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303" r:id="rId2"/>
    <p:sldId id="257" r:id="rId3"/>
    <p:sldId id="258" r:id="rId4"/>
    <p:sldId id="259" r:id="rId5"/>
    <p:sldId id="260" r:id="rId6"/>
    <p:sldId id="261" r:id="rId7"/>
    <p:sldId id="262" r:id="rId8"/>
    <p:sldId id="263" r:id="rId9"/>
    <p:sldId id="304" r:id="rId10"/>
    <p:sldId id="265" r:id="rId11"/>
    <p:sldId id="266" r:id="rId12"/>
    <p:sldId id="267" r:id="rId13"/>
    <p:sldId id="268" r:id="rId14"/>
    <p:sldId id="269" r:id="rId15"/>
    <p:sldId id="270" r:id="rId16"/>
    <p:sldId id="271" r:id="rId17"/>
    <p:sldId id="272" r:id="rId18"/>
    <p:sldId id="294" r:id="rId19"/>
    <p:sldId id="273" r:id="rId20"/>
    <p:sldId id="274" r:id="rId21"/>
    <p:sldId id="275" r:id="rId22"/>
    <p:sldId id="276" r:id="rId23"/>
    <p:sldId id="277"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6" r:id="rId39"/>
    <p:sldId id="297" r:id="rId40"/>
    <p:sldId id="298" r:id="rId41"/>
    <p:sldId id="299" r:id="rId42"/>
    <p:sldId id="300" r:id="rId43"/>
    <p:sldId id="301" r:id="rId44"/>
    <p:sldId id="30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6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97064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0949747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112087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1967235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0852353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421413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1737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7603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4298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94268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554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10/22/2020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6408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10/22/2020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97344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10/22/2020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84242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F131DD-A141-4471-BCF9-C6073EDD7E20}" type="datetimeFigureOut">
              <a:rPr lang="en-US" smtClean="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23198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912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BC48EC7-AF6A-48D3-8284-14BACBEBDD84}" type="datetimeFigureOut">
              <a:rPr lang="en-US" smtClean="0"/>
              <a:t>10/22/2020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6902599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who.int/publications-detail/infection-prevention-and-control-during-health-care-when-novel-coronavirus-(ncov)-infection-is-suspected-20200125"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2">
                    <a:lumMod val="60000"/>
                    <a:lumOff val="40000"/>
                  </a:schemeClr>
                </a:solidFill>
              </a:rPr>
              <a:t>What is asthma? </a:t>
            </a:r>
            <a:r>
              <a:rPr lang="en-US" dirty="0"/>
              <a:t/>
            </a:r>
            <a:br>
              <a:rPr lang="en-US" dirty="0"/>
            </a:br>
            <a:endParaRPr lang="en-US" dirty="0"/>
          </a:p>
        </p:txBody>
      </p:sp>
      <p:sp>
        <p:nvSpPr>
          <p:cNvPr id="3" name="Content Placeholder 2"/>
          <p:cNvSpPr>
            <a:spLocks noGrp="1"/>
          </p:cNvSpPr>
          <p:nvPr>
            <p:ph idx="1"/>
          </p:nvPr>
        </p:nvSpPr>
        <p:spPr/>
        <p:txBody>
          <a:bodyPr/>
          <a:lstStyle/>
          <a:p>
            <a:pPr lvl="0" fontAlgn="base"/>
            <a:r>
              <a:rPr lang="en-US" dirty="0" smtClean="0"/>
              <a:t>Asthma </a:t>
            </a:r>
            <a:r>
              <a:rPr lang="en-US" dirty="0"/>
              <a:t>is a heterogeneous disease, usually characterized by </a:t>
            </a:r>
            <a:r>
              <a:rPr lang="en-US" dirty="0">
                <a:solidFill>
                  <a:schemeClr val="tx2">
                    <a:lumMod val="60000"/>
                    <a:lumOff val="40000"/>
                  </a:schemeClr>
                </a:solidFill>
              </a:rPr>
              <a:t>chronic airway inflammation</a:t>
            </a:r>
            <a:r>
              <a:rPr lang="en-US" dirty="0"/>
              <a:t>. It is defined by the history of </a:t>
            </a:r>
            <a:r>
              <a:rPr lang="en-US" dirty="0">
                <a:solidFill>
                  <a:schemeClr val="tx2">
                    <a:lumMod val="60000"/>
                    <a:lumOff val="40000"/>
                  </a:schemeClr>
                </a:solidFill>
              </a:rPr>
              <a:t>respiratory symptoms </a:t>
            </a:r>
            <a:r>
              <a:rPr lang="en-US" dirty="0"/>
              <a:t>such as wheeze, shortness of breath, chest tightness and cough that </a:t>
            </a:r>
            <a:r>
              <a:rPr lang="en-US" dirty="0">
                <a:solidFill>
                  <a:srgbClr val="FF0000"/>
                </a:solidFill>
              </a:rPr>
              <a:t>vary over time </a:t>
            </a:r>
            <a:r>
              <a:rPr lang="en-US" dirty="0"/>
              <a:t>and in</a:t>
            </a:r>
            <a:r>
              <a:rPr lang="en-US" dirty="0">
                <a:solidFill>
                  <a:srgbClr val="FF0000"/>
                </a:solidFill>
              </a:rPr>
              <a:t> intensity</a:t>
            </a:r>
            <a:r>
              <a:rPr lang="en-US" dirty="0"/>
              <a:t>, together with </a:t>
            </a:r>
            <a:r>
              <a:rPr lang="en-US" dirty="0">
                <a:solidFill>
                  <a:schemeClr val="tx2">
                    <a:lumMod val="60000"/>
                    <a:lumOff val="40000"/>
                  </a:schemeClr>
                </a:solidFill>
              </a:rPr>
              <a:t>variable expiratory airflow limitation</a:t>
            </a:r>
            <a:r>
              <a:rPr lang="en-US" dirty="0"/>
              <a:t>. Airflow limitation may later become persistent. </a:t>
            </a:r>
          </a:p>
          <a:p>
            <a:pPr lvl="0" fontAlgn="base"/>
            <a:r>
              <a:rPr lang="en-US" dirty="0" smtClean="0">
                <a:solidFill>
                  <a:srgbClr val="FF0000"/>
                </a:solidFill>
              </a:rPr>
              <a:t>Asthma </a:t>
            </a:r>
            <a:r>
              <a:rPr lang="en-US" dirty="0">
                <a:solidFill>
                  <a:srgbClr val="FF0000"/>
                </a:solidFill>
              </a:rPr>
              <a:t>is usually associated with airway </a:t>
            </a:r>
            <a:r>
              <a:rPr lang="en-US" dirty="0" err="1">
                <a:solidFill>
                  <a:srgbClr val="FF0000"/>
                </a:solidFill>
              </a:rPr>
              <a:t>hyperresponsiveness</a:t>
            </a:r>
            <a:r>
              <a:rPr lang="en-US" dirty="0">
                <a:solidFill>
                  <a:srgbClr val="FF0000"/>
                </a:solidFill>
              </a:rPr>
              <a:t> and airway inflammation, but these are not necessary or sufficient to make the diagnosis. </a:t>
            </a:r>
          </a:p>
        </p:txBody>
      </p:sp>
    </p:spTree>
    <p:extLst>
      <p:ext uri="{BB962C8B-B14F-4D97-AF65-F5344CB8AC3E}">
        <p14:creationId xmlns:p14="http://schemas.microsoft.com/office/powerpoint/2010/main" val="3525225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How much variation in expiratory airflow is consistent with asthma?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Generally</a:t>
            </a:r>
            <a:r>
              <a:rPr lang="en-US" dirty="0"/>
              <a:t>, in adults with respiratory symptoms typical of asthma, an increase or decrease in FEV</a:t>
            </a:r>
            <a:r>
              <a:rPr lang="en-US" baseline="-25000" dirty="0"/>
              <a:t>1</a:t>
            </a:r>
            <a:r>
              <a:rPr lang="en-US" dirty="0"/>
              <a:t> </a:t>
            </a:r>
            <a:r>
              <a:rPr lang="en-US" dirty="0">
                <a:solidFill>
                  <a:srgbClr val="FF0000"/>
                </a:solidFill>
              </a:rPr>
              <a:t>of &gt;12% </a:t>
            </a:r>
            <a:r>
              <a:rPr lang="en-US" dirty="0"/>
              <a:t>and </a:t>
            </a:r>
            <a:r>
              <a:rPr lang="en-US" dirty="0">
                <a:solidFill>
                  <a:schemeClr val="accent5"/>
                </a:solidFill>
              </a:rPr>
              <a:t>&gt;200 mL </a:t>
            </a:r>
            <a:r>
              <a:rPr lang="en-US" dirty="0"/>
              <a:t>from baseline, or (if </a:t>
            </a:r>
            <a:r>
              <a:rPr lang="en-US" dirty="0" err="1"/>
              <a:t>spirometry</a:t>
            </a:r>
            <a:r>
              <a:rPr lang="en-US" dirty="0"/>
              <a:t> is not available) a change in </a:t>
            </a:r>
            <a:r>
              <a:rPr lang="en-US" dirty="0">
                <a:solidFill>
                  <a:schemeClr val="accent5"/>
                </a:solidFill>
              </a:rPr>
              <a:t>PEF of at least 20%, </a:t>
            </a:r>
            <a:r>
              <a:rPr lang="en-US" dirty="0"/>
              <a:t>is accepted as being consistent with asthma.  </a:t>
            </a:r>
          </a:p>
          <a:p>
            <a:r>
              <a:rPr lang="en-US" dirty="0" smtClean="0"/>
              <a:t>If</a:t>
            </a:r>
            <a:r>
              <a:rPr lang="en-US" dirty="0" smtClean="0">
                <a:solidFill>
                  <a:schemeClr val="accent5"/>
                </a:solidFill>
              </a:rPr>
              <a:t> </a:t>
            </a:r>
            <a:r>
              <a:rPr lang="en-US" dirty="0">
                <a:solidFill>
                  <a:schemeClr val="accent5"/>
                </a:solidFill>
              </a:rPr>
              <a:t>FEV</a:t>
            </a:r>
            <a:r>
              <a:rPr lang="en-US" baseline="-25000" dirty="0">
                <a:solidFill>
                  <a:schemeClr val="accent5"/>
                </a:solidFill>
              </a:rPr>
              <a:t>1</a:t>
            </a:r>
            <a:r>
              <a:rPr lang="en-US" dirty="0">
                <a:solidFill>
                  <a:schemeClr val="accent5"/>
                </a:solidFill>
              </a:rPr>
              <a:t> </a:t>
            </a:r>
            <a:r>
              <a:rPr lang="en-US" dirty="0"/>
              <a:t>is within the predicted normal range when the patient is experiencing </a:t>
            </a:r>
            <a:r>
              <a:rPr lang="en-US" dirty="0">
                <a:solidFill>
                  <a:schemeClr val="accent5"/>
                </a:solidFill>
              </a:rPr>
              <a:t>symptoms</a:t>
            </a:r>
            <a:r>
              <a:rPr lang="en-US" dirty="0"/>
              <a:t>, this reduces the probability that the symptoms are due to asthma. However, patients whose baseline </a:t>
            </a:r>
            <a:r>
              <a:rPr lang="en-US" dirty="0">
                <a:solidFill>
                  <a:schemeClr val="accent5"/>
                </a:solidFill>
              </a:rPr>
              <a:t>FEV</a:t>
            </a:r>
            <a:r>
              <a:rPr lang="en-US" baseline="-25000" dirty="0">
                <a:solidFill>
                  <a:schemeClr val="accent5"/>
                </a:solidFill>
              </a:rPr>
              <a:t>1</a:t>
            </a:r>
            <a:r>
              <a:rPr lang="en-US" dirty="0">
                <a:solidFill>
                  <a:schemeClr val="accent5"/>
                </a:solidFill>
              </a:rPr>
              <a:t> is &gt;80% </a:t>
            </a:r>
            <a:r>
              <a:rPr lang="en-US" dirty="0"/>
              <a:t>predicted can have a clinically important increase in lung function with bronchodilator or controller treatment. </a:t>
            </a:r>
          </a:p>
          <a:p>
            <a:endParaRPr lang="en-US" dirty="0"/>
          </a:p>
        </p:txBody>
      </p:sp>
    </p:spTree>
    <p:extLst>
      <p:ext uri="{BB962C8B-B14F-4D97-AF65-F5344CB8AC3E}">
        <p14:creationId xmlns:p14="http://schemas.microsoft.com/office/powerpoint/2010/main" val="1151738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When can variable airflow limitation be documented?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solidFill>
                  <a:srgbClr val="FF0000"/>
                </a:solidFill>
              </a:rPr>
              <a:t>If </a:t>
            </a:r>
            <a:r>
              <a:rPr lang="en-US" dirty="0">
                <a:solidFill>
                  <a:srgbClr val="FF0000"/>
                </a:solidFill>
              </a:rPr>
              <a:t>possible, evidence of variable airflow limitation should be documented before treatment is started</a:t>
            </a:r>
            <a:r>
              <a:rPr lang="en-US" dirty="0"/>
              <a:t>. This is because </a:t>
            </a:r>
            <a:r>
              <a:rPr lang="en-US" dirty="0">
                <a:solidFill>
                  <a:schemeClr val="accent5"/>
                </a:solidFill>
              </a:rPr>
              <a:t>variability usually decreases </a:t>
            </a:r>
            <a:r>
              <a:rPr lang="en-US" dirty="0"/>
              <a:t>with treatment as lung function improves. In addition, any increase in lung function after initiating controller treatment can help to confirm the diagnosis of asthma. </a:t>
            </a:r>
            <a:r>
              <a:rPr lang="en-US" dirty="0">
                <a:solidFill>
                  <a:schemeClr val="accent5"/>
                </a:solidFill>
              </a:rPr>
              <a:t>Bronchodilator reversibility </a:t>
            </a:r>
            <a:r>
              <a:rPr lang="en-US" dirty="0"/>
              <a:t>may not be present between </a:t>
            </a:r>
            <a:r>
              <a:rPr lang="en-US" dirty="0">
                <a:solidFill>
                  <a:schemeClr val="accent5"/>
                </a:solidFill>
              </a:rPr>
              <a:t>symptoms</a:t>
            </a:r>
            <a:r>
              <a:rPr lang="en-US" dirty="0"/>
              <a:t>, </a:t>
            </a:r>
            <a:r>
              <a:rPr lang="en-US" dirty="0">
                <a:solidFill>
                  <a:schemeClr val="accent5"/>
                </a:solidFill>
              </a:rPr>
              <a:t>during viral infections </a:t>
            </a:r>
            <a:r>
              <a:rPr lang="en-US" dirty="0"/>
              <a:t>or if the patient has </a:t>
            </a:r>
            <a:r>
              <a:rPr lang="en-US" dirty="0">
                <a:solidFill>
                  <a:schemeClr val="accent2"/>
                </a:solidFill>
              </a:rPr>
              <a:t>used a beta</a:t>
            </a:r>
            <a:r>
              <a:rPr lang="en-US" baseline="-25000" dirty="0">
                <a:solidFill>
                  <a:schemeClr val="accent2"/>
                </a:solidFill>
              </a:rPr>
              <a:t>2</a:t>
            </a:r>
            <a:r>
              <a:rPr lang="en-US" dirty="0">
                <a:solidFill>
                  <a:schemeClr val="accent2"/>
                </a:solidFill>
              </a:rPr>
              <a:t>-agonist </a:t>
            </a:r>
            <a:r>
              <a:rPr lang="en-US" dirty="0"/>
              <a:t>within the previous few hours; and in some patients, airflow limitation may become persistent or irreversible over time. </a:t>
            </a:r>
          </a:p>
          <a:p>
            <a:r>
              <a:rPr lang="en-US" dirty="0"/>
              <a:t>If </a:t>
            </a:r>
            <a:r>
              <a:rPr lang="en-US" dirty="0" err="1">
                <a:solidFill>
                  <a:schemeClr val="accent2"/>
                </a:solidFill>
              </a:rPr>
              <a:t>spirometry</a:t>
            </a:r>
            <a:r>
              <a:rPr lang="en-US" dirty="0">
                <a:solidFill>
                  <a:schemeClr val="accent2"/>
                </a:solidFill>
              </a:rPr>
              <a:t> is not available</a:t>
            </a:r>
            <a:r>
              <a:rPr lang="en-US" dirty="0"/>
              <a:t>, or variable airflow limitation is not documented, a decision about whether to investigate further or start controller treatment immediately depends on </a:t>
            </a:r>
            <a:r>
              <a:rPr lang="en-US" dirty="0">
                <a:solidFill>
                  <a:schemeClr val="accent2"/>
                </a:solidFill>
              </a:rPr>
              <a:t>clinical urgency </a:t>
            </a:r>
            <a:r>
              <a:rPr lang="en-US" dirty="0"/>
              <a:t>and access to other </a:t>
            </a:r>
            <a:r>
              <a:rPr lang="en-US" dirty="0" smtClean="0"/>
              <a:t>tests</a:t>
            </a:r>
            <a:r>
              <a:rPr lang="fa-IR" dirty="0" smtClean="0"/>
              <a:t> </a:t>
            </a:r>
            <a:r>
              <a:rPr lang="en-US" dirty="0" smtClean="0"/>
              <a:t>how </a:t>
            </a:r>
            <a:r>
              <a:rPr lang="en-US" dirty="0"/>
              <a:t>to confirm the diagnosis of asthma in a patient already taking controller treatment. </a:t>
            </a:r>
          </a:p>
          <a:p>
            <a:endParaRPr lang="en-US" dirty="0"/>
          </a:p>
        </p:txBody>
      </p:sp>
    </p:spTree>
    <p:extLst>
      <p:ext uri="{BB962C8B-B14F-4D97-AF65-F5344CB8AC3E}">
        <p14:creationId xmlns:p14="http://schemas.microsoft.com/office/powerpoint/2010/main" val="6990324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Other tests  </a:t>
            </a:r>
            <a:br>
              <a:rPr lang="en-US" b="1" dirty="0"/>
            </a:br>
            <a:endParaRPr lang="en-US" dirty="0"/>
          </a:p>
        </p:txBody>
      </p:sp>
      <p:sp>
        <p:nvSpPr>
          <p:cNvPr id="3" name="Content Placeholder 2"/>
          <p:cNvSpPr>
            <a:spLocks noGrp="1"/>
          </p:cNvSpPr>
          <p:nvPr>
            <p:ph idx="1"/>
          </p:nvPr>
        </p:nvSpPr>
        <p:spPr/>
        <p:txBody>
          <a:bodyPr/>
          <a:lstStyle/>
          <a:p>
            <a:r>
              <a:rPr lang="en-US" b="1" i="1" dirty="0" smtClean="0">
                <a:solidFill>
                  <a:srgbClr val="FF0000"/>
                </a:solidFill>
              </a:rPr>
              <a:t>Bronchial </a:t>
            </a:r>
            <a:r>
              <a:rPr lang="en-US" b="1" i="1" dirty="0">
                <a:solidFill>
                  <a:srgbClr val="FF0000"/>
                </a:solidFill>
              </a:rPr>
              <a:t>provocation tests </a:t>
            </a:r>
          </a:p>
          <a:p>
            <a:r>
              <a:rPr lang="en-US" dirty="0"/>
              <a:t>One option for documenting variable airflow limitation is to refer the patient for bronchial provocation testing to assess airway </a:t>
            </a:r>
            <a:r>
              <a:rPr lang="en-US" dirty="0" err="1"/>
              <a:t>hyperresponsiveness</a:t>
            </a:r>
            <a:r>
              <a:rPr lang="en-US" dirty="0"/>
              <a:t>. Challenge agents include inhaled </a:t>
            </a:r>
            <a:r>
              <a:rPr lang="en-US" dirty="0" err="1">
                <a:solidFill>
                  <a:srgbClr val="FF0000"/>
                </a:solidFill>
              </a:rPr>
              <a:t>methacholine</a:t>
            </a:r>
            <a:r>
              <a:rPr lang="en-US" dirty="0"/>
              <a:t>,</a:t>
            </a:r>
            <a:r>
              <a:rPr lang="en-US" dirty="0">
                <a:solidFill>
                  <a:srgbClr val="FF0000"/>
                </a:solidFill>
              </a:rPr>
              <a:t> histamine</a:t>
            </a:r>
            <a:r>
              <a:rPr lang="en-US" dirty="0"/>
              <a:t>, </a:t>
            </a:r>
            <a:r>
              <a:rPr lang="en-US" dirty="0">
                <a:solidFill>
                  <a:srgbClr val="FF0000"/>
                </a:solidFill>
              </a:rPr>
              <a:t>exercise</a:t>
            </a:r>
            <a:r>
              <a:rPr lang="en-US" dirty="0"/>
              <a:t>,</a:t>
            </a:r>
            <a:r>
              <a:rPr lang="en-US" baseline="30000" dirty="0"/>
              <a:t>19</a:t>
            </a:r>
            <a:r>
              <a:rPr lang="en-US" dirty="0"/>
              <a:t> </a:t>
            </a:r>
            <a:r>
              <a:rPr lang="en-US" dirty="0" err="1"/>
              <a:t>eucapnic</a:t>
            </a:r>
            <a:r>
              <a:rPr lang="en-US" dirty="0"/>
              <a:t> </a:t>
            </a:r>
            <a:r>
              <a:rPr lang="en-US" dirty="0">
                <a:solidFill>
                  <a:schemeClr val="accent2"/>
                </a:solidFill>
              </a:rPr>
              <a:t>voluntary hyperventilation </a:t>
            </a:r>
            <a:r>
              <a:rPr lang="en-US" dirty="0"/>
              <a:t>or </a:t>
            </a:r>
            <a:r>
              <a:rPr lang="en-US" dirty="0">
                <a:solidFill>
                  <a:schemeClr val="accent2"/>
                </a:solidFill>
              </a:rPr>
              <a:t>inhaled </a:t>
            </a:r>
            <a:r>
              <a:rPr lang="en-US" dirty="0" err="1">
                <a:solidFill>
                  <a:schemeClr val="accent2"/>
                </a:solidFill>
              </a:rPr>
              <a:t>mannitol</a:t>
            </a:r>
            <a:r>
              <a:rPr lang="en-US" dirty="0"/>
              <a:t>. These tests are moderately sensitive for a diagnosis of asthma but have </a:t>
            </a:r>
            <a:r>
              <a:rPr lang="en-US" dirty="0">
                <a:solidFill>
                  <a:srgbClr val="C00000"/>
                </a:solidFill>
              </a:rPr>
              <a:t>limited </a:t>
            </a:r>
            <a:r>
              <a:rPr lang="en-US" dirty="0" smtClean="0">
                <a:solidFill>
                  <a:srgbClr val="C00000"/>
                </a:solidFill>
              </a:rPr>
              <a:t>specificity</a:t>
            </a:r>
            <a:r>
              <a:rPr lang="en-US" dirty="0" smtClean="0"/>
              <a:t>; </a:t>
            </a:r>
            <a:r>
              <a:rPr lang="en-US" dirty="0"/>
              <a:t>for example, airway </a:t>
            </a:r>
            <a:r>
              <a:rPr lang="en-US" dirty="0" err="1"/>
              <a:t>hyperresponsiveness</a:t>
            </a:r>
            <a:r>
              <a:rPr lang="en-US" dirty="0"/>
              <a:t> to inhaled </a:t>
            </a:r>
            <a:r>
              <a:rPr lang="en-US" dirty="0" err="1"/>
              <a:t>methacholine</a:t>
            </a:r>
            <a:r>
              <a:rPr lang="en-US" dirty="0"/>
              <a:t> has been described in patients with </a:t>
            </a:r>
            <a:r>
              <a:rPr lang="en-US" dirty="0">
                <a:solidFill>
                  <a:srgbClr val="C00000"/>
                </a:solidFill>
              </a:rPr>
              <a:t>allergic rhinitis</a:t>
            </a:r>
            <a:r>
              <a:rPr lang="en-US" dirty="0" smtClean="0"/>
              <a:t>, </a:t>
            </a:r>
            <a:r>
              <a:rPr lang="en-US" dirty="0"/>
              <a:t>cystic fibrosis</a:t>
            </a:r>
            <a:r>
              <a:rPr lang="en-US" dirty="0" smtClean="0"/>
              <a:t>, </a:t>
            </a:r>
            <a:r>
              <a:rPr lang="en-US" dirty="0" err="1"/>
              <a:t>bronchopulmonary</a:t>
            </a:r>
            <a:r>
              <a:rPr lang="en-US" dirty="0"/>
              <a:t> </a:t>
            </a:r>
            <a:r>
              <a:rPr lang="en-US" dirty="0" smtClean="0"/>
              <a:t>dysplasia </a:t>
            </a:r>
            <a:r>
              <a:rPr lang="en-US" dirty="0"/>
              <a:t>and </a:t>
            </a:r>
            <a:r>
              <a:rPr lang="en-US" dirty="0">
                <a:solidFill>
                  <a:srgbClr val="C00000"/>
                </a:solidFill>
              </a:rPr>
              <a:t>COPD</a:t>
            </a:r>
            <a:r>
              <a:rPr lang="en-US" dirty="0" smtClean="0"/>
              <a:t>. </a:t>
            </a:r>
            <a:r>
              <a:rPr lang="en-US" dirty="0"/>
              <a:t>This means that a </a:t>
            </a:r>
            <a:r>
              <a:rPr lang="en-US" dirty="0">
                <a:solidFill>
                  <a:srgbClr val="C00000"/>
                </a:solidFill>
              </a:rPr>
              <a:t>negative test </a:t>
            </a:r>
            <a:r>
              <a:rPr lang="en-US" dirty="0"/>
              <a:t>in a patient not taking ICS can help to </a:t>
            </a:r>
            <a:r>
              <a:rPr lang="en-US" dirty="0">
                <a:solidFill>
                  <a:srgbClr val="C00000"/>
                </a:solidFill>
              </a:rPr>
              <a:t>exclude asthma</a:t>
            </a:r>
            <a:r>
              <a:rPr lang="en-US" dirty="0"/>
              <a:t>, but a </a:t>
            </a:r>
            <a:r>
              <a:rPr lang="en-US" dirty="0">
                <a:solidFill>
                  <a:srgbClr val="C00000"/>
                </a:solidFill>
              </a:rPr>
              <a:t>positive test </a:t>
            </a:r>
            <a:r>
              <a:rPr lang="en-US" dirty="0"/>
              <a:t>does not always mean that a patient has asthma – the pattern of symptoms </a:t>
            </a:r>
            <a:r>
              <a:rPr lang="en-US" dirty="0" smtClean="0"/>
              <a:t> </a:t>
            </a:r>
            <a:r>
              <a:rPr lang="en-US" dirty="0"/>
              <a:t>and other clinical features </a:t>
            </a:r>
            <a:r>
              <a:rPr lang="en-US" dirty="0" smtClean="0"/>
              <a:t> </a:t>
            </a:r>
            <a:r>
              <a:rPr lang="en-US" dirty="0"/>
              <a:t>must also be taken into account.  </a:t>
            </a:r>
          </a:p>
          <a:p>
            <a:endParaRPr lang="en-US" dirty="0"/>
          </a:p>
        </p:txBody>
      </p:sp>
    </p:spTree>
    <p:extLst>
      <p:ext uri="{BB962C8B-B14F-4D97-AF65-F5344CB8AC3E}">
        <p14:creationId xmlns:p14="http://schemas.microsoft.com/office/powerpoint/2010/main" val="2926738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t>Allergy tests </a:t>
            </a:r>
            <a:br>
              <a:rPr lang="en-US" b="1" i="1" dirty="0"/>
            </a:br>
            <a:endParaRPr lang="en-US" dirty="0"/>
          </a:p>
        </p:txBody>
      </p:sp>
      <p:sp>
        <p:nvSpPr>
          <p:cNvPr id="3" name="Content Placeholder 2"/>
          <p:cNvSpPr>
            <a:spLocks noGrp="1"/>
          </p:cNvSpPr>
          <p:nvPr>
            <p:ph idx="1"/>
          </p:nvPr>
        </p:nvSpPr>
        <p:spPr/>
        <p:txBody>
          <a:bodyPr/>
          <a:lstStyle/>
          <a:p>
            <a:r>
              <a:rPr lang="en-US" dirty="0" smtClean="0"/>
              <a:t>The </a:t>
            </a:r>
            <a:r>
              <a:rPr lang="en-US" dirty="0"/>
              <a:t>presence of </a:t>
            </a:r>
            <a:r>
              <a:rPr lang="en-US" dirty="0" err="1"/>
              <a:t>atopy</a:t>
            </a:r>
            <a:r>
              <a:rPr lang="en-US" dirty="0"/>
              <a:t> increases the probability that a patient with respiratory symptoms has allergic asthma, but this is </a:t>
            </a:r>
            <a:r>
              <a:rPr lang="en-US" dirty="0">
                <a:solidFill>
                  <a:srgbClr val="C00000"/>
                </a:solidFill>
              </a:rPr>
              <a:t>not specific </a:t>
            </a:r>
            <a:r>
              <a:rPr lang="en-US" dirty="0"/>
              <a:t>for asthma nor is it present in all </a:t>
            </a:r>
            <a:r>
              <a:rPr lang="en-US" dirty="0">
                <a:solidFill>
                  <a:srgbClr val="FF0000"/>
                </a:solidFill>
              </a:rPr>
              <a:t>asthma phenotypes</a:t>
            </a:r>
            <a:r>
              <a:rPr lang="en-US" dirty="0"/>
              <a:t>. Atopic status can be identified by </a:t>
            </a:r>
            <a:r>
              <a:rPr lang="en-US" dirty="0">
                <a:solidFill>
                  <a:srgbClr val="FF0000"/>
                </a:solidFill>
              </a:rPr>
              <a:t>skin prick testing </a:t>
            </a:r>
            <a:r>
              <a:rPr lang="en-US" dirty="0"/>
              <a:t>or by measuring the level of specific immunoglobulin E (</a:t>
            </a:r>
            <a:r>
              <a:rPr lang="en-US" dirty="0" err="1">
                <a:solidFill>
                  <a:srgbClr val="FF0000"/>
                </a:solidFill>
              </a:rPr>
              <a:t>sIgE</a:t>
            </a:r>
            <a:r>
              <a:rPr lang="en-US" dirty="0"/>
              <a:t>) in serum. </a:t>
            </a:r>
            <a:r>
              <a:rPr lang="en-US" dirty="0">
                <a:solidFill>
                  <a:srgbClr val="FF0000"/>
                </a:solidFill>
              </a:rPr>
              <a:t>Skin prick testing </a:t>
            </a:r>
            <a:r>
              <a:rPr lang="en-US" dirty="0"/>
              <a:t>with common environmental allergens is </a:t>
            </a:r>
            <a:r>
              <a:rPr lang="en-US" dirty="0">
                <a:solidFill>
                  <a:srgbClr val="FF0000"/>
                </a:solidFill>
              </a:rPr>
              <a:t>simple</a:t>
            </a:r>
            <a:r>
              <a:rPr lang="en-US" dirty="0"/>
              <a:t> and </a:t>
            </a:r>
            <a:r>
              <a:rPr lang="en-US" dirty="0">
                <a:solidFill>
                  <a:srgbClr val="FF0000"/>
                </a:solidFill>
              </a:rPr>
              <a:t>rapid</a:t>
            </a:r>
            <a:r>
              <a:rPr lang="en-US" dirty="0"/>
              <a:t> to perform and, when performed by an experienced tester with standardized extracts, is </a:t>
            </a:r>
            <a:r>
              <a:rPr lang="en-US" dirty="0">
                <a:solidFill>
                  <a:srgbClr val="FF0000"/>
                </a:solidFill>
              </a:rPr>
              <a:t>inexpensive and has a high sensitivity</a:t>
            </a:r>
            <a:r>
              <a:rPr lang="en-US" dirty="0"/>
              <a:t>. Measurement of</a:t>
            </a:r>
            <a:r>
              <a:rPr lang="en-US" dirty="0">
                <a:solidFill>
                  <a:srgbClr val="FF0000"/>
                </a:solidFill>
              </a:rPr>
              <a:t> </a:t>
            </a:r>
            <a:r>
              <a:rPr lang="en-US" dirty="0" err="1">
                <a:solidFill>
                  <a:srgbClr val="FF0000"/>
                </a:solidFill>
              </a:rPr>
              <a:t>sIgE</a:t>
            </a:r>
            <a:r>
              <a:rPr lang="en-US" dirty="0">
                <a:solidFill>
                  <a:srgbClr val="FF0000"/>
                </a:solidFill>
              </a:rPr>
              <a:t> </a:t>
            </a:r>
            <a:r>
              <a:rPr lang="en-US" dirty="0"/>
              <a:t>is </a:t>
            </a:r>
            <a:r>
              <a:rPr lang="en-US" dirty="0">
                <a:solidFill>
                  <a:schemeClr val="accent1"/>
                </a:solidFill>
              </a:rPr>
              <a:t>no more reliable than skin tests </a:t>
            </a:r>
            <a:r>
              <a:rPr lang="en-US" dirty="0"/>
              <a:t>and is more expensive, but may be preferred for </a:t>
            </a:r>
            <a:r>
              <a:rPr lang="en-US" dirty="0">
                <a:solidFill>
                  <a:schemeClr val="accent1"/>
                </a:solidFill>
              </a:rPr>
              <a:t>uncooperative patients</a:t>
            </a:r>
            <a:r>
              <a:rPr lang="en-US" dirty="0"/>
              <a:t>, those with widespread </a:t>
            </a:r>
            <a:r>
              <a:rPr lang="en-US" dirty="0">
                <a:solidFill>
                  <a:schemeClr val="accent1"/>
                </a:solidFill>
              </a:rPr>
              <a:t>skin disease</a:t>
            </a:r>
            <a:r>
              <a:rPr lang="en-US" dirty="0"/>
              <a:t>, or if the history suggests </a:t>
            </a:r>
            <a:r>
              <a:rPr lang="en-US" dirty="0">
                <a:solidFill>
                  <a:schemeClr val="accent1"/>
                </a:solidFill>
              </a:rPr>
              <a:t>a risk of </a:t>
            </a:r>
            <a:r>
              <a:rPr lang="en-US" dirty="0" smtClean="0">
                <a:solidFill>
                  <a:schemeClr val="accent1"/>
                </a:solidFill>
              </a:rPr>
              <a:t>anaphylaxis. </a:t>
            </a:r>
            <a:endParaRPr lang="fa-IR" dirty="0" smtClean="0">
              <a:solidFill>
                <a:schemeClr val="accent1"/>
              </a:solidFill>
            </a:endParaRPr>
          </a:p>
          <a:p>
            <a:r>
              <a:rPr lang="en-US" dirty="0" smtClean="0"/>
              <a:t>The </a:t>
            </a:r>
            <a:r>
              <a:rPr lang="en-US" dirty="0"/>
              <a:t>presence of a positive skin test or positive </a:t>
            </a:r>
            <a:r>
              <a:rPr lang="en-US" dirty="0" err="1"/>
              <a:t>sIgE</a:t>
            </a:r>
            <a:r>
              <a:rPr lang="en-US" dirty="0"/>
              <a:t>, however, does not mean that the allergen is causing symptoms - the relevance of allergen exposure and its relation to symptoms must be confirmed by the patient’s history.  </a:t>
            </a:r>
          </a:p>
          <a:p>
            <a:endParaRPr lang="en-US" dirty="0"/>
          </a:p>
        </p:txBody>
      </p:sp>
    </p:spTree>
    <p:extLst>
      <p:ext uri="{BB962C8B-B14F-4D97-AF65-F5344CB8AC3E}">
        <p14:creationId xmlns:p14="http://schemas.microsoft.com/office/powerpoint/2010/main" val="1867300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Does exhaled nitric oxide have a role in the diagnosis of asthma?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The </a:t>
            </a:r>
            <a:r>
              <a:rPr lang="en-US" dirty="0"/>
              <a:t>fractional concentration of exhaled nitric oxide (</a:t>
            </a:r>
            <a:r>
              <a:rPr lang="en-US" dirty="0" err="1"/>
              <a:t>FeNO</a:t>
            </a:r>
            <a:r>
              <a:rPr lang="en-US" dirty="0"/>
              <a:t>) is modestly associated with levels of sputum and blood </a:t>
            </a:r>
            <a:r>
              <a:rPr lang="en-US" dirty="0" err="1" smtClean="0"/>
              <a:t>eosinophils</a:t>
            </a:r>
            <a:r>
              <a:rPr lang="en-US" dirty="0" smtClean="0"/>
              <a:t>. </a:t>
            </a:r>
            <a:r>
              <a:rPr lang="en-US" dirty="0" err="1">
                <a:solidFill>
                  <a:schemeClr val="accent4"/>
                </a:solidFill>
              </a:rPr>
              <a:t>FeNO</a:t>
            </a:r>
            <a:r>
              <a:rPr lang="en-US" dirty="0"/>
              <a:t> has not been established as useful for </a:t>
            </a:r>
            <a:r>
              <a:rPr lang="en-US" dirty="0">
                <a:solidFill>
                  <a:schemeClr val="accent4"/>
                </a:solidFill>
              </a:rPr>
              <a:t>ruling</a:t>
            </a:r>
            <a:r>
              <a:rPr lang="en-US" dirty="0"/>
              <a:t> </a:t>
            </a:r>
            <a:r>
              <a:rPr lang="en-US" dirty="0">
                <a:solidFill>
                  <a:schemeClr val="accent4"/>
                </a:solidFill>
              </a:rPr>
              <a:t>in</a:t>
            </a:r>
            <a:r>
              <a:rPr lang="en-US" dirty="0"/>
              <a:t> or </a:t>
            </a:r>
            <a:r>
              <a:rPr lang="en-US" dirty="0">
                <a:solidFill>
                  <a:schemeClr val="accent4"/>
                </a:solidFill>
              </a:rPr>
              <a:t>ruling out </a:t>
            </a:r>
            <a:r>
              <a:rPr lang="en-US" dirty="0"/>
              <a:t>a diagnosis of </a:t>
            </a:r>
            <a:r>
              <a:rPr lang="en-US" dirty="0" smtClean="0"/>
              <a:t>asthma</a:t>
            </a:r>
            <a:r>
              <a:rPr lang="fa-IR" dirty="0" smtClean="0"/>
              <a:t>.</a:t>
            </a:r>
            <a:endParaRPr lang="en-US" dirty="0"/>
          </a:p>
          <a:p>
            <a:r>
              <a:rPr lang="en-US" dirty="0" err="1" smtClean="0"/>
              <a:t>FeNO</a:t>
            </a:r>
            <a:r>
              <a:rPr lang="en-US" dirty="0" smtClean="0"/>
              <a:t> </a:t>
            </a:r>
            <a:r>
              <a:rPr lang="en-US" dirty="0"/>
              <a:t>is higher in asthma that is characterized by Type 2 airway </a:t>
            </a:r>
            <a:r>
              <a:rPr lang="en-US" dirty="0" smtClean="0"/>
              <a:t>inflammation </a:t>
            </a:r>
            <a:r>
              <a:rPr lang="en-US" dirty="0"/>
              <a:t>but it is also elevated in </a:t>
            </a:r>
            <a:r>
              <a:rPr lang="en-US" dirty="0" err="1"/>
              <a:t>nonasthma</a:t>
            </a:r>
            <a:r>
              <a:rPr lang="en-US" dirty="0"/>
              <a:t> conditions (e.g. </a:t>
            </a:r>
            <a:r>
              <a:rPr lang="en-US" dirty="0" err="1"/>
              <a:t>eosinophilic</a:t>
            </a:r>
            <a:r>
              <a:rPr lang="en-US" dirty="0"/>
              <a:t> bronchitis, </a:t>
            </a:r>
            <a:r>
              <a:rPr lang="en-US" dirty="0" err="1"/>
              <a:t>atopy</a:t>
            </a:r>
            <a:r>
              <a:rPr lang="en-US" dirty="0"/>
              <a:t>, allergic rhinitis, eczema), and it is not elevated in some asthma phenotypes (e.g. </a:t>
            </a:r>
            <a:r>
              <a:rPr lang="en-US" dirty="0" err="1">
                <a:solidFill>
                  <a:schemeClr val="accent4"/>
                </a:solidFill>
              </a:rPr>
              <a:t>neutrophilic</a:t>
            </a:r>
            <a:r>
              <a:rPr lang="en-US" dirty="0">
                <a:solidFill>
                  <a:schemeClr val="accent4"/>
                </a:solidFill>
              </a:rPr>
              <a:t> asthma</a:t>
            </a:r>
            <a:r>
              <a:rPr lang="en-US" dirty="0"/>
              <a:t>). </a:t>
            </a:r>
            <a:r>
              <a:rPr lang="en-US" dirty="0" err="1"/>
              <a:t>FeNO</a:t>
            </a:r>
            <a:r>
              <a:rPr lang="en-US" dirty="0"/>
              <a:t> is lower in</a:t>
            </a:r>
            <a:r>
              <a:rPr lang="en-US" dirty="0">
                <a:solidFill>
                  <a:schemeClr val="accent4"/>
                </a:solidFill>
              </a:rPr>
              <a:t> smokers </a:t>
            </a:r>
            <a:r>
              <a:rPr lang="en-US" dirty="0"/>
              <a:t>and during </a:t>
            </a:r>
            <a:r>
              <a:rPr lang="en-US" dirty="0" smtClean="0">
                <a:solidFill>
                  <a:schemeClr val="accent4"/>
                </a:solidFill>
              </a:rPr>
              <a:t>bronchoconstriction</a:t>
            </a:r>
            <a:r>
              <a:rPr lang="en-US" dirty="0" smtClean="0"/>
              <a:t> </a:t>
            </a:r>
            <a:r>
              <a:rPr lang="en-US" dirty="0"/>
              <a:t>and the</a:t>
            </a:r>
            <a:r>
              <a:rPr lang="en-US" dirty="0">
                <a:solidFill>
                  <a:schemeClr val="accent4"/>
                </a:solidFill>
              </a:rPr>
              <a:t> early phases </a:t>
            </a:r>
            <a:r>
              <a:rPr lang="en-US" dirty="0"/>
              <a:t>of allergic </a:t>
            </a:r>
            <a:r>
              <a:rPr lang="en-US" dirty="0" smtClean="0"/>
              <a:t>response; </a:t>
            </a:r>
            <a:r>
              <a:rPr lang="en-US" dirty="0"/>
              <a:t>it may be increased or decreased during </a:t>
            </a:r>
            <a:r>
              <a:rPr lang="en-US" dirty="0" smtClean="0">
                <a:solidFill>
                  <a:schemeClr val="accent4"/>
                </a:solidFill>
              </a:rPr>
              <a:t>viral respiratory infections. </a:t>
            </a:r>
            <a:endParaRPr lang="en-US" dirty="0"/>
          </a:p>
          <a:p>
            <a:endParaRPr lang="en-US" dirty="0"/>
          </a:p>
        </p:txBody>
      </p:sp>
    </p:spTree>
    <p:extLst>
      <p:ext uri="{BB962C8B-B14F-4D97-AF65-F5344CB8AC3E}">
        <p14:creationId xmlns:p14="http://schemas.microsoft.com/office/powerpoint/2010/main" val="1723414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CONFIRMING THE DIAGNOSIS OF ASTHMA IN PATIENTS ALREADY TAKING CONTROLLER TREATMENT </a:t>
            </a:r>
            <a:br>
              <a:rPr lang="en-US" b="1" dirty="0"/>
            </a:br>
            <a:endParaRPr lang="en-US" dirty="0"/>
          </a:p>
        </p:txBody>
      </p:sp>
      <p:sp>
        <p:nvSpPr>
          <p:cNvPr id="3" name="Content Placeholder 2"/>
          <p:cNvSpPr>
            <a:spLocks noGrp="1"/>
          </p:cNvSpPr>
          <p:nvPr>
            <p:ph idx="1"/>
          </p:nvPr>
        </p:nvSpPr>
        <p:spPr/>
        <p:txBody>
          <a:bodyPr/>
          <a:lstStyle/>
          <a:p>
            <a:r>
              <a:rPr lang="en-US" dirty="0" smtClean="0"/>
              <a:t>If </a:t>
            </a:r>
            <a:r>
              <a:rPr lang="en-US" dirty="0"/>
              <a:t>the basis of a patient’s diagnosis of asthma has not previously been documented, confirmation with objective testing should be sought. Many patients </a:t>
            </a:r>
            <a:r>
              <a:rPr lang="en-US" dirty="0">
                <a:solidFill>
                  <a:schemeClr val="accent4"/>
                </a:solidFill>
              </a:rPr>
              <a:t>(25–35%) </a:t>
            </a:r>
            <a:r>
              <a:rPr lang="en-US" dirty="0"/>
              <a:t>with a diagnosis of asthma in primary care cannot be confirmed as having asthma</a:t>
            </a:r>
            <a:r>
              <a:rPr lang="en-US" dirty="0" smtClean="0"/>
              <a:t>. </a:t>
            </a:r>
            <a:endParaRPr lang="en-US" dirty="0"/>
          </a:p>
          <a:p>
            <a:r>
              <a:rPr lang="en-US" dirty="0"/>
              <a:t>The process for confirming the diagnosis in patients already on controller treatment depends on the </a:t>
            </a:r>
            <a:r>
              <a:rPr lang="en-US" dirty="0">
                <a:solidFill>
                  <a:srgbClr val="FF0000"/>
                </a:solidFill>
              </a:rPr>
              <a:t>patient’s symptoms and lung </a:t>
            </a:r>
            <a:r>
              <a:rPr lang="en-US" dirty="0" smtClean="0">
                <a:solidFill>
                  <a:srgbClr val="FF0000"/>
                </a:solidFill>
              </a:rPr>
              <a:t>function</a:t>
            </a:r>
            <a:r>
              <a:rPr lang="en-US" dirty="0" smtClean="0"/>
              <a:t>. </a:t>
            </a:r>
            <a:r>
              <a:rPr lang="en-US" dirty="0"/>
              <a:t>In some patients, this may include a trial of either a lower or a higher dose of controller treatment. If the diagnosis of asthma cannot be confirmed, refer the patient for expert investigation and diagnosis. For some patients, it may be necessary to </a:t>
            </a:r>
            <a:r>
              <a:rPr lang="en-US" dirty="0">
                <a:solidFill>
                  <a:srgbClr val="FF0000"/>
                </a:solidFill>
              </a:rPr>
              <a:t>step down the controller </a:t>
            </a:r>
            <a:r>
              <a:rPr lang="en-US" dirty="0"/>
              <a:t>treatment in order to confirm the diagnosis of asthma. </a:t>
            </a:r>
          </a:p>
        </p:txBody>
      </p:sp>
    </p:spTree>
    <p:extLst>
      <p:ext uri="{BB962C8B-B14F-4D97-AF65-F5344CB8AC3E}">
        <p14:creationId xmlns:p14="http://schemas.microsoft.com/office/powerpoint/2010/main" val="884871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Occupational asthma and work-exacerbated asthma </a:t>
            </a:r>
            <a:br>
              <a:rPr lang="en-US" b="1" dirty="0"/>
            </a:br>
            <a:endParaRPr lang="en-US" dirty="0"/>
          </a:p>
        </p:txBody>
      </p:sp>
      <p:sp>
        <p:nvSpPr>
          <p:cNvPr id="3" name="Content Placeholder 2"/>
          <p:cNvSpPr>
            <a:spLocks noGrp="1"/>
          </p:cNvSpPr>
          <p:nvPr>
            <p:ph idx="1"/>
          </p:nvPr>
        </p:nvSpPr>
        <p:spPr/>
        <p:txBody>
          <a:bodyPr>
            <a:normAutofit lnSpcReduction="10000"/>
          </a:bodyPr>
          <a:lstStyle/>
          <a:p>
            <a:r>
              <a:rPr lang="en-US" dirty="0" smtClean="0"/>
              <a:t>Asthma </a:t>
            </a:r>
            <a:r>
              <a:rPr lang="en-US" dirty="0"/>
              <a:t>acquired in the workplace is frequently missed. Asthma may be induced or (more commonly) aggravated by </a:t>
            </a:r>
            <a:r>
              <a:rPr lang="en-US" dirty="0">
                <a:solidFill>
                  <a:srgbClr val="FF0000"/>
                </a:solidFill>
              </a:rPr>
              <a:t>exposure to allergens </a:t>
            </a:r>
            <a:r>
              <a:rPr lang="en-US" dirty="0"/>
              <a:t>or other sensitizing agents at work, or </a:t>
            </a:r>
            <a:r>
              <a:rPr lang="en-US" dirty="0">
                <a:solidFill>
                  <a:srgbClr val="FF0000"/>
                </a:solidFill>
              </a:rPr>
              <a:t>sometimes from a single</a:t>
            </a:r>
            <a:r>
              <a:rPr lang="en-US" dirty="0"/>
              <a:t>, </a:t>
            </a:r>
            <a:r>
              <a:rPr lang="en-US" dirty="0">
                <a:solidFill>
                  <a:srgbClr val="FF0000"/>
                </a:solidFill>
              </a:rPr>
              <a:t>massive exposure</a:t>
            </a:r>
            <a:r>
              <a:rPr lang="en-US" dirty="0"/>
              <a:t>. Occupational</a:t>
            </a:r>
            <a:r>
              <a:rPr lang="en-US" dirty="0">
                <a:solidFill>
                  <a:srgbClr val="FF0000"/>
                </a:solidFill>
              </a:rPr>
              <a:t> rhinitis</a:t>
            </a:r>
            <a:r>
              <a:rPr lang="en-US" dirty="0"/>
              <a:t> may precede asthma by up to a year and early diagnosis is essential, as persistent exposure is associated with worse </a:t>
            </a:r>
            <a:r>
              <a:rPr lang="en-US" dirty="0" smtClean="0"/>
              <a:t>outcomes. </a:t>
            </a:r>
            <a:endParaRPr lang="en-US" dirty="0"/>
          </a:p>
          <a:p>
            <a:r>
              <a:rPr lang="en-US" dirty="0"/>
              <a:t>An </a:t>
            </a:r>
            <a:r>
              <a:rPr lang="en-US" dirty="0">
                <a:solidFill>
                  <a:srgbClr val="FF0000"/>
                </a:solidFill>
              </a:rPr>
              <a:t>estimated 5–20% of new cases of adult-onset asthma </a:t>
            </a:r>
            <a:r>
              <a:rPr lang="en-US" dirty="0"/>
              <a:t>can be attributed to occupational exposure</a:t>
            </a:r>
            <a:r>
              <a:rPr lang="en-US" dirty="0" smtClean="0"/>
              <a:t>. </a:t>
            </a:r>
            <a:r>
              <a:rPr lang="en-US" dirty="0"/>
              <a:t>Adult-onset asthma requires a systematic inquiry about work history and exposures, including </a:t>
            </a:r>
            <a:r>
              <a:rPr lang="en-US" dirty="0" smtClean="0"/>
              <a:t>hobbies. </a:t>
            </a:r>
            <a:r>
              <a:rPr lang="en-US" dirty="0"/>
              <a:t>Asking patients whether their symptoms improve when they are away from work (weekends or vacation) is an essential screening </a:t>
            </a:r>
            <a:r>
              <a:rPr lang="en-US" dirty="0" smtClean="0"/>
              <a:t>question. </a:t>
            </a:r>
            <a:r>
              <a:rPr lang="en-US" dirty="0"/>
              <a:t>It is important to confirm the diagnosis of occupational asthma objectively as it may lead to the patient changing their occupation, which may have legal and socioeconomic implications. Specialist referral is usually necessary, and </a:t>
            </a:r>
            <a:r>
              <a:rPr lang="en-US" dirty="0">
                <a:solidFill>
                  <a:srgbClr val="FF0000"/>
                </a:solidFill>
              </a:rPr>
              <a:t>frequent PEF </a:t>
            </a:r>
            <a:r>
              <a:rPr lang="en-US" dirty="0"/>
              <a:t>monitoring at and away from work is often used to help confirm the diagnosis. </a:t>
            </a:r>
          </a:p>
        </p:txBody>
      </p:sp>
    </p:spTree>
    <p:extLst>
      <p:ext uri="{BB962C8B-B14F-4D97-AF65-F5344CB8AC3E}">
        <p14:creationId xmlns:p14="http://schemas.microsoft.com/office/powerpoint/2010/main" val="1277795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Athletes </a:t>
            </a:r>
          </a:p>
        </p:txBody>
      </p:sp>
      <p:sp>
        <p:nvSpPr>
          <p:cNvPr id="3" name="Content Placeholder 2"/>
          <p:cNvSpPr>
            <a:spLocks noGrp="1"/>
          </p:cNvSpPr>
          <p:nvPr>
            <p:ph idx="1"/>
          </p:nvPr>
        </p:nvSpPr>
        <p:spPr/>
        <p:txBody>
          <a:bodyPr>
            <a:normAutofit/>
          </a:bodyPr>
          <a:lstStyle/>
          <a:p>
            <a:r>
              <a:rPr lang="en-US" sz="3600" dirty="0" smtClean="0"/>
              <a:t>The </a:t>
            </a:r>
            <a:r>
              <a:rPr lang="en-US" sz="3600" dirty="0"/>
              <a:t>diagnosis of asthma in athletes should be confirmed by </a:t>
            </a:r>
            <a:r>
              <a:rPr lang="en-US" sz="3600" dirty="0">
                <a:solidFill>
                  <a:srgbClr val="FF0000"/>
                </a:solidFill>
              </a:rPr>
              <a:t>lung function tests</a:t>
            </a:r>
            <a:r>
              <a:rPr lang="en-US" sz="3600" dirty="0"/>
              <a:t>, usually with </a:t>
            </a:r>
            <a:r>
              <a:rPr lang="en-US" sz="3600" dirty="0">
                <a:solidFill>
                  <a:srgbClr val="FF0000"/>
                </a:solidFill>
              </a:rPr>
              <a:t>bronchial provocation </a:t>
            </a:r>
            <a:r>
              <a:rPr lang="en-US" sz="3600" dirty="0" smtClean="0">
                <a:solidFill>
                  <a:srgbClr val="FF0000"/>
                </a:solidFill>
              </a:rPr>
              <a:t>testing</a:t>
            </a:r>
            <a:r>
              <a:rPr lang="en-US" sz="3600" dirty="0" smtClean="0"/>
              <a:t>. </a:t>
            </a:r>
            <a:endParaRPr lang="en-US" sz="3600" dirty="0"/>
          </a:p>
        </p:txBody>
      </p:sp>
    </p:spTree>
    <p:extLst>
      <p:ext uri="{BB962C8B-B14F-4D97-AF65-F5344CB8AC3E}">
        <p14:creationId xmlns:p14="http://schemas.microsoft.com/office/powerpoint/2010/main" val="2450311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Pregnant women </a:t>
            </a:r>
            <a:r>
              <a:rPr lang="en-US" b="1" baseline="-25000" dirty="0"/>
              <a:t> </a:t>
            </a:r>
            <a:r>
              <a:rPr lang="en-US" b="1" dirty="0"/>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t>Pregnant </a:t>
            </a:r>
            <a:r>
              <a:rPr lang="en-US" dirty="0"/>
              <a:t>women and women planning a pregnancy should be asked whether they have asthma so that appropriate advice about asthma management and medications can be </a:t>
            </a:r>
            <a:r>
              <a:rPr lang="en-US" dirty="0" smtClean="0"/>
              <a:t>given</a:t>
            </a:r>
            <a:r>
              <a:rPr lang="fa-IR" dirty="0" smtClean="0"/>
              <a:t>.</a:t>
            </a:r>
            <a:r>
              <a:rPr lang="en-US" dirty="0" smtClean="0"/>
              <a:t> If </a:t>
            </a:r>
            <a:r>
              <a:rPr lang="en-US" dirty="0"/>
              <a:t>objective confirmation of the diagnosis is needed, it would not be advisable to carry out a </a:t>
            </a:r>
            <a:r>
              <a:rPr lang="en-US" dirty="0">
                <a:solidFill>
                  <a:srgbClr val="FF0000"/>
                </a:solidFill>
              </a:rPr>
              <a:t>bronchial provocation test </a:t>
            </a:r>
            <a:r>
              <a:rPr lang="en-US" dirty="0"/>
              <a:t>or to </a:t>
            </a:r>
            <a:r>
              <a:rPr lang="en-US" dirty="0">
                <a:solidFill>
                  <a:srgbClr val="FF0000"/>
                </a:solidFill>
              </a:rPr>
              <a:t>step down controller </a:t>
            </a:r>
            <a:r>
              <a:rPr lang="en-US" dirty="0"/>
              <a:t>treatment until after delivery.  </a:t>
            </a:r>
          </a:p>
        </p:txBody>
      </p:sp>
    </p:spTree>
    <p:extLst>
      <p:ext uri="{BB962C8B-B14F-4D97-AF65-F5344CB8AC3E}">
        <p14:creationId xmlns:p14="http://schemas.microsoft.com/office/powerpoint/2010/main" val="11125311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elderly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t>Asthma </a:t>
            </a:r>
            <a:r>
              <a:rPr lang="en-US" dirty="0"/>
              <a:t>is frequently </a:t>
            </a:r>
            <a:r>
              <a:rPr lang="en-US" dirty="0">
                <a:solidFill>
                  <a:srgbClr val="FF0000"/>
                </a:solidFill>
              </a:rPr>
              <a:t>undiagnosed</a:t>
            </a:r>
            <a:r>
              <a:rPr lang="en-US" dirty="0"/>
              <a:t> in the </a:t>
            </a:r>
            <a:r>
              <a:rPr lang="en-US" dirty="0" smtClean="0"/>
              <a:t>elderly, </a:t>
            </a:r>
            <a:r>
              <a:rPr lang="en-US" dirty="0"/>
              <a:t>due to </a:t>
            </a:r>
            <a:r>
              <a:rPr lang="en-US" dirty="0">
                <a:solidFill>
                  <a:srgbClr val="FF0000"/>
                </a:solidFill>
              </a:rPr>
              <a:t>poor perception </a:t>
            </a:r>
            <a:r>
              <a:rPr lang="en-US" dirty="0"/>
              <a:t>of airflow limitation; acceptance of dyspnea as being </a:t>
            </a:r>
            <a:r>
              <a:rPr lang="en-US" dirty="0">
                <a:solidFill>
                  <a:srgbClr val="FF0000"/>
                </a:solidFill>
              </a:rPr>
              <a:t>‘normal’</a:t>
            </a:r>
            <a:r>
              <a:rPr lang="en-US" dirty="0"/>
              <a:t> in old age; </a:t>
            </a:r>
            <a:r>
              <a:rPr lang="en-US" dirty="0">
                <a:solidFill>
                  <a:srgbClr val="FF0000"/>
                </a:solidFill>
              </a:rPr>
              <a:t>lack of fitness</a:t>
            </a:r>
            <a:r>
              <a:rPr lang="en-US" dirty="0"/>
              <a:t>; and </a:t>
            </a:r>
            <a:r>
              <a:rPr lang="en-US" dirty="0">
                <a:solidFill>
                  <a:srgbClr val="FF0000"/>
                </a:solidFill>
              </a:rPr>
              <a:t>reduced physical activity</a:t>
            </a:r>
            <a:r>
              <a:rPr lang="en-US" dirty="0"/>
              <a:t>. The presence of </a:t>
            </a:r>
            <a:r>
              <a:rPr lang="en-US" dirty="0">
                <a:solidFill>
                  <a:srgbClr val="FF0000"/>
                </a:solidFill>
              </a:rPr>
              <a:t>comorbid</a:t>
            </a:r>
            <a:r>
              <a:rPr lang="en-US" dirty="0"/>
              <a:t> diseases also complicates the diagnosis</a:t>
            </a:r>
            <a:r>
              <a:rPr lang="en-US" dirty="0" smtClean="0"/>
              <a:t>.. </a:t>
            </a:r>
            <a:r>
              <a:rPr lang="en-US" dirty="0"/>
              <a:t>A </a:t>
            </a:r>
            <a:r>
              <a:rPr lang="en-US" dirty="0">
                <a:solidFill>
                  <a:srgbClr val="FF0000"/>
                </a:solidFill>
              </a:rPr>
              <a:t>careful history </a:t>
            </a:r>
            <a:r>
              <a:rPr lang="en-US" dirty="0"/>
              <a:t>and </a:t>
            </a:r>
            <a:r>
              <a:rPr lang="en-US" dirty="0">
                <a:solidFill>
                  <a:srgbClr val="FF0000"/>
                </a:solidFill>
              </a:rPr>
              <a:t>physical examination</a:t>
            </a:r>
            <a:r>
              <a:rPr lang="en-US" dirty="0"/>
              <a:t>, combined with an electrocardiogram and </a:t>
            </a:r>
            <a:r>
              <a:rPr lang="en-US" dirty="0">
                <a:solidFill>
                  <a:schemeClr val="accent2"/>
                </a:solidFill>
              </a:rPr>
              <a:t>chest X-ray</a:t>
            </a:r>
            <a:r>
              <a:rPr lang="en-US" dirty="0"/>
              <a:t>, will assist in the </a:t>
            </a:r>
            <a:r>
              <a:rPr lang="en-US" dirty="0" smtClean="0"/>
              <a:t>diagnosis. </a:t>
            </a:r>
            <a:r>
              <a:rPr lang="en-US" dirty="0"/>
              <a:t>Measurement of plasma brain natriuretic polypeptide (</a:t>
            </a:r>
            <a:r>
              <a:rPr lang="en-US" dirty="0">
                <a:solidFill>
                  <a:schemeClr val="accent2"/>
                </a:solidFill>
              </a:rPr>
              <a:t>BNP</a:t>
            </a:r>
            <a:r>
              <a:rPr lang="en-US" dirty="0"/>
              <a:t>) and assessment of cardiac function with </a:t>
            </a:r>
            <a:r>
              <a:rPr lang="en-US" dirty="0">
                <a:solidFill>
                  <a:schemeClr val="accent2"/>
                </a:solidFill>
              </a:rPr>
              <a:t>echocardiography</a:t>
            </a:r>
            <a:r>
              <a:rPr lang="en-US" dirty="0"/>
              <a:t> may also be </a:t>
            </a:r>
            <a:r>
              <a:rPr lang="en-US" dirty="0" smtClean="0"/>
              <a:t>helpful. </a:t>
            </a:r>
            <a:endParaRPr lang="fa-IR" dirty="0" smtClean="0"/>
          </a:p>
          <a:p>
            <a:r>
              <a:rPr lang="en-US" dirty="0" smtClean="0"/>
              <a:t>In </a:t>
            </a:r>
            <a:r>
              <a:rPr lang="en-US" dirty="0"/>
              <a:t>older people with a history of</a:t>
            </a:r>
            <a:r>
              <a:rPr lang="en-US" dirty="0">
                <a:solidFill>
                  <a:schemeClr val="accent2"/>
                </a:solidFill>
              </a:rPr>
              <a:t> smoking </a:t>
            </a:r>
            <a:r>
              <a:rPr lang="en-US" dirty="0"/>
              <a:t>or biomass fuel exposure, COPD and overlapping asthma and COPD (</a:t>
            </a:r>
            <a:r>
              <a:rPr lang="en-US" dirty="0">
                <a:solidFill>
                  <a:schemeClr val="accent2"/>
                </a:solidFill>
              </a:rPr>
              <a:t>asthma–COPD overlap</a:t>
            </a:r>
            <a:r>
              <a:rPr lang="en-US" dirty="0"/>
              <a:t>) should be </a:t>
            </a:r>
            <a:r>
              <a:rPr lang="en-US" dirty="0" smtClean="0"/>
              <a:t>considered</a:t>
            </a:r>
            <a:r>
              <a:rPr lang="fa-IR" dirty="0" smtClean="0"/>
              <a:t>.</a:t>
            </a:r>
            <a:endParaRPr lang="en-US" dirty="0"/>
          </a:p>
          <a:p>
            <a:endParaRPr lang="en-US" dirty="0"/>
          </a:p>
        </p:txBody>
      </p:sp>
    </p:spTree>
    <p:extLst>
      <p:ext uri="{BB962C8B-B14F-4D97-AF65-F5344CB8AC3E}">
        <p14:creationId xmlns:p14="http://schemas.microsoft.com/office/powerpoint/2010/main" val="2238818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Asthma phenotypes</a:t>
            </a:r>
            <a:endParaRPr lang="en-US" dirty="0"/>
          </a:p>
        </p:txBody>
      </p:sp>
      <p:sp>
        <p:nvSpPr>
          <p:cNvPr id="3" name="Content Placeholder 2"/>
          <p:cNvSpPr>
            <a:spLocks noGrp="1"/>
          </p:cNvSpPr>
          <p:nvPr>
            <p:ph idx="1"/>
          </p:nvPr>
        </p:nvSpPr>
        <p:spPr/>
        <p:txBody>
          <a:bodyPr>
            <a:normAutofit fontScale="77500" lnSpcReduction="20000"/>
          </a:bodyPr>
          <a:lstStyle/>
          <a:p>
            <a:pPr lvl="0" fontAlgn="base"/>
            <a:r>
              <a:rPr lang="en-US" i="1" dirty="0">
                <a:solidFill>
                  <a:srgbClr val="FF0000"/>
                </a:solidFill>
              </a:rPr>
              <a:t>Allergic asthma</a:t>
            </a:r>
            <a:r>
              <a:rPr lang="en-US" dirty="0"/>
              <a:t>: this is the most easily recognized asthma phenotype, which often commences in </a:t>
            </a:r>
            <a:r>
              <a:rPr lang="en-US" dirty="0">
                <a:solidFill>
                  <a:srgbClr val="FF0000"/>
                </a:solidFill>
              </a:rPr>
              <a:t>childhood </a:t>
            </a:r>
            <a:r>
              <a:rPr lang="en-US" dirty="0"/>
              <a:t>and is associated with a past and/or family history of allergic disease such as </a:t>
            </a:r>
            <a:r>
              <a:rPr lang="en-US" dirty="0">
                <a:solidFill>
                  <a:srgbClr val="FF0000"/>
                </a:solidFill>
              </a:rPr>
              <a:t>eczema</a:t>
            </a:r>
            <a:r>
              <a:rPr lang="en-US" dirty="0"/>
              <a:t>, </a:t>
            </a:r>
            <a:r>
              <a:rPr lang="en-US" dirty="0">
                <a:solidFill>
                  <a:srgbClr val="FF0000"/>
                </a:solidFill>
              </a:rPr>
              <a:t>allergic rhinitis</a:t>
            </a:r>
            <a:r>
              <a:rPr lang="en-US" dirty="0"/>
              <a:t>, or food or drug allergy. Examination of the induced </a:t>
            </a:r>
            <a:r>
              <a:rPr lang="en-US" dirty="0">
                <a:solidFill>
                  <a:srgbClr val="FF0000"/>
                </a:solidFill>
              </a:rPr>
              <a:t>sputum</a:t>
            </a:r>
            <a:r>
              <a:rPr lang="en-US" dirty="0"/>
              <a:t> of these patients before treatment often reveals </a:t>
            </a:r>
            <a:r>
              <a:rPr lang="en-US" dirty="0" err="1">
                <a:solidFill>
                  <a:srgbClr val="FF0000"/>
                </a:solidFill>
              </a:rPr>
              <a:t>eosinophilic</a:t>
            </a:r>
            <a:r>
              <a:rPr lang="en-US" dirty="0">
                <a:solidFill>
                  <a:srgbClr val="FF0000"/>
                </a:solidFill>
              </a:rPr>
              <a:t> </a:t>
            </a:r>
            <a:r>
              <a:rPr lang="en-US" dirty="0"/>
              <a:t>airway inflammation. Patients with this asthma phenotype usually respond well to</a:t>
            </a:r>
            <a:r>
              <a:rPr lang="en-US" dirty="0">
                <a:solidFill>
                  <a:srgbClr val="FF0000"/>
                </a:solidFill>
              </a:rPr>
              <a:t> inhaled corticosteroid </a:t>
            </a:r>
            <a:r>
              <a:rPr lang="en-US" dirty="0"/>
              <a:t>(ICS) treatment.  </a:t>
            </a:r>
          </a:p>
          <a:p>
            <a:pPr lvl="0" fontAlgn="base"/>
            <a:r>
              <a:rPr lang="en-US" i="1" dirty="0">
                <a:solidFill>
                  <a:srgbClr val="FF0000"/>
                </a:solidFill>
              </a:rPr>
              <a:t>Non-allergic asthma</a:t>
            </a:r>
            <a:r>
              <a:rPr lang="en-US" dirty="0"/>
              <a:t>: some patients have asthma that is not associated with allergy. The cellular profile of the sputum of these patients may be </a:t>
            </a:r>
            <a:r>
              <a:rPr lang="en-US" dirty="0" err="1">
                <a:solidFill>
                  <a:srgbClr val="FF0000"/>
                </a:solidFill>
              </a:rPr>
              <a:t>neutrophilic</a:t>
            </a:r>
            <a:r>
              <a:rPr lang="en-US" dirty="0"/>
              <a:t>, </a:t>
            </a:r>
            <a:r>
              <a:rPr lang="en-US" dirty="0" err="1"/>
              <a:t>eosinophilic</a:t>
            </a:r>
            <a:r>
              <a:rPr lang="en-US" dirty="0"/>
              <a:t> or contain only a few inflammatory cells (</a:t>
            </a:r>
            <a:r>
              <a:rPr lang="en-US" dirty="0" err="1"/>
              <a:t>paucigranulocytic</a:t>
            </a:r>
            <a:r>
              <a:rPr lang="en-US" dirty="0"/>
              <a:t>). Patients with non-allergic asthma often demonstrate </a:t>
            </a:r>
            <a:r>
              <a:rPr lang="en-US" dirty="0">
                <a:solidFill>
                  <a:srgbClr val="FF0000"/>
                </a:solidFill>
              </a:rPr>
              <a:t>less short-term response to ICS</a:t>
            </a:r>
            <a:r>
              <a:rPr lang="en-US" dirty="0"/>
              <a:t>.  </a:t>
            </a:r>
          </a:p>
          <a:p>
            <a:pPr lvl="0" fontAlgn="base"/>
            <a:r>
              <a:rPr lang="en-US" i="1" dirty="0">
                <a:solidFill>
                  <a:srgbClr val="FF0000"/>
                </a:solidFill>
              </a:rPr>
              <a:t>Adult-onset (late-onset) asthma</a:t>
            </a:r>
            <a:r>
              <a:rPr lang="en-US" dirty="0"/>
              <a:t>: some adults, particularly women, present with asthma for the first time in adult life. These patients tend to be non-allergic, and often </a:t>
            </a:r>
            <a:r>
              <a:rPr lang="en-US" dirty="0">
                <a:solidFill>
                  <a:srgbClr val="FF0000"/>
                </a:solidFill>
              </a:rPr>
              <a:t>require higher doses of ICS</a:t>
            </a:r>
            <a:r>
              <a:rPr lang="en-US" dirty="0"/>
              <a:t> or are relatively refractory to corticosteroid treatment. Occupational asthma (i.e. asthma due to exposures at work) should be ruled out in patients presenting with adult-onset asthma. </a:t>
            </a:r>
          </a:p>
          <a:p>
            <a:pPr lvl="0" fontAlgn="base"/>
            <a:r>
              <a:rPr lang="en-US" i="1" dirty="0">
                <a:solidFill>
                  <a:srgbClr val="FF0000"/>
                </a:solidFill>
              </a:rPr>
              <a:t>Asthma with persistent airflow limitation</a:t>
            </a:r>
            <a:r>
              <a:rPr lang="en-US" dirty="0">
                <a:solidFill>
                  <a:srgbClr val="FF0000"/>
                </a:solidFill>
              </a:rPr>
              <a:t>: </a:t>
            </a:r>
            <a:r>
              <a:rPr lang="en-US" dirty="0"/>
              <a:t>some patients with long-standing asthma develop airflow limitation that is persistent or incompletely reversible. This is thought to be due to </a:t>
            </a:r>
            <a:r>
              <a:rPr lang="en-US" dirty="0">
                <a:solidFill>
                  <a:srgbClr val="FF0000"/>
                </a:solidFill>
              </a:rPr>
              <a:t>airway wall remodeling</a:t>
            </a:r>
            <a:r>
              <a:rPr lang="en-US" dirty="0"/>
              <a:t>.  </a:t>
            </a:r>
          </a:p>
          <a:p>
            <a:pPr lvl="0" fontAlgn="base"/>
            <a:r>
              <a:rPr lang="en-US" i="1" dirty="0">
                <a:solidFill>
                  <a:srgbClr val="FF0000"/>
                </a:solidFill>
              </a:rPr>
              <a:t>Asthma with obesity</a:t>
            </a:r>
            <a:r>
              <a:rPr lang="en-US" dirty="0"/>
              <a:t>: some obese patients with asthma have prominent respiratory symptoms and little </a:t>
            </a:r>
            <a:r>
              <a:rPr lang="en-US" dirty="0" err="1"/>
              <a:t>eosinophilic</a:t>
            </a:r>
            <a:r>
              <a:rPr lang="en-US" dirty="0"/>
              <a:t> airway inflammation. </a:t>
            </a:r>
          </a:p>
        </p:txBody>
      </p:sp>
    </p:spTree>
    <p:extLst>
      <p:ext uri="{BB962C8B-B14F-4D97-AF65-F5344CB8AC3E}">
        <p14:creationId xmlns:p14="http://schemas.microsoft.com/office/powerpoint/2010/main" val="3754878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Smokers and ex-smokers </a:t>
            </a:r>
            <a:br>
              <a:rPr lang="en-US" b="1" dirty="0"/>
            </a:br>
            <a:endParaRPr lang="en-US" dirty="0"/>
          </a:p>
        </p:txBody>
      </p:sp>
      <p:sp>
        <p:nvSpPr>
          <p:cNvPr id="3" name="Content Placeholder 2"/>
          <p:cNvSpPr>
            <a:spLocks noGrp="1"/>
          </p:cNvSpPr>
          <p:nvPr>
            <p:ph idx="1"/>
          </p:nvPr>
        </p:nvSpPr>
        <p:spPr/>
        <p:txBody>
          <a:bodyPr/>
          <a:lstStyle/>
          <a:p>
            <a:r>
              <a:rPr lang="en-US" dirty="0" smtClean="0"/>
              <a:t>Asthma </a:t>
            </a:r>
            <a:r>
              <a:rPr lang="en-US" dirty="0"/>
              <a:t>and COPD may be difficult to distinguish in clinical practice, particularly in older patients and </a:t>
            </a:r>
            <a:r>
              <a:rPr lang="en-US" dirty="0">
                <a:solidFill>
                  <a:srgbClr val="FF0000"/>
                </a:solidFill>
              </a:rPr>
              <a:t>smokers and </a:t>
            </a:r>
            <a:r>
              <a:rPr lang="en-US" dirty="0" err="1" smtClean="0">
                <a:solidFill>
                  <a:srgbClr val="FF0000"/>
                </a:solidFill>
              </a:rPr>
              <a:t>exsmokers</a:t>
            </a:r>
            <a:endParaRPr lang="fa-IR" dirty="0" smtClean="0">
              <a:solidFill>
                <a:srgbClr val="FF0000"/>
              </a:solidFill>
            </a:endParaRPr>
          </a:p>
          <a:p>
            <a:r>
              <a:rPr lang="en-US" i="1" dirty="0" smtClean="0"/>
              <a:t>defines </a:t>
            </a:r>
            <a:r>
              <a:rPr lang="en-US" i="1" dirty="0"/>
              <a:t>COPD</a:t>
            </a:r>
            <a:r>
              <a:rPr lang="en-US" dirty="0"/>
              <a:t> on the basis of chronic respiratory symptoms, exposure to a risk factor such as smoking, and </a:t>
            </a:r>
            <a:r>
              <a:rPr lang="en-US" dirty="0">
                <a:solidFill>
                  <a:srgbClr val="FFC000"/>
                </a:solidFill>
              </a:rPr>
              <a:t>post-bronchodilator FEV</a:t>
            </a:r>
            <a:r>
              <a:rPr lang="en-US" baseline="-25000" dirty="0">
                <a:solidFill>
                  <a:srgbClr val="FFC000"/>
                </a:solidFill>
              </a:rPr>
              <a:t>1</a:t>
            </a:r>
            <a:r>
              <a:rPr lang="en-US" dirty="0">
                <a:solidFill>
                  <a:srgbClr val="FFC000"/>
                </a:solidFill>
              </a:rPr>
              <a:t>/FVC &lt;0.7</a:t>
            </a:r>
            <a:r>
              <a:rPr lang="en-US" dirty="0"/>
              <a:t>. Clinically important bronchodilator reversibility (&gt;12% and &gt;200 mL) is often found in </a:t>
            </a:r>
            <a:r>
              <a:rPr lang="en-US" dirty="0" smtClean="0"/>
              <a:t>COPD. </a:t>
            </a:r>
            <a:r>
              <a:rPr lang="en-US" dirty="0">
                <a:solidFill>
                  <a:schemeClr val="accent5">
                    <a:lumMod val="75000"/>
                  </a:schemeClr>
                </a:solidFill>
              </a:rPr>
              <a:t>Low diffusion capacity is more common in COPD than asthma</a:t>
            </a:r>
            <a:r>
              <a:rPr lang="en-US" dirty="0" smtClean="0"/>
              <a:t>. Uncertainty </a:t>
            </a:r>
            <a:r>
              <a:rPr lang="en-US" dirty="0"/>
              <a:t>in the diagnosis should prompt early referral for specialized investigation and treatment recommendations, as patients with</a:t>
            </a:r>
            <a:r>
              <a:rPr lang="en-US" dirty="0">
                <a:solidFill>
                  <a:schemeClr val="accent5">
                    <a:lumMod val="75000"/>
                  </a:schemeClr>
                </a:solidFill>
              </a:rPr>
              <a:t> asthma-COPD overlap </a:t>
            </a:r>
            <a:r>
              <a:rPr lang="en-US" dirty="0"/>
              <a:t>have </a:t>
            </a:r>
            <a:r>
              <a:rPr lang="en-US" dirty="0">
                <a:solidFill>
                  <a:schemeClr val="accent5">
                    <a:lumMod val="75000"/>
                  </a:schemeClr>
                </a:solidFill>
              </a:rPr>
              <a:t>worse outcomes </a:t>
            </a:r>
            <a:r>
              <a:rPr lang="en-US" dirty="0"/>
              <a:t>than those with asthma or COPD alone</a:t>
            </a:r>
            <a:r>
              <a:rPr lang="en-US" dirty="0" smtClean="0"/>
              <a:t>. </a:t>
            </a:r>
            <a:endParaRPr lang="en-US" dirty="0"/>
          </a:p>
          <a:p>
            <a:endParaRPr lang="en-US" dirty="0"/>
          </a:p>
        </p:txBody>
      </p:sp>
    </p:spTree>
    <p:extLst>
      <p:ext uri="{BB962C8B-B14F-4D97-AF65-F5344CB8AC3E}">
        <p14:creationId xmlns:p14="http://schemas.microsoft.com/office/powerpoint/2010/main" val="91256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Obese patients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t>While </a:t>
            </a:r>
            <a:r>
              <a:rPr lang="en-US" dirty="0"/>
              <a:t>asthma is more common in obese than non-obese people</a:t>
            </a:r>
            <a:r>
              <a:rPr lang="en-US" dirty="0" smtClean="0"/>
              <a:t>, </a:t>
            </a:r>
            <a:r>
              <a:rPr lang="en-US" dirty="0"/>
              <a:t>respiratory symptoms associated with obesity can mimic asthma. In obese patients with dyspnea on exertion, it is important to confirm the diagnosis of asthma with objective measurement of </a:t>
            </a:r>
            <a:r>
              <a:rPr lang="en-US" dirty="0">
                <a:solidFill>
                  <a:schemeClr val="accent5">
                    <a:lumMod val="75000"/>
                  </a:schemeClr>
                </a:solidFill>
              </a:rPr>
              <a:t>variable airflow limitation</a:t>
            </a:r>
            <a:r>
              <a:rPr lang="en-US" dirty="0"/>
              <a:t>. </a:t>
            </a:r>
          </a:p>
        </p:txBody>
      </p:sp>
    </p:spTree>
    <p:extLst>
      <p:ext uri="{BB962C8B-B14F-4D97-AF65-F5344CB8AC3E}">
        <p14:creationId xmlns:p14="http://schemas.microsoft.com/office/powerpoint/2010/main" val="34310324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Risk factors for development of persistent airflow limitation  </a:t>
            </a:r>
            <a:br>
              <a:rPr lang="en-US" b="1" dirty="0"/>
            </a:br>
            <a:endParaRPr lang="en-US" dirty="0"/>
          </a:p>
        </p:txBody>
      </p:sp>
      <p:sp>
        <p:nvSpPr>
          <p:cNvPr id="3" name="Content Placeholder 2"/>
          <p:cNvSpPr>
            <a:spLocks noGrp="1"/>
          </p:cNvSpPr>
          <p:nvPr>
            <p:ph idx="1"/>
          </p:nvPr>
        </p:nvSpPr>
        <p:spPr/>
        <p:txBody>
          <a:bodyPr/>
          <a:lstStyle/>
          <a:p>
            <a:r>
              <a:rPr lang="en-US" dirty="0" smtClean="0"/>
              <a:t>The </a:t>
            </a:r>
            <a:r>
              <a:rPr lang="en-US" dirty="0"/>
              <a:t>average rate of decline in FEV</a:t>
            </a:r>
            <a:r>
              <a:rPr lang="en-US" baseline="-25000" dirty="0"/>
              <a:t>1</a:t>
            </a:r>
            <a:r>
              <a:rPr lang="en-US" dirty="0"/>
              <a:t> in non-smoking healthy adults is </a:t>
            </a:r>
            <a:r>
              <a:rPr lang="en-US" dirty="0">
                <a:solidFill>
                  <a:schemeClr val="accent5">
                    <a:lumMod val="75000"/>
                  </a:schemeClr>
                </a:solidFill>
              </a:rPr>
              <a:t>15–20 mL/year</a:t>
            </a:r>
            <a:r>
              <a:rPr lang="en-US" dirty="0" smtClean="0"/>
              <a:t>. </a:t>
            </a:r>
            <a:r>
              <a:rPr lang="en-US" dirty="0"/>
              <a:t>People with asthma may have an accelerated decline in lung function and develop airflow limitation that is not fully reversible. This is often associated with more persistent dyspnea. Independent risk factors that have been identified for persistent airflow limitation include </a:t>
            </a:r>
            <a:r>
              <a:rPr lang="en-US" dirty="0">
                <a:solidFill>
                  <a:srgbClr val="FF0000"/>
                </a:solidFill>
              </a:rPr>
              <a:t>exposure to cigarette smoke or noxious agents</a:t>
            </a:r>
            <a:r>
              <a:rPr lang="en-US" dirty="0"/>
              <a:t>, </a:t>
            </a:r>
            <a:r>
              <a:rPr lang="en-US" dirty="0">
                <a:solidFill>
                  <a:srgbClr val="FF0000"/>
                </a:solidFill>
              </a:rPr>
              <a:t>chronic mucus </a:t>
            </a:r>
            <a:r>
              <a:rPr lang="en-US" dirty="0" err="1">
                <a:solidFill>
                  <a:srgbClr val="FF0000"/>
                </a:solidFill>
              </a:rPr>
              <a:t>hypersecretion</a:t>
            </a:r>
            <a:r>
              <a:rPr lang="en-US" dirty="0"/>
              <a:t>, and </a:t>
            </a:r>
            <a:r>
              <a:rPr lang="en-US" dirty="0">
                <a:solidFill>
                  <a:srgbClr val="FF0000"/>
                </a:solidFill>
              </a:rPr>
              <a:t>asthma exacerbations in patients not taking </a:t>
            </a:r>
            <a:r>
              <a:rPr lang="en-US" dirty="0" smtClean="0">
                <a:solidFill>
                  <a:srgbClr val="FF0000"/>
                </a:solidFill>
              </a:rPr>
              <a:t>ICS </a:t>
            </a:r>
            <a:r>
              <a:rPr lang="en-US" dirty="0" smtClean="0"/>
              <a:t>. </a:t>
            </a:r>
            <a:endParaRPr lang="fa-IR" dirty="0" smtClean="0"/>
          </a:p>
          <a:p>
            <a:r>
              <a:rPr lang="en-US" dirty="0" smtClean="0">
                <a:solidFill>
                  <a:srgbClr val="FF0000"/>
                </a:solidFill>
              </a:rPr>
              <a:t>Children</a:t>
            </a:r>
            <a:r>
              <a:rPr lang="en-US" dirty="0" smtClean="0"/>
              <a:t> </a:t>
            </a:r>
            <a:r>
              <a:rPr lang="en-US" dirty="0"/>
              <a:t>with </a:t>
            </a:r>
            <a:r>
              <a:rPr lang="en-US" dirty="0">
                <a:solidFill>
                  <a:srgbClr val="FF0000"/>
                </a:solidFill>
              </a:rPr>
              <a:t>persistent asthma </a:t>
            </a:r>
            <a:r>
              <a:rPr lang="en-US" dirty="0"/>
              <a:t>may have reduced </a:t>
            </a:r>
            <a:r>
              <a:rPr lang="en-US" dirty="0">
                <a:solidFill>
                  <a:srgbClr val="FF0000"/>
                </a:solidFill>
              </a:rPr>
              <a:t>growth in lung function</a:t>
            </a:r>
            <a:r>
              <a:rPr lang="en-US" dirty="0"/>
              <a:t>, and some are at risk of accelerated decline in lung function in early adult </a:t>
            </a:r>
            <a:r>
              <a:rPr lang="en-US" dirty="0" smtClean="0"/>
              <a:t>life. </a:t>
            </a:r>
            <a:endParaRPr lang="en-US" dirty="0"/>
          </a:p>
          <a:p>
            <a:endParaRPr lang="en-US" dirty="0"/>
          </a:p>
        </p:txBody>
      </p:sp>
    </p:spTree>
    <p:extLst>
      <p:ext uri="{BB962C8B-B14F-4D97-AF65-F5344CB8AC3E}">
        <p14:creationId xmlns:p14="http://schemas.microsoft.com/office/powerpoint/2010/main" val="42751137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Risk factors for medication side-effects </a:t>
            </a:r>
          </a:p>
        </p:txBody>
      </p:sp>
      <p:sp>
        <p:nvSpPr>
          <p:cNvPr id="3" name="Content Placeholder 2"/>
          <p:cNvSpPr>
            <a:spLocks noGrp="1"/>
          </p:cNvSpPr>
          <p:nvPr>
            <p:ph idx="1"/>
          </p:nvPr>
        </p:nvSpPr>
        <p:spPr/>
        <p:txBody>
          <a:bodyPr/>
          <a:lstStyle/>
          <a:p>
            <a:r>
              <a:rPr lang="en-US" dirty="0" smtClean="0"/>
              <a:t>Choices </a:t>
            </a:r>
            <a:r>
              <a:rPr lang="en-US" dirty="0"/>
              <a:t>with any medication are based on the balance of benefit and risk. Most people using asthma </a:t>
            </a:r>
            <a:r>
              <a:rPr lang="en-US" dirty="0">
                <a:solidFill>
                  <a:schemeClr val="accent5">
                    <a:lumMod val="75000"/>
                  </a:schemeClr>
                </a:solidFill>
              </a:rPr>
              <a:t>medications do not experience </a:t>
            </a:r>
            <a:r>
              <a:rPr lang="en-US" dirty="0"/>
              <a:t>any side-effects. The risk of side-effects increases with </a:t>
            </a:r>
            <a:r>
              <a:rPr lang="en-US" dirty="0">
                <a:solidFill>
                  <a:srgbClr val="FF0000"/>
                </a:solidFill>
              </a:rPr>
              <a:t>higher doses of medications</a:t>
            </a:r>
            <a:r>
              <a:rPr lang="en-US" dirty="0"/>
              <a:t>, but these are needed in few patients. </a:t>
            </a:r>
            <a:endParaRPr lang="fa-IR" dirty="0" smtClean="0"/>
          </a:p>
          <a:p>
            <a:r>
              <a:rPr lang="en-US" dirty="0" smtClean="0">
                <a:solidFill>
                  <a:srgbClr val="FF0000"/>
                </a:solidFill>
              </a:rPr>
              <a:t>Patients </a:t>
            </a:r>
            <a:r>
              <a:rPr lang="en-US" dirty="0">
                <a:solidFill>
                  <a:srgbClr val="FF0000"/>
                </a:solidFill>
              </a:rPr>
              <a:t>are at greater risk of ICS side-effects </a:t>
            </a:r>
            <a:r>
              <a:rPr lang="en-US" dirty="0"/>
              <a:t>with </a:t>
            </a:r>
            <a:r>
              <a:rPr lang="en-US" dirty="0">
                <a:solidFill>
                  <a:srgbClr val="FF0000"/>
                </a:solidFill>
              </a:rPr>
              <a:t>higher doses </a:t>
            </a:r>
            <a:r>
              <a:rPr lang="en-US" dirty="0"/>
              <a:t>or more </a:t>
            </a:r>
            <a:r>
              <a:rPr lang="en-US" dirty="0">
                <a:solidFill>
                  <a:srgbClr val="FF0000"/>
                </a:solidFill>
              </a:rPr>
              <a:t>potent </a:t>
            </a:r>
            <a:r>
              <a:rPr lang="en-US" dirty="0" smtClean="0">
                <a:solidFill>
                  <a:srgbClr val="FF0000"/>
                </a:solidFill>
              </a:rPr>
              <a:t>formulations</a:t>
            </a:r>
            <a:r>
              <a:rPr lang="en-US" dirty="0" smtClean="0"/>
              <a:t>, </a:t>
            </a:r>
            <a:r>
              <a:rPr lang="en-US" dirty="0"/>
              <a:t>and, for local side-effects, with </a:t>
            </a:r>
            <a:r>
              <a:rPr lang="en-US" dirty="0">
                <a:solidFill>
                  <a:srgbClr val="FF0000"/>
                </a:solidFill>
              </a:rPr>
              <a:t>incorrect inhaler </a:t>
            </a:r>
            <a:r>
              <a:rPr lang="en-US" dirty="0" smtClean="0">
                <a:solidFill>
                  <a:srgbClr val="FF0000"/>
                </a:solidFill>
              </a:rPr>
              <a:t>technique.</a:t>
            </a:r>
            <a:endParaRPr lang="en-US" dirty="0">
              <a:solidFill>
                <a:srgbClr val="FF0000"/>
              </a:solidFill>
            </a:endParaRPr>
          </a:p>
          <a:p>
            <a:endParaRPr lang="en-US" dirty="0"/>
          </a:p>
        </p:txBody>
      </p:sp>
    </p:spTree>
    <p:extLst>
      <p:ext uri="{BB962C8B-B14F-4D97-AF65-F5344CB8AC3E}">
        <p14:creationId xmlns:p14="http://schemas.microsoft.com/office/powerpoint/2010/main" val="1626282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ROLE OF LUNG FUNCTION IN ASSESSING ASTHMA CONTROL </a:t>
            </a:r>
            <a:br>
              <a:rPr lang="en-US" b="1" dirty="0"/>
            </a:br>
            <a:endParaRPr lang="en-US" dirty="0"/>
          </a:p>
        </p:txBody>
      </p:sp>
      <p:sp>
        <p:nvSpPr>
          <p:cNvPr id="3" name="Content Placeholder 2"/>
          <p:cNvSpPr>
            <a:spLocks noGrp="1"/>
          </p:cNvSpPr>
          <p:nvPr>
            <p:ph idx="1"/>
          </p:nvPr>
        </p:nvSpPr>
        <p:spPr/>
        <p:txBody>
          <a:bodyPr>
            <a:normAutofit/>
          </a:bodyPr>
          <a:lstStyle/>
          <a:p>
            <a:r>
              <a:rPr lang="en-US" b="1" dirty="0" smtClean="0"/>
              <a:t>Does </a:t>
            </a:r>
            <a:r>
              <a:rPr lang="en-US" b="1" dirty="0"/>
              <a:t>lung function relate to other asthma control measures? </a:t>
            </a:r>
            <a:endParaRPr lang="en-US" dirty="0"/>
          </a:p>
          <a:p>
            <a:r>
              <a:rPr lang="en-US" dirty="0" smtClean="0"/>
              <a:t>Lung </a:t>
            </a:r>
            <a:r>
              <a:rPr lang="en-US" dirty="0"/>
              <a:t>function should be assessed at </a:t>
            </a:r>
            <a:r>
              <a:rPr lang="en-US" dirty="0">
                <a:solidFill>
                  <a:srgbClr val="FF0000"/>
                </a:solidFill>
              </a:rPr>
              <a:t>diagnosis</a:t>
            </a:r>
            <a:r>
              <a:rPr lang="en-US" dirty="0"/>
              <a:t> or </a:t>
            </a:r>
            <a:r>
              <a:rPr lang="en-US" dirty="0">
                <a:solidFill>
                  <a:srgbClr val="FF0000"/>
                </a:solidFill>
              </a:rPr>
              <a:t>start of treatment</a:t>
            </a:r>
            <a:r>
              <a:rPr lang="en-US" dirty="0"/>
              <a:t>; after </a:t>
            </a:r>
            <a:r>
              <a:rPr lang="en-US" dirty="0">
                <a:solidFill>
                  <a:schemeClr val="accent5">
                    <a:lumMod val="75000"/>
                  </a:schemeClr>
                </a:solidFill>
              </a:rPr>
              <a:t>3–6 months</a:t>
            </a:r>
            <a:r>
              <a:rPr lang="en-US" dirty="0"/>
              <a:t> of controller treatment to assess the patient’s personal best FEV</a:t>
            </a:r>
            <a:r>
              <a:rPr lang="en-US" baseline="-25000" dirty="0"/>
              <a:t>1</a:t>
            </a:r>
            <a:r>
              <a:rPr lang="en-US" dirty="0"/>
              <a:t>; and periodically thereafter. </a:t>
            </a:r>
            <a:endParaRPr lang="fa-IR" dirty="0" smtClean="0"/>
          </a:p>
          <a:p>
            <a:r>
              <a:rPr lang="en-US" dirty="0" smtClean="0"/>
              <a:t>Assessment </a:t>
            </a:r>
            <a:r>
              <a:rPr lang="en-US" dirty="0"/>
              <a:t>of asthma </a:t>
            </a:r>
          </a:p>
          <a:p>
            <a:r>
              <a:rPr lang="en-US" dirty="0"/>
              <a:t>be recorded at least </a:t>
            </a:r>
            <a:r>
              <a:rPr lang="en-US" dirty="0">
                <a:solidFill>
                  <a:srgbClr val="FF0000"/>
                </a:solidFill>
              </a:rPr>
              <a:t>every 1-2 years</a:t>
            </a:r>
            <a:r>
              <a:rPr lang="en-US" dirty="0"/>
              <a:t>, but more frequently </a:t>
            </a:r>
            <a:r>
              <a:rPr lang="en-US" dirty="0">
                <a:solidFill>
                  <a:schemeClr val="accent5">
                    <a:lumMod val="75000"/>
                  </a:schemeClr>
                </a:solidFill>
              </a:rPr>
              <a:t>in higher risk patients </a:t>
            </a:r>
            <a:r>
              <a:rPr lang="en-US" dirty="0"/>
              <a:t>including those with</a:t>
            </a:r>
            <a:r>
              <a:rPr lang="en-US" dirty="0">
                <a:solidFill>
                  <a:srgbClr val="FF0000"/>
                </a:solidFill>
              </a:rPr>
              <a:t> exacerbations </a:t>
            </a:r>
            <a:r>
              <a:rPr lang="en-US" dirty="0"/>
              <a:t>and </a:t>
            </a:r>
            <a:r>
              <a:rPr lang="en-US" dirty="0">
                <a:solidFill>
                  <a:srgbClr val="FF0000"/>
                </a:solidFill>
              </a:rPr>
              <a:t>those at risk of decline in lung </a:t>
            </a:r>
            <a:r>
              <a:rPr lang="en-US" dirty="0" smtClean="0">
                <a:solidFill>
                  <a:srgbClr val="FF0000"/>
                </a:solidFill>
              </a:rPr>
              <a:t>function</a:t>
            </a:r>
            <a:r>
              <a:rPr lang="en-US" dirty="0" smtClean="0"/>
              <a:t>. </a:t>
            </a:r>
            <a:endParaRPr lang="fa-IR" dirty="0" smtClean="0"/>
          </a:p>
        </p:txBody>
      </p:sp>
    </p:spTree>
    <p:extLst>
      <p:ext uri="{BB962C8B-B14F-4D97-AF65-F5344CB8AC3E}">
        <p14:creationId xmlns:p14="http://schemas.microsoft.com/office/powerpoint/2010/main" val="22014690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How to interpret lung function test results in asthma  </a:t>
            </a:r>
          </a:p>
        </p:txBody>
      </p:sp>
      <p:sp>
        <p:nvSpPr>
          <p:cNvPr id="3" name="Content Placeholder 2"/>
          <p:cNvSpPr>
            <a:spLocks noGrp="1"/>
          </p:cNvSpPr>
          <p:nvPr>
            <p:ph idx="1"/>
          </p:nvPr>
        </p:nvSpPr>
        <p:spPr/>
        <p:txBody>
          <a:bodyPr>
            <a:normAutofit fontScale="85000" lnSpcReduction="20000"/>
          </a:bodyPr>
          <a:lstStyle/>
          <a:p>
            <a:r>
              <a:rPr lang="en-US" i="1" dirty="0" smtClean="0">
                <a:solidFill>
                  <a:srgbClr val="FF0000"/>
                </a:solidFill>
              </a:rPr>
              <a:t>A </a:t>
            </a:r>
            <a:r>
              <a:rPr lang="en-US" i="1" dirty="0">
                <a:solidFill>
                  <a:srgbClr val="FF0000"/>
                </a:solidFill>
              </a:rPr>
              <a:t>low FEV</a:t>
            </a:r>
            <a:r>
              <a:rPr lang="en-US" i="1" baseline="-25000" dirty="0">
                <a:solidFill>
                  <a:srgbClr val="FF0000"/>
                </a:solidFill>
              </a:rPr>
              <a:t>1</a:t>
            </a:r>
            <a:r>
              <a:rPr lang="en-US" i="1" dirty="0">
                <a:solidFill>
                  <a:srgbClr val="FF0000"/>
                </a:solidFill>
              </a:rPr>
              <a:t> percent predicted</a:t>
            </a:r>
            <a:r>
              <a:rPr lang="en-US" dirty="0"/>
              <a:t>: </a:t>
            </a:r>
          </a:p>
          <a:p>
            <a:pPr lvl="0" fontAlgn="base"/>
            <a:r>
              <a:rPr lang="en-US" dirty="0"/>
              <a:t>Identifies patients at risk of asthma exacerbations, independent of symptom levels, especially if </a:t>
            </a:r>
            <a:r>
              <a:rPr lang="en-US" dirty="0">
                <a:solidFill>
                  <a:schemeClr val="accent5">
                    <a:lumMod val="75000"/>
                  </a:schemeClr>
                </a:solidFill>
              </a:rPr>
              <a:t>FEV</a:t>
            </a:r>
            <a:r>
              <a:rPr lang="en-US" baseline="-25000" dirty="0">
                <a:solidFill>
                  <a:schemeClr val="accent5">
                    <a:lumMod val="75000"/>
                  </a:schemeClr>
                </a:solidFill>
              </a:rPr>
              <a:t>1</a:t>
            </a:r>
            <a:r>
              <a:rPr lang="en-US" dirty="0">
                <a:solidFill>
                  <a:schemeClr val="accent5">
                    <a:lumMod val="75000"/>
                  </a:schemeClr>
                </a:solidFill>
              </a:rPr>
              <a:t> is &lt;60% </a:t>
            </a:r>
            <a:r>
              <a:rPr lang="en-US" dirty="0" smtClean="0"/>
              <a:t>predicted </a:t>
            </a:r>
            <a:endParaRPr lang="en-US" dirty="0"/>
          </a:p>
          <a:p>
            <a:pPr lvl="0" fontAlgn="base"/>
            <a:r>
              <a:rPr lang="en-US" dirty="0"/>
              <a:t>Is a risk factor for</a:t>
            </a:r>
            <a:r>
              <a:rPr lang="en-US" dirty="0">
                <a:solidFill>
                  <a:schemeClr val="accent5">
                    <a:lumMod val="75000"/>
                  </a:schemeClr>
                </a:solidFill>
              </a:rPr>
              <a:t> lung function decline</a:t>
            </a:r>
            <a:r>
              <a:rPr lang="en-US" dirty="0"/>
              <a:t>, independent of symptom </a:t>
            </a:r>
            <a:r>
              <a:rPr lang="en-US" dirty="0" smtClean="0"/>
              <a:t>levels  </a:t>
            </a:r>
            <a:endParaRPr lang="en-US" dirty="0"/>
          </a:p>
          <a:p>
            <a:pPr lvl="0" fontAlgn="base"/>
            <a:r>
              <a:rPr lang="en-US" dirty="0"/>
              <a:t>If symptoms are few, suggests </a:t>
            </a:r>
            <a:r>
              <a:rPr lang="en-US" dirty="0">
                <a:solidFill>
                  <a:schemeClr val="accent5">
                    <a:lumMod val="75000"/>
                  </a:schemeClr>
                </a:solidFill>
              </a:rPr>
              <a:t>limitation of lifestyle</a:t>
            </a:r>
            <a:r>
              <a:rPr lang="en-US" dirty="0"/>
              <a:t>, or </a:t>
            </a:r>
            <a:r>
              <a:rPr lang="en-US" dirty="0">
                <a:solidFill>
                  <a:schemeClr val="accent5">
                    <a:lumMod val="75000"/>
                  </a:schemeClr>
                </a:solidFill>
              </a:rPr>
              <a:t>poor perception of airflow </a:t>
            </a:r>
            <a:r>
              <a:rPr lang="en-US" dirty="0" smtClean="0">
                <a:solidFill>
                  <a:schemeClr val="accent5">
                    <a:lumMod val="75000"/>
                  </a:schemeClr>
                </a:solidFill>
              </a:rPr>
              <a:t>limitation</a:t>
            </a:r>
            <a:r>
              <a:rPr lang="en-US" dirty="0" smtClean="0"/>
              <a:t>, </a:t>
            </a:r>
            <a:r>
              <a:rPr lang="en-US" dirty="0"/>
              <a:t>which may be due to </a:t>
            </a:r>
            <a:r>
              <a:rPr lang="en-US" dirty="0">
                <a:solidFill>
                  <a:schemeClr val="accent5">
                    <a:lumMod val="75000"/>
                  </a:schemeClr>
                </a:solidFill>
              </a:rPr>
              <a:t>untreated airway </a:t>
            </a:r>
            <a:r>
              <a:rPr lang="en-US" dirty="0" smtClean="0">
                <a:solidFill>
                  <a:schemeClr val="accent5">
                    <a:lumMod val="75000"/>
                  </a:schemeClr>
                </a:solidFill>
              </a:rPr>
              <a:t>inflammation</a:t>
            </a:r>
            <a:r>
              <a:rPr lang="en-US" dirty="0" smtClean="0"/>
              <a:t>.  </a:t>
            </a:r>
            <a:endParaRPr lang="en-US" dirty="0"/>
          </a:p>
          <a:p>
            <a:r>
              <a:rPr lang="en-US" i="1" dirty="0"/>
              <a:t>A ‘</a:t>
            </a:r>
            <a:r>
              <a:rPr lang="en-US" i="1" dirty="0">
                <a:solidFill>
                  <a:srgbClr val="FF0000"/>
                </a:solidFill>
              </a:rPr>
              <a:t>normal’ or near-normal FEV</a:t>
            </a:r>
            <a:r>
              <a:rPr lang="en-US" i="1" baseline="-25000" dirty="0">
                <a:solidFill>
                  <a:srgbClr val="FF0000"/>
                </a:solidFill>
              </a:rPr>
              <a:t>1</a:t>
            </a:r>
            <a:r>
              <a:rPr lang="en-US" i="1" dirty="0">
                <a:solidFill>
                  <a:srgbClr val="FF0000"/>
                </a:solidFill>
              </a:rPr>
              <a:t> </a:t>
            </a:r>
            <a:r>
              <a:rPr lang="en-US" i="1" dirty="0"/>
              <a:t>in a patient with frequent respiratory symptoms </a:t>
            </a:r>
            <a:r>
              <a:rPr lang="en-US" dirty="0"/>
              <a:t>(especially when symptomatic):  </a:t>
            </a:r>
          </a:p>
          <a:p>
            <a:pPr lvl="0" fontAlgn="base"/>
            <a:r>
              <a:rPr lang="en-US" dirty="0"/>
              <a:t>Prompts consideration of </a:t>
            </a:r>
            <a:r>
              <a:rPr lang="en-US" dirty="0">
                <a:solidFill>
                  <a:srgbClr val="FF0000"/>
                </a:solidFill>
              </a:rPr>
              <a:t>alternative causes </a:t>
            </a:r>
            <a:r>
              <a:rPr lang="en-US" dirty="0"/>
              <a:t>for the symptoms; e.g. cardiac disease, or cough due to post-nasal drip or </a:t>
            </a:r>
            <a:r>
              <a:rPr lang="en-US" dirty="0" err="1"/>
              <a:t>gastroesophageal</a:t>
            </a:r>
            <a:r>
              <a:rPr lang="en-US" dirty="0"/>
              <a:t> reflux disease </a:t>
            </a:r>
            <a:r>
              <a:rPr lang="en-US" dirty="0" smtClean="0"/>
              <a:t>.  </a:t>
            </a:r>
            <a:endParaRPr lang="en-US" dirty="0"/>
          </a:p>
          <a:p>
            <a:r>
              <a:rPr lang="en-US" i="1" dirty="0">
                <a:solidFill>
                  <a:srgbClr val="FF0000"/>
                </a:solidFill>
              </a:rPr>
              <a:t>Persistent bronchodilator reversibility</a:t>
            </a:r>
            <a:r>
              <a:rPr lang="en-US" dirty="0"/>
              <a:t>: </a:t>
            </a:r>
          </a:p>
          <a:p>
            <a:pPr lvl="0" fontAlgn="base"/>
            <a:r>
              <a:rPr lang="en-US" dirty="0"/>
              <a:t>Finding significant bronchodilator reversibility (increase in FEV</a:t>
            </a:r>
            <a:r>
              <a:rPr lang="en-US" baseline="-25000" dirty="0"/>
              <a:t>1</a:t>
            </a:r>
            <a:r>
              <a:rPr lang="en-US" dirty="0"/>
              <a:t> &gt;12% and &gt;200 mL from baseline</a:t>
            </a:r>
            <a:r>
              <a:rPr lang="en-US" baseline="30000" dirty="0"/>
              <a:t>15</a:t>
            </a:r>
            <a:r>
              <a:rPr lang="en-US" dirty="0"/>
              <a:t>) in a patient taking controller treatment, or who has taken a short-acting beta</a:t>
            </a:r>
            <a:r>
              <a:rPr lang="en-US" baseline="-25000" dirty="0"/>
              <a:t>2</a:t>
            </a:r>
            <a:r>
              <a:rPr lang="en-US" dirty="0"/>
              <a:t>-agonist within 4 hours, or a LABA within 12 hours (or 24 hours for a once-daily LABA), </a:t>
            </a:r>
            <a:r>
              <a:rPr lang="en-US" dirty="0">
                <a:solidFill>
                  <a:srgbClr val="FF0000"/>
                </a:solidFill>
              </a:rPr>
              <a:t>suggests uncontrolled asthma</a:t>
            </a:r>
            <a:r>
              <a:rPr lang="en-US" dirty="0"/>
              <a:t>. </a:t>
            </a:r>
          </a:p>
          <a:p>
            <a:endParaRPr lang="en-US" dirty="0"/>
          </a:p>
        </p:txBody>
      </p:sp>
    </p:spTree>
    <p:extLst>
      <p:ext uri="{BB962C8B-B14F-4D97-AF65-F5344CB8AC3E}">
        <p14:creationId xmlns:p14="http://schemas.microsoft.com/office/powerpoint/2010/main" val="36059645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to interpret changes in lung function in clinical practice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t>With </a:t>
            </a:r>
            <a:r>
              <a:rPr lang="en-US" dirty="0">
                <a:solidFill>
                  <a:schemeClr val="accent5">
                    <a:lumMod val="75000"/>
                  </a:schemeClr>
                </a:solidFill>
              </a:rPr>
              <a:t>regular ICS treatment</a:t>
            </a:r>
            <a:r>
              <a:rPr lang="en-US" dirty="0"/>
              <a:t>, FEV</a:t>
            </a:r>
            <a:r>
              <a:rPr lang="en-US" baseline="-25000" dirty="0"/>
              <a:t>1</a:t>
            </a:r>
            <a:r>
              <a:rPr lang="en-US" dirty="0"/>
              <a:t> starts to improve </a:t>
            </a:r>
            <a:r>
              <a:rPr lang="en-US" dirty="0">
                <a:solidFill>
                  <a:schemeClr val="accent5">
                    <a:lumMod val="75000"/>
                  </a:schemeClr>
                </a:solidFill>
              </a:rPr>
              <a:t>within days</a:t>
            </a:r>
            <a:r>
              <a:rPr lang="en-US" dirty="0"/>
              <a:t>, and reaches a plateau after around </a:t>
            </a:r>
            <a:r>
              <a:rPr lang="en-US" dirty="0">
                <a:solidFill>
                  <a:srgbClr val="FF0000"/>
                </a:solidFill>
              </a:rPr>
              <a:t>2</a:t>
            </a:r>
            <a:r>
              <a:rPr lang="en-US" dirty="0"/>
              <a:t> </a:t>
            </a:r>
            <a:r>
              <a:rPr lang="en-US" dirty="0" smtClean="0"/>
              <a:t>months. </a:t>
            </a:r>
            <a:r>
              <a:rPr lang="en-US" dirty="0"/>
              <a:t>The patient’s highest FEV</a:t>
            </a:r>
            <a:r>
              <a:rPr lang="en-US" baseline="-25000" dirty="0"/>
              <a:t>1</a:t>
            </a:r>
            <a:r>
              <a:rPr lang="en-US" dirty="0"/>
              <a:t> reading (personal best) should be documented, as this provides a more useful comparison for clinical practice than FEV</a:t>
            </a:r>
            <a:r>
              <a:rPr lang="en-US" baseline="-25000" dirty="0"/>
              <a:t>1</a:t>
            </a:r>
            <a:r>
              <a:rPr lang="en-US" dirty="0"/>
              <a:t> percent predicted. If predicted values are used in children, measure their height at each visit.  </a:t>
            </a:r>
          </a:p>
          <a:p>
            <a:r>
              <a:rPr lang="en-US" dirty="0"/>
              <a:t>Some patients may have a </a:t>
            </a:r>
            <a:r>
              <a:rPr lang="en-US" dirty="0">
                <a:solidFill>
                  <a:schemeClr val="accent5">
                    <a:lumMod val="75000"/>
                  </a:schemeClr>
                </a:solidFill>
              </a:rPr>
              <a:t>faster than average decrease in lung function</a:t>
            </a:r>
            <a:r>
              <a:rPr lang="en-US" dirty="0"/>
              <a:t>, and develop persistent (incompletely reversible) airflow limitation. While a trial of higher dose ICS-LABA and/or systemic corticosteroids may be appropriate to see if FEV</a:t>
            </a:r>
            <a:r>
              <a:rPr lang="en-US" baseline="-25000" dirty="0"/>
              <a:t>1</a:t>
            </a:r>
            <a:r>
              <a:rPr lang="en-US" dirty="0"/>
              <a:t> can be improved, </a:t>
            </a:r>
            <a:r>
              <a:rPr lang="en-US" dirty="0">
                <a:solidFill>
                  <a:srgbClr val="FF0000"/>
                </a:solidFill>
              </a:rPr>
              <a:t>high doses should not be continued if there is no response</a:t>
            </a:r>
            <a:r>
              <a:rPr lang="en-US" dirty="0"/>
              <a:t>.  </a:t>
            </a:r>
          </a:p>
          <a:p>
            <a:endParaRPr lang="en-US" dirty="0"/>
          </a:p>
        </p:txBody>
      </p:sp>
    </p:spTree>
    <p:extLst>
      <p:ext uri="{BB962C8B-B14F-4D97-AF65-F5344CB8AC3E}">
        <p14:creationId xmlns:p14="http://schemas.microsoft.com/office/powerpoint/2010/main" val="22486250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How to distinguish between uncontrolled asthma and severe asthma </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smtClean="0"/>
              <a:t>Although </a:t>
            </a:r>
            <a:r>
              <a:rPr lang="en-US" dirty="0"/>
              <a:t>most asthma patients can achieve good symptom control and minimal exacerbations with regular controller treatment, some patients will not achieve one or both of these goals even with maximal therapy</a:t>
            </a:r>
            <a:r>
              <a:rPr lang="en-US" dirty="0" smtClean="0"/>
              <a:t>. </a:t>
            </a:r>
            <a:r>
              <a:rPr lang="en-US" dirty="0"/>
              <a:t>In some patients this is due to truly refractory severe asthma, but in many others, it is due to comorbidities, persistent environmental exposures, or psychosocial factors.  </a:t>
            </a:r>
          </a:p>
          <a:p>
            <a:endParaRPr lang="en-US" dirty="0"/>
          </a:p>
        </p:txBody>
      </p:sp>
    </p:spTree>
    <p:extLst>
      <p:ext uri="{BB962C8B-B14F-4D97-AF65-F5344CB8AC3E}">
        <p14:creationId xmlns:p14="http://schemas.microsoft.com/office/powerpoint/2010/main" val="2347753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ASTHMA MEDICATIONS </a:t>
            </a:r>
            <a:br>
              <a:rPr lang="en-US" b="1" dirty="0"/>
            </a:b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Categories </a:t>
            </a:r>
            <a:r>
              <a:rPr lang="en-US" b="1" dirty="0"/>
              <a:t>of asthma medications </a:t>
            </a:r>
          </a:p>
          <a:p>
            <a:r>
              <a:rPr lang="en-US" dirty="0"/>
              <a:t>When compared with medications used for other chronic diseases, most of the medications used for treatment of asthma have very favorable therapeutic ratios </a:t>
            </a:r>
            <a:r>
              <a:rPr lang="en-US" dirty="0" smtClean="0"/>
              <a:t>.</a:t>
            </a:r>
            <a:endParaRPr lang="fa-IR" dirty="0" smtClean="0"/>
          </a:p>
          <a:p>
            <a:r>
              <a:rPr lang="en-US" dirty="0" smtClean="0"/>
              <a:t>The </a:t>
            </a:r>
            <a:r>
              <a:rPr lang="en-US" dirty="0"/>
              <a:t>pharmacological options for long-term treatment of asthma fall into the following three main categories:  </a:t>
            </a:r>
          </a:p>
          <a:p>
            <a:pPr lvl="0" fontAlgn="base"/>
            <a:r>
              <a:rPr lang="en-US" i="1" dirty="0">
                <a:solidFill>
                  <a:srgbClr val="FF0000"/>
                </a:solidFill>
              </a:rPr>
              <a:t>Controller medications</a:t>
            </a:r>
            <a:r>
              <a:rPr lang="en-US" dirty="0"/>
              <a:t>: these are used to reduce airway inflammation, control symptoms, and reduce future risks such as exacerbations and decline in lung function. In patients with mild asthma, controller treatment may be delivered through as-needed low dose ICS-</a:t>
            </a:r>
            <a:r>
              <a:rPr lang="en-US" dirty="0" err="1"/>
              <a:t>formoterol</a:t>
            </a:r>
            <a:r>
              <a:rPr lang="en-US" dirty="0"/>
              <a:t>, taken when symptoms occur and before exercise.</a:t>
            </a:r>
          </a:p>
          <a:p>
            <a:pPr lvl="0" fontAlgn="base"/>
            <a:r>
              <a:rPr lang="en-US" i="1" dirty="0">
                <a:solidFill>
                  <a:srgbClr val="FF0000"/>
                </a:solidFill>
              </a:rPr>
              <a:t>Reliever (rescue) medications</a:t>
            </a:r>
            <a:r>
              <a:rPr lang="en-US" dirty="0"/>
              <a:t>: these are provided to all patients for as-needed relief of breakthrough symptoms, including during worsening asthma or exacerbations. They are also recommended for short-term prevention of exercise-induced bronchoconstriction. Reducing and, ideally, eliminating the need for SABA reliever is both an important goal in asthma management and a measure of the success of asthma treatment.</a:t>
            </a:r>
          </a:p>
          <a:p>
            <a:pPr lvl="0" fontAlgn="base"/>
            <a:r>
              <a:rPr lang="en-US" i="1" dirty="0">
                <a:solidFill>
                  <a:srgbClr val="FF0000"/>
                </a:solidFill>
              </a:rPr>
              <a:t>Add-on therapies</a:t>
            </a:r>
            <a:r>
              <a:rPr lang="en-US" dirty="0">
                <a:solidFill>
                  <a:srgbClr val="FF0000"/>
                </a:solidFill>
              </a:rPr>
              <a:t> </a:t>
            </a:r>
            <a:r>
              <a:rPr lang="en-US" i="1" dirty="0">
                <a:solidFill>
                  <a:srgbClr val="FF0000"/>
                </a:solidFill>
              </a:rPr>
              <a:t>for patients with severe </a:t>
            </a:r>
            <a:r>
              <a:rPr lang="en-US" i="1" dirty="0" smtClean="0">
                <a:solidFill>
                  <a:srgbClr val="FF0000"/>
                </a:solidFill>
              </a:rPr>
              <a:t>asthma</a:t>
            </a:r>
            <a:r>
              <a:rPr lang="en-US" dirty="0" smtClean="0"/>
              <a:t>: </a:t>
            </a:r>
            <a:r>
              <a:rPr lang="en-US" dirty="0"/>
              <a:t>these may be considered when patients have persistent symptoms and/or exacerbations despite optimized treatment with high dose controller medications (usually a high dose of ICS plus a LABA) and treatment of modifiable risk factors </a:t>
            </a:r>
            <a:r>
              <a:rPr lang="en-US" dirty="0" smtClean="0"/>
              <a:t>.</a:t>
            </a:r>
            <a:endParaRPr lang="en-US" dirty="0"/>
          </a:p>
        </p:txBody>
      </p:sp>
    </p:spTree>
    <p:extLst>
      <p:ext uri="{BB962C8B-B14F-4D97-AF65-F5344CB8AC3E}">
        <p14:creationId xmlns:p14="http://schemas.microsoft.com/office/powerpoint/2010/main" val="25341682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Initial controller treatment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solidFill>
                  <a:srgbClr val="FF0000"/>
                </a:solidFill>
              </a:rPr>
              <a:t>For </a:t>
            </a:r>
            <a:r>
              <a:rPr lang="en-US" dirty="0">
                <a:solidFill>
                  <a:srgbClr val="FF0000"/>
                </a:solidFill>
              </a:rPr>
              <a:t>the best outcomes</a:t>
            </a:r>
            <a:r>
              <a:rPr lang="en-US" dirty="0"/>
              <a:t>, ICS-containing controller treatment should be initiated as soon as possible after the diagnosis of asthma is made, as the evidence suggests that: </a:t>
            </a:r>
          </a:p>
          <a:p>
            <a:pPr lvl="0" fontAlgn="base"/>
            <a:r>
              <a:rPr lang="en-US" dirty="0"/>
              <a:t>Early initiation of low dose ICS in patients with asthma leads to a </a:t>
            </a:r>
            <a:r>
              <a:rPr lang="en-US" dirty="0">
                <a:solidFill>
                  <a:srgbClr val="FF0000"/>
                </a:solidFill>
              </a:rPr>
              <a:t>greater improvement </a:t>
            </a:r>
            <a:r>
              <a:rPr lang="en-US" dirty="0"/>
              <a:t>in lung function than if symptoms have been present for more than 2–4 years</a:t>
            </a:r>
            <a:r>
              <a:rPr lang="en-US" dirty="0" smtClean="0"/>
              <a:t>.</a:t>
            </a:r>
            <a:r>
              <a:rPr lang="fa-IR" dirty="0" smtClean="0"/>
              <a:t> </a:t>
            </a:r>
            <a:endParaRPr lang="en-US" dirty="0"/>
          </a:p>
          <a:p>
            <a:pPr lvl="0" fontAlgn="base"/>
            <a:r>
              <a:rPr lang="en-US" dirty="0"/>
              <a:t>Patients </a:t>
            </a:r>
            <a:r>
              <a:rPr lang="en-US" dirty="0">
                <a:solidFill>
                  <a:srgbClr val="FF0000"/>
                </a:solidFill>
              </a:rPr>
              <a:t>not taking ICS who experience a severe exacerbation </a:t>
            </a:r>
            <a:r>
              <a:rPr lang="en-US" dirty="0"/>
              <a:t>have a greater long-term decline in lung function than those who have already started </a:t>
            </a:r>
            <a:r>
              <a:rPr lang="en-US" dirty="0" smtClean="0"/>
              <a:t>ICS.</a:t>
            </a:r>
            <a:endParaRPr lang="en-US" dirty="0"/>
          </a:p>
          <a:p>
            <a:pPr lvl="0" fontAlgn="base"/>
            <a:r>
              <a:rPr lang="en-US" dirty="0"/>
              <a:t>For patients with </a:t>
            </a:r>
            <a:r>
              <a:rPr lang="en-US" dirty="0">
                <a:solidFill>
                  <a:srgbClr val="FF0000"/>
                </a:solidFill>
              </a:rPr>
              <a:t>occupational asthma</a:t>
            </a:r>
            <a:r>
              <a:rPr lang="en-US" dirty="0"/>
              <a:t>, early removal from exposure to the sensitizing agent and early controller treatment increase the probability of resolution of symptoms and airway </a:t>
            </a:r>
            <a:r>
              <a:rPr lang="en-US" dirty="0" err="1" smtClean="0"/>
              <a:t>hyperresponsiveness</a:t>
            </a:r>
            <a:r>
              <a:rPr lang="en-US" dirty="0" smtClean="0"/>
              <a:t>.</a:t>
            </a:r>
            <a:endParaRPr lang="en-US" dirty="0"/>
          </a:p>
          <a:p>
            <a:endParaRPr lang="en-US" dirty="0"/>
          </a:p>
        </p:txBody>
      </p:sp>
    </p:spTree>
    <p:extLst>
      <p:ext uri="{BB962C8B-B14F-4D97-AF65-F5344CB8AC3E}">
        <p14:creationId xmlns:p14="http://schemas.microsoft.com/office/powerpoint/2010/main" val="2385675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C000"/>
                </a:solidFill>
              </a:rPr>
              <a:t>MAKING THE INITIAL DIAGNOSIS</a:t>
            </a:r>
            <a:r>
              <a:rPr lang="en-US" b="1" dirty="0"/>
              <a:t>  </a:t>
            </a:r>
            <a:br>
              <a:rPr lang="en-US" b="1" dirty="0"/>
            </a:br>
            <a:endParaRPr lang="en-US" dirty="0"/>
          </a:p>
        </p:txBody>
      </p:sp>
      <p:sp>
        <p:nvSpPr>
          <p:cNvPr id="3" name="Content Placeholder 2"/>
          <p:cNvSpPr>
            <a:spLocks noGrp="1"/>
          </p:cNvSpPr>
          <p:nvPr>
            <p:ph idx="1"/>
          </p:nvPr>
        </p:nvSpPr>
        <p:spPr/>
        <p:txBody>
          <a:bodyPr/>
          <a:lstStyle/>
          <a:p>
            <a:r>
              <a:rPr lang="en-US" dirty="0" smtClean="0"/>
              <a:t>Making </a:t>
            </a:r>
            <a:r>
              <a:rPr lang="en-US" dirty="0"/>
              <a:t>the diagnosis of asthma, </a:t>
            </a:r>
            <a:r>
              <a:rPr lang="en-US" dirty="0" smtClean="0"/>
              <a:t>is </a:t>
            </a:r>
            <a:r>
              <a:rPr lang="en-US" dirty="0"/>
              <a:t>based on identifying both a characteristic pattern of </a:t>
            </a:r>
            <a:r>
              <a:rPr lang="en-US" dirty="0">
                <a:solidFill>
                  <a:srgbClr val="FF0000"/>
                </a:solidFill>
              </a:rPr>
              <a:t>respiratory symptoms </a:t>
            </a:r>
            <a:r>
              <a:rPr lang="en-US" dirty="0"/>
              <a:t>such as wheezing, shortness of breath (dyspnea), chest tightness or cough, and </a:t>
            </a:r>
            <a:r>
              <a:rPr lang="en-US" dirty="0">
                <a:solidFill>
                  <a:srgbClr val="FF0000"/>
                </a:solidFill>
              </a:rPr>
              <a:t>variable expiratory airflow limitation</a:t>
            </a:r>
            <a:r>
              <a:rPr lang="en-US" dirty="0" smtClean="0"/>
              <a:t>. </a:t>
            </a:r>
            <a:r>
              <a:rPr lang="en-US" dirty="0">
                <a:solidFill>
                  <a:srgbClr val="00B050"/>
                </a:solidFill>
              </a:rPr>
              <a:t>The pattern </a:t>
            </a:r>
            <a:r>
              <a:rPr lang="en-US" dirty="0"/>
              <a:t>of symptoms is important, as respiratory symptoms may be due to</a:t>
            </a:r>
            <a:r>
              <a:rPr lang="en-US" dirty="0">
                <a:solidFill>
                  <a:srgbClr val="FF0000"/>
                </a:solidFill>
              </a:rPr>
              <a:t> acute </a:t>
            </a:r>
            <a:r>
              <a:rPr lang="en-US" dirty="0"/>
              <a:t>or </a:t>
            </a:r>
            <a:r>
              <a:rPr lang="en-US" dirty="0">
                <a:solidFill>
                  <a:srgbClr val="FF0000"/>
                </a:solidFill>
              </a:rPr>
              <a:t>chronic</a:t>
            </a:r>
            <a:r>
              <a:rPr lang="en-US" dirty="0"/>
              <a:t> conditions other than asthma. If possible, the evidence supporting a diagnosis of asthma </a:t>
            </a:r>
            <a:r>
              <a:rPr lang="en-US" dirty="0" smtClean="0"/>
              <a:t>should </a:t>
            </a:r>
            <a:r>
              <a:rPr lang="en-US" dirty="0"/>
              <a:t>be documented when the patient first presents, as the features that are characteristic of asthma may improve spontaneously or with treatment; as a result, it is often more difficult to confirm a diagnosis of asthma once the patient has been started on controller treatment.  </a:t>
            </a:r>
          </a:p>
          <a:p>
            <a:endParaRPr lang="en-US" dirty="0"/>
          </a:p>
        </p:txBody>
      </p:sp>
    </p:spTree>
    <p:extLst>
      <p:ext uri="{BB962C8B-B14F-4D97-AF65-F5344CB8AC3E}">
        <p14:creationId xmlns:p14="http://schemas.microsoft.com/office/powerpoint/2010/main" val="3978655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Personalized approach for adjusting asthma </a:t>
            </a:r>
            <a:r>
              <a:rPr lang="en-US" b="1" dirty="0" smtClean="0"/>
              <a:t>treatment</a:t>
            </a:r>
            <a:r>
              <a:rPr lang="en-US" b="1" dirty="0"/>
              <a:t/>
            </a:r>
            <a:br>
              <a:rPr lang="en-US" b="1" dirty="0"/>
            </a:br>
            <a:endParaRPr lang="en-US" dirty="0"/>
          </a:p>
        </p:txBody>
      </p:sp>
      <p:sp>
        <p:nvSpPr>
          <p:cNvPr id="3" name="Content Placeholder 2"/>
          <p:cNvSpPr>
            <a:spLocks noGrp="1"/>
          </p:cNvSpPr>
          <p:nvPr>
            <p:ph idx="1"/>
          </p:nvPr>
        </p:nvSpPr>
        <p:spPr/>
        <p:txBody>
          <a:bodyPr>
            <a:normAutofit/>
          </a:bodyPr>
          <a:lstStyle/>
          <a:p>
            <a:r>
              <a:rPr lang="en-US" dirty="0" smtClean="0"/>
              <a:t>Once </a:t>
            </a:r>
            <a:r>
              <a:rPr lang="en-US" dirty="0"/>
              <a:t>asthma treatment has been commenced </a:t>
            </a:r>
            <a:r>
              <a:rPr lang="en-US" dirty="0" smtClean="0"/>
              <a:t>, </a:t>
            </a:r>
            <a:r>
              <a:rPr lang="en-US" dirty="0"/>
              <a:t>ongoing treatment decisions are based on a </a:t>
            </a:r>
            <a:r>
              <a:rPr lang="en-US" dirty="0">
                <a:solidFill>
                  <a:srgbClr val="FF0000"/>
                </a:solidFill>
              </a:rPr>
              <a:t>personalized cycle of assessment</a:t>
            </a:r>
            <a:r>
              <a:rPr lang="en-US" dirty="0"/>
              <a:t>, </a:t>
            </a:r>
            <a:r>
              <a:rPr lang="en-US" dirty="0">
                <a:solidFill>
                  <a:srgbClr val="FF0000"/>
                </a:solidFill>
              </a:rPr>
              <a:t>adjustment of treatment</a:t>
            </a:r>
            <a:r>
              <a:rPr lang="en-US" dirty="0"/>
              <a:t>, and</a:t>
            </a:r>
            <a:r>
              <a:rPr lang="en-US" dirty="0">
                <a:solidFill>
                  <a:srgbClr val="FF0000"/>
                </a:solidFill>
              </a:rPr>
              <a:t> review </a:t>
            </a:r>
            <a:r>
              <a:rPr lang="en-US" dirty="0"/>
              <a:t>of the response. </a:t>
            </a:r>
          </a:p>
          <a:p>
            <a:r>
              <a:rPr lang="en-US" dirty="0"/>
              <a:t>If a patient has </a:t>
            </a:r>
            <a:r>
              <a:rPr lang="en-US" dirty="0">
                <a:solidFill>
                  <a:schemeClr val="accent5">
                    <a:lumMod val="75000"/>
                  </a:schemeClr>
                </a:solidFill>
              </a:rPr>
              <a:t>persisting uncontrolled symptoms </a:t>
            </a:r>
            <a:r>
              <a:rPr lang="en-US" dirty="0"/>
              <a:t>and/or exacerbations despite </a:t>
            </a:r>
            <a:r>
              <a:rPr lang="en-US" dirty="0">
                <a:solidFill>
                  <a:schemeClr val="accent5">
                    <a:lumMod val="75000"/>
                  </a:schemeClr>
                </a:solidFill>
              </a:rPr>
              <a:t>2–3 months of controller treatment</a:t>
            </a:r>
            <a:r>
              <a:rPr lang="en-US" dirty="0"/>
              <a:t>, assess and correct the following common problems </a:t>
            </a:r>
            <a:r>
              <a:rPr lang="en-US" i="1" dirty="0"/>
              <a:t>before considering any </a:t>
            </a:r>
            <a:r>
              <a:rPr lang="en-US" i="1" dirty="0">
                <a:solidFill>
                  <a:schemeClr val="accent5">
                    <a:lumMod val="75000"/>
                  </a:schemeClr>
                </a:solidFill>
              </a:rPr>
              <a:t>step up </a:t>
            </a:r>
            <a:r>
              <a:rPr lang="en-US" i="1" dirty="0"/>
              <a:t>in treatment</a:t>
            </a:r>
            <a:r>
              <a:rPr lang="en-US" dirty="0"/>
              <a:t>:  </a:t>
            </a:r>
          </a:p>
          <a:p>
            <a:pPr lvl="0" fontAlgn="base"/>
            <a:r>
              <a:rPr lang="en-US" dirty="0">
                <a:solidFill>
                  <a:srgbClr val="FF0000"/>
                </a:solidFill>
              </a:rPr>
              <a:t>Incorrect inhaler technique</a:t>
            </a:r>
          </a:p>
          <a:p>
            <a:pPr lvl="0" fontAlgn="base"/>
            <a:r>
              <a:rPr lang="en-US" dirty="0">
                <a:solidFill>
                  <a:srgbClr val="FF0000"/>
                </a:solidFill>
              </a:rPr>
              <a:t>Poor adherence</a:t>
            </a:r>
          </a:p>
          <a:p>
            <a:endParaRPr lang="en-US" dirty="0"/>
          </a:p>
        </p:txBody>
      </p:sp>
    </p:spTree>
    <p:extLst>
      <p:ext uri="{BB962C8B-B14F-4D97-AF65-F5344CB8AC3E}">
        <p14:creationId xmlns:p14="http://schemas.microsoft.com/office/powerpoint/2010/main" val="22590649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Combination</a:t>
            </a:r>
            <a:r>
              <a:rPr lang="en-US" dirty="0"/>
              <a:t> </a:t>
            </a:r>
            <a:r>
              <a:rPr lang="en-US" b="1" dirty="0"/>
              <a:t>high dose ICS-LABA</a:t>
            </a:r>
            <a:r>
              <a:rPr lang="en-US" dirty="0"/>
              <a:t>:</a:t>
            </a:r>
          </a:p>
        </p:txBody>
      </p:sp>
      <p:sp>
        <p:nvSpPr>
          <p:cNvPr id="3" name="Content Placeholder 2"/>
          <p:cNvSpPr>
            <a:spLocks noGrp="1"/>
          </p:cNvSpPr>
          <p:nvPr>
            <p:ph idx="1"/>
          </p:nvPr>
        </p:nvSpPr>
        <p:spPr/>
        <p:txBody>
          <a:bodyPr/>
          <a:lstStyle/>
          <a:p>
            <a:r>
              <a:rPr lang="en-US" dirty="0" smtClean="0"/>
              <a:t>this </a:t>
            </a:r>
            <a:r>
              <a:rPr lang="en-US" dirty="0"/>
              <a:t>may be considered in adults and adolescents, but the increase in ICS dose generally provides </a:t>
            </a:r>
            <a:r>
              <a:rPr lang="en-US" dirty="0">
                <a:solidFill>
                  <a:srgbClr val="FF0000"/>
                </a:solidFill>
              </a:rPr>
              <a:t>little additional </a:t>
            </a:r>
            <a:r>
              <a:rPr lang="en-US" dirty="0" smtClean="0">
                <a:solidFill>
                  <a:srgbClr val="FF0000"/>
                </a:solidFill>
              </a:rPr>
              <a:t>benefit</a:t>
            </a:r>
            <a:r>
              <a:rPr lang="en-US" dirty="0" smtClean="0"/>
              <a:t>, </a:t>
            </a:r>
            <a:r>
              <a:rPr lang="en-US" dirty="0"/>
              <a:t>and there is </a:t>
            </a:r>
            <a:r>
              <a:rPr lang="en-US" dirty="0">
                <a:solidFill>
                  <a:srgbClr val="FF0000"/>
                </a:solidFill>
              </a:rPr>
              <a:t>an increased risk of side-effects</a:t>
            </a:r>
            <a:r>
              <a:rPr lang="en-US" dirty="0"/>
              <a:t>, including </a:t>
            </a:r>
            <a:r>
              <a:rPr lang="en-US" dirty="0">
                <a:solidFill>
                  <a:srgbClr val="FF0000"/>
                </a:solidFill>
              </a:rPr>
              <a:t>adrenal </a:t>
            </a:r>
            <a:r>
              <a:rPr lang="en-US" dirty="0" smtClean="0">
                <a:solidFill>
                  <a:srgbClr val="FF0000"/>
                </a:solidFill>
              </a:rPr>
              <a:t>suppression</a:t>
            </a:r>
            <a:r>
              <a:rPr lang="fa-IR" dirty="0" smtClean="0">
                <a:solidFill>
                  <a:srgbClr val="FF0000"/>
                </a:solidFill>
              </a:rPr>
              <a:t> </a:t>
            </a:r>
            <a:r>
              <a:rPr lang="en-US" dirty="0" smtClean="0"/>
              <a:t>.</a:t>
            </a:r>
            <a:r>
              <a:rPr lang="fa-IR" dirty="0" smtClean="0"/>
              <a:t> </a:t>
            </a:r>
            <a:endParaRPr lang="fa-IR" dirty="0" smtClean="0"/>
          </a:p>
          <a:p>
            <a:r>
              <a:rPr lang="en-US" dirty="0" smtClean="0"/>
              <a:t>A </a:t>
            </a:r>
            <a:r>
              <a:rPr lang="en-US" dirty="0"/>
              <a:t>high dose is recommended only on a trial basis for </a:t>
            </a:r>
            <a:r>
              <a:rPr lang="en-US" dirty="0">
                <a:solidFill>
                  <a:schemeClr val="accent5">
                    <a:lumMod val="75000"/>
                  </a:schemeClr>
                </a:solidFill>
              </a:rPr>
              <a:t>3–6 months </a:t>
            </a:r>
            <a:r>
              <a:rPr lang="en-US" dirty="0"/>
              <a:t>when </a:t>
            </a:r>
            <a:r>
              <a:rPr lang="en-US" dirty="0">
                <a:solidFill>
                  <a:srgbClr val="FF0000"/>
                </a:solidFill>
              </a:rPr>
              <a:t>good asthma control cannot be achieved with medium dose ICS plus LABA and/or a third </a:t>
            </a:r>
            <a:r>
              <a:rPr lang="en-US" dirty="0" smtClean="0">
                <a:solidFill>
                  <a:srgbClr val="FF0000"/>
                </a:solidFill>
              </a:rPr>
              <a:t>controller</a:t>
            </a:r>
            <a:r>
              <a:rPr lang="fa-IR" dirty="0" smtClean="0">
                <a:solidFill>
                  <a:srgbClr val="FF0000"/>
                </a:solidFill>
              </a:rPr>
              <a:t>.</a:t>
            </a:r>
            <a:endParaRPr lang="en-US" dirty="0"/>
          </a:p>
        </p:txBody>
      </p:sp>
    </p:spTree>
    <p:extLst>
      <p:ext uri="{BB962C8B-B14F-4D97-AF65-F5344CB8AC3E}">
        <p14:creationId xmlns:p14="http://schemas.microsoft.com/office/powerpoint/2010/main" val="8155086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Add-on</a:t>
            </a:r>
            <a:r>
              <a:rPr lang="en-US" dirty="0"/>
              <a:t> </a:t>
            </a:r>
            <a:r>
              <a:rPr lang="en-US" b="1" dirty="0" err="1"/>
              <a:t>tiotropium</a:t>
            </a:r>
            <a:endParaRPr lang="en-US" dirty="0"/>
          </a:p>
        </p:txBody>
      </p:sp>
      <p:sp>
        <p:nvSpPr>
          <p:cNvPr id="3" name="Content Placeholder 2"/>
          <p:cNvSpPr>
            <a:spLocks noGrp="1"/>
          </p:cNvSpPr>
          <p:nvPr>
            <p:ph idx="1"/>
          </p:nvPr>
        </p:nvSpPr>
        <p:spPr/>
        <p:txBody>
          <a:bodyPr>
            <a:normAutofit/>
          </a:bodyPr>
          <a:lstStyle/>
          <a:p>
            <a:r>
              <a:rPr lang="en-US" sz="2800" b="1" dirty="0"/>
              <a:t>Add-on</a:t>
            </a:r>
            <a:r>
              <a:rPr lang="en-US" sz="2800" dirty="0"/>
              <a:t> </a:t>
            </a:r>
            <a:r>
              <a:rPr lang="en-US" sz="2800" b="1" dirty="0" err="1"/>
              <a:t>tiotropium</a:t>
            </a:r>
            <a:r>
              <a:rPr lang="en-US" sz="2800" dirty="0"/>
              <a:t> (long-acting muscarinic antagonist) in patients </a:t>
            </a:r>
            <a:r>
              <a:rPr lang="en-US" sz="2800" dirty="0">
                <a:solidFill>
                  <a:srgbClr val="FF0000"/>
                </a:solidFill>
              </a:rPr>
              <a:t>aged ≥6 years </a:t>
            </a:r>
            <a:r>
              <a:rPr lang="en-US" sz="2800" dirty="0"/>
              <a:t>whose asthma is not </a:t>
            </a:r>
            <a:r>
              <a:rPr lang="en-US" sz="2800" dirty="0" smtClean="0"/>
              <a:t>well</a:t>
            </a:r>
            <a:r>
              <a:rPr lang="fa-IR" sz="2800" dirty="0" smtClean="0"/>
              <a:t> </a:t>
            </a:r>
            <a:r>
              <a:rPr lang="en-US" sz="2800" dirty="0" smtClean="0"/>
              <a:t>controlled </a:t>
            </a:r>
            <a:r>
              <a:rPr lang="en-US" sz="2800" dirty="0"/>
              <a:t>with ICS-LABA. Add-on </a:t>
            </a:r>
            <a:r>
              <a:rPr lang="en-US" sz="2800" dirty="0" err="1"/>
              <a:t>tiotropium</a:t>
            </a:r>
            <a:r>
              <a:rPr lang="en-US" sz="2800" dirty="0"/>
              <a:t> (mostly 5μg once daily by mist inhaler) </a:t>
            </a:r>
            <a:r>
              <a:rPr lang="en-US" sz="2800" dirty="0">
                <a:solidFill>
                  <a:schemeClr val="accent5">
                    <a:lumMod val="75000"/>
                  </a:schemeClr>
                </a:solidFill>
              </a:rPr>
              <a:t>modestly improves lung function </a:t>
            </a:r>
            <a:r>
              <a:rPr lang="en-US" sz="2800" dirty="0"/>
              <a:t>(Evidence A) and </a:t>
            </a:r>
            <a:r>
              <a:rPr lang="en-US" sz="2800" dirty="0">
                <a:solidFill>
                  <a:schemeClr val="accent5">
                    <a:lumMod val="75000"/>
                  </a:schemeClr>
                </a:solidFill>
              </a:rPr>
              <a:t>modestly increases the time to severe exacerbation </a:t>
            </a:r>
            <a:r>
              <a:rPr lang="en-US" sz="2800" dirty="0"/>
              <a:t>requiring oral corticosteroids (Evidence B</a:t>
            </a:r>
            <a:r>
              <a:rPr lang="en-US" sz="2800" dirty="0" smtClean="0"/>
              <a:t>). </a:t>
            </a:r>
            <a:endParaRPr lang="en-US" sz="2800" dirty="0"/>
          </a:p>
        </p:txBody>
      </p:sp>
    </p:spTree>
    <p:extLst>
      <p:ext uri="{BB962C8B-B14F-4D97-AF65-F5344CB8AC3E}">
        <p14:creationId xmlns:p14="http://schemas.microsoft.com/office/powerpoint/2010/main" val="38555112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Add-on</a:t>
            </a:r>
            <a:r>
              <a:rPr lang="en-US" dirty="0"/>
              <a:t> </a:t>
            </a:r>
            <a:r>
              <a:rPr lang="en-US" b="1" dirty="0"/>
              <a:t>azithromycin</a:t>
            </a:r>
            <a:endParaRPr lang="en-US" dirty="0"/>
          </a:p>
        </p:txBody>
      </p:sp>
      <p:sp>
        <p:nvSpPr>
          <p:cNvPr id="3" name="Content Placeholder 2"/>
          <p:cNvSpPr>
            <a:spLocks noGrp="1"/>
          </p:cNvSpPr>
          <p:nvPr>
            <p:ph idx="1"/>
          </p:nvPr>
        </p:nvSpPr>
        <p:spPr/>
        <p:txBody>
          <a:bodyPr/>
          <a:lstStyle/>
          <a:p>
            <a:pPr lvl="0"/>
            <a:r>
              <a:rPr lang="en-US" b="1" dirty="0"/>
              <a:t>Add-on</a:t>
            </a:r>
            <a:r>
              <a:rPr lang="en-US" dirty="0"/>
              <a:t> </a:t>
            </a:r>
            <a:r>
              <a:rPr lang="en-US" b="1" dirty="0"/>
              <a:t>azithromycin</a:t>
            </a:r>
            <a:r>
              <a:rPr lang="en-US" dirty="0"/>
              <a:t> (three times a week) for adult patients with persistent symptomatic asthma despite moderate-high dose ICS and LABA reduced asthma exacerbations in </a:t>
            </a:r>
            <a:r>
              <a:rPr lang="en-US" dirty="0" err="1" smtClean="0"/>
              <a:t>eosinophilic</a:t>
            </a:r>
            <a:r>
              <a:rPr lang="en-US" dirty="0" smtClean="0"/>
              <a:t> </a:t>
            </a:r>
            <a:r>
              <a:rPr lang="en-US" dirty="0"/>
              <a:t>and non-</a:t>
            </a:r>
            <a:r>
              <a:rPr lang="en-US" dirty="0" err="1"/>
              <a:t>eosinophilic</a:t>
            </a:r>
            <a:r>
              <a:rPr lang="en-US" dirty="0"/>
              <a:t> </a:t>
            </a:r>
            <a:r>
              <a:rPr lang="en-US" dirty="0" smtClean="0"/>
              <a:t>asthma(Evidence </a:t>
            </a:r>
            <a:r>
              <a:rPr lang="en-US" dirty="0"/>
              <a:t>B) and improved asthma-related quality of </a:t>
            </a:r>
            <a:r>
              <a:rPr lang="en-US" dirty="0" smtClean="0"/>
              <a:t>life(Evidence </a:t>
            </a:r>
            <a:r>
              <a:rPr lang="en-US" dirty="0"/>
              <a:t>B). </a:t>
            </a:r>
            <a:endParaRPr lang="fa-IR" dirty="0" smtClean="0"/>
          </a:p>
          <a:p>
            <a:pPr lvl="0"/>
            <a:r>
              <a:rPr lang="en-US" dirty="0" smtClean="0"/>
              <a:t>Treatment </a:t>
            </a:r>
            <a:r>
              <a:rPr lang="en-US" dirty="0"/>
              <a:t>for at least </a:t>
            </a:r>
            <a:r>
              <a:rPr lang="en-US" dirty="0">
                <a:solidFill>
                  <a:schemeClr val="accent5">
                    <a:lumMod val="75000"/>
                  </a:schemeClr>
                </a:solidFill>
              </a:rPr>
              <a:t>6 months </a:t>
            </a:r>
            <a:r>
              <a:rPr lang="en-US" dirty="0"/>
              <a:t>is suggested, as a clear benefit was not seen by 3 months. There is no clear evidence about how long treatment should be continued.  </a:t>
            </a:r>
          </a:p>
          <a:p>
            <a:endParaRPr lang="en-US" dirty="0"/>
          </a:p>
        </p:txBody>
      </p:sp>
    </p:spTree>
    <p:extLst>
      <p:ext uri="{BB962C8B-B14F-4D97-AF65-F5344CB8AC3E}">
        <p14:creationId xmlns:p14="http://schemas.microsoft.com/office/powerpoint/2010/main" val="25185305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Risk factors for medication side-effects </a:t>
            </a:r>
            <a:br>
              <a:rPr lang="en-US" b="1" dirty="0"/>
            </a:br>
            <a:endParaRPr lang="en-US" dirty="0"/>
          </a:p>
        </p:txBody>
      </p:sp>
      <p:sp>
        <p:nvSpPr>
          <p:cNvPr id="3" name="Content Placeholder 2"/>
          <p:cNvSpPr>
            <a:spLocks noGrp="1"/>
          </p:cNvSpPr>
          <p:nvPr>
            <p:ph idx="1"/>
          </p:nvPr>
        </p:nvSpPr>
        <p:spPr/>
        <p:txBody>
          <a:bodyPr/>
          <a:lstStyle/>
          <a:p>
            <a:r>
              <a:rPr lang="en-US" dirty="0" smtClean="0"/>
              <a:t>Choices </a:t>
            </a:r>
            <a:r>
              <a:rPr lang="en-US" dirty="0"/>
              <a:t>with any medication are based on the balance of benefit and risk. Most people using asthma medications do not experience any side-effects. The risk of side-effects increases with </a:t>
            </a:r>
            <a:r>
              <a:rPr lang="en-US" dirty="0">
                <a:solidFill>
                  <a:srgbClr val="FF0000"/>
                </a:solidFill>
              </a:rPr>
              <a:t>higher doses of medications</a:t>
            </a:r>
            <a:r>
              <a:rPr lang="en-US" dirty="0"/>
              <a:t>, but these are needed in few patients. </a:t>
            </a:r>
            <a:endParaRPr lang="fa-IR" dirty="0" smtClean="0"/>
          </a:p>
          <a:p>
            <a:r>
              <a:rPr lang="en-US" dirty="0" smtClean="0"/>
              <a:t>Patients </a:t>
            </a:r>
            <a:r>
              <a:rPr lang="en-US" dirty="0"/>
              <a:t>are at greater risk of ICS side-effects with higher doses or more </a:t>
            </a:r>
            <a:r>
              <a:rPr lang="en-US" dirty="0">
                <a:solidFill>
                  <a:schemeClr val="accent5">
                    <a:lumMod val="75000"/>
                  </a:schemeClr>
                </a:solidFill>
              </a:rPr>
              <a:t>potent </a:t>
            </a:r>
            <a:r>
              <a:rPr lang="en-US" dirty="0" smtClean="0">
                <a:solidFill>
                  <a:schemeClr val="accent5">
                    <a:lumMod val="75000"/>
                  </a:schemeClr>
                </a:solidFill>
              </a:rPr>
              <a:t>formulations</a:t>
            </a:r>
            <a:r>
              <a:rPr lang="en-US" dirty="0" smtClean="0"/>
              <a:t>, </a:t>
            </a:r>
            <a:r>
              <a:rPr lang="en-US" dirty="0"/>
              <a:t>and, for local side-effects, with </a:t>
            </a:r>
            <a:r>
              <a:rPr lang="en-US" dirty="0">
                <a:solidFill>
                  <a:schemeClr val="accent5">
                    <a:lumMod val="75000"/>
                  </a:schemeClr>
                </a:solidFill>
              </a:rPr>
              <a:t>incorrect inhaler </a:t>
            </a:r>
            <a:r>
              <a:rPr lang="en-US" dirty="0" smtClean="0"/>
              <a:t>technique.</a:t>
            </a:r>
            <a:endParaRPr lang="en-US" dirty="0"/>
          </a:p>
          <a:p>
            <a:endParaRPr lang="en-US" dirty="0"/>
          </a:p>
        </p:txBody>
      </p:sp>
    </p:spTree>
    <p:extLst>
      <p:ext uri="{BB962C8B-B14F-4D97-AF65-F5344CB8AC3E}">
        <p14:creationId xmlns:p14="http://schemas.microsoft.com/office/powerpoint/2010/main" val="16587655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Not recommended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GINA </a:t>
            </a:r>
            <a:r>
              <a:rPr lang="en-US" b="1" dirty="0"/>
              <a:t>no </a:t>
            </a:r>
            <a:r>
              <a:rPr lang="en-US" b="1" dirty="0">
                <a:solidFill>
                  <a:srgbClr val="FF0000"/>
                </a:solidFill>
              </a:rPr>
              <a:t>longer recommends SABA-only treatment of asthma in adults or adolescents</a:t>
            </a:r>
            <a:r>
              <a:rPr lang="en-US" dirty="0"/>
              <a:t>. Although inhaled SABAs are highly effective for the quick relief of asthma symptoms,</a:t>
            </a:r>
            <a:r>
              <a:rPr lang="en-US" baseline="30000" dirty="0"/>
              <a:t>189</a:t>
            </a:r>
            <a:r>
              <a:rPr lang="en-US" dirty="0"/>
              <a:t> patients whose asthma is treated with SABA alone </a:t>
            </a:r>
          </a:p>
          <a:p>
            <a:r>
              <a:rPr lang="en-US" dirty="0"/>
              <a:t>(compared with ICS) are at risk of asthma-related death (Evidence A)</a:t>
            </a:r>
            <a:r>
              <a:rPr lang="en-US" baseline="30000" dirty="0"/>
              <a:t>190</a:t>
            </a:r>
            <a:r>
              <a:rPr lang="en-US" dirty="0"/>
              <a:t> and urgent asthma-related healthcare </a:t>
            </a:r>
          </a:p>
          <a:p>
            <a:r>
              <a:rPr lang="en-US" dirty="0" smtClean="0"/>
              <a:t>In </a:t>
            </a:r>
            <a:r>
              <a:rPr lang="en-US" dirty="0"/>
              <a:t>adults, inhaled anticholinergic agents like ipratropium are potential alternatives to SABA for routine relief of asthma symptoms; however, these agents have a slower onset of action than inhaled SABA. Oral SABA and theophylline have a higher risk of side-effects. No long-term safety studies have been performed to assess the risk of severe exacerbations with these reliever medications in patients not also taking ICS.  </a:t>
            </a:r>
          </a:p>
          <a:p>
            <a:r>
              <a:rPr lang="en-US" dirty="0"/>
              <a:t>The rapid-onset LABA, </a:t>
            </a:r>
            <a:r>
              <a:rPr lang="en-US" dirty="0" err="1"/>
              <a:t>formoterol</a:t>
            </a:r>
            <a:r>
              <a:rPr lang="en-US" dirty="0"/>
              <a:t>, is as effective as SABA as a reliever medication in adults and children,</a:t>
            </a:r>
            <a:r>
              <a:rPr lang="en-US" baseline="30000" dirty="0"/>
              <a:t>194</a:t>
            </a:r>
            <a:r>
              <a:rPr lang="en-US" dirty="0"/>
              <a:t> and reduces the risk of severe exacerbations by 15–45% compared with as-needed SABA,</a:t>
            </a:r>
            <a:r>
              <a:rPr lang="en-US" baseline="30000" dirty="0"/>
              <a:t>195-197</a:t>
            </a:r>
            <a:r>
              <a:rPr lang="en-US" dirty="0"/>
              <a:t> but use of regular or frequent LABA without ICS is strongly discouraged because of the risk of exacerbations</a:t>
            </a:r>
            <a:r>
              <a:rPr lang="en-US" baseline="30000" dirty="0"/>
              <a:t>116,198</a:t>
            </a:r>
            <a:r>
              <a:rPr lang="en-US" dirty="0"/>
              <a:t> (Evidence A).  </a:t>
            </a:r>
          </a:p>
          <a:p>
            <a:endParaRPr lang="en-US" dirty="0"/>
          </a:p>
        </p:txBody>
      </p:sp>
    </p:spTree>
    <p:extLst>
      <p:ext uri="{BB962C8B-B14F-4D97-AF65-F5344CB8AC3E}">
        <p14:creationId xmlns:p14="http://schemas.microsoft.com/office/powerpoint/2010/main" val="13045421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Add-on</a:t>
            </a:r>
            <a:r>
              <a:rPr lang="fa-IR" b="1" dirty="0" smtClean="0"/>
              <a:t> </a:t>
            </a:r>
            <a:r>
              <a:rPr lang="en-US" b="1" dirty="0" smtClean="0"/>
              <a:t>low </a:t>
            </a:r>
            <a:r>
              <a:rPr lang="en-US" b="1" dirty="0"/>
              <a:t>dose oral corticosteroids</a:t>
            </a:r>
            <a:endParaRPr lang="en-US" dirty="0"/>
          </a:p>
        </p:txBody>
      </p:sp>
      <p:sp>
        <p:nvSpPr>
          <p:cNvPr id="3" name="Content Placeholder 2"/>
          <p:cNvSpPr>
            <a:spLocks noGrp="1"/>
          </p:cNvSpPr>
          <p:nvPr>
            <p:ph idx="1"/>
          </p:nvPr>
        </p:nvSpPr>
        <p:spPr/>
        <p:txBody>
          <a:bodyPr/>
          <a:lstStyle/>
          <a:p>
            <a:r>
              <a:rPr lang="en-US" b="1" dirty="0"/>
              <a:t>Add-</a:t>
            </a:r>
            <a:r>
              <a:rPr lang="en-US" b="1" dirty="0" err="1"/>
              <a:t>onlow</a:t>
            </a:r>
            <a:r>
              <a:rPr lang="en-US" b="1" dirty="0"/>
              <a:t> dose oral corticosteroids</a:t>
            </a:r>
            <a:r>
              <a:rPr lang="en-US" dirty="0"/>
              <a:t> (≤7.5 mg/day prednisone equivalent): may be effective for some adults with severe </a:t>
            </a:r>
            <a:r>
              <a:rPr lang="en-US" dirty="0" smtClean="0"/>
              <a:t>asthma </a:t>
            </a:r>
            <a:r>
              <a:rPr lang="en-US" dirty="0"/>
              <a:t>(Evidence D), but are often associated with substantial side effects</a:t>
            </a:r>
            <a:r>
              <a:rPr lang="en-US" baseline="30000" dirty="0"/>
              <a:t>262,263</a:t>
            </a:r>
            <a:r>
              <a:rPr lang="en-US" dirty="0"/>
              <a:t> (Evidence A). They should only be considered for adults with</a:t>
            </a:r>
            <a:r>
              <a:rPr lang="en-US" dirty="0">
                <a:solidFill>
                  <a:srgbClr val="FF0000"/>
                </a:solidFill>
              </a:rPr>
              <a:t> poor symptom control </a:t>
            </a:r>
            <a:r>
              <a:rPr lang="en-US" dirty="0"/>
              <a:t>and/or </a:t>
            </a:r>
            <a:r>
              <a:rPr lang="en-US" dirty="0">
                <a:solidFill>
                  <a:srgbClr val="FF0000"/>
                </a:solidFill>
              </a:rPr>
              <a:t>frequent</a:t>
            </a:r>
            <a:r>
              <a:rPr lang="en-US" dirty="0"/>
              <a:t> </a:t>
            </a:r>
            <a:r>
              <a:rPr lang="en-US" dirty="0">
                <a:solidFill>
                  <a:srgbClr val="FF0000"/>
                </a:solidFill>
              </a:rPr>
              <a:t>exacerbations</a:t>
            </a:r>
            <a:r>
              <a:rPr lang="en-US" dirty="0"/>
              <a:t> despite good inhaler technique and adherence with Step 4 treatment, and after exclusion of other contributory factors and other add-on treatments including biologics where available and affordable. Patients should be counseled about potential side-effects.</a:t>
            </a:r>
            <a:r>
              <a:rPr lang="en-US" baseline="30000" dirty="0"/>
              <a:t>263</a:t>
            </a:r>
            <a:r>
              <a:rPr lang="en-US" dirty="0"/>
              <a:t> They should be assessed and monitored for risk of corticosteroid-induced osteoporosis, and those expected to be treated for ≥3 months should be provided with relevant lifestyle counselling and prescription of therapy for prevention of osteoporosis (where appropriate).</a:t>
            </a:r>
          </a:p>
        </p:txBody>
      </p:sp>
    </p:spTree>
    <p:extLst>
      <p:ext uri="{BB962C8B-B14F-4D97-AF65-F5344CB8AC3E}">
        <p14:creationId xmlns:p14="http://schemas.microsoft.com/office/powerpoint/2010/main" val="14634229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OTHER THERAPIES </a:t>
            </a:r>
            <a:br>
              <a:rPr lang="en-US" b="1" dirty="0"/>
            </a:br>
            <a:endParaRPr lang="en-US" dirty="0"/>
          </a:p>
        </p:txBody>
      </p:sp>
      <p:sp>
        <p:nvSpPr>
          <p:cNvPr id="3" name="Content Placeholder 2"/>
          <p:cNvSpPr>
            <a:spLocks noGrp="1"/>
          </p:cNvSpPr>
          <p:nvPr>
            <p:ph idx="1"/>
          </p:nvPr>
        </p:nvSpPr>
        <p:spPr/>
        <p:txBody>
          <a:bodyPr/>
          <a:lstStyle/>
          <a:p>
            <a:r>
              <a:rPr lang="en-US" b="1" dirty="0"/>
              <a:t>OTHER THERAPIES </a:t>
            </a:r>
          </a:p>
          <a:p>
            <a:r>
              <a:rPr lang="en-US" b="1" dirty="0">
                <a:solidFill>
                  <a:srgbClr val="FF0000"/>
                </a:solidFill>
              </a:rPr>
              <a:t>Allergen immunotherapy </a:t>
            </a:r>
          </a:p>
          <a:p>
            <a:r>
              <a:rPr lang="en-US" dirty="0"/>
              <a:t>Allergen-specific immunotherapy may be a treatment option where allergy plays a prominent role, including asthma with allergic rhinoconjunctivitis.</a:t>
            </a:r>
            <a:r>
              <a:rPr lang="en-US" baseline="30000" dirty="0"/>
              <a:t>282,283</a:t>
            </a:r>
            <a:r>
              <a:rPr lang="en-US" dirty="0"/>
              <a:t> There are currently two approaches: subcutaneous immunotherapy (SCIT) and sublingual immunotherapy (SLIT). In the past, few studies in asthma have compared immunotherapy with pharmacological therapy, or used standardized outcomes such as exacerbations, and most studies have been in patients with mild asthma. The allergens most commonly included in allergen immunotherapy studies have been house dust mite and grass pollens. </a:t>
            </a:r>
            <a:r>
              <a:rPr lang="en-US" dirty="0">
                <a:solidFill>
                  <a:srgbClr val="FF0000"/>
                </a:solidFill>
              </a:rPr>
              <a:t>There is insufficient evidence about safety and efficacy of allergen immunotherapy in patients sensitized to mold.</a:t>
            </a:r>
          </a:p>
        </p:txBody>
      </p:sp>
    </p:spTree>
    <p:extLst>
      <p:ext uri="{BB962C8B-B14F-4D97-AF65-F5344CB8AC3E}">
        <p14:creationId xmlns:p14="http://schemas.microsoft.com/office/powerpoint/2010/main" val="29713924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800" b="1" dirty="0"/>
              <a:t>Interim guidance on asthma management during the COVID-19 pandemic </a:t>
            </a:r>
            <a:endParaRPr lang="en-US" sz="4800" dirty="0"/>
          </a:p>
          <a:p>
            <a:endParaRPr lang="en-US" dirty="0"/>
          </a:p>
        </p:txBody>
      </p:sp>
    </p:spTree>
    <p:extLst>
      <p:ext uri="{BB962C8B-B14F-4D97-AF65-F5344CB8AC3E}">
        <p14:creationId xmlns:p14="http://schemas.microsoft.com/office/powerpoint/2010/main" val="1692766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en-US" b="1" i="1" dirty="0">
                <a:solidFill>
                  <a:srgbClr val="FF0000"/>
                </a:solidFill>
              </a:rPr>
              <a:t>Advise patients with asthma to continue taking their prescribed asthma medications, particularly inhaled corticosteroid (ICS)-containing medications, and oral corticosteroids (OCS) if prescribed  </a:t>
            </a:r>
            <a:endParaRPr lang="en-US" b="1" dirty="0">
              <a:solidFill>
                <a:srgbClr val="FF0000"/>
              </a:solidFill>
            </a:endParaRPr>
          </a:p>
          <a:p>
            <a:r>
              <a:rPr lang="en-US" dirty="0"/>
              <a:t>It is important for patients to continue taking their prescribed asthma medications as usual during the COVID-19 (‘coronavirus disease 2019’) pandemic. This includes ICS-containing medications (alone or in combination with a </a:t>
            </a:r>
            <a:r>
              <a:rPr lang="en-US" dirty="0" err="1"/>
              <a:t>longacting</a:t>
            </a:r>
            <a:r>
              <a:rPr lang="en-US" dirty="0"/>
              <a:t> beta</a:t>
            </a:r>
            <a:r>
              <a:rPr lang="en-US" baseline="-25000" dirty="0"/>
              <a:t>2</a:t>
            </a:r>
            <a:r>
              <a:rPr lang="en-US" dirty="0"/>
              <a:t>-agonist [LABA]), and add-on therapy including biologic therapy for severe asthma. Stopping ICS often leads to potentially dangerous worsening of asthma. See Chapter 3B (p.</a:t>
            </a:r>
            <a:r>
              <a:rPr lang="en-US" u="sng" dirty="0"/>
              <a:t>47</a:t>
            </a:r>
            <a:r>
              <a:rPr lang="en-US" dirty="0"/>
              <a:t>) for information about asthma medications and regimens and non-pharmacologic strategies, and Chapter 3C (p.</a:t>
            </a:r>
            <a:r>
              <a:rPr lang="en-US" u="sng" dirty="0"/>
              <a:t>79</a:t>
            </a:r>
            <a:r>
              <a:rPr lang="en-US" dirty="0"/>
              <a:t>) for guided asthma self-management education and skills training.  </a:t>
            </a:r>
          </a:p>
          <a:p>
            <a:r>
              <a:rPr lang="en-US" dirty="0"/>
              <a:t>For a small proportion of patients with severe asthma, long-term OCS may sometimes be needed, and it is very dangerous to stop these suddenly. See Chapter 3E (p.</a:t>
            </a:r>
            <a:r>
              <a:rPr lang="en-US" u="sng" dirty="0"/>
              <a:t>94</a:t>
            </a:r>
            <a:r>
              <a:rPr lang="en-US" dirty="0"/>
              <a:t>) for advice about investigation and management of difficult-</a:t>
            </a:r>
            <a:r>
              <a:rPr lang="en-US" dirty="0" err="1"/>
              <a:t>totreat</a:t>
            </a:r>
            <a:r>
              <a:rPr lang="en-US" dirty="0"/>
              <a:t> and severe asthma, including addition of biologic therapy for minimizing use of OCS.  </a:t>
            </a:r>
          </a:p>
          <a:p>
            <a:r>
              <a:rPr lang="en-US" dirty="0"/>
              <a:t>Advise patients to discuss with you before stopping </a:t>
            </a:r>
            <a:r>
              <a:rPr lang="en-US" i="1" dirty="0"/>
              <a:t>any</a:t>
            </a:r>
            <a:r>
              <a:rPr lang="en-US" dirty="0"/>
              <a:t> asthma medication</a:t>
            </a:r>
          </a:p>
        </p:txBody>
      </p:sp>
    </p:spTree>
    <p:extLst>
      <p:ext uri="{BB962C8B-B14F-4D97-AF65-F5344CB8AC3E}">
        <p14:creationId xmlns:p14="http://schemas.microsoft.com/office/powerpoint/2010/main" val="1979446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MAKING THE INITIAL DIAGNOSIS  </a:t>
            </a:r>
          </a:p>
        </p:txBody>
      </p:sp>
      <p:sp>
        <p:nvSpPr>
          <p:cNvPr id="3" name="Content Placeholder 2"/>
          <p:cNvSpPr>
            <a:spLocks noGrp="1"/>
          </p:cNvSpPr>
          <p:nvPr>
            <p:ph idx="1"/>
          </p:nvPr>
        </p:nvSpPr>
        <p:spPr/>
        <p:txBody>
          <a:bodyPr>
            <a:normAutofit fontScale="77500" lnSpcReduction="20000"/>
          </a:bodyPr>
          <a:lstStyle/>
          <a:p>
            <a:r>
              <a:rPr lang="en-US" dirty="0" smtClean="0"/>
              <a:t>The </a:t>
            </a:r>
            <a:r>
              <a:rPr lang="en-US" dirty="0"/>
              <a:t>following features are typical of asthma and, if present, </a:t>
            </a:r>
            <a:r>
              <a:rPr lang="en-US" i="1" dirty="0"/>
              <a:t>increase</a:t>
            </a:r>
            <a:r>
              <a:rPr lang="en-US" dirty="0"/>
              <a:t> the probability that the patient has asthma:</a:t>
            </a:r>
            <a:r>
              <a:rPr lang="en-US" baseline="30000" dirty="0"/>
              <a:t>9</a:t>
            </a:r>
            <a:r>
              <a:rPr lang="en-US" dirty="0"/>
              <a:t> </a:t>
            </a:r>
          </a:p>
          <a:p>
            <a:r>
              <a:rPr lang="en-US" dirty="0">
                <a:solidFill>
                  <a:srgbClr val="FF0000"/>
                </a:solidFill>
              </a:rPr>
              <a:t>Respiratory symptoms </a:t>
            </a:r>
            <a:r>
              <a:rPr lang="en-US" dirty="0"/>
              <a:t>of wheeze, shortness of breath, cough and/or chest tightness: </a:t>
            </a:r>
          </a:p>
          <a:p>
            <a:pPr lvl="0" fontAlgn="base"/>
            <a:r>
              <a:rPr lang="en-US" dirty="0">
                <a:solidFill>
                  <a:srgbClr val="00B050"/>
                </a:solidFill>
              </a:rPr>
              <a:t>Patients (especially adults) experience more than one of these types of symptoms </a:t>
            </a:r>
          </a:p>
          <a:p>
            <a:pPr lvl="0" fontAlgn="base"/>
            <a:r>
              <a:rPr lang="en-US" dirty="0">
                <a:solidFill>
                  <a:srgbClr val="FF0000"/>
                </a:solidFill>
              </a:rPr>
              <a:t>Symptoms are often worse at</a:t>
            </a:r>
            <a:r>
              <a:rPr lang="en-US" dirty="0"/>
              <a:t> night </a:t>
            </a:r>
            <a:r>
              <a:rPr lang="en-US" dirty="0">
                <a:solidFill>
                  <a:srgbClr val="FF0000"/>
                </a:solidFill>
              </a:rPr>
              <a:t>or in the </a:t>
            </a:r>
            <a:r>
              <a:rPr lang="en-US" dirty="0"/>
              <a:t>early morning  </a:t>
            </a:r>
          </a:p>
          <a:p>
            <a:pPr lvl="0" fontAlgn="base"/>
            <a:r>
              <a:rPr lang="en-US" dirty="0"/>
              <a:t>Symptoms </a:t>
            </a:r>
            <a:r>
              <a:rPr lang="en-US" dirty="0">
                <a:solidFill>
                  <a:schemeClr val="accent2"/>
                </a:solidFill>
              </a:rPr>
              <a:t>vary</a:t>
            </a:r>
            <a:r>
              <a:rPr lang="en-US" dirty="0"/>
              <a:t> over </a:t>
            </a:r>
            <a:r>
              <a:rPr lang="en-US" dirty="0">
                <a:solidFill>
                  <a:schemeClr val="accent2"/>
                </a:solidFill>
              </a:rPr>
              <a:t>time</a:t>
            </a:r>
            <a:r>
              <a:rPr lang="en-US" dirty="0"/>
              <a:t> and </a:t>
            </a:r>
            <a:r>
              <a:rPr lang="en-US" dirty="0">
                <a:solidFill>
                  <a:schemeClr val="accent2"/>
                </a:solidFill>
              </a:rPr>
              <a:t>in intensity </a:t>
            </a:r>
          </a:p>
          <a:p>
            <a:pPr lvl="0" fontAlgn="base"/>
            <a:r>
              <a:rPr lang="en-US" dirty="0">
                <a:solidFill>
                  <a:srgbClr val="FF0000"/>
                </a:solidFill>
              </a:rPr>
              <a:t>Symptoms are </a:t>
            </a:r>
            <a:r>
              <a:rPr lang="en-US" dirty="0"/>
              <a:t>triggered</a:t>
            </a:r>
            <a:r>
              <a:rPr lang="en-US" dirty="0">
                <a:solidFill>
                  <a:srgbClr val="FF0000"/>
                </a:solidFill>
              </a:rPr>
              <a:t> by viral infections (colds), exercise, allergen exposure, changes in weather, laughter, or irritants such as car exhaust fumes, smoke or strong smells. </a:t>
            </a:r>
          </a:p>
          <a:p>
            <a:r>
              <a:rPr lang="en-US" dirty="0">
                <a:solidFill>
                  <a:srgbClr val="7030A0"/>
                </a:solidFill>
              </a:rPr>
              <a:t>The following features </a:t>
            </a:r>
            <a:r>
              <a:rPr lang="en-US" i="1" dirty="0"/>
              <a:t>decrease</a:t>
            </a:r>
            <a:r>
              <a:rPr lang="en-US" dirty="0">
                <a:solidFill>
                  <a:srgbClr val="7030A0"/>
                </a:solidFill>
              </a:rPr>
              <a:t> the probability that respiratory symptoms are due to asthma: </a:t>
            </a:r>
          </a:p>
          <a:p>
            <a:pPr lvl="0" fontAlgn="base"/>
            <a:r>
              <a:rPr lang="en-US" dirty="0">
                <a:solidFill>
                  <a:schemeClr val="accent5"/>
                </a:solidFill>
              </a:rPr>
              <a:t>Isolated cough </a:t>
            </a:r>
            <a:r>
              <a:rPr lang="en-US" dirty="0"/>
              <a:t>with no other respiratory </a:t>
            </a:r>
            <a:r>
              <a:rPr lang="en-US" dirty="0" smtClean="0"/>
              <a:t>symptoms</a:t>
            </a:r>
            <a:endParaRPr lang="en-US" dirty="0"/>
          </a:p>
          <a:p>
            <a:pPr lvl="0" fontAlgn="base"/>
            <a:r>
              <a:rPr lang="en-US" dirty="0">
                <a:solidFill>
                  <a:srgbClr val="C00000"/>
                </a:solidFill>
              </a:rPr>
              <a:t>Chronic production of sputum </a:t>
            </a:r>
          </a:p>
          <a:p>
            <a:pPr lvl="0" fontAlgn="base"/>
            <a:r>
              <a:rPr lang="en-US" dirty="0"/>
              <a:t>Shortness of breath associated with</a:t>
            </a:r>
            <a:r>
              <a:rPr lang="en-US" dirty="0">
                <a:solidFill>
                  <a:srgbClr val="C00000"/>
                </a:solidFill>
              </a:rPr>
              <a:t> dizziness</a:t>
            </a:r>
            <a:r>
              <a:rPr lang="en-US" dirty="0"/>
              <a:t>, </a:t>
            </a:r>
            <a:r>
              <a:rPr lang="en-US" dirty="0">
                <a:solidFill>
                  <a:srgbClr val="FFC000"/>
                </a:solidFill>
              </a:rPr>
              <a:t>light-headedness</a:t>
            </a:r>
            <a:r>
              <a:rPr lang="en-US" dirty="0"/>
              <a:t> or peripheral tingling (</a:t>
            </a:r>
            <a:r>
              <a:rPr lang="en-US" dirty="0">
                <a:solidFill>
                  <a:srgbClr val="C00000"/>
                </a:solidFill>
              </a:rPr>
              <a:t>paresthesia</a:t>
            </a:r>
            <a:r>
              <a:rPr lang="en-US" dirty="0"/>
              <a:t>) • Chest pain </a:t>
            </a:r>
          </a:p>
          <a:p>
            <a:r>
              <a:rPr lang="en-US" dirty="0"/>
              <a:t>Exercise-induced dyspnea with </a:t>
            </a:r>
            <a:r>
              <a:rPr lang="en-US" dirty="0">
                <a:solidFill>
                  <a:srgbClr val="C00000"/>
                </a:solidFill>
              </a:rPr>
              <a:t>noisy inspiration</a:t>
            </a:r>
          </a:p>
        </p:txBody>
      </p:sp>
    </p:spTree>
    <p:extLst>
      <p:ext uri="{BB962C8B-B14F-4D97-AF65-F5344CB8AC3E}">
        <p14:creationId xmlns:p14="http://schemas.microsoft.com/office/powerpoint/2010/main" val="18851802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t>Make sure that all patients have a written asthma action plan </a:t>
            </a:r>
            <a:endParaRPr lang="en-US" b="1" dirty="0"/>
          </a:p>
          <a:p>
            <a:endParaRPr lang="en-US" dirty="0"/>
          </a:p>
        </p:txBody>
      </p:sp>
    </p:spTree>
    <p:extLst>
      <p:ext uri="{BB962C8B-B14F-4D97-AF65-F5344CB8AC3E}">
        <p14:creationId xmlns:p14="http://schemas.microsoft.com/office/powerpoint/2010/main" val="19038481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solidFill>
                  <a:srgbClr val="FF0000"/>
                </a:solidFill>
              </a:rPr>
              <a:t>Where possible, avoid use of nebulizers due to the risk of transmitting infection to other patients and to healthcare workers  </a:t>
            </a:r>
            <a:endParaRPr lang="en-US" b="1" dirty="0">
              <a:solidFill>
                <a:srgbClr val="FF0000"/>
              </a:solidFill>
            </a:endParaRPr>
          </a:p>
          <a:p>
            <a:r>
              <a:rPr lang="en-US" dirty="0"/>
              <a:t>Nebulizers can transmit respiratory viral particles for approximately 1 meter. Instead, to deliver short-acting beta</a:t>
            </a:r>
            <a:r>
              <a:rPr lang="en-US" baseline="-25000" dirty="0"/>
              <a:t>2</a:t>
            </a:r>
            <a:r>
              <a:rPr lang="en-US" dirty="0"/>
              <a:t>-agonist for acute asthma in adults and children, use a pressurized metered-dose inhaler and spacer, with a mouthpiece or tightly fitting face mask, if required. Check the manufacturer’s instructions about whether a spacer can be autoclaved. If not (as is the case for many types of spacers), or if in doubt, spacers should be restricted to single patient use.  </a:t>
            </a:r>
          </a:p>
          <a:p>
            <a:r>
              <a:rPr lang="en-US" dirty="0"/>
              <a:t>Remind patients not to share inhaler devices or spacers with family members, to avoid transmitting infection.  </a:t>
            </a:r>
          </a:p>
          <a:p>
            <a:endParaRPr lang="en-US" dirty="0"/>
          </a:p>
        </p:txBody>
      </p:sp>
    </p:spTree>
    <p:extLst>
      <p:ext uri="{BB962C8B-B14F-4D97-AF65-F5344CB8AC3E}">
        <p14:creationId xmlns:p14="http://schemas.microsoft.com/office/powerpoint/2010/main" val="26830604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solidFill>
                  <a:srgbClr val="FF0000"/>
                </a:solidFill>
              </a:rPr>
              <a:t>Avoid </a:t>
            </a:r>
            <a:r>
              <a:rPr lang="en-US" b="1" i="1" dirty="0" err="1">
                <a:solidFill>
                  <a:srgbClr val="FF0000"/>
                </a:solidFill>
              </a:rPr>
              <a:t>spirometry</a:t>
            </a:r>
            <a:r>
              <a:rPr lang="en-US" b="1" i="1" dirty="0">
                <a:solidFill>
                  <a:srgbClr val="FF0000"/>
                </a:solidFill>
              </a:rPr>
              <a:t> in patients with confirmed/suspected COVID-19 </a:t>
            </a:r>
            <a:endParaRPr lang="en-US" b="1" dirty="0">
              <a:solidFill>
                <a:srgbClr val="FF0000"/>
              </a:solidFill>
            </a:endParaRPr>
          </a:p>
          <a:p>
            <a:r>
              <a:rPr lang="en-US" dirty="0" err="1"/>
              <a:t>Spirometry</a:t>
            </a:r>
            <a:r>
              <a:rPr lang="en-US" dirty="0"/>
              <a:t> can disseminate viral particles and expose staff and patients to risk of infection. While community transmission of the virus is occurring in your region, postpone </a:t>
            </a:r>
            <a:r>
              <a:rPr lang="en-US" dirty="0" err="1"/>
              <a:t>spirometry</a:t>
            </a:r>
            <a:r>
              <a:rPr lang="en-US" dirty="0"/>
              <a:t> and peak flow measurement within health care facilities unless there is an urgent need. If </a:t>
            </a:r>
            <a:r>
              <a:rPr lang="en-US" dirty="0" err="1"/>
              <a:t>spirometry</a:t>
            </a:r>
            <a:r>
              <a:rPr lang="en-US" dirty="0"/>
              <a:t> is needed urgently for clinical management, follow infection control precautions for contact and droplet precautions. World Health Organization (WHO) recommendations are found here: </a:t>
            </a:r>
            <a:r>
              <a:rPr lang="en-US" u="sng" dirty="0">
                <a:hlinkClick r:id="rId2"/>
              </a:rPr>
              <a:t>www.who.int/publications-detail/infection-prevention-and-control-during-health-care-when-novel-coronavirus-(ncov)infection-is-suspected-20200125</a:t>
            </a:r>
            <a:r>
              <a:rPr lang="en-US" dirty="0">
                <a:hlinkClick r:id="rId2"/>
              </a:rPr>
              <a:t>.</a:t>
            </a:r>
            <a:endParaRPr lang="en-US" dirty="0"/>
          </a:p>
          <a:p>
            <a:r>
              <a:rPr lang="en-US" dirty="0"/>
              <a:t>Interim advice about COVID-19 and asthma </a:t>
            </a:r>
          </a:p>
        </p:txBody>
      </p:sp>
    </p:spTree>
    <p:extLst>
      <p:ext uri="{BB962C8B-B14F-4D97-AF65-F5344CB8AC3E}">
        <p14:creationId xmlns:p14="http://schemas.microsoft.com/office/powerpoint/2010/main" val="26771096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solidFill>
                  <a:srgbClr val="FF0000"/>
                </a:solidFill>
              </a:rPr>
              <a:t>Follow infection control recommendations if other aerosol-generating procedures are needed </a:t>
            </a:r>
            <a:endParaRPr lang="en-US" b="1" dirty="0">
              <a:solidFill>
                <a:srgbClr val="FF0000"/>
              </a:solidFill>
            </a:endParaRPr>
          </a:p>
          <a:p>
            <a:r>
              <a:rPr lang="en-US" dirty="0"/>
              <a:t>Other aerosol-generating procedures include oxygen therapy (including with nasal prongs), sputum induction, manual ventilation, non-invasive ventilation and intubation. World Health Organization (WHO) recommendations are found here: </a:t>
            </a:r>
          </a:p>
          <a:p>
            <a:endParaRPr lang="en-US" dirty="0"/>
          </a:p>
        </p:txBody>
      </p:sp>
    </p:spTree>
    <p:extLst>
      <p:ext uri="{BB962C8B-B14F-4D97-AF65-F5344CB8AC3E}">
        <p14:creationId xmlns:p14="http://schemas.microsoft.com/office/powerpoint/2010/main" val="8854177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solidFill>
                  <a:srgbClr val="FF0000"/>
                </a:solidFill>
              </a:rPr>
              <a:t>Follow local health advice about hygiene strategies and use of personal protective equipment, as new information becomes available in your country or region  </a:t>
            </a:r>
            <a:endParaRPr lang="en-US" b="1" dirty="0">
              <a:solidFill>
                <a:srgbClr val="FF0000"/>
              </a:solidFill>
            </a:endParaRPr>
          </a:p>
          <a:p>
            <a:endParaRPr lang="en-US" dirty="0"/>
          </a:p>
        </p:txBody>
      </p:sp>
    </p:spTree>
    <p:extLst>
      <p:ext uri="{BB962C8B-B14F-4D97-AF65-F5344CB8AC3E}">
        <p14:creationId xmlns:p14="http://schemas.microsoft.com/office/powerpoint/2010/main" val="553694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it important to confirm the diagnosis of asthma?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This </a:t>
            </a:r>
            <a:r>
              <a:rPr lang="en-US" dirty="0"/>
              <a:t>is important to avoid </a:t>
            </a:r>
            <a:r>
              <a:rPr lang="en-US" dirty="0">
                <a:solidFill>
                  <a:srgbClr val="C00000"/>
                </a:solidFill>
              </a:rPr>
              <a:t>unnecessary treatment </a:t>
            </a:r>
            <a:r>
              <a:rPr lang="en-US" dirty="0"/>
              <a:t>or </a:t>
            </a:r>
            <a:r>
              <a:rPr lang="en-US" dirty="0">
                <a:solidFill>
                  <a:srgbClr val="C00000"/>
                </a:solidFill>
              </a:rPr>
              <a:t>over-treatment</a:t>
            </a:r>
            <a:r>
              <a:rPr lang="en-US" dirty="0"/>
              <a:t>, and to avoid </a:t>
            </a:r>
            <a:r>
              <a:rPr lang="en-US" dirty="0">
                <a:solidFill>
                  <a:srgbClr val="FF0000"/>
                </a:solidFill>
              </a:rPr>
              <a:t>missing other important diagnoses</a:t>
            </a:r>
            <a:r>
              <a:rPr lang="en-US" dirty="0"/>
              <a:t>. In adults with an asthma diagnosis in </a:t>
            </a:r>
            <a:r>
              <a:rPr lang="en-US" dirty="0">
                <a:solidFill>
                  <a:srgbClr val="FF0000"/>
                </a:solidFill>
              </a:rPr>
              <a:t>the last 5 years</a:t>
            </a:r>
            <a:r>
              <a:rPr lang="en-US" dirty="0"/>
              <a:t>, one-third could not be confirmed as having asthma after repeated testing over 12 months and staged withdrawal of controller treatment. </a:t>
            </a:r>
            <a:endParaRPr lang="fa-IR" dirty="0" smtClean="0"/>
          </a:p>
          <a:p>
            <a:r>
              <a:rPr lang="en-US" dirty="0" smtClean="0"/>
              <a:t>The </a:t>
            </a:r>
            <a:r>
              <a:rPr lang="en-US" dirty="0"/>
              <a:t>diagnosis of asthma was less likely to be confirmed in patients who had not had </a:t>
            </a:r>
            <a:r>
              <a:rPr lang="en-US" dirty="0">
                <a:solidFill>
                  <a:srgbClr val="FF0000"/>
                </a:solidFill>
              </a:rPr>
              <a:t>lung function testing </a:t>
            </a:r>
            <a:r>
              <a:rPr lang="en-US" dirty="0"/>
              <a:t>performed at the time of initial diagnosis. Some patients (2%) had serious cardiorespiratory conditions that had been misdiagnosed as </a:t>
            </a:r>
            <a:r>
              <a:rPr lang="en-US" dirty="0" smtClean="0"/>
              <a:t>asthma. </a:t>
            </a:r>
            <a:endParaRPr lang="en-US" dirty="0"/>
          </a:p>
          <a:p>
            <a:endParaRPr lang="en-US" dirty="0"/>
          </a:p>
        </p:txBody>
      </p:sp>
    </p:spTree>
    <p:extLst>
      <p:ext uri="{BB962C8B-B14F-4D97-AF65-F5344CB8AC3E}">
        <p14:creationId xmlns:p14="http://schemas.microsoft.com/office/powerpoint/2010/main" val="3665017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History and </a:t>
            </a:r>
            <a:r>
              <a:rPr lang="en-US" b="1" dirty="0">
                <a:solidFill>
                  <a:srgbClr val="FF0000"/>
                </a:solidFill>
              </a:rPr>
              <a:t>family history </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smtClean="0"/>
              <a:t>Commencement </a:t>
            </a:r>
            <a:r>
              <a:rPr lang="en-US" dirty="0"/>
              <a:t>of respiratory symptoms in childhood, a history of </a:t>
            </a:r>
            <a:r>
              <a:rPr lang="en-US" dirty="0">
                <a:solidFill>
                  <a:srgbClr val="FF0000"/>
                </a:solidFill>
              </a:rPr>
              <a:t>allergic rhinitis </a:t>
            </a:r>
            <a:r>
              <a:rPr lang="en-US" dirty="0"/>
              <a:t>or </a:t>
            </a:r>
            <a:r>
              <a:rPr lang="en-US" dirty="0">
                <a:solidFill>
                  <a:schemeClr val="accent2"/>
                </a:solidFill>
              </a:rPr>
              <a:t>eczema</a:t>
            </a:r>
            <a:r>
              <a:rPr lang="en-US" dirty="0"/>
              <a:t>, or a family history of asthma or allergy, increases the probability that the respiratory symptoms are due to asthma. However, these features are </a:t>
            </a:r>
            <a:r>
              <a:rPr lang="en-US" dirty="0">
                <a:solidFill>
                  <a:schemeClr val="accent2"/>
                </a:solidFill>
              </a:rPr>
              <a:t>not specific </a:t>
            </a:r>
            <a:r>
              <a:rPr lang="en-US" dirty="0"/>
              <a:t>for asthma and are not seen in all asthma </a:t>
            </a:r>
            <a:r>
              <a:rPr lang="en-US" dirty="0">
                <a:solidFill>
                  <a:schemeClr val="accent2"/>
                </a:solidFill>
              </a:rPr>
              <a:t>phenotypes</a:t>
            </a:r>
            <a:r>
              <a:rPr lang="en-US" dirty="0"/>
              <a:t>. Patients with allergic rhinitis or atopic dermatitis should be asked specifically about respiratory symptoms.  </a:t>
            </a:r>
          </a:p>
          <a:p>
            <a:endParaRPr lang="en-US" dirty="0"/>
          </a:p>
        </p:txBody>
      </p:sp>
    </p:spTree>
    <p:extLst>
      <p:ext uri="{BB962C8B-B14F-4D97-AF65-F5344CB8AC3E}">
        <p14:creationId xmlns:p14="http://schemas.microsoft.com/office/powerpoint/2010/main" val="422525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examination</a:t>
            </a:r>
            <a:endParaRPr lang="en-US" dirty="0"/>
          </a:p>
        </p:txBody>
      </p:sp>
      <p:sp>
        <p:nvSpPr>
          <p:cNvPr id="3" name="Content Placeholder 2"/>
          <p:cNvSpPr>
            <a:spLocks noGrp="1"/>
          </p:cNvSpPr>
          <p:nvPr>
            <p:ph idx="1"/>
          </p:nvPr>
        </p:nvSpPr>
        <p:spPr/>
        <p:txBody>
          <a:bodyPr/>
          <a:lstStyle/>
          <a:p>
            <a:r>
              <a:rPr lang="en-US" dirty="0"/>
              <a:t>Physical examination in people with asthma is often normal. The most frequent abnormality is expiratory </a:t>
            </a:r>
            <a:r>
              <a:rPr lang="en-US" dirty="0">
                <a:solidFill>
                  <a:srgbClr val="FF0000"/>
                </a:solidFill>
              </a:rPr>
              <a:t>wheezing</a:t>
            </a:r>
            <a:r>
              <a:rPr lang="en-US" dirty="0"/>
              <a:t> (rhonchi) on auscultation, but this may be absent or only heard on </a:t>
            </a:r>
            <a:r>
              <a:rPr lang="en-US" dirty="0">
                <a:solidFill>
                  <a:srgbClr val="FF0000"/>
                </a:solidFill>
              </a:rPr>
              <a:t>forced expiration</a:t>
            </a:r>
            <a:r>
              <a:rPr lang="en-US" dirty="0"/>
              <a:t>. Wheezing may also be absent during </a:t>
            </a:r>
            <a:r>
              <a:rPr lang="en-US" dirty="0">
                <a:solidFill>
                  <a:srgbClr val="FF0000"/>
                </a:solidFill>
              </a:rPr>
              <a:t>severe asthma exacerbations</a:t>
            </a:r>
            <a:r>
              <a:rPr lang="en-US" dirty="0"/>
              <a:t>, due to severely reduced airflow (so called ‘</a:t>
            </a:r>
            <a:r>
              <a:rPr lang="en-US" dirty="0">
                <a:solidFill>
                  <a:srgbClr val="FF0000"/>
                </a:solidFill>
              </a:rPr>
              <a:t>silent chest</a:t>
            </a:r>
            <a:r>
              <a:rPr lang="en-US" dirty="0"/>
              <a:t>’), but at such times, other physical signs of respiratory failure are usually present. Wheezing may also be heard </a:t>
            </a:r>
            <a:r>
              <a:rPr lang="en-US" dirty="0" smtClean="0"/>
              <a:t>inducible </a:t>
            </a:r>
            <a:r>
              <a:rPr lang="en-US" dirty="0"/>
              <a:t>laryngeal obstruction, chronic obstructive pulmonary disease (</a:t>
            </a:r>
            <a:r>
              <a:rPr lang="en-US" dirty="0">
                <a:solidFill>
                  <a:srgbClr val="FF0000"/>
                </a:solidFill>
              </a:rPr>
              <a:t>COPD</a:t>
            </a:r>
            <a:r>
              <a:rPr lang="en-US" dirty="0"/>
              <a:t>), respiratory infections, </a:t>
            </a:r>
            <a:r>
              <a:rPr lang="en-US" dirty="0" err="1">
                <a:solidFill>
                  <a:srgbClr val="FF0000"/>
                </a:solidFill>
              </a:rPr>
              <a:t>tracheomalacia</a:t>
            </a:r>
            <a:r>
              <a:rPr lang="en-US" dirty="0"/>
              <a:t>, or inhaled foreign body. </a:t>
            </a:r>
            <a:endParaRPr lang="fa-IR" dirty="0" smtClean="0"/>
          </a:p>
          <a:p>
            <a:r>
              <a:rPr lang="en-US" dirty="0" smtClean="0">
                <a:solidFill>
                  <a:srgbClr val="FF0000"/>
                </a:solidFill>
              </a:rPr>
              <a:t>Crackles</a:t>
            </a:r>
            <a:r>
              <a:rPr lang="en-US" dirty="0" smtClean="0"/>
              <a:t> </a:t>
            </a:r>
            <a:r>
              <a:rPr lang="en-US" dirty="0"/>
              <a:t>(</a:t>
            </a:r>
            <a:r>
              <a:rPr lang="en-US" dirty="0" err="1"/>
              <a:t>crepitations</a:t>
            </a:r>
            <a:r>
              <a:rPr lang="en-US" dirty="0"/>
              <a:t>) and </a:t>
            </a:r>
            <a:r>
              <a:rPr lang="en-US" dirty="0">
                <a:solidFill>
                  <a:srgbClr val="FF0000"/>
                </a:solidFill>
              </a:rPr>
              <a:t>inspiratory wheezing </a:t>
            </a:r>
            <a:r>
              <a:rPr lang="en-US" dirty="0"/>
              <a:t>are not features of asthma. Examination of the nose may reveal signs of allergic rhinitis or nasal polyposis.  </a:t>
            </a:r>
          </a:p>
        </p:txBody>
      </p:sp>
    </p:spTree>
    <p:extLst>
      <p:ext uri="{BB962C8B-B14F-4D97-AF65-F5344CB8AC3E}">
        <p14:creationId xmlns:p14="http://schemas.microsoft.com/office/powerpoint/2010/main" val="596561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Lung function testing to document variable expiratory airflow limitation </a:t>
            </a:r>
          </a:p>
        </p:txBody>
      </p:sp>
      <p:sp>
        <p:nvSpPr>
          <p:cNvPr id="3" name="Content Placeholder 2"/>
          <p:cNvSpPr>
            <a:spLocks noGrp="1"/>
          </p:cNvSpPr>
          <p:nvPr>
            <p:ph idx="1"/>
          </p:nvPr>
        </p:nvSpPr>
        <p:spPr/>
        <p:txBody>
          <a:bodyPr>
            <a:normAutofit/>
          </a:bodyPr>
          <a:lstStyle/>
          <a:p>
            <a:r>
              <a:rPr lang="en-US" dirty="0" smtClean="0"/>
              <a:t>Asthma </a:t>
            </a:r>
            <a:r>
              <a:rPr lang="en-US" dirty="0"/>
              <a:t>is characterized by </a:t>
            </a:r>
            <a:r>
              <a:rPr lang="en-US" dirty="0">
                <a:solidFill>
                  <a:srgbClr val="FF0000"/>
                </a:solidFill>
              </a:rPr>
              <a:t>variable expiratory airflow limitation</a:t>
            </a:r>
            <a:r>
              <a:rPr lang="en-US" dirty="0"/>
              <a:t>, i.e. expiratory lung function </a:t>
            </a:r>
            <a:r>
              <a:rPr lang="en-US" dirty="0">
                <a:solidFill>
                  <a:srgbClr val="FF0000"/>
                </a:solidFill>
              </a:rPr>
              <a:t>varies over time </a:t>
            </a:r>
            <a:r>
              <a:rPr lang="en-US" dirty="0"/>
              <a:t>and </a:t>
            </a:r>
            <a:r>
              <a:rPr lang="en-US" dirty="0">
                <a:solidFill>
                  <a:srgbClr val="FF0000"/>
                </a:solidFill>
              </a:rPr>
              <a:t>in magnitude</a:t>
            </a:r>
            <a:r>
              <a:rPr lang="en-US" dirty="0"/>
              <a:t>, to a greater extent than in healthy populations. In asthma, lung function may vary between completely </a:t>
            </a:r>
            <a:r>
              <a:rPr lang="en-US" dirty="0">
                <a:solidFill>
                  <a:srgbClr val="FF0000"/>
                </a:solidFill>
              </a:rPr>
              <a:t>normal</a:t>
            </a:r>
            <a:r>
              <a:rPr lang="en-US" dirty="0"/>
              <a:t> and </a:t>
            </a:r>
            <a:r>
              <a:rPr lang="en-US" dirty="0">
                <a:solidFill>
                  <a:srgbClr val="FF0000"/>
                </a:solidFill>
              </a:rPr>
              <a:t>severely obstructed </a:t>
            </a:r>
            <a:r>
              <a:rPr lang="en-US" dirty="0"/>
              <a:t>in the same patient. </a:t>
            </a:r>
            <a:r>
              <a:rPr lang="en-US" dirty="0">
                <a:solidFill>
                  <a:srgbClr val="FF0000"/>
                </a:solidFill>
              </a:rPr>
              <a:t>Poorly controlled asthma </a:t>
            </a:r>
            <a:r>
              <a:rPr lang="en-US" dirty="0"/>
              <a:t>is associated with greater variability in lung function than well-controlled asthma.</a:t>
            </a:r>
            <a:r>
              <a:rPr lang="en-US" baseline="30000" dirty="0"/>
              <a:t>11</a:t>
            </a:r>
            <a:r>
              <a:rPr lang="en-US" dirty="0"/>
              <a:t> </a:t>
            </a:r>
          </a:p>
          <a:p>
            <a:r>
              <a:rPr lang="en-US" dirty="0"/>
              <a:t>Lung function testing should be carried out by </a:t>
            </a:r>
            <a:r>
              <a:rPr lang="en-US" dirty="0">
                <a:solidFill>
                  <a:srgbClr val="FF0000"/>
                </a:solidFill>
              </a:rPr>
              <a:t>well-trained operators </a:t>
            </a:r>
            <a:r>
              <a:rPr lang="en-US" dirty="0"/>
              <a:t>with well-maintained and </a:t>
            </a:r>
            <a:r>
              <a:rPr lang="en-US" dirty="0">
                <a:solidFill>
                  <a:srgbClr val="FF0000"/>
                </a:solidFill>
              </a:rPr>
              <a:t>regularly calibrated equipment</a:t>
            </a:r>
            <a:r>
              <a:rPr lang="en-US" dirty="0" smtClean="0"/>
              <a:t>. </a:t>
            </a:r>
            <a:r>
              <a:rPr lang="en-US" dirty="0"/>
              <a:t>Forced expiratory volume in 1 second (</a:t>
            </a:r>
            <a:r>
              <a:rPr lang="en-US" dirty="0">
                <a:solidFill>
                  <a:srgbClr val="FF0000"/>
                </a:solidFill>
              </a:rPr>
              <a:t>FEV</a:t>
            </a:r>
            <a:r>
              <a:rPr lang="en-US" baseline="-25000" dirty="0">
                <a:solidFill>
                  <a:srgbClr val="FF0000"/>
                </a:solidFill>
              </a:rPr>
              <a:t>1</a:t>
            </a:r>
            <a:r>
              <a:rPr lang="en-US" dirty="0"/>
              <a:t>) from </a:t>
            </a:r>
            <a:r>
              <a:rPr lang="en-US" dirty="0" err="1"/>
              <a:t>spirometry</a:t>
            </a:r>
            <a:r>
              <a:rPr lang="en-US" dirty="0"/>
              <a:t> is more reliable than peak expiratory flow (</a:t>
            </a:r>
            <a:r>
              <a:rPr lang="en-US" dirty="0">
                <a:solidFill>
                  <a:srgbClr val="FF0000"/>
                </a:solidFill>
              </a:rPr>
              <a:t>PEF</a:t>
            </a:r>
            <a:r>
              <a:rPr lang="en-US" dirty="0"/>
              <a:t>). If PEF is used, the same meter should be used each time, as measurements may differ from meter to meter by up to </a:t>
            </a:r>
            <a:r>
              <a:rPr lang="en-US" dirty="0">
                <a:solidFill>
                  <a:srgbClr val="FF0000"/>
                </a:solidFill>
              </a:rPr>
              <a:t>20</a:t>
            </a:r>
            <a:r>
              <a:rPr lang="en-US" dirty="0" smtClean="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1420179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Lung function testing to document variable expiratory airflow limitation </a:t>
            </a:r>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a:solidFill>
                  <a:srgbClr val="FF0000"/>
                </a:solidFill>
              </a:rPr>
              <a:t>reduced FEV</a:t>
            </a:r>
            <a:r>
              <a:rPr lang="en-US" baseline="-25000" dirty="0">
                <a:solidFill>
                  <a:srgbClr val="FF0000"/>
                </a:solidFill>
              </a:rPr>
              <a:t>1</a:t>
            </a:r>
            <a:r>
              <a:rPr lang="en-US" dirty="0">
                <a:solidFill>
                  <a:srgbClr val="FF0000"/>
                </a:solidFill>
              </a:rPr>
              <a:t> </a:t>
            </a:r>
            <a:r>
              <a:rPr lang="en-US" dirty="0"/>
              <a:t>may be found with many other lung diseases (or poor </a:t>
            </a:r>
            <a:r>
              <a:rPr lang="en-US" dirty="0" err="1"/>
              <a:t>spirometric</a:t>
            </a:r>
            <a:r>
              <a:rPr lang="en-US" dirty="0"/>
              <a:t> technique), but a reduced ratio of FEV</a:t>
            </a:r>
            <a:r>
              <a:rPr lang="en-US" baseline="-25000" dirty="0"/>
              <a:t>1</a:t>
            </a:r>
            <a:r>
              <a:rPr lang="en-US" dirty="0"/>
              <a:t> to FVC (FEV</a:t>
            </a:r>
            <a:r>
              <a:rPr lang="en-US" baseline="-25000" dirty="0"/>
              <a:t>1</a:t>
            </a:r>
            <a:r>
              <a:rPr lang="en-US" dirty="0"/>
              <a:t>/FVC) compared with the lower limit of normal </a:t>
            </a:r>
            <a:r>
              <a:rPr lang="en-US" dirty="0">
                <a:solidFill>
                  <a:srgbClr val="FF0000"/>
                </a:solidFill>
              </a:rPr>
              <a:t>indicates expiratory airflow limitation</a:t>
            </a:r>
            <a:r>
              <a:rPr lang="en-US" dirty="0" smtClean="0"/>
              <a:t>.</a:t>
            </a:r>
            <a:endParaRPr lang="en-US" dirty="0"/>
          </a:p>
          <a:p>
            <a:r>
              <a:rPr lang="en-US" dirty="0"/>
              <a:t>In clinical practice, once an obstructive defect has been confirmed, </a:t>
            </a:r>
            <a:r>
              <a:rPr lang="en-US" dirty="0">
                <a:solidFill>
                  <a:srgbClr val="FF0000"/>
                </a:solidFill>
              </a:rPr>
              <a:t>variation</a:t>
            </a:r>
            <a:r>
              <a:rPr lang="en-US" dirty="0"/>
              <a:t> in airflow limitation is generally assessed from variation in FEV</a:t>
            </a:r>
            <a:r>
              <a:rPr lang="en-US" baseline="-25000" dirty="0"/>
              <a:t>1</a:t>
            </a:r>
            <a:r>
              <a:rPr lang="en-US" dirty="0"/>
              <a:t> or PEF. </a:t>
            </a:r>
            <a:r>
              <a:rPr lang="en-US" i="1" dirty="0"/>
              <a:t>‘</a:t>
            </a:r>
            <a:r>
              <a:rPr lang="en-US" i="1" dirty="0">
                <a:solidFill>
                  <a:srgbClr val="FF0000"/>
                </a:solidFill>
              </a:rPr>
              <a:t>Variability</a:t>
            </a:r>
            <a:r>
              <a:rPr lang="en-US" i="1" dirty="0"/>
              <a:t>’</a:t>
            </a:r>
            <a:r>
              <a:rPr lang="en-US" dirty="0"/>
              <a:t> refers to </a:t>
            </a:r>
            <a:r>
              <a:rPr lang="en-US" dirty="0">
                <a:solidFill>
                  <a:srgbClr val="FF0000"/>
                </a:solidFill>
              </a:rPr>
              <a:t>improvemen</a:t>
            </a:r>
            <a:r>
              <a:rPr lang="en-US" dirty="0"/>
              <a:t>t and/or </a:t>
            </a:r>
            <a:r>
              <a:rPr lang="en-US" dirty="0">
                <a:solidFill>
                  <a:srgbClr val="FF0000"/>
                </a:solidFill>
              </a:rPr>
              <a:t>deterioration</a:t>
            </a:r>
            <a:r>
              <a:rPr lang="en-US" dirty="0"/>
              <a:t> in symptoms and lung function. </a:t>
            </a:r>
            <a:r>
              <a:rPr lang="en-US" dirty="0">
                <a:solidFill>
                  <a:srgbClr val="FF0000"/>
                </a:solidFill>
              </a:rPr>
              <a:t>Excessive variability </a:t>
            </a:r>
            <a:r>
              <a:rPr lang="en-US" dirty="0"/>
              <a:t>may be identified over the</a:t>
            </a:r>
            <a:r>
              <a:rPr lang="en-US" dirty="0">
                <a:solidFill>
                  <a:srgbClr val="FF0000"/>
                </a:solidFill>
              </a:rPr>
              <a:t> course </a:t>
            </a:r>
            <a:r>
              <a:rPr lang="en-US" dirty="0"/>
              <a:t>of one day (diu</a:t>
            </a:r>
            <a:r>
              <a:rPr lang="en-US" i="1" dirty="0"/>
              <a:t>r</a:t>
            </a:r>
            <a:r>
              <a:rPr lang="en-US" dirty="0"/>
              <a:t>nal variability), from day to day, from visit to visit, or seasonally, or from a reversibility test. </a:t>
            </a:r>
            <a:r>
              <a:rPr lang="en-US" i="1" dirty="0"/>
              <a:t>‘</a:t>
            </a:r>
            <a:r>
              <a:rPr lang="en-US" i="1" dirty="0">
                <a:solidFill>
                  <a:srgbClr val="FF0000"/>
                </a:solidFill>
              </a:rPr>
              <a:t>Reversibility</a:t>
            </a:r>
            <a:r>
              <a:rPr lang="en-US" i="1" dirty="0"/>
              <a:t>’ </a:t>
            </a:r>
            <a:r>
              <a:rPr lang="en-US" dirty="0"/>
              <a:t>(also called ‘responsiveness</a:t>
            </a:r>
            <a:r>
              <a:rPr lang="en-US" dirty="0" smtClean="0"/>
              <a:t>’) </a:t>
            </a:r>
            <a:r>
              <a:rPr lang="en-US" dirty="0"/>
              <a:t>generally refers to rapid improvements in FEV</a:t>
            </a:r>
            <a:r>
              <a:rPr lang="en-US" baseline="-25000" dirty="0"/>
              <a:t>1</a:t>
            </a:r>
            <a:r>
              <a:rPr lang="en-US" dirty="0"/>
              <a:t> (or PEF), measured within minutes after inhalation of a rapid-acting bronchodilator such as  200–400 mcg </a:t>
            </a:r>
            <a:r>
              <a:rPr lang="en-US" dirty="0" smtClean="0"/>
              <a:t>salbutamol, </a:t>
            </a:r>
            <a:r>
              <a:rPr lang="en-US" dirty="0"/>
              <a:t>or more sustained improvement over days or weeks after the introduction of effective controller treatment such as </a:t>
            </a:r>
            <a:r>
              <a:rPr lang="en-US" dirty="0" smtClean="0"/>
              <a:t>ICS.  </a:t>
            </a:r>
            <a:endParaRPr lang="en-US" dirty="0"/>
          </a:p>
          <a:p>
            <a:r>
              <a:rPr lang="en-US" dirty="0"/>
              <a:t>In a patient with </a:t>
            </a:r>
            <a:r>
              <a:rPr lang="en-US" dirty="0">
                <a:solidFill>
                  <a:srgbClr val="FF0000"/>
                </a:solidFill>
              </a:rPr>
              <a:t>typical respiratory symptoms</a:t>
            </a:r>
            <a:r>
              <a:rPr lang="en-US" dirty="0"/>
              <a:t>, obtaining evidence of </a:t>
            </a:r>
            <a:r>
              <a:rPr lang="en-US" dirty="0">
                <a:solidFill>
                  <a:srgbClr val="FF0000"/>
                </a:solidFill>
              </a:rPr>
              <a:t>excessive </a:t>
            </a:r>
            <a:r>
              <a:rPr lang="en-US" dirty="0"/>
              <a:t>variability in expiratory lung function is an essential component of the diagnosis of </a:t>
            </a:r>
            <a:r>
              <a:rPr lang="en-US" dirty="0">
                <a:solidFill>
                  <a:srgbClr val="FF0000"/>
                </a:solidFill>
              </a:rPr>
              <a:t>asthma</a:t>
            </a:r>
            <a:r>
              <a:rPr lang="en-US" dirty="0"/>
              <a:t>. </a:t>
            </a:r>
          </a:p>
          <a:p>
            <a:endParaRPr lang="en-US" dirty="0"/>
          </a:p>
        </p:txBody>
      </p:sp>
    </p:spTree>
    <p:extLst>
      <p:ext uri="{BB962C8B-B14F-4D97-AF65-F5344CB8AC3E}">
        <p14:creationId xmlns:p14="http://schemas.microsoft.com/office/powerpoint/2010/main" val="10800430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618</TotalTime>
  <Words>4849</Words>
  <Application>Microsoft Office PowerPoint</Application>
  <PresentationFormat>Widescreen</PresentationFormat>
  <Paragraphs>150</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Tahoma</vt:lpstr>
      <vt:lpstr>Trebuchet MS</vt:lpstr>
      <vt:lpstr>Wingdings 3</vt:lpstr>
      <vt:lpstr>Facet</vt:lpstr>
      <vt:lpstr>What is asthma?  </vt:lpstr>
      <vt:lpstr>Asthma phenotypes</vt:lpstr>
      <vt:lpstr>MAKING THE INITIAL DIAGNOSIS   </vt:lpstr>
      <vt:lpstr>MAKING THE INITIAL DIAGNOSIS  </vt:lpstr>
      <vt:lpstr>Why is it important to confirm the diagnosis of asthma?  </vt:lpstr>
      <vt:lpstr>History and family history  </vt:lpstr>
      <vt:lpstr>Physical examination</vt:lpstr>
      <vt:lpstr>Lung function testing to document variable expiratory airflow limitation </vt:lpstr>
      <vt:lpstr>Lung function testing to document variable expiratory airflow limitation </vt:lpstr>
      <vt:lpstr>How much variation in expiratory airflow is consistent with asthma?   </vt:lpstr>
      <vt:lpstr>When can variable airflow limitation be documented?  </vt:lpstr>
      <vt:lpstr>Other tests   </vt:lpstr>
      <vt:lpstr>Allergy tests  </vt:lpstr>
      <vt:lpstr>Does exhaled nitric oxide have a role in the diagnosis of asthma?  </vt:lpstr>
      <vt:lpstr>CONFIRMING THE DIAGNOSIS OF ASTHMA IN PATIENTS ALREADY TAKING CONTROLLER TREATMENT  </vt:lpstr>
      <vt:lpstr>Occupational asthma and work-exacerbated asthma  </vt:lpstr>
      <vt:lpstr>Athletes </vt:lpstr>
      <vt:lpstr>Pregnant women   </vt:lpstr>
      <vt:lpstr>The elderly   </vt:lpstr>
      <vt:lpstr>Smokers and ex-smokers  </vt:lpstr>
      <vt:lpstr>Obese patients  </vt:lpstr>
      <vt:lpstr>Risk factors for development of persistent airflow limitation   </vt:lpstr>
      <vt:lpstr>Risk factors for medication side-effects </vt:lpstr>
      <vt:lpstr>ROLE OF LUNG FUNCTION IN ASSESSING ASTHMA CONTROL  </vt:lpstr>
      <vt:lpstr>How to interpret lung function test results in asthma  </vt:lpstr>
      <vt:lpstr>How to interpret changes in lung function in clinical practice  </vt:lpstr>
      <vt:lpstr>How to distinguish between uncontrolled asthma and severe asthma  </vt:lpstr>
      <vt:lpstr>ASTHMA MEDICATIONS  </vt:lpstr>
      <vt:lpstr>Initial controller treatment  </vt:lpstr>
      <vt:lpstr>Personalized approach for adjusting asthma treatment </vt:lpstr>
      <vt:lpstr>Combination high dose ICS-LABA:</vt:lpstr>
      <vt:lpstr>Add-on tiotropium</vt:lpstr>
      <vt:lpstr>Add-on azithromycin</vt:lpstr>
      <vt:lpstr>Risk factors for medication side-effects  </vt:lpstr>
      <vt:lpstr>Not recommended  </vt:lpstr>
      <vt:lpstr>Add-on low dose oral corticosteroids</vt:lpstr>
      <vt:lpstr>OTHER THERAPIES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Asthma phenotypes  Asthma is a heterogeneous disease, with different underlying disease processes. Recognizable clusters of demographic, clinical and/or pathophysiological characteristics are often called ‘asthma phenotypes’.5-7 In patients with more severe asthma, some phenotype-guided treatments are available. However, no strong relationship has been found between specific pathological features and particular clinical patterns or treatment responses. More research is needed to understand the clinical utility of phenotypic classification in asthma.   Many clinical phenotypes of asthma have been identified.5</dc:title>
  <dc:creator>admin</dc:creator>
  <cp:lastModifiedBy>admin</cp:lastModifiedBy>
  <cp:revision>45</cp:revision>
  <dcterms:created xsi:type="dcterms:W3CDTF">2020-10-15T19:43:25Z</dcterms:created>
  <dcterms:modified xsi:type="dcterms:W3CDTF">2020-10-22T05:03:16Z</dcterms:modified>
</cp:coreProperties>
</file>