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2" r:id="rId1"/>
  </p:sldMasterIdLst>
  <p:notesMasterIdLst>
    <p:notesMasterId r:id="rId35"/>
  </p:notesMasterIdLst>
  <p:handoutMasterIdLst>
    <p:handoutMasterId r:id="rId36"/>
  </p:handoutMasterIdLst>
  <p:sldIdLst>
    <p:sldId id="2038" r:id="rId2"/>
    <p:sldId id="2193" r:id="rId3"/>
    <p:sldId id="2194" r:id="rId4"/>
    <p:sldId id="2236" r:id="rId5"/>
    <p:sldId id="2195" r:id="rId6"/>
    <p:sldId id="2235" r:id="rId7"/>
    <p:sldId id="2196" r:id="rId8"/>
    <p:sldId id="2197" r:id="rId9"/>
    <p:sldId id="2198" r:id="rId10"/>
    <p:sldId id="2199" r:id="rId11"/>
    <p:sldId id="2200" r:id="rId12"/>
    <p:sldId id="2201" r:id="rId13"/>
    <p:sldId id="2203" r:id="rId14"/>
    <p:sldId id="2204" r:id="rId15"/>
    <p:sldId id="2207" r:id="rId16"/>
    <p:sldId id="2210" r:id="rId17"/>
    <p:sldId id="2218" r:id="rId18"/>
    <p:sldId id="2219" r:id="rId19"/>
    <p:sldId id="2220" r:id="rId20"/>
    <p:sldId id="2221" r:id="rId21"/>
    <p:sldId id="2222" r:id="rId22"/>
    <p:sldId id="2223" r:id="rId23"/>
    <p:sldId id="2224" r:id="rId24"/>
    <p:sldId id="2225" r:id="rId25"/>
    <p:sldId id="2226" r:id="rId26"/>
    <p:sldId id="2227" r:id="rId27"/>
    <p:sldId id="2228" r:id="rId28"/>
    <p:sldId id="2229" r:id="rId29"/>
    <p:sldId id="2230" r:id="rId30"/>
    <p:sldId id="2231" r:id="rId31"/>
    <p:sldId id="2232" r:id="rId32"/>
    <p:sldId id="2233" r:id="rId33"/>
    <p:sldId id="2124"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7333" userDrawn="1">
          <p15:clr>
            <a:srgbClr val="A4A3A4"/>
          </p15:clr>
        </p15:guide>
        <p15:guide id="3" pos="1890" userDrawn="1">
          <p15:clr>
            <a:srgbClr val="A4A3A4"/>
          </p15:clr>
        </p15:guide>
        <p15:guide id="4" pos="3840" userDrawn="1">
          <p15:clr>
            <a:srgbClr val="A4A3A4"/>
          </p15:clr>
        </p15:guide>
        <p15:guide id="5" orient="horz" pos="346" userDrawn="1">
          <p15:clr>
            <a:srgbClr val="A4A3A4"/>
          </p15:clr>
        </p15:guide>
        <p15:guide id="6" orient="horz" pos="3974" userDrawn="1">
          <p15:clr>
            <a:srgbClr val="A4A3A4"/>
          </p15:clr>
        </p15:guide>
        <p15:guide id="7" pos="5790" userDrawn="1">
          <p15:clr>
            <a:srgbClr val="A4A3A4"/>
          </p15:clr>
        </p15:guide>
        <p15:guide id="9" pos="325" userDrawn="1">
          <p15:clr>
            <a:srgbClr val="A4A3A4"/>
          </p15:clr>
        </p15:guide>
        <p15:guide id="10" orient="horz" pos="429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8"/>
    <a:srgbClr val="F3F3F3"/>
    <a:srgbClr val="B4B4B5"/>
    <a:srgbClr val="B3B4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191" autoAdjust="0"/>
    <p:restoredTop sz="95186"/>
  </p:normalViewPr>
  <p:slideViewPr>
    <p:cSldViewPr snapToGrid="0" snapToObjects="1" showGuides="1">
      <p:cViewPr>
        <p:scale>
          <a:sx n="70" d="100"/>
          <a:sy n="70" d="100"/>
        </p:scale>
        <p:origin x="-144" y="114"/>
      </p:cViewPr>
      <p:guideLst>
        <p:guide orient="horz" pos="2160"/>
        <p:guide pos="7333"/>
        <p:guide pos="1890"/>
        <p:guide pos="3840"/>
        <p:guide orient="horz" pos="346"/>
        <p:guide orient="horz" pos="3974"/>
        <p:guide pos="5790"/>
        <p:guide pos="325"/>
        <p:guide orient="horz" pos="4292"/>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napToObjects="1" showGuides="1">
      <p:cViewPr varScale="1">
        <p:scale>
          <a:sx n="77" d="100"/>
          <a:sy n="77" d="100"/>
        </p:scale>
        <p:origin x="343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46367838-CB9E-1C4E-B6E3-A78C0BA0072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dirty="0">
              <a:latin typeface="EB Garamond 08" panose="02020502060206020404" pitchFamily="18" charset="77"/>
            </a:endParaRPr>
          </a:p>
        </p:txBody>
      </p:sp>
      <p:sp>
        <p:nvSpPr>
          <p:cNvPr id="3" name="Date Placeholder 2">
            <a:extLst>
              <a:ext uri="{FF2B5EF4-FFF2-40B4-BE49-F238E27FC236}">
                <a16:creationId xmlns:a16="http://schemas.microsoft.com/office/drawing/2014/main" xmlns="" id="{104E375D-1A8F-9F4D-8CC8-BAE8A5E919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F18E09-BFC9-6B48-96B7-BE5177A01D51}" type="datetimeFigureOut">
              <a:rPr lang="es-ES_tradnl" smtClean="0">
                <a:latin typeface="EB Garamond 08" panose="02020502060206020404" pitchFamily="18" charset="77"/>
              </a:rPr>
              <a:pPr/>
              <a:t>26/11/2020</a:t>
            </a:fld>
            <a:endParaRPr lang="es-ES_tradnl" dirty="0">
              <a:latin typeface="EB Garamond 08" panose="02020502060206020404" pitchFamily="18" charset="77"/>
            </a:endParaRPr>
          </a:p>
        </p:txBody>
      </p:sp>
      <p:sp>
        <p:nvSpPr>
          <p:cNvPr id="4" name="Footer Placeholder 3">
            <a:extLst>
              <a:ext uri="{FF2B5EF4-FFF2-40B4-BE49-F238E27FC236}">
                <a16:creationId xmlns:a16="http://schemas.microsoft.com/office/drawing/2014/main" xmlns="" id="{F5E7A4FF-704A-954D-BC9C-F371462E0F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dirty="0">
              <a:latin typeface="EB Garamond 08" panose="02020502060206020404" pitchFamily="18" charset="77"/>
            </a:endParaRPr>
          </a:p>
        </p:txBody>
      </p:sp>
      <p:sp>
        <p:nvSpPr>
          <p:cNvPr id="5" name="Slide Number Placeholder 4">
            <a:extLst>
              <a:ext uri="{FF2B5EF4-FFF2-40B4-BE49-F238E27FC236}">
                <a16:creationId xmlns:a16="http://schemas.microsoft.com/office/drawing/2014/main" xmlns="" id="{2B4880EF-7252-FC47-A361-5A3684F19A4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CBF8D33-B625-EE45-B94F-4FC0DF67D7D4}" type="slidenum">
              <a:rPr lang="es-ES_tradnl" smtClean="0">
                <a:latin typeface="EB Garamond 08" panose="02020502060206020404" pitchFamily="18" charset="77"/>
              </a:rPr>
              <a:pPr/>
              <a:t>‹#›</a:t>
            </a:fld>
            <a:endParaRPr lang="es-ES_tradnl" dirty="0">
              <a:latin typeface="EB Garamond 08" panose="02020502060206020404" pitchFamily="18" charset="77"/>
            </a:endParaRPr>
          </a:p>
        </p:txBody>
      </p:sp>
    </p:spTree>
    <p:extLst>
      <p:ext uri="{BB962C8B-B14F-4D97-AF65-F5344CB8AC3E}">
        <p14:creationId xmlns:p14="http://schemas.microsoft.com/office/powerpoint/2010/main" val="15830752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EB Garamond 08" panose="02020502060206020404" pitchFamily="18"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EB Garamond 08" panose="02020502060206020404" pitchFamily="18" charset="77"/>
              </a:defRPr>
            </a:lvl1pPr>
          </a:lstStyle>
          <a:p>
            <a:fld id="{88EDFB7E-8A14-5F4A-A8BC-FEC574E653A4}" type="datetimeFigureOut">
              <a:rPr lang="en-US" smtClean="0"/>
              <a:pPr/>
              <a:t>11/26/2020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EB Garamond 08" panose="02020502060206020404" pitchFamily="18"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EB Garamond 08" panose="02020502060206020404" pitchFamily="18" charset="77"/>
              </a:defRPr>
            </a:lvl1pPr>
          </a:lstStyle>
          <a:p>
            <a:fld id="{4A1814F3-7BF6-CC41-BA5F-F3649E84E65E}" type="slidenum">
              <a:rPr lang="en-US" smtClean="0"/>
              <a:pPr/>
              <a:t>‹#›</a:t>
            </a:fld>
            <a:endParaRPr lang="en-US" dirty="0"/>
          </a:p>
        </p:txBody>
      </p:sp>
    </p:spTree>
    <p:extLst>
      <p:ext uri="{BB962C8B-B14F-4D97-AF65-F5344CB8AC3E}">
        <p14:creationId xmlns:p14="http://schemas.microsoft.com/office/powerpoint/2010/main" val="3550263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EB Garamond 08" panose="02020502060206020404" pitchFamily="18" charset="77"/>
        <a:ea typeface="+mn-ea"/>
        <a:cs typeface="+mn-cs"/>
      </a:defRPr>
    </a:lvl1pPr>
    <a:lvl2pPr marL="457200" algn="l" defTabSz="914400" rtl="0" eaLnBrk="1" latinLnBrk="0" hangingPunct="1">
      <a:defRPr sz="1200" b="0" i="0" kern="1200">
        <a:solidFill>
          <a:schemeClr val="tx1"/>
        </a:solidFill>
        <a:latin typeface="EB Garamond 08" panose="02020502060206020404" pitchFamily="18" charset="77"/>
        <a:ea typeface="+mn-ea"/>
        <a:cs typeface="+mn-cs"/>
      </a:defRPr>
    </a:lvl2pPr>
    <a:lvl3pPr marL="914400" algn="l" defTabSz="914400" rtl="0" eaLnBrk="1" latinLnBrk="0" hangingPunct="1">
      <a:defRPr sz="1200" b="0" i="0" kern="1200">
        <a:solidFill>
          <a:schemeClr val="tx1"/>
        </a:solidFill>
        <a:latin typeface="EB Garamond 08" panose="02020502060206020404" pitchFamily="18" charset="77"/>
        <a:ea typeface="+mn-ea"/>
        <a:cs typeface="+mn-cs"/>
      </a:defRPr>
    </a:lvl3pPr>
    <a:lvl4pPr marL="1371600" algn="l" defTabSz="914400" rtl="0" eaLnBrk="1" latinLnBrk="0" hangingPunct="1">
      <a:defRPr sz="1200" b="0" i="0" kern="1200">
        <a:solidFill>
          <a:schemeClr val="tx1"/>
        </a:solidFill>
        <a:latin typeface="EB Garamond 08" panose="02020502060206020404" pitchFamily="18" charset="77"/>
        <a:ea typeface="+mn-ea"/>
        <a:cs typeface="+mn-cs"/>
      </a:defRPr>
    </a:lvl4pPr>
    <a:lvl5pPr marL="1828800" algn="l" defTabSz="914400" rtl="0" eaLnBrk="1" latinLnBrk="0" hangingPunct="1">
      <a:defRPr sz="1200" b="0" i="0" kern="1200">
        <a:solidFill>
          <a:schemeClr val="tx1"/>
        </a:solidFill>
        <a:latin typeface="EB Garamond 08" panose="02020502060206020404" pitchFamily="18"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92600" y="-11796713"/>
            <a:ext cx="2215991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dirty="0"/>
          </a:p>
        </p:txBody>
      </p:sp>
    </p:spTree>
    <p:extLst>
      <p:ext uri="{BB962C8B-B14F-4D97-AF65-F5344CB8AC3E}">
        <p14:creationId xmlns:p14="http://schemas.microsoft.com/office/powerpoint/2010/main" val="2490385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50CD552-C10E-614A-B810-77E320220E26}" type="datetimeFigureOut">
              <a:rPr lang="en-US" smtClean="0"/>
              <a:pPr/>
              <a:t>11/26/2020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998EADF-C030-F84C-ADA0-FD2E39B5A33F}"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33140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0CD552-C10E-614A-B810-77E320220E26}" type="datetimeFigureOut">
              <a:rPr lang="en-US" smtClean="0"/>
              <a:pPr/>
              <a:t>11/26/2020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998EADF-C030-F84C-ADA0-FD2E39B5A33F}" type="slidenum">
              <a:rPr lang="en-US" smtClean="0"/>
              <a:pPr/>
              <a:t>‹#›</a:t>
            </a:fld>
            <a:endParaRPr lang="en-US" dirty="0"/>
          </a:p>
        </p:txBody>
      </p:sp>
    </p:spTree>
    <p:extLst>
      <p:ext uri="{BB962C8B-B14F-4D97-AF65-F5344CB8AC3E}">
        <p14:creationId xmlns:p14="http://schemas.microsoft.com/office/powerpoint/2010/main" val="4071949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50CD552-C10E-614A-B810-77E320220E26}" type="datetimeFigureOut">
              <a:rPr lang="en-US" smtClean="0"/>
              <a:pPr/>
              <a:t>11/26/2020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998EADF-C030-F84C-ADA0-FD2E39B5A33F}" type="slidenum">
              <a:rPr lang="en-US" smtClean="0"/>
              <a:pPr/>
              <a:t>‹#›</a:t>
            </a:fld>
            <a:endParaRPr lang="en-US" dirty="0"/>
          </a:p>
        </p:txBody>
      </p:sp>
    </p:spTree>
    <p:extLst>
      <p:ext uri="{BB962C8B-B14F-4D97-AF65-F5344CB8AC3E}">
        <p14:creationId xmlns:p14="http://schemas.microsoft.com/office/powerpoint/2010/main" val="23341760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World Map">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076681B0-540B-6548-A17A-014D937A648F}"/>
              </a:ext>
            </a:extLst>
          </p:cNvPr>
          <p:cNvSpPr/>
          <p:nvPr userDrawn="1"/>
        </p:nvSpPr>
        <p:spPr>
          <a:xfrm>
            <a:off x="533400" y="472440"/>
            <a:ext cx="11125200" cy="5913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735738377"/>
      </p:ext>
    </p:extLst>
  </p:cSld>
  <p:clrMapOvr>
    <a:masterClrMapping/>
  </p:clrMapOvr>
  <p:transition advClick="0"/>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ransition Slide">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xmlns="" id="{C9AB9924-A8A1-9342-B629-67241F242FB0}"/>
              </a:ext>
            </a:extLst>
          </p:cNvPr>
          <p:cNvSpPr/>
          <p:nvPr userDrawn="1"/>
        </p:nvSpPr>
        <p:spPr>
          <a:xfrm>
            <a:off x="3017519" y="391885"/>
            <a:ext cx="6178732" cy="6092516"/>
          </a:xfrm>
          <a:prstGeom prst="ellipse">
            <a:avLst/>
          </a:prstGeom>
          <a:solidFill>
            <a:schemeClr val="bg1"/>
          </a:solid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748438908"/>
      </p:ext>
    </p:extLst>
  </p:cSld>
  <p:clrMapOvr>
    <a:masterClrMapping/>
  </p:clrMapOvr>
  <p:transition advClick="0"/>
  <p:extLst>
    <p:ext uri="{DCECCB84-F9BA-43D5-87BE-67443E8EF086}">
      <p15:sldGuideLst xmlns:p15="http://schemas.microsoft.com/office/powerpoint/2012/main">
        <p15:guide id="1" pos="3840">
          <p15:clr>
            <a:srgbClr val="FBAE40"/>
          </p15:clr>
        </p15:guide>
        <p15:guide id="2"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General Slide_R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4E022CF3-2AFC-624F-B30F-AD2382910B0D}"/>
              </a:ext>
            </a:extLst>
          </p:cNvPr>
          <p:cNvSpPr/>
          <p:nvPr userDrawn="1"/>
        </p:nvSpPr>
        <p:spPr>
          <a:xfrm>
            <a:off x="0" y="0"/>
            <a:ext cx="91875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227177863"/>
      </p:ext>
    </p:extLst>
  </p:cSld>
  <p:clrMapOvr>
    <a:masterClrMapping/>
  </p:clrMapOvr>
  <p:transition advClick="0"/>
  <p:extLst>
    <p:ext uri="{DCECCB84-F9BA-43D5-87BE-67443E8EF086}">
      <p15:sldGuideLst xmlns:p15="http://schemas.microsoft.com/office/powerpoint/2012/main">
        <p15:guide id="1"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Slide PTIFY">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xmlns="" id="{BA05DB77-4B6B-814F-8922-1C4026375081}"/>
              </a:ext>
            </a:extLst>
          </p:cNvPr>
          <p:cNvSpPr/>
          <p:nvPr userDrawn="1"/>
        </p:nvSpPr>
        <p:spPr>
          <a:xfrm>
            <a:off x="640837" y="0"/>
            <a:ext cx="8264770" cy="6858000"/>
          </a:xfrm>
          <a:custGeom>
            <a:avLst/>
            <a:gdLst>
              <a:gd name="connsiteX0" fmla="*/ 1907897 w 8264770"/>
              <a:gd name="connsiteY0" fmla="*/ 0 h 6858000"/>
              <a:gd name="connsiteX1" fmla="*/ 6356874 w 8264770"/>
              <a:gd name="connsiteY1" fmla="*/ 0 h 6858000"/>
              <a:gd name="connsiteX2" fmla="*/ 6442841 w 8264770"/>
              <a:gd name="connsiteY2" fmla="*/ 55113 h 6858000"/>
              <a:gd name="connsiteX3" fmla="*/ 8264770 w 8264770"/>
              <a:gd name="connsiteY3" fmla="*/ 3481751 h 6858000"/>
              <a:gd name="connsiteX4" fmla="*/ 6604857 w 8264770"/>
              <a:gd name="connsiteY4" fmla="*/ 6793178 h 6858000"/>
              <a:gd name="connsiteX5" fmla="*/ 6513701 w 8264770"/>
              <a:gd name="connsiteY5" fmla="*/ 6858000 h 6858000"/>
              <a:gd name="connsiteX6" fmla="*/ 1751070 w 8264770"/>
              <a:gd name="connsiteY6" fmla="*/ 6858000 h 6858000"/>
              <a:gd name="connsiteX7" fmla="*/ 1659914 w 8264770"/>
              <a:gd name="connsiteY7" fmla="*/ 6793178 h 6858000"/>
              <a:gd name="connsiteX8" fmla="*/ 0 w 8264770"/>
              <a:gd name="connsiteY8" fmla="*/ 3481751 h 6858000"/>
              <a:gd name="connsiteX9" fmla="*/ 1821930 w 8264770"/>
              <a:gd name="connsiteY9" fmla="*/ 55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64770" h="6858000">
                <a:moveTo>
                  <a:pt x="1907897" y="0"/>
                </a:moveTo>
                <a:lnTo>
                  <a:pt x="6356874" y="0"/>
                </a:lnTo>
                <a:lnTo>
                  <a:pt x="6442841" y="55113"/>
                </a:lnTo>
                <a:cubicBezTo>
                  <a:pt x="7542062" y="797732"/>
                  <a:pt x="8264770" y="2055343"/>
                  <a:pt x="8264770" y="3481751"/>
                </a:cubicBezTo>
                <a:cubicBezTo>
                  <a:pt x="8264770" y="4836839"/>
                  <a:pt x="7612526" y="6039587"/>
                  <a:pt x="6604857" y="6793178"/>
                </a:cubicBezTo>
                <a:lnTo>
                  <a:pt x="6513701" y="6858000"/>
                </a:lnTo>
                <a:lnTo>
                  <a:pt x="1751070" y="6858000"/>
                </a:lnTo>
                <a:lnTo>
                  <a:pt x="1659914" y="6793178"/>
                </a:lnTo>
                <a:cubicBezTo>
                  <a:pt x="652244" y="6039587"/>
                  <a:pt x="0" y="4836839"/>
                  <a:pt x="0" y="3481751"/>
                </a:cubicBezTo>
                <a:cubicBezTo>
                  <a:pt x="0" y="2055343"/>
                  <a:pt x="722708" y="797732"/>
                  <a:pt x="1821930" y="5511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228147370"/>
      </p:ext>
    </p:extLst>
  </p:cSld>
  <p:clrMapOvr>
    <a:masterClrMapping/>
  </p:clrMapOvr>
  <p:extLst>
    <p:ext uri="{DCECCB84-F9BA-43D5-87BE-67443E8EF086}">
      <p15:sldGuideLst xmlns:p15="http://schemas.microsoft.com/office/powerpoint/2012/main">
        <p15:guide id="1" pos="300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12192000" cy="6858000"/>
          </a:xfrm>
          <a:prstGeom prst="rect">
            <a:avLst/>
          </a:prstGeom>
          <a:solidFill>
            <a:schemeClr val="bg1"/>
          </a:solidFill>
          <a:effectLst/>
        </p:spPr>
        <p:txBody>
          <a:bodyPr>
            <a:normAutofit/>
          </a:bodyPr>
          <a:lstStyle>
            <a:lvl1pPr marL="0" indent="0">
              <a:buNone/>
              <a:defRPr sz="1200" b="0" i="0">
                <a:ln>
                  <a:noFill/>
                </a:ln>
                <a:solidFill>
                  <a:schemeClr val="tx2"/>
                </a:solidFill>
                <a:latin typeface="EB Garamond 08" panose="02020502060206020404" pitchFamily="18" charset="77"/>
                <a:ea typeface="Roboto Regular" charset="0"/>
                <a:cs typeface="Abhaya Libre" panose="02000603000000000000" pitchFamily="2" charset="77"/>
              </a:defRPr>
            </a:lvl1pPr>
          </a:lstStyle>
          <a:p>
            <a:endParaRPr lang="en-US" dirty="0"/>
          </a:p>
        </p:txBody>
      </p:sp>
    </p:spTree>
    <p:extLst>
      <p:ext uri="{BB962C8B-B14F-4D97-AF65-F5344CB8AC3E}">
        <p14:creationId xmlns:p14="http://schemas.microsoft.com/office/powerpoint/2010/main" val="3972276990"/>
      </p:ext>
    </p:extLst>
  </p:cSld>
  <p:clrMapOvr>
    <a:masterClrMapping/>
  </p:clrMapOvr>
  <p:transition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18996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llo">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xmlns="" id="{AE1A9337-6868-7B47-97C2-482EA0FEDAA1}"/>
              </a:ext>
            </a:extLst>
          </p:cNvPr>
          <p:cNvSpPr/>
          <p:nvPr userDrawn="1"/>
        </p:nvSpPr>
        <p:spPr>
          <a:xfrm>
            <a:off x="640837" y="0"/>
            <a:ext cx="8264770" cy="6858000"/>
          </a:xfrm>
          <a:custGeom>
            <a:avLst/>
            <a:gdLst>
              <a:gd name="connsiteX0" fmla="*/ 1907897 w 8264770"/>
              <a:gd name="connsiteY0" fmla="*/ 0 h 6858000"/>
              <a:gd name="connsiteX1" fmla="*/ 6356874 w 8264770"/>
              <a:gd name="connsiteY1" fmla="*/ 0 h 6858000"/>
              <a:gd name="connsiteX2" fmla="*/ 6442841 w 8264770"/>
              <a:gd name="connsiteY2" fmla="*/ 55113 h 6858000"/>
              <a:gd name="connsiteX3" fmla="*/ 8264770 w 8264770"/>
              <a:gd name="connsiteY3" fmla="*/ 3481751 h 6858000"/>
              <a:gd name="connsiteX4" fmla="*/ 6604857 w 8264770"/>
              <a:gd name="connsiteY4" fmla="*/ 6793178 h 6858000"/>
              <a:gd name="connsiteX5" fmla="*/ 6513701 w 8264770"/>
              <a:gd name="connsiteY5" fmla="*/ 6858000 h 6858000"/>
              <a:gd name="connsiteX6" fmla="*/ 1751070 w 8264770"/>
              <a:gd name="connsiteY6" fmla="*/ 6858000 h 6858000"/>
              <a:gd name="connsiteX7" fmla="*/ 1659914 w 8264770"/>
              <a:gd name="connsiteY7" fmla="*/ 6793178 h 6858000"/>
              <a:gd name="connsiteX8" fmla="*/ 0 w 8264770"/>
              <a:gd name="connsiteY8" fmla="*/ 3481751 h 6858000"/>
              <a:gd name="connsiteX9" fmla="*/ 1821930 w 8264770"/>
              <a:gd name="connsiteY9" fmla="*/ 55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64770" h="6858000">
                <a:moveTo>
                  <a:pt x="1907897" y="0"/>
                </a:moveTo>
                <a:lnTo>
                  <a:pt x="6356874" y="0"/>
                </a:lnTo>
                <a:lnTo>
                  <a:pt x="6442841" y="55113"/>
                </a:lnTo>
                <a:cubicBezTo>
                  <a:pt x="7542062" y="797732"/>
                  <a:pt x="8264770" y="2055343"/>
                  <a:pt x="8264770" y="3481751"/>
                </a:cubicBezTo>
                <a:cubicBezTo>
                  <a:pt x="8264770" y="4836839"/>
                  <a:pt x="7612526" y="6039587"/>
                  <a:pt x="6604857" y="6793178"/>
                </a:cubicBezTo>
                <a:lnTo>
                  <a:pt x="6513701" y="6858000"/>
                </a:lnTo>
                <a:lnTo>
                  <a:pt x="1751070" y="6858000"/>
                </a:lnTo>
                <a:lnTo>
                  <a:pt x="1659914" y="6793178"/>
                </a:lnTo>
                <a:cubicBezTo>
                  <a:pt x="652244" y="6039587"/>
                  <a:pt x="0" y="4836839"/>
                  <a:pt x="0" y="3481751"/>
                </a:cubicBezTo>
                <a:cubicBezTo>
                  <a:pt x="0" y="2055343"/>
                  <a:pt x="722708" y="797732"/>
                  <a:pt x="1821930" y="5511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Picture Placeholder 7">
            <a:extLst>
              <a:ext uri="{FF2B5EF4-FFF2-40B4-BE49-F238E27FC236}">
                <a16:creationId xmlns:a16="http://schemas.microsoft.com/office/drawing/2014/main" xmlns="" id="{55F87788-73A9-1248-8D55-EE9D58105C57}"/>
              </a:ext>
            </a:extLst>
          </p:cNvPr>
          <p:cNvSpPr>
            <a:spLocks noGrp="1" noChangeAspect="1"/>
          </p:cNvSpPr>
          <p:nvPr>
            <p:ph type="pic" sz="quarter" idx="14"/>
          </p:nvPr>
        </p:nvSpPr>
        <p:spPr>
          <a:xfrm>
            <a:off x="7588370" y="697058"/>
            <a:ext cx="3554910" cy="3554912"/>
          </a:xfrm>
          <a:prstGeom prst="ellipse">
            <a:avLst/>
          </a:prstGeom>
          <a:solidFill>
            <a:schemeClr val="bg1">
              <a:lumMod val="95000"/>
            </a:schemeClr>
          </a:solidFill>
          <a:effectLst/>
        </p:spPr>
        <p:txBody>
          <a:bodyPr wrap="square">
            <a:noAutofit/>
          </a:bodyPr>
          <a:lstStyle>
            <a:lvl1pPr marL="0" indent="0">
              <a:buNone/>
              <a:defRPr sz="1200" b="0" i="0">
                <a:ln>
                  <a:noFill/>
                </a:ln>
                <a:solidFill>
                  <a:schemeClr val="tx2"/>
                </a:solidFill>
                <a:latin typeface="EB Garamond 08" panose="02020502060206020404" pitchFamily="18" charset="77"/>
                <a:ea typeface="Roboto Regular" charset="0"/>
                <a:cs typeface="Abhaya Libre" panose="02000603000000000000" pitchFamily="2" charset="77"/>
              </a:defRPr>
            </a:lvl1pPr>
          </a:lstStyle>
          <a:p>
            <a:endParaRPr lang="en-US" dirty="0"/>
          </a:p>
        </p:txBody>
      </p:sp>
    </p:spTree>
    <p:extLst>
      <p:ext uri="{BB962C8B-B14F-4D97-AF65-F5344CB8AC3E}">
        <p14:creationId xmlns:p14="http://schemas.microsoft.com/office/powerpoint/2010/main" val="3388692280"/>
      </p:ext>
    </p:extLst>
  </p:cSld>
  <p:clrMapOvr>
    <a:masterClrMapping/>
  </p:clrMapOvr>
  <p:extLst mod="1">
    <p:ext uri="{DCECCB84-F9BA-43D5-87BE-67443E8EF086}">
      <p15:sldGuideLst xmlns:p15="http://schemas.microsoft.com/office/powerpoint/2012/main">
        <p15:guide id="1" pos="300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g Tit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xmlns="" id="{EBAC8E48-9925-4145-A14A-E475D0B10478}"/>
              </a:ext>
            </a:extLst>
          </p:cNvPr>
          <p:cNvSpPr/>
          <p:nvPr userDrawn="1"/>
        </p:nvSpPr>
        <p:spPr>
          <a:xfrm>
            <a:off x="640837" y="0"/>
            <a:ext cx="8264770" cy="6858000"/>
          </a:xfrm>
          <a:custGeom>
            <a:avLst/>
            <a:gdLst>
              <a:gd name="connsiteX0" fmla="*/ 1907897 w 8264770"/>
              <a:gd name="connsiteY0" fmla="*/ 0 h 6858000"/>
              <a:gd name="connsiteX1" fmla="*/ 6356874 w 8264770"/>
              <a:gd name="connsiteY1" fmla="*/ 0 h 6858000"/>
              <a:gd name="connsiteX2" fmla="*/ 6442841 w 8264770"/>
              <a:gd name="connsiteY2" fmla="*/ 55113 h 6858000"/>
              <a:gd name="connsiteX3" fmla="*/ 8264770 w 8264770"/>
              <a:gd name="connsiteY3" fmla="*/ 3481751 h 6858000"/>
              <a:gd name="connsiteX4" fmla="*/ 6604857 w 8264770"/>
              <a:gd name="connsiteY4" fmla="*/ 6793178 h 6858000"/>
              <a:gd name="connsiteX5" fmla="*/ 6513701 w 8264770"/>
              <a:gd name="connsiteY5" fmla="*/ 6858000 h 6858000"/>
              <a:gd name="connsiteX6" fmla="*/ 1751070 w 8264770"/>
              <a:gd name="connsiteY6" fmla="*/ 6858000 h 6858000"/>
              <a:gd name="connsiteX7" fmla="*/ 1659914 w 8264770"/>
              <a:gd name="connsiteY7" fmla="*/ 6793178 h 6858000"/>
              <a:gd name="connsiteX8" fmla="*/ 0 w 8264770"/>
              <a:gd name="connsiteY8" fmla="*/ 3481751 h 6858000"/>
              <a:gd name="connsiteX9" fmla="*/ 1821930 w 8264770"/>
              <a:gd name="connsiteY9" fmla="*/ 55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64770" h="6858000">
                <a:moveTo>
                  <a:pt x="1907897" y="0"/>
                </a:moveTo>
                <a:lnTo>
                  <a:pt x="6356874" y="0"/>
                </a:lnTo>
                <a:lnTo>
                  <a:pt x="6442841" y="55113"/>
                </a:lnTo>
                <a:cubicBezTo>
                  <a:pt x="7542062" y="797732"/>
                  <a:pt x="8264770" y="2055343"/>
                  <a:pt x="8264770" y="3481751"/>
                </a:cubicBezTo>
                <a:cubicBezTo>
                  <a:pt x="8264770" y="4836839"/>
                  <a:pt x="7612526" y="6039587"/>
                  <a:pt x="6604857" y="6793178"/>
                </a:cubicBezTo>
                <a:lnTo>
                  <a:pt x="6513701" y="6858000"/>
                </a:lnTo>
                <a:lnTo>
                  <a:pt x="1751070" y="6858000"/>
                </a:lnTo>
                <a:lnTo>
                  <a:pt x="1659914" y="6793178"/>
                </a:lnTo>
                <a:cubicBezTo>
                  <a:pt x="652244" y="6039587"/>
                  <a:pt x="0" y="4836839"/>
                  <a:pt x="0" y="3481751"/>
                </a:cubicBezTo>
                <a:cubicBezTo>
                  <a:pt x="0" y="2055343"/>
                  <a:pt x="722708" y="797732"/>
                  <a:pt x="1821930" y="5511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825595161"/>
      </p:ext>
    </p:extLst>
  </p:cSld>
  <p:clrMapOvr>
    <a:masterClrMapping/>
  </p:clrMapOvr>
  <p:extLst mod="1">
    <p:ext uri="{DCECCB84-F9BA-43D5-87BE-67443E8EF086}">
      <p15:sldGuideLst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25400">
              <a:lnSpc>
                <a:spcPct val="100000"/>
              </a:lnSpc>
            </a:pPr>
            <a:fld id="{81D60167-4931-47E6-BA6A-407CBD079E47}" type="slidenum">
              <a:rPr lang="en-US" smtClean="0"/>
              <a:pPr marL="25400">
                <a:lnSpc>
                  <a:spcPct val="100000"/>
                </a:lnSpc>
              </a:pPr>
              <a:t>‹#›</a:t>
            </a:fld>
            <a:endParaRPr lang="en-US" dirty="0"/>
          </a:p>
        </p:txBody>
      </p:sp>
    </p:spTree>
    <p:extLst>
      <p:ext uri="{BB962C8B-B14F-4D97-AF65-F5344CB8AC3E}">
        <p14:creationId xmlns:p14="http://schemas.microsoft.com/office/powerpoint/2010/main" val="37400522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General Slide_Lef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EE921284-5240-A84B-BF5E-BDA610DE8085}"/>
              </a:ext>
            </a:extLst>
          </p:cNvPr>
          <p:cNvSpPr/>
          <p:nvPr userDrawn="1"/>
        </p:nvSpPr>
        <p:spPr>
          <a:xfrm>
            <a:off x="3004456" y="0"/>
            <a:ext cx="918754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050376340"/>
      </p:ext>
    </p:extLst>
  </p:cSld>
  <p:clrMapOvr>
    <a:masterClrMapping/>
  </p:clrMapOvr>
  <p:transition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3073590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50CD552-C10E-614A-B810-77E320220E26}" type="datetimeFigureOut">
              <a:rPr lang="en-US" smtClean="0"/>
              <a:pPr/>
              <a:t>11/26/2020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998EADF-C030-F84C-ADA0-FD2E39B5A33F}"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5488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25400">
              <a:lnSpc>
                <a:spcPct val="100000"/>
              </a:lnSpc>
            </a:pPr>
            <a:fld id="{81D60167-4931-47E6-BA6A-407CBD079E47}" type="slidenum">
              <a:rPr lang="en-US" smtClean="0"/>
              <a:pPr marL="25400">
                <a:lnSpc>
                  <a:spcPct val="100000"/>
                </a:lnSpc>
              </a:pPr>
              <a:t>‹#›</a:t>
            </a:fld>
            <a:endParaRPr lang="en-US" dirty="0"/>
          </a:p>
        </p:txBody>
      </p:sp>
    </p:spTree>
    <p:extLst>
      <p:ext uri="{BB962C8B-B14F-4D97-AF65-F5344CB8AC3E}">
        <p14:creationId xmlns:p14="http://schemas.microsoft.com/office/powerpoint/2010/main" val="3474018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50CD552-C10E-614A-B810-77E320220E26}" type="datetimeFigureOut">
              <a:rPr lang="en-US" smtClean="0"/>
              <a:pPr/>
              <a:t>11/26/2020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998EADF-C030-F84C-ADA0-FD2E39B5A33F}" type="slidenum">
              <a:rPr lang="en-US" smtClean="0"/>
              <a:pPr/>
              <a:t>‹#›</a:t>
            </a:fld>
            <a:endParaRPr lang="en-US" dirty="0"/>
          </a:p>
        </p:txBody>
      </p:sp>
    </p:spTree>
    <p:extLst>
      <p:ext uri="{BB962C8B-B14F-4D97-AF65-F5344CB8AC3E}">
        <p14:creationId xmlns:p14="http://schemas.microsoft.com/office/powerpoint/2010/main" val="2493691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11/26/2020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25400">
              <a:lnSpc>
                <a:spcPct val="100000"/>
              </a:lnSpc>
            </a:pPr>
            <a:fld id="{81D60167-4931-47E6-BA6A-407CBD079E47}" type="slidenum">
              <a:rPr lang="en-US" smtClean="0"/>
              <a:pPr marL="25400">
                <a:lnSpc>
                  <a:spcPct val="100000"/>
                </a:lnSpc>
              </a:pPr>
              <a:t>‹#›</a:t>
            </a:fld>
            <a:endParaRPr lang="en-US" dirty="0"/>
          </a:p>
        </p:txBody>
      </p:sp>
    </p:spTree>
    <p:extLst>
      <p:ext uri="{BB962C8B-B14F-4D97-AF65-F5344CB8AC3E}">
        <p14:creationId xmlns:p14="http://schemas.microsoft.com/office/powerpoint/2010/main" val="1145476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6E91E96-98B0-4413-9547-46F3504108EF}" type="datetimeFigureOut">
              <a:rPr lang="en-US" smtClean="0"/>
              <a:pPr/>
              <a:t>11/26/2020</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35581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50CD552-C10E-614A-B810-77E320220E26}" type="datetimeFigureOut">
              <a:rPr lang="en-US" smtClean="0"/>
              <a:pPr/>
              <a:t>11/26/2020</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998EADF-C030-F84C-ADA0-FD2E39B5A33F}" type="slidenum">
              <a:rPr lang="en-US" smtClean="0"/>
              <a:pPr/>
              <a:t>‹#›</a:t>
            </a:fld>
            <a:endParaRPr lang="en-US" dirty="0"/>
          </a:p>
        </p:txBody>
      </p:sp>
    </p:spTree>
    <p:extLst>
      <p:ext uri="{BB962C8B-B14F-4D97-AF65-F5344CB8AC3E}">
        <p14:creationId xmlns:p14="http://schemas.microsoft.com/office/powerpoint/2010/main" val="824350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50CD552-C10E-614A-B810-77E320220E26}" type="datetimeFigureOut">
              <a:rPr lang="en-US" smtClean="0"/>
              <a:pPr/>
              <a:t>11/26/2020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998EADF-C030-F84C-ADA0-FD2E39B5A33F}" type="slidenum">
              <a:rPr lang="en-US" smtClean="0"/>
              <a:pPr/>
              <a:t>‹#›</a:t>
            </a:fld>
            <a:endParaRPr lang="en-US" dirty="0"/>
          </a:p>
        </p:txBody>
      </p:sp>
    </p:spTree>
    <p:extLst>
      <p:ext uri="{BB962C8B-B14F-4D97-AF65-F5344CB8AC3E}">
        <p14:creationId xmlns:p14="http://schemas.microsoft.com/office/powerpoint/2010/main" val="3401864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50CD552-C10E-614A-B810-77E320220E26}" type="datetimeFigureOut">
              <a:rPr lang="en-US" smtClean="0"/>
              <a:pPr/>
              <a:t>11/26/2020</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998EADF-C030-F84C-ADA0-FD2E39B5A33F}"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4040183"/>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8" r:id="rId15"/>
    <p:sldLayoutId id="2147483739" r:id="rId16"/>
    <p:sldLayoutId id="2147483655" r:id="rId17"/>
    <p:sldLayoutId id="2147483669" r:id="rId18"/>
    <p:sldLayoutId id="2147483673" r:id="rId19"/>
    <p:sldLayoutId id="2147483671" r:id="rId20"/>
    <p:sldLayoutId id="2147483672" r:id="rId2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3519050" y="2478376"/>
            <a:ext cx="5162045" cy="2277547"/>
          </a:xfrm>
          <a:prstGeom prst="rect">
            <a:avLst/>
          </a:prstGeom>
          <a:noFill/>
        </p:spPr>
        <p:txBody>
          <a:bodyPr wrap="square" rtlCol="0">
            <a:spAutoFit/>
          </a:bodyPr>
          <a:lstStyle/>
          <a:p>
            <a:pPr algn="ctr"/>
            <a:r>
              <a:rPr lang="en-US" sz="4800" dirty="0" smtClean="0">
                <a:solidFill>
                  <a:schemeClr val="tx2"/>
                </a:solidFill>
                <a:latin typeface="EB Garamond 08" panose="02020502060206020404" pitchFamily="18" charset="77"/>
                <a:ea typeface="Nunito Bold" charset="0"/>
                <a:cs typeface="Abhaya Libre" panose="02000603000000000000" pitchFamily="2" charset="77"/>
              </a:rPr>
              <a:t>Mild to moderate </a:t>
            </a:r>
            <a:r>
              <a:rPr lang="en-US" sz="4800" dirty="0" err="1" smtClean="0">
                <a:solidFill>
                  <a:schemeClr val="tx2"/>
                </a:solidFill>
                <a:latin typeface="EB Garamond 08" panose="02020502060206020404" pitchFamily="18" charset="77"/>
                <a:ea typeface="Nunito Bold" charset="0"/>
                <a:cs typeface="Abhaya Libre" panose="02000603000000000000" pitchFamily="2" charset="77"/>
              </a:rPr>
              <a:t>uc</a:t>
            </a:r>
            <a:r>
              <a:rPr lang="en-US" sz="4800" dirty="0" smtClean="0">
                <a:solidFill>
                  <a:schemeClr val="tx2"/>
                </a:solidFill>
                <a:latin typeface="EB Garamond 08" panose="02020502060206020404" pitchFamily="18" charset="77"/>
                <a:ea typeface="Nunito Bold" charset="0"/>
                <a:cs typeface="Abhaya Libre" panose="02000603000000000000" pitchFamily="2" charset="77"/>
              </a:rPr>
              <a:t> </a:t>
            </a:r>
            <a:r>
              <a:rPr lang="en-US" b="1" i="1" dirty="0" smtClean="0">
                <a:solidFill>
                  <a:schemeClr val="accent1">
                    <a:lumMod val="75000"/>
                  </a:schemeClr>
                </a:solidFill>
                <a:latin typeface="EB Garamond 08" panose="02020502060206020404" pitchFamily="18" charset="77"/>
                <a:ea typeface="Nunito Bold" charset="0"/>
                <a:cs typeface="Abhaya Libre" panose="02000603000000000000" pitchFamily="2" charset="77"/>
              </a:rPr>
              <a:t>M.MOKHTARE, M.D.</a:t>
            </a:r>
          </a:p>
          <a:p>
            <a:pPr algn="ctr"/>
            <a:r>
              <a:rPr lang="en-US" sz="1400" b="1" i="1" dirty="0" smtClean="0">
                <a:solidFill>
                  <a:schemeClr val="accent1">
                    <a:lumMod val="75000"/>
                  </a:schemeClr>
                </a:solidFill>
                <a:latin typeface="EB Garamond 08" panose="02020502060206020404" pitchFamily="18" charset="77"/>
                <a:ea typeface="Nunito Bold" charset="0"/>
                <a:cs typeface="Abhaya Libre" panose="02000603000000000000" pitchFamily="2" charset="77"/>
              </a:rPr>
              <a:t>Gastroenterologist</a:t>
            </a:r>
          </a:p>
          <a:p>
            <a:pPr algn="ctr"/>
            <a:r>
              <a:rPr lang="en-US" sz="1400" b="1" i="1" dirty="0" smtClean="0">
                <a:solidFill>
                  <a:schemeClr val="accent1">
                    <a:lumMod val="75000"/>
                  </a:schemeClr>
                </a:solidFill>
                <a:latin typeface="EB Garamond 08" panose="02020502060206020404" pitchFamily="18" charset="77"/>
                <a:ea typeface="Nunito Bold" charset="0"/>
                <a:cs typeface="Abhaya Libre" panose="02000603000000000000" pitchFamily="2" charset="77"/>
              </a:rPr>
              <a:t>Iran University of Medical Sciences</a:t>
            </a:r>
            <a:endParaRPr lang="en-US" sz="1400" b="1" i="1" dirty="0">
              <a:solidFill>
                <a:schemeClr val="accent1">
                  <a:lumMod val="75000"/>
                </a:schemeClr>
              </a:solidFill>
              <a:latin typeface="EB Garamond 08" panose="02020502060206020404" pitchFamily="18" charset="77"/>
              <a:ea typeface="Nunito Bold" charset="0"/>
              <a:cs typeface="Abhaya Libre" panose="02000603000000000000" pitchFamily="2" charset="77"/>
            </a:endParaRPr>
          </a:p>
        </p:txBody>
      </p:sp>
    </p:spTree>
    <p:extLst>
      <p:ext uri="{BB962C8B-B14F-4D97-AF65-F5344CB8AC3E}">
        <p14:creationId xmlns:p14="http://schemas.microsoft.com/office/powerpoint/2010/main" val="148463153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IMAGING</a:t>
            </a:r>
          </a:p>
        </p:txBody>
      </p:sp>
      <p:sp>
        <p:nvSpPr>
          <p:cNvPr id="3" name="Content Placeholder 2"/>
          <p:cNvSpPr>
            <a:spLocks noGrp="1"/>
          </p:cNvSpPr>
          <p:nvPr>
            <p:ph idx="1"/>
          </p:nvPr>
        </p:nvSpPr>
        <p:spPr/>
        <p:txBody>
          <a:bodyPr>
            <a:normAutofit fontScale="92500" lnSpcReduction="10000"/>
          </a:bodyPr>
          <a:lstStyle/>
          <a:p>
            <a:r>
              <a:rPr lang="en-US" dirty="0" smtClean="0"/>
              <a:t>Abdominal </a:t>
            </a:r>
            <a:r>
              <a:rPr lang="en-US" sz="2200" b="1" dirty="0"/>
              <a:t>radiography</a:t>
            </a:r>
            <a:r>
              <a:rPr lang="en-US" dirty="0"/>
              <a:t> is usually normal in </a:t>
            </a:r>
            <a:r>
              <a:rPr lang="en-US" dirty="0" smtClean="0"/>
              <a:t>mild </a:t>
            </a:r>
            <a:r>
              <a:rPr lang="en-US" dirty="0"/>
              <a:t>to moderate </a:t>
            </a:r>
            <a:r>
              <a:rPr lang="en-US" dirty="0" smtClean="0"/>
              <a:t>UC, </a:t>
            </a:r>
            <a:r>
              <a:rPr lang="en-US" dirty="0"/>
              <a:t>but may identify proximal constipation, mucosal thickening or "</a:t>
            </a:r>
            <a:r>
              <a:rPr lang="en-US" dirty="0" err="1"/>
              <a:t>thumbprinting</a:t>
            </a:r>
            <a:r>
              <a:rPr lang="en-US" dirty="0"/>
              <a:t>" secondary to edema, and colonic dilation in patients with severe or fulminant </a:t>
            </a:r>
            <a:r>
              <a:rPr lang="en-US" dirty="0" smtClean="0"/>
              <a:t>UC. </a:t>
            </a:r>
          </a:p>
          <a:p>
            <a:r>
              <a:rPr lang="en-US" dirty="0" smtClean="0"/>
              <a:t>Double </a:t>
            </a:r>
            <a:r>
              <a:rPr lang="en-US" dirty="0"/>
              <a:t>contrast </a:t>
            </a:r>
            <a:r>
              <a:rPr lang="en-US" sz="2200" b="1" dirty="0" smtClean="0"/>
              <a:t>barium</a:t>
            </a:r>
            <a:r>
              <a:rPr lang="en-US" sz="2200" b="1" dirty="0"/>
              <a:t> </a:t>
            </a:r>
            <a:r>
              <a:rPr lang="en-US" sz="2200" b="1" dirty="0" smtClean="0"/>
              <a:t>enema </a:t>
            </a:r>
            <a:r>
              <a:rPr lang="en-US" dirty="0"/>
              <a:t>may be normal in mild </a:t>
            </a:r>
            <a:r>
              <a:rPr lang="en-US" dirty="0" smtClean="0"/>
              <a:t>UC. </a:t>
            </a:r>
            <a:r>
              <a:rPr lang="en-US" dirty="0"/>
              <a:t>Findings </a:t>
            </a:r>
            <a:r>
              <a:rPr lang="en-US" dirty="0" smtClean="0"/>
              <a:t> </a:t>
            </a:r>
            <a:r>
              <a:rPr lang="en-US" dirty="0"/>
              <a:t>include a diffusely reticulated pattern with superimposed punctate collections of barium in micro ulcerations </a:t>
            </a:r>
            <a:r>
              <a:rPr lang="en-US" dirty="0" smtClean="0"/>
              <a:t>.In </a:t>
            </a:r>
            <a:r>
              <a:rPr lang="en-US" dirty="0"/>
              <a:t>more severe disease, there may be </a:t>
            </a:r>
            <a:r>
              <a:rPr lang="en-US" dirty="0" err="1"/>
              <a:t>spiculated</a:t>
            </a:r>
            <a:r>
              <a:rPr lang="en-US" dirty="0"/>
              <a:t> collar button ulcers, shortening of the colon, loss of </a:t>
            </a:r>
            <a:r>
              <a:rPr lang="en-US" dirty="0" err="1"/>
              <a:t>haustrae</a:t>
            </a:r>
            <a:r>
              <a:rPr lang="en-US" dirty="0"/>
              <a:t>, narrowing of the luminal caliber, </a:t>
            </a:r>
            <a:r>
              <a:rPr lang="en-US" dirty="0" err="1"/>
              <a:t>pseudopolyps</a:t>
            </a:r>
            <a:r>
              <a:rPr lang="en-US" dirty="0"/>
              <a:t>, and </a:t>
            </a:r>
            <a:r>
              <a:rPr lang="en-US" dirty="0" err="1"/>
              <a:t>filiform</a:t>
            </a:r>
            <a:r>
              <a:rPr lang="en-US" dirty="0"/>
              <a:t> polyps </a:t>
            </a:r>
            <a:r>
              <a:rPr lang="en-US" dirty="0" smtClean="0"/>
              <a:t>.Barium </a:t>
            </a:r>
            <a:r>
              <a:rPr lang="en-US" dirty="0"/>
              <a:t>enema should be avoided in patients who are severely ill since it may precipitate ileus with toxic </a:t>
            </a:r>
            <a:r>
              <a:rPr lang="en-US" dirty="0" err="1" smtClean="0"/>
              <a:t>megacolon</a:t>
            </a:r>
            <a:r>
              <a:rPr lang="en-US" dirty="0" smtClean="0"/>
              <a:t>.</a:t>
            </a:r>
            <a:endParaRPr lang="en-US" dirty="0"/>
          </a:p>
          <a:p>
            <a:r>
              <a:rPr lang="en-US" sz="2200" b="1" dirty="0" smtClean="0"/>
              <a:t>CT / MRI </a:t>
            </a:r>
            <a:r>
              <a:rPr lang="en-US" dirty="0"/>
              <a:t>may demonstrate marked thickening of the bowel wall, but this finding is nonspecific </a:t>
            </a:r>
            <a:r>
              <a:rPr lang="en-US" dirty="0" smtClean="0"/>
              <a:t>.CT </a:t>
            </a:r>
            <a:r>
              <a:rPr lang="en-US" dirty="0"/>
              <a:t>and MRI have lower sensitivity than barium enema for the detection of subtle early mucosal disease, but are equivalent in patients with established and severe disease </a:t>
            </a:r>
            <a:r>
              <a:rPr lang="en-US" dirty="0" smtClean="0"/>
              <a:t>.</a:t>
            </a:r>
            <a:endParaRPr lang="en-US" dirty="0"/>
          </a:p>
          <a:p>
            <a:r>
              <a:rPr lang="en-US" sz="2200" b="1" dirty="0"/>
              <a:t>Ultrasound with Doppler </a:t>
            </a:r>
            <a:r>
              <a:rPr lang="en-US" dirty="0"/>
              <a:t>may demonstrate a thickened </a:t>
            </a:r>
            <a:r>
              <a:rPr lang="en-US" dirty="0" err="1"/>
              <a:t>hypoechoic</a:t>
            </a:r>
            <a:r>
              <a:rPr lang="en-US" dirty="0"/>
              <a:t> mucosal layer in patients with active </a:t>
            </a:r>
            <a:r>
              <a:rPr lang="en-US" dirty="0" smtClean="0"/>
              <a:t>UC. </a:t>
            </a:r>
            <a:r>
              <a:rPr lang="en-US" dirty="0"/>
              <a:t>More severe cases may be associated with </a:t>
            </a:r>
            <a:r>
              <a:rPr lang="en-US" dirty="0" err="1"/>
              <a:t>transmural</a:t>
            </a:r>
            <a:r>
              <a:rPr lang="en-US" dirty="0"/>
              <a:t> bowel wall thickening </a:t>
            </a:r>
            <a:r>
              <a:rPr lang="en-US" dirty="0" smtClean="0"/>
              <a:t>.However</a:t>
            </a:r>
            <a:r>
              <a:rPr lang="en-US" dirty="0"/>
              <a:t>, </a:t>
            </a:r>
            <a:r>
              <a:rPr lang="en-US" dirty="0" smtClean="0"/>
              <a:t> non </a:t>
            </a:r>
            <a:r>
              <a:rPr lang="en-US" dirty="0"/>
              <a:t>specific for </a:t>
            </a:r>
            <a:r>
              <a:rPr lang="en-US" dirty="0" smtClean="0"/>
              <a:t>UC </a:t>
            </a:r>
            <a:r>
              <a:rPr lang="en-US" dirty="0" smtClean="0"/>
              <a:t>.</a:t>
            </a:r>
            <a:endParaRPr lang="en-US" dirty="0"/>
          </a:p>
          <a:p>
            <a:endParaRPr lang="en-US" dirty="0"/>
          </a:p>
        </p:txBody>
      </p:sp>
    </p:spTree>
    <p:extLst>
      <p:ext uri="{BB962C8B-B14F-4D97-AF65-F5344CB8AC3E}">
        <p14:creationId xmlns:p14="http://schemas.microsoft.com/office/powerpoint/2010/main" val="5130823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Diagnosis</a:t>
            </a:r>
          </a:p>
        </p:txBody>
      </p:sp>
      <p:sp>
        <p:nvSpPr>
          <p:cNvPr id="3" name="Content Placeholder 2"/>
          <p:cNvSpPr>
            <a:spLocks noGrp="1"/>
          </p:cNvSpPr>
          <p:nvPr>
            <p:ph idx="1"/>
          </p:nvPr>
        </p:nvSpPr>
        <p:spPr/>
        <p:txBody>
          <a:bodyPr>
            <a:normAutofit/>
          </a:bodyPr>
          <a:lstStyle/>
          <a:p>
            <a:r>
              <a:rPr lang="en-US" dirty="0" smtClean="0"/>
              <a:t> </a:t>
            </a:r>
            <a:r>
              <a:rPr lang="en-US" dirty="0"/>
              <a:t>is based on the presence of chronic diarrhea for more </a:t>
            </a:r>
            <a:r>
              <a:rPr lang="en-US" dirty="0" smtClean="0"/>
              <a:t>than 4 </a:t>
            </a:r>
            <a:r>
              <a:rPr lang="en-US" dirty="0" smtClean="0"/>
              <a:t>weeks </a:t>
            </a:r>
            <a:r>
              <a:rPr lang="en-US" dirty="0"/>
              <a:t>and evidence of active inflammation on endoscopy and chronic changes on </a:t>
            </a:r>
            <a:r>
              <a:rPr lang="en-US" dirty="0" smtClean="0"/>
              <a:t>biopsy with the </a:t>
            </a:r>
            <a:r>
              <a:rPr lang="en-US" dirty="0"/>
              <a:t>exclusion of other causes of colitis by history, laboratory studies, and by biopsies of the colon obtained on endoscopy.</a:t>
            </a:r>
          </a:p>
          <a:p>
            <a:r>
              <a:rPr lang="en-US" dirty="0"/>
              <a:t> A history of risk factors for other causes of colitis </a:t>
            </a:r>
            <a:r>
              <a:rPr lang="en-US" dirty="0" smtClean="0"/>
              <a:t>includes </a:t>
            </a:r>
            <a:r>
              <a:rPr lang="en-US" dirty="0"/>
              <a:t>a history of recent travel to areas endemic for parasitic infections including </a:t>
            </a:r>
            <a:r>
              <a:rPr lang="en-US" dirty="0" err="1"/>
              <a:t>amebiasis</a:t>
            </a:r>
            <a:r>
              <a:rPr lang="en-US" dirty="0"/>
              <a:t>, recent antibiotic use that might predispose to an infection with </a:t>
            </a:r>
            <a:r>
              <a:rPr lang="en-US" i="1" dirty="0" smtClean="0"/>
              <a:t>Clostridium</a:t>
            </a:r>
            <a:r>
              <a:rPr lang="en-US" dirty="0" smtClean="0"/>
              <a:t> </a:t>
            </a:r>
            <a:r>
              <a:rPr lang="en-US" i="1" dirty="0" err="1"/>
              <a:t>difficile</a:t>
            </a:r>
            <a:r>
              <a:rPr lang="en-US" dirty="0"/>
              <a:t>, a history of or risk factors for sexually transmitted diseases (</a:t>
            </a:r>
            <a:r>
              <a:rPr lang="en-US" dirty="0" err="1"/>
              <a:t>eg</a:t>
            </a:r>
            <a:r>
              <a:rPr lang="en-US" dirty="0"/>
              <a:t>, </a:t>
            </a:r>
            <a:r>
              <a:rPr lang="en-US" i="1" dirty="0"/>
              <a:t>Neisseria </a:t>
            </a:r>
            <a:r>
              <a:rPr lang="en-US" i="1" dirty="0" err="1"/>
              <a:t>gonorrhoeae</a:t>
            </a:r>
            <a:r>
              <a:rPr lang="en-US" dirty="0"/>
              <a:t> and </a:t>
            </a:r>
            <a:r>
              <a:rPr lang="en-US" dirty="0" smtClean="0"/>
              <a:t>HSV) </a:t>
            </a:r>
            <a:r>
              <a:rPr lang="en-US" dirty="0"/>
              <a:t>that are associated with </a:t>
            </a:r>
            <a:r>
              <a:rPr lang="en-US" dirty="0" err="1"/>
              <a:t>proctitis</a:t>
            </a:r>
            <a:r>
              <a:rPr lang="en-US" dirty="0" smtClean="0"/>
              <a:t>.</a:t>
            </a:r>
          </a:p>
          <a:p>
            <a:r>
              <a:rPr lang="en-US" dirty="0" smtClean="0"/>
              <a:t> </a:t>
            </a:r>
            <a:r>
              <a:rPr lang="en-US" dirty="0"/>
              <a:t>Atherosclerotic disease or prior ischemic episodes are suggestive of chronic colonic ischemia. A history of abdominal/pelvic radiation and NSAID/medication exposure </a:t>
            </a:r>
            <a:r>
              <a:rPr lang="en-US" dirty="0" smtClean="0"/>
              <a:t>. </a:t>
            </a:r>
            <a:r>
              <a:rPr lang="en-US" dirty="0"/>
              <a:t>In an immunocompromised patient, </a:t>
            </a:r>
            <a:r>
              <a:rPr lang="en-US" dirty="0" smtClean="0"/>
              <a:t>CMV . </a:t>
            </a:r>
            <a:endParaRPr lang="en-US" dirty="0"/>
          </a:p>
        </p:txBody>
      </p:sp>
    </p:spTree>
    <p:extLst>
      <p:ext uri="{BB962C8B-B14F-4D97-AF65-F5344CB8AC3E}">
        <p14:creationId xmlns:p14="http://schemas.microsoft.com/office/powerpoint/2010/main" val="8421942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Laboratory studies</a:t>
            </a:r>
          </a:p>
        </p:txBody>
      </p:sp>
      <p:sp>
        <p:nvSpPr>
          <p:cNvPr id="3" name="Content Placeholder 2"/>
          <p:cNvSpPr>
            <a:spLocks noGrp="1"/>
          </p:cNvSpPr>
          <p:nvPr>
            <p:ph idx="1"/>
          </p:nvPr>
        </p:nvSpPr>
        <p:spPr/>
        <p:txBody>
          <a:bodyPr>
            <a:normAutofit fontScale="92500" lnSpcReduction="20000"/>
          </a:bodyPr>
          <a:lstStyle/>
          <a:p>
            <a:r>
              <a:rPr lang="en-US" dirty="0" smtClean="0"/>
              <a:t>-</a:t>
            </a:r>
            <a:r>
              <a:rPr lang="en-US" dirty="0"/>
              <a:t> </a:t>
            </a:r>
            <a:r>
              <a:rPr lang="en-US" dirty="0" smtClean="0"/>
              <a:t>Stool PCR </a:t>
            </a:r>
            <a:r>
              <a:rPr lang="en-US" dirty="0"/>
              <a:t>for </a:t>
            </a:r>
            <a:r>
              <a:rPr lang="en-US" i="1" dirty="0"/>
              <a:t>C. </a:t>
            </a:r>
            <a:r>
              <a:rPr lang="en-US" i="1" dirty="0" err="1"/>
              <a:t>difficile</a:t>
            </a:r>
            <a:r>
              <a:rPr lang="en-US" dirty="0"/>
              <a:t> toxin, routine stool cultures (</a:t>
            </a:r>
            <a:r>
              <a:rPr lang="en-US" i="1" dirty="0"/>
              <a:t>Salmonella</a:t>
            </a:r>
            <a:r>
              <a:rPr lang="en-US" dirty="0"/>
              <a:t>, </a:t>
            </a:r>
            <a:r>
              <a:rPr lang="en-US" i="1" dirty="0" err="1"/>
              <a:t>Shigella</a:t>
            </a:r>
            <a:r>
              <a:rPr lang="en-US" dirty="0"/>
              <a:t>, </a:t>
            </a:r>
            <a:r>
              <a:rPr lang="en-US" i="1" dirty="0"/>
              <a:t>Campylobacter</a:t>
            </a:r>
            <a:r>
              <a:rPr lang="en-US" dirty="0"/>
              <a:t>, </a:t>
            </a:r>
            <a:r>
              <a:rPr lang="en-US" i="1" dirty="0"/>
              <a:t>Yersinia</a:t>
            </a:r>
            <a:r>
              <a:rPr lang="en-US" dirty="0"/>
              <a:t>), and specific testing for </a:t>
            </a:r>
            <a:r>
              <a:rPr lang="en-US" i="1" dirty="0"/>
              <a:t>Escherichia coli</a:t>
            </a:r>
            <a:r>
              <a:rPr lang="en-US" dirty="0"/>
              <a:t> O157:H7 </a:t>
            </a:r>
            <a:r>
              <a:rPr lang="en-US" dirty="0" smtClean="0"/>
              <a:t>. </a:t>
            </a:r>
            <a:r>
              <a:rPr lang="en-US" dirty="0"/>
              <a:t>Microscopy for ova and parasites (three samples) and a </a:t>
            </a:r>
            <a:r>
              <a:rPr lang="en-US" i="1" dirty="0"/>
              <a:t>Giardia</a:t>
            </a:r>
            <a:r>
              <a:rPr lang="en-US" dirty="0"/>
              <a:t> stool antigen test should also be performed, particularly if the patient has risk factors such as recent travel to endemic areas.</a:t>
            </a:r>
          </a:p>
          <a:p>
            <a:r>
              <a:rPr lang="en-US" dirty="0" smtClean="0"/>
              <a:t> -Testing </a:t>
            </a:r>
            <a:r>
              <a:rPr lang="en-US" dirty="0"/>
              <a:t>for sexually transmitted infections, including </a:t>
            </a:r>
            <a:r>
              <a:rPr lang="en-US" i="1" dirty="0"/>
              <a:t>C. trachomatis, N. </a:t>
            </a:r>
            <a:r>
              <a:rPr lang="en-US" i="1" dirty="0" err="1"/>
              <a:t>gonorrhoeae</a:t>
            </a:r>
            <a:r>
              <a:rPr lang="en-US" dirty="0"/>
              <a:t>, HSV, and </a:t>
            </a:r>
            <a:r>
              <a:rPr lang="en-US" i="1" dirty="0" err="1"/>
              <a:t>Treponema</a:t>
            </a:r>
            <a:r>
              <a:rPr lang="en-US" i="1" dirty="0"/>
              <a:t> </a:t>
            </a:r>
            <a:r>
              <a:rPr lang="en-US" i="1" dirty="0" err="1"/>
              <a:t>pallidum</a:t>
            </a:r>
            <a:r>
              <a:rPr lang="en-US" dirty="0"/>
              <a:t>, may be warranted, particularly in men who have sex with men or patients with severe rectal symptoms including urgency and </a:t>
            </a:r>
            <a:r>
              <a:rPr lang="en-US" dirty="0" err="1"/>
              <a:t>tenesmus</a:t>
            </a:r>
            <a:r>
              <a:rPr lang="en-US" dirty="0"/>
              <a:t>. </a:t>
            </a:r>
            <a:endParaRPr lang="en-US" dirty="0" smtClean="0"/>
          </a:p>
          <a:p>
            <a:r>
              <a:rPr lang="en-US" dirty="0" smtClean="0"/>
              <a:t>-CBC, </a:t>
            </a:r>
            <a:r>
              <a:rPr lang="en-US" dirty="0"/>
              <a:t>electrolytes, albumin, and </a:t>
            </a:r>
            <a:r>
              <a:rPr lang="en-US" dirty="0" smtClean="0"/>
              <a:t>ESR </a:t>
            </a:r>
            <a:r>
              <a:rPr lang="en-US" dirty="0"/>
              <a:t>or </a:t>
            </a:r>
            <a:r>
              <a:rPr lang="en-US" dirty="0" smtClean="0"/>
              <a:t>CRP </a:t>
            </a:r>
            <a:r>
              <a:rPr lang="en-US" dirty="0"/>
              <a:t>should be obtained to assess disease severity. </a:t>
            </a:r>
          </a:p>
          <a:p>
            <a:pPr marL="0" indent="0">
              <a:buNone/>
            </a:pPr>
            <a:r>
              <a:rPr lang="en-US" dirty="0"/>
              <a:t>- Endoscopic findings in patients with </a:t>
            </a:r>
            <a:r>
              <a:rPr lang="en-US" dirty="0" smtClean="0"/>
              <a:t>UC are </a:t>
            </a:r>
            <a:r>
              <a:rPr lang="en-US" dirty="0"/>
              <a:t>nonspecific. Biopsies </a:t>
            </a:r>
            <a:r>
              <a:rPr lang="en-US" dirty="0" smtClean="0"/>
              <a:t>are </a:t>
            </a:r>
            <a:r>
              <a:rPr lang="en-US" dirty="0"/>
              <a:t>necessary to establish the chronicity of inflammation and to exclude other causes of colitis. An </a:t>
            </a:r>
            <a:r>
              <a:rPr lang="en-US" dirty="0" err="1"/>
              <a:t>ileocolonoscopy</a:t>
            </a:r>
            <a:r>
              <a:rPr lang="en-US" dirty="0"/>
              <a:t> allows for evaluation of the terminal ileum for inflammation that would be suggestive of </a:t>
            </a:r>
            <a:r>
              <a:rPr lang="en-US" dirty="0" smtClean="0"/>
              <a:t>CD </a:t>
            </a:r>
            <a:r>
              <a:rPr lang="en-US" dirty="0"/>
              <a:t>and to determine the endoscopic extent and severity of colonic disease </a:t>
            </a:r>
            <a:r>
              <a:rPr lang="en-US" dirty="0" smtClean="0"/>
              <a:t>.However</a:t>
            </a:r>
            <a:r>
              <a:rPr lang="en-US" dirty="0"/>
              <a:t>, a colonoscopy should be avoided in hospitalized patients with severe colitis because of the potential to precipitate toxic </a:t>
            </a:r>
            <a:r>
              <a:rPr lang="en-US" dirty="0" err="1"/>
              <a:t>megacolon</a:t>
            </a:r>
            <a:r>
              <a:rPr lang="en-US" dirty="0" smtClean="0"/>
              <a:t>. </a:t>
            </a:r>
            <a:r>
              <a:rPr lang="en-US" dirty="0"/>
              <a:t>In such patients, a flexible </a:t>
            </a:r>
            <a:r>
              <a:rPr lang="en-US" dirty="0" err="1"/>
              <a:t>sigmoidoscopy</a:t>
            </a:r>
            <a:r>
              <a:rPr lang="en-US" dirty="0"/>
              <a:t> should be performed and evaluation limited to the rectum and distal sigmoid colon</a:t>
            </a:r>
          </a:p>
          <a:p>
            <a:endParaRPr lang="en-US" dirty="0"/>
          </a:p>
        </p:txBody>
      </p:sp>
    </p:spTree>
    <p:extLst>
      <p:ext uri="{BB962C8B-B14F-4D97-AF65-F5344CB8AC3E}">
        <p14:creationId xmlns:p14="http://schemas.microsoft.com/office/powerpoint/2010/main" val="24032496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DIFFERENTIAL DIAGNOSIS</a:t>
            </a:r>
          </a:p>
        </p:txBody>
      </p:sp>
      <p:sp>
        <p:nvSpPr>
          <p:cNvPr id="3" name="Content Placeholder 2"/>
          <p:cNvSpPr>
            <a:spLocks noGrp="1"/>
          </p:cNvSpPr>
          <p:nvPr>
            <p:ph idx="1"/>
          </p:nvPr>
        </p:nvSpPr>
        <p:spPr/>
        <p:txBody>
          <a:bodyPr>
            <a:normAutofit fontScale="92500" lnSpcReduction="10000"/>
          </a:bodyPr>
          <a:lstStyle/>
          <a:p>
            <a:r>
              <a:rPr lang="en-US" dirty="0" smtClean="0"/>
              <a:t>●</a:t>
            </a:r>
            <a:r>
              <a:rPr lang="en-US" b="1" dirty="0" err="1"/>
              <a:t>Crohn</a:t>
            </a:r>
            <a:r>
              <a:rPr lang="en-US" b="1" dirty="0"/>
              <a:t> disease</a:t>
            </a:r>
            <a:r>
              <a:rPr lang="en-US" dirty="0"/>
              <a:t> </a:t>
            </a:r>
            <a:r>
              <a:rPr lang="en-US" dirty="0" smtClean="0"/>
              <a:t>–that </a:t>
            </a:r>
            <a:r>
              <a:rPr lang="en-US" dirty="0"/>
              <a:t>involves the colon may have a similar clinical presentation to ulcerative colitis </a:t>
            </a:r>
            <a:r>
              <a:rPr lang="en-US" dirty="0"/>
              <a:t>.</a:t>
            </a:r>
            <a:r>
              <a:rPr lang="en-US" dirty="0" smtClean="0"/>
              <a:t> suggestive features  </a:t>
            </a:r>
            <a:r>
              <a:rPr lang="en-US" dirty="0"/>
              <a:t>that are suggestive of </a:t>
            </a:r>
            <a:r>
              <a:rPr lang="en-US" dirty="0" smtClean="0"/>
              <a:t>CD include </a:t>
            </a:r>
            <a:r>
              <a:rPr lang="en-US" dirty="0"/>
              <a:t>absence of gross bleeding, presence of perianal disease (</a:t>
            </a:r>
            <a:r>
              <a:rPr lang="en-US" dirty="0" err="1"/>
              <a:t>eg</a:t>
            </a:r>
            <a:r>
              <a:rPr lang="en-US" dirty="0"/>
              <a:t>, anal fissures, </a:t>
            </a:r>
            <a:r>
              <a:rPr lang="en-US" dirty="0" err="1"/>
              <a:t>anorectal</a:t>
            </a:r>
            <a:r>
              <a:rPr lang="en-US" dirty="0"/>
              <a:t> abscess), and fistulas. The absence of rectal inflammation and the presence of ileitis, focal inflammation, and granulomas on endoscopy and biopsy are also suggestive of </a:t>
            </a:r>
            <a:r>
              <a:rPr lang="en-US" dirty="0" smtClean="0"/>
              <a:t>CD.</a:t>
            </a:r>
            <a:endParaRPr lang="en-US" dirty="0"/>
          </a:p>
          <a:p>
            <a:r>
              <a:rPr lang="en-US" dirty="0" smtClean="0"/>
              <a:t>●</a:t>
            </a:r>
            <a:r>
              <a:rPr lang="en-US" b="1" dirty="0"/>
              <a:t>Infectious colitis</a:t>
            </a:r>
            <a:r>
              <a:rPr lang="en-US" dirty="0"/>
              <a:t> </a:t>
            </a:r>
            <a:r>
              <a:rPr lang="en-US" dirty="0" smtClean="0"/>
              <a:t>–may </a:t>
            </a:r>
            <a:r>
              <a:rPr lang="en-US" dirty="0"/>
              <a:t>have a similar clinical presentation and endoscopic appearance </a:t>
            </a:r>
            <a:r>
              <a:rPr lang="en-US" dirty="0" smtClean="0"/>
              <a:t>. </a:t>
            </a:r>
            <a:r>
              <a:rPr lang="en-US" dirty="0"/>
              <a:t>Infectious colitis must be excluded with stool and tissue cultures, stool studies, and on biopsies of the colon. </a:t>
            </a:r>
            <a:endParaRPr lang="en-US" dirty="0" smtClean="0"/>
          </a:p>
          <a:p>
            <a:r>
              <a:rPr lang="en-US" dirty="0" smtClean="0"/>
              <a:t>●</a:t>
            </a:r>
            <a:r>
              <a:rPr lang="en-US" b="1" dirty="0"/>
              <a:t>Radiation colitis</a:t>
            </a:r>
            <a:r>
              <a:rPr lang="en-US" dirty="0"/>
              <a:t> – Radiation colitis may be seen weeks to years after abdominal or pelvic irradiation. Radiation colitis involving the rectum or sigmoid colon has a similar appearance to </a:t>
            </a:r>
            <a:r>
              <a:rPr lang="en-US" dirty="0" smtClean="0"/>
              <a:t>UC on </a:t>
            </a:r>
            <a:r>
              <a:rPr lang="en-US" dirty="0"/>
              <a:t>endoscopy. Although not specific for radiation colitis, histologic findings suggestive of radiation colitis include </a:t>
            </a:r>
            <a:r>
              <a:rPr lang="en-US" dirty="0" err="1"/>
              <a:t>eosinophilic</a:t>
            </a:r>
            <a:r>
              <a:rPr lang="en-US" dirty="0"/>
              <a:t> infiltrates, epithelial </a:t>
            </a:r>
            <a:r>
              <a:rPr lang="en-US" dirty="0" err="1"/>
              <a:t>atypia</a:t>
            </a:r>
            <a:r>
              <a:rPr lang="en-US" dirty="0"/>
              <a:t>, fibrosis, and capillary </a:t>
            </a:r>
            <a:r>
              <a:rPr lang="en-US" dirty="0" smtClean="0"/>
              <a:t>telangiectasia.</a:t>
            </a:r>
            <a:endParaRPr lang="en-US" dirty="0"/>
          </a:p>
          <a:p>
            <a:r>
              <a:rPr lang="en-US" dirty="0"/>
              <a:t>●</a:t>
            </a:r>
            <a:r>
              <a:rPr lang="en-US" b="1" dirty="0"/>
              <a:t>Diversion colitis</a:t>
            </a:r>
            <a:r>
              <a:rPr lang="en-US" dirty="0"/>
              <a:t> – </a:t>
            </a:r>
            <a:r>
              <a:rPr lang="en-US" dirty="0" smtClean="0"/>
              <a:t>With a </a:t>
            </a:r>
            <a:r>
              <a:rPr lang="en-US" dirty="0"/>
              <a:t>history of a surgically excluded bowel loop and prominent lymphoid hyperplasia on histology. </a:t>
            </a:r>
          </a:p>
          <a:p>
            <a:endParaRPr lang="en-US" dirty="0"/>
          </a:p>
        </p:txBody>
      </p:sp>
    </p:spTree>
    <p:extLst>
      <p:ext uri="{BB962C8B-B14F-4D97-AF65-F5344CB8AC3E}">
        <p14:creationId xmlns:p14="http://schemas.microsoft.com/office/powerpoint/2010/main" val="28897302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DIFFERENTIAL DIAGNOSIS</a:t>
            </a:r>
          </a:p>
        </p:txBody>
      </p:sp>
      <p:sp>
        <p:nvSpPr>
          <p:cNvPr id="3" name="Content Placeholder 2"/>
          <p:cNvSpPr>
            <a:spLocks noGrp="1"/>
          </p:cNvSpPr>
          <p:nvPr>
            <p:ph idx="1"/>
          </p:nvPr>
        </p:nvSpPr>
        <p:spPr/>
        <p:txBody>
          <a:bodyPr>
            <a:normAutofit fontScale="85000" lnSpcReduction="10000"/>
          </a:bodyPr>
          <a:lstStyle/>
          <a:p>
            <a:r>
              <a:rPr lang="en-US" dirty="0"/>
              <a:t>●</a:t>
            </a:r>
            <a:r>
              <a:rPr lang="en-US" b="1" dirty="0"/>
              <a:t>Solitary rectal ulcer syndrome </a:t>
            </a:r>
            <a:r>
              <a:rPr lang="en-US" dirty="0"/>
              <a:t>– </a:t>
            </a:r>
            <a:r>
              <a:rPr lang="en-US" dirty="0" smtClean="0"/>
              <a:t> </a:t>
            </a:r>
            <a:r>
              <a:rPr lang="en-US" dirty="0"/>
              <a:t>with </a:t>
            </a:r>
            <a:r>
              <a:rPr lang="en-US" dirty="0" smtClean="0"/>
              <a:t> </a:t>
            </a:r>
            <a:r>
              <a:rPr lang="en-US" dirty="0"/>
              <a:t>bleeding, abdominal pain, and altered bowel habits. </a:t>
            </a:r>
            <a:endParaRPr lang="en-US" dirty="0" smtClean="0"/>
          </a:p>
          <a:p>
            <a:r>
              <a:rPr lang="en-US" dirty="0" smtClean="0"/>
              <a:t>●</a:t>
            </a:r>
            <a:r>
              <a:rPr lang="en-US" b="1" dirty="0"/>
              <a:t>Graft versus host disease </a:t>
            </a:r>
            <a:r>
              <a:rPr lang="en-US" dirty="0"/>
              <a:t>– Graft versus host disease (GVHD) of the colon can cause chronic diarrhea in patients with a history of bone marrow </a:t>
            </a:r>
            <a:r>
              <a:rPr lang="en-US" dirty="0" smtClean="0"/>
              <a:t>transplantation. </a:t>
            </a:r>
          </a:p>
          <a:p>
            <a:r>
              <a:rPr lang="en-US" dirty="0" smtClean="0"/>
              <a:t>●</a:t>
            </a:r>
            <a:r>
              <a:rPr lang="en-US" b="1" dirty="0" smtClean="0"/>
              <a:t>Diverticular colitis </a:t>
            </a:r>
            <a:r>
              <a:rPr lang="en-US" dirty="0" smtClean="0"/>
              <a:t>–is characterized by inflammation in the </a:t>
            </a:r>
            <a:r>
              <a:rPr lang="en-US" dirty="0" err="1" smtClean="0"/>
              <a:t>interdiverticular</a:t>
            </a:r>
            <a:r>
              <a:rPr lang="en-US" dirty="0" smtClean="0"/>
              <a:t> mucosa without involvement of the diverticular orifices. In contrast, in patients with IBD and diverticulosis, the inflammation involves the colonic area harboring diverticula, as well as the diverticular orifices .In addition, the distribution of the colitis ,</a:t>
            </a:r>
          </a:p>
          <a:p>
            <a:r>
              <a:rPr lang="en-US" dirty="0" smtClean="0"/>
              <a:t>in diverticular colitis (</a:t>
            </a:r>
            <a:r>
              <a:rPr lang="en-US" dirty="0" err="1" smtClean="0"/>
              <a:t>ie</a:t>
            </a:r>
            <a:r>
              <a:rPr lang="en-US" dirty="0" smtClean="0"/>
              <a:t>, limitation to a segment of diverticular disease, sparing the rectum, terminal ileum, and other portions of the colon) also assist in differentiating it from UC.</a:t>
            </a:r>
          </a:p>
          <a:p>
            <a:r>
              <a:rPr lang="en-US" dirty="0" smtClean="0"/>
              <a:t>●</a:t>
            </a:r>
            <a:r>
              <a:rPr lang="en-US" b="1" dirty="0"/>
              <a:t>Medication-associated colitis – </a:t>
            </a:r>
            <a:r>
              <a:rPr lang="en-US" dirty="0" smtClean="0"/>
              <a:t>NSAIDs </a:t>
            </a:r>
            <a:r>
              <a:rPr lang="en-US" dirty="0"/>
              <a:t>can cause chronic diarrhea and bleeding .</a:t>
            </a:r>
            <a:r>
              <a:rPr lang="en-US" dirty="0" smtClean="0"/>
              <a:t> </a:t>
            </a:r>
            <a:r>
              <a:rPr lang="en-US" dirty="0"/>
              <a:t>Other drugs </a:t>
            </a:r>
            <a:r>
              <a:rPr lang="en-US" dirty="0" smtClean="0"/>
              <a:t>include </a:t>
            </a:r>
            <a:r>
              <a:rPr lang="en-US" dirty="0"/>
              <a:t>retinoic acid, checkpoint inhibitors, </a:t>
            </a:r>
            <a:r>
              <a:rPr lang="en-US" dirty="0" err="1"/>
              <a:t>mycophenolate</a:t>
            </a:r>
            <a:r>
              <a:rPr lang="en-US" dirty="0"/>
              <a:t>, and gold </a:t>
            </a:r>
            <a:r>
              <a:rPr lang="en-US" dirty="0" smtClean="0"/>
              <a:t>.The </a:t>
            </a:r>
            <a:r>
              <a:rPr lang="en-US" dirty="0"/>
              <a:t>diagnosis is established by a history of medication use and the presence of nonspecific mucosal inflammation or mucosal erosions on biopsy that resemble ischemic changes. </a:t>
            </a:r>
            <a:endParaRPr lang="en-US" dirty="0" smtClean="0"/>
          </a:p>
          <a:p>
            <a:r>
              <a:rPr lang="en-US" dirty="0" smtClean="0"/>
              <a:t>●</a:t>
            </a:r>
            <a:r>
              <a:rPr lang="en-US" b="1" dirty="0"/>
              <a:t>Other disorders</a:t>
            </a:r>
            <a:r>
              <a:rPr lang="en-US" dirty="0"/>
              <a:t> – The clinical presentation of common variable immunodeficiency </a:t>
            </a:r>
            <a:r>
              <a:rPr lang="en-US" dirty="0" smtClean="0"/>
              <a:t> </a:t>
            </a:r>
            <a:r>
              <a:rPr lang="en-US" dirty="0"/>
              <a:t>may resemble </a:t>
            </a:r>
            <a:r>
              <a:rPr lang="en-US" dirty="0" smtClean="0"/>
              <a:t>IBD(</a:t>
            </a:r>
            <a:r>
              <a:rPr lang="en-US" dirty="0" err="1" smtClean="0"/>
              <a:t>eg</a:t>
            </a:r>
            <a:r>
              <a:rPr lang="en-US" dirty="0"/>
              <a:t>, chronic diarrhea, weight loss</a:t>
            </a:r>
            <a:r>
              <a:rPr lang="en-US" dirty="0" smtClean="0"/>
              <a:t>)</a:t>
            </a:r>
            <a:endParaRPr lang="en-US" dirty="0"/>
          </a:p>
          <a:p>
            <a:endParaRPr lang="en-US" dirty="0"/>
          </a:p>
        </p:txBody>
      </p:sp>
    </p:spTree>
    <p:extLst>
      <p:ext uri="{BB962C8B-B14F-4D97-AF65-F5344CB8AC3E}">
        <p14:creationId xmlns:p14="http://schemas.microsoft.com/office/powerpoint/2010/main" val="16426327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Long-term complications</a:t>
            </a:r>
          </a:p>
        </p:txBody>
      </p:sp>
      <p:sp>
        <p:nvSpPr>
          <p:cNvPr id="3" name="Content Placeholder 2"/>
          <p:cNvSpPr>
            <a:spLocks noGrp="1"/>
          </p:cNvSpPr>
          <p:nvPr>
            <p:ph idx="1"/>
          </p:nvPr>
        </p:nvSpPr>
        <p:spPr/>
        <p:txBody>
          <a:bodyPr>
            <a:normAutofit fontScale="92500" lnSpcReduction="10000"/>
          </a:bodyPr>
          <a:lstStyle/>
          <a:p>
            <a:pPr marL="0" indent="0">
              <a:buNone/>
            </a:pPr>
            <a:r>
              <a:rPr lang="en-US" b="1" dirty="0" smtClean="0">
                <a:solidFill>
                  <a:srgbClr val="FF0000"/>
                </a:solidFill>
              </a:rPr>
              <a:t>Stricture</a:t>
            </a:r>
            <a:r>
              <a:rPr lang="en-US" dirty="0"/>
              <a:t> — Benign strictures can occur due to repeated episodes of inflammation and muscle hypertrophy </a:t>
            </a:r>
            <a:r>
              <a:rPr lang="en-US" dirty="0" smtClean="0"/>
              <a:t>in </a:t>
            </a:r>
            <a:r>
              <a:rPr lang="en-US" dirty="0"/>
              <a:t>10 </a:t>
            </a:r>
            <a:r>
              <a:rPr lang="en-US" dirty="0"/>
              <a:t>%</a:t>
            </a:r>
            <a:r>
              <a:rPr lang="en-US" dirty="0" smtClean="0"/>
              <a:t> . </a:t>
            </a:r>
            <a:r>
              <a:rPr lang="en-US" dirty="0" smtClean="0"/>
              <a:t>most </a:t>
            </a:r>
            <a:r>
              <a:rPr lang="en-US" dirty="0"/>
              <a:t>frequently seen in the </a:t>
            </a:r>
            <a:r>
              <a:rPr lang="en-US" dirty="0" err="1"/>
              <a:t>rectosigmoid</a:t>
            </a:r>
            <a:r>
              <a:rPr lang="en-US" dirty="0"/>
              <a:t> colon and may cause symptoms of obstruction. Strictures </a:t>
            </a:r>
            <a:r>
              <a:rPr lang="en-US" dirty="0" smtClean="0"/>
              <a:t>should </a:t>
            </a:r>
            <a:r>
              <a:rPr lang="en-US" dirty="0"/>
              <a:t>be considered malignant until proven otherwise by endoscopic evaluation with biopsy. Surgery is indicated for strictures that cause continued symptoms of obstruction or that cannot be fully evaluated to exclude malignancy. </a:t>
            </a:r>
            <a:endParaRPr lang="en-US" dirty="0" smtClean="0"/>
          </a:p>
          <a:p>
            <a:pPr marL="0" indent="0">
              <a:buNone/>
            </a:pPr>
            <a:r>
              <a:rPr lang="en-US" b="1" dirty="0" smtClean="0">
                <a:solidFill>
                  <a:srgbClr val="FF0000"/>
                </a:solidFill>
              </a:rPr>
              <a:t>Dysplasia </a:t>
            </a:r>
            <a:r>
              <a:rPr lang="en-US" b="1" dirty="0">
                <a:solidFill>
                  <a:srgbClr val="FF0000"/>
                </a:solidFill>
              </a:rPr>
              <a:t>or colorectal cancer </a:t>
            </a:r>
            <a:r>
              <a:rPr lang="en-US" dirty="0"/>
              <a:t>— </a:t>
            </a:r>
            <a:r>
              <a:rPr lang="en-US" dirty="0" smtClean="0"/>
              <a:t> </a:t>
            </a:r>
            <a:r>
              <a:rPr lang="en-US" dirty="0"/>
              <a:t>The extent of colitis and duration of disease are the two most important risk factors for CRC </a:t>
            </a:r>
            <a:r>
              <a:rPr lang="en-US" dirty="0" smtClean="0"/>
              <a:t>.</a:t>
            </a:r>
            <a:endParaRPr lang="en-US" dirty="0"/>
          </a:p>
          <a:p>
            <a:r>
              <a:rPr lang="en-US" dirty="0" smtClean="0"/>
              <a:t>In </a:t>
            </a:r>
            <a:r>
              <a:rPr lang="en-US" dirty="0"/>
              <a:t>one prospective study, the cumulative incidence of CRC was 2.5 percent after 20 years and 7.6 percent after 30 years of disease </a:t>
            </a:r>
            <a:r>
              <a:rPr lang="en-US" dirty="0" smtClean="0"/>
              <a:t>. </a:t>
            </a:r>
            <a:r>
              <a:rPr lang="en-US" dirty="0"/>
              <a:t>left-sided colitis have almost the same risk of </a:t>
            </a:r>
            <a:r>
              <a:rPr lang="en-US" dirty="0" smtClean="0"/>
              <a:t>CRC with </a:t>
            </a:r>
            <a:r>
              <a:rPr lang="en-US" dirty="0" err="1"/>
              <a:t>pancolitis</a:t>
            </a:r>
            <a:r>
              <a:rPr lang="en-US" dirty="0"/>
              <a:t>, but the risk </a:t>
            </a:r>
            <a:r>
              <a:rPr lang="en-US" dirty="0" smtClean="0"/>
              <a:t> </a:t>
            </a:r>
            <a:r>
              <a:rPr lang="en-US" dirty="0"/>
              <a:t>increases only after 15 to 20 years </a:t>
            </a:r>
            <a:r>
              <a:rPr lang="en-US" dirty="0" smtClean="0"/>
              <a:t>.</a:t>
            </a:r>
            <a:endParaRPr lang="en-US" dirty="0"/>
          </a:p>
          <a:p>
            <a:r>
              <a:rPr lang="en-US" dirty="0"/>
              <a:t>Other </a:t>
            </a:r>
            <a:r>
              <a:rPr lang="en-US" dirty="0" smtClean="0"/>
              <a:t>risk factors </a:t>
            </a:r>
            <a:r>
              <a:rPr lang="en-US" dirty="0" smtClean="0"/>
              <a:t> </a:t>
            </a:r>
            <a:r>
              <a:rPr lang="en-US" dirty="0"/>
              <a:t>include endoscopic and histological severity of inflammation, positive family history of sporadic </a:t>
            </a:r>
            <a:r>
              <a:rPr lang="en-US" dirty="0" smtClean="0"/>
              <a:t>CRC(twofold </a:t>
            </a:r>
            <a:r>
              <a:rPr lang="en-US" dirty="0"/>
              <a:t>increased risk), </a:t>
            </a:r>
            <a:r>
              <a:rPr lang="en-US" dirty="0" err="1"/>
              <a:t>postinflammatory</a:t>
            </a:r>
            <a:r>
              <a:rPr lang="en-US" dirty="0"/>
              <a:t> </a:t>
            </a:r>
            <a:r>
              <a:rPr lang="en-US" dirty="0" err="1"/>
              <a:t>pseudopolyps</a:t>
            </a:r>
            <a:r>
              <a:rPr lang="en-US" dirty="0"/>
              <a:t> (twofold increased risk), and the presence of </a:t>
            </a:r>
            <a:r>
              <a:rPr lang="en-US" dirty="0" smtClean="0"/>
              <a:t>PSC(fourfold </a:t>
            </a:r>
            <a:r>
              <a:rPr lang="en-US" dirty="0"/>
              <a:t>increased risk) </a:t>
            </a:r>
          </a:p>
          <a:p>
            <a:endParaRPr lang="en-US" dirty="0"/>
          </a:p>
        </p:txBody>
      </p:sp>
    </p:spTree>
    <p:extLst>
      <p:ext uri="{BB962C8B-B14F-4D97-AF65-F5344CB8AC3E}">
        <p14:creationId xmlns:p14="http://schemas.microsoft.com/office/powerpoint/2010/main" val="9728241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Medical management of low-risk adult patients with mild to moderate ulcerative colitis</a:t>
            </a:r>
            <a:br>
              <a:rPr lang="en-US" b="1" dirty="0"/>
            </a:br>
            <a:endParaRPr lang="en-US" dirty="0"/>
          </a:p>
        </p:txBody>
      </p:sp>
      <p:sp>
        <p:nvSpPr>
          <p:cNvPr id="3" name="Content Placeholder 2"/>
          <p:cNvSpPr>
            <a:spLocks noGrp="1"/>
          </p:cNvSpPr>
          <p:nvPr>
            <p:ph idx="1"/>
          </p:nvPr>
        </p:nvSpPr>
        <p:spPr/>
        <p:txBody>
          <a:bodyPr/>
          <a:lstStyle/>
          <a:p>
            <a:r>
              <a:rPr lang="en-US" dirty="0"/>
              <a:t>The  treatment goals for UC are symptomatic improvement (</a:t>
            </a:r>
            <a:r>
              <a:rPr lang="en-US" dirty="0" err="1"/>
              <a:t>ie</a:t>
            </a:r>
            <a:r>
              <a:rPr lang="en-US" dirty="0"/>
              <a:t>, resolution of diarrhea and bleeding) and endoscopic healing, histologic improvement is emerging as an important component of disease remission ) by demonstrating complete mucosal healing. </a:t>
            </a:r>
          </a:p>
          <a:p>
            <a:r>
              <a:rPr lang="en-US" dirty="0"/>
              <a:t>Response to therapy can be determined by assessing symptoms, laboratory testing, and supplemented by endoscopy with biopsies as needed. </a:t>
            </a:r>
          </a:p>
          <a:p>
            <a:r>
              <a:rPr lang="en-US" dirty="0"/>
              <a:t>Initial treatment of UC is based upon disease severity and extent. Most patients with mild-to-moderate UC respond to 5-ASA with or without an induction course of oral or topical glucocorticoids.</a:t>
            </a:r>
          </a:p>
          <a:p>
            <a:endParaRPr lang="en-US" dirty="0"/>
          </a:p>
        </p:txBody>
      </p:sp>
    </p:spTree>
    <p:extLst>
      <p:ext uri="{BB962C8B-B14F-4D97-AF65-F5344CB8AC3E}">
        <p14:creationId xmlns:p14="http://schemas.microsoft.com/office/powerpoint/2010/main" val="20843972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Mild-Moderate </a:t>
            </a:r>
            <a:r>
              <a:rPr lang="en-US" dirty="0" err="1" smtClean="0"/>
              <a:t>proctitis</a:t>
            </a:r>
            <a:r>
              <a:rPr lang="en-US" dirty="0" smtClean="0"/>
              <a:t> </a:t>
            </a:r>
            <a:r>
              <a:rPr lang="en-US" dirty="0"/>
              <a:t>or </a:t>
            </a:r>
            <a:r>
              <a:rPr lang="en-US" dirty="0" err="1"/>
              <a:t>proctosigmoiditis</a:t>
            </a:r>
            <a:r>
              <a:rPr lang="en-US" dirty="0"/>
              <a:t/>
            </a:r>
            <a:br>
              <a:rPr lang="en-US" dirty="0"/>
            </a:br>
            <a:r>
              <a:rPr lang="en-US" dirty="0"/>
              <a:t>Initial therapy</a:t>
            </a:r>
            <a:br>
              <a:rPr lang="en-US" dirty="0"/>
            </a:b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t>
            </a:r>
            <a:r>
              <a:rPr lang="en-US" b="1" dirty="0"/>
              <a:t>Ulcerative </a:t>
            </a:r>
            <a:r>
              <a:rPr lang="en-US" b="1" dirty="0" err="1"/>
              <a:t>proctitis</a:t>
            </a:r>
            <a:r>
              <a:rPr lang="en-US" dirty="0"/>
              <a:t> </a:t>
            </a:r>
            <a:r>
              <a:rPr lang="en-US" dirty="0" smtClean="0"/>
              <a:t>–begin </a:t>
            </a:r>
            <a:r>
              <a:rPr lang="en-US" dirty="0"/>
              <a:t>with </a:t>
            </a:r>
            <a:r>
              <a:rPr lang="en-US" dirty="0" err="1"/>
              <a:t>mesalamine</a:t>
            </a:r>
            <a:r>
              <a:rPr lang="en-US" dirty="0"/>
              <a:t> suppository, 1 gram once daily </a:t>
            </a:r>
            <a:r>
              <a:rPr lang="en-US" dirty="0" smtClean="0"/>
              <a:t> </a:t>
            </a:r>
            <a:r>
              <a:rPr lang="en-US" dirty="0" smtClean="0"/>
              <a:t>.No </a:t>
            </a:r>
            <a:r>
              <a:rPr lang="en-US" dirty="0" smtClean="0"/>
              <a:t>symptomatic </a:t>
            </a:r>
            <a:r>
              <a:rPr lang="en-US" dirty="0"/>
              <a:t>relief after an initial two-week course of </a:t>
            </a:r>
            <a:r>
              <a:rPr lang="en-US" dirty="0" err="1"/>
              <a:t>mesalamine</a:t>
            </a:r>
            <a:r>
              <a:rPr lang="en-US" dirty="0"/>
              <a:t> suppositories, </a:t>
            </a:r>
            <a:r>
              <a:rPr lang="en-US" dirty="0" smtClean="0"/>
              <a:t> </a:t>
            </a:r>
            <a:r>
              <a:rPr lang="en-US" dirty="0"/>
              <a:t>increase the dose to 1 gram twice daily for</a:t>
            </a:r>
            <a:r>
              <a:rPr lang="en-US" sz="2400" b="1" dirty="0">
                <a:solidFill>
                  <a:srgbClr val="FF0000"/>
                </a:solidFill>
              </a:rPr>
              <a:t> </a:t>
            </a:r>
            <a:r>
              <a:rPr lang="en-US" sz="2400" b="1" dirty="0" smtClean="0">
                <a:solidFill>
                  <a:srgbClr val="FF0000"/>
                </a:solidFill>
              </a:rPr>
              <a:t>4 </a:t>
            </a:r>
            <a:r>
              <a:rPr lang="en-US" dirty="0"/>
              <a:t>weeks. We then reduce the dose of the </a:t>
            </a:r>
            <a:r>
              <a:rPr lang="en-US" dirty="0" err="1"/>
              <a:t>mesalamine</a:t>
            </a:r>
            <a:r>
              <a:rPr lang="en-US" dirty="0"/>
              <a:t> suppository to 1 gram daily. </a:t>
            </a:r>
          </a:p>
          <a:p>
            <a:r>
              <a:rPr lang="en-US" dirty="0"/>
              <a:t>●</a:t>
            </a:r>
            <a:r>
              <a:rPr lang="en-US" b="1" dirty="0"/>
              <a:t>Ulcerative </a:t>
            </a:r>
            <a:r>
              <a:rPr lang="en-US" b="1" dirty="0" err="1"/>
              <a:t>proctosigmoiditis</a:t>
            </a:r>
            <a:r>
              <a:rPr lang="en-US" dirty="0"/>
              <a:t> </a:t>
            </a:r>
            <a:r>
              <a:rPr lang="en-US" dirty="0" smtClean="0"/>
              <a:t>–begin </a:t>
            </a:r>
            <a:r>
              <a:rPr lang="en-US" dirty="0"/>
              <a:t>with </a:t>
            </a:r>
            <a:r>
              <a:rPr lang="en-US" dirty="0" err="1"/>
              <a:t>mesalamine</a:t>
            </a:r>
            <a:r>
              <a:rPr lang="en-US" dirty="0"/>
              <a:t> </a:t>
            </a:r>
            <a:r>
              <a:rPr lang="en-US" dirty="0" smtClean="0"/>
              <a:t>enemas, </a:t>
            </a:r>
            <a:r>
              <a:rPr lang="en-US" dirty="0"/>
              <a:t>once daily. For patients with fecal urgency and </a:t>
            </a:r>
            <a:r>
              <a:rPr lang="en-US" dirty="0" err="1"/>
              <a:t>tenesmus</a:t>
            </a:r>
            <a:r>
              <a:rPr lang="en-US" dirty="0"/>
              <a:t>, </a:t>
            </a:r>
            <a:r>
              <a:rPr lang="en-US" dirty="0" smtClean="0"/>
              <a:t>add </a:t>
            </a:r>
            <a:r>
              <a:rPr lang="en-US" dirty="0" smtClean="0"/>
              <a:t> </a:t>
            </a:r>
            <a:r>
              <a:rPr lang="en-US" dirty="0" err="1"/>
              <a:t>mesalamine</a:t>
            </a:r>
            <a:r>
              <a:rPr lang="en-US" dirty="0"/>
              <a:t> suppository 1 gram once daily. </a:t>
            </a:r>
            <a:r>
              <a:rPr lang="en-US" dirty="0" smtClean="0"/>
              <a:t>Not </a:t>
            </a:r>
            <a:r>
              <a:rPr lang="en-US" dirty="0" smtClean="0"/>
              <a:t>retain </a:t>
            </a:r>
            <a:r>
              <a:rPr lang="en-US" dirty="0"/>
              <a:t>enemas due to rectal irritability may use a </a:t>
            </a:r>
            <a:r>
              <a:rPr lang="en-US" dirty="0" err="1"/>
              <a:t>mesalamine</a:t>
            </a:r>
            <a:r>
              <a:rPr lang="en-US" dirty="0"/>
              <a:t> foam preparation </a:t>
            </a:r>
            <a:r>
              <a:rPr lang="en-US" dirty="0" smtClean="0"/>
              <a:t>.Rectal </a:t>
            </a:r>
            <a:r>
              <a:rPr lang="en-US" dirty="0"/>
              <a:t>glucocorticoid foam preparations </a:t>
            </a:r>
            <a:r>
              <a:rPr lang="en-US" dirty="0" smtClean="0"/>
              <a:t> </a:t>
            </a:r>
            <a:r>
              <a:rPr lang="en-US" dirty="0"/>
              <a:t>for a short course (two to four weeks) of induction </a:t>
            </a:r>
            <a:r>
              <a:rPr lang="en-US" dirty="0" smtClean="0"/>
              <a:t>therapy</a:t>
            </a:r>
            <a:r>
              <a:rPr lang="en-US" dirty="0" smtClean="0"/>
              <a:t>. </a:t>
            </a:r>
            <a:endParaRPr lang="en-US" dirty="0" smtClean="0"/>
          </a:p>
          <a:p>
            <a:r>
              <a:rPr lang="en-US" dirty="0" smtClean="0"/>
              <a:t>No </a:t>
            </a:r>
            <a:r>
              <a:rPr lang="en-US" dirty="0" smtClean="0"/>
              <a:t>symptomatic </a:t>
            </a:r>
            <a:r>
              <a:rPr lang="en-US" dirty="0"/>
              <a:t>relief after two weeks of daily </a:t>
            </a:r>
            <a:r>
              <a:rPr lang="en-US" dirty="0" err="1"/>
              <a:t>mesalamine</a:t>
            </a:r>
            <a:r>
              <a:rPr lang="en-US" dirty="0"/>
              <a:t> enemas</a:t>
            </a:r>
            <a:r>
              <a:rPr lang="en-US" dirty="0" smtClean="0"/>
              <a:t>, </a:t>
            </a:r>
            <a:r>
              <a:rPr lang="en-US" dirty="0"/>
              <a:t>either increase the </a:t>
            </a:r>
            <a:r>
              <a:rPr lang="en-US" dirty="0" err="1"/>
              <a:t>mesalamine</a:t>
            </a:r>
            <a:r>
              <a:rPr lang="en-US" dirty="0"/>
              <a:t> enema to twice daily or continue once daily enema and add a </a:t>
            </a:r>
            <a:r>
              <a:rPr lang="en-US" dirty="0" err="1"/>
              <a:t>mesalamine</a:t>
            </a:r>
            <a:r>
              <a:rPr lang="en-US" dirty="0"/>
              <a:t> suppository 1 gram once daily, depending on patient preference. Twice daily topical </a:t>
            </a:r>
            <a:r>
              <a:rPr lang="en-US" dirty="0" err="1"/>
              <a:t>mesalamine</a:t>
            </a:r>
            <a:r>
              <a:rPr lang="en-US" dirty="0"/>
              <a:t> dosing is given for </a:t>
            </a:r>
            <a:r>
              <a:rPr lang="en-US" sz="2100" b="1" dirty="0">
                <a:solidFill>
                  <a:srgbClr val="FF0000"/>
                </a:solidFill>
              </a:rPr>
              <a:t>4</a:t>
            </a:r>
            <a:r>
              <a:rPr lang="en-US" sz="2100" b="1" dirty="0" smtClean="0">
                <a:solidFill>
                  <a:srgbClr val="FF0000"/>
                </a:solidFill>
              </a:rPr>
              <a:t> </a:t>
            </a:r>
            <a:r>
              <a:rPr lang="en-US" dirty="0"/>
              <a:t>weeks, followed by resuming the once daily </a:t>
            </a:r>
            <a:r>
              <a:rPr lang="en-US" dirty="0" err="1"/>
              <a:t>mesalamine</a:t>
            </a:r>
            <a:r>
              <a:rPr lang="en-US" dirty="0"/>
              <a:t> enema.</a:t>
            </a:r>
          </a:p>
          <a:p>
            <a:r>
              <a:rPr lang="en-US" dirty="0"/>
              <a:t>Symptomatic improvement (</a:t>
            </a:r>
            <a:r>
              <a:rPr lang="en-US" dirty="0" err="1"/>
              <a:t>eg</a:t>
            </a:r>
            <a:r>
              <a:rPr lang="en-US" dirty="0"/>
              <a:t>, decrease in bleeding and stool frequency) can be expected within one </a:t>
            </a:r>
            <a:r>
              <a:rPr lang="en-US" dirty="0" smtClean="0"/>
              <a:t>week. </a:t>
            </a:r>
            <a:r>
              <a:rPr lang="en-US" dirty="0"/>
              <a:t>However, clinical remission usually requires </a:t>
            </a:r>
            <a:r>
              <a:rPr lang="en-US" sz="2100" b="1" dirty="0" smtClean="0">
                <a:solidFill>
                  <a:srgbClr val="FF0000"/>
                </a:solidFill>
              </a:rPr>
              <a:t>4-6</a:t>
            </a:r>
            <a:r>
              <a:rPr lang="en-US" dirty="0" smtClean="0"/>
              <a:t> weeks </a:t>
            </a:r>
            <a:r>
              <a:rPr lang="en-US" dirty="0"/>
              <a:t>or longer, and we continue topical </a:t>
            </a:r>
            <a:r>
              <a:rPr lang="en-US" dirty="0" err="1"/>
              <a:t>mesalamine</a:t>
            </a:r>
            <a:r>
              <a:rPr lang="en-US" dirty="0"/>
              <a:t> treatment to maintain remission. </a:t>
            </a:r>
            <a:endParaRPr lang="en-US" dirty="0" smtClean="0"/>
          </a:p>
          <a:p>
            <a:r>
              <a:rPr lang="en-US" dirty="0" smtClean="0"/>
              <a:t> </a:t>
            </a:r>
            <a:r>
              <a:rPr lang="en-US" dirty="0"/>
              <a:t>topical </a:t>
            </a:r>
            <a:r>
              <a:rPr lang="en-US" dirty="0" err="1"/>
              <a:t>mesalamine</a:t>
            </a:r>
            <a:r>
              <a:rPr lang="en-US" dirty="0"/>
              <a:t> </a:t>
            </a:r>
            <a:r>
              <a:rPr lang="en-US" dirty="0" smtClean="0"/>
              <a:t> </a:t>
            </a:r>
            <a:r>
              <a:rPr lang="en-US" dirty="0"/>
              <a:t>are preferred over oral 5-ASA therapy and over topical (rectal) </a:t>
            </a:r>
            <a:r>
              <a:rPr lang="en-US" dirty="0" smtClean="0"/>
              <a:t>glucocorticoids.</a:t>
            </a:r>
            <a:endParaRPr lang="en-US" dirty="0"/>
          </a:p>
          <a:p>
            <a:endParaRPr lang="en-US" dirty="0"/>
          </a:p>
        </p:txBody>
      </p:sp>
    </p:spTree>
    <p:extLst>
      <p:ext uri="{BB962C8B-B14F-4D97-AF65-F5344CB8AC3E}">
        <p14:creationId xmlns:p14="http://schemas.microsoft.com/office/powerpoint/2010/main" val="7453360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Alternative therapy</a:t>
            </a:r>
          </a:p>
        </p:txBody>
      </p:sp>
      <p:sp>
        <p:nvSpPr>
          <p:cNvPr id="3" name="Content Placeholder 2"/>
          <p:cNvSpPr>
            <a:spLocks noGrp="1"/>
          </p:cNvSpPr>
          <p:nvPr>
            <p:ph idx="1"/>
          </p:nvPr>
        </p:nvSpPr>
        <p:spPr/>
        <p:txBody>
          <a:bodyPr>
            <a:normAutofit/>
          </a:bodyPr>
          <a:lstStyle/>
          <a:p>
            <a:r>
              <a:rPr lang="en-US" dirty="0" smtClean="0"/>
              <a:t>●</a:t>
            </a:r>
            <a:r>
              <a:rPr lang="en-US" b="1" dirty="0"/>
              <a:t>Topical glucocorticoids</a:t>
            </a:r>
            <a:r>
              <a:rPr lang="en-US" dirty="0"/>
              <a:t> </a:t>
            </a:r>
            <a:r>
              <a:rPr lang="en-US" dirty="0" smtClean="0"/>
              <a:t>–</a:t>
            </a:r>
          </a:p>
          <a:p>
            <a:r>
              <a:rPr lang="en-US" dirty="0" smtClean="0"/>
              <a:t>•</a:t>
            </a:r>
            <a:r>
              <a:rPr lang="en-US" b="1" dirty="0"/>
              <a:t>Ulcerative </a:t>
            </a:r>
            <a:r>
              <a:rPr lang="en-US" b="1" dirty="0" err="1"/>
              <a:t>proctitis</a:t>
            </a:r>
            <a:r>
              <a:rPr lang="en-US" dirty="0"/>
              <a:t> </a:t>
            </a:r>
            <a:r>
              <a:rPr lang="en-US" dirty="0" smtClean="0"/>
              <a:t>– </a:t>
            </a:r>
            <a:r>
              <a:rPr lang="en-US" dirty="0"/>
              <a:t>glucocorticoid suppository (</a:t>
            </a:r>
            <a:r>
              <a:rPr lang="en-US" dirty="0" err="1"/>
              <a:t>ie</a:t>
            </a:r>
            <a:r>
              <a:rPr lang="en-US" dirty="0"/>
              <a:t>, hydrocortisone) once daily for </a:t>
            </a:r>
            <a:r>
              <a:rPr lang="en-US" sz="2600" b="1" dirty="0" smtClean="0">
                <a:solidFill>
                  <a:srgbClr val="FF0000"/>
                </a:solidFill>
              </a:rPr>
              <a:t>2 </a:t>
            </a:r>
            <a:r>
              <a:rPr lang="en-US" dirty="0"/>
              <a:t>weeks for induction of remission. </a:t>
            </a:r>
            <a:r>
              <a:rPr lang="en-US" dirty="0" smtClean="0"/>
              <a:t>No </a:t>
            </a:r>
            <a:r>
              <a:rPr lang="en-US" dirty="0" smtClean="0"/>
              <a:t> </a:t>
            </a:r>
            <a:r>
              <a:rPr lang="en-US" dirty="0"/>
              <a:t>symptomatic relief after </a:t>
            </a:r>
            <a:r>
              <a:rPr lang="en-US" b="1" dirty="0">
                <a:solidFill>
                  <a:srgbClr val="FF0000"/>
                </a:solidFill>
              </a:rPr>
              <a:t>two</a:t>
            </a:r>
            <a:r>
              <a:rPr lang="en-US" dirty="0"/>
              <a:t> weeks, we increase the dosing frequency to twice daily for </a:t>
            </a:r>
            <a:r>
              <a:rPr lang="en-US" sz="2200" b="1" dirty="0">
                <a:solidFill>
                  <a:srgbClr val="FF0000"/>
                </a:solidFill>
              </a:rPr>
              <a:t>≤4 </a:t>
            </a:r>
            <a:r>
              <a:rPr lang="en-US" dirty="0"/>
              <a:t>weeks, followed by decreasing the frequency to once daily for ≤2 weeks, and then discontinue it</a:t>
            </a:r>
            <a:r>
              <a:rPr lang="en-US" dirty="0" smtClean="0"/>
              <a:t>.  </a:t>
            </a:r>
            <a:r>
              <a:rPr lang="en-US" dirty="0"/>
              <a:t>the duration of use to </a:t>
            </a:r>
            <a:r>
              <a:rPr lang="en-US" sz="2200" b="1" dirty="0">
                <a:solidFill>
                  <a:srgbClr val="FF0000"/>
                </a:solidFill>
              </a:rPr>
              <a:t>≤8 weeks </a:t>
            </a:r>
            <a:r>
              <a:rPr lang="en-US" dirty="0"/>
              <a:t>because of the potential for systemic side effects (</a:t>
            </a:r>
            <a:r>
              <a:rPr lang="en-US" dirty="0" err="1"/>
              <a:t>eg</a:t>
            </a:r>
            <a:r>
              <a:rPr lang="en-US" dirty="0"/>
              <a:t>, adrenal suppression) </a:t>
            </a:r>
            <a:r>
              <a:rPr lang="en-US" dirty="0" smtClean="0"/>
              <a:t>. </a:t>
            </a:r>
            <a:endParaRPr lang="en-US" dirty="0"/>
          </a:p>
          <a:p>
            <a:r>
              <a:rPr lang="en-US" dirty="0"/>
              <a:t>•</a:t>
            </a:r>
            <a:r>
              <a:rPr lang="en-US" b="1" dirty="0"/>
              <a:t>Ulcerative </a:t>
            </a:r>
            <a:r>
              <a:rPr lang="en-US" b="1" dirty="0" err="1"/>
              <a:t>proctosigmoiditis</a:t>
            </a:r>
            <a:r>
              <a:rPr lang="en-US" dirty="0"/>
              <a:t> </a:t>
            </a:r>
            <a:r>
              <a:rPr lang="en-US" dirty="0" smtClean="0"/>
              <a:t>–use </a:t>
            </a:r>
            <a:r>
              <a:rPr lang="en-US" dirty="0"/>
              <a:t>a glucocorticoid foam preparation or </a:t>
            </a:r>
            <a:r>
              <a:rPr lang="en-US" dirty="0" smtClean="0"/>
              <a:t>enema </a:t>
            </a:r>
            <a:r>
              <a:rPr lang="en-US" dirty="0"/>
              <a:t>once daily </a:t>
            </a:r>
            <a:r>
              <a:rPr lang="en-US" dirty="0" smtClean="0"/>
              <a:t>.For </a:t>
            </a:r>
            <a:r>
              <a:rPr lang="en-US" dirty="0"/>
              <a:t>patients without symptomatic relief after two weeks of therapy, glucocorticoid enemas are given twice daily for ≤4 weeks and then decreased to daily use for ≤2 weeks. </a:t>
            </a:r>
            <a:r>
              <a:rPr lang="en-US" dirty="0" smtClean="0"/>
              <a:t>Alternatively</a:t>
            </a:r>
            <a:r>
              <a:rPr lang="en-US" dirty="0"/>
              <a:t>, a twice daily regimen consisting of glucocorticoid suppository in the morning and a glucocorticoid enema (or foam) preparation at bedtime is an alternative to twice daily enemas for patient convenience. </a:t>
            </a:r>
          </a:p>
        </p:txBody>
      </p:sp>
    </p:spTree>
    <p:extLst>
      <p:ext uri="{BB962C8B-B14F-4D97-AF65-F5344CB8AC3E}">
        <p14:creationId xmlns:p14="http://schemas.microsoft.com/office/powerpoint/2010/main" val="33441294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Alternative therapy</a:t>
            </a:r>
            <a:endParaRPr lang="en-US" dirty="0"/>
          </a:p>
        </p:txBody>
      </p:sp>
      <p:sp>
        <p:nvSpPr>
          <p:cNvPr id="3" name="Content Placeholder 2"/>
          <p:cNvSpPr>
            <a:spLocks noGrp="1"/>
          </p:cNvSpPr>
          <p:nvPr>
            <p:ph idx="1"/>
          </p:nvPr>
        </p:nvSpPr>
        <p:spPr/>
        <p:txBody>
          <a:bodyPr>
            <a:normAutofit/>
          </a:bodyPr>
          <a:lstStyle/>
          <a:p>
            <a:r>
              <a:rPr lang="en-US" dirty="0" smtClean="0"/>
              <a:t>●</a:t>
            </a:r>
            <a:r>
              <a:rPr lang="en-US" b="1" dirty="0"/>
              <a:t>Oral 5-ASA agents</a:t>
            </a:r>
            <a:r>
              <a:rPr lang="en-US" dirty="0"/>
              <a:t> – Patients who are unwilling or unable to tolerate topical medications can be treated with an oral 5-ASA medication </a:t>
            </a:r>
            <a:r>
              <a:rPr lang="en-US" dirty="0" smtClean="0"/>
              <a:t>with </a:t>
            </a:r>
            <a:r>
              <a:rPr lang="en-US" dirty="0"/>
              <a:t>high dose, </a:t>
            </a:r>
            <a:r>
              <a:rPr lang="en-US" dirty="0" err="1"/>
              <a:t>mesalamine</a:t>
            </a:r>
            <a:r>
              <a:rPr lang="en-US" dirty="0"/>
              <a:t> (</a:t>
            </a:r>
            <a:r>
              <a:rPr lang="en-US" dirty="0" err="1"/>
              <a:t>ie</a:t>
            </a:r>
            <a:r>
              <a:rPr lang="en-US" dirty="0"/>
              <a:t>, &gt;3 grams daily), while </a:t>
            </a:r>
            <a:r>
              <a:rPr lang="en-US" dirty="0" smtClean="0"/>
              <a:t>sulfasalazine</a:t>
            </a:r>
            <a:r>
              <a:rPr lang="en-US" dirty="0"/>
              <a:t> </a:t>
            </a:r>
            <a:r>
              <a:rPr lang="en-US" dirty="0" smtClean="0"/>
              <a:t>(4 </a:t>
            </a:r>
            <a:r>
              <a:rPr lang="en-US" dirty="0"/>
              <a:t>grams daily) is an alternative option especially in patients with </a:t>
            </a:r>
            <a:r>
              <a:rPr lang="en-US" dirty="0" smtClean="0"/>
              <a:t>IBD-associated </a:t>
            </a:r>
            <a:r>
              <a:rPr lang="en-US" dirty="0"/>
              <a:t>arthritis </a:t>
            </a:r>
            <a:r>
              <a:rPr lang="en-US" dirty="0" smtClean="0"/>
              <a:t>.We </a:t>
            </a:r>
            <a:r>
              <a:rPr lang="en-US" dirty="0"/>
              <a:t>prefer using oral </a:t>
            </a:r>
            <a:r>
              <a:rPr lang="en-US" dirty="0" err="1"/>
              <a:t>mesalamine</a:t>
            </a:r>
            <a:r>
              <a:rPr lang="en-US" dirty="0"/>
              <a:t> once daily dosing to optimize patient adherence (similar to society guidelines) .</a:t>
            </a:r>
            <a:r>
              <a:rPr lang="en-US" dirty="0" smtClean="0"/>
              <a:t>After </a:t>
            </a:r>
            <a:r>
              <a:rPr lang="en-US" dirty="0"/>
              <a:t>remission is achieved (typically within </a:t>
            </a:r>
            <a:r>
              <a:rPr lang="en-US" sz="2400" b="1" dirty="0" smtClean="0">
                <a:solidFill>
                  <a:srgbClr val="FF0000"/>
                </a:solidFill>
              </a:rPr>
              <a:t>8 </a:t>
            </a:r>
            <a:r>
              <a:rPr lang="en-US" dirty="0" smtClean="0"/>
              <a:t>weeks</a:t>
            </a:r>
            <a:r>
              <a:rPr lang="en-US" dirty="0"/>
              <a:t>), decreasing the </a:t>
            </a:r>
            <a:r>
              <a:rPr lang="en-US" dirty="0" err="1"/>
              <a:t>mesalamine</a:t>
            </a:r>
            <a:r>
              <a:rPr lang="en-US" dirty="0"/>
              <a:t> dose to 2 to 3 grams per day is reasonable, whereas continuing the high dose is acceptable also. </a:t>
            </a:r>
          </a:p>
          <a:p>
            <a:r>
              <a:rPr lang="en-US" dirty="0" smtClean="0"/>
              <a:t>Oral </a:t>
            </a:r>
            <a:r>
              <a:rPr lang="en-US" dirty="0" err="1"/>
              <a:t>mesalamine</a:t>
            </a:r>
            <a:r>
              <a:rPr lang="en-US" dirty="0"/>
              <a:t> at either a standard (2 to 3 grams daily) or high (&gt;3 grams daily) dose is effective for inducing remission for patients with mild to moderate </a:t>
            </a:r>
            <a:r>
              <a:rPr lang="en-US" dirty="0" smtClean="0"/>
              <a:t>UC. </a:t>
            </a:r>
            <a:r>
              <a:rPr lang="en-US" dirty="0"/>
              <a:t>In addition, the risk of failing to achieve remission was lower in patients given high-dose or standard-dose </a:t>
            </a:r>
            <a:r>
              <a:rPr lang="en-US" dirty="0" err="1"/>
              <a:t>mesalamine</a:t>
            </a:r>
            <a:r>
              <a:rPr lang="en-US" dirty="0"/>
              <a:t> compared with low-dose </a:t>
            </a:r>
            <a:r>
              <a:rPr lang="en-US" dirty="0" err="1"/>
              <a:t>mesalamine</a:t>
            </a:r>
            <a:r>
              <a:rPr lang="en-US" dirty="0"/>
              <a:t> (&lt;2 grams daily) </a:t>
            </a:r>
            <a:r>
              <a:rPr lang="en-US" dirty="0" smtClean="0"/>
              <a:t>.</a:t>
            </a:r>
            <a:endParaRPr lang="en-US" dirty="0"/>
          </a:p>
          <a:p>
            <a:endParaRPr lang="en-US" dirty="0"/>
          </a:p>
          <a:p>
            <a:endParaRPr lang="en-US" dirty="0"/>
          </a:p>
        </p:txBody>
      </p:sp>
    </p:spTree>
    <p:extLst>
      <p:ext uri="{BB962C8B-B14F-4D97-AF65-F5344CB8AC3E}">
        <p14:creationId xmlns:p14="http://schemas.microsoft.com/office/powerpoint/2010/main" val="16944172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lstStyle/>
          <a:p>
            <a:r>
              <a:rPr lang="en-US" dirty="0"/>
              <a:t> Ulcerative colitis </a:t>
            </a:r>
            <a:r>
              <a:rPr lang="en-US" dirty="0" smtClean="0"/>
              <a:t>defined as </a:t>
            </a:r>
            <a:r>
              <a:rPr lang="en-US" dirty="0"/>
              <a:t>recurring episodes of inflammation limited to the mucosal layer of the colon. It commonly involves the rectum and may extend in a </a:t>
            </a:r>
            <a:r>
              <a:rPr lang="en-US" dirty="0" smtClean="0"/>
              <a:t>proximal.</a:t>
            </a:r>
          </a:p>
          <a:p>
            <a:r>
              <a:rPr lang="en-US" dirty="0"/>
              <a:t> Evaluation of a patient with suspected </a:t>
            </a:r>
            <a:r>
              <a:rPr lang="en-US" dirty="0" smtClean="0"/>
              <a:t>UC </a:t>
            </a:r>
            <a:r>
              <a:rPr lang="en-US" dirty="0"/>
              <a:t>serves to exclude other causes of colitis, establish the diagnosis of ulcerative colitis, and to determine the extent and severity of the disease.</a:t>
            </a:r>
          </a:p>
        </p:txBody>
      </p:sp>
    </p:spTree>
    <p:extLst>
      <p:ext uri="{BB962C8B-B14F-4D97-AF65-F5344CB8AC3E}">
        <p14:creationId xmlns:p14="http://schemas.microsoft.com/office/powerpoint/2010/main" val="15104891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Subsequent therapy</a:t>
            </a:r>
          </a:p>
        </p:txBody>
      </p:sp>
      <p:sp>
        <p:nvSpPr>
          <p:cNvPr id="3" name="Content Placeholder 2"/>
          <p:cNvSpPr>
            <a:spLocks noGrp="1"/>
          </p:cNvSpPr>
          <p:nvPr>
            <p:ph idx="1"/>
          </p:nvPr>
        </p:nvSpPr>
        <p:spPr/>
        <p:txBody>
          <a:bodyPr>
            <a:normAutofit/>
          </a:bodyPr>
          <a:lstStyle/>
          <a:p>
            <a:r>
              <a:rPr lang="en-US" dirty="0" smtClean="0"/>
              <a:t> For patients who tolerate topical </a:t>
            </a:r>
            <a:r>
              <a:rPr lang="en-US" dirty="0" err="1" smtClean="0"/>
              <a:t>mesalamine</a:t>
            </a:r>
            <a:r>
              <a:rPr lang="en-US" dirty="0" smtClean="0"/>
              <a:t> but who do not have improvement in symptoms after four weeks of therapy, subsequent options include :</a:t>
            </a:r>
          </a:p>
          <a:p>
            <a:r>
              <a:rPr lang="en-US" dirty="0" smtClean="0"/>
              <a:t>●</a:t>
            </a:r>
            <a:r>
              <a:rPr lang="en-US" dirty="0"/>
              <a:t>Add a topical glucocorticoid (</a:t>
            </a:r>
            <a:r>
              <a:rPr lang="en-US" dirty="0" err="1"/>
              <a:t>eg</a:t>
            </a:r>
            <a:r>
              <a:rPr lang="en-US" dirty="0"/>
              <a:t>, suppository, enema) once daily to the existing topical </a:t>
            </a:r>
            <a:r>
              <a:rPr lang="en-US" dirty="0" err="1"/>
              <a:t>mesalamine</a:t>
            </a:r>
            <a:r>
              <a:rPr lang="en-US" dirty="0"/>
              <a:t>,</a:t>
            </a:r>
          </a:p>
          <a:p>
            <a:r>
              <a:rPr lang="en-US" dirty="0"/>
              <a:t>●Add an oral 5-ASA agent to the existing topical </a:t>
            </a:r>
            <a:r>
              <a:rPr lang="en-US" dirty="0" err="1" smtClean="0"/>
              <a:t>mesalamin</a:t>
            </a:r>
            <a:r>
              <a:rPr lang="en-US" dirty="0" smtClean="0"/>
              <a:t> </a:t>
            </a:r>
            <a:r>
              <a:rPr lang="en-US" dirty="0"/>
              <a:t>regimen, or</a:t>
            </a:r>
          </a:p>
          <a:p>
            <a:r>
              <a:rPr lang="en-US" dirty="0"/>
              <a:t>●Start an oral glucocorticoid (</a:t>
            </a:r>
            <a:r>
              <a:rPr lang="en-US" dirty="0" err="1"/>
              <a:t>ie</a:t>
            </a:r>
            <a:r>
              <a:rPr lang="en-US" dirty="0"/>
              <a:t>, </a:t>
            </a:r>
            <a:r>
              <a:rPr lang="en-US" dirty="0" smtClean="0"/>
              <a:t>budesonide</a:t>
            </a:r>
            <a:r>
              <a:rPr lang="en-US" dirty="0"/>
              <a:t> </a:t>
            </a:r>
            <a:r>
              <a:rPr lang="en-US" dirty="0" smtClean="0"/>
              <a:t>MMX </a:t>
            </a:r>
            <a:r>
              <a:rPr lang="en-US" dirty="0"/>
              <a:t>or prednisone).</a:t>
            </a:r>
          </a:p>
          <a:p>
            <a:r>
              <a:rPr lang="en-US" dirty="0" smtClean="0"/>
              <a:t>If </a:t>
            </a:r>
            <a:r>
              <a:rPr lang="en-US" dirty="0"/>
              <a:t>there is no symptomatic improvement after two to four weeks of the topical glucocorticoid/</a:t>
            </a:r>
            <a:r>
              <a:rPr lang="en-US" dirty="0" err="1"/>
              <a:t>mesalamine</a:t>
            </a:r>
            <a:r>
              <a:rPr lang="en-US" dirty="0"/>
              <a:t> regimen, we then add an oral 5-ASA agent while continuing topical therapy. </a:t>
            </a:r>
            <a:endParaRPr lang="en-US" dirty="0" smtClean="0"/>
          </a:p>
          <a:p>
            <a:r>
              <a:rPr lang="en-US" dirty="0" smtClean="0"/>
              <a:t>If </a:t>
            </a:r>
            <a:r>
              <a:rPr lang="en-US" dirty="0"/>
              <a:t>there is no improvement after two to four weeks, we start an oral glucocorticoid. </a:t>
            </a:r>
          </a:p>
        </p:txBody>
      </p:sp>
    </p:spTree>
    <p:extLst>
      <p:ext uri="{BB962C8B-B14F-4D97-AF65-F5344CB8AC3E}">
        <p14:creationId xmlns:p14="http://schemas.microsoft.com/office/powerpoint/2010/main" val="312454724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Left-sided or extensive colitis</a:t>
            </a:r>
          </a:p>
        </p:txBody>
      </p:sp>
      <p:sp>
        <p:nvSpPr>
          <p:cNvPr id="3" name="Content Placeholder 2"/>
          <p:cNvSpPr>
            <a:spLocks noGrp="1"/>
          </p:cNvSpPr>
          <p:nvPr>
            <p:ph idx="1"/>
          </p:nvPr>
        </p:nvSpPr>
        <p:spPr/>
        <p:txBody>
          <a:bodyPr>
            <a:normAutofit/>
          </a:bodyPr>
          <a:lstStyle/>
          <a:p>
            <a:r>
              <a:rPr lang="en-US" dirty="0"/>
              <a:t>Initial therapy — </a:t>
            </a:r>
            <a:r>
              <a:rPr lang="en-US" dirty="0" smtClean="0"/>
              <a:t> </a:t>
            </a:r>
            <a:r>
              <a:rPr lang="en-US" dirty="0"/>
              <a:t>use a combination of an </a:t>
            </a:r>
            <a:r>
              <a:rPr lang="en-US" dirty="0" smtClean="0"/>
              <a:t>oral plus topical </a:t>
            </a:r>
            <a:r>
              <a:rPr lang="en-US" dirty="0"/>
              <a:t>5-ASA </a:t>
            </a:r>
            <a:r>
              <a:rPr lang="en-US" dirty="0" smtClean="0"/>
              <a:t>agent </a:t>
            </a:r>
            <a:r>
              <a:rPr lang="en-US" dirty="0"/>
              <a:t>for patients with left-sided or extensive mildly-to-moderately active UC. Symptomatic improvement is usually seen within two to four weeks. </a:t>
            </a:r>
          </a:p>
          <a:p>
            <a:r>
              <a:rPr lang="en-US" dirty="0" smtClean="0"/>
              <a:t>begin </a:t>
            </a:r>
            <a:r>
              <a:rPr lang="en-US" dirty="0"/>
              <a:t>high-dose </a:t>
            </a:r>
            <a:r>
              <a:rPr lang="en-US" dirty="0" err="1"/>
              <a:t>mesalamine</a:t>
            </a:r>
            <a:r>
              <a:rPr lang="en-US" dirty="0"/>
              <a:t> (</a:t>
            </a:r>
            <a:r>
              <a:rPr lang="en-US" dirty="0" err="1"/>
              <a:t>ie</a:t>
            </a:r>
            <a:r>
              <a:rPr lang="en-US" dirty="0"/>
              <a:t>, &gt;3 grams daily) </a:t>
            </a:r>
            <a:r>
              <a:rPr lang="en-US" dirty="0" smtClean="0"/>
              <a:t>and sulfasalazine </a:t>
            </a:r>
            <a:r>
              <a:rPr lang="en-US" dirty="0"/>
              <a:t>4 grams per day is an alternative option </a:t>
            </a:r>
            <a:r>
              <a:rPr lang="en-US" dirty="0" smtClean="0"/>
              <a:t>.</a:t>
            </a:r>
          </a:p>
          <a:p>
            <a:r>
              <a:rPr lang="en-US" dirty="0" smtClean="0"/>
              <a:t> </a:t>
            </a:r>
            <a:r>
              <a:rPr lang="en-US" dirty="0"/>
              <a:t>For patients who cannot retain enemas due to rectal irritability, 5-ASA foam preparations or 5-ASA rectal suppositories are alternatives. </a:t>
            </a:r>
          </a:p>
          <a:p>
            <a:r>
              <a:rPr lang="en-US" dirty="0"/>
              <a:t>Patients who are given both 5-ASA oral and topical therapy are less likely to fail to achieve remission compared with patients on oral 5-ASA monotherapy </a:t>
            </a:r>
            <a:r>
              <a:rPr lang="en-US" dirty="0" smtClean="0"/>
              <a:t>.</a:t>
            </a:r>
            <a:endParaRPr lang="en-US" dirty="0"/>
          </a:p>
        </p:txBody>
      </p:sp>
    </p:spTree>
    <p:extLst>
      <p:ext uri="{BB962C8B-B14F-4D97-AF65-F5344CB8AC3E}">
        <p14:creationId xmlns:p14="http://schemas.microsoft.com/office/powerpoint/2010/main" val="17752007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Subsequent therapy</a:t>
            </a:r>
          </a:p>
        </p:txBody>
      </p:sp>
      <p:sp>
        <p:nvSpPr>
          <p:cNvPr id="3" name="Content Placeholder 2"/>
          <p:cNvSpPr>
            <a:spLocks noGrp="1"/>
          </p:cNvSpPr>
          <p:nvPr>
            <p:ph idx="1"/>
          </p:nvPr>
        </p:nvSpPr>
        <p:spPr/>
        <p:txBody>
          <a:bodyPr>
            <a:normAutofit lnSpcReduction="10000"/>
          </a:bodyPr>
          <a:lstStyle/>
          <a:p>
            <a:r>
              <a:rPr lang="en-US" dirty="0" smtClean="0"/>
              <a:t>●</a:t>
            </a:r>
            <a:r>
              <a:rPr lang="en-US" b="1" dirty="0"/>
              <a:t>Oral 5-ASA agent plus topical (rectal) glucocorticoids</a:t>
            </a:r>
            <a:r>
              <a:rPr lang="en-US" dirty="0"/>
              <a:t> – </a:t>
            </a:r>
            <a:r>
              <a:rPr lang="en-US" dirty="0" smtClean="0"/>
              <a:t>(</a:t>
            </a:r>
            <a:r>
              <a:rPr lang="en-US" dirty="0"/>
              <a:t>enema, foam, or suppository daily), while the oral 5-ASA agents are continued.</a:t>
            </a:r>
          </a:p>
          <a:p>
            <a:r>
              <a:rPr lang="en-US" dirty="0"/>
              <a:t>●</a:t>
            </a:r>
            <a:r>
              <a:rPr lang="en-US" dirty="0" smtClean="0"/>
              <a:t>Budesonide</a:t>
            </a:r>
            <a:r>
              <a:rPr lang="en-US" b="1" dirty="0"/>
              <a:t> </a:t>
            </a:r>
            <a:r>
              <a:rPr lang="en-US" b="1" dirty="0" smtClean="0"/>
              <a:t>MMX</a:t>
            </a:r>
            <a:r>
              <a:rPr lang="en-US" b="1" dirty="0" smtClean="0"/>
              <a:t>(just </a:t>
            </a:r>
            <a:r>
              <a:rPr lang="en-US" b="1" dirty="0" smtClean="0"/>
              <a:t>for induction)</a:t>
            </a:r>
            <a:r>
              <a:rPr lang="en-US" dirty="0" smtClean="0"/>
              <a:t> </a:t>
            </a:r>
            <a:r>
              <a:rPr lang="en-US" dirty="0"/>
              <a:t>– formulation extends its delivery to the entire </a:t>
            </a:r>
            <a:r>
              <a:rPr lang="en-US" dirty="0" smtClean="0"/>
              <a:t>colon. For </a:t>
            </a:r>
            <a:r>
              <a:rPr lang="en-US" dirty="0"/>
              <a:t>patients who do not respond to a combination of oral 5-ASA and topical </a:t>
            </a:r>
            <a:r>
              <a:rPr lang="en-US" dirty="0" smtClean="0"/>
              <a:t>5-ASA</a:t>
            </a:r>
            <a:r>
              <a:rPr lang="en-US" dirty="0" smtClean="0"/>
              <a:t> </a:t>
            </a:r>
            <a:r>
              <a:rPr lang="en-US" dirty="0"/>
              <a:t>(or topical glucocorticoids), budesonide MMX can be added to the existing regimen. We give budesonide MMX at a dose of 9 mg daily for </a:t>
            </a:r>
            <a:r>
              <a:rPr lang="en-US" sz="2200" b="1" dirty="0">
                <a:solidFill>
                  <a:srgbClr val="FF0000"/>
                </a:solidFill>
              </a:rPr>
              <a:t>eight</a:t>
            </a:r>
            <a:r>
              <a:rPr lang="en-US" dirty="0"/>
              <a:t> weeks and then stop it without a taper </a:t>
            </a:r>
            <a:r>
              <a:rPr lang="en-US" dirty="0" smtClean="0"/>
              <a:t>.For </a:t>
            </a:r>
            <a:r>
              <a:rPr lang="en-US" dirty="0"/>
              <a:t>patients who develop symptoms of relapse (</a:t>
            </a:r>
            <a:r>
              <a:rPr lang="en-US" dirty="0" err="1"/>
              <a:t>eg</a:t>
            </a:r>
            <a:r>
              <a:rPr lang="en-US" dirty="0"/>
              <a:t>, diarrhea, rectal bleeding) at ≥8 weeks after discontinuing budesonide, a second course of budesonide (9 mg daily for eight weeks) is </a:t>
            </a:r>
            <a:r>
              <a:rPr lang="en-US" dirty="0" err="1" smtClean="0"/>
              <a:t>given.An</a:t>
            </a:r>
            <a:r>
              <a:rPr lang="en-US" dirty="0" smtClean="0"/>
              <a:t> </a:t>
            </a:r>
            <a:r>
              <a:rPr lang="en-US" dirty="0"/>
              <a:t>alternative approach used by some clinicians for the second budesonide course is to taper budesonide MMX as follows: 9 mg daily for four weeks; then 9 mg every other day for two weeks; and then 9 mg every third day for two weeks (</a:t>
            </a:r>
            <a:r>
              <a:rPr lang="en-US" dirty="0" err="1"/>
              <a:t>ie</a:t>
            </a:r>
            <a:r>
              <a:rPr lang="en-US" dirty="0"/>
              <a:t>, total of eight weeks for the second course of therapy). </a:t>
            </a:r>
            <a:r>
              <a:rPr lang="en-US" dirty="0" smtClean="0"/>
              <a:t> </a:t>
            </a:r>
            <a:endParaRPr lang="en-US" dirty="0"/>
          </a:p>
          <a:p>
            <a:r>
              <a:rPr lang="en-US" dirty="0"/>
              <a:t>Patients who cannot stop budesonide due to </a:t>
            </a:r>
            <a:r>
              <a:rPr lang="en-US" b="1" dirty="0">
                <a:solidFill>
                  <a:srgbClr val="FF0000"/>
                </a:solidFill>
              </a:rPr>
              <a:t>symptom recurrence within eight weeks </a:t>
            </a:r>
            <a:r>
              <a:rPr lang="en-US" dirty="0"/>
              <a:t>of discontinuation require escalation of therapy to</a:t>
            </a:r>
            <a:r>
              <a:rPr lang="en-US" b="1" dirty="0">
                <a:solidFill>
                  <a:srgbClr val="FF0000"/>
                </a:solidFill>
              </a:rPr>
              <a:t> prednisone </a:t>
            </a:r>
            <a:r>
              <a:rPr lang="en-US" dirty="0"/>
              <a:t>.</a:t>
            </a:r>
          </a:p>
          <a:p>
            <a:endParaRPr lang="en-US" dirty="0"/>
          </a:p>
        </p:txBody>
      </p:sp>
    </p:spTree>
    <p:extLst>
      <p:ext uri="{BB962C8B-B14F-4D97-AF65-F5344CB8AC3E}">
        <p14:creationId xmlns:p14="http://schemas.microsoft.com/office/powerpoint/2010/main" val="12797290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Subsequent therapy</a:t>
            </a:r>
            <a:endParaRPr lang="en-US" dirty="0"/>
          </a:p>
        </p:txBody>
      </p:sp>
      <p:sp>
        <p:nvSpPr>
          <p:cNvPr id="3" name="Content Placeholder 2"/>
          <p:cNvSpPr>
            <a:spLocks noGrp="1"/>
          </p:cNvSpPr>
          <p:nvPr>
            <p:ph idx="1"/>
          </p:nvPr>
        </p:nvSpPr>
        <p:spPr/>
        <p:txBody>
          <a:bodyPr>
            <a:normAutofit/>
          </a:bodyPr>
          <a:lstStyle/>
          <a:p>
            <a:r>
              <a:rPr lang="en-US" b="1" dirty="0" smtClean="0"/>
              <a:t>Prednisone</a:t>
            </a:r>
            <a:r>
              <a:rPr lang="en-US" dirty="0" smtClean="0"/>
              <a:t>–  started </a:t>
            </a:r>
            <a:r>
              <a:rPr lang="en-US" dirty="0"/>
              <a:t>at a dose of 40 mg daily, and we typically begin to taper prednisone after </a:t>
            </a:r>
            <a:r>
              <a:rPr lang="en-US" b="1" dirty="0">
                <a:solidFill>
                  <a:srgbClr val="FF0000"/>
                </a:solidFill>
              </a:rPr>
              <a:t>one week </a:t>
            </a:r>
            <a:r>
              <a:rPr lang="en-US" dirty="0"/>
              <a:t>of high-dose therapy. </a:t>
            </a:r>
            <a:r>
              <a:rPr lang="en-US" dirty="0" smtClean="0"/>
              <a:t>We </a:t>
            </a:r>
            <a:r>
              <a:rPr lang="en-US" dirty="0"/>
              <a:t>generally taper prednisone by either 5 mg or 10 mg increments on a weekly basis for a total duration of </a:t>
            </a:r>
            <a:r>
              <a:rPr lang="en-US" sz="2400" b="1" dirty="0">
                <a:solidFill>
                  <a:srgbClr val="FF0000"/>
                </a:solidFill>
              </a:rPr>
              <a:t>four to eight </a:t>
            </a:r>
            <a:r>
              <a:rPr lang="en-US" dirty="0"/>
              <a:t>weeks of therapy. For patients who have been treated with glucocorticoids for greater than three months, a slower taper may be needed to avoid adrenal </a:t>
            </a:r>
            <a:r>
              <a:rPr lang="en-US" dirty="0" smtClean="0"/>
              <a:t>insufficiency.</a:t>
            </a:r>
            <a:endParaRPr lang="en-US" dirty="0"/>
          </a:p>
          <a:p>
            <a:r>
              <a:rPr lang="en-US" dirty="0" smtClean="0"/>
              <a:t>Prednisone- </a:t>
            </a:r>
            <a:r>
              <a:rPr lang="en-US" dirty="0"/>
              <a:t>typically results in symptomatic improvement within one week. </a:t>
            </a:r>
            <a:endParaRPr lang="en-US" dirty="0" smtClean="0"/>
          </a:p>
          <a:p>
            <a:r>
              <a:rPr lang="en-US" dirty="0" smtClean="0"/>
              <a:t>Patients </a:t>
            </a:r>
            <a:r>
              <a:rPr lang="en-US" dirty="0"/>
              <a:t>are regarded as having steroid-dependent UC if glucocorticoids cannot be tapered to less than 10 mg daily within three months of starting glucocorticoids without recurrence of disease or if relapse occurs within three months of stopping glucocorticoids </a:t>
            </a:r>
            <a:r>
              <a:rPr lang="en-US" dirty="0" smtClean="0"/>
              <a:t>. </a:t>
            </a:r>
            <a:r>
              <a:rPr lang="en-US" dirty="0"/>
              <a:t>Such patients typically require escalation to other therapies for long-term maintenance (</a:t>
            </a:r>
            <a:r>
              <a:rPr lang="en-US" dirty="0" err="1"/>
              <a:t>eg</a:t>
            </a:r>
            <a:r>
              <a:rPr lang="en-US" dirty="0"/>
              <a:t>, </a:t>
            </a:r>
            <a:r>
              <a:rPr lang="en-US" b="1" dirty="0">
                <a:solidFill>
                  <a:srgbClr val="FF0000"/>
                </a:solidFill>
              </a:rPr>
              <a:t>biologic </a:t>
            </a:r>
            <a:r>
              <a:rPr lang="en-US" b="1" dirty="0" smtClean="0">
                <a:solidFill>
                  <a:srgbClr val="FF0000"/>
                </a:solidFill>
              </a:rPr>
              <a:t>agents</a:t>
            </a:r>
            <a:r>
              <a:rPr lang="en-US" dirty="0" smtClean="0"/>
              <a:t>).</a:t>
            </a:r>
            <a:endParaRPr lang="en-US" dirty="0"/>
          </a:p>
          <a:p>
            <a:endParaRPr lang="en-US" dirty="0"/>
          </a:p>
        </p:txBody>
      </p:sp>
    </p:spTree>
    <p:extLst>
      <p:ext uri="{BB962C8B-B14F-4D97-AF65-F5344CB8AC3E}">
        <p14:creationId xmlns:p14="http://schemas.microsoft.com/office/powerpoint/2010/main" val="24754326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MAINTENANCE OF REMISSION</a:t>
            </a:r>
          </a:p>
        </p:txBody>
      </p:sp>
      <p:sp>
        <p:nvSpPr>
          <p:cNvPr id="3" name="Content Placeholder 2"/>
          <p:cNvSpPr>
            <a:spLocks noGrp="1"/>
          </p:cNvSpPr>
          <p:nvPr>
            <p:ph idx="1"/>
          </p:nvPr>
        </p:nvSpPr>
        <p:spPr/>
        <p:txBody>
          <a:bodyPr/>
          <a:lstStyle/>
          <a:p>
            <a:r>
              <a:rPr lang="en-US" dirty="0"/>
              <a:t> After clinical remission has been achieved in a patient with mild-to-moderate UC, the goal of management is to prevent clinical and endoscopic relapse. The following patients generally require maintenance therapy </a:t>
            </a:r>
            <a:r>
              <a:rPr lang="en-US" dirty="0" smtClean="0"/>
              <a:t>:</a:t>
            </a:r>
            <a:endParaRPr lang="en-US" dirty="0"/>
          </a:p>
          <a:p>
            <a:r>
              <a:rPr lang="en-US" dirty="0"/>
              <a:t>●Patients with ulcerative </a:t>
            </a:r>
            <a:r>
              <a:rPr lang="en-US" dirty="0" err="1"/>
              <a:t>proctitis</a:t>
            </a:r>
            <a:r>
              <a:rPr lang="en-US" dirty="0"/>
              <a:t> and &gt;1 disease flare per year </a:t>
            </a:r>
          </a:p>
          <a:p>
            <a:r>
              <a:rPr lang="en-US" dirty="0"/>
              <a:t>●All patients with ulcerative </a:t>
            </a:r>
            <a:r>
              <a:rPr lang="en-US" dirty="0" err="1"/>
              <a:t>proctosigmoiditis</a:t>
            </a:r>
            <a:endParaRPr lang="en-US" dirty="0"/>
          </a:p>
          <a:p>
            <a:r>
              <a:rPr lang="en-US" dirty="0"/>
              <a:t>●All patients with ulcerative colitis proximal to the sigmoid colon (</a:t>
            </a:r>
            <a:r>
              <a:rPr lang="en-US" dirty="0" err="1"/>
              <a:t>ie</a:t>
            </a:r>
            <a:r>
              <a:rPr lang="en-US" dirty="0"/>
              <a:t>, left-sided colitis and extensive colitis)</a:t>
            </a:r>
          </a:p>
          <a:p>
            <a:r>
              <a:rPr lang="en-US" dirty="0"/>
              <a:t>Patients with ulcerative </a:t>
            </a:r>
            <a:r>
              <a:rPr lang="en-US" dirty="0" err="1"/>
              <a:t>proctitis</a:t>
            </a:r>
            <a:r>
              <a:rPr lang="en-US" dirty="0"/>
              <a:t> and ≤1 flare per year that responds to topical </a:t>
            </a:r>
            <a:r>
              <a:rPr lang="en-US" dirty="0" err="1"/>
              <a:t>mesalamine</a:t>
            </a:r>
            <a:r>
              <a:rPr lang="en-US" dirty="0"/>
              <a:t> do not require maintenance therapy, because such patients often have long-term remission without a relapse. If a relapse does occur, symptoms typically resolve quickly with topical </a:t>
            </a:r>
            <a:r>
              <a:rPr lang="en-US" dirty="0" err="1"/>
              <a:t>mesalamine</a:t>
            </a:r>
            <a:r>
              <a:rPr lang="en-US" dirty="0"/>
              <a:t> therapy.</a:t>
            </a:r>
          </a:p>
          <a:p>
            <a:endParaRPr lang="en-US" dirty="0"/>
          </a:p>
        </p:txBody>
      </p:sp>
    </p:spTree>
    <p:extLst>
      <p:ext uri="{BB962C8B-B14F-4D97-AF65-F5344CB8AC3E}">
        <p14:creationId xmlns:p14="http://schemas.microsoft.com/office/powerpoint/2010/main" val="11213749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Ulcerative </a:t>
            </a:r>
            <a:r>
              <a:rPr lang="en-US" dirty="0" err="1"/>
              <a:t>proctitis</a:t>
            </a:r>
            <a:r>
              <a:rPr lang="en-US" dirty="0"/>
              <a:t> or </a:t>
            </a:r>
            <a:r>
              <a:rPr lang="en-US" dirty="0" err="1"/>
              <a:t>proctosigmoiditis</a:t>
            </a:r>
            <a:r>
              <a:rPr lang="en-US" dirty="0"/>
              <a:t> </a:t>
            </a:r>
          </a:p>
        </p:txBody>
      </p:sp>
      <p:sp>
        <p:nvSpPr>
          <p:cNvPr id="3" name="Content Placeholder 2"/>
          <p:cNvSpPr>
            <a:spLocks noGrp="1"/>
          </p:cNvSpPr>
          <p:nvPr>
            <p:ph idx="1"/>
          </p:nvPr>
        </p:nvSpPr>
        <p:spPr/>
        <p:txBody>
          <a:bodyPr>
            <a:normAutofit fontScale="92500" lnSpcReduction="20000"/>
          </a:bodyPr>
          <a:lstStyle/>
          <a:p>
            <a:r>
              <a:rPr lang="en-US" dirty="0"/>
              <a:t>The choice of maintenance therapy depends on the specific agent used to induce remission, the distribution of disease, patient preferences, clinician preferences, and insurance coverage/cost. </a:t>
            </a:r>
            <a:endParaRPr lang="en-US" dirty="0" smtClean="0"/>
          </a:p>
          <a:p>
            <a:r>
              <a:rPr lang="en-US" dirty="0" smtClean="0"/>
              <a:t>●</a:t>
            </a:r>
            <a:r>
              <a:rPr lang="en-US" dirty="0"/>
              <a:t>For patients with ulcerative </a:t>
            </a:r>
            <a:r>
              <a:rPr lang="en-US" dirty="0" err="1"/>
              <a:t>proctitis</a:t>
            </a:r>
            <a:r>
              <a:rPr lang="en-US" dirty="0"/>
              <a:t> who responded to topical </a:t>
            </a:r>
            <a:r>
              <a:rPr lang="en-US" dirty="0" err="1"/>
              <a:t>mesalamine</a:t>
            </a:r>
            <a:r>
              <a:rPr lang="en-US" dirty="0"/>
              <a:t> for induction of remission and who have &gt;1 flare per year, we use a maintenance regimen of one </a:t>
            </a:r>
            <a:r>
              <a:rPr lang="en-US" dirty="0" err="1"/>
              <a:t>mesalamine</a:t>
            </a:r>
            <a:r>
              <a:rPr lang="en-US" dirty="0"/>
              <a:t> suppository (1 gram) every night. </a:t>
            </a:r>
          </a:p>
          <a:p>
            <a:r>
              <a:rPr lang="en-US" dirty="0"/>
              <a:t>●For patients with ulcerative </a:t>
            </a:r>
            <a:r>
              <a:rPr lang="en-US" dirty="0" err="1"/>
              <a:t>proctosigmoiditis</a:t>
            </a:r>
            <a:r>
              <a:rPr lang="en-US" dirty="0"/>
              <a:t> who responded to topical </a:t>
            </a:r>
            <a:r>
              <a:rPr lang="en-US" dirty="0" err="1"/>
              <a:t>mesalamine</a:t>
            </a:r>
            <a:r>
              <a:rPr lang="en-US" dirty="0"/>
              <a:t> for induction of remission, we use a maintenance regimen of one </a:t>
            </a:r>
            <a:r>
              <a:rPr lang="en-US" dirty="0" err="1"/>
              <a:t>mesalamine</a:t>
            </a:r>
            <a:r>
              <a:rPr lang="en-US" dirty="0"/>
              <a:t> enema every night. </a:t>
            </a:r>
          </a:p>
          <a:p>
            <a:r>
              <a:rPr lang="en-US" dirty="0"/>
              <a:t>●For patients who are unwilling to use daily topical therapy for long-term maintenance, we reduce the dosing frequency (</a:t>
            </a:r>
            <a:r>
              <a:rPr lang="en-US" dirty="0" err="1"/>
              <a:t>eg</a:t>
            </a:r>
            <a:r>
              <a:rPr lang="en-US" dirty="0"/>
              <a:t>, suppository or enema given every other day or twice weekly</a:t>
            </a:r>
            <a:r>
              <a:rPr lang="en-US" dirty="0" smtClean="0"/>
              <a:t>)??</a:t>
            </a:r>
            <a:endParaRPr lang="en-US" dirty="0"/>
          </a:p>
          <a:p>
            <a:r>
              <a:rPr lang="en-US" dirty="0"/>
              <a:t>●For patients who required an oral 5-ASA agent to achieve remission, we continue oral 5-ASA therapy to maintain remission. We generally continue the induction dose of oral 5-ASA (</a:t>
            </a:r>
            <a:r>
              <a:rPr lang="en-US" dirty="0" err="1"/>
              <a:t>ie</a:t>
            </a:r>
            <a:r>
              <a:rPr lang="en-US" dirty="0"/>
              <a:t>, &gt;3 g daily), although some clinicians reduce the dose to 2 to 3 g per day). Patients with frequent relapses (</a:t>
            </a:r>
            <a:r>
              <a:rPr lang="en-US" dirty="0" err="1"/>
              <a:t>ie</a:t>
            </a:r>
            <a:r>
              <a:rPr lang="en-US" dirty="0"/>
              <a:t>, ≥2 flares per year) may benefit from a higher dose of maintenance oral 5-ASA therapy (</a:t>
            </a:r>
            <a:r>
              <a:rPr lang="en-US" dirty="0" err="1"/>
              <a:t>ie</a:t>
            </a:r>
            <a:r>
              <a:rPr lang="en-US" dirty="0"/>
              <a:t>, </a:t>
            </a:r>
            <a:r>
              <a:rPr lang="en-US" dirty="0" err="1"/>
              <a:t>mesalamine</a:t>
            </a:r>
            <a:r>
              <a:rPr lang="en-US" dirty="0"/>
              <a:t> &gt;3 grams daily) </a:t>
            </a:r>
            <a:endParaRPr lang="en-US" dirty="0" smtClean="0"/>
          </a:p>
          <a:p>
            <a:endParaRPr lang="en-US" dirty="0"/>
          </a:p>
        </p:txBody>
      </p:sp>
    </p:spTree>
    <p:extLst>
      <p:ext uri="{BB962C8B-B14F-4D97-AF65-F5344CB8AC3E}">
        <p14:creationId xmlns:p14="http://schemas.microsoft.com/office/powerpoint/2010/main" val="33383998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Left-sided or extensive colitis </a:t>
            </a:r>
          </a:p>
        </p:txBody>
      </p:sp>
      <p:sp>
        <p:nvSpPr>
          <p:cNvPr id="3" name="Content Placeholder 2"/>
          <p:cNvSpPr>
            <a:spLocks noGrp="1"/>
          </p:cNvSpPr>
          <p:nvPr>
            <p:ph idx="1"/>
          </p:nvPr>
        </p:nvSpPr>
        <p:spPr/>
        <p:txBody>
          <a:bodyPr>
            <a:normAutofit/>
          </a:bodyPr>
          <a:lstStyle/>
          <a:p>
            <a:r>
              <a:rPr lang="en-US" dirty="0" smtClean="0"/>
              <a:t>●</a:t>
            </a:r>
            <a:r>
              <a:rPr lang="en-US" b="1" dirty="0"/>
              <a:t>Oral 5-ASA agents</a:t>
            </a:r>
            <a:r>
              <a:rPr lang="en-US" dirty="0"/>
              <a:t> – For patients who achieved remission with high dose oral </a:t>
            </a:r>
            <a:r>
              <a:rPr lang="en-US" dirty="0" err="1"/>
              <a:t>mesalamine</a:t>
            </a:r>
            <a:r>
              <a:rPr lang="en-US" dirty="0"/>
              <a:t>, the dose may be continued at the induction dosing (&gt;3 grams daily) or decreased to 2 to 3 grams </a:t>
            </a:r>
            <a:r>
              <a:rPr lang="en-US" dirty="0" smtClean="0"/>
              <a:t>daily.  </a:t>
            </a:r>
            <a:endParaRPr lang="en-US" dirty="0"/>
          </a:p>
          <a:p>
            <a:r>
              <a:rPr lang="en-US" dirty="0" smtClean="0"/>
              <a:t>●</a:t>
            </a:r>
            <a:r>
              <a:rPr lang="en-US" b="1" dirty="0"/>
              <a:t>Topical </a:t>
            </a:r>
            <a:r>
              <a:rPr lang="en-US" dirty="0" err="1"/>
              <a:t>mesalamine</a:t>
            </a:r>
            <a:r>
              <a:rPr lang="en-US" dirty="0"/>
              <a:t> </a:t>
            </a:r>
            <a:r>
              <a:rPr lang="en-US" dirty="0" smtClean="0"/>
              <a:t>– </a:t>
            </a:r>
            <a:r>
              <a:rPr lang="en-US" dirty="0"/>
              <a:t>use topical </a:t>
            </a:r>
            <a:r>
              <a:rPr lang="en-US" dirty="0" err="1"/>
              <a:t>mesalamine</a:t>
            </a:r>
            <a:r>
              <a:rPr lang="en-US" dirty="0"/>
              <a:t> as maintenance therapy regimen primarily for patients with left-sided colitis whose symptoms are well-controlled with topical therapy </a:t>
            </a:r>
            <a:r>
              <a:rPr lang="en-US" dirty="0" smtClean="0"/>
              <a:t>. </a:t>
            </a:r>
            <a:r>
              <a:rPr lang="en-US" dirty="0"/>
              <a:t>The dosing frequency is once daily for long-term maintenance therapy. </a:t>
            </a:r>
          </a:p>
          <a:p>
            <a:r>
              <a:rPr lang="en-US" dirty="0"/>
              <a:t>We typically do not use long-term topical </a:t>
            </a:r>
            <a:r>
              <a:rPr lang="en-US" dirty="0" err="1"/>
              <a:t>mesalamine</a:t>
            </a:r>
            <a:r>
              <a:rPr lang="en-US" dirty="0"/>
              <a:t> therapy for patients with extensive colitis. </a:t>
            </a:r>
          </a:p>
          <a:p>
            <a:r>
              <a:rPr lang="en-US" dirty="0"/>
              <a:t>Both systemic (</a:t>
            </a:r>
            <a:r>
              <a:rPr lang="en-US" dirty="0" err="1"/>
              <a:t>eg</a:t>
            </a:r>
            <a:r>
              <a:rPr lang="en-US" dirty="0"/>
              <a:t>, prednisone) and locally-acting (</a:t>
            </a:r>
            <a:r>
              <a:rPr lang="en-US" dirty="0" err="1"/>
              <a:t>eg</a:t>
            </a:r>
            <a:r>
              <a:rPr lang="en-US" dirty="0"/>
              <a:t>, budesonide multi-matrix) glucocorticoids are not used for maintenance therapy, because of lack of efficacy data and the risk of adverse effects</a:t>
            </a:r>
          </a:p>
          <a:p>
            <a:endParaRPr lang="en-US" dirty="0"/>
          </a:p>
        </p:txBody>
      </p:sp>
    </p:spTree>
    <p:extLst>
      <p:ext uri="{BB962C8B-B14F-4D97-AF65-F5344CB8AC3E}">
        <p14:creationId xmlns:p14="http://schemas.microsoft.com/office/powerpoint/2010/main" val="36829165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Monitoring during remission</a:t>
            </a:r>
          </a:p>
        </p:txBody>
      </p:sp>
      <p:sp>
        <p:nvSpPr>
          <p:cNvPr id="3" name="Content Placeholder 2"/>
          <p:cNvSpPr>
            <a:spLocks noGrp="1"/>
          </p:cNvSpPr>
          <p:nvPr>
            <p:ph idx="1"/>
          </p:nvPr>
        </p:nvSpPr>
        <p:spPr/>
        <p:txBody>
          <a:bodyPr>
            <a:normAutofit/>
          </a:bodyPr>
          <a:lstStyle/>
          <a:p>
            <a:r>
              <a:rPr lang="en-US" dirty="0"/>
              <a:t> </a:t>
            </a:r>
            <a:r>
              <a:rPr lang="en-US" dirty="0" smtClean="0"/>
              <a:t> </a:t>
            </a:r>
            <a:r>
              <a:rPr lang="en-US" dirty="0"/>
              <a:t>assess patients clinically and with colonoscopy in 6 to 12 months after achieving clinical remission; in addition, noninvasive markers of inflammation can be </a:t>
            </a:r>
            <a:r>
              <a:rPr lang="en-US" dirty="0" err="1" smtClean="0"/>
              <a:t>useful,including</a:t>
            </a:r>
            <a:r>
              <a:rPr lang="en-US" dirty="0" smtClean="0"/>
              <a:t> </a:t>
            </a:r>
            <a:r>
              <a:rPr lang="en-US" dirty="0"/>
              <a:t>CRP and fecal </a:t>
            </a:r>
            <a:r>
              <a:rPr lang="en-US" dirty="0" err="1"/>
              <a:t>calprotectin</a:t>
            </a:r>
            <a:r>
              <a:rPr lang="en-US" dirty="0"/>
              <a:t> at the time of colonoscopy and correlate these tests with the degree of mucosal </a:t>
            </a:r>
            <a:r>
              <a:rPr lang="en-US" dirty="0" smtClean="0"/>
              <a:t>healing</a:t>
            </a:r>
          </a:p>
          <a:p>
            <a:r>
              <a:rPr lang="en-US" dirty="0" smtClean="0"/>
              <a:t>FAILURE </a:t>
            </a:r>
            <a:r>
              <a:rPr lang="en-US" dirty="0"/>
              <a:t>TO RESPOND — Some patients may fail to respond to induction therapy for mild-to-moderate UC, and such patients are reassessed for disease progression, noncompliance with medical therapy, or an alternative etiology (</a:t>
            </a:r>
            <a:r>
              <a:rPr lang="en-US" dirty="0" err="1"/>
              <a:t>eg</a:t>
            </a:r>
            <a:r>
              <a:rPr lang="en-US" dirty="0"/>
              <a:t>, functional symptoms). </a:t>
            </a:r>
            <a:endParaRPr lang="en-US" dirty="0" smtClean="0"/>
          </a:p>
          <a:p>
            <a:r>
              <a:rPr lang="en-US" dirty="0" smtClean="0"/>
              <a:t>●</a:t>
            </a:r>
            <a:r>
              <a:rPr lang="en-US" dirty="0"/>
              <a:t>Refractory disease: Patients who do not have symptomatic improvement with systemic glucocorticoids (</a:t>
            </a:r>
            <a:r>
              <a:rPr lang="en-US" dirty="0" err="1"/>
              <a:t>eg</a:t>
            </a:r>
            <a:r>
              <a:rPr lang="en-US" dirty="0"/>
              <a:t>, prednisone 40 mg per day) within one to two weeks of initiating therapy are regarded as having glucocorticoid-refractory disease. Treatment options include a biologic agent (</a:t>
            </a:r>
            <a:r>
              <a:rPr lang="en-US" dirty="0" err="1"/>
              <a:t>eg</a:t>
            </a:r>
            <a:r>
              <a:rPr lang="en-US" dirty="0"/>
              <a:t>, </a:t>
            </a:r>
            <a:r>
              <a:rPr lang="en-US" dirty="0" smtClean="0"/>
              <a:t>anti-TNF </a:t>
            </a:r>
            <a:r>
              <a:rPr lang="en-US" dirty="0"/>
              <a:t>agent) or a small molecule (</a:t>
            </a:r>
            <a:r>
              <a:rPr lang="en-US" dirty="0" err="1"/>
              <a:t>tofacitinib</a:t>
            </a:r>
            <a:r>
              <a:rPr lang="en-US" dirty="0"/>
              <a:t>). </a:t>
            </a:r>
          </a:p>
        </p:txBody>
      </p:sp>
    </p:spTree>
    <p:extLst>
      <p:ext uri="{BB962C8B-B14F-4D97-AF65-F5344CB8AC3E}">
        <p14:creationId xmlns:p14="http://schemas.microsoft.com/office/powerpoint/2010/main" val="7768020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THERAPIES</a:t>
            </a:r>
            <a:br>
              <a:rPr lang="en-US" dirty="0"/>
            </a:br>
            <a:endParaRPr lang="en-US" dirty="0"/>
          </a:p>
        </p:txBody>
      </p:sp>
      <p:sp>
        <p:nvSpPr>
          <p:cNvPr id="3" name="Content Placeholder 2"/>
          <p:cNvSpPr>
            <a:spLocks noGrp="1"/>
          </p:cNvSpPr>
          <p:nvPr>
            <p:ph idx="1"/>
          </p:nvPr>
        </p:nvSpPr>
        <p:spPr/>
        <p:txBody>
          <a:bodyPr>
            <a:normAutofit/>
          </a:bodyPr>
          <a:lstStyle/>
          <a:p>
            <a:r>
              <a:rPr lang="en-US" dirty="0" smtClean="0"/>
              <a:t>●</a:t>
            </a:r>
            <a:r>
              <a:rPr lang="en-US" dirty="0"/>
              <a:t>Antidiarrheal medications: A short course of symptomatic treatment (7 to 10 days) is an option for patients with mild to moderate UC and no signs of systemic toxicity (</a:t>
            </a:r>
            <a:r>
              <a:rPr lang="en-US" dirty="0" err="1"/>
              <a:t>eg</a:t>
            </a:r>
            <a:r>
              <a:rPr lang="en-US" dirty="0"/>
              <a:t>, fever or tachycardia) who are not responding to therapy with anti-inflammatory medications. For patients who have mild intermittent diarrhea without signs of systemic toxicity, we use </a:t>
            </a:r>
            <a:r>
              <a:rPr lang="en-US" dirty="0" err="1"/>
              <a:t>loperamide</a:t>
            </a:r>
            <a:r>
              <a:rPr lang="en-US" dirty="0"/>
              <a:t> as needed in small doses (</a:t>
            </a:r>
            <a:r>
              <a:rPr lang="en-US" dirty="0" err="1"/>
              <a:t>ie</a:t>
            </a:r>
            <a:r>
              <a:rPr lang="en-US" dirty="0"/>
              <a:t>, 2 to 4 mg after an episode of loose stool) for management of diarrhea in this setting because of its efficacy and safety in low doses </a:t>
            </a:r>
            <a:r>
              <a:rPr lang="en-US" dirty="0" smtClean="0"/>
              <a:t>. </a:t>
            </a:r>
            <a:r>
              <a:rPr lang="en-US" dirty="0"/>
              <a:t>An alternative to </a:t>
            </a:r>
            <a:r>
              <a:rPr lang="en-US" dirty="0" err="1"/>
              <a:t>loperamide</a:t>
            </a:r>
            <a:r>
              <a:rPr lang="en-US" dirty="0"/>
              <a:t> is a bile acid </a:t>
            </a:r>
            <a:r>
              <a:rPr lang="en-US" dirty="0" err="1"/>
              <a:t>sequestrant</a:t>
            </a:r>
            <a:r>
              <a:rPr lang="en-US" dirty="0"/>
              <a:t> as needed for mild diarrhea (</a:t>
            </a:r>
            <a:r>
              <a:rPr lang="en-US" dirty="0" err="1"/>
              <a:t>eg</a:t>
            </a:r>
            <a:r>
              <a:rPr lang="en-US" dirty="0"/>
              <a:t>, </a:t>
            </a:r>
            <a:r>
              <a:rPr lang="en-US" dirty="0" err="1"/>
              <a:t>cholestyramine</a:t>
            </a:r>
            <a:r>
              <a:rPr lang="en-US" dirty="0"/>
              <a:t>), </a:t>
            </a:r>
            <a:endParaRPr lang="en-US" dirty="0" smtClean="0"/>
          </a:p>
          <a:p>
            <a:r>
              <a:rPr lang="en-US" dirty="0" smtClean="0"/>
              <a:t>●</a:t>
            </a:r>
            <a:r>
              <a:rPr lang="en-US" dirty="0"/>
              <a:t>Medications to avoid: Opioids </a:t>
            </a:r>
            <a:r>
              <a:rPr lang="en-US" dirty="0" smtClean="0"/>
              <a:t>because </a:t>
            </a:r>
            <a:r>
              <a:rPr lang="en-US" dirty="0"/>
              <a:t>they can mask the signs and symptoms of an acute abdomen or increase the risk of developing toxic </a:t>
            </a:r>
            <a:r>
              <a:rPr lang="en-US" dirty="0" err="1"/>
              <a:t>megacolon</a:t>
            </a:r>
            <a:r>
              <a:rPr lang="en-US" dirty="0"/>
              <a:t>, and because of their addiction potential. </a:t>
            </a:r>
          </a:p>
          <a:p>
            <a:r>
              <a:rPr lang="en-US" dirty="0" smtClean="0"/>
              <a:t> NSAIDs </a:t>
            </a:r>
            <a:r>
              <a:rPr lang="en-US" dirty="0"/>
              <a:t>should be avoided due to their potential to exacerbate </a:t>
            </a:r>
            <a:r>
              <a:rPr lang="en-US" dirty="0" smtClean="0"/>
              <a:t>IBD. </a:t>
            </a:r>
            <a:endParaRPr lang="en-US" dirty="0"/>
          </a:p>
          <a:p>
            <a:endParaRPr lang="en-US" dirty="0"/>
          </a:p>
        </p:txBody>
      </p:sp>
    </p:spTree>
    <p:extLst>
      <p:ext uri="{BB962C8B-B14F-4D97-AF65-F5344CB8AC3E}">
        <p14:creationId xmlns:p14="http://schemas.microsoft.com/office/powerpoint/2010/main" val="2535524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Approach to vaccination</a:t>
            </a:r>
          </a:p>
        </p:txBody>
      </p:sp>
      <p:sp>
        <p:nvSpPr>
          <p:cNvPr id="3" name="Content Placeholder 2"/>
          <p:cNvSpPr>
            <a:spLocks noGrp="1"/>
          </p:cNvSpPr>
          <p:nvPr>
            <p:ph idx="1"/>
          </p:nvPr>
        </p:nvSpPr>
        <p:spPr/>
        <p:txBody>
          <a:bodyPr>
            <a:normAutofit fontScale="92500" lnSpcReduction="20000"/>
          </a:bodyPr>
          <a:lstStyle/>
          <a:p>
            <a:r>
              <a:rPr lang="en-US" dirty="0"/>
              <a:t> </a:t>
            </a:r>
            <a:r>
              <a:rPr lang="en-US" dirty="0" smtClean="0"/>
              <a:t>review </a:t>
            </a:r>
            <a:r>
              <a:rPr lang="en-US" dirty="0"/>
              <a:t>each patient's vaccination and exposure history </a:t>
            </a:r>
            <a:r>
              <a:rPr lang="en-US" dirty="0" smtClean="0"/>
              <a:t>.</a:t>
            </a:r>
            <a:endParaRPr lang="en-US" dirty="0"/>
          </a:p>
          <a:p>
            <a:r>
              <a:rPr lang="en-US" dirty="0"/>
              <a:t>●Seasonal non-live influenza vaccine (annually)</a:t>
            </a:r>
          </a:p>
          <a:p>
            <a:r>
              <a:rPr lang="en-US" dirty="0"/>
              <a:t>●Pneumococcal vaccine (for patients who are on or are planning to start immunosuppressive therapy) </a:t>
            </a:r>
          </a:p>
          <a:p>
            <a:r>
              <a:rPr lang="en-US" dirty="0"/>
              <a:t>In addition, patients are screened for hepatitis B virus before initiating biologic or immunosuppressive therapy, and individuals who are </a:t>
            </a:r>
            <a:r>
              <a:rPr lang="en-US" dirty="0" err="1"/>
              <a:t>seronegative</a:t>
            </a:r>
            <a:r>
              <a:rPr lang="en-US" dirty="0"/>
              <a:t> should be vaccinated for hepatitis B virus </a:t>
            </a:r>
            <a:r>
              <a:rPr lang="en-US" dirty="0" smtClean="0"/>
              <a:t>.</a:t>
            </a:r>
            <a:endParaRPr lang="en-US" dirty="0"/>
          </a:p>
          <a:p>
            <a:r>
              <a:rPr lang="en-US" dirty="0"/>
              <a:t>Patients who are not up to date with other routinely recommended vaccines (based on age or other risk factors) should receive any needed inactivated (non-live) vaccines regardless of immunosuppression. Any needed live vaccines (</a:t>
            </a:r>
            <a:r>
              <a:rPr lang="en-US" dirty="0" err="1"/>
              <a:t>eg</a:t>
            </a:r>
            <a:r>
              <a:rPr lang="en-US" dirty="0"/>
              <a:t>, measles or zoster vaccines) should ideally be administered ≥4 weeks prior to the start of </a:t>
            </a:r>
            <a:r>
              <a:rPr lang="en-US" dirty="0" smtClean="0"/>
              <a:t>immunosuppression.</a:t>
            </a:r>
          </a:p>
          <a:p>
            <a:endParaRPr lang="en-US" dirty="0"/>
          </a:p>
          <a:p>
            <a:r>
              <a:rPr lang="en-US" dirty="0" smtClean="0"/>
              <a:t>Patients </a:t>
            </a:r>
            <a:r>
              <a:rPr lang="en-US" dirty="0"/>
              <a:t>with IBD are at increased risk for infections due to their underlying disease, malnutrition, surgery, and/or immunosuppressive medications</a:t>
            </a:r>
          </a:p>
          <a:p>
            <a:endParaRPr lang="en-US" dirty="0"/>
          </a:p>
        </p:txBody>
      </p:sp>
    </p:spTree>
    <p:extLst>
      <p:ext uri="{BB962C8B-B14F-4D97-AF65-F5344CB8AC3E}">
        <p14:creationId xmlns:p14="http://schemas.microsoft.com/office/powerpoint/2010/main" val="9950360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CLINICAL MANIFESTATIONS</a:t>
            </a:r>
          </a:p>
        </p:txBody>
      </p:sp>
      <p:sp>
        <p:nvSpPr>
          <p:cNvPr id="3" name="Content Placeholder 2"/>
          <p:cNvSpPr>
            <a:spLocks noGrp="1"/>
          </p:cNvSpPr>
          <p:nvPr>
            <p:ph idx="1"/>
          </p:nvPr>
        </p:nvSpPr>
        <p:spPr/>
        <p:txBody>
          <a:bodyPr>
            <a:normAutofit fontScale="85000" lnSpcReduction="10000"/>
          </a:bodyPr>
          <a:lstStyle/>
          <a:p>
            <a:r>
              <a:rPr lang="en-US" dirty="0"/>
              <a:t>Colitis </a:t>
            </a:r>
            <a:r>
              <a:rPr lang="en-US" dirty="0" smtClean="0"/>
              <a:t>— </a:t>
            </a:r>
            <a:r>
              <a:rPr lang="en-US" dirty="0"/>
              <a:t>diarrhea, which may be associated with blood. Bowel movements are frequent and small in volume as a result of rectal inflammation. Associated symptoms :</a:t>
            </a:r>
            <a:r>
              <a:rPr lang="en-US" dirty="0" smtClean="0"/>
              <a:t> </a:t>
            </a:r>
            <a:r>
              <a:rPr lang="en-US" dirty="0"/>
              <a:t>colicky abdominal pain, urgency, </a:t>
            </a:r>
            <a:r>
              <a:rPr lang="en-US" dirty="0" err="1"/>
              <a:t>tenesmus</a:t>
            </a:r>
            <a:r>
              <a:rPr lang="en-US" dirty="0"/>
              <a:t>, and </a:t>
            </a:r>
            <a:r>
              <a:rPr lang="en-US" dirty="0" smtClean="0"/>
              <a:t>incontinence/ or </a:t>
            </a:r>
            <a:r>
              <a:rPr lang="en-US" dirty="0"/>
              <a:t>fever, fatigue, and weight loss</a:t>
            </a:r>
            <a:r>
              <a:rPr lang="en-US" dirty="0" smtClean="0"/>
              <a:t>. </a:t>
            </a:r>
            <a:r>
              <a:rPr lang="en-US" dirty="0"/>
              <a:t>Patients with mainly distal disease may have constipation accompanied by frequent discharge of blood and mucus.</a:t>
            </a:r>
          </a:p>
          <a:p>
            <a:r>
              <a:rPr lang="en-US" dirty="0"/>
              <a:t>The onset of symptoms is usually gradual, and symptoms are progressive over several weeks. Symptoms may be preceded by a self-limited episode of rectal bleeding that occurred weeks or months earlier.</a:t>
            </a:r>
          </a:p>
          <a:p>
            <a:r>
              <a:rPr lang="en-US" dirty="0"/>
              <a:t>The severity of symptoms may range from mild disease with four or fewer stools per day with or without blood to severe disease with more than 10 stools per day with severe cramps and continuous bleeding </a:t>
            </a:r>
            <a:endParaRPr lang="en-US" dirty="0" smtClean="0"/>
          </a:p>
          <a:p>
            <a:r>
              <a:rPr lang="en-US" dirty="0" smtClean="0"/>
              <a:t>Patients </a:t>
            </a:r>
            <a:r>
              <a:rPr lang="en-US" dirty="0"/>
              <a:t>may also have dyspnea and palpitations due to anemia secondary to iron deficiency from blood loss, anemia of chronic disease, or autoimmune hemolytic anemia. </a:t>
            </a:r>
            <a:endParaRPr lang="en-US" dirty="0" smtClean="0"/>
          </a:p>
          <a:p>
            <a:r>
              <a:rPr lang="en-US" dirty="0" smtClean="0"/>
              <a:t>Physical </a:t>
            </a:r>
            <a:r>
              <a:rPr lang="en-US" dirty="0"/>
              <a:t>examination is often normal, especially in patients with mild disease. Patients with moderate to severe ulcerative colitis may have abdominal tenderness to palpation, fever, hypotension, tachycardia, and pallor. Rectal examination may reveal evidence of blood. Patients with prolonged diarrhea symptoms may have evidence of muscle wasting, loss of subcutaneous fat, and peripheral edema due to weight loss and malnutrition.</a:t>
            </a:r>
          </a:p>
          <a:p>
            <a:endParaRPr lang="en-US" dirty="0"/>
          </a:p>
        </p:txBody>
      </p:sp>
    </p:spTree>
    <p:extLst>
      <p:ext uri="{BB962C8B-B14F-4D97-AF65-F5344CB8AC3E}">
        <p14:creationId xmlns:p14="http://schemas.microsoft.com/office/powerpoint/2010/main" val="33645640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Cancer screening</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t>
            </a:r>
            <a:r>
              <a:rPr lang="en-US" b="1" dirty="0"/>
              <a:t>Colorectal cancer</a:t>
            </a:r>
            <a:r>
              <a:rPr lang="en-US" dirty="0"/>
              <a:t> – Patients with IBD are at increased risk for colorectal cancer (CRC) and should undergo CRC screening with colonoscopy based on the extent and duration of their disease </a:t>
            </a:r>
            <a:r>
              <a:rPr lang="en-US" dirty="0" smtClean="0"/>
              <a:t>.</a:t>
            </a:r>
            <a:endParaRPr lang="en-US" dirty="0"/>
          </a:p>
          <a:p>
            <a:r>
              <a:rPr lang="en-US" dirty="0"/>
              <a:t>●</a:t>
            </a:r>
            <a:r>
              <a:rPr lang="en-US" b="1" dirty="0"/>
              <a:t>Cervical cancer</a:t>
            </a:r>
            <a:r>
              <a:rPr lang="en-US" dirty="0"/>
              <a:t> – Annual screening for cervical cancer should be performed for women with IBD on immunosuppressive therapy </a:t>
            </a:r>
            <a:r>
              <a:rPr lang="en-US" dirty="0" smtClean="0"/>
              <a:t>.</a:t>
            </a:r>
            <a:endParaRPr lang="en-US" dirty="0"/>
          </a:p>
          <a:p>
            <a:r>
              <a:rPr lang="en-US" dirty="0"/>
              <a:t>The prevalence of abnormal </a:t>
            </a:r>
            <a:r>
              <a:rPr lang="en-US" dirty="0" err="1"/>
              <a:t>Papanicolaou</a:t>
            </a:r>
            <a:r>
              <a:rPr lang="en-US" dirty="0"/>
              <a:t> smears is higher in women with IBD on immunosuppression </a:t>
            </a:r>
            <a:r>
              <a:rPr lang="en-US" dirty="0" smtClean="0"/>
              <a:t>.It </a:t>
            </a:r>
            <a:r>
              <a:rPr lang="en-US" dirty="0"/>
              <a:t>is important for clinicians to emphasize the importance of annual cervical cancer screening for women with IBD and on immunosuppressive therapy because compliance with cervical cancer screening tends to be low in women with IBD </a:t>
            </a:r>
            <a:r>
              <a:rPr lang="en-US" dirty="0" smtClean="0"/>
              <a:t>.</a:t>
            </a:r>
            <a:endParaRPr lang="en-US" dirty="0"/>
          </a:p>
          <a:p>
            <a:r>
              <a:rPr lang="en-US" dirty="0"/>
              <a:t>●</a:t>
            </a:r>
            <a:r>
              <a:rPr lang="en-US" b="1" dirty="0"/>
              <a:t>Skin cancer</a:t>
            </a:r>
            <a:r>
              <a:rPr lang="en-US" dirty="0"/>
              <a:t> – All IBD patients who have taken, are currently taking, or are planning to start </a:t>
            </a:r>
            <a:r>
              <a:rPr lang="en-US" dirty="0" err="1"/>
              <a:t>immunomodulators</a:t>
            </a:r>
            <a:r>
              <a:rPr lang="en-US" dirty="0"/>
              <a:t> or biologic therapy should undergo annual skin examination by a dermatologist </a:t>
            </a:r>
            <a:r>
              <a:rPr lang="en-US" dirty="0" smtClean="0"/>
              <a:t>.Both </a:t>
            </a:r>
            <a:r>
              <a:rPr lang="en-US" dirty="0"/>
              <a:t>melanoma and </a:t>
            </a:r>
            <a:r>
              <a:rPr lang="en-US" dirty="0" err="1"/>
              <a:t>nonmelanoma</a:t>
            </a:r>
            <a:r>
              <a:rPr lang="en-US" dirty="0"/>
              <a:t> skin malignancies are associated with therapies used for IBD. </a:t>
            </a:r>
            <a:r>
              <a:rPr lang="en-US" dirty="0" err="1"/>
              <a:t>Nonmelanoma</a:t>
            </a:r>
            <a:r>
              <a:rPr lang="en-US" dirty="0"/>
              <a:t> skin cancer is associated with past or current use of 6-mercaptopurine or azathioprine. Patients should be advised to avoid excessive sun exposure and use a high-strength sunscreen and sun-protective </a:t>
            </a:r>
            <a:r>
              <a:rPr lang="en-US" dirty="0" smtClean="0"/>
              <a:t>measures.</a:t>
            </a:r>
            <a:endParaRPr lang="en-US" dirty="0"/>
          </a:p>
          <a:p>
            <a:endParaRPr lang="en-US" dirty="0"/>
          </a:p>
        </p:txBody>
      </p:sp>
    </p:spTree>
    <p:extLst>
      <p:ext uri="{BB962C8B-B14F-4D97-AF65-F5344CB8AC3E}">
        <p14:creationId xmlns:p14="http://schemas.microsoft.com/office/powerpoint/2010/main" val="181994723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Osteoporosis screening</a:t>
            </a:r>
          </a:p>
        </p:txBody>
      </p:sp>
      <p:sp>
        <p:nvSpPr>
          <p:cNvPr id="3" name="Content Placeholder 2"/>
          <p:cNvSpPr>
            <a:spLocks noGrp="1"/>
          </p:cNvSpPr>
          <p:nvPr>
            <p:ph idx="1"/>
          </p:nvPr>
        </p:nvSpPr>
        <p:spPr/>
        <p:txBody>
          <a:bodyPr>
            <a:normAutofit/>
          </a:bodyPr>
          <a:lstStyle/>
          <a:p>
            <a:r>
              <a:rPr lang="en-US" dirty="0"/>
              <a:t> — Patients with IBD are at increased risk for bone loss </a:t>
            </a:r>
            <a:r>
              <a:rPr lang="en-US" dirty="0" smtClean="0"/>
              <a:t>.</a:t>
            </a:r>
          </a:p>
          <a:p>
            <a:r>
              <a:rPr lang="en-US" dirty="0" smtClean="0"/>
              <a:t> </a:t>
            </a:r>
            <a:r>
              <a:rPr lang="en-US" dirty="0"/>
              <a:t>Screening for osteoporosis with bone mineral density testing should be performed at the time of diagnosis and periodically thereafter in all IBD patients who meet one of the following criteria: postmenopausal, ongoing glucocorticoid treatment, cumulative prior use of glucocorticoids exceeding three months, history of low-trauma fractures, or age over 60 years </a:t>
            </a:r>
            <a:r>
              <a:rPr lang="en-US" dirty="0" smtClean="0"/>
              <a:t>.</a:t>
            </a:r>
          </a:p>
          <a:p>
            <a:r>
              <a:rPr lang="en-US" dirty="0" smtClean="0"/>
              <a:t>IBD </a:t>
            </a:r>
            <a:r>
              <a:rPr lang="en-US" dirty="0"/>
              <a:t>patients on glucocorticoids (any dose with an anticipated duration of ≥3 months) should maintain a total calcium intake of 1200 mg per day and vitamin D intake of 800 international units per day through either diet and/or supplements. </a:t>
            </a:r>
            <a:endParaRPr lang="en-US" dirty="0" smtClean="0"/>
          </a:p>
          <a:p>
            <a:r>
              <a:rPr lang="en-US" dirty="0" smtClean="0"/>
              <a:t>Anxiety/depression </a:t>
            </a:r>
            <a:r>
              <a:rPr lang="en-US" dirty="0"/>
              <a:t>screening — Many IBD patients suffer from anxiety and depression secondary to their disease and should be screened for these conditions</a:t>
            </a:r>
          </a:p>
          <a:p>
            <a:endParaRPr lang="en-US" dirty="0"/>
          </a:p>
        </p:txBody>
      </p:sp>
    </p:spTree>
    <p:extLst>
      <p:ext uri="{BB962C8B-B14F-4D97-AF65-F5344CB8AC3E}">
        <p14:creationId xmlns:p14="http://schemas.microsoft.com/office/powerpoint/2010/main" val="42522418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Laboratory monitoring</a:t>
            </a:r>
          </a:p>
        </p:txBody>
      </p:sp>
      <p:sp>
        <p:nvSpPr>
          <p:cNvPr id="3" name="Content Placeholder 2"/>
          <p:cNvSpPr>
            <a:spLocks noGrp="1"/>
          </p:cNvSpPr>
          <p:nvPr>
            <p:ph idx="1"/>
          </p:nvPr>
        </p:nvSpPr>
        <p:spPr/>
        <p:txBody>
          <a:bodyPr>
            <a:normAutofit fontScale="85000" lnSpcReduction="20000"/>
          </a:bodyPr>
          <a:lstStyle/>
          <a:p>
            <a:r>
              <a:rPr lang="en-US" dirty="0"/>
              <a:t> </a:t>
            </a:r>
          </a:p>
          <a:p>
            <a:r>
              <a:rPr lang="en-US" dirty="0"/>
              <a:t>●</a:t>
            </a:r>
            <a:r>
              <a:rPr lang="en-US" b="1" dirty="0"/>
              <a:t>Anemia</a:t>
            </a:r>
            <a:r>
              <a:rPr lang="en-US" dirty="0"/>
              <a:t> </a:t>
            </a:r>
            <a:r>
              <a:rPr lang="en-US" dirty="0" smtClean="0"/>
              <a:t>–35 </a:t>
            </a:r>
            <a:r>
              <a:rPr lang="en-US" dirty="0"/>
              <a:t>to 90 </a:t>
            </a:r>
            <a:r>
              <a:rPr lang="en-US" dirty="0" smtClean="0"/>
              <a:t>% </a:t>
            </a:r>
            <a:r>
              <a:rPr lang="en-US" dirty="0"/>
              <a:t>of adults with IBD are iron deficient. Other potential causes of anemia in patients with IBD include anemia of chronic disease, vitamin B12 deficiency, folic acid deficiency, or drug-induced anemia </a:t>
            </a:r>
            <a:endParaRPr lang="en-US" dirty="0" smtClean="0"/>
          </a:p>
          <a:p>
            <a:r>
              <a:rPr lang="en-US" dirty="0" smtClean="0"/>
              <a:t>CBC </a:t>
            </a:r>
            <a:r>
              <a:rPr lang="en-US" dirty="0"/>
              <a:t>should be measured every 6 to 12 months. In patients with anemia or those with low MCV, we also check ferritin, transferrin saturation, and CRP. The CRP is important in the interpretation of the ferritin level, as ferritin is an acute phase reactant. </a:t>
            </a:r>
            <a:endParaRPr lang="en-US" dirty="0" smtClean="0"/>
          </a:p>
          <a:p>
            <a:r>
              <a:rPr lang="en-US" dirty="0" smtClean="0"/>
              <a:t>●</a:t>
            </a:r>
            <a:r>
              <a:rPr lang="en-US" b="1" dirty="0"/>
              <a:t>Side effects of therapy</a:t>
            </a:r>
            <a:r>
              <a:rPr lang="en-US" dirty="0"/>
              <a:t> – For patients on 5-ASA agents, we measure serum creatinine at six weeks, three months, six months, and 12 months after initiation of therapy and then annually </a:t>
            </a:r>
            <a:r>
              <a:rPr lang="en-US" dirty="0" smtClean="0"/>
              <a:t>.</a:t>
            </a:r>
            <a:endParaRPr lang="en-US" dirty="0"/>
          </a:p>
          <a:p>
            <a:r>
              <a:rPr lang="en-US" dirty="0"/>
              <a:t>For patients who are initiated on 6-mercaptopurine or </a:t>
            </a:r>
            <a:r>
              <a:rPr lang="en-US" dirty="0" smtClean="0"/>
              <a:t>azathioprine </a:t>
            </a:r>
            <a:r>
              <a:rPr lang="en-US" dirty="0"/>
              <a:t>laboratory monitoring (</a:t>
            </a:r>
            <a:r>
              <a:rPr lang="en-US" dirty="0" err="1"/>
              <a:t>ie</a:t>
            </a:r>
            <a:r>
              <a:rPr lang="en-US" dirty="0"/>
              <a:t>, hemoglobin, white blood cell count, platelet count, liver blood tests [serum aminotransferases and total bilirubin]) is performed at short intervals (</a:t>
            </a:r>
            <a:r>
              <a:rPr lang="en-US" dirty="0" err="1"/>
              <a:t>eg</a:t>
            </a:r>
            <a:r>
              <a:rPr lang="en-US" dirty="0"/>
              <a:t>, weekly or every other week) until a maintenance dose is reached. Laboratory testing is continued periodically for the duration of therapy, </a:t>
            </a:r>
            <a:r>
              <a:rPr lang="en-US" dirty="0" smtClean="0"/>
              <a:t>.</a:t>
            </a:r>
          </a:p>
          <a:p>
            <a:r>
              <a:rPr lang="en-US" dirty="0" smtClean="0"/>
              <a:t>●</a:t>
            </a:r>
            <a:r>
              <a:rPr lang="en-US" b="1" dirty="0"/>
              <a:t>Disease activity</a:t>
            </a:r>
            <a:r>
              <a:rPr lang="en-US" dirty="0"/>
              <a:t> – The stool marker, </a:t>
            </a:r>
            <a:r>
              <a:rPr lang="en-US" dirty="0" err="1"/>
              <a:t>calprotectin</a:t>
            </a:r>
            <a:r>
              <a:rPr lang="en-US" dirty="0"/>
              <a:t>, may be used to monitor disease activity in patients with IBD. A systematic review of six studies of 552 IBD (mostly UC) patients in remission showed that ≥2 elevated </a:t>
            </a:r>
            <a:r>
              <a:rPr lang="en-US" dirty="0" err="1"/>
              <a:t>calprotectin</a:t>
            </a:r>
            <a:r>
              <a:rPr lang="en-US" dirty="0"/>
              <a:t> measurements corresponded to a 53 to 83 percent probability of relapse within the next two to three months</a:t>
            </a:r>
          </a:p>
          <a:p>
            <a:endParaRPr lang="en-US" dirty="0"/>
          </a:p>
        </p:txBody>
      </p:sp>
    </p:spTree>
    <p:extLst>
      <p:ext uri="{BB962C8B-B14F-4D97-AF65-F5344CB8AC3E}">
        <p14:creationId xmlns:p14="http://schemas.microsoft.com/office/powerpoint/2010/main" val="5736756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xmlns="" id="{3FD1364C-FF1A-2642-8601-701FAF9B68E6}"/>
              </a:ext>
            </a:extLst>
          </p:cNvPr>
          <p:cNvPicPr>
            <a:picLocks noGrp="1" noChangeAspect="1"/>
          </p:cNvPicPr>
          <p:nvPr>
            <p:ph type="pic" sz="quarter" idx="14"/>
          </p:nvPr>
        </p:nvPicPr>
        <p:blipFill>
          <a:blip r:embed="rId2"/>
          <a:srcRect/>
          <a:stretch>
            <a:fillRect/>
          </a:stretch>
        </p:blipFill>
        <p:spPr/>
      </p:pic>
      <p:sp>
        <p:nvSpPr>
          <p:cNvPr id="3" name="TextBox 2"/>
          <p:cNvSpPr txBox="1"/>
          <p:nvPr/>
        </p:nvSpPr>
        <p:spPr>
          <a:xfrm>
            <a:off x="2300748" y="1548580"/>
            <a:ext cx="7521678" cy="5016758"/>
          </a:xfrm>
          <a:prstGeom prst="rect">
            <a:avLst/>
          </a:prstGeom>
          <a:noFill/>
        </p:spPr>
        <p:txBody>
          <a:bodyPr wrap="square" rtlCol="0">
            <a:spAutoFit/>
          </a:bodyPr>
          <a:lstStyle/>
          <a:p>
            <a:pPr lvl="0" algn="ctr"/>
            <a:r>
              <a:rPr lang="en-US" sz="13800" dirty="0">
                <a:solidFill>
                  <a:schemeClr val="bg1"/>
                </a:solidFill>
                <a:latin typeface="EB Garamond 08" panose="02020502060206020404" pitchFamily="18" charset="77"/>
                <a:ea typeface="Nunito Bold" charset="0"/>
                <a:cs typeface="Arima Madurai Black" pitchFamily="2" charset="77"/>
              </a:rPr>
              <a:t>Thanks!</a:t>
            </a:r>
          </a:p>
          <a:p>
            <a:pPr algn="ctr"/>
            <a:r>
              <a:rPr lang="en-US" sz="4400" dirty="0">
                <a:solidFill>
                  <a:schemeClr val="bg1"/>
                </a:solidFill>
                <a:latin typeface="EB Garamond 08" panose="02020502060206020404" pitchFamily="18" charset="77"/>
                <a:ea typeface="Nunito Bold" charset="0"/>
                <a:cs typeface="Arima Madurai Light" pitchFamily="2" charset="77"/>
              </a:rPr>
              <a:t>Any questions?</a:t>
            </a:r>
          </a:p>
          <a:p>
            <a:pPr lvl="0" algn="ctr"/>
            <a:endParaRPr lang="en-US" sz="13800" dirty="0">
              <a:solidFill>
                <a:schemeClr val="bg1"/>
              </a:solidFill>
              <a:latin typeface="EB Garamond 08" panose="02020502060206020404" pitchFamily="18" charset="77"/>
              <a:ea typeface="Nunito Bold" charset="0"/>
              <a:cs typeface="Arima Madurai Black" pitchFamily="2" charset="77"/>
            </a:endParaRPr>
          </a:p>
        </p:txBody>
      </p:sp>
    </p:spTree>
    <p:extLst>
      <p:ext uri="{BB962C8B-B14F-4D97-AF65-F5344CB8AC3E}">
        <p14:creationId xmlns:p14="http://schemas.microsoft.com/office/powerpoint/2010/main" val="1275132852"/>
      </p:ext>
    </p:extLst>
  </p:cSld>
  <p:clrMapOvr>
    <a:masterClrMapping/>
  </p:clrMapOvr>
  <p:transition advClick="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Defining disease extent</a:t>
            </a:r>
          </a:p>
        </p:txBody>
      </p:sp>
      <p:sp>
        <p:nvSpPr>
          <p:cNvPr id="3" name="Content Placeholder 2"/>
          <p:cNvSpPr>
            <a:spLocks noGrp="1"/>
          </p:cNvSpPr>
          <p:nvPr>
            <p:ph idx="1"/>
          </p:nvPr>
        </p:nvSpPr>
        <p:spPr/>
        <p:txBody>
          <a:bodyPr/>
          <a:lstStyle/>
          <a:p>
            <a:r>
              <a:rPr lang="en-US" dirty="0" smtClean="0"/>
              <a:t>●</a:t>
            </a:r>
            <a:r>
              <a:rPr lang="en-US" b="1" dirty="0"/>
              <a:t>Ulcerative </a:t>
            </a:r>
            <a:r>
              <a:rPr lang="en-US" b="1" dirty="0" err="1"/>
              <a:t>proctitis</a:t>
            </a:r>
            <a:r>
              <a:rPr lang="en-US" dirty="0"/>
              <a:t> – Ulcerative </a:t>
            </a:r>
            <a:r>
              <a:rPr lang="en-US" dirty="0" err="1"/>
              <a:t>proctitis</a:t>
            </a:r>
            <a:r>
              <a:rPr lang="en-US" dirty="0"/>
              <a:t> refers to disease within 18 cm of the anal verge, distal to the </a:t>
            </a:r>
            <a:r>
              <a:rPr lang="en-US" dirty="0" err="1"/>
              <a:t>rectosigmoid</a:t>
            </a:r>
            <a:r>
              <a:rPr lang="en-US" dirty="0"/>
              <a:t> junction</a:t>
            </a:r>
          </a:p>
          <a:p>
            <a:r>
              <a:rPr lang="en-US" dirty="0"/>
              <a:t>●</a:t>
            </a:r>
            <a:r>
              <a:rPr lang="en-US" b="1" dirty="0"/>
              <a:t>Ulcerative </a:t>
            </a:r>
            <a:r>
              <a:rPr lang="en-US" b="1" dirty="0" err="1"/>
              <a:t>proctosigmoiditis</a:t>
            </a:r>
            <a:r>
              <a:rPr lang="en-US" dirty="0"/>
              <a:t> – Ulcerative </a:t>
            </a:r>
            <a:r>
              <a:rPr lang="en-US" dirty="0" err="1"/>
              <a:t>proctosigmoiditis</a:t>
            </a:r>
            <a:r>
              <a:rPr lang="en-US" dirty="0"/>
              <a:t> refers to disease limited to the rectum and sigmoid colon and not involving the descending colon</a:t>
            </a:r>
          </a:p>
          <a:p>
            <a:r>
              <a:rPr lang="en-US" dirty="0"/>
              <a:t>●</a:t>
            </a:r>
            <a:r>
              <a:rPr lang="en-US" b="1" dirty="0"/>
              <a:t>Left-sided colitis</a:t>
            </a:r>
            <a:r>
              <a:rPr lang="en-US" dirty="0"/>
              <a:t> – Left-sided colitis refers to disease that extends beyond the sigmoid colon and as far proximally as the splenic flexure</a:t>
            </a:r>
          </a:p>
          <a:p>
            <a:r>
              <a:rPr lang="en-US" dirty="0"/>
              <a:t>●</a:t>
            </a:r>
            <a:r>
              <a:rPr lang="en-US" b="1" dirty="0"/>
              <a:t>Extensive colitis</a:t>
            </a:r>
            <a:r>
              <a:rPr lang="en-US" dirty="0"/>
              <a:t> – Extensive colitis refers to disease extending proximal to the splenic flexure</a:t>
            </a:r>
          </a:p>
          <a:p>
            <a:r>
              <a:rPr lang="en-US" dirty="0"/>
              <a:t>Colonoscopy is required to determine the extent of involvement, and the distribution of mucosal inflammation may progress over time</a:t>
            </a:r>
          </a:p>
          <a:p>
            <a:endParaRPr lang="en-US" dirty="0"/>
          </a:p>
        </p:txBody>
      </p:sp>
    </p:spTree>
    <p:extLst>
      <p:ext uri="{BB962C8B-B14F-4D97-AF65-F5344CB8AC3E}">
        <p14:creationId xmlns:p14="http://schemas.microsoft.com/office/powerpoint/2010/main" val="36642137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Disease severity</a:t>
            </a:r>
          </a:p>
        </p:txBody>
      </p:sp>
      <p:sp>
        <p:nvSpPr>
          <p:cNvPr id="3" name="Content Placeholder 2"/>
          <p:cNvSpPr>
            <a:spLocks noGrp="1"/>
          </p:cNvSpPr>
          <p:nvPr>
            <p:ph idx="1"/>
          </p:nvPr>
        </p:nvSpPr>
        <p:spPr/>
        <p:txBody>
          <a:bodyPr>
            <a:normAutofit fontScale="85000" lnSpcReduction="10000"/>
          </a:bodyPr>
          <a:lstStyle/>
          <a:p>
            <a:r>
              <a:rPr lang="en-US" dirty="0" smtClean="0"/>
              <a:t>It is </a:t>
            </a:r>
            <a:r>
              <a:rPr lang="en-US" dirty="0"/>
              <a:t>important in guiding clinical management and can predict long-term outcomes. The severity of disease activity can be objectively measured using a clinical disease activity </a:t>
            </a:r>
            <a:r>
              <a:rPr lang="en-US" dirty="0" smtClean="0"/>
              <a:t>index based </a:t>
            </a:r>
            <a:r>
              <a:rPr lang="en-US" dirty="0"/>
              <a:t>on the frequency and severity of diarrhea, and the presence of systemic symptoms and laboratory </a:t>
            </a:r>
            <a:r>
              <a:rPr lang="en-US" dirty="0" smtClean="0"/>
              <a:t>abnormalities.</a:t>
            </a:r>
            <a:endParaRPr lang="en-US" dirty="0"/>
          </a:p>
          <a:p>
            <a:r>
              <a:rPr lang="en-US" dirty="0"/>
              <a:t>●</a:t>
            </a:r>
            <a:r>
              <a:rPr lang="en-US" b="1" dirty="0"/>
              <a:t>Mild</a:t>
            </a:r>
            <a:r>
              <a:rPr lang="en-US" dirty="0"/>
              <a:t> </a:t>
            </a:r>
            <a:r>
              <a:rPr lang="en-US" dirty="0" smtClean="0"/>
              <a:t>–</a:t>
            </a:r>
            <a:r>
              <a:rPr lang="en-US" sz="2400" b="1" dirty="0" smtClean="0">
                <a:solidFill>
                  <a:srgbClr val="FF0000"/>
                </a:solidFill>
              </a:rPr>
              <a:t>4</a:t>
            </a:r>
            <a:r>
              <a:rPr lang="en-US" dirty="0" smtClean="0"/>
              <a:t> </a:t>
            </a:r>
            <a:r>
              <a:rPr lang="en-US" dirty="0"/>
              <a:t>or fewer stools per day with or without blood, no signs of systemic toxicity, and a normal </a:t>
            </a:r>
            <a:r>
              <a:rPr lang="en-US" dirty="0" smtClean="0"/>
              <a:t>ESR. </a:t>
            </a:r>
            <a:r>
              <a:rPr lang="en-US" dirty="0"/>
              <a:t>Mild </a:t>
            </a:r>
            <a:r>
              <a:rPr lang="en-US" dirty="0" err="1"/>
              <a:t>crampy</a:t>
            </a:r>
            <a:r>
              <a:rPr lang="en-US" dirty="0"/>
              <a:t> pain, </a:t>
            </a:r>
            <a:r>
              <a:rPr lang="en-US" dirty="0" err="1"/>
              <a:t>tenesmus</a:t>
            </a:r>
            <a:r>
              <a:rPr lang="en-US" dirty="0"/>
              <a:t>, and periods of constipation are also common, but severe abdominal pain, profuse bleeding, fever, and weight loss are not part of the spectrum of mild disease.</a:t>
            </a:r>
          </a:p>
          <a:p>
            <a:r>
              <a:rPr lang="en-US" dirty="0"/>
              <a:t>●</a:t>
            </a:r>
            <a:r>
              <a:rPr lang="en-US" b="1" dirty="0"/>
              <a:t>Moderate</a:t>
            </a:r>
            <a:r>
              <a:rPr lang="en-US" dirty="0"/>
              <a:t> – </a:t>
            </a:r>
            <a:r>
              <a:rPr lang="en-US" dirty="0" smtClean="0"/>
              <a:t>  </a:t>
            </a:r>
            <a:r>
              <a:rPr lang="en-US" dirty="0"/>
              <a:t>loose, bloody stools (</a:t>
            </a:r>
            <a:r>
              <a:rPr lang="en-US" sz="2400" b="1" dirty="0">
                <a:solidFill>
                  <a:srgbClr val="FF0000"/>
                </a:solidFill>
              </a:rPr>
              <a:t>&gt;4 </a:t>
            </a:r>
            <a:r>
              <a:rPr lang="en-US" dirty="0"/>
              <a:t>per day), mild anemia not requiring blood transfusions, and abdominal pain that is not severe. Patients have minimal signs of systemic toxicity, including a low-grade fever. Adequate nutrition is usually maintained, and weight loss is not associated with moderate clinical disease.</a:t>
            </a:r>
          </a:p>
          <a:p>
            <a:r>
              <a:rPr lang="en-US" dirty="0"/>
              <a:t>●</a:t>
            </a:r>
            <a:r>
              <a:rPr lang="en-US" b="1" dirty="0"/>
              <a:t>Severe</a:t>
            </a:r>
            <a:r>
              <a:rPr lang="en-US" dirty="0"/>
              <a:t> – </a:t>
            </a:r>
            <a:r>
              <a:rPr lang="en-US" dirty="0" smtClean="0"/>
              <a:t> </a:t>
            </a:r>
            <a:r>
              <a:rPr lang="en-US" dirty="0"/>
              <a:t>loose, bloody stools (</a:t>
            </a:r>
            <a:r>
              <a:rPr lang="en-US" sz="2400" b="1" dirty="0">
                <a:solidFill>
                  <a:srgbClr val="FF0000"/>
                </a:solidFill>
              </a:rPr>
              <a:t>≥6 </a:t>
            </a:r>
            <a:r>
              <a:rPr lang="en-US" dirty="0"/>
              <a:t>per day) with severe cramps and evidence of systemic toxicity as demonstrated by a fever (temperature ≥37.5°C), tachycardia (HR ≥90 beats/minute), anemia (hemoglobin &lt;10.5 g/</a:t>
            </a:r>
            <a:r>
              <a:rPr lang="en-US" dirty="0" err="1"/>
              <a:t>dL</a:t>
            </a:r>
            <a:r>
              <a:rPr lang="en-US" dirty="0"/>
              <a:t>), or an elevated ESR (≥30 mm/hour). Patients may have rapid weight loss.</a:t>
            </a:r>
          </a:p>
          <a:p>
            <a:r>
              <a:rPr lang="en-US" dirty="0" smtClean="0"/>
              <a:t>Most UC  </a:t>
            </a:r>
            <a:r>
              <a:rPr lang="en-US" dirty="0"/>
              <a:t>patients </a:t>
            </a:r>
            <a:r>
              <a:rPr lang="en-US" dirty="0" smtClean="0"/>
              <a:t> </a:t>
            </a:r>
            <a:r>
              <a:rPr lang="en-US" dirty="0"/>
              <a:t>present with </a:t>
            </a:r>
            <a:r>
              <a:rPr lang="en-US" dirty="0" smtClean="0"/>
              <a:t>mild </a:t>
            </a:r>
            <a:r>
              <a:rPr lang="en-US" dirty="0"/>
              <a:t>severity at presentation, approximately 27 percent </a:t>
            </a:r>
            <a:r>
              <a:rPr lang="en-US" dirty="0" smtClean="0"/>
              <a:t> </a:t>
            </a:r>
            <a:r>
              <a:rPr lang="en-US" dirty="0"/>
              <a:t>moderate disease, and 1 percent have severe </a:t>
            </a:r>
            <a:r>
              <a:rPr lang="en-US" dirty="0" smtClean="0"/>
              <a:t>disease.</a:t>
            </a:r>
            <a:endParaRPr lang="en-US" dirty="0"/>
          </a:p>
          <a:p>
            <a:endParaRPr lang="en-US" dirty="0"/>
          </a:p>
        </p:txBody>
      </p:sp>
    </p:spTree>
    <p:extLst>
      <p:ext uri="{BB962C8B-B14F-4D97-AF65-F5344CB8AC3E}">
        <p14:creationId xmlns:p14="http://schemas.microsoft.com/office/powerpoint/2010/main" val="25270659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Low- versus high-risk </a:t>
            </a:r>
            <a:r>
              <a:rPr lang="en-US" dirty="0" smtClean="0"/>
              <a:t>patients(AGA)</a:t>
            </a:r>
            <a:endParaRPr lang="en-US" dirty="0"/>
          </a:p>
        </p:txBody>
      </p:sp>
      <p:sp>
        <p:nvSpPr>
          <p:cNvPr id="3" name="Content Placeholder 2"/>
          <p:cNvSpPr>
            <a:spLocks noGrp="1"/>
          </p:cNvSpPr>
          <p:nvPr>
            <p:ph idx="1"/>
          </p:nvPr>
        </p:nvSpPr>
        <p:spPr>
          <a:xfrm>
            <a:off x="750627" y="1845734"/>
            <a:ext cx="11041039" cy="4350350"/>
          </a:xfrm>
        </p:spPr>
        <p:txBody>
          <a:bodyPr>
            <a:normAutofit fontScale="85000" lnSpcReduction="20000"/>
          </a:bodyPr>
          <a:lstStyle/>
          <a:p>
            <a:r>
              <a:rPr lang="en-US" dirty="0" smtClean="0"/>
              <a:t>For </a:t>
            </a:r>
            <a:r>
              <a:rPr lang="en-US" dirty="0"/>
              <a:t>patients with mild-to-moderate UC, the following features may predict a lower risk for long-term </a:t>
            </a:r>
            <a:r>
              <a:rPr lang="en-US" dirty="0" err="1"/>
              <a:t>sequelae</a:t>
            </a:r>
            <a:r>
              <a:rPr lang="en-US" dirty="0"/>
              <a:t> (</a:t>
            </a:r>
            <a:r>
              <a:rPr lang="en-US" dirty="0" err="1"/>
              <a:t>eg</a:t>
            </a:r>
            <a:r>
              <a:rPr lang="en-US" dirty="0"/>
              <a:t>, colectomy</a:t>
            </a:r>
            <a:r>
              <a:rPr lang="en-US" dirty="0" smtClean="0"/>
              <a:t>):</a:t>
            </a:r>
            <a:endParaRPr lang="en-US" dirty="0"/>
          </a:p>
          <a:p>
            <a:r>
              <a:rPr lang="en-US" dirty="0"/>
              <a:t>●Mild or moderate symptoms (≤6 stools daily with or without blood)</a:t>
            </a:r>
          </a:p>
          <a:p>
            <a:r>
              <a:rPr lang="en-US" dirty="0"/>
              <a:t>●No systemic symptoms (</a:t>
            </a:r>
            <a:r>
              <a:rPr lang="en-US" dirty="0" err="1"/>
              <a:t>eg</a:t>
            </a:r>
            <a:r>
              <a:rPr lang="en-US" dirty="0"/>
              <a:t>, fever, weight loss)</a:t>
            </a:r>
          </a:p>
          <a:p>
            <a:r>
              <a:rPr lang="en-US" dirty="0"/>
              <a:t>●Lack of severe endoscopic disease (</a:t>
            </a:r>
            <a:r>
              <a:rPr lang="en-US" dirty="0" err="1"/>
              <a:t>eg</a:t>
            </a:r>
            <a:r>
              <a:rPr lang="en-US" dirty="0"/>
              <a:t>, lack of deep ulcerations)</a:t>
            </a:r>
          </a:p>
          <a:p>
            <a:r>
              <a:rPr lang="en-US" dirty="0"/>
              <a:t>●Normal or mild elevation in CRP, ESR, and/or fecal </a:t>
            </a:r>
            <a:r>
              <a:rPr lang="en-US" dirty="0" err="1"/>
              <a:t>calprotectin</a:t>
            </a:r>
            <a:r>
              <a:rPr lang="en-US" dirty="0"/>
              <a:t> levels</a:t>
            </a:r>
          </a:p>
          <a:p>
            <a:r>
              <a:rPr lang="en-US" dirty="0"/>
              <a:t>●No </a:t>
            </a:r>
            <a:r>
              <a:rPr lang="en-US" dirty="0" err="1"/>
              <a:t>extraintestinal</a:t>
            </a:r>
            <a:r>
              <a:rPr lang="en-US" dirty="0"/>
              <a:t> manifestations</a:t>
            </a:r>
          </a:p>
          <a:p>
            <a:r>
              <a:rPr lang="en-US" dirty="0"/>
              <a:t>●Diagnosis at age &gt;40 years</a:t>
            </a:r>
          </a:p>
          <a:p>
            <a:r>
              <a:rPr lang="en-US" dirty="0"/>
              <a:t>●Normal albumin</a:t>
            </a:r>
          </a:p>
          <a:p>
            <a:r>
              <a:rPr lang="en-US" dirty="0"/>
              <a:t>Patients initially identified as low-risk may be subsequently reclassified as high-risk if they develop complications or do not respond to initial treatment. </a:t>
            </a:r>
            <a:endParaRPr lang="en-US" dirty="0" smtClean="0"/>
          </a:p>
          <a:p>
            <a:r>
              <a:rPr lang="en-US" dirty="0" smtClean="0"/>
              <a:t>Other </a:t>
            </a:r>
            <a:r>
              <a:rPr lang="en-US" dirty="0"/>
              <a:t>prognostic factors </a:t>
            </a:r>
            <a:r>
              <a:rPr lang="en-US" dirty="0" smtClean="0"/>
              <a:t> </a:t>
            </a:r>
            <a:r>
              <a:rPr lang="en-US" dirty="0"/>
              <a:t>include number of flares, need for glucocorticoids, number of hospitalizations related to UC, and infection </a:t>
            </a:r>
            <a:r>
              <a:rPr lang="en-US" dirty="0" smtClean="0"/>
              <a:t>with </a:t>
            </a:r>
            <a:r>
              <a:rPr lang="en-US" i="1" dirty="0" smtClean="0"/>
              <a:t>Clostridium </a:t>
            </a:r>
            <a:r>
              <a:rPr lang="en-US" i="1" dirty="0" err="1"/>
              <a:t>difficile</a:t>
            </a:r>
            <a:r>
              <a:rPr lang="en-US" dirty="0"/>
              <a:t> or </a:t>
            </a:r>
            <a:r>
              <a:rPr lang="en-US" dirty="0" smtClean="0"/>
              <a:t>cytomegalovirus.</a:t>
            </a:r>
            <a:endParaRPr lang="en-US" dirty="0"/>
          </a:p>
          <a:p>
            <a:endParaRPr lang="en-US" dirty="0"/>
          </a:p>
        </p:txBody>
      </p:sp>
    </p:spTree>
    <p:extLst>
      <p:ext uri="{BB962C8B-B14F-4D97-AF65-F5344CB8AC3E}">
        <p14:creationId xmlns:p14="http://schemas.microsoft.com/office/powerpoint/2010/main" val="31739827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Acute complications</a:t>
            </a:r>
          </a:p>
        </p:txBody>
      </p:sp>
      <p:sp>
        <p:nvSpPr>
          <p:cNvPr id="3" name="Content Placeholder 2"/>
          <p:cNvSpPr>
            <a:spLocks noGrp="1"/>
          </p:cNvSpPr>
          <p:nvPr>
            <p:ph idx="1"/>
          </p:nvPr>
        </p:nvSpPr>
        <p:spPr/>
        <p:txBody>
          <a:bodyPr>
            <a:normAutofit lnSpcReduction="10000"/>
          </a:bodyPr>
          <a:lstStyle/>
          <a:p>
            <a:r>
              <a:rPr lang="en-US" b="1" dirty="0"/>
              <a:t>Severe bleeding</a:t>
            </a:r>
            <a:r>
              <a:rPr lang="en-US" dirty="0"/>
              <a:t> – </a:t>
            </a:r>
            <a:r>
              <a:rPr lang="en-US" dirty="0" smtClean="0"/>
              <a:t>in </a:t>
            </a:r>
            <a:r>
              <a:rPr lang="en-US" dirty="0"/>
              <a:t>up to 10 %</a:t>
            </a:r>
            <a:r>
              <a:rPr lang="en-US" dirty="0" smtClean="0"/>
              <a:t>of </a:t>
            </a:r>
            <a:r>
              <a:rPr lang="en-US" dirty="0"/>
              <a:t>patients. </a:t>
            </a:r>
            <a:endParaRPr lang="en-US" dirty="0" smtClean="0"/>
          </a:p>
          <a:p>
            <a:r>
              <a:rPr lang="en-US" dirty="0" smtClean="0"/>
              <a:t>Massive hemorrhage in </a:t>
            </a:r>
            <a:r>
              <a:rPr lang="en-US" dirty="0"/>
              <a:t>up to 3 </a:t>
            </a:r>
            <a:r>
              <a:rPr lang="en-US" dirty="0" smtClean="0"/>
              <a:t>% </a:t>
            </a:r>
            <a:r>
              <a:rPr lang="en-US" dirty="0" smtClean="0"/>
              <a:t>  </a:t>
            </a:r>
            <a:r>
              <a:rPr lang="en-US" dirty="0"/>
              <a:t>and may necessitate urgent </a:t>
            </a:r>
            <a:r>
              <a:rPr lang="en-US" dirty="0" smtClean="0"/>
              <a:t>colectomy.</a:t>
            </a:r>
            <a:endParaRPr lang="en-US" dirty="0"/>
          </a:p>
          <a:p>
            <a:r>
              <a:rPr lang="en-US" dirty="0"/>
              <a:t>●</a:t>
            </a:r>
            <a:r>
              <a:rPr lang="en-US" b="1" dirty="0"/>
              <a:t>Fulminant colitis and toxic </a:t>
            </a:r>
            <a:r>
              <a:rPr lang="en-US" b="1" dirty="0" err="1"/>
              <a:t>megacolon</a:t>
            </a:r>
            <a:r>
              <a:rPr lang="en-US" dirty="0"/>
              <a:t> – </a:t>
            </a:r>
            <a:r>
              <a:rPr lang="en-US" dirty="0" smtClean="0"/>
              <a:t> </a:t>
            </a:r>
            <a:r>
              <a:rPr lang="en-US" dirty="0"/>
              <a:t>with more than 10 stools per day, continuous bleeding, abdominal pain, distension, and acute, severe toxic symptoms including fever and anorexia. </a:t>
            </a:r>
            <a:r>
              <a:rPr lang="en-US" dirty="0" smtClean="0"/>
              <a:t>They </a:t>
            </a:r>
            <a:r>
              <a:rPr lang="en-US" dirty="0"/>
              <a:t>are at high risk of developing toxic </a:t>
            </a:r>
            <a:r>
              <a:rPr lang="en-US" dirty="0" err="1"/>
              <a:t>megacolon</a:t>
            </a:r>
            <a:r>
              <a:rPr lang="en-US" dirty="0"/>
              <a:t> as the inflammatory process extends beyond the mucosa to involve the muscle layers of the colon.</a:t>
            </a:r>
          </a:p>
          <a:p>
            <a:r>
              <a:rPr lang="en-US" dirty="0"/>
              <a:t>Toxic </a:t>
            </a:r>
            <a:r>
              <a:rPr lang="en-US" dirty="0" err="1"/>
              <a:t>megacolon</a:t>
            </a:r>
            <a:r>
              <a:rPr lang="en-US" dirty="0"/>
              <a:t> is characterized by colonic diameter ≥6 cm or </a:t>
            </a:r>
            <a:r>
              <a:rPr lang="en-US" dirty="0" err="1"/>
              <a:t>cecal</a:t>
            </a:r>
            <a:r>
              <a:rPr lang="en-US" dirty="0"/>
              <a:t> diameter &gt;9 cm and the presence of systemic toxicity </a:t>
            </a:r>
            <a:r>
              <a:rPr lang="en-US" dirty="0" smtClean="0"/>
              <a:t>.</a:t>
            </a:r>
            <a:endParaRPr lang="en-US" dirty="0"/>
          </a:p>
          <a:p>
            <a:r>
              <a:rPr lang="en-US" dirty="0"/>
              <a:t>●</a:t>
            </a:r>
            <a:r>
              <a:rPr lang="en-US" b="1" dirty="0"/>
              <a:t>Perforation</a:t>
            </a:r>
            <a:r>
              <a:rPr lang="en-US" dirty="0"/>
              <a:t> </a:t>
            </a:r>
            <a:r>
              <a:rPr lang="en-US" dirty="0" smtClean="0"/>
              <a:t>– </a:t>
            </a:r>
            <a:r>
              <a:rPr lang="en-US" dirty="0"/>
              <a:t>most commonly occurs as a consequence of toxic </a:t>
            </a:r>
            <a:r>
              <a:rPr lang="en-US" dirty="0" err="1"/>
              <a:t>megacolon</a:t>
            </a:r>
            <a:r>
              <a:rPr lang="en-US" dirty="0"/>
              <a:t> </a:t>
            </a:r>
            <a:r>
              <a:rPr lang="en-US" dirty="0" smtClean="0"/>
              <a:t>. </a:t>
            </a:r>
            <a:r>
              <a:rPr lang="en-US" dirty="0"/>
              <a:t>However, it may also occur in the absence of toxic </a:t>
            </a:r>
            <a:r>
              <a:rPr lang="en-US" dirty="0" err="1"/>
              <a:t>megacolon</a:t>
            </a:r>
            <a:r>
              <a:rPr lang="en-US" dirty="0"/>
              <a:t> in patients with the first episode of </a:t>
            </a:r>
            <a:r>
              <a:rPr lang="en-US" dirty="0" smtClean="0"/>
              <a:t>UC </a:t>
            </a:r>
            <a:r>
              <a:rPr lang="en-US" dirty="0"/>
              <a:t>due to lack of scarring from prior attacks of colitis. Perforation with peritonitis has been associated with 50 </a:t>
            </a:r>
            <a:r>
              <a:rPr lang="en-US" dirty="0" smtClean="0"/>
              <a:t>% mortality </a:t>
            </a:r>
            <a:r>
              <a:rPr lang="en-US" dirty="0"/>
              <a:t>.</a:t>
            </a:r>
          </a:p>
          <a:p>
            <a:endParaRPr lang="en-US" dirty="0"/>
          </a:p>
        </p:txBody>
      </p:sp>
    </p:spTree>
    <p:extLst>
      <p:ext uri="{BB962C8B-B14F-4D97-AF65-F5344CB8AC3E}">
        <p14:creationId xmlns:p14="http://schemas.microsoft.com/office/powerpoint/2010/main" val="36864739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Extraintestinal</a:t>
            </a:r>
            <a:r>
              <a:rPr lang="en-US" dirty="0"/>
              <a:t> </a:t>
            </a:r>
            <a:r>
              <a:rPr lang="en-US" dirty="0" smtClean="0"/>
              <a:t>manifestations(EIM)</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smtClean="0"/>
              <a:t> </a:t>
            </a:r>
            <a:r>
              <a:rPr lang="en-US" dirty="0"/>
              <a:t>less than </a:t>
            </a:r>
            <a:r>
              <a:rPr lang="en-US" dirty="0" smtClean="0"/>
              <a:t>10% </a:t>
            </a:r>
            <a:r>
              <a:rPr lang="en-US" dirty="0" smtClean="0"/>
              <a:t>in </a:t>
            </a:r>
            <a:r>
              <a:rPr lang="en-US" dirty="0" smtClean="0"/>
              <a:t> </a:t>
            </a:r>
            <a:r>
              <a:rPr lang="en-US" dirty="0"/>
              <a:t>initial presentation, </a:t>
            </a:r>
            <a:r>
              <a:rPr lang="en-US" dirty="0" smtClean="0"/>
              <a:t>25% in </a:t>
            </a:r>
            <a:r>
              <a:rPr lang="en-US" dirty="0"/>
              <a:t>their lifetime </a:t>
            </a:r>
            <a:r>
              <a:rPr lang="en-US" dirty="0" smtClean="0"/>
              <a:t>. </a:t>
            </a:r>
          </a:p>
          <a:p>
            <a:pPr marL="0" indent="0">
              <a:buNone/>
            </a:pPr>
            <a:r>
              <a:rPr lang="en-US" dirty="0" smtClean="0"/>
              <a:t>●</a:t>
            </a:r>
            <a:r>
              <a:rPr lang="en-US" b="1" dirty="0"/>
              <a:t>Musculoskeletal</a:t>
            </a:r>
            <a:r>
              <a:rPr lang="en-US" dirty="0"/>
              <a:t> – Arthritis </a:t>
            </a:r>
            <a:r>
              <a:rPr lang="en-US" dirty="0" smtClean="0"/>
              <a:t>both </a:t>
            </a:r>
            <a:r>
              <a:rPr lang="en-US" dirty="0"/>
              <a:t>a nondestructive peripheral </a:t>
            </a:r>
            <a:r>
              <a:rPr lang="en-US" dirty="0" err="1" smtClean="0"/>
              <a:t>arhritis</a:t>
            </a:r>
            <a:r>
              <a:rPr lang="en-US" dirty="0"/>
              <a:t>, which primarily involves large joints, </a:t>
            </a:r>
            <a:r>
              <a:rPr lang="en-US" dirty="0" smtClean="0"/>
              <a:t> AS., </a:t>
            </a:r>
            <a:r>
              <a:rPr lang="en-US" dirty="0"/>
              <a:t>osteoporosis, osteopenia, and osteonecrosis. </a:t>
            </a:r>
            <a:endParaRPr lang="en-US" dirty="0" smtClean="0"/>
          </a:p>
          <a:p>
            <a:r>
              <a:rPr lang="en-US" dirty="0" smtClean="0"/>
              <a:t>●</a:t>
            </a:r>
            <a:r>
              <a:rPr lang="en-US" b="1" dirty="0"/>
              <a:t>Eye</a:t>
            </a:r>
            <a:r>
              <a:rPr lang="en-US" dirty="0"/>
              <a:t> – The most frequent </a:t>
            </a:r>
            <a:r>
              <a:rPr lang="en-US" dirty="0" smtClean="0"/>
              <a:t> </a:t>
            </a:r>
            <a:r>
              <a:rPr lang="en-US" dirty="0"/>
              <a:t>include </a:t>
            </a:r>
            <a:r>
              <a:rPr lang="en-US" dirty="0" smtClean="0"/>
              <a:t>uveitis, and </a:t>
            </a:r>
            <a:r>
              <a:rPr lang="en-US" dirty="0" err="1" smtClean="0"/>
              <a:t>episcleritis</a:t>
            </a:r>
            <a:r>
              <a:rPr lang="en-US" dirty="0" smtClean="0"/>
              <a:t>..</a:t>
            </a:r>
            <a:r>
              <a:rPr lang="en-US" dirty="0" smtClean="0"/>
              <a:t>and  </a:t>
            </a:r>
            <a:r>
              <a:rPr lang="en-US" dirty="0" err="1" smtClean="0"/>
              <a:t>s</a:t>
            </a:r>
            <a:r>
              <a:rPr lang="en-US" dirty="0" err="1" smtClean="0"/>
              <a:t>cleritis</a:t>
            </a:r>
            <a:r>
              <a:rPr lang="en-US" dirty="0"/>
              <a:t>, </a:t>
            </a:r>
            <a:r>
              <a:rPr lang="en-US" dirty="0" err="1"/>
              <a:t>iritis</a:t>
            </a:r>
            <a:r>
              <a:rPr lang="en-US" dirty="0"/>
              <a:t>, and </a:t>
            </a:r>
            <a:r>
              <a:rPr lang="en-US" dirty="0" smtClean="0"/>
              <a:t>conjunctivitis..(asymptomatic </a:t>
            </a:r>
            <a:r>
              <a:rPr lang="en-US" dirty="0"/>
              <a:t>or complain of burning, itching, or redness of the </a:t>
            </a:r>
            <a:r>
              <a:rPr lang="en-US" dirty="0" smtClean="0"/>
              <a:t>eyes). </a:t>
            </a:r>
            <a:endParaRPr lang="en-US" dirty="0"/>
          </a:p>
          <a:p>
            <a:r>
              <a:rPr lang="en-US" dirty="0"/>
              <a:t>●</a:t>
            </a:r>
            <a:r>
              <a:rPr lang="en-US" b="1" dirty="0"/>
              <a:t>Skin</a:t>
            </a:r>
            <a:r>
              <a:rPr lang="en-US" dirty="0"/>
              <a:t> – </a:t>
            </a:r>
            <a:r>
              <a:rPr lang="en-US" dirty="0" smtClean="0"/>
              <a:t> </a:t>
            </a:r>
            <a:r>
              <a:rPr lang="en-US" dirty="0"/>
              <a:t>erythema </a:t>
            </a:r>
            <a:r>
              <a:rPr lang="en-US" dirty="0" err="1"/>
              <a:t>nodosum</a:t>
            </a:r>
            <a:r>
              <a:rPr lang="en-US" dirty="0"/>
              <a:t> and </a:t>
            </a:r>
            <a:r>
              <a:rPr lang="en-US" dirty="0" err="1"/>
              <a:t>pyoderma</a:t>
            </a:r>
            <a:r>
              <a:rPr lang="en-US" dirty="0"/>
              <a:t> </a:t>
            </a:r>
            <a:r>
              <a:rPr lang="en-US" dirty="0" err="1" smtClean="0"/>
              <a:t>gangrenosum</a:t>
            </a:r>
            <a:r>
              <a:rPr lang="en-US" dirty="0" smtClean="0"/>
              <a:t>. </a:t>
            </a:r>
            <a:endParaRPr lang="en-US" dirty="0"/>
          </a:p>
          <a:p>
            <a:r>
              <a:rPr lang="en-US" dirty="0"/>
              <a:t>●</a:t>
            </a:r>
            <a:r>
              <a:rPr lang="en-US" b="1" dirty="0" err="1"/>
              <a:t>Hepatobiliary</a:t>
            </a:r>
            <a:r>
              <a:rPr lang="en-US" dirty="0"/>
              <a:t> – </a:t>
            </a:r>
            <a:r>
              <a:rPr lang="en-US" dirty="0" smtClean="0"/>
              <a:t>PSC, </a:t>
            </a:r>
            <a:r>
              <a:rPr lang="en-US" dirty="0"/>
              <a:t>fatty liver, and autoimmune liver </a:t>
            </a:r>
            <a:r>
              <a:rPr lang="en-US" dirty="0" smtClean="0"/>
              <a:t>disease. </a:t>
            </a:r>
            <a:r>
              <a:rPr lang="en-US" dirty="0"/>
              <a:t>Patients with </a:t>
            </a:r>
            <a:r>
              <a:rPr lang="en-US" dirty="0" smtClean="0"/>
              <a:t>PSC </a:t>
            </a:r>
            <a:r>
              <a:rPr lang="en-US" dirty="0"/>
              <a:t>are usually asymptomatic and identified only due to an isolated elevation in the serum </a:t>
            </a:r>
            <a:r>
              <a:rPr lang="en-US" dirty="0" smtClean="0"/>
              <a:t>ALP. </a:t>
            </a:r>
            <a:r>
              <a:rPr lang="en-US" dirty="0"/>
              <a:t>Patients may present with fatigue, pruritus, fevers, chills, night sweats, and right upper quadrant pain. </a:t>
            </a:r>
          </a:p>
          <a:p>
            <a:r>
              <a:rPr lang="en-US" dirty="0"/>
              <a:t>●</a:t>
            </a:r>
            <a:r>
              <a:rPr lang="en-US" b="1" dirty="0"/>
              <a:t>Hematopoietic/coagulation</a:t>
            </a:r>
            <a:r>
              <a:rPr lang="en-US" dirty="0"/>
              <a:t> – </a:t>
            </a:r>
            <a:r>
              <a:rPr lang="en-US" dirty="0" smtClean="0"/>
              <a:t> </a:t>
            </a:r>
            <a:r>
              <a:rPr lang="en-US" dirty="0"/>
              <a:t>increased risk for both venous and arterial thromboembolism </a:t>
            </a:r>
            <a:r>
              <a:rPr lang="en-US" dirty="0" smtClean="0"/>
              <a:t>. </a:t>
            </a:r>
            <a:r>
              <a:rPr lang="en-US" dirty="0" smtClean="0"/>
              <a:t>in </a:t>
            </a:r>
            <a:r>
              <a:rPr lang="en-US" dirty="0"/>
              <a:t>both hospitalized and ambulatory patients with an IBD </a:t>
            </a:r>
            <a:r>
              <a:rPr lang="en-US" dirty="0" smtClean="0"/>
              <a:t>flare.</a:t>
            </a:r>
            <a:endParaRPr lang="en-US" dirty="0"/>
          </a:p>
          <a:p>
            <a:r>
              <a:rPr lang="en-US" dirty="0" smtClean="0"/>
              <a:t>- Autoimmune </a:t>
            </a:r>
            <a:r>
              <a:rPr lang="en-US" dirty="0"/>
              <a:t>hemolytic anemia </a:t>
            </a:r>
            <a:r>
              <a:rPr lang="en-US" dirty="0"/>
              <a:t>(</a:t>
            </a:r>
            <a:r>
              <a:rPr lang="en-US" dirty="0" smtClean="0"/>
              <a:t> </a:t>
            </a:r>
            <a:r>
              <a:rPr lang="en-US" dirty="0"/>
              <a:t>asymptomatic or have nonspecific symptoms including dyspnea, fatigue, and palpitations</a:t>
            </a:r>
            <a:r>
              <a:rPr lang="en-US" dirty="0" smtClean="0"/>
              <a:t>.) </a:t>
            </a:r>
            <a:endParaRPr lang="en-US" dirty="0"/>
          </a:p>
          <a:p>
            <a:r>
              <a:rPr lang="en-US" dirty="0"/>
              <a:t>●</a:t>
            </a:r>
            <a:r>
              <a:rPr lang="en-US" b="1" dirty="0"/>
              <a:t>Pulmonary</a:t>
            </a:r>
            <a:r>
              <a:rPr lang="en-US" dirty="0"/>
              <a:t> – </a:t>
            </a:r>
            <a:r>
              <a:rPr lang="en-US" dirty="0" smtClean="0"/>
              <a:t>rare</a:t>
            </a:r>
            <a:r>
              <a:rPr lang="en-US" dirty="0"/>
              <a:t>, include airway inflammation, parenchymal lung disease, </a:t>
            </a:r>
            <a:r>
              <a:rPr lang="en-US" dirty="0" err="1"/>
              <a:t>serositis</a:t>
            </a:r>
            <a:r>
              <a:rPr lang="en-US" dirty="0"/>
              <a:t>, and thromboembolic disease. Symptoms range in severity from asymptomatic decreases in diffusion capacity to disabling bronchiectasis with cough and </a:t>
            </a:r>
            <a:r>
              <a:rPr lang="en-US" dirty="0" err="1"/>
              <a:t>mucopurulent</a:t>
            </a:r>
            <a:r>
              <a:rPr lang="en-US" dirty="0"/>
              <a:t> sputum production. </a:t>
            </a:r>
          </a:p>
        </p:txBody>
      </p:sp>
    </p:spTree>
    <p:extLst>
      <p:ext uri="{BB962C8B-B14F-4D97-AF65-F5344CB8AC3E}">
        <p14:creationId xmlns:p14="http://schemas.microsoft.com/office/powerpoint/2010/main" val="12905111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LABORATORY FINDINGS</a:t>
            </a:r>
          </a:p>
        </p:txBody>
      </p:sp>
      <p:sp>
        <p:nvSpPr>
          <p:cNvPr id="3" name="Content Placeholder 2"/>
          <p:cNvSpPr>
            <a:spLocks noGrp="1"/>
          </p:cNvSpPr>
          <p:nvPr>
            <p:ph idx="1"/>
          </p:nvPr>
        </p:nvSpPr>
        <p:spPr/>
        <p:txBody>
          <a:bodyPr/>
          <a:lstStyle/>
          <a:p>
            <a:r>
              <a:rPr lang="en-US" dirty="0"/>
              <a:t>Patients with severe </a:t>
            </a:r>
            <a:r>
              <a:rPr lang="en-US" dirty="0" smtClean="0"/>
              <a:t>UC </a:t>
            </a:r>
            <a:r>
              <a:rPr lang="en-US" dirty="0"/>
              <a:t>may have anemia, an elevated erythrocyte sedimentation rate (≥30 mm/hour), low albumin, and electrolyte abnormalities due to diarrhea and dehydration </a:t>
            </a:r>
            <a:r>
              <a:rPr lang="en-US" dirty="0" smtClean="0"/>
              <a:t>.</a:t>
            </a:r>
            <a:endParaRPr lang="en-US" dirty="0"/>
          </a:p>
          <a:p>
            <a:r>
              <a:rPr lang="en-US" dirty="0"/>
              <a:t>Patients with </a:t>
            </a:r>
            <a:r>
              <a:rPr lang="en-US" dirty="0" smtClean="0"/>
              <a:t>UC and PSC </a:t>
            </a:r>
            <a:r>
              <a:rPr lang="en-US" dirty="0"/>
              <a:t>may have an elevation in serum alkaline phosphatase concentration. </a:t>
            </a:r>
            <a:endParaRPr lang="en-US" dirty="0" smtClean="0"/>
          </a:p>
          <a:p>
            <a:r>
              <a:rPr lang="en-US" dirty="0" smtClean="0"/>
              <a:t>Fecal </a:t>
            </a:r>
            <a:r>
              <a:rPr lang="en-US" dirty="0" err="1"/>
              <a:t>calprotectin</a:t>
            </a:r>
            <a:r>
              <a:rPr lang="en-US" dirty="0"/>
              <a:t> or </a:t>
            </a:r>
            <a:r>
              <a:rPr lang="en-US" dirty="0" err="1"/>
              <a:t>lactoferrin</a:t>
            </a:r>
            <a:r>
              <a:rPr lang="en-US" dirty="0"/>
              <a:t> may be elevated due to intestinal inflammation but are </a:t>
            </a:r>
            <a:r>
              <a:rPr lang="en-US" dirty="0" smtClean="0"/>
              <a:t>nonspecific. </a:t>
            </a:r>
            <a:endParaRPr lang="en-US" dirty="0"/>
          </a:p>
          <a:p>
            <a:endParaRPr lang="en-US" dirty="0"/>
          </a:p>
        </p:txBody>
      </p:sp>
    </p:spTree>
    <p:extLst>
      <p:ext uri="{BB962C8B-B14F-4D97-AF65-F5344CB8AC3E}">
        <p14:creationId xmlns:p14="http://schemas.microsoft.com/office/powerpoint/2010/main" val="3213292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13304</TotalTime>
  <Words>3434</Words>
  <Application>Microsoft Office PowerPoint</Application>
  <PresentationFormat>Widescreen</PresentationFormat>
  <Paragraphs>174</Paragraphs>
  <Slides>33</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Abhaya Libre</vt:lpstr>
      <vt:lpstr>Arima Madurai Black</vt:lpstr>
      <vt:lpstr>Arima Madurai Light</vt:lpstr>
      <vt:lpstr>Calibri</vt:lpstr>
      <vt:lpstr>Calibri Light</vt:lpstr>
      <vt:lpstr>EB Garamond 08</vt:lpstr>
      <vt:lpstr>Nunito Bold</vt:lpstr>
      <vt:lpstr>Roboto Regular</vt:lpstr>
      <vt:lpstr>Retrospect</vt:lpstr>
      <vt:lpstr>PowerPoint Presentation</vt:lpstr>
      <vt:lpstr>Introduction</vt:lpstr>
      <vt:lpstr>CLINICAL MANIFESTATIONS</vt:lpstr>
      <vt:lpstr>Defining disease extent</vt:lpstr>
      <vt:lpstr>Disease severity</vt:lpstr>
      <vt:lpstr>Low- versus high-risk patients(AGA)</vt:lpstr>
      <vt:lpstr>Acute complications</vt:lpstr>
      <vt:lpstr>Extraintestinal manifestations(EIM)</vt:lpstr>
      <vt:lpstr>LABORATORY FINDINGS</vt:lpstr>
      <vt:lpstr>IMAGING</vt:lpstr>
      <vt:lpstr>Diagnosis</vt:lpstr>
      <vt:lpstr>Laboratory studies</vt:lpstr>
      <vt:lpstr>DIFFERENTIAL DIAGNOSIS</vt:lpstr>
      <vt:lpstr>DIFFERENTIAL DIAGNOSIS</vt:lpstr>
      <vt:lpstr>Long-term complications</vt:lpstr>
      <vt:lpstr>Medical management of low-risk adult patients with mild to moderate ulcerative colitis </vt:lpstr>
      <vt:lpstr> Mild-Moderate proctitis or proctosigmoiditis Initial therapy </vt:lpstr>
      <vt:lpstr>Alternative therapy</vt:lpstr>
      <vt:lpstr>Alternative therapy</vt:lpstr>
      <vt:lpstr>Subsequent therapy</vt:lpstr>
      <vt:lpstr>Left-sided or extensive colitis</vt:lpstr>
      <vt:lpstr>Subsequent therapy</vt:lpstr>
      <vt:lpstr>Subsequent therapy</vt:lpstr>
      <vt:lpstr>MAINTENANCE OF REMISSION</vt:lpstr>
      <vt:lpstr>Ulcerative proctitis or proctosigmoiditis </vt:lpstr>
      <vt:lpstr>Left-sided or extensive colitis </vt:lpstr>
      <vt:lpstr>Monitoring during remission</vt:lpstr>
      <vt:lpstr>OTHER THERAPIES </vt:lpstr>
      <vt:lpstr>Approach to vaccination</vt:lpstr>
      <vt:lpstr>Cancer screening </vt:lpstr>
      <vt:lpstr>Osteoporosis screening</vt:lpstr>
      <vt:lpstr>Laboratory monitoring</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Jetfabrik Design</dc:creator>
  <cp:lastModifiedBy>Windows User</cp:lastModifiedBy>
  <cp:revision>526</cp:revision>
  <dcterms:created xsi:type="dcterms:W3CDTF">2018-12-21T22:04:22Z</dcterms:created>
  <dcterms:modified xsi:type="dcterms:W3CDTF">2020-11-26T06:36:04Z</dcterms:modified>
</cp:coreProperties>
</file>