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55"/>
  </p:notesMasterIdLst>
  <p:handoutMasterIdLst>
    <p:handoutMasterId r:id="rId56"/>
  </p:handoutMasterIdLst>
  <p:sldIdLst>
    <p:sldId id="256" r:id="rId2"/>
    <p:sldId id="257" r:id="rId3"/>
    <p:sldId id="258" r:id="rId4"/>
    <p:sldId id="259" r:id="rId5"/>
    <p:sldId id="301" r:id="rId6"/>
    <p:sldId id="260" r:id="rId7"/>
    <p:sldId id="261" r:id="rId8"/>
    <p:sldId id="262" r:id="rId9"/>
    <p:sldId id="263" r:id="rId10"/>
    <p:sldId id="302" r:id="rId11"/>
    <p:sldId id="303" r:id="rId12"/>
    <p:sldId id="265" r:id="rId13"/>
    <p:sldId id="266" r:id="rId14"/>
    <p:sldId id="267" r:id="rId15"/>
    <p:sldId id="268" r:id="rId16"/>
    <p:sldId id="269" r:id="rId17"/>
    <p:sldId id="270" r:id="rId18"/>
    <p:sldId id="304" r:id="rId19"/>
    <p:sldId id="271" r:id="rId20"/>
    <p:sldId id="272" r:id="rId21"/>
    <p:sldId id="313" r:id="rId22"/>
    <p:sldId id="274" r:id="rId23"/>
    <p:sldId id="275" r:id="rId24"/>
    <p:sldId id="276" r:id="rId25"/>
    <p:sldId id="277" r:id="rId26"/>
    <p:sldId id="278" r:id="rId27"/>
    <p:sldId id="279" r:id="rId28"/>
    <p:sldId id="280" r:id="rId29"/>
    <p:sldId id="281" r:id="rId30"/>
    <p:sldId id="282" r:id="rId31"/>
    <p:sldId id="305" r:id="rId32"/>
    <p:sldId id="283" r:id="rId33"/>
    <p:sldId id="284" r:id="rId34"/>
    <p:sldId id="285" r:id="rId35"/>
    <p:sldId id="286" r:id="rId36"/>
    <p:sldId id="287" r:id="rId37"/>
    <p:sldId id="306" r:id="rId38"/>
    <p:sldId id="288" r:id="rId39"/>
    <p:sldId id="289" r:id="rId40"/>
    <p:sldId id="292" r:id="rId41"/>
    <p:sldId id="293" r:id="rId42"/>
    <p:sldId id="294" r:id="rId43"/>
    <p:sldId id="295" r:id="rId44"/>
    <p:sldId id="297" r:id="rId45"/>
    <p:sldId id="315" r:id="rId46"/>
    <p:sldId id="314" r:id="rId47"/>
    <p:sldId id="298" r:id="rId48"/>
    <p:sldId id="299" r:id="rId49"/>
    <p:sldId id="307" r:id="rId50"/>
    <p:sldId id="309" r:id="rId51"/>
    <p:sldId id="310" r:id="rId52"/>
    <p:sldId id="311" r:id="rId53"/>
    <p:sldId id="312" r:id="rId54"/>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66" d="100"/>
          <a:sy n="66" d="100"/>
        </p:scale>
        <p:origin x="-636" y="-17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1D5B7FF6-3179-42D4-BAEF-5D2E6812FC1B}" type="datetimeFigureOut">
              <a:rPr lang="fa-IR" smtClean="0"/>
              <a:pPr/>
              <a:t>05/10/1442</a:t>
            </a:fld>
            <a:endParaRPr lang="fa-IR"/>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CC692801-0F12-4F98-BCE6-A5F8E3F95CF8}" type="slidenum">
              <a:rPr lang="fa-IR" smtClean="0"/>
              <a:pPr/>
              <a:t>‹#›</a:t>
            </a:fld>
            <a:endParaRPr lang="fa-IR"/>
          </a:p>
        </p:txBody>
      </p:sp>
    </p:spTree>
    <p:extLst>
      <p:ext uri="{BB962C8B-B14F-4D97-AF65-F5344CB8AC3E}">
        <p14:creationId xmlns:p14="http://schemas.microsoft.com/office/powerpoint/2010/main" xmlns="" val="4745563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D1AFC1A-1F31-41A6-9A15-40BCB99E36DA}" type="datetimeFigureOut">
              <a:rPr lang="fa-IR" smtClean="0"/>
              <a:pPr/>
              <a:t>05/10/1442</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C9479C5-0725-431C-B535-8BE7D4AD409B}" type="slidenum">
              <a:rPr lang="fa-IR" smtClean="0"/>
              <a:pPr/>
              <a:t>‹#›</a:t>
            </a:fld>
            <a:endParaRPr lang="fa-IR"/>
          </a:p>
        </p:txBody>
      </p:sp>
    </p:spTree>
    <p:extLst>
      <p:ext uri="{BB962C8B-B14F-4D97-AF65-F5344CB8AC3E}">
        <p14:creationId xmlns:p14="http://schemas.microsoft.com/office/powerpoint/2010/main" xmlns="" val="249253373"/>
      </p:ext>
    </p:extLst>
  </p:cSld>
  <p:clrMap bg1="lt1" tx1="dk1" bg2="lt2" tx2="dk2" accent1="accent1" accent2="accent2" accent3="accent3" accent4="accent4" accent5="accent5" accent6="accent6" hlink="hlink" folHlink="folHlink"/>
  <p:hf hdr="0" ft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8C9479C5-0725-431C-B535-8BE7D4AD409B}" type="slidenum">
              <a:rPr lang="fa-IR" smtClean="0"/>
              <a:pPr/>
              <a:t>1</a:t>
            </a:fld>
            <a:endParaRPr lang="fa-IR"/>
          </a:p>
        </p:txBody>
      </p:sp>
    </p:spTree>
    <p:extLst>
      <p:ext uri="{BB962C8B-B14F-4D97-AF65-F5344CB8AC3E}">
        <p14:creationId xmlns:p14="http://schemas.microsoft.com/office/powerpoint/2010/main" xmlns="" val="1156111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8C9479C5-0725-431C-B535-8BE7D4AD409B}" type="slidenum">
              <a:rPr lang="fa-IR" smtClean="0"/>
              <a:pPr/>
              <a:t>2</a:t>
            </a:fld>
            <a:endParaRPr lang="fa-IR"/>
          </a:p>
        </p:txBody>
      </p:sp>
    </p:spTree>
    <p:extLst>
      <p:ext uri="{BB962C8B-B14F-4D97-AF65-F5344CB8AC3E}">
        <p14:creationId xmlns:p14="http://schemas.microsoft.com/office/powerpoint/2010/main" xmlns="" val="2851616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ADFA5215-5006-485E-B321-B93DFE9A9452}" type="datetime8">
              <a:rPr lang="fa-IR" smtClean="0"/>
              <a:pPr/>
              <a:t>دسامبر 24، 20</a:t>
            </a:fld>
            <a:endParaRPr lang="fa-IR"/>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fa-IR"/>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38CA43A1-B526-49DC-AE19-8DBA82C37C0D}"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BB6033-85B4-4C1D-A35F-B341248BB871}" type="datetime8">
              <a:rPr lang="fa-IR" smtClean="0"/>
              <a:pPr/>
              <a:t>دسامبر 24، 20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8CA43A1-B526-49DC-AE19-8DBA82C37C0D}"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320A4B-12CD-4367-9D79-902955617D13}" type="datetime8">
              <a:rPr lang="fa-IR" smtClean="0"/>
              <a:pPr/>
              <a:t>دسامبر 24، 20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8CA43A1-B526-49DC-AE19-8DBA82C37C0D}"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3AE7B9D1-6C50-4FD1-865D-7DFAEA917B9A}" type="datetime8">
              <a:rPr lang="fa-IR" smtClean="0"/>
              <a:pPr/>
              <a:t>دسامبر 24، 20</a:t>
            </a:fld>
            <a:endParaRPr lang="fa-IR"/>
          </a:p>
        </p:txBody>
      </p:sp>
      <p:sp>
        <p:nvSpPr>
          <p:cNvPr id="5" name="Footer Placeholder 4"/>
          <p:cNvSpPr>
            <a:spLocks noGrp="1"/>
          </p:cNvSpPr>
          <p:nvPr>
            <p:ph type="ftr" sz="quarter" idx="11"/>
          </p:nvPr>
        </p:nvSpPr>
        <p:spPr>
          <a:xfrm>
            <a:off x="457200" y="6480969"/>
            <a:ext cx="4260056" cy="300831"/>
          </a:xfrm>
        </p:spPr>
        <p:txBody>
          <a:bodyPr/>
          <a:lstStyle/>
          <a:p>
            <a:endParaRPr lang="fa-IR"/>
          </a:p>
        </p:txBody>
      </p:sp>
      <p:sp>
        <p:nvSpPr>
          <p:cNvPr id="6" name="Slide Number Placeholder 5"/>
          <p:cNvSpPr>
            <a:spLocks noGrp="1"/>
          </p:cNvSpPr>
          <p:nvPr>
            <p:ph type="sldNum" sz="quarter" idx="12"/>
          </p:nvPr>
        </p:nvSpPr>
        <p:spPr/>
        <p:txBody>
          <a:bodyPr/>
          <a:lstStyle/>
          <a:p>
            <a:fld id="{38CA43A1-B526-49DC-AE19-8DBA82C37C0D}"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CC74C634-35B1-4815-BA6A-DBBA1BACA41F}" type="datetime8">
              <a:rPr lang="fa-IR" smtClean="0"/>
              <a:pPr/>
              <a:t>دسامبر 24، 20</a:t>
            </a:fld>
            <a:endParaRPr lang="fa-IR"/>
          </a:p>
        </p:txBody>
      </p:sp>
      <p:sp>
        <p:nvSpPr>
          <p:cNvPr id="5" name="Footer Placeholder 4"/>
          <p:cNvSpPr>
            <a:spLocks noGrp="1"/>
          </p:cNvSpPr>
          <p:nvPr>
            <p:ph type="ftr" sz="quarter" idx="11"/>
          </p:nvPr>
        </p:nvSpPr>
        <p:spPr>
          <a:xfrm>
            <a:off x="2619376" y="6480969"/>
            <a:ext cx="4260056" cy="300831"/>
          </a:xfrm>
        </p:spPr>
        <p:txBody>
          <a:bodyPr/>
          <a:lstStyle/>
          <a:p>
            <a:endParaRPr lang="fa-IR"/>
          </a:p>
        </p:txBody>
      </p:sp>
      <p:sp>
        <p:nvSpPr>
          <p:cNvPr id="6" name="Slide Number Placeholder 5"/>
          <p:cNvSpPr>
            <a:spLocks noGrp="1"/>
          </p:cNvSpPr>
          <p:nvPr>
            <p:ph type="sldNum" sz="quarter" idx="12"/>
          </p:nvPr>
        </p:nvSpPr>
        <p:spPr>
          <a:xfrm>
            <a:off x="8451056" y="809624"/>
            <a:ext cx="502920" cy="300831"/>
          </a:xfrm>
        </p:spPr>
        <p:txBody>
          <a:bodyPr/>
          <a:lstStyle/>
          <a:p>
            <a:fld id="{38CA43A1-B526-49DC-AE19-8DBA82C37C0D}" type="slidenum">
              <a:rPr lang="fa-IR" smtClean="0"/>
              <a:pPr/>
              <a:t>‹#›</a:t>
            </a:fld>
            <a:endParaRPr lang="fa-IR"/>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0D61C958-21C8-4B8D-9385-4F075FD3EAB1}" type="datetime8">
              <a:rPr lang="fa-IR" smtClean="0"/>
              <a:pPr/>
              <a:t>دسامبر 24، 20</a:t>
            </a:fld>
            <a:endParaRPr lang="fa-IR"/>
          </a:p>
        </p:txBody>
      </p:sp>
      <p:sp>
        <p:nvSpPr>
          <p:cNvPr id="6" name="Footer Placeholder 5"/>
          <p:cNvSpPr>
            <a:spLocks noGrp="1"/>
          </p:cNvSpPr>
          <p:nvPr>
            <p:ph type="ftr" sz="quarter" idx="11"/>
          </p:nvPr>
        </p:nvSpPr>
        <p:spPr>
          <a:xfrm>
            <a:off x="457200" y="6480969"/>
            <a:ext cx="4260056" cy="301752"/>
          </a:xfrm>
        </p:spPr>
        <p:txBody>
          <a:bodyPr/>
          <a:lstStyle/>
          <a:p>
            <a:endParaRPr lang="fa-IR"/>
          </a:p>
        </p:txBody>
      </p:sp>
      <p:sp>
        <p:nvSpPr>
          <p:cNvPr id="7" name="Slide Number Placeholder 6"/>
          <p:cNvSpPr>
            <a:spLocks noGrp="1"/>
          </p:cNvSpPr>
          <p:nvPr>
            <p:ph type="sldNum" sz="quarter" idx="12"/>
          </p:nvPr>
        </p:nvSpPr>
        <p:spPr>
          <a:xfrm>
            <a:off x="7589520" y="6480969"/>
            <a:ext cx="502920" cy="301752"/>
          </a:xfrm>
        </p:spPr>
        <p:txBody>
          <a:bodyPr/>
          <a:lstStyle/>
          <a:p>
            <a:fld id="{38CA43A1-B526-49DC-AE19-8DBA82C37C0D}"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967D86C8-8620-4257-8BDD-1456A00CC580}" type="datetime8">
              <a:rPr lang="fa-IR" smtClean="0"/>
              <a:pPr/>
              <a:t>دسامبر 24، 20</a:t>
            </a:fld>
            <a:endParaRPr lang="fa-IR"/>
          </a:p>
        </p:txBody>
      </p:sp>
      <p:sp>
        <p:nvSpPr>
          <p:cNvPr id="8" name="Footer Placeholder 7"/>
          <p:cNvSpPr>
            <a:spLocks noGrp="1"/>
          </p:cNvSpPr>
          <p:nvPr>
            <p:ph type="ftr" sz="quarter" idx="11"/>
          </p:nvPr>
        </p:nvSpPr>
        <p:spPr>
          <a:xfrm>
            <a:off x="457200" y="6480969"/>
            <a:ext cx="4261104" cy="301752"/>
          </a:xfrm>
        </p:spPr>
        <p:txBody>
          <a:bodyPr/>
          <a:lstStyle/>
          <a:p>
            <a:endParaRPr lang="fa-IR"/>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8CA43A1-B526-49DC-AE19-8DBA82C37C0D}"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2B8C3B3-E277-4954-A3DD-A505557F482F}" type="datetime8">
              <a:rPr lang="fa-IR" smtClean="0"/>
              <a:pPr/>
              <a:t>دسامبر 24، 20</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38CA43A1-B526-49DC-AE19-8DBA82C37C0D}"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E3D21B1A-F1AB-42FA-B14E-65AE288DD521}" type="datetime8">
              <a:rPr lang="fa-IR" smtClean="0"/>
              <a:pPr/>
              <a:t>دسامبر 24، 20</a:t>
            </a:fld>
            <a:endParaRPr lang="fa-IR"/>
          </a:p>
        </p:txBody>
      </p:sp>
      <p:sp>
        <p:nvSpPr>
          <p:cNvPr id="3" name="Footer Placeholder 2"/>
          <p:cNvSpPr>
            <a:spLocks noGrp="1"/>
          </p:cNvSpPr>
          <p:nvPr>
            <p:ph type="ftr" sz="quarter" idx="11"/>
          </p:nvPr>
        </p:nvSpPr>
        <p:spPr>
          <a:xfrm>
            <a:off x="457200" y="6481890"/>
            <a:ext cx="4260056" cy="300831"/>
          </a:xfrm>
        </p:spPr>
        <p:txBody>
          <a:bodyPr/>
          <a:lstStyle/>
          <a:p>
            <a:endParaRPr lang="fa-IR"/>
          </a:p>
        </p:txBody>
      </p:sp>
      <p:sp>
        <p:nvSpPr>
          <p:cNvPr id="4" name="Slide Number Placeholder 3"/>
          <p:cNvSpPr>
            <a:spLocks noGrp="1"/>
          </p:cNvSpPr>
          <p:nvPr>
            <p:ph type="sldNum" sz="quarter" idx="12"/>
          </p:nvPr>
        </p:nvSpPr>
        <p:spPr>
          <a:xfrm>
            <a:off x="7589520" y="6480969"/>
            <a:ext cx="502920" cy="301752"/>
          </a:xfrm>
        </p:spPr>
        <p:txBody>
          <a:bodyPr/>
          <a:lstStyle/>
          <a:p>
            <a:fld id="{38CA43A1-B526-49DC-AE19-8DBA82C37C0D}"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32404F4A-D9ED-4C0C-9C4B-D3E5407C23A9}" type="datetime8">
              <a:rPr lang="fa-IR" smtClean="0"/>
              <a:pPr/>
              <a:t>دسامبر 24، 20</a:t>
            </a:fld>
            <a:endParaRPr lang="fa-IR"/>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fa-IR"/>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CA43A1-B526-49DC-AE19-8DBA82C37C0D}"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7AEB8BD4-2473-42E9-8B54-0C64C29D9E86}" type="datetime8">
              <a:rPr lang="fa-IR" smtClean="0"/>
              <a:pPr/>
              <a:t>دسامبر 24، 20</a:t>
            </a:fld>
            <a:endParaRPr lang="fa-IR"/>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fa-IR"/>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38CA43A1-B526-49DC-AE19-8DBA82C37C0D}"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72D189FB-1D1E-43BA-9315-B77CEA367FD9}" type="datetime8">
              <a:rPr lang="fa-IR" smtClean="0"/>
              <a:pPr/>
              <a:t>دسامبر 24، 20</a:t>
            </a:fld>
            <a:endParaRPr lang="fa-IR"/>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a-IR"/>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38CA43A1-B526-49DC-AE19-8DBA82C37C0D}" type="slidenum">
              <a:rPr lang="fa-IR" smtClean="0"/>
              <a:pPr/>
              <a:t>‹#›</a:t>
            </a:fld>
            <a:endParaRPr lang="fa-I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marL="484632" algn="l" rtl="1"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r" rtl="1"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r" rtl="1"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r" rtl="1"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r" rtl="1"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r" rtl="1"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340768"/>
            <a:ext cx="8062912" cy="2246313"/>
          </a:xfrm>
        </p:spPr>
        <p:txBody>
          <a:bodyPr>
            <a:normAutofit fontScale="90000"/>
          </a:bodyPr>
          <a:lstStyle/>
          <a:p>
            <a:pPr algn="l"/>
            <a:r>
              <a:rPr lang="en-US" dirty="0"/>
              <a:t>American College of Gastroenterology Guideline: Management of Acute Pancreatitis</a:t>
            </a:r>
            <a:endParaRPr lang="fa-IR" dirty="0"/>
          </a:p>
        </p:txBody>
      </p:sp>
      <p:sp>
        <p:nvSpPr>
          <p:cNvPr id="3" name="Subtitle 2"/>
          <p:cNvSpPr>
            <a:spLocks noGrp="1"/>
          </p:cNvSpPr>
          <p:nvPr>
            <p:ph type="subTitle" idx="1"/>
          </p:nvPr>
        </p:nvSpPr>
        <p:spPr>
          <a:xfrm>
            <a:off x="539552" y="4293096"/>
            <a:ext cx="8062912" cy="1752600"/>
          </a:xfrm>
        </p:spPr>
        <p:txBody>
          <a:bodyPr>
            <a:normAutofit lnSpcReduction="10000"/>
          </a:bodyPr>
          <a:lstStyle/>
          <a:p>
            <a:pPr algn="l" rtl="0"/>
            <a:r>
              <a:rPr lang="en-US" b="1" dirty="0" smtClean="0"/>
              <a:t>Dr. Elham Pishgar</a:t>
            </a:r>
          </a:p>
          <a:p>
            <a:pPr algn="l" rtl="0"/>
            <a:r>
              <a:rPr lang="en-US" b="1" dirty="0" smtClean="0"/>
              <a:t>Gastroenterologist</a:t>
            </a:r>
            <a:r>
              <a:rPr lang="fa-IR" b="1" dirty="0" smtClean="0"/>
              <a:t> </a:t>
            </a:r>
            <a:r>
              <a:rPr lang="en-US" b="1" dirty="0" smtClean="0"/>
              <a:t>MD</a:t>
            </a:r>
          </a:p>
          <a:p>
            <a:pPr algn="l" rtl="0"/>
            <a:r>
              <a:rPr lang="en-US" b="1" dirty="0" smtClean="0"/>
              <a:t>Firoozgar Hospital</a:t>
            </a:r>
          </a:p>
          <a:p>
            <a:pPr algn="l" rtl="0"/>
            <a:r>
              <a:rPr lang="en-US" b="1" dirty="0" smtClean="0"/>
              <a:t>Iran University of Medical Sciences</a:t>
            </a:r>
            <a:endParaRPr lang="fa-IR" b="1" dirty="0"/>
          </a:p>
        </p:txBody>
      </p:sp>
    </p:spTree>
    <p:extLst>
      <p:ext uri="{BB962C8B-B14F-4D97-AF65-F5344CB8AC3E}">
        <p14:creationId xmlns:p14="http://schemas.microsoft.com/office/powerpoint/2010/main" xmlns="" val="29558858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b="1" dirty="0" smtClean="0"/>
              <a:t>Etiology</a:t>
            </a:r>
            <a:endParaRPr lang="fa-IR" b="1" dirty="0"/>
          </a:p>
        </p:txBody>
      </p:sp>
      <p:sp>
        <p:nvSpPr>
          <p:cNvPr id="3" name="Content Placeholder 2"/>
          <p:cNvSpPr>
            <a:spLocks noGrp="1"/>
          </p:cNvSpPr>
          <p:nvPr>
            <p:ph idx="1"/>
          </p:nvPr>
        </p:nvSpPr>
        <p:spPr/>
        <p:txBody>
          <a:bodyPr>
            <a:normAutofit/>
          </a:bodyPr>
          <a:lstStyle/>
          <a:p>
            <a:pPr marL="64008" indent="0" algn="l" rtl="0">
              <a:buNone/>
            </a:pPr>
            <a:r>
              <a:rPr lang="en-US" b="1" dirty="0" smtClean="0"/>
              <a:t>The </a:t>
            </a:r>
            <a:r>
              <a:rPr lang="en-US" b="1" dirty="0"/>
              <a:t>most common cause of AP </a:t>
            </a:r>
            <a:r>
              <a:rPr lang="en-US" b="1" dirty="0" smtClean="0"/>
              <a:t>is:</a:t>
            </a:r>
          </a:p>
          <a:p>
            <a:pPr algn="l" rtl="0">
              <a:buFont typeface="Wingdings" pitchFamily="2" charset="2"/>
              <a:buChar char="§"/>
            </a:pPr>
            <a:r>
              <a:rPr lang="en-US" b="1" dirty="0" smtClean="0"/>
              <a:t>Gallstones </a:t>
            </a:r>
            <a:r>
              <a:rPr lang="en-US" b="1" dirty="0"/>
              <a:t>(40–70</a:t>
            </a:r>
            <a:r>
              <a:rPr lang="en-US" b="1" dirty="0" smtClean="0"/>
              <a:t>%)</a:t>
            </a:r>
          </a:p>
          <a:p>
            <a:pPr algn="l" rtl="0">
              <a:buFont typeface="Wingdings" pitchFamily="2" charset="2"/>
              <a:buChar char="§"/>
            </a:pPr>
            <a:r>
              <a:rPr lang="en-US" b="1" dirty="0" smtClean="0"/>
              <a:t>Alcohol </a:t>
            </a:r>
            <a:r>
              <a:rPr lang="en-US" b="1" dirty="0"/>
              <a:t>(25–35</a:t>
            </a:r>
            <a:r>
              <a:rPr lang="en-US" b="1" dirty="0" smtClean="0"/>
              <a:t>%)</a:t>
            </a:r>
          </a:p>
          <a:p>
            <a:pPr algn="l" rtl="0">
              <a:buFont typeface="Wingdings" pitchFamily="2" charset="2"/>
              <a:buChar char="§"/>
            </a:pPr>
            <a:r>
              <a:rPr lang="en-US" b="1" dirty="0" smtClean="0"/>
              <a:t>Identification </a:t>
            </a:r>
            <a:r>
              <a:rPr lang="en-US" b="1" dirty="0"/>
              <a:t>of gallstones </a:t>
            </a:r>
            <a:r>
              <a:rPr lang="en-US" b="1" dirty="0" smtClean="0"/>
              <a:t>should </a:t>
            </a:r>
            <a:r>
              <a:rPr lang="en-US" b="1" dirty="0"/>
              <a:t>prompt </a:t>
            </a:r>
            <a:r>
              <a:rPr lang="en-US" b="1" dirty="0" smtClean="0"/>
              <a:t>cholecystectomy </a:t>
            </a:r>
            <a:r>
              <a:rPr lang="en-US" b="1" dirty="0"/>
              <a:t>to prevent recurrent attacks and potential biliary </a:t>
            </a:r>
            <a:r>
              <a:rPr lang="en-US" b="1" dirty="0" smtClean="0"/>
              <a:t>sepsis</a:t>
            </a:r>
          </a:p>
          <a:p>
            <a:pPr algn="l" rtl="0">
              <a:buFont typeface="Wingdings" pitchFamily="2" charset="2"/>
              <a:buChar char="§"/>
            </a:pPr>
            <a:r>
              <a:rPr lang="en-US" b="1" dirty="0" smtClean="0"/>
              <a:t>Gallstone </a:t>
            </a:r>
            <a:r>
              <a:rPr lang="en-US" b="1" dirty="0"/>
              <a:t>pancreatitis is </a:t>
            </a:r>
            <a:r>
              <a:rPr lang="en-US" b="1" dirty="0" smtClean="0"/>
              <a:t>an </a:t>
            </a:r>
            <a:r>
              <a:rPr lang="en-US" b="1" dirty="0"/>
              <a:t>acute event and resolves when the stone is </a:t>
            </a:r>
            <a:r>
              <a:rPr lang="en-US" b="1" dirty="0" smtClean="0"/>
              <a:t>removed</a:t>
            </a:r>
            <a:endParaRPr lang="fa-IR" b="1" dirty="0"/>
          </a:p>
        </p:txBody>
      </p:sp>
      <p:sp>
        <p:nvSpPr>
          <p:cNvPr id="6" name="Rounded Rectangle 5"/>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027458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l" rtl="0">
              <a:buFont typeface="Wingdings" pitchFamily="2" charset="2"/>
              <a:buChar char="§"/>
            </a:pPr>
            <a:r>
              <a:rPr lang="en-US" b="1" dirty="0" smtClean="0"/>
              <a:t>infectious agents</a:t>
            </a:r>
          </a:p>
          <a:p>
            <a:pPr algn="l" rtl="0">
              <a:buFont typeface="Wingdings" pitchFamily="2" charset="2"/>
              <a:buChar char="§"/>
            </a:pPr>
            <a:r>
              <a:rPr lang="en-US" b="1" dirty="0"/>
              <a:t>hypocalcemia</a:t>
            </a:r>
          </a:p>
          <a:p>
            <a:pPr algn="l" rtl="0">
              <a:buFont typeface="Wingdings" pitchFamily="2" charset="2"/>
              <a:buChar char="§"/>
            </a:pPr>
            <a:r>
              <a:rPr lang="en-US" b="1" dirty="0" smtClean="0"/>
              <a:t>hyperparathyroidism </a:t>
            </a:r>
          </a:p>
          <a:p>
            <a:pPr algn="l" rtl="0">
              <a:buFont typeface="Wingdings" pitchFamily="2" charset="2"/>
              <a:buChar char="§"/>
            </a:pPr>
            <a:r>
              <a:rPr lang="en-US" b="1" dirty="0" smtClean="0"/>
              <a:t>drugs </a:t>
            </a:r>
            <a:r>
              <a:rPr lang="en-US" b="1" dirty="0"/>
              <a:t>such as 6-mercaptopurine, azathioprine, and DDI </a:t>
            </a:r>
            <a:r>
              <a:rPr lang="en-US" b="1" dirty="0" smtClean="0"/>
              <a:t>(Dideoxyinosine</a:t>
            </a:r>
            <a:r>
              <a:rPr lang="en-US" b="1" dirty="0"/>
              <a:t>) </a:t>
            </a:r>
            <a:r>
              <a:rPr lang="en-US" b="1" dirty="0" smtClean="0"/>
              <a:t>hypertriglyceridemia</a:t>
            </a:r>
            <a:endParaRPr lang="fa-IR" b="1" dirty="0"/>
          </a:p>
        </p:txBody>
      </p:sp>
      <p:sp>
        <p:nvSpPr>
          <p:cNvPr id="4" name="Title 1"/>
          <p:cNvSpPr txBox="1">
            <a:spLocks/>
          </p:cNvSpPr>
          <p:nvPr/>
        </p:nvSpPr>
        <p:spPr>
          <a:xfrm>
            <a:off x="609600" y="419894"/>
            <a:ext cx="8229600" cy="1399032"/>
          </a:xfrm>
          <a:prstGeom prst="rect">
            <a:avLst/>
          </a:prstGeom>
        </p:spPr>
        <p:txBody>
          <a:bodyPr vert="horz" anchor="ctr">
            <a:normAutofit/>
          </a:bodyPr>
          <a:lstStyle>
            <a:lvl1pPr marL="484632" algn="l" rtl="1"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pPr rtl="0"/>
            <a:r>
              <a:rPr lang="en-US" b="1" dirty="0" smtClean="0"/>
              <a:t>Etiology</a:t>
            </a:r>
            <a:endParaRPr lang="fa-IR" b="1" dirty="0"/>
          </a:p>
        </p:txBody>
      </p:sp>
      <p:sp>
        <p:nvSpPr>
          <p:cNvPr id="8" name="Rounded Rectangle 7"/>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1" name="Rounded Rectangle 10"/>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2" name="Rounded Rectangle 11"/>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230267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l" rtl="0">
              <a:lnSpc>
                <a:spcPts val="4500"/>
              </a:lnSpc>
              <a:spcBef>
                <a:spcPts val="0"/>
              </a:spcBef>
              <a:buNone/>
            </a:pPr>
            <a:r>
              <a:rPr lang="en-US" sz="2800" b="1" dirty="0" smtClean="0">
                <a:solidFill>
                  <a:srgbClr val="FFFF00"/>
                </a:solidFill>
              </a:rPr>
              <a:t>Trans abdominal </a:t>
            </a:r>
            <a:r>
              <a:rPr lang="en-US" sz="2800" b="1" dirty="0">
                <a:solidFill>
                  <a:srgbClr val="FFFF00"/>
                </a:solidFill>
              </a:rPr>
              <a:t>ultrasound </a:t>
            </a:r>
            <a:r>
              <a:rPr lang="en-US" sz="2800" b="1" dirty="0"/>
              <a:t>should be performed in </a:t>
            </a:r>
            <a:r>
              <a:rPr lang="en-US" sz="2800" b="1" dirty="0">
                <a:solidFill>
                  <a:srgbClr val="FFFF00"/>
                </a:solidFill>
              </a:rPr>
              <a:t>all patients </a:t>
            </a:r>
            <a:r>
              <a:rPr lang="en-US" sz="2800" b="1" dirty="0"/>
              <a:t>with acute pancreatitis (strong recommendation, low quality of evidence).</a:t>
            </a:r>
          </a:p>
          <a:p>
            <a:pPr marL="457200" lvl="1" indent="0" algn="l" rtl="0">
              <a:lnSpc>
                <a:spcPts val="4500"/>
              </a:lnSpc>
              <a:spcBef>
                <a:spcPts val="0"/>
              </a:spcBef>
              <a:buNone/>
            </a:pPr>
            <a:endParaRPr lang="en-US" sz="2800" b="1" dirty="0" smtClean="0"/>
          </a:p>
        </p:txBody>
      </p:sp>
      <p:sp>
        <p:nvSpPr>
          <p:cNvPr id="6" name="Rounded Rectangle 5"/>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914400" lvl="1" indent="-457200" algn="l" rtl="0">
              <a:lnSpc>
                <a:spcPts val="4500"/>
              </a:lnSpc>
              <a:spcBef>
                <a:spcPts val="0"/>
              </a:spcBef>
              <a:buFont typeface="Wingdings" pitchFamily="2" charset="2"/>
              <a:buChar char="§"/>
            </a:pPr>
            <a:r>
              <a:rPr lang="en-US" sz="2400" b="1" dirty="0"/>
              <a:t>In the absence of gallstones and/or history of significant history of alcohol use, a serum </a:t>
            </a:r>
            <a:r>
              <a:rPr lang="en-US" sz="2400" b="1" dirty="0">
                <a:solidFill>
                  <a:srgbClr val="FFFF00"/>
                </a:solidFill>
              </a:rPr>
              <a:t>triglyceride</a:t>
            </a:r>
            <a:r>
              <a:rPr lang="en-US" sz="2400" b="1" dirty="0"/>
              <a:t> should be obtained and considered the etiology if </a:t>
            </a:r>
            <a:r>
              <a:rPr lang="en-US" sz="2400" b="1" dirty="0">
                <a:solidFill>
                  <a:srgbClr val="FFFF00"/>
                </a:solidFill>
              </a:rPr>
              <a:t>&gt; 1,000 </a:t>
            </a:r>
            <a:r>
              <a:rPr lang="en-US" sz="2400" b="1" dirty="0"/>
              <a:t>mg/dl. (conditional recommendation, moderate quality of </a:t>
            </a:r>
            <a:r>
              <a:rPr lang="en-US" sz="2400" b="1" dirty="0" smtClean="0"/>
              <a:t>evidence</a:t>
            </a:r>
          </a:p>
          <a:p>
            <a:pPr marL="914400" lvl="1" indent="-457200" algn="l" rtl="0">
              <a:lnSpc>
                <a:spcPts val="4500"/>
              </a:lnSpc>
              <a:spcBef>
                <a:spcPts val="0"/>
              </a:spcBef>
              <a:buFont typeface="Wingdings" pitchFamily="2" charset="2"/>
              <a:buChar char="§"/>
            </a:pPr>
            <a:r>
              <a:rPr lang="en-US" sz="2400" b="1" dirty="0"/>
              <a:t> </a:t>
            </a:r>
            <a:r>
              <a:rPr lang="en-US" sz="2400" b="1" dirty="0" smtClean="0"/>
              <a:t>In </a:t>
            </a:r>
            <a:r>
              <a:rPr lang="en-US" sz="2400" b="1" dirty="0"/>
              <a:t>a patient </a:t>
            </a:r>
            <a:r>
              <a:rPr lang="en-US" sz="2400" b="1" dirty="0">
                <a:solidFill>
                  <a:srgbClr val="FFFF00"/>
                </a:solidFill>
              </a:rPr>
              <a:t>&gt; 40</a:t>
            </a:r>
            <a:r>
              <a:rPr lang="en-US" sz="2400" b="1" dirty="0"/>
              <a:t> years old, a </a:t>
            </a:r>
            <a:r>
              <a:rPr lang="en-US" sz="2400" b="1" dirty="0">
                <a:solidFill>
                  <a:srgbClr val="FFFF00"/>
                </a:solidFill>
              </a:rPr>
              <a:t>pancreatic tumor</a:t>
            </a:r>
            <a:r>
              <a:rPr lang="en-US" sz="2400" b="1" dirty="0"/>
              <a:t> should be considered as a possible cause of AP (conditional </a:t>
            </a:r>
            <a:r>
              <a:rPr lang="en-US" sz="2400" b="1" dirty="0" smtClean="0"/>
              <a:t>recommendation</a:t>
            </a:r>
            <a:r>
              <a:rPr lang="en-US" sz="2400" b="1" dirty="0"/>
              <a:t>, low quality of </a:t>
            </a:r>
            <a:r>
              <a:rPr lang="en-US" sz="2400" b="1" dirty="0" smtClean="0"/>
              <a:t>evidence)</a:t>
            </a:r>
          </a:p>
        </p:txBody>
      </p:sp>
      <p:sp>
        <p:nvSpPr>
          <p:cNvPr id="6" name="Rounded Rectangle 5"/>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914400" lvl="1" indent="-457200" algn="l" rtl="0">
              <a:lnSpc>
                <a:spcPts val="4500"/>
              </a:lnSpc>
              <a:spcBef>
                <a:spcPts val="0"/>
              </a:spcBef>
              <a:buFont typeface="Wingdings" pitchFamily="2" charset="2"/>
              <a:buChar char="§"/>
            </a:pPr>
            <a:r>
              <a:rPr lang="en-US" sz="2800" b="1" dirty="0">
                <a:solidFill>
                  <a:srgbClr val="FFFF00"/>
                </a:solidFill>
              </a:rPr>
              <a:t>Endoscopic investigation </a:t>
            </a:r>
            <a:r>
              <a:rPr lang="en-US" sz="2800" b="1" dirty="0"/>
              <a:t>of an elusive etiology in patients with AP should be </a:t>
            </a:r>
            <a:r>
              <a:rPr lang="en-US" sz="2800" b="1" dirty="0">
                <a:solidFill>
                  <a:srgbClr val="FFFF00"/>
                </a:solidFill>
              </a:rPr>
              <a:t>limited</a:t>
            </a:r>
            <a:r>
              <a:rPr lang="en-US" sz="2800" b="1" dirty="0"/>
              <a:t>, as the risks and benefits of investigation in these patients are unclear (conditional recommendation, low quality of evidence</a:t>
            </a:r>
            <a:endParaRPr lang="en-US" sz="2800" b="1" dirty="0" smtClean="0"/>
          </a:p>
        </p:txBody>
      </p:sp>
      <p:sp>
        <p:nvSpPr>
          <p:cNvPr id="6" name="Rounded Rectangle 5"/>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l" rtl="0">
              <a:lnSpc>
                <a:spcPts val="4500"/>
              </a:lnSpc>
              <a:spcBef>
                <a:spcPts val="0"/>
              </a:spcBef>
              <a:buNone/>
            </a:pPr>
            <a:endParaRPr lang="en-US" sz="4200" b="1"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endParaRPr>
          </a:p>
          <a:p>
            <a:pPr marL="457200" lvl="1" indent="0" algn="l" rtl="0">
              <a:lnSpc>
                <a:spcPts val="4500"/>
              </a:lnSpc>
              <a:spcBef>
                <a:spcPts val="0"/>
              </a:spcBef>
              <a:buNone/>
            </a:pPr>
            <a:r>
              <a:rPr lang="en-US" sz="4200" b="1"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IDIOPATHIC </a:t>
            </a:r>
            <a:r>
              <a:rPr lang="en-US" sz="4200" b="1" dirty="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AP</a:t>
            </a:r>
          </a:p>
          <a:p>
            <a:pPr marL="457200" lvl="1" indent="0" algn="l" rtl="0">
              <a:lnSpc>
                <a:spcPts val="4500"/>
              </a:lnSpc>
              <a:spcBef>
                <a:spcPts val="0"/>
              </a:spcBef>
              <a:buNone/>
            </a:pPr>
            <a:r>
              <a:rPr lang="en-US" sz="2800" b="1" dirty="0" smtClean="0"/>
              <a:t>defined </a:t>
            </a:r>
            <a:r>
              <a:rPr lang="en-US" sz="2800" b="1" dirty="0"/>
              <a:t>as pancreatitis with no etiology established after initial laboratory </a:t>
            </a:r>
            <a:r>
              <a:rPr lang="en-US" sz="2800" b="1" dirty="0" smtClean="0"/>
              <a:t>:</a:t>
            </a:r>
          </a:p>
          <a:p>
            <a:pPr marL="457200" lvl="1" indent="0" algn="l" rtl="0">
              <a:lnSpc>
                <a:spcPts val="4500"/>
              </a:lnSpc>
              <a:spcBef>
                <a:spcPts val="0"/>
              </a:spcBef>
              <a:buNone/>
            </a:pPr>
            <a:r>
              <a:rPr lang="en-US" sz="2800" b="1" dirty="0" smtClean="0"/>
              <a:t>(</a:t>
            </a:r>
            <a:r>
              <a:rPr lang="en-US" sz="2800" b="1" dirty="0"/>
              <a:t>including lipid and calcium level) </a:t>
            </a:r>
          </a:p>
          <a:p>
            <a:pPr marL="457200" lvl="1" indent="0" algn="l" rtl="0">
              <a:lnSpc>
                <a:spcPts val="4500"/>
              </a:lnSpc>
              <a:spcBef>
                <a:spcPts val="0"/>
              </a:spcBef>
              <a:buNone/>
            </a:pPr>
            <a:r>
              <a:rPr lang="en-US" sz="2800" b="1" dirty="0" smtClean="0"/>
              <a:t>imaging </a:t>
            </a:r>
            <a:r>
              <a:rPr lang="en-US" sz="2800" b="1" dirty="0"/>
              <a:t>tests </a:t>
            </a:r>
            <a:r>
              <a:rPr lang="en-US" sz="2800" b="1" dirty="0" smtClean="0"/>
              <a:t>(trans abdominal </a:t>
            </a:r>
            <a:r>
              <a:rPr lang="en-US" sz="2800" b="1" dirty="0"/>
              <a:t>ultrasound and CT in the </a:t>
            </a:r>
            <a:r>
              <a:rPr lang="en-US" sz="2800" b="1" dirty="0" smtClean="0"/>
              <a:t>appropriate </a:t>
            </a:r>
            <a:r>
              <a:rPr lang="en-US" sz="2800" b="1" dirty="0"/>
              <a:t>patient) </a:t>
            </a: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fontScale="85000" lnSpcReduction="10000"/>
          </a:bodyPr>
          <a:lstStyle/>
          <a:p>
            <a:pPr marL="457200" lvl="1" indent="0" algn="l" rtl="0">
              <a:lnSpc>
                <a:spcPts val="4500"/>
              </a:lnSpc>
              <a:spcBef>
                <a:spcPts val="0"/>
              </a:spcBef>
              <a:buNone/>
            </a:pPr>
            <a:r>
              <a:rPr lang="en-US" sz="4900" b="1"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IDIOPATHIC </a:t>
            </a:r>
            <a:r>
              <a:rPr lang="en-US" sz="4900" b="1" dirty="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AP</a:t>
            </a:r>
          </a:p>
          <a:p>
            <a:pPr marL="914400" lvl="1" indent="-457200" algn="l" rtl="0">
              <a:lnSpc>
                <a:spcPts val="4500"/>
              </a:lnSpc>
              <a:spcBef>
                <a:spcPts val="0"/>
              </a:spcBef>
              <a:buFont typeface="Wingdings" pitchFamily="2" charset="2"/>
              <a:buChar char="§"/>
            </a:pPr>
            <a:r>
              <a:rPr lang="en-US" sz="2800" b="1" dirty="0"/>
              <a:t> </a:t>
            </a:r>
            <a:r>
              <a:rPr lang="en-US" sz="2800" b="1" dirty="0" smtClean="0"/>
              <a:t>Anatomic </a:t>
            </a:r>
            <a:r>
              <a:rPr lang="en-US" sz="2800" b="1" dirty="0"/>
              <a:t>and physiologic anomalies of the pancreas </a:t>
            </a:r>
            <a:r>
              <a:rPr lang="en-US" sz="2800" b="1" dirty="0" smtClean="0"/>
              <a:t>occur in </a:t>
            </a:r>
            <a:r>
              <a:rPr lang="en-US" sz="2800" b="1" dirty="0"/>
              <a:t>10–15% of the population, including pancreas </a:t>
            </a:r>
            <a:r>
              <a:rPr lang="en-US" sz="2800" b="1" dirty="0" err="1">
                <a:solidFill>
                  <a:srgbClr val="FFFF00"/>
                </a:solidFill>
              </a:rPr>
              <a:t>divisum</a:t>
            </a:r>
            <a:r>
              <a:rPr lang="en-US" sz="2800" b="1" dirty="0"/>
              <a:t> and sphincter of </a:t>
            </a:r>
            <a:r>
              <a:rPr lang="en-US" sz="2800" b="1" dirty="0" err="1">
                <a:solidFill>
                  <a:srgbClr val="FFFF00"/>
                </a:solidFill>
              </a:rPr>
              <a:t>Oddi</a:t>
            </a:r>
            <a:r>
              <a:rPr lang="en-US" sz="2800" b="1" dirty="0">
                <a:solidFill>
                  <a:srgbClr val="FFFF00"/>
                </a:solidFill>
              </a:rPr>
              <a:t> dysfunction </a:t>
            </a:r>
            <a:endParaRPr lang="en-US" sz="2800" b="1" dirty="0" smtClean="0">
              <a:solidFill>
                <a:srgbClr val="FFFF00"/>
              </a:solidFill>
            </a:endParaRPr>
          </a:p>
          <a:p>
            <a:pPr marL="914400" lvl="1" indent="-457200" algn="l" rtl="0">
              <a:lnSpc>
                <a:spcPts val="4500"/>
              </a:lnSpc>
              <a:spcBef>
                <a:spcPts val="0"/>
              </a:spcBef>
              <a:buFont typeface="Wingdings" pitchFamily="2" charset="2"/>
              <a:buChar char="§"/>
            </a:pPr>
            <a:r>
              <a:rPr lang="en-US" sz="2800" b="1" dirty="0" smtClean="0">
                <a:solidFill>
                  <a:srgbClr val="FFFF00"/>
                </a:solidFill>
              </a:rPr>
              <a:t>Genetic</a:t>
            </a:r>
            <a:r>
              <a:rPr lang="en-US" sz="2800" b="1" dirty="0" smtClean="0"/>
              <a:t> </a:t>
            </a:r>
            <a:r>
              <a:rPr lang="en-US" sz="2800" b="1" dirty="0"/>
              <a:t>defects, such as cationic trypsinogen mutations, SPINK, or CFTR </a:t>
            </a:r>
            <a:r>
              <a:rPr lang="en-US" sz="2800" b="1" dirty="0" smtClean="0"/>
              <a:t>mutations</a:t>
            </a:r>
          </a:p>
          <a:p>
            <a:pPr marL="914400" lvl="1" indent="-457200" algn="l" rtl="0">
              <a:lnSpc>
                <a:spcPts val="4500"/>
              </a:lnSpc>
              <a:spcBef>
                <a:spcPts val="0"/>
              </a:spcBef>
              <a:buFont typeface="Wingdings" pitchFamily="2" charset="2"/>
              <a:buChar char="§"/>
            </a:pPr>
            <a:r>
              <a:rPr lang="en-US" sz="2800" b="1" dirty="0"/>
              <a:t>Individuals with </a:t>
            </a:r>
            <a:r>
              <a:rPr lang="en-US" sz="2800" b="1" dirty="0">
                <a:solidFill>
                  <a:srgbClr val="FFFF00"/>
                </a:solidFill>
              </a:rPr>
              <a:t>IAP and a family history of pancreatic</a:t>
            </a:r>
            <a:r>
              <a:rPr lang="en-US" sz="2800" b="1" dirty="0"/>
              <a:t> diseases </a:t>
            </a:r>
            <a:r>
              <a:rPr lang="en-US" sz="2800" b="1" dirty="0" smtClean="0"/>
              <a:t>referred </a:t>
            </a:r>
            <a:r>
              <a:rPr lang="en-US" sz="2800" b="1" dirty="0"/>
              <a:t>for </a:t>
            </a:r>
            <a:r>
              <a:rPr lang="en-US" sz="2800" b="1" dirty="0" smtClean="0"/>
              <a:t>genetic </a:t>
            </a:r>
            <a:r>
              <a:rPr lang="en-US" sz="2800" b="1" dirty="0"/>
              <a:t>counseling.</a:t>
            </a:r>
          </a:p>
          <a:p>
            <a:pPr marL="914400" lvl="1" indent="-457200" algn="l" rtl="0">
              <a:lnSpc>
                <a:spcPts val="4500"/>
              </a:lnSpc>
              <a:spcBef>
                <a:spcPts val="0"/>
              </a:spcBef>
              <a:buFont typeface="Wingdings" pitchFamily="2" charset="2"/>
              <a:buChar char="§"/>
            </a:pPr>
            <a:endParaRPr lang="en-US" sz="2800" b="1" dirty="0" smtClean="0">
              <a:solidFill>
                <a:srgbClr val="FFFF00"/>
              </a:solidFill>
            </a:endParaRPr>
          </a:p>
        </p:txBody>
      </p:sp>
      <p:sp>
        <p:nvSpPr>
          <p:cNvPr id="10" name="Rounded Rectangle 9"/>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1" name="Rounded Rectangle 10"/>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2" name="Rounded Rectangle 11"/>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3" name="Rounded Rectangle 12"/>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4" name="Rounded Rectangle 13"/>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914400" lvl="1" indent="-457200" algn="l" rtl="0">
              <a:lnSpc>
                <a:spcPts val="4500"/>
              </a:lnSpc>
              <a:spcBef>
                <a:spcPts val="0"/>
              </a:spcBef>
              <a:buFont typeface="Wingdings" pitchFamily="2" charset="2"/>
              <a:buChar char="§"/>
            </a:pPr>
            <a:r>
              <a:rPr lang="en-US" sz="2800" b="1" dirty="0"/>
              <a:t>Severe AP occurs in 15–20% of patients </a:t>
            </a:r>
            <a:endParaRPr lang="en-US" sz="2800" b="1" dirty="0" smtClean="0"/>
          </a:p>
          <a:p>
            <a:pPr marL="914400" lvl="1" indent="-457200" algn="l" rtl="0">
              <a:lnSpc>
                <a:spcPts val="4500"/>
              </a:lnSpc>
              <a:spcBef>
                <a:spcPts val="0"/>
              </a:spcBef>
              <a:buFont typeface="Wingdings" pitchFamily="2" charset="2"/>
              <a:buChar char="§"/>
            </a:pPr>
            <a:r>
              <a:rPr lang="en-US" sz="2800" b="1" dirty="0" smtClean="0"/>
              <a:t>Severe </a:t>
            </a:r>
            <a:r>
              <a:rPr lang="en-US" sz="2800" b="1" dirty="0"/>
              <a:t>AP is defined by the presence of persistent (</a:t>
            </a:r>
            <a:r>
              <a:rPr lang="en-US" sz="2800" b="1" dirty="0">
                <a:solidFill>
                  <a:srgbClr val="FFFF00"/>
                </a:solidFill>
              </a:rPr>
              <a:t>fails to resolve </a:t>
            </a:r>
            <a:r>
              <a:rPr lang="en-US" sz="2800" b="1" dirty="0" smtClean="0">
                <a:solidFill>
                  <a:srgbClr val="FFFF00"/>
                </a:solidFill>
              </a:rPr>
              <a:t>within </a:t>
            </a:r>
            <a:r>
              <a:rPr lang="en-US" sz="2800" b="1" dirty="0">
                <a:solidFill>
                  <a:srgbClr val="FFFF00"/>
                </a:solidFill>
              </a:rPr>
              <a:t>48 h</a:t>
            </a:r>
            <a:r>
              <a:rPr lang="en-US" sz="2800" b="1" dirty="0"/>
              <a:t>) </a:t>
            </a:r>
            <a:r>
              <a:rPr lang="en-US" sz="2800" b="1" dirty="0">
                <a:solidFill>
                  <a:srgbClr val="FFFF00"/>
                </a:solidFill>
              </a:rPr>
              <a:t>organ failure </a:t>
            </a:r>
            <a:r>
              <a:rPr lang="en-US" sz="2800" b="1" dirty="0"/>
              <a:t>and/or </a:t>
            </a:r>
            <a:r>
              <a:rPr lang="en-US" sz="2800" b="1" dirty="0" smtClean="0">
                <a:solidFill>
                  <a:srgbClr val="FFFF00"/>
                </a:solidFill>
              </a:rPr>
              <a:t>death</a:t>
            </a:r>
            <a:r>
              <a:rPr lang="en-US" sz="2800" b="1" dirty="0"/>
              <a:t> </a:t>
            </a:r>
            <a:r>
              <a:rPr lang="en-US" sz="2800" b="1" dirty="0" smtClean="0"/>
              <a:t>in </a:t>
            </a:r>
            <a:r>
              <a:rPr lang="en-US" sz="2800" b="1" dirty="0"/>
              <a:t>the absence of organ failure, local </a:t>
            </a:r>
            <a:r>
              <a:rPr lang="en-US" sz="2800" b="1" dirty="0" smtClean="0"/>
              <a:t>complications such </a:t>
            </a:r>
            <a:r>
              <a:rPr lang="en-US" sz="2800" b="1" dirty="0"/>
              <a:t>as pancreatic necrosis considered</a:t>
            </a:r>
            <a:r>
              <a:rPr lang="en-US" sz="2800" b="1" dirty="0" smtClean="0"/>
              <a:t> </a:t>
            </a:r>
            <a:r>
              <a:rPr lang="en-US" sz="2800" b="1" dirty="0"/>
              <a:t>severe disease </a:t>
            </a: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80928"/>
            <a:ext cx="8229600" cy="1080120"/>
          </a:xfrm>
        </p:spPr>
        <p:txBody>
          <a:bodyPr>
            <a:normAutofit/>
          </a:bodyPr>
          <a:lstStyle/>
          <a:p>
            <a:pPr marL="64008" indent="0" algn="ctr">
              <a:buNone/>
            </a:pPr>
            <a:r>
              <a:rPr lang="fa-IR" sz="4800" dirty="0" smtClean="0">
                <a:solidFill>
                  <a:srgbClr val="FFC000"/>
                </a:solidFill>
                <a:effectLst>
                  <a:outerShdw blurRad="38100" dist="38100" dir="2700000" algn="tl">
                    <a:srgbClr val="000000">
                      <a:alpha val="43137"/>
                    </a:srgbClr>
                  </a:outerShdw>
                </a:effectLst>
                <a:cs typeface="B Nazanin" pitchFamily="2" charset="-78"/>
              </a:rPr>
              <a:t>افتراق پانکراتیت</a:t>
            </a:r>
            <a:r>
              <a:rPr lang="en-US" sz="4800" dirty="0" smtClean="0">
                <a:solidFill>
                  <a:srgbClr val="FFC000"/>
                </a:solidFill>
                <a:effectLst>
                  <a:outerShdw blurRad="38100" dist="38100" dir="2700000" algn="tl">
                    <a:srgbClr val="000000">
                      <a:alpha val="43137"/>
                    </a:srgbClr>
                  </a:outerShdw>
                </a:effectLst>
                <a:cs typeface="B Nazanin" pitchFamily="2" charset="-78"/>
              </a:rPr>
              <a:t>mild </a:t>
            </a:r>
            <a:r>
              <a:rPr lang="fa-IR" sz="4800" dirty="0" smtClean="0">
                <a:solidFill>
                  <a:srgbClr val="FFC000"/>
                </a:solidFill>
                <a:effectLst>
                  <a:outerShdw blurRad="38100" dist="38100" dir="2700000" algn="tl">
                    <a:srgbClr val="000000">
                      <a:alpha val="43137"/>
                    </a:srgbClr>
                  </a:outerShdw>
                </a:effectLst>
                <a:cs typeface="B Nazanin" pitchFamily="2" charset="-78"/>
              </a:rPr>
              <a:t> و </a:t>
            </a:r>
            <a:r>
              <a:rPr lang="en-US" sz="4800" dirty="0" smtClean="0">
                <a:solidFill>
                  <a:srgbClr val="FFC000"/>
                </a:solidFill>
                <a:effectLst>
                  <a:outerShdw blurRad="38100" dist="38100" dir="2700000" algn="tl">
                    <a:srgbClr val="000000">
                      <a:alpha val="43137"/>
                    </a:srgbClr>
                  </a:outerShdw>
                </a:effectLst>
                <a:cs typeface="B Nazanin" pitchFamily="2" charset="-78"/>
              </a:rPr>
              <a:t>sever</a:t>
            </a:r>
            <a:endParaRPr lang="fa-IR" sz="4800" dirty="0">
              <a:solidFill>
                <a:srgbClr val="FFC000"/>
              </a:solidFill>
              <a:effectLst>
                <a:outerShdw blurRad="38100" dist="38100" dir="2700000" algn="tl">
                  <a:srgbClr val="000000">
                    <a:alpha val="43137"/>
                  </a:srgbClr>
                </a:outerShdw>
              </a:effectLst>
              <a:cs typeface="B Nazanin" pitchFamily="2" charset="-78"/>
            </a:endParaRPr>
          </a:p>
        </p:txBody>
      </p:sp>
      <p:sp>
        <p:nvSpPr>
          <p:cNvPr id="5" name="Rounded Rectangle 4"/>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0436590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Autofit/>
          </a:bodyPr>
          <a:lstStyle/>
          <a:p>
            <a:pPr algn="l" rtl="0">
              <a:buFont typeface="Wingdings" pitchFamily="2" charset="2"/>
              <a:buChar char="§"/>
            </a:pPr>
            <a:r>
              <a:rPr lang="en-US" sz="3200" b="1" dirty="0" smtClean="0"/>
              <a:t>Organ failure previously defined </a:t>
            </a:r>
            <a:r>
              <a:rPr lang="en-US" sz="3200" b="1" dirty="0"/>
              <a:t>as </a:t>
            </a:r>
            <a:endParaRPr lang="en-US" sz="3200" b="1" dirty="0" smtClean="0"/>
          </a:p>
          <a:p>
            <a:pPr algn="l" rtl="0">
              <a:buFont typeface="Wingdings" pitchFamily="2" charset="2"/>
              <a:buChar char="§"/>
            </a:pPr>
            <a:r>
              <a:rPr lang="en-US" sz="3200" b="1" dirty="0" smtClean="0"/>
              <a:t>Shock (systolic blood pressure &lt; </a:t>
            </a:r>
            <a:r>
              <a:rPr lang="en-US" sz="3200" b="1" dirty="0"/>
              <a:t>90 mm Hg</a:t>
            </a:r>
            <a:r>
              <a:rPr lang="en-US" sz="3200" b="1" dirty="0" smtClean="0"/>
              <a:t>), </a:t>
            </a:r>
          </a:p>
          <a:p>
            <a:pPr algn="l" rtl="0">
              <a:buFont typeface="Wingdings" pitchFamily="2" charset="2"/>
              <a:buChar char="§"/>
            </a:pPr>
            <a:r>
              <a:rPr lang="en-US" sz="3200" b="1" dirty="0" smtClean="0"/>
              <a:t> Pulmonary insufficiency (PaO2</a:t>
            </a:r>
          </a:p>
          <a:p>
            <a:pPr algn="l" rtl="0">
              <a:buFont typeface="Wingdings" pitchFamily="2" charset="2"/>
              <a:buChar char="§"/>
            </a:pPr>
            <a:r>
              <a:rPr lang="en-US" sz="3200" b="1" dirty="0" smtClean="0"/>
              <a:t>&lt; 60 mm Hg)</a:t>
            </a:r>
          </a:p>
          <a:p>
            <a:pPr algn="l" rtl="0">
              <a:buFont typeface="Wingdings" pitchFamily="2" charset="2"/>
              <a:buChar char="§"/>
            </a:pPr>
            <a:r>
              <a:rPr lang="en-US" sz="3200" b="1" dirty="0" smtClean="0"/>
              <a:t> Renal failure (creatinine &gt; 2 mg/dl after rehydration)</a:t>
            </a:r>
          </a:p>
          <a:p>
            <a:pPr algn="l" rtl="0">
              <a:buFont typeface="Wingdings" pitchFamily="2" charset="2"/>
              <a:buChar char="§"/>
            </a:pPr>
            <a:r>
              <a:rPr lang="en-US" sz="3200" b="1" dirty="0" smtClean="0"/>
              <a:t>Gastrointestinal bleeding (&gt; 500 ml of blood loss/24 h)</a:t>
            </a:r>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fontScale="92500"/>
          </a:bodyPr>
          <a:lstStyle/>
          <a:p>
            <a:pPr marL="457200" lvl="1" indent="0" algn="l" rtl="0">
              <a:lnSpc>
                <a:spcPts val="4500"/>
              </a:lnSpc>
              <a:spcBef>
                <a:spcPts val="0"/>
              </a:spcBef>
              <a:buNone/>
            </a:pPr>
            <a:r>
              <a:rPr lang="en-US" sz="2800" b="1" dirty="0"/>
              <a:t>The diagnosis of AP is most often established by the presence of two of the three following criteria: </a:t>
            </a:r>
            <a:endParaRPr lang="en-US" sz="2800" b="1" dirty="0" smtClean="0"/>
          </a:p>
          <a:p>
            <a:pPr marL="1028700" lvl="1" indent="-571500" algn="l" rtl="0">
              <a:lnSpc>
                <a:spcPts val="4500"/>
              </a:lnSpc>
              <a:spcBef>
                <a:spcPts val="0"/>
              </a:spcBef>
              <a:buFont typeface="+mj-lt"/>
              <a:buAutoNum type="arabicPeriod"/>
            </a:pPr>
            <a:r>
              <a:rPr lang="en-US" sz="2800" b="1" dirty="0" smtClean="0"/>
              <a:t>abdominal </a:t>
            </a:r>
            <a:r>
              <a:rPr lang="en-US" sz="2800" b="1" dirty="0"/>
              <a:t>pain consistent with the </a:t>
            </a:r>
            <a:r>
              <a:rPr lang="en-US" sz="2800" b="1" dirty="0" smtClean="0"/>
              <a:t>disease</a:t>
            </a:r>
          </a:p>
          <a:p>
            <a:pPr marL="971550" lvl="1" indent="-514350" algn="l" rtl="0">
              <a:lnSpc>
                <a:spcPts val="4500"/>
              </a:lnSpc>
              <a:spcBef>
                <a:spcPts val="0"/>
              </a:spcBef>
              <a:buAutoNum type="arabicPeriod"/>
            </a:pPr>
            <a:r>
              <a:rPr lang="en-US" sz="2800" b="1" dirty="0" smtClean="0"/>
              <a:t>serum </a:t>
            </a:r>
            <a:r>
              <a:rPr lang="en-US" sz="2800" b="1" dirty="0"/>
              <a:t>amylase and/or lipase greater than three times the upper limit of normal, and/or </a:t>
            </a:r>
            <a:endParaRPr lang="en-US" sz="2800" b="1" dirty="0" smtClean="0"/>
          </a:p>
          <a:p>
            <a:pPr marL="971550" lvl="1" indent="-514350" algn="l" rtl="0">
              <a:lnSpc>
                <a:spcPts val="4500"/>
              </a:lnSpc>
              <a:spcBef>
                <a:spcPts val="0"/>
              </a:spcBef>
              <a:buAutoNum type="arabicPeriod"/>
            </a:pPr>
            <a:r>
              <a:rPr lang="en-US" sz="2800" b="1" dirty="0" smtClean="0"/>
              <a:t>characteristic </a:t>
            </a:r>
            <a:r>
              <a:rPr lang="en-US" sz="2800" b="1" dirty="0"/>
              <a:t>findings from abdominal imaging (strong recommendation, moderate quality of evidence</a:t>
            </a:r>
            <a:r>
              <a:rPr lang="en-US" sz="2800" b="1" dirty="0" smtClean="0"/>
              <a:t>).</a:t>
            </a:r>
          </a:p>
        </p:txBody>
      </p:sp>
      <p:sp>
        <p:nvSpPr>
          <p:cNvPr id="6" name="Rounded Rectangle 5"/>
          <p:cNvSpPr/>
          <p:nvPr/>
        </p:nvSpPr>
        <p:spPr>
          <a:xfrm>
            <a:off x="3139837"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1" name="Rounded Rectangle 10"/>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2" name="Rounded Rectangle 11"/>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3" name="Rounded Rectangle 12"/>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4" name="Rounded Rectangle 13"/>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39706849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xmlns="" val="251186818"/>
              </p:ext>
            </p:extLst>
          </p:nvPr>
        </p:nvGraphicFramePr>
        <p:xfrm>
          <a:off x="539552" y="332657"/>
          <a:ext cx="8064896" cy="5904655"/>
        </p:xfrm>
        <a:graphic>
          <a:graphicData uri="http://schemas.openxmlformats.org/drawingml/2006/table">
            <a:tbl>
              <a:tblPr firstRow="1" firstCol="1" lastRow="1" lastCol="1" bandRow="1" bandCol="1"/>
              <a:tblGrid>
                <a:gridCol w="3806199"/>
                <a:gridCol w="4258697"/>
              </a:tblGrid>
              <a:tr h="773757">
                <a:tc gridSpan="2">
                  <a:txBody>
                    <a:bodyPr/>
                    <a:lstStyle/>
                    <a:p>
                      <a:pPr marL="53975" marR="109855" algn="l" rtl="0">
                        <a:lnSpc>
                          <a:spcPct val="112000"/>
                        </a:lnSpc>
                        <a:spcBef>
                          <a:spcPts val="645"/>
                        </a:spcBef>
                        <a:spcAft>
                          <a:spcPts val="0"/>
                        </a:spcAft>
                      </a:pPr>
                      <a:r>
                        <a:rPr lang="en-US" sz="2000" b="1" spc="-15" dirty="0">
                          <a:solidFill>
                            <a:srgbClr val="EF4632"/>
                          </a:solidFill>
                          <a:effectLst/>
                          <a:latin typeface="Trebuchet MS"/>
                          <a:ea typeface="Times New Roman"/>
                          <a:cs typeface="Arial"/>
                        </a:rPr>
                        <a:t>Table</a:t>
                      </a:r>
                      <a:r>
                        <a:rPr lang="en-US" sz="2000" b="1" spc="-130" dirty="0">
                          <a:solidFill>
                            <a:srgbClr val="EF4632"/>
                          </a:solidFill>
                          <a:effectLst/>
                          <a:latin typeface="Trebuchet MS"/>
                          <a:ea typeface="Times New Roman"/>
                          <a:cs typeface="Arial"/>
                        </a:rPr>
                        <a:t> </a:t>
                      </a:r>
                      <a:r>
                        <a:rPr lang="en-US" sz="2000" b="1" dirty="0">
                          <a:solidFill>
                            <a:srgbClr val="EF4632"/>
                          </a:solidFill>
                          <a:effectLst/>
                          <a:latin typeface="Trebuchet MS"/>
                          <a:ea typeface="Times New Roman"/>
                          <a:cs typeface="Arial"/>
                        </a:rPr>
                        <a:t>3.</a:t>
                      </a:r>
                      <a:r>
                        <a:rPr lang="en-US" sz="2000" b="1" spc="-130" dirty="0">
                          <a:solidFill>
                            <a:srgbClr val="EF4632"/>
                          </a:solidFill>
                          <a:effectLst/>
                          <a:latin typeface="Trebuchet MS"/>
                          <a:ea typeface="Times New Roman"/>
                          <a:cs typeface="Arial"/>
                        </a:rPr>
                        <a:t> </a:t>
                      </a:r>
                      <a:r>
                        <a:rPr lang="en-US" sz="2000" b="1" dirty="0">
                          <a:solidFill>
                            <a:srgbClr val="231F20"/>
                          </a:solidFill>
                          <a:effectLst/>
                          <a:latin typeface="Trebuchet MS"/>
                          <a:ea typeface="Times New Roman"/>
                          <a:cs typeface="Arial"/>
                        </a:rPr>
                        <a:t>Definitions</a:t>
                      </a:r>
                      <a:r>
                        <a:rPr lang="en-US" sz="2000" b="1" spc="-130"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of</a:t>
                      </a:r>
                      <a:r>
                        <a:rPr lang="en-US" sz="2000" b="1" spc="-130"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severity</a:t>
                      </a:r>
                      <a:r>
                        <a:rPr lang="en-US" sz="2000" b="1" spc="-130"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in</a:t>
                      </a:r>
                      <a:r>
                        <a:rPr lang="en-US" sz="2000" b="1" spc="-130"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acute</a:t>
                      </a:r>
                      <a:r>
                        <a:rPr lang="en-US" sz="2000" b="1" spc="-130"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pancreatitis:</a:t>
                      </a:r>
                      <a:r>
                        <a:rPr lang="en-US" sz="2000" b="1" spc="-130"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comparison of</a:t>
                      </a:r>
                      <a:r>
                        <a:rPr lang="en-US" sz="2000" b="1" spc="-145"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Atlanta</a:t>
                      </a:r>
                      <a:r>
                        <a:rPr lang="en-US" sz="2000" b="1" spc="-145"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and</a:t>
                      </a:r>
                      <a:r>
                        <a:rPr lang="en-US" sz="2000" b="1" spc="-145"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recent</a:t>
                      </a:r>
                      <a:r>
                        <a:rPr lang="en-US" sz="2000" b="1" spc="-145" dirty="0">
                          <a:solidFill>
                            <a:srgbClr val="231F20"/>
                          </a:solidFill>
                          <a:effectLst/>
                          <a:latin typeface="Trebuchet MS"/>
                          <a:ea typeface="Times New Roman"/>
                          <a:cs typeface="Arial"/>
                        </a:rPr>
                        <a:t> </a:t>
                      </a:r>
                      <a:r>
                        <a:rPr lang="en-US" sz="2000" b="1" dirty="0">
                          <a:solidFill>
                            <a:srgbClr val="231F20"/>
                          </a:solidFill>
                          <a:effectLst/>
                          <a:latin typeface="Trebuchet MS"/>
                          <a:ea typeface="Times New Roman"/>
                          <a:cs typeface="Arial"/>
                        </a:rPr>
                        <a:t>revision</a:t>
                      </a:r>
                      <a:endParaRPr lang="en-US" sz="3600" dirty="0">
                        <a:effectLst/>
                        <a:latin typeface="Times New Roman"/>
                        <a:ea typeface="Times New Roman"/>
                        <a:cs typeface="Arial"/>
                      </a:endParaRPr>
                    </a:p>
                  </a:txBody>
                  <a:tcPr marL="0" marR="0" marT="0" marB="0">
                    <a:lnL>
                      <a:noFill/>
                    </a:lnL>
                    <a:lnR>
                      <a:noFill/>
                    </a:lnR>
                    <a:lnT>
                      <a:noFill/>
                    </a:lnT>
                    <a:lnB w="19050" cap="flat" cmpd="sng" algn="ctr">
                      <a:solidFill>
                        <a:srgbClr val="FFFFFF"/>
                      </a:solidFill>
                      <a:prstDash val="solid"/>
                      <a:round/>
                      <a:headEnd type="none" w="med" len="med"/>
                      <a:tailEnd type="none" w="med" len="med"/>
                    </a:lnB>
                    <a:solidFill>
                      <a:srgbClr val="E2E3E4"/>
                    </a:solidFill>
                  </a:tcPr>
                </a:tc>
                <a:tc hMerge="1">
                  <a:txBody>
                    <a:bodyPr/>
                    <a:lstStyle/>
                    <a:p>
                      <a:pPr rtl="1"/>
                      <a:endParaRPr lang="fa-IR"/>
                    </a:p>
                  </a:txBody>
                  <a:tcPr/>
                </a:tc>
              </a:tr>
              <a:tr h="371657">
                <a:tc>
                  <a:txBody>
                    <a:bodyPr/>
                    <a:lstStyle/>
                    <a:p>
                      <a:pPr marL="53975" algn="l" rtl="0">
                        <a:spcBef>
                          <a:spcPts val="270"/>
                        </a:spcBef>
                        <a:spcAft>
                          <a:spcPts val="0"/>
                        </a:spcAft>
                      </a:pPr>
                      <a:r>
                        <a:rPr lang="en-US" sz="1800" b="1">
                          <a:solidFill>
                            <a:srgbClr val="231F20"/>
                          </a:solidFill>
                          <a:effectLst/>
                          <a:latin typeface="Trebuchet MS"/>
                          <a:ea typeface="Times New Roman"/>
                          <a:cs typeface="Arial"/>
                        </a:rPr>
                        <a:t>Atlanta criteria (1993)</a:t>
                      </a:r>
                      <a:endParaRPr lang="en-US" sz="3600">
                        <a:effectLst/>
                        <a:latin typeface="Times New Roman"/>
                        <a:ea typeface="Times New Roman"/>
                        <a:cs typeface="Arial"/>
                      </a:endParaRPr>
                    </a:p>
                  </a:txBody>
                  <a:tcPr marL="0" marR="0" marT="0" marB="0">
                    <a:lnL>
                      <a:noFill/>
                    </a:lnL>
                    <a:lnR>
                      <a:noFill/>
                    </a:lnR>
                    <a:lnT w="19050" cap="flat" cmpd="sng" algn="ctr">
                      <a:solidFill>
                        <a:srgbClr val="FFFFFF"/>
                      </a:solidFill>
                      <a:prstDash val="solid"/>
                      <a:round/>
                      <a:headEnd type="none" w="med" len="med"/>
                      <a:tailEnd type="none" w="med" len="med"/>
                    </a:lnT>
                    <a:lnB>
                      <a:noFill/>
                    </a:lnB>
                    <a:solidFill>
                      <a:srgbClr val="D5D7D8"/>
                    </a:solidFill>
                  </a:tcPr>
                </a:tc>
                <a:tc>
                  <a:txBody>
                    <a:bodyPr/>
                    <a:lstStyle/>
                    <a:p>
                      <a:pPr marL="60325" algn="l" rtl="0">
                        <a:spcBef>
                          <a:spcPts val="270"/>
                        </a:spcBef>
                        <a:spcAft>
                          <a:spcPts val="0"/>
                        </a:spcAft>
                      </a:pPr>
                      <a:r>
                        <a:rPr lang="en-US" sz="1800" b="1">
                          <a:solidFill>
                            <a:srgbClr val="231F20"/>
                          </a:solidFill>
                          <a:effectLst/>
                          <a:latin typeface="Trebuchet MS"/>
                          <a:ea typeface="Times New Roman"/>
                          <a:cs typeface="Arial"/>
                        </a:rPr>
                        <a:t>Atlanta Revision (2013)</a:t>
                      </a:r>
                      <a:endParaRPr lang="en-US" sz="3600">
                        <a:effectLst/>
                        <a:latin typeface="Times New Roman"/>
                        <a:ea typeface="Times New Roman"/>
                        <a:cs typeface="Arial"/>
                      </a:endParaRPr>
                    </a:p>
                  </a:txBody>
                  <a:tcPr marL="0" marR="0" marT="0" marB="0">
                    <a:lnL>
                      <a:noFill/>
                    </a:lnL>
                    <a:lnR>
                      <a:noFill/>
                    </a:lnR>
                    <a:lnT w="19050" cap="flat" cmpd="sng" algn="ctr">
                      <a:solidFill>
                        <a:srgbClr val="FFFFFF"/>
                      </a:solidFill>
                      <a:prstDash val="solid"/>
                      <a:round/>
                      <a:headEnd type="none" w="med" len="med"/>
                      <a:tailEnd type="none" w="med" len="med"/>
                    </a:lnT>
                    <a:lnB>
                      <a:noFill/>
                    </a:lnB>
                    <a:solidFill>
                      <a:srgbClr val="D5D7D8"/>
                    </a:solidFill>
                  </a:tcPr>
                </a:tc>
              </a:tr>
              <a:tr h="371657">
                <a:tc>
                  <a:txBody>
                    <a:bodyPr/>
                    <a:lstStyle/>
                    <a:p>
                      <a:pPr marL="53975" algn="l" rtl="0">
                        <a:spcBef>
                          <a:spcPts val="335"/>
                        </a:spcBef>
                        <a:spcAft>
                          <a:spcPts val="0"/>
                        </a:spcAft>
                      </a:pPr>
                      <a:r>
                        <a:rPr lang="en-US" sz="1800" b="1">
                          <a:solidFill>
                            <a:srgbClr val="231F20"/>
                          </a:solidFill>
                          <a:effectLst/>
                          <a:latin typeface="Trebuchet MS"/>
                          <a:ea typeface="Times New Roman"/>
                          <a:cs typeface="Arial"/>
                        </a:rPr>
                        <a:t>Mild acute pancreatitis</a:t>
                      </a:r>
                      <a:endParaRPr lang="en-US" sz="3600">
                        <a:effectLst/>
                        <a:latin typeface="Times New Roman"/>
                        <a:ea typeface="Times New Roman"/>
                        <a:cs typeface="Arial"/>
                      </a:endParaRPr>
                    </a:p>
                  </a:txBody>
                  <a:tcPr marL="0" marR="0" marT="0" marB="0">
                    <a:lnL>
                      <a:noFill/>
                    </a:lnL>
                    <a:lnR>
                      <a:noFill/>
                    </a:lnR>
                    <a:lnT>
                      <a:noFill/>
                    </a:lnT>
                    <a:lnB>
                      <a:noFill/>
                    </a:lnB>
                    <a:solidFill>
                      <a:srgbClr val="E2E3E4"/>
                    </a:solidFill>
                  </a:tcPr>
                </a:tc>
                <a:tc>
                  <a:txBody>
                    <a:bodyPr/>
                    <a:lstStyle/>
                    <a:p>
                      <a:pPr marL="60325" algn="l" rtl="0">
                        <a:spcBef>
                          <a:spcPts val="335"/>
                        </a:spcBef>
                        <a:spcAft>
                          <a:spcPts val="0"/>
                        </a:spcAft>
                      </a:pPr>
                      <a:r>
                        <a:rPr lang="en-US" sz="1800" b="1">
                          <a:solidFill>
                            <a:srgbClr val="231F20"/>
                          </a:solidFill>
                          <a:effectLst/>
                          <a:latin typeface="Trebuchet MS"/>
                          <a:ea typeface="Times New Roman"/>
                          <a:cs typeface="Arial"/>
                        </a:rPr>
                        <a:t>Mild acute pancreatitis</a:t>
                      </a:r>
                      <a:endParaRPr lang="en-US" sz="3600">
                        <a:effectLst/>
                        <a:latin typeface="Times New Roman"/>
                        <a:ea typeface="Times New Roman"/>
                        <a:cs typeface="Arial"/>
                      </a:endParaRPr>
                    </a:p>
                  </a:txBody>
                  <a:tcPr marL="0" marR="0" marT="0" marB="0">
                    <a:lnL>
                      <a:noFill/>
                    </a:lnL>
                    <a:lnR>
                      <a:noFill/>
                    </a:lnR>
                    <a:lnT>
                      <a:noFill/>
                    </a:lnT>
                    <a:lnB>
                      <a:noFill/>
                    </a:lnB>
                    <a:solidFill>
                      <a:srgbClr val="E2E3E4"/>
                    </a:solidFill>
                  </a:tcPr>
                </a:tc>
              </a:tr>
              <a:tr h="371657">
                <a:tc>
                  <a:txBody>
                    <a:bodyPr/>
                    <a:lstStyle/>
                    <a:p>
                      <a:pPr marL="149225" algn="l" rtl="0">
                        <a:spcBef>
                          <a:spcPts val="315"/>
                        </a:spcBef>
                        <a:spcAft>
                          <a:spcPts val="0"/>
                        </a:spcAft>
                      </a:pPr>
                      <a:r>
                        <a:rPr lang="en-US" sz="1800">
                          <a:solidFill>
                            <a:srgbClr val="231F20"/>
                          </a:solidFill>
                          <a:effectLst/>
                          <a:latin typeface="Lucida Sans"/>
                          <a:ea typeface="Times New Roman"/>
                          <a:cs typeface="Arial"/>
                        </a:rPr>
                        <a:t>Absence of organ failure</a:t>
                      </a:r>
                      <a:endParaRPr lang="en-US" sz="3600">
                        <a:effectLst/>
                        <a:latin typeface="Times New Roman"/>
                        <a:ea typeface="Times New Roman"/>
                        <a:cs typeface="Arial"/>
                      </a:endParaRPr>
                    </a:p>
                  </a:txBody>
                  <a:tcPr marL="0" marR="0" marT="0" marB="0">
                    <a:lnL>
                      <a:noFill/>
                    </a:lnL>
                    <a:lnR>
                      <a:noFill/>
                    </a:lnR>
                    <a:lnT>
                      <a:noFill/>
                    </a:lnT>
                    <a:lnB>
                      <a:noFill/>
                    </a:lnB>
                    <a:solidFill>
                      <a:srgbClr val="D5D7D8"/>
                    </a:solidFill>
                  </a:tcPr>
                </a:tc>
                <a:tc>
                  <a:txBody>
                    <a:bodyPr/>
                    <a:lstStyle/>
                    <a:p>
                      <a:pPr marL="155575" algn="l" rtl="0">
                        <a:spcBef>
                          <a:spcPts val="315"/>
                        </a:spcBef>
                        <a:spcAft>
                          <a:spcPts val="0"/>
                        </a:spcAft>
                      </a:pPr>
                      <a:r>
                        <a:rPr lang="en-US" sz="1800">
                          <a:solidFill>
                            <a:srgbClr val="231F20"/>
                          </a:solidFill>
                          <a:effectLst/>
                          <a:latin typeface="Lucida Sans"/>
                          <a:ea typeface="Times New Roman"/>
                          <a:cs typeface="Arial"/>
                        </a:rPr>
                        <a:t>Absence of organ failure</a:t>
                      </a:r>
                      <a:endParaRPr lang="en-US" sz="3600">
                        <a:effectLst/>
                        <a:latin typeface="Times New Roman"/>
                        <a:ea typeface="Times New Roman"/>
                        <a:cs typeface="Arial"/>
                      </a:endParaRPr>
                    </a:p>
                  </a:txBody>
                  <a:tcPr marL="0" marR="0" marT="0" marB="0">
                    <a:lnL>
                      <a:noFill/>
                    </a:lnL>
                    <a:lnR>
                      <a:noFill/>
                    </a:lnR>
                    <a:lnT>
                      <a:noFill/>
                    </a:lnT>
                    <a:lnB>
                      <a:noFill/>
                    </a:lnB>
                    <a:solidFill>
                      <a:srgbClr val="D5D7D8"/>
                    </a:solidFill>
                  </a:tcPr>
                </a:tc>
              </a:tr>
              <a:tr h="456644">
                <a:tc>
                  <a:txBody>
                    <a:bodyPr/>
                    <a:lstStyle/>
                    <a:p>
                      <a:pPr marL="53975" marR="85725" algn="l" rtl="0">
                        <a:spcBef>
                          <a:spcPts val="315"/>
                        </a:spcBef>
                        <a:spcAft>
                          <a:spcPts val="0"/>
                        </a:spcAft>
                      </a:pPr>
                      <a:r>
                        <a:rPr lang="en-US" sz="1800">
                          <a:solidFill>
                            <a:srgbClr val="231F20"/>
                          </a:solidFill>
                          <a:effectLst/>
                          <a:latin typeface="Lucida Sans"/>
                          <a:ea typeface="Times New Roman"/>
                          <a:cs typeface="Arial"/>
                        </a:rPr>
                        <a:t>Absence of local complications</a:t>
                      </a:r>
                      <a:endParaRPr lang="en-US" sz="3600">
                        <a:effectLst/>
                        <a:latin typeface="Times New Roman"/>
                        <a:ea typeface="Times New Roman"/>
                        <a:cs typeface="Arial"/>
                      </a:endParaRPr>
                    </a:p>
                  </a:txBody>
                  <a:tcPr marL="0" marR="0" marT="0" marB="0">
                    <a:lnL>
                      <a:noFill/>
                    </a:lnL>
                    <a:lnR>
                      <a:noFill/>
                    </a:lnR>
                    <a:lnT>
                      <a:noFill/>
                    </a:lnT>
                    <a:lnB>
                      <a:noFill/>
                    </a:lnB>
                    <a:solidFill>
                      <a:srgbClr val="E2E3E4"/>
                    </a:solidFill>
                  </a:tcPr>
                </a:tc>
                <a:tc>
                  <a:txBody>
                    <a:bodyPr/>
                    <a:lstStyle/>
                    <a:p>
                      <a:pPr marL="155575" algn="l" rtl="0">
                        <a:spcBef>
                          <a:spcPts val="315"/>
                        </a:spcBef>
                        <a:spcAft>
                          <a:spcPts val="0"/>
                        </a:spcAft>
                      </a:pPr>
                      <a:r>
                        <a:rPr lang="en-US" sz="1800" dirty="0">
                          <a:solidFill>
                            <a:srgbClr val="231F20"/>
                          </a:solidFill>
                          <a:effectLst/>
                          <a:latin typeface="Lucida Sans"/>
                          <a:ea typeface="Times New Roman"/>
                          <a:cs typeface="Arial"/>
                        </a:rPr>
                        <a:t>Absence of local complications</a:t>
                      </a:r>
                      <a:endParaRPr lang="en-US" sz="3600" dirty="0">
                        <a:effectLst/>
                        <a:latin typeface="Times New Roman"/>
                        <a:ea typeface="Times New Roman"/>
                        <a:cs typeface="Arial"/>
                      </a:endParaRPr>
                    </a:p>
                  </a:txBody>
                  <a:tcPr marL="0" marR="0" marT="0" marB="0">
                    <a:lnL>
                      <a:noFill/>
                    </a:lnL>
                    <a:lnR>
                      <a:noFill/>
                    </a:lnR>
                    <a:lnT>
                      <a:noFill/>
                    </a:lnT>
                    <a:lnB>
                      <a:noFill/>
                    </a:lnB>
                    <a:solidFill>
                      <a:srgbClr val="E2E3E4"/>
                    </a:solidFill>
                  </a:tcPr>
                </a:tc>
              </a:tr>
              <a:tr h="456644">
                <a:tc>
                  <a:txBody>
                    <a:bodyPr/>
                    <a:lstStyle/>
                    <a:p>
                      <a:pPr marL="53975" algn="l" rtl="0">
                        <a:spcBef>
                          <a:spcPts val="335"/>
                        </a:spcBef>
                        <a:spcAft>
                          <a:spcPts val="0"/>
                        </a:spcAft>
                      </a:pPr>
                      <a:r>
                        <a:rPr lang="en-US" sz="1800" b="1">
                          <a:solidFill>
                            <a:srgbClr val="231F20"/>
                          </a:solidFill>
                          <a:effectLst/>
                          <a:latin typeface="Trebuchet MS"/>
                          <a:ea typeface="Times New Roman"/>
                          <a:cs typeface="Arial"/>
                        </a:rPr>
                        <a:t>Severe acute pancreatitis</a:t>
                      </a:r>
                      <a:endParaRPr lang="en-US" sz="3600">
                        <a:effectLst/>
                        <a:latin typeface="Times New Roman"/>
                        <a:ea typeface="Times New Roman"/>
                        <a:cs typeface="Arial"/>
                      </a:endParaRPr>
                    </a:p>
                  </a:txBody>
                  <a:tcPr marL="0" marR="0" marT="0" marB="0">
                    <a:lnL>
                      <a:noFill/>
                    </a:lnL>
                    <a:lnR>
                      <a:noFill/>
                    </a:lnR>
                    <a:lnT>
                      <a:noFill/>
                    </a:lnT>
                    <a:lnB>
                      <a:noFill/>
                    </a:lnB>
                    <a:solidFill>
                      <a:srgbClr val="D5D7D8"/>
                    </a:solidFill>
                  </a:tcPr>
                </a:tc>
                <a:tc>
                  <a:txBody>
                    <a:bodyPr/>
                    <a:lstStyle/>
                    <a:p>
                      <a:pPr marL="60325" algn="l" rtl="0">
                        <a:spcBef>
                          <a:spcPts val="315"/>
                        </a:spcBef>
                        <a:spcAft>
                          <a:spcPts val="0"/>
                        </a:spcAft>
                      </a:pPr>
                      <a:r>
                        <a:rPr lang="en-US" sz="1800">
                          <a:solidFill>
                            <a:srgbClr val="231F20"/>
                          </a:solidFill>
                          <a:effectLst/>
                          <a:latin typeface="Lucida Sans"/>
                          <a:ea typeface="Times New Roman"/>
                          <a:cs typeface="Arial"/>
                        </a:rPr>
                        <a:t>Moderately severe acute pancreatitis</a:t>
                      </a:r>
                      <a:endParaRPr lang="en-US" sz="3600">
                        <a:effectLst/>
                        <a:latin typeface="Times New Roman"/>
                        <a:ea typeface="Times New Roman"/>
                        <a:cs typeface="Arial"/>
                      </a:endParaRPr>
                    </a:p>
                  </a:txBody>
                  <a:tcPr marL="0" marR="0" marT="0" marB="0">
                    <a:lnL>
                      <a:noFill/>
                    </a:lnL>
                    <a:lnR>
                      <a:noFill/>
                    </a:lnR>
                    <a:lnT>
                      <a:noFill/>
                    </a:lnT>
                    <a:lnB>
                      <a:noFill/>
                    </a:lnB>
                    <a:solidFill>
                      <a:srgbClr val="D5D7D8"/>
                    </a:solidFill>
                  </a:tcPr>
                </a:tc>
              </a:tr>
              <a:tr h="456644">
                <a:tc>
                  <a:txBody>
                    <a:bodyPr/>
                    <a:lstStyle/>
                    <a:p>
                      <a:pPr marL="53975" marR="59055" algn="l" rtl="0">
                        <a:spcBef>
                          <a:spcPts val="315"/>
                        </a:spcBef>
                        <a:spcAft>
                          <a:spcPts val="0"/>
                        </a:spcAft>
                      </a:pPr>
                      <a:r>
                        <a:rPr lang="en-US" sz="1800">
                          <a:solidFill>
                            <a:srgbClr val="231F20"/>
                          </a:solidFill>
                          <a:effectLst/>
                          <a:latin typeface="Lucida Sans"/>
                          <a:ea typeface="Times New Roman"/>
                          <a:cs typeface="Arial"/>
                        </a:rPr>
                        <a:t>1. Local complications </a:t>
                      </a:r>
                      <a:r>
                        <a:rPr lang="en-US" sz="1800" b="1">
                          <a:solidFill>
                            <a:srgbClr val="231F20"/>
                          </a:solidFill>
                          <a:effectLst/>
                          <a:latin typeface="Trebuchet MS"/>
                          <a:ea typeface="Times New Roman"/>
                          <a:cs typeface="Arial"/>
                        </a:rPr>
                        <a:t>AND/OR</a:t>
                      </a:r>
                      <a:endParaRPr lang="en-US" sz="3600">
                        <a:effectLst/>
                        <a:latin typeface="Times New Roman"/>
                        <a:ea typeface="Times New Roman"/>
                        <a:cs typeface="Arial"/>
                      </a:endParaRPr>
                    </a:p>
                  </a:txBody>
                  <a:tcPr marL="0" marR="0" marT="0" marB="0">
                    <a:lnL>
                      <a:noFill/>
                    </a:lnL>
                    <a:lnR>
                      <a:noFill/>
                    </a:lnR>
                    <a:lnT>
                      <a:noFill/>
                    </a:lnT>
                    <a:lnB>
                      <a:noFill/>
                    </a:lnB>
                    <a:solidFill>
                      <a:srgbClr val="E2E3E4"/>
                    </a:solidFill>
                  </a:tcPr>
                </a:tc>
                <a:tc>
                  <a:txBody>
                    <a:bodyPr/>
                    <a:lstStyle/>
                    <a:p>
                      <a:pPr marL="155575" algn="l" rtl="0">
                        <a:spcBef>
                          <a:spcPts val="315"/>
                        </a:spcBef>
                        <a:spcAft>
                          <a:spcPts val="0"/>
                        </a:spcAft>
                      </a:pPr>
                      <a:r>
                        <a:rPr lang="en-US" sz="1800">
                          <a:solidFill>
                            <a:srgbClr val="231F20"/>
                          </a:solidFill>
                          <a:effectLst/>
                          <a:latin typeface="Lucida Sans"/>
                          <a:ea typeface="Times New Roman"/>
                          <a:cs typeface="Arial"/>
                        </a:rPr>
                        <a:t>1. Local complications </a:t>
                      </a:r>
                      <a:r>
                        <a:rPr lang="en-US" sz="1800" b="1">
                          <a:solidFill>
                            <a:srgbClr val="231F20"/>
                          </a:solidFill>
                          <a:effectLst/>
                          <a:latin typeface="Trebuchet MS"/>
                          <a:ea typeface="Times New Roman"/>
                          <a:cs typeface="Arial"/>
                        </a:rPr>
                        <a:t>AND/OR</a:t>
                      </a:r>
                      <a:endParaRPr lang="en-US" sz="3600">
                        <a:effectLst/>
                        <a:latin typeface="Times New Roman"/>
                        <a:ea typeface="Times New Roman"/>
                        <a:cs typeface="Arial"/>
                      </a:endParaRPr>
                    </a:p>
                  </a:txBody>
                  <a:tcPr marL="0" marR="0" marT="0" marB="0">
                    <a:lnL>
                      <a:noFill/>
                    </a:lnL>
                    <a:lnR>
                      <a:noFill/>
                    </a:lnR>
                    <a:lnT>
                      <a:noFill/>
                    </a:lnT>
                    <a:lnB>
                      <a:noFill/>
                    </a:lnB>
                    <a:solidFill>
                      <a:srgbClr val="E2E3E4"/>
                    </a:solidFill>
                  </a:tcPr>
                </a:tc>
              </a:tr>
              <a:tr h="456644">
                <a:tc>
                  <a:txBody>
                    <a:bodyPr/>
                    <a:lstStyle/>
                    <a:p>
                      <a:pPr marL="148590" algn="l" rtl="0">
                        <a:spcBef>
                          <a:spcPts val="315"/>
                        </a:spcBef>
                        <a:spcAft>
                          <a:spcPts val="0"/>
                        </a:spcAft>
                      </a:pPr>
                      <a:r>
                        <a:rPr lang="en-US" sz="1800">
                          <a:solidFill>
                            <a:srgbClr val="231F20"/>
                          </a:solidFill>
                          <a:effectLst/>
                          <a:latin typeface="Lucida Sans"/>
                          <a:ea typeface="Times New Roman"/>
                          <a:cs typeface="Arial"/>
                        </a:rPr>
                        <a:t>2. Organ failure</a:t>
                      </a:r>
                      <a:endParaRPr lang="en-US" sz="3600">
                        <a:effectLst/>
                        <a:latin typeface="Times New Roman"/>
                        <a:ea typeface="Times New Roman"/>
                        <a:cs typeface="Arial"/>
                      </a:endParaRPr>
                    </a:p>
                  </a:txBody>
                  <a:tcPr marL="0" marR="0" marT="0" marB="0">
                    <a:lnL>
                      <a:noFill/>
                    </a:lnL>
                    <a:lnR>
                      <a:noFill/>
                    </a:lnR>
                    <a:lnT>
                      <a:noFill/>
                    </a:lnT>
                    <a:lnB>
                      <a:noFill/>
                    </a:lnB>
                    <a:solidFill>
                      <a:srgbClr val="D5D7D8"/>
                    </a:solidFill>
                  </a:tcPr>
                </a:tc>
                <a:tc>
                  <a:txBody>
                    <a:bodyPr/>
                    <a:lstStyle/>
                    <a:p>
                      <a:pPr marL="155575" algn="l" rtl="0">
                        <a:spcBef>
                          <a:spcPts val="315"/>
                        </a:spcBef>
                        <a:spcAft>
                          <a:spcPts val="0"/>
                        </a:spcAft>
                      </a:pPr>
                      <a:r>
                        <a:rPr lang="en-US" sz="1800">
                          <a:solidFill>
                            <a:srgbClr val="231F20"/>
                          </a:solidFill>
                          <a:effectLst/>
                          <a:latin typeface="Lucida Sans"/>
                          <a:ea typeface="Times New Roman"/>
                          <a:cs typeface="Arial"/>
                        </a:rPr>
                        <a:t>2. Transient organ failure (&lt; 48 h)</a:t>
                      </a:r>
                      <a:endParaRPr lang="en-US" sz="3600">
                        <a:effectLst/>
                        <a:latin typeface="Times New Roman"/>
                        <a:ea typeface="Times New Roman"/>
                        <a:cs typeface="Arial"/>
                      </a:endParaRPr>
                    </a:p>
                  </a:txBody>
                  <a:tcPr marL="0" marR="0" marT="0" marB="0">
                    <a:lnL>
                      <a:noFill/>
                    </a:lnL>
                    <a:lnR>
                      <a:noFill/>
                    </a:lnR>
                    <a:lnT>
                      <a:noFill/>
                    </a:lnT>
                    <a:lnB>
                      <a:noFill/>
                    </a:lnB>
                    <a:solidFill>
                      <a:srgbClr val="D5D7D8"/>
                    </a:solidFill>
                  </a:tcPr>
                </a:tc>
              </a:tr>
              <a:tr h="371657">
                <a:tc>
                  <a:txBody>
                    <a:bodyPr/>
                    <a:lstStyle/>
                    <a:p>
                      <a:pPr marL="53340" algn="l" rtl="0">
                        <a:spcBef>
                          <a:spcPts val="315"/>
                        </a:spcBef>
                        <a:spcAft>
                          <a:spcPts val="0"/>
                        </a:spcAft>
                      </a:pPr>
                      <a:r>
                        <a:rPr lang="en-US" sz="1800">
                          <a:solidFill>
                            <a:srgbClr val="231F20"/>
                          </a:solidFill>
                          <a:effectLst/>
                          <a:latin typeface="Lucida Sans"/>
                          <a:ea typeface="Times New Roman"/>
                          <a:cs typeface="Arial"/>
                        </a:rPr>
                        <a:t>GI bleeding (&gt; 500 cc/24 hr)</a:t>
                      </a:r>
                      <a:endParaRPr lang="en-US" sz="3600">
                        <a:effectLst/>
                        <a:latin typeface="Times New Roman"/>
                        <a:ea typeface="Times New Roman"/>
                        <a:cs typeface="Arial"/>
                      </a:endParaRPr>
                    </a:p>
                  </a:txBody>
                  <a:tcPr marL="0" marR="0" marT="0" marB="0">
                    <a:lnL>
                      <a:noFill/>
                    </a:lnL>
                    <a:lnR>
                      <a:noFill/>
                    </a:lnR>
                    <a:lnT>
                      <a:noFill/>
                    </a:lnT>
                    <a:lnB>
                      <a:noFill/>
                    </a:lnB>
                    <a:solidFill>
                      <a:srgbClr val="E2E3E4"/>
                    </a:solidFill>
                  </a:tcPr>
                </a:tc>
                <a:tc>
                  <a:txBody>
                    <a:bodyPr/>
                    <a:lstStyle/>
                    <a:p>
                      <a:pPr marL="60325" algn="l" rtl="0">
                        <a:spcBef>
                          <a:spcPts val="335"/>
                        </a:spcBef>
                        <a:spcAft>
                          <a:spcPts val="0"/>
                        </a:spcAft>
                      </a:pPr>
                      <a:r>
                        <a:rPr lang="en-US" sz="1800" b="1">
                          <a:solidFill>
                            <a:srgbClr val="231F20"/>
                          </a:solidFill>
                          <a:effectLst/>
                          <a:latin typeface="Trebuchet MS"/>
                          <a:ea typeface="Times New Roman"/>
                          <a:cs typeface="Arial"/>
                        </a:rPr>
                        <a:t>Severe acute pancreatitis</a:t>
                      </a:r>
                      <a:endParaRPr lang="en-US" sz="3600">
                        <a:effectLst/>
                        <a:latin typeface="Times New Roman"/>
                        <a:ea typeface="Times New Roman"/>
                        <a:cs typeface="Arial"/>
                      </a:endParaRPr>
                    </a:p>
                  </a:txBody>
                  <a:tcPr marL="0" marR="0" marT="0" marB="0">
                    <a:lnL>
                      <a:noFill/>
                    </a:lnL>
                    <a:lnR>
                      <a:noFill/>
                    </a:lnR>
                    <a:lnT>
                      <a:noFill/>
                    </a:lnT>
                    <a:lnB>
                      <a:noFill/>
                    </a:lnB>
                    <a:solidFill>
                      <a:srgbClr val="E2E3E4"/>
                    </a:solidFill>
                  </a:tcPr>
                </a:tc>
              </a:tr>
              <a:tr h="371657">
                <a:tc>
                  <a:txBody>
                    <a:bodyPr/>
                    <a:lstStyle/>
                    <a:p>
                      <a:pPr marL="53340" algn="l" rtl="0">
                        <a:spcBef>
                          <a:spcPts val="315"/>
                        </a:spcBef>
                        <a:spcAft>
                          <a:spcPts val="0"/>
                        </a:spcAft>
                      </a:pPr>
                      <a:r>
                        <a:rPr lang="en-US" sz="1800">
                          <a:solidFill>
                            <a:srgbClr val="231F20"/>
                          </a:solidFill>
                          <a:effectLst/>
                          <a:latin typeface="Lucida Sans"/>
                          <a:ea typeface="Times New Roman"/>
                          <a:cs typeface="Arial"/>
                        </a:rPr>
                        <a:t>Shock – SBP </a:t>
                      </a:r>
                      <a:r>
                        <a:rPr lang="en-US" sz="1800">
                          <a:solidFill>
                            <a:srgbClr val="231F20"/>
                          </a:solidFill>
                          <a:effectLst/>
                          <a:latin typeface="BankGothic Lt BT"/>
                          <a:ea typeface="Times New Roman"/>
                          <a:cs typeface="Arial"/>
                        </a:rPr>
                        <a:t>&lt; </a:t>
                      </a:r>
                      <a:r>
                        <a:rPr lang="en-US" sz="1800">
                          <a:solidFill>
                            <a:srgbClr val="231F20"/>
                          </a:solidFill>
                          <a:effectLst/>
                          <a:latin typeface="Lucida Sans"/>
                          <a:ea typeface="Times New Roman"/>
                          <a:cs typeface="Arial"/>
                        </a:rPr>
                        <a:t>90 mm Hg</a:t>
                      </a:r>
                      <a:endParaRPr lang="en-US" sz="3600">
                        <a:effectLst/>
                        <a:latin typeface="Times New Roman"/>
                        <a:ea typeface="Times New Roman"/>
                        <a:cs typeface="Arial"/>
                      </a:endParaRPr>
                    </a:p>
                  </a:txBody>
                  <a:tcPr marL="0" marR="0" marT="0" marB="0">
                    <a:lnL>
                      <a:noFill/>
                    </a:lnL>
                    <a:lnR>
                      <a:noFill/>
                    </a:lnR>
                    <a:lnT>
                      <a:noFill/>
                    </a:lnT>
                    <a:lnB>
                      <a:noFill/>
                    </a:lnB>
                    <a:solidFill>
                      <a:srgbClr val="D5D7D8"/>
                    </a:solidFill>
                  </a:tcPr>
                </a:tc>
                <a:tc>
                  <a:txBody>
                    <a:bodyPr/>
                    <a:lstStyle/>
                    <a:p>
                      <a:pPr marL="60325" algn="l" rtl="0">
                        <a:spcBef>
                          <a:spcPts val="315"/>
                        </a:spcBef>
                        <a:spcAft>
                          <a:spcPts val="0"/>
                        </a:spcAft>
                      </a:pPr>
                      <a:r>
                        <a:rPr lang="en-US" sz="1800">
                          <a:solidFill>
                            <a:srgbClr val="231F20"/>
                          </a:solidFill>
                          <a:effectLst/>
                          <a:latin typeface="Lucida Sans"/>
                          <a:ea typeface="Times New Roman"/>
                          <a:cs typeface="Arial"/>
                        </a:rPr>
                        <a:t>Persistent organ failure &gt; 48 h</a:t>
                      </a:r>
                      <a:r>
                        <a:rPr lang="en-US" sz="1200">
                          <a:solidFill>
                            <a:srgbClr val="231F20"/>
                          </a:solidFill>
                          <a:effectLst/>
                          <a:latin typeface="Lucida Sans"/>
                          <a:ea typeface="Times New Roman"/>
                          <a:cs typeface="Arial"/>
                        </a:rPr>
                        <a:t>a</a:t>
                      </a:r>
                      <a:endParaRPr lang="en-US" sz="3600">
                        <a:effectLst/>
                        <a:latin typeface="Times New Roman"/>
                        <a:ea typeface="Times New Roman"/>
                        <a:cs typeface="Arial"/>
                      </a:endParaRPr>
                    </a:p>
                  </a:txBody>
                  <a:tcPr marL="0" marR="0" marT="0" marB="0">
                    <a:lnL>
                      <a:noFill/>
                    </a:lnL>
                    <a:lnR>
                      <a:noFill/>
                    </a:lnR>
                    <a:lnT>
                      <a:noFill/>
                    </a:lnT>
                    <a:lnB>
                      <a:noFill/>
                    </a:lnB>
                    <a:solidFill>
                      <a:srgbClr val="D5D7D8"/>
                    </a:solidFill>
                  </a:tcPr>
                </a:tc>
              </a:tr>
              <a:tr h="371657">
                <a:tc gridSpan="2">
                  <a:txBody>
                    <a:bodyPr/>
                    <a:lstStyle/>
                    <a:p>
                      <a:pPr marL="53975" algn="l" rtl="0">
                        <a:spcBef>
                          <a:spcPts val="315"/>
                        </a:spcBef>
                        <a:spcAft>
                          <a:spcPts val="0"/>
                        </a:spcAft>
                      </a:pPr>
                      <a:r>
                        <a:rPr lang="en-US" sz="1800">
                          <a:solidFill>
                            <a:srgbClr val="231F20"/>
                          </a:solidFill>
                          <a:effectLst/>
                          <a:latin typeface="Lucida Sans"/>
                          <a:ea typeface="Times New Roman"/>
                          <a:cs typeface="Arial"/>
                        </a:rPr>
                        <a:t>PaO 2 </a:t>
                      </a:r>
                      <a:r>
                        <a:rPr lang="en-US" sz="1800">
                          <a:solidFill>
                            <a:srgbClr val="231F20"/>
                          </a:solidFill>
                          <a:effectLst/>
                          <a:latin typeface="BankGothic Lt BT"/>
                          <a:ea typeface="Times New Roman"/>
                          <a:cs typeface="Arial"/>
                        </a:rPr>
                        <a:t>&lt; </a:t>
                      </a:r>
                      <a:r>
                        <a:rPr lang="en-US" sz="1800">
                          <a:solidFill>
                            <a:srgbClr val="231F20"/>
                          </a:solidFill>
                          <a:effectLst/>
                          <a:latin typeface="Lucida Sans"/>
                          <a:ea typeface="Times New Roman"/>
                          <a:cs typeface="Arial"/>
                        </a:rPr>
                        <a:t>60 %</a:t>
                      </a:r>
                      <a:endParaRPr lang="en-US" sz="3600">
                        <a:effectLst/>
                        <a:latin typeface="Times New Roman"/>
                        <a:ea typeface="Times New Roman"/>
                        <a:cs typeface="Arial"/>
                      </a:endParaRPr>
                    </a:p>
                  </a:txBody>
                  <a:tcPr marL="0" marR="0" marT="0" marB="0">
                    <a:lnL>
                      <a:noFill/>
                    </a:lnL>
                    <a:lnR>
                      <a:noFill/>
                    </a:lnR>
                    <a:lnT>
                      <a:noFill/>
                    </a:lnT>
                    <a:lnB>
                      <a:noFill/>
                    </a:lnB>
                    <a:solidFill>
                      <a:srgbClr val="E2E3E4"/>
                    </a:solidFill>
                  </a:tcPr>
                </a:tc>
                <a:tc hMerge="1">
                  <a:txBody>
                    <a:bodyPr/>
                    <a:lstStyle/>
                    <a:p>
                      <a:pPr rtl="1"/>
                      <a:endParaRPr lang="fa-IR"/>
                    </a:p>
                  </a:txBody>
                  <a:tcPr/>
                </a:tc>
              </a:tr>
              <a:tr h="416053">
                <a:tc gridSpan="2">
                  <a:txBody>
                    <a:bodyPr/>
                    <a:lstStyle/>
                    <a:p>
                      <a:pPr marL="53975" algn="l" rtl="0">
                        <a:spcBef>
                          <a:spcPts val="315"/>
                        </a:spcBef>
                        <a:spcAft>
                          <a:spcPts val="0"/>
                        </a:spcAft>
                      </a:pPr>
                      <a:r>
                        <a:rPr lang="en-US" sz="1800">
                          <a:solidFill>
                            <a:srgbClr val="231F20"/>
                          </a:solidFill>
                          <a:effectLst/>
                          <a:latin typeface="Lucida Sans"/>
                          <a:ea typeface="Times New Roman"/>
                          <a:cs typeface="Arial"/>
                        </a:rPr>
                        <a:t>Creatinine </a:t>
                      </a:r>
                      <a:r>
                        <a:rPr lang="en-US" sz="1800">
                          <a:solidFill>
                            <a:srgbClr val="231F20"/>
                          </a:solidFill>
                          <a:effectLst/>
                          <a:latin typeface="BankGothic Lt BT"/>
                          <a:ea typeface="Times New Roman"/>
                          <a:cs typeface="Arial"/>
                        </a:rPr>
                        <a:t>&gt; </a:t>
                      </a:r>
                      <a:r>
                        <a:rPr lang="en-US" sz="1800">
                          <a:solidFill>
                            <a:srgbClr val="231F20"/>
                          </a:solidFill>
                          <a:effectLst/>
                          <a:latin typeface="Lucida Sans"/>
                          <a:ea typeface="Times New Roman"/>
                          <a:cs typeface="Arial"/>
                        </a:rPr>
                        <a:t>2 mg/dl</a:t>
                      </a:r>
                      <a:endParaRPr lang="en-US" sz="3600">
                        <a:effectLst/>
                        <a:latin typeface="Times New Roman"/>
                        <a:ea typeface="Times New Roman"/>
                        <a:cs typeface="Arial"/>
                      </a:endParaRPr>
                    </a:p>
                  </a:txBody>
                  <a:tcPr marL="0" marR="0" marT="0" marB="0">
                    <a:lnL>
                      <a:noFill/>
                    </a:lnL>
                    <a:lnR>
                      <a:noFill/>
                    </a:lnR>
                    <a:lnT>
                      <a:noFill/>
                    </a:lnT>
                    <a:lnB w="19050" cap="flat" cmpd="sng" algn="ctr">
                      <a:solidFill>
                        <a:srgbClr val="FFFFFF"/>
                      </a:solidFill>
                      <a:prstDash val="solid"/>
                      <a:round/>
                      <a:headEnd type="none" w="med" len="med"/>
                      <a:tailEnd type="none" w="med" len="med"/>
                    </a:lnB>
                    <a:solidFill>
                      <a:srgbClr val="D5D7D8"/>
                    </a:solidFill>
                  </a:tcPr>
                </a:tc>
                <a:tc hMerge="1">
                  <a:txBody>
                    <a:bodyPr/>
                    <a:lstStyle/>
                    <a:p>
                      <a:pPr rtl="1"/>
                      <a:endParaRPr lang="fa-IR"/>
                    </a:p>
                  </a:txBody>
                  <a:tcPr/>
                </a:tc>
              </a:tr>
              <a:tr h="658327">
                <a:tc gridSpan="2">
                  <a:txBody>
                    <a:bodyPr/>
                    <a:lstStyle/>
                    <a:p>
                      <a:pPr marL="53975" algn="l" rtl="0">
                        <a:spcBef>
                          <a:spcPts val="150"/>
                        </a:spcBef>
                        <a:spcAft>
                          <a:spcPts val="0"/>
                        </a:spcAft>
                      </a:pPr>
                      <a:r>
                        <a:rPr lang="en-US" sz="1800" dirty="0">
                          <a:solidFill>
                            <a:srgbClr val="231F20"/>
                          </a:solidFill>
                          <a:effectLst/>
                          <a:latin typeface="Tahoma"/>
                          <a:ea typeface="Times New Roman"/>
                          <a:cs typeface="Times New Roman"/>
                        </a:rPr>
                        <a:t>GI, gastrointestinal; SBP, systolic blood pressure.</a:t>
                      </a:r>
                      <a:endParaRPr lang="en-US" sz="3600" dirty="0">
                        <a:effectLst/>
                        <a:latin typeface="Times New Roman"/>
                        <a:ea typeface="Times New Roman"/>
                        <a:cs typeface="Arial"/>
                      </a:endParaRPr>
                    </a:p>
                    <a:p>
                      <a:pPr marL="53975" algn="l" rtl="0">
                        <a:spcBef>
                          <a:spcPts val="310"/>
                        </a:spcBef>
                        <a:spcAft>
                          <a:spcPts val="0"/>
                        </a:spcAft>
                      </a:pPr>
                      <a:r>
                        <a:rPr lang="en-US" sz="1200" dirty="0" err="1">
                          <a:solidFill>
                            <a:srgbClr val="231F20"/>
                          </a:solidFill>
                          <a:effectLst/>
                          <a:latin typeface="Tahoma"/>
                          <a:ea typeface="Times New Roman"/>
                          <a:cs typeface="Times New Roman"/>
                        </a:rPr>
                        <a:t>a</a:t>
                      </a:r>
                      <a:r>
                        <a:rPr lang="en-US" sz="1800" dirty="0" err="1">
                          <a:solidFill>
                            <a:srgbClr val="231F20"/>
                          </a:solidFill>
                          <a:effectLst/>
                          <a:latin typeface="Tahoma"/>
                          <a:ea typeface="Times New Roman"/>
                          <a:cs typeface="Times New Roman"/>
                        </a:rPr>
                        <a:t>Persistent</a:t>
                      </a:r>
                      <a:r>
                        <a:rPr lang="en-US" sz="1800" dirty="0">
                          <a:solidFill>
                            <a:srgbClr val="231F20"/>
                          </a:solidFill>
                          <a:effectLst/>
                          <a:latin typeface="Tahoma"/>
                          <a:ea typeface="Times New Roman"/>
                          <a:cs typeface="Times New Roman"/>
                        </a:rPr>
                        <a:t> organ failure is now defined by a Modified Marshal Score (6,8)</a:t>
                      </a:r>
                      <a:endParaRPr lang="en-US" sz="3600" dirty="0">
                        <a:effectLst/>
                        <a:latin typeface="Times New Roman"/>
                        <a:ea typeface="Times New Roman"/>
                        <a:cs typeface="Arial"/>
                      </a:endParaRPr>
                    </a:p>
                  </a:txBody>
                  <a:tcPr marL="0" marR="0" marT="0" marB="0">
                    <a:lnL>
                      <a:noFill/>
                    </a:lnL>
                    <a:lnR>
                      <a:noFill/>
                    </a:lnR>
                    <a:lnT w="19050" cap="flat" cmpd="sng" algn="ctr">
                      <a:solidFill>
                        <a:srgbClr val="FFFFFF"/>
                      </a:solidFill>
                      <a:prstDash val="solid"/>
                      <a:round/>
                      <a:headEnd type="none" w="med" len="med"/>
                      <a:tailEnd type="none" w="med" len="med"/>
                    </a:lnT>
                    <a:lnB>
                      <a:noFill/>
                    </a:lnB>
                    <a:solidFill>
                      <a:srgbClr val="E2E3E4"/>
                    </a:solidFill>
                  </a:tcPr>
                </a:tc>
                <a:tc hMerge="1">
                  <a:txBody>
                    <a:bodyPr/>
                    <a:lstStyle/>
                    <a:p>
                      <a:pPr rtl="1"/>
                      <a:endParaRPr lang="fa-IR"/>
                    </a:p>
                  </a:txBody>
                  <a:tcPr/>
                </a:tc>
              </a:tr>
            </a:tbl>
          </a:graphicData>
        </a:graphic>
      </p:graphicFrame>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5" name="Rounded Rectangle 4"/>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220" y="3068960"/>
            <a:ext cx="8928992" cy="864096"/>
          </a:xfrm>
        </p:spPr>
        <p:txBody>
          <a:bodyPr>
            <a:noAutofit/>
          </a:bodyPr>
          <a:lstStyle/>
          <a:p>
            <a:pPr marL="457200" lvl="1" indent="0" algn="ctr">
              <a:lnSpc>
                <a:spcPts val="4500"/>
              </a:lnSpc>
              <a:spcBef>
                <a:spcPts val="0"/>
              </a:spcBef>
              <a:buNone/>
            </a:pPr>
            <a:r>
              <a:rPr lang="fa-IR" sz="4000" b="1" dirty="0">
                <a:solidFill>
                  <a:srgbClr val="FFC000"/>
                </a:solidFill>
                <a:effectLst>
                  <a:outerShdw blurRad="38100" dist="38100" dir="2700000" algn="tl">
                    <a:srgbClr val="000000">
                      <a:alpha val="43137"/>
                    </a:srgbClr>
                  </a:outerShdw>
                </a:effectLst>
                <a:cs typeface="B Nazanin" pitchFamily="2" charset="-78"/>
              </a:rPr>
              <a:t>پیش بینی شدت پانکراتیت در بدو مراجعه</a:t>
            </a:r>
            <a:endParaRPr lang="en-US" sz="4000" b="1" dirty="0">
              <a:solidFill>
                <a:srgbClr val="FFC000"/>
              </a:solidFill>
              <a:effectLst>
                <a:outerShdw blurRad="38100" dist="38100" dir="2700000" algn="tl">
                  <a:srgbClr val="000000">
                    <a:alpha val="43137"/>
                  </a:srgbClr>
                </a:outerShdw>
              </a:effectLst>
              <a:cs typeface="B Nazanin" pitchFamily="2" charset="-78"/>
            </a:endParaRPr>
          </a:p>
        </p:txBody>
      </p:sp>
      <p:sp>
        <p:nvSpPr>
          <p:cNvPr id="5" name="Rounded Rectangle 4"/>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4264980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xmlns="" val="3245637877"/>
              </p:ext>
            </p:extLst>
          </p:nvPr>
        </p:nvGraphicFramePr>
        <p:xfrm>
          <a:off x="971600" y="188640"/>
          <a:ext cx="7128792" cy="6408719"/>
        </p:xfrm>
        <a:graphic>
          <a:graphicData uri="http://schemas.openxmlformats.org/drawingml/2006/table">
            <a:tbl>
              <a:tblPr firstRow="1" firstCol="1" lastRow="1" lastCol="1" bandRow="1" bandCol="1"/>
              <a:tblGrid>
                <a:gridCol w="7128792"/>
              </a:tblGrid>
              <a:tr h="440793">
                <a:tc>
                  <a:txBody>
                    <a:bodyPr/>
                    <a:lstStyle/>
                    <a:p>
                      <a:pPr marL="53975" marR="296545" algn="l">
                        <a:lnSpc>
                          <a:spcPct val="112000"/>
                        </a:lnSpc>
                        <a:spcBef>
                          <a:spcPts val="645"/>
                        </a:spcBef>
                        <a:spcAft>
                          <a:spcPts val="0"/>
                        </a:spcAft>
                      </a:pPr>
                      <a:r>
                        <a:rPr lang="en-US" sz="1200" b="1" spc="-15">
                          <a:solidFill>
                            <a:srgbClr val="EF4632"/>
                          </a:solidFill>
                          <a:effectLst/>
                          <a:latin typeface="Trebuchet MS"/>
                          <a:ea typeface="Times New Roman"/>
                          <a:cs typeface="Arial"/>
                        </a:rPr>
                        <a:t>Table</a:t>
                      </a:r>
                      <a:r>
                        <a:rPr lang="en-US" sz="1200" b="1" spc="-90">
                          <a:solidFill>
                            <a:srgbClr val="EF4632"/>
                          </a:solidFill>
                          <a:effectLst/>
                          <a:latin typeface="Trebuchet MS"/>
                          <a:ea typeface="Times New Roman"/>
                          <a:cs typeface="Arial"/>
                        </a:rPr>
                        <a:t> </a:t>
                      </a:r>
                      <a:r>
                        <a:rPr lang="en-US" sz="1200" b="1">
                          <a:solidFill>
                            <a:srgbClr val="EF4632"/>
                          </a:solidFill>
                          <a:effectLst/>
                          <a:latin typeface="Trebuchet MS"/>
                          <a:ea typeface="Times New Roman"/>
                          <a:cs typeface="Arial"/>
                        </a:rPr>
                        <a:t>4.</a:t>
                      </a:r>
                      <a:r>
                        <a:rPr lang="en-US" sz="1200" b="1" spc="-90">
                          <a:solidFill>
                            <a:srgbClr val="EF4632"/>
                          </a:solidFill>
                          <a:effectLst/>
                          <a:latin typeface="Trebuchet MS"/>
                          <a:ea typeface="Times New Roman"/>
                          <a:cs typeface="Arial"/>
                        </a:rPr>
                        <a:t> </a:t>
                      </a:r>
                      <a:r>
                        <a:rPr lang="en-US" sz="1200" b="1">
                          <a:solidFill>
                            <a:srgbClr val="231F20"/>
                          </a:solidFill>
                          <a:effectLst/>
                          <a:latin typeface="Trebuchet MS"/>
                          <a:ea typeface="Times New Roman"/>
                          <a:cs typeface="Arial"/>
                        </a:rPr>
                        <a:t>Clinical</a:t>
                      </a:r>
                      <a:r>
                        <a:rPr lang="en-US" sz="1200" b="1" spc="-90">
                          <a:solidFill>
                            <a:srgbClr val="231F20"/>
                          </a:solidFill>
                          <a:effectLst/>
                          <a:latin typeface="Trebuchet MS"/>
                          <a:ea typeface="Times New Roman"/>
                          <a:cs typeface="Arial"/>
                        </a:rPr>
                        <a:t> </a:t>
                      </a:r>
                      <a:r>
                        <a:rPr lang="en-US" sz="1200" b="1">
                          <a:solidFill>
                            <a:srgbClr val="231F20"/>
                          </a:solidFill>
                          <a:effectLst/>
                          <a:latin typeface="Trebuchet MS"/>
                          <a:ea typeface="Times New Roman"/>
                          <a:cs typeface="Arial"/>
                        </a:rPr>
                        <a:t>findings</a:t>
                      </a:r>
                      <a:r>
                        <a:rPr lang="en-US" sz="1200" b="1" spc="-90">
                          <a:solidFill>
                            <a:srgbClr val="231F20"/>
                          </a:solidFill>
                          <a:effectLst/>
                          <a:latin typeface="Trebuchet MS"/>
                          <a:ea typeface="Times New Roman"/>
                          <a:cs typeface="Arial"/>
                        </a:rPr>
                        <a:t> </a:t>
                      </a:r>
                      <a:r>
                        <a:rPr lang="en-US" sz="1200" b="1">
                          <a:solidFill>
                            <a:srgbClr val="231F20"/>
                          </a:solidFill>
                          <a:effectLst/>
                          <a:latin typeface="Trebuchet MS"/>
                          <a:ea typeface="Times New Roman"/>
                          <a:cs typeface="Arial"/>
                        </a:rPr>
                        <a:t>associated</a:t>
                      </a:r>
                      <a:r>
                        <a:rPr lang="en-US" sz="1200" b="1" spc="-90">
                          <a:solidFill>
                            <a:srgbClr val="231F20"/>
                          </a:solidFill>
                          <a:effectLst/>
                          <a:latin typeface="Trebuchet MS"/>
                          <a:ea typeface="Times New Roman"/>
                          <a:cs typeface="Arial"/>
                        </a:rPr>
                        <a:t> </a:t>
                      </a:r>
                      <a:r>
                        <a:rPr lang="en-US" sz="1200" b="1">
                          <a:solidFill>
                            <a:srgbClr val="231F20"/>
                          </a:solidFill>
                          <a:effectLst/>
                          <a:latin typeface="Trebuchet MS"/>
                          <a:ea typeface="Times New Roman"/>
                          <a:cs typeface="Arial"/>
                        </a:rPr>
                        <a:t>with</a:t>
                      </a:r>
                      <a:r>
                        <a:rPr lang="en-US" sz="1200" b="1" spc="-90">
                          <a:solidFill>
                            <a:srgbClr val="231F20"/>
                          </a:solidFill>
                          <a:effectLst/>
                          <a:latin typeface="Trebuchet MS"/>
                          <a:ea typeface="Times New Roman"/>
                          <a:cs typeface="Arial"/>
                        </a:rPr>
                        <a:t> </a:t>
                      </a:r>
                      <a:r>
                        <a:rPr lang="en-US" sz="1200" b="1">
                          <a:solidFill>
                            <a:srgbClr val="231F20"/>
                          </a:solidFill>
                          <a:effectLst/>
                          <a:latin typeface="Trebuchet MS"/>
                          <a:ea typeface="Times New Roman"/>
                          <a:cs typeface="Arial"/>
                        </a:rPr>
                        <a:t>a</a:t>
                      </a:r>
                      <a:r>
                        <a:rPr lang="en-US" sz="1200" b="1" spc="-90">
                          <a:solidFill>
                            <a:srgbClr val="231F20"/>
                          </a:solidFill>
                          <a:effectLst/>
                          <a:latin typeface="Trebuchet MS"/>
                          <a:ea typeface="Times New Roman"/>
                          <a:cs typeface="Arial"/>
                        </a:rPr>
                        <a:t> </a:t>
                      </a:r>
                      <a:r>
                        <a:rPr lang="en-US" sz="1200" b="1">
                          <a:solidFill>
                            <a:srgbClr val="231F20"/>
                          </a:solidFill>
                          <a:effectLst/>
                          <a:latin typeface="Trebuchet MS"/>
                          <a:ea typeface="Times New Roman"/>
                          <a:cs typeface="Arial"/>
                        </a:rPr>
                        <a:t>severe</a:t>
                      </a:r>
                      <a:r>
                        <a:rPr lang="en-US" sz="1200" b="1" spc="-90">
                          <a:solidFill>
                            <a:srgbClr val="231F20"/>
                          </a:solidFill>
                          <a:effectLst/>
                          <a:latin typeface="Trebuchet MS"/>
                          <a:ea typeface="Times New Roman"/>
                          <a:cs typeface="Arial"/>
                        </a:rPr>
                        <a:t> </a:t>
                      </a:r>
                      <a:r>
                        <a:rPr lang="en-US" sz="1200" b="1">
                          <a:solidFill>
                            <a:srgbClr val="231F20"/>
                          </a:solidFill>
                          <a:effectLst/>
                          <a:latin typeface="Trebuchet MS"/>
                          <a:ea typeface="Times New Roman"/>
                          <a:cs typeface="Arial"/>
                        </a:rPr>
                        <a:t>course</a:t>
                      </a:r>
                      <a:r>
                        <a:rPr lang="en-US" sz="1200" b="1" spc="-90">
                          <a:solidFill>
                            <a:srgbClr val="231F20"/>
                          </a:solidFill>
                          <a:effectLst/>
                          <a:latin typeface="Trebuchet MS"/>
                          <a:ea typeface="Times New Roman"/>
                          <a:cs typeface="Arial"/>
                        </a:rPr>
                        <a:t> </a:t>
                      </a:r>
                      <a:r>
                        <a:rPr lang="en-US" sz="1200" b="1">
                          <a:solidFill>
                            <a:srgbClr val="231F20"/>
                          </a:solidFill>
                          <a:effectLst/>
                          <a:latin typeface="Trebuchet MS"/>
                          <a:ea typeface="Times New Roman"/>
                          <a:cs typeface="Arial"/>
                        </a:rPr>
                        <a:t>for initial</a:t>
                      </a:r>
                      <a:r>
                        <a:rPr lang="en-US" sz="1200" b="1" spc="-100">
                          <a:solidFill>
                            <a:srgbClr val="231F20"/>
                          </a:solidFill>
                          <a:effectLst/>
                          <a:latin typeface="Trebuchet MS"/>
                          <a:ea typeface="Times New Roman"/>
                          <a:cs typeface="Arial"/>
                        </a:rPr>
                        <a:t> </a:t>
                      </a:r>
                      <a:r>
                        <a:rPr lang="en-US" sz="1200" b="1">
                          <a:solidFill>
                            <a:srgbClr val="231F20"/>
                          </a:solidFill>
                          <a:effectLst/>
                          <a:latin typeface="Trebuchet MS"/>
                          <a:ea typeface="Times New Roman"/>
                          <a:cs typeface="Arial"/>
                        </a:rPr>
                        <a:t>risk</a:t>
                      </a:r>
                      <a:r>
                        <a:rPr lang="en-US" sz="1200" b="1" spc="-100">
                          <a:solidFill>
                            <a:srgbClr val="231F20"/>
                          </a:solidFill>
                          <a:effectLst/>
                          <a:latin typeface="Trebuchet MS"/>
                          <a:ea typeface="Times New Roman"/>
                          <a:cs typeface="Arial"/>
                        </a:rPr>
                        <a:t> </a:t>
                      </a:r>
                      <a:r>
                        <a:rPr lang="en-US" sz="1200" b="1">
                          <a:solidFill>
                            <a:srgbClr val="231F20"/>
                          </a:solidFill>
                          <a:effectLst/>
                          <a:latin typeface="Trebuchet MS"/>
                          <a:ea typeface="Times New Roman"/>
                          <a:cs typeface="Arial"/>
                        </a:rPr>
                        <a:t>assessmenta</a:t>
                      </a:r>
                      <a:endParaRPr lang="en-US" sz="1200">
                        <a:effectLst/>
                        <a:latin typeface="Times New Roman"/>
                        <a:ea typeface="Times New Roman"/>
                        <a:cs typeface="Arial"/>
                      </a:endParaRPr>
                    </a:p>
                  </a:txBody>
                  <a:tcPr marL="0" marR="0" marT="0" marB="0">
                    <a:lnL>
                      <a:noFill/>
                    </a:lnL>
                    <a:lnR>
                      <a:noFill/>
                    </a:lnR>
                    <a:lnT>
                      <a:noFill/>
                    </a:lnT>
                    <a:lnB w="19050" cap="flat" cmpd="sng" algn="ctr">
                      <a:solidFill>
                        <a:srgbClr val="FFFFFF"/>
                      </a:solidFill>
                      <a:prstDash val="solid"/>
                      <a:round/>
                      <a:headEnd type="none" w="med" len="med"/>
                      <a:tailEnd type="none" w="med" len="med"/>
                    </a:lnB>
                    <a:solidFill>
                      <a:srgbClr val="E2E3E4"/>
                    </a:solidFill>
                  </a:tcPr>
                </a:tc>
              </a:tr>
              <a:tr h="240239">
                <a:tc>
                  <a:txBody>
                    <a:bodyPr/>
                    <a:lstStyle/>
                    <a:p>
                      <a:pPr marL="53975" algn="l">
                        <a:spcBef>
                          <a:spcPts val="270"/>
                        </a:spcBef>
                        <a:spcAft>
                          <a:spcPts val="0"/>
                        </a:spcAft>
                      </a:pPr>
                      <a:r>
                        <a:rPr lang="en-US" sz="1200" i="1">
                          <a:solidFill>
                            <a:srgbClr val="231F20"/>
                          </a:solidFill>
                          <a:effectLst/>
                          <a:latin typeface="Arial"/>
                          <a:ea typeface="Times New Roman"/>
                          <a:cs typeface="Times New Roman"/>
                        </a:rPr>
                        <a:t>Patient characteristics</a:t>
                      </a:r>
                      <a:endParaRPr lang="en-US" sz="1200">
                        <a:effectLst/>
                        <a:latin typeface="Times New Roman"/>
                        <a:ea typeface="Times New Roman"/>
                        <a:cs typeface="Arial"/>
                      </a:endParaRPr>
                    </a:p>
                  </a:txBody>
                  <a:tcPr marL="0" marR="0" marT="0" marB="0">
                    <a:lnL>
                      <a:noFill/>
                    </a:lnL>
                    <a:lnR>
                      <a:noFill/>
                    </a:lnR>
                    <a:lnT w="19050" cap="flat" cmpd="sng" algn="ctr">
                      <a:solidFill>
                        <a:srgbClr val="FFFFFF"/>
                      </a:solidFill>
                      <a:prstDash val="solid"/>
                      <a:round/>
                      <a:headEnd type="none" w="med" len="med"/>
                      <a:tailEnd type="none" w="med" len="med"/>
                    </a:lnT>
                    <a:lnB>
                      <a:noFill/>
                    </a:lnB>
                    <a:solidFill>
                      <a:srgbClr val="D5D7D8"/>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Age &gt; 55 years (53,57)</a:t>
                      </a:r>
                      <a:endParaRPr lang="en-US" sz="1200">
                        <a:effectLst/>
                        <a:latin typeface="Times New Roman"/>
                        <a:ea typeface="Times New Roman"/>
                        <a:cs typeface="Arial"/>
                      </a:endParaRPr>
                    </a:p>
                  </a:txBody>
                  <a:tcPr marL="0" marR="0" marT="0" marB="0">
                    <a:lnL>
                      <a:noFill/>
                    </a:lnL>
                    <a:lnR>
                      <a:noFill/>
                    </a:lnR>
                    <a:lnT>
                      <a:noFill/>
                    </a:lnT>
                    <a:lnB>
                      <a:noFill/>
                    </a:lnB>
                    <a:solidFill>
                      <a:srgbClr val="E2E3E4"/>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Obesity (BMI &gt; 30 kg/m2) (68)</a:t>
                      </a:r>
                      <a:endParaRPr lang="en-US" sz="1200">
                        <a:effectLst/>
                        <a:latin typeface="Times New Roman"/>
                        <a:ea typeface="Times New Roman"/>
                        <a:cs typeface="Arial"/>
                      </a:endParaRPr>
                    </a:p>
                  </a:txBody>
                  <a:tcPr marL="0" marR="0" marT="0" marB="0">
                    <a:lnL>
                      <a:noFill/>
                    </a:lnL>
                    <a:lnR>
                      <a:noFill/>
                    </a:lnR>
                    <a:lnT>
                      <a:noFill/>
                    </a:lnT>
                    <a:lnB>
                      <a:noFill/>
                    </a:lnB>
                    <a:solidFill>
                      <a:srgbClr val="D5D7D8"/>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Altered mental status (69)</a:t>
                      </a:r>
                      <a:endParaRPr lang="en-US" sz="1200">
                        <a:effectLst/>
                        <a:latin typeface="Times New Roman"/>
                        <a:ea typeface="Times New Roman"/>
                        <a:cs typeface="Arial"/>
                      </a:endParaRPr>
                    </a:p>
                  </a:txBody>
                  <a:tcPr marL="0" marR="0" marT="0" marB="0">
                    <a:lnL>
                      <a:noFill/>
                    </a:lnL>
                    <a:lnR>
                      <a:noFill/>
                    </a:lnR>
                    <a:lnT>
                      <a:noFill/>
                    </a:lnT>
                    <a:lnB>
                      <a:noFill/>
                    </a:lnB>
                    <a:solidFill>
                      <a:srgbClr val="E2E3E4"/>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Comorbid disease (53)</a:t>
                      </a:r>
                      <a:endParaRPr lang="en-US" sz="1200">
                        <a:effectLst/>
                        <a:latin typeface="Times New Roman"/>
                        <a:ea typeface="Times New Roman"/>
                        <a:cs typeface="Arial"/>
                      </a:endParaRPr>
                    </a:p>
                  </a:txBody>
                  <a:tcPr marL="0" marR="0" marT="0" marB="0">
                    <a:lnL>
                      <a:noFill/>
                    </a:lnL>
                    <a:lnR>
                      <a:noFill/>
                    </a:lnR>
                    <a:lnT>
                      <a:noFill/>
                    </a:lnT>
                    <a:lnB>
                      <a:noFill/>
                    </a:lnB>
                    <a:solidFill>
                      <a:srgbClr val="D5D7D8"/>
                    </a:solidFill>
                  </a:tcPr>
                </a:tc>
              </a:tr>
              <a:tr h="397500">
                <a:tc>
                  <a:txBody>
                    <a:bodyPr/>
                    <a:lstStyle/>
                    <a:p>
                      <a:pPr marL="53975" marR="162560" algn="l">
                        <a:lnSpc>
                          <a:spcPct val="101000"/>
                        </a:lnSpc>
                        <a:spcBef>
                          <a:spcPts val="315"/>
                        </a:spcBef>
                        <a:spcAft>
                          <a:spcPts val="0"/>
                        </a:spcAft>
                      </a:pPr>
                      <a:r>
                        <a:rPr lang="en-US" sz="1200" i="1">
                          <a:solidFill>
                            <a:srgbClr val="231F20"/>
                          </a:solidFill>
                          <a:effectLst/>
                          <a:latin typeface="Arial"/>
                          <a:ea typeface="Times New Roman"/>
                          <a:cs typeface="Times New Roman"/>
                        </a:rPr>
                        <a:t>The systemic inflammatory response syndrome (SIRS) </a:t>
                      </a:r>
                      <a:r>
                        <a:rPr lang="en-US" sz="1200">
                          <a:solidFill>
                            <a:srgbClr val="231F20"/>
                          </a:solidFill>
                          <a:effectLst/>
                          <a:latin typeface="Lucida Sans"/>
                          <a:ea typeface="Times New Roman"/>
                          <a:cs typeface="Arial"/>
                        </a:rPr>
                        <a:t>(6,53,54,70,71) Presence of &gt; 2 of the following criteria:</a:t>
                      </a:r>
                      <a:endParaRPr lang="en-US" sz="1200">
                        <a:effectLst/>
                        <a:latin typeface="Times New Roman"/>
                        <a:ea typeface="Times New Roman"/>
                        <a:cs typeface="Arial"/>
                      </a:endParaRPr>
                    </a:p>
                  </a:txBody>
                  <a:tcPr marL="0" marR="0" marT="0" marB="0">
                    <a:lnL>
                      <a:noFill/>
                    </a:lnL>
                    <a:lnR>
                      <a:noFill/>
                    </a:lnR>
                    <a:lnT>
                      <a:noFill/>
                    </a:lnT>
                    <a:lnB>
                      <a:noFill/>
                    </a:lnB>
                    <a:solidFill>
                      <a:srgbClr val="E2E3E4"/>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 pulse &gt; 90 beats/min</a:t>
                      </a:r>
                      <a:endParaRPr lang="en-US" sz="1200">
                        <a:effectLst/>
                        <a:latin typeface="Times New Roman"/>
                        <a:ea typeface="Times New Roman"/>
                        <a:cs typeface="Arial"/>
                      </a:endParaRPr>
                    </a:p>
                  </a:txBody>
                  <a:tcPr marL="0" marR="0" marT="0" marB="0">
                    <a:lnL>
                      <a:noFill/>
                    </a:lnL>
                    <a:lnR>
                      <a:noFill/>
                    </a:lnR>
                    <a:lnT>
                      <a:noFill/>
                    </a:lnT>
                    <a:lnB>
                      <a:noFill/>
                    </a:lnB>
                    <a:solidFill>
                      <a:srgbClr val="D5D7D8"/>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 respirations &gt; 20/min or PaCO2 &gt; 32 mm Hg</a:t>
                      </a:r>
                      <a:endParaRPr lang="en-US" sz="1200">
                        <a:effectLst/>
                        <a:latin typeface="Times New Roman"/>
                        <a:ea typeface="Times New Roman"/>
                        <a:cs typeface="Arial"/>
                      </a:endParaRPr>
                    </a:p>
                  </a:txBody>
                  <a:tcPr marL="0" marR="0" marT="0" marB="0">
                    <a:lnL>
                      <a:noFill/>
                    </a:lnL>
                    <a:lnR>
                      <a:noFill/>
                    </a:lnR>
                    <a:lnT>
                      <a:noFill/>
                    </a:lnT>
                    <a:lnB>
                      <a:noFill/>
                    </a:lnB>
                    <a:solidFill>
                      <a:srgbClr val="E2E3E4"/>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 temperature &gt; 38 °C or &lt; 36 °C</a:t>
                      </a:r>
                      <a:endParaRPr lang="en-US" sz="1200">
                        <a:effectLst/>
                        <a:latin typeface="Times New Roman"/>
                        <a:ea typeface="Times New Roman"/>
                        <a:cs typeface="Arial"/>
                      </a:endParaRPr>
                    </a:p>
                  </a:txBody>
                  <a:tcPr marL="0" marR="0" marT="0" marB="0">
                    <a:lnL>
                      <a:noFill/>
                    </a:lnL>
                    <a:lnR>
                      <a:noFill/>
                    </a:lnR>
                    <a:lnT>
                      <a:noFill/>
                    </a:lnT>
                    <a:lnB>
                      <a:noFill/>
                    </a:lnB>
                    <a:solidFill>
                      <a:srgbClr val="D5D7D8"/>
                    </a:solidFill>
                  </a:tcPr>
                </a:tc>
              </a:tr>
              <a:tr h="397500">
                <a:tc>
                  <a:txBody>
                    <a:bodyPr/>
                    <a:lstStyle/>
                    <a:p>
                      <a:pPr marL="101600" marR="483870" indent="-47625" algn="l">
                        <a:lnSpc>
                          <a:spcPct val="101000"/>
                        </a:lnSpc>
                        <a:spcBef>
                          <a:spcPts val="315"/>
                        </a:spcBef>
                        <a:spcAft>
                          <a:spcPts val="0"/>
                        </a:spcAft>
                      </a:pPr>
                      <a:r>
                        <a:rPr lang="en-US" sz="1200">
                          <a:solidFill>
                            <a:srgbClr val="231F20"/>
                          </a:solidFill>
                          <a:effectLst/>
                          <a:latin typeface="Lucida Sans"/>
                          <a:ea typeface="Times New Roman"/>
                          <a:cs typeface="Arial"/>
                        </a:rPr>
                        <a:t>–WBC</a:t>
                      </a:r>
                      <a:r>
                        <a:rPr lang="en-US" sz="1200" spc="-125">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count</a:t>
                      </a:r>
                      <a:r>
                        <a:rPr lang="en-US" sz="1200" spc="-75">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&gt;</a:t>
                      </a:r>
                      <a:r>
                        <a:rPr lang="en-US" sz="1200" spc="-180">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12,000</a:t>
                      </a:r>
                      <a:r>
                        <a:rPr lang="en-US" sz="1200" spc="-125">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or</a:t>
                      </a:r>
                      <a:r>
                        <a:rPr lang="en-US" sz="1200" spc="-75">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&lt;</a:t>
                      </a:r>
                      <a:r>
                        <a:rPr lang="en-US" sz="1200" spc="-180">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4,000</a:t>
                      </a:r>
                      <a:r>
                        <a:rPr lang="en-US" sz="1200" spc="-125">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cells/mm3</a:t>
                      </a:r>
                      <a:r>
                        <a:rPr lang="en-US" sz="1200" spc="-60">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or</a:t>
                      </a:r>
                      <a:r>
                        <a:rPr lang="en-US" sz="1200" spc="-75">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&gt;</a:t>
                      </a:r>
                      <a:r>
                        <a:rPr lang="en-US" sz="1200" spc="-180">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10%</a:t>
                      </a:r>
                      <a:r>
                        <a:rPr lang="en-US" sz="1200" spc="-125">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immature neutrophils</a:t>
                      </a:r>
                      <a:r>
                        <a:rPr lang="en-US" sz="1200" spc="185">
                          <a:solidFill>
                            <a:srgbClr val="231F20"/>
                          </a:solidFill>
                          <a:effectLst/>
                          <a:latin typeface="Lucida Sans"/>
                          <a:ea typeface="Times New Roman"/>
                          <a:cs typeface="Arial"/>
                        </a:rPr>
                        <a:t> </a:t>
                      </a:r>
                      <a:r>
                        <a:rPr lang="en-US" sz="1200">
                          <a:solidFill>
                            <a:srgbClr val="231F20"/>
                          </a:solidFill>
                          <a:effectLst/>
                          <a:latin typeface="Lucida Sans"/>
                          <a:ea typeface="Times New Roman"/>
                          <a:cs typeface="Arial"/>
                        </a:rPr>
                        <a:t>(bands)</a:t>
                      </a:r>
                      <a:endParaRPr lang="en-US" sz="1200">
                        <a:effectLst/>
                        <a:latin typeface="Times New Roman"/>
                        <a:ea typeface="Times New Roman"/>
                        <a:cs typeface="Arial"/>
                      </a:endParaRPr>
                    </a:p>
                  </a:txBody>
                  <a:tcPr marL="0" marR="0" marT="0" marB="0">
                    <a:lnL>
                      <a:noFill/>
                    </a:lnL>
                    <a:lnR>
                      <a:noFill/>
                    </a:lnR>
                    <a:lnT>
                      <a:noFill/>
                    </a:lnT>
                    <a:lnB>
                      <a:noFill/>
                    </a:lnB>
                    <a:solidFill>
                      <a:srgbClr val="E2E3E4"/>
                    </a:solidFill>
                  </a:tcPr>
                </a:tc>
              </a:tr>
              <a:tr h="240239">
                <a:tc>
                  <a:txBody>
                    <a:bodyPr/>
                    <a:lstStyle/>
                    <a:p>
                      <a:pPr marL="53975" algn="l">
                        <a:spcBef>
                          <a:spcPts val="335"/>
                        </a:spcBef>
                        <a:spcAft>
                          <a:spcPts val="0"/>
                        </a:spcAft>
                      </a:pPr>
                      <a:r>
                        <a:rPr lang="en-US" sz="1200" i="1">
                          <a:solidFill>
                            <a:srgbClr val="231F20"/>
                          </a:solidFill>
                          <a:effectLst/>
                          <a:latin typeface="Arial"/>
                          <a:ea typeface="Times New Roman"/>
                          <a:cs typeface="Times New Roman"/>
                        </a:rPr>
                        <a:t>Laboratory findings</a:t>
                      </a:r>
                      <a:endParaRPr lang="en-US" sz="1200">
                        <a:effectLst/>
                        <a:latin typeface="Times New Roman"/>
                        <a:ea typeface="Times New Roman"/>
                        <a:cs typeface="Arial"/>
                      </a:endParaRPr>
                    </a:p>
                  </a:txBody>
                  <a:tcPr marL="0" marR="0" marT="0" marB="0">
                    <a:lnL>
                      <a:noFill/>
                    </a:lnL>
                    <a:lnR>
                      <a:noFill/>
                    </a:lnR>
                    <a:lnT>
                      <a:noFill/>
                    </a:lnT>
                    <a:lnB>
                      <a:noFill/>
                    </a:lnB>
                    <a:solidFill>
                      <a:srgbClr val="D5D7D8"/>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BUN &gt; 20 mg/dl (63)</a:t>
                      </a:r>
                      <a:endParaRPr lang="en-US" sz="1200">
                        <a:effectLst/>
                        <a:latin typeface="Times New Roman"/>
                        <a:ea typeface="Times New Roman"/>
                        <a:cs typeface="Arial"/>
                      </a:endParaRPr>
                    </a:p>
                  </a:txBody>
                  <a:tcPr marL="0" marR="0" marT="0" marB="0">
                    <a:lnL>
                      <a:noFill/>
                    </a:lnL>
                    <a:lnR>
                      <a:noFill/>
                    </a:lnR>
                    <a:lnT>
                      <a:noFill/>
                    </a:lnT>
                    <a:lnB>
                      <a:noFill/>
                    </a:lnB>
                    <a:solidFill>
                      <a:srgbClr val="E2E3E4"/>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Rising BUN (63)</a:t>
                      </a:r>
                      <a:endParaRPr lang="en-US" sz="1200">
                        <a:effectLst/>
                        <a:latin typeface="Times New Roman"/>
                        <a:ea typeface="Times New Roman"/>
                        <a:cs typeface="Arial"/>
                      </a:endParaRPr>
                    </a:p>
                  </a:txBody>
                  <a:tcPr marL="0" marR="0" marT="0" marB="0">
                    <a:lnL>
                      <a:noFill/>
                    </a:lnL>
                    <a:lnR>
                      <a:noFill/>
                    </a:lnR>
                    <a:lnT>
                      <a:noFill/>
                    </a:lnT>
                    <a:lnB>
                      <a:noFill/>
                    </a:lnB>
                    <a:solidFill>
                      <a:srgbClr val="D5D7D8"/>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HCT &gt; 44% (62)</a:t>
                      </a:r>
                      <a:endParaRPr lang="en-US" sz="1200">
                        <a:effectLst/>
                        <a:latin typeface="Times New Roman"/>
                        <a:ea typeface="Times New Roman"/>
                        <a:cs typeface="Arial"/>
                      </a:endParaRPr>
                    </a:p>
                  </a:txBody>
                  <a:tcPr marL="0" marR="0" marT="0" marB="0">
                    <a:lnL>
                      <a:noFill/>
                    </a:lnL>
                    <a:lnR>
                      <a:noFill/>
                    </a:lnR>
                    <a:lnT>
                      <a:noFill/>
                    </a:lnT>
                    <a:lnB>
                      <a:noFill/>
                    </a:lnB>
                    <a:solidFill>
                      <a:srgbClr val="E2E3E4"/>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Rising HCT (62)</a:t>
                      </a:r>
                      <a:endParaRPr lang="en-US" sz="1200">
                        <a:effectLst/>
                        <a:latin typeface="Times New Roman"/>
                        <a:ea typeface="Times New Roman"/>
                        <a:cs typeface="Arial"/>
                      </a:endParaRPr>
                    </a:p>
                  </a:txBody>
                  <a:tcPr marL="0" marR="0" marT="0" marB="0">
                    <a:lnL>
                      <a:noFill/>
                    </a:lnL>
                    <a:lnR>
                      <a:noFill/>
                    </a:lnR>
                    <a:lnT>
                      <a:noFill/>
                    </a:lnT>
                    <a:lnB>
                      <a:noFill/>
                    </a:lnB>
                    <a:solidFill>
                      <a:srgbClr val="D5D7D8"/>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Elevated creatinine (72)</a:t>
                      </a:r>
                      <a:endParaRPr lang="en-US" sz="1200">
                        <a:effectLst/>
                        <a:latin typeface="Times New Roman"/>
                        <a:ea typeface="Times New Roman"/>
                        <a:cs typeface="Arial"/>
                      </a:endParaRPr>
                    </a:p>
                  </a:txBody>
                  <a:tcPr marL="0" marR="0" marT="0" marB="0">
                    <a:lnL>
                      <a:noFill/>
                    </a:lnL>
                    <a:lnR>
                      <a:noFill/>
                    </a:lnR>
                    <a:lnT>
                      <a:noFill/>
                    </a:lnT>
                    <a:lnB>
                      <a:noFill/>
                    </a:lnB>
                    <a:solidFill>
                      <a:srgbClr val="E2E3E4"/>
                    </a:solidFill>
                  </a:tcPr>
                </a:tc>
              </a:tr>
              <a:tr h="240239">
                <a:tc>
                  <a:txBody>
                    <a:bodyPr/>
                    <a:lstStyle/>
                    <a:p>
                      <a:pPr marL="53975" algn="l">
                        <a:spcBef>
                          <a:spcPts val="335"/>
                        </a:spcBef>
                        <a:spcAft>
                          <a:spcPts val="0"/>
                        </a:spcAft>
                      </a:pPr>
                      <a:r>
                        <a:rPr lang="en-US" sz="1200" i="1">
                          <a:solidFill>
                            <a:srgbClr val="231F20"/>
                          </a:solidFill>
                          <a:effectLst/>
                          <a:latin typeface="Arial"/>
                          <a:ea typeface="Times New Roman"/>
                          <a:cs typeface="Times New Roman"/>
                        </a:rPr>
                        <a:t>Radiology findings</a:t>
                      </a:r>
                      <a:endParaRPr lang="en-US" sz="1200">
                        <a:effectLst/>
                        <a:latin typeface="Times New Roman"/>
                        <a:ea typeface="Times New Roman"/>
                        <a:cs typeface="Arial"/>
                      </a:endParaRPr>
                    </a:p>
                  </a:txBody>
                  <a:tcPr marL="0" marR="0" marT="0" marB="0">
                    <a:lnL>
                      <a:noFill/>
                    </a:lnL>
                    <a:lnR>
                      <a:noFill/>
                    </a:lnR>
                    <a:lnT>
                      <a:noFill/>
                    </a:lnT>
                    <a:lnB>
                      <a:noFill/>
                    </a:lnB>
                    <a:solidFill>
                      <a:srgbClr val="D5D7D8"/>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Pleural effusions (73)</a:t>
                      </a:r>
                      <a:endParaRPr lang="en-US" sz="1200">
                        <a:effectLst/>
                        <a:latin typeface="Times New Roman"/>
                        <a:ea typeface="Times New Roman"/>
                        <a:cs typeface="Arial"/>
                      </a:endParaRPr>
                    </a:p>
                  </a:txBody>
                  <a:tcPr marL="0" marR="0" marT="0" marB="0">
                    <a:lnL>
                      <a:noFill/>
                    </a:lnL>
                    <a:lnR>
                      <a:noFill/>
                    </a:lnR>
                    <a:lnT>
                      <a:noFill/>
                    </a:lnT>
                    <a:lnB>
                      <a:noFill/>
                    </a:lnB>
                    <a:solidFill>
                      <a:srgbClr val="E2E3E4"/>
                    </a:solidFill>
                  </a:tcPr>
                </a:tc>
              </a:tr>
              <a:tr h="240239">
                <a:tc>
                  <a:txBody>
                    <a:bodyPr/>
                    <a:lstStyle/>
                    <a:p>
                      <a:pPr marL="53975" algn="l">
                        <a:spcBef>
                          <a:spcPts val="315"/>
                        </a:spcBef>
                        <a:spcAft>
                          <a:spcPts val="0"/>
                        </a:spcAft>
                      </a:pPr>
                      <a:r>
                        <a:rPr lang="en-US" sz="1200">
                          <a:solidFill>
                            <a:srgbClr val="231F20"/>
                          </a:solidFill>
                          <a:effectLst/>
                          <a:latin typeface="Lucida Sans"/>
                          <a:ea typeface="Times New Roman"/>
                          <a:cs typeface="Arial"/>
                        </a:rPr>
                        <a:t>Pulmonary infiltrates (53)</a:t>
                      </a:r>
                      <a:endParaRPr lang="en-US" sz="1200">
                        <a:effectLst/>
                        <a:latin typeface="Times New Roman"/>
                        <a:ea typeface="Times New Roman"/>
                        <a:cs typeface="Arial"/>
                      </a:endParaRPr>
                    </a:p>
                  </a:txBody>
                  <a:tcPr marL="0" marR="0" marT="0" marB="0">
                    <a:lnL>
                      <a:noFill/>
                    </a:lnL>
                    <a:lnR>
                      <a:noFill/>
                    </a:lnR>
                    <a:lnT>
                      <a:noFill/>
                    </a:lnT>
                    <a:lnB>
                      <a:noFill/>
                    </a:lnB>
                    <a:solidFill>
                      <a:srgbClr val="D5D7D8"/>
                    </a:solidFill>
                  </a:tcPr>
                </a:tc>
              </a:tr>
              <a:tr h="268936">
                <a:tc>
                  <a:txBody>
                    <a:bodyPr/>
                    <a:lstStyle/>
                    <a:p>
                      <a:pPr marL="53975" algn="l">
                        <a:spcBef>
                          <a:spcPts val="315"/>
                        </a:spcBef>
                        <a:spcAft>
                          <a:spcPts val="0"/>
                        </a:spcAft>
                      </a:pPr>
                      <a:r>
                        <a:rPr lang="en-US" sz="1200">
                          <a:solidFill>
                            <a:srgbClr val="231F20"/>
                          </a:solidFill>
                          <a:effectLst/>
                          <a:latin typeface="Lucida Sans"/>
                          <a:ea typeface="Times New Roman"/>
                          <a:cs typeface="Arial"/>
                        </a:rPr>
                        <a:t>Multiple or extensive extrapancreatic collections (67)</a:t>
                      </a:r>
                      <a:endParaRPr lang="en-US" sz="1200">
                        <a:effectLst/>
                        <a:latin typeface="Times New Roman"/>
                        <a:ea typeface="Times New Roman"/>
                        <a:cs typeface="Arial"/>
                      </a:endParaRPr>
                    </a:p>
                  </a:txBody>
                  <a:tcPr marL="0" marR="0" marT="0" marB="0">
                    <a:lnL>
                      <a:noFill/>
                    </a:lnL>
                    <a:lnR>
                      <a:noFill/>
                    </a:lnR>
                    <a:lnT>
                      <a:noFill/>
                    </a:lnT>
                    <a:lnB w="19050" cap="flat" cmpd="sng" algn="ctr">
                      <a:solidFill>
                        <a:srgbClr val="FFFFFF"/>
                      </a:solidFill>
                      <a:prstDash val="solid"/>
                      <a:round/>
                      <a:headEnd type="none" w="med" len="med"/>
                      <a:tailEnd type="none" w="med" len="med"/>
                    </a:lnB>
                    <a:solidFill>
                      <a:srgbClr val="E2E3E4"/>
                    </a:solidFill>
                  </a:tcPr>
                </a:tc>
              </a:tr>
              <a:tr h="819927">
                <a:tc>
                  <a:txBody>
                    <a:bodyPr/>
                    <a:lstStyle/>
                    <a:p>
                      <a:pPr marL="53975" marR="177800" algn="l">
                        <a:spcBef>
                          <a:spcPts val="150"/>
                        </a:spcBef>
                        <a:spcAft>
                          <a:spcPts val="0"/>
                        </a:spcAft>
                      </a:pPr>
                      <a:r>
                        <a:rPr lang="en-US" sz="1200" dirty="0">
                          <a:solidFill>
                            <a:srgbClr val="231F20"/>
                          </a:solidFill>
                          <a:effectLst/>
                          <a:latin typeface="Tahoma"/>
                          <a:ea typeface="Times New Roman"/>
                          <a:cs typeface="Times New Roman"/>
                        </a:rPr>
                        <a:t>BMI, body mass index; BUN, blood urea nitrogen; HCT, hematocrit; WBC, white blood cell.</a:t>
                      </a:r>
                      <a:endParaRPr lang="en-US" sz="1200" dirty="0">
                        <a:effectLst/>
                        <a:latin typeface="Times New Roman"/>
                        <a:ea typeface="Times New Roman"/>
                        <a:cs typeface="Arial"/>
                      </a:endParaRPr>
                    </a:p>
                    <a:p>
                      <a:pPr marL="53975" marR="62865" algn="l">
                        <a:spcBef>
                          <a:spcPts val="155"/>
                        </a:spcBef>
                        <a:spcAft>
                          <a:spcPts val="0"/>
                        </a:spcAft>
                      </a:pPr>
                      <a:r>
                        <a:rPr lang="en-US" sz="1200" dirty="0" err="1">
                          <a:solidFill>
                            <a:srgbClr val="231F20"/>
                          </a:solidFill>
                          <a:effectLst/>
                          <a:latin typeface="Tahoma"/>
                          <a:ea typeface="Times New Roman"/>
                          <a:cs typeface="Times New Roman"/>
                        </a:rPr>
                        <a:t>aThe</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presence</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of</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organ</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failure</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and/or</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pancreatic</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necrosis</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defines</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severe</a:t>
                      </a:r>
                      <a:r>
                        <a:rPr lang="en-US" sz="1200" spc="-60" dirty="0">
                          <a:solidFill>
                            <a:srgbClr val="231F20"/>
                          </a:solidFill>
                          <a:effectLst/>
                          <a:latin typeface="Tahoma"/>
                          <a:ea typeface="Times New Roman"/>
                          <a:cs typeface="Times New Roman"/>
                        </a:rPr>
                        <a:t> </a:t>
                      </a:r>
                      <a:r>
                        <a:rPr lang="en-US" sz="1200" dirty="0">
                          <a:solidFill>
                            <a:srgbClr val="231F20"/>
                          </a:solidFill>
                          <a:effectLst/>
                          <a:latin typeface="Tahoma"/>
                          <a:ea typeface="Times New Roman"/>
                          <a:cs typeface="Times New Roman"/>
                        </a:rPr>
                        <a:t>acute pancreatitis.</a:t>
                      </a:r>
                      <a:endParaRPr lang="en-US" sz="1200" dirty="0">
                        <a:effectLst/>
                        <a:latin typeface="Times New Roman"/>
                        <a:ea typeface="Times New Roman"/>
                        <a:cs typeface="Arial"/>
                      </a:endParaRPr>
                    </a:p>
                  </a:txBody>
                  <a:tcPr marL="0" marR="0" marT="0" marB="0">
                    <a:lnL>
                      <a:noFill/>
                    </a:lnL>
                    <a:lnR>
                      <a:noFill/>
                    </a:lnR>
                    <a:lnT w="19050" cap="flat" cmpd="sng" algn="ctr">
                      <a:solidFill>
                        <a:srgbClr val="FFFFFF"/>
                      </a:solidFill>
                      <a:prstDash val="solid"/>
                      <a:round/>
                      <a:headEnd type="none" w="med" len="med"/>
                      <a:tailEnd type="none" w="med" len="med"/>
                    </a:lnT>
                    <a:lnB>
                      <a:noFill/>
                    </a:lnB>
                    <a:solidFill>
                      <a:srgbClr val="E2E3E4"/>
                    </a:solidFill>
                  </a:tcPr>
                </a:tc>
              </a:tr>
            </a:tbl>
          </a:graphicData>
        </a:graphic>
      </p:graphicFrame>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5" name="Rounded Rectangle 4"/>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552" y="2852936"/>
            <a:ext cx="8062912" cy="818680"/>
          </a:xfrm>
        </p:spPr>
        <p:txBody>
          <a:bodyPr/>
          <a:lstStyle/>
          <a:p>
            <a:pPr algn="ctr"/>
            <a:r>
              <a:rPr lang="en-US" sz="4000" b="1" dirty="0">
                <a:solidFill>
                  <a:srgbClr val="FFC000"/>
                </a:solidFill>
                <a:effectLst>
                  <a:outerShdw blurRad="38100" dist="38100" dir="2700000" algn="tl">
                    <a:srgbClr val="000000">
                      <a:alpha val="43137"/>
                    </a:srgbClr>
                  </a:outerShdw>
                </a:effectLst>
              </a:rPr>
              <a:t>INITIAL MANAGEMENT</a:t>
            </a:r>
          </a:p>
          <a:p>
            <a:endParaRPr lang="fa-IR" dirty="0"/>
          </a:p>
        </p:txBody>
      </p:sp>
      <p:sp>
        <p:nvSpPr>
          <p:cNvPr id="5" name="Rounded Rectangle 4"/>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l" rtl="0">
              <a:lnSpc>
                <a:spcPts val="4500"/>
              </a:lnSpc>
              <a:spcBef>
                <a:spcPts val="0"/>
              </a:spcBef>
              <a:buNone/>
            </a:pPr>
            <a:r>
              <a:rPr lang="en-US" sz="2800" b="1" dirty="0"/>
              <a:t>Aggressive hydration, defined as </a:t>
            </a:r>
            <a:r>
              <a:rPr lang="en-US" sz="2800" b="1" dirty="0">
                <a:solidFill>
                  <a:srgbClr val="FFFF00"/>
                </a:solidFill>
              </a:rPr>
              <a:t>250–500 ml per hour of </a:t>
            </a:r>
            <a:r>
              <a:rPr lang="en-US" sz="2800" b="1" dirty="0" smtClean="0">
                <a:solidFill>
                  <a:srgbClr val="FFFF00"/>
                </a:solidFill>
              </a:rPr>
              <a:t>Iso-tonic </a:t>
            </a:r>
            <a:r>
              <a:rPr lang="en-US" sz="2800" b="1" dirty="0">
                <a:solidFill>
                  <a:srgbClr val="FFFF00"/>
                </a:solidFill>
              </a:rPr>
              <a:t>crystalloid solution </a:t>
            </a:r>
            <a:r>
              <a:rPr lang="en-US" sz="2800" b="1" dirty="0"/>
              <a:t>should be provided to all patients, unless cardiovascular, renal, or other related comorbid factors exist</a:t>
            </a:r>
            <a:r>
              <a:rPr lang="en-US" sz="2800" b="1" dirty="0" smtClean="0"/>
              <a:t>.</a:t>
            </a:r>
          </a:p>
          <a:p>
            <a:pPr marL="457200" lvl="1" indent="0" algn="l" rtl="0">
              <a:lnSpc>
                <a:spcPts val="4500"/>
              </a:lnSpc>
              <a:spcBef>
                <a:spcPts val="0"/>
              </a:spcBef>
              <a:buNone/>
            </a:pPr>
            <a:r>
              <a:rPr lang="en-US" sz="2800" b="1" dirty="0" smtClean="0"/>
              <a:t> </a:t>
            </a:r>
            <a:r>
              <a:rPr lang="en-US" sz="2800" b="1" dirty="0"/>
              <a:t>Early aggressive intravenous hydration is most beneficial during the first 12–24 h, and may have little benefit beyond this time period (strong recommendation, moderate quality of evidence</a:t>
            </a:r>
            <a:r>
              <a:rPr lang="en-US" sz="2800" b="1" dirty="0" smtClean="0"/>
              <a:t>).</a:t>
            </a:r>
            <a:endParaRPr lang="en-US" sz="2800" b="1" dirty="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l" rtl="0">
              <a:lnSpc>
                <a:spcPts val="4500"/>
              </a:lnSpc>
              <a:spcBef>
                <a:spcPts val="0"/>
              </a:spcBef>
              <a:buNone/>
            </a:pPr>
            <a:r>
              <a:rPr lang="en-US" sz="2800" b="1" dirty="0">
                <a:solidFill>
                  <a:srgbClr val="FFFF00"/>
                </a:solidFill>
              </a:rPr>
              <a:t>Lactated Ringer’s </a:t>
            </a:r>
            <a:r>
              <a:rPr lang="en-US" sz="2800" b="1" dirty="0"/>
              <a:t>solution may be the preferred isotonic crystalloid replacement fluid (conditional recommendation, moderate quality of evidence</a:t>
            </a:r>
            <a:r>
              <a:rPr lang="en-US" sz="2800" b="1" dirty="0" smtClean="0"/>
              <a:t>).</a:t>
            </a:r>
          </a:p>
          <a:p>
            <a:pPr marL="457200" lvl="1" indent="0" algn="l" rtl="0">
              <a:lnSpc>
                <a:spcPts val="4500"/>
              </a:lnSpc>
              <a:spcBef>
                <a:spcPts val="0"/>
              </a:spcBef>
              <a:buNone/>
            </a:pPr>
            <a:endParaRPr lang="en-US" sz="2800" b="1" dirty="0"/>
          </a:p>
          <a:p>
            <a:pPr marL="457200" lvl="1" indent="0" algn="l" rtl="0">
              <a:lnSpc>
                <a:spcPts val="4500"/>
              </a:lnSpc>
              <a:spcBef>
                <a:spcPts val="0"/>
              </a:spcBef>
              <a:buNone/>
            </a:pPr>
            <a:r>
              <a:rPr lang="en-US" sz="2800" b="1" dirty="0"/>
              <a:t>Fluid requirements should be reassessed at frequent intervals within 6 h of admission and for the next 24–48 h. The goal of aggressive hydration should be to decrease the </a:t>
            </a:r>
            <a:r>
              <a:rPr lang="en-US" sz="2800" b="1" dirty="0" smtClean="0"/>
              <a:t>BUN</a:t>
            </a:r>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57200" y="260648"/>
            <a:ext cx="8589640" cy="6120680"/>
          </a:xfrm>
        </p:spPr>
        <p:txBody>
          <a:bodyPr>
            <a:normAutofit/>
          </a:bodyPr>
          <a:lstStyle/>
          <a:p>
            <a:pPr marL="914400" lvl="1" indent="-457200" algn="l" rtl="0">
              <a:lnSpc>
                <a:spcPts val="4500"/>
              </a:lnSpc>
              <a:spcBef>
                <a:spcPts val="0"/>
              </a:spcBef>
              <a:buFont typeface="Wingdings" pitchFamily="2" charset="2"/>
              <a:buChar char="§"/>
            </a:pPr>
            <a:r>
              <a:rPr lang="en-US" sz="2800" b="1" dirty="0"/>
              <a:t>Early aggressive intra- venous fluid resuscitation provides micro- and </a:t>
            </a:r>
            <a:r>
              <a:rPr lang="en-US" sz="2800" b="1" dirty="0" smtClean="0"/>
              <a:t>macro circulatory </a:t>
            </a:r>
            <a:r>
              <a:rPr lang="en-US" sz="2800" b="1" dirty="0"/>
              <a:t>support to prevent </a:t>
            </a:r>
            <a:r>
              <a:rPr lang="en-US" sz="2800" b="1" dirty="0" smtClean="0"/>
              <a:t>pancreatic necrosis</a:t>
            </a:r>
          </a:p>
          <a:p>
            <a:pPr marL="914400" lvl="1" indent="-457200" algn="l" rtl="0">
              <a:lnSpc>
                <a:spcPts val="4500"/>
              </a:lnSpc>
              <a:spcBef>
                <a:spcPts val="0"/>
              </a:spcBef>
              <a:buFont typeface="Wingdings" pitchFamily="2" charset="2"/>
              <a:buChar char="§"/>
            </a:pPr>
            <a:r>
              <a:rPr lang="en-US" sz="2800" b="1" dirty="0"/>
              <a:t> </a:t>
            </a:r>
            <a:r>
              <a:rPr lang="en-US" sz="2800" b="1" dirty="0" smtClean="0"/>
              <a:t>aggressive hydration require </a:t>
            </a:r>
            <a:r>
              <a:rPr lang="en-US" sz="2800" b="1" dirty="0"/>
              <a:t>caution for </a:t>
            </a:r>
            <a:r>
              <a:rPr lang="en-US" sz="2800" b="1" dirty="0" smtClean="0"/>
              <a:t>elderly</a:t>
            </a:r>
            <a:r>
              <a:rPr lang="en-US" sz="2800" b="1" dirty="0"/>
              <a:t>, </a:t>
            </a:r>
            <a:r>
              <a:rPr lang="en-US" sz="2800" b="1" dirty="0" smtClean="0"/>
              <a:t>cardiac and </a:t>
            </a:r>
            <a:r>
              <a:rPr lang="en-US" sz="2800" b="1" dirty="0"/>
              <a:t>renal disease </a:t>
            </a:r>
            <a:r>
              <a:rPr lang="en-US" sz="2800" b="1" dirty="0" smtClean="0"/>
              <a:t>to </a:t>
            </a:r>
            <a:r>
              <a:rPr lang="en-US" sz="2800" b="1" dirty="0"/>
              <a:t>avoid </a:t>
            </a:r>
            <a:r>
              <a:rPr lang="en-US" sz="2800" b="1" dirty="0" smtClean="0"/>
              <a:t>volume </a:t>
            </a:r>
            <a:r>
              <a:rPr lang="en-US" sz="2800" b="1" dirty="0"/>
              <a:t>overload, pulmonary edema, and abdominal compartment </a:t>
            </a:r>
            <a:r>
              <a:rPr lang="en-US" sz="2800" b="1" dirty="0" smtClean="0"/>
              <a:t>syndrome</a:t>
            </a:r>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fontScale="92500"/>
          </a:bodyPr>
          <a:lstStyle/>
          <a:p>
            <a:pPr marL="914400" lvl="1" indent="-457200" algn="l" rtl="0">
              <a:lnSpc>
                <a:spcPts val="4500"/>
              </a:lnSpc>
              <a:spcBef>
                <a:spcPts val="0"/>
              </a:spcBef>
              <a:buFont typeface="Wingdings" pitchFamily="2" charset="2"/>
              <a:buChar char="§"/>
            </a:pPr>
            <a:r>
              <a:rPr lang="en-US" sz="2800" b="1" dirty="0"/>
              <a:t>Patients with AP and concurrent acute </a:t>
            </a:r>
            <a:r>
              <a:rPr lang="en-US" sz="2800" b="1" dirty="0">
                <a:solidFill>
                  <a:srgbClr val="FFFF00"/>
                </a:solidFill>
              </a:rPr>
              <a:t>cholangitis</a:t>
            </a:r>
            <a:r>
              <a:rPr lang="en-US" sz="2800" b="1" dirty="0"/>
              <a:t> should undergo ERCP </a:t>
            </a:r>
            <a:r>
              <a:rPr lang="en-US" sz="2800" b="1" dirty="0">
                <a:solidFill>
                  <a:srgbClr val="FFFF00"/>
                </a:solidFill>
              </a:rPr>
              <a:t>within 24 h </a:t>
            </a:r>
            <a:r>
              <a:rPr lang="en-US" sz="2800" b="1" dirty="0"/>
              <a:t>of admission (strong </a:t>
            </a:r>
            <a:r>
              <a:rPr lang="en-US" sz="2800" b="1" dirty="0" smtClean="0"/>
              <a:t>recommendation</a:t>
            </a:r>
            <a:r>
              <a:rPr lang="en-US" sz="2800" b="1" dirty="0"/>
              <a:t>, moderate quality of evidence</a:t>
            </a:r>
            <a:r>
              <a:rPr lang="en-US" sz="2800" b="1" dirty="0" smtClean="0"/>
              <a:t>).</a:t>
            </a:r>
          </a:p>
          <a:p>
            <a:pPr marL="457200" lvl="1" indent="0" algn="l" rtl="0">
              <a:lnSpc>
                <a:spcPts val="4500"/>
              </a:lnSpc>
              <a:spcBef>
                <a:spcPts val="0"/>
              </a:spcBef>
              <a:buNone/>
            </a:pPr>
            <a:endParaRPr lang="en-US" sz="2800" b="1" dirty="0" smtClean="0"/>
          </a:p>
          <a:p>
            <a:pPr marL="914400" lvl="1" indent="-457200" algn="l" rtl="0">
              <a:lnSpc>
                <a:spcPts val="4500"/>
              </a:lnSpc>
              <a:spcBef>
                <a:spcPts val="0"/>
              </a:spcBef>
              <a:buFont typeface="Wingdings" pitchFamily="2" charset="2"/>
              <a:buChar char="§"/>
            </a:pPr>
            <a:r>
              <a:rPr lang="en-US" sz="2800" b="1" dirty="0"/>
              <a:t> </a:t>
            </a:r>
            <a:r>
              <a:rPr lang="en-US" sz="2800" b="1" dirty="0" smtClean="0"/>
              <a:t>ERCP </a:t>
            </a:r>
            <a:r>
              <a:rPr lang="en-US" sz="2800" b="1" dirty="0"/>
              <a:t>is not needed early in most patients with gallstone pancreatitis who lack laboratory or clinical evidence of ongoing biliary obstruction (strong recommendation, moderate quality of evidence).</a:t>
            </a: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537210" lvl="1" indent="0" algn="l" rtl="0">
              <a:lnSpc>
                <a:spcPct val="150000"/>
              </a:lnSpc>
              <a:buNone/>
            </a:pPr>
            <a:endParaRPr lang="en-US" sz="6600" b="1" dirty="0"/>
          </a:p>
          <a:p>
            <a:pPr marL="537210" lvl="1" indent="0" algn="l" rtl="0">
              <a:lnSpc>
                <a:spcPct val="150000"/>
              </a:lnSpc>
              <a:buNone/>
            </a:pPr>
            <a:r>
              <a:rPr lang="en-US" sz="6000" b="1" dirty="0" smtClean="0">
                <a:solidFill>
                  <a:srgbClr val="FFC000"/>
                </a:solidFill>
                <a:effectLst>
                  <a:outerShdw blurRad="38100" dist="38100" dir="2700000" algn="tl">
                    <a:srgbClr val="000000">
                      <a:alpha val="43137"/>
                    </a:srgbClr>
                  </a:outerShdw>
                </a:effectLst>
              </a:rPr>
              <a:t>PREVENTING </a:t>
            </a:r>
            <a:r>
              <a:rPr lang="en-US" sz="6000" b="1" dirty="0">
                <a:solidFill>
                  <a:srgbClr val="FFC000"/>
                </a:solidFill>
                <a:effectLst>
                  <a:outerShdw blurRad="38100" dist="38100" dir="2700000" algn="tl">
                    <a:srgbClr val="000000">
                      <a:alpha val="43137"/>
                    </a:srgbClr>
                  </a:outerShdw>
                </a:effectLst>
              </a:rPr>
              <a:t>POST-ERCP </a:t>
            </a:r>
            <a:r>
              <a:rPr lang="en-US" sz="6000" b="1" dirty="0" smtClean="0">
                <a:solidFill>
                  <a:srgbClr val="FFC000"/>
                </a:solidFill>
                <a:effectLst>
                  <a:outerShdw blurRad="38100" dist="38100" dir="2700000" algn="tl">
                    <a:srgbClr val="000000">
                      <a:alpha val="43137"/>
                    </a:srgbClr>
                  </a:outerShdw>
                </a:effectLst>
              </a:rPr>
              <a:t>PANCREATITIS</a:t>
            </a:r>
            <a:endParaRPr lang="en-US" sz="6000" b="1" dirty="0">
              <a:solidFill>
                <a:srgbClr val="FFC000"/>
              </a:solidFill>
              <a:effectLst>
                <a:outerShdw blurRad="38100" dist="38100" dir="2700000" algn="tl">
                  <a:srgbClr val="000000">
                    <a:alpha val="43137"/>
                  </a:srgbClr>
                </a:outerShdw>
              </a:effectLst>
            </a:endParaRPr>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914400" lvl="1" indent="-457200" algn="l" rtl="0">
              <a:lnSpc>
                <a:spcPts val="4500"/>
              </a:lnSpc>
              <a:spcBef>
                <a:spcPts val="0"/>
              </a:spcBef>
              <a:buFont typeface="Wingdings" pitchFamily="2" charset="2"/>
              <a:buChar char="§"/>
            </a:pPr>
            <a:r>
              <a:rPr lang="en-US" sz="2800" b="1" dirty="0"/>
              <a:t>AP </a:t>
            </a:r>
            <a:r>
              <a:rPr lang="en-US" sz="2800" b="1" dirty="0" smtClean="0"/>
              <a:t>is the </a:t>
            </a:r>
            <a:r>
              <a:rPr lang="en-US" sz="2800" b="1" dirty="0"/>
              <a:t>most common complication of ERCP. </a:t>
            </a:r>
            <a:endParaRPr lang="en-US" sz="2800" b="1" dirty="0" smtClean="0"/>
          </a:p>
          <a:p>
            <a:pPr marL="914400" lvl="1" indent="-457200" algn="l" rtl="0">
              <a:lnSpc>
                <a:spcPts val="4500"/>
              </a:lnSpc>
              <a:spcBef>
                <a:spcPts val="0"/>
              </a:spcBef>
              <a:buFont typeface="Wingdings" pitchFamily="2" charset="2"/>
              <a:buChar char="§"/>
            </a:pPr>
            <a:r>
              <a:rPr lang="en-US" sz="2800" b="1" dirty="0" smtClean="0"/>
              <a:t>It was </a:t>
            </a:r>
            <a:r>
              <a:rPr lang="en-US" sz="2800" b="1" dirty="0"/>
              <a:t>seen in 5–10% of cases and in 20–40% of certain high-risk </a:t>
            </a:r>
            <a:r>
              <a:rPr lang="en-US" sz="2800" b="1" dirty="0" smtClean="0"/>
              <a:t>procedures</a:t>
            </a:r>
          </a:p>
          <a:p>
            <a:pPr marL="457200" lvl="1" indent="0" algn="l" rtl="0">
              <a:lnSpc>
                <a:spcPts val="4500"/>
              </a:lnSpc>
              <a:spcBef>
                <a:spcPts val="0"/>
              </a:spcBef>
              <a:buNone/>
            </a:pPr>
            <a:r>
              <a:rPr lang="en-US" sz="2800" b="1" dirty="0" smtClean="0"/>
              <a:t>interventions </a:t>
            </a:r>
            <a:r>
              <a:rPr lang="en-US" sz="2800" b="1" dirty="0"/>
              <a:t>to decrease the risk of post-ERCP </a:t>
            </a:r>
            <a:r>
              <a:rPr lang="en-US" sz="2800" b="1" dirty="0" smtClean="0"/>
              <a:t>pancreatitis: </a:t>
            </a:r>
          </a:p>
          <a:p>
            <a:pPr marL="457200" lvl="1" indent="0" algn="l" rtl="0">
              <a:lnSpc>
                <a:spcPts val="4500"/>
              </a:lnSpc>
              <a:spcBef>
                <a:spcPts val="0"/>
              </a:spcBef>
              <a:buNone/>
            </a:pPr>
            <a:r>
              <a:rPr lang="en-US" sz="2800" b="1" dirty="0" smtClean="0"/>
              <a:t>(</a:t>
            </a:r>
            <a:r>
              <a:rPr lang="en-US" sz="2800" b="1" dirty="0" err="1"/>
              <a:t>i</a:t>
            </a:r>
            <a:r>
              <a:rPr lang="en-US" sz="2800" b="1" dirty="0"/>
              <a:t>) </a:t>
            </a:r>
            <a:r>
              <a:rPr lang="en-US" sz="2800" b="1" dirty="0" smtClean="0"/>
              <a:t>guide wire cannulation</a:t>
            </a:r>
          </a:p>
          <a:p>
            <a:pPr marL="457200" lvl="1" indent="0" algn="l" rtl="0">
              <a:lnSpc>
                <a:spcPts val="4500"/>
              </a:lnSpc>
              <a:spcBef>
                <a:spcPts val="0"/>
              </a:spcBef>
              <a:buNone/>
            </a:pPr>
            <a:r>
              <a:rPr lang="en-US" sz="2800" b="1" dirty="0"/>
              <a:t>(ii) pancreatic duct stents, and </a:t>
            </a:r>
            <a:endParaRPr lang="en-US" sz="2800" b="1" dirty="0" smtClean="0"/>
          </a:p>
          <a:p>
            <a:pPr marL="457200" lvl="1" indent="0" algn="l" rtl="0">
              <a:lnSpc>
                <a:spcPts val="4500"/>
              </a:lnSpc>
              <a:spcBef>
                <a:spcPts val="0"/>
              </a:spcBef>
              <a:buNone/>
            </a:pPr>
            <a:r>
              <a:rPr lang="en-US" sz="2800" b="1" dirty="0" smtClean="0"/>
              <a:t>(</a:t>
            </a:r>
            <a:r>
              <a:rPr lang="en-US" sz="2800" b="1" dirty="0"/>
              <a:t>iii) rectal NSAIDs</a:t>
            </a: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l" rtl="0">
              <a:lnSpc>
                <a:spcPts val="4500"/>
              </a:lnSpc>
              <a:spcBef>
                <a:spcPts val="0"/>
              </a:spcBef>
              <a:buNone/>
            </a:pPr>
            <a:r>
              <a:rPr lang="en-US" sz="2800" b="1" dirty="0"/>
              <a:t>The </a:t>
            </a:r>
            <a:r>
              <a:rPr lang="en-US" sz="2800" b="1" dirty="0" smtClean="0"/>
              <a:t>pain: constant </a:t>
            </a:r>
            <a:r>
              <a:rPr lang="en-US" sz="2800" b="1" dirty="0"/>
              <a:t>with radiation to the back, chest, or </a:t>
            </a:r>
            <a:r>
              <a:rPr lang="en-US" sz="2800" b="1" dirty="0" smtClean="0"/>
              <a:t>flanks </a:t>
            </a:r>
          </a:p>
          <a:p>
            <a:pPr marL="457200" lvl="1" indent="0" algn="l" rtl="0">
              <a:lnSpc>
                <a:spcPts val="4500"/>
              </a:lnSpc>
              <a:spcBef>
                <a:spcPts val="0"/>
              </a:spcBef>
              <a:buNone/>
            </a:pPr>
            <a:r>
              <a:rPr lang="en-US" sz="2800" b="1" dirty="0" smtClean="0"/>
              <a:t>The </a:t>
            </a:r>
            <a:r>
              <a:rPr lang="en-US" sz="2800" b="1" dirty="0"/>
              <a:t>intensity of the pain is usually severe, but can be </a:t>
            </a:r>
            <a:r>
              <a:rPr lang="en-US" sz="2800" b="1" dirty="0" smtClean="0"/>
              <a:t>variable</a:t>
            </a:r>
            <a:r>
              <a:rPr lang="en-US" sz="2800" b="1" dirty="0"/>
              <a:t>. </a:t>
            </a:r>
            <a:endParaRPr lang="en-US" sz="2800" b="1" dirty="0" smtClean="0"/>
          </a:p>
          <a:p>
            <a:pPr marL="457200" lvl="1" indent="0" algn="l" rtl="0">
              <a:lnSpc>
                <a:spcPts val="4500"/>
              </a:lnSpc>
              <a:spcBef>
                <a:spcPts val="0"/>
              </a:spcBef>
              <a:buNone/>
            </a:pPr>
            <a:r>
              <a:rPr lang="en-US" sz="2800" b="1" dirty="0" smtClean="0"/>
              <a:t>The </a:t>
            </a:r>
            <a:r>
              <a:rPr lang="en-US" sz="2800" b="1" dirty="0"/>
              <a:t>intensity and location of the pain do not correlate with severity</a:t>
            </a:r>
            <a:r>
              <a:rPr lang="en-US" sz="2800" b="1" dirty="0" smtClean="0"/>
              <a:t>.</a:t>
            </a:r>
          </a:p>
          <a:p>
            <a:pPr marL="457200" lvl="1" indent="0" algn="l" rtl="0">
              <a:lnSpc>
                <a:spcPts val="4500"/>
              </a:lnSpc>
              <a:spcBef>
                <a:spcPts val="0"/>
              </a:spcBef>
              <a:buNone/>
            </a:pPr>
            <a:r>
              <a:rPr lang="en-US" sz="2800" b="1" dirty="0" smtClean="0"/>
              <a:t>Pain </a:t>
            </a:r>
            <a:r>
              <a:rPr lang="en-US" sz="2800" b="1" dirty="0"/>
              <a:t>described as </a:t>
            </a:r>
            <a:r>
              <a:rPr lang="en-US" sz="2800" b="1" dirty="0">
                <a:solidFill>
                  <a:srgbClr val="FFFF00"/>
                </a:solidFill>
              </a:rPr>
              <a:t>dull, colicky, or located in the lower abdominal</a:t>
            </a:r>
            <a:r>
              <a:rPr lang="en-US" sz="2800" b="1" dirty="0"/>
              <a:t> region is not consistent with AP and suggests an </a:t>
            </a:r>
            <a:r>
              <a:rPr lang="en-US" sz="2800" b="1" dirty="0" smtClean="0"/>
              <a:t>alternative </a:t>
            </a:r>
            <a:r>
              <a:rPr lang="en-US" sz="2800" b="1" dirty="0"/>
              <a:t>etiology.</a:t>
            </a:r>
            <a:endParaRPr lang="en-US" sz="2800" b="1" dirty="0" smtClean="0"/>
          </a:p>
        </p:txBody>
      </p:sp>
      <p:sp>
        <p:nvSpPr>
          <p:cNvPr id="6" name="Rounded Rectangle 5"/>
          <p:cNvSpPr/>
          <p:nvPr/>
        </p:nvSpPr>
        <p:spPr>
          <a:xfrm>
            <a:off x="3139837"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34867847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ctr" rtl="0">
              <a:lnSpc>
                <a:spcPct val="200000"/>
              </a:lnSpc>
              <a:spcBef>
                <a:spcPts val="0"/>
              </a:spcBef>
              <a:buNone/>
            </a:pPr>
            <a:endParaRPr lang="en-US" sz="2800" b="1" dirty="0"/>
          </a:p>
          <a:p>
            <a:pPr marL="457200" lvl="1" indent="0" algn="ctr" rtl="0">
              <a:lnSpc>
                <a:spcPct val="150000"/>
              </a:lnSpc>
              <a:spcBef>
                <a:spcPts val="0"/>
              </a:spcBef>
              <a:buNone/>
            </a:pPr>
            <a:endParaRPr lang="en-US" sz="3600" b="1" dirty="0" smtClean="0">
              <a:solidFill>
                <a:srgbClr val="FFC000"/>
              </a:solidFill>
              <a:effectLst>
                <a:outerShdw blurRad="38100" dist="38100" dir="2700000" algn="tl">
                  <a:srgbClr val="000000">
                    <a:alpha val="43137"/>
                  </a:srgbClr>
                </a:outerShdw>
              </a:effectLst>
            </a:endParaRPr>
          </a:p>
          <a:p>
            <a:pPr marL="457200" lvl="1" indent="0" algn="ctr" rtl="0">
              <a:lnSpc>
                <a:spcPct val="150000"/>
              </a:lnSpc>
              <a:spcBef>
                <a:spcPts val="0"/>
              </a:spcBef>
              <a:buNone/>
            </a:pPr>
            <a:r>
              <a:rPr lang="en-US" sz="6000" b="1" dirty="0" smtClean="0">
                <a:solidFill>
                  <a:srgbClr val="FFC000"/>
                </a:solidFill>
                <a:effectLst>
                  <a:outerShdw blurRad="38100" dist="38100" dir="2700000" algn="tl">
                    <a:srgbClr val="000000">
                      <a:alpha val="43137"/>
                    </a:srgbClr>
                  </a:outerShdw>
                </a:effectLst>
              </a:rPr>
              <a:t>THE </a:t>
            </a:r>
            <a:r>
              <a:rPr lang="en-US" sz="6000" b="1" dirty="0">
                <a:solidFill>
                  <a:srgbClr val="FFC000"/>
                </a:solidFill>
                <a:effectLst>
                  <a:outerShdw blurRad="38100" dist="38100" dir="2700000" algn="tl">
                    <a:srgbClr val="000000">
                      <a:alpha val="43137"/>
                    </a:srgbClr>
                  </a:outerShdw>
                </a:effectLst>
              </a:rPr>
              <a:t>ROLE OF ANTIBIOTICS IN AP</a:t>
            </a:r>
          </a:p>
          <a:p>
            <a:pPr marL="457200" lvl="1" indent="0" algn="l" rtl="0">
              <a:lnSpc>
                <a:spcPts val="4500"/>
              </a:lnSpc>
              <a:spcBef>
                <a:spcPts val="0"/>
              </a:spcBef>
              <a:buNone/>
            </a:pP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908720"/>
            <a:ext cx="8229600" cy="4572000"/>
          </a:xfrm>
        </p:spPr>
        <p:txBody>
          <a:bodyPr>
            <a:normAutofit/>
          </a:bodyPr>
          <a:lstStyle/>
          <a:p>
            <a:pPr algn="l" rtl="0">
              <a:buFont typeface="Wingdings" pitchFamily="2" charset="2"/>
              <a:buChar char="§"/>
            </a:pPr>
            <a:r>
              <a:rPr lang="en-US" b="1" dirty="0" smtClean="0"/>
              <a:t>Fever</a:t>
            </a:r>
            <a:r>
              <a:rPr lang="en-US" b="1" dirty="0"/>
              <a:t>, tachycardia, tachypnea, and leukocytosis associated with  </a:t>
            </a:r>
            <a:r>
              <a:rPr lang="en-US" b="1" dirty="0" smtClean="0"/>
              <a:t>SIRS is indistinguishable </a:t>
            </a:r>
            <a:r>
              <a:rPr lang="en-US" b="1" dirty="0"/>
              <a:t>from sepsis syndrome</a:t>
            </a:r>
            <a:r>
              <a:rPr lang="en-US" b="1" dirty="0" smtClean="0"/>
              <a:t>.</a:t>
            </a:r>
          </a:p>
          <a:p>
            <a:pPr algn="l" rtl="0">
              <a:buFont typeface="Wingdings" pitchFamily="2" charset="2"/>
              <a:buChar char="§"/>
            </a:pPr>
            <a:r>
              <a:rPr lang="en-US" b="1" dirty="0"/>
              <a:t>When an infection is </a:t>
            </a:r>
            <a:r>
              <a:rPr lang="en-US" b="1" dirty="0" smtClean="0"/>
              <a:t>suspected:</a:t>
            </a:r>
          </a:p>
          <a:p>
            <a:pPr algn="l" rtl="0">
              <a:buFont typeface="Wingdings" pitchFamily="2" charset="2"/>
              <a:buChar char="§"/>
            </a:pPr>
            <a:r>
              <a:rPr lang="en-US" b="1" dirty="0" smtClean="0"/>
              <a:t>antibiotics </a:t>
            </a:r>
            <a:r>
              <a:rPr lang="en-US" b="1" dirty="0"/>
              <a:t>should be given while the </a:t>
            </a:r>
            <a:r>
              <a:rPr lang="en-US" b="1" dirty="0" smtClean="0"/>
              <a:t>source of infection </a:t>
            </a:r>
            <a:r>
              <a:rPr lang="en-US" b="1" dirty="0"/>
              <a:t>is </a:t>
            </a:r>
            <a:r>
              <a:rPr lang="en-US" b="1" dirty="0" smtClean="0"/>
              <a:t>investigated</a:t>
            </a:r>
          </a:p>
          <a:p>
            <a:pPr algn="l" rtl="0">
              <a:buFont typeface="Wingdings" pitchFamily="2" charset="2"/>
              <a:buChar char="§"/>
            </a:pPr>
            <a:r>
              <a:rPr lang="en-US" b="1" dirty="0"/>
              <a:t>once blood and other cultures </a:t>
            </a:r>
            <a:r>
              <a:rPr lang="en-US" b="1" dirty="0" smtClean="0"/>
              <a:t>negative antibiotics </a:t>
            </a:r>
            <a:r>
              <a:rPr lang="en-US" b="1" dirty="0"/>
              <a:t>should be discontinued</a:t>
            </a:r>
            <a:endParaRPr lang="fa-IR" b="1" dirty="0"/>
          </a:p>
        </p:txBody>
      </p:sp>
      <p:sp>
        <p:nvSpPr>
          <p:cNvPr id="5" name="Rounded Rectangle 4"/>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37976172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64008" lvl="0" indent="0" algn="l" rtl="0">
              <a:buNone/>
            </a:pPr>
            <a:r>
              <a:rPr lang="en-US" sz="3200" b="1" dirty="0"/>
              <a:t>Antibiotics should be given for an </a:t>
            </a:r>
            <a:r>
              <a:rPr lang="en-US" sz="3200" b="1" dirty="0" smtClean="0">
                <a:solidFill>
                  <a:srgbClr val="FFFF00"/>
                </a:solidFill>
              </a:rPr>
              <a:t>extra pancreatic</a:t>
            </a:r>
            <a:r>
              <a:rPr lang="en-US" sz="3200" b="1" dirty="0" smtClean="0"/>
              <a:t> </a:t>
            </a:r>
            <a:r>
              <a:rPr lang="en-US" sz="3200" b="1" dirty="0"/>
              <a:t>infection, such </a:t>
            </a:r>
            <a:r>
              <a:rPr lang="en-US" sz="3200" b="1" dirty="0" smtClean="0"/>
              <a:t>as:</a:t>
            </a:r>
          </a:p>
          <a:p>
            <a:pPr lvl="0" algn="l" rtl="0">
              <a:buFont typeface="Wingdings" pitchFamily="2" charset="2"/>
              <a:buChar char="§"/>
            </a:pPr>
            <a:r>
              <a:rPr lang="en-US" sz="3200" b="1" dirty="0" smtClean="0"/>
              <a:t>cholangitis</a:t>
            </a:r>
            <a:r>
              <a:rPr lang="en-US" sz="3200" b="1" dirty="0"/>
              <a:t>, </a:t>
            </a:r>
            <a:endParaRPr lang="en-US" sz="3200" b="1" dirty="0" smtClean="0"/>
          </a:p>
          <a:p>
            <a:pPr lvl="0" algn="l" rtl="0">
              <a:buFont typeface="Wingdings" pitchFamily="2" charset="2"/>
              <a:buChar char="§"/>
            </a:pPr>
            <a:r>
              <a:rPr lang="en-US" sz="3200" b="1" dirty="0" smtClean="0"/>
              <a:t>catheter-acquired </a:t>
            </a:r>
            <a:r>
              <a:rPr lang="en-US" sz="3200" b="1" dirty="0"/>
              <a:t>infections, bacteremia, </a:t>
            </a:r>
            <a:endParaRPr lang="en-US" sz="3200" b="1" dirty="0" smtClean="0"/>
          </a:p>
          <a:p>
            <a:pPr lvl="0" algn="l" rtl="0">
              <a:buFont typeface="Wingdings" pitchFamily="2" charset="2"/>
              <a:buChar char="§"/>
            </a:pPr>
            <a:r>
              <a:rPr lang="en-US" sz="3200" b="1" dirty="0" smtClean="0"/>
              <a:t>urinary </a:t>
            </a:r>
            <a:r>
              <a:rPr lang="en-US" sz="3200" b="1" dirty="0"/>
              <a:t>tract infections</a:t>
            </a:r>
            <a:r>
              <a:rPr lang="en-US" sz="3200" b="1" dirty="0" smtClean="0"/>
              <a:t>,</a:t>
            </a:r>
          </a:p>
          <a:p>
            <a:pPr lvl="0" algn="l" rtl="0">
              <a:buFont typeface="Wingdings" pitchFamily="2" charset="2"/>
              <a:buChar char="§"/>
            </a:pPr>
            <a:r>
              <a:rPr lang="en-US" sz="3200" b="1" dirty="0" smtClean="0"/>
              <a:t>pneumonia</a:t>
            </a: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algn="l" rtl="0">
              <a:buFont typeface="Wingdings" pitchFamily="2" charset="2"/>
              <a:buChar char="§"/>
            </a:pPr>
            <a:r>
              <a:rPr lang="en-US" sz="4000" b="1" dirty="0"/>
              <a:t>Routine use of prophylactic antibiotics in patients with severe AP is not </a:t>
            </a:r>
            <a:r>
              <a:rPr lang="en-US" sz="4000" b="1" dirty="0" smtClean="0"/>
              <a:t>recommended.</a:t>
            </a:r>
            <a:endParaRPr lang="en-US" sz="4000" b="1" dirty="0"/>
          </a:p>
          <a:p>
            <a:pPr algn="l" rtl="0">
              <a:buFont typeface="Wingdings" pitchFamily="2" charset="2"/>
              <a:buChar char="§"/>
            </a:pPr>
            <a:r>
              <a:rPr lang="en-US" sz="4000" b="1" dirty="0" smtClean="0"/>
              <a:t>The </a:t>
            </a:r>
            <a:r>
              <a:rPr lang="en-US" sz="4000" b="1" dirty="0"/>
              <a:t>use of antibiotics in patients with sterile necrosis to prevent the development of infected necrosis is </a:t>
            </a:r>
            <a:r>
              <a:rPr lang="en-US" sz="4000" b="1" dirty="0" smtClean="0"/>
              <a:t>not recommended </a:t>
            </a:r>
            <a:endParaRPr lang="en-US" sz="4000" b="1" dirty="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lvl="0" algn="l" rtl="0">
              <a:buFont typeface="Wingdings" pitchFamily="2" charset="2"/>
              <a:buChar char="§"/>
            </a:pPr>
            <a:r>
              <a:rPr lang="en-US" sz="2800" b="1" dirty="0"/>
              <a:t>Infected necrosis should be considered in patients with pancreatic or </a:t>
            </a:r>
            <a:r>
              <a:rPr lang="en-US" sz="2800" b="1" dirty="0" smtClean="0"/>
              <a:t>extra pancreatic </a:t>
            </a:r>
            <a:r>
              <a:rPr lang="en-US" sz="2800" b="1" dirty="0"/>
              <a:t>necrosis who deteriorate or fail to improve after 7–10 days of hospitalization</a:t>
            </a:r>
            <a:r>
              <a:rPr lang="en-US" sz="2800" b="1" dirty="0" smtClean="0"/>
              <a:t>.</a:t>
            </a:r>
          </a:p>
          <a:p>
            <a:pPr lvl="0" algn="l" rtl="0">
              <a:buFont typeface="Wingdings" pitchFamily="2" charset="2"/>
              <a:buChar char="§"/>
            </a:pPr>
            <a:r>
              <a:rPr lang="en-US" sz="2800" b="1" dirty="0" smtClean="0"/>
              <a:t>initial </a:t>
            </a:r>
            <a:r>
              <a:rPr lang="en-US" sz="2800" b="1" dirty="0"/>
              <a:t>CT-guided fine-needle </a:t>
            </a:r>
            <a:r>
              <a:rPr lang="en-US" sz="2800" b="1" dirty="0" smtClean="0"/>
              <a:t>aspiration(FNA</a:t>
            </a:r>
            <a:r>
              <a:rPr lang="en-US" sz="2800" b="1" dirty="0"/>
              <a:t>) for Gram stain and culture to guide use of appropriate </a:t>
            </a:r>
            <a:r>
              <a:rPr lang="en-US" sz="2800" b="1" dirty="0" smtClean="0"/>
              <a:t>antibiotics or empiric </a:t>
            </a:r>
            <a:r>
              <a:rPr lang="en-US" sz="2800" b="1" dirty="0"/>
              <a:t>use of antibiotics after obtaining necessary cultures for infectious agents, without CT FNA, should be given</a:t>
            </a: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914400" lvl="1" indent="-457200" algn="l" rtl="0">
              <a:lnSpc>
                <a:spcPts val="4500"/>
              </a:lnSpc>
              <a:spcBef>
                <a:spcPts val="0"/>
              </a:spcBef>
              <a:buFont typeface="Wingdings" pitchFamily="2" charset="2"/>
              <a:buChar char="§"/>
            </a:pPr>
            <a:r>
              <a:rPr lang="en-US" sz="2800" b="1" dirty="0"/>
              <a:t>In patients with infected necrosis, antibiotics known to </a:t>
            </a:r>
            <a:r>
              <a:rPr lang="en-US" sz="2800" b="1" dirty="0" err="1"/>
              <a:t>pene</a:t>
            </a:r>
            <a:r>
              <a:rPr lang="en-US" sz="2800" b="1" dirty="0"/>
              <a:t>- </a:t>
            </a:r>
            <a:r>
              <a:rPr lang="en-US" sz="2800" b="1" dirty="0" err="1"/>
              <a:t>trate</a:t>
            </a:r>
            <a:r>
              <a:rPr lang="en-US" sz="2800" b="1" dirty="0"/>
              <a:t> pancreatic necrosis, such </a:t>
            </a:r>
            <a:r>
              <a:rPr lang="en-US" sz="2800" b="1" dirty="0" smtClean="0"/>
              <a:t>as:</a:t>
            </a:r>
          </a:p>
          <a:p>
            <a:pPr marL="914400" lvl="1" indent="-457200" algn="l" rtl="0">
              <a:lnSpc>
                <a:spcPts val="4500"/>
              </a:lnSpc>
              <a:spcBef>
                <a:spcPts val="0"/>
              </a:spcBef>
              <a:buFont typeface="Wingdings" pitchFamily="2" charset="2"/>
              <a:buChar char="§"/>
            </a:pPr>
            <a:r>
              <a:rPr lang="en-US" sz="2800" b="1" dirty="0" smtClean="0"/>
              <a:t> </a:t>
            </a:r>
            <a:r>
              <a:rPr lang="en-US" sz="2800" b="1" dirty="0" err="1">
                <a:solidFill>
                  <a:srgbClr val="FFFF00"/>
                </a:solidFill>
              </a:rPr>
              <a:t>carbapenems</a:t>
            </a:r>
            <a:r>
              <a:rPr lang="en-US" sz="2800" b="1" dirty="0">
                <a:solidFill>
                  <a:srgbClr val="FFFF00"/>
                </a:solidFill>
              </a:rPr>
              <a:t>, quinolones, and </a:t>
            </a:r>
            <a:r>
              <a:rPr lang="en-US" sz="2800" b="1" dirty="0" smtClean="0">
                <a:solidFill>
                  <a:srgbClr val="FFFF00"/>
                </a:solidFill>
              </a:rPr>
              <a:t>metronidazole</a:t>
            </a:r>
            <a:endParaRPr lang="en-US" sz="2800" b="1" dirty="0">
              <a:solidFill>
                <a:srgbClr val="FFFF00"/>
              </a:solidFill>
            </a:endParaRPr>
          </a:p>
          <a:p>
            <a:pPr marL="914400" lvl="1" indent="-457200" algn="l" rtl="0">
              <a:lnSpc>
                <a:spcPts val="4500"/>
              </a:lnSpc>
              <a:spcBef>
                <a:spcPts val="0"/>
              </a:spcBef>
              <a:buFont typeface="Wingdings" pitchFamily="2" charset="2"/>
              <a:buChar char="§"/>
            </a:pPr>
            <a:r>
              <a:rPr lang="en-US" sz="2800" b="1" dirty="0" smtClean="0"/>
              <a:t> </a:t>
            </a:r>
            <a:r>
              <a:rPr lang="en-US" sz="2800" b="1" dirty="0"/>
              <a:t>useful in delaying or sometimes totally avoiding </a:t>
            </a:r>
            <a:r>
              <a:rPr lang="en-US" sz="2800" b="1" dirty="0" smtClean="0"/>
              <a:t>intervention</a:t>
            </a:r>
            <a:endParaRPr lang="en-US" sz="2800" b="1" dirty="0"/>
          </a:p>
          <a:p>
            <a:pPr marL="914400" lvl="1" indent="-457200" algn="l" rtl="0">
              <a:lnSpc>
                <a:spcPts val="4500"/>
              </a:lnSpc>
              <a:spcBef>
                <a:spcPts val="0"/>
              </a:spcBef>
              <a:buFont typeface="Wingdings" pitchFamily="2" charset="2"/>
              <a:buChar char="§"/>
            </a:pPr>
            <a:r>
              <a:rPr lang="en-US" sz="2800" b="1" dirty="0" smtClean="0"/>
              <a:t> </a:t>
            </a:r>
            <a:r>
              <a:rPr lang="en-US" sz="2800" b="1" dirty="0"/>
              <a:t>decreasing morbidity and mortality</a:t>
            </a: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l" rtl="0">
              <a:lnSpc>
                <a:spcPts val="4500"/>
              </a:lnSpc>
              <a:spcBef>
                <a:spcPts val="0"/>
              </a:spcBef>
              <a:buNone/>
            </a:pPr>
            <a:r>
              <a:rPr lang="en-US" sz="2800" b="1" dirty="0"/>
              <a:t>Routine administration of antifungal agents along with prophylactic or therapeutic antibiotics is </a:t>
            </a:r>
            <a:r>
              <a:rPr lang="en-US" sz="2800" b="1" dirty="0">
                <a:solidFill>
                  <a:srgbClr val="FFFF00"/>
                </a:solidFill>
              </a:rPr>
              <a:t>not</a:t>
            </a:r>
            <a:r>
              <a:rPr lang="en-US" sz="2800" b="1" dirty="0"/>
              <a:t> recommended </a:t>
            </a:r>
            <a:endParaRPr lang="en-US" sz="2800" b="1" dirty="0" smtClean="0"/>
          </a:p>
          <a:p>
            <a:pPr marL="457200" lvl="1" indent="0" algn="l" rtl="0">
              <a:lnSpc>
                <a:spcPts val="4500"/>
              </a:lnSpc>
              <a:spcBef>
                <a:spcPts val="0"/>
              </a:spcBef>
              <a:buNone/>
            </a:pP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0088" y="671513"/>
            <a:ext cx="7743825" cy="55149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ounded Rectangle 4"/>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1817256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914400" lvl="1" indent="-457200" algn="l" rtl="0">
              <a:lnSpc>
                <a:spcPts val="4500"/>
              </a:lnSpc>
              <a:spcBef>
                <a:spcPts val="0"/>
              </a:spcBef>
              <a:buFont typeface="Wingdings" pitchFamily="2" charset="2"/>
              <a:buChar char="§"/>
            </a:pPr>
            <a:r>
              <a:rPr lang="en-US" sz="2800" b="1" dirty="0"/>
              <a:t>In mild AP, oral feedings can be started immediately if there is no nausea and vomiting, and the abdominal pain has resolved </a:t>
            </a:r>
            <a:endParaRPr lang="en-US" sz="2800" b="1" dirty="0" smtClean="0"/>
          </a:p>
          <a:p>
            <a:pPr marL="914400" lvl="1" indent="-457200" algn="l" rtl="0">
              <a:lnSpc>
                <a:spcPts val="4500"/>
              </a:lnSpc>
              <a:spcBef>
                <a:spcPts val="0"/>
              </a:spcBef>
              <a:buFont typeface="Wingdings" pitchFamily="2" charset="2"/>
              <a:buChar char="§"/>
            </a:pPr>
            <a:r>
              <a:rPr lang="en-US" sz="2800" b="1" dirty="0"/>
              <a:t>In mild AP, initiation of feeding with a low-fat solid diet appears as safe as a clear liquid </a:t>
            </a:r>
            <a:r>
              <a:rPr lang="en-US" sz="2800" b="1" dirty="0" smtClean="0"/>
              <a:t>diet</a:t>
            </a:r>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lvl="0" algn="l" rtl="0">
              <a:buFont typeface="Wingdings" pitchFamily="2" charset="2"/>
              <a:buChar char="§"/>
            </a:pPr>
            <a:r>
              <a:rPr lang="en-US" sz="3200" b="1" dirty="0"/>
              <a:t>In severe AP, enteral nutrition is recommended to prevent infectious complications. </a:t>
            </a:r>
            <a:endParaRPr lang="en-US" sz="3200" b="1" dirty="0" smtClean="0"/>
          </a:p>
          <a:p>
            <a:pPr lvl="0" algn="l" rtl="0">
              <a:buFont typeface="Wingdings" pitchFamily="2" charset="2"/>
              <a:buChar char="§"/>
            </a:pPr>
            <a:r>
              <a:rPr lang="en-US" sz="3200" b="1" dirty="0" smtClean="0"/>
              <a:t>Parenteral </a:t>
            </a:r>
            <a:r>
              <a:rPr lang="en-US" sz="3200" b="1" dirty="0"/>
              <a:t>nutrition </a:t>
            </a:r>
            <a:r>
              <a:rPr lang="en-US" sz="3200" b="1" dirty="0" smtClean="0"/>
              <a:t>should be </a:t>
            </a:r>
            <a:r>
              <a:rPr lang="en-US" sz="3200" b="1" dirty="0"/>
              <a:t>avoided, unless the enteral route is not available, not tolerated, or not meeting caloric requirements </a:t>
            </a:r>
            <a:endParaRPr lang="en-US" sz="3200" b="1" dirty="0" smtClean="0"/>
          </a:p>
          <a:p>
            <a:pPr algn="l" rtl="0">
              <a:buFont typeface="Wingdings" pitchFamily="2" charset="2"/>
              <a:buChar char="§"/>
            </a:pPr>
            <a:r>
              <a:rPr lang="en-US" sz="3200" b="1" dirty="0"/>
              <a:t>Nasogastric delivery and nasojejunal delivery of enteral feeding appear comparable in efficacy and </a:t>
            </a:r>
            <a:r>
              <a:rPr lang="en-US" sz="3200" b="1" dirty="0" smtClean="0"/>
              <a:t>safety</a:t>
            </a:r>
            <a:endParaRPr lang="en-US" sz="3200" b="1" dirty="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l" rtl="0">
              <a:lnSpc>
                <a:spcPts val="4500"/>
              </a:lnSpc>
              <a:spcBef>
                <a:spcPts val="0"/>
              </a:spcBef>
              <a:buNone/>
            </a:pPr>
            <a:r>
              <a:rPr lang="en-US" sz="2800" b="1" dirty="0"/>
              <a:t>Contrast-enhanced computed tomographic (CECT) and/or magnetic resonance imaging (MRI) of the pancreas should be reserved </a:t>
            </a:r>
            <a:r>
              <a:rPr lang="en-US" sz="2800" b="1" dirty="0" smtClean="0"/>
              <a:t>for:</a:t>
            </a:r>
          </a:p>
          <a:p>
            <a:pPr marL="457200" lvl="1" indent="0" algn="l" rtl="0">
              <a:lnSpc>
                <a:spcPts val="4500"/>
              </a:lnSpc>
              <a:spcBef>
                <a:spcPts val="0"/>
              </a:spcBef>
              <a:buNone/>
            </a:pPr>
            <a:endParaRPr lang="en-US" sz="2800" b="1" dirty="0"/>
          </a:p>
          <a:p>
            <a:pPr marL="457200" lvl="1" indent="0" algn="l" rtl="0">
              <a:lnSpc>
                <a:spcPts val="4500"/>
              </a:lnSpc>
              <a:spcBef>
                <a:spcPts val="0"/>
              </a:spcBef>
              <a:buNone/>
            </a:pPr>
            <a:r>
              <a:rPr lang="en-US" sz="2800" b="1" dirty="0" smtClean="0"/>
              <a:t> </a:t>
            </a:r>
            <a:r>
              <a:rPr lang="en-US" sz="2800" b="1" dirty="0"/>
              <a:t>patients in whom the </a:t>
            </a:r>
            <a:r>
              <a:rPr lang="en-US" sz="2800" b="1" dirty="0">
                <a:solidFill>
                  <a:srgbClr val="FFFF00"/>
                </a:solidFill>
              </a:rPr>
              <a:t>diagnosis is unclear or who fail to improve clinically within the first 48–72 h after hospital admission</a:t>
            </a:r>
            <a:r>
              <a:rPr lang="en-US" sz="2800" b="1" dirty="0"/>
              <a:t> (strong recommendation, low quality of evidence)</a:t>
            </a:r>
            <a:endParaRPr lang="en-US" sz="2800" b="1" dirty="0" smtClean="0"/>
          </a:p>
        </p:txBody>
      </p:sp>
      <p:sp>
        <p:nvSpPr>
          <p:cNvPr id="6" name="Rounded Rectangle 5"/>
          <p:cNvSpPr/>
          <p:nvPr/>
        </p:nvSpPr>
        <p:spPr>
          <a:xfrm>
            <a:off x="3139837"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34867847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ctr" rtl="0">
              <a:lnSpc>
                <a:spcPct val="150000"/>
              </a:lnSpc>
              <a:spcBef>
                <a:spcPts val="0"/>
              </a:spcBef>
              <a:buNone/>
            </a:pPr>
            <a:endParaRPr lang="en-US" sz="6600" b="1" dirty="0">
              <a:solidFill>
                <a:srgbClr val="FFC000"/>
              </a:solidFill>
              <a:effectLst>
                <a:outerShdw blurRad="38100" dist="38100" dir="2700000" algn="tl">
                  <a:srgbClr val="000000">
                    <a:alpha val="43137"/>
                  </a:srgbClr>
                </a:outerShdw>
              </a:effectLst>
            </a:endParaRPr>
          </a:p>
          <a:p>
            <a:pPr marL="457200" lvl="1" indent="0" algn="ctr" rtl="0">
              <a:lnSpc>
                <a:spcPct val="150000"/>
              </a:lnSpc>
              <a:spcBef>
                <a:spcPts val="0"/>
              </a:spcBef>
              <a:buNone/>
            </a:pPr>
            <a:r>
              <a:rPr lang="en-US" sz="6000" b="1" dirty="0" smtClean="0">
                <a:solidFill>
                  <a:srgbClr val="FFC000"/>
                </a:solidFill>
                <a:effectLst>
                  <a:outerShdw blurRad="38100" dist="38100" dir="2700000" algn="tl">
                    <a:srgbClr val="000000">
                      <a:alpha val="43137"/>
                    </a:srgbClr>
                  </a:outerShdw>
                </a:effectLst>
              </a:rPr>
              <a:t>THE </a:t>
            </a:r>
            <a:r>
              <a:rPr lang="en-US" sz="6000" b="1" dirty="0">
                <a:solidFill>
                  <a:srgbClr val="FFC000"/>
                </a:solidFill>
                <a:effectLst>
                  <a:outerShdw blurRad="38100" dist="38100" dir="2700000" algn="tl">
                    <a:srgbClr val="000000">
                      <a:alpha val="43137"/>
                    </a:srgbClr>
                  </a:outerShdw>
                </a:effectLst>
              </a:rPr>
              <a:t>ROLE OF SURGERY IN </a:t>
            </a:r>
            <a:r>
              <a:rPr lang="en-US" sz="6000" b="1" dirty="0" smtClean="0">
                <a:solidFill>
                  <a:srgbClr val="FFC000"/>
                </a:solidFill>
                <a:effectLst>
                  <a:outerShdw blurRad="38100" dist="38100" dir="2700000" algn="tl">
                    <a:srgbClr val="000000">
                      <a:alpha val="43137"/>
                    </a:srgbClr>
                  </a:outerShdw>
                </a:effectLst>
              </a:rPr>
              <a:t>AP</a:t>
            </a:r>
            <a:endParaRPr lang="en-US" sz="6000" b="1" dirty="0">
              <a:solidFill>
                <a:srgbClr val="FFC000"/>
              </a:solidFill>
              <a:effectLst>
                <a:outerShdw blurRad="38100" dist="38100" dir="2700000" algn="tl">
                  <a:srgbClr val="000000">
                    <a:alpha val="43137"/>
                  </a:srgbClr>
                </a:outerShdw>
              </a:effectLst>
            </a:endParaRPr>
          </a:p>
        </p:txBody>
      </p:sp>
      <p:sp>
        <p:nvSpPr>
          <p:cNvPr id="6" name="Rounded Rectangle 5"/>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914400" lvl="1" indent="-457200" algn="l" rtl="0">
              <a:lnSpc>
                <a:spcPts val="4500"/>
              </a:lnSpc>
              <a:spcBef>
                <a:spcPts val="0"/>
              </a:spcBef>
              <a:buFont typeface="Wingdings" pitchFamily="2" charset="2"/>
              <a:buChar char="§"/>
            </a:pPr>
            <a:r>
              <a:rPr lang="en-US" sz="2800" b="1" dirty="0"/>
              <a:t>In patients with </a:t>
            </a:r>
            <a:r>
              <a:rPr lang="en-US" sz="2800" b="1" dirty="0">
                <a:solidFill>
                  <a:srgbClr val="FFFF00"/>
                </a:solidFill>
              </a:rPr>
              <a:t>mild AP</a:t>
            </a:r>
            <a:r>
              <a:rPr lang="en-US" sz="2800" b="1" dirty="0"/>
              <a:t>, found to have gallstones in the gallbladder, a cholecystectomy should be performed before discharge to prevent a recurrence of </a:t>
            </a:r>
            <a:r>
              <a:rPr lang="en-US" sz="2800" b="1" dirty="0" smtClean="0"/>
              <a:t>AP</a:t>
            </a:r>
          </a:p>
          <a:p>
            <a:pPr marL="914400" lvl="1" indent="-457200" algn="l" rtl="0">
              <a:lnSpc>
                <a:spcPts val="4500"/>
              </a:lnSpc>
              <a:spcBef>
                <a:spcPts val="0"/>
              </a:spcBef>
              <a:buFont typeface="Wingdings" pitchFamily="2" charset="2"/>
              <a:buChar char="§"/>
            </a:pPr>
            <a:r>
              <a:rPr lang="en-US" sz="2800" b="1" dirty="0"/>
              <a:t>In a patient with </a:t>
            </a:r>
            <a:r>
              <a:rPr lang="en-US" sz="2800" b="1" dirty="0">
                <a:solidFill>
                  <a:srgbClr val="FFFF00"/>
                </a:solidFill>
              </a:rPr>
              <a:t>necrotizing biliary AP</a:t>
            </a:r>
            <a:r>
              <a:rPr lang="en-US" sz="2800" b="1" dirty="0"/>
              <a:t>, in order to prevent infection, cholecystectomy is to be deferred until active inflammation subsides and fluid collections resolve or stabilize </a:t>
            </a: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fontScale="92500"/>
          </a:bodyPr>
          <a:lstStyle/>
          <a:p>
            <a:pPr marL="914400" lvl="1" indent="-457200" algn="l" rtl="0">
              <a:lnSpc>
                <a:spcPts val="4500"/>
              </a:lnSpc>
              <a:spcBef>
                <a:spcPts val="0"/>
              </a:spcBef>
              <a:buFont typeface="Wingdings" pitchFamily="2" charset="2"/>
              <a:buChar char="§"/>
            </a:pPr>
            <a:r>
              <a:rPr lang="en-US" sz="2800" b="1" dirty="0">
                <a:solidFill>
                  <a:srgbClr val="FFFF00"/>
                </a:solidFill>
              </a:rPr>
              <a:t>Asymptomatic</a:t>
            </a:r>
            <a:r>
              <a:rPr lang="en-US" sz="2800" b="1" dirty="0"/>
              <a:t> </a:t>
            </a:r>
            <a:r>
              <a:rPr lang="en-US" sz="2800" b="1" dirty="0" smtClean="0"/>
              <a:t>pseudo cysts </a:t>
            </a:r>
            <a:r>
              <a:rPr lang="en-US" sz="2800" b="1" dirty="0"/>
              <a:t>and pancreatic and/or extra- pancreatic necrosis do not warrant intervention regardless of size, location, and/or extension </a:t>
            </a:r>
            <a:endParaRPr lang="en-US" sz="2800" b="1" dirty="0" smtClean="0"/>
          </a:p>
          <a:p>
            <a:pPr marL="914400" lvl="1" indent="-457200" algn="l" rtl="0">
              <a:lnSpc>
                <a:spcPts val="4500"/>
              </a:lnSpc>
              <a:spcBef>
                <a:spcPts val="0"/>
              </a:spcBef>
              <a:buFont typeface="Wingdings" pitchFamily="2" charset="2"/>
              <a:buChar char="§"/>
            </a:pPr>
            <a:r>
              <a:rPr lang="en-US" sz="2800" b="1" dirty="0"/>
              <a:t>In stable patients with </a:t>
            </a:r>
            <a:r>
              <a:rPr lang="en-US" sz="2800" b="1" dirty="0">
                <a:solidFill>
                  <a:srgbClr val="FFFF00"/>
                </a:solidFill>
              </a:rPr>
              <a:t>infected necrosis</a:t>
            </a:r>
            <a:r>
              <a:rPr lang="en-US" sz="2800" b="1" dirty="0"/>
              <a:t>, surgical, radiologic, and/or endoscopic drainage should be delayed preferably for </a:t>
            </a:r>
            <a:r>
              <a:rPr lang="en-US" sz="2800" b="1" dirty="0">
                <a:solidFill>
                  <a:srgbClr val="FFFF00"/>
                </a:solidFill>
              </a:rPr>
              <a:t>more than 4 weeks </a:t>
            </a:r>
            <a:r>
              <a:rPr lang="en-US" sz="2800" b="1" dirty="0"/>
              <a:t>to allow </a:t>
            </a:r>
            <a:r>
              <a:rPr lang="en-US" sz="2800" b="1" dirty="0" smtClean="0"/>
              <a:t>the </a:t>
            </a:r>
            <a:r>
              <a:rPr lang="en-US" sz="2800" b="1" dirty="0"/>
              <a:t>development of a fibrous wall around the necrosis (walled-off necrosis)</a:t>
            </a: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fontScale="92500"/>
          </a:bodyPr>
          <a:lstStyle/>
          <a:p>
            <a:pPr marL="914400" lvl="1" indent="-457200" algn="l" rtl="0">
              <a:lnSpc>
                <a:spcPts val="4500"/>
              </a:lnSpc>
              <a:spcBef>
                <a:spcPts val="0"/>
              </a:spcBef>
              <a:buFont typeface="Wingdings" pitchFamily="2" charset="2"/>
              <a:buChar char="§"/>
            </a:pPr>
            <a:r>
              <a:rPr lang="en-US" sz="2800" b="1" dirty="0"/>
              <a:t>In symptomatic patients with infected necrosis, minimally invasive methods of </a:t>
            </a:r>
            <a:r>
              <a:rPr lang="en-US" sz="2800" b="1" dirty="0" err="1"/>
              <a:t>necrosectomy</a:t>
            </a:r>
            <a:r>
              <a:rPr lang="en-US" sz="2800" b="1" dirty="0"/>
              <a:t> are preferred to open </a:t>
            </a:r>
            <a:r>
              <a:rPr lang="en-US" sz="2800" b="1" dirty="0" err="1" smtClean="0"/>
              <a:t>necrosectomy</a:t>
            </a:r>
            <a:r>
              <a:rPr lang="en-US" sz="2800" b="1" dirty="0" smtClean="0"/>
              <a:t> </a:t>
            </a:r>
          </a:p>
          <a:p>
            <a:pPr marL="914400" lvl="1" indent="-457200" algn="l" rtl="0">
              <a:lnSpc>
                <a:spcPts val="4500"/>
              </a:lnSpc>
              <a:spcBef>
                <a:spcPts val="0"/>
              </a:spcBef>
              <a:buFont typeface="Wingdings" pitchFamily="2" charset="2"/>
              <a:buChar char="§"/>
            </a:pPr>
            <a:r>
              <a:rPr lang="en-US" sz="2800" b="1" dirty="0"/>
              <a:t>Minimally invasive approaches to pancreatic </a:t>
            </a:r>
            <a:r>
              <a:rPr lang="en-US" sz="2800" b="1" dirty="0" err="1" smtClean="0"/>
              <a:t>necrosectomy</a:t>
            </a:r>
            <a:r>
              <a:rPr lang="en-US" sz="2800" b="1" dirty="0" smtClean="0"/>
              <a:t>: </a:t>
            </a:r>
            <a:r>
              <a:rPr lang="en-US" sz="2800" b="1" dirty="0" err="1" smtClean="0"/>
              <a:t>laproscopic</a:t>
            </a:r>
            <a:r>
              <a:rPr lang="en-US" sz="2800" b="1" dirty="0" smtClean="0"/>
              <a:t> surgery, </a:t>
            </a:r>
            <a:r>
              <a:rPr lang="en-US" sz="2800" b="1" dirty="0"/>
              <a:t>percutaneous, radiologic catheter  </a:t>
            </a:r>
            <a:r>
              <a:rPr lang="en-US" sz="2800" b="1" dirty="0" smtClean="0"/>
              <a:t>drainage </a:t>
            </a:r>
            <a:r>
              <a:rPr lang="en-US" sz="2800" b="1" dirty="0"/>
              <a:t>or debridement, video-assisted or small incision-based left retroperitoneal debridement, and endoscopy </a:t>
            </a:r>
            <a:endParaRPr lang="en-US" sz="2800" b="1" dirty="0" smtClean="0"/>
          </a:p>
          <a:p>
            <a:pPr marL="457200" lvl="1" indent="0" algn="l" rtl="0">
              <a:lnSpc>
                <a:spcPts val="4500"/>
              </a:lnSpc>
              <a:spcBef>
                <a:spcPts val="0"/>
              </a:spcBef>
              <a:buNone/>
            </a:pPr>
            <a:endParaRPr lang="en-US" sz="2800" b="1" dirty="0" smtClean="0"/>
          </a:p>
        </p:txBody>
      </p:sp>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948149" y="6453336"/>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4" y="825006"/>
            <a:ext cx="6696744" cy="52098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ounded Rectangle 3"/>
          <p:cNvSpPr/>
          <p:nvPr/>
        </p:nvSpPr>
        <p:spPr>
          <a:xfrm>
            <a:off x="3139837"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5" name="Rounded Rectangle 4"/>
          <p:cNvSpPr/>
          <p:nvPr/>
        </p:nvSpPr>
        <p:spPr>
          <a:xfrm>
            <a:off x="4068003"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6" name="Rounded Rectangle 5"/>
          <p:cNvSpPr/>
          <p:nvPr/>
        </p:nvSpPr>
        <p:spPr>
          <a:xfrm>
            <a:off x="5012045"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5948149" y="6453336"/>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l="32362"/>
          <a:stretch>
            <a:fillRect/>
          </a:stretch>
        </p:blipFill>
        <p:spPr>
          <a:xfrm>
            <a:off x="0" y="0"/>
            <a:ext cx="9166225" cy="3933056"/>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332656"/>
            <a:ext cx="8697144" cy="6120680"/>
          </a:xfrm>
        </p:spPr>
        <p:txBody>
          <a:bodyPr>
            <a:normAutofit/>
          </a:bodyPr>
          <a:lstStyle/>
          <a:p>
            <a:pPr marL="457200" lvl="1" indent="0" algn="ctr" rtl="0">
              <a:lnSpc>
                <a:spcPct val="150000"/>
              </a:lnSpc>
              <a:spcBef>
                <a:spcPts val="0"/>
              </a:spcBef>
              <a:buNone/>
            </a:pPr>
            <a:r>
              <a:rPr lang="en-US" sz="6600" b="1" dirty="0" smtClean="0">
                <a:solidFill>
                  <a:srgbClr val="FFC000"/>
                </a:solidFill>
                <a:effectLst>
                  <a:outerShdw blurRad="38100" dist="38100" dir="2700000" algn="tl">
                    <a:srgbClr val="000000">
                      <a:alpha val="43137"/>
                    </a:srgbClr>
                  </a:outerShdw>
                </a:effectLst>
              </a:rPr>
              <a:t>Questions</a:t>
            </a:r>
            <a:endParaRPr lang="en-US" sz="6600" b="1" dirty="0">
              <a:solidFill>
                <a:srgbClr val="FFC000"/>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59642" y="1928319"/>
            <a:ext cx="4392488" cy="4392488"/>
          </a:xfrm>
          <a:prstGeom prst="rect">
            <a:avLst/>
          </a:prstGeom>
        </p:spPr>
      </p:pic>
    </p:spTree>
    <p:extLst>
      <p:ext uri="{BB962C8B-B14F-4D97-AF65-F5344CB8AC3E}">
        <p14:creationId xmlns:p14="http://schemas.microsoft.com/office/powerpoint/2010/main" xmlns="" val="27446031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algn="l" rtl="0" fontAlgn="base">
              <a:buFont typeface="Wingdings" pitchFamily="2" charset="2"/>
              <a:buChar char="v"/>
            </a:pPr>
            <a:r>
              <a:rPr lang="en-US" b="1" dirty="0" smtClean="0"/>
              <a:t>1/6) Which </a:t>
            </a:r>
            <a:r>
              <a:rPr lang="en-US" b="1" dirty="0"/>
              <a:t>of the following can be used in the treatment of </a:t>
            </a:r>
            <a:r>
              <a:rPr lang="en-US" b="1" u="sng" dirty="0"/>
              <a:t>acute</a:t>
            </a:r>
            <a:r>
              <a:rPr lang="en-US" b="1" dirty="0"/>
              <a:t> pancreatitis? </a:t>
            </a:r>
            <a:r>
              <a:rPr lang="en-US" b="1" i="1" dirty="0"/>
              <a:t>Select all that apply.</a:t>
            </a:r>
            <a:endParaRPr lang="en-US" dirty="0"/>
          </a:p>
          <a:p>
            <a:pPr marL="64008" indent="0" algn="l" rtl="0" fontAlgn="base">
              <a:buNone/>
            </a:pPr>
            <a:r>
              <a:rPr lang="en-US" dirty="0">
                <a:solidFill>
                  <a:srgbClr val="FF0000"/>
                </a:solidFill>
              </a:rPr>
              <a:t>A. </a:t>
            </a:r>
            <a:r>
              <a:rPr lang="en-US" b="1" dirty="0">
                <a:solidFill>
                  <a:srgbClr val="FFFF00"/>
                </a:solidFill>
                <a:effectLst>
                  <a:outerShdw blurRad="38100" dist="38100" dir="2700000" algn="tl">
                    <a:srgbClr val="000000">
                      <a:alpha val="43137"/>
                    </a:srgbClr>
                  </a:outerShdw>
                </a:effectLst>
              </a:rPr>
              <a:t>Parenteral fluids</a:t>
            </a:r>
          </a:p>
          <a:p>
            <a:pPr marL="64008" indent="0" algn="l" rtl="0" fontAlgn="base">
              <a:buNone/>
            </a:pPr>
            <a:r>
              <a:rPr lang="en-US" dirty="0">
                <a:solidFill>
                  <a:srgbClr val="FF0000"/>
                </a:solidFill>
              </a:rPr>
              <a:t>B. </a:t>
            </a:r>
            <a:r>
              <a:rPr lang="en-US" b="1" dirty="0">
                <a:solidFill>
                  <a:srgbClr val="FFFF00"/>
                </a:solidFill>
                <a:effectLst>
                  <a:outerShdw blurRad="38100" dist="38100" dir="2700000" algn="tl">
                    <a:srgbClr val="000000">
                      <a:alpha val="43137"/>
                    </a:srgbClr>
                  </a:outerShdw>
                </a:effectLst>
              </a:rPr>
              <a:t>Corticosteroids</a:t>
            </a:r>
          </a:p>
          <a:p>
            <a:pPr marL="64008" indent="0" algn="l" rtl="0" fontAlgn="base">
              <a:buNone/>
            </a:pPr>
            <a:r>
              <a:rPr lang="en-US" dirty="0">
                <a:solidFill>
                  <a:srgbClr val="FF0000"/>
                </a:solidFill>
              </a:rPr>
              <a:t>C. </a:t>
            </a:r>
            <a:r>
              <a:rPr lang="en-US" b="1" dirty="0">
                <a:solidFill>
                  <a:srgbClr val="FFFF00"/>
                </a:solidFill>
                <a:effectLst>
                  <a:outerShdw blurRad="38100" dist="38100" dir="2700000" algn="tl">
                    <a:srgbClr val="000000">
                      <a:alpha val="43137"/>
                    </a:srgbClr>
                  </a:outerShdw>
                </a:effectLst>
              </a:rPr>
              <a:t>Nasogastric suctioning</a:t>
            </a:r>
          </a:p>
          <a:p>
            <a:pPr marL="64008" indent="0" algn="l" rtl="0" fontAlgn="base">
              <a:buNone/>
            </a:pPr>
            <a:r>
              <a:rPr lang="en-US" dirty="0" smtClean="0">
                <a:solidFill>
                  <a:srgbClr val="FF0000"/>
                </a:solidFill>
              </a:rPr>
              <a:t>D. </a:t>
            </a:r>
            <a:r>
              <a:rPr lang="en-US" b="1" dirty="0" smtClean="0">
                <a:solidFill>
                  <a:srgbClr val="FFFF00"/>
                </a:solidFill>
                <a:effectLst>
                  <a:outerShdw blurRad="38100" dist="38100" dir="2700000" algn="tl">
                    <a:srgbClr val="000000">
                      <a:alpha val="43137"/>
                    </a:srgbClr>
                  </a:outerShdw>
                </a:effectLst>
              </a:rPr>
              <a:t>H2 </a:t>
            </a:r>
            <a:r>
              <a:rPr lang="en-US" b="1" dirty="0">
                <a:solidFill>
                  <a:srgbClr val="FFFF00"/>
                </a:solidFill>
                <a:effectLst>
                  <a:outerShdw blurRad="38100" dist="38100" dir="2700000" algn="tl">
                    <a:srgbClr val="000000">
                      <a:alpha val="43137"/>
                    </a:srgbClr>
                  </a:outerShdw>
                </a:effectLst>
              </a:rPr>
              <a:t>receptor antagonists</a:t>
            </a:r>
          </a:p>
          <a:p>
            <a:pPr marL="64008" indent="0" algn="l" rtl="0" fontAlgn="base">
              <a:buNone/>
            </a:pPr>
            <a:r>
              <a:rPr lang="en-US" dirty="0">
                <a:solidFill>
                  <a:srgbClr val="FF0000"/>
                </a:solidFill>
              </a:rPr>
              <a:t>E. </a:t>
            </a:r>
            <a:r>
              <a:rPr lang="en-US" b="1" dirty="0">
                <a:solidFill>
                  <a:srgbClr val="FFFF00"/>
                </a:solidFill>
                <a:effectLst>
                  <a:outerShdw blurRad="38100" dist="38100" dir="2700000" algn="tl">
                    <a:srgbClr val="000000">
                      <a:alpha val="43137"/>
                    </a:srgbClr>
                  </a:outerShdw>
                </a:effectLst>
              </a:rPr>
              <a:t>Narcotics or Demerol</a:t>
            </a:r>
          </a:p>
          <a:p>
            <a:pPr marL="64008" indent="0" algn="l" rtl="0" fontAlgn="base">
              <a:buNone/>
            </a:pPr>
            <a:r>
              <a:rPr lang="en-US" dirty="0">
                <a:solidFill>
                  <a:srgbClr val="FF0000"/>
                </a:solidFill>
              </a:rPr>
              <a:t>F. </a:t>
            </a:r>
            <a:r>
              <a:rPr lang="en-US" b="1" dirty="0">
                <a:solidFill>
                  <a:srgbClr val="FFFF00"/>
                </a:solidFill>
                <a:effectLst>
                  <a:outerShdw blurRad="38100" dist="38100" dir="2700000" algn="tl">
                    <a:srgbClr val="000000">
                      <a:alpha val="43137"/>
                    </a:srgbClr>
                  </a:outerShdw>
                </a:effectLst>
              </a:rPr>
              <a:t>Surgical resection of the pancreas</a:t>
            </a:r>
          </a:p>
          <a:p>
            <a:pPr marL="457200" lvl="1" indent="0" algn="l" rtl="0">
              <a:lnSpc>
                <a:spcPts val="4500"/>
              </a:lnSpc>
              <a:spcBef>
                <a:spcPts val="0"/>
              </a:spcBef>
              <a:buNone/>
            </a:pPr>
            <a:endParaRPr lang="en-US" sz="2800" b="1" dirty="0" smtClean="0"/>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algn="l" rtl="0" fontAlgn="base">
              <a:buFont typeface="Wingdings" pitchFamily="2" charset="2"/>
              <a:buChar char="Ø"/>
            </a:pPr>
            <a:r>
              <a:rPr lang="en-US" b="1" dirty="0" smtClean="0"/>
              <a:t>2/6) A </a:t>
            </a:r>
            <a:r>
              <a:rPr lang="en-US" b="1" dirty="0"/>
              <a:t>54-year-old patient admitted with diabetes mellitus, malnutrition, osteomyelitis, and alcohol abuse has a serum amylase level of 280 U/L and a serum lipase level of 310 U/L. To what diagnosis does the nurse attribute these findings?</a:t>
            </a:r>
          </a:p>
          <a:p>
            <a:pPr marL="64008" indent="0" algn="l" rtl="0" fontAlgn="base">
              <a:buNone/>
            </a:pPr>
            <a:r>
              <a:rPr lang="en-US" b="1" dirty="0">
                <a:solidFill>
                  <a:srgbClr val="FF0000"/>
                </a:solidFill>
              </a:rPr>
              <a:t>A. </a:t>
            </a:r>
            <a:r>
              <a:rPr lang="en-US" b="1" dirty="0">
                <a:solidFill>
                  <a:srgbClr val="FFFF00"/>
                </a:solidFill>
                <a:effectLst>
                  <a:outerShdw blurRad="38100" dist="38100" dir="2700000" algn="tl">
                    <a:srgbClr val="000000">
                      <a:alpha val="43137"/>
                    </a:srgbClr>
                  </a:outerShdw>
                </a:effectLst>
              </a:rPr>
              <a:t>Malnutrition</a:t>
            </a:r>
          </a:p>
          <a:p>
            <a:pPr marL="64008" indent="0" algn="l" rtl="0" fontAlgn="base">
              <a:buNone/>
            </a:pPr>
            <a:r>
              <a:rPr lang="en-US" b="1" dirty="0">
                <a:solidFill>
                  <a:srgbClr val="FF0000"/>
                </a:solidFill>
              </a:rPr>
              <a:t>B. </a:t>
            </a:r>
            <a:r>
              <a:rPr lang="en-US" b="1" dirty="0">
                <a:solidFill>
                  <a:srgbClr val="FFFF00"/>
                </a:solidFill>
                <a:effectLst>
                  <a:outerShdw blurRad="38100" dist="38100" dir="2700000" algn="tl">
                    <a:srgbClr val="000000">
                      <a:alpha val="43137"/>
                    </a:srgbClr>
                  </a:outerShdw>
                </a:effectLst>
              </a:rPr>
              <a:t>Osteomyelitis</a:t>
            </a:r>
          </a:p>
          <a:p>
            <a:pPr marL="64008" indent="0" algn="l" rtl="0" fontAlgn="base">
              <a:buNone/>
            </a:pPr>
            <a:r>
              <a:rPr lang="en-US" b="1" dirty="0">
                <a:solidFill>
                  <a:srgbClr val="FF0000"/>
                </a:solidFill>
              </a:rPr>
              <a:t>C. </a:t>
            </a:r>
            <a:r>
              <a:rPr lang="en-US" b="1" dirty="0">
                <a:solidFill>
                  <a:srgbClr val="FFFF00"/>
                </a:solidFill>
                <a:effectLst>
                  <a:outerShdw blurRad="38100" dist="38100" dir="2700000" algn="tl">
                    <a:srgbClr val="000000">
                      <a:alpha val="43137"/>
                    </a:srgbClr>
                  </a:outerShdw>
                </a:effectLst>
              </a:rPr>
              <a:t>Alcohol abuse</a:t>
            </a:r>
          </a:p>
          <a:p>
            <a:pPr marL="64008" indent="0" algn="l" rtl="0" fontAlgn="base">
              <a:buNone/>
            </a:pPr>
            <a:r>
              <a:rPr lang="en-US" b="1" dirty="0">
                <a:solidFill>
                  <a:srgbClr val="FF0000"/>
                </a:solidFill>
              </a:rPr>
              <a:t>D. </a:t>
            </a:r>
            <a:r>
              <a:rPr lang="en-US" b="1" dirty="0">
                <a:solidFill>
                  <a:srgbClr val="FFFF00"/>
                </a:solidFill>
                <a:effectLst>
                  <a:outerShdw blurRad="38100" dist="38100" dir="2700000" algn="tl">
                    <a:srgbClr val="000000">
                      <a:alpha val="43137"/>
                    </a:srgbClr>
                  </a:outerShdw>
                </a:effectLst>
              </a:rPr>
              <a:t>Diabetes </a:t>
            </a:r>
            <a:r>
              <a:rPr lang="en-US" b="1" dirty="0" smtClean="0">
                <a:solidFill>
                  <a:srgbClr val="FFFF00"/>
                </a:solidFill>
                <a:effectLst>
                  <a:outerShdw blurRad="38100" dist="38100" dir="2700000" algn="tl">
                    <a:srgbClr val="000000">
                      <a:alpha val="43137"/>
                    </a:srgbClr>
                  </a:outerShdw>
                </a:effectLst>
              </a:rPr>
              <a:t>mellitus</a:t>
            </a:r>
            <a:endParaRPr lang="en-US"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29600" cy="4572000"/>
          </a:xfrm>
        </p:spPr>
        <p:txBody>
          <a:bodyPr>
            <a:noAutofit/>
          </a:bodyPr>
          <a:lstStyle/>
          <a:p>
            <a:pPr algn="l" rtl="0">
              <a:buFont typeface="Wingdings" pitchFamily="2" charset="2"/>
              <a:buChar char="Ø"/>
            </a:pPr>
            <a:r>
              <a:rPr lang="en-US" sz="2800" b="1" dirty="0" smtClean="0"/>
              <a:t>3/6) A </a:t>
            </a:r>
            <a:r>
              <a:rPr lang="en-US" sz="2800" b="1" dirty="0"/>
              <a:t>36 year old man presents with sudden onset severe epigastric pain following an alcohol binge. Pain is referred to his back. Pain is alleviated when he sits and leans forward. There is also nausea and vomiting. Physical examination revealed upper abdominal tenderness, bluish discoloration around the umbilicus, bowel sounds are absent. What is the </a:t>
            </a:r>
            <a:r>
              <a:rPr lang="en-US" sz="2800" b="1" dirty="0" smtClean="0"/>
              <a:t>most </a:t>
            </a:r>
            <a:r>
              <a:rPr lang="en-US" sz="2800" b="1" dirty="0"/>
              <a:t>likely </a:t>
            </a:r>
            <a:r>
              <a:rPr lang="en-US" sz="2800" b="1" dirty="0" smtClean="0"/>
              <a:t>diagnosis</a:t>
            </a:r>
          </a:p>
          <a:p>
            <a:pPr marL="64008" indent="0" algn="l" rtl="0">
              <a:buNone/>
            </a:pPr>
            <a:r>
              <a:rPr lang="en-US" sz="2800" b="1" dirty="0" smtClean="0">
                <a:solidFill>
                  <a:srgbClr val="FF0000"/>
                </a:solidFill>
              </a:rPr>
              <a:t>A.</a:t>
            </a:r>
            <a:r>
              <a:rPr lang="en-US" sz="2800" b="1" dirty="0" smtClean="0"/>
              <a:t> </a:t>
            </a:r>
            <a:r>
              <a:rPr lang="en-US" sz="2800" b="1" dirty="0" smtClean="0">
                <a:solidFill>
                  <a:srgbClr val="FFFF00"/>
                </a:solidFill>
                <a:effectLst>
                  <a:outerShdw blurRad="38100" dist="38100" dir="2700000" algn="tl">
                    <a:srgbClr val="000000">
                      <a:alpha val="43137"/>
                    </a:srgbClr>
                  </a:outerShdw>
                </a:effectLst>
              </a:rPr>
              <a:t>Acute pancreatitis</a:t>
            </a:r>
            <a:endParaRPr lang="en-US" sz="2800" b="1" dirty="0">
              <a:solidFill>
                <a:srgbClr val="FFFF00"/>
              </a:solidFill>
              <a:effectLst>
                <a:outerShdw blurRad="38100" dist="38100" dir="2700000" algn="tl">
                  <a:srgbClr val="000000">
                    <a:alpha val="43137"/>
                  </a:srgbClr>
                </a:outerShdw>
              </a:effectLst>
            </a:endParaRPr>
          </a:p>
          <a:p>
            <a:pPr marL="64008" indent="0" algn="l" rtl="0">
              <a:buNone/>
            </a:pPr>
            <a:r>
              <a:rPr lang="en-US" sz="2800" b="1" dirty="0" smtClean="0">
                <a:solidFill>
                  <a:srgbClr val="FF0000"/>
                </a:solidFill>
              </a:rPr>
              <a:t>B.</a:t>
            </a:r>
            <a:r>
              <a:rPr lang="en-US" sz="2800" b="1" dirty="0" smtClean="0"/>
              <a:t> </a:t>
            </a:r>
            <a:r>
              <a:rPr lang="en-US" sz="2800" b="1" dirty="0" smtClean="0">
                <a:solidFill>
                  <a:srgbClr val="FFFF00"/>
                </a:solidFill>
                <a:effectLst>
                  <a:outerShdw blurRad="38100" dist="38100" dir="2700000" algn="tl">
                    <a:srgbClr val="000000">
                      <a:alpha val="43137"/>
                    </a:srgbClr>
                  </a:outerShdw>
                </a:effectLst>
              </a:rPr>
              <a:t>Acute cholecystitis</a:t>
            </a:r>
            <a:endParaRPr lang="en-US" sz="2800" b="1" dirty="0">
              <a:solidFill>
                <a:srgbClr val="FFFF00"/>
              </a:solidFill>
              <a:effectLst>
                <a:outerShdw blurRad="38100" dist="38100" dir="2700000" algn="tl">
                  <a:srgbClr val="000000">
                    <a:alpha val="43137"/>
                  </a:srgbClr>
                </a:outerShdw>
              </a:effectLst>
            </a:endParaRPr>
          </a:p>
          <a:p>
            <a:pPr marL="64008" indent="0" algn="l" rtl="0">
              <a:buNone/>
            </a:pPr>
            <a:r>
              <a:rPr lang="en-US" sz="2800" b="1" dirty="0" smtClean="0">
                <a:solidFill>
                  <a:srgbClr val="FF0000"/>
                </a:solidFill>
              </a:rPr>
              <a:t>C.</a:t>
            </a:r>
            <a:r>
              <a:rPr lang="en-US" sz="2800" b="1" dirty="0" smtClean="0"/>
              <a:t> </a:t>
            </a:r>
            <a:r>
              <a:rPr lang="en-US" sz="2800" b="1" dirty="0" smtClean="0">
                <a:solidFill>
                  <a:srgbClr val="FFFF00"/>
                </a:solidFill>
                <a:effectLst>
                  <a:outerShdw blurRad="38100" dist="38100" dir="2700000" algn="tl">
                    <a:srgbClr val="000000">
                      <a:alpha val="43137"/>
                    </a:srgbClr>
                  </a:outerShdw>
                </a:effectLst>
              </a:rPr>
              <a:t>Acute diverticulitis</a:t>
            </a:r>
            <a:endParaRPr lang="en-US" sz="2800" b="1" dirty="0">
              <a:solidFill>
                <a:srgbClr val="FFFF00"/>
              </a:solidFill>
              <a:effectLst>
                <a:outerShdw blurRad="38100" dist="38100" dir="2700000" algn="tl">
                  <a:srgbClr val="000000">
                    <a:alpha val="43137"/>
                  </a:srgbClr>
                </a:outerShdw>
              </a:effectLst>
            </a:endParaRPr>
          </a:p>
          <a:p>
            <a:pPr marL="64008" indent="0" algn="l" rtl="0">
              <a:buNone/>
            </a:pPr>
            <a:r>
              <a:rPr lang="en-US" sz="2800" b="1" dirty="0" smtClean="0">
                <a:solidFill>
                  <a:srgbClr val="FF0000"/>
                </a:solidFill>
              </a:rPr>
              <a:t>D.</a:t>
            </a:r>
            <a:r>
              <a:rPr lang="en-US" sz="2800" b="1" dirty="0" smtClean="0"/>
              <a:t> </a:t>
            </a:r>
            <a:r>
              <a:rPr lang="en-US" sz="2800" b="1" dirty="0" smtClean="0">
                <a:solidFill>
                  <a:srgbClr val="FFFF00"/>
                </a:solidFill>
                <a:effectLst>
                  <a:outerShdw blurRad="38100" dist="38100" dir="2700000" algn="tl">
                    <a:srgbClr val="000000">
                      <a:alpha val="43137"/>
                    </a:srgbClr>
                  </a:outerShdw>
                </a:effectLst>
              </a:rPr>
              <a:t>Acute appendicitis</a:t>
            </a:r>
            <a:endParaRPr lang="en-US" sz="28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8560293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7992888" cy="5040560"/>
          </a:xfrm>
        </p:spPr>
        <p:txBody>
          <a:bodyPr/>
          <a:lstStyle/>
          <a:p>
            <a:pPr algn="l" rtl="0">
              <a:lnSpc>
                <a:spcPct val="200000"/>
              </a:lnSpc>
            </a:pPr>
            <a:r>
              <a:rPr lang="en-US" b="1" dirty="0"/>
              <a:t>MRI is helpful in patients with a contrast allergy and renal insufficiency where T2-weighted images without gadolinium contrast can diagnose pancreatic necrosis </a:t>
            </a:r>
            <a:endParaRPr lang="fa-IR" b="1" dirty="0"/>
          </a:p>
        </p:txBody>
      </p:sp>
      <p:sp>
        <p:nvSpPr>
          <p:cNvPr id="6" name="Rounded Rectangle 5"/>
          <p:cNvSpPr/>
          <p:nvPr/>
        </p:nvSpPr>
        <p:spPr>
          <a:xfrm>
            <a:off x="3139837"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6964720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4572000"/>
          </a:xfrm>
        </p:spPr>
        <p:txBody>
          <a:bodyPr/>
          <a:lstStyle/>
          <a:p>
            <a:pPr algn="l" rtl="0">
              <a:buFont typeface="Wingdings" pitchFamily="2" charset="2"/>
              <a:buChar char="Ø"/>
            </a:pPr>
            <a:r>
              <a:rPr lang="en-US" b="1" dirty="0" smtClean="0"/>
              <a:t>4/6) In </a:t>
            </a:r>
            <a:r>
              <a:rPr lang="en-US" b="1" dirty="0"/>
              <a:t>the previous patient All of the following tests should be ordered next </a:t>
            </a:r>
            <a:r>
              <a:rPr lang="en-US" b="1" dirty="0" smtClean="0"/>
              <a:t>except</a:t>
            </a:r>
          </a:p>
          <a:p>
            <a:pPr marL="64008" indent="0" algn="l" rtl="0">
              <a:buNone/>
            </a:pPr>
            <a:r>
              <a:rPr lang="en-US" b="1" dirty="0" smtClean="0">
                <a:solidFill>
                  <a:srgbClr val="FF0000"/>
                </a:solidFill>
              </a:rPr>
              <a:t>A. </a:t>
            </a:r>
            <a:r>
              <a:rPr lang="en-US" b="1" dirty="0" smtClean="0">
                <a:solidFill>
                  <a:srgbClr val="FFFF00"/>
                </a:solidFill>
                <a:effectLst>
                  <a:outerShdw blurRad="38100" dist="38100" dir="2700000" algn="tl">
                    <a:srgbClr val="000000">
                      <a:alpha val="43137"/>
                    </a:srgbClr>
                  </a:outerShdw>
                </a:effectLst>
              </a:rPr>
              <a:t>CBC</a:t>
            </a:r>
          </a:p>
          <a:p>
            <a:pPr marL="64008" indent="0" algn="l" rtl="0">
              <a:buNone/>
            </a:pPr>
            <a:r>
              <a:rPr lang="en-US" b="1" dirty="0">
                <a:solidFill>
                  <a:srgbClr val="FF0000"/>
                </a:solidFill>
              </a:rPr>
              <a:t>B. </a:t>
            </a:r>
            <a:r>
              <a:rPr lang="en-US" b="1" dirty="0" smtClean="0">
                <a:solidFill>
                  <a:srgbClr val="FFFF00"/>
                </a:solidFill>
                <a:effectLst>
                  <a:outerShdw blurRad="38100" dist="38100" dir="2700000" algn="tl">
                    <a:srgbClr val="000000">
                      <a:alpha val="43137"/>
                    </a:srgbClr>
                  </a:outerShdw>
                </a:effectLst>
              </a:rPr>
              <a:t>Amylase and lipase</a:t>
            </a:r>
          </a:p>
          <a:p>
            <a:pPr marL="64008" indent="0" algn="l" rtl="0">
              <a:buNone/>
            </a:pPr>
            <a:r>
              <a:rPr lang="en-US" b="1" dirty="0">
                <a:solidFill>
                  <a:srgbClr val="FF0000"/>
                </a:solidFill>
              </a:rPr>
              <a:t>C. </a:t>
            </a:r>
            <a:r>
              <a:rPr lang="en-US" b="1" dirty="0" smtClean="0">
                <a:solidFill>
                  <a:srgbClr val="FFFF00"/>
                </a:solidFill>
                <a:effectLst>
                  <a:outerShdw blurRad="38100" dist="38100" dir="2700000" algn="tl">
                    <a:srgbClr val="000000">
                      <a:alpha val="43137"/>
                    </a:srgbClr>
                  </a:outerShdw>
                </a:effectLst>
              </a:rPr>
              <a:t>Ct scan</a:t>
            </a:r>
          </a:p>
          <a:p>
            <a:pPr marL="64008" indent="0" algn="l" rtl="0">
              <a:buNone/>
            </a:pPr>
            <a:r>
              <a:rPr lang="en-US" b="1" dirty="0">
                <a:solidFill>
                  <a:srgbClr val="FF0000"/>
                </a:solidFill>
              </a:rPr>
              <a:t>D. </a:t>
            </a:r>
            <a:r>
              <a:rPr lang="en-US" b="1" dirty="0" smtClean="0">
                <a:solidFill>
                  <a:srgbClr val="FFFF00"/>
                </a:solidFill>
                <a:effectLst>
                  <a:outerShdw blurRad="38100" dist="38100" dir="2700000" algn="tl">
                    <a:srgbClr val="000000">
                      <a:alpha val="43137"/>
                    </a:srgbClr>
                  </a:outerShdw>
                </a:effectLst>
              </a:rPr>
              <a:t>Metabolic panel</a:t>
            </a:r>
          </a:p>
          <a:p>
            <a:pPr marL="64008" indent="0" algn="l" rtl="0">
              <a:buNone/>
            </a:pPr>
            <a:r>
              <a:rPr lang="en-US" b="1" dirty="0">
                <a:solidFill>
                  <a:srgbClr val="FF0000"/>
                </a:solidFill>
              </a:rPr>
              <a:t>E. </a:t>
            </a:r>
            <a:r>
              <a:rPr lang="en-US" b="1" dirty="0" smtClean="0">
                <a:solidFill>
                  <a:srgbClr val="FFFF00"/>
                </a:solidFill>
                <a:effectLst>
                  <a:outerShdw blurRad="38100" dist="38100" dir="2700000" algn="tl">
                    <a:srgbClr val="000000">
                      <a:alpha val="43137"/>
                    </a:srgbClr>
                  </a:outerShdw>
                </a:effectLst>
              </a:rPr>
              <a:t>ABG</a:t>
            </a:r>
            <a:endParaRPr lang="fa-IR"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6512424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548680"/>
            <a:ext cx="8229600" cy="4572000"/>
          </a:xfrm>
        </p:spPr>
        <p:txBody>
          <a:bodyPr/>
          <a:lstStyle/>
          <a:p>
            <a:pPr algn="l" rtl="0">
              <a:buFont typeface="Wingdings" pitchFamily="2" charset="2"/>
              <a:buChar char="Ø"/>
            </a:pPr>
            <a:r>
              <a:rPr lang="en-US" b="1" dirty="0" smtClean="0"/>
              <a:t>5/6) Which </a:t>
            </a:r>
            <a:r>
              <a:rPr lang="en-US" b="1" dirty="0"/>
              <a:t>of the radiologic imaging techniques is the most sensitive in diagnosis of acute pancreatitis and pancreatic </a:t>
            </a:r>
            <a:r>
              <a:rPr lang="en-US" b="1" dirty="0" smtClean="0"/>
              <a:t>pseudo cyst?</a:t>
            </a:r>
          </a:p>
          <a:p>
            <a:pPr marL="64008" indent="0" algn="l" rtl="0">
              <a:buNone/>
            </a:pPr>
            <a:r>
              <a:rPr lang="en-US" b="1" dirty="0" smtClean="0">
                <a:solidFill>
                  <a:srgbClr val="FF0000"/>
                </a:solidFill>
              </a:rPr>
              <a:t>A. </a:t>
            </a:r>
            <a:r>
              <a:rPr lang="en-US" b="1" dirty="0" smtClean="0">
                <a:solidFill>
                  <a:srgbClr val="FFFF00"/>
                </a:solidFill>
                <a:effectLst>
                  <a:outerShdw blurRad="38100" dist="38100" dir="2700000" algn="tl">
                    <a:srgbClr val="000000">
                      <a:alpha val="43137"/>
                    </a:srgbClr>
                  </a:outerShdw>
                </a:effectLst>
              </a:rPr>
              <a:t>Ultrasonography</a:t>
            </a:r>
          </a:p>
          <a:p>
            <a:pPr marL="64008" indent="0" algn="l" rtl="0">
              <a:buNone/>
            </a:pPr>
            <a:r>
              <a:rPr lang="en-US" b="1" dirty="0" smtClean="0">
                <a:solidFill>
                  <a:srgbClr val="FF0000"/>
                </a:solidFill>
              </a:rPr>
              <a:t>B.</a:t>
            </a:r>
            <a:r>
              <a:rPr lang="en-US" b="1" dirty="0" smtClean="0"/>
              <a:t> </a:t>
            </a:r>
            <a:r>
              <a:rPr lang="en-US" b="1" dirty="0" smtClean="0">
                <a:solidFill>
                  <a:srgbClr val="FFFF00"/>
                </a:solidFill>
                <a:effectLst>
                  <a:outerShdw blurRad="38100" dist="38100" dir="2700000" algn="tl">
                    <a:srgbClr val="000000">
                      <a:alpha val="43137"/>
                    </a:srgbClr>
                  </a:outerShdw>
                </a:effectLst>
              </a:rPr>
              <a:t>Ct scan</a:t>
            </a:r>
          </a:p>
          <a:p>
            <a:pPr marL="64008" indent="0" algn="l" rtl="0">
              <a:buNone/>
            </a:pPr>
            <a:r>
              <a:rPr lang="en-US" b="1" dirty="0" smtClean="0">
                <a:solidFill>
                  <a:srgbClr val="FF0000"/>
                </a:solidFill>
              </a:rPr>
              <a:t>C.</a:t>
            </a:r>
            <a:r>
              <a:rPr lang="en-US" b="1" dirty="0" smtClean="0"/>
              <a:t> </a:t>
            </a:r>
            <a:r>
              <a:rPr lang="en-US" b="1" dirty="0" smtClean="0">
                <a:solidFill>
                  <a:srgbClr val="FFFF00"/>
                </a:solidFill>
                <a:effectLst>
                  <a:outerShdw blurRad="38100" dist="38100" dir="2700000" algn="tl">
                    <a:srgbClr val="000000">
                      <a:alpha val="43137"/>
                    </a:srgbClr>
                  </a:outerShdw>
                </a:effectLst>
              </a:rPr>
              <a:t>MRCP</a:t>
            </a:r>
          </a:p>
          <a:p>
            <a:pPr marL="64008" indent="0" algn="l" rtl="0">
              <a:buNone/>
            </a:pPr>
            <a:r>
              <a:rPr lang="en-US" b="1" dirty="0" smtClean="0">
                <a:solidFill>
                  <a:srgbClr val="FF0000"/>
                </a:solidFill>
              </a:rPr>
              <a:t>D.</a:t>
            </a:r>
            <a:r>
              <a:rPr lang="en-US" b="1" dirty="0" smtClean="0"/>
              <a:t> </a:t>
            </a:r>
            <a:r>
              <a:rPr lang="en-US" b="1" dirty="0" smtClean="0">
                <a:solidFill>
                  <a:srgbClr val="FFFF00"/>
                </a:solidFill>
                <a:effectLst>
                  <a:outerShdw blurRad="38100" dist="38100" dir="2700000" algn="tl">
                    <a:srgbClr val="000000">
                      <a:alpha val="43137"/>
                    </a:srgbClr>
                  </a:outerShdw>
                </a:effectLst>
              </a:rPr>
              <a:t>Plain radiography</a:t>
            </a:r>
            <a:endParaRPr lang="fa-IR"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0730768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6"/>
            <a:ext cx="8229600" cy="4572000"/>
          </a:xfrm>
        </p:spPr>
        <p:txBody>
          <a:bodyPr/>
          <a:lstStyle/>
          <a:p>
            <a:pPr algn="l" rtl="0">
              <a:buFont typeface="Wingdings" pitchFamily="2" charset="2"/>
              <a:buChar char="Ø"/>
            </a:pPr>
            <a:r>
              <a:rPr lang="en-US" b="1" dirty="0" smtClean="0"/>
              <a:t>6/6) The </a:t>
            </a:r>
            <a:r>
              <a:rPr lang="en-US" b="1" dirty="0"/>
              <a:t>treatment of this condition must include all of the following </a:t>
            </a:r>
            <a:r>
              <a:rPr lang="en-US" b="1" dirty="0" smtClean="0"/>
              <a:t>except:</a:t>
            </a:r>
          </a:p>
          <a:p>
            <a:pPr marL="64008" indent="0" algn="l" rtl="0">
              <a:buNone/>
            </a:pPr>
            <a:r>
              <a:rPr lang="en-US" b="1" dirty="0" smtClean="0">
                <a:solidFill>
                  <a:srgbClr val="FF0000"/>
                </a:solidFill>
              </a:rPr>
              <a:t>A.</a:t>
            </a:r>
            <a:r>
              <a:rPr lang="en-US" b="1" dirty="0" smtClean="0"/>
              <a:t> </a:t>
            </a:r>
            <a:r>
              <a:rPr lang="en-US" b="1" dirty="0" smtClean="0">
                <a:solidFill>
                  <a:srgbClr val="FFFF00"/>
                </a:solidFill>
                <a:effectLst>
                  <a:outerShdw blurRad="38100" dist="38100" dir="2700000" algn="tl">
                    <a:srgbClr val="000000">
                      <a:alpha val="43137"/>
                    </a:srgbClr>
                  </a:outerShdw>
                </a:effectLst>
              </a:rPr>
              <a:t>NPO for </a:t>
            </a:r>
            <a:r>
              <a:rPr lang="en-US" b="1" dirty="0" smtClean="0">
                <a:solidFill>
                  <a:srgbClr val="FFFF00"/>
                </a:solidFill>
                <a:effectLst>
                  <a:outerShdw blurRad="38100" dist="38100" dir="2700000" algn="tl">
                    <a:srgbClr val="000000">
                      <a:alpha val="43137"/>
                    </a:srgbClr>
                  </a:outerShdw>
                </a:effectLst>
              </a:rPr>
              <a:t>24</a:t>
            </a:r>
            <a:r>
              <a:rPr lang="en-US" b="1" dirty="0" smtClean="0">
                <a:solidFill>
                  <a:srgbClr val="FFFF00"/>
                </a:solidFill>
                <a:effectLst>
                  <a:outerShdw blurRad="38100" dist="38100" dir="2700000" algn="tl">
                    <a:srgbClr val="000000">
                      <a:alpha val="43137"/>
                    </a:srgbClr>
                  </a:outerShdw>
                </a:effectLst>
              </a:rPr>
              <a:t>H</a:t>
            </a:r>
            <a:endParaRPr lang="en-US" b="1" dirty="0" smtClean="0">
              <a:solidFill>
                <a:srgbClr val="FFFF00"/>
              </a:solidFill>
              <a:effectLst>
                <a:outerShdw blurRad="38100" dist="38100" dir="2700000" algn="tl">
                  <a:srgbClr val="000000">
                    <a:alpha val="43137"/>
                  </a:srgbClr>
                </a:outerShdw>
              </a:effectLst>
            </a:endParaRPr>
          </a:p>
          <a:p>
            <a:pPr marL="64008" indent="0" algn="l" rtl="0">
              <a:buNone/>
            </a:pPr>
            <a:r>
              <a:rPr lang="en-US" b="1" dirty="0" smtClean="0">
                <a:solidFill>
                  <a:srgbClr val="FF0000"/>
                </a:solidFill>
              </a:rPr>
              <a:t>B. </a:t>
            </a:r>
            <a:r>
              <a:rPr lang="en-US" b="1" dirty="0" smtClean="0">
                <a:solidFill>
                  <a:srgbClr val="FFFF00"/>
                </a:solidFill>
                <a:effectLst>
                  <a:outerShdw blurRad="38100" dist="38100" dir="2700000" algn="tl">
                    <a:srgbClr val="000000">
                      <a:alpha val="43137"/>
                    </a:srgbClr>
                  </a:outerShdw>
                </a:effectLst>
              </a:rPr>
              <a:t>Aggressive hydration</a:t>
            </a:r>
          </a:p>
          <a:p>
            <a:pPr marL="64008" indent="0" algn="l" rtl="0">
              <a:buNone/>
            </a:pPr>
            <a:r>
              <a:rPr lang="en-US" b="1" dirty="0" smtClean="0">
                <a:solidFill>
                  <a:srgbClr val="FF0000"/>
                </a:solidFill>
              </a:rPr>
              <a:t>C. </a:t>
            </a:r>
            <a:r>
              <a:rPr lang="en-US" b="1" dirty="0" smtClean="0">
                <a:solidFill>
                  <a:srgbClr val="FFFF00"/>
                </a:solidFill>
                <a:effectLst>
                  <a:outerShdw blurRad="38100" dist="38100" dir="2700000" algn="tl">
                    <a:srgbClr val="000000">
                      <a:alpha val="43137"/>
                    </a:srgbClr>
                  </a:outerShdw>
                </a:effectLst>
              </a:rPr>
              <a:t>H2blocker</a:t>
            </a:r>
          </a:p>
          <a:p>
            <a:pPr marL="64008" indent="0" algn="l" rtl="0">
              <a:buNone/>
            </a:pPr>
            <a:r>
              <a:rPr lang="en-US" b="1" dirty="0" smtClean="0">
                <a:solidFill>
                  <a:srgbClr val="FF0000"/>
                </a:solidFill>
              </a:rPr>
              <a:t>D.</a:t>
            </a:r>
            <a:r>
              <a:rPr lang="en-US" b="1" dirty="0" smtClean="0"/>
              <a:t> </a:t>
            </a:r>
            <a:r>
              <a:rPr lang="en-US" b="1" dirty="0" smtClean="0">
                <a:solidFill>
                  <a:srgbClr val="FFFF00"/>
                </a:solidFill>
                <a:effectLst>
                  <a:outerShdw blurRad="38100" dist="38100" dir="2700000" algn="tl">
                    <a:srgbClr val="000000">
                      <a:alpha val="43137"/>
                    </a:srgbClr>
                  </a:outerShdw>
                </a:effectLst>
              </a:rPr>
              <a:t>Pain control</a:t>
            </a:r>
          </a:p>
          <a:p>
            <a:pPr marL="64008" indent="0" algn="l" rtl="0">
              <a:buNone/>
            </a:pPr>
            <a:r>
              <a:rPr lang="en-US" b="1" dirty="0" smtClean="0">
                <a:solidFill>
                  <a:srgbClr val="FF0000"/>
                </a:solidFill>
              </a:rPr>
              <a:t>E.</a:t>
            </a:r>
            <a:r>
              <a:rPr lang="en-US" b="1" dirty="0" smtClean="0"/>
              <a:t> </a:t>
            </a:r>
            <a:r>
              <a:rPr lang="en-US" b="1" dirty="0" smtClean="0">
                <a:solidFill>
                  <a:srgbClr val="FFFF00"/>
                </a:solidFill>
                <a:effectLst>
                  <a:outerShdw blurRad="38100" dist="38100" dir="2700000" algn="tl">
                    <a:srgbClr val="000000">
                      <a:alpha val="43137"/>
                    </a:srgbClr>
                  </a:outerShdw>
                </a:effectLst>
              </a:rPr>
              <a:t>Calcium supplement</a:t>
            </a:r>
            <a:endParaRPr lang="fa-IR"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1758497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403648" y="1412776"/>
            <a:ext cx="6394980" cy="1399032"/>
          </a:xfrm>
        </p:spPr>
        <p:txBody>
          <a:bodyPr>
            <a:noAutofit/>
          </a:bodyPr>
          <a:lstStyle/>
          <a:p>
            <a:pPr algn="ctr"/>
            <a:r>
              <a:rPr lang="en-US" sz="4800" b="1" dirty="0" smtClean="0"/>
              <a:t>Thank you for your attentions</a:t>
            </a:r>
            <a:endParaRPr lang="fa-IR" sz="48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627784" y="3123629"/>
            <a:ext cx="3716992" cy="2477995"/>
          </a:xfrm>
          <a:prstGeom prst="rect">
            <a:avLst/>
          </a:prstGeom>
        </p:spPr>
      </p:pic>
    </p:spTree>
    <p:extLst>
      <p:ext uri="{BB962C8B-B14F-4D97-AF65-F5344CB8AC3E}">
        <p14:creationId xmlns:p14="http://schemas.microsoft.com/office/powerpoint/2010/main" xmlns="" val="4125217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914400" lvl="1" indent="-457200" algn="l" rtl="0">
              <a:lnSpc>
                <a:spcPts val="4500"/>
              </a:lnSpc>
              <a:spcBef>
                <a:spcPts val="0"/>
              </a:spcBef>
              <a:buFont typeface="Wingdings" pitchFamily="2" charset="2"/>
              <a:buChar char="§"/>
            </a:pPr>
            <a:r>
              <a:rPr lang="en-US" sz="2800" b="1" dirty="0"/>
              <a:t>Serum amylase in AP patients </a:t>
            </a:r>
            <a:r>
              <a:rPr lang="en-US" sz="2800" b="1" dirty="0" smtClean="0"/>
              <a:t>:</a:t>
            </a:r>
          </a:p>
          <a:p>
            <a:pPr marL="914400" lvl="1" indent="-457200" algn="l" rtl="0">
              <a:lnSpc>
                <a:spcPts val="4500"/>
              </a:lnSpc>
              <a:spcBef>
                <a:spcPts val="0"/>
              </a:spcBef>
              <a:buFont typeface="Wingdings" pitchFamily="2" charset="2"/>
              <a:buChar char="§"/>
            </a:pPr>
            <a:r>
              <a:rPr lang="en-US" sz="2800" b="1" dirty="0" smtClean="0"/>
              <a:t>rises </a:t>
            </a:r>
            <a:r>
              <a:rPr lang="en-US" sz="2800" b="1" dirty="0"/>
              <a:t>within a few hours after the onset of </a:t>
            </a:r>
            <a:r>
              <a:rPr lang="en-US" sz="2800" b="1" dirty="0" smtClean="0"/>
              <a:t>symptoms</a:t>
            </a:r>
            <a:endParaRPr lang="en-US" sz="2800" b="1" dirty="0"/>
          </a:p>
          <a:p>
            <a:pPr marL="914400" lvl="1" indent="-457200" algn="l" rtl="0">
              <a:lnSpc>
                <a:spcPts val="4500"/>
              </a:lnSpc>
              <a:spcBef>
                <a:spcPts val="0"/>
              </a:spcBef>
              <a:buFont typeface="Wingdings" pitchFamily="2" charset="2"/>
              <a:buChar char="§"/>
            </a:pPr>
            <a:r>
              <a:rPr lang="en-US" sz="2800" b="1" dirty="0"/>
              <a:t> returns to normal values within 3–5 </a:t>
            </a:r>
            <a:r>
              <a:rPr lang="en-US" sz="2800" b="1" dirty="0" smtClean="0"/>
              <a:t>days</a:t>
            </a:r>
            <a:endParaRPr lang="en-US" sz="2800" b="1" dirty="0"/>
          </a:p>
          <a:p>
            <a:pPr marL="914400" lvl="1" indent="-457200" algn="l" rtl="0">
              <a:lnSpc>
                <a:spcPts val="4500"/>
              </a:lnSpc>
              <a:spcBef>
                <a:spcPts val="0"/>
              </a:spcBef>
              <a:buFont typeface="Wingdings" pitchFamily="2" charset="2"/>
              <a:buChar char="§"/>
            </a:pPr>
            <a:r>
              <a:rPr lang="en-US" sz="2800" b="1" dirty="0"/>
              <a:t>Compared with lipase, serum amylase returns more quickly to values below the upper limit of </a:t>
            </a:r>
            <a:r>
              <a:rPr lang="en-US" sz="2800" b="1" dirty="0" smtClean="0"/>
              <a:t>normal</a:t>
            </a:r>
            <a:endParaRPr lang="en-US" sz="2800" b="1" dirty="0"/>
          </a:p>
        </p:txBody>
      </p:sp>
      <p:sp>
        <p:nvSpPr>
          <p:cNvPr id="6" name="Rounded Rectangle 5"/>
          <p:cNvSpPr/>
          <p:nvPr/>
        </p:nvSpPr>
        <p:spPr>
          <a:xfrm>
            <a:off x="3139837"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34867847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l" rtl="0">
              <a:lnSpc>
                <a:spcPts val="4500"/>
              </a:lnSpc>
              <a:spcBef>
                <a:spcPts val="0"/>
              </a:spcBef>
              <a:buNone/>
            </a:pPr>
            <a:r>
              <a:rPr lang="en-US" sz="2800" b="1" dirty="0"/>
              <a:t>Serum amylase concentrations may </a:t>
            </a:r>
            <a:r>
              <a:rPr lang="en-US" sz="2800" b="1" dirty="0" smtClean="0"/>
              <a:t>be normal:</a:t>
            </a:r>
          </a:p>
          <a:p>
            <a:pPr marL="914400" lvl="1" indent="-457200" algn="l" rtl="0">
              <a:lnSpc>
                <a:spcPts val="4500"/>
              </a:lnSpc>
              <a:spcBef>
                <a:spcPts val="0"/>
              </a:spcBef>
              <a:buFont typeface="Wingdings" pitchFamily="2" charset="2"/>
              <a:buChar char="§"/>
            </a:pPr>
            <a:r>
              <a:rPr lang="en-US" sz="2800" b="1" dirty="0" smtClean="0"/>
              <a:t>alcohol-induced </a:t>
            </a:r>
            <a:r>
              <a:rPr lang="en-US" sz="2800" b="1" dirty="0"/>
              <a:t>AP </a:t>
            </a:r>
          </a:p>
          <a:p>
            <a:pPr marL="914400" lvl="1" indent="-457200" algn="l" rtl="0">
              <a:lnSpc>
                <a:spcPts val="4500"/>
              </a:lnSpc>
              <a:spcBef>
                <a:spcPts val="0"/>
              </a:spcBef>
              <a:buFont typeface="Wingdings" pitchFamily="2" charset="2"/>
              <a:buChar char="§"/>
            </a:pPr>
            <a:r>
              <a:rPr lang="en-US" sz="2800" b="1" dirty="0" smtClean="0"/>
              <a:t>hypertriglyceridemia</a:t>
            </a:r>
          </a:p>
        </p:txBody>
      </p:sp>
      <p:sp>
        <p:nvSpPr>
          <p:cNvPr id="6" name="Rounded Rectangle 5"/>
          <p:cNvSpPr/>
          <p:nvPr/>
        </p:nvSpPr>
        <p:spPr>
          <a:xfrm>
            <a:off x="3139837"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29883008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457200" lvl="1" indent="0" algn="l" rtl="0">
              <a:lnSpc>
                <a:spcPts val="4500"/>
              </a:lnSpc>
              <a:spcBef>
                <a:spcPts val="0"/>
              </a:spcBef>
              <a:buNone/>
            </a:pPr>
            <a:r>
              <a:rPr lang="en-US" sz="2800" b="1" dirty="0" smtClean="0"/>
              <a:t>Serum </a:t>
            </a:r>
            <a:r>
              <a:rPr lang="en-US" sz="2800" b="1" dirty="0"/>
              <a:t>amylase concentrations </a:t>
            </a:r>
            <a:r>
              <a:rPr lang="en-US" sz="2800" b="1" dirty="0" smtClean="0"/>
              <a:t>might be high the absence </a:t>
            </a:r>
            <a:r>
              <a:rPr lang="en-US" sz="2800" b="1" dirty="0"/>
              <a:t>of AP </a:t>
            </a:r>
            <a:r>
              <a:rPr lang="en-US" sz="2800" b="1" dirty="0" smtClean="0"/>
              <a:t>in:</a:t>
            </a:r>
          </a:p>
          <a:p>
            <a:pPr marL="914400" lvl="1" indent="-457200" algn="l" rtl="0">
              <a:lnSpc>
                <a:spcPts val="4500"/>
              </a:lnSpc>
              <a:spcBef>
                <a:spcPts val="0"/>
              </a:spcBef>
              <a:buFont typeface="Wingdings" pitchFamily="2" charset="2"/>
              <a:buChar char="§"/>
            </a:pPr>
            <a:r>
              <a:rPr lang="en-US" sz="2800" b="1" dirty="0" smtClean="0"/>
              <a:t>macroamylasaemia </a:t>
            </a:r>
          </a:p>
          <a:p>
            <a:pPr marL="914400" lvl="1" indent="-457200" algn="l" rtl="0">
              <a:lnSpc>
                <a:spcPts val="4500"/>
              </a:lnSpc>
              <a:spcBef>
                <a:spcPts val="0"/>
              </a:spcBef>
              <a:buFont typeface="Wingdings" pitchFamily="2" charset="2"/>
              <a:buChar char="§"/>
            </a:pPr>
            <a:r>
              <a:rPr lang="en-US" sz="2800" b="1" dirty="0" smtClean="0"/>
              <a:t>decreased </a:t>
            </a:r>
            <a:r>
              <a:rPr lang="en-US" sz="2800" b="1" dirty="0"/>
              <a:t>glomerular filtration </a:t>
            </a:r>
            <a:r>
              <a:rPr lang="en-US" sz="2800" b="1" dirty="0" smtClean="0"/>
              <a:t>rate</a:t>
            </a:r>
          </a:p>
          <a:p>
            <a:pPr marL="457200" lvl="1" indent="0" algn="l" rtl="0">
              <a:lnSpc>
                <a:spcPts val="4500"/>
              </a:lnSpc>
              <a:spcBef>
                <a:spcPts val="0"/>
              </a:spcBef>
              <a:buNone/>
            </a:pPr>
            <a:r>
              <a:rPr lang="en-US" sz="2800" b="1" dirty="0" smtClean="0"/>
              <a:t>in diseases of the salivary glands</a:t>
            </a:r>
          </a:p>
          <a:p>
            <a:pPr marL="914400" lvl="1" indent="-457200" algn="l" rtl="0">
              <a:lnSpc>
                <a:spcPts val="4500"/>
              </a:lnSpc>
              <a:spcBef>
                <a:spcPts val="0"/>
              </a:spcBef>
              <a:buFont typeface="Wingdings" pitchFamily="2" charset="2"/>
              <a:buChar char="§"/>
            </a:pPr>
            <a:r>
              <a:rPr lang="en-US" sz="2800" b="1" dirty="0" smtClean="0"/>
              <a:t>acute </a:t>
            </a:r>
            <a:r>
              <a:rPr lang="en-US" sz="2800" b="1" dirty="0"/>
              <a:t>appendicitis, cholecystitis, </a:t>
            </a:r>
            <a:r>
              <a:rPr lang="en-US" sz="2800" b="1" dirty="0" smtClean="0"/>
              <a:t>intestinal </a:t>
            </a:r>
            <a:r>
              <a:rPr lang="en-US" sz="2800" b="1" dirty="0"/>
              <a:t>obstruction or ischemia, peptic ulcer, and gynecological diseases</a:t>
            </a:r>
          </a:p>
          <a:p>
            <a:pPr marL="457200" lvl="1" indent="0" algn="l" rtl="0">
              <a:lnSpc>
                <a:spcPts val="4500"/>
              </a:lnSpc>
              <a:spcBef>
                <a:spcPts val="0"/>
              </a:spcBef>
              <a:buNone/>
            </a:pPr>
            <a:endParaRPr lang="en-US" sz="2800" b="1" dirty="0" smtClean="0"/>
          </a:p>
        </p:txBody>
      </p:sp>
      <p:sp>
        <p:nvSpPr>
          <p:cNvPr id="6" name="Rounded Rectangle 5"/>
          <p:cNvSpPr/>
          <p:nvPr/>
        </p:nvSpPr>
        <p:spPr>
          <a:xfrm>
            <a:off x="3139837"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4184627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332656"/>
            <a:ext cx="8229600" cy="6120680"/>
          </a:xfrm>
        </p:spPr>
        <p:txBody>
          <a:bodyPr>
            <a:normAutofit/>
          </a:bodyPr>
          <a:lstStyle/>
          <a:p>
            <a:pPr marL="914400" lvl="1" indent="-457200" algn="l" rtl="0">
              <a:lnSpc>
                <a:spcPts val="4500"/>
              </a:lnSpc>
              <a:spcBef>
                <a:spcPts val="0"/>
              </a:spcBef>
              <a:buFont typeface="Wingdings" pitchFamily="2" charset="2"/>
              <a:buChar char="§"/>
            </a:pPr>
            <a:r>
              <a:rPr lang="en-US" sz="2800" b="1" dirty="0"/>
              <a:t>Serum lipase </a:t>
            </a:r>
            <a:r>
              <a:rPr lang="en-US" sz="2800" b="1" dirty="0" smtClean="0"/>
              <a:t>is more </a:t>
            </a:r>
            <a:r>
              <a:rPr lang="en-US" sz="2800" b="1" dirty="0"/>
              <a:t>specific and remains </a:t>
            </a:r>
            <a:r>
              <a:rPr lang="en-US" sz="2800" b="1" dirty="0" smtClean="0"/>
              <a:t>elevated </a:t>
            </a:r>
            <a:r>
              <a:rPr lang="en-US" sz="2800" b="1" dirty="0"/>
              <a:t>longer than </a:t>
            </a:r>
            <a:r>
              <a:rPr lang="en-US" sz="2800" b="1" dirty="0" smtClean="0"/>
              <a:t>amylase</a:t>
            </a:r>
          </a:p>
          <a:p>
            <a:pPr marL="914400" lvl="1" indent="-457200" algn="l" rtl="0">
              <a:lnSpc>
                <a:spcPts val="4500"/>
              </a:lnSpc>
              <a:spcBef>
                <a:spcPts val="0"/>
              </a:spcBef>
              <a:buFont typeface="Wingdings" pitchFamily="2" charset="2"/>
              <a:buChar char="§"/>
            </a:pPr>
            <a:r>
              <a:rPr lang="en-US" sz="2800" b="1" dirty="0" smtClean="0"/>
              <a:t>Lipase </a:t>
            </a:r>
            <a:r>
              <a:rPr lang="en-US" sz="2800" b="1" dirty="0"/>
              <a:t>is </a:t>
            </a:r>
            <a:r>
              <a:rPr lang="en-US" sz="2800" b="1" dirty="0" smtClean="0"/>
              <a:t>elevated in renal </a:t>
            </a:r>
            <a:r>
              <a:rPr lang="en-US" sz="2800" b="1" dirty="0"/>
              <a:t>disease, </a:t>
            </a:r>
            <a:r>
              <a:rPr lang="en-US" sz="2800" b="1" dirty="0" smtClean="0"/>
              <a:t>appendicitis</a:t>
            </a:r>
            <a:r>
              <a:rPr lang="en-US" sz="2800" b="1" dirty="0"/>
              <a:t>, cholecystitis, and so on</a:t>
            </a:r>
            <a:r>
              <a:rPr lang="en-US" sz="2800" b="1" dirty="0" smtClean="0"/>
              <a:t>.</a:t>
            </a:r>
          </a:p>
          <a:p>
            <a:pPr marL="914400" lvl="1" indent="-457200" algn="l" rtl="0">
              <a:lnSpc>
                <a:spcPts val="4500"/>
              </a:lnSpc>
              <a:spcBef>
                <a:spcPts val="0"/>
              </a:spcBef>
              <a:buFont typeface="Wingdings" pitchFamily="2" charset="2"/>
              <a:buChar char="§"/>
            </a:pPr>
            <a:r>
              <a:rPr lang="en-US" sz="2800" b="1" dirty="0" smtClean="0"/>
              <a:t>upper </a:t>
            </a:r>
            <a:r>
              <a:rPr lang="en-US" sz="2800" b="1" dirty="0"/>
              <a:t>limit of normal greater than 3–5 times </a:t>
            </a:r>
            <a:r>
              <a:rPr lang="en-US" sz="2800" b="1" dirty="0" smtClean="0"/>
              <a:t>is needed </a:t>
            </a:r>
            <a:r>
              <a:rPr lang="en-US" sz="2800" b="1" dirty="0"/>
              <a:t>in diabetics who appear to have higher median lipase compared with nondiabetic patients for unclear reasons</a:t>
            </a:r>
            <a:endParaRPr lang="en-US" sz="2800" b="1" dirty="0" smtClean="0"/>
          </a:p>
        </p:txBody>
      </p:sp>
      <p:sp>
        <p:nvSpPr>
          <p:cNvPr id="6" name="Rounded Rectangle 5"/>
          <p:cNvSpPr/>
          <p:nvPr/>
        </p:nvSpPr>
        <p:spPr>
          <a:xfrm>
            <a:off x="3139837"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7" name="Rounded Rectangle 6"/>
          <p:cNvSpPr/>
          <p:nvPr/>
        </p:nvSpPr>
        <p:spPr>
          <a:xfrm>
            <a:off x="4068003"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8" name="Rounded Rectangle 7"/>
          <p:cNvSpPr/>
          <p:nvPr/>
        </p:nvSpPr>
        <p:spPr>
          <a:xfrm>
            <a:off x="5012045" y="6453572"/>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9" name="Rounded Rectangle 8"/>
          <p:cNvSpPr/>
          <p:nvPr/>
        </p:nvSpPr>
        <p:spPr>
          <a:xfrm>
            <a:off x="5948149" y="6453336"/>
            <a:ext cx="775766" cy="152636"/>
          </a:xfrm>
          <a:prstGeom prst="roundRect">
            <a:avLst/>
          </a:prstGeom>
          <a:no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
        <p:nvSpPr>
          <p:cNvPr id="10" name="Rounded Rectangle 9"/>
          <p:cNvSpPr/>
          <p:nvPr/>
        </p:nvSpPr>
        <p:spPr>
          <a:xfrm>
            <a:off x="2160190" y="6453572"/>
            <a:ext cx="775766" cy="152636"/>
          </a:xfrm>
          <a:prstGeom prst="roundRect">
            <a:avLst/>
          </a:prstGeom>
          <a:solidFill>
            <a:srgbClr val="FFFF00"/>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FFFF00"/>
              </a:solidFill>
            </a:endParaRPr>
          </a:p>
        </p:txBody>
      </p:sp>
    </p:spTree>
    <p:extLst>
      <p:ext uri="{BB962C8B-B14F-4D97-AF65-F5344CB8AC3E}">
        <p14:creationId xmlns:p14="http://schemas.microsoft.com/office/powerpoint/2010/main" xmlns="" val="15441853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379</TotalTime>
  <Words>2049</Words>
  <Application>Microsoft Office PowerPoint</Application>
  <PresentationFormat>On-screen Show (4:3)</PresentationFormat>
  <Paragraphs>203</Paragraphs>
  <Slides>53</Slides>
  <Notes>2</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Verve</vt:lpstr>
      <vt:lpstr>American College of Gastroenterology Guideline: Management of Acute Pancreatitis</vt:lpstr>
      <vt:lpstr>Slide 2</vt:lpstr>
      <vt:lpstr>Slide 3</vt:lpstr>
      <vt:lpstr>Slide 4</vt:lpstr>
      <vt:lpstr>Slide 5</vt:lpstr>
      <vt:lpstr>Slide 6</vt:lpstr>
      <vt:lpstr>Slide 7</vt:lpstr>
      <vt:lpstr>Slide 8</vt:lpstr>
      <vt:lpstr>Slide 9</vt:lpstr>
      <vt:lpstr>Etiology</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Thank you for your attentions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College of Gastroenterology Guideline: Management of Acute Pancreatitis</dc:title>
  <dc:creator>Mehrani Siamak</dc:creator>
  <cp:lastModifiedBy>RahabAdak</cp:lastModifiedBy>
  <cp:revision>33</cp:revision>
  <dcterms:created xsi:type="dcterms:W3CDTF">2020-12-23T14:24:56Z</dcterms:created>
  <dcterms:modified xsi:type="dcterms:W3CDTF">2020-12-24T05:53:50Z</dcterms:modified>
</cp:coreProperties>
</file>