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89" r:id="rId2"/>
    <p:sldId id="273" r:id="rId3"/>
    <p:sldId id="274" r:id="rId4"/>
    <p:sldId id="275" r:id="rId5"/>
    <p:sldId id="276" r:id="rId6"/>
    <p:sldId id="277" r:id="rId7"/>
    <p:sldId id="278" r:id="rId8"/>
    <p:sldId id="279" r:id="rId9"/>
    <p:sldId id="280" r:id="rId10"/>
    <p:sldId id="281" r:id="rId11"/>
    <p:sldId id="282" r:id="rId12"/>
    <p:sldId id="283" r:id="rId13"/>
    <p:sldId id="284" r:id="rId14"/>
    <p:sldId id="285" r:id="rId15"/>
    <p:sldId id="286" r:id="rId16"/>
    <p:sldId id="287" r:id="rId17"/>
    <p:sldId id="288" r:id="rId18"/>
    <p:sldId id="264" r:id="rId19"/>
    <p:sldId id="265" r:id="rId20"/>
    <p:sldId id="266" r:id="rId21"/>
    <p:sldId id="257" r:id="rId22"/>
    <p:sldId id="258" r:id="rId23"/>
    <p:sldId id="259" r:id="rId24"/>
    <p:sldId id="260" r:id="rId25"/>
    <p:sldId id="262" r:id="rId26"/>
    <p:sldId id="263" r:id="rId27"/>
    <p:sldId id="267" r:id="rId28"/>
    <p:sldId id="268" r:id="rId29"/>
    <p:sldId id="269" r:id="rId30"/>
    <p:sldId id="271" r:id="rId31"/>
    <p:sldId id="272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E4E1F2D-0DED-41EE-8BD2-5EF58688D0B4}" type="datetimeFigureOut">
              <a:rPr lang="en-US" smtClean="0"/>
              <a:t>03-Dec-20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5EB05AE-3E4C-4F53-B6FA-B3C0144C887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E4E1F2D-0DED-41EE-8BD2-5EF58688D0B4}" type="datetimeFigureOut">
              <a:rPr lang="en-US" smtClean="0"/>
              <a:t>03-Dec-20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EB05AE-3E4C-4F53-B6FA-B3C0144C887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E4E1F2D-0DED-41EE-8BD2-5EF58688D0B4}" type="datetimeFigureOut">
              <a:rPr lang="en-US" smtClean="0"/>
              <a:t>03-Dec-20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EB05AE-3E4C-4F53-B6FA-B3C0144C887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E4E1F2D-0DED-41EE-8BD2-5EF58688D0B4}" type="datetimeFigureOut">
              <a:rPr lang="en-US" smtClean="0"/>
              <a:t>03-Dec-20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EB05AE-3E4C-4F53-B6FA-B3C0144C887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E4E1F2D-0DED-41EE-8BD2-5EF58688D0B4}" type="datetimeFigureOut">
              <a:rPr lang="en-US" smtClean="0"/>
              <a:t>03-Dec-20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EB05AE-3E4C-4F53-B6FA-B3C0144C887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E4E1F2D-0DED-41EE-8BD2-5EF58688D0B4}" type="datetimeFigureOut">
              <a:rPr lang="en-US" smtClean="0"/>
              <a:t>03-Dec-20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EB05AE-3E4C-4F53-B6FA-B3C0144C887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E4E1F2D-0DED-41EE-8BD2-5EF58688D0B4}" type="datetimeFigureOut">
              <a:rPr lang="en-US" smtClean="0"/>
              <a:t>03-Dec-20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EB05AE-3E4C-4F53-B6FA-B3C0144C887A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E4E1F2D-0DED-41EE-8BD2-5EF58688D0B4}" type="datetimeFigureOut">
              <a:rPr lang="en-US" smtClean="0"/>
              <a:t>03-Dec-20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EB05AE-3E4C-4F53-B6FA-B3C0144C887A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E4E1F2D-0DED-41EE-8BD2-5EF58688D0B4}" type="datetimeFigureOut">
              <a:rPr lang="en-US" smtClean="0"/>
              <a:t>03-Dec-20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EB05AE-3E4C-4F53-B6FA-B3C0144C887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6E4E1F2D-0DED-41EE-8BD2-5EF58688D0B4}" type="datetimeFigureOut">
              <a:rPr lang="en-US" smtClean="0"/>
              <a:t>03-Dec-20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EB05AE-3E4C-4F53-B6FA-B3C0144C887A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E4E1F2D-0DED-41EE-8BD2-5EF58688D0B4}" type="datetimeFigureOut">
              <a:rPr lang="en-US" smtClean="0"/>
              <a:t>03-Dec-20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5EB05AE-3E4C-4F53-B6FA-B3C0144C887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6E4E1F2D-0DED-41EE-8BD2-5EF58688D0B4}" type="datetimeFigureOut">
              <a:rPr lang="en-US" smtClean="0"/>
              <a:t>03-Dec-20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A5EB05AE-3E4C-4F53-B6FA-B3C0144C887A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381000"/>
            <a:ext cx="8349629" cy="487680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819400" y="5079058"/>
            <a:ext cx="6019800" cy="1778942"/>
          </a:xfrm>
        </p:spPr>
        <p:txBody>
          <a:bodyPr>
            <a:normAutofit fontScale="90000"/>
          </a:bodyPr>
          <a:lstStyle/>
          <a:p>
            <a:pPr algn="r"/>
            <a:r>
              <a:rPr lang="en-US" sz="5300" dirty="0">
                <a:latin typeface="Times New Roman" pitchFamily="18" charset="0"/>
                <a:cs typeface="Times New Roman" pitchFamily="18" charset="0"/>
              </a:rPr>
              <a:t>Epilepsy and </a:t>
            </a:r>
            <a:r>
              <a:rPr lang="en-US" sz="5300" dirty="0" smtClean="0">
                <a:latin typeface="Times New Roman" pitchFamily="18" charset="0"/>
                <a:cs typeface="Times New Roman" pitchFamily="18" charset="0"/>
              </a:rPr>
              <a:t>Seizure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200" u="sng" dirty="0" smtClean="0">
                <a:latin typeface="Times New Roman" pitchFamily="18" charset="0"/>
                <a:cs typeface="Times New Roman" pitchFamily="18" charset="0"/>
              </a:rPr>
              <a:t>Dr</a:t>
            </a:r>
            <a:r>
              <a:rPr lang="en-US" sz="3200" u="sng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0" u="sng" dirty="0" err="1" smtClean="0">
                <a:latin typeface="Times New Roman" pitchFamily="18" charset="0"/>
                <a:cs typeface="Times New Roman" pitchFamily="18" charset="0"/>
              </a:rPr>
              <a:t>sma</a:t>
            </a:r>
            <a:r>
              <a:rPr lang="en-US" sz="3200" b="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u="sng" dirty="0" err="1" smtClean="0">
                <a:latin typeface="Times New Roman" pitchFamily="18" charset="0"/>
                <a:cs typeface="Times New Roman" pitchFamily="18" charset="0"/>
              </a:rPr>
              <a:t>Akbarian</a:t>
            </a:r>
            <a:endParaRPr lang="en-US" sz="3200" u="sng" dirty="0"/>
          </a:p>
        </p:txBody>
      </p:sp>
    </p:spTree>
    <p:extLst>
      <p:ext uri="{BB962C8B-B14F-4D97-AF65-F5344CB8AC3E}">
        <p14:creationId xmlns:p14="http://schemas.microsoft.com/office/powerpoint/2010/main" val="7261928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457200"/>
            <a:ext cx="8610600" cy="5410200"/>
          </a:xfrm>
        </p:spPr>
      </p:pic>
    </p:spTree>
    <p:extLst>
      <p:ext uri="{BB962C8B-B14F-4D97-AF65-F5344CB8AC3E}">
        <p14:creationId xmlns:p14="http://schemas.microsoft.com/office/powerpoint/2010/main" val="3666834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533400"/>
            <a:ext cx="8153400" cy="5397500"/>
          </a:xfrm>
        </p:spPr>
      </p:pic>
    </p:spTree>
    <p:extLst>
      <p:ext uri="{BB962C8B-B14F-4D97-AF65-F5344CB8AC3E}">
        <p14:creationId xmlns:p14="http://schemas.microsoft.com/office/powerpoint/2010/main" val="1988712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533400"/>
            <a:ext cx="8153400" cy="5410200"/>
          </a:xfrm>
        </p:spPr>
      </p:pic>
    </p:spTree>
    <p:extLst>
      <p:ext uri="{BB962C8B-B14F-4D97-AF65-F5344CB8AC3E}">
        <p14:creationId xmlns:p14="http://schemas.microsoft.com/office/powerpoint/2010/main" val="3463931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914400"/>
            <a:ext cx="8382000" cy="4953000"/>
          </a:xfrm>
        </p:spPr>
      </p:pic>
    </p:spTree>
    <p:extLst>
      <p:ext uri="{BB962C8B-B14F-4D97-AF65-F5344CB8AC3E}">
        <p14:creationId xmlns:p14="http://schemas.microsoft.com/office/powerpoint/2010/main" val="1020633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533400"/>
            <a:ext cx="6934199" cy="5562600"/>
          </a:xfrm>
        </p:spPr>
      </p:pic>
    </p:spTree>
    <p:extLst>
      <p:ext uri="{BB962C8B-B14F-4D97-AF65-F5344CB8AC3E}">
        <p14:creationId xmlns:p14="http://schemas.microsoft.com/office/powerpoint/2010/main" val="493936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228600"/>
            <a:ext cx="4876800" cy="6019800"/>
          </a:xfrm>
        </p:spPr>
      </p:pic>
    </p:spTree>
    <p:extLst>
      <p:ext uri="{BB962C8B-B14F-4D97-AF65-F5344CB8AC3E}">
        <p14:creationId xmlns:p14="http://schemas.microsoft.com/office/powerpoint/2010/main" val="2883034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381000"/>
            <a:ext cx="5334000" cy="5791200"/>
          </a:xfrm>
        </p:spPr>
      </p:pic>
    </p:spTree>
    <p:extLst>
      <p:ext uri="{BB962C8B-B14F-4D97-AF65-F5344CB8AC3E}">
        <p14:creationId xmlns:p14="http://schemas.microsoft.com/office/powerpoint/2010/main" val="3166756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533400"/>
            <a:ext cx="6172200" cy="5638800"/>
          </a:xfrm>
        </p:spPr>
      </p:pic>
    </p:spTree>
    <p:extLst>
      <p:ext uri="{BB962C8B-B14F-4D97-AF65-F5344CB8AC3E}">
        <p14:creationId xmlns:p14="http://schemas.microsoft.com/office/powerpoint/2010/main" val="3005335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4800" y="1905000"/>
            <a:ext cx="8229600" cy="4525963"/>
          </a:xfrm>
        </p:spPr>
        <p:txBody>
          <a:bodyPr/>
          <a:lstStyle/>
          <a:p>
            <a:pPr marL="109728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Women and Seizure:</a:t>
            </a:r>
          </a:p>
          <a:p>
            <a:pPr marL="109728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genetic causes of seizure</a:t>
            </a:r>
          </a:p>
          <a:p>
            <a:pPr marL="109728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seizure and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catamentia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seizure and pregnancy</a:t>
            </a:r>
          </a:p>
          <a:p>
            <a:pPr marL="109728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seizure in menopause</a:t>
            </a:r>
          </a:p>
          <a:p>
            <a:pPr marL="109728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seizure and breast feeding</a:t>
            </a:r>
          </a:p>
          <a:p>
            <a:pPr marL="109728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seizure and hormone contradictions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Epilepsy challenges in 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3961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715000"/>
          </a:xfrm>
        </p:spPr>
        <p:txBody>
          <a:bodyPr>
            <a:normAutofit fontScale="77500" lnSpcReduction="20000"/>
          </a:bodyPr>
          <a:lstStyle/>
          <a:p>
            <a:pPr marL="109728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Special types of seizure:</a:t>
            </a:r>
          </a:p>
          <a:p>
            <a:pPr marL="109728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109728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Sexual seizure </a:t>
            </a:r>
          </a:p>
          <a:p>
            <a:pPr marL="109728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Abdominal seizure</a:t>
            </a:r>
          </a:p>
          <a:p>
            <a:pPr marL="109728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Vertiginous seizure</a:t>
            </a:r>
          </a:p>
          <a:p>
            <a:pPr marL="109728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Cerebellar seizure</a:t>
            </a:r>
          </a:p>
          <a:p>
            <a:pPr marL="109728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Tussive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coughing- sneezing seizure</a:t>
            </a:r>
          </a:p>
          <a:p>
            <a:pPr marL="109728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Versive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adversive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seizure</a:t>
            </a:r>
          </a:p>
          <a:p>
            <a:pPr marL="109728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Staring seizure</a:t>
            </a:r>
          </a:p>
          <a:p>
            <a:pPr marL="109728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Masticatory, salivation seizure</a:t>
            </a:r>
          </a:p>
          <a:p>
            <a:pPr marL="109728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Head and eye turning seizure</a:t>
            </a:r>
          </a:p>
          <a:p>
            <a:pPr marL="109728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Somatosensory seizure</a:t>
            </a:r>
          </a:p>
          <a:p>
            <a:pPr marL="109728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Uniform images and light patterns</a:t>
            </a:r>
          </a:p>
          <a:p>
            <a:pPr marL="109728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Auditory, olfactory, gustatory, visceral</a:t>
            </a:r>
          </a:p>
          <a:p>
            <a:pPr marL="109728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Hallucination, illusion,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discognition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(déjà vu,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jamaes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vu)</a:t>
            </a:r>
          </a:p>
          <a:p>
            <a:pPr marL="109728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Affective ?</a:t>
            </a:r>
          </a:p>
          <a:p>
            <a:pPr marL="109728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Automatism ?</a:t>
            </a:r>
          </a:p>
          <a:p>
            <a:pPr marL="109728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Night terror ?</a:t>
            </a:r>
          </a:p>
        </p:txBody>
      </p:sp>
    </p:spTree>
    <p:extLst>
      <p:ext uri="{BB962C8B-B14F-4D97-AF65-F5344CB8AC3E}">
        <p14:creationId xmlns:p14="http://schemas.microsoft.com/office/powerpoint/2010/main" val="572463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152400"/>
            <a:ext cx="4114800" cy="6477001"/>
          </a:xfrm>
        </p:spPr>
      </p:pic>
    </p:spTree>
    <p:extLst>
      <p:ext uri="{BB962C8B-B14F-4D97-AF65-F5344CB8AC3E}">
        <p14:creationId xmlns:p14="http://schemas.microsoft.com/office/powerpoint/2010/main" val="3981701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624078" indent="-514350">
              <a:buFont typeface="+mj-lt"/>
              <a:buAutoNum type="arabicPeriod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Syncope vasovagal (SSS-Stocks’ Adams)</a:t>
            </a:r>
          </a:p>
          <a:p>
            <a:pPr marL="624078" indent="-514350">
              <a:buFont typeface="+mj-lt"/>
              <a:buAutoNum type="arabicPeriod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Startle</a:t>
            </a:r>
          </a:p>
          <a:p>
            <a:pPr marL="624078" indent="-514350">
              <a:buFont typeface="+mj-lt"/>
              <a:buAutoNum type="arabicPeriod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Hysteric (psychogenic)</a:t>
            </a:r>
          </a:p>
          <a:p>
            <a:pPr marL="624078" indent="-514350">
              <a:buFont typeface="+mj-lt"/>
              <a:buAutoNum type="arabicPeriod"/>
            </a:pP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Hystero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-epilepsy</a:t>
            </a:r>
          </a:p>
          <a:p>
            <a:pPr marL="624078" indent="-514350">
              <a:buFont typeface="+mj-lt"/>
              <a:buAutoNum type="arabicPeriod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Movement disorder</a:t>
            </a:r>
          </a:p>
          <a:p>
            <a:pPr marL="624078" indent="-514350">
              <a:buFont typeface="+mj-lt"/>
              <a:buAutoNum type="arabicPeriod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Myoclonic and Myochymia</a:t>
            </a:r>
          </a:p>
          <a:p>
            <a:pPr marL="624078" indent="-514350">
              <a:buFont typeface="+mj-lt"/>
              <a:buAutoNum type="arabicPeriod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Narcolepsy</a:t>
            </a:r>
          </a:p>
          <a:p>
            <a:pPr marL="624078" indent="-514350">
              <a:buFont typeface="+mj-lt"/>
              <a:buAutoNum type="arabicPeriod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Cataplexy</a:t>
            </a:r>
          </a:p>
          <a:p>
            <a:pPr marL="624078" indent="-514350">
              <a:buFont typeface="+mj-lt"/>
              <a:buAutoNum type="arabicPeriod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Drugs (Hallucinogen,….)</a:t>
            </a:r>
          </a:p>
          <a:p>
            <a:pPr marL="624078" indent="-514350">
              <a:buFont typeface="+mj-lt"/>
              <a:buAutoNum type="arabicPeriod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Breath holding</a:t>
            </a:r>
          </a:p>
          <a:p>
            <a:pPr marL="624078" indent="-514350">
              <a:buFont typeface="+mj-lt"/>
              <a:buAutoNum type="arabicPeriod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Paroxysmal vertigo</a:t>
            </a:r>
          </a:p>
          <a:p>
            <a:pPr marL="624078" indent="-514350">
              <a:buFont typeface="+mj-lt"/>
              <a:buAutoNum type="arabicPeriod"/>
            </a:pPr>
            <a:endParaRPr lang="en-US" dirty="0" smtClean="0"/>
          </a:p>
          <a:p>
            <a:pPr marL="624078" indent="-514350">
              <a:buFont typeface="+mj-lt"/>
              <a:buAutoNum type="arabicPeriod"/>
            </a:pPr>
            <a:endParaRPr lang="en-US" dirty="0" smtClean="0"/>
          </a:p>
          <a:p>
            <a:pPr marL="624078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 it epilepsy or….?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3424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Epilepsy</a:t>
            </a:r>
          </a:p>
          <a:p>
            <a:pPr marL="109728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events with abnormal electrical changes (disruption) in    the brain</a:t>
            </a:r>
          </a:p>
          <a:p>
            <a:pPr marL="109728" indent="0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Non-epileptic seizure</a:t>
            </a:r>
          </a:p>
          <a:p>
            <a:pPr marL="109728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dissociative seizure/organic/psychogenic are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look the same epileptic picture but not electrical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disruption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"/>
            <a:ext cx="8229600" cy="632460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* Potential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seizure trigger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* Symptoms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preceding the event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* What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happen during the event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* Independent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history from a witness (1,2,3,,,)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* Starting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with aura? Objective manifestation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* Urinary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incontinency or tongue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biting ??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* Post-ictal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confusion?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* History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of febrile seizure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* Home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video segment (familial captured)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* Past 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medical history; (febrile seizure &amp;CNS infection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head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trauma??,,)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* Familial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history (afebrile seizure)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* Drug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history 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* Review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of system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* Physical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examination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* Neurological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examination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* EEG/EEG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monitoring (LTM)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* Neuro-imaging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(CT scan or and MRI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304800"/>
          <a:ext cx="8229600" cy="63724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565812"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Symptoms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Epileptic attacks 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Non Epileptic attacks</a:t>
                      </a:r>
                      <a:endParaRPr lang="en-US" sz="18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565812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Prodromal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Rare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Emotional </a:t>
                      </a:r>
                      <a:r>
                        <a:rPr lang="en-US" sz="16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&amp;stress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565812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Onset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Usually short 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Several minutes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578046"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Aura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Various, Stereotype 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Fear, Panic, Alter mental state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578046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Movement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Tonic, </a:t>
                      </a:r>
                      <a:r>
                        <a:rPr lang="en-US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Clonic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Voluntary often Unintelligible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565812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Injury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Tongue Biting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Lip?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565812"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Consciousness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May Complete loss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Variable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565812"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Response to stimuli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Non react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May</a:t>
                      </a:r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Proper 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react</a:t>
                      </a:r>
                    </a:p>
                  </a:txBody>
                  <a:tcPr anchor="ctr"/>
                </a:tc>
              </a:tr>
              <a:tr h="565812"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Incontinency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Common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Sometimes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565812"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Duration 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Few minutes 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Prolonged</a:t>
                      </a:r>
                    </a:p>
                  </a:txBody>
                  <a:tcPr anchor="ctr"/>
                </a:tc>
              </a:tr>
              <a:tr h="565812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Recovery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Long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Short</a:t>
                      </a: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*Syncope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       1. LOC for second to minutes </a:t>
            </a:r>
          </a:p>
          <a:p>
            <a:pPr marL="514350" indent="-51435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       2. May have convulsion specially due to tilt table testing(63%)</a:t>
            </a:r>
          </a:p>
          <a:p>
            <a:pPr marL="514350" indent="-51435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       3. EEG abnormalities (delta suppression)</a:t>
            </a:r>
          </a:p>
          <a:p>
            <a:pPr marL="514350" indent="-51435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       4. Prodromal sign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*Hypoglycemia ;</a:t>
            </a: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1. Prodromal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sign;(hanger/weakness/tremor/malaise?)</a:t>
            </a: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2. History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of DM/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hyperinsulinemia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3. Oral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anti diabetic agents</a:t>
            </a: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4. Fasting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*Panic attacks; differentiated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mesial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temporal lobe epilepsy</a:t>
            </a: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1. Autonomic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&amp;cardiovascular symptoms</a:t>
            </a: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alpitation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diaphoresis, shaking, tremor, shortness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of</a:t>
            </a: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         breath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3. Chest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discomfort, and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sense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of impending death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593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*Drop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attacks: Seizure, any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cause of loss of consciousness </a:t>
            </a: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(Epilepsy, Syncope, Cardiovascular disorder, SSS,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Asystol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*Idiopathic drop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attacks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Vertebrobasilar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ischemia(SSS)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*Tonic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spasm of multiple sclerosis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*Psychogenic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hallucination &amp; delusion</a:t>
            </a: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*Non convulsive status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pilepticus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1. Non-epileptic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stairng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spells similar to Seizure absence</a:t>
            </a:r>
          </a:p>
          <a:p>
            <a:pPr marL="514350" indent="-51435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2. Tics similar to simple partial seizure</a:t>
            </a:r>
          </a:p>
          <a:p>
            <a:pPr marL="514350" indent="-51435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3. Shuddering attacks similar to benign proximal space</a:t>
            </a:r>
          </a:p>
          <a:p>
            <a:pPr marL="514350" indent="-51435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(sudden flexion of the neck and trunk and adduction of arm)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4. Breath holding (6-60 month) EEG similar to syncope </a:t>
            </a:r>
          </a:p>
          <a:p>
            <a:pPr marL="514350" indent="-51435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Gastroesophageal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reflux→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Laryngospasm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Opistotonus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- Eye deviation- Limb posturing)</a:t>
            </a:r>
          </a:p>
          <a:p>
            <a:pPr marL="514350" indent="-51435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6. Benign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myoclonus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in children </a:t>
            </a:r>
          </a:p>
          <a:p>
            <a:pPr marL="514350" indent="-51435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7. Mannerism</a:t>
            </a:r>
          </a:p>
          <a:p>
            <a:pPr marL="514350" indent="-51435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8.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Spasmus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Nutants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Head nodding, Head tilt,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Nystagmus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Conditions specify to young children: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pPr algn="ctr"/>
            <a:r>
              <a:rPr lang="en-US" sz="2800" dirty="0" smtClean="0"/>
              <a:t>Treatment </a:t>
            </a:r>
            <a:endParaRPr lang="en-US" sz="28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4002819"/>
              </p:ext>
            </p:extLst>
          </p:nvPr>
        </p:nvGraphicFramePr>
        <p:xfrm>
          <a:off x="457200" y="990596"/>
          <a:ext cx="8229600" cy="5516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Generic name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Mechanism of action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Principle indication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Major limitation</a:t>
                      </a:r>
                      <a:endParaRPr lang="en-US" sz="1400" dirty="0"/>
                    </a:p>
                  </a:txBody>
                  <a:tcPr anchor="ctr"/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Valporic</a:t>
                      </a:r>
                      <a:r>
                        <a:rPr lang="en-US" sz="1600" dirty="0" smtClean="0"/>
                        <a:t> Acid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Na Channel &amp; GABA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Focal</a:t>
                      </a:r>
                      <a:r>
                        <a:rPr lang="en-US" sz="1400" baseline="0" dirty="0" smtClean="0"/>
                        <a:t> &amp; generalized abs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Hepatic toxicity, teratogenicity</a:t>
                      </a:r>
                      <a:endParaRPr lang="en-US" sz="1400" dirty="0"/>
                    </a:p>
                  </a:txBody>
                  <a:tcPr anchor="ctr"/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Phenytoin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Sodium channel ↓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Focal</a:t>
                      </a:r>
                      <a:r>
                        <a:rPr lang="en-US" sz="1400" baseline="0" dirty="0" smtClean="0"/>
                        <a:t> &amp; generalized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Hepatic enzyme inducer</a:t>
                      </a:r>
                      <a:endParaRPr lang="en-US" sz="1400" dirty="0"/>
                    </a:p>
                  </a:txBody>
                  <a:tcPr anchor="ctr"/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Carbamazepin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Sodium channel ↓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Focal</a:t>
                      </a:r>
                      <a:r>
                        <a:rPr lang="en-US" sz="1400" baseline="0" dirty="0" smtClean="0"/>
                        <a:t> &amp; generalized</a:t>
                      </a:r>
                      <a:endParaRPr lang="en-US" sz="14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Hepatic enzyme inducer</a:t>
                      </a:r>
                    </a:p>
                  </a:txBody>
                  <a:tcPr anchor="ctr"/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Oxcarbazeoin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Sodium channel ↓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Focal</a:t>
                      </a:r>
                      <a:r>
                        <a:rPr lang="en-US" sz="1400" baseline="0" dirty="0" smtClean="0"/>
                        <a:t> seizure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Hepatic enzyme inducer</a:t>
                      </a:r>
                    </a:p>
                  </a:txBody>
                  <a:tcPr anchor="ctr"/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Eslicarbazepin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Sodium channel ↓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Focal</a:t>
                      </a:r>
                      <a:r>
                        <a:rPr lang="en-US" sz="1400" baseline="0" dirty="0" smtClean="0"/>
                        <a:t> seizure</a:t>
                      </a:r>
                      <a:endParaRPr lang="en-US" sz="14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Hepatic enzyme inducer</a:t>
                      </a:r>
                    </a:p>
                  </a:txBody>
                  <a:tcPr anchor="ctr"/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Phenobarbital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GABA potentiation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Focal</a:t>
                      </a:r>
                      <a:r>
                        <a:rPr lang="en-US" sz="1400" baseline="0" dirty="0" smtClean="0"/>
                        <a:t> &amp; generalized</a:t>
                      </a:r>
                      <a:endParaRPr lang="en-US" sz="14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Hepatic enzyme inducer</a:t>
                      </a:r>
                    </a:p>
                  </a:txBody>
                  <a:tcPr anchor="ctr"/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Lamotrigine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Sodium channel ↓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Focal</a:t>
                      </a:r>
                      <a:r>
                        <a:rPr lang="en-US" sz="1400" baseline="0" dirty="0" smtClean="0"/>
                        <a:t> &amp; generalized</a:t>
                      </a:r>
                      <a:endParaRPr lang="en-US" sz="14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Hepatic enzyme inducer</a:t>
                      </a:r>
                    </a:p>
                  </a:txBody>
                  <a:tcPr anchor="ctr"/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Levetiracetam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SV2A modulation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Focal</a:t>
                      </a:r>
                      <a:r>
                        <a:rPr lang="en-US" sz="1400" baseline="0" dirty="0" smtClean="0"/>
                        <a:t> &amp; generalized</a:t>
                      </a:r>
                      <a:endParaRPr lang="en-US" sz="14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Mood disturbance</a:t>
                      </a:r>
                      <a:endParaRPr lang="en-US" sz="1400" dirty="0"/>
                    </a:p>
                  </a:txBody>
                  <a:tcPr anchor="ctr"/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Topiramat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GABA potentiation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Sodium channel ↓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Focal</a:t>
                      </a:r>
                      <a:r>
                        <a:rPr lang="en-US" sz="1400" baseline="0" dirty="0" smtClean="0"/>
                        <a:t> &amp; generalized</a:t>
                      </a:r>
                      <a:endParaRPr lang="en-US" sz="14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Nephrolythiasis</a:t>
                      </a:r>
                      <a:endParaRPr lang="en-US" sz="1400" dirty="0"/>
                    </a:p>
                  </a:txBody>
                  <a:tcPr anchor="ctr"/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Lacosamide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Sodium channel ↓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Focal</a:t>
                      </a:r>
                      <a:r>
                        <a:rPr lang="en-US" sz="1400" baseline="0" dirty="0" smtClean="0"/>
                        <a:t> &amp; generalized</a:t>
                      </a:r>
                      <a:endParaRPr lang="en-US" sz="14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-</a:t>
                      </a:r>
                      <a:endParaRPr lang="en-US" sz="1400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9080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pPr algn="ctr"/>
            <a:r>
              <a:rPr lang="en-US" sz="2800" dirty="0" smtClean="0"/>
              <a:t>Treatment </a:t>
            </a:r>
            <a:endParaRPr lang="en-US" sz="28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3446894"/>
              </p:ext>
            </p:extLst>
          </p:nvPr>
        </p:nvGraphicFramePr>
        <p:xfrm>
          <a:off x="457200" y="990596"/>
          <a:ext cx="8229600" cy="509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Generic name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Mechanism of action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Principle indication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Major limitation</a:t>
                      </a:r>
                      <a:endParaRPr lang="en-US" sz="1400" dirty="0"/>
                    </a:p>
                  </a:txBody>
                  <a:tcPr anchor="ctr"/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Zonizamide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Sodium channel ↓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Focal</a:t>
                      </a:r>
                      <a:r>
                        <a:rPr lang="en-US" sz="1400" baseline="0" dirty="0" smtClean="0"/>
                        <a:t> &amp; generalized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Nephrolythiasis</a:t>
                      </a:r>
                      <a:endParaRPr lang="en-US" sz="1400" dirty="0"/>
                    </a:p>
                  </a:txBody>
                  <a:tcPr anchor="ctr"/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Ethosuximide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Calcium channel ↓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Absence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Insomnia</a:t>
                      </a:r>
                      <a:endParaRPr lang="en-US" sz="1400" dirty="0"/>
                    </a:p>
                  </a:txBody>
                  <a:tcPr anchor="ctr"/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Clobazam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GABA potentiation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Focal</a:t>
                      </a:r>
                      <a:r>
                        <a:rPr lang="en-US" sz="1400" baseline="0" dirty="0" smtClean="0"/>
                        <a:t> &amp; generalized</a:t>
                      </a:r>
                      <a:endParaRPr lang="en-US" sz="14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Sedation</a:t>
                      </a:r>
                    </a:p>
                  </a:txBody>
                  <a:tcPr anchor="ctr"/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Gabapentin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Calcium channel ↓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Focal</a:t>
                      </a:r>
                      <a:r>
                        <a:rPr lang="en-US" sz="1400" baseline="0" dirty="0" smtClean="0"/>
                        <a:t> &amp; generalized</a:t>
                      </a:r>
                      <a:endParaRPr lang="en-US" sz="14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-</a:t>
                      </a:r>
                    </a:p>
                  </a:txBody>
                  <a:tcPr anchor="ctr"/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Pregabalin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Calcium channel ↓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Focal</a:t>
                      </a:r>
                      <a:r>
                        <a:rPr lang="en-US" sz="1400" baseline="0" dirty="0" smtClean="0"/>
                        <a:t> &amp; generalized</a:t>
                      </a:r>
                      <a:endParaRPr lang="en-US" sz="14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-</a:t>
                      </a:r>
                    </a:p>
                  </a:txBody>
                  <a:tcPr anchor="ctr"/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Perampanek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Glutamate ↓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Focal</a:t>
                      </a:r>
                      <a:r>
                        <a:rPr lang="en-US" sz="1400" baseline="0" dirty="0" smtClean="0"/>
                        <a:t> &amp; generalized</a:t>
                      </a:r>
                      <a:endParaRPr lang="en-US" sz="14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-</a:t>
                      </a:r>
                    </a:p>
                  </a:txBody>
                  <a:tcPr anchor="ctr"/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Vigabatrin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GABA potentiation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Infantile spasm,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Focal</a:t>
                      </a:r>
                      <a:r>
                        <a:rPr lang="en-US" sz="1400" baseline="0" dirty="0" smtClean="0"/>
                        <a:t> &amp; generalized</a:t>
                      </a:r>
                      <a:endParaRPr lang="en-US" sz="14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Retinol toxicity</a:t>
                      </a:r>
                    </a:p>
                  </a:txBody>
                  <a:tcPr anchor="ctr"/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Clonazepam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GABA potentiation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Adjunctive use only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Sedation </a:t>
                      </a:r>
                      <a:endParaRPr lang="en-US" sz="1400" dirty="0"/>
                    </a:p>
                  </a:txBody>
                  <a:tcPr anchor="ctr"/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Fosphenytoin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Sodium channel ↓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Focal</a:t>
                      </a:r>
                      <a:r>
                        <a:rPr lang="en-US" sz="1400" baseline="0" dirty="0" smtClean="0"/>
                        <a:t> &amp; generalized</a:t>
                      </a:r>
                      <a:endParaRPr lang="en-US" sz="14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Skin hypersensitivity</a:t>
                      </a:r>
                      <a:endParaRPr lang="en-US" sz="1400" dirty="0"/>
                    </a:p>
                  </a:txBody>
                  <a:tcPr anchor="ctr"/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Propofol</a:t>
                      </a:r>
                      <a:r>
                        <a:rPr lang="en-US" sz="1600" baseline="0" dirty="0" smtClean="0"/>
                        <a:t> 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Multiple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Adjunctive therapy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Sedation </a:t>
                      </a: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724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Initial assessment: A, B, C, D</a:t>
            </a:r>
          </a:p>
          <a:p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Immidiate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suppression of convulsion:</a:t>
            </a:r>
          </a:p>
          <a:p>
            <a:pPr marL="109728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Lorazepam or Diazepam 2-4 mg/min IV</a:t>
            </a:r>
          </a:p>
          <a:p>
            <a:pPr marL="109728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total doze 10-15 mg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Initiation or reloading with anticonvulsants:</a:t>
            </a:r>
          </a:p>
          <a:p>
            <a:pPr marL="109728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Phenytoin 15-20 mg/kg IV in normal saline</a:t>
            </a:r>
          </a:p>
          <a:p>
            <a:pPr marL="109728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or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fosphenytoin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50-75mg/min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 persistent:</a:t>
            </a:r>
          </a:p>
          <a:p>
            <a:pPr marL="109728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Midazolam 0.2 mg/kg/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hr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 persisted after several hours:</a:t>
            </a:r>
          </a:p>
          <a:p>
            <a:pPr marL="109728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Phenobarbital 10mg/min, 20mg/kg with</a:t>
            </a:r>
          </a:p>
          <a:p>
            <a:pPr marL="109728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Carbamazepin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or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Levetiracetam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by NG tube</a:t>
            </a:r>
          </a:p>
          <a:p>
            <a:pPr marL="109728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Inhalational anesthetics (Isoflurane)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Treatment of status epilepticus in adults: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7802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304800"/>
            <a:ext cx="7162800" cy="6248400"/>
          </a:xfrm>
        </p:spPr>
      </p:pic>
    </p:spTree>
    <p:extLst>
      <p:ext uri="{BB962C8B-B14F-4D97-AF65-F5344CB8AC3E}">
        <p14:creationId xmlns:p14="http://schemas.microsoft.com/office/powerpoint/2010/main" val="2641902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fa-IR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چالش های پزشکی قانونی و بیماران 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ص</a:t>
            </a:r>
            <a:r>
              <a:rPr lang="fa-IR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رعی</a:t>
            </a:r>
            <a:endParaRPr lang="en-US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48249" y="1828800"/>
            <a:ext cx="6447501" cy="4343400"/>
          </a:xfrm>
        </p:spPr>
        <p:txBody>
          <a:bodyPr>
            <a:normAutofit/>
          </a:bodyPr>
          <a:lstStyle/>
          <a:p>
            <a:pPr algn="r" rtl="1">
              <a:buFont typeface="+mj-lt"/>
              <a:buAutoNum type="arabicPeriod"/>
            </a:pPr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صرع و ازدواج و طلاق</a:t>
            </a:r>
          </a:p>
          <a:p>
            <a:pPr algn="r" rtl="1">
              <a:buFont typeface="+mj-lt"/>
              <a:buAutoNum type="arabicPeriod"/>
            </a:pPr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صرع و بزهکاری</a:t>
            </a:r>
          </a:p>
          <a:p>
            <a:pPr algn="r" rtl="1">
              <a:buFont typeface="+mj-lt"/>
              <a:buAutoNum type="arabicPeriod"/>
            </a:pPr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صرع و نابهنجاری های جنسی</a:t>
            </a:r>
          </a:p>
          <a:p>
            <a:pPr algn="r" rtl="1">
              <a:buFont typeface="+mj-lt"/>
              <a:buAutoNum type="arabicPeriod"/>
            </a:pPr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صرع و دارو درمانی</a:t>
            </a:r>
          </a:p>
          <a:p>
            <a:pPr algn="r" rtl="1">
              <a:buFont typeface="+mj-lt"/>
              <a:buAutoNum type="arabicPeriod"/>
            </a:pPr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صرع و اختلالات روان پریشی</a:t>
            </a:r>
          </a:p>
          <a:p>
            <a:pPr algn="r" rtl="1">
              <a:buFont typeface="+mj-lt"/>
              <a:buAutoNum type="arabicPeriod"/>
            </a:pPr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صرع و اعمال جراحی آن در بروز اختلالات روان پریشی</a:t>
            </a:r>
          </a:p>
          <a:p>
            <a:pPr algn="r" rtl="1">
              <a:buFont typeface="+mj-lt"/>
              <a:buAutoNum type="arabicPeriod"/>
            </a:pPr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صرع و تحمل کیفری</a:t>
            </a:r>
          </a:p>
          <a:p>
            <a:pPr algn="r" rtl="1">
              <a:buFont typeface="+mj-lt"/>
              <a:buAutoNum type="arabicPeriod"/>
            </a:pPr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صرع و اعتیاد و اثرات آن روی یکدیگر</a:t>
            </a:r>
            <a:endParaRPr lang="en-US" sz="2800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75323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34" b="16734"/>
          <a:stretch>
            <a:fillRect/>
          </a:stretch>
        </p:blipFill>
        <p:spPr>
          <a:xfrm>
            <a:off x="381000" y="685800"/>
            <a:ext cx="83820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023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533400"/>
            <a:ext cx="8229600" cy="5410047"/>
          </a:xfrm>
        </p:spPr>
      </p:pic>
    </p:spTree>
    <p:extLst>
      <p:ext uri="{BB962C8B-B14F-4D97-AF65-F5344CB8AC3E}">
        <p14:creationId xmlns:p14="http://schemas.microsoft.com/office/powerpoint/2010/main" val="515259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685800"/>
            <a:ext cx="7162800" cy="5638800"/>
          </a:xfrm>
        </p:spPr>
      </p:pic>
    </p:spTree>
    <p:extLst>
      <p:ext uri="{BB962C8B-B14F-4D97-AF65-F5344CB8AC3E}">
        <p14:creationId xmlns:p14="http://schemas.microsoft.com/office/powerpoint/2010/main" val="77298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152400"/>
            <a:ext cx="5257800" cy="6477000"/>
          </a:xfrm>
        </p:spPr>
      </p:pic>
    </p:spTree>
    <p:extLst>
      <p:ext uri="{BB962C8B-B14F-4D97-AF65-F5344CB8AC3E}">
        <p14:creationId xmlns:p14="http://schemas.microsoft.com/office/powerpoint/2010/main" val="1700986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609600"/>
            <a:ext cx="7878675" cy="5321300"/>
          </a:xfrm>
        </p:spPr>
      </p:pic>
    </p:spTree>
    <p:extLst>
      <p:ext uri="{BB962C8B-B14F-4D97-AF65-F5344CB8AC3E}">
        <p14:creationId xmlns:p14="http://schemas.microsoft.com/office/powerpoint/2010/main" val="1460819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81000"/>
            <a:ext cx="4876799" cy="6096000"/>
          </a:xfrm>
        </p:spPr>
      </p:pic>
    </p:spTree>
    <p:extLst>
      <p:ext uri="{BB962C8B-B14F-4D97-AF65-F5344CB8AC3E}">
        <p14:creationId xmlns:p14="http://schemas.microsoft.com/office/powerpoint/2010/main" val="1381488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381000"/>
            <a:ext cx="5638799" cy="6019800"/>
          </a:xfrm>
        </p:spPr>
      </p:pic>
    </p:spTree>
    <p:extLst>
      <p:ext uri="{BB962C8B-B14F-4D97-AF65-F5344CB8AC3E}">
        <p14:creationId xmlns:p14="http://schemas.microsoft.com/office/powerpoint/2010/main" val="932736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201</TotalTime>
  <Words>934</Words>
  <Application>Microsoft Office PowerPoint</Application>
  <PresentationFormat>On-screen Show (4:3)</PresentationFormat>
  <Paragraphs>245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9" baseType="lpstr">
      <vt:lpstr>B Nazanin</vt:lpstr>
      <vt:lpstr>Calibri</vt:lpstr>
      <vt:lpstr>Lucida Sans Unicode</vt:lpstr>
      <vt:lpstr>Times New Roman</vt:lpstr>
      <vt:lpstr>Verdana</vt:lpstr>
      <vt:lpstr>Wingdings 2</vt:lpstr>
      <vt:lpstr>Wingdings 3</vt:lpstr>
      <vt:lpstr>Concourse</vt:lpstr>
      <vt:lpstr>Epilepsy and Seizure Dr. sma Akbarian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Epilepsy challenges in :</vt:lpstr>
      <vt:lpstr>PowerPoint Presentation</vt:lpstr>
      <vt:lpstr>Is it epilepsy or….?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Conditions specify to young children:</vt:lpstr>
      <vt:lpstr>Treatment </vt:lpstr>
      <vt:lpstr>Treatment </vt:lpstr>
      <vt:lpstr>Treatment of status epilepticus in adults:</vt:lpstr>
      <vt:lpstr>چالش های پزشکی قانونی و بیماران صرعی</vt:lpstr>
      <vt:lpstr>PowerPoint Presentation</vt:lpstr>
    </vt:vector>
  </TitlesOfParts>
  <Company>Grizli777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 it Epilepsy or Psychogenic Non Epileptic Attacks(PNEAs)?</dc:title>
  <dc:creator>Sh.A</dc:creator>
  <cp:lastModifiedBy>Shadene</cp:lastModifiedBy>
  <cp:revision>24</cp:revision>
  <dcterms:created xsi:type="dcterms:W3CDTF">2015-01-29T20:43:43Z</dcterms:created>
  <dcterms:modified xsi:type="dcterms:W3CDTF">2020-12-02T21:56:41Z</dcterms:modified>
</cp:coreProperties>
</file>