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1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4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5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6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7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18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theme/theme19.xml" ContentType="application/vnd.openxmlformats-officedocument.theme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theme/theme20.xml" ContentType="application/vnd.openxmlformats-officedocument.theme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1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2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3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24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5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26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7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28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9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0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1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32.xml" ContentType="application/vnd.openxmlformats-officedocument.theme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theme/theme33.xml" ContentType="application/vnd.openxmlformats-officedocument.theme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34.xml" ContentType="application/vnd.openxmlformats-officedocument.theme+xml"/>
  <Override PartName="/ppt/theme/theme3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  <p:sldMasterId id="2147483701" r:id="rId3"/>
    <p:sldMasterId id="2147483713" r:id="rId4"/>
    <p:sldMasterId id="2147483725" r:id="rId5"/>
    <p:sldMasterId id="2147483737" r:id="rId6"/>
    <p:sldMasterId id="2147483749" r:id="rId7"/>
    <p:sldMasterId id="2147483761" r:id="rId8"/>
    <p:sldMasterId id="2147483773" r:id="rId9"/>
    <p:sldMasterId id="2147483785" r:id="rId10"/>
    <p:sldMasterId id="2147483797" r:id="rId11"/>
    <p:sldMasterId id="2147483809" r:id="rId12"/>
    <p:sldMasterId id="2147483821" r:id="rId13"/>
    <p:sldMasterId id="2147483833" r:id="rId14"/>
    <p:sldMasterId id="2147483845" r:id="rId15"/>
    <p:sldMasterId id="2147483857" r:id="rId16"/>
    <p:sldMasterId id="2147483869" r:id="rId17"/>
    <p:sldMasterId id="2147483881" r:id="rId18"/>
    <p:sldMasterId id="2147483893" r:id="rId19"/>
    <p:sldMasterId id="2147483905" r:id="rId20"/>
    <p:sldMasterId id="2147483917" r:id="rId21"/>
    <p:sldMasterId id="2147483929" r:id="rId22"/>
    <p:sldMasterId id="2147483941" r:id="rId23"/>
    <p:sldMasterId id="2147483953" r:id="rId24"/>
    <p:sldMasterId id="2147483965" r:id="rId25"/>
    <p:sldMasterId id="2147483977" r:id="rId26"/>
    <p:sldMasterId id="2147483989" r:id="rId27"/>
    <p:sldMasterId id="2147484001" r:id="rId28"/>
    <p:sldMasterId id="2147484013" r:id="rId29"/>
    <p:sldMasterId id="2147484025" r:id="rId30"/>
    <p:sldMasterId id="2147484037" r:id="rId31"/>
    <p:sldMasterId id="2147484049" r:id="rId32"/>
    <p:sldMasterId id="2147484061" r:id="rId33"/>
    <p:sldMasterId id="2147484073" r:id="rId34"/>
  </p:sldMasterIdLst>
  <p:notesMasterIdLst>
    <p:notesMasterId r:id="rId84"/>
  </p:notesMasterIdLst>
  <p:sldIdLst>
    <p:sldId id="256" r:id="rId35"/>
    <p:sldId id="283" r:id="rId36"/>
    <p:sldId id="288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263" r:id="rId51"/>
    <p:sldId id="264" r:id="rId52"/>
    <p:sldId id="285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270" r:id="rId62"/>
    <p:sldId id="267" r:id="rId63"/>
    <p:sldId id="268" r:id="rId64"/>
    <p:sldId id="287" r:id="rId65"/>
    <p:sldId id="271" r:id="rId66"/>
    <p:sldId id="311" r:id="rId67"/>
    <p:sldId id="312" r:id="rId68"/>
    <p:sldId id="313" r:id="rId69"/>
    <p:sldId id="314" r:id="rId70"/>
    <p:sldId id="315" r:id="rId71"/>
    <p:sldId id="275" r:id="rId72"/>
    <p:sldId id="316" r:id="rId73"/>
    <p:sldId id="317" r:id="rId74"/>
    <p:sldId id="318" r:id="rId75"/>
    <p:sldId id="319" r:id="rId76"/>
    <p:sldId id="320" r:id="rId77"/>
    <p:sldId id="321" r:id="rId78"/>
    <p:sldId id="276" r:id="rId79"/>
    <p:sldId id="277" r:id="rId80"/>
    <p:sldId id="278" r:id="rId81"/>
    <p:sldId id="280" r:id="rId82"/>
    <p:sldId id="281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8.xml"/><Relationship Id="rId47" Type="http://schemas.openxmlformats.org/officeDocument/2006/relationships/slide" Target="slides/slide13.xml"/><Relationship Id="rId63" Type="http://schemas.openxmlformats.org/officeDocument/2006/relationships/slide" Target="slides/slide29.xml"/><Relationship Id="rId68" Type="http://schemas.openxmlformats.org/officeDocument/2006/relationships/slide" Target="slides/slide34.xml"/><Relationship Id="rId84" Type="http://schemas.openxmlformats.org/officeDocument/2006/relationships/notesMaster" Target="notesMasters/notesMaster1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3.xml"/><Relationship Id="rId53" Type="http://schemas.openxmlformats.org/officeDocument/2006/relationships/slide" Target="slides/slide19.xml"/><Relationship Id="rId58" Type="http://schemas.openxmlformats.org/officeDocument/2006/relationships/slide" Target="slides/slide24.xml"/><Relationship Id="rId74" Type="http://schemas.openxmlformats.org/officeDocument/2006/relationships/slide" Target="slides/slide40.xml"/><Relationship Id="rId79" Type="http://schemas.openxmlformats.org/officeDocument/2006/relationships/slide" Target="slides/slide45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1.xml"/><Relationship Id="rId43" Type="http://schemas.openxmlformats.org/officeDocument/2006/relationships/slide" Target="slides/slide9.xml"/><Relationship Id="rId48" Type="http://schemas.openxmlformats.org/officeDocument/2006/relationships/slide" Target="slides/slide14.xml"/><Relationship Id="rId56" Type="http://schemas.openxmlformats.org/officeDocument/2006/relationships/slide" Target="slides/slide22.xml"/><Relationship Id="rId64" Type="http://schemas.openxmlformats.org/officeDocument/2006/relationships/slide" Target="slides/slide30.xml"/><Relationship Id="rId69" Type="http://schemas.openxmlformats.org/officeDocument/2006/relationships/slide" Target="slides/slide35.xml"/><Relationship Id="rId77" Type="http://schemas.openxmlformats.org/officeDocument/2006/relationships/slide" Target="slides/slide4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7.xml"/><Relationship Id="rId72" Type="http://schemas.openxmlformats.org/officeDocument/2006/relationships/slide" Target="slides/slide38.xml"/><Relationship Id="rId80" Type="http://schemas.openxmlformats.org/officeDocument/2006/relationships/slide" Target="slides/slide46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" Target="slides/slide4.xml"/><Relationship Id="rId46" Type="http://schemas.openxmlformats.org/officeDocument/2006/relationships/slide" Target="slides/slide12.xml"/><Relationship Id="rId59" Type="http://schemas.openxmlformats.org/officeDocument/2006/relationships/slide" Target="slides/slide25.xml"/><Relationship Id="rId67" Type="http://schemas.openxmlformats.org/officeDocument/2006/relationships/slide" Target="slides/slide33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7.xml"/><Relationship Id="rId54" Type="http://schemas.openxmlformats.org/officeDocument/2006/relationships/slide" Target="slides/slide20.xml"/><Relationship Id="rId62" Type="http://schemas.openxmlformats.org/officeDocument/2006/relationships/slide" Target="slides/slide28.xml"/><Relationship Id="rId70" Type="http://schemas.openxmlformats.org/officeDocument/2006/relationships/slide" Target="slides/slide36.xml"/><Relationship Id="rId75" Type="http://schemas.openxmlformats.org/officeDocument/2006/relationships/slide" Target="slides/slide41.xml"/><Relationship Id="rId83" Type="http://schemas.openxmlformats.org/officeDocument/2006/relationships/slide" Target="slides/slide49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2.xml"/><Relationship Id="rId49" Type="http://schemas.openxmlformats.org/officeDocument/2006/relationships/slide" Target="slides/slide15.xml"/><Relationship Id="rId57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0.xml"/><Relationship Id="rId52" Type="http://schemas.openxmlformats.org/officeDocument/2006/relationships/slide" Target="slides/slide18.xml"/><Relationship Id="rId60" Type="http://schemas.openxmlformats.org/officeDocument/2006/relationships/slide" Target="slides/slide26.xml"/><Relationship Id="rId65" Type="http://schemas.openxmlformats.org/officeDocument/2006/relationships/slide" Target="slides/slide31.xml"/><Relationship Id="rId73" Type="http://schemas.openxmlformats.org/officeDocument/2006/relationships/slide" Target="slides/slide39.xml"/><Relationship Id="rId78" Type="http://schemas.openxmlformats.org/officeDocument/2006/relationships/slide" Target="slides/slide44.xml"/><Relationship Id="rId81" Type="http://schemas.openxmlformats.org/officeDocument/2006/relationships/slide" Target="slides/slide47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5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16.xml"/><Relationship Id="rId55" Type="http://schemas.openxmlformats.org/officeDocument/2006/relationships/slide" Target="slides/slide21.xml"/><Relationship Id="rId76" Type="http://schemas.openxmlformats.org/officeDocument/2006/relationships/slide" Target="slides/slide4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7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6.xml"/><Relationship Id="rId45" Type="http://schemas.openxmlformats.org/officeDocument/2006/relationships/slide" Target="slides/slide11.xml"/><Relationship Id="rId66" Type="http://schemas.openxmlformats.org/officeDocument/2006/relationships/slide" Target="slides/slide32.xml"/><Relationship Id="rId87" Type="http://schemas.openxmlformats.org/officeDocument/2006/relationships/theme" Target="theme/theme1.xml"/><Relationship Id="rId61" Type="http://schemas.openxmlformats.org/officeDocument/2006/relationships/slide" Target="slides/slide27.xml"/><Relationship Id="rId82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BC676-C1D5-481E-A9BC-3A54967031E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82C5F7-0C44-492E-942D-639171F0AD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3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029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38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65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04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90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98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2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05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2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7260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24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7008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9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1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18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4152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131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796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3604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004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185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5212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805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6437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541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37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705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3338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8925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4887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065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01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0379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7739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4314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7831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0192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6440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1142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0605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326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9365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063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548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8259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8445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9130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4914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2494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394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929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1345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9700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5489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3343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0241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9708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515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52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025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0154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4802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7856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50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0746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958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988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7932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3266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832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913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49852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7613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5763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08139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04994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9361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7806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16784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55868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7126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4580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61008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00236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18461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34346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241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59997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47437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36346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0794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0293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7743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12885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8321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06994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61862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07767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63258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9181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01419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1556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3466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99104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55128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3410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29412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308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54358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42915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5578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33329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62798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6600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28099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68478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85878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8945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4217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71550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23920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00049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56068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10459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0741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83347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99937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0610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133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3949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9123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72384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46383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3656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08094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42429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38153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8183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46326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18529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7499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5919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94384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3107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569553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1102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52814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71609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48030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44424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721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1197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61967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5868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35520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1233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10648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08564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5807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830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79878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04254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60008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41642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13186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81159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32740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99445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4963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46011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13512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965503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68693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6790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280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97559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64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23536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86997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05398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2052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59042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9360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19124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34001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82704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73977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94453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6515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3352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931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404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80745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92068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943691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58440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13377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1553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57640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6058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79657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94194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97654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22867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3901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1390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90736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13020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9104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53660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98104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64500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31087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28849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0737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730956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98442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63239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665425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98075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22100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23943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83449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907083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24626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56800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33466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7402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002171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97295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57719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70269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5498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935965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301321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544893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902115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1082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82549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93094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975117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3759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1164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238716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21818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876688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94942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499830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284719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2625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114095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360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426457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028487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83237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6448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846977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7772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78497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185512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45009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07932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68683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2123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136342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087186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59751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28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478718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2684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69854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8995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834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179979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21993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92616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56763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41838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58829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70104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397495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617717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235029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602467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6868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98719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70670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554762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14743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496425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515671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040341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876027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9193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85904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66310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046381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2952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53842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864148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131832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227000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78295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8013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840737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3266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018300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54667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303786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083885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052977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221064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565652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8753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889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2422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34515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366843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5840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776892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054211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09419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86713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416987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823209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497021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323236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69509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99351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226893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21068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068296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614282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28254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576019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73978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193102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22838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99304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33526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254794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33096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294595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726197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370179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52975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620305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42622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35441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500701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04233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732817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055510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520093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155692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601056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642340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817153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158198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526964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74431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43289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83137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52034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402424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47262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287339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41520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4035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57294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45749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748888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265163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21963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866136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455626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544881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302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1.xml"/><Relationship Id="rId3" Type="http://schemas.openxmlformats.org/officeDocument/2006/relationships/slideLayout" Target="../slideLayouts/slideLayout206.xml"/><Relationship Id="rId7" Type="http://schemas.openxmlformats.org/officeDocument/2006/relationships/slideLayout" Target="../slideLayouts/slideLayout210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9.xml"/><Relationship Id="rId11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12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21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6.xml"/><Relationship Id="rId1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2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28.xml"/><Relationship Id="rId7" Type="http://schemas.openxmlformats.org/officeDocument/2006/relationships/slideLayout" Target="../slideLayouts/slideLayout232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7.xml"/><Relationship Id="rId1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31.xml"/><Relationship Id="rId11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4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3" Type="http://schemas.openxmlformats.org/officeDocument/2006/relationships/slideLayout" Target="../slideLayouts/slideLayout294.xml"/><Relationship Id="rId7" Type="http://schemas.openxmlformats.org/officeDocument/2006/relationships/slideLayout" Target="../slideLayouts/slideLayout298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93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5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3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20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5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3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342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5" Type="http://schemas.openxmlformats.org/officeDocument/2006/relationships/slideLayout" Target="../slideLayouts/slideLayout340.xml"/><Relationship Id="rId10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3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53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1.xml"/><Relationship Id="rId10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5.xml"/><Relationship Id="rId3" Type="http://schemas.openxmlformats.org/officeDocument/2006/relationships/slideLayout" Target="../slideLayouts/slideLayout360.xml"/><Relationship Id="rId7" Type="http://schemas.openxmlformats.org/officeDocument/2006/relationships/slideLayout" Target="../slideLayouts/slideLayout364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9.xml"/><Relationship Id="rId1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63.xml"/><Relationship Id="rId11" Type="http://schemas.openxmlformats.org/officeDocument/2006/relationships/slideLayout" Target="../slideLayouts/slideLayout368.xml"/><Relationship Id="rId5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7.xml"/><Relationship Id="rId4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6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6.xml"/><Relationship Id="rId3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5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69.xml"/><Relationship Id="rId6" Type="http://schemas.openxmlformats.org/officeDocument/2006/relationships/slideLayout" Target="../slideLayouts/slideLayout374.xml"/><Relationship Id="rId11" Type="http://schemas.openxmlformats.org/officeDocument/2006/relationships/slideLayout" Target="../slideLayouts/slideLayout379.xml"/><Relationship Id="rId5" Type="http://schemas.openxmlformats.org/officeDocument/2006/relationships/slideLayout" Target="../slideLayouts/slideLayout373.xml"/><Relationship Id="rId10" Type="http://schemas.openxmlformats.org/officeDocument/2006/relationships/slideLayout" Target="../slideLayouts/slideLayout378.xml"/><Relationship Id="rId4" Type="http://schemas.openxmlformats.org/officeDocument/2006/relationships/slideLayout" Target="../slideLayouts/slideLayout372.xml"/><Relationship Id="rId9" Type="http://schemas.openxmlformats.org/officeDocument/2006/relationships/slideLayout" Target="../slideLayouts/slideLayout3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BEEA4-CF1E-433E-B408-D7285E4EED9B}" type="datetimeFigureOut">
              <a:rPr lang="en-US" smtClean="0"/>
              <a:pPr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72951D7-B51F-4D42-B98B-B07A9CA289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2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66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90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30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67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1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97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51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7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6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91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05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83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71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087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933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542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14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516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37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90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076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60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30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63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59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18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559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60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227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51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33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A08F-315B-45ED-9B93-E72169EA52A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1/7/2021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7159-6B9F-457B-9105-201753C2AD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80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7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2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5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6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HEPATOCELLULAR CARCINOMA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Dr</a:t>
            </a:r>
            <a:r>
              <a:rPr lang="en-US" dirty="0" smtClean="0"/>
              <a:t> </a:t>
            </a:r>
            <a:r>
              <a:rPr lang="en-US" dirty="0" err="1" smtClean="0"/>
              <a:t>miroliaee</a:t>
            </a:r>
            <a:endParaRPr lang="en-US" dirty="0" smtClean="0"/>
          </a:p>
          <a:p>
            <a:r>
              <a:rPr lang="en-US" dirty="0" err="1" smtClean="0"/>
              <a:t>gastroentrologist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43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6918" y="552730"/>
            <a:ext cx="4866435" cy="486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7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300" y="177582"/>
            <a:ext cx="8593445" cy="645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32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425490"/>
            <a:ext cx="7941848" cy="596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664" y="317500"/>
            <a:ext cx="8204093" cy="615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3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96884"/>
            <a:ext cx="7861300" cy="590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74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301536"/>
            <a:ext cx="8178800" cy="614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26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726" y="207189"/>
            <a:ext cx="9396663" cy="633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3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3254" y="228600"/>
            <a:ext cx="8275945" cy="621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366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700" y="292000"/>
            <a:ext cx="8271890" cy="62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14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002" y="266700"/>
            <a:ext cx="8136431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37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560" y="317500"/>
            <a:ext cx="8034937" cy="60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391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800" y="320606"/>
            <a:ext cx="8250704" cy="619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9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904" y="431800"/>
            <a:ext cx="7979895" cy="599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59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904" y="431800"/>
            <a:ext cx="8001107" cy="60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16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396884"/>
            <a:ext cx="8013780" cy="601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10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Physical 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03948"/>
            <a:ext cx="8915400" cy="4796852"/>
          </a:xfrm>
        </p:spPr>
        <p:txBody>
          <a:bodyPr/>
          <a:lstStyle/>
          <a:p>
            <a:r>
              <a:rPr lang="en-US" b="1" dirty="0"/>
              <a:t>Hepatomegaly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50–90% of the </a:t>
            </a:r>
            <a:r>
              <a:rPr lang="en-US" dirty="0" smtClean="0"/>
              <a:t>patients Abdominal </a:t>
            </a:r>
            <a:r>
              <a:rPr lang="en-US" b="1" dirty="0"/>
              <a:t>bruits</a:t>
            </a:r>
            <a:r>
              <a:rPr lang="en-US" dirty="0"/>
              <a:t> </a:t>
            </a:r>
            <a:r>
              <a:rPr lang="en-US" dirty="0" smtClean="0"/>
              <a:t>6–25</a:t>
            </a:r>
            <a:r>
              <a:rPr lang="en-US" dirty="0"/>
              <a:t>%, and </a:t>
            </a:r>
            <a:r>
              <a:rPr lang="en-US" b="1" dirty="0" smtClean="0"/>
              <a:t>ascites</a:t>
            </a:r>
            <a:r>
              <a:rPr lang="en-US" dirty="0" smtClean="0"/>
              <a:t> </a:t>
            </a:r>
            <a:r>
              <a:rPr lang="en-US" dirty="0"/>
              <a:t>in 30–60% </a:t>
            </a:r>
          </a:p>
          <a:p>
            <a:r>
              <a:rPr lang="en-US" dirty="0">
                <a:solidFill>
                  <a:srgbClr val="FF0000"/>
                </a:solidFill>
              </a:rPr>
              <a:t>Splenomegaly</a:t>
            </a:r>
            <a:r>
              <a:rPr lang="en-US" dirty="0"/>
              <a:t> is mainly due to </a:t>
            </a:r>
            <a:r>
              <a:rPr lang="en-US" dirty="0" smtClean="0"/>
              <a:t>portal hypertension</a:t>
            </a:r>
          </a:p>
          <a:p>
            <a:r>
              <a:rPr lang="en-US" b="1" dirty="0"/>
              <a:t>Weight loss </a:t>
            </a:r>
            <a:r>
              <a:rPr lang="en-US" dirty="0"/>
              <a:t>and </a:t>
            </a:r>
            <a:r>
              <a:rPr lang="en-US" b="1" dirty="0"/>
              <a:t>muscle </a:t>
            </a:r>
            <a:r>
              <a:rPr lang="en-US" b="1" dirty="0" smtClean="0"/>
              <a:t>wasting</a:t>
            </a:r>
          </a:p>
          <a:p>
            <a:r>
              <a:rPr lang="en-US" dirty="0">
                <a:solidFill>
                  <a:srgbClr val="FF0000"/>
                </a:solidFill>
              </a:rPr>
              <a:t>Fever</a:t>
            </a:r>
            <a:r>
              <a:rPr lang="en-US" dirty="0"/>
              <a:t> is found in </a:t>
            </a:r>
            <a:r>
              <a:rPr lang="en-US" dirty="0">
                <a:solidFill>
                  <a:srgbClr val="FF0000"/>
                </a:solidFill>
              </a:rPr>
              <a:t>10–50</a:t>
            </a:r>
            <a:r>
              <a:rPr lang="en-US" dirty="0" smtClean="0">
                <a:solidFill>
                  <a:srgbClr val="FF0000"/>
                </a:solidFill>
              </a:rPr>
              <a:t>%</a:t>
            </a:r>
          </a:p>
          <a:p>
            <a:r>
              <a:rPr lang="en-US" i="1" dirty="0"/>
              <a:t>jaundice, </a:t>
            </a:r>
            <a:r>
              <a:rPr lang="en-US" i="1" dirty="0" smtClean="0"/>
              <a:t>dilated abdominal </a:t>
            </a:r>
            <a:r>
              <a:rPr lang="en-US" i="1" dirty="0"/>
              <a:t>veins, palmar erythema, gynecomastia, testicular atrophy, and </a:t>
            </a:r>
            <a:r>
              <a:rPr lang="en-US" i="1" dirty="0" smtClean="0"/>
              <a:t>peripheral edema</a:t>
            </a:r>
          </a:p>
          <a:p>
            <a:r>
              <a:rPr lang="en-US" b="1" dirty="0"/>
              <a:t>Budd-Chiari</a:t>
            </a:r>
            <a:r>
              <a:rPr lang="en-US" dirty="0"/>
              <a:t> syndrome </a:t>
            </a:r>
            <a:r>
              <a:rPr lang="en-US" dirty="0" smtClean="0"/>
              <a:t>due </a:t>
            </a:r>
            <a:r>
              <a:rPr lang="en-US" dirty="0"/>
              <a:t>to HCC</a:t>
            </a:r>
            <a:r>
              <a:rPr lang="en-US" b="1" dirty="0"/>
              <a:t> invasion </a:t>
            </a:r>
            <a:r>
              <a:rPr lang="en-US" dirty="0"/>
              <a:t>of the </a:t>
            </a:r>
            <a:r>
              <a:rPr lang="en-US" b="1" dirty="0"/>
              <a:t>hepatic </a:t>
            </a:r>
            <a:r>
              <a:rPr lang="en-US" b="1" dirty="0" smtClean="0"/>
              <a:t>veins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0855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Paraneoplastic Syndromes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38859"/>
            <a:ext cx="8915400" cy="470691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hypoglycemia</a:t>
            </a:r>
            <a:r>
              <a:rPr lang="en-US" dirty="0"/>
              <a:t> (also caused by </a:t>
            </a:r>
            <a:r>
              <a:rPr lang="en-US" dirty="0" smtClean="0"/>
              <a:t>end-stage liver </a:t>
            </a:r>
            <a:r>
              <a:rPr lang="en-US" dirty="0"/>
              <a:t>failure), </a:t>
            </a:r>
            <a:r>
              <a:rPr lang="en-US" dirty="0" err="1">
                <a:solidFill>
                  <a:srgbClr val="FF0000"/>
                </a:solidFill>
              </a:rPr>
              <a:t>erythrocytosis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hypercalcemia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hypercholesterolemia</a:t>
            </a:r>
            <a:r>
              <a:rPr lang="en-US" dirty="0"/>
              <a:t>, </a:t>
            </a:r>
            <a:r>
              <a:rPr lang="en-US" dirty="0" smtClean="0">
                <a:solidFill>
                  <a:srgbClr val="FF0000"/>
                </a:solidFill>
              </a:rPr>
              <a:t>dysfibrinogenemia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carcinoid </a:t>
            </a:r>
            <a:r>
              <a:rPr lang="en-US" dirty="0">
                <a:solidFill>
                  <a:srgbClr val="FF0000"/>
                </a:solidFill>
              </a:rPr>
              <a:t>syndrome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increased thyroxin-binding globulin</a:t>
            </a:r>
            <a:r>
              <a:rPr lang="en-US" dirty="0"/>
              <a:t>, changes in </a:t>
            </a:r>
            <a:r>
              <a:rPr lang="en-US" dirty="0">
                <a:solidFill>
                  <a:srgbClr val="FF0000"/>
                </a:solidFill>
              </a:rPr>
              <a:t>secondary </a:t>
            </a:r>
            <a:r>
              <a:rPr lang="en-US" dirty="0" smtClean="0">
                <a:solidFill>
                  <a:srgbClr val="FF0000"/>
                </a:solidFill>
              </a:rPr>
              <a:t>sex characteristics </a:t>
            </a:r>
            <a:r>
              <a:rPr lang="en-US" dirty="0"/>
              <a:t>(gynecomastia, testicular atrophy, and precocious puberty),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porphyria </a:t>
            </a:r>
            <a:r>
              <a:rPr lang="en-US" dirty="0" err="1">
                <a:solidFill>
                  <a:srgbClr val="FF0000"/>
                </a:solidFill>
              </a:rPr>
              <a:t>cutanea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tarda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b="1" dirty="0" smtClean="0"/>
              <a:t>thrombocytopenia </a:t>
            </a:r>
            <a:r>
              <a:rPr lang="en-US" dirty="0"/>
              <a:t>associated with their </a:t>
            </a:r>
            <a:r>
              <a:rPr lang="en-US" dirty="0" smtClean="0"/>
              <a:t>fibrosis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normal or </a:t>
            </a:r>
            <a:r>
              <a:rPr lang="en-US" dirty="0" smtClean="0">
                <a:solidFill>
                  <a:srgbClr val="FF0000"/>
                </a:solidFill>
              </a:rPr>
              <a:t>high </a:t>
            </a:r>
            <a:r>
              <a:rPr lang="en-US" dirty="0" err="1" smtClean="0">
                <a:solidFill>
                  <a:srgbClr val="FF0000"/>
                </a:solidFill>
              </a:rPr>
              <a:t>Platele</a:t>
            </a:r>
            <a:r>
              <a:rPr lang="en-US" dirty="0" smtClean="0"/>
              <a:t> related </a:t>
            </a:r>
            <a:r>
              <a:rPr lang="en-US" dirty="0"/>
              <a:t>to elevated interleukin 6 (</a:t>
            </a:r>
            <a:r>
              <a:rPr lang="en-US" dirty="0">
                <a:solidFill>
                  <a:srgbClr val="FF0000"/>
                </a:solidFill>
              </a:rPr>
              <a:t>IL-6</a:t>
            </a:r>
            <a:r>
              <a:rPr lang="en-US" dirty="0"/>
              <a:t>) </a:t>
            </a:r>
            <a:r>
              <a:rPr lang="en-US" dirty="0" smtClean="0"/>
              <a:t>levels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84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5091" y="927847"/>
            <a:ext cx="6642431" cy="497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301536"/>
            <a:ext cx="8225357" cy="617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49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12" y="355600"/>
            <a:ext cx="8102599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46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243" y="381000"/>
            <a:ext cx="7781202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44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568" y="482600"/>
            <a:ext cx="7916528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47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263395"/>
            <a:ext cx="8382000" cy="629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424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158" y="393700"/>
            <a:ext cx="8208442" cy="616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56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80" y="330200"/>
            <a:ext cx="8356520" cy="627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728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800" y="415954"/>
            <a:ext cx="7971464" cy="598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56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/>
              <a:t>PATHOLOGIC DIAGNOSIS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8118" y="1721223"/>
            <a:ext cx="9756494" cy="4840941"/>
          </a:xfrm>
        </p:spPr>
        <p:txBody>
          <a:bodyPr>
            <a:normAutofit/>
          </a:bodyPr>
          <a:lstStyle/>
          <a:p>
            <a:r>
              <a:rPr lang="en-US" b="1" dirty="0"/>
              <a:t>core liver biopsy </a:t>
            </a:r>
            <a:r>
              <a:rPr lang="en-US" dirty="0"/>
              <a:t>of </a:t>
            </a:r>
            <a:r>
              <a:rPr lang="en-US" dirty="0" smtClean="0"/>
              <a:t>the liver </a:t>
            </a:r>
            <a:r>
              <a:rPr lang="en-US" dirty="0"/>
              <a:t>mass under </a:t>
            </a:r>
            <a:r>
              <a:rPr lang="en-US" b="1" dirty="0"/>
              <a:t>ultrasound </a:t>
            </a:r>
            <a:r>
              <a:rPr lang="en-US" b="1" dirty="0" smtClean="0"/>
              <a:t>guidance</a:t>
            </a:r>
          </a:p>
          <a:p>
            <a:endParaRPr lang="en-US" b="1" dirty="0" smtClean="0"/>
          </a:p>
          <a:p>
            <a:r>
              <a:rPr lang="en-US" dirty="0"/>
              <a:t>Bleeding risk is increased </a:t>
            </a:r>
            <a:r>
              <a:rPr lang="en-US" dirty="0" smtClean="0"/>
              <a:t>due </a:t>
            </a:r>
            <a:r>
              <a:rPr lang="en-US" dirty="0" smtClean="0">
                <a:solidFill>
                  <a:srgbClr val="FF0000"/>
                </a:solidFill>
              </a:rPr>
              <a:t>to </a:t>
            </a:r>
            <a:r>
              <a:rPr lang="en-US" dirty="0" err="1" smtClean="0">
                <a:solidFill>
                  <a:srgbClr val="FF0000"/>
                </a:solidFill>
              </a:rPr>
              <a:t>hypervascularity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tumor </a:t>
            </a:r>
            <a:r>
              <a:rPr lang="en-US" dirty="0" smtClean="0">
                <a:solidFill>
                  <a:srgbClr val="FF0000"/>
                </a:solidFill>
              </a:rPr>
              <a:t>thrombocytopenia</a:t>
            </a:r>
            <a:r>
              <a:rPr lang="en-US" dirty="0" smtClean="0"/>
              <a:t> </a:t>
            </a:r>
            <a:r>
              <a:rPr lang="en-US" dirty="0"/>
              <a:t>and decreased </a:t>
            </a:r>
            <a:r>
              <a:rPr lang="en-US" dirty="0" err="1" smtClean="0"/>
              <a:t>liverdependent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clotting factors</a:t>
            </a:r>
            <a:r>
              <a:rPr lang="en-US" dirty="0" smtClean="0"/>
              <a:t> and  </a:t>
            </a:r>
            <a:r>
              <a:rPr lang="en-US" dirty="0" smtClean="0">
                <a:solidFill>
                  <a:srgbClr val="FF0000"/>
                </a:solidFill>
              </a:rPr>
              <a:t>ascites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b="1" dirty="0"/>
              <a:t>Tracking of tumor </a:t>
            </a:r>
            <a:r>
              <a:rPr lang="en-US" dirty="0" smtClean="0"/>
              <a:t>is uncommon</a:t>
            </a:r>
          </a:p>
          <a:p>
            <a:endParaRPr lang="en-US" dirty="0" smtClean="0"/>
          </a:p>
          <a:p>
            <a:r>
              <a:rPr lang="en-US" b="1" dirty="0"/>
              <a:t>Laparoscopic</a:t>
            </a:r>
            <a:r>
              <a:rPr lang="en-US" dirty="0"/>
              <a:t> approaches can also be </a:t>
            </a:r>
            <a:r>
              <a:rPr lang="en-US" dirty="0" smtClean="0"/>
              <a:t>used</a:t>
            </a:r>
          </a:p>
          <a:p>
            <a:endParaRPr lang="en-US" dirty="0" smtClean="0"/>
          </a:p>
          <a:p>
            <a:r>
              <a:rPr lang="en-US" dirty="0" smtClean="0"/>
              <a:t>Is </a:t>
            </a:r>
            <a:r>
              <a:rPr lang="en-US" dirty="0" err="1" smtClean="0"/>
              <a:t>usefull</a:t>
            </a:r>
            <a:r>
              <a:rPr lang="en-US" dirty="0" smtClean="0"/>
              <a:t>  </a:t>
            </a:r>
            <a:r>
              <a:rPr lang="en-US" b="1" dirty="0" err="1"/>
              <a:t>prognostically</a:t>
            </a:r>
            <a:r>
              <a:rPr lang="en-US" dirty="0"/>
              <a:t> </a:t>
            </a:r>
            <a:r>
              <a:rPr lang="en-US" dirty="0" smtClean="0"/>
              <a:t>and prediction of </a:t>
            </a:r>
            <a:r>
              <a:rPr lang="en-US" b="1" dirty="0" smtClean="0"/>
              <a:t>recurrent </a:t>
            </a:r>
            <a:r>
              <a:rPr lang="en-US" dirty="0"/>
              <a:t>or new HCCs after primary </a:t>
            </a:r>
            <a:r>
              <a:rPr lang="en-US" dirty="0" smtClean="0"/>
              <a:t>resection(</a:t>
            </a:r>
            <a:r>
              <a:rPr lang="en-US" dirty="0" err="1" smtClean="0">
                <a:solidFill>
                  <a:srgbClr val="FF0000"/>
                </a:solidFill>
              </a:rPr>
              <a:t>EpCAM</a:t>
            </a:r>
            <a:r>
              <a:rPr lang="en-US" dirty="0">
                <a:solidFill>
                  <a:srgbClr val="FF0000"/>
                </a:solidFill>
              </a:rPr>
              <a:t>, CD44, </a:t>
            </a:r>
            <a:r>
              <a:rPr lang="en-US" dirty="0" smtClean="0">
                <a:solidFill>
                  <a:srgbClr val="FF0000"/>
                </a:solidFill>
              </a:rPr>
              <a:t>and CD90 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68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SEROLOGIC ASSAYS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43987"/>
            <a:ext cx="8915400" cy="5081665"/>
          </a:xfrm>
        </p:spPr>
        <p:txBody>
          <a:bodyPr/>
          <a:lstStyle/>
          <a:p>
            <a:r>
              <a:rPr lang="en-US" b="1" dirty="0"/>
              <a:t>AFP</a:t>
            </a:r>
            <a:r>
              <a:rPr lang="en-US" dirty="0"/>
              <a:t> is a </a:t>
            </a:r>
            <a:r>
              <a:rPr lang="en-US" dirty="0" smtClean="0"/>
              <a:t> </a:t>
            </a:r>
            <a:r>
              <a:rPr lang="en-US" dirty="0"/>
              <a:t>tumor marker for </a:t>
            </a:r>
            <a:r>
              <a:rPr lang="en-US" dirty="0" smtClean="0"/>
              <a:t>HCC increased </a:t>
            </a:r>
            <a:r>
              <a:rPr lang="en-US" dirty="0"/>
              <a:t>in </a:t>
            </a:r>
            <a:r>
              <a:rPr lang="en-US" b="1" dirty="0" smtClean="0"/>
              <a:t>one-half </a:t>
            </a:r>
            <a:r>
              <a:rPr lang="en-US" dirty="0"/>
              <a:t>of U.S. </a:t>
            </a:r>
            <a:r>
              <a:rPr lang="en-US" dirty="0" smtClean="0"/>
              <a:t>patients</a:t>
            </a:r>
          </a:p>
          <a:p>
            <a:endParaRPr lang="en-US" dirty="0" smtClean="0"/>
          </a:p>
          <a:p>
            <a:r>
              <a:rPr lang="en-US" dirty="0"/>
              <a:t>lens </a:t>
            </a:r>
            <a:r>
              <a:rPr lang="en-US" dirty="0" err="1"/>
              <a:t>culinaris</a:t>
            </a:r>
            <a:r>
              <a:rPr lang="en-US" dirty="0"/>
              <a:t> agglutinin-reactive fraction of AFP (</a:t>
            </a:r>
            <a:r>
              <a:rPr lang="en-US" dirty="0">
                <a:solidFill>
                  <a:srgbClr val="FF0000"/>
                </a:solidFill>
              </a:rPr>
              <a:t>AFPL3</a:t>
            </a:r>
            <a:r>
              <a:rPr lang="en-US" dirty="0" smtClean="0"/>
              <a:t>) </a:t>
            </a:r>
            <a:r>
              <a:rPr lang="en-US" dirty="0"/>
              <a:t>more </a:t>
            </a:r>
            <a:r>
              <a:rPr lang="en-US" dirty="0" smtClean="0">
                <a:solidFill>
                  <a:srgbClr val="FF0000"/>
                </a:solidFill>
              </a:rPr>
              <a:t>specific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dirty="0"/>
              <a:t>des-</a:t>
            </a:r>
            <a:r>
              <a:rPr lang="el-GR" b="1" dirty="0" smtClean="0"/>
              <a:t>γ-</a:t>
            </a:r>
            <a:r>
              <a:rPr lang="en-US" b="1" dirty="0" smtClean="0"/>
              <a:t> </a:t>
            </a:r>
            <a:r>
              <a:rPr lang="en-US" b="1" dirty="0" err="1" smtClean="0"/>
              <a:t>carboxy</a:t>
            </a:r>
            <a:r>
              <a:rPr lang="en-US" b="1" dirty="0" smtClean="0"/>
              <a:t> </a:t>
            </a:r>
            <a:r>
              <a:rPr lang="en-US" b="1" dirty="0"/>
              <a:t>prothrombin </a:t>
            </a:r>
            <a:r>
              <a:rPr lang="en-US" dirty="0"/>
              <a:t>(</a:t>
            </a:r>
            <a:r>
              <a:rPr lang="en-US" dirty="0" smtClean="0"/>
              <a:t>DCP)increased </a:t>
            </a:r>
            <a:r>
              <a:rPr lang="en-US" dirty="0"/>
              <a:t>in as many as </a:t>
            </a:r>
            <a:r>
              <a:rPr lang="en-US" b="1" dirty="0"/>
              <a:t>80% </a:t>
            </a:r>
            <a:r>
              <a:rPr lang="en-US" dirty="0"/>
              <a:t>of HCC </a:t>
            </a:r>
            <a:r>
              <a:rPr lang="en-US" dirty="0" smtClean="0"/>
              <a:t>and </a:t>
            </a:r>
            <a:r>
              <a:rPr lang="en-US" b="1" dirty="0" smtClean="0"/>
              <a:t>vitamin </a:t>
            </a:r>
            <a:r>
              <a:rPr lang="en-US" b="1" dirty="0"/>
              <a:t>K </a:t>
            </a:r>
            <a:r>
              <a:rPr lang="en-US" b="1" dirty="0" smtClean="0"/>
              <a:t>deficiency </a:t>
            </a:r>
            <a:r>
              <a:rPr lang="en-US" dirty="0" smtClean="0"/>
              <a:t>and </a:t>
            </a:r>
            <a:r>
              <a:rPr lang="en-US" b="1" dirty="0" err="1" smtClean="0"/>
              <a:t>warfarin</a:t>
            </a:r>
            <a:r>
              <a:rPr lang="en-US" dirty="0" smtClean="0"/>
              <a:t> use</a:t>
            </a:r>
          </a:p>
          <a:p>
            <a:endParaRPr lang="en-US" dirty="0" smtClean="0"/>
          </a:p>
          <a:p>
            <a:r>
              <a:rPr lang="it-IT" dirty="0"/>
              <a:t>(</a:t>
            </a:r>
            <a:r>
              <a:rPr lang="it-IT" dirty="0">
                <a:solidFill>
                  <a:srgbClr val="FF0000"/>
                </a:solidFill>
              </a:rPr>
              <a:t>CEA</a:t>
            </a:r>
            <a:r>
              <a:rPr lang="it-IT" dirty="0"/>
              <a:t>), </a:t>
            </a:r>
            <a:r>
              <a:rPr lang="it-IT" dirty="0">
                <a:solidFill>
                  <a:srgbClr val="FF0000"/>
                </a:solidFill>
              </a:rPr>
              <a:t>vitamin B </a:t>
            </a:r>
            <a:r>
              <a:rPr lang="it-IT" dirty="0"/>
              <a:t>, </a:t>
            </a:r>
            <a:r>
              <a:rPr lang="it-IT" dirty="0">
                <a:solidFill>
                  <a:srgbClr val="FF0000"/>
                </a:solidFill>
              </a:rPr>
              <a:t>AFP, ferritin, </a:t>
            </a:r>
            <a:r>
              <a:rPr lang="it-IT" dirty="0" smtClean="0">
                <a:solidFill>
                  <a:srgbClr val="FF0000"/>
                </a:solidFill>
              </a:rPr>
              <a:t>PIVKA- </a:t>
            </a:r>
            <a:r>
              <a:rPr lang="en-US" dirty="0" smtClean="0">
                <a:solidFill>
                  <a:srgbClr val="FF0000"/>
                </a:solidFill>
              </a:rPr>
              <a:t>2</a:t>
            </a:r>
            <a:r>
              <a:rPr lang="en-US" dirty="0"/>
              <a:t>, and </a:t>
            </a:r>
            <a:r>
              <a:rPr lang="en-US" dirty="0" err="1">
                <a:solidFill>
                  <a:srgbClr val="FF0000"/>
                </a:solidFill>
              </a:rPr>
              <a:t>antimitochondrial</a:t>
            </a:r>
            <a:r>
              <a:rPr lang="en-US" dirty="0"/>
              <a:t> antibody should be measured, and </a:t>
            </a:r>
            <a:r>
              <a:rPr lang="en-US" dirty="0">
                <a:solidFill>
                  <a:srgbClr val="FF0000"/>
                </a:solidFill>
              </a:rPr>
              <a:t>standard liver </a:t>
            </a:r>
            <a:r>
              <a:rPr lang="en-US" dirty="0" smtClean="0">
                <a:solidFill>
                  <a:srgbClr val="FF0000"/>
                </a:solidFill>
              </a:rPr>
              <a:t>function </a:t>
            </a:r>
            <a:r>
              <a:rPr lang="en-US" dirty="0" smtClean="0"/>
              <a:t>tests </a:t>
            </a:r>
            <a:r>
              <a:rPr lang="en-US" dirty="0"/>
              <a:t>should be </a:t>
            </a:r>
            <a:r>
              <a:rPr lang="en-US" dirty="0" smtClean="0"/>
              <a:t>performed</a:t>
            </a:r>
          </a:p>
          <a:p>
            <a:r>
              <a:rPr lang="en-US" dirty="0"/>
              <a:t>Hepatitis </a:t>
            </a:r>
            <a:r>
              <a:rPr lang="en-US" b="1" dirty="0"/>
              <a:t>A, B, and C </a:t>
            </a:r>
            <a:r>
              <a:rPr lang="en-US" dirty="0"/>
              <a:t>serology should be measured</a:t>
            </a:r>
          </a:p>
        </p:txBody>
      </p:sp>
    </p:spTree>
    <p:extLst>
      <p:ext uri="{BB962C8B-B14F-4D97-AF65-F5344CB8AC3E}">
        <p14:creationId xmlns:p14="http://schemas.microsoft.com/office/powerpoint/2010/main" val="345708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New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3849" y="1558977"/>
            <a:ext cx="9750763" cy="4706912"/>
          </a:xfrm>
        </p:spPr>
        <p:txBody>
          <a:bodyPr/>
          <a:lstStyle/>
          <a:p>
            <a:r>
              <a:rPr lang="en-US" dirty="0"/>
              <a:t>Newer biomarkers </a:t>
            </a:r>
            <a:r>
              <a:rPr lang="en-US" dirty="0" smtClean="0"/>
              <a:t>especially </a:t>
            </a:r>
            <a:r>
              <a:rPr lang="en-US" b="1" dirty="0"/>
              <a:t>tissue- and serum-based </a:t>
            </a:r>
            <a:r>
              <a:rPr lang="en-US" b="1" dirty="0" smtClean="0"/>
              <a:t>genomics </a:t>
            </a:r>
            <a:r>
              <a:rPr lang="en-US" dirty="0" smtClean="0"/>
              <a:t>profiling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i="1" dirty="0"/>
              <a:t>glypican-3, </a:t>
            </a:r>
            <a:r>
              <a:rPr lang="en-US" i="1" dirty="0" err="1"/>
              <a:t>osteopontin</a:t>
            </a:r>
            <a:r>
              <a:rPr lang="en-US" i="1" dirty="0"/>
              <a:t>, </a:t>
            </a:r>
            <a:r>
              <a:rPr lang="en-US" i="1" dirty="0" smtClean="0"/>
              <a:t>insulin-like growth </a:t>
            </a:r>
            <a:r>
              <a:rPr lang="en-US" i="1" dirty="0"/>
              <a:t>factor I, and vascular endothelial growth </a:t>
            </a:r>
            <a:r>
              <a:rPr lang="en-US" i="1" dirty="0" smtClean="0"/>
              <a:t>factor</a:t>
            </a:r>
          </a:p>
          <a:p>
            <a:endParaRPr lang="en-US" i="1" dirty="0" smtClean="0"/>
          </a:p>
          <a:p>
            <a:endParaRPr lang="en-US" dirty="0" smtClean="0"/>
          </a:p>
          <a:p>
            <a:r>
              <a:rPr lang="en-US" dirty="0"/>
              <a:t>kits for </a:t>
            </a:r>
            <a:r>
              <a:rPr lang="en-US" dirty="0" smtClean="0"/>
              <a:t>isolating </a:t>
            </a:r>
            <a:r>
              <a:rPr lang="en-US" dirty="0" smtClean="0">
                <a:solidFill>
                  <a:srgbClr val="FF0000"/>
                </a:solidFill>
              </a:rPr>
              <a:t>circulating </a:t>
            </a:r>
            <a:r>
              <a:rPr lang="en-US" dirty="0">
                <a:solidFill>
                  <a:srgbClr val="FF0000"/>
                </a:solidFill>
              </a:rPr>
              <a:t>tumor </a:t>
            </a:r>
            <a:r>
              <a:rPr lang="en-US" dirty="0" smtClean="0"/>
              <a:t>without </a:t>
            </a:r>
            <a:r>
              <a:rPr lang="en-US" dirty="0"/>
              <a:t>the </a:t>
            </a:r>
            <a:r>
              <a:rPr lang="en-US" dirty="0" smtClean="0"/>
              <a:t>need for </a:t>
            </a:r>
            <a:r>
              <a:rPr lang="en-US" dirty="0"/>
              <a:t>further </a:t>
            </a:r>
            <a:r>
              <a:rPr lang="en-US" dirty="0">
                <a:solidFill>
                  <a:srgbClr val="FF0000"/>
                </a:solidFill>
              </a:rPr>
              <a:t>tissue biopsy</a:t>
            </a:r>
          </a:p>
        </p:txBody>
      </p:sp>
    </p:spTree>
    <p:extLst>
      <p:ext uri="{BB962C8B-B14F-4D97-AF65-F5344CB8AC3E}">
        <p14:creationId xmlns:p14="http://schemas.microsoft.com/office/powerpoint/2010/main" val="249936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1047" y="1462785"/>
            <a:ext cx="4719852" cy="457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9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SCREENING HIGH-RISK POPULATIONS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75012"/>
            <a:ext cx="8915400" cy="4652682"/>
          </a:xfrm>
        </p:spPr>
        <p:txBody>
          <a:bodyPr>
            <a:normAutofit/>
          </a:bodyPr>
          <a:lstStyle/>
          <a:p>
            <a:r>
              <a:rPr lang="en-US" dirty="0"/>
              <a:t>detect </a:t>
            </a:r>
            <a:r>
              <a:rPr lang="en-US" b="1" dirty="0"/>
              <a:t>smaller tumors </a:t>
            </a:r>
            <a:r>
              <a:rPr lang="en-US" dirty="0"/>
              <a:t>that </a:t>
            </a:r>
            <a:r>
              <a:rPr lang="en-US" dirty="0" smtClean="0"/>
              <a:t>are potentially curable and </a:t>
            </a:r>
            <a:r>
              <a:rPr lang="en-US" dirty="0"/>
              <a:t>enhance </a:t>
            </a:r>
            <a:r>
              <a:rPr lang="en-US" dirty="0" smtClean="0"/>
              <a:t>survival</a:t>
            </a:r>
          </a:p>
          <a:p>
            <a:r>
              <a:rPr lang="en-US" dirty="0"/>
              <a:t>survival advantage </a:t>
            </a:r>
            <a:r>
              <a:rPr lang="en-US" dirty="0" smtClean="0"/>
              <a:t>in </a:t>
            </a:r>
            <a:r>
              <a:rPr lang="en-US" dirty="0">
                <a:solidFill>
                  <a:srgbClr val="FF0000"/>
                </a:solidFill>
              </a:rPr>
              <a:t>HBV-positive</a:t>
            </a:r>
            <a:r>
              <a:rPr lang="en-US" dirty="0"/>
              <a:t> </a:t>
            </a:r>
            <a:r>
              <a:rPr lang="en-US" dirty="0" smtClean="0"/>
              <a:t>patients for </a:t>
            </a:r>
            <a:r>
              <a:rPr lang="en-US" dirty="0" smtClean="0">
                <a:solidFill>
                  <a:srgbClr val="FF0000"/>
                </a:solidFill>
              </a:rPr>
              <a:t>HCV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b="1" dirty="0"/>
              <a:t>ultrasound</a:t>
            </a:r>
            <a:r>
              <a:rPr lang="en-US" dirty="0"/>
              <a:t> was more </a:t>
            </a:r>
            <a:r>
              <a:rPr lang="en-US" b="1" dirty="0"/>
              <a:t>sensitive</a:t>
            </a:r>
            <a:r>
              <a:rPr lang="en-US" dirty="0"/>
              <a:t> than AFP elevations </a:t>
            </a:r>
            <a:r>
              <a:rPr lang="en-US" dirty="0" smtClean="0"/>
              <a:t>alone, But we request </a:t>
            </a:r>
            <a:r>
              <a:rPr lang="en-US" b="1" dirty="0"/>
              <a:t>both tests at </a:t>
            </a:r>
            <a:r>
              <a:rPr lang="en-US" b="1" dirty="0" smtClean="0"/>
              <a:t>6-month</a:t>
            </a:r>
          </a:p>
          <a:p>
            <a:r>
              <a:rPr lang="en-US" b="1" dirty="0"/>
              <a:t>Prevention strategies </a:t>
            </a:r>
            <a:r>
              <a:rPr lang="en-US" dirty="0"/>
              <a:t>including universal vaccination </a:t>
            </a:r>
            <a:r>
              <a:rPr lang="en-US" dirty="0" smtClean="0"/>
              <a:t>against hepatitis </a:t>
            </a:r>
            <a:r>
              <a:rPr lang="en-US" b="1" dirty="0" smtClean="0"/>
              <a:t>more effective </a:t>
            </a:r>
            <a:r>
              <a:rPr lang="en-US" dirty="0" smtClean="0"/>
              <a:t>than screening efforts</a:t>
            </a:r>
          </a:p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CT</a:t>
            </a:r>
            <a:r>
              <a:rPr lang="en-US" dirty="0"/>
              <a:t> (more </a:t>
            </a:r>
            <a:r>
              <a:rPr lang="en-US" dirty="0">
                <a:solidFill>
                  <a:srgbClr val="FF0000"/>
                </a:solidFill>
              </a:rPr>
              <a:t>sensitive</a:t>
            </a:r>
            <a:r>
              <a:rPr lang="en-US" dirty="0"/>
              <a:t>, especially in </a:t>
            </a:r>
            <a:r>
              <a:rPr lang="en-US" dirty="0" smtClean="0">
                <a:solidFill>
                  <a:srgbClr val="FF0000"/>
                </a:solidFill>
              </a:rPr>
              <a:t>overweight patient</a:t>
            </a:r>
            <a:r>
              <a:rPr lang="en-US" dirty="0" smtClean="0"/>
              <a:t>s</a:t>
            </a:r>
            <a:r>
              <a:rPr lang="en-US" dirty="0"/>
              <a:t>, but more costly</a:t>
            </a:r>
            <a:r>
              <a:rPr lang="en-US" dirty="0" smtClean="0"/>
              <a:t>)</a:t>
            </a:r>
          </a:p>
          <a:p>
            <a:r>
              <a:rPr lang="en-US" dirty="0"/>
              <a:t>high-risk patients (</a:t>
            </a:r>
            <a:r>
              <a:rPr lang="en-US" b="1" dirty="0"/>
              <a:t>HBV carriers, </a:t>
            </a:r>
            <a:r>
              <a:rPr lang="en-US" b="1" dirty="0" smtClean="0"/>
              <a:t>HCV cirrhosis</a:t>
            </a:r>
            <a:r>
              <a:rPr lang="en-US" b="1" dirty="0"/>
              <a:t>, family history of HCC</a:t>
            </a:r>
            <a:r>
              <a:rPr lang="en-US" dirty="0" smtClean="0"/>
              <a:t>)</a:t>
            </a:r>
          </a:p>
          <a:p>
            <a:r>
              <a:rPr lang="en-US" dirty="0">
                <a:solidFill>
                  <a:srgbClr val="FF0000"/>
                </a:solidFill>
              </a:rPr>
              <a:t>γ-</a:t>
            </a:r>
            <a:r>
              <a:rPr lang="en-US" dirty="0" err="1">
                <a:solidFill>
                  <a:srgbClr val="FF0000"/>
                </a:solidFill>
              </a:rPr>
              <a:t>Glutamyl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transpeptidase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appears useful for detecting </a:t>
            </a:r>
            <a:r>
              <a:rPr lang="en-US" dirty="0" smtClean="0">
                <a:solidFill>
                  <a:srgbClr val="FF0000"/>
                </a:solidFill>
              </a:rPr>
              <a:t>small tumors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19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263396"/>
            <a:ext cx="8242326" cy="6188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6672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600" y="358745"/>
            <a:ext cx="8089900" cy="607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91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243" y="381000"/>
            <a:ext cx="7781202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5340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736" y="457200"/>
            <a:ext cx="7831949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26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330140"/>
            <a:ext cx="8136512" cy="610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2346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Liver Transplantation (OLTX)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stages I and II</a:t>
            </a:r>
            <a:r>
              <a:rPr lang="en-US" dirty="0"/>
              <a:t> tumors in the setting of cirrhosis is OLTX, </a:t>
            </a:r>
            <a:r>
              <a:rPr lang="en-US" b="1" dirty="0" smtClean="0"/>
              <a:t>survival about </a:t>
            </a:r>
            <a:r>
              <a:rPr lang="en-US" b="1" dirty="0" err="1" smtClean="0"/>
              <a:t>noncancer</a:t>
            </a:r>
            <a:r>
              <a:rPr lang="en-US" b="1" dirty="0" smtClean="0"/>
              <a:t> cases</a:t>
            </a:r>
          </a:p>
          <a:p>
            <a:endParaRPr lang="en-US" b="1" dirty="0" smtClean="0"/>
          </a:p>
          <a:p>
            <a:r>
              <a:rPr lang="en-US" dirty="0">
                <a:solidFill>
                  <a:srgbClr val="FF0000"/>
                </a:solidFill>
              </a:rPr>
              <a:t>single </a:t>
            </a:r>
            <a:r>
              <a:rPr lang="en-US" dirty="0" smtClean="0">
                <a:solidFill>
                  <a:srgbClr val="FF0000"/>
                </a:solidFill>
              </a:rPr>
              <a:t>lesion </a:t>
            </a:r>
            <a:r>
              <a:rPr lang="en-US" dirty="0" smtClean="0"/>
              <a:t>≤</a:t>
            </a:r>
            <a:r>
              <a:rPr lang="en-US" dirty="0"/>
              <a:t>5 cm or </a:t>
            </a:r>
            <a:r>
              <a:rPr lang="en-US" dirty="0" smtClean="0"/>
              <a:t>t</a:t>
            </a:r>
            <a:r>
              <a:rPr lang="en-US" dirty="0" smtClean="0">
                <a:solidFill>
                  <a:srgbClr val="FF0000"/>
                </a:solidFill>
              </a:rPr>
              <a:t>hree</a:t>
            </a:r>
            <a:r>
              <a:rPr lang="en-US" dirty="0" smtClean="0"/>
              <a:t> </a:t>
            </a:r>
            <a:r>
              <a:rPr lang="en-US" dirty="0"/>
              <a:t>or fewer nodules, each ≤3 </a:t>
            </a:r>
            <a:r>
              <a:rPr lang="en-US" dirty="0" smtClean="0"/>
              <a:t>cm</a:t>
            </a:r>
          </a:p>
          <a:p>
            <a:endParaRPr lang="en-US" dirty="0" smtClean="0"/>
          </a:p>
          <a:p>
            <a:r>
              <a:rPr lang="en-US" dirty="0"/>
              <a:t>“</a:t>
            </a:r>
            <a:r>
              <a:rPr lang="en-US" b="1" dirty="0"/>
              <a:t>bridge</a:t>
            </a:r>
            <a:r>
              <a:rPr lang="en-US" dirty="0"/>
              <a:t>” to OLTX, including RFA, TACE, and </a:t>
            </a:r>
            <a:r>
              <a:rPr lang="en-US" b="1" dirty="0"/>
              <a:t>hepatic </a:t>
            </a:r>
            <a:r>
              <a:rPr lang="en-US" b="1" dirty="0" smtClean="0"/>
              <a:t>arterial Y-</a:t>
            </a:r>
            <a:r>
              <a:rPr lang="en-US" b="1" dirty="0" err="1" smtClean="0"/>
              <a:t>radioembolization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dirty="0">
                <a:solidFill>
                  <a:srgbClr val="FF0000"/>
                </a:solidFill>
              </a:rPr>
              <a:t>AFP </a:t>
            </a:r>
            <a:r>
              <a:rPr lang="en-US" dirty="0" smtClean="0">
                <a:solidFill>
                  <a:srgbClr val="FF0000"/>
                </a:solidFill>
              </a:rPr>
              <a:t>levels &gt;1000 </a:t>
            </a:r>
            <a:r>
              <a:rPr lang="en-US" dirty="0"/>
              <a:t>ng/mL have exceptionally high </a:t>
            </a:r>
            <a:r>
              <a:rPr lang="en-US" dirty="0">
                <a:solidFill>
                  <a:srgbClr val="FF0000"/>
                </a:solidFill>
              </a:rPr>
              <a:t>post-OLTX recurrence </a:t>
            </a:r>
            <a:r>
              <a:rPr lang="en-US" dirty="0" smtClean="0"/>
              <a:t>rates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92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39676"/>
            <a:ext cx="7835900" cy="588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082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539910"/>
            <a:ext cx="7840195" cy="588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419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820" y="444500"/>
            <a:ext cx="7658179" cy="574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7182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425490"/>
            <a:ext cx="7958763" cy="59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69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0" y="473164"/>
            <a:ext cx="7827602" cy="587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5829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387350"/>
            <a:ext cx="7924985" cy="594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592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Adjuvant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adjuvant and </a:t>
            </a:r>
            <a:r>
              <a:rPr lang="en-US" dirty="0" err="1"/>
              <a:t>neoadjuvant</a:t>
            </a:r>
            <a:r>
              <a:rPr lang="en-US" dirty="0"/>
              <a:t> </a:t>
            </a:r>
            <a:r>
              <a:rPr lang="en-US" dirty="0" smtClean="0"/>
              <a:t>no clear advantage </a:t>
            </a:r>
            <a:r>
              <a:rPr lang="en-US" dirty="0"/>
              <a:t>in disease-free or overall survival has been </a:t>
            </a:r>
            <a:r>
              <a:rPr lang="en-US" dirty="0" smtClean="0"/>
              <a:t>found</a:t>
            </a:r>
          </a:p>
          <a:p>
            <a:r>
              <a:rPr lang="en-US" dirty="0"/>
              <a:t>Antiviral </a:t>
            </a:r>
            <a:r>
              <a:rPr lang="en-US" dirty="0" err="1" smtClean="0"/>
              <a:t>therapysuccessful</a:t>
            </a:r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smtClean="0"/>
              <a:t>decreasing </a:t>
            </a:r>
            <a:r>
              <a:rPr lang="en-US" dirty="0" err="1" smtClean="0"/>
              <a:t>postresection</a:t>
            </a:r>
            <a:r>
              <a:rPr lang="en-US" dirty="0" smtClean="0"/>
              <a:t> </a:t>
            </a:r>
            <a:r>
              <a:rPr lang="en-US" dirty="0"/>
              <a:t>tumor </a:t>
            </a:r>
            <a:r>
              <a:rPr lang="en-US" dirty="0" smtClean="0"/>
              <a:t>recurrences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3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TNM STAGES III AND IV HCC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successful resection can be followed by rapid </a:t>
            </a:r>
            <a:r>
              <a:rPr lang="en-US" dirty="0" smtClean="0"/>
              <a:t>recurrence</a:t>
            </a:r>
          </a:p>
          <a:p>
            <a:r>
              <a:rPr lang="en-US" dirty="0"/>
              <a:t>not considered candidates for </a:t>
            </a:r>
            <a:r>
              <a:rPr lang="en-US" dirty="0" smtClean="0"/>
              <a:t>transplantation</a:t>
            </a:r>
          </a:p>
          <a:p>
            <a:r>
              <a:rPr lang="en-US" dirty="0"/>
              <a:t>The prognosis is poor for stage IV tumors, and no </a:t>
            </a:r>
            <a:r>
              <a:rPr lang="en-US" dirty="0" smtClean="0"/>
              <a:t>surgical treatment </a:t>
            </a:r>
            <a:r>
              <a:rPr lang="en-US" dirty="0"/>
              <a:t>is recommended</a:t>
            </a:r>
          </a:p>
        </p:txBody>
      </p:sp>
    </p:spTree>
    <p:extLst>
      <p:ext uri="{BB962C8B-B14F-4D97-AF65-F5344CB8AC3E}">
        <p14:creationId xmlns:p14="http://schemas.microsoft.com/office/powerpoint/2010/main" val="236736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Systemic Chemotherapy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single agent </a:t>
            </a:r>
            <a:r>
              <a:rPr lang="en-US" dirty="0" smtClean="0"/>
              <a:t>or combination </a:t>
            </a:r>
            <a:r>
              <a:rPr lang="en-US" dirty="0"/>
              <a:t>of agents given systemically reproducibly leads to even a 25% </a:t>
            </a:r>
            <a:r>
              <a:rPr lang="en-US" dirty="0" smtClean="0"/>
              <a:t>response rate </a:t>
            </a:r>
            <a:r>
              <a:rPr lang="en-US" dirty="0"/>
              <a:t>or has any </a:t>
            </a:r>
            <a:r>
              <a:rPr lang="en-US" dirty="0" err="1"/>
              <a:t>e?ect</a:t>
            </a:r>
            <a:r>
              <a:rPr lang="en-US" dirty="0"/>
              <a:t> on survival</a:t>
            </a:r>
          </a:p>
        </p:txBody>
      </p:sp>
    </p:spTree>
    <p:extLst>
      <p:ext uri="{BB962C8B-B14F-4D97-AF65-F5344CB8AC3E}">
        <p14:creationId xmlns:p14="http://schemas.microsoft.com/office/powerpoint/2010/main" val="199476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Kinase Inhibitors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oral </a:t>
            </a:r>
            <a:r>
              <a:rPr lang="en-US" dirty="0" err="1"/>
              <a:t>multikinase</a:t>
            </a:r>
            <a:r>
              <a:rPr lang="en-US" dirty="0"/>
              <a:t> inhibitor, </a:t>
            </a:r>
            <a:r>
              <a:rPr lang="en-US" dirty="0" err="1" smtClean="0"/>
              <a:t>sorafenib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Nexavar</a:t>
            </a:r>
            <a:r>
              <a:rPr lang="en-US" dirty="0" smtClean="0"/>
              <a:t>)</a:t>
            </a:r>
          </a:p>
          <a:p>
            <a:r>
              <a:rPr lang="en-US" dirty="0"/>
              <a:t>targets both the </a:t>
            </a:r>
            <a:r>
              <a:rPr lang="en-US" dirty="0" err="1"/>
              <a:t>Raf</a:t>
            </a:r>
            <a:r>
              <a:rPr lang="en-US" dirty="0"/>
              <a:t> </a:t>
            </a:r>
            <a:r>
              <a:rPr lang="en-US" dirty="0" err="1" smtClean="0"/>
              <a:t>mitogenic</a:t>
            </a:r>
            <a:r>
              <a:rPr lang="en-US" dirty="0"/>
              <a:t> </a:t>
            </a:r>
            <a:r>
              <a:rPr lang="en-US" dirty="0" smtClean="0"/>
              <a:t>pathway </a:t>
            </a:r>
            <a:r>
              <a:rPr lang="en-US" dirty="0"/>
              <a:t>and the vascular endothelial growth factor receptor (VEGFR</a:t>
            </a:r>
            <a:r>
              <a:rPr lang="en-US" dirty="0" smtClean="0"/>
              <a:t>)</a:t>
            </a:r>
          </a:p>
          <a:p>
            <a:r>
              <a:rPr lang="en-US" dirty="0"/>
              <a:t>responses were </a:t>
            </a:r>
            <a:r>
              <a:rPr lang="en-US" dirty="0" smtClean="0"/>
              <a:t>negligible</a:t>
            </a:r>
          </a:p>
          <a:p>
            <a:r>
              <a:rPr lang="en-US" dirty="0"/>
              <a:t>fatigue, hypertension, diarrhea, </a:t>
            </a:r>
            <a:r>
              <a:rPr lang="en-US" dirty="0" err="1"/>
              <a:t>mucositis</a:t>
            </a:r>
            <a:r>
              <a:rPr lang="en-US" dirty="0"/>
              <a:t>, and skin changes, </a:t>
            </a:r>
            <a:r>
              <a:rPr lang="en-US" dirty="0" smtClean="0"/>
              <a:t>such as </a:t>
            </a:r>
            <a:r>
              <a:rPr lang="en-US" dirty="0"/>
              <a:t>the painful hand-foot syndrome, hair loss, and itching, each in 20–40% of </a:t>
            </a:r>
            <a:r>
              <a:rPr lang="en-US" dirty="0" smtClean="0"/>
              <a:t>patients</a:t>
            </a:r>
          </a:p>
          <a:p>
            <a:r>
              <a:rPr lang="en-US" dirty="0"/>
              <a:t>new </a:t>
            </a:r>
            <a:r>
              <a:rPr lang="en-US" dirty="0" smtClean="0"/>
              <a:t>:</a:t>
            </a:r>
            <a:r>
              <a:rPr lang="en-US" dirty="0" err="1" smtClean="0"/>
              <a:t>sunitinib</a:t>
            </a:r>
            <a:r>
              <a:rPr lang="en-US" dirty="0"/>
              <a:t>, </a:t>
            </a:r>
            <a:r>
              <a:rPr lang="en-US" dirty="0" err="1"/>
              <a:t>brivanib</a:t>
            </a:r>
            <a:r>
              <a:rPr lang="en-US" dirty="0"/>
              <a:t>, </a:t>
            </a:r>
            <a:r>
              <a:rPr lang="en-US" dirty="0" err="1"/>
              <a:t>linifanib</a:t>
            </a:r>
            <a:r>
              <a:rPr lang="en-US" dirty="0"/>
              <a:t>, </a:t>
            </a:r>
            <a:r>
              <a:rPr lang="en-US" dirty="0" err="1"/>
              <a:t>everolimus</a:t>
            </a:r>
            <a:r>
              <a:rPr lang="en-US"/>
              <a:t>, </a:t>
            </a:r>
            <a:r>
              <a:rPr lang="en-US" smtClean="0"/>
              <a:t>and bevacizumab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09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New 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external-beam radiation and conformal radiation </a:t>
            </a:r>
            <a:r>
              <a:rPr lang="en-US" dirty="0" smtClean="0"/>
              <a:t>therapy( Radiation hepatitis)</a:t>
            </a:r>
          </a:p>
          <a:p>
            <a:r>
              <a:rPr lang="sv-SE" dirty="0" smtClean="0"/>
              <a:t>Yttrium attached </a:t>
            </a:r>
            <a:r>
              <a:rPr lang="en-US" dirty="0" smtClean="0"/>
              <a:t>to </a:t>
            </a:r>
            <a:r>
              <a:rPr lang="en-US" dirty="0"/>
              <a:t>either glass (</a:t>
            </a:r>
            <a:r>
              <a:rPr lang="en-US" dirty="0" err="1"/>
              <a:t>TheraSphere</a:t>
            </a:r>
            <a:r>
              <a:rPr lang="en-US" dirty="0"/>
              <a:t>) or resin (SIR-Spheres) microspheres injected into </a:t>
            </a:r>
            <a:r>
              <a:rPr lang="en-US" dirty="0" err="1" smtClean="0"/>
              <a:t>amajor</a:t>
            </a:r>
            <a:r>
              <a:rPr lang="en-US" dirty="0" smtClean="0"/>
              <a:t> </a:t>
            </a:r>
            <a:r>
              <a:rPr lang="en-US" dirty="0"/>
              <a:t>branch hepatic </a:t>
            </a:r>
            <a:r>
              <a:rPr lang="en-US" dirty="0" smtClean="0"/>
              <a:t>artery</a:t>
            </a:r>
          </a:p>
          <a:p>
            <a:r>
              <a:rPr lang="en-US" dirty="0"/>
              <a:t>attractiveness of Yttrium therapy is its safety in the presence of major branch </a:t>
            </a:r>
            <a:r>
              <a:rPr lang="en-US" dirty="0" smtClean="0"/>
              <a:t>portal vein thrombosis</a:t>
            </a:r>
          </a:p>
          <a:p>
            <a:r>
              <a:rPr lang="en-US" dirty="0" err="1" smtClean="0"/>
              <a:t>Externalbeam</a:t>
            </a:r>
            <a:r>
              <a:rPr lang="en-US" dirty="0" smtClean="0"/>
              <a:t> radiation </a:t>
            </a:r>
            <a:r>
              <a:rPr lang="en-US" dirty="0"/>
              <a:t>has been reported to be safe and useful in the control of major </a:t>
            </a:r>
            <a:r>
              <a:rPr lang="en-US" dirty="0" smtClean="0"/>
              <a:t>branch portal </a:t>
            </a:r>
            <a:r>
              <a:rPr lang="en-US" dirty="0"/>
              <a:t>or hepatic vein invasion (thrombosis) by </a:t>
            </a:r>
            <a:r>
              <a:rPr lang="en-US" dirty="0" smtClean="0"/>
              <a:t>tumors</a:t>
            </a:r>
          </a:p>
          <a:p>
            <a:r>
              <a:rPr lang="en-US" dirty="0"/>
              <a:t>Vitamin K has been assessed in clinical trials at high dosage for its </a:t>
            </a:r>
            <a:r>
              <a:rPr lang="en-US" dirty="0" err="1" smtClean="0"/>
              <a:t>HCCinhibitory</a:t>
            </a:r>
            <a:r>
              <a:rPr lang="en-US" dirty="0" smtClean="0"/>
              <a:t> </a:t>
            </a:r>
            <a:r>
              <a:rPr lang="en-US" smtClean="0"/>
              <a:t>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8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3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825</TotalTime>
  <Words>705</Words>
  <Application>Microsoft Office PowerPoint</Application>
  <PresentationFormat>Widescreen</PresentationFormat>
  <Paragraphs>82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34</vt:i4>
      </vt:variant>
      <vt:variant>
        <vt:lpstr>Slide Titles</vt:lpstr>
      </vt:variant>
      <vt:variant>
        <vt:i4>49</vt:i4>
      </vt:variant>
    </vt:vector>
  </HeadingPairs>
  <TitlesOfParts>
    <vt:vector size="88" baseType="lpstr">
      <vt:lpstr>Arial</vt:lpstr>
      <vt:lpstr>Calibri</vt:lpstr>
      <vt:lpstr>Calibri Light</vt:lpstr>
      <vt:lpstr>Century Gothic</vt:lpstr>
      <vt:lpstr>Wingdings 3</vt:lpstr>
      <vt:lpstr>Wisp</vt:lpstr>
      <vt:lpstr>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18_Office Theme</vt:lpstr>
      <vt:lpstr>19_Office Theme</vt:lpstr>
      <vt:lpstr>20_Office Theme</vt:lpstr>
      <vt:lpstr>21_Office Theme</vt:lpstr>
      <vt:lpstr>22_Office Theme</vt:lpstr>
      <vt:lpstr>23_Office Theme</vt:lpstr>
      <vt:lpstr>24_Office Theme</vt:lpstr>
      <vt:lpstr>25_Office Theme</vt:lpstr>
      <vt:lpstr>26_Office Theme</vt:lpstr>
      <vt:lpstr>27_Office Theme</vt:lpstr>
      <vt:lpstr>28_Office Theme</vt:lpstr>
      <vt:lpstr>29_Office Theme</vt:lpstr>
      <vt:lpstr>30_Office Theme</vt:lpstr>
      <vt:lpstr>31_Office Theme</vt:lpstr>
      <vt:lpstr>32_Office Theme</vt:lpstr>
      <vt:lpstr>33_Office Theme</vt:lpstr>
      <vt:lpstr>HEPATOCELLULAR CARCINOMA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Physical Signs</vt:lpstr>
      <vt:lpstr>Paraneoplastic Syndromes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PATHOLOGIC DIAGNOSIS</vt:lpstr>
      <vt:lpstr>SEROLOGIC ASSAYS</vt:lpstr>
      <vt:lpstr>New Directions</vt:lpstr>
      <vt:lpstr>PowerPoint Presentation</vt:lpstr>
      <vt:lpstr>SCREENING HIGH-RISK POPULATIONS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Liver Transplantation (OLTX)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Adjuvant Therapy</vt:lpstr>
      <vt:lpstr>TNM STAGES III AND IV HCC</vt:lpstr>
      <vt:lpstr>Systemic Chemotherapy</vt:lpstr>
      <vt:lpstr>Kinase Inhibitors</vt:lpstr>
      <vt:lpstr>New Therapies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HEPATOCELLULAR CARCINOMA</dc:title>
  <dc:creator>user</dc:creator>
  <cp:lastModifiedBy>Windows User</cp:lastModifiedBy>
  <cp:revision>113</cp:revision>
  <dcterms:created xsi:type="dcterms:W3CDTF">2017-07-19T04:48:39Z</dcterms:created>
  <dcterms:modified xsi:type="dcterms:W3CDTF">2021-01-07T06:21:57Z</dcterms:modified>
</cp:coreProperties>
</file>