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05"/>
  </p:notesMasterIdLst>
  <p:sldIdLst>
    <p:sldId id="256" r:id="rId2"/>
    <p:sldId id="386" r:id="rId3"/>
    <p:sldId id="385" r:id="rId4"/>
    <p:sldId id="382" r:id="rId5"/>
    <p:sldId id="384" r:id="rId6"/>
    <p:sldId id="257" r:id="rId7"/>
    <p:sldId id="373" r:id="rId8"/>
    <p:sldId id="258" r:id="rId9"/>
    <p:sldId id="259" r:id="rId10"/>
    <p:sldId id="260" r:id="rId11"/>
    <p:sldId id="377" r:id="rId12"/>
    <p:sldId id="374" r:id="rId13"/>
    <p:sldId id="261" r:id="rId14"/>
    <p:sldId id="262" r:id="rId15"/>
    <p:sldId id="263" r:id="rId16"/>
    <p:sldId id="375" r:id="rId17"/>
    <p:sldId id="376" r:id="rId18"/>
    <p:sldId id="264" r:id="rId19"/>
    <p:sldId id="265" r:id="rId20"/>
    <p:sldId id="266" r:id="rId21"/>
    <p:sldId id="267" r:id="rId22"/>
    <p:sldId id="268" r:id="rId23"/>
    <p:sldId id="269" r:id="rId24"/>
    <p:sldId id="270" r:id="rId25"/>
    <p:sldId id="271" r:id="rId26"/>
    <p:sldId id="272" r:id="rId27"/>
    <p:sldId id="273" r:id="rId28"/>
    <p:sldId id="380" r:id="rId29"/>
    <p:sldId id="275" r:id="rId30"/>
    <p:sldId id="276" r:id="rId31"/>
    <p:sldId id="277" r:id="rId32"/>
    <p:sldId id="278" r:id="rId33"/>
    <p:sldId id="279" r:id="rId34"/>
    <p:sldId id="280" r:id="rId35"/>
    <p:sldId id="281" r:id="rId36"/>
    <p:sldId id="282" r:id="rId37"/>
    <p:sldId id="283" r:id="rId38"/>
    <p:sldId id="381" r:id="rId39"/>
    <p:sldId id="284" r:id="rId40"/>
    <p:sldId id="285" r:id="rId41"/>
    <p:sldId id="286" r:id="rId42"/>
    <p:sldId id="287" r:id="rId43"/>
    <p:sldId id="288" r:id="rId44"/>
    <p:sldId id="289" r:id="rId45"/>
    <p:sldId id="290" r:id="rId46"/>
    <p:sldId id="291" r:id="rId47"/>
    <p:sldId id="378" r:id="rId48"/>
    <p:sldId id="292" r:id="rId49"/>
    <p:sldId id="293" r:id="rId50"/>
    <p:sldId id="294" r:id="rId51"/>
    <p:sldId id="295" r:id="rId52"/>
    <p:sldId id="296" r:id="rId53"/>
    <p:sldId id="297" r:id="rId54"/>
    <p:sldId id="298" r:id="rId55"/>
    <p:sldId id="299" r:id="rId56"/>
    <p:sldId id="300" r:id="rId57"/>
    <p:sldId id="301" r:id="rId58"/>
    <p:sldId id="302" r:id="rId59"/>
    <p:sldId id="304" r:id="rId60"/>
    <p:sldId id="305" r:id="rId61"/>
    <p:sldId id="306" r:id="rId62"/>
    <p:sldId id="307" r:id="rId63"/>
    <p:sldId id="360" r:id="rId64"/>
    <p:sldId id="308" r:id="rId65"/>
    <p:sldId id="309" r:id="rId66"/>
    <p:sldId id="358" r:id="rId67"/>
    <p:sldId id="310" r:id="rId68"/>
    <p:sldId id="387" r:id="rId69"/>
    <p:sldId id="311" r:id="rId70"/>
    <p:sldId id="312" r:id="rId71"/>
    <p:sldId id="359" r:id="rId72"/>
    <p:sldId id="313" r:id="rId73"/>
    <p:sldId id="314" r:id="rId74"/>
    <p:sldId id="315" r:id="rId75"/>
    <p:sldId id="316" r:id="rId76"/>
    <p:sldId id="317" r:id="rId77"/>
    <p:sldId id="318" r:id="rId78"/>
    <p:sldId id="319" r:id="rId79"/>
    <p:sldId id="320" r:id="rId80"/>
    <p:sldId id="321" r:id="rId81"/>
    <p:sldId id="322" r:id="rId82"/>
    <p:sldId id="323" r:id="rId83"/>
    <p:sldId id="324" r:id="rId84"/>
    <p:sldId id="325" r:id="rId85"/>
    <p:sldId id="326" r:id="rId86"/>
    <p:sldId id="327" r:id="rId87"/>
    <p:sldId id="328" r:id="rId88"/>
    <p:sldId id="329" r:id="rId89"/>
    <p:sldId id="330" r:id="rId90"/>
    <p:sldId id="331" r:id="rId91"/>
    <p:sldId id="332" r:id="rId92"/>
    <p:sldId id="364" r:id="rId93"/>
    <p:sldId id="365" r:id="rId94"/>
    <p:sldId id="366" r:id="rId95"/>
    <p:sldId id="333" r:id="rId96"/>
    <p:sldId id="334" r:id="rId97"/>
    <p:sldId id="335" r:id="rId98"/>
    <p:sldId id="339" r:id="rId99"/>
    <p:sldId id="363" r:id="rId100"/>
    <p:sldId id="367" r:id="rId101"/>
    <p:sldId id="368" r:id="rId102"/>
    <p:sldId id="369" r:id="rId103"/>
    <p:sldId id="372" r:id="rId10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8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E6C28-5EE5-408F-ACF5-E1C208620F98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F7DC9-6EA7-4DCC-9DD4-4E54AE2C07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727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7F7DC9-6EA7-4DCC-9DD4-4E54AE2C07A6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364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14B0AB-1A12-4CFF-BC80-A59428996E71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629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C3080-E782-4E2C-B794-7F0A7095BC8A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26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1A011-6F8C-46C6-A0EF-A22F6CBE9445}" type="datetime1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14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03DDA-C4CD-4202-AB33-2309B2BC029A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195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E7342-1BC6-430D-BDF1-D8FE218A47B8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30483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49A27-7192-40F5-81C1-388D8FE422CC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123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DFDFB-5BDC-4EC5-865B-C2569DE07D4B}" type="datetime1">
              <a:rPr lang="en-US" smtClean="0"/>
              <a:t>1/13/2021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043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CCDEE-3812-476A-94A8-ED8907BE8FF3}" type="datetime1">
              <a:rPr lang="en-US" smtClean="0"/>
              <a:t>1/13/2021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88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0D705-97BE-432F-BDE8-5079B25D08BA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45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D669B-BB33-4A97-8E4D-C1C1756AE416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292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72B14-5A80-4746-800B-3C1CE1E48DCB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42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7691A-F4EC-4513-99DB-AE097EF80F86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46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502B1-A7FF-4BD3-8F20-B6D98572CCC0}" type="datetime1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08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0BD752-8FF9-4AB3-BBAE-DF4D77D9CE5A}" type="datetime1">
              <a:rPr lang="en-US" smtClean="0"/>
              <a:t>1/13/2021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8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2BC-DB70-4195-B6AE-8778A33FB42D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9956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ACD6-32A8-44D9-98D9-15D7F9D4E08B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44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B89FB-1901-4BB5-B4A4-0AE1B8499957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309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5085C-05C0-4205-BA47-AE1AFB3DCBD9}" type="datetime1">
              <a:rPr lang="en-US" smtClean="0"/>
              <a:t>1/13/2021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159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434E7AA-28E8-4664-9AC2-44E6E31E390D}" type="datetime1">
              <a:rPr lang="en-US" smtClean="0"/>
              <a:t>1/13/2021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69168-1F61-4DC2-AB15-C728C51251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8214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1006" y="510251"/>
            <a:ext cx="9071485" cy="2105627"/>
          </a:xfrm>
        </p:spPr>
        <p:txBody>
          <a:bodyPr/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Primary hyperparathyroidism 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142665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Alireza Esteghamati,MD</a:t>
            </a:r>
          </a:p>
          <a:p>
            <a:r>
              <a:rPr lang="en-US" sz="32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January 2021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770" y="1717252"/>
            <a:ext cx="11690429" cy="419548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Well documented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PHPT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has been reported with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PTH levels </a:t>
            </a:r>
            <a:r>
              <a:rPr lang="en-US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low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20 to 25 </a:t>
            </a:r>
            <a:r>
              <a:rPr lang="en-US" sz="2800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/mL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(normal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range of ~10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 65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/mL). </a:t>
            </a:r>
          </a:p>
          <a:p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virtually all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etiologies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hypercalcemia, the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PTH level will be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frankly </a:t>
            </a:r>
            <a:r>
              <a:rPr lang="en-US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suppressed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8" t="21887" r="9505" b="22553"/>
          <a:stretch/>
        </p:blipFill>
        <p:spPr bwMode="auto">
          <a:xfrm>
            <a:off x="147558" y="957548"/>
            <a:ext cx="11954476" cy="5057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45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5" t="20284" r="9448" b="8723"/>
          <a:stretch/>
        </p:blipFill>
        <p:spPr bwMode="auto">
          <a:xfrm>
            <a:off x="164261" y="0"/>
            <a:ext cx="11938688" cy="6499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68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2" t="16836" r="10014" b="20870"/>
          <a:stretch/>
        </p:blipFill>
        <p:spPr bwMode="auto">
          <a:xfrm>
            <a:off x="0" y="132203"/>
            <a:ext cx="12192000" cy="5858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43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3" t="18310" r="13381" b="21127"/>
          <a:stretch/>
        </p:blipFill>
        <p:spPr bwMode="auto">
          <a:xfrm>
            <a:off x="62195" y="553598"/>
            <a:ext cx="10341763" cy="483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03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" t="17334" r="12500" b="10666"/>
          <a:stretch/>
        </p:blipFill>
        <p:spPr bwMode="auto">
          <a:xfrm>
            <a:off x="176780" y="761999"/>
            <a:ext cx="10220390" cy="5748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2203373" y="1575413"/>
            <a:ext cx="1068637" cy="3723700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62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384" y="210347"/>
            <a:ext cx="9426366" cy="829672"/>
          </a:xfrm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388" y="1311007"/>
            <a:ext cx="11766013" cy="5133860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Unlike classical PHPT, some patients are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normocalcemic despite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elevated serum PTH and others are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hypercalcemic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serum PTH levels in the normal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range. 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573-patient study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patients with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PHPT :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405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patients were </a:t>
            </a:r>
            <a:r>
              <a:rPr lang="en-US" sz="24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(70.7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%)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96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were </a:t>
            </a:r>
            <a:r>
              <a:rPr lang="en-US" sz="2400" b="1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normohormonal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(16.8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%)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72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were </a:t>
            </a:r>
            <a:r>
              <a:rPr lang="en-US" sz="2400" b="1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normocalcemic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(12.5%)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Normocalcemic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hyperparathyroidism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associated with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multi-gland disease (MGD) in 45%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patients, but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only 10% in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normohormonal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group and 9% 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classic PHPT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Twelve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months after surgery, the biochemistry was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normal 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&gt;98% in all three groups.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8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663" y="1941271"/>
            <a:ext cx="11822409" cy="4195481"/>
          </a:xfrm>
        </p:spPr>
        <p:txBody>
          <a:bodyPr>
            <a:noAutofit/>
          </a:bodyPr>
          <a:lstStyle/>
          <a:p>
            <a:r>
              <a:rPr lang="en-US" sz="2800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Interfering</a:t>
            </a:r>
            <a:r>
              <a:rPr lang="en-US" sz="2800" u="sng" dirty="0">
                <a:latin typeface="Arial" panose="020B0604020202020204" pitchFamily="34" charset="0"/>
                <a:cs typeface="Arial" panose="020B0604020202020204" pitchFamily="34" charset="0"/>
              </a:rPr>
              <a:t> substances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such as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biotin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can cause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PTH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to read low with certain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assays. 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biotin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 discontinued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the repeated PTH measurement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will be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more compatible with the diagnosis of PHPT if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patient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has the disease.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61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456" y="1853248"/>
            <a:ext cx="11512626" cy="419548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differential diagnosis of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PTH-dependent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hypercalcemia includes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use of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thiazide diuretics or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lithium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possible, these medications should be discontinued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Although the serum calcium will return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normal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some patients, most will demonstrate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persistence of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biochemical hallmarks of PHPT,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hypercalcemia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elevated levels of PTH.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0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Diagnosis - FHH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405" y="1773716"/>
            <a:ext cx="11611778" cy="4682168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Distinction between familial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hypocalciuric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hypercalcemia (FHH), 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rare disorder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the CASR (calcium-sensing receptor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gene) and PHPT is important 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FHH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has such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high penetrance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that virtually all patients will be shown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have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hypercalcemia in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 young adult years, by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age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30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family history is also usually present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72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107" y="452718"/>
            <a:ext cx="9526727" cy="673555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271" y="1551113"/>
            <a:ext cx="11777030" cy="4915788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important to distinguish PHPT from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FHH,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which there are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three subtypes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FHH1, FHH2, 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FHH3 .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Generally, these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require no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treatment.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diagnosis can be achieved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measuring 24-hour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urinary calcium excretion. </a:t>
            </a:r>
            <a:endParaRPr lang="en-US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calcium/creatinine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level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0.01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found in most patients.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Serum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PTH 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are usually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normal but may be 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elevated</a:t>
            </a:r>
            <a:endParaRPr lang="en-US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Serum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magnesium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usually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3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71" y="452718"/>
            <a:ext cx="9404063" cy="762765"/>
          </a:xfrm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725" y="2052918"/>
            <a:ext cx="11357719" cy="4195481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These autosomal dominant disorders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are caused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Loss-of-function 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mutation in the </a:t>
            </a:r>
            <a:r>
              <a:rPr lang="en-US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calcium-sensing receptor 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 (</a:t>
            </a:r>
            <a:r>
              <a:rPr lang="en-US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CaSR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FHH1 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Loss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function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G-protein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subunit alpha-1 (GNA11) 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FHH2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Loss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function 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adaptor protein-2 sigma 1 subunit (GNA11) in FHH3.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5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2167" y="452718"/>
            <a:ext cx="9448668" cy="829672"/>
          </a:xfrm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083" y="1775212"/>
            <a:ext cx="11363093" cy="4195481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typical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postmenopausal woman who develops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biochemical signs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PHPT in the first decade after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menopause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highly unlikely statistically to have FHH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FHH, the 24-hour urinary calcium excretion will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 very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low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(&lt;100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mg) and the calcium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clearance/creatinine clearance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ratio will be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&lt;0.01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66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317" y="452718"/>
            <a:ext cx="9437517" cy="740462"/>
          </a:xfrm>
        </p:spPr>
        <p:txBody>
          <a:bodyPr/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327" y="1895708"/>
            <a:ext cx="11509671" cy="435269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Because of PTH’s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calcium conserving renal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actions, low urinary calcium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excretion (i.e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., calcium clearance/creatinine clearance ratio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&lt;0.01) can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also be compatible with PHPT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especially for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whose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dietary calcium has been restricted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Genetic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testing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 the most common form of FHH (i.e., mutations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CaSR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), is readily available if FHH is considered to be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plausible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diagnosis.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5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3" y="170286"/>
            <a:ext cx="5312606" cy="642775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2</a:t>
            </a:fld>
            <a:endParaRPr lang="en-US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151" y="295729"/>
            <a:ext cx="5474292" cy="588929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93713" y="494085"/>
            <a:ext cx="5312606" cy="38559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204031" y="462987"/>
            <a:ext cx="5389412" cy="41668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119151" y="618502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73-year- old lady with high PTH and normal serum calcium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296628" y="5220182"/>
            <a:ext cx="5104435" cy="381965"/>
          </a:xfrm>
          <a:prstGeom prst="roundRect">
            <a:avLst/>
          </a:prstGeom>
          <a:noFill/>
          <a:ln w="635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590309" y="2696901"/>
            <a:ext cx="2835797" cy="266218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26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724" y="295729"/>
            <a:ext cx="9577109" cy="891340"/>
          </a:xfrm>
        </p:spPr>
        <p:txBody>
          <a:bodyPr/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Normocalcemic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PHPT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724" y="1432194"/>
            <a:ext cx="11237205" cy="51008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biochemical phenotype was discovered in 2009 by an international panel of experts</a:t>
            </a:r>
            <a:r>
              <a:rPr lang="en-US" sz="2400" dirty="0"/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Characterized by: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Elevated PTH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Persistently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normal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albumin adjusted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ionized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Now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rather common relates to our proactive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approach 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evaluation of </a:t>
            </a:r>
            <a:r>
              <a:rPr lang="en-US" sz="2400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osteoporosis or low bone </a:t>
            </a:r>
            <a:r>
              <a:rPr lang="en-US" sz="2400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 syndromes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6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43" y="326312"/>
            <a:ext cx="9566092" cy="737104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Normocalcemic PHPT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288" y="1480041"/>
            <a:ext cx="11325338" cy="419548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hypercalcemic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PHPT, the serum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calcium can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occasionally be </a:t>
            </a:r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owever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Normocalcemic PHPT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(NPHPT), the albumin-adjusted and ionized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serum calcium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levels will be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consistently normal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differential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diagnosis of NPHPT requires </a:t>
            </a:r>
            <a:r>
              <a:rPr lang="en-US" sz="2800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exclusion </a:t>
            </a:r>
            <a:r>
              <a:rPr lang="en-US" sz="2800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secondary </a:t>
            </a:r>
            <a:r>
              <a:rPr lang="en-US" sz="2800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causes of increased PTH.</a:t>
            </a:r>
            <a:endParaRPr lang="en-US" sz="2400" u="sng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02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759" y="452719"/>
            <a:ext cx="9555076" cy="737104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Normocalcemic PHPT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143" y="1821564"/>
            <a:ext cx="11909502" cy="4195481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 D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deficiency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one of the most important secondary causes to be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ruled out.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Although this point inevitably leads to a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discussion of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normal range of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25-OH-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immediately recalls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Institute of Medicine’s definition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vitamin deficiency 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ng/mL (50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nmol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/L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important to appreciate that the Institute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Medicine’s Cut point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was directed primarily toward 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normal population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no known metabolic bone disease.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709" y="441702"/>
            <a:ext cx="9588126" cy="814222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Normocalcemic PHPT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287" y="1788514"/>
            <a:ext cx="11743980" cy="419548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NPHPT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it seems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set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low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threshold at 30 ng/mL (75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nmol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/L), because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some epidemiology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studies have associated levels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&lt;30 ng/mL with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progressive increases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PTH.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also reasonable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some situations to aim for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even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 level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25-OH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(e.g., 40 ng/mL) to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 whether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PTH level would become normal.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80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10" y="251996"/>
            <a:ext cx="9621176" cy="913374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Normocalcemic PHPT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659" y="1472365"/>
            <a:ext cx="10829580" cy="445265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Other disorders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associated with a secondary increase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PTH such as: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Renal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insufficiency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estimated GFR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60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mL/min)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alabsorption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syndromes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edications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such as diuretics, lithium,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bisphosphonates,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denosumab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should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all be ruled out before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invoking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diagnosis of NPHPT.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05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726" y="452718"/>
            <a:ext cx="9577109" cy="715070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Normocalcemic PHPT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726" y="1597446"/>
            <a:ext cx="10906698" cy="4650953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Even after known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causes of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secondary elevations of PTH have been ruled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out, 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possibility of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 unrecognized secondary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stimulus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account for this presentation will remain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some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situations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also possible that those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whose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PTH are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minimally elevated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represent the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outer fringe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normal distribution curve for PTH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Approximately 2.5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% of the normal population 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likely to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PTH levels in this outer, higher fringe zone.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505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591" y="194110"/>
            <a:ext cx="9522024" cy="869306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Normocalcemic PHPT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71" y="1388125"/>
            <a:ext cx="11578728" cy="486027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further consideration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NPHPT: </a:t>
            </a:r>
            <a:endParaRPr lang="en-US" strike="sngStrike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Serum calcium will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 narrower day-to-day excursions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 individual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than the normal population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possible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some patients with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NPHPT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actually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hypercalcemia relative to their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historically lower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serum calcium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</a:p>
          <a:p>
            <a:endParaRPr lang="en-US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 individual, for example, whose serum calcium was typically ~9.0 mg/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can be considered to have become relatively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hypercalcemic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but still technically normocalcemic if the calcium has increased to 10 mg/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81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77" y="452718"/>
            <a:ext cx="9544058" cy="913374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Normocalcemic PHPT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591" y="2052918"/>
            <a:ext cx="11105002" cy="4195481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1-mg/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increase in serum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calcium would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still be within the normal population range but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for that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given patient decidedly higher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patient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would present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ostensibly with NPHPT.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63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7" t="21887" r="7909" b="24237"/>
          <a:stretch/>
        </p:blipFill>
        <p:spPr bwMode="auto">
          <a:xfrm>
            <a:off x="0" y="110168"/>
            <a:ext cx="12107537" cy="4783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36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43" y="452718"/>
            <a:ext cx="9566092" cy="803205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405" y="1531345"/>
            <a:ext cx="11589743" cy="471705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PHPT predominates among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usually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their postmenopausal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years, with a female/male ratio of 3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4:1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US,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prevalence of PHPT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has been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0.86%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Much wider prevalence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estimates have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been reported for NPHPT, 0.4% to 11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55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84741" y="133229"/>
            <a:ext cx="9577109" cy="1165938"/>
          </a:xfrm>
        </p:spPr>
        <p:txBody>
          <a:bodyPr/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 73-year- old lady with high PTH and normal serum calcium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Content Placeholder 12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660" y="891989"/>
            <a:ext cx="4924539" cy="5642046"/>
          </a:xfrm>
        </p:spPr>
      </p:pic>
      <p:pic>
        <p:nvPicPr>
          <p:cNvPr id="14" name="Content Placeholder 13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97" y="1388126"/>
            <a:ext cx="6584064" cy="476906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3</a:t>
            </a:fld>
            <a:endParaRPr lang="en-US"/>
          </a:p>
        </p:txBody>
      </p:sp>
      <p:sp>
        <p:nvSpPr>
          <p:cNvPr id="15" name="Minus 14"/>
          <p:cNvSpPr/>
          <p:nvPr/>
        </p:nvSpPr>
        <p:spPr>
          <a:xfrm>
            <a:off x="0" y="4548315"/>
            <a:ext cx="3095740" cy="8978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Minus 15"/>
          <p:cNvSpPr/>
          <p:nvPr/>
        </p:nvSpPr>
        <p:spPr>
          <a:xfrm>
            <a:off x="6564217" y="4171906"/>
            <a:ext cx="3095740" cy="89786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84741" y="1806766"/>
            <a:ext cx="6079476" cy="38559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962659" y="891989"/>
            <a:ext cx="4924539" cy="30020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630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77" y="452718"/>
            <a:ext cx="9544058" cy="924390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Epidemiology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778" y="1531346"/>
            <a:ext cx="11027882" cy="4717054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Overall,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incidence and prevalence of PHPT have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past several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decades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countries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where serum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 has become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routinely measured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the incidence of PHPT has increased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822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77" y="452718"/>
            <a:ext cx="9544058" cy="94642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Etiology and 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573" y="1612243"/>
            <a:ext cx="11655846" cy="419548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Most patients with PHPT have single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adenomatous (80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%) or multiply hyperplastic (15% to 20%)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parathyroid tissue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Multiglandular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disease can also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manifest as two and, very rarely, three adenomas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Parathyroid carcinoma is rare, accounting for,1%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all cases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PHPT.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5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793" y="452718"/>
            <a:ext cx="9533041" cy="80320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Etiology and Risk Factors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354" y="1612243"/>
            <a:ext cx="11688897" cy="419548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Suspicion for parathyroid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cancer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should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 increased when patients, who are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typically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younger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about one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decade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much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higher serum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calcium and PTH levels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Invariably, renal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skeletal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involvement will be readily apparent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85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863" y="452718"/>
            <a:ext cx="9470972" cy="684706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Etiology and Risk Factors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474" y="1645294"/>
            <a:ext cx="11633810" cy="4380933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Most often, PHPT is a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sporadic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disease, with no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family history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no evidence for other endocrine gland involvement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Genetic forms of PHPT, constituting no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than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10%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hyperparathyroid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population, can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 limited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the parathyroid glands or be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part of a </a:t>
            </a:r>
            <a:r>
              <a:rPr lang="en-US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multigland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endocrine syndrome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u="sng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germline</a:t>
            </a:r>
            <a:r>
              <a:rPr lang="en-US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mutations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been associated with hereditary forms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 PHPT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numerous.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least </a:t>
            </a:r>
            <a:r>
              <a:rPr lang="en-US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 somatic mutations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have also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been described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0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725" y="452718"/>
            <a:ext cx="9577109" cy="759137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Etiology and Risk Factors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472" y="1366092"/>
            <a:ext cx="11468559" cy="51338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Environmental and modifiable risk factors that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have been </a:t>
            </a:r>
            <a:r>
              <a:rPr lang="en-US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associated with PHPT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include: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hronically low calcium intake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Reduced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physical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Higher body weight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Furosemide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Hypertension. 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External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neck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radiation 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lithium and thiazide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therapy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also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classic risk factors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recent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experience with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thiazide diuretics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has suggested that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hypercalcemia in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setting is most likely unmasking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underlying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of PHPT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is not likely to be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reversed when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diuretic 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stopped.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44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9" y="452718"/>
            <a:ext cx="9621176" cy="836255"/>
          </a:xfrm>
        </p:spPr>
        <p:txBody>
          <a:bodyPr/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Sign &amp; Symptoms of PHPT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571" y="1619480"/>
            <a:ext cx="11521359" cy="4628919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signs and symptoms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PHPT can be due to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hypercalcemia itself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especially when the serum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 is &gt;12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mg/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and/or if it has increased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rapidly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Symptoms include: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Polyuria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polydipsia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Constipation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anorexia, vomiting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Dehydration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Arrhythmias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Altered mental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status.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745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317" y="452718"/>
            <a:ext cx="9437517" cy="762765"/>
          </a:xfrm>
        </p:spPr>
        <p:txBody>
          <a:bodyPr/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Renal involvement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71" y="1498294"/>
            <a:ext cx="11644829" cy="4770304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More likely,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symptoms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PHPT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related not to the hypercalcemia itself but to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 key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organs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Renal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involvement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take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forms of </a:t>
            </a:r>
            <a:r>
              <a:rPr lang="en-US" u="sng" dirty="0" err="1">
                <a:latin typeface="Arial" panose="020B0604020202020204" pitchFamily="34" charset="0"/>
                <a:cs typeface="Arial" panose="020B0604020202020204" pitchFamily="34" charset="0"/>
              </a:rPr>
              <a:t>hypercalciuria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, nephrolithiasis, </a:t>
            </a:r>
            <a:r>
              <a:rPr lang="en-US" u="sng" dirty="0" err="1">
                <a:latin typeface="Arial" panose="020B0604020202020204" pitchFamily="34" charset="0"/>
                <a:cs typeface="Arial" panose="020B0604020202020204" pitchFamily="34" charset="0"/>
              </a:rPr>
              <a:t>nephrocalcinosis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and/ or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reduced renal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function.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Although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incidence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these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overt renal manifestations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has </a:t>
            </a:r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declined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recent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systematic evaluation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the kidneys among these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asymptomatic patients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has revealed that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stones and/or </a:t>
            </a:r>
            <a:r>
              <a:rPr lang="en-US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nephrocalcinosis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actually present in 21% to 55% of patients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asymptomatic PHPT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8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69" y="452718"/>
            <a:ext cx="9426366" cy="718160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Skeletal symptoms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23" y="1575412"/>
            <a:ext cx="11288392" cy="46729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Skeletal symptoms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can take the form of any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combination of: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Fragility fractures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Skeletal deformities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Bone pain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classic setting,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osteitis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fibrosa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cystica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describes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radiograph features of this presentation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which </a:t>
            </a:r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brown tumors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, lytic lesions, </a:t>
            </a:r>
            <a:r>
              <a:rPr lang="en-US" sz="2400" u="sng" dirty="0" err="1">
                <a:latin typeface="Arial" panose="020B0604020202020204" pitchFamily="34" charset="0"/>
                <a:cs typeface="Arial" panose="020B0604020202020204" pitchFamily="34" charset="0"/>
              </a:rPr>
              <a:t>subperiosteal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 bone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resorption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phalanges, and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bone cysts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seen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3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01" y="1633671"/>
            <a:ext cx="4195763" cy="4195763"/>
          </a:xfrm>
        </p:spPr>
      </p:pic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810" y="1859889"/>
            <a:ext cx="3638550" cy="3743325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38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407" y="1605669"/>
            <a:ext cx="3985772" cy="435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0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21" y="452718"/>
            <a:ext cx="9415214" cy="718160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Specific Aspects of PHPT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326" y="1829894"/>
            <a:ext cx="11630721" cy="4195481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were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first described with asymptomatic PHPT, in the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early 1970s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the absence of these radiographic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manifestations was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assumed to mean that the skeleton was spared or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not yet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involved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took the advent of bone densitometry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mid-1980s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 us to appreciate the extent to which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this mild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form of the disease did not spare the skeleton.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dual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energy X-ray absorptiometry (DXA),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distal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third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site of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cortical bone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was shown to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44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9" y="186500"/>
            <a:ext cx="10451939" cy="600578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41-year-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old lady with high PTH and normal serum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calcium (her daughter) 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569" y="679572"/>
            <a:ext cx="5194451" cy="6067793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4</a:t>
            </a:fld>
            <a:endParaRPr lang="en-US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097" y="1172645"/>
            <a:ext cx="4903815" cy="534390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36953" y="993967"/>
            <a:ext cx="5223067" cy="286183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839097" y="1399350"/>
            <a:ext cx="4932542" cy="37157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9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69" y="452718"/>
            <a:ext cx="9426366" cy="773916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Skeletal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involvement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5326" y="1573416"/>
            <a:ext cx="11619571" cy="486043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spine, a skeletal site in which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trabecular bone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predominates, showed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lesser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degrees of involvement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regions, a more even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admixture of trabecular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cortical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showed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densitometric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values that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were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midway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relatively well-preserved lumbar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spine and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affected distal one-third radius sites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pattern, first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described in the 1980s, is still the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most typical </a:t>
            </a:r>
            <a:r>
              <a:rPr lang="en-US" sz="24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densitometric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profile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reinforces the need to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distal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forearm in all patients with PHPT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797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015" y="452718"/>
            <a:ext cx="9459819" cy="762765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Skeletal involvement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630" y="1573416"/>
            <a:ext cx="11541511" cy="4503999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opposite pattern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can also be seen in which the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lumbar spine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preferentially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reduced. </a:t>
            </a:r>
          </a:p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early effects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estrogen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deficiency, before the onset of PHPT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postmenopausal women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can explain the reduced lumbar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spine BMD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at least some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these patients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pattern of bone loss can be seen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PHPT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ranging from a uniformly low BMD to 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uniformly normal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BMD.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72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805" y="452718"/>
            <a:ext cx="9549029" cy="707009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Skeletal involvement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688" y="1494264"/>
            <a:ext cx="11251580" cy="475413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preferential involvement of the distal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one-third radius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PHPT was consistent with the notion that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catabolic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effects of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excessive PTH would be seen first at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cortical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Because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DXA is a strong predictor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fracture risk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was thought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in PHPT,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fractures would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more often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seen in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nonvertebral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(i.e., cortical) skeleton.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Two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reports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Khosla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 al.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Vignali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 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., however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showed that 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vertebral fractures were seen with </a:t>
            </a:r>
            <a:r>
              <a:rPr lang="en-US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significantly </a:t>
            </a: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greater incidence than in the control populations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49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561" y="452718"/>
            <a:ext cx="9493273" cy="807370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Skeletal involvement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4538" y="1594624"/>
            <a:ext cx="11318486" cy="465377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incisive imaging technology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with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resolving power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that permitted direct assessment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trabecular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compartment of bone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was needed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address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this apparent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paradox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Namely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fracture risk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increased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at a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site that the DXA results predicted </a:t>
            </a:r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would be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relatively protected. </a:t>
            </a:r>
            <a:endParaRPr lang="en-US" sz="24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Even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histomorphometry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iliac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crest bone biopsy did not help to resolve this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issue.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4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713" y="452718"/>
            <a:ext cx="9482122" cy="695858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Skeletal involvement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296" y="1517659"/>
            <a:ext cx="11644829" cy="4195481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High-resolution peripheral quantitative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computed tomography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HRpQCT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), showed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both the cortical and the trabecular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compartments of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bone are adversely affected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PHPT.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the study by Stein et al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,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trabecular microstructure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further analyzed using individual trabecular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segmentation analysis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topology of the trabecular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indexes favored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vertically oriented rods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 spatial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disposition that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suboptimal for bone strength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8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863" y="452718"/>
            <a:ext cx="9470971" cy="707009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Skeletal involvement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304" y="1629172"/>
            <a:ext cx="11843132" cy="4195481"/>
          </a:xfrm>
        </p:spPr>
        <p:txBody>
          <a:bodyPr>
            <a:normAutofit/>
          </a:bodyPr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HRpQCT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available only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research centers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and, thus, not assessable to most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clinicians.</a:t>
            </a:r>
          </a:p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trabecular bone score (TBS)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which can identify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some aspects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bone quality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lumbar spine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DXA image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available to anyone whose DXA instrument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installed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TBS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software.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69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015" y="452718"/>
            <a:ext cx="9459819" cy="662404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Skeletal involvement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478" y="1639230"/>
            <a:ext cx="11530361" cy="460917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concept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TBS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a comparative one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[the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extent to which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textural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microstructural patterns of the lumbar spine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fit more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comfortably as better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(homogeneous) or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worse (heterogeneous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bone quality].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Using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TBS, Silva et al.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showed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lower mean TBS scores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were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much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evident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PHPT than in reduced BMD by DXA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Similar data were reported by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Romagnoli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al.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524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607" y="295729"/>
            <a:ext cx="9654227" cy="640705"/>
          </a:xfrm>
        </p:spPr>
        <p:txBody>
          <a:bodyPr/>
          <a:lstStyle/>
          <a:p>
            <a:r>
              <a:rPr lang="en-US" sz="4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Trabecular </a:t>
            </a:r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bone score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467" y="1131984"/>
            <a:ext cx="8488324" cy="5621356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957" y="452718"/>
            <a:ext cx="9537878" cy="606648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Skeletal involvement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254" y="1372406"/>
            <a:ext cx="11791394" cy="488423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Such studies reinforced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concept,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the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trabecular compartment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often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involved in PHPT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By applying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these new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imaging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technologies,in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PHPT: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Skeletal microstructure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both cortical and trabecular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compartments is compromised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bservations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are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now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concordant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epidemiology studies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have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shown 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increased fracture risk at vertebral and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nonvertebral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sites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with this disease.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48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991518" y="3404212"/>
            <a:ext cx="9780121" cy="694063"/>
          </a:xfrm>
          <a:prstGeom prst="roundRect">
            <a:avLst/>
          </a:prstGeom>
          <a:noFill/>
          <a:ln w="476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3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406" y="177297"/>
            <a:ext cx="9706428" cy="610698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Skeletal involvement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3221" y="1145754"/>
            <a:ext cx="3610650" cy="4726235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These observations have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decision making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implications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because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vertebral fracture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assessment( VFA)  and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are accessible to many clinicians 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can supplement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information available from DXA alone.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7344" y="1778899"/>
            <a:ext cx="4317362" cy="3046489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49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367" y="1145754"/>
            <a:ext cx="3660480" cy="4261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72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919" y="117052"/>
            <a:ext cx="10567686" cy="716325"/>
          </a:xfrm>
        </p:spPr>
        <p:txBody>
          <a:bodyPr/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 41-year- old lady with high PTH and normal serum calcium (her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daughter) 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19" y="833377"/>
            <a:ext cx="4925295" cy="585679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5</a:t>
            </a:fld>
            <a:endParaRPr lang="en-US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066" y="1063416"/>
            <a:ext cx="5898697" cy="558947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19919" y="1040266"/>
            <a:ext cx="4925295" cy="37184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822066" y="1408268"/>
            <a:ext cx="5898697" cy="38559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92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759" y="452718"/>
            <a:ext cx="9555075" cy="83625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Neurocognitive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489" y="1608463"/>
            <a:ext cx="11402458" cy="4858437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Neurocognitive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features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have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been well described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but not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clearly directly attributable to the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“modern”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form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disease.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Fatigue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anxiety, poor concentration,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cognitive decline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and reduced quality of life have all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been reported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 varying frequency, leading some to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whether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terminology “asymptomatic” PHPT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 an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accurate descriptor of these patients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759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725" y="452718"/>
            <a:ext cx="9577109" cy="814222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Neurocognitive features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388" y="1476260"/>
            <a:ext cx="11710930" cy="4772139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However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attribution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uncertain.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Each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these features can be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seen in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chronic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disease, and lack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specificity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Even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problematic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the demonstration of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reversibility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after successful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parathyroid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in rigorously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conducted clinical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trials has been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inconclusive.</a:t>
            </a:r>
            <a:endParaRPr lang="en-U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39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77" y="452718"/>
            <a:ext cx="9544058" cy="869306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Other systems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489" y="1700379"/>
            <a:ext cx="11545677" cy="4195481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euromuscular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Cardiovascular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Rheumatologic 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systems are additional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putative targets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PHPT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When the disease was typically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symptomatic, all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these systems were described as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common manifestations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disease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Now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they are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not appreciated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as a clinical problem, except in “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classic” PHPT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or in specialized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settings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3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860" y="2052918"/>
            <a:ext cx="10796530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Summary of the Variable </a:t>
            </a:r>
            <a:r>
              <a:rPr lang="en-US" sz="2800" b="1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Clinical Expressions </a:t>
            </a:r>
            <a:r>
              <a:rPr lang="en-US" sz="28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PHPT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38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709" y="295729"/>
            <a:ext cx="9588126" cy="836255"/>
          </a:xfrm>
        </p:spPr>
        <p:txBody>
          <a:bodyPr/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1- The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symptomatic disorder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304" y="1410159"/>
            <a:ext cx="11843132" cy="505674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</a:t>
            </a: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Between 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1930 and </a:t>
            </a:r>
            <a:r>
              <a:rPr lang="en-US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1970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PHPT was generally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considered a symptomatic disorder with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overt skeletal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renal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complications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Radiologically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salt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pepper degranulation of the skull, distal tapering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clavicles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bone resorption of the phalanges, bone cysts,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brown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tumors were common.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Stones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nephrocalcinosis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constituted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renal manifestations.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 muscle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weakness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was due to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impaired function of type 2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 fibers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91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9" y="452718"/>
            <a:ext cx="9621176" cy="682019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2- 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asymptomatic disorder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7288" y="1487278"/>
            <a:ext cx="11446526" cy="480518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</a:t>
            </a:r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b="1" u="sng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1970s</a:t>
            </a:r>
            <a:endParaRPr lang="en-US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idespread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biochemical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screening,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asymptomatic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PHPT emerged as the predominant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clinical form.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Because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PHPT was being discovered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incidentally, 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overt radiological features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PHPT essentially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disappeared and the incidence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kidney stones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plummeted.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Proximal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 weakness was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longer seen.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Subjects with PHPT are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asymptomatic, because they did not have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any classic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organ signs or symptoms of the disease.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21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591" y="452718"/>
            <a:ext cx="9665244" cy="858289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3- 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normocalcemic disorder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304" y="1733428"/>
            <a:ext cx="11732963" cy="417161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took another four decades before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normocalcemic variant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PHPT was described in the first decade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21st century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was discovered in patients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being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evaluated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low bone mass or frank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osteoporosis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When </a:t>
            </a:r>
            <a:r>
              <a:rPr lang="en-US" u="sng" dirty="0">
                <a:latin typeface="Arial" panose="020B0604020202020204" pitchFamily="34" charset="0"/>
                <a:cs typeface="Arial" panose="020B0604020202020204" pitchFamily="34" charset="0"/>
              </a:rPr>
              <a:t>NPHPT was first described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it was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asymptomatic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but rather associated with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overt bone loss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observation that spoke to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proactive approach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bone loss syndromes in which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PTH became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standard part of the evaluation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3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9" y="452718"/>
            <a:ext cx="9621176" cy="814222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3-The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normocalcemic disorder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22" y="1612243"/>
            <a:ext cx="11622795" cy="419548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Since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early descriptions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NPHPT,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asymptomatic variant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been described when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populations are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screened with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serum calcium and PTH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levels.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Thus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NPHPT can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asymptomatic or symptomatic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29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625" y="452718"/>
            <a:ext cx="9643210" cy="715070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 World View of How PHPT Can Present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22" y="1476260"/>
            <a:ext cx="11226188" cy="4772139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These three different presentations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PHPT: 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symptomatic form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described first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Followed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 asymptomatic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PHPT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Most recently, NPHPT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Although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historical perspective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is valuable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it is important to recognize that these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three </a:t>
            </a:r>
            <a:r>
              <a:rPr lang="en-US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forms </a:t>
            </a:r>
            <a:r>
              <a:rPr lang="en-US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PHPT exist concurrently in the world today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48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624" y="452718"/>
            <a:ext cx="9643211" cy="781171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 World View of How PHPT Can Present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71" y="1542361"/>
            <a:ext cx="11688896" cy="5001657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Western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North America, and many other parts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world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asymptomatic PHPT is likely, and it will be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appreciated as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rather common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disease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 of the term asymptomatic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probably requires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some adjustment,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because with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greater imaging tools applied to this population, it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is apparent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such patients can often be shown 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have involvement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the skeleton and/or kidneys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Finally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if PTH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routinely measured when patients with low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BMD are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being evaluated, even in normocalcemic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individuals, NPHPT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will emerge as an entity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Thus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all three forms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PHPT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coexist with a relative incidence that is defined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country-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practice-specific variables.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51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8225" y="452718"/>
            <a:ext cx="9472610" cy="851647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405" y="1919104"/>
            <a:ext cx="11545677" cy="4195481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Primary hyperparathyroidism (PHPT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en-US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most </a:t>
            </a:r>
            <a:r>
              <a:rPr lang="en-US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 cause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hypercalcemia.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Its clinical presentation has changed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regarding the involvement of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classic and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nonclassic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target organs.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82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573" y="452718"/>
            <a:ext cx="9676261" cy="81422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304" y="1465244"/>
            <a:ext cx="11721947" cy="4783156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current recommendations for evaluation of 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 with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PHPT are summarized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next Table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contrast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approaches for many disorders of bone and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mineral metabolism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in which only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lumbar spine and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hip regions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measured, DXA measurements should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 the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distal one-third radius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68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811" y="452718"/>
            <a:ext cx="9522024" cy="72608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23" y="1641514"/>
            <a:ext cx="11677878" cy="460688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addition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 DXA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further evaluation of the skeleton is now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recommended because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the recent evidence that many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with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asymptomatic PHPT have vertebral involvement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addition to DXA, X-rays,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vertebral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fracture assessment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or TBS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should be part of the skeletal evaluation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those centers in which </a:t>
            </a: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HRpQCT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available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its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 also should be seriously considered.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imaging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extend also to the kidneys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because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recent evidence that stones and/or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nephrocalcinosis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are often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present among those with PHPT discovered incidentally.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4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321" y="1623261"/>
            <a:ext cx="11810082" cy="419548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recommendations include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abdominal X-ray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ultrasonography, or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CT.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24-hour test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calcium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also strongly recommended, with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guidelines for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more complete biochemical urinary stone risk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profiling if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marked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hypercalciuria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present.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272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049" y="163390"/>
            <a:ext cx="9272745" cy="656791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492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Treatment of PHPT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77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9" y="452718"/>
            <a:ext cx="9621176" cy="891340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Surgical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355" y="1432193"/>
            <a:ext cx="11005850" cy="505674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Surgery in PHPT offers the promise of definitive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cure and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should be recommended to those who meet any one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criteria for surgery: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hypercalcemia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consistently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&gt;1mg/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above normal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Fracture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Renal stones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Hypercalciuria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and other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stone risk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factors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T-score &lt;2.5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 any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site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Age &lt;50 years.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Surgery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also be pursued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for those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who do not meet any of these indications as long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medical contraindications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present 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unanimity has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been reached among the endocrinologist,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surgeon, and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patient about this course of 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42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6349" y="113668"/>
            <a:ext cx="8785300" cy="6744331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43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541" y="452718"/>
            <a:ext cx="9698294" cy="814222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Preoperative parathyroid localization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320" y="1542362"/>
            <a:ext cx="11666863" cy="47060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an axiom in our field that the most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important aspect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parathyroid localization is locating the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 parathyroid surgeon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Although this is clearly true,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virtually all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parathyroid surgeons depend on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successful preoperative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localization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the abnormal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parathyroid tissue.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Ultrasonography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technetium-99m–labeled </a:t>
            </a:r>
            <a:r>
              <a:rPr lang="en-US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sestamibi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been the most popular approaches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for preoperative localization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recently,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resolution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CT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four-dimensional CT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received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positive attention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MIBI scan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865" y="2286718"/>
            <a:ext cx="4210050" cy="264795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68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5164" y="2324100"/>
            <a:ext cx="2276475" cy="2009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643" y="2705818"/>
            <a:ext cx="1609725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3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759" y="452718"/>
            <a:ext cx="9555075" cy="803205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Preoperative parathyroid localization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353" y="1597446"/>
            <a:ext cx="11622795" cy="465095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success rates among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these surgeons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centers exceed 95%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use of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intraoperative PTH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measurements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with a rapid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throughput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assay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has given assurance regarding the likelihood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cure after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removal of the single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or multiply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involved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parathyroid tissue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intraoperative reduction 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PTH: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exceed 50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of the immediate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preoperative PTH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concentration 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should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 in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normal range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within 15 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30minutes after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procedure.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67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52" y="107029"/>
            <a:ext cx="9638238" cy="651253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Classification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5105" y="758282"/>
            <a:ext cx="8177936" cy="595519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7</a:t>
            </a:fld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1095105" y="1409535"/>
            <a:ext cx="345958" cy="23135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5-Point Star 5"/>
          <p:cNvSpPr/>
          <p:nvPr/>
        </p:nvSpPr>
        <p:spPr>
          <a:xfrm>
            <a:off x="1103975" y="3063221"/>
            <a:ext cx="345958" cy="23135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1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625" y="452718"/>
            <a:ext cx="9643210" cy="803205"/>
          </a:xfrm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Nonsurgical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625" y="1531345"/>
            <a:ext cx="11435507" cy="471705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Given the surgical guidelines, it is obvious that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those who do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not meet such guidelines will not necessarily be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encouraged to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undergo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parathyroidectomy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who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are not to undergo surgery,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reasonable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monitoring protocol includes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semiannual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testing of the serum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calcium and PTH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Annual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 biannual DXA testing (I prefer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annual testing)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Annual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urinary calcium measurements 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clinically indicated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Further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skeletal and renal imaging testing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 clinically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indicated.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patient develops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surgical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guideline, surgery should be seriously considered.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3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1908" y="141143"/>
            <a:ext cx="9704423" cy="6612197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20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Nutritional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320" y="1491057"/>
            <a:ext cx="11699914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Calcium intake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intrinsic logic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among many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patients and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some physicians is to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 calcium intake. </a:t>
            </a:r>
            <a:endParaRPr lang="en-US" sz="2400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Dietary calcium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restriction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can be perceived by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abnormal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parathyroid tissue, which still maintains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some responsiveness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fluctuations in the serum calcium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albeit at a higher level—to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 increase PTH levels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67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75" y="452718"/>
            <a:ext cx="9610159" cy="79218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Calcium intake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2541" y="1652530"/>
            <a:ext cx="11215170" cy="4595869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Parathyroid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tissue could well perceive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deficient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 diet and be further stimulated to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synthesize and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secrete PTH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these reasons,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4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normal calcium </a:t>
            </a:r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intake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in accordance with the Institute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Medicine’s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general recommendations for calcium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intake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should be adopted by patients with PHPT.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55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398" y="326312"/>
            <a:ext cx="9599142" cy="73710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Vitamin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270" y="1575412"/>
            <a:ext cx="11766014" cy="458301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Much evidence has suggested that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deficiency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PHPT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an inciting factor to further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increases in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greater expression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disease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activity.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countries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symptomatic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PHPT,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severe vitamin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 deficiency is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common.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PHPT, vitamin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 deficiency is more likely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because:</a:t>
            </a: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2400" b="1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PTH </a:t>
            </a:r>
            <a:r>
              <a:rPr lang="en-US" sz="2400" b="1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stimulates </a:t>
            </a:r>
            <a:r>
              <a:rPr lang="en-US" sz="2400" b="1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conversion </a:t>
            </a:r>
            <a:r>
              <a:rPr lang="en-US" sz="24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2400" b="1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25-(OH) </a:t>
            </a:r>
            <a:r>
              <a:rPr lang="en-US" sz="24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en-US" sz="2400" b="1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b="1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1,25-(OH)2 </a:t>
            </a:r>
            <a:r>
              <a:rPr lang="en-US" sz="2400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56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43" y="452718"/>
            <a:ext cx="9566092" cy="81422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Vitamin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71" y="1454227"/>
            <a:ext cx="11666864" cy="499064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Although this might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seem paradoxical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namely that vitamin D deficiency is 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clinical problem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when the 25-hydroxyvitamin D level is low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 active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vitamin D is normal or high, it is the case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Early cohorts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of patients with PHPT typically described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vitamin 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deficiency.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ecent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observations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have shown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25-hydroxyvitamin D levels are more likely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be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is undoubtedly because the general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population much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more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commonly uses vitamin D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supplements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9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693" y="452718"/>
            <a:ext cx="9599142" cy="814222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Vitamin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338" y="1597446"/>
            <a:ext cx="11865166" cy="4551801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restore vitamin 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adequacy, vitamin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D3 or D2 should be used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modest amounts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starting with 1000 IU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daily.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1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609" y="452718"/>
            <a:ext cx="9654226" cy="79218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Vitamin 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320" y="1619480"/>
            <a:ext cx="11843133" cy="4628919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a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randomized clinical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trial,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Rolighed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et al.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showed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that vitamin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 at 2800 IU daily for 6 months led 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 increase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25-hydroxyvitamin D from 20 ng/mL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 38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ng/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restoration of vitamin D to normal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was associated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with lower serum PTH and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telopeptide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levels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improved lumbar spine BMD.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Vitamin D supplementation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not associated with any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 in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serum or urinary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34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591" y="452718"/>
            <a:ext cx="9665244" cy="836255"/>
          </a:xfrm>
        </p:spPr>
        <p:txBody>
          <a:bodyPr/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Pharmacological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305" y="1509312"/>
            <a:ext cx="11810082" cy="4739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reasons for not undergoing parathyroid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surgery :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edical contraindications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Previous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and/or multiple previous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neck operations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nability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locate abnormal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parathyroid tissue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Patient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preference.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04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861" y="452718"/>
            <a:ext cx="9488974" cy="94642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Low bone density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557" y="1487278"/>
            <a:ext cx="11534659" cy="4761122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bisphosphonate, </a:t>
            </a:r>
            <a:r>
              <a:rPr lang="en-US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alendronate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improves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lumbar spine BMD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without any changes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serum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calcium.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Alendronate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has also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been shown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BMD in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NPHPT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few </a:t>
            </a:r>
            <a:r>
              <a:rPr lang="en-US" sz="24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available for </a:t>
            </a:r>
            <a:r>
              <a:rPr lang="en-US" sz="24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other bisphosphonates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PHPT.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7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693" y="452718"/>
            <a:ext cx="9599142" cy="880323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170" y="1667328"/>
            <a:ext cx="11578726" cy="4195481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PHPT is due to abnormal, incompletely-regulated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secretion of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PTH from one or more of the four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parathyroid glands.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disorder will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be benign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either: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single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adenoma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(80%)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Multiple gland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generally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hyperplastic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disease (20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%).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272" y="2448779"/>
            <a:ext cx="2557227" cy="341402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88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607" y="452718"/>
            <a:ext cx="9654227" cy="803205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Alendronate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269" y="1498294"/>
            <a:ext cx="11799066" cy="475010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Although an increase in bone density would be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welcome 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these patients, alendronate was associated with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fracture risk in a large </a:t>
            </a:r>
            <a:r>
              <a:rPr lang="en-US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retrospective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cohort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study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using an insurance database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comparison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was among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those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who underwent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parathyroidectomy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those who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were treated with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alendronate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those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were observed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without any intervention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10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624" y="452718"/>
            <a:ext cx="9643211" cy="79218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Alendronate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321" y="1751682"/>
            <a:ext cx="11732964" cy="449671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retrospective nature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that 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nonrandomized survey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which major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differences in age, baseline BMD,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comorbidities, median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T-score, and incidence of osteoporosis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were present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among these three groups render the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 uncertain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could well have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predetermined who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would receive parathyroid surgery or alendronate,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or neither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and, thus, have influenced the results.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6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77" y="452718"/>
            <a:ext cx="9544058" cy="847272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Denosumab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253" y="1740666"/>
            <a:ext cx="11788048" cy="450773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Very recently, </a:t>
            </a: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denosumab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has been evaluated 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comparative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study of older postmenopausal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women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PHPT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osteoporosis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 years, the group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PHPT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showed greater increases in BMD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lumbar spine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total hip, and femoral neck than did the group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 osteoporosis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87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591" y="452718"/>
            <a:ext cx="9665244" cy="781171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Hypercalcemia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6270" y="1531346"/>
            <a:ext cx="11479576" cy="4717054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patients who are not going 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have parathyroid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surgery but in whom the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serum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 is &gt;1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mg/</a:t>
            </a: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above normal or symptomatic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hypercalcemia is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control by pharmacological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means could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 indicated.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Cinacalcet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a calcimimetic agent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that can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accomplish this goal by virtue of its property 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bind to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calcium-sensing receptor.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200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693" y="452718"/>
            <a:ext cx="9599142" cy="759137"/>
          </a:xfrm>
        </p:spPr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Cinacalcet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355" y="1762700"/>
            <a:ext cx="11766014" cy="4605050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Its calcimimetic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properties lead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an intracellular effect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PTH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synthesis and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secretion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serum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level will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become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normal in 70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of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Although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primary effect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cinacalcet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is to affect PTH synthesis,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circulating PTH will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but only modestly. </a:t>
            </a:r>
            <a:endParaRPr lang="en-US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a wide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range of clinical presentations of PHPT from mild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 severe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disease,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cinacalcet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has been shown to be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effective as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calcium-lowering agent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5-year data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not shown any change in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BMD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72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607" y="452718"/>
            <a:ext cx="9654227" cy="847272"/>
          </a:xfrm>
        </p:spPr>
        <p:txBody>
          <a:bodyPr/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Hypercalcemia and reduced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BMD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439" y="1542362"/>
            <a:ext cx="11523643" cy="4706038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Because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medications 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PHPT appear to increase BMD or reduce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serum calcium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level, but not both, it seems reasonable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consider combination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therapy with alendronate or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Denosumab and </a:t>
            </a:r>
            <a:r>
              <a:rPr lang="en-US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cinacalcet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these patients. </a:t>
            </a:r>
            <a:endParaRPr lang="en-US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limited experience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available to date, this approach has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shown promise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89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777" y="452718"/>
            <a:ext cx="9544058" cy="737104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Natural History of PHPT With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and Without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454" y="1303940"/>
            <a:ext cx="11688897" cy="4856024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long-term outcomes of those who do or do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not undergo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parathyroid surgery are available for #15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years of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prospective monitoring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Among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those who do not undergo parathyroid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surgery 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relevant biochemical indexes remained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stable, with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only an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upward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trend between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years 13 and 15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serum calcium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BMD was stable at all three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sites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until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8 when the femoral neck and distal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one-third radius </a:t>
            </a:r>
            <a:r>
              <a:rPr lang="en-US" b="1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began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decline. </a:t>
            </a:r>
            <a:endParaRPr lang="en-US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small declines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became more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evident and were </a:t>
            </a:r>
            <a:r>
              <a:rPr lang="en-US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markedly evident between </a:t>
            </a:r>
            <a:r>
              <a:rPr lang="en-US" u="sng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years 10 </a:t>
            </a:r>
            <a:r>
              <a:rPr lang="en-US" u="sng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15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86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992938" y="2305175"/>
            <a:ext cx="7238082" cy="76016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376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659" y="295729"/>
            <a:ext cx="9621176" cy="792188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Natural History of PHPT With and Without Surgery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896" y="1244906"/>
            <a:ext cx="11803389" cy="52600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Among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those who undergo successful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parathyroid surgery</a:t>
            </a:r>
          </a:p>
          <a:p>
            <a:pPr marL="0" indent="0">
              <a:buNone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iochemical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indexes will promptly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normalize and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BMD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will improve at all sites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BMD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increases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first 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lumbar spine, followed chronologically by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improvements 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hip and distal one-third radius sites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Parathyroidectomy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also leads to improvements 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skeletal microstructure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bone strength as determined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HRpQCT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finite element analysis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87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062385" y="1477646"/>
            <a:ext cx="7718222" cy="76016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231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10698"/>
          </a:xfrm>
        </p:spPr>
        <p:txBody>
          <a:bodyPr/>
          <a:lstStyle/>
          <a:p>
            <a:pPr marL="0" indent="0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Among those who undergo successful parathyroid surgery</a:t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22" y="1624655"/>
            <a:ext cx="11577054" cy="4752996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within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relatively short follow-up period, during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which high-resolution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imaging showed improvements,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changes were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 in the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TBS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the setting of a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randomized clinical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trial,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successful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parathyroidectomy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associated,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with improvements in BMD, but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with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reduction in fracture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incidence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Even in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NPHPT, when the surgical guidelines are applied,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 recommended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parathyroidectomy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has been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associated often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but not always, with beneficial outcomes such 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 increase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BMD.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96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811" y="452718"/>
            <a:ext cx="9522024" cy="825239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Natural History of PHPT With and Without Surgery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455" y="1509312"/>
            <a:ext cx="11611779" cy="473908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renal system appears to be stable over time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among those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who have not undergone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parathyroidectomy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least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regarding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serum creatinine and urinary calcium excretion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ecurrence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kidney stones was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common.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Surgery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has been associated with a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reduction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urinary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 excretion and kidney stones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Clinically, the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of kidney stones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appears to be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substantially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surgery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903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203" y="1542362"/>
            <a:ext cx="11523642" cy="43755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PHPT is characterized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by: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Hypercalcemia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PTH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that are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inappropriately high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for the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hypercalcemic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state.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Typically, the PTH level is frankly elevated, but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it can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also be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within the normal range. </a:t>
            </a:r>
            <a:endParaRPr lang="en-US" sz="2800" dirty="0" smtClean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both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situations, detectable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or elevated levels of </a:t>
            </a:r>
            <a:r>
              <a:rPr lang="en-US" sz="28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PTH are clearly </a:t>
            </a:r>
            <a:r>
              <a:rPr lang="en-US" sz="2800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inappropriate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when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the serum calcium is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elevated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38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811" y="452718"/>
            <a:ext cx="9522024" cy="814222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Natural History of PHPT With and Without Surgery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219" y="1707614"/>
            <a:ext cx="11766015" cy="454078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improvements in skeletal and renal parameters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patients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who demonstrate compromise in these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two target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organs give direct evidence for the guidelines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that recommend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surgery for these patients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 has not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been possible to show with any consistency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neurocognitive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cardiovascular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improve with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surgery.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60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759" y="452718"/>
            <a:ext cx="9555075" cy="792188"/>
          </a:xfrm>
        </p:spPr>
        <p:txBody>
          <a:bodyPr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Natural History of PHPT With and Without Surgery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305" y="1630496"/>
            <a:ext cx="11766014" cy="461790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Summarizing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experience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this regard, a recent meta-analysis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both randomized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clinical trials and observational studies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asymptomatic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with PHPT did not show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improvements 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quality of life,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neuropsychiatric symptoms</a:t>
            </a:r>
            <a:r>
              <a:rPr lang="en-US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or cardiovascular </a:t>
            </a:r>
            <a:r>
              <a:rPr lang="en-US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events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lack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of evidence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substantial improvements in these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areas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parathyroidectomy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helps to substantiate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guidelines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do not include these features among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indications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surgery.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984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32" t="23569" r="32642" b="10974"/>
          <a:stretch/>
        </p:blipFill>
        <p:spPr bwMode="auto">
          <a:xfrm>
            <a:off x="946573" y="83545"/>
            <a:ext cx="9244030" cy="6774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92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946573" y="3646583"/>
            <a:ext cx="9244030" cy="321141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72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6" t="22331" r="32250" b="9774"/>
          <a:stretch/>
        </p:blipFill>
        <p:spPr bwMode="auto">
          <a:xfrm>
            <a:off x="1488601" y="79872"/>
            <a:ext cx="8947128" cy="6778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93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88601" y="2395959"/>
            <a:ext cx="8947128" cy="446204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4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9" t="20291" r="40313" b="12451"/>
          <a:stretch/>
        </p:blipFill>
        <p:spPr bwMode="auto">
          <a:xfrm>
            <a:off x="2291508" y="114695"/>
            <a:ext cx="7529110" cy="665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48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591" y="452718"/>
            <a:ext cx="9665244" cy="759137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592" y="1553379"/>
            <a:ext cx="11622794" cy="4706038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During the past 40 years, we have gained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progressively greater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insights in presentations, involvement of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target organs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the management of PHPT.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New imaging technologies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have helped to define involvement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among those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who are discovered incidentally in the course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biochemical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screening.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25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573" y="1564396"/>
            <a:ext cx="11424491" cy="4684004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Among those who present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with classic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symptoms, the lack of population-based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biochemical screening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along with vitamin D deficiency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appear 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 key determinants. 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NPHPT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can be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discovered among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those who are evaluated for a reduced bone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mass but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can also be discovered incidentally.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86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795" y="452718"/>
            <a:ext cx="9533040" cy="1012525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304" y="1744446"/>
            <a:ext cx="11611778" cy="4195481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Although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successful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parathyroidectomy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cures the disease, the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guidelines are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useful because of the benign natural history in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many who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do not meet the criteria for surgery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those who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 meet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surgical guidelines, but in whom surgery is not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 be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performed, pharmacological approaches are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available to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reduce the serum calcium and/or improve the BMD.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79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5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9" t="19646" r="29204" b="10973"/>
          <a:stretch/>
        </p:blipFill>
        <p:spPr bwMode="auto">
          <a:xfrm>
            <a:off x="510975" y="0"/>
            <a:ext cx="979714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69168-1F61-4DC2-AB15-C728C5125186}" type="slidenum">
              <a:rPr lang="en-US" smtClean="0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29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937</TotalTime>
  <Words>5134</Words>
  <Application>Microsoft Office PowerPoint</Application>
  <PresentationFormat>Widescreen</PresentationFormat>
  <Paragraphs>639</Paragraphs>
  <Slides>103</Slides>
  <Notes>2</Notes>
  <HiddenSlides>12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103</vt:i4>
      </vt:variant>
    </vt:vector>
  </HeadingPairs>
  <TitlesOfParts>
    <vt:vector size="108" baseType="lpstr">
      <vt:lpstr>Arial</vt:lpstr>
      <vt:lpstr>Calibri</vt:lpstr>
      <vt:lpstr>Century Gothic</vt:lpstr>
      <vt:lpstr>Wingdings 3</vt:lpstr>
      <vt:lpstr>Ion</vt:lpstr>
      <vt:lpstr>Primary hyperparathyroidism </vt:lpstr>
      <vt:lpstr>PowerPoint Presentation</vt:lpstr>
      <vt:lpstr>A 73-year- old lady with high PTH and normal serum calcium</vt:lpstr>
      <vt:lpstr>A 41-year- old lady with high PTH and normal serum calcium (her daughter) </vt:lpstr>
      <vt:lpstr>A 41-year- old lady with high PTH and normal serum calcium (her daughter) </vt:lpstr>
      <vt:lpstr>Introduction</vt:lpstr>
      <vt:lpstr>Classification </vt:lpstr>
      <vt:lpstr>Diagnosis</vt:lpstr>
      <vt:lpstr>Diagnosis</vt:lpstr>
      <vt:lpstr>Diagnosis</vt:lpstr>
      <vt:lpstr>PowerPoint Presentation</vt:lpstr>
      <vt:lpstr>Diagnosis</vt:lpstr>
      <vt:lpstr>Diagnosis</vt:lpstr>
      <vt:lpstr>Diagnosis</vt:lpstr>
      <vt:lpstr>Diagnosis - FHH</vt:lpstr>
      <vt:lpstr>Diagnosis</vt:lpstr>
      <vt:lpstr>Diagnosis</vt:lpstr>
      <vt:lpstr>Diagnosis</vt:lpstr>
      <vt:lpstr>Diagnosis</vt:lpstr>
      <vt:lpstr>                  Normocalcemic PHPT</vt:lpstr>
      <vt:lpstr>Normocalcemic PHPT</vt:lpstr>
      <vt:lpstr>Normocalcemic PHPT</vt:lpstr>
      <vt:lpstr>Normocalcemic PHPT</vt:lpstr>
      <vt:lpstr>Normocalcemic PHPT</vt:lpstr>
      <vt:lpstr>Normocalcemic PHPT</vt:lpstr>
      <vt:lpstr>Normocalcemic PHPT</vt:lpstr>
      <vt:lpstr>Normocalcemic PHPT</vt:lpstr>
      <vt:lpstr>PowerPoint Presentation</vt:lpstr>
      <vt:lpstr>Epidemiology</vt:lpstr>
      <vt:lpstr>Epidemiology</vt:lpstr>
      <vt:lpstr>Etiology and Risk Factors</vt:lpstr>
      <vt:lpstr>Etiology and Risk Factors</vt:lpstr>
      <vt:lpstr>Etiology and Risk Factors</vt:lpstr>
      <vt:lpstr>Etiology and Risk Factors</vt:lpstr>
      <vt:lpstr>Sign &amp; Symptoms of PHPT</vt:lpstr>
      <vt:lpstr>Renal involvement</vt:lpstr>
      <vt:lpstr>Skeletal symptoms</vt:lpstr>
      <vt:lpstr>PowerPoint Presentation</vt:lpstr>
      <vt:lpstr>Specific Aspects of PHPT</vt:lpstr>
      <vt:lpstr>Skeletal involvement</vt:lpstr>
      <vt:lpstr>Skeletal involvement</vt:lpstr>
      <vt:lpstr>Skeletal involvement</vt:lpstr>
      <vt:lpstr>Skeletal involvement</vt:lpstr>
      <vt:lpstr>Skeletal involvement</vt:lpstr>
      <vt:lpstr>Skeletal involvement</vt:lpstr>
      <vt:lpstr>Skeletal involvement</vt:lpstr>
      <vt:lpstr>             Trabecular bone score</vt:lpstr>
      <vt:lpstr>Skeletal involvement</vt:lpstr>
      <vt:lpstr>Skeletal involvement</vt:lpstr>
      <vt:lpstr>Neurocognitive features</vt:lpstr>
      <vt:lpstr>Neurocognitive features</vt:lpstr>
      <vt:lpstr>Other systems</vt:lpstr>
      <vt:lpstr>PowerPoint Presentation</vt:lpstr>
      <vt:lpstr>1- The symptomatic disorder</vt:lpstr>
      <vt:lpstr>2- The asymptomatic disorder</vt:lpstr>
      <vt:lpstr>3- The normocalcemic disorder</vt:lpstr>
      <vt:lpstr>3-The normocalcemic disorder</vt:lpstr>
      <vt:lpstr>A World View of How PHPT Can Present</vt:lpstr>
      <vt:lpstr>A World View of How PHPT Can Present</vt:lpstr>
      <vt:lpstr>Evaluation</vt:lpstr>
      <vt:lpstr>Evaluation</vt:lpstr>
      <vt:lpstr>Evaluation</vt:lpstr>
      <vt:lpstr>PowerPoint Presentation</vt:lpstr>
      <vt:lpstr>PowerPoint Presentation</vt:lpstr>
      <vt:lpstr>Surgical management</vt:lpstr>
      <vt:lpstr>PowerPoint Presentation</vt:lpstr>
      <vt:lpstr>Preoperative parathyroid localization</vt:lpstr>
      <vt:lpstr>MIBI scan</vt:lpstr>
      <vt:lpstr>Preoperative parathyroid localization</vt:lpstr>
      <vt:lpstr>Nonsurgical management</vt:lpstr>
      <vt:lpstr>PowerPoint Presentation</vt:lpstr>
      <vt:lpstr>Nutritional guidelines</vt:lpstr>
      <vt:lpstr>Calcium intake </vt:lpstr>
      <vt:lpstr>Vitamin D</vt:lpstr>
      <vt:lpstr>Vitamin D</vt:lpstr>
      <vt:lpstr>Vitamin D</vt:lpstr>
      <vt:lpstr>Vitamin D</vt:lpstr>
      <vt:lpstr>Pharmacological guidelines</vt:lpstr>
      <vt:lpstr>Low bone density</vt:lpstr>
      <vt:lpstr>Alendronate</vt:lpstr>
      <vt:lpstr>Alendronate</vt:lpstr>
      <vt:lpstr>Denosumab</vt:lpstr>
      <vt:lpstr>Hypercalcemia</vt:lpstr>
      <vt:lpstr>Cinacalcet </vt:lpstr>
      <vt:lpstr>Hypercalcemia and reduced BMD</vt:lpstr>
      <vt:lpstr>Natural History of PHPT With and Without Surgery</vt:lpstr>
      <vt:lpstr>Natural History of PHPT With and Without Surgery</vt:lpstr>
      <vt:lpstr>Among those who undergo successful parathyroid surgery  </vt:lpstr>
      <vt:lpstr>Natural History of PHPT With and Without Surgery</vt:lpstr>
      <vt:lpstr>Natural History of PHPT With and Without Surgery</vt:lpstr>
      <vt:lpstr>Natural History of PHPT With and Without Surgery</vt:lpstr>
      <vt:lpstr>PowerPoint Presentation</vt:lpstr>
      <vt:lpstr>PowerPoint Presentation</vt:lpstr>
      <vt:lpstr>PowerPoint Presentation</vt:lpstr>
      <vt:lpstr>Conclusions</vt:lpstr>
      <vt:lpstr>Conclusions</vt:lpstr>
      <vt:lpstr>Conclusions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244</cp:revision>
  <dcterms:created xsi:type="dcterms:W3CDTF">2021-01-01T08:01:23Z</dcterms:created>
  <dcterms:modified xsi:type="dcterms:W3CDTF">2021-01-13T20:42:53Z</dcterms:modified>
</cp:coreProperties>
</file>