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313" r:id="rId11"/>
    <p:sldId id="267" r:id="rId12"/>
    <p:sldId id="268" r:id="rId13"/>
    <p:sldId id="269" r:id="rId14"/>
    <p:sldId id="270" r:id="rId15"/>
    <p:sldId id="272" r:id="rId16"/>
    <p:sldId id="259" r:id="rId17"/>
    <p:sldId id="286" r:id="rId18"/>
    <p:sldId id="288" r:id="rId19"/>
    <p:sldId id="289" r:id="rId20"/>
    <p:sldId id="290" r:id="rId21"/>
    <p:sldId id="294" r:id="rId22"/>
    <p:sldId id="296" r:id="rId23"/>
    <p:sldId id="297" r:id="rId24"/>
    <p:sldId id="298" r:id="rId25"/>
    <p:sldId id="299" r:id="rId26"/>
    <p:sldId id="301" r:id="rId27"/>
    <p:sldId id="302" r:id="rId28"/>
    <p:sldId id="303" r:id="rId29"/>
    <p:sldId id="305" r:id="rId30"/>
    <p:sldId id="309" r:id="rId31"/>
    <p:sldId id="31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 varScale="1">
        <p:scale>
          <a:sx n="79" d="100"/>
          <a:sy n="79" d="100"/>
        </p:scale>
        <p:origin x="19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41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658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860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877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27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3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889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065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57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51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792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D1114-2E23-4DD6-A4E1-0E3508B722F2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17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3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62243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38" y="218364"/>
            <a:ext cx="11300346" cy="626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25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946245" y="664902"/>
            <a:ext cx="9721755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8800" b="1" dirty="0" smtClean="0">
                <a:cs typeface="B Titr" panose="00000700000000000000" pitchFamily="2" charset="-78"/>
              </a:rPr>
              <a:t>  </a:t>
            </a:r>
            <a:r>
              <a:rPr lang="fa-IR" sz="7200" b="1" dirty="0" smtClean="0">
                <a:cs typeface="B Titr" panose="00000700000000000000" pitchFamily="2" charset="-78"/>
              </a:rPr>
              <a:t>وسایل </a:t>
            </a:r>
            <a:r>
              <a:rPr lang="fa-IR" sz="7200" b="1" dirty="0">
                <a:cs typeface="B Titr" panose="00000700000000000000" pitchFamily="2" charset="-78"/>
              </a:rPr>
              <a:t>احیا </a:t>
            </a:r>
            <a:r>
              <a:rPr lang="fa-IR" sz="7200" b="1" dirty="0" smtClean="0">
                <a:cs typeface="B Titr" panose="00000700000000000000" pitchFamily="2" charset="-78"/>
              </a:rPr>
              <a:t>قبل از انجام آندوسکوپی آماده باشد     </a:t>
            </a:r>
            <a:endParaRPr lang="fa-IR" sz="6600" b="1" dirty="0" smtClean="0">
              <a:cs typeface="B Titr" panose="000007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fa-IR" sz="5400" b="1" dirty="0" smtClean="0">
                <a:cs typeface="B Titr" panose="00000700000000000000" pitchFamily="2" charset="-78"/>
              </a:rPr>
              <a:t>    ( </a:t>
            </a:r>
            <a:r>
              <a:rPr lang="fa-IR" sz="5400" b="1" dirty="0">
                <a:cs typeface="B Titr" panose="00000700000000000000" pitchFamily="2" charset="-78"/>
              </a:rPr>
              <a:t>اکسیژن  </a:t>
            </a:r>
            <a:r>
              <a:rPr lang="fa-IR" sz="5400" b="1" dirty="0" smtClean="0">
                <a:cs typeface="B Titr" panose="00000700000000000000" pitchFamily="2" charset="-78"/>
              </a:rPr>
              <a:t>و داروهای احیا)</a:t>
            </a:r>
            <a:endParaRPr lang="en-US" sz="44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436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894"/>
            <a:ext cx="12191999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946245" y="992448"/>
            <a:ext cx="9721755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8000" b="1" dirty="0" smtClean="0">
                <a:cs typeface="B Titr" panose="00000700000000000000" pitchFamily="2" charset="-78"/>
              </a:rPr>
              <a:t>قبل </a:t>
            </a:r>
            <a:r>
              <a:rPr lang="fa-IR" sz="8000" b="1" dirty="0">
                <a:cs typeface="B Titr" panose="00000700000000000000" pitchFamily="2" charset="-78"/>
              </a:rPr>
              <a:t>از </a:t>
            </a:r>
            <a:r>
              <a:rPr lang="fa-IR" sz="8000" b="1" dirty="0" smtClean="0">
                <a:cs typeface="B Titr" panose="00000700000000000000" pitchFamily="2" charset="-78"/>
              </a:rPr>
              <a:t>آندوسکوپی            تمام </a:t>
            </a:r>
            <a:r>
              <a:rPr lang="fa-IR" sz="8000" b="1" dirty="0">
                <a:cs typeface="B Titr" panose="00000700000000000000" pitchFamily="2" charset="-78"/>
              </a:rPr>
              <a:t>وسایل چک </a:t>
            </a:r>
            <a:r>
              <a:rPr lang="fa-IR" sz="8000" b="1" dirty="0" smtClean="0">
                <a:cs typeface="B Titr" panose="00000700000000000000" pitchFamily="2" charset="-78"/>
              </a:rPr>
              <a:t>شود.</a:t>
            </a:r>
            <a:endParaRPr lang="en-US" sz="6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0145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5467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477672" y="693807"/>
            <a:ext cx="109455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8000" b="1" dirty="0">
                <a:cs typeface="B Titr" panose="00000700000000000000" pitchFamily="2" charset="-78"/>
              </a:rPr>
              <a:t>کنتر </a:t>
            </a:r>
            <a:r>
              <a:rPr lang="fa-IR" sz="8000" b="1" dirty="0" smtClean="0">
                <a:cs typeface="B Titr" panose="00000700000000000000" pitchFamily="2" charset="-78"/>
              </a:rPr>
              <a:t>اندیکاسیونهای آندوسکوپی </a:t>
            </a:r>
            <a:r>
              <a:rPr lang="fa-IR" sz="8000" b="1" dirty="0">
                <a:cs typeface="B Titr" panose="00000700000000000000" pitchFamily="2" charset="-78"/>
              </a:rPr>
              <a:t>را </a:t>
            </a:r>
            <a:r>
              <a:rPr lang="fa-IR" sz="8000" b="1" dirty="0" smtClean="0">
                <a:cs typeface="B Titr" panose="00000700000000000000" pitchFamily="2" charset="-78"/>
              </a:rPr>
              <a:t>به یاد </a:t>
            </a:r>
          </a:p>
          <a:p>
            <a:pPr algn="ctr">
              <a:lnSpc>
                <a:spcPct val="150000"/>
              </a:lnSpc>
            </a:pPr>
            <a:r>
              <a:rPr lang="fa-IR" sz="8000" b="1" dirty="0" smtClean="0">
                <a:cs typeface="B Titr" panose="00000700000000000000" pitchFamily="2" charset="-78"/>
              </a:rPr>
              <a:t> </a:t>
            </a:r>
            <a:r>
              <a:rPr lang="fa-IR" sz="8000" b="1" dirty="0">
                <a:cs typeface="B Titr" panose="00000700000000000000" pitchFamily="2" charset="-78"/>
              </a:rPr>
              <a:t>داشته </a:t>
            </a:r>
            <a:r>
              <a:rPr lang="fa-IR" sz="8000" b="1" dirty="0" smtClean="0">
                <a:cs typeface="B Titr" panose="00000700000000000000" pitchFamily="2" charset="-78"/>
              </a:rPr>
              <a:t>باشیم.</a:t>
            </a:r>
            <a:endParaRPr lang="en-US" sz="6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269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27" y="122831"/>
            <a:ext cx="11980242" cy="650543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671230" y="575809"/>
            <a:ext cx="972175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7200" b="1" dirty="0">
                <a:cs typeface="B Titr" panose="00000700000000000000" pitchFamily="2" charset="-78"/>
              </a:rPr>
              <a:t>از انتخاب بیماران </a:t>
            </a:r>
            <a:endParaRPr lang="fa-IR" sz="7200" b="1" dirty="0" smtClean="0">
              <a:cs typeface="B Titr" panose="00000700000000000000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7200" b="1" dirty="0" smtClean="0">
                <a:cs typeface="B Titr" panose="00000700000000000000" pitchFamily="2" charset="-78"/>
              </a:rPr>
              <a:t>بد </a:t>
            </a:r>
            <a:r>
              <a:rPr lang="fa-IR" sz="7200" b="1" dirty="0">
                <a:cs typeface="B Titr" panose="00000700000000000000" pitchFamily="2" charset="-78"/>
              </a:rPr>
              <a:t>حال </a:t>
            </a:r>
            <a:r>
              <a:rPr lang="fa-IR" sz="7200" b="1" dirty="0" smtClean="0">
                <a:cs typeface="B Titr" panose="00000700000000000000" pitchFamily="2" charset="-78"/>
              </a:rPr>
              <a:t>و</a:t>
            </a:r>
            <a:r>
              <a:rPr lang="en-US" sz="7200" b="1" dirty="0" smtClean="0">
                <a:cs typeface="B Titr" panose="00000700000000000000" pitchFamily="2" charset="-78"/>
              </a:rPr>
              <a:t> </a:t>
            </a:r>
            <a:r>
              <a:rPr lang="fa-IR" sz="7200" b="1" dirty="0" smtClean="0">
                <a:cs typeface="B Titr" panose="00000700000000000000" pitchFamily="2" charset="-78"/>
              </a:rPr>
              <a:t>مسن </a:t>
            </a:r>
            <a:r>
              <a:rPr lang="fa-IR" sz="7200" b="1" dirty="0">
                <a:cs typeface="B Titr" panose="00000700000000000000" pitchFamily="2" charset="-78"/>
              </a:rPr>
              <a:t>در مطب </a:t>
            </a:r>
            <a:endParaRPr lang="en-US" sz="7200" b="1" dirty="0" smtClean="0">
              <a:cs typeface="B Titr" panose="000007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fa-IR" sz="7200" b="1" dirty="0" smtClean="0">
                <a:cs typeface="B Titr" panose="00000700000000000000" pitchFamily="2" charset="-78"/>
              </a:rPr>
              <a:t>خودداری کنیم</a:t>
            </a:r>
            <a:r>
              <a:rPr lang="fa-IR" sz="7200" b="1" dirty="0">
                <a:cs typeface="B Titr" panose="00000700000000000000" pitchFamily="2" charset="-78"/>
              </a:rPr>
              <a:t>.</a:t>
            </a:r>
            <a:endParaRPr lang="en-US" sz="60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720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6" y="-13648"/>
            <a:ext cx="12192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780412" y="490481"/>
            <a:ext cx="10438048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8000" b="1" dirty="0" smtClean="0">
                <a:cs typeface="B Titr" panose="00000700000000000000" pitchFamily="2" charset="-78"/>
              </a:rPr>
              <a:t>  </a:t>
            </a:r>
            <a:r>
              <a:rPr lang="fa-IR" sz="5400" b="1" dirty="0" smtClean="0">
                <a:cs typeface="B Titr" panose="00000700000000000000" pitchFamily="2" charset="-78"/>
              </a:rPr>
              <a:t>از </a:t>
            </a:r>
            <a:r>
              <a:rPr lang="fa-IR" sz="5400" b="1" dirty="0">
                <a:cs typeface="B Titr" panose="00000700000000000000" pitchFamily="2" charset="-78"/>
              </a:rPr>
              <a:t>اعتماد به بیمارانی که </a:t>
            </a:r>
            <a:r>
              <a:rPr lang="fa-IR" sz="5400" b="1" dirty="0" smtClean="0">
                <a:cs typeface="B Titr" panose="00000700000000000000" pitchFamily="2" charset="-78"/>
              </a:rPr>
              <a:t>نمی شناسید </a:t>
            </a:r>
          </a:p>
          <a:p>
            <a:pPr algn="ctr">
              <a:lnSpc>
                <a:spcPct val="150000"/>
              </a:lnSpc>
            </a:pPr>
            <a:r>
              <a:rPr lang="fa-IR" sz="5400" b="1" dirty="0" smtClean="0">
                <a:cs typeface="B Titr" panose="00000700000000000000" pitchFamily="2" charset="-78"/>
              </a:rPr>
              <a:t>و از طریق </a:t>
            </a:r>
            <a:r>
              <a:rPr lang="fa-IR" sz="5400" b="1" dirty="0">
                <a:cs typeface="B Titr" panose="00000700000000000000" pitchFamily="2" charset="-78"/>
              </a:rPr>
              <a:t>اورژانس معرفی </a:t>
            </a:r>
            <a:r>
              <a:rPr lang="fa-IR" sz="5400" b="1" dirty="0" smtClean="0">
                <a:cs typeface="B Titr" panose="00000700000000000000" pitchFamily="2" charset="-78"/>
              </a:rPr>
              <a:t>می شوند </a:t>
            </a:r>
          </a:p>
          <a:p>
            <a:pPr algn="ctr">
              <a:lnSpc>
                <a:spcPct val="150000"/>
              </a:lnSpc>
            </a:pPr>
            <a:r>
              <a:rPr lang="fa-IR" sz="5400" b="1" dirty="0" smtClean="0">
                <a:cs typeface="B Titr" panose="00000700000000000000" pitchFamily="2" charset="-78"/>
              </a:rPr>
              <a:t>خود </a:t>
            </a:r>
            <a:r>
              <a:rPr lang="fa-IR" sz="5400" b="1" dirty="0">
                <a:cs typeface="B Titr" panose="00000700000000000000" pitchFamily="2" charset="-78"/>
              </a:rPr>
              <a:t>داری </a:t>
            </a:r>
            <a:r>
              <a:rPr lang="fa-IR" sz="5400" b="1" dirty="0" smtClean="0">
                <a:cs typeface="B Titr" panose="00000700000000000000" pitchFamily="2" charset="-78"/>
              </a:rPr>
              <a:t>کنید. </a:t>
            </a:r>
            <a:r>
              <a:rPr lang="fa-IR" sz="5400" b="1" dirty="0">
                <a:cs typeface="B Titr" panose="00000700000000000000" pitchFamily="2" charset="-78"/>
              </a:rPr>
              <a:t>بیشتر شکایتها از این بیماران </a:t>
            </a:r>
            <a:r>
              <a:rPr lang="fa-IR" sz="5400" b="1" dirty="0" smtClean="0">
                <a:cs typeface="B Titr" panose="00000700000000000000" pitchFamily="2" charset="-78"/>
              </a:rPr>
              <a:t>می باشد</a:t>
            </a:r>
            <a:r>
              <a:rPr lang="fa-IR" sz="5400" b="1" dirty="0">
                <a:cs typeface="B Titr" panose="00000700000000000000" pitchFamily="2" charset="-78"/>
              </a:rPr>
              <a:t>.</a:t>
            </a:r>
            <a:endParaRPr lang="en-US" sz="6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9242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182" y="173038"/>
            <a:ext cx="12192000" cy="68579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946245" y="508214"/>
            <a:ext cx="972175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400" b="1" dirty="0">
                <a:cs typeface="B Titr" panose="00000700000000000000" pitchFamily="2" charset="-78"/>
              </a:rPr>
              <a:t>اگر درموقع </a:t>
            </a:r>
            <a:r>
              <a:rPr lang="fa-IR" sz="4400" b="1" dirty="0" smtClean="0">
                <a:cs typeface="B Titr" panose="00000700000000000000" pitchFamily="2" charset="-78"/>
              </a:rPr>
              <a:t>آندوسکوپی به مشکل برخورکردید </a:t>
            </a:r>
            <a:r>
              <a:rPr lang="fa-IR" sz="4400" b="1" dirty="0">
                <a:cs typeface="B Titr" panose="00000700000000000000" pitchFamily="2" charset="-78"/>
              </a:rPr>
              <a:t>بدون از دست دادن وقت </a:t>
            </a:r>
            <a:r>
              <a:rPr lang="fa-IR" sz="4400" b="1" dirty="0" smtClean="0">
                <a:cs typeface="B Titr" panose="00000700000000000000" pitchFamily="2" charset="-78"/>
              </a:rPr>
              <a:t>و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smtClean="0">
                <a:cs typeface="B Titr" panose="00000700000000000000" pitchFamily="2" charset="-78"/>
              </a:rPr>
              <a:t> با </a:t>
            </a:r>
            <a:r>
              <a:rPr lang="fa-IR" sz="4400" b="1" dirty="0">
                <a:cs typeface="B Titr" panose="00000700000000000000" pitchFamily="2" charset="-78"/>
              </a:rPr>
              <a:t>حوصله به بیمار کمک کنید </a:t>
            </a:r>
            <a:endParaRPr lang="fa-IR" sz="4400" b="1" dirty="0" smtClean="0">
              <a:cs typeface="B Titr" panose="00000700000000000000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 smtClean="0">
                <a:cs typeface="B Titr" panose="00000700000000000000" pitchFamily="2" charset="-78"/>
              </a:rPr>
              <a:t>از دستپاچگی خود </a:t>
            </a:r>
            <a:r>
              <a:rPr lang="fa-IR" sz="4400" b="1" dirty="0">
                <a:cs typeface="B Titr" panose="00000700000000000000" pitchFamily="2" charset="-78"/>
              </a:rPr>
              <a:t>داری کنید </a:t>
            </a:r>
            <a:endParaRPr lang="fa-IR" sz="4400" b="1" dirty="0" smtClean="0">
              <a:cs typeface="B Titr" panose="00000700000000000000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 smtClean="0">
                <a:cs typeface="B Titr" panose="00000700000000000000" pitchFamily="2" charset="-78"/>
              </a:rPr>
              <a:t>اطرافیان </a:t>
            </a:r>
            <a:r>
              <a:rPr lang="fa-IR" sz="4400" b="1" dirty="0">
                <a:cs typeface="B Titr" panose="00000700000000000000" pitchFamily="2" charset="-78"/>
              </a:rPr>
              <a:t>بیماررا مضطرب نکنید </a:t>
            </a:r>
            <a:endParaRPr lang="fa-IR" sz="4400" b="1" dirty="0" smtClean="0">
              <a:cs typeface="B Titr" panose="00000700000000000000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 smtClean="0">
                <a:cs typeface="B Titr" panose="00000700000000000000" pitchFamily="2" charset="-78"/>
              </a:rPr>
              <a:t>اگر </a:t>
            </a:r>
            <a:r>
              <a:rPr lang="fa-IR" sz="4400" b="1" dirty="0">
                <a:cs typeface="B Titr" panose="00000700000000000000" pitchFamily="2" charset="-78"/>
              </a:rPr>
              <a:t>لازم هست با </a:t>
            </a:r>
            <a:r>
              <a:rPr lang="fa-IR" sz="4400" b="1" dirty="0" smtClean="0">
                <a:cs typeface="B Titr" panose="00000700000000000000" pitchFamily="2" charset="-78"/>
              </a:rPr>
              <a:t>بیماربه </a:t>
            </a:r>
            <a:r>
              <a:rPr lang="fa-IR" sz="4400" b="1" dirty="0">
                <a:cs typeface="B Titr" panose="00000700000000000000" pitchFamily="2" charset="-78"/>
              </a:rPr>
              <a:t>بیمارستان </a:t>
            </a:r>
            <a:r>
              <a:rPr lang="fa-IR" sz="4400" b="1" dirty="0" smtClean="0">
                <a:cs typeface="B Titr" panose="00000700000000000000" pitchFamily="2" charset="-78"/>
              </a:rPr>
              <a:t>بروید.</a:t>
            </a:r>
            <a:endParaRPr lang="en-US" sz="3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3842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21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1206580" y="193671"/>
            <a:ext cx="9721755" cy="5516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6000" b="1" dirty="0" smtClean="0">
                <a:cs typeface="B Titr" panose="00000700000000000000" pitchFamily="2" charset="-78"/>
              </a:rPr>
              <a:t>بعد </a:t>
            </a:r>
            <a:r>
              <a:rPr lang="fa-IR" sz="6000" b="1" dirty="0">
                <a:cs typeface="B Titr" panose="00000700000000000000" pitchFamily="2" charset="-78"/>
              </a:rPr>
              <a:t>از </a:t>
            </a:r>
            <a:r>
              <a:rPr lang="fa-IR" sz="6000" b="1" dirty="0" smtClean="0">
                <a:cs typeface="B Titr" panose="00000700000000000000" pitchFamily="2" charset="-78"/>
              </a:rPr>
              <a:t>آندوسکوپی </a:t>
            </a:r>
            <a:r>
              <a:rPr lang="fa-IR" sz="6000" b="1" dirty="0">
                <a:cs typeface="B Titr" panose="00000700000000000000" pitchFamily="2" charset="-78"/>
              </a:rPr>
              <a:t>بخصوص </a:t>
            </a:r>
            <a:r>
              <a:rPr lang="fa-IR" sz="6000" b="1" dirty="0" smtClean="0">
                <a:cs typeface="B Titr" panose="00000700000000000000" pitchFamily="2" charset="-78"/>
              </a:rPr>
              <a:t>کلونوسکوپی، </a:t>
            </a:r>
            <a:r>
              <a:rPr lang="fa-IR" sz="6000" b="1" dirty="0">
                <a:cs typeface="B Titr" panose="00000700000000000000" pitchFamily="2" charset="-78"/>
              </a:rPr>
              <a:t>بیمار را </a:t>
            </a:r>
            <a:r>
              <a:rPr lang="fa-IR" sz="6000" b="1" dirty="0" smtClean="0">
                <a:cs typeface="B Titr" panose="00000700000000000000" pitchFamily="2" charset="-78"/>
              </a:rPr>
              <a:t>نگه دارید </a:t>
            </a:r>
            <a:r>
              <a:rPr lang="fa-IR" sz="6000" b="1" dirty="0">
                <a:cs typeface="B Titr" panose="00000700000000000000" pitchFamily="2" charset="-78"/>
              </a:rPr>
              <a:t>تا مطمئن باشید عوارضی ایجاد </a:t>
            </a:r>
            <a:r>
              <a:rPr lang="fa-IR" sz="6000" b="1" dirty="0" smtClean="0">
                <a:cs typeface="B Titr" panose="00000700000000000000" pitchFamily="2" charset="-78"/>
              </a:rPr>
              <a:t>نشده، </a:t>
            </a:r>
            <a:r>
              <a:rPr lang="fa-IR" sz="6000" b="1" dirty="0">
                <a:cs typeface="B Titr" panose="00000700000000000000" pitchFamily="2" charset="-78"/>
              </a:rPr>
              <a:t>دل درد بیمار را جدی بگیرید.</a:t>
            </a:r>
            <a:endParaRPr lang="en-US" sz="48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6992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25" y="287905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1235122" y="1025210"/>
            <a:ext cx="9721755" cy="4131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6000" b="1" dirty="0">
                <a:cs typeface="B Titr" panose="00000700000000000000" pitchFamily="2" charset="-78"/>
              </a:rPr>
              <a:t>اگر مشکل ایجاد شده جدی </a:t>
            </a:r>
            <a:endParaRPr lang="fa-IR" sz="6000" b="1" dirty="0" smtClean="0">
              <a:cs typeface="B Titr" panose="000007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fa-IR" sz="6000" b="1" dirty="0" smtClean="0">
                <a:cs typeface="B Titr" panose="00000700000000000000" pitchFamily="2" charset="-78"/>
              </a:rPr>
              <a:t>می باشد </a:t>
            </a:r>
            <a:r>
              <a:rPr lang="fa-IR" sz="6000" b="1" dirty="0">
                <a:cs typeface="B Titr" panose="00000700000000000000" pitchFamily="2" charset="-78"/>
              </a:rPr>
              <a:t>مشاوره </a:t>
            </a:r>
            <a:r>
              <a:rPr lang="fa-IR" sz="6000" b="1" dirty="0" smtClean="0">
                <a:cs typeface="B Titr" panose="00000700000000000000" pitchFamily="2" charset="-78"/>
              </a:rPr>
              <a:t>جراح</a:t>
            </a:r>
          </a:p>
          <a:p>
            <a:pPr algn="ctr">
              <a:lnSpc>
                <a:spcPct val="150000"/>
              </a:lnSpc>
            </a:pPr>
            <a:r>
              <a:rPr lang="fa-IR" sz="6000" b="1" dirty="0" smtClean="0">
                <a:cs typeface="B Titr" panose="00000700000000000000" pitchFamily="2" charset="-78"/>
              </a:rPr>
              <a:t> </a:t>
            </a:r>
            <a:r>
              <a:rPr lang="fa-IR" sz="6000" b="1" dirty="0">
                <a:cs typeface="B Titr" panose="00000700000000000000" pitchFamily="2" charset="-78"/>
              </a:rPr>
              <a:t>فراموش نشود.</a:t>
            </a:r>
            <a:endParaRPr lang="en-US" sz="48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479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62" y="229734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1067015" y="1122363"/>
            <a:ext cx="9721755" cy="3727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5400" b="1" dirty="0" smtClean="0">
                <a:cs typeface="B Titr" panose="00000700000000000000" pitchFamily="2" charset="-78"/>
              </a:rPr>
              <a:t>اگر </a:t>
            </a:r>
            <a:r>
              <a:rPr lang="fa-IR" sz="5400" b="1" dirty="0">
                <a:cs typeface="B Titr" panose="00000700000000000000" pitchFamily="2" charset="-78"/>
              </a:rPr>
              <a:t>بیمار یا اطرافیان شکایت کردند عصبانی نشوید </a:t>
            </a:r>
            <a:r>
              <a:rPr lang="fa-IR" sz="5400" b="1" dirty="0" smtClean="0">
                <a:cs typeface="B Titr" panose="00000700000000000000" pitchFamily="2" charset="-78"/>
              </a:rPr>
              <a:t>و از گفتن </a:t>
            </a:r>
            <a:r>
              <a:rPr lang="fa-IR" sz="5400" b="1" dirty="0">
                <a:cs typeface="B Titr" panose="00000700000000000000" pitchFamily="2" charset="-78"/>
              </a:rPr>
              <a:t>جمله </a:t>
            </a:r>
            <a:r>
              <a:rPr lang="fa-IR" sz="5400" b="1" dirty="0" smtClean="0">
                <a:cs typeface="B Titr" panose="00000700000000000000" pitchFamily="2" charset="-78"/>
              </a:rPr>
              <a:t>برو </a:t>
            </a:r>
            <a:r>
              <a:rPr lang="fa-IR" sz="5400" b="1" dirty="0">
                <a:cs typeface="B Titr" panose="00000700000000000000" pitchFamily="2" charset="-78"/>
              </a:rPr>
              <a:t>شکایت </a:t>
            </a:r>
            <a:r>
              <a:rPr lang="fa-IR" sz="5400" b="1" dirty="0" smtClean="0">
                <a:cs typeface="B Titr" panose="00000700000000000000" pitchFamily="2" charset="-78"/>
              </a:rPr>
              <a:t>کن خودداری فرمایید.</a:t>
            </a:r>
            <a:endParaRPr lang="en-US" sz="44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294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829" y="0"/>
            <a:ext cx="12192000" cy="68579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946245" y="1122363"/>
            <a:ext cx="972175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9600" b="1" dirty="0" smtClean="0">
                <a:cs typeface="B Titr" panose="00000700000000000000" pitchFamily="2" charset="-78"/>
              </a:rPr>
              <a:t>آ</a:t>
            </a:r>
            <a:r>
              <a:rPr lang="en-US" sz="9600" b="1" dirty="0" err="1" smtClean="0">
                <a:cs typeface="B Titr" panose="00000700000000000000" pitchFamily="2" charset="-78"/>
              </a:rPr>
              <a:t>ندوسکوپی</a:t>
            </a:r>
            <a:endParaRPr lang="fa-IR" sz="9600" b="1" dirty="0" smtClean="0">
              <a:cs typeface="B Titr" panose="000007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en-US" sz="8000" b="1" dirty="0" smtClean="0">
                <a:cs typeface="B Titr" panose="00000700000000000000" pitchFamily="2" charset="-78"/>
              </a:rPr>
              <a:t> </a:t>
            </a:r>
            <a:r>
              <a:rPr lang="en-US" sz="8000" b="1" dirty="0" err="1" smtClean="0">
                <a:cs typeface="B Titr" panose="00000700000000000000" pitchFamily="2" charset="-78"/>
              </a:rPr>
              <a:t>دستگاه</a:t>
            </a:r>
            <a:r>
              <a:rPr lang="en-US" sz="8000" b="1" dirty="0" smtClean="0">
                <a:cs typeface="B Titr" panose="00000700000000000000" pitchFamily="2" charset="-78"/>
              </a:rPr>
              <a:t> </a:t>
            </a:r>
            <a:r>
              <a:rPr lang="en-US" sz="8000" b="1" dirty="0" err="1" smtClean="0">
                <a:cs typeface="B Titr" panose="00000700000000000000" pitchFamily="2" charset="-78"/>
              </a:rPr>
              <a:t>گوارش</a:t>
            </a:r>
            <a:r>
              <a:rPr lang="fa-IR" sz="8000" b="1" dirty="0" smtClean="0">
                <a:cs typeface="B Titr" panose="00000700000000000000" pitchFamily="2" charset="-78"/>
              </a:rPr>
              <a:t>  </a:t>
            </a:r>
            <a:r>
              <a:rPr lang="en-US" sz="8000" b="1" dirty="0" smtClean="0">
                <a:cs typeface="B Titr" panose="00000700000000000000" pitchFamily="2" charset="-78"/>
              </a:rPr>
              <a:t>و</a:t>
            </a:r>
            <a:r>
              <a:rPr lang="fa-IR" sz="8000" b="1" dirty="0" smtClean="0">
                <a:cs typeface="B Titr" panose="00000700000000000000" pitchFamily="2" charset="-78"/>
              </a:rPr>
              <a:t>  </a:t>
            </a:r>
            <a:r>
              <a:rPr lang="en-US" sz="8000" b="1" dirty="0" err="1" smtClean="0">
                <a:cs typeface="B Titr" panose="00000700000000000000" pitchFamily="2" charset="-78"/>
              </a:rPr>
              <a:t>قانون</a:t>
            </a:r>
            <a:endParaRPr lang="en-US" sz="80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408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1165637" y="575809"/>
            <a:ext cx="9721755" cy="4974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5400" b="1" dirty="0">
                <a:cs typeface="B Titr" panose="00000700000000000000" pitchFamily="2" charset="-78"/>
              </a:rPr>
              <a:t>در </a:t>
            </a:r>
            <a:r>
              <a:rPr lang="fa-IR" sz="5400" b="1" dirty="0" smtClean="0">
                <a:cs typeface="B Titr" panose="00000700000000000000" pitchFamily="2" charset="-78"/>
              </a:rPr>
              <a:t>پزشکی </a:t>
            </a:r>
            <a:r>
              <a:rPr lang="fa-IR" sz="5400" b="1" dirty="0">
                <a:cs typeface="B Titr" panose="00000700000000000000" pitchFamily="2" charset="-78"/>
              </a:rPr>
              <a:t>قانونی </a:t>
            </a:r>
            <a:r>
              <a:rPr lang="fa-IR" sz="5400" b="1" dirty="0" smtClean="0">
                <a:cs typeface="B Titr" panose="00000700000000000000" pitchFamily="2" charset="-78"/>
              </a:rPr>
              <a:t>و نظام پزشکی باید </a:t>
            </a:r>
            <a:r>
              <a:rPr lang="fa-IR" sz="5400" b="1" dirty="0">
                <a:cs typeface="B Titr" panose="00000700000000000000" pitchFamily="2" charset="-78"/>
              </a:rPr>
              <a:t>ثابت کنید </a:t>
            </a:r>
            <a:r>
              <a:rPr lang="fa-IR" sz="5400" b="1" dirty="0" smtClean="0">
                <a:cs typeface="B Titr" panose="00000700000000000000" pitchFamily="2" charset="-78"/>
              </a:rPr>
              <a:t>آندوسکوپی </a:t>
            </a:r>
            <a:r>
              <a:rPr lang="fa-IR" sz="5400" b="1" dirty="0">
                <a:cs typeface="B Titr" panose="00000700000000000000" pitchFamily="2" charset="-78"/>
              </a:rPr>
              <a:t>اندیکاسیون داشته و بعد از ایجاد عوارض تمام </a:t>
            </a:r>
            <a:r>
              <a:rPr lang="fa-IR" sz="5400" b="1" dirty="0" smtClean="0">
                <a:cs typeface="B Titr" panose="00000700000000000000" pitchFamily="2" charset="-78"/>
              </a:rPr>
              <a:t/>
            </a:r>
            <a:br>
              <a:rPr lang="fa-IR" sz="5400" b="1" dirty="0" smtClean="0">
                <a:cs typeface="B Titr" panose="00000700000000000000" pitchFamily="2" charset="-78"/>
              </a:rPr>
            </a:br>
            <a:r>
              <a:rPr lang="fa-IR" sz="5400" b="1" dirty="0" smtClean="0">
                <a:cs typeface="B Titr" panose="00000700000000000000" pitchFamily="2" charset="-78"/>
              </a:rPr>
              <a:t>کمک </a:t>
            </a:r>
            <a:r>
              <a:rPr lang="fa-IR" sz="5400" b="1" dirty="0">
                <a:cs typeface="B Titr" panose="00000700000000000000" pitchFamily="2" charset="-78"/>
              </a:rPr>
              <a:t>های لازم را انجام داده اید.</a:t>
            </a:r>
            <a:endParaRPr lang="en-US" sz="44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38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1165637" y="575809"/>
            <a:ext cx="9721755" cy="1003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n-US" sz="4400" b="1" dirty="0">
              <a:cs typeface="B Titr" panose="000007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68" y="177421"/>
            <a:ext cx="11177516" cy="596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96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504" y="1152809"/>
            <a:ext cx="8412480" cy="45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67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448" y="762573"/>
            <a:ext cx="7915701" cy="436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53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0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916" y="598228"/>
            <a:ext cx="9344167" cy="543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69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62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257" y="523166"/>
            <a:ext cx="8311486" cy="526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7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506" y="454927"/>
            <a:ext cx="8730018" cy="548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0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968" y="605052"/>
            <a:ext cx="8275094" cy="541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91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321" y="464025"/>
            <a:ext cx="8584443" cy="544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33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614151"/>
            <a:ext cx="9144000" cy="539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95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1524000" y="405645"/>
            <a:ext cx="8916537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8000" b="1" dirty="0">
                <a:cs typeface="B Titr" panose="00000700000000000000" pitchFamily="2" charset="-78"/>
              </a:rPr>
              <a:t>آ</a:t>
            </a:r>
            <a:r>
              <a:rPr lang="fa-IR" sz="8000" b="1" dirty="0" smtClean="0">
                <a:cs typeface="B Titr" panose="00000700000000000000" pitchFamily="2" charset="-78"/>
              </a:rPr>
              <a:t>ندوسکوپی </a:t>
            </a:r>
          </a:p>
          <a:p>
            <a:pPr algn="ctr" rtl="1">
              <a:lnSpc>
                <a:spcPct val="150000"/>
              </a:lnSpc>
            </a:pPr>
            <a:r>
              <a:rPr lang="fa-IR" sz="6600" b="1" dirty="0" smtClean="0">
                <a:cs typeface="B Titr" panose="00000700000000000000" pitchFamily="2" charset="-78"/>
              </a:rPr>
              <a:t>یک</a:t>
            </a:r>
            <a:r>
              <a:rPr lang="en-US" sz="6600" b="1" dirty="0">
                <a:cs typeface="B Titr" panose="00000700000000000000" pitchFamily="2" charset="-78"/>
              </a:rPr>
              <a:t> </a:t>
            </a:r>
            <a:r>
              <a:rPr lang="en-US" sz="4800" b="1" dirty="0" err="1">
                <a:latin typeface="Arial Black" panose="020B0A04020102020204" pitchFamily="34" charset="0"/>
                <a:cs typeface="B Titr" panose="00000700000000000000" pitchFamily="2" charset="-78"/>
              </a:rPr>
              <a:t>procdure</a:t>
            </a:r>
            <a:r>
              <a:rPr lang="en-US" sz="4800" b="1" dirty="0">
                <a:latin typeface="Arial Black" panose="020B0A04020102020204" pitchFamily="34" charset="0"/>
                <a:cs typeface="B Titr" panose="00000700000000000000" pitchFamily="2" charset="-78"/>
              </a:rPr>
              <a:t> invasive </a:t>
            </a:r>
            <a:r>
              <a:rPr lang="fa-IR" sz="4800" b="1" dirty="0" smtClean="0">
                <a:latin typeface="Arial Black" panose="020B0A04020102020204" pitchFamily="34" charset="0"/>
                <a:cs typeface="B Titr" panose="00000700000000000000" pitchFamily="2" charset="-78"/>
              </a:rPr>
              <a:t/>
            </a:r>
            <a:br>
              <a:rPr lang="fa-IR" sz="4800" b="1" dirty="0" smtClean="0">
                <a:latin typeface="Arial Black" panose="020B0A04020102020204" pitchFamily="34" charset="0"/>
                <a:cs typeface="B Titr" panose="00000700000000000000" pitchFamily="2" charset="-78"/>
              </a:rPr>
            </a:br>
            <a:r>
              <a:rPr lang="fa-IR" sz="6000" b="1" dirty="0" smtClean="0">
                <a:cs typeface="B Titr" panose="00000700000000000000" pitchFamily="2" charset="-78"/>
              </a:rPr>
              <a:t>می</a:t>
            </a:r>
            <a:r>
              <a:rPr lang="en-US" sz="6000" b="1" dirty="0" smtClean="0">
                <a:cs typeface="B Titr" panose="00000700000000000000" pitchFamily="2" charset="-78"/>
              </a:rPr>
              <a:t> </a:t>
            </a:r>
            <a:r>
              <a:rPr lang="fa-IR" sz="6000" b="1" dirty="0" smtClean="0">
                <a:cs typeface="B Titr" panose="00000700000000000000" pitchFamily="2" charset="-78"/>
              </a:rPr>
              <a:t>باشد.</a:t>
            </a:r>
            <a:endParaRPr lang="en-US" sz="48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7210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072" y="620975"/>
            <a:ext cx="9034818" cy="538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33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42" y="0"/>
            <a:ext cx="11561711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354" y="515205"/>
            <a:ext cx="9397730" cy="559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70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982734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1198728" y="1152099"/>
            <a:ext cx="9721755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7200" b="1" dirty="0" smtClean="0">
                <a:cs typeface="B Titr" panose="00000700000000000000" pitchFamily="2" charset="-78"/>
              </a:rPr>
              <a:t>آندوسکوپیست باید بیمار را خودش </a:t>
            </a:r>
            <a:r>
              <a:rPr lang="fa-IR" sz="7200" b="1" dirty="0">
                <a:cs typeface="B Titr" panose="00000700000000000000" pitchFamily="2" charset="-78"/>
              </a:rPr>
              <a:t>انتخاب </a:t>
            </a:r>
            <a:r>
              <a:rPr lang="fa-IR" sz="7200" b="1" dirty="0" smtClean="0">
                <a:cs typeface="B Titr" panose="00000700000000000000" pitchFamily="2" charset="-78"/>
              </a:rPr>
              <a:t>نماید.</a:t>
            </a:r>
            <a:endParaRPr lang="en-US" sz="60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9009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8740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1524000" y="1006096"/>
            <a:ext cx="9721755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8000" b="1" dirty="0" smtClean="0">
                <a:cs typeface="B Titr" panose="00000700000000000000" pitchFamily="2" charset="-78"/>
              </a:rPr>
              <a:t>   </a:t>
            </a:r>
            <a:r>
              <a:rPr lang="fa-IR" sz="6000" b="1" dirty="0" smtClean="0">
                <a:cs typeface="B Titr" panose="00000700000000000000" pitchFamily="2" charset="-78"/>
              </a:rPr>
              <a:t>با </a:t>
            </a:r>
            <a:r>
              <a:rPr lang="fa-IR" sz="6000" b="1" dirty="0">
                <a:cs typeface="B Titr" panose="00000700000000000000" pitchFamily="2" charset="-78"/>
              </a:rPr>
              <a:t>طناب دیگران  به </a:t>
            </a:r>
            <a:r>
              <a:rPr lang="fa-IR" sz="6000" b="1" dirty="0" smtClean="0">
                <a:cs typeface="B Titr" panose="00000700000000000000" pitchFamily="2" charset="-78"/>
              </a:rPr>
              <a:t>چاه نروید</a:t>
            </a:r>
          </a:p>
          <a:p>
            <a:pPr algn="ctr" rtl="1">
              <a:lnSpc>
                <a:spcPct val="150000"/>
              </a:lnSpc>
            </a:pPr>
            <a:r>
              <a:rPr lang="fa-IR" sz="6600" b="1" dirty="0" smtClean="0">
                <a:cs typeface="B Titr" panose="00000700000000000000" pitchFamily="2" charset="-78"/>
              </a:rPr>
              <a:t>    حتی </a:t>
            </a:r>
            <a:r>
              <a:rPr lang="fa-IR" sz="6600" b="1" dirty="0">
                <a:cs typeface="B Titr" panose="00000700000000000000" pitchFamily="2" charset="-78"/>
              </a:rPr>
              <a:t>متخصص قلب</a:t>
            </a:r>
            <a:endParaRPr lang="en-US" sz="6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1617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365760" y="1378634"/>
            <a:ext cx="10879995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7200" b="1" dirty="0">
                <a:cs typeface="B Titr" panose="00000700000000000000" pitchFamily="2" charset="-78"/>
              </a:rPr>
              <a:t>قبل از </a:t>
            </a:r>
            <a:r>
              <a:rPr lang="fa-IR" sz="7200" b="1" dirty="0" smtClean="0">
                <a:cs typeface="B Titr" panose="00000700000000000000" pitchFamily="2" charset="-78"/>
              </a:rPr>
              <a:t>آندوسکوپی </a:t>
            </a:r>
            <a:r>
              <a:rPr lang="fa-IR" sz="7200" b="1" dirty="0">
                <a:cs typeface="B Titr" panose="00000700000000000000" pitchFamily="2" charset="-78"/>
              </a:rPr>
              <a:t>باید بیمار راضی به این کار </a:t>
            </a:r>
            <a:r>
              <a:rPr lang="fa-IR" sz="7200" b="1" dirty="0" smtClean="0">
                <a:cs typeface="B Titr" panose="00000700000000000000" pitchFamily="2" charset="-78"/>
              </a:rPr>
              <a:t>با</a:t>
            </a:r>
            <a:r>
              <a:rPr lang="fa-IR" sz="8000" b="1" dirty="0" smtClean="0">
                <a:cs typeface="B Titr" panose="00000700000000000000" pitchFamily="2" charset="-78"/>
              </a:rPr>
              <a:t>شد.</a:t>
            </a:r>
            <a:endParaRPr lang="en-US" sz="6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5350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26" y="150126"/>
            <a:ext cx="11928144" cy="635210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832514" y="1006096"/>
            <a:ext cx="1041324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7200" b="1" dirty="0" smtClean="0">
                <a:cs typeface="B Titr" panose="00000700000000000000" pitchFamily="2" charset="-78"/>
              </a:rPr>
              <a:t>  باید </a:t>
            </a:r>
            <a:r>
              <a:rPr lang="fa-IR" sz="7200" b="1" dirty="0">
                <a:cs typeface="B Titr" panose="00000700000000000000" pitchFamily="2" charset="-78"/>
              </a:rPr>
              <a:t>مشکلات </a:t>
            </a:r>
            <a:r>
              <a:rPr lang="fa-IR" sz="7200" b="1" dirty="0" smtClean="0">
                <a:cs typeface="B Titr" panose="00000700000000000000" pitchFamily="2" charset="-78"/>
              </a:rPr>
              <a:t>و عوارض    آندوسکوپی </a:t>
            </a:r>
            <a:r>
              <a:rPr lang="fa-IR" sz="7200" b="1" dirty="0">
                <a:cs typeface="B Titr" panose="00000700000000000000" pitchFamily="2" charset="-78"/>
              </a:rPr>
              <a:t>را برای بیمار توضیح </a:t>
            </a:r>
            <a:r>
              <a:rPr lang="fa-IR" sz="7200" b="1" dirty="0" smtClean="0">
                <a:cs typeface="B Titr" panose="00000700000000000000" pitchFamily="2" charset="-78"/>
              </a:rPr>
              <a:t>دهیم.</a:t>
            </a:r>
            <a:endParaRPr lang="en-US" sz="60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777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691486" y="1122363"/>
            <a:ext cx="1080902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8000" b="1" dirty="0" smtClean="0">
                <a:cs typeface="B Titr" panose="00000700000000000000" pitchFamily="2" charset="-78"/>
              </a:rPr>
              <a:t>رضایت </a:t>
            </a:r>
            <a:r>
              <a:rPr lang="fa-IR" sz="8000" b="1" dirty="0">
                <a:cs typeface="B Titr" panose="00000700000000000000" pitchFamily="2" charset="-78"/>
              </a:rPr>
              <a:t>نامه گرفته </a:t>
            </a:r>
            <a:r>
              <a:rPr lang="fa-IR" sz="8000" b="1" dirty="0" smtClean="0">
                <a:cs typeface="B Titr" panose="00000700000000000000" pitchFamily="2" charset="-78"/>
              </a:rPr>
              <a:t>شود         حتی </a:t>
            </a:r>
            <a:r>
              <a:rPr lang="fa-IR" sz="8000" b="1" dirty="0">
                <a:cs typeface="B Titr" panose="00000700000000000000" pitchFamily="2" charset="-78"/>
              </a:rPr>
              <a:t>از دوستان </a:t>
            </a:r>
            <a:r>
              <a:rPr lang="fa-IR" sz="8000" b="1" dirty="0" smtClean="0">
                <a:cs typeface="B Titr" panose="00000700000000000000" pitchFamily="2" charset="-78"/>
              </a:rPr>
              <a:t>و فامیل</a:t>
            </a:r>
            <a:endParaRPr lang="en-US" sz="6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1554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6723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946245" y="798156"/>
            <a:ext cx="9721755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8000" b="1" dirty="0" smtClean="0">
                <a:cs typeface="B Titr" panose="00000700000000000000" pitchFamily="2" charset="-78"/>
              </a:rPr>
              <a:t>اندیکاسیون آندوسکوپی </a:t>
            </a:r>
            <a:r>
              <a:rPr lang="fa-IR" sz="8000" b="1" dirty="0">
                <a:cs typeface="B Titr" panose="00000700000000000000" pitchFamily="2" charset="-78"/>
              </a:rPr>
              <a:t>مورد تایید </a:t>
            </a:r>
            <a:r>
              <a:rPr lang="fa-IR" sz="8000" b="1" dirty="0" smtClean="0">
                <a:cs typeface="B Titr" panose="00000700000000000000" pitchFamily="2" charset="-78"/>
              </a:rPr>
              <a:t>باشد.</a:t>
            </a:r>
            <a:endParaRPr lang="en-US" sz="6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697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</TotalTime>
  <Words>250</Words>
  <Application>Microsoft Office PowerPoint</Application>
  <PresentationFormat>Widescreen</PresentationFormat>
  <Paragraphs>33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Arial Black</vt:lpstr>
      <vt:lpstr>B Titr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Heydari</dc:creator>
  <cp:lastModifiedBy>Heydari</cp:lastModifiedBy>
  <cp:revision>52</cp:revision>
  <dcterms:created xsi:type="dcterms:W3CDTF">2020-12-22T08:53:47Z</dcterms:created>
  <dcterms:modified xsi:type="dcterms:W3CDTF">2021-01-04T09:07:34Z</dcterms:modified>
</cp:coreProperties>
</file>