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5" r:id="rId16"/>
    <p:sldId id="276" r:id="rId17"/>
    <p:sldId id="277" r:id="rId18"/>
    <p:sldId id="270" r:id="rId19"/>
    <p:sldId id="271" r:id="rId20"/>
    <p:sldId id="272" r:id="rId21"/>
    <p:sldId id="278" r:id="rId22"/>
    <p:sldId id="279" r:id="rId23"/>
    <p:sldId id="280" r:id="rId24"/>
    <p:sldId id="281" r:id="rId25"/>
    <p:sldId id="282" r:id="rId26"/>
    <p:sldId id="273" r:id="rId27"/>
    <p:sldId id="274" r:id="rId28"/>
    <p:sldId id="283" r:id="rId29"/>
    <p:sldId id="284" r:id="rId30"/>
    <p:sldId id="285" r:id="rId31"/>
    <p:sldId id="286" r:id="rId32"/>
    <p:sldId id="28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2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6/19/2021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1201784"/>
            <a:ext cx="8915399" cy="3575598"/>
          </a:xfrm>
        </p:spPr>
        <p:txBody>
          <a:bodyPr/>
          <a:lstStyle/>
          <a:p>
            <a:r>
              <a:rPr lang="en-US" dirty="0"/>
              <a:t>Covid-19: prevention</a:t>
            </a:r>
          </a:p>
        </p:txBody>
      </p:sp>
      <p:sp>
        <p:nvSpPr>
          <p:cNvPr id="3" name="Subtitle 2"/>
          <p:cNvSpPr>
            <a:spLocks noGrp="1"/>
          </p:cNvSpPr>
          <p:nvPr>
            <p:ph type="subTitle" idx="1"/>
          </p:nvPr>
        </p:nvSpPr>
        <p:spPr/>
        <p:txBody>
          <a:bodyPr>
            <a:normAutofit lnSpcReduction="10000"/>
          </a:bodyPr>
          <a:lstStyle/>
          <a:p>
            <a:r>
              <a:rPr lang="en-US" dirty="0" err="1"/>
              <a:t>Mahshid</a:t>
            </a:r>
            <a:r>
              <a:rPr lang="en-US" dirty="0"/>
              <a:t> </a:t>
            </a:r>
            <a:r>
              <a:rPr lang="en-US" dirty="0" err="1"/>
              <a:t>Talebi-Taher</a:t>
            </a:r>
            <a:r>
              <a:rPr lang="en-US" dirty="0"/>
              <a:t>, MD.</a:t>
            </a:r>
          </a:p>
          <a:p>
            <a:r>
              <a:rPr lang="en-US" dirty="0"/>
              <a:t>Infectious Diseases Specialist,</a:t>
            </a:r>
          </a:p>
          <a:p>
            <a:r>
              <a:rPr lang="en-US" dirty="0"/>
              <a:t>IUMS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3" y="1201784"/>
            <a:ext cx="7059884" cy="2449315"/>
          </a:xfrm>
          <a:prstGeom prst="rect">
            <a:avLst/>
          </a:prstGeom>
        </p:spPr>
      </p:pic>
    </p:spTree>
    <p:extLst>
      <p:ext uri="{BB962C8B-B14F-4D97-AF65-F5344CB8AC3E}">
        <p14:creationId xmlns:p14="http://schemas.microsoft.com/office/powerpoint/2010/main" val="440875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Prevent getting sick:</a:t>
            </a:r>
          </a:p>
        </p:txBody>
      </p:sp>
      <p:sp>
        <p:nvSpPr>
          <p:cNvPr id="3" name="Content Placeholder 2"/>
          <p:cNvSpPr>
            <a:spLocks noGrp="1"/>
          </p:cNvSpPr>
          <p:nvPr>
            <p:ph idx="1"/>
          </p:nvPr>
        </p:nvSpPr>
        <p:spPr/>
        <p:txBody>
          <a:bodyPr/>
          <a:lstStyle/>
          <a:p>
            <a:r>
              <a:rPr lang="en-US" dirty="0"/>
              <a:t>COVID-19 is spread in three main ways:</a:t>
            </a:r>
          </a:p>
          <a:p>
            <a:r>
              <a:rPr lang="en-US" dirty="0" err="1"/>
              <a:t>Inhalation:Breathing</a:t>
            </a:r>
            <a:r>
              <a:rPr lang="en-US" dirty="0"/>
              <a:t> in air when close to an infected person who is exhaling small droplets and particles that contain the virus.</a:t>
            </a:r>
          </a:p>
          <a:p>
            <a:r>
              <a:rPr lang="en-US" dirty="0" err="1"/>
              <a:t>Deposition:Having</a:t>
            </a:r>
            <a:r>
              <a:rPr lang="en-US" dirty="0"/>
              <a:t> these small droplets and particles that contain virus land on the eyes, nose, or mouth, especially through splashes and sprays like a cough or sneeze.</a:t>
            </a:r>
          </a:p>
          <a:p>
            <a:r>
              <a:rPr lang="en-US" dirty="0"/>
              <a:t>Touching eyes, nose, or mouth with hands that have the virus on them.</a:t>
            </a:r>
          </a:p>
          <a:p>
            <a:endParaRPr lang="en-US" dirty="0"/>
          </a:p>
        </p:txBody>
      </p:sp>
    </p:spTree>
    <p:extLst>
      <p:ext uri="{BB962C8B-B14F-4D97-AF65-F5344CB8AC3E}">
        <p14:creationId xmlns:p14="http://schemas.microsoft.com/office/powerpoint/2010/main" val="2333241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Anyone infected with COVID-19 can spread it, even if they do </a:t>
            </a:r>
            <a:r>
              <a:rPr lang="en-US" b="1" dirty="0"/>
              <a:t>NOT</a:t>
            </a:r>
            <a:r>
              <a:rPr lang="en-US" dirty="0"/>
              <a:t> have symptoms.</a:t>
            </a:r>
          </a:p>
          <a:p>
            <a:r>
              <a:rPr lang="en-US" dirty="0"/>
              <a:t>Get vaccine</a:t>
            </a:r>
          </a:p>
          <a:p>
            <a:r>
              <a:rPr lang="en-US" dirty="0"/>
              <a:t>Wear a mask</a:t>
            </a:r>
          </a:p>
          <a:p>
            <a:r>
              <a:rPr lang="en-US" dirty="0"/>
              <a:t>Stay 6 feet apart</a:t>
            </a:r>
          </a:p>
          <a:p>
            <a:r>
              <a:rPr lang="en-US" dirty="0"/>
              <a:t>Avoid crowds and poorly ventilated spaces(15 minutes).</a:t>
            </a:r>
          </a:p>
          <a:p>
            <a:r>
              <a:rPr lang="en-US" dirty="0" err="1"/>
              <a:t>REINFECTION:rare</a:t>
            </a:r>
            <a:endParaRPr lang="en-US" dirty="0"/>
          </a:p>
        </p:txBody>
      </p:sp>
    </p:spTree>
    <p:extLst>
      <p:ext uri="{BB962C8B-B14F-4D97-AF65-F5344CB8AC3E}">
        <p14:creationId xmlns:p14="http://schemas.microsoft.com/office/powerpoint/2010/main" val="1534288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217" y="252809"/>
            <a:ext cx="10789919" cy="6352381"/>
          </a:xfrm>
          <a:prstGeom prst="rect">
            <a:avLst/>
          </a:prstGeom>
        </p:spPr>
      </p:pic>
    </p:spTree>
    <p:extLst>
      <p:ext uri="{BB962C8B-B14F-4D97-AF65-F5344CB8AC3E}">
        <p14:creationId xmlns:p14="http://schemas.microsoft.com/office/powerpoint/2010/main" val="2006807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Wear a mask:</a:t>
            </a:r>
          </a:p>
        </p:txBody>
      </p:sp>
      <p:sp>
        <p:nvSpPr>
          <p:cNvPr id="3" name="Content Placeholder 2"/>
          <p:cNvSpPr>
            <a:spLocks noGrp="1"/>
          </p:cNvSpPr>
          <p:nvPr>
            <p:ph idx="1"/>
          </p:nvPr>
        </p:nvSpPr>
        <p:spPr/>
        <p:txBody>
          <a:bodyPr/>
          <a:lstStyle/>
          <a:p>
            <a:r>
              <a:rPr lang="en-US" dirty="0"/>
              <a:t>Everyone 2 years and older should wear masks in public.</a:t>
            </a:r>
          </a:p>
          <a:p>
            <a:r>
              <a:rPr lang="en-US" dirty="0"/>
              <a:t>Masks should be worn in addition to staying at least 6 feet apart, especially around people who don’t live with you.</a:t>
            </a:r>
          </a:p>
          <a:p>
            <a:r>
              <a:rPr lang="en-US" dirty="0">
                <a:solidFill>
                  <a:schemeClr val="tx1"/>
                </a:solidFill>
              </a:rPr>
              <a:t>If someone in your household is infected, people in the household should take precaution.</a:t>
            </a:r>
          </a:p>
          <a:p>
            <a:r>
              <a:rPr lang="en-US" dirty="0">
                <a:solidFill>
                  <a:schemeClr val="tx1"/>
                </a:solidFill>
              </a:rPr>
              <a:t>Wash your hand before putting on your mask.</a:t>
            </a:r>
          </a:p>
          <a:p>
            <a:r>
              <a:rPr lang="en-US" dirty="0"/>
              <a:t>Wear your mask over your nose and mouth and secure it under your chin.</a:t>
            </a:r>
          </a:p>
          <a:p>
            <a:endParaRPr lang="en-US" dirty="0">
              <a:solidFill>
                <a:schemeClr val="tx1"/>
              </a:solidFill>
            </a:endParaRPr>
          </a:p>
        </p:txBody>
      </p:sp>
    </p:spTree>
    <p:extLst>
      <p:ext uri="{BB962C8B-B14F-4D97-AF65-F5344CB8AC3E}">
        <p14:creationId xmlns:p14="http://schemas.microsoft.com/office/powerpoint/2010/main" val="4029877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Masks are required on planes, buses, trains, and other forms of public transportation.</a:t>
            </a:r>
          </a:p>
          <a:p>
            <a:r>
              <a:rPr lang="en-US" dirty="0"/>
              <a:t>Avoid close contact with people who are sick</a:t>
            </a:r>
            <a:r>
              <a:rPr lang="en-US" b="1" dirty="0"/>
              <a:t>.</a:t>
            </a:r>
            <a:r>
              <a:rPr lang="en-US" dirty="0"/>
              <a:t> </a:t>
            </a:r>
          </a:p>
          <a:p>
            <a:r>
              <a:rPr lang="en-US" dirty="0"/>
              <a:t>If possible, maintain 6 feet between the person who is sick and other household members.</a:t>
            </a:r>
          </a:p>
          <a:p>
            <a:r>
              <a:rPr lang="en-US" dirty="0"/>
              <a:t>Remember that some people without symptoms may be able to spread virus.</a:t>
            </a:r>
          </a:p>
          <a:p>
            <a:endParaRPr lang="en-US" dirty="0"/>
          </a:p>
          <a:p>
            <a:endParaRPr lang="en-US" dirty="0"/>
          </a:p>
        </p:txBody>
      </p:sp>
    </p:spTree>
    <p:extLst>
      <p:ext uri="{BB962C8B-B14F-4D97-AF65-F5344CB8AC3E}">
        <p14:creationId xmlns:p14="http://schemas.microsoft.com/office/powerpoint/2010/main" val="826330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1928812"/>
            <a:ext cx="9525000" cy="3000375"/>
          </a:xfrm>
          <a:prstGeom prst="rect">
            <a:avLst/>
          </a:prstGeom>
        </p:spPr>
      </p:pic>
    </p:spTree>
    <p:extLst>
      <p:ext uri="{BB962C8B-B14F-4D97-AF65-F5344CB8AC3E}">
        <p14:creationId xmlns:p14="http://schemas.microsoft.com/office/powerpoint/2010/main" val="2558624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Store and Wash Masks</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a:t>Store your cloth mask properly and wash it regularly to keep it clean. Consider having more than one mask on hand so that you can easily replace a dirty mask with a clean one.</a:t>
            </a:r>
          </a:p>
          <a:p>
            <a:r>
              <a:rPr lang="en-US" dirty="0"/>
              <a:t>If your mask is wet or dirty from sweat, saliva, make-up, or other liquids or substances, keep it in a sealed plastic bag until you can wash it.</a:t>
            </a:r>
          </a:p>
          <a:p>
            <a:r>
              <a:rPr lang="en-US" dirty="0"/>
              <a:t>Store masks that are not wet or dirty in a paper bag.</a:t>
            </a:r>
          </a:p>
          <a:p>
            <a:endParaRPr lang="en-US" dirty="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115" y="4093029"/>
            <a:ext cx="2511770" cy="2516776"/>
          </a:xfrm>
          <a:prstGeom prst="rect">
            <a:avLst/>
          </a:prstGeom>
        </p:spPr>
      </p:pic>
    </p:spTree>
    <p:extLst>
      <p:ext uri="{BB962C8B-B14F-4D97-AF65-F5344CB8AC3E}">
        <p14:creationId xmlns:p14="http://schemas.microsoft.com/office/powerpoint/2010/main" val="2258060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If you are taking off your mask to eat or drink outside of your home, you can place it somewhere safe to keep it clean, such as your pocket, purse, or paper bag.</a:t>
            </a:r>
          </a:p>
          <a:p>
            <a:r>
              <a:rPr lang="en-US" dirty="0"/>
              <a:t> Make sure to wash or sanitize your hands after removing your mask.</a:t>
            </a:r>
          </a:p>
          <a:p>
            <a:r>
              <a:rPr lang="en-US" dirty="0"/>
              <a:t> After eating, put the mask back on with the same side facing out. Be sure to wash or sanitize your hands again after putting your mask back on.</a:t>
            </a:r>
          </a:p>
        </p:txBody>
      </p:sp>
    </p:spTree>
    <p:extLst>
      <p:ext uri="{BB962C8B-B14F-4D97-AF65-F5344CB8AC3E}">
        <p14:creationId xmlns:p14="http://schemas.microsoft.com/office/powerpoint/2010/main" val="4101602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Avoid crowds and poorly ventilated spaces:</a:t>
            </a:r>
            <a:r>
              <a:rPr lang="en-US" b="1" dirty="0"/>
              <a:t/>
            </a:r>
            <a:br>
              <a:rPr lang="en-US" b="1" dirty="0"/>
            </a:br>
            <a:endParaRPr lang="en-US" dirty="0"/>
          </a:p>
        </p:txBody>
      </p:sp>
      <p:sp>
        <p:nvSpPr>
          <p:cNvPr id="3" name="Content Placeholder 2"/>
          <p:cNvSpPr>
            <a:spLocks noGrp="1"/>
          </p:cNvSpPr>
          <p:nvPr>
            <p:ph idx="1"/>
          </p:nvPr>
        </p:nvSpPr>
        <p:spPr/>
        <p:txBody>
          <a:bodyPr/>
          <a:lstStyle/>
          <a:p>
            <a:endParaRPr lang="en-US" dirty="0"/>
          </a:p>
          <a:p>
            <a:endParaRPr lang="en-US" dirty="0"/>
          </a:p>
          <a:p>
            <a:r>
              <a:rPr lang="en-US" dirty="0"/>
              <a:t>Being in crowds like in restaurants, bars, fitness centers, or movie theaters puts you at higher risk for COVID-19.</a:t>
            </a:r>
          </a:p>
          <a:p>
            <a:r>
              <a:rPr lang="en-US" dirty="0"/>
              <a:t>Avoid indoor spaces that do not offer fresh air from the outdoors as much as possible.</a:t>
            </a:r>
          </a:p>
          <a:p>
            <a:r>
              <a:rPr lang="en-US" dirty="0"/>
              <a:t>If indoors, bring in fresh air by opening windows and doors, if possible.</a:t>
            </a:r>
          </a:p>
          <a:p>
            <a:endParaRPr lang="en-US" dirty="0"/>
          </a:p>
        </p:txBody>
      </p:sp>
    </p:spTree>
    <p:extLst>
      <p:ext uri="{BB962C8B-B14F-4D97-AF65-F5344CB8AC3E}">
        <p14:creationId xmlns:p14="http://schemas.microsoft.com/office/powerpoint/2010/main" val="2112427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Wash your hands often:</a:t>
            </a:r>
            <a:r>
              <a:rPr lang="en-US" b="1" dirty="0"/>
              <a:t/>
            </a:r>
            <a:br>
              <a:rPr lang="en-US" b="1"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a:t>With soap and water for at least 20 seconds especially after you have been in a public place, or after blowing your nose, coughing, or sneezing.</a:t>
            </a:r>
          </a:p>
          <a:p>
            <a:r>
              <a:rPr lang="en-US" dirty="0"/>
              <a:t>Before eating or preparing food</a:t>
            </a:r>
          </a:p>
          <a:p>
            <a:r>
              <a:rPr lang="en-US" dirty="0"/>
              <a:t>Before touching your face</a:t>
            </a:r>
          </a:p>
          <a:p>
            <a:r>
              <a:rPr lang="en-US" dirty="0"/>
              <a:t>After using the restroom</a:t>
            </a:r>
          </a:p>
          <a:p>
            <a:r>
              <a:rPr lang="en-US" dirty="0"/>
              <a:t>After leaving a public place</a:t>
            </a:r>
          </a:p>
          <a:p>
            <a:r>
              <a:rPr lang="en-US" dirty="0"/>
              <a:t>After blowing your nose, coughing, or sneezing</a:t>
            </a:r>
          </a:p>
          <a:p>
            <a:r>
              <a:rPr lang="en-US" dirty="0"/>
              <a:t>After handling your mask</a:t>
            </a:r>
          </a:p>
          <a:p>
            <a:r>
              <a:rPr lang="en-US" dirty="0"/>
              <a:t>After changing a diaper</a:t>
            </a:r>
          </a:p>
          <a:p>
            <a:r>
              <a:rPr lang="en-US" dirty="0"/>
              <a:t>After caring for someone sick</a:t>
            </a:r>
          </a:p>
          <a:p>
            <a:r>
              <a:rPr lang="en-US" dirty="0"/>
              <a:t>After touching animals or pets</a:t>
            </a:r>
          </a:p>
          <a:p>
            <a:pPr marL="0" indent="0">
              <a:buNone/>
            </a:pPr>
            <a:endParaRPr lang="en-US" dirty="0"/>
          </a:p>
        </p:txBody>
      </p:sp>
    </p:spTree>
    <p:extLst>
      <p:ext uri="{BB962C8B-B14F-4D97-AF65-F5344CB8AC3E}">
        <p14:creationId xmlns:p14="http://schemas.microsoft.com/office/powerpoint/2010/main" val="357396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Vaccines:</a:t>
            </a:r>
          </a:p>
        </p:txBody>
      </p:sp>
      <p:sp>
        <p:nvSpPr>
          <p:cNvPr id="3" name="Content Placeholder 2"/>
          <p:cNvSpPr>
            <a:spLocks noGrp="1"/>
          </p:cNvSpPr>
          <p:nvPr>
            <p:ph idx="1"/>
          </p:nvPr>
        </p:nvSpPr>
        <p:spPr/>
        <p:txBody>
          <a:bodyPr/>
          <a:lstStyle/>
          <a:p>
            <a:r>
              <a:rPr lang="en-US" dirty="0">
                <a:solidFill>
                  <a:srgbClr val="FF0000"/>
                </a:solidFill>
              </a:rPr>
              <a:t>1-Nonreplicating viral vector(NRVV):</a:t>
            </a:r>
          </a:p>
          <a:p>
            <a:r>
              <a:rPr lang="en-US" dirty="0"/>
              <a:t>adenoviral based</a:t>
            </a:r>
          </a:p>
          <a:p>
            <a:r>
              <a:rPr lang="en-US" dirty="0"/>
              <a:t>Considering that SARS-CoV-2 uses S protein to gain entry into cells, all the vaccines currently in trials express either full-length S protein or S protein subunits.</a:t>
            </a:r>
          </a:p>
          <a:p>
            <a:r>
              <a:rPr lang="en-US" dirty="0"/>
              <a:t>Ad5(China)</a:t>
            </a:r>
          </a:p>
          <a:p>
            <a:r>
              <a:rPr lang="en-US" dirty="0"/>
              <a:t>rAd5,rAd26: Russia</a:t>
            </a:r>
          </a:p>
          <a:p>
            <a:r>
              <a:rPr lang="en-US" dirty="0"/>
              <a:t>AstraZeneca</a:t>
            </a:r>
          </a:p>
          <a:p>
            <a:r>
              <a:rPr lang="en-US" dirty="0" err="1"/>
              <a:t>Johnson&amp;Johnson</a:t>
            </a:r>
            <a:endParaRPr lang="en-US" dirty="0"/>
          </a:p>
        </p:txBody>
      </p:sp>
    </p:spTree>
    <p:extLst>
      <p:ext uri="{BB962C8B-B14F-4D97-AF65-F5344CB8AC3E}">
        <p14:creationId xmlns:p14="http://schemas.microsoft.com/office/powerpoint/2010/main" val="1421526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If soap and water are not readily available, </a:t>
            </a:r>
            <a:r>
              <a:rPr lang="en-US" b="1" dirty="0"/>
              <a:t>use a hand sanitizer that contains at least 60% alcohol</a:t>
            </a:r>
            <a:r>
              <a:rPr lang="en-US" dirty="0"/>
              <a:t>. Cover all surfaces of your hands and rub them together until they feel dry.</a:t>
            </a:r>
          </a:p>
          <a:p>
            <a:r>
              <a:rPr lang="en-US" b="1" dirty="0"/>
              <a:t>If you are wearing a mask</a:t>
            </a:r>
            <a:r>
              <a:rPr lang="en-US" dirty="0"/>
              <a:t>: You can cough or sneeze into your mask. Put on a new, clean mask as soon as possible and wash your hands.</a:t>
            </a:r>
          </a:p>
          <a:p>
            <a:r>
              <a:rPr lang="en-US" b="1" dirty="0"/>
              <a:t>If you are not wearing a mask</a:t>
            </a:r>
            <a:r>
              <a:rPr lang="en-US" dirty="0"/>
              <a:t>: </a:t>
            </a:r>
          </a:p>
          <a:p>
            <a:pPr lvl="1"/>
            <a:r>
              <a:rPr lang="en-US" dirty="0"/>
              <a:t>Always cover your mouth and nose with a tissue when you cough or sneeze, or use the inside of your elbow and do not spit.</a:t>
            </a:r>
          </a:p>
          <a:p>
            <a:pPr lvl="1"/>
            <a:r>
              <a:rPr lang="en-US" dirty="0"/>
              <a:t>Throw used tissues in the trash.</a:t>
            </a:r>
          </a:p>
          <a:p>
            <a:endParaRPr lang="en-US" dirty="0"/>
          </a:p>
        </p:txBody>
      </p:sp>
    </p:spTree>
    <p:extLst>
      <p:ext uri="{BB962C8B-B14F-4D97-AF65-F5344CB8AC3E}">
        <p14:creationId xmlns:p14="http://schemas.microsoft.com/office/powerpoint/2010/main" val="2449712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Select and Use Hand Sanitizer</a:t>
            </a:r>
            <a:r>
              <a:rPr lang="en-US" b="1" dirty="0"/>
              <a:t/>
            </a:r>
            <a:br>
              <a:rPr lang="en-US" b="1" dirty="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9213" y="2614092"/>
            <a:ext cx="8915400" cy="2817266"/>
          </a:xfrm>
        </p:spPr>
      </p:pic>
    </p:spTree>
    <p:extLst>
      <p:ext uri="{BB962C8B-B14F-4D97-AF65-F5344CB8AC3E}">
        <p14:creationId xmlns:p14="http://schemas.microsoft.com/office/powerpoint/2010/main" val="721408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074" y="2476619"/>
            <a:ext cx="3370217" cy="190476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7189" y="2476619"/>
            <a:ext cx="3413760" cy="1904762"/>
          </a:xfrm>
          <a:prstGeom prst="rect">
            <a:avLst/>
          </a:prstGeom>
        </p:spPr>
      </p:pic>
    </p:spTree>
    <p:extLst>
      <p:ext uri="{BB962C8B-B14F-4D97-AF65-F5344CB8AC3E}">
        <p14:creationId xmlns:p14="http://schemas.microsoft.com/office/powerpoint/2010/main" val="2927666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use:</a:t>
            </a:r>
          </a:p>
        </p:txBody>
      </p:sp>
      <p:sp>
        <p:nvSpPr>
          <p:cNvPr id="3" name="Content Placeholder 2"/>
          <p:cNvSpPr>
            <a:spLocks noGrp="1"/>
          </p:cNvSpPr>
          <p:nvPr>
            <p:ph idx="1"/>
          </p:nvPr>
        </p:nvSpPr>
        <p:spPr>
          <a:xfrm>
            <a:off x="2223452" y="2124891"/>
            <a:ext cx="8915400" cy="3777622"/>
          </a:xfrm>
        </p:spPr>
        <p:txBody>
          <a:bodyPr/>
          <a:lstStyle/>
          <a:p>
            <a:r>
              <a:rPr lang="en-US" dirty="0"/>
              <a:t>Rub the gel over all the surfaces of your hands and fingers until your hands are dry.</a:t>
            </a:r>
          </a:p>
          <a:p>
            <a:r>
              <a:rPr lang="en-US" dirty="0"/>
              <a:t>Keep alcohol-based hand sanitizer out of your eyes.</a:t>
            </a:r>
          </a:p>
          <a:p>
            <a:r>
              <a:rPr lang="en-US" dirty="0"/>
              <a:t>Supervise young children when they use alcohol-based hand sanitizer.</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4527" y="3875313"/>
            <a:ext cx="1837508" cy="238614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3619" y="4136571"/>
            <a:ext cx="1904762" cy="212489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4433" y="3744685"/>
            <a:ext cx="2142309" cy="2725783"/>
          </a:xfrm>
          <a:prstGeom prst="rect">
            <a:avLst/>
          </a:prstGeom>
        </p:spPr>
      </p:pic>
    </p:spTree>
    <p:extLst>
      <p:ext uri="{BB962C8B-B14F-4D97-AF65-F5344CB8AC3E}">
        <p14:creationId xmlns:p14="http://schemas.microsoft.com/office/powerpoint/2010/main" val="1686584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not:</a:t>
            </a:r>
          </a:p>
        </p:txBody>
      </p:sp>
      <p:sp>
        <p:nvSpPr>
          <p:cNvPr id="3" name="Content Placeholder 2"/>
          <p:cNvSpPr>
            <a:spLocks noGrp="1"/>
          </p:cNvSpPr>
          <p:nvPr>
            <p:ph idx="1"/>
          </p:nvPr>
        </p:nvSpPr>
        <p:spPr/>
        <p:txBody>
          <a:bodyPr/>
          <a:lstStyle/>
          <a:p>
            <a:r>
              <a:rPr lang="en-US" dirty="0"/>
              <a:t>Rinse or wipe off the alcohol-based hand sanitizer before it’s dry; it may not work well against germs.</a:t>
            </a:r>
          </a:p>
          <a:p>
            <a:r>
              <a:rPr lang="en-US" dirty="0"/>
              <a:t>Use alcohol-based hand sanitizer to clean surfaces. Alcohol-based hand sanitizer is not designed to clear or disinfect surfaces.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0915" y="3831771"/>
            <a:ext cx="2368732" cy="276932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2057" y="4223657"/>
            <a:ext cx="2647406" cy="2377440"/>
          </a:xfrm>
          <a:prstGeom prst="rect">
            <a:avLst/>
          </a:prstGeom>
        </p:spPr>
      </p:pic>
    </p:spTree>
    <p:extLst>
      <p:ext uri="{BB962C8B-B14F-4D97-AF65-F5344CB8AC3E}">
        <p14:creationId xmlns:p14="http://schemas.microsoft.com/office/powerpoint/2010/main" val="1782408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Store alcohol-based hand sanitizer above 105°F (for example, it should not be stored in a car during the summer months).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3619" y="3213463"/>
            <a:ext cx="1904762" cy="2926358"/>
          </a:xfrm>
          <a:prstGeom prst="rect">
            <a:avLst/>
          </a:prstGeom>
        </p:spPr>
      </p:pic>
    </p:spTree>
    <p:extLst>
      <p:ext uri="{BB962C8B-B14F-4D97-AF65-F5344CB8AC3E}">
        <p14:creationId xmlns:p14="http://schemas.microsoft.com/office/powerpoint/2010/main" val="211663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Clean and disinfect:</a:t>
            </a:r>
          </a:p>
        </p:txBody>
      </p:sp>
      <p:sp>
        <p:nvSpPr>
          <p:cNvPr id="3" name="Content Placeholder 2"/>
          <p:cNvSpPr>
            <a:spLocks noGrp="1"/>
          </p:cNvSpPr>
          <p:nvPr>
            <p:ph idx="1"/>
          </p:nvPr>
        </p:nvSpPr>
        <p:spPr/>
        <p:txBody>
          <a:bodyPr/>
          <a:lstStyle/>
          <a:p>
            <a:r>
              <a:rPr lang="en-US" dirty="0"/>
              <a:t>Clean high touch surfaces daily. This includes tables, doorknobs, light switches, countertops, handles, desks, phones, keyboards, toilets, faucets, and sinks.</a:t>
            </a:r>
          </a:p>
          <a:p>
            <a:endParaRPr lang="en-US" dirty="0"/>
          </a:p>
          <a:p>
            <a:r>
              <a:rPr lang="en-US" b="1" dirty="0"/>
              <a:t>If surfaces are dirty, clean them</a:t>
            </a:r>
            <a:r>
              <a:rPr lang="en-US" dirty="0"/>
              <a:t> using detergent or soap and water prior to disinfection.</a:t>
            </a:r>
          </a:p>
          <a:p>
            <a:endParaRPr lang="en-US" dirty="0"/>
          </a:p>
        </p:txBody>
      </p:sp>
    </p:spTree>
    <p:extLst>
      <p:ext uri="{BB962C8B-B14F-4D97-AF65-F5344CB8AC3E}">
        <p14:creationId xmlns:p14="http://schemas.microsoft.com/office/powerpoint/2010/main" val="3143456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 your health daily:</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a:t>Be alert for symptoms</a:t>
            </a:r>
          </a:p>
          <a:p>
            <a:r>
              <a:rPr lang="en-US" b="1" dirty="0"/>
              <a:t>Take your temperature</a:t>
            </a:r>
            <a:r>
              <a:rPr lang="en-US" dirty="0"/>
              <a:t> if symptoms develop.</a:t>
            </a:r>
          </a:p>
          <a:p>
            <a:r>
              <a:rPr lang="en-US" dirty="0"/>
              <a:t>STAY  homes, stay in a specific “sick room” or area.</a:t>
            </a:r>
          </a:p>
          <a:p>
            <a:r>
              <a:rPr lang="en-US" dirty="0"/>
              <a:t> use a separate bathroom.</a:t>
            </a:r>
          </a:p>
          <a:p>
            <a:r>
              <a:rPr lang="en-US" dirty="0"/>
              <a:t>Don’t share personal household  items like cups.</a:t>
            </a:r>
          </a:p>
          <a:p>
            <a:endParaRPr lang="en-US" dirty="0"/>
          </a:p>
          <a:p>
            <a:endParaRPr lang="en-US" dirty="0"/>
          </a:p>
        </p:txBody>
      </p:sp>
    </p:spTree>
    <p:extLst>
      <p:ext uri="{BB962C8B-B14F-4D97-AF65-F5344CB8AC3E}">
        <p14:creationId xmlns:p14="http://schemas.microsoft.com/office/powerpoint/2010/main" val="1721148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You can be with others after:</a:t>
            </a:r>
          </a:p>
          <a:p>
            <a:pPr marL="0" indent="0">
              <a:buNone/>
            </a:pPr>
            <a:r>
              <a:rPr lang="en-US" dirty="0"/>
              <a:t>   1-At least 10 days since symptoms first appeared </a:t>
            </a:r>
            <a:r>
              <a:rPr lang="en-US" b="1" dirty="0"/>
              <a:t>and</a:t>
            </a:r>
            <a:endParaRPr lang="en-US" dirty="0"/>
          </a:p>
          <a:p>
            <a:pPr marL="0" indent="0">
              <a:buNone/>
            </a:pPr>
            <a:r>
              <a:rPr lang="en-US" dirty="0"/>
              <a:t>   2-At least 24 hours with no fever without fever-reducing medication </a:t>
            </a:r>
            <a:r>
              <a:rPr lang="en-US" b="1" dirty="0"/>
              <a:t>and</a:t>
            </a:r>
            <a:endParaRPr lang="en-US" dirty="0"/>
          </a:p>
          <a:p>
            <a:pPr marL="0" indent="0">
              <a:buNone/>
            </a:pPr>
            <a:r>
              <a:rPr lang="en-US" dirty="0"/>
              <a:t>   3-Other symptoms of COVID-19 are improving</a:t>
            </a:r>
          </a:p>
          <a:p>
            <a:r>
              <a:rPr lang="en-US" dirty="0"/>
              <a:t>**Loss of taste and smell may persist for weeks or months after recovery and need not delay the end of isolation​.</a:t>
            </a:r>
          </a:p>
        </p:txBody>
      </p:sp>
    </p:spTree>
    <p:extLst>
      <p:ext uri="{BB962C8B-B14F-4D97-AF65-F5344CB8AC3E}">
        <p14:creationId xmlns:p14="http://schemas.microsoft.com/office/powerpoint/2010/main" val="3632267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endParaRPr lang="en-US" dirty="0"/>
          </a:p>
          <a:p>
            <a:r>
              <a:rPr lang="en-US" dirty="0"/>
              <a:t>If you had severe illness from COVID-19 (you were admitted to a hospital and needed oxygen), your healthcare provider may recommend that you stay in isolation for longer than 10 days after your symptoms first appeared (possibly up to </a:t>
            </a:r>
            <a:r>
              <a:rPr lang="en-US" dirty="0">
                <a:solidFill>
                  <a:srgbClr val="FF0000"/>
                </a:solidFill>
              </a:rPr>
              <a:t>20 days</a:t>
            </a:r>
            <a:r>
              <a:rPr lang="en-US" dirty="0"/>
              <a:t>) and you may need to finish your period of isolation at home.</a:t>
            </a:r>
          </a:p>
          <a:p>
            <a:r>
              <a:rPr lang="en-US" dirty="0"/>
              <a:t>Asymptomatic person with POSITIVE  PCR: 10 DAYS.</a:t>
            </a:r>
          </a:p>
          <a:p>
            <a:r>
              <a:rPr lang="en-US" dirty="0"/>
              <a:t>WEAKENED immune system: 20 days.</a:t>
            </a:r>
          </a:p>
          <a:p>
            <a:endParaRPr lang="en-US" dirty="0"/>
          </a:p>
        </p:txBody>
      </p:sp>
    </p:spTree>
    <p:extLst>
      <p:ext uri="{BB962C8B-B14F-4D97-AF65-F5344CB8AC3E}">
        <p14:creationId xmlns:p14="http://schemas.microsoft.com/office/powerpoint/2010/main" val="2654334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Safe</a:t>
            </a:r>
          </a:p>
          <a:p>
            <a:r>
              <a:rPr lang="en-US" dirty="0"/>
              <a:t>Immunogenic</a:t>
            </a:r>
          </a:p>
          <a:p>
            <a:r>
              <a:rPr lang="en-US" dirty="0"/>
              <a:t>All of the aforementioned NRVV candidates induced anti-spike antibodies and induced a measurable cellular immune response.</a:t>
            </a:r>
          </a:p>
          <a:p>
            <a:r>
              <a:rPr lang="en-US" dirty="0"/>
              <a:t> NRVV vaccines caused small local reactions after injection, such as swelling and redness, and systemic symptoms including </a:t>
            </a:r>
            <a:r>
              <a:rPr lang="en-US" dirty="0">
                <a:solidFill>
                  <a:srgbClr val="FF0000"/>
                </a:solidFill>
              </a:rPr>
              <a:t>malaise, fatigue, fever, and headache</a:t>
            </a:r>
            <a:r>
              <a:rPr lang="en-US" dirty="0"/>
              <a:t>, all of which generally resolve within 96 h after vaccination.</a:t>
            </a:r>
          </a:p>
        </p:txBody>
      </p:sp>
    </p:spTree>
    <p:extLst>
      <p:ext uri="{BB962C8B-B14F-4D97-AF65-F5344CB8AC3E}">
        <p14:creationId xmlns:p14="http://schemas.microsoft.com/office/powerpoint/2010/main" val="426644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testing again for COVID-19:</a:t>
            </a:r>
            <a:r>
              <a:rPr lang="en-US" b="1" dirty="0"/>
              <a:t/>
            </a:r>
            <a:br>
              <a:rPr lang="en-US" b="1" dirty="0"/>
            </a:br>
            <a:endParaRPr lang="en-US" dirty="0"/>
          </a:p>
        </p:txBody>
      </p:sp>
      <p:sp>
        <p:nvSpPr>
          <p:cNvPr id="3" name="Content Placeholder 2"/>
          <p:cNvSpPr>
            <a:spLocks noGrp="1"/>
          </p:cNvSpPr>
          <p:nvPr>
            <p:ph idx="1"/>
          </p:nvPr>
        </p:nvSpPr>
        <p:spPr/>
        <p:txBody>
          <a:bodyPr/>
          <a:lstStyle/>
          <a:p>
            <a:endParaRPr lang="en-US" dirty="0"/>
          </a:p>
          <a:p>
            <a:r>
              <a:rPr lang="en-US" dirty="0"/>
              <a:t>Patients may continue to test positive for </a:t>
            </a:r>
            <a:r>
              <a:rPr lang="en-US" dirty="0">
                <a:solidFill>
                  <a:srgbClr val="FF0000"/>
                </a:solidFill>
              </a:rPr>
              <a:t>three months </a:t>
            </a:r>
            <a:r>
              <a:rPr lang="en-US" dirty="0"/>
              <a:t>or more without being contagious to others. For this reason, you should be tested only if you develop new </a:t>
            </a:r>
            <a:r>
              <a:rPr lang="en-US" dirty="0" err="1"/>
              <a:t>symp.toms</a:t>
            </a:r>
            <a:r>
              <a:rPr lang="en-US" dirty="0"/>
              <a:t> of possible COVID-19.</a:t>
            </a:r>
          </a:p>
        </p:txBody>
      </p:sp>
    </p:spTree>
    <p:extLst>
      <p:ext uri="{BB962C8B-B14F-4D97-AF65-F5344CB8AC3E}">
        <p14:creationId xmlns:p14="http://schemas.microsoft.com/office/powerpoint/2010/main" val="308828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Increased Risk for Severe Illness:</a:t>
            </a:r>
            <a:br>
              <a:rPr lang="en-US" dirty="0"/>
            </a:br>
            <a:endParaRPr lang="en-US" dirty="0"/>
          </a:p>
        </p:txBody>
      </p:sp>
      <p:sp>
        <p:nvSpPr>
          <p:cNvPr id="3" name="Content Placeholder 2"/>
          <p:cNvSpPr>
            <a:spLocks noGrp="1"/>
          </p:cNvSpPr>
          <p:nvPr>
            <p:ph idx="1"/>
          </p:nvPr>
        </p:nvSpPr>
        <p:spPr/>
        <p:txBody>
          <a:bodyPr/>
          <a:lstStyle/>
          <a:p>
            <a:r>
              <a:rPr lang="en-US" dirty="0"/>
              <a:t>Older adults</a:t>
            </a:r>
          </a:p>
          <a:p>
            <a:r>
              <a:rPr lang="en-US" dirty="0"/>
              <a:t>People with medical condition(CKD, </a:t>
            </a:r>
            <a:r>
              <a:rPr lang="en-US" dirty="0" err="1"/>
              <a:t>cancer,chronic</a:t>
            </a:r>
            <a:r>
              <a:rPr lang="en-US" dirty="0"/>
              <a:t> lung disease, dementia and other chronic neurologic </a:t>
            </a:r>
            <a:r>
              <a:rPr lang="en-US" dirty="0" err="1"/>
              <a:t>dis.,DM</a:t>
            </a:r>
            <a:r>
              <a:rPr lang="en-US" dirty="0"/>
              <a:t>, CHF, </a:t>
            </a:r>
            <a:r>
              <a:rPr lang="en-US" dirty="0" err="1"/>
              <a:t>hypertension,obesity</a:t>
            </a:r>
            <a:r>
              <a:rPr lang="en-US" dirty="0"/>
              <a:t>, down </a:t>
            </a:r>
            <a:r>
              <a:rPr lang="en-US" dirty="0" err="1"/>
              <a:t>synd</a:t>
            </a:r>
            <a:r>
              <a:rPr lang="en-US" dirty="0"/>
              <a:t>.,sickle cell, thalassemia, </a:t>
            </a:r>
            <a:r>
              <a:rPr lang="en-US" dirty="0" err="1"/>
              <a:t>smoking,CVD</a:t>
            </a:r>
            <a:r>
              <a:rPr lang="en-US" dirty="0"/>
              <a:t>, Transplant, liver dis.</a:t>
            </a:r>
          </a:p>
          <a:p>
            <a:r>
              <a:rPr lang="en-US" dirty="0"/>
              <a:t>Pregnant women</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4075610"/>
            <a:ext cx="8915400" cy="2229395"/>
          </a:xfrm>
          <a:prstGeom prst="rect">
            <a:avLst/>
          </a:prstGeom>
        </p:spPr>
      </p:pic>
    </p:spTree>
    <p:extLst>
      <p:ext uri="{BB962C8B-B14F-4D97-AF65-F5344CB8AC3E}">
        <p14:creationId xmlns:p14="http://schemas.microsoft.com/office/powerpoint/2010/main" val="2545995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9760" y="888274"/>
            <a:ext cx="8447313" cy="4868092"/>
          </a:xfrm>
          <a:prstGeom prst="rect">
            <a:avLst/>
          </a:prstGeom>
        </p:spPr>
      </p:pic>
    </p:spTree>
    <p:extLst>
      <p:ext uri="{BB962C8B-B14F-4D97-AF65-F5344CB8AC3E}">
        <p14:creationId xmlns:p14="http://schemas.microsoft.com/office/powerpoint/2010/main" val="962248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2-Messenger RNA vaccine candidates:</a:t>
            </a:r>
          </a:p>
        </p:txBody>
      </p:sp>
      <p:sp>
        <p:nvSpPr>
          <p:cNvPr id="3" name="Content Placeholder 2"/>
          <p:cNvSpPr>
            <a:spLocks noGrp="1"/>
          </p:cNvSpPr>
          <p:nvPr>
            <p:ph idx="1"/>
          </p:nvPr>
        </p:nvSpPr>
        <p:spPr/>
        <p:txBody>
          <a:bodyPr/>
          <a:lstStyle/>
          <a:p>
            <a:r>
              <a:rPr lang="en-US" dirty="0"/>
              <a:t>Encodes the spike-2 protein antigen</a:t>
            </a:r>
          </a:p>
          <a:p>
            <a:r>
              <a:rPr lang="en-US" dirty="0"/>
              <a:t>Humoral and cellular immunity</a:t>
            </a:r>
          </a:p>
          <a:p>
            <a:r>
              <a:rPr lang="en-US" dirty="0" err="1"/>
              <a:t>Moderna</a:t>
            </a:r>
            <a:endParaRPr lang="en-US" dirty="0"/>
          </a:p>
          <a:p>
            <a:r>
              <a:rPr lang="en-US" dirty="0"/>
              <a:t>Pfizer</a:t>
            </a:r>
          </a:p>
          <a:p>
            <a:r>
              <a:rPr lang="en-US" dirty="0"/>
              <a:t>the antibody response against the SARS-CoV-2 receptor- binding domain (RBD) of both vaccines showed significantly higher titers compared to patients who have recovered from COVID-19.</a:t>
            </a:r>
          </a:p>
          <a:p>
            <a:r>
              <a:rPr lang="en-US" dirty="0"/>
              <a:t>Two doses</a:t>
            </a:r>
          </a:p>
        </p:txBody>
      </p:sp>
    </p:spTree>
    <p:extLst>
      <p:ext uri="{BB962C8B-B14F-4D97-AF65-F5344CB8AC3E}">
        <p14:creationId xmlns:p14="http://schemas.microsoft.com/office/powerpoint/2010/main" val="3665335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endParaRPr lang="en-US" dirty="0"/>
          </a:p>
          <a:p>
            <a:endParaRPr lang="en-US" dirty="0"/>
          </a:p>
          <a:p>
            <a:r>
              <a:rPr lang="en-US" dirty="0"/>
              <a:t>Although these vaccines induced mild adverse symptoms following the initial dose, including </a:t>
            </a:r>
            <a:r>
              <a:rPr lang="en-US" dirty="0">
                <a:solidFill>
                  <a:srgbClr val="FF0000"/>
                </a:solidFill>
              </a:rPr>
              <a:t>mild fatigue, chills, headache, myalgia, and localized pain </a:t>
            </a:r>
            <a:r>
              <a:rPr lang="en-US" dirty="0"/>
              <a:t>at the injection site, adverse reactions progressed with an increase in dosage, and booster doses in some patients caused moderate to severe local and systemic reactions.</a:t>
            </a:r>
          </a:p>
          <a:p>
            <a:endParaRPr lang="en-US" dirty="0"/>
          </a:p>
        </p:txBody>
      </p:sp>
    </p:spTree>
    <p:extLst>
      <p:ext uri="{BB962C8B-B14F-4D97-AF65-F5344CB8AC3E}">
        <p14:creationId xmlns:p14="http://schemas.microsoft.com/office/powerpoint/2010/main" val="735686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3-Inactivated whole-virus vaccine</a:t>
            </a:r>
          </a:p>
        </p:txBody>
      </p:sp>
      <p:sp>
        <p:nvSpPr>
          <p:cNvPr id="3" name="Content Placeholder 2"/>
          <p:cNvSpPr>
            <a:spLocks noGrp="1"/>
          </p:cNvSpPr>
          <p:nvPr>
            <p:ph idx="1"/>
          </p:nvPr>
        </p:nvSpPr>
        <p:spPr/>
        <p:txBody>
          <a:bodyPr/>
          <a:lstStyle/>
          <a:p>
            <a:r>
              <a:rPr lang="en-US" dirty="0"/>
              <a:t>Long production time</a:t>
            </a:r>
          </a:p>
          <a:p>
            <a:r>
              <a:rPr lang="en-US" dirty="0" err="1"/>
              <a:t>Sinopharm</a:t>
            </a:r>
            <a:r>
              <a:rPr lang="en-US" dirty="0"/>
              <a:t>/china</a:t>
            </a:r>
          </a:p>
          <a:p>
            <a:r>
              <a:rPr lang="en-US" dirty="0"/>
              <a:t>Bharat/ India</a:t>
            </a:r>
          </a:p>
          <a:p>
            <a:r>
              <a:rPr lang="en-US" dirty="0"/>
              <a:t>When compared to other vaccine types, these inactivated viral vaccines appear to have reduced adverse effects.</a:t>
            </a:r>
          </a:p>
          <a:p>
            <a:r>
              <a:rPr lang="en-US" dirty="0"/>
              <a:t> Most systemic adverse reactions were mild with no severe adverse reactions, while localized injection site redness and pain were common. </a:t>
            </a:r>
          </a:p>
          <a:p>
            <a:r>
              <a:rPr lang="en-US" dirty="0"/>
              <a:t>All adverse reactions have resolved 72 h after vaccine administration.</a:t>
            </a:r>
          </a:p>
        </p:txBody>
      </p:sp>
    </p:spTree>
    <p:extLst>
      <p:ext uri="{BB962C8B-B14F-4D97-AF65-F5344CB8AC3E}">
        <p14:creationId xmlns:p14="http://schemas.microsoft.com/office/powerpoint/2010/main" val="3000179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idx="1"/>
          </p:nvPr>
        </p:nvSpPr>
        <p:spPr/>
        <p:txBody>
          <a:bodyPr/>
          <a:lstStyle/>
          <a:p>
            <a:r>
              <a:rPr lang="en-US" dirty="0"/>
              <a:t>Similar immunity/Ad5</a:t>
            </a:r>
          </a:p>
          <a:p>
            <a:r>
              <a:rPr lang="en-US" dirty="0"/>
              <a:t>Several potential disadvantages of inactivated viral vaccines:</a:t>
            </a:r>
          </a:p>
          <a:p>
            <a:pPr marL="0" indent="0">
              <a:buNone/>
            </a:pPr>
            <a:r>
              <a:rPr lang="en-US" dirty="0"/>
              <a:t>   the use of aluminum hydroxide as an adjuvant has been previously linked to vaccine-associated enhanced respiratory disease (VAERD),</a:t>
            </a:r>
          </a:p>
        </p:txBody>
      </p:sp>
    </p:spTree>
    <p:extLst>
      <p:ext uri="{BB962C8B-B14F-4D97-AF65-F5344CB8AC3E}">
        <p14:creationId xmlns:p14="http://schemas.microsoft.com/office/powerpoint/2010/main" val="3375374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4-Protein subunit vaccine candidates: </a:t>
            </a:r>
          </a:p>
        </p:txBody>
      </p:sp>
      <p:sp>
        <p:nvSpPr>
          <p:cNvPr id="3" name="Content Placeholder 2"/>
          <p:cNvSpPr>
            <a:spLocks noGrp="1"/>
          </p:cNvSpPr>
          <p:nvPr>
            <p:ph idx="1"/>
          </p:nvPr>
        </p:nvSpPr>
        <p:spPr/>
        <p:txBody>
          <a:bodyPr/>
          <a:lstStyle/>
          <a:p>
            <a:r>
              <a:rPr lang="en-US" dirty="0"/>
              <a:t>This vaccine candidate consists of a nanoparticle containing the full-length wild-type Spike glycoprotein that was engineered to be resistant to proteolytic cleavage and capable of binding ACE2 receptors with high affinity.</a:t>
            </a:r>
          </a:p>
          <a:p>
            <a:r>
              <a:rPr lang="en-US" dirty="0"/>
              <a:t>Sanofi Pasteur/GSK </a:t>
            </a:r>
          </a:p>
          <a:p>
            <a:r>
              <a:rPr lang="en-US" dirty="0"/>
              <a:t>No serious adverse effects have been noted.</a:t>
            </a:r>
          </a:p>
          <a:p>
            <a:endParaRPr lang="en-US" dirty="0"/>
          </a:p>
        </p:txBody>
      </p:sp>
    </p:spTree>
    <p:extLst>
      <p:ext uri="{BB962C8B-B14F-4D97-AF65-F5344CB8AC3E}">
        <p14:creationId xmlns:p14="http://schemas.microsoft.com/office/powerpoint/2010/main" val="924128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t>واکسن</a:t>
            </a:r>
            <a:r>
              <a:rPr lang="en-US" dirty="0"/>
              <a:t> </a:t>
            </a:r>
            <a:r>
              <a:rPr lang="fa-IR" dirty="0"/>
              <a:t>در ایران:</a:t>
            </a:r>
            <a:endParaRPr lang="en-US" dirty="0"/>
          </a:p>
        </p:txBody>
      </p:sp>
      <p:sp>
        <p:nvSpPr>
          <p:cNvPr id="3" name="Content Placeholder 2"/>
          <p:cNvSpPr>
            <a:spLocks noGrp="1"/>
          </p:cNvSpPr>
          <p:nvPr>
            <p:ph idx="1"/>
          </p:nvPr>
        </p:nvSpPr>
        <p:spPr/>
        <p:txBody>
          <a:bodyPr/>
          <a:lstStyle/>
          <a:p>
            <a:r>
              <a:rPr lang="en-US" dirty="0" err="1"/>
              <a:t>Barkat</a:t>
            </a:r>
            <a:r>
              <a:rPr lang="en-US" dirty="0"/>
              <a:t>: Inactivated vaccine/Two doses</a:t>
            </a:r>
          </a:p>
          <a:p>
            <a:r>
              <a:rPr lang="en-US" dirty="0" err="1"/>
              <a:t>Covopars</a:t>
            </a:r>
            <a:r>
              <a:rPr lang="en-US" dirty="0"/>
              <a:t> </a:t>
            </a:r>
            <a:r>
              <a:rPr lang="en-US" dirty="0" err="1"/>
              <a:t>Razi</a:t>
            </a:r>
            <a:r>
              <a:rPr lang="en-US" dirty="0"/>
              <a:t>: recombinant protein</a:t>
            </a:r>
            <a:endParaRPr lang="fa-IR" dirty="0"/>
          </a:p>
          <a:p>
            <a:r>
              <a:rPr lang="en-US"/>
              <a:t>Pasteur Institute/Cuba:</a:t>
            </a:r>
            <a:endParaRPr lang="en-US" dirty="0"/>
          </a:p>
          <a:p>
            <a:endParaRPr lang="en-US" dirty="0"/>
          </a:p>
        </p:txBody>
      </p:sp>
    </p:spTree>
    <p:extLst>
      <p:ext uri="{BB962C8B-B14F-4D97-AF65-F5344CB8AC3E}">
        <p14:creationId xmlns:p14="http://schemas.microsoft.com/office/powerpoint/2010/main" val="48184092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240</TotalTime>
  <Words>1334</Words>
  <Application>Microsoft Office PowerPoint</Application>
  <PresentationFormat>Widescreen</PresentationFormat>
  <Paragraphs>140</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Century Gothic</vt:lpstr>
      <vt:lpstr>Tahoma</vt:lpstr>
      <vt:lpstr>Wingdings 3</vt:lpstr>
      <vt:lpstr>Wisp</vt:lpstr>
      <vt:lpstr>Covid-19: prevention</vt:lpstr>
      <vt:lpstr>Vaccines:</vt:lpstr>
      <vt:lpstr>Cont’</vt:lpstr>
      <vt:lpstr>2-Messenger RNA vaccine candidates:</vt:lpstr>
      <vt:lpstr>Cont’</vt:lpstr>
      <vt:lpstr>3-Inactivated whole-virus vaccine</vt:lpstr>
      <vt:lpstr>Cont’</vt:lpstr>
      <vt:lpstr>4-Protein subunit vaccine candidates: </vt:lpstr>
      <vt:lpstr>واکسن در ایران:</vt:lpstr>
      <vt:lpstr>Prevent getting sick:</vt:lpstr>
      <vt:lpstr>Cont’</vt:lpstr>
      <vt:lpstr>PowerPoint Presentation</vt:lpstr>
      <vt:lpstr>Wear a mask:</vt:lpstr>
      <vt:lpstr>Cont’</vt:lpstr>
      <vt:lpstr>PowerPoint Presentation</vt:lpstr>
      <vt:lpstr>How to Store and Wash Masks </vt:lpstr>
      <vt:lpstr>Cont’</vt:lpstr>
      <vt:lpstr>Avoid crowds and poorly ventilated spaces: </vt:lpstr>
      <vt:lpstr>Wash your hands often: </vt:lpstr>
      <vt:lpstr>cont’</vt:lpstr>
      <vt:lpstr>How to Select and Use Hand Sanitizer </vt:lpstr>
      <vt:lpstr>PowerPoint Presentation</vt:lpstr>
      <vt:lpstr>How to use:</vt:lpstr>
      <vt:lpstr>Do not:</vt:lpstr>
      <vt:lpstr>cont’</vt:lpstr>
      <vt:lpstr>Clean and disinfect:</vt:lpstr>
      <vt:lpstr>Monitor your health daily: </vt:lpstr>
      <vt:lpstr>Cont’</vt:lpstr>
      <vt:lpstr>cont’</vt:lpstr>
      <vt:lpstr>Getting testing again for COVID-19: </vt:lpstr>
      <vt:lpstr>At Increased Risk for Severe Illness: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prevention</dc:title>
  <dc:creator>Windows User</dc:creator>
  <cp:lastModifiedBy>Heydari</cp:lastModifiedBy>
  <cp:revision>62</cp:revision>
  <dcterms:created xsi:type="dcterms:W3CDTF">2021-06-14T14:26:27Z</dcterms:created>
  <dcterms:modified xsi:type="dcterms:W3CDTF">2021-06-19T04:54:08Z</dcterms:modified>
</cp:coreProperties>
</file>