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62" r:id="rId3"/>
    <p:sldId id="265" r:id="rId4"/>
    <p:sldId id="263" r:id="rId5"/>
    <p:sldId id="289" r:id="rId6"/>
    <p:sldId id="260" r:id="rId7"/>
    <p:sldId id="257" r:id="rId8"/>
    <p:sldId id="258" r:id="rId9"/>
    <p:sldId id="259" r:id="rId10"/>
    <p:sldId id="268" r:id="rId11"/>
    <p:sldId id="306" r:id="rId12"/>
    <p:sldId id="314" r:id="rId13"/>
    <p:sldId id="316" r:id="rId14"/>
    <p:sldId id="317" r:id="rId15"/>
    <p:sldId id="322" r:id="rId16"/>
    <p:sldId id="318" r:id="rId17"/>
    <p:sldId id="320" r:id="rId18"/>
    <p:sldId id="323" r:id="rId19"/>
    <p:sldId id="321" r:id="rId20"/>
    <p:sldId id="280" r:id="rId21"/>
    <p:sldId id="281" r:id="rId22"/>
    <p:sldId id="304" r:id="rId23"/>
    <p:sldId id="307" r:id="rId24"/>
    <p:sldId id="277" r:id="rId25"/>
    <p:sldId id="313" r:id="rId26"/>
    <p:sldId id="276" r:id="rId27"/>
    <p:sldId id="27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413" autoAdjust="0"/>
  </p:normalViewPr>
  <p:slideViewPr>
    <p:cSldViewPr snapToGrid="0">
      <p:cViewPr varScale="1">
        <p:scale>
          <a:sx n="66" d="100"/>
          <a:sy n="66" d="100"/>
        </p:scale>
        <p:origin x="804" y="78"/>
      </p:cViewPr>
      <p:guideLst/>
    </p:cSldViewPr>
  </p:slideViewPr>
  <p:notesTextViewPr>
    <p:cViewPr>
      <p:scale>
        <a:sx n="1" d="1"/>
        <a:sy n="1" d="1"/>
      </p:scale>
      <p:origin x="0" y="0"/>
    </p:cViewPr>
  </p:notesTextViewPr>
  <p:sorterViewPr>
    <p:cViewPr>
      <p:scale>
        <a:sx n="100" d="100"/>
        <a:sy n="100" d="100"/>
      </p:scale>
      <p:origin x="0" y="-55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6FD0CB-64DE-4062-BE85-C6439F42FD64}" type="datetimeFigureOut">
              <a:rPr lang="en-US" smtClean="0"/>
              <a:t>6/20/2021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4D367D-763A-4A4A-B7C4-36A874399179}" type="slidenum">
              <a:rPr lang="en-US" smtClean="0"/>
              <a:t>‹#›</a:t>
            </a:fld>
            <a:endParaRPr lang="en-US"/>
          </a:p>
        </p:txBody>
      </p:sp>
    </p:spTree>
    <p:extLst>
      <p:ext uri="{BB962C8B-B14F-4D97-AF65-F5344CB8AC3E}">
        <p14:creationId xmlns:p14="http://schemas.microsoft.com/office/powerpoint/2010/main" val="1183793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 viral fatigues are commonly reported in people with viral infections like EBV, Ebola, influenza, SARS and MERS</a:t>
            </a:r>
          </a:p>
          <a:p>
            <a:endParaRPr lang="en-US" dirty="0" smtClean="0"/>
          </a:p>
          <a:p>
            <a:r>
              <a:rPr lang="en-US" dirty="0" smtClean="0"/>
              <a:t>Chronic shortness of breath could be the result of residual pulmonary involvement, which is known to clear slowly with time. Unfortunately, many asymptomatic patients with COVD-19 have significant lung involvement, as shown on CT scans. COVID-19 may lead to pulmonary fibrosis, which can result in persistence of dyspnea and need for supplementary oxygen.</a:t>
            </a:r>
            <a:endParaRPr lang="en-US" dirty="0"/>
          </a:p>
        </p:txBody>
      </p:sp>
      <p:sp>
        <p:nvSpPr>
          <p:cNvPr id="4" name="Slide Number Placeholder 3"/>
          <p:cNvSpPr>
            <a:spLocks noGrp="1"/>
          </p:cNvSpPr>
          <p:nvPr>
            <p:ph type="sldNum" sz="quarter" idx="10"/>
          </p:nvPr>
        </p:nvSpPr>
        <p:spPr/>
        <p:txBody>
          <a:bodyPr/>
          <a:lstStyle/>
          <a:p>
            <a:fld id="{414D367D-763A-4A4A-B7C4-36A874399179}" type="slidenum">
              <a:rPr lang="en-US" smtClean="0"/>
              <a:t>16</a:t>
            </a:fld>
            <a:endParaRPr lang="en-US"/>
          </a:p>
        </p:txBody>
      </p:sp>
    </p:spTree>
    <p:extLst>
      <p:ext uri="{BB962C8B-B14F-4D97-AF65-F5344CB8AC3E}">
        <p14:creationId xmlns:p14="http://schemas.microsoft.com/office/powerpoint/2010/main" val="1668584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4D367D-763A-4A4A-B7C4-36A874399179}" type="slidenum">
              <a:rPr lang="en-US" smtClean="0"/>
              <a:t>19</a:t>
            </a:fld>
            <a:endParaRPr lang="en-US"/>
          </a:p>
        </p:txBody>
      </p:sp>
    </p:spTree>
    <p:extLst>
      <p:ext uri="{BB962C8B-B14F-4D97-AF65-F5344CB8AC3E}">
        <p14:creationId xmlns:p14="http://schemas.microsoft.com/office/powerpoint/2010/main" val="1329100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Age more than 60 years (increasing with age).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Underlying </a:t>
            </a:r>
            <a:r>
              <a:rPr lang="en-US" sz="1200" b="0" i="0" u="none" strike="noStrike" kern="1200" baseline="0" dirty="0" err="1" smtClean="0">
                <a:solidFill>
                  <a:schemeClr val="tx1"/>
                </a:solidFill>
                <a:latin typeface="+mn-lt"/>
                <a:ea typeface="+mn-ea"/>
                <a:cs typeface="+mn-cs"/>
              </a:rPr>
              <a:t>noncommunicable</a:t>
            </a:r>
            <a:r>
              <a:rPr lang="en-US" sz="1200" b="0" i="0" u="none" strike="noStrike" kern="1200" baseline="0" dirty="0" smtClean="0">
                <a:solidFill>
                  <a:schemeClr val="tx1"/>
                </a:solidFill>
                <a:latin typeface="+mn-lt"/>
                <a:ea typeface="+mn-ea"/>
                <a:cs typeface="+mn-cs"/>
              </a:rPr>
              <a:t> diseases (NCDs): diabetes, hypertension, cardiac disease, chronic lung disease, cerebrovascular disease, dementia, mental disorders, chronic kidney disease, immunosuppression, obesity and cancer have been associated with higher mortality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 pregnancy, increasing maternal age, high BMI, non-white ethnicity, chronic conditions and pregnancy specific conditions such as gestational diabetes and pre-</a:t>
            </a:r>
            <a:r>
              <a:rPr lang="en-US" sz="1200" b="0" i="0" u="none" strike="noStrike" kern="1200" baseline="0" dirty="0" err="1" smtClean="0">
                <a:solidFill>
                  <a:schemeClr val="tx1"/>
                </a:solidFill>
                <a:latin typeface="+mn-lt"/>
                <a:ea typeface="+mn-ea"/>
                <a:cs typeface="+mn-cs"/>
              </a:rPr>
              <a:t>eclampsia</a:t>
            </a: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Smoking 	</a:t>
            </a:r>
          </a:p>
          <a:p>
            <a:endParaRPr lang="en-US" dirty="0"/>
          </a:p>
        </p:txBody>
      </p:sp>
      <p:sp>
        <p:nvSpPr>
          <p:cNvPr id="4" name="Slide Number Placeholder 3"/>
          <p:cNvSpPr>
            <a:spLocks noGrp="1"/>
          </p:cNvSpPr>
          <p:nvPr>
            <p:ph type="sldNum" sz="quarter" idx="10"/>
          </p:nvPr>
        </p:nvSpPr>
        <p:spPr/>
        <p:txBody>
          <a:bodyPr/>
          <a:lstStyle/>
          <a:p>
            <a:fld id="{414D367D-763A-4A4A-B7C4-36A874399179}" type="slidenum">
              <a:rPr lang="en-US" smtClean="0"/>
              <a:t>20</a:t>
            </a:fld>
            <a:endParaRPr lang="en-US"/>
          </a:p>
        </p:txBody>
      </p:sp>
    </p:spTree>
    <p:extLst>
      <p:ext uri="{BB962C8B-B14F-4D97-AF65-F5344CB8AC3E}">
        <p14:creationId xmlns:p14="http://schemas.microsoft.com/office/powerpoint/2010/main" val="3692780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For example, if patient had symptoms for 2 days, then the patient could be released from isolation after 10 days + 3 = 13 days from date of symptom onset; for a patient with symptoms for 14 days, then the patient can be discharged 14 days + 3 days = 17 days from date of symptom onset; for a patient with symptoms for 30 days, the patient can be discharged 30 days + 3 days = 33 days after symptom onset. </a:t>
            </a:r>
          </a:p>
          <a:p>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Countries may choose to continue to use testing as part of the release criteria. If so, the initial recommendation of two negative PCR tests at least 24 hours apart can be used </a:t>
            </a:r>
          </a:p>
          <a:p>
            <a:r>
              <a:rPr lang="en-US" sz="1200" b="0" i="0" u="none" strike="noStrike" kern="1200" baseline="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414D367D-763A-4A4A-B7C4-36A874399179}" type="slidenum">
              <a:rPr lang="en-US" smtClean="0"/>
              <a:t>27</a:t>
            </a:fld>
            <a:endParaRPr lang="en-US"/>
          </a:p>
        </p:txBody>
      </p:sp>
    </p:spTree>
    <p:extLst>
      <p:ext uri="{BB962C8B-B14F-4D97-AF65-F5344CB8AC3E}">
        <p14:creationId xmlns:p14="http://schemas.microsoft.com/office/powerpoint/2010/main" val="47346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6/20/2021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COVID-19</a:t>
            </a:r>
            <a:endParaRPr lang="en-US" dirty="0"/>
          </a:p>
        </p:txBody>
      </p:sp>
      <p:sp>
        <p:nvSpPr>
          <p:cNvPr id="3" name="Subtitle 2"/>
          <p:cNvSpPr>
            <a:spLocks noGrp="1"/>
          </p:cNvSpPr>
          <p:nvPr>
            <p:ph type="subTitle" idx="1"/>
          </p:nvPr>
        </p:nvSpPr>
        <p:spPr/>
        <p:txBody>
          <a:bodyPr>
            <a:normAutofit lnSpcReduction="10000"/>
          </a:bodyPr>
          <a:lstStyle/>
          <a:p>
            <a:r>
              <a:rPr lang="en-US" dirty="0" smtClean="0"/>
              <a:t>Dr. M. </a:t>
            </a:r>
            <a:r>
              <a:rPr lang="en-US" dirty="0" err="1" smtClean="0"/>
              <a:t>Barati</a:t>
            </a:r>
            <a:endParaRPr lang="en-US" dirty="0" smtClean="0"/>
          </a:p>
          <a:p>
            <a:r>
              <a:rPr lang="en-US" smtClean="0"/>
              <a:t>IUMS</a:t>
            </a:r>
            <a:endParaRPr lang="en-US" dirty="0" smtClean="0"/>
          </a:p>
          <a:p>
            <a:r>
              <a:rPr lang="en-US" dirty="0" smtClean="0"/>
              <a:t>1400</a:t>
            </a:r>
            <a:endParaRPr lang="en-US" dirty="0"/>
          </a:p>
        </p:txBody>
      </p:sp>
    </p:spTree>
    <p:extLst>
      <p:ext uri="{BB962C8B-B14F-4D97-AF65-F5344CB8AC3E}">
        <p14:creationId xmlns:p14="http://schemas.microsoft.com/office/powerpoint/2010/main" val="2920321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92895"/>
          </a:xfrm>
        </p:spPr>
        <p:txBody>
          <a:bodyPr>
            <a:normAutofit/>
          </a:bodyPr>
          <a:lstStyle/>
          <a:p>
            <a:pPr algn="ctr" rtl="1"/>
            <a:r>
              <a:rPr lang="en-US" dirty="0" smtClean="0"/>
              <a:t>Clinical presentations</a:t>
            </a:r>
            <a:endParaRPr lang="en-US" dirty="0"/>
          </a:p>
        </p:txBody>
      </p:sp>
      <p:sp>
        <p:nvSpPr>
          <p:cNvPr id="3" name="Content Placeholder 2"/>
          <p:cNvSpPr>
            <a:spLocks noGrp="1"/>
          </p:cNvSpPr>
          <p:nvPr>
            <p:ph idx="1"/>
          </p:nvPr>
        </p:nvSpPr>
        <p:spPr>
          <a:xfrm>
            <a:off x="838200" y="1358020"/>
            <a:ext cx="10515600" cy="4691087"/>
          </a:xfrm>
        </p:spPr>
        <p:txBody>
          <a:bodyPr>
            <a:normAutofit lnSpcReduction="10000"/>
          </a:bodyPr>
          <a:lstStyle/>
          <a:p>
            <a:pPr algn="l"/>
            <a:r>
              <a:rPr lang="en-US" sz="2400" dirty="0" smtClean="0">
                <a:solidFill>
                  <a:srgbClr val="FF0000"/>
                </a:solidFill>
              </a:rPr>
              <a:t>Incubation period: </a:t>
            </a:r>
            <a:r>
              <a:rPr lang="en-US" sz="2400" dirty="0" smtClean="0">
                <a:solidFill>
                  <a:schemeClr val="tx1"/>
                </a:solidFill>
              </a:rPr>
              <a:t>5-6 d ( 14)</a:t>
            </a:r>
          </a:p>
          <a:p>
            <a:r>
              <a:rPr lang="en-US" sz="2400" dirty="0"/>
              <a:t>Asymptomatic 17%(14-20</a:t>
            </a:r>
            <a:r>
              <a:rPr lang="en-US" sz="2400" dirty="0" smtClean="0"/>
              <a:t>%)</a:t>
            </a:r>
            <a:endParaRPr lang="en-US" sz="2400" dirty="0" smtClean="0">
              <a:solidFill>
                <a:schemeClr val="tx1"/>
              </a:solidFill>
            </a:endParaRPr>
          </a:p>
          <a:p>
            <a:pPr algn="l"/>
            <a:r>
              <a:rPr lang="en-US" sz="2400" dirty="0" smtClean="0">
                <a:solidFill>
                  <a:schemeClr val="tx1"/>
                </a:solidFill>
              </a:rPr>
              <a:t>Severity: Mild: 40%</a:t>
            </a:r>
          </a:p>
          <a:p>
            <a:pPr marL="0" indent="0" algn="l">
              <a:buNone/>
            </a:pPr>
            <a:r>
              <a:rPr lang="en-US" sz="2400" dirty="0" smtClean="0">
                <a:solidFill>
                  <a:schemeClr val="tx1"/>
                </a:solidFill>
              </a:rPr>
              <a:t>                     Moderate: 40%</a:t>
            </a:r>
          </a:p>
          <a:p>
            <a:pPr marL="0" indent="0" algn="l">
              <a:buNone/>
            </a:pPr>
            <a:r>
              <a:rPr lang="en-US" sz="2400" dirty="0">
                <a:solidFill>
                  <a:schemeClr val="tx1"/>
                </a:solidFill>
              </a:rPr>
              <a:t> </a:t>
            </a:r>
            <a:r>
              <a:rPr lang="en-US" sz="2400" dirty="0" smtClean="0">
                <a:solidFill>
                  <a:schemeClr val="tx1"/>
                </a:solidFill>
              </a:rPr>
              <a:t>                    Severe: 15%</a:t>
            </a:r>
          </a:p>
          <a:p>
            <a:pPr marL="0" indent="0" algn="l">
              <a:buNone/>
            </a:pPr>
            <a:r>
              <a:rPr lang="en-US" sz="2400" dirty="0">
                <a:solidFill>
                  <a:schemeClr val="tx1"/>
                </a:solidFill>
              </a:rPr>
              <a:t> </a:t>
            </a:r>
            <a:r>
              <a:rPr lang="en-US" sz="2400" dirty="0" smtClean="0">
                <a:solidFill>
                  <a:schemeClr val="tx1"/>
                </a:solidFill>
              </a:rPr>
              <a:t>                    Critical: 5%</a:t>
            </a:r>
          </a:p>
          <a:p>
            <a:r>
              <a:rPr lang="en-US" sz="2400" dirty="0"/>
              <a:t>fever (83–99%), cough (59–82%), fatigue (44–70%), anorexia (40–84%), shortness of breath (31–40%), </a:t>
            </a:r>
            <a:r>
              <a:rPr lang="en-US" sz="2400" dirty="0" err="1"/>
              <a:t>myalgias</a:t>
            </a:r>
            <a:r>
              <a:rPr lang="en-US" sz="2400" dirty="0"/>
              <a:t> (11–35%), sore throat, nasal congestion, headache, </a:t>
            </a:r>
            <a:r>
              <a:rPr lang="en-US" sz="2400" dirty="0" err="1"/>
              <a:t>diarrhoea</a:t>
            </a:r>
            <a:r>
              <a:rPr lang="en-US" sz="2400" dirty="0"/>
              <a:t>, nausea and vomiting, loss of smell (anosmia) or loss of taste (</a:t>
            </a:r>
            <a:r>
              <a:rPr lang="en-US" sz="2400" dirty="0" err="1"/>
              <a:t>ageusia</a:t>
            </a:r>
            <a:r>
              <a:rPr lang="en-US" sz="2400" dirty="0"/>
              <a:t>)</a:t>
            </a:r>
            <a:r>
              <a:rPr lang="en-US" sz="2400" i="1" dirty="0"/>
              <a:t>,</a:t>
            </a:r>
            <a:r>
              <a:rPr lang="en-US" sz="2400" dirty="0"/>
              <a:t> </a:t>
            </a:r>
            <a:r>
              <a:rPr lang="en-US" sz="2400" dirty="0" err="1"/>
              <a:t>diarrhoea</a:t>
            </a:r>
            <a:r>
              <a:rPr lang="en-US" sz="2400" dirty="0"/>
              <a:t>, loss of appetite, </a:t>
            </a:r>
            <a:r>
              <a:rPr lang="en-US" sz="2400" dirty="0" smtClean="0"/>
              <a:t>delirium</a:t>
            </a:r>
            <a:endParaRPr lang="en-US" sz="2400" dirty="0" smtClean="0">
              <a:solidFill>
                <a:schemeClr val="tx1"/>
              </a:solidFill>
            </a:endParaRPr>
          </a:p>
          <a:p>
            <a:pPr marL="0" indent="0" algn="l">
              <a:buNone/>
            </a:pPr>
            <a:endParaRPr lang="en-US" sz="2400" dirty="0" smtClean="0">
              <a:solidFill>
                <a:schemeClr val="tx1"/>
              </a:solidFill>
            </a:endParaRPr>
          </a:p>
        </p:txBody>
      </p:sp>
    </p:spTree>
    <p:extLst>
      <p:ext uri="{BB962C8B-B14F-4D97-AF65-F5344CB8AC3E}">
        <p14:creationId xmlns:p14="http://schemas.microsoft.com/office/powerpoint/2010/main" val="3979511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360628"/>
          </a:xfrm>
        </p:spPr>
        <p:txBody>
          <a:bodyPr>
            <a:normAutofit fontScale="90000"/>
          </a:bodyPr>
          <a:lstStyle/>
          <a:p>
            <a:endParaRPr lang="en-US" dirty="0"/>
          </a:p>
        </p:txBody>
      </p:sp>
      <p:sp>
        <p:nvSpPr>
          <p:cNvPr id="3" name="Content Placeholder 2"/>
          <p:cNvSpPr>
            <a:spLocks noGrp="1"/>
          </p:cNvSpPr>
          <p:nvPr>
            <p:ph idx="1"/>
          </p:nvPr>
        </p:nvSpPr>
        <p:spPr>
          <a:xfrm>
            <a:off x="2589212" y="1336431"/>
            <a:ext cx="8915400" cy="4574791"/>
          </a:xfrm>
        </p:spPr>
        <p:txBody>
          <a:bodyPr>
            <a:normAutofit/>
          </a:bodyPr>
          <a:lstStyle/>
          <a:p>
            <a:r>
              <a:rPr lang="en-US" sz="2000" dirty="0" smtClean="0"/>
              <a:t>(34%) anxiety, (28%) </a:t>
            </a:r>
            <a:r>
              <a:rPr lang="en-US" sz="2000" dirty="0"/>
              <a:t>depression </a:t>
            </a:r>
            <a:endParaRPr lang="en-US" sz="2000" dirty="0" smtClean="0"/>
          </a:p>
          <a:p>
            <a:r>
              <a:rPr lang="en-US" sz="2000" dirty="0"/>
              <a:t>neurological manifestations </a:t>
            </a:r>
            <a:r>
              <a:rPr lang="en-US" sz="2000" dirty="0" smtClean="0"/>
              <a:t>: confusion </a:t>
            </a:r>
            <a:r>
              <a:rPr lang="en-US" sz="2000" dirty="0"/>
              <a:t>(or delirium</a:t>
            </a:r>
            <a:r>
              <a:rPr lang="en-US" sz="2000" dirty="0" smtClean="0"/>
              <a:t>), agitation. </a:t>
            </a:r>
            <a:r>
              <a:rPr lang="en-US" sz="2000" dirty="0"/>
              <a:t>Delirium, </a:t>
            </a:r>
            <a:r>
              <a:rPr lang="en-US" sz="2000" dirty="0" smtClean="0"/>
              <a:t>acute </a:t>
            </a:r>
            <a:r>
              <a:rPr lang="en-US" sz="2000" dirty="0"/>
              <a:t>cerebrovascular disease </a:t>
            </a:r>
            <a:r>
              <a:rPr lang="en-US" sz="2000" dirty="0" smtClean="0"/>
              <a:t>( </a:t>
            </a:r>
            <a:r>
              <a:rPr lang="en-US" sz="2000" dirty="0" err="1" smtClean="0"/>
              <a:t>ischaemic</a:t>
            </a:r>
            <a:r>
              <a:rPr lang="en-US" sz="2000" dirty="0" smtClean="0"/>
              <a:t>, </a:t>
            </a:r>
            <a:r>
              <a:rPr lang="en-US" sz="2000" dirty="0" err="1"/>
              <a:t>haemorrhagic</a:t>
            </a:r>
            <a:r>
              <a:rPr lang="en-US" sz="2000" dirty="0"/>
              <a:t> </a:t>
            </a:r>
            <a:r>
              <a:rPr lang="en-US" sz="2000" dirty="0" smtClean="0"/>
              <a:t>stroke, </a:t>
            </a:r>
            <a:r>
              <a:rPr lang="en-US" sz="2000" dirty="0" err="1"/>
              <a:t>Guillain-Barré</a:t>
            </a:r>
            <a:r>
              <a:rPr lang="en-US" sz="2000" dirty="0"/>
              <a:t> </a:t>
            </a:r>
            <a:r>
              <a:rPr lang="en-US" sz="2000" dirty="0" err="1" smtClean="0"/>
              <a:t>meningo</a:t>
            </a:r>
            <a:r>
              <a:rPr lang="en-US" sz="2000" dirty="0" smtClean="0"/>
              <a:t>-encephalitis  </a:t>
            </a:r>
          </a:p>
          <a:p>
            <a:r>
              <a:rPr lang="en-US" sz="2000" dirty="0" smtClean="0"/>
              <a:t>milder </a:t>
            </a:r>
            <a:r>
              <a:rPr lang="en-US" sz="2000" dirty="0"/>
              <a:t>in </a:t>
            </a:r>
            <a:r>
              <a:rPr lang="en-US" sz="2000" dirty="0">
                <a:solidFill>
                  <a:srgbClr val="FF0000"/>
                </a:solidFill>
              </a:rPr>
              <a:t>children </a:t>
            </a:r>
            <a:endParaRPr lang="en-US" sz="2000" dirty="0" smtClean="0">
              <a:solidFill>
                <a:srgbClr val="FF0000"/>
              </a:solidFill>
            </a:endParaRPr>
          </a:p>
          <a:p>
            <a:r>
              <a:rPr lang="en-US" sz="2000" dirty="0" smtClean="0">
                <a:solidFill>
                  <a:srgbClr val="FF0000"/>
                </a:solidFill>
              </a:rPr>
              <a:t>pregnant</a:t>
            </a:r>
            <a:r>
              <a:rPr lang="en-US" sz="2000" dirty="0" smtClean="0"/>
              <a:t> </a:t>
            </a:r>
            <a:r>
              <a:rPr lang="en-US" sz="2000" dirty="0"/>
              <a:t>and recently pregnant </a:t>
            </a:r>
            <a:r>
              <a:rPr lang="en-US" sz="2000" dirty="0" smtClean="0"/>
              <a:t>women: less likely to be symptomatic, if severe at </a:t>
            </a:r>
            <a:r>
              <a:rPr lang="en-US" sz="2000" dirty="0"/>
              <a:t>higher risk </a:t>
            </a:r>
            <a:r>
              <a:rPr lang="en-US" sz="2000" dirty="0" smtClean="0"/>
              <a:t>of ICU, </a:t>
            </a:r>
            <a:r>
              <a:rPr lang="en-US" sz="2000" dirty="0"/>
              <a:t>invasive </a:t>
            </a:r>
            <a:r>
              <a:rPr lang="en-US" sz="2000" dirty="0" smtClean="0"/>
              <a:t>ventilation </a:t>
            </a:r>
            <a:r>
              <a:rPr lang="en-US" sz="2000" dirty="0"/>
              <a:t>or extra corporeal membrane oxygenation (ECMO</a:t>
            </a:r>
            <a:r>
              <a:rPr lang="en-US" sz="2000" dirty="0" smtClean="0"/>
              <a:t>)</a:t>
            </a:r>
          </a:p>
          <a:p>
            <a:r>
              <a:rPr lang="en-US" sz="2000" b="1" dirty="0" smtClean="0"/>
              <a:t>risk factors</a:t>
            </a:r>
            <a:r>
              <a:rPr lang="en-US" sz="2000" dirty="0" smtClean="0"/>
              <a:t>: Older </a:t>
            </a:r>
            <a:r>
              <a:rPr lang="en-US" sz="2000" dirty="0"/>
              <a:t>maternal age, high body mass index (BMI), non-white ethnicity, pre-existing comorbidities, chronic hypertension, pre-existing </a:t>
            </a:r>
            <a:r>
              <a:rPr lang="en-US" sz="2000" dirty="0" smtClean="0"/>
              <a:t>diabetes </a:t>
            </a:r>
          </a:p>
          <a:p>
            <a:r>
              <a:rPr lang="en-US" sz="2000" dirty="0" smtClean="0">
                <a:solidFill>
                  <a:srgbClr val="FF0000"/>
                </a:solidFill>
              </a:rPr>
              <a:t>long </a:t>
            </a:r>
            <a:r>
              <a:rPr lang="en-US" sz="2000" dirty="0" err="1" smtClean="0">
                <a:solidFill>
                  <a:srgbClr val="FF0000"/>
                </a:solidFill>
              </a:rPr>
              <a:t>covid</a:t>
            </a:r>
            <a:endParaRPr lang="en-US" sz="2000" dirty="0" smtClean="0">
              <a:solidFill>
                <a:srgbClr val="FF0000"/>
              </a:solidFill>
            </a:endParaRPr>
          </a:p>
        </p:txBody>
      </p:sp>
    </p:spTree>
    <p:extLst>
      <p:ext uri="{BB962C8B-B14F-4D97-AF65-F5344CB8AC3E}">
        <p14:creationId xmlns:p14="http://schemas.microsoft.com/office/powerpoint/2010/main" val="3694473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100943"/>
          </a:xfrm>
        </p:spPr>
        <p:txBody>
          <a:bodyPr/>
          <a:lstStyle/>
          <a:p>
            <a:endParaRPr lang="en-US" dirty="0"/>
          </a:p>
        </p:txBody>
      </p:sp>
      <p:sp>
        <p:nvSpPr>
          <p:cNvPr id="4" name="Text Placeholder 3"/>
          <p:cNvSpPr>
            <a:spLocks noGrp="1"/>
          </p:cNvSpPr>
          <p:nvPr>
            <p:ph type="body" sz="quarter" idx="13"/>
          </p:nvPr>
        </p:nvSpPr>
        <p:spPr>
          <a:xfrm>
            <a:off x="2676297" y="3287725"/>
            <a:ext cx="7536554" cy="739510"/>
          </a:xfrm>
        </p:spPr>
        <p:txBody>
          <a:bodyPr/>
          <a:lstStyle/>
          <a:p>
            <a:r>
              <a:rPr lang="en-US" sz="2800" dirty="0"/>
              <a:t>Long COVID= post-COVID syndrome</a:t>
            </a:r>
          </a:p>
        </p:txBody>
      </p:sp>
      <p:sp>
        <p:nvSpPr>
          <p:cNvPr id="3" name="Content Placeholder 2"/>
          <p:cNvSpPr>
            <a:spLocks noGrp="1"/>
          </p:cNvSpPr>
          <p:nvPr>
            <p:ph type="body" idx="1"/>
          </p:nvPr>
        </p:nvSpPr>
        <p:spPr>
          <a:xfrm>
            <a:off x="1687286" y="4027235"/>
            <a:ext cx="9775371" cy="2580394"/>
          </a:xfrm>
        </p:spPr>
        <p:txBody>
          <a:bodyPr>
            <a:normAutofit/>
          </a:bodyPr>
          <a:lstStyle/>
          <a:p>
            <a:r>
              <a:rPr lang="en-US" dirty="0" smtClean="0"/>
              <a:t>continuous / </a:t>
            </a:r>
            <a:r>
              <a:rPr lang="en-US" dirty="0"/>
              <a:t>relapsing </a:t>
            </a:r>
            <a:r>
              <a:rPr lang="en-US" dirty="0" smtClean="0"/>
              <a:t>, remitting, new /symptoms </a:t>
            </a:r>
            <a:r>
              <a:rPr lang="en-US" dirty="0"/>
              <a:t>of </a:t>
            </a:r>
            <a:r>
              <a:rPr lang="en-US" dirty="0" smtClean="0"/>
              <a:t>acute, </a:t>
            </a:r>
            <a:r>
              <a:rPr lang="en-US" dirty="0"/>
              <a:t>after </a:t>
            </a:r>
            <a:r>
              <a:rPr lang="en-US" dirty="0" smtClean="0"/>
              <a:t>clinical recovery</a:t>
            </a:r>
          </a:p>
          <a:p>
            <a:r>
              <a:rPr lang="en-US" dirty="0" smtClean="0"/>
              <a:t>Italian survey: </a:t>
            </a:r>
            <a:r>
              <a:rPr lang="en-US" dirty="0"/>
              <a:t>87% </a:t>
            </a:r>
            <a:r>
              <a:rPr lang="en-US" dirty="0" smtClean="0"/>
              <a:t>( hospitalized) one symptom , 32% two symptoms</a:t>
            </a:r>
            <a:r>
              <a:rPr lang="en-US" dirty="0"/>
              <a:t>, </a:t>
            </a:r>
            <a:r>
              <a:rPr lang="en-US" dirty="0" smtClean="0"/>
              <a:t>55% </a:t>
            </a:r>
            <a:r>
              <a:rPr lang="en-US" dirty="0"/>
              <a:t>three or </a:t>
            </a:r>
            <a:r>
              <a:rPr lang="en-US" dirty="0" smtClean="0"/>
              <a:t>more</a:t>
            </a:r>
          </a:p>
          <a:p>
            <a:r>
              <a:rPr lang="en-US" dirty="0" smtClean="0"/>
              <a:t>Most common: </a:t>
            </a:r>
            <a:r>
              <a:rPr lang="en-US" dirty="0"/>
              <a:t>fatigue (58%), headache (44%), attention </a:t>
            </a:r>
            <a:r>
              <a:rPr lang="en-US" dirty="0" smtClean="0"/>
              <a:t>disorder (27</a:t>
            </a:r>
            <a:r>
              <a:rPr lang="en-US" dirty="0"/>
              <a:t>%), hair loss (25%), dyspnea (24%) </a:t>
            </a:r>
          </a:p>
        </p:txBody>
      </p:sp>
      <p:pic>
        <p:nvPicPr>
          <p:cNvPr id="5" name="Content Placeholder 3"/>
          <p:cNvPicPr>
            <a:picLocks noGrp="1" noChangeAspect="1"/>
          </p:cNvPicPr>
          <p:nvPr>
            <p:ph idx="1"/>
          </p:nvPr>
        </p:nvPicPr>
        <p:blipFill rotWithShape="1">
          <a:blip r:embed="rId2"/>
          <a:srcRect l="16882" t="21897" r="24613" b="28259"/>
          <a:stretch/>
        </p:blipFill>
        <p:spPr>
          <a:xfrm>
            <a:off x="1578429" y="359229"/>
            <a:ext cx="10330542" cy="2678125"/>
          </a:xfrm>
          <a:prstGeom prst="rect">
            <a:avLst/>
          </a:prstGeom>
        </p:spPr>
      </p:pic>
    </p:spTree>
    <p:extLst>
      <p:ext uri="{BB962C8B-B14F-4D97-AF65-F5344CB8AC3E}">
        <p14:creationId xmlns:p14="http://schemas.microsoft.com/office/powerpoint/2010/main" val="1177523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a:xfrm>
            <a:off x="2589212" y="1709057"/>
            <a:ext cx="8915400" cy="4202165"/>
          </a:xfrm>
        </p:spPr>
        <p:txBody>
          <a:bodyPr>
            <a:normAutofit/>
          </a:bodyPr>
          <a:lstStyle/>
          <a:p>
            <a:r>
              <a:rPr lang="en-US" sz="2400" dirty="0" smtClean="0"/>
              <a:t>twice </a:t>
            </a:r>
            <a:r>
              <a:rPr lang="en-US" sz="2400" dirty="0"/>
              <a:t>common in </a:t>
            </a:r>
            <a:r>
              <a:rPr lang="en-US" sz="2400" b="1" dirty="0" smtClean="0"/>
              <a:t>women</a:t>
            </a:r>
          </a:p>
          <a:p>
            <a:r>
              <a:rPr lang="en-US" sz="2400" dirty="0" smtClean="0"/>
              <a:t>Increasing </a:t>
            </a:r>
            <a:r>
              <a:rPr lang="en-US" sz="2400" b="1" dirty="0" smtClean="0"/>
              <a:t>age</a:t>
            </a:r>
          </a:p>
          <a:p>
            <a:r>
              <a:rPr lang="en-US" sz="2400" dirty="0" smtClean="0"/>
              <a:t>more </a:t>
            </a:r>
            <a:r>
              <a:rPr lang="en-US" sz="2400" dirty="0"/>
              <a:t>than </a:t>
            </a:r>
            <a:r>
              <a:rPr lang="en-US" sz="2400" b="1" dirty="0"/>
              <a:t>5 symptoms </a:t>
            </a:r>
            <a:r>
              <a:rPr lang="en-US" sz="2400" dirty="0"/>
              <a:t>in </a:t>
            </a:r>
            <a:r>
              <a:rPr lang="en-US" sz="2400" dirty="0" smtClean="0"/>
              <a:t>the acute </a:t>
            </a:r>
            <a:r>
              <a:rPr lang="en-US" sz="2400" dirty="0"/>
              <a:t>stage </a:t>
            </a:r>
            <a:r>
              <a:rPr lang="en-US" sz="2400" dirty="0" smtClean="0"/>
              <a:t>Symptoms </a:t>
            </a:r>
          </a:p>
          <a:p>
            <a:r>
              <a:rPr lang="en-US" sz="2400" b="1" dirty="0" smtClean="0"/>
              <a:t>Co-morbidities</a:t>
            </a:r>
          </a:p>
          <a:p>
            <a:r>
              <a:rPr lang="en-US" sz="2400" b="1" dirty="0" smtClean="0"/>
              <a:t>Obesity </a:t>
            </a:r>
            <a:r>
              <a:rPr lang="en-US" sz="2400" dirty="0"/>
              <a:t>(</a:t>
            </a:r>
            <a:r>
              <a:rPr lang="en-US" sz="2400" dirty="0" smtClean="0"/>
              <a:t>BMI&gt;30</a:t>
            </a:r>
          </a:p>
          <a:p>
            <a:r>
              <a:rPr lang="en-US" sz="2400" b="1" dirty="0" smtClean="0"/>
              <a:t>psychiatric</a:t>
            </a:r>
            <a:r>
              <a:rPr lang="en-US" sz="2400" dirty="0" smtClean="0"/>
              <a:t> </a:t>
            </a:r>
            <a:r>
              <a:rPr lang="en-US" sz="2400" dirty="0"/>
              <a:t>conditions (anxiety disorder, depression, posttraumatic stress disorder, paranoia, obsessive-compulsive disorder and schizophrenia</a:t>
            </a:r>
            <a:r>
              <a:rPr lang="en-US" sz="2400" dirty="0" smtClean="0"/>
              <a:t>)</a:t>
            </a:r>
          </a:p>
        </p:txBody>
      </p:sp>
    </p:spTree>
    <p:extLst>
      <p:ext uri="{BB962C8B-B14F-4D97-AF65-F5344CB8AC3E}">
        <p14:creationId xmlns:p14="http://schemas.microsoft.com/office/powerpoint/2010/main" val="863075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78119"/>
          </a:xfrm>
        </p:spPr>
        <p:txBody>
          <a:bodyPr/>
          <a:lstStyle/>
          <a:p>
            <a:r>
              <a:rPr lang="en-US" dirty="0" smtClean="0"/>
              <a:t>Pathophysiology</a:t>
            </a:r>
            <a:endParaRPr lang="en-US" dirty="0"/>
          </a:p>
        </p:txBody>
      </p:sp>
      <p:sp>
        <p:nvSpPr>
          <p:cNvPr id="3" name="Content Placeholder 2"/>
          <p:cNvSpPr>
            <a:spLocks noGrp="1"/>
          </p:cNvSpPr>
          <p:nvPr>
            <p:ph idx="1"/>
          </p:nvPr>
        </p:nvSpPr>
        <p:spPr>
          <a:xfrm>
            <a:off x="2589212" y="1774371"/>
            <a:ext cx="8915400" cy="4136851"/>
          </a:xfrm>
        </p:spPr>
        <p:txBody>
          <a:bodyPr>
            <a:normAutofit/>
          </a:bodyPr>
          <a:lstStyle/>
          <a:p>
            <a:r>
              <a:rPr lang="en-US" sz="2400" dirty="0" err="1"/>
              <a:t>sequelae</a:t>
            </a:r>
            <a:r>
              <a:rPr lang="en-US" sz="2400" dirty="0"/>
              <a:t> of </a:t>
            </a:r>
            <a:r>
              <a:rPr lang="en-US" sz="2400" b="1" dirty="0"/>
              <a:t>organ damage</a:t>
            </a:r>
            <a:r>
              <a:rPr lang="en-US" sz="2400" dirty="0"/>
              <a:t>, </a:t>
            </a:r>
            <a:endParaRPr lang="en-US" sz="2400" dirty="0" smtClean="0"/>
          </a:p>
          <a:p>
            <a:r>
              <a:rPr lang="en-US" sz="2400" dirty="0" smtClean="0"/>
              <a:t>persistence </a:t>
            </a:r>
            <a:r>
              <a:rPr lang="en-US" sz="2400" dirty="0"/>
              <a:t>of </a:t>
            </a:r>
            <a:r>
              <a:rPr lang="en-US" sz="2400" b="1" dirty="0"/>
              <a:t>chronic inflammation </a:t>
            </a:r>
            <a:r>
              <a:rPr lang="en-US" sz="2400" dirty="0"/>
              <a:t>(convalescent phase) </a:t>
            </a:r>
            <a:endParaRPr lang="en-US" sz="2400" dirty="0" smtClean="0"/>
          </a:p>
          <a:p>
            <a:r>
              <a:rPr lang="en-US" sz="2400" b="1" dirty="0" smtClean="0"/>
              <a:t>Immune response</a:t>
            </a:r>
            <a:r>
              <a:rPr lang="en-US" sz="2400" dirty="0" smtClean="0"/>
              <a:t>/auto </a:t>
            </a:r>
            <a:r>
              <a:rPr lang="en-US" sz="2400" dirty="0"/>
              <a:t>antibody generation</a:t>
            </a:r>
            <a:r>
              <a:rPr lang="en-US" sz="2400" dirty="0" smtClean="0"/>
              <a:t>,</a:t>
            </a:r>
          </a:p>
          <a:p>
            <a:r>
              <a:rPr lang="en-US" sz="2400" b="1" dirty="0" smtClean="0"/>
              <a:t>persistence</a:t>
            </a:r>
            <a:r>
              <a:rPr lang="en-US" sz="2400" dirty="0" smtClean="0"/>
              <a:t> </a:t>
            </a:r>
            <a:r>
              <a:rPr lang="en-US" sz="2400" dirty="0"/>
              <a:t>of virus</a:t>
            </a:r>
          </a:p>
          <a:p>
            <a:r>
              <a:rPr lang="en-US" sz="2400" dirty="0" smtClean="0"/>
              <a:t>nonspecific </a:t>
            </a:r>
            <a:r>
              <a:rPr lang="en-US" sz="2400" dirty="0"/>
              <a:t>effect of </a:t>
            </a:r>
            <a:r>
              <a:rPr lang="en-US" sz="2400" b="1" dirty="0"/>
              <a:t>hospitalization,</a:t>
            </a:r>
            <a:r>
              <a:rPr lang="en-US" sz="2400" dirty="0"/>
              <a:t> </a:t>
            </a:r>
            <a:endParaRPr lang="en-US" sz="2400" dirty="0" smtClean="0"/>
          </a:p>
          <a:p>
            <a:r>
              <a:rPr lang="en-US" sz="2400" dirty="0" err="1" smtClean="0"/>
              <a:t>sequelae</a:t>
            </a:r>
            <a:r>
              <a:rPr lang="en-US" sz="2400" dirty="0" smtClean="0"/>
              <a:t> </a:t>
            </a:r>
            <a:r>
              <a:rPr lang="en-US" sz="2400" dirty="0"/>
              <a:t>of </a:t>
            </a:r>
            <a:r>
              <a:rPr lang="en-US" sz="2400" b="1" dirty="0" smtClean="0"/>
              <a:t>critical illness</a:t>
            </a:r>
            <a:r>
              <a:rPr lang="en-US" sz="2400" dirty="0"/>
              <a:t>, post-intensive care syndrome, </a:t>
            </a:r>
            <a:endParaRPr lang="en-US" sz="2400" dirty="0" smtClean="0"/>
          </a:p>
          <a:p>
            <a:r>
              <a:rPr lang="en-US" sz="2400" b="1" dirty="0" smtClean="0"/>
              <a:t>adverse </a:t>
            </a:r>
            <a:r>
              <a:rPr lang="en-US" sz="2400" dirty="0"/>
              <a:t>effects of </a:t>
            </a:r>
            <a:r>
              <a:rPr lang="en-US" sz="2400" dirty="0" smtClean="0"/>
              <a:t>medications</a:t>
            </a:r>
            <a:endParaRPr lang="en-US" sz="2400" dirty="0"/>
          </a:p>
        </p:txBody>
      </p:sp>
    </p:spTree>
    <p:extLst>
      <p:ext uri="{BB962C8B-B14F-4D97-AF65-F5344CB8AC3E}">
        <p14:creationId xmlns:p14="http://schemas.microsoft.com/office/powerpoint/2010/main" val="568203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8656" t="9859" r="12161" b="9014"/>
          <a:stretch/>
        </p:blipFill>
        <p:spPr>
          <a:xfrm>
            <a:off x="1480457" y="424543"/>
            <a:ext cx="10024155" cy="6237514"/>
          </a:xfrm>
          <a:prstGeom prst="rect">
            <a:avLst/>
          </a:prstGeom>
        </p:spPr>
      </p:pic>
    </p:spTree>
    <p:extLst>
      <p:ext uri="{BB962C8B-B14F-4D97-AF65-F5344CB8AC3E}">
        <p14:creationId xmlns:p14="http://schemas.microsoft.com/office/powerpoint/2010/main" val="68121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435430"/>
            <a:ext cx="8911687" cy="947056"/>
          </a:xfrm>
        </p:spPr>
        <p:txBody>
          <a:bodyPr/>
          <a:lstStyle/>
          <a:p>
            <a:r>
              <a:rPr lang="en-US" dirty="0"/>
              <a:t>Common </a:t>
            </a:r>
            <a:r>
              <a:rPr lang="en-US" dirty="0" smtClean="0"/>
              <a:t>symptoms</a:t>
            </a:r>
            <a:endParaRPr lang="en-US" dirty="0"/>
          </a:p>
        </p:txBody>
      </p:sp>
      <p:sp>
        <p:nvSpPr>
          <p:cNvPr id="3" name="Content Placeholder 2"/>
          <p:cNvSpPr>
            <a:spLocks noGrp="1"/>
          </p:cNvSpPr>
          <p:nvPr>
            <p:ph idx="1"/>
          </p:nvPr>
        </p:nvSpPr>
        <p:spPr>
          <a:xfrm>
            <a:off x="2589212" y="1262743"/>
            <a:ext cx="8915400" cy="5170714"/>
          </a:xfrm>
        </p:spPr>
        <p:txBody>
          <a:bodyPr>
            <a:normAutofit fontScale="92500" lnSpcReduction="10000"/>
          </a:bodyPr>
          <a:lstStyle/>
          <a:p>
            <a:r>
              <a:rPr lang="en-US" b="1" dirty="0" smtClean="0">
                <a:solidFill>
                  <a:srgbClr val="FF0000"/>
                </a:solidFill>
              </a:rPr>
              <a:t>Profound fatigue</a:t>
            </a:r>
            <a:r>
              <a:rPr lang="en-US" dirty="0" smtClean="0"/>
              <a:t>: more than 50</a:t>
            </a:r>
            <a:r>
              <a:rPr lang="en-US" dirty="0"/>
              <a:t>% </a:t>
            </a:r>
            <a:r>
              <a:rPr lang="en-US" dirty="0" smtClean="0"/>
              <a:t>, </a:t>
            </a:r>
            <a:r>
              <a:rPr lang="en-US" dirty="0"/>
              <a:t>no </a:t>
            </a:r>
            <a:r>
              <a:rPr lang="en-US" dirty="0" smtClean="0"/>
              <a:t>association between </a:t>
            </a:r>
            <a:r>
              <a:rPr lang="en-US" dirty="0"/>
              <a:t>development of fatigue, COVID-19 severity and level </a:t>
            </a:r>
            <a:r>
              <a:rPr lang="en-US" dirty="0" smtClean="0"/>
              <a:t>of inflammatory markers, </a:t>
            </a:r>
            <a:r>
              <a:rPr lang="en-US" dirty="0"/>
              <a:t>Female </a:t>
            </a:r>
            <a:r>
              <a:rPr lang="en-US" dirty="0" smtClean="0"/>
              <a:t>sex,  depression/ anxiety, fatigue </a:t>
            </a:r>
            <a:r>
              <a:rPr lang="en-US" dirty="0"/>
              <a:t>persists for 6 months or </a:t>
            </a:r>
            <a:r>
              <a:rPr lang="en-US" dirty="0" smtClean="0"/>
              <a:t>longer= chronic fatigue syndrome, </a:t>
            </a:r>
            <a:r>
              <a:rPr lang="en-US" dirty="0"/>
              <a:t>no </a:t>
            </a:r>
            <a:r>
              <a:rPr lang="en-US" dirty="0" smtClean="0"/>
              <a:t>objective methods </a:t>
            </a:r>
            <a:r>
              <a:rPr lang="en-US" dirty="0"/>
              <a:t>to diagnose </a:t>
            </a:r>
            <a:r>
              <a:rPr lang="en-US" dirty="0" smtClean="0"/>
              <a:t>it</a:t>
            </a:r>
          </a:p>
          <a:p>
            <a:r>
              <a:rPr lang="en-US" b="1" dirty="0">
                <a:solidFill>
                  <a:srgbClr val="FF0000"/>
                </a:solidFill>
              </a:rPr>
              <a:t>pulmonary complication</a:t>
            </a:r>
            <a:r>
              <a:rPr lang="en-US" dirty="0"/>
              <a:t>: chronic cough, fibrotic lung </a:t>
            </a:r>
            <a:r>
              <a:rPr lang="en-US" dirty="0" smtClean="0"/>
              <a:t>disease, </a:t>
            </a:r>
            <a:r>
              <a:rPr lang="en-US" dirty="0"/>
              <a:t>bronchiectasis, </a:t>
            </a:r>
            <a:r>
              <a:rPr lang="en-US" dirty="0" smtClean="0"/>
              <a:t>pulmonary </a:t>
            </a:r>
            <a:r>
              <a:rPr lang="en-US" dirty="0"/>
              <a:t>vascular </a:t>
            </a:r>
            <a:r>
              <a:rPr lang="en-US" dirty="0" smtClean="0"/>
              <a:t>disease</a:t>
            </a:r>
          </a:p>
          <a:p>
            <a:r>
              <a:rPr lang="en-US" b="1" dirty="0">
                <a:solidFill>
                  <a:srgbClr val="FF0000"/>
                </a:solidFill>
              </a:rPr>
              <a:t>Cardiac: </a:t>
            </a:r>
            <a:r>
              <a:rPr lang="en-US" dirty="0"/>
              <a:t>labile heart rate and blood pressure responses to activity ,myocarditis , pericarditis, impaired myocardial flow reserve from micro vascular injury, myocardial infarction, cardiac failure, life-threatening arrhythmias, sudden cardiac death , Coronary artery aneurysm, aortic aneurysm, accelerated atherosclerosis, venous and arterial thromboembolic disease, pulmonary embolism </a:t>
            </a:r>
          </a:p>
          <a:p>
            <a:r>
              <a:rPr lang="en-US" b="1" dirty="0" err="1" smtClean="0">
                <a:solidFill>
                  <a:srgbClr val="FF0000"/>
                </a:solidFill>
              </a:rPr>
              <a:t>neuro</a:t>
            </a:r>
            <a:r>
              <a:rPr lang="en-US" b="1" dirty="0" smtClean="0">
                <a:solidFill>
                  <a:srgbClr val="FF0000"/>
                </a:solidFill>
              </a:rPr>
              <a:t>-psychiatric</a:t>
            </a:r>
            <a:r>
              <a:rPr lang="en-US" dirty="0" smtClean="0"/>
              <a:t>:  Headache</a:t>
            </a:r>
            <a:r>
              <a:rPr lang="en-US" dirty="0"/>
              <a:t>, tremor, problem with attention and concentration; cognitive blunting (“brain fog”), dysfunction in the peripheral nerves; and mental health problems like anxiety, depression and PTSD , stroke , altered mental status, encephalopathy or encephalitis, </a:t>
            </a:r>
            <a:r>
              <a:rPr lang="en-US" dirty="0" err="1"/>
              <a:t>agnoses</a:t>
            </a:r>
            <a:r>
              <a:rPr lang="en-US" dirty="0"/>
              <a:t>, ICU-acquired weakness, deconditioning, myopathies, neuropathies and delirium</a:t>
            </a:r>
          </a:p>
          <a:p>
            <a:r>
              <a:rPr lang="en-US" dirty="0"/>
              <a:t>Inflammatory arthralgia</a:t>
            </a:r>
          </a:p>
          <a:p>
            <a:r>
              <a:rPr lang="en-US" dirty="0"/>
              <a:t>coagulopathy (arterial and venous thrombosis </a:t>
            </a:r>
            <a:r>
              <a:rPr lang="en-US" dirty="0" smtClean="0"/>
              <a:t>) </a:t>
            </a:r>
            <a:endParaRPr lang="en-US" dirty="0"/>
          </a:p>
        </p:txBody>
      </p:sp>
    </p:spTree>
    <p:extLst>
      <p:ext uri="{BB962C8B-B14F-4D97-AF65-F5344CB8AC3E}">
        <p14:creationId xmlns:p14="http://schemas.microsoft.com/office/powerpoint/2010/main" val="478636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70114"/>
            <a:ext cx="8911687" cy="881743"/>
          </a:xfrm>
        </p:spPr>
        <p:txBody>
          <a:bodyPr/>
          <a:lstStyle/>
          <a:p>
            <a:r>
              <a:rPr lang="en-US" dirty="0"/>
              <a:t>Approach to patients with long </a:t>
            </a:r>
            <a:r>
              <a:rPr lang="en-US" dirty="0" smtClean="0"/>
              <a:t>COVID</a:t>
            </a:r>
            <a:endParaRPr lang="en-US" dirty="0"/>
          </a:p>
        </p:txBody>
      </p:sp>
      <p:sp>
        <p:nvSpPr>
          <p:cNvPr id="3" name="Content Placeholder 2"/>
          <p:cNvSpPr>
            <a:spLocks noGrp="1"/>
          </p:cNvSpPr>
          <p:nvPr>
            <p:ph idx="1"/>
          </p:nvPr>
        </p:nvSpPr>
        <p:spPr>
          <a:xfrm>
            <a:off x="2589212" y="1480457"/>
            <a:ext cx="8915400" cy="4430765"/>
          </a:xfrm>
        </p:spPr>
        <p:txBody>
          <a:bodyPr>
            <a:normAutofit/>
          </a:bodyPr>
          <a:lstStyle/>
          <a:p>
            <a:r>
              <a:rPr lang="en-US" sz="2800" dirty="0" smtClean="0"/>
              <a:t>history </a:t>
            </a:r>
            <a:r>
              <a:rPr lang="en-US" sz="2800" dirty="0"/>
              <a:t>and clinical examination </a:t>
            </a:r>
            <a:endParaRPr lang="en-US" sz="2800" dirty="0" smtClean="0"/>
          </a:p>
          <a:p>
            <a:r>
              <a:rPr lang="en-US" sz="2800" dirty="0" smtClean="0"/>
              <a:t>symptoms </a:t>
            </a:r>
            <a:r>
              <a:rPr lang="en-US" sz="2800" dirty="0"/>
              <a:t>suggestive of long </a:t>
            </a:r>
            <a:r>
              <a:rPr lang="en-US" sz="2800" dirty="0" smtClean="0"/>
              <a:t>COVID (without </a:t>
            </a:r>
            <a:r>
              <a:rPr lang="en-US" sz="2800" dirty="0"/>
              <a:t>previous evidence </a:t>
            </a:r>
            <a:r>
              <a:rPr lang="en-US" sz="2800" dirty="0" smtClean="0"/>
              <a:t>of SARS-CoV-2): </a:t>
            </a:r>
            <a:r>
              <a:rPr lang="en-US" sz="2800" dirty="0"/>
              <a:t>antibody positivity </a:t>
            </a:r>
            <a:endParaRPr lang="en-US" sz="2800" dirty="0" smtClean="0"/>
          </a:p>
          <a:p>
            <a:r>
              <a:rPr lang="en-US" sz="2800" dirty="0" smtClean="0"/>
              <a:t>Categorization of </a:t>
            </a:r>
            <a:r>
              <a:rPr lang="en-US" sz="2800" dirty="0"/>
              <a:t>symptoms according to the organ system </a:t>
            </a:r>
            <a:r>
              <a:rPr lang="en-US" sz="2800" dirty="0" smtClean="0"/>
              <a:t>involved will </a:t>
            </a:r>
            <a:r>
              <a:rPr lang="en-US" sz="2800" dirty="0"/>
              <a:t>help to identify the </a:t>
            </a:r>
            <a:r>
              <a:rPr lang="en-US" sz="2800" dirty="0" smtClean="0"/>
              <a:t>etiology</a:t>
            </a:r>
            <a:endParaRPr lang="en-US" sz="2800" dirty="0"/>
          </a:p>
        </p:txBody>
      </p:sp>
    </p:spTree>
    <p:extLst>
      <p:ext uri="{BB962C8B-B14F-4D97-AF65-F5344CB8AC3E}">
        <p14:creationId xmlns:p14="http://schemas.microsoft.com/office/powerpoint/2010/main" val="1134586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7482" t="17864" r="5976" b="8091"/>
          <a:stretch/>
        </p:blipFill>
        <p:spPr>
          <a:xfrm>
            <a:off x="1589314" y="228600"/>
            <a:ext cx="9915297" cy="6520543"/>
          </a:xfrm>
          <a:prstGeom prst="rect">
            <a:avLst/>
          </a:prstGeom>
        </p:spPr>
      </p:pic>
    </p:spTree>
    <p:extLst>
      <p:ext uri="{BB962C8B-B14F-4D97-AF65-F5344CB8AC3E}">
        <p14:creationId xmlns:p14="http://schemas.microsoft.com/office/powerpoint/2010/main" val="18746095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518890"/>
          </a:xfrm>
        </p:spPr>
        <p:txBody>
          <a:bodyPr>
            <a:normAutofit fontScale="90000"/>
          </a:bodyPr>
          <a:lstStyle/>
          <a:p>
            <a:r>
              <a:rPr lang="en-US" b="1" dirty="0"/>
              <a:t>Management</a:t>
            </a:r>
          </a:p>
        </p:txBody>
      </p:sp>
      <p:sp>
        <p:nvSpPr>
          <p:cNvPr id="3" name="Content Placeholder 2"/>
          <p:cNvSpPr>
            <a:spLocks noGrp="1"/>
          </p:cNvSpPr>
          <p:nvPr>
            <p:ph idx="1"/>
          </p:nvPr>
        </p:nvSpPr>
        <p:spPr>
          <a:xfrm>
            <a:off x="2589212" y="1404257"/>
            <a:ext cx="8915400" cy="4648200"/>
          </a:xfrm>
        </p:spPr>
        <p:txBody>
          <a:bodyPr>
            <a:normAutofit/>
          </a:bodyPr>
          <a:lstStyle/>
          <a:p>
            <a:r>
              <a:rPr lang="en-US" sz="2400" dirty="0" smtClean="0"/>
              <a:t>Evaluation</a:t>
            </a:r>
          </a:p>
          <a:p>
            <a:r>
              <a:rPr lang="en-US" sz="2400" dirty="0" smtClean="0"/>
              <a:t>symptomatic treatment</a:t>
            </a:r>
            <a:endParaRPr lang="en-US" sz="2400" dirty="0"/>
          </a:p>
          <a:p>
            <a:r>
              <a:rPr lang="en-US" sz="2400" dirty="0"/>
              <a:t>treatment of underlying </a:t>
            </a:r>
            <a:r>
              <a:rPr lang="en-US" sz="2400" dirty="0" smtClean="0"/>
              <a:t>problems</a:t>
            </a:r>
          </a:p>
          <a:p>
            <a:r>
              <a:rPr lang="en-US" sz="2400" dirty="0" smtClean="0"/>
              <a:t>Physiotherapy</a:t>
            </a:r>
          </a:p>
          <a:p>
            <a:r>
              <a:rPr lang="en-US" sz="2400" dirty="0" smtClean="0"/>
              <a:t>occupational therapy</a:t>
            </a:r>
          </a:p>
          <a:p>
            <a:r>
              <a:rPr lang="en-US" sz="2400" dirty="0" smtClean="0"/>
              <a:t>psychological support</a:t>
            </a:r>
          </a:p>
        </p:txBody>
      </p:sp>
    </p:spTree>
    <p:extLst>
      <p:ext uri="{BB962C8B-B14F-4D97-AF65-F5344CB8AC3E}">
        <p14:creationId xmlns:p14="http://schemas.microsoft.com/office/powerpoint/2010/main" val="433037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88641"/>
          </a:xfrm>
        </p:spPr>
        <p:txBody>
          <a:bodyPr/>
          <a:lstStyle/>
          <a:p>
            <a:r>
              <a:rPr lang="en-US" dirty="0" smtClean="0"/>
              <a:t>Introduction</a:t>
            </a:r>
            <a:endParaRPr lang="en-US" dirty="0"/>
          </a:p>
        </p:txBody>
      </p:sp>
      <p:sp>
        <p:nvSpPr>
          <p:cNvPr id="3" name="Content Placeholder 2"/>
          <p:cNvSpPr>
            <a:spLocks noGrp="1"/>
          </p:cNvSpPr>
          <p:nvPr>
            <p:ph idx="1"/>
          </p:nvPr>
        </p:nvSpPr>
        <p:spPr>
          <a:xfrm>
            <a:off x="2589212" y="1312751"/>
            <a:ext cx="8915400" cy="5314385"/>
          </a:xfrm>
        </p:spPr>
        <p:txBody>
          <a:bodyPr>
            <a:normAutofit lnSpcReduction="10000"/>
          </a:bodyPr>
          <a:lstStyle/>
          <a:p>
            <a:r>
              <a:rPr lang="en-US" sz="2000" dirty="0" smtClean="0"/>
              <a:t>past </a:t>
            </a:r>
            <a:r>
              <a:rPr lang="en-US" sz="2000" dirty="0"/>
              <a:t>2 </a:t>
            </a:r>
            <a:r>
              <a:rPr lang="en-US" sz="2000" dirty="0" smtClean="0"/>
              <a:t>decades: outbreaks </a:t>
            </a:r>
            <a:r>
              <a:rPr lang="en-US" sz="2000" dirty="0"/>
              <a:t>in East </a:t>
            </a:r>
            <a:r>
              <a:rPr lang="en-US" sz="2000" dirty="0" smtClean="0"/>
              <a:t>Asia( SARS, 2002) </a:t>
            </a:r>
            <a:r>
              <a:rPr lang="en-US" sz="2000" dirty="0"/>
              <a:t>,</a:t>
            </a:r>
            <a:r>
              <a:rPr lang="en-US" sz="2000" dirty="0" smtClean="0"/>
              <a:t> </a:t>
            </a:r>
            <a:r>
              <a:rPr lang="en-US" sz="2000" dirty="0"/>
              <a:t>Middle </a:t>
            </a:r>
            <a:r>
              <a:rPr lang="en-US" sz="2000" dirty="0" smtClean="0"/>
              <a:t>East ( MERS, 2012)</a:t>
            </a:r>
          </a:p>
          <a:p>
            <a:endParaRPr lang="en-US" sz="2000" dirty="0" smtClean="0"/>
          </a:p>
          <a:p>
            <a:r>
              <a:rPr lang="en-US" sz="2000" dirty="0" smtClean="0"/>
              <a:t>Wuhan </a:t>
            </a:r>
            <a:r>
              <a:rPr lang="en-US" sz="2000" dirty="0"/>
              <a:t>City, Hubei Province, China, on 12 </a:t>
            </a:r>
            <a:r>
              <a:rPr lang="en-US" sz="2000" dirty="0" smtClean="0"/>
              <a:t>Dec 2019</a:t>
            </a:r>
          </a:p>
          <a:p>
            <a:r>
              <a:rPr lang="en-US" sz="2000" dirty="0" smtClean="0"/>
              <a:t>WHO </a:t>
            </a:r>
            <a:r>
              <a:rPr lang="en-US" sz="2000" dirty="0"/>
              <a:t>declare </a:t>
            </a:r>
            <a:r>
              <a:rPr lang="en-US" sz="2000" dirty="0" smtClean="0"/>
              <a:t>SARSCo-2 belong </a:t>
            </a:r>
            <a:r>
              <a:rPr lang="en-US" sz="2000" i="1" dirty="0" err="1" smtClean="0"/>
              <a:t>Coronaviridae</a:t>
            </a:r>
            <a:r>
              <a:rPr lang="en-US" sz="2000" i="1" dirty="0" smtClean="0"/>
              <a:t> </a:t>
            </a:r>
            <a:r>
              <a:rPr lang="en-US" sz="2000" dirty="0"/>
              <a:t>(subfamily </a:t>
            </a:r>
            <a:r>
              <a:rPr lang="en-US" sz="2000" i="1" dirty="0" err="1"/>
              <a:t>Coronavirinae</a:t>
            </a:r>
            <a:r>
              <a:rPr lang="en-US" sz="2000" dirty="0"/>
              <a:t>), </a:t>
            </a:r>
            <a:r>
              <a:rPr lang="en-US" sz="2000" dirty="0" smtClean="0"/>
              <a:t> on 11 Feb 2020</a:t>
            </a:r>
          </a:p>
          <a:p>
            <a:r>
              <a:rPr lang="en-US" sz="2000" dirty="0" smtClean="0"/>
              <a:t>Pandemic on 11 Mar 2020  </a:t>
            </a:r>
          </a:p>
          <a:p>
            <a:endParaRPr lang="en-US" sz="2000" dirty="0" smtClean="0"/>
          </a:p>
          <a:p>
            <a:r>
              <a:rPr lang="en-US" sz="2000" dirty="0" smtClean="0"/>
              <a:t>Until </a:t>
            </a:r>
            <a:r>
              <a:rPr lang="en-US" sz="2000" dirty="0"/>
              <a:t>2020, </a:t>
            </a:r>
            <a:r>
              <a:rPr lang="en-US" sz="2000" dirty="0">
                <a:solidFill>
                  <a:srgbClr val="FF0000"/>
                </a:solidFill>
              </a:rPr>
              <a:t>six</a:t>
            </a:r>
            <a:r>
              <a:rPr lang="en-US" sz="2000" dirty="0"/>
              <a:t> </a:t>
            </a:r>
            <a:r>
              <a:rPr lang="en-US" sz="2000" dirty="0" err="1" smtClean="0"/>
              <a:t>CoVs</a:t>
            </a:r>
            <a:r>
              <a:rPr lang="en-US" sz="2000" dirty="0" smtClean="0"/>
              <a:t> were </a:t>
            </a:r>
            <a:r>
              <a:rPr lang="en-US" sz="2000" dirty="0"/>
              <a:t>known to infect </a:t>
            </a:r>
            <a:r>
              <a:rPr lang="en-US" sz="2000" dirty="0" smtClean="0"/>
              <a:t>humans (HCoV-229E, HCoV-NL63, HCoV-OC43</a:t>
            </a:r>
            <a:r>
              <a:rPr lang="en-US" sz="2000" dirty="0"/>
              <a:t>, HCoV-HKU1, SARS-</a:t>
            </a:r>
            <a:r>
              <a:rPr lang="en-US" sz="2000" dirty="0" err="1"/>
              <a:t>CoV</a:t>
            </a:r>
            <a:r>
              <a:rPr lang="en-US" sz="2000" dirty="0"/>
              <a:t>, and </a:t>
            </a:r>
            <a:r>
              <a:rPr lang="en-US" sz="2000" dirty="0" smtClean="0"/>
              <a:t>MERS-</a:t>
            </a:r>
            <a:r>
              <a:rPr lang="en-US" sz="2000" dirty="0" err="1" smtClean="0"/>
              <a:t>CoV</a:t>
            </a:r>
            <a:r>
              <a:rPr lang="en-US" sz="2000" dirty="0" smtClean="0"/>
              <a:t>) , SARS-CoV-2 is the </a:t>
            </a:r>
            <a:r>
              <a:rPr lang="en-US" sz="2000" dirty="0" smtClean="0">
                <a:solidFill>
                  <a:srgbClr val="FF0000"/>
                </a:solidFill>
              </a:rPr>
              <a:t>seventh</a:t>
            </a:r>
            <a:r>
              <a:rPr lang="en-US" sz="2000" dirty="0" smtClean="0"/>
              <a:t> </a:t>
            </a:r>
          </a:p>
          <a:p>
            <a:endParaRPr lang="en-US" sz="2000" dirty="0" smtClean="0"/>
          </a:p>
          <a:p>
            <a:r>
              <a:rPr lang="en-US" sz="2000" dirty="0" smtClean="0"/>
              <a:t>SARS-CoV-2 has 88</a:t>
            </a:r>
            <a:r>
              <a:rPr lang="en-US" sz="2000" dirty="0"/>
              <a:t>% </a:t>
            </a:r>
            <a:r>
              <a:rPr lang="en-US" sz="2000" dirty="0" smtClean="0"/>
              <a:t>similarity </a:t>
            </a:r>
            <a:r>
              <a:rPr lang="en-US" sz="2000" dirty="0"/>
              <a:t>to two SARS-like </a:t>
            </a:r>
            <a:r>
              <a:rPr lang="en-US" sz="2000" dirty="0" err="1"/>
              <a:t>CoVs</a:t>
            </a:r>
            <a:r>
              <a:rPr lang="en-US" sz="2000" dirty="0"/>
              <a:t> derived from </a:t>
            </a:r>
            <a:r>
              <a:rPr lang="en-US" sz="2000" dirty="0" smtClean="0"/>
              <a:t>bat, SARS-</a:t>
            </a:r>
            <a:r>
              <a:rPr lang="en-US" sz="2000" dirty="0" err="1" smtClean="0"/>
              <a:t>CoV</a:t>
            </a:r>
            <a:r>
              <a:rPr lang="en-US" sz="2000" dirty="0" smtClean="0"/>
              <a:t> </a:t>
            </a:r>
            <a:r>
              <a:rPr lang="en-US" sz="2000" dirty="0"/>
              <a:t>(79% similarity) and MERS-</a:t>
            </a:r>
            <a:r>
              <a:rPr lang="en-US" sz="2000" dirty="0" err="1"/>
              <a:t>CoV</a:t>
            </a:r>
            <a:r>
              <a:rPr lang="en-US" sz="2000" dirty="0"/>
              <a:t> (nearly 50%)</a:t>
            </a:r>
          </a:p>
        </p:txBody>
      </p:sp>
    </p:spTree>
    <p:extLst>
      <p:ext uri="{BB962C8B-B14F-4D97-AF65-F5344CB8AC3E}">
        <p14:creationId xmlns:p14="http://schemas.microsoft.com/office/powerpoint/2010/main" val="3578118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risk :   &gt;65y</a:t>
            </a:r>
            <a:endParaRPr lang="en-US" dirty="0"/>
          </a:p>
        </p:txBody>
      </p:sp>
      <p:sp>
        <p:nvSpPr>
          <p:cNvPr id="3" name="Content Placeholder 2"/>
          <p:cNvSpPr>
            <a:spLocks noGrp="1"/>
          </p:cNvSpPr>
          <p:nvPr>
            <p:ph sz="half" idx="1"/>
          </p:nvPr>
        </p:nvSpPr>
        <p:spPr>
          <a:xfrm>
            <a:off x="995802" y="2006851"/>
            <a:ext cx="3485663" cy="4475429"/>
          </a:xfrm>
        </p:spPr>
        <p:txBody>
          <a:bodyPr>
            <a:normAutofit/>
          </a:bodyPr>
          <a:lstStyle/>
          <a:p>
            <a:r>
              <a:rPr lang="en-US" dirty="0" smtClean="0"/>
              <a:t>Cardiovascular ( heart failure, coronary, cardiomyopathy)</a:t>
            </a:r>
          </a:p>
          <a:p>
            <a:r>
              <a:rPr lang="en-US" dirty="0" smtClean="0"/>
              <a:t>Malignancy</a:t>
            </a:r>
          </a:p>
          <a:p>
            <a:r>
              <a:rPr lang="en-US" dirty="0" smtClean="0"/>
              <a:t>CRF</a:t>
            </a:r>
          </a:p>
          <a:p>
            <a:r>
              <a:rPr lang="en-US" dirty="0" smtClean="0"/>
              <a:t> </a:t>
            </a:r>
            <a:r>
              <a:rPr lang="en-US" dirty="0"/>
              <a:t>COPD</a:t>
            </a:r>
          </a:p>
          <a:p>
            <a:r>
              <a:rPr lang="fa-IR" dirty="0" smtClean="0"/>
              <a:t> </a:t>
            </a:r>
            <a:r>
              <a:rPr lang="en-US" dirty="0"/>
              <a:t>BMI≥30 </a:t>
            </a:r>
          </a:p>
          <a:p>
            <a:r>
              <a:rPr lang="en-US" dirty="0" smtClean="0"/>
              <a:t>Sickle cell anemia</a:t>
            </a:r>
            <a:endParaRPr lang="fa-IR" dirty="0"/>
          </a:p>
          <a:p>
            <a:r>
              <a:rPr lang="fa-IR" dirty="0" smtClean="0"/>
              <a:t> </a:t>
            </a:r>
            <a:r>
              <a:rPr lang="en-US" dirty="0"/>
              <a:t>Solid </a:t>
            </a:r>
            <a:r>
              <a:rPr lang="en-US" dirty="0" smtClean="0"/>
              <a:t>organ transplantation</a:t>
            </a:r>
            <a:endParaRPr lang="en-US" dirty="0"/>
          </a:p>
          <a:p>
            <a:r>
              <a:rPr lang="en-US" dirty="0" smtClean="0"/>
              <a:t>Diabetes type 2</a:t>
            </a:r>
            <a:endParaRPr lang="fa-IR" dirty="0"/>
          </a:p>
        </p:txBody>
      </p:sp>
      <p:sp>
        <p:nvSpPr>
          <p:cNvPr id="4" name="Content Placeholder 3"/>
          <p:cNvSpPr>
            <a:spLocks noGrp="1"/>
          </p:cNvSpPr>
          <p:nvPr>
            <p:ph sz="half" idx="2"/>
          </p:nvPr>
        </p:nvSpPr>
        <p:spPr>
          <a:xfrm>
            <a:off x="4248371" y="2006851"/>
            <a:ext cx="3438021" cy="4366789"/>
          </a:xfrm>
        </p:spPr>
        <p:txBody>
          <a:bodyPr>
            <a:normAutofit/>
          </a:bodyPr>
          <a:lstStyle/>
          <a:p>
            <a:r>
              <a:rPr lang="en-US" dirty="0" smtClean="0"/>
              <a:t>Moderate to severe asthma</a:t>
            </a:r>
          </a:p>
          <a:p>
            <a:r>
              <a:rPr lang="en-US" dirty="0" smtClean="0"/>
              <a:t>CVA</a:t>
            </a:r>
          </a:p>
          <a:p>
            <a:r>
              <a:rPr lang="en-US" dirty="0" smtClean="0"/>
              <a:t>Hypertension</a:t>
            </a:r>
          </a:p>
          <a:p>
            <a:r>
              <a:rPr lang="en-US" dirty="0" smtClean="0"/>
              <a:t>Pregnancy</a:t>
            </a:r>
          </a:p>
          <a:p>
            <a:r>
              <a:rPr lang="en-US" dirty="0" smtClean="0"/>
              <a:t>Smoking</a:t>
            </a:r>
          </a:p>
          <a:p>
            <a:r>
              <a:rPr lang="en-US" dirty="0" smtClean="0"/>
              <a:t>GCS ( prednisolone &gt; 20 mg/d for &gt;2 W / 600 mg)</a:t>
            </a:r>
          </a:p>
          <a:p>
            <a:r>
              <a:rPr lang="en-US" dirty="0" smtClean="0"/>
              <a:t>Immunosuppressive therapy</a:t>
            </a:r>
          </a:p>
          <a:p>
            <a:endParaRPr lang="en-US" dirty="0"/>
          </a:p>
        </p:txBody>
      </p:sp>
      <p:sp>
        <p:nvSpPr>
          <p:cNvPr id="6" name="TextBox 5"/>
          <p:cNvSpPr txBox="1"/>
          <p:nvPr/>
        </p:nvSpPr>
        <p:spPr>
          <a:xfrm>
            <a:off x="8075691" y="1905000"/>
            <a:ext cx="3720890" cy="3831818"/>
          </a:xfrm>
          <a:prstGeom prst="rect">
            <a:avLst/>
          </a:prstGeom>
          <a:noFill/>
        </p:spPr>
        <p:txBody>
          <a:bodyPr wrap="none" rtlCol="0">
            <a:spAutoFit/>
          </a:bodyPr>
          <a:lstStyle/>
          <a:p>
            <a:pPr marL="285750" indent="-285750">
              <a:lnSpc>
                <a:spcPct val="150000"/>
              </a:lnSpc>
              <a:buClr>
                <a:srgbClr val="C00000"/>
              </a:buClr>
              <a:buFont typeface="Wingdings" panose="05000000000000000000" pitchFamily="2" charset="2"/>
              <a:buChar char="Ø"/>
            </a:pPr>
            <a:r>
              <a:rPr lang="en-US" dirty="0" smtClean="0">
                <a:latin typeface="+mj-lt"/>
              </a:rPr>
              <a:t>Bone marrow transplantation</a:t>
            </a:r>
          </a:p>
          <a:p>
            <a:pPr marL="285750" indent="-285750">
              <a:lnSpc>
                <a:spcPct val="150000"/>
              </a:lnSpc>
              <a:buClr>
                <a:srgbClr val="C00000"/>
              </a:buClr>
              <a:buFont typeface="Wingdings" panose="05000000000000000000" pitchFamily="2" charset="2"/>
              <a:buChar char="Ø"/>
            </a:pPr>
            <a:r>
              <a:rPr lang="en-US" dirty="0" smtClean="0">
                <a:latin typeface="+mj-lt"/>
              </a:rPr>
              <a:t>HIV</a:t>
            </a:r>
            <a:endParaRPr lang="en-US" dirty="0">
              <a:latin typeface="+mj-lt"/>
            </a:endParaRPr>
          </a:p>
          <a:p>
            <a:pPr marL="285750" indent="-285750">
              <a:lnSpc>
                <a:spcPct val="150000"/>
              </a:lnSpc>
              <a:buClr>
                <a:srgbClr val="C00000"/>
              </a:buClr>
              <a:buFont typeface="Wingdings" panose="05000000000000000000" pitchFamily="2" charset="2"/>
              <a:buChar char="Ø"/>
            </a:pPr>
            <a:r>
              <a:rPr lang="en-US" dirty="0" err="1" smtClean="0">
                <a:latin typeface="+mj-lt"/>
              </a:rPr>
              <a:t>Immunocompromised</a:t>
            </a:r>
            <a:r>
              <a:rPr lang="en-US" dirty="0" smtClean="0">
                <a:latin typeface="+mj-lt"/>
              </a:rPr>
              <a:t> </a:t>
            </a:r>
            <a:endParaRPr lang="fa-IR" dirty="0">
              <a:latin typeface="+mj-lt"/>
            </a:endParaRPr>
          </a:p>
          <a:p>
            <a:pPr marL="285750" indent="-285750">
              <a:lnSpc>
                <a:spcPct val="150000"/>
              </a:lnSpc>
              <a:buClr>
                <a:srgbClr val="C00000"/>
              </a:buClr>
              <a:buFont typeface="Wingdings" panose="05000000000000000000" pitchFamily="2" charset="2"/>
              <a:buChar char="Ø"/>
            </a:pPr>
            <a:r>
              <a:rPr lang="en-US" dirty="0" smtClean="0">
                <a:latin typeface="+mj-lt"/>
              </a:rPr>
              <a:t>Metabolic dis</a:t>
            </a:r>
            <a:endParaRPr lang="fa-IR" dirty="0">
              <a:latin typeface="+mj-lt"/>
            </a:endParaRPr>
          </a:p>
          <a:p>
            <a:pPr marL="285750" indent="-285750">
              <a:lnSpc>
                <a:spcPct val="150000"/>
              </a:lnSpc>
              <a:buClr>
                <a:srgbClr val="C00000"/>
              </a:buClr>
              <a:buFont typeface="Wingdings" panose="05000000000000000000" pitchFamily="2" charset="2"/>
              <a:buChar char="Ø"/>
            </a:pPr>
            <a:r>
              <a:rPr lang="en-US" dirty="0" smtClean="0">
                <a:latin typeface="+mj-lt"/>
              </a:rPr>
              <a:t> Liver dis</a:t>
            </a:r>
            <a:endParaRPr lang="fa-IR" dirty="0">
              <a:latin typeface="+mj-lt"/>
            </a:endParaRPr>
          </a:p>
          <a:p>
            <a:pPr marL="285750" indent="-285750">
              <a:lnSpc>
                <a:spcPct val="150000"/>
              </a:lnSpc>
              <a:buClr>
                <a:srgbClr val="C00000"/>
              </a:buClr>
              <a:buFont typeface="Wingdings" panose="05000000000000000000" pitchFamily="2" charset="2"/>
              <a:buChar char="Ø"/>
            </a:pPr>
            <a:r>
              <a:rPr lang="en-US" dirty="0" smtClean="0">
                <a:latin typeface="+mj-lt"/>
              </a:rPr>
              <a:t>Neurologic dis</a:t>
            </a:r>
            <a:endParaRPr lang="fa-IR" dirty="0">
              <a:latin typeface="+mj-lt"/>
            </a:endParaRPr>
          </a:p>
          <a:p>
            <a:pPr marL="285750" indent="-285750">
              <a:lnSpc>
                <a:spcPct val="150000"/>
              </a:lnSpc>
              <a:buClr>
                <a:srgbClr val="C00000"/>
              </a:buClr>
              <a:buFont typeface="Wingdings" panose="05000000000000000000" pitchFamily="2" charset="2"/>
              <a:buChar char="Ø"/>
            </a:pPr>
            <a:r>
              <a:rPr lang="en-US" dirty="0" smtClean="0">
                <a:latin typeface="+mj-lt"/>
              </a:rPr>
              <a:t> chronic lung dis</a:t>
            </a:r>
            <a:endParaRPr lang="fa-IR" dirty="0">
              <a:latin typeface="+mj-lt"/>
            </a:endParaRPr>
          </a:p>
          <a:p>
            <a:pPr marL="285750" indent="-285750">
              <a:lnSpc>
                <a:spcPct val="150000"/>
              </a:lnSpc>
              <a:buClr>
                <a:srgbClr val="C00000"/>
              </a:buClr>
              <a:buFont typeface="Wingdings" panose="05000000000000000000" pitchFamily="2" charset="2"/>
              <a:buChar char="Ø"/>
            </a:pPr>
            <a:r>
              <a:rPr lang="en-US" dirty="0" smtClean="0">
                <a:latin typeface="+mj-lt"/>
              </a:rPr>
              <a:t> Diabetes type 1</a:t>
            </a:r>
          </a:p>
          <a:p>
            <a:pPr marL="285750" indent="-285750">
              <a:lnSpc>
                <a:spcPct val="150000"/>
              </a:lnSpc>
              <a:buClr>
                <a:srgbClr val="C00000"/>
              </a:buClr>
              <a:buFont typeface="Wingdings" panose="05000000000000000000" pitchFamily="2" charset="2"/>
              <a:buChar char="Ø"/>
            </a:pPr>
            <a:r>
              <a:rPr lang="en-US" dirty="0" smtClean="0">
                <a:latin typeface="+mj-lt"/>
              </a:rPr>
              <a:t>Thalassemia </a:t>
            </a:r>
          </a:p>
        </p:txBody>
      </p:sp>
    </p:spTree>
    <p:extLst>
      <p:ext uri="{BB962C8B-B14F-4D97-AF65-F5344CB8AC3E}">
        <p14:creationId xmlns:p14="http://schemas.microsoft.com/office/powerpoint/2010/main" val="3944975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92925" y="624110"/>
            <a:ext cx="8911687" cy="851605"/>
          </a:xfrm>
        </p:spPr>
        <p:txBody>
          <a:bodyPr/>
          <a:lstStyle/>
          <a:p>
            <a:r>
              <a:rPr lang="en-US" dirty="0" smtClean="0"/>
              <a:t>Time course</a:t>
            </a:r>
            <a:endParaRPr lang="en-US" dirty="0"/>
          </a:p>
        </p:txBody>
      </p:sp>
      <p:sp>
        <p:nvSpPr>
          <p:cNvPr id="6" name="Content Placeholder 5"/>
          <p:cNvSpPr>
            <a:spLocks noGrp="1"/>
          </p:cNvSpPr>
          <p:nvPr>
            <p:ph idx="1"/>
          </p:nvPr>
        </p:nvSpPr>
        <p:spPr>
          <a:xfrm>
            <a:off x="2589212" y="1539089"/>
            <a:ext cx="8915400" cy="4372133"/>
          </a:xfrm>
        </p:spPr>
        <p:txBody>
          <a:bodyPr>
            <a:normAutofit fontScale="92500" lnSpcReduction="10000"/>
          </a:bodyPr>
          <a:lstStyle/>
          <a:p>
            <a:r>
              <a:rPr lang="en-US" sz="2400" dirty="0" smtClean="0"/>
              <a:t>Zero: Asymptomatic/ </a:t>
            </a:r>
            <a:r>
              <a:rPr lang="en-US" sz="2400" dirty="0" err="1" smtClean="0"/>
              <a:t>presymptomatic</a:t>
            </a:r>
            <a:endParaRPr lang="en-US" sz="2400" dirty="0" smtClean="0"/>
          </a:p>
          <a:p>
            <a:endParaRPr lang="en-US" sz="2400" dirty="0" smtClean="0"/>
          </a:p>
          <a:p>
            <a:r>
              <a:rPr lang="en-US" sz="2400" dirty="0" smtClean="0"/>
              <a:t>One: Early infection</a:t>
            </a:r>
          </a:p>
          <a:p>
            <a:endParaRPr lang="en-US" sz="2400" dirty="0" smtClean="0"/>
          </a:p>
          <a:p>
            <a:r>
              <a:rPr lang="en-US" sz="2400" dirty="0" smtClean="0"/>
              <a:t>Two: respiratory phase</a:t>
            </a:r>
          </a:p>
          <a:p>
            <a:pPr marL="0" indent="0">
              <a:buNone/>
            </a:pPr>
            <a:r>
              <a:rPr lang="en-US" sz="2400" dirty="0" smtClean="0"/>
              <a:t>1- moderate : respiratory symptom ,SPO2= 90-93%</a:t>
            </a:r>
          </a:p>
          <a:p>
            <a:pPr marL="0" indent="0">
              <a:buNone/>
            </a:pPr>
            <a:r>
              <a:rPr lang="en-US" sz="2400" dirty="0" smtClean="0"/>
              <a:t>2- severe: dyspnea, tachypnea ( &gt;30),</a:t>
            </a:r>
            <a:r>
              <a:rPr lang="en-US" sz="2400" dirty="0"/>
              <a:t> SpO2&lt;90%</a:t>
            </a:r>
            <a:r>
              <a:rPr lang="en-US" sz="2400" dirty="0" smtClean="0"/>
              <a:t> , CT involvement &gt;50%</a:t>
            </a:r>
          </a:p>
          <a:p>
            <a:pPr marL="0" indent="0">
              <a:buNone/>
            </a:pPr>
            <a:endParaRPr lang="en-US" sz="2400" dirty="0" smtClean="0"/>
          </a:p>
          <a:p>
            <a:r>
              <a:rPr lang="en-US" sz="2400" dirty="0" smtClean="0"/>
              <a:t>Three: hyper inflammation phase</a:t>
            </a:r>
            <a:endParaRPr lang="en-US" sz="2400" dirty="0"/>
          </a:p>
        </p:txBody>
      </p:sp>
    </p:spTree>
    <p:extLst>
      <p:ext uri="{BB962C8B-B14F-4D97-AF65-F5344CB8AC3E}">
        <p14:creationId xmlns:p14="http://schemas.microsoft.com/office/powerpoint/2010/main" val="3048069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043492" y="720929"/>
            <a:ext cx="10725374" cy="5808963"/>
          </a:xfrm>
          <a:prstGeom prst="rect">
            <a:avLst/>
          </a:prstGeom>
        </p:spPr>
      </p:pic>
    </p:spTree>
    <p:extLst>
      <p:ext uri="{BB962C8B-B14F-4D97-AF65-F5344CB8AC3E}">
        <p14:creationId xmlns:p14="http://schemas.microsoft.com/office/powerpoint/2010/main" val="3143932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6606" t="26244" r="18779" b="27803"/>
          <a:stretch/>
        </p:blipFill>
        <p:spPr>
          <a:xfrm>
            <a:off x="1412111" y="393540"/>
            <a:ext cx="10695008" cy="6076708"/>
          </a:xfrm>
          <a:prstGeom prst="rect">
            <a:avLst/>
          </a:prstGeom>
        </p:spPr>
      </p:pic>
      <p:sp>
        <p:nvSpPr>
          <p:cNvPr id="7" name="Text Placeholder 6"/>
          <p:cNvSpPr>
            <a:spLocks noGrp="1"/>
          </p:cNvSpPr>
          <p:nvPr>
            <p:ph type="body" idx="4294967295"/>
          </p:nvPr>
        </p:nvSpPr>
        <p:spPr>
          <a:xfrm>
            <a:off x="2633663" y="3725863"/>
            <a:ext cx="9558337" cy="2892425"/>
          </a:xfrm>
        </p:spPr>
        <p:txBody>
          <a:bodyPr>
            <a:normAutofit/>
          </a:bodyPr>
          <a:lstStyle/>
          <a:p>
            <a:r>
              <a:rPr lang="en-US" dirty="0"/>
              <a:t>	</a:t>
            </a:r>
          </a:p>
        </p:txBody>
      </p:sp>
    </p:spTree>
    <p:extLst>
      <p:ext uri="{BB962C8B-B14F-4D97-AF65-F5344CB8AC3E}">
        <p14:creationId xmlns:p14="http://schemas.microsoft.com/office/powerpoint/2010/main" val="2352948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a:t>
            </a:r>
            <a:endParaRPr lang="en-US" dirty="0"/>
          </a:p>
        </p:txBody>
      </p:sp>
      <p:sp>
        <p:nvSpPr>
          <p:cNvPr id="3" name="Content Placeholder 2"/>
          <p:cNvSpPr>
            <a:spLocks noGrp="1"/>
          </p:cNvSpPr>
          <p:nvPr>
            <p:ph idx="1"/>
          </p:nvPr>
        </p:nvSpPr>
        <p:spPr/>
        <p:txBody>
          <a:bodyPr/>
          <a:lstStyle/>
          <a:p>
            <a:r>
              <a:rPr lang="en-US" dirty="0" smtClean="0"/>
              <a:t>RT PCR</a:t>
            </a:r>
          </a:p>
          <a:p>
            <a:r>
              <a:rPr lang="en-US" dirty="0" smtClean="0"/>
              <a:t>Serology</a:t>
            </a:r>
          </a:p>
          <a:p>
            <a:r>
              <a:rPr lang="en-US" dirty="0" smtClean="0"/>
              <a:t>CT-SCAN </a:t>
            </a:r>
            <a:endParaRPr lang="en-US" dirty="0"/>
          </a:p>
        </p:txBody>
      </p:sp>
      <p:pic>
        <p:nvPicPr>
          <p:cNvPr id="4" name="Content Placeholder 3"/>
          <p:cNvPicPr>
            <a:picLocks noChangeAspect="1"/>
          </p:cNvPicPr>
          <p:nvPr/>
        </p:nvPicPr>
        <p:blipFill rotWithShape="1">
          <a:blip r:embed="rId2"/>
          <a:srcRect l="9379" t="16374" r="37919" b="47203"/>
          <a:stretch/>
        </p:blipFill>
        <p:spPr>
          <a:xfrm>
            <a:off x="4671588" y="2133600"/>
            <a:ext cx="7396681" cy="3277354"/>
          </a:xfrm>
          <a:prstGeom prst="rect">
            <a:avLst/>
          </a:prstGeom>
        </p:spPr>
      </p:pic>
    </p:spTree>
    <p:extLst>
      <p:ext uri="{BB962C8B-B14F-4D97-AF65-F5344CB8AC3E}">
        <p14:creationId xmlns:p14="http://schemas.microsoft.com/office/powerpoint/2010/main" val="3960154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214090"/>
          </a:xfrm>
        </p:spPr>
        <p:txBody>
          <a:bodyPr>
            <a:normAutofit fontScale="90000"/>
          </a:bodyPr>
          <a:lstStyle/>
          <a:p>
            <a:endParaRPr lang="en-US" dirty="0"/>
          </a:p>
        </p:txBody>
      </p:sp>
      <p:sp>
        <p:nvSpPr>
          <p:cNvPr id="3" name="Content Placeholder 2"/>
          <p:cNvSpPr>
            <a:spLocks noGrp="1"/>
          </p:cNvSpPr>
          <p:nvPr>
            <p:ph idx="1"/>
          </p:nvPr>
        </p:nvSpPr>
        <p:spPr>
          <a:xfrm>
            <a:off x="1850571" y="838200"/>
            <a:ext cx="9654041" cy="5834743"/>
          </a:xfrm>
        </p:spPr>
        <p:txBody>
          <a:bodyPr>
            <a:normAutofit/>
          </a:bodyPr>
          <a:lstStyle/>
          <a:p>
            <a:endParaRPr lang="en-US" dirty="0"/>
          </a:p>
          <a:p>
            <a:r>
              <a:rPr lang="en-US" sz="2400" dirty="0" smtClean="0">
                <a:solidFill>
                  <a:srgbClr val="FF0000"/>
                </a:solidFill>
              </a:rPr>
              <a:t>first week</a:t>
            </a:r>
            <a:r>
              <a:rPr lang="en-US" sz="2400" dirty="0" smtClean="0"/>
              <a:t>: </a:t>
            </a:r>
            <a:r>
              <a:rPr lang="en-US" sz="2400" dirty="0"/>
              <a:t>high viral loads </a:t>
            </a:r>
            <a:r>
              <a:rPr lang="en-US" sz="2400" dirty="0" smtClean="0"/>
              <a:t>in </a:t>
            </a:r>
            <a:r>
              <a:rPr lang="en-US" sz="2400" dirty="0"/>
              <a:t>the upper respiratory tract </a:t>
            </a:r>
            <a:r>
              <a:rPr lang="en-US" sz="2400" dirty="0" smtClean="0"/>
              <a:t>( </a:t>
            </a:r>
            <a:r>
              <a:rPr lang="en-US" sz="2400" dirty="0"/>
              <a:t>nasopharyngeal and </a:t>
            </a:r>
            <a:r>
              <a:rPr lang="en-US" sz="2400" dirty="0" err="1"/>
              <a:t>oropharyngeal</a:t>
            </a:r>
            <a:r>
              <a:rPr lang="en-US" sz="2400" dirty="0"/>
              <a:t> </a:t>
            </a:r>
            <a:r>
              <a:rPr lang="en-US" sz="2400" dirty="0" smtClean="0"/>
              <a:t>specimens)</a:t>
            </a:r>
          </a:p>
          <a:p>
            <a:r>
              <a:rPr lang="en-US" sz="2400" dirty="0" smtClean="0">
                <a:solidFill>
                  <a:srgbClr val="FF0000"/>
                </a:solidFill>
              </a:rPr>
              <a:t>After first week</a:t>
            </a:r>
            <a:r>
              <a:rPr lang="en-US" sz="2400" dirty="0" smtClean="0"/>
              <a:t>: </a:t>
            </a:r>
            <a:r>
              <a:rPr lang="en-US" sz="2400" dirty="0"/>
              <a:t>LRT </a:t>
            </a:r>
            <a:r>
              <a:rPr lang="en-US" sz="2400" dirty="0" smtClean="0"/>
              <a:t>samples </a:t>
            </a:r>
          </a:p>
          <a:p>
            <a:pPr marL="0" indent="0">
              <a:buNone/>
            </a:pPr>
            <a:r>
              <a:rPr lang="en-US" sz="2400" dirty="0" smtClean="0"/>
              <a:t>if </a:t>
            </a:r>
            <a:r>
              <a:rPr lang="en-US" sz="2400" dirty="0"/>
              <a:t>URT are negative and clinical suspicion remains, also collect specimens from the </a:t>
            </a:r>
            <a:r>
              <a:rPr lang="en-US" sz="2400" dirty="0" smtClean="0"/>
              <a:t>LRT</a:t>
            </a:r>
          </a:p>
          <a:p>
            <a:r>
              <a:rPr lang="en-US" sz="2400" b="1" dirty="0" smtClean="0"/>
              <a:t>NAAT</a:t>
            </a:r>
            <a:r>
              <a:rPr lang="en-US" sz="2400" dirty="0" smtClean="0"/>
              <a:t> testing</a:t>
            </a:r>
          </a:p>
          <a:p>
            <a:r>
              <a:rPr lang="en-US" sz="2400" b="1" dirty="0" smtClean="0"/>
              <a:t>antigen</a:t>
            </a:r>
            <a:r>
              <a:rPr lang="en-US" sz="2400" dirty="0" smtClean="0"/>
              <a:t> testing (</a:t>
            </a:r>
            <a:r>
              <a:rPr lang="en-US" sz="2400" i="1" dirty="0" smtClean="0"/>
              <a:t>rapid immunoassays)</a:t>
            </a:r>
          </a:p>
          <a:p>
            <a:r>
              <a:rPr lang="en-US" sz="2400" b="1" dirty="0" smtClean="0"/>
              <a:t>serology</a:t>
            </a:r>
            <a:r>
              <a:rPr lang="en-US" sz="2400" dirty="0" smtClean="0"/>
              <a:t> assays : </a:t>
            </a:r>
            <a:r>
              <a:rPr lang="en-US" sz="2400" dirty="0"/>
              <a:t>	If repetitive negative NAAT/RT-PCR results are obtained from a patient </a:t>
            </a:r>
            <a:r>
              <a:rPr lang="en-US" sz="2400" dirty="0" smtClean="0"/>
              <a:t>strongly </a:t>
            </a:r>
            <a:r>
              <a:rPr lang="en-US" sz="2400" dirty="0"/>
              <a:t>suspected, a paired serum specimen 	</a:t>
            </a:r>
          </a:p>
          <a:p>
            <a:endParaRPr lang="en-US" sz="2400" dirty="0"/>
          </a:p>
          <a:p>
            <a:endParaRPr lang="en-US" dirty="0"/>
          </a:p>
        </p:txBody>
      </p:sp>
    </p:spTree>
    <p:extLst>
      <p:ext uri="{BB962C8B-B14F-4D97-AF65-F5344CB8AC3E}">
        <p14:creationId xmlns:p14="http://schemas.microsoft.com/office/powerpoint/2010/main" val="2962161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 </a:t>
            </a:r>
            <a:endParaRPr lang="en-US" dirty="0"/>
          </a:p>
        </p:txBody>
      </p:sp>
      <p:sp>
        <p:nvSpPr>
          <p:cNvPr id="3" name="Content Placeholder 2"/>
          <p:cNvSpPr>
            <a:spLocks noGrp="1"/>
          </p:cNvSpPr>
          <p:nvPr>
            <p:ph idx="1"/>
          </p:nvPr>
        </p:nvSpPr>
        <p:spPr>
          <a:xfrm>
            <a:off x="2589212" y="1905000"/>
            <a:ext cx="8915400" cy="4006222"/>
          </a:xfrm>
        </p:spPr>
        <p:txBody>
          <a:bodyPr>
            <a:normAutofit/>
          </a:bodyPr>
          <a:lstStyle/>
          <a:p>
            <a:r>
              <a:rPr lang="en-US" b="1" dirty="0" smtClean="0"/>
              <a:t>screening </a:t>
            </a:r>
            <a:r>
              <a:rPr lang="en-US" b="1" dirty="0"/>
              <a:t>all persons at the first point of contact with the health </a:t>
            </a:r>
            <a:r>
              <a:rPr lang="en-US" b="1" dirty="0" smtClean="0"/>
              <a:t>system:  </a:t>
            </a:r>
            <a:r>
              <a:rPr lang="en-US" dirty="0" smtClean="0"/>
              <a:t>Use </a:t>
            </a:r>
            <a:r>
              <a:rPr lang="en-US" dirty="0"/>
              <a:t>a simple set of </a:t>
            </a:r>
            <a:r>
              <a:rPr lang="en-US" dirty="0" smtClean="0"/>
              <a:t>questions</a:t>
            </a:r>
          </a:p>
          <a:p>
            <a:endParaRPr lang="en-US" dirty="0"/>
          </a:p>
          <a:p>
            <a:r>
              <a:rPr lang="en-US" b="1" dirty="0" smtClean="0"/>
              <a:t>Distance : &gt;1m</a:t>
            </a:r>
          </a:p>
          <a:p>
            <a:endParaRPr lang="en-US" b="1" dirty="0" smtClean="0"/>
          </a:p>
          <a:p>
            <a:r>
              <a:rPr lang="en-US" dirty="0"/>
              <a:t>cover nose and mouth during coughing or sneezing with tissue or flexed elbow, dispose of tissues safely immediately after use in a closed bin and perform hand hygiene after contact with respiratory </a:t>
            </a:r>
            <a:r>
              <a:rPr lang="en-US" dirty="0" smtClean="0"/>
              <a:t>secretion</a:t>
            </a:r>
          </a:p>
          <a:p>
            <a:endParaRPr lang="en-US" dirty="0" smtClean="0"/>
          </a:p>
          <a:p>
            <a:r>
              <a:rPr lang="en-US" b="1" dirty="0"/>
              <a:t>Suspected, probable, confirmed</a:t>
            </a:r>
            <a:r>
              <a:rPr lang="en-US" dirty="0"/>
              <a:t>: surgical mask, isolated </a:t>
            </a:r>
            <a:r>
              <a:rPr lang="en-US" dirty="0" smtClean="0"/>
              <a:t>room</a:t>
            </a:r>
            <a:endParaRPr lang="en-US" dirty="0"/>
          </a:p>
        </p:txBody>
      </p:sp>
    </p:spTree>
    <p:extLst>
      <p:ext uri="{BB962C8B-B14F-4D97-AF65-F5344CB8AC3E}">
        <p14:creationId xmlns:p14="http://schemas.microsoft.com/office/powerpoint/2010/main" val="1808631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Discontinue </a:t>
            </a:r>
            <a:r>
              <a:rPr lang="en-US" b="1" dirty="0" smtClean="0"/>
              <a:t>isolation</a:t>
            </a:r>
            <a:endParaRPr lang="en-US" dirty="0"/>
          </a:p>
        </p:txBody>
      </p:sp>
      <p:sp>
        <p:nvSpPr>
          <p:cNvPr id="3" name="Content Placeholder 2"/>
          <p:cNvSpPr>
            <a:spLocks noGrp="1"/>
          </p:cNvSpPr>
          <p:nvPr>
            <p:ph idx="1"/>
          </p:nvPr>
        </p:nvSpPr>
        <p:spPr/>
        <p:txBody>
          <a:bodyPr>
            <a:normAutofit/>
          </a:bodyPr>
          <a:lstStyle/>
          <a:p>
            <a:r>
              <a:rPr lang="en-US" sz="2400" b="1" dirty="0" smtClean="0"/>
              <a:t>For </a:t>
            </a:r>
            <a:r>
              <a:rPr lang="en-US" sz="2400" b="1" dirty="0"/>
              <a:t>symptomatic patients: 10 days after symptom onset, plus at least 3 days without symptoms (without fever and respiratory symptoms). </a:t>
            </a:r>
            <a:endParaRPr lang="en-US" sz="2400" b="1" dirty="0" smtClean="0"/>
          </a:p>
          <a:p>
            <a:endParaRPr lang="en-US" sz="2400" dirty="0"/>
          </a:p>
          <a:p>
            <a:r>
              <a:rPr lang="en-US" sz="2400" b="1" dirty="0" smtClean="0"/>
              <a:t>For </a:t>
            </a:r>
            <a:r>
              <a:rPr lang="en-US" sz="2400" b="1" dirty="0"/>
              <a:t>asymptomatic patients: 10 days after test positive. </a:t>
            </a:r>
            <a:endParaRPr lang="en-US" sz="2400" dirty="0"/>
          </a:p>
        </p:txBody>
      </p:sp>
    </p:spTree>
    <p:extLst>
      <p:ext uri="{BB962C8B-B14F-4D97-AF65-F5344CB8AC3E}">
        <p14:creationId xmlns:p14="http://schemas.microsoft.com/office/powerpoint/2010/main" val="2361292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7088" t="9905" r="25114" b="35462"/>
          <a:stretch/>
        </p:blipFill>
        <p:spPr>
          <a:xfrm>
            <a:off x="1620571" y="624110"/>
            <a:ext cx="10040718" cy="5712143"/>
          </a:xfrm>
          <a:prstGeom prst="rect">
            <a:avLst/>
          </a:prstGeom>
        </p:spPr>
      </p:pic>
    </p:spTree>
    <p:extLst>
      <p:ext uri="{BB962C8B-B14F-4D97-AF65-F5344CB8AC3E}">
        <p14:creationId xmlns:p14="http://schemas.microsoft.com/office/powerpoint/2010/main" val="898674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rotWithShape="1">
          <a:blip r:embed="rId2"/>
          <a:srcRect l="10492" t="36156" r="20687" b="16017"/>
          <a:stretch/>
        </p:blipFill>
        <p:spPr>
          <a:xfrm>
            <a:off x="1946494" y="624110"/>
            <a:ext cx="9704037" cy="5970327"/>
          </a:xfrm>
          <a:prstGeom prst="rect">
            <a:avLst/>
          </a:prstGeom>
        </p:spPr>
      </p:pic>
    </p:spTree>
    <p:extLst>
      <p:ext uri="{BB962C8B-B14F-4D97-AF65-F5344CB8AC3E}">
        <p14:creationId xmlns:p14="http://schemas.microsoft.com/office/powerpoint/2010/main" val="2057106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7848" y="0"/>
            <a:ext cx="8911687" cy="1280890"/>
          </a:xfrm>
        </p:spPr>
        <p:txBody>
          <a:bodyPr>
            <a:normAutofit fontScale="90000"/>
          </a:bodyPr>
          <a:lstStyle/>
          <a:p>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a:xfrm>
            <a:off x="1711569" y="738554"/>
            <a:ext cx="9793043" cy="5172668"/>
          </a:xfrm>
        </p:spPr>
        <p:txBody>
          <a:bodyPr>
            <a:normAutofit lnSpcReduction="10000"/>
          </a:bodyPr>
          <a:lstStyle/>
          <a:p>
            <a:endParaRPr lang="en-US" dirty="0"/>
          </a:p>
          <a:p>
            <a:r>
              <a:rPr lang="en-US" sz="2400" dirty="0" smtClean="0"/>
              <a:t>fragile </a:t>
            </a:r>
            <a:r>
              <a:rPr lang="en-US" sz="2400" dirty="0"/>
              <a:t>outer lipid envelope </a:t>
            </a:r>
            <a:endParaRPr lang="en-US" sz="2400" dirty="0" smtClean="0"/>
          </a:p>
          <a:p>
            <a:r>
              <a:rPr lang="en-US" sz="2400" dirty="0" smtClean="0"/>
              <a:t> </a:t>
            </a:r>
            <a:r>
              <a:rPr lang="en-US" sz="2400" dirty="0"/>
              <a:t>up to 1 day on cloth and </a:t>
            </a:r>
            <a:r>
              <a:rPr lang="en-US" sz="2400" dirty="0" smtClean="0"/>
              <a:t>wood</a:t>
            </a:r>
          </a:p>
          <a:p>
            <a:r>
              <a:rPr lang="en-US" sz="2400" dirty="0" smtClean="0"/>
              <a:t>up </a:t>
            </a:r>
            <a:r>
              <a:rPr lang="en-US" sz="2400" dirty="0"/>
              <a:t>to 2 days on </a:t>
            </a:r>
            <a:r>
              <a:rPr lang="en-US" sz="2400" dirty="0" smtClean="0"/>
              <a:t>glass</a:t>
            </a:r>
          </a:p>
          <a:p>
            <a:r>
              <a:rPr lang="en-US" sz="2400" dirty="0" smtClean="0"/>
              <a:t>3-4 </a:t>
            </a:r>
            <a:r>
              <a:rPr lang="en-US" sz="2400" dirty="0"/>
              <a:t>days on stainless steel and </a:t>
            </a:r>
            <a:r>
              <a:rPr lang="en-US" sz="2400" dirty="0" smtClean="0"/>
              <a:t>plastic</a:t>
            </a:r>
          </a:p>
          <a:p>
            <a:r>
              <a:rPr lang="en-US" sz="2400" dirty="0" smtClean="0"/>
              <a:t>up </a:t>
            </a:r>
            <a:r>
              <a:rPr lang="en-US" sz="2400" dirty="0"/>
              <a:t>to 7 days on the outer layer of a medical </a:t>
            </a:r>
            <a:r>
              <a:rPr lang="en-US" sz="2400" dirty="0" smtClean="0"/>
              <a:t>mask</a:t>
            </a:r>
          </a:p>
          <a:p>
            <a:r>
              <a:rPr lang="en-US" sz="2400" dirty="0" smtClean="0"/>
              <a:t>4 </a:t>
            </a:r>
            <a:r>
              <a:rPr lang="en-US" sz="2400" dirty="0"/>
              <a:t>hours on </a:t>
            </a:r>
            <a:r>
              <a:rPr lang="en-US" sz="2400" dirty="0" smtClean="0"/>
              <a:t>copper</a:t>
            </a:r>
          </a:p>
          <a:p>
            <a:r>
              <a:rPr lang="en-US" sz="2400" dirty="0" smtClean="0"/>
              <a:t>24 </a:t>
            </a:r>
            <a:r>
              <a:rPr lang="en-US" sz="2400" dirty="0"/>
              <a:t>hours on </a:t>
            </a:r>
            <a:r>
              <a:rPr lang="en-US" sz="2400" dirty="0" smtClean="0"/>
              <a:t>cardboard</a:t>
            </a:r>
          </a:p>
          <a:p>
            <a:endParaRPr lang="en-US" sz="2400" dirty="0" smtClean="0"/>
          </a:p>
          <a:p>
            <a:r>
              <a:rPr lang="en-US" sz="2400" dirty="0" smtClean="0"/>
              <a:t>survives in a </a:t>
            </a:r>
            <a:r>
              <a:rPr lang="en-US" sz="2400" dirty="0"/>
              <a:t>wide range of pH values and ambient temperatures but is susceptible to heat and standard disinfection </a:t>
            </a:r>
            <a:r>
              <a:rPr lang="en-US" sz="2400" dirty="0" smtClean="0"/>
              <a:t>methods</a:t>
            </a:r>
          </a:p>
        </p:txBody>
      </p:sp>
    </p:spTree>
    <p:extLst>
      <p:ext uri="{BB962C8B-B14F-4D97-AF65-F5344CB8AC3E}">
        <p14:creationId xmlns:p14="http://schemas.microsoft.com/office/powerpoint/2010/main" val="1103351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69712"/>
          </a:xfrm>
        </p:spPr>
        <p:txBody>
          <a:bodyPr/>
          <a:lstStyle/>
          <a:p>
            <a:r>
              <a:rPr lang="en-US" b="1" dirty="0"/>
              <a:t>Definition of a contact </a:t>
            </a:r>
            <a:endParaRPr lang="en-US" dirty="0"/>
          </a:p>
        </p:txBody>
      </p:sp>
      <p:sp>
        <p:nvSpPr>
          <p:cNvPr id="3" name="Content Placeholder 2"/>
          <p:cNvSpPr>
            <a:spLocks noGrp="1"/>
          </p:cNvSpPr>
          <p:nvPr>
            <p:ph idx="1"/>
          </p:nvPr>
        </p:nvSpPr>
        <p:spPr>
          <a:xfrm>
            <a:off x="1901228" y="1493821"/>
            <a:ext cx="9603384" cy="4897925"/>
          </a:xfrm>
        </p:spPr>
        <p:txBody>
          <a:bodyPr>
            <a:noAutofit/>
          </a:bodyPr>
          <a:lstStyle/>
          <a:p>
            <a:pPr marL="0" indent="0">
              <a:buNone/>
            </a:pPr>
            <a:r>
              <a:rPr lang="en-US" sz="2400" dirty="0" smtClean="0"/>
              <a:t>during the </a:t>
            </a:r>
            <a:r>
              <a:rPr lang="en-US" sz="2400" b="1" dirty="0" smtClean="0"/>
              <a:t>2 </a:t>
            </a:r>
            <a:r>
              <a:rPr lang="en-US" sz="2400" b="1" dirty="0"/>
              <a:t>days before and the 14 days after the onset </a:t>
            </a:r>
            <a:r>
              <a:rPr lang="en-US" sz="2400" dirty="0"/>
              <a:t>of symptoms of a </a:t>
            </a:r>
            <a:r>
              <a:rPr lang="en-US" sz="2400" u="sng" dirty="0"/>
              <a:t>probable or confirmed </a:t>
            </a:r>
            <a:r>
              <a:rPr lang="en-US" sz="2400" dirty="0"/>
              <a:t>case: </a:t>
            </a:r>
          </a:p>
          <a:p>
            <a:pPr marL="0" indent="0">
              <a:buNone/>
            </a:pPr>
            <a:r>
              <a:rPr lang="en-US" sz="2400" dirty="0"/>
              <a:t>1. face-to-face contact </a:t>
            </a:r>
            <a:r>
              <a:rPr lang="en-US" sz="2400" dirty="0" smtClean="0"/>
              <a:t>within </a:t>
            </a:r>
            <a:r>
              <a:rPr lang="en-US" sz="2400" dirty="0">
                <a:solidFill>
                  <a:srgbClr val="FF0000"/>
                </a:solidFill>
              </a:rPr>
              <a:t>1</a:t>
            </a:r>
            <a:r>
              <a:rPr lang="en-US" sz="2400" dirty="0"/>
              <a:t> </a:t>
            </a:r>
            <a:r>
              <a:rPr lang="en-US" sz="2400" dirty="0" smtClean="0"/>
              <a:t>meter, </a:t>
            </a:r>
            <a:r>
              <a:rPr lang="en-US" sz="2400" dirty="0"/>
              <a:t>at least </a:t>
            </a:r>
            <a:r>
              <a:rPr lang="en-US" sz="2400" dirty="0">
                <a:solidFill>
                  <a:srgbClr val="FF0000"/>
                </a:solidFill>
              </a:rPr>
              <a:t>15</a:t>
            </a:r>
            <a:r>
              <a:rPr lang="en-US" sz="2400" dirty="0"/>
              <a:t> m</a:t>
            </a:r>
            <a:r>
              <a:rPr lang="en-US" sz="2400" dirty="0" smtClean="0"/>
              <a:t>inutes </a:t>
            </a:r>
            <a:endParaRPr lang="en-US" sz="2400" dirty="0"/>
          </a:p>
          <a:p>
            <a:pPr marL="0" indent="0">
              <a:buNone/>
            </a:pPr>
            <a:r>
              <a:rPr lang="en-US" sz="2400" dirty="0"/>
              <a:t>2. direct physical </a:t>
            </a:r>
            <a:r>
              <a:rPr lang="en-US" sz="2400" dirty="0" smtClean="0"/>
              <a:t>contact</a:t>
            </a:r>
            <a:endParaRPr lang="en-US" sz="2400" dirty="0"/>
          </a:p>
          <a:p>
            <a:pPr marL="0" indent="0">
              <a:buNone/>
            </a:pPr>
            <a:r>
              <a:rPr lang="en-US" sz="2400" dirty="0" smtClean="0"/>
              <a:t>3. direct care for a patient without using personal protective equipment </a:t>
            </a:r>
          </a:p>
          <a:p>
            <a:pPr marL="0" indent="0">
              <a:buNone/>
            </a:pPr>
            <a:endParaRPr lang="en-US" sz="2400" dirty="0" smtClean="0"/>
          </a:p>
          <a:p>
            <a:r>
              <a:rPr lang="en-US" sz="2400" dirty="0" smtClean="0"/>
              <a:t>Max infectivity: first 3d</a:t>
            </a:r>
          </a:p>
          <a:p>
            <a:endParaRPr lang="en-US" sz="2400" dirty="0" smtClean="0"/>
          </a:p>
          <a:p>
            <a:r>
              <a:rPr lang="en-US" sz="2400" dirty="0" smtClean="0"/>
              <a:t>Infective: 1- Asymptomatic, 2- </a:t>
            </a:r>
            <a:r>
              <a:rPr lang="en-US" sz="2400" dirty="0" err="1" smtClean="0"/>
              <a:t>presymptomatic</a:t>
            </a:r>
            <a:r>
              <a:rPr lang="en-US" sz="2400" dirty="0" smtClean="0"/>
              <a:t> (1-3d), 3- symptomatic ( 14d)</a:t>
            </a:r>
            <a:endParaRPr lang="en-US" sz="2400" dirty="0"/>
          </a:p>
        </p:txBody>
      </p:sp>
    </p:spTree>
    <p:extLst>
      <p:ext uri="{BB962C8B-B14F-4D97-AF65-F5344CB8AC3E}">
        <p14:creationId xmlns:p14="http://schemas.microsoft.com/office/powerpoint/2010/main" val="1031243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479834"/>
            <a:ext cx="9585277" cy="778598"/>
          </a:xfrm>
        </p:spPr>
        <p:txBody>
          <a:bodyPr/>
          <a:lstStyle/>
          <a:p>
            <a:r>
              <a:rPr lang="en-US" b="1" dirty="0"/>
              <a:t>Suspected COVID-19 case</a:t>
            </a:r>
            <a:endParaRPr lang="en-US" dirty="0"/>
          </a:p>
        </p:txBody>
      </p:sp>
      <p:sp>
        <p:nvSpPr>
          <p:cNvPr id="3" name="Content Placeholder 2"/>
          <p:cNvSpPr>
            <a:spLocks noGrp="1"/>
          </p:cNvSpPr>
          <p:nvPr>
            <p:ph idx="1"/>
          </p:nvPr>
        </p:nvSpPr>
        <p:spPr>
          <a:xfrm>
            <a:off x="1919335" y="1575303"/>
            <a:ext cx="8915400" cy="4961299"/>
          </a:xfrm>
        </p:spPr>
        <p:txBody>
          <a:bodyPr>
            <a:normAutofit/>
          </a:bodyPr>
          <a:lstStyle/>
          <a:p>
            <a:pPr>
              <a:buFont typeface="Wingdings" panose="05000000000000000000" pitchFamily="2" charset="2"/>
              <a:buChar char="Ø"/>
            </a:pPr>
            <a:r>
              <a:rPr lang="en-US" dirty="0" smtClean="0"/>
              <a:t>clinical </a:t>
            </a:r>
            <a:r>
              <a:rPr lang="en-US" b="1" dirty="0"/>
              <a:t>AND </a:t>
            </a:r>
            <a:r>
              <a:rPr lang="en-US" dirty="0"/>
              <a:t>epidemiological criteria</a:t>
            </a:r>
            <a:r>
              <a:rPr lang="en-US" dirty="0" smtClean="0"/>
              <a:t>:</a:t>
            </a:r>
          </a:p>
          <a:p>
            <a:pPr marL="0" indent="0">
              <a:buNone/>
            </a:pPr>
            <a:r>
              <a:rPr lang="en-US" dirty="0" smtClean="0"/>
              <a:t> </a:t>
            </a:r>
            <a:r>
              <a:rPr lang="en-US" dirty="0">
                <a:solidFill>
                  <a:srgbClr val="FF0000"/>
                </a:solidFill>
              </a:rPr>
              <a:t>Clinical criteria</a:t>
            </a:r>
            <a:r>
              <a:rPr lang="en-US" dirty="0"/>
              <a:t>: </a:t>
            </a:r>
            <a:r>
              <a:rPr lang="en-US" dirty="0" smtClean="0"/>
              <a:t> </a:t>
            </a:r>
          </a:p>
          <a:p>
            <a:pPr marL="0" indent="0">
              <a:buNone/>
            </a:pPr>
            <a:r>
              <a:rPr lang="en-US" dirty="0" smtClean="0"/>
              <a:t>1</a:t>
            </a:r>
            <a:r>
              <a:rPr lang="en-US" dirty="0"/>
              <a:t>. Acute onset of </a:t>
            </a:r>
            <a:r>
              <a:rPr lang="en-US" dirty="0">
                <a:solidFill>
                  <a:srgbClr val="FF0000"/>
                </a:solidFill>
              </a:rPr>
              <a:t>fever</a:t>
            </a:r>
            <a:r>
              <a:rPr lang="en-US" dirty="0"/>
              <a:t> AND </a:t>
            </a:r>
            <a:r>
              <a:rPr lang="en-US" dirty="0">
                <a:solidFill>
                  <a:srgbClr val="FF0000"/>
                </a:solidFill>
              </a:rPr>
              <a:t>cough</a:t>
            </a:r>
            <a:r>
              <a:rPr lang="en-US" dirty="0"/>
              <a:t>; </a:t>
            </a:r>
            <a:r>
              <a:rPr lang="en-US" dirty="0" smtClean="0"/>
              <a:t>or </a:t>
            </a:r>
          </a:p>
          <a:p>
            <a:pPr marL="0" indent="0">
              <a:buNone/>
            </a:pPr>
            <a:r>
              <a:rPr lang="en-US" dirty="0" smtClean="0"/>
              <a:t>2</a:t>
            </a:r>
            <a:r>
              <a:rPr lang="en-US" dirty="0"/>
              <a:t>. Acute onset of ANY THREE OR MORE </a:t>
            </a:r>
            <a:r>
              <a:rPr lang="en-US" dirty="0" smtClean="0"/>
              <a:t>: </a:t>
            </a:r>
            <a:r>
              <a:rPr lang="en-US" dirty="0"/>
              <a:t>fever, cough, </a:t>
            </a:r>
            <a:r>
              <a:rPr lang="en-US" dirty="0">
                <a:solidFill>
                  <a:srgbClr val="FF0000"/>
                </a:solidFill>
              </a:rPr>
              <a:t>general </a:t>
            </a:r>
            <a:r>
              <a:rPr lang="en-US" dirty="0" smtClean="0">
                <a:solidFill>
                  <a:srgbClr val="FF0000"/>
                </a:solidFill>
              </a:rPr>
              <a:t>weakness/fatigue</a:t>
            </a:r>
            <a:r>
              <a:rPr lang="en-US" dirty="0" smtClean="0"/>
              <a:t>, </a:t>
            </a:r>
            <a:r>
              <a:rPr lang="en-US" dirty="0">
                <a:solidFill>
                  <a:srgbClr val="FF0000"/>
                </a:solidFill>
              </a:rPr>
              <a:t>headache</a:t>
            </a:r>
            <a:r>
              <a:rPr lang="en-US" dirty="0"/>
              <a:t>, </a:t>
            </a:r>
            <a:r>
              <a:rPr lang="en-US" dirty="0">
                <a:solidFill>
                  <a:srgbClr val="FF0000"/>
                </a:solidFill>
              </a:rPr>
              <a:t>myalgia</a:t>
            </a:r>
            <a:r>
              <a:rPr lang="en-US" dirty="0"/>
              <a:t>, </a:t>
            </a:r>
            <a:r>
              <a:rPr lang="en-US" dirty="0">
                <a:solidFill>
                  <a:srgbClr val="FF0000"/>
                </a:solidFill>
              </a:rPr>
              <a:t>sore throat</a:t>
            </a:r>
            <a:r>
              <a:rPr lang="en-US" dirty="0"/>
              <a:t>, </a:t>
            </a:r>
            <a:r>
              <a:rPr lang="en-US" dirty="0" err="1">
                <a:solidFill>
                  <a:srgbClr val="FF0000"/>
                </a:solidFill>
              </a:rPr>
              <a:t>coryza</a:t>
            </a:r>
            <a:r>
              <a:rPr lang="en-US" dirty="0"/>
              <a:t>, </a:t>
            </a:r>
            <a:r>
              <a:rPr lang="en-US" dirty="0" err="1">
                <a:solidFill>
                  <a:srgbClr val="FF0000"/>
                </a:solidFill>
              </a:rPr>
              <a:t>dyspnoea</a:t>
            </a:r>
            <a:r>
              <a:rPr lang="en-US" dirty="0"/>
              <a:t>, </a:t>
            </a:r>
            <a:r>
              <a:rPr lang="en-US" dirty="0">
                <a:solidFill>
                  <a:srgbClr val="FF0000"/>
                </a:solidFill>
              </a:rPr>
              <a:t>anorexia/nausea/vomiting</a:t>
            </a:r>
            <a:r>
              <a:rPr lang="en-US" dirty="0"/>
              <a:t>, </a:t>
            </a:r>
            <a:r>
              <a:rPr lang="en-US" dirty="0" err="1">
                <a:solidFill>
                  <a:srgbClr val="FF0000"/>
                </a:solidFill>
              </a:rPr>
              <a:t>diarrhoea</a:t>
            </a:r>
            <a:r>
              <a:rPr lang="en-US" dirty="0"/>
              <a:t>, altered </a:t>
            </a:r>
            <a:r>
              <a:rPr lang="en-US" dirty="0">
                <a:solidFill>
                  <a:srgbClr val="FF0000"/>
                </a:solidFill>
              </a:rPr>
              <a:t>mental</a:t>
            </a:r>
            <a:r>
              <a:rPr lang="en-US" dirty="0"/>
              <a:t> status. </a:t>
            </a:r>
          </a:p>
          <a:p>
            <a:pPr marL="0" indent="0">
              <a:buNone/>
            </a:pPr>
            <a:r>
              <a:rPr lang="en-US" dirty="0">
                <a:solidFill>
                  <a:srgbClr val="002060"/>
                </a:solidFill>
              </a:rPr>
              <a:t>Epidemiological criteria</a:t>
            </a:r>
            <a:r>
              <a:rPr lang="en-US" dirty="0"/>
              <a:t>: </a:t>
            </a:r>
          </a:p>
          <a:p>
            <a:pPr marL="0" indent="0">
              <a:buNone/>
            </a:pPr>
            <a:r>
              <a:rPr lang="en-US" dirty="0" smtClean="0"/>
              <a:t>1- </a:t>
            </a:r>
            <a:r>
              <a:rPr lang="en-US" dirty="0" smtClean="0">
                <a:solidFill>
                  <a:srgbClr val="002060"/>
                </a:solidFill>
              </a:rPr>
              <a:t>Residing</a:t>
            </a:r>
            <a:r>
              <a:rPr lang="en-US" dirty="0" smtClean="0"/>
              <a:t> </a:t>
            </a:r>
            <a:r>
              <a:rPr lang="en-US" dirty="0"/>
              <a:t>or </a:t>
            </a:r>
            <a:r>
              <a:rPr lang="en-US" dirty="0" smtClean="0">
                <a:solidFill>
                  <a:srgbClr val="002060"/>
                </a:solidFill>
              </a:rPr>
              <a:t>working</a:t>
            </a:r>
            <a:r>
              <a:rPr lang="en-US" dirty="0" smtClean="0"/>
              <a:t> in or </a:t>
            </a:r>
            <a:r>
              <a:rPr lang="en-US" dirty="0" smtClean="0">
                <a:solidFill>
                  <a:srgbClr val="002060"/>
                </a:solidFill>
              </a:rPr>
              <a:t>travel</a:t>
            </a:r>
            <a:r>
              <a:rPr lang="en-US" dirty="0" smtClean="0"/>
              <a:t> to </a:t>
            </a:r>
            <a:r>
              <a:rPr lang="en-US" dirty="0"/>
              <a:t>an area with high risk of transmission </a:t>
            </a:r>
            <a:r>
              <a:rPr lang="en-US" dirty="0" smtClean="0"/>
              <a:t>( </a:t>
            </a:r>
            <a:r>
              <a:rPr lang="en-US" dirty="0"/>
              <a:t>within the 14 </a:t>
            </a:r>
            <a:r>
              <a:rPr lang="en-US" dirty="0" smtClean="0"/>
              <a:t>days)</a:t>
            </a:r>
            <a:endParaRPr lang="en-US" dirty="0"/>
          </a:p>
          <a:p>
            <a:pPr marL="0" indent="0">
              <a:buNone/>
            </a:pPr>
            <a:r>
              <a:rPr lang="en-US" dirty="0" smtClean="0"/>
              <a:t>2. </a:t>
            </a:r>
            <a:r>
              <a:rPr lang="en-US" dirty="0"/>
              <a:t>Working in </a:t>
            </a:r>
            <a:r>
              <a:rPr lang="en-US" dirty="0">
                <a:solidFill>
                  <a:srgbClr val="002060"/>
                </a:solidFill>
              </a:rPr>
              <a:t>health setting</a:t>
            </a:r>
            <a:r>
              <a:rPr lang="en-US" dirty="0"/>
              <a:t>, including within health facilities and within households, </a:t>
            </a:r>
          </a:p>
          <a:p>
            <a:pPr>
              <a:buFont typeface="Wingdings" panose="05000000000000000000" pitchFamily="2" charset="2"/>
              <a:buChar char="Ø"/>
            </a:pPr>
            <a:r>
              <a:rPr lang="en-US" dirty="0" smtClean="0"/>
              <a:t>A </a:t>
            </a:r>
            <a:r>
              <a:rPr lang="en-US" dirty="0"/>
              <a:t>patient with severe acute respiratory </a:t>
            </a:r>
            <a:r>
              <a:rPr lang="en-US" dirty="0" smtClean="0"/>
              <a:t>illness, fever, cough, onset </a:t>
            </a:r>
            <a:r>
              <a:rPr lang="en-US" dirty="0"/>
              <a:t>within the last 10 </a:t>
            </a:r>
            <a:r>
              <a:rPr lang="en-US" dirty="0" smtClean="0"/>
              <a:t>days, requires hospitalization </a:t>
            </a:r>
            <a:r>
              <a:rPr lang="en-US" dirty="0"/>
              <a:t>	</a:t>
            </a:r>
          </a:p>
        </p:txBody>
      </p:sp>
    </p:spTree>
    <p:extLst>
      <p:ext uri="{BB962C8B-B14F-4D97-AF65-F5344CB8AC3E}">
        <p14:creationId xmlns:p14="http://schemas.microsoft.com/office/powerpoint/2010/main" val="3212929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343" y="362140"/>
            <a:ext cx="8911687" cy="769544"/>
          </a:xfrm>
        </p:spPr>
        <p:txBody>
          <a:bodyPr/>
          <a:lstStyle/>
          <a:p>
            <a:r>
              <a:rPr lang="en-US" b="1" dirty="0"/>
              <a:t>Probable COVID-19 case</a:t>
            </a:r>
            <a:r>
              <a:rPr lang="en-US" dirty="0"/>
              <a:t>: </a:t>
            </a:r>
          </a:p>
        </p:txBody>
      </p:sp>
      <p:sp>
        <p:nvSpPr>
          <p:cNvPr id="3" name="Content Placeholder 2"/>
          <p:cNvSpPr>
            <a:spLocks noGrp="1"/>
          </p:cNvSpPr>
          <p:nvPr>
            <p:ph idx="1"/>
          </p:nvPr>
        </p:nvSpPr>
        <p:spPr>
          <a:xfrm>
            <a:off x="1629624" y="1240325"/>
            <a:ext cx="9874988" cy="5115208"/>
          </a:xfrm>
        </p:spPr>
        <p:txBody>
          <a:bodyPr>
            <a:normAutofit/>
          </a:bodyPr>
          <a:lstStyle/>
          <a:p>
            <a:r>
              <a:rPr lang="en-US" sz="2000" b="1" dirty="0" smtClean="0"/>
              <a:t>Suspected + contact with</a:t>
            </a:r>
            <a:r>
              <a:rPr lang="en-US" sz="2000" dirty="0" smtClean="0"/>
              <a:t> </a:t>
            </a:r>
            <a:r>
              <a:rPr lang="en-US" sz="2000" dirty="0"/>
              <a:t>probable or confirmed </a:t>
            </a:r>
            <a:r>
              <a:rPr lang="en-US" sz="2000" dirty="0" smtClean="0"/>
              <a:t>case </a:t>
            </a:r>
            <a:endParaRPr lang="en-US" sz="2000" dirty="0"/>
          </a:p>
          <a:p>
            <a:r>
              <a:rPr lang="en-US" sz="2000" b="1" dirty="0" smtClean="0"/>
              <a:t>suspected</a:t>
            </a:r>
            <a:r>
              <a:rPr lang="en-US" sz="2000" dirty="0" smtClean="0"/>
              <a:t> + </a:t>
            </a:r>
            <a:r>
              <a:rPr lang="en-US" sz="2000" b="1" dirty="0" smtClean="0"/>
              <a:t>chest </a:t>
            </a:r>
            <a:r>
              <a:rPr lang="en-US" sz="2000" b="1" dirty="0"/>
              <a:t>imaging </a:t>
            </a:r>
            <a:r>
              <a:rPr lang="en-US" sz="2000" b="1" dirty="0" smtClean="0"/>
              <a:t> </a:t>
            </a:r>
            <a:endParaRPr lang="en-US" sz="2000" b="1" dirty="0"/>
          </a:p>
          <a:p>
            <a:pPr marL="0" indent="0">
              <a:buNone/>
            </a:pPr>
            <a:r>
              <a:rPr lang="en-US" sz="2000" dirty="0" smtClean="0"/>
              <a:t>• </a:t>
            </a:r>
            <a:r>
              <a:rPr lang="en-US" sz="2000" dirty="0"/>
              <a:t>chest radiography: hazy opacities, often rounded in morphology, with peripheral and lower lung distribution </a:t>
            </a:r>
          </a:p>
          <a:p>
            <a:pPr marL="0" indent="0">
              <a:buNone/>
            </a:pPr>
            <a:r>
              <a:rPr lang="en-US" sz="2000" dirty="0"/>
              <a:t>• chest CT: multiple bilateral ground glass opacities, often rounded in morphology, with peripheral and lower lung distribution </a:t>
            </a:r>
          </a:p>
          <a:p>
            <a:pPr marL="0" indent="0">
              <a:buNone/>
            </a:pPr>
            <a:r>
              <a:rPr lang="en-US" sz="2000" dirty="0"/>
              <a:t>• lung ultrasound: thickened pleural lines, B lines (multifocal, discrete, or confluent), consolidative patterns with or without air </a:t>
            </a:r>
            <a:r>
              <a:rPr lang="en-US" sz="2000" dirty="0" err="1"/>
              <a:t>bronchograms</a:t>
            </a:r>
            <a:r>
              <a:rPr lang="en-US" sz="2000" dirty="0"/>
              <a:t>. </a:t>
            </a:r>
            <a:endParaRPr lang="en-US" sz="2000" dirty="0" smtClean="0"/>
          </a:p>
          <a:p>
            <a:pPr marL="0" indent="0">
              <a:buNone/>
            </a:pPr>
            <a:endParaRPr lang="en-US" sz="2000" dirty="0"/>
          </a:p>
          <a:p>
            <a:r>
              <a:rPr lang="en-US" sz="2000" dirty="0" smtClean="0"/>
              <a:t>Recent </a:t>
            </a:r>
            <a:r>
              <a:rPr lang="en-US" sz="2000" dirty="0"/>
              <a:t>onset of </a:t>
            </a:r>
            <a:r>
              <a:rPr lang="en-US" sz="2000" b="1" dirty="0"/>
              <a:t>anosmia</a:t>
            </a:r>
            <a:r>
              <a:rPr lang="en-US" sz="2000" dirty="0"/>
              <a:t> (loss of smell) or </a:t>
            </a:r>
            <a:r>
              <a:rPr lang="en-US" sz="2000" b="1" dirty="0" err="1"/>
              <a:t>ageusia</a:t>
            </a:r>
            <a:r>
              <a:rPr lang="en-US" sz="2000" dirty="0"/>
              <a:t> (loss of taste) </a:t>
            </a:r>
            <a:endParaRPr lang="en-US" sz="2000" dirty="0" smtClean="0"/>
          </a:p>
          <a:p>
            <a:endParaRPr lang="en-US" sz="2000" dirty="0" smtClean="0"/>
          </a:p>
          <a:p>
            <a:r>
              <a:rPr lang="en-US" sz="2000" b="1" dirty="0" smtClean="0"/>
              <a:t>Death</a:t>
            </a:r>
            <a:r>
              <a:rPr lang="en-US" sz="2000" dirty="0"/>
              <a:t>, not otherwise explained, in an adult with respiratory distress preceding death AND who was a </a:t>
            </a:r>
            <a:r>
              <a:rPr lang="en-US" sz="2000" b="1" dirty="0"/>
              <a:t>contact</a:t>
            </a:r>
            <a:r>
              <a:rPr lang="en-US" sz="2000" dirty="0"/>
              <a:t> of a probable or confirmed </a:t>
            </a:r>
            <a:r>
              <a:rPr lang="en-US" sz="2000" dirty="0" smtClean="0"/>
              <a:t>case</a:t>
            </a:r>
            <a:endParaRPr lang="en-US" sz="2000" dirty="0"/>
          </a:p>
        </p:txBody>
      </p:sp>
    </p:spTree>
    <p:extLst>
      <p:ext uri="{BB962C8B-B14F-4D97-AF65-F5344CB8AC3E}">
        <p14:creationId xmlns:p14="http://schemas.microsoft.com/office/powerpoint/2010/main" val="1819931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Confirmed COVID-19 case: </a:t>
            </a:r>
            <a:endParaRPr lang="en-US" dirty="0"/>
          </a:p>
        </p:txBody>
      </p:sp>
      <p:sp>
        <p:nvSpPr>
          <p:cNvPr id="3" name="Content Placeholder 2"/>
          <p:cNvSpPr>
            <a:spLocks noGrp="1"/>
          </p:cNvSpPr>
          <p:nvPr>
            <p:ph idx="1"/>
          </p:nvPr>
        </p:nvSpPr>
        <p:spPr>
          <a:xfrm>
            <a:off x="1928388" y="1629624"/>
            <a:ext cx="9576224" cy="4281598"/>
          </a:xfrm>
        </p:spPr>
        <p:txBody>
          <a:bodyPr/>
          <a:lstStyle/>
          <a:p>
            <a:r>
              <a:rPr lang="en-US" sz="2800" dirty="0" smtClean="0"/>
              <a:t>laboratory </a:t>
            </a:r>
            <a:r>
              <a:rPr lang="en-US" sz="2800" dirty="0"/>
              <a:t>confirmation of COVID-19 infection, irrespective of clinical signs and </a:t>
            </a:r>
            <a:r>
              <a:rPr lang="en-US" sz="2800" dirty="0" smtClean="0"/>
              <a:t>symptoms</a:t>
            </a:r>
            <a:r>
              <a:rPr lang="en-US" dirty="0" smtClean="0"/>
              <a:t> </a:t>
            </a:r>
          </a:p>
          <a:p>
            <a:endParaRPr lang="en-US" dirty="0"/>
          </a:p>
          <a:p>
            <a:endParaRPr lang="en-US" dirty="0" smtClean="0"/>
          </a:p>
          <a:p>
            <a:endParaRPr lang="en-US" dirty="0"/>
          </a:p>
          <a:p>
            <a:r>
              <a:rPr lang="en-US" sz="4000" dirty="0" smtClean="0"/>
              <a:t>Isolation for all</a:t>
            </a:r>
            <a:endParaRPr lang="en-US" sz="4000" dirty="0"/>
          </a:p>
        </p:txBody>
      </p:sp>
    </p:spTree>
    <p:extLst>
      <p:ext uri="{BB962C8B-B14F-4D97-AF65-F5344CB8AC3E}">
        <p14:creationId xmlns:p14="http://schemas.microsoft.com/office/powerpoint/2010/main" val="2308127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1517</TotalTime>
  <Words>1621</Words>
  <Application>Microsoft Office PowerPoint</Application>
  <PresentationFormat>Widescreen</PresentationFormat>
  <Paragraphs>186</Paragraphs>
  <Slides>27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Century Gothic</vt:lpstr>
      <vt:lpstr>Tahoma</vt:lpstr>
      <vt:lpstr>Wingdings</vt:lpstr>
      <vt:lpstr>Wingdings 3</vt:lpstr>
      <vt:lpstr>Wisp</vt:lpstr>
      <vt:lpstr>COVID-19</vt:lpstr>
      <vt:lpstr>Introduction</vt:lpstr>
      <vt:lpstr>PowerPoint Presentation</vt:lpstr>
      <vt:lpstr>PowerPoint Presentation</vt:lpstr>
      <vt:lpstr>   </vt:lpstr>
      <vt:lpstr>Definition of a contact </vt:lpstr>
      <vt:lpstr>Suspected COVID-19 case</vt:lpstr>
      <vt:lpstr>Probable COVID-19 case: </vt:lpstr>
      <vt:lpstr>Confirmed COVID-19 case: </vt:lpstr>
      <vt:lpstr>Clinical presentations</vt:lpstr>
      <vt:lpstr>PowerPoint Presentation</vt:lpstr>
      <vt:lpstr>PowerPoint Presentation</vt:lpstr>
      <vt:lpstr>Risk Factors</vt:lpstr>
      <vt:lpstr>Pathophysiology</vt:lpstr>
      <vt:lpstr>PowerPoint Presentation</vt:lpstr>
      <vt:lpstr>Common symptoms</vt:lpstr>
      <vt:lpstr>Approach to patients with long COVID</vt:lpstr>
      <vt:lpstr>PowerPoint Presentation</vt:lpstr>
      <vt:lpstr>Management</vt:lpstr>
      <vt:lpstr>High risk :   &gt;65y</vt:lpstr>
      <vt:lpstr>Time course</vt:lpstr>
      <vt:lpstr>PowerPoint Presentation</vt:lpstr>
      <vt:lpstr>PowerPoint Presentation</vt:lpstr>
      <vt:lpstr>Lab </vt:lpstr>
      <vt:lpstr>PowerPoint Presentation</vt:lpstr>
      <vt:lpstr>Patients </vt:lpstr>
      <vt:lpstr>Discontinue isolation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mitra_baraty@yahoo.com</dc:creator>
  <cp:lastModifiedBy>Heydari</cp:lastModifiedBy>
  <cp:revision>134</cp:revision>
  <dcterms:created xsi:type="dcterms:W3CDTF">2020-11-17T16:57:13Z</dcterms:created>
  <dcterms:modified xsi:type="dcterms:W3CDTF">2021-06-20T03:39:58Z</dcterms:modified>
</cp:coreProperties>
</file>