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9" r:id="rId2"/>
    <p:sldId id="259" r:id="rId3"/>
    <p:sldId id="262" r:id="rId4"/>
    <p:sldId id="289" r:id="rId5"/>
    <p:sldId id="290" r:id="rId6"/>
    <p:sldId id="291" r:id="rId7"/>
    <p:sldId id="272" r:id="rId8"/>
    <p:sldId id="256" r:id="rId9"/>
    <p:sldId id="263" r:id="rId10"/>
    <p:sldId id="297" r:id="rId11"/>
    <p:sldId id="292" r:id="rId12"/>
    <p:sldId id="293" r:id="rId13"/>
    <p:sldId id="294" r:id="rId14"/>
    <p:sldId id="273" r:id="rId15"/>
    <p:sldId id="274" r:id="rId16"/>
    <p:sldId id="275" r:id="rId17"/>
    <p:sldId id="276" r:id="rId18"/>
    <p:sldId id="286" r:id="rId19"/>
    <p:sldId id="279" r:id="rId20"/>
    <p:sldId id="278" r:id="rId21"/>
    <p:sldId id="282" r:id="rId22"/>
    <p:sldId id="283" r:id="rId23"/>
    <p:sldId id="277" r:id="rId24"/>
    <p:sldId id="284" r:id="rId25"/>
    <p:sldId id="298" r:id="rId26"/>
    <p:sldId id="296"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130" autoAdjust="0"/>
    <p:restoredTop sz="94660"/>
  </p:normalViewPr>
  <p:slideViewPr>
    <p:cSldViewPr snapToGrid="0">
      <p:cViewPr varScale="1">
        <p:scale>
          <a:sx n="80" d="100"/>
          <a:sy n="80" d="100"/>
        </p:scale>
        <p:origin x="114"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346C173-A910-4077-A469-E725DB51D5CA}" type="datetimeFigureOut">
              <a:rPr lang="en-US" smtClean="0"/>
              <a:t>6/22/2021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56B4D0-71FB-4202-8D16-AE1C167D2AF6}" type="slidenum">
              <a:rPr lang="en-US" smtClean="0"/>
              <a:t>‹#›</a:t>
            </a:fld>
            <a:endParaRPr lang="en-US"/>
          </a:p>
        </p:txBody>
      </p:sp>
    </p:spTree>
    <p:extLst>
      <p:ext uri="{BB962C8B-B14F-4D97-AF65-F5344CB8AC3E}">
        <p14:creationId xmlns:p14="http://schemas.microsoft.com/office/powerpoint/2010/main" val="40771982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346C173-A910-4077-A469-E725DB51D5CA}" type="datetimeFigureOut">
              <a:rPr lang="en-US" smtClean="0"/>
              <a:t>6/22/2021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56B4D0-71FB-4202-8D16-AE1C167D2AF6}" type="slidenum">
              <a:rPr lang="en-US" smtClean="0"/>
              <a:t>‹#›</a:t>
            </a:fld>
            <a:endParaRPr lang="en-US"/>
          </a:p>
        </p:txBody>
      </p:sp>
    </p:spTree>
    <p:extLst>
      <p:ext uri="{BB962C8B-B14F-4D97-AF65-F5344CB8AC3E}">
        <p14:creationId xmlns:p14="http://schemas.microsoft.com/office/powerpoint/2010/main" val="5514040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346C173-A910-4077-A469-E725DB51D5CA}" type="datetimeFigureOut">
              <a:rPr lang="en-US" smtClean="0"/>
              <a:t>6/22/2021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56B4D0-71FB-4202-8D16-AE1C167D2AF6}" type="slidenum">
              <a:rPr lang="en-US" smtClean="0"/>
              <a:t>‹#›</a:t>
            </a:fld>
            <a:endParaRPr lang="en-US"/>
          </a:p>
        </p:txBody>
      </p:sp>
    </p:spTree>
    <p:extLst>
      <p:ext uri="{BB962C8B-B14F-4D97-AF65-F5344CB8AC3E}">
        <p14:creationId xmlns:p14="http://schemas.microsoft.com/office/powerpoint/2010/main" val="8715335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346C173-A910-4077-A469-E725DB51D5CA}" type="datetimeFigureOut">
              <a:rPr lang="en-US" smtClean="0"/>
              <a:t>6/22/2021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56B4D0-71FB-4202-8D16-AE1C167D2AF6}" type="slidenum">
              <a:rPr lang="en-US" smtClean="0"/>
              <a:t>‹#›</a:t>
            </a:fld>
            <a:endParaRPr lang="en-US"/>
          </a:p>
        </p:txBody>
      </p:sp>
    </p:spTree>
    <p:extLst>
      <p:ext uri="{BB962C8B-B14F-4D97-AF65-F5344CB8AC3E}">
        <p14:creationId xmlns:p14="http://schemas.microsoft.com/office/powerpoint/2010/main" val="1576749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346C173-A910-4077-A469-E725DB51D5CA}" type="datetimeFigureOut">
              <a:rPr lang="en-US" smtClean="0"/>
              <a:t>6/22/2021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856B4D0-71FB-4202-8D16-AE1C167D2AF6}" type="slidenum">
              <a:rPr lang="en-US" smtClean="0"/>
              <a:t>‹#›</a:t>
            </a:fld>
            <a:endParaRPr lang="en-US"/>
          </a:p>
        </p:txBody>
      </p:sp>
    </p:spTree>
    <p:extLst>
      <p:ext uri="{BB962C8B-B14F-4D97-AF65-F5344CB8AC3E}">
        <p14:creationId xmlns:p14="http://schemas.microsoft.com/office/powerpoint/2010/main" val="19669644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346C173-A910-4077-A469-E725DB51D5CA}" type="datetimeFigureOut">
              <a:rPr lang="en-US" smtClean="0"/>
              <a:t>6/22/2021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856B4D0-71FB-4202-8D16-AE1C167D2AF6}" type="slidenum">
              <a:rPr lang="en-US" smtClean="0"/>
              <a:t>‹#›</a:t>
            </a:fld>
            <a:endParaRPr lang="en-US"/>
          </a:p>
        </p:txBody>
      </p:sp>
    </p:spTree>
    <p:extLst>
      <p:ext uri="{BB962C8B-B14F-4D97-AF65-F5344CB8AC3E}">
        <p14:creationId xmlns:p14="http://schemas.microsoft.com/office/powerpoint/2010/main" val="3699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46C173-A910-4077-A469-E725DB51D5CA}" type="datetimeFigureOut">
              <a:rPr lang="en-US" smtClean="0"/>
              <a:t>6/22/2021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856B4D0-71FB-4202-8D16-AE1C167D2AF6}" type="slidenum">
              <a:rPr lang="en-US" smtClean="0"/>
              <a:t>‹#›</a:t>
            </a:fld>
            <a:endParaRPr lang="en-US"/>
          </a:p>
        </p:txBody>
      </p:sp>
    </p:spTree>
    <p:extLst>
      <p:ext uri="{BB962C8B-B14F-4D97-AF65-F5344CB8AC3E}">
        <p14:creationId xmlns:p14="http://schemas.microsoft.com/office/powerpoint/2010/main" val="8261043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346C173-A910-4077-A469-E725DB51D5CA}" type="datetimeFigureOut">
              <a:rPr lang="en-US" smtClean="0"/>
              <a:t>6/22/2021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56B4D0-71FB-4202-8D16-AE1C167D2AF6}" type="slidenum">
              <a:rPr lang="en-US" smtClean="0"/>
              <a:t>‹#›</a:t>
            </a:fld>
            <a:endParaRPr lang="en-US"/>
          </a:p>
        </p:txBody>
      </p:sp>
    </p:spTree>
    <p:extLst>
      <p:ext uri="{BB962C8B-B14F-4D97-AF65-F5344CB8AC3E}">
        <p14:creationId xmlns:p14="http://schemas.microsoft.com/office/powerpoint/2010/main" val="25966356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346C173-A910-4077-A469-E725DB51D5CA}" type="datetimeFigureOut">
              <a:rPr lang="en-US" smtClean="0"/>
              <a:t>6/22/2021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56B4D0-71FB-4202-8D16-AE1C167D2AF6}" type="slidenum">
              <a:rPr lang="en-US" smtClean="0"/>
              <a:t>‹#›</a:t>
            </a:fld>
            <a:endParaRPr lang="en-US"/>
          </a:p>
        </p:txBody>
      </p:sp>
    </p:spTree>
    <p:extLst>
      <p:ext uri="{BB962C8B-B14F-4D97-AF65-F5344CB8AC3E}">
        <p14:creationId xmlns:p14="http://schemas.microsoft.com/office/powerpoint/2010/main" val="30957001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346C173-A910-4077-A469-E725DB51D5CA}" type="datetimeFigureOut">
              <a:rPr lang="en-US" smtClean="0"/>
              <a:t>6/22/2021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56B4D0-71FB-4202-8D16-AE1C167D2AF6}" type="slidenum">
              <a:rPr lang="en-US" smtClean="0"/>
              <a:t>‹#›</a:t>
            </a:fld>
            <a:endParaRPr lang="en-US"/>
          </a:p>
        </p:txBody>
      </p:sp>
    </p:spTree>
    <p:extLst>
      <p:ext uri="{BB962C8B-B14F-4D97-AF65-F5344CB8AC3E}">
        <p14:creationId xmlns:p14="http://schemas.microsoft.com/office/powerpoint/2010/main" val="23404281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346C173-A910-4077-A469-E725DB51D5CA}" type="datetimeFigureOut">
              <a:rPr lang="en-US" smtClean="0"/>
              <a:t>6/22/2021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56B4D0-71FB-4202-8D16-AE1C167D2AF6}" type="slidenum">
              <a:rPr lang="en-US" smtClean="0"/>
              <a:t>‹#›</a:t>
            </a:fld>
            <a:endParaRPr lang="en-US"/>
          </a:p>
        </p:txBody>
      </p:sp>
    </p:spTree>
    <p:extLst>
      <p:ext uri="{BB962C8B-B14F-4D97-AF65-F5344CB8AC3E}">
        <p14:creationId xmlns:p14="http://schemas.microsoft.com/office/powerpoint/2010/main" val="30250448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46C173-A910-4077-A469-E725DB51D5CA}" type="datetimeFigureOut">
              <a:rPr lang="en-US" smtClean="0"/>
              <a:t>6/22/2021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56B4D0-71FB-4202-8D16-AE1C167D2AF6}" type="slidenum">
              <a:rPr lang="en-US" smtClean="0"/>
              <a:t>‹#›</a:t>
            </a:fld>
            <a:endParaRPr lang="en-US"/>
          </a:p>
        </p:txBody>
      </p:sp>
    </p:spTree>
    <p:extLst>
      <p:ext uri="{BB962C8B-B14F-4D97-AF65-F5344CB8AC3E}">
        <p14:creationId xmlns:p14="http://schemas.microsoft.com/office/powerpoint/2010/main" val="39047335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Times New Roman" panose="02020603050405020304" pitchFamily="18" charset="0"/>
          <a:ea typeface="+mj-ea"/>
          <a:cs typeface="Times New Roman" panose="02020603050405020304" pitchFamily="18"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www.medicalnewstoday.com/articles/320526"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hyperlink" Target="https://www.helpguide.org/articles/stress/stress-management.htm"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helpguide.org/articles/mental-health/social-media-and-mental-health.htm" TargetMode="External"/><Relationship Id="rId2" Type="http://schemas.openxmlformats.org/officeDocument/2006/relationships/hyperlink" Target="https://www.helpguide.org/articles/addictions/smartphone-addiction.htm" TargetMode="External"/><Relationship Id="rId1" Type="http://schemas.openxmlformats.org/officeDocument/2006/relationships/slideLayout" Target="../slideLayouts/slideLayout2.xml"/><Relationship Id="rId5" Type="http://schemas.openxmlformats.org/officeDocument/2006/relationships/hyperlink" Target="https://www.helpguide.org/articles/sleep/getting-better-sleep.htm" TargetMode="External"/><Relationship Id="rId4" Type="http://schemas.openxmlformats.org/officeDocument/2006/relationships/hyperlink" Target="https://www.helpguide.org/articles/stress/relaxation-techniques-for-stress-relief.htm"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www.helpguide.org/articles/addictions/how-to-quit-smoking.htm" TargetMode="External"/><Relationship Id="rId2" Type="http://schemas.openxmlformats.org/officeDocument/2006/relationships/hyperlink" Target="https://www.helpguide.org/articles/healthy-eating/choosing-healthy-carbs.htm" TargetMode="External"/><Relationship Id="rId1" Type="http://schemas.openxmlformats.org/officeDocument/2006/relationships/slideLayout" Target="../slideLayouts/slideLayout2.xml"/><Relationship Id="rId4" Type="http://schemas.openxmlformats.org/officeDocument/2006/relationships/hyperlink" Target="https://www.helpguide.org/articles/anxiety/anxiety-disorders-and-anxiety-attacks.htm"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www.medicalnewstoday.com/articles/320526"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23015-F0DD-4ECB-9A5C-52936B680670}"/>
              </a:ext>
            </a:extLst>
          </p:cNvPr>
          <p:cNvSpPr>
            <a:spLocks noGrp="1"/>
          </p:cNvSpPr>
          <p:nvPr>
            <p:ph type="ctrTitle"/>
          </p:nvPr>
        </p:nvSpPr>
        <p:spPr/>
        <p:txBody>
          <a:bodyPr/>
          <a:lstStyle/>
          <a:p>
            <a:r>
              <a:rPr lang="en-US" sz="6000" dirty="0">
                <a:solidFill>
                  <a:srgbClr val="505050"/>
                </a:solidFill>
                <a:effectLst/>
                <a:ea typeface="Times New Roman" panose="02020603050405020304" pitchFamily="18" charset="0"/>
              </a:rPr>
              <a:t>Physician burnout</a:t>
            </a:r>
            <a:endParaRPr lang="en-US" dirty="0"/>
          </a:p>
        </p:txBody>
      </p:sp>
      <p:sp>
        <p:nvSpPr>
          <p:cNvPr id="3" name="Subtitle 2">
            <a:extLst>
              <a:ext uri="{FF2B5EF4-FFF2-40B4-BE49-F238E27FC236}">
                <a16:creationId xmlns:a16="http://schemas.microsoft.com/office/drawing/2014/main" id="{88BCC14C-411D-459E-B2A7-FF045E91FF16}"/>
              </a:ext>
            </a:extLst>
          </p:cNvPr>
          <p:cNvSpPr>
            <a:spLocks noGrp="1"/>
          </p:cNvSpPr>
          <p:nvPr>
            <p:ph type="subTitle" idx="1"/>
          </p:nvPr>
        </p:nvSpPr>
        <p:spPr>
          <a:xfrm>
            <a:off x="1440873" y="4480069"/>
            <a:ext cx="9144000" cy="1323253"/>
          </a:xfrm>
        </p:spPr>
        <p:txBody>
          <a:bodyPr/>
          <a:lstStyle/>
          <a:p>
            <a:pPr rtl="1"/>
            <a:r>
              <a:rPr lang="fa-IR" sz="2000" dirty="0">
                <a:cs typeface="B Nazanin" panose="00000400000000000000" pitchFamily="2" charset="-78"/>
              </a:rPr>
              <a:t>مهدی نصراصفهانی </a:t>
            </a:r>
          </a:p>
          <a:p>
            <a:r>
              <a:rPr lang="fa-IR" sz="2000" dirty="0">
                <a:cs typeface="B Nazanin" panose="00000400000000000000" pitchFamily="2" charset="-78"/>
              </a:rPr>
              <a:t>عضو هیات علمی دانشگاه علوم پزشکی ایران</a:t>
            </a:r>
          </a:p>
          <a:p>
            <a:r>
              <a:rPr lang="fa-IR" sz="2000" dirty="0">
                <a:cs typeface="B Nazanin" panose="00000400000000000000" pitchFamily="2" charset="-78"/>
              </a:rPr>
              <a:t>تیر </a:t>
            </a:r>
            <a:r>
              <a:rPr lang="fa-IR" dirty="0">
                <a:cs typeface="B Nazanin" panose="00000400000000000000" pitchFamily="2" charset="-78"/>
              </a:rPr>
              <a:t>1400</a:t>
            </a:r>
            <a:endParaRPr lang="en-US" dirty="0">
              <a:cs typeface="B Nazanin" panose="00000400000000000000" pitchFamily="2" charset="-78"/>
            </a:endParaRPr>
          </a:p>
        </p:txBody>
      </p:sp>
    </p:spTree>
    <p:extLst>
      <p:ext uri="{BB962C8B-B14F-4D97-AF65-F5344CB8AC3E}">
        <p14:creationId xmlns:p14="http://schemas.microsoft.com/office/powerpoint/2010/main" val="5579494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A9608-31C3-414F-A881-85642D3C0BED}"/>
              </a:ext>
            </a:extLst>
          </p:cNvPr>
          <p:cNvSpPr>
            <a:spLocks noGrp="1"/>
          </p:cNvSpPr>
          <p:nvPr>
            <p:ph type="title"/>
          </p:nvPr>
        </p:nvSpPr>
        <p:spPr>
          <a:xfrm>
            <a:off x="2608737" y="2435421"/>
            <a:ext cx="6974526" cy="993579"/>
          </a:xfrm>
        </p:spPr>
        <p:txBody>
          <a:bodyPr/>
          <a:lstStyle/>
          <a:p>
            <a:pPr algn="ctr"/>
            <a:r>
              <a:rPr lang="en-US" sz="4400" dirty="0">
                <a:solidFill>
                  <a:srgbClr val="505050"/>
                </a:solidFill>
                <a:effectLst/>
                <a:ea typeface="Times New Roman" panose="02020603050405020304" pitchFamily="18" charset="0"/>
              </a:rPr>
              <a:t>Physician burnout</a:t>
            </a:r>
            <a:endParaRPr lang="en-US" dirty="0"/>
          </a:p>
        </p:txBody>
      </p:sp>
      <p:sp>
        <p:nvSpPr>
          <p:cNvPr id="3" name="Content Placeholder 2">
            <a:extLst>
              <a:ext uri="{FF2B5EF4-FFF2-40B4-BE49-F238E27FC236}">
                <a16:creationId xmlns:a16="http://schemas.microsoft.com/office/drawing/2014/main" id="{F0688019-7617-4586-9615-8F48D0385B18}"/>
              </a:ext>
            </a:extLst>
          </p:cNvPr>
          <p:cNvSpPr>
            <a:spLocks noGrp="1"/>
          </p:cNvSpPr>
          <p:nvPr>
            <p:ph idx="1"/>
          </p:nvPr>
        </p:nvSpPr>
        <p:spPr>
          <a:xfrm>
            <a:off x="3117273" y="3282039"/>
            <a:ext cx="5957454" cy="2012129"/>
          </a:xfrm>
        </p:spPr>
        <p:txBody>
          <a:bodyPr>
            <a:normAutofit fontScale="47500" lnSpcReduction="20000"/>
          </a:bodyPr>
          <a:lstStyle/>
          <a:p>
            <a:endParaRPr lang="en-US" sz="3600" dirty="0">
              <a:solidFill>
                <a:srgbClr val="505050"/>
              </a:solidFill>
              <a:effectLst/>
              <a:ea typeface="Times New Roman" panose="02020603050405020304" pitchFamily="18" charset="0"/>
            </a:endParaRPr>
          </a:p>
          <a:p>
            <a:pPr marL="0" indent="0" algn="just">
              <a:buNone/>
            </a:pPr>
            <a:r>
              <a:rPr lang="en-US" sz="4400" dirty="0">
                <a:solidFill>
                  <a:srgbClr val="505050"/>
                </a:solidFill>
                <a:effectLst/>
                <a:ea typeface="Times New Roman" panose="02020603050405020304" pitchFamily="18" charset="0"/>
              </a:rPr>
              <a:t>Physician burnout, defined as a work-related syndrome involving emotional exhaustion, depersonalization, and a sense of reduced personal accomplishment</a:t>
            </a:r>
          </a:p>
          <a:p>
            <a:pPr marL="0" indent="0">
              <a:buNone/>
            </a:pPr>
            <a:endParaRPr lang="en-US" sz="3600" dirty="0">
              <a:solidFill>
                <a:srgbClr val="505050"/>
              </a:solidFill>
              <a:effectLst/>
              <a:ea typeface="Times New Roman" panose="02020603050405020304" pitchFamily="18" charset="0"/>
            </a:endParaRPr>
          </a:p>
          <a:p>
            <a:pPr marL="0" indent="0" algn="ctr">
              <a:buNone/>
            </a:pPr>
            <a:r>
              <a:rPr lang="en-US" sz="2000" dirty="0">
                <a:solidFill>
                  <a:srgbClr val="505050"/>
                </a:solidFill>
              </a:rPr>
              <a:t>Lancet editorial Vol 394 July 13 2019</a:t>
            </a:r>
            <a:endParaRPr lang="en-US" sz="2000" dirty="0"/>
          </a:p>
        </p:txBody>
      </p:sp>
      <p:pic>
        <p:nvPicPr>
          <p:cNvPr id="5" name="Picture 4" descr="Physicians: Five extraordinary hobbies to keep burnout at bay">
            <a:hlinkClick r:id="rId2"/>
            <a:extLst>
              <a:ext uri="{FF2B5EF4-FFF2-40B4-BE49-F238E27FC236}">
                <a16:creationId xmlns:a16="http://schemas.microsoft.com/office/drawing/2014/main" id="{A028A4E3-366D-4DD3-87E0-8E74896CF90A}"/>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4962510" y="626450"/>
            <a:ext cx="2266979" cy="1808971"/>
          </a:xfrm>
          <a:prstGeom prst="rect">
            <a:avLst/>
          </a:prstGeom>
          <a:noFill/>
          <a:ln>
            <a:noFill/>
          </a:ln>
        </p:spPr>
      </p:pic>
    </p:spTree>
    <p:extLst>
      <p:ext uri="{BB962C8B-B14F-4D97-AF65-F5344CB8AC3E}">
        <p14:creationId xmlns:p14="http://schemas.microsoft.com/office/powerpoint/2010/main" val="3145600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9F4B8-1E6F-4FF4-84FB-4373D5E3E18A}"/>
              </a:ext>
            </a:extLst>
          </p:cNvPr>
          <p:cNvSpPr>
            <a:spLocks noGrp="1"/>
          </p:cNvSpPr>
          <p:nvPr>
            <p:ph type="title"/>
          </p:nvPr>
        </p:nvSpPr>
        <p:spPr/>
        <p:txBody>
          <a:bodyPr/>
          <a:lstStyle/>
          <a:p>
            <a:pPr algn="ctr"/>
            <a:r>
              <a:rPr lang="en-US" dirty="0"/>
              <a:t>ICD-11</a:t>
            </a:r>
          </a:p>
        </p:txBody>
      </p:sp>
      <p:sp>
        <p:nvSpPr>
          <p:cNvPr id="3" name="Content Placeholder 2">
            <a:extLst>
              <a:ext uri="{FF2B5EF4-FFF2-40B4-BE49-F238E27FC236}">
                <a16:creationId xmlns:a16="http://schemas.microsoft.com/office/drawing/2014/main" id="{BC09B7E6-6A4E-48E4-9383-4F0B94A7F821}"/>
              </a:ext>
            </a:extLst>
          </p:cNvPr>
          <p:cNvSpPr>
            <a:spLocks noGrp="1"/>
          </p:cNvSpPr>
          <p:nvPr>
            <p:ph idx="1"/>
          </p:nvPr>
        </p:nvSpPr>
        <p:spPr>
          <a:xfrm>
            <a:off x="838200" y="1825625"/>
            <a:ext cx="10515600" cy="3821834"/>
          </a:xfrm>
        </p:spPr>
        <p:txBody>
          <a:bodyPr>
            <a:normAutofit/>
          </a:bodyPr>
          <a:lstStyle/>
          <a:p>
            <a:r>
              <a:rPr lang="en-US" sz="2000" dirty="0">
                <a:solidFill>
                  <a:srgbClr val="505050"/>
                </a:solidFill>
                <a:effectLst/>
                <a:ea typeface="Times New Roman" panose="02020603050405020304" pitchFamily="18" charset="0"/>
              </a:rPr>
              <a:t>The 11th Revision of ICD in May, 2019, provided a more detailed definition of burnout, characterizing it as a syndrome of three dimensions </a:t>
            </a:r>
          </a:p>
          <a:p>
            <a:r>
              <a:rPr lang="en-US" sz="2000" dirty="0">
                <a:solidFill>
                  <a:srgbClr val="FF0000"/>
                </a:solidFill>
                <a:effectLst/>
                <a:ea typeface="Times New Roman" panose="02020603050405020304" pitchFamily="18" charset="0"/>
              </a:rPr>
              <a:t>Feelings of energy depletion </a:t>
            </a:r>
            <a:r>
              <a:rPr lang="en-US" sz="2000" dirty="0">
                <a:effectLst/>
                <a:ea typeface="Times New Roman" panose="02020603050405020304" pitchFamily="18" charset="0"/>
              </a:rPr>
              <a:t>or exhaustion,</a:t>
            </a:r>
          </a:p>
          <a:p>
            <a:r>
              <a:rPr lang="en-US" sz="2000" dirty="0">
                <a:effectLst/>
                <a:ea typeface="Times New Roman" panose="02020603050405020304" pitchFamily="18" charset="0"/>
              </a:rPr>
              <a:t> </a:t>
            </a:r>
            <a:r>
              <a:rPr lang="en-US" sz="2000" dirty="0">
                <a:solidFill>
                  <a:srgbClr val="FF0000"/>
                </a:solidFill>
                <a:effectLst/>
                <a:ea typeface="Times New Roman" panose="02020603050405020304" pitchFamily="18" charset="0"/>
              </a:rPr>
              <a:t>Increased mental distance </a:t>
            </a:r>
            <a:r>
              <a:rPr lang="en-US" sz="2000" dirty="0">
                <a:effectLst/>
                <a:ea typeface="Times New Roman" panose="02020603050405020304" pitchFamily="18" charset="0"/>
              </a:rPr>
              <a:t>from one's job or feelings of cynicism or negativism about one's job, </a:t>
            </a:r>
          </a:p>
          <a:p>
            <a:r>
              <a:rPr lang="en-US" sz="2000" dirty="0">
                <a:solidFill>
                  <a:srgbClr val="FF0000"/>
                </a:solidFill>
                <a:effectLst/>
                <a:ea typeface="Times New Roman" panose="02020603050405020304" pitchFamily="18" charset="0"/>
              </a:rPr>
              <a:t>Reduced professional efficacy. </a:t>
            </a:r>
          </a:p>
          <a:p>
            <a:r>
              <a:rPr lang="en-US" sz="2000" dirty="0">
                <a:solidFill>
                  <a:srgbClr val="505050"/>
                </a:solidFill>
                <a:effectLst/>
                <a:ea typeface="Times New Roman" panose="02020603050405020304" pitchFamily="18" charset="0"/>
              </a:rPr>
              <a:t>Notably, burnout has been further emphasized in ICD-11 as an occupational phenomenon rather than a medical condition. The need for health system reform in response to physician burnout cannot be delayed</a:t>
            </a:r>
            <a:r>
              <a:rPr lang="en-US" sz="2000" dirty="0">
                <a:solidFill>
                  <a:srgbClr val="505050"/>
                </a:solidFill>
                <a:effectLst/>
                <a:latin typeface="Source Sans Pro" panose="020B0503030403020204" pitchFamily="34" charset="0"/>
                <a:ea typeface="Times New Roman" panose="02020603050405020304" pitchFamily="18" charset="0"/>
                <a:cs typeface="Times New Roman" panose="02020603050405020304" pitchFamily="18" charset="0"/>
              </a:rPr>
              <a:t>.</a:t>
            </a:r>
          </a:p>
          <a:p>
            <a:endParaRPr lang="en-US" sz="2600" dirty="0">
              <a:effectLst/>
              <a:latin typeface="Times New Roman" panose="02020603050405020304" pitchFamily="18" charset="0"/>
              <a:ea typeface="Calibri" panose="020F0502020204030204" pitchFamily="34" charset="0"/>
              <a:cs typeface="B Nazanin" panose="00000400000000000000" pitchFamily="2" charset="-78"/>
            </a:endParaRPr>
          </a:p>
          <a:p>
            <a:pPr marL="0" indent="0" algn="ctr">
              <a:buNone/>
            </a:pPr>
            <a:r>
              <a:rPr lang="en-US" sz="1100" dirty="0"/>
              <a:t>The 11th Revision of ICD (ICD-11), 2019</a:t>
            </a:r>
          </a:p>
        </p:txBody>
      </p:sp>
    </p:spTree>
    <p:extLst>
      <p:ext uri="{BB962C8B-B14F-4D97-AF65-F5344CB8AC3E}">
        <p14:creationId xmlns:p14="http://schemas.microsoft.com/office/powerpoint/2010/main" val="8295948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DFAB1-1E21-4702-8862-2B3B8AE44125}"/>
              </a:ext>
            </a:extLst>
          </p:cNvPr>
          <p:cNvSpPr>
            <a:spLocks noGrp="1"/>
          </p:cNvSpPr>
          <p:nvPr>
            <p:ph type="title"/>
          </p:nvPr>
        </p:nvSpPr>
        <p:spPr>
          <a:xfrm>
            <a:off x="838200" y="1276532"/>
            <a:ext cx="10515600" cy="952319"/>
          </a:xfrm>
        </p:spPr>
        <p:txBody>
          <a:bodyPr>
            <a:normAutofit/>
          </a:bodyPr>
          <a:lstStyle/>
          <a:p>
            <a:pPr marL="0" marR="0" lvl="0" indent="-228600" algn="ctr" defTabSz="914400" rtl="0" eaLnBrk="1" fontAlgn="auto" latinLnBrk="0" hangingPunct="1">
              <a:lnSpc>
                <a:spcPts val="2100"/>
              </a:lnSpc>
              <a:spcBef>
                <a:spcPts val="0"/>
              </a:spcBef>
              <a:spcAft>
                <a:spcPts val="0"/>
              </a:spcAft>
              <a:tabLst/>
              <a:defRPr/>
            </a:pPr>
            <a:r>
              <a:rPr kumimoji="0" lang="en-US" sz="3200" b="1" i="0" u="none" strike="noStrike" kern="1800" cap="none" spc="0" normalizeH="0" baseline="0" noProof="0" dirty="0">
                <a:ln>
                  <a:noFill/>
                </a:ln>
                <a:solidFill>
                  <a:srgbClr val="000000"/>
                </a:solidFill>
                <a:effectLst/>
                <a:uLnTx/>
                <a:uFillTx/>
                <a:ea typeface="Times New Roman" panose="02020603050405020304" pitchFamily="18" charset="0"/>
              </a:rPr>
              <a:t>COVID-19 is increasing physician burnout</a:t>
            </a:r>
            <a:endParaRPr lang="en-US" sz="3200" dirty="0"/>
          </a:p>
        </p:txBody>
      </p:sp>
      <p:sp>
        <p:nvSpPr>
          <p:cNvPr id="3" name="Content Placeholder 2">
            <a:extLst>
              <a:ext uri="{FF2B5EF4-FFF2-40B4-BE49-F238E27FC236}">
                <a16:creationId xmlns:a16="http://schemas.microsoft.com/office/drawing/2014/main" id="{959D6CA4-D9D3-45E0-8C08-BF87851E15FF}"/>
              </a:ext>
            </a:extLst>
          </p:cNvPr>
          <p:cNvSpPr>
            <a:spLocks noGrp="1"/>
          </p:cNvSpPr>
          <p:nvPr>
            <p:ph idx="1"/>
          </p:nvPr>
        </p:nvSpPr>
        <p:spPr>
          <a:xfrm>
            <a:off x="3341127" y="2522126"/>
            <a:ext cx="5509745" cy="2574615"/>
          </a:xfrm>
        </p:spPr>
        <p:txBody>
          <a:bodyPr>
            <a:normAutofit fontScale="92500"/>
          </a:bodyPr>
          <a:lstStyle/>
          <a:p>
            <a:pPr marL="0" indent="0" algn="just">
              <a:buNone/>
            </a:pPr>
            <a:r>
              <a:rPr lang="en-US" sz="2400" dirty="0"/>
              <a:t>Physician burnout was already a growing problem, and the COVID-19 pandemic has only made it worse, according to a survey by Medscape. The survey queried more than 7,500 doctors from around the world, but the bulk of them - almost 5,000 - practice in the U.S.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fa-IR"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90000"/>
              </a:lnSpc>
              <a:spcBef>
                <a:spcPts val="1000"/>
              </a:spcBef>
              <a:spcAft>
                <a:spcPts val="0"/>
              </a:spcAft>
              <a:buClrTx/>
              <a:buSzTx/>
              <a:buNone/>
              <a:tabLst/>
              <a:defRPr/>
            </a:pPr>
            <a:r>
              <a:rPr kumimoji="0" lang="en-US" sz="1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Healthcare 2020, 8, 421; doi:10.3390/healthcare8040421</a:t>
            </a:r>
          </a:p>
          <a:p>
            <a:pPr marL="0" indent="0">
              <a:buNone/>
            </a:pPr>
            <a:endParaRPr lang="en-US" dirty="0"/>
          </a:p>
        </p:txBody>
      </p:sp>
    </p:spTree>
    <p:extLst>
      <p:ext uri="{BB962C8B-B14F-4D97-AF65-F5344CB8AC3E}">
        <p14:creationId xmlns:p14="http://schemas.microsoft.com/office/powerpoint/2010/main" val="26033648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1CB1B-43DB-4A63-A2F3-1E88C42F10C4}"/>
              </a:ext>
            </a:extLst>
          </p:cNvPr>
          <p:cNvSpPr>
            <a:spLocks noGrp="1"/>
          </p:cNvSpPr>
          <p:nvPr>
            <p:ph type="title"/>
          </p:nvPr>
        </p:nvSpPr>
        <p:spPr>
          <a:xfrm>
            <a:off x="838200" y="723611"/>
            <a:ext cx="10515600" cy="923347"/>
          </a:xfrm>
        </p:spPr>
        <p:txBody>
          <a:bodyPr>
            <a:normAutofit/>
          </a:bodyPr>
          <a:lstStyle/>
          <a:p>
            <a:pPr algn="ctr"/>
            <a:r>
              <a:rPr lang="en-US" sz="3600" dirty="0"/>
              <a:t>COVID-19 is increasing physician burnout</a:t>
            </a:r>
          </a:p>
        </p:txBody>
      </p:sp>
      <p:sp>
        <p:nvSpPr>
          <p:cNvPr id="3" name="Content Placeholder 2">
            <a:extLst>
              <a:ext uri="{FF2B5EF4-FFF2-40B4-BE49-F238E27FC236}">
                <a16:creationId xmlns:a16="http://schemas.microsoft.com/office/drawing/2014/main" id="{7B0F38BA-2F93-4AA7-94DC-9DBFA267DB81}"/>
              </a:ext>
            </a:extLst>
          </p:cNvPr>
          <p:cNvSpPr>
            <a:spLocks noGrp="1"/>
          </p:cNvSpPr>
          <p:nvPr>
            <p:ph idx="1"/>
          </p:nvPr>
        </p:nvSpPr>
        <p:spPr>
          <a:xfrm>
            <a:off x="1446934" y="2132157"/>
            <a:ext cx="9298132" cy="3645188"/>
          </a:xfrm>
        </p:spPr>
        <p:txBody>
          <a:bodyPr>
            <a:normAutofit lnSpcReduction="10000"/>
          </a:bodyPr>
          <a:lstStyle/>
          <a:p>
            <a:r>
              <a:rPr lang="en-US" sz="2200" dirty="0"/>
              <a:t>Almost two-thirds (64%) of the U.S. physicians surveyed said the pandemic had intensified their sense of burnout. </a:t>
            </a:r>
          </a:p>
          <a:p>
            <a:r>
              <a:rPr lang="en-US" sz="2200" dirty="0"/>
              <a:t>About half said they had personally treated patients with COVID-19.</a:t>
            </a:r>
          </a:p>
          <a:p>
            <a:r>
              <a:rPr lang="en-US" sz="2200" dirty="0"/>
              <a:t> When asked about the sources of stress caused by the pandemic, some responders cited treating patients who were likely to die, and others cited being exposed to COVID-19 without being given the proper personal protective equipment (PPE). </a:t>
            </a:r>
          </a:p>
          <a:p>
            <a:r>
              <a:rPr lang="en-US" sz="2200" dirty="0"/>
              <a:t>One-fifth of doctors in Spain and the United Kingdom said they had personally contracted COVID-19, while only 5-6% in the U.S., Germany, and Portugal said they had.</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1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Healthcare 2020, 8, 421; doi:10.3390/healthcare8040421</a:t>
            </a:r>
          </a:p>
        </p:txBody>
      </p:sp>
    </p:spTree>
    <p:extLst>
      <p:ext uri="{BB962C8B-B14F-4D97-AF65-F5344CB8AC3E}">
        <p14:creationId xmlns:p14="http://schemas.microsoft.com/office/powerpoint/2010/main" val="13426281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7AD5F-F436-4F5B-81B1-57DA7E310C4C}"/>
              </a:ext>
            </a:extLst>
          </p:cNvPr>
          <p:cNvSpPr>
            <a:spLocks noGrp="1"/>
          </p:cNvSpPr>
          <p:nvPr>
            <p:ph type="title"/>
          </p:nvPr>
        </p:nvSpPr>
        <p:spPr>
          <a:xfrm>
            <a:off x="1831397" y="1444336"/>
            <a:ext cx="8529205" cy="905525"/>
          </a:xfrm>
        </p:spPr>
        <p:txBody>
          <a:bodyPr>
            <a:normAutofit/>
          </a:bodyPr>
          <a:lstStyle/>
          <a:p>
            <a:pPr algn="ctr"/>
            <a:r>
              <a:rPr lang="en-US" sz="3600" dirty="0"/>
              <a:t>COVID-19 is increasing physician burnout</a:t>
            </a:r>
          </a:p>
        </p:txBody>
      </p:sp>
      <p:sp>
        <p:nvSpPr>
          <p:cNvPr id="3" name="Content Placeholder 2">
            <a:extLst>
              <a:ext uri="{FF2B5EF4-FFF2-40B4-BE49-F238E27FC236}">
                <a16:creationId xmlns:a16="http://schemas.microsoft.com/office/drawing/2014/main" id="{3F338D32-8DFA-44B1-9FC8-C5D5DC4D2161}"/>
              </a:ext>
            </a:extLst>
          </p:cNvPr>
          <p:cNvSpPr>
            <a:spLocks noGrp="1"/>
          </p:cNvSpPr>
          <p:nvPr>
            <p:ph idx="1"/>
          </p:nvPr>
        </p:nvSpPr>
        <p:spPr>
          <a:xfrm>
            <a:off x="2497190" y="2618327"/>
            <a:ext cx="7197620" cy="2795337"/>
          </a:xfrm>
        </p:spPr>
        <p:txBody>
          <a:bodyPr>
            <a:normAutofit/>
          </a:bodyPr>
          <a:lstStyle/>
          <a:p>
            <a:r>
              <a:rPr lang="en-US" sz="2200" dirty="0"/>
              <a:t>When asked about the ways they’re coping with the stress of the pandemic, 29% of U.S. doctors said they were eating more, 19% said they were drinking more alcohol, and 2% said they were taking more prescription stimulants and medications.</a:t>
            </a:r>
          </a:p>
          <a:p>
            <a:r>
              <a:rPr lang="en-US" sz="2200" dirty="0"/>
              <a:t>Among U.S. physicians, 46% reported increased loneliness; only Portugal and Brazil had higher rates.</a:t>
            </a:r>
            <a:endParaRPr lang="en-US" dirty="0"/>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1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Healthcare 2020, 8, 421; doi:10.3390/healthcare8040421</a:t>
            </a:r>
          </a:p>
        </p:txBody>
      </p:sp>
    </p:spTree>
    <p:extLst>
      <p:ext uri="{BB962C8B-B14F-4D97-AF65-F5344CB8AC3E}">
        <p14:creationId xmlns:p14="http://schemas.microsoft.com/office/powerpoint/2010/main" val="26328455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6A0EA-8A79-4309-B5D8-60ED659BC2D9}"/>
              </a:ext>
            </a:extLst>
          </p:cNvPr>
          <p:cNvSpPr>
            <a:spLocks noGrp="1"/>
          </p:cNvSpPr>
          <p:nvPr>
            <p:ph type="title"/>
          </p:nvPr>
        </p:nvSpPr>
        <p:spPr>
          <a:xfrm>
            <a:off x="886645" y="619463"/>
            <a:ext cx="10515600" cy="1325563"/>
          </a:xfrm>
        </p:spPr>
        <p:txBody>
          <a:bodyPr>
            <a:normAutofit/>
          </a:bodyPr>
          <a:lstStyle/>
          <a:p>
            <a:pPr algn="ctr"/>
            <a:r>
              <a:rPr lang="en-US" sz="4000" dirty="0">
                <a:effectLst/>
                <a:ea typeface="Times New Roman" panose="02020603050405020304" pitchFamily="18" charset="0"/>
              </a:rPr>
              <a:t>The difference between stress and burnout</a:t>
            </a:r>
            <a:endParaRPr lang="en-US" dirty="0"/>
          </a:p>
        </p:txBody>
      </p:sp>
      <p:pic>
        <p:nvPicPr>
          <p:cNvPr id="4" name="Content Placeholder 3">
            <a:extLst>
              <a:ext uri="{FF2B5EF4-FFF2-40B4-BE49-F238E27FC236}">
                <a16:creationId xmlns:a16="http://schemas.microsoft.com/office/drawing/2014/main" id="{9733ABFE-5020-4EEC-891B-263C6664F9DF}"/>
              </a:ext>
            </a:extLst>
          </p:cNvPr>
          <p:cNvPicPr>
            <a:picLocks noGrp="1" noChangeAspect="1"/>
          </p:cNvPicPr>
          <p:nvPr>
            <p:ph idx="1"/>
          </p:nvPr>
        </p:nvPicPr>
        <p:blipFill>
          <a:blip r:embed="rId2"/>
          <a:stretch>
            <a:fillRect/>
          </a:stretch>
        </p:blipFill>
        <p:spPr>
          <a:xfrm>
            <a:off x="1021011" y="2348674"/>
            <a:ext cx="10149978" cy="3144442"/>
          </a:xfrm>
          <a:prstGeom prst="rect">
            <a:avLst/>
          </a:prstGeom>
        </p:spPr>
      </p:pic>
    </p:spTree>
    <p:extLst>
      <p:ext uri="{BB962C8B-B14F-4D97-AF65-F5344CB8AC3E}">
        <p14:creationId xmlns:p14="http://schemas.microsoft.com/office/powerpoint/2010/main" val="17610812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60050" y="386499"/>
            <a:ext cx="9144000" cy="1690590"/>
          </a:xfrm>
        </p:spPr>
        <p:txBody>
          <a:bodyPr>
            <a:normAutofit fontScale="90000"/>
          </a:bodyPr>
          <a:lstStyle/>
          <a:p>
            <a:r>
              <a:rPr lang="en-US" b="0" i="0" dirty="0">
                <a:solidFill>
                  <a:srgbClr val="000000"/>
                </a:solidFill>
                <a:effectLst/>
                <a:latin typeface="Times New Roman" panose="02020603050405020304" pitchFamily="18" charset="0"/>
              </a:rPr>
              <a:t>Physician burnout contributors</a:t>
            </a:r>
            <a:endParaRPr lang="en-US" dirty="0"/>
          </a:p>
        </p:txBody>
      </p:sp>
      <p:sp>
        <p:nvSpPr>
          <p:cNvPr id="3" name="Subtitle 2"/>
          <p:cNvSpPr>
            <a:spLocks noGrp="1"/>
          </p:cNvSpPr>
          <p:nvPr>
            <p:ph type="subTitle" idx="1"/>
          </p:nvPr>
        </p:nvSpPr>
        <p:spPr>
          <a:xfrm>
            <a:off x="1335464" y="2702154"/>
            <a:ext cx="9144000" cy="2794638"/>
          </a:xfrm>
        </p:spPr>
        <p:txBody>
          <a:bodyPr>
            <a:normAutofit/>
          </a:bodyPr>
          <a:lstStyle/>
          <a:p>
            <a:pPr marL="685800" indent="-685800" algn="l">
              <a:buFont typeface="Arial" panose="020B0604020202020204" pitchFamily="34" charset="0"/>
              <a:buChar char="•"/>
            </a:pPr>
            <a:r>
              <a:rPr lang="en-US" b="1" i="0" dirty="0">
                <a:solidFill>
                  <a:srgbClr val="FF0000"/>
                </a:solidFill>
                <a:effectLst/>
                <a:latin typeface="Times New Roman" panose="02020603050405020304" pitchFamily="18" charset="0"/>
              </a:rPr>
              <a:t>Work factors </a:t>
            </a:r>
            <a:r>
              <a:rPr lang="en-US" sz="2000" b="0" i="0" dirty="0">
                <a:solidFill>
                  <a:srgbClr val="000000"/>
                </a:solidFill>
                <a:effectLst/>
                <a:latin typeface="Times New Roman" panose="02020603050405020304" pitchFamily="18" charset="0"/>
              </a:rPr>
              <a:t>(excessive workloads and work hours)</a:t>
            </a:r>
          </a:p>
          <a:p>
            <a:pPr marL="685800" indent="-685800" algn="l">
              <a:buFont typeface="Arial" panose="020B0604020202020204" pitchFamily="34" charset="0"/>
              <a:buChar char="•"/>
            </a:pPr>
            <a:r>
              <a:rPr lang="en-US" b="1" i="0" dirty="0">
                <a:solidFill>
                  <a:srgbClr val="FF0000"/>
                </a:solidFill>
                <a:effectLst/>
                <a:latin typeface="Times New Roman" panose="02020603050405020304" pitchFamily="18" charset="0"/>
              </a:rPr>
              <a:t>Personal characteristics </a:t>
            </a:r>
            <a:r>
              <a:rPr lang="en-US" sz="2000" b="0" i="0" dirty="0">
                <a:solidFill>
                  <a:srgbClr val="000000"/>
                </a:solidFill>
                <a:effectLst/>
                <a:latin typeface="Times New Roman" panose="02020603050405020304" pitchFamily="18" charset="0"/>
              </a:rPr>
              <a:t>(work-life imbalance, inadequate support, sleep deprivation)</a:t>
            </a:r>
          </a:p>
          <a:p>
            <a:pPr marL="685800" indent="-685800" algn="l">
              <a:buFont typeface="Arial" panose="020B0604020202020204" pitchFamily="34" charset="0"/>
              <a:buChar char="•"/>
            </a:pPr>
            <a:r>
              <a:rPr lang="en-US" b="1" i="0" dirty="0">
                <a:solidFill>
                  <a:srgbClr val="FF0000"/>
                </a:solidFill>
                <a:effectLst/>
                <a:latin typeface="Times New Roman" panose="02020603050405020304" pitchFamily="18" charset="0"/>
              </a:rPr>
              <a:t>Other factors </a:t>
            </a:r>
            <a:r>
              <a:rPr lang="en-US" sz="2000" b="0" i="0" dirty="0">
                <a:solidFill>
                  <a:srgbClr val="000000"/>
                </a:solidFill>
                <a:effectLst/>
                <a:latin typeface="Times New Roman" panose="02020603050405020304" pitchFamily="18" charset="0"/>
              </a:rPr>
              <a:t>identified in addition to usual contributors to burnout are </a:t>
            </a:r>
            <a:r>
              <a:rPr lang="en-US" sz="2000" b="0" i="0" dirty="0">
                <a:effectLst/>
                <a:latin typeface="Times New Roman" panose="02020603050405020304" pitchFamily="18" charset="0"/>
              </a:rPr>
              <a:t>lack of control over procedures</a:t>
            </a:r>
            <a:r>
              <a:rPr lang="en-US" sz="2000" b="0" i="0" dirty="0">
                <a:solidFill>
                  <a:srgbClr val="000000"/>
                </a:solidFill>
                <a:effectLst/>
                <a:latin typeface="Times New Roman" panose="02020603050405020304" pitchFamily="18" charset="0"/>
              </a:rPr>
              <a:t>, infection control measures, the false notion of safety precautions, poor communication and directives, lack of preparedness and emotional support, inadequate personal protective equipment (PPE), and perceived fatality</a:t>
            </a:r>
          </a:p>
        </p:txBody>
      </p:sp>
    </p:spTree>
    <p:extLst>
      <p:ext uri="{BB962C8B-B14F-4D97-AF65-F5344CB8AC3E}">
        <p14:creationId xmlns:p14="http://schemas.microsoft.com/office/powerpoint/2010/main" val="15635815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D86F4-01F8-43EF-BB34-E6241F257CA3}"/>
              </a:ext>
            </a:extLst>
          </p:cNvPr>
          <p:cNvSpPr>
            <a:spLocks noGrp="1"/>
          </p:cNvSpPr>
          <p:nvPr>
            <p:ph type="title"/>
          </p:nvPr>
        </p:nvSpPr>
        <p:spPr>
          <a:xfrm>
            <a:off x="3592657" y="1139247"/>
            <a:ext cx="5006686" cy="850611"/>
          </a:xfrm>
        </p:spPr>
        <p:txBody>
          <a:bodyPr/>
          <a:lstStyle/>
          <a:p>
            <a:pPr algn="ctr"/>
            <a:r>
              <a:rPr lang="en-US" sz="4400" dirty="0">
                <a:solidFill>
                  <a:srgbClr val="505050"/>
                </a:solidFill>
                <a:effectLst/>
                <a:ea typeface="Times New Roman" panose="02020603050405020304" pitchFamily="18" charset="0"/>
              </a:rPr>
              <a:t>Other factor</a:t>
            </a:r>
            <a:endParaRPr lang="en-US" dirty="0"/>
          </a:p>
        </p:txBody>
      </p:sp>
      <p:sp>
        <p:nvSpPr>
          <p:cNvPr id="3" name="Content Placeholder 2">
            <a:extLst>
              <a:ext uri="{FF2B5EF4-FFF2-40B4-BE49-F238E27FC236}">
                <a16:creationId xmlns:a16="http://schemas.microsoft.com/office/drawing/2014/main" id="{51B55624-3146-4702-A27D-66B1C03DA4FB}"/>
              </a:ext>
            </a:extLst>
          </p:cNvPr>
          <p:cNvSpPr>
            <a:spLocks noGrp="1"/>
          </p:cNvSpPr>
          <p:nvPr>
            <p:ph idx="1"/>
          </p:nvPr>
        </p:nvSpPr>
        <p:spPr>
          <a:xfrm>
            <a:off x="1698913" y="2436935"/>
            <a:ext cx="8794173" cy="3439125"/>
          </a:xfrm>
        </p:spPr>
        <p:txBody>
          <a:bodyPr>
            <a:noAutofit/>
          </a:bodyPr>
          <a:lstStyle/>
          <a:p>
            <a:r>
              <a:rPr lang="en-US" sz="2200" dirty="0">
                <a:solidFill>
                  <a:srgbClr val="505050"/>
                </a:solidFill>
                <a:effectLst/>
                <a:ea typeface="Times New Roman" panose="02020603050405020304" pitchFamily="18" charset="0"/>
              </a:rPr>
              <a:t>Additionally, workplace ethics and culture vary among different countries, and there is a scarcity of data on physician burnout in low-income and middle-income countries (LMICs). Colin West and colleagues report a systematic review and </a:t>
            </a:r>
            <a:r>
              <a:rPr lang="en-US" sz="2200" dirty="0">
                <a:solidFill>
                  <a:srgbClr val="FF0000"/>
                </a:solidFill>
                <a:effectLst/>
                <a:ea typeface="Times New Roman" panose="02020603050405020304" pitchFamily="18" charset="0"/>
              </a:rPr>
              <a:t>meta-analysis</a:t>
            </a:r>
            <a:r>
              <a:rPr lang="en-US" sz="2200" dirty="0">
                <a:solidFill>
                  <a:srgbClr val="505050"/>
                </a:solidFill>
                <a:effectLst/>
                <a:ea typeface="Times New Roman" panose="02020603050405020304" pitchFamily="18" charset="0"/>
              </a:rPr>
              <a:t> on interventions to prevent and reduce physician burnout, but most of the included studies of sufficient quality were done in high-income countries. Disturbingly, physician burnout is still a hidden but rapidly growing epidemic in LMICs, given the soaring and large demands for health-care services in these countries</a:t>
            </a:r>
            <a:endParaRPr lang="fa-IR" sz="2200" dirty="0">
              <a:solidFill>
                <a:srgbClr val="505050"/>
              </a:solidFill>
              <a:effectLst/>
              <a:ea typeface="Times New Roman" panose="02020603050405020304" pitchFamily="18" charset="0"/>
            </a:endParaRPr>
          </a:p>
          <a:p>
            <a:pPr marL="0" indent="0">
              <a:buNone/>
            </a:pPr>
            <a:endParaRPr lang="en-US" sz="2400" dirty="0">
              <a:solidFill>
                <a:srgbClr val="505050"/>
              </a:solidFill>
              <a:effectLst/>
              <a:ea typeface="Times New Roman" panose="02020603050405020304" pitchFamily="18"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900" b="0" i="0" u="none" strike="noStrike" kern="1200" cap="none" spc="0" normalizeH="0" baseline="0" noProof="0" dirty="0">
                <a:ln>
                  <a:noFill/>
                </a:ln>
                <a:solidFill>
                  <a:srgbClr val="505050"/>
                </a:solidFill>
                <a:effectLst/>
                <a:uLnTx/>
                <a:uFillTx/>
                <a:latin typeface="Times New Roman" panose="02020603050405020304" pitchFamily="18" charset="0"/>
                <a:ea typeface="+mn-ea"/>
                <a:cs typeface="Times New Roman" panose="02020603050405020304" pitchFamily="18" charset="0"/>
              </a:rPr>
              <a:t>Lancet editorial Vol 394 July 13 2019</a:t>
            </a:r>
            <a:endParaRPr kumimoji="0" lang="en-US" sz="9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7789849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DDC59-4F07-47C0-85C6-480AE7882E09}"/>
              </a:ext>
            </a:extLst>
          </p:cNvPr>
          <p:cNvSpPr>
            <a:spLocks noGrp="1"/>
          </p:cNvSpPr>
          <p:nvPr>
            <p:ph type="title"/>
          </p:nvPr>
        </p:nvSpPr>
        <p:spPr>
          <a:xfrm>
            <a:off x="3244559" y="1975715"/>
            <a:ext cx="5702877" cy="798657"/>
          </a:xfrm>
        </p:spPr>
        <p:txBody>
          <a:bodyPr/>
          <a:lstStyle/>
          <a:p>
            <a:pPr algn="ctr"/>
            <a:r>
              <a:rPr lang="en-US" dirty="0"/>
              <a:t>Signs and symptoms</a:t>
            </a:r>
          </a:p>
        </p:txBody>
      </p:sp>
      <p:sp>
        <p:nvSpPr>
          <p:cNvPr id="3" name="Content Placeholder 2">
            <a:extLst>
              <a:ext uri="{FF2B5EF4-FFF2-40B4-BE49-F238E27FC236}">
                <a16:creationId xmlns:a16="http://schemas.microsoft.com/office/drawing/2014/main" id="{181BCCFA-2943-4D69-9F8C-4A6C81E8764C}"/>
              </a:ext>
            </a:extLst>
          </p:cNvPr>
          <p:cNvSpPr>
            <a:spLocks noGrp="1"/>
          </p:cNvSpPr>
          <p:nvPr>
            <p:ph idx="1"/>
          </p:nvPr>
        </p:nvSpPr>
        <p:spPr>
          <a:xfrm>
            <a:off x="5013613" y="3183225"/>
            <a:ext cx="2237509" cy="1603375"/>
          </a:xfrm>
        </p:spPr>
        <p:txBody>
          <a:bodyPr>
            <a:normAutofit/>
          </a:bodyPr>
          <a:lstStyle/>
          <a:p>
            <a:r>
              <a:rPr lang="en-US" sz="2400" dirty="0"/>
              <a:t>Physical </a:t>
            </a:r>
          </a:p>
          <a:p>
            <a:r>
              <a:rPr lang="en-US" sz="2400" dirty="0"/>
              <a:t>Emotional</a:t>
            </a:r>
          </a:p>
          <a:p>
            <a:r>
              <a:rPr lang="en-US" sz="2400" dirty="0"/>
              <a:t>behavioral</a:t>
            </a:r>
          </a:p>
        </p:txBody>
      </p:sp>
    </p:spTree>
    <p:extLst>
      <p:ext uri="{BB962C8B-B14F-4D97-AF65-F5344CB8AC3E}">
        <p14:creationId xmlns:p14="http://schemas.microsoft.com/office/powerpoint/2010/main" val="799440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03AF5-B301-40C8-B82E-A1B90E7D2E23}"/>
              </a:ext>
            </a:extLst>
          </p:cNvPr>
          <p:cNvSpPr>
            <a:spLocks noGrp="1"/>
          </p:cNvSpPr>
          <p:nvPr>
            <p:ph type="title"/>
          </p:nvPr>
        </p:nvSpPr>
        <p:spPr>
          <a:xfrm>
            <a:off x="2041812" y="1580863"/>
            <a:ext cx="8108373" cy="923348"/>
          </a:xfrm>
        </p:spPr>
        <p:txBody>
          <a:bodyPr>
            <a:normAutofit/>
          </a:bodyPr>
          <a:lstStyle/>
          <a:p>
            <a:pPr algn="ctr"/>
            <a:r>
              <a:rPr kumimoji="0" lang="en-US" sz="3600" b="0" i="0" u="none" strike="noStrike" kern="1200" cap="none" spc="0" normalizeH="0" baseline="0" noProof="0" dirty="0">
                <a:ln>
                  <a:noFill/>
                </a:ln>
                <a:solidFill>
                  <a:srgbClr val="333333"/>
                </a:solidFill>
                <a:effectLst/>
                <a:uLnTx/>
                <a:uFillTx/>
                <a:ea typeface="Times New Roman" panose="02020603050405020304" pitchFamily="18" charset="0"/>
              </a:rPr>
              <a:t>Physical signs and symptoms of burnout</a:t>
            </a:r>
            <a:endParaRPr lang="en-US" sz="3600" dirty="0"/>
          </a:p>
        </p:txBody>
      </p:sp>
      <p:sp>
        <p:nvSpPr>
          <p:cNvPr id="6" name="Content Placeholder 5">
            <a:extLst>
              <a:ext uri="{FF2B5EF4-FFF2-40B4-BE49-F238E27FC236}">
                <a16:creationId xmlns:a16="http://schemas.microsoft.com/office/drawing/2014/main" id="{752EF304-92CD-4EAD-9DA3-17DCA4C6F24A}"/>
              </a:ext>
            </a:extLst>
          </p:cNvPr>
          <p:cNvSpPr>
            <a:spLocks noGrp="1"/>
          </p:cNvSpPr>
          <p:nvPr>
            <p:ph idx="1"/>
          </p:nvPr>
        </p:nvSpPr>
        <p:spPr>
          <a:xfrm>
            <a:off x="2584996" y="2775052"/>
            <a:ext cx="7022007" cy="2009962"/>
          </a:xfrm>
        </p:spPr>
        <p:txBody>
          <a:bodyPr>
            <a:normAutofit/>
          </a:bodyPr>
          <a:lstStyle/>
          <a:p>
            <a:r>
              <a:rPr lang="en-US" sz="2400" dirty="0"/>
              <a:t>Feeling tired and drained most of the time</a:t>
            </a:r>
          </a:p>
          <a:p>
            <a:r>
              <a:rPr lang="en-US" sz="2400" dirty="0"/>
              <a:t>Frequent headache or muscle pain</a:t>
            </a:r>
          </a:p>
          <a:p>
            <a:r>
              <a:rPr lang="en-US" sz="2400" dirty="0"/>
              <a:t>Change in appetite or sleep habit</a:t>
            </a:r>
          </a:p>
          <a:p>
            <a:r>
              <a:rPr lang="en-US" sz="2400" dirty="0"/>
              <a:t>Lowered immunity, frequent illnesses</a:t>
            </a:r>
          </a:p>
        </p:txBody>
      </p:sp>
    </p:spTree>
    <p:extLst>
      <p:ext uri="{BB962C8B-B14F-4D97-AF65-F5344CB8AC3E}">
        <p14:creationId xmlns:p14="http://schemas.microsoft.com/office/powerpoint/2010/main" val="16666226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9F83C-29B3-4E9D-B272-A921E9402270}"/>
              </a:ext>
            </a:extLst>
          </p:cNvPr>
          <p:cNvSpPr>
            <a:spLocks noGrp="1"/>
          </p:cNvSpPr>
          <p:nvPr>
            <p:ph type="title"/>
          </p:nvPr>
        </p:nvSpPr>
        <p:spPr>
          <a:xfrm>
            <a:off x="2122343" y="1487344"/>
            <a:ext cx="7947314" cy="824634"/>
          </a:xfrm>
        </p:spPr>
        <p:txBody>
          <a:bodyPr>
            <a:normAutofit/>
          </a:bodyPr>
          <a:lstStyle/>
          <a:p>
            <a:r>
              <a:rPr lang="en-US" sz="3600" dirty="0"/>
              <a:t>Emotional signs and symptoms of burnout</a:t>
            </a:r>
          </a:p>
        </p:txBody>
      </p:sp>
      <p:sp>
        <p:nvSpPr>
          <p:cNvPr id="3" name="Content Placeholder 2">
            <a:extLst>
              <a:ext uri="{FF2B5EF4-FFF2-40B4-BE49-F238E27FC236}">
                <a16:creationId xmlns:a16="http://schemas.microsoft.com/office/drawing/2014/main" id="{3ADCB47D-2FE3-42DD-AB7C-BCAAF01C5C7E}"/>
              </a:ext>
            </a:extLst>
          </p:cNvPr>
          <p:cNvSpPr>
            <a:spLocks noGrp="1"/>
          </p:cNvSpPr>
          <p:nvPr>
            <p:ph idx="1"/>
          </p:nvPr>
        </p:nvSpPr>
        <p:spPr>
          <a:xfrm>
            <a:off x="3056659" y="2760806"/>
            <a:ext cx="6186055" cy="3182794"/>
          </a:xfrm>
        </p:spPr>
        <p:txBody>
          <a:bodyPr>
            <a:noAutofit/>
          </a:bodyPr>
          <a:lstStyle/>
          <a:p>
            <a:r>
              <a:rPr lang="en-US" sz="2400" dirty="0"/>
              <a:t>Sense of failure and self-doubt</a:t>
            </a:r>
          </a:p>
          <a:p>
            <a:r>
              <a:rPr lang="en-US" sz="2400" dirty="0"/>
              <a:t>Loss of motivation</a:t>
            </a:r>
          </a:p>
          <a:p>
            <a:r>
              <a:rPr lang="en-US" sz="2400" dirty="0"/>
              <a:t>Feeling helplessness, trapped, and defeated</a:t>
            </a:r>
          </a:p>
          <a:p>
            <a:r>
              <a:rPr lang="en-US" sz="2400" dirty="0"/>
              <a:t>Increasingly cynical and negative outlook</a:t>
            </a:r>
          </a:p>
          <a:p>
            <a:r>
              <a:rPr lang="en-US" sz="2400" dirty="0"/>
              <a:t>Detachment, feeling alone in the world</a:t>
            </a:r>
          </a:p>
          <a:p>
            <a:r>
              <a:rPr lang="en-US" sz="2400" dirty="0"/>
              <a:t>Decreased satisfaction and sense of accomplishment</a:t>
            </a:r>
          </a:p>
        </p:txBody>
      </p:sp>
    </p:spTree>
    <p:extLst>
      <p:ext uri="{BB962C8B-B14F-4D97-AF65-F5344CB8AC3E}">
        <p14:creationId xmlns:p14="http://schemas.microsoft.com/office/powerpoint/2010/main" val="23453228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3DEAE-8CDE-4BEF-BA5B-11D4FEC101AA}"/>
              </a:ext>
            </a:extLst>
          </p:cNvPr>
          <p:cNvSpPr>
            <a:spLocks noGrp="1"/>
          </p:cNvSpPr>
          <p:nvPr>
            <p:ph type="title"/>
          </p:nvPr>
        </p:nvSpPr>
        <p:spPr>
          <a:xfrm>
            <a:off x="2072986" y="1305503"/>
            <a:ext cx="8046027" cy="902566"/>
          </a:xfrm>
        </p:spPr>
        <p:txBody>
          <a:bodyPr>
            <a:normAutofit/>
          </a:bodyPr>
          <a:lstStyle/>
          <a:p>
            <a:pPr algn="ctr"/>
            <a:r>
              <a:rPr lang="en-US" sz="3600" dirty="0"/>
              <a:t>Behavioral signs and symptoms of burnout</a:t>
            </a:r>
          </a:p>
        </p:txBody>
      </p:sp>
      <p:sp>
        <p:nvSpPr>
          <p:cNvPr id="3" name="Content Placeholder 2">
            <a:extLst>
              <a:ext uri="{FF2B5EF4-FFF2-40B4-BE49-F238E27FC236}">
                <a16:creationId xmlns:a16="http://schemas.microsoft.com/office/drawing/2014/main" id="{05C41722-C8AA-40E7-B803-AD44EF334019}"/>
              </a:ext>
            </a:extLst>
          </p:cNvPr>
          <p:cNvSpPr>
            <a:spLocks noGrp="1"/>
          </p:cNvSpPr>
          <p:nvPr>
            <p:ph idx="1"/>
          </p:nvPr>
        </p:nvSpPr>
        <p:spPr>
          <a:xfrm>
            <a:off x="3035877" y="2438689"/>
            <a:ext cx="6035386" cy="2886652"/>
          </a:xfrm>
        </p:spPr>
        <p:txBody>
          <a:bodyPr>
            <a:normAutofit fontScale="92500"/>
          </a:bodyPr>
          <a:lstStyle/>
          <a:p>
            <a:r>
              <a:rPr lang="en-US" sz="2400" dirty="0"/>
              <a:t>Withdrawing from responsibility</a:t>
            </a:r>
          </a:p>
          <a:p>
            <a:r>
              <a:rPr lang="en-US" sz="2400" dirty="0"/>
              <a:t>Isolating yourself from others</a:t>
            </a:r>
          </a:p>
          <a:p>
            <a:r>
              <a:rPr lang="en-US" sz="2400" dirty="0"/>
              <a:t>Procrastinating, taking longer to get things done</a:t>
            </a:r>
          </a:p>
          <a:p>
            <a:r>
              <a:rPr lang="en-US" sz="2400" dirty="0"/>
              <a:t>Using food, drugs, or alcohol to cope</a:t>
            </a:r>
          </a:p>
          <a:p>
            <a:r>
              <a:rPr lang="en-US" sz="2400" dirty="0"/>
              <a:t>Taking out your frustration on others</a:t>
            </a:r>
          </a:p>
          <a:p>
            <a:r>
              <a:rPr lang="en-US" sz="2400" dirty="0"/>
              <a:t>Skipping work or coming in late and leaving early</a:t>
            </a:r>
          </a:p>
          <a:p>
            <a:endParaRPr lang="en-US" sz="2000" dirty="0"/>
          </a:p>
        </p:txBody>
      </p:sp>
    </p:spTree>
    <p:extLst>
      <p:ext uri="{BB962C8B-B14F-4D97-AF65-F5344CB8AC3E}">
        <p14:creationId xmlns:p14="http://schemas.microsoft.com/office/powerpoint/2010/main" val="23707241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43B50-34AE-4052-B1C0-BA570042743F}"/>
              </a:ext>
            </a:extLst>
          </p:cNvPr>
          <p:cNvSpPr>
            <a:spLocks noGrp="1"/>
          </p:cNvSpPr>
          <p:nvPr>
            <p:ph type="title"/>
          </p:nvPr>
        </p:nvSpPr>
        <p:spPr>
          <a:xfrm>
            <a:off x="3252799" y="1527023"/>
            <a:ext cx="5274229" cy="982382"/>
          </a:xfrm>
        </p:spPr>
        <p:txBody>
          <a:bodyPr>
            <a:normAutofit/>
          </a:bodyPr>
          <a:lstStyle/>
          <a:p>
            <a:pPr marL="0" marR="0" algn="ctr">
              <a:lnSpc>
                <a:spcPct val="107000"/>
              </a:lnSpc>
              <a:spcBef>
                <a:spcPts val="0"/>
              </a:spcBef>
              <a:spcAft>
                <a:spcPts val="800"/>
              </a:spcAft>
            </a:pPr>
            <a:r>
              <a:rPr lang="en-US" sz="4400" dirty="0">
                <a:effectLst/>
                <a:ea typeface="Times New Roman" panose="02020603050405020304" pitchFamily="18" charset="0"/>
              </a:rPr>
              <a:t>Causes of burnout</a:t>
            </a:r>
            <a:endParaRPr lang="en-US" dirty="0"/>
          </a:p>
        </p:txBody>
      </p:sp>
      <p:sp>
        <p:nvSpPr>
          <p:cNvPr id="3" name="Content Placeholder 2">
            <a:extLst>
              <a:ext uri="{FF2B5EF4-FFF2-40B4-BE49-F238E27FC236}">
                <a16:creationId xmlns:a16="http://schemas.microsoft.com/office/drawing/2014/main" id="{2DC45A40-6AF8-4C13-A41C-49492DFE2FBB}"/>
              </a:ext>
            </a:extLst>
          </p:cNvPr>
          <p:cNvSpPr>
            <a:spLocks noGrp="1"/>
          </p:cNvSpPr>
          <p:nvPr>
            <p:ph idx="1"/>
          </p:nvPr>
        </p:nvSpPr>
        <p:spPr>
          <a:xfrm>
            <a:off x="3034145" y="3116551"/>
            <a:ext cx="6123709" cy="1519466"/>
          </a:xfrm>
        </p:spPr>
        <p:txBody>
          <a:bodyPr>
            <a:normAutofit/>
          </a:bodyPr>
          <a:lstStyle/>
          <a:p>
            <a:r>
              <a:rPr lang="en-US" sz="2400" dirty="0">
                <a:solidFill>
                  <a:srgbClr val="333333"/>
                </a:solidFill>
                <a:effectLst/>
                <a:ea typeface="Times New Roman" panose="02020603050405020304" pitchFamily="18" charset="0"/>
              </a:rPr>
              <a:t>Work-related causes of burnout</a:t>
            </a:r>
            <a:endParaRPr lang="en-US" sz="2400" dirty="0">
              <a:effectLst/>
              <a:ea typeface="Calibri" panose="020F0502020204030204" pitchFamily="34" charset="0"/>
            </a:endParaRPr>
          </a:p>
          <a:p>
            <a:r>
              <a:rPr lang="en-US" sz="2400" dirty="0">
                <a:solidFill>
                  <a:srgbClr val="333333"/>
                </a:solidFill>
                <a:effectLst/>
                <a:ea typeface="Times New Roman" panose="02020603050405020304" pitchFamily="18" charset="0"/>
              </a:rPr>
              <a:t>Lifestyle causes of burnout</a:t>
            </a:r>
            <a:endParaRPr lang="en-US" sz="2400" dirty="0">
              <a:effectLst/>
              <a:ea typeface="Calibri" panose="020F0502020204030204" pitchFamily="34" charset="0"/>
            </a:endParaRPr>
          </a:p>
          <a:p>
            <a:r>
              <a:rPr lang="en-US" sz="2400" dirty="0">
                <a:solidFill>
                  <a:srgbClr val="333333"/>
                </a:solidFill>
                <a:effectLst/>
                <a:ea typeface="Times New Roman" panose="02020603050405020304" pitchFamily="18" charset="0"/>
              </a:rPr>
              <a:t>Personality traits can contribute to burnout</a:t>
            </a:r>
            <a:endParaRPr lang="en-US" sz="2400" dirty="0">
              <a:effectLst/>
              <a:ea typeface="Calibri" panose="020F0502020204030204" pitchFamily="34" charset="0"/>
            </a:endParaRPr>
          </a:p>
          <a:p>
            <a:endParaRPr lang="en-US" sz="2400" dirty="0"/>
          </a:p>
        </p:txBody>
      </p:sp>
    </p:spTree>
    <p:extLst>
      <p:ext uri="{BB962C8B-B14F-4D97-AF65-F5344CB8AC3E}">
        <p14:creationId xmlns:p14="http://schemas.microsoft.com/office/powerpoint/2010/main" val="10437354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04D13-D36F-4440-B8EE-16D1957AF012}"/>
              </a:ext>
            </a:extLst>
          </p:cNvPr>
          <p:cNvSpPr>
            <a:spLocks noGrp="1"/>
          </p:cNvSpPr>
          <p:nvPr>
            <p:ph type="title"/>
          </p:nvPr>
        </p:nvSpPr>
        <p:spPr>
          <a:xfrm>
            <a:off x="2966604" y="1331480"/>
            <a:ext cx="6258791" cy="944130"/>
          </a:xfrm>
        </p:spPr>
        <p:txBody>
          <a:bodyPr/>
          <a:lstStyle/>
          <a:p>
            <a:pPr algn="ctr"/>
            <a:r>
              <a:rPr lang="en-US" sz="3600" dirty="0">
                <a:solidFill>
                  <a:srgbClr val="333333"/>
                </a:solidFill>
                <a:effectLst/>
                <a:ea typeface="Times New Roman" panose="02020603050405020304" pitchFamily="18" charset="0"/>
              </a:rPr>
              <a:t>Work-related causes of burnout</a:t>
            </a:r>
            <a:endParaRPr lang="en-US" dirty="0"/>
          </a:p>
        </p:txBody>
      </p:sp>
      <p:sp>
        <p:nvSpPr>
          <p:cNvPr id="3" name="Content Placeholder 2">
            <a:extLst>
              <a:ext uri="{FF2B5EF4-FFF2-40B4-BE49-F238E27FC236}">
                <a16:creationId xmlns:a16="http://schemas.microsoft.com/office/drawing/2014/main" id="{C6F95BA0-FE0E-4828-B329-330B94E4292E}"/>
              </a:ext>
            </a:extLst>
          </p:cNvPr>
          <p:cNvSpPr>
            <a:spLocks noGrp="1"/>
          </p:cNvSpPr>
          <p:nvPr>
            <p:ph idx="1"/>
          </p:nvPr>
        </p:nvSpPr>
        <p:spPr>
          <a:xfrm>
            <a:off x="2156545" y="2610139"/>
            <a:ext cx="7806171" cy="3172402"/>
          </a:xfrm>
        </p:spPr>
        <p:txBody>
          <a:bodyPr>
            <a:noAutofit/>
          </a:bodyPr>
          <a:lstStyle/>
          <a:p>
            <a:pPr>
              <a:lnSpc>
                <a:spcPct val="107000"/>
              </a:lnSpc>
              <a:spcBef>
                <a:spcPts val="0"/>
              </a:spcBef>
              <a:spcAft>
                <a:spcPts val="1200"/>
              </a:spcAft>
              <a:buSzPts val="1000"/>
              <a:tabLst>
                <a:tab pos="457200" algn="l"/>
              </a:tabLst>
            </a:pPr>
            <a:r>
              <a:rPr lang="en-US" sz="2400" dirty="0">
                <a:solidFill>
                  <a:srgbClr val="333333"/>
                </a:solidFill>
                <a:effectLst/>
                <a:ea typeface="Times New Roman" panose="02020603050405020304" pitchFamily="18" charset="0"/>
              </a:rPr>
              <a:t>Feeling like you have little or no control over your work.</a:t>
            </a:r>
            <a:endParaRPr lang="en-US" sz="2400" dirty="0">
              <a:effectLst/>
              <a:ea typeface="Calibri" panose="020F0502020204030204" pitchFamily="34" charset="0"/>
            </a:endParaRPr>
          </a:p>
          <a:p>
            <a:pPr>
              <a:lnSpc>
                <a:spcPct val="107000"/>
              </a:lnSpc>
              <a:spcBef>
                <a:spcPts val="0"/>
              </a:spcBef>
              <a:spcAft>
                <a:spcPts val="1200"/>
              </a:spcAft>
              <a:buSzPts val="1000"/>
              <a:tabLst>
                <a:tab pos="457200" algn="l"/>
              </a:tabLst>
            </a:pPr>
            <a:r>
              <a:rPr lang="en-US" sz="2400" dirty="0">
                <a:solidFill>
                  <a:srgbClr val="333333"/>
                </a:solidFill>
                <a:effectLst/>
                <a:ea typeface="Times New Roman" panose="02020603050405020304" pitchFamily="18" charset="0"/>
              </a:rPr>
              <a:t>Lack of recognition or reward for good work.</a:t>
            </a:r>
            <a:endParaRPr lang="en-US" sz="2400" dirty="0">
              <a:effectLst/>
              <a:ea typeface="Calibri" panose="020F0502020204030204" pitchFamily="34" charset="0"/>
            </a:endParaRPr>
          </a:p>
          <a:p>
            <a:pPr>
              <a:lnSpc>
                <a:spcPct val="107000"/>
              </a:lnSpc>
              <a:spcBef>
                <a:spcPts val="0"/>
              </a:spcBef>
              <a:spcAft>
                <a:spcPts val="1200"/>
              </a:spcAft>
              <a:buSzPts val="1000"/>
              <a:tabLst>
                <a:tab pos="457200" algn="l"/>
              </a:tabLst>
            </a:pPr>
            <a:r>
              <a:rPr lang="en-US" sz="2400" dirty="0">
                <a:solidFill>
                  <a:srgbClr val="333333"/>
                </a:solidFill>
                <a:effectLst/>
                <a:ea typeface="Times New Roman" panose="02020603050405020304" pitchFamily="18" charset="0"/>
              </a:rPr>
              <a:t>Unclear or overly demanding job expectations.</a:t>
            </a:r>
            <a:endParaRPr lang="en-US" sz="2400" dirty="0">
              <a:effectLst/>
              <a:ea typeface="Calibri" panose="020F0502020204030204" pitchFamily="34" charset="0"/>
            </a:endParaRPr>
          </a:p>
          <a:p>
            <a:pPr>
              <a:lnSpc>
                <a:spcPct val="107000"/>
              </a:lnSpc>
              <a:spcBef>
                <a:spcPts val="0"/>
              </a:spcBef>
              <a:spcAft>
                <a:spcPts val="1200"/>
              </a:spcAft>
              <a:buSzPts val="1000"/>
              <a:tabLst>
                <a:tab pos="457200" algn="l"/>
              </a:tabLst>
            </a:pPr>
            <a:r>
              <a:rPr lang="en-US" sz="2400" dirty="0">
                <a:solidFill>
                  <a:srgbClr val="333333"/>
                </a:solidFill>
                <a:effectLst/>
                <a:ea typeface="Times New Roman" panose="02020603050405020304" pitchFamily="18" charset="0"/>
              </a:rPr>
              <a:t>Doing work that’s monotonous or unchallenging.</a:t>
            </a:r>
            <a:endParaRPr lang="en-US" sz="2400" dirty="0">
              <a:effectLst/>
              <a:ea typeface="Calibri" panose="020F0502020204030204" pitchFamily="34" charset="0"/>
            </a:endParaRPr>
          </a:p>
          <a:p>
            <a:r>
              <a:rPr lang="en-US" sz="2400" dirty="0">
                <a:solidFill>
                  <a:srgbClr val="333333"/>
                </a:solidFill>
                <a:effectLst/>
                <a:ea typeface="Times New Roman" panose="02020603050405020304" pitchFamily="18" charset="0"/>
              </a:rPr>
              <a:t>Working in a chaotic or high-pressure environment</a:t>
            </a:r>
            <a:endParaRPr lang="en-US" sz="2400" dirty="0"/>
          </a:p>
        </p:txBody>
      </p:sp>
    </p:spTree>
    <p:extLst>
      <p:ext uri="{BB962C8B-B14F-4D97-AF65-F5344CB8AC3E}">
        <p14:creationId xmlns:p14="http://schemas.microsoft.com/office/powerpoint/2010/main" val="11232511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24F84-E610-4805-86DE-F8FEB2CF4BBE}"/>
              </a:ext>
            </a:extLst>
          </p:cNvPr>
          <p:cNvSpPr>
            <a:spLocks noGrp="1"/>
          </p:cNvSpPr>
          <p:nvPr>
            <p:ph type="title"/>
          </p:nvPr>
        </p:nvSpPr>
        <p:spPr>
          <a:xfrm>
            <a:off x="3467100" y="1606839"/>
            <a:ext cx="5257800" cy="746702"/>
          </a:xfrm>
        </p:spPr>
        <p:txBody>
          <a:bodyPr/>
          <a:lstStyle/>
          <a:p>
            <a:r>
              <a:rPr lang="en-US" sz="3600" dirty="0">
                <a:solidFill>
                  <a:srgbClr val="333333"/>
                </a:solidFill>
                <a:effectLst/>
                <a:ea typeface="Times New Roman" panose="02020603050405020304" pitchFamily="18" charset="0"/>
              </a:rPr>
              <a:t>Lifestyle causes of burnout</a:t>
            </a:r>
            <a:endParaRPr lang="en-US" dirty="0"/>
          </a:p>
        </p:txBody>
      </p:sp>
      <p:sp>
        <p:nvSpPr>
          <p:cNvPr id="3" name="Content Placeholder 2">
            <a:extLst>
              <a:ext uri="{FF2B5EF4-FFF2-40B4-BE49-F238E27FC236}">
                <a16:creationId xmlns:a16="http://schemas.microsoft.com/office/drawing/2014/main" id="{9F0333B9-6AB1-49B3-92B9-164A281EC978}"/>
              </a:ext>
            </a:extLst>
          </p:cNvPr>
          <p:cNvSpPr>
            <a:spLocks noGrp="1"/>
          </p:cNvSpPr>
          <p:nvPr>
            <p:ph idx="1"/>
          </p:nvPr>
        </p:nvSpPr>
        <p:spPr>
          <a:xfrm>
            <a:off x="2413288" y="2641312"/>
            <a:ext cx="7365423" cy="3068493"/>
          </a:xfrm>
        </p:spPr>
        <p:txBody>
          <a:bodyPr>
            <a:noAutofit/>
          </a:bodyPr>
          <a:lstStyle/>
          <a:p>
            <a:pPr marL="342900" marR="0" lvl="0" indent="-342900" rtl="0">
              <a:lnSpc>
                <a:spcPct val="107000"/>
              </a:lnSpc>
              <a:spcBef>
                <a:spcPts val="0"/>
              </a:spcBef>
              <a:spcAft>
                <a:spcPts val="1200"/>
              </a:spcAft>
              <a:buSzPts val="1000"/>
              <a:buFont typeface="Symbol" panose="05050102010706020507" pitchFamily="18" charset="2"/>
              <a:buChar char=""/>
              <a:tabLst>
                <a:tab pos="457200" algn="l"/>
              </a:tabLst>
            </a:pPr>
            <a:r>
              <a:rPr lang="en-US" sz="2400" dirty="0">
                <a:solidFill>
                  <a:srgbClr val="333333"/>
                </a:solidFill>
                <a:effectLst/>
                <a:ea typeface="Times New Roman" panose="02020603050405020304" pitchFamily="18" charset="0"/>
              </a:rPr>
              <a:t>Working too much, without enough time for socializing or relaxing.</a:t>
            </a:r>
            <a:endParaRPr lang="en-US" sz="2400" dirty="0">
              <a:effectLst/>
              <a:ea typeface="Calibri" panose="020F0502020204030204" pitchFamily="34" charset="0"/>
            </a:endParaRPr>
          </a:p>
          <a:p>
            <a:pPr marL="342900" marR="0" lvl="0" indent="-342900">
              <a:lnSpc>
                <a:spcPct val="107000"/>
              </a:lnSpc>
              <a:spcBef>
                <a:spcPts val="0"/>
              </a:spcBef>
              <a:spcAft>
                <a:spcPts val="1200"/>
              </a:spcAft>
              <a:buSzPts val="1000"/>
              <a:buFont typeface="Symbol" panose="05050102010706020507" pitchFamily="18" charset="2"/>
              <a:buChar char=""/>
              <a:tabLst>
                <a:tab pos="457200" algn="l"/>
              </a:tabLst>
            </a:pPr>
            <a:r>
              <a:rPr lang="en-US" sz="2400" dirty="0">
                <a:solidFill>
                  <a:srgbClr val="333333"/>
                </a:solidFill>
                <a:effectLst/>
                <a:ea typeface="Times New Roman" panose="02020603050405020304" pitchFamily="18" charset="0"/>
              </a:rPr>
              <a:t>Lack of close, supportive relationships.</a:t>
            </a:r>
            <a:endParaRPr lang="en-US" sz="2400" dirty="0">
              <a:effectLst/>
              <a:ea typeface="Calibri" panose="020F0502020204030204" pitchFamily="34" charset="0"/>
            </a:endParaRPr>
          </a:p>
          <a:p>
            <a:pPr marL="342900" marR="0" lvl="0" indent="-342900">
              <a:lnSpc>
                <a:spcPct val="107000"/>
              </a:lnSpc>
              <a:spcBef>
                <a:spcPts val="0"/>
              </a:spcBef>
              <a:spcAft>
                <a:spcPts val="1200"/>
              </a:spcAft>
              <a:buSzPts val="1000"/>
              <a:buFont typeface="Symbol" panose="05050102010706020507" pitchFamily="18" charset="2"/>
              <a:buChar char=""/>
              <a:tabLst>
                <a:tab pos="457200" algn="l"/>
              </a:tabLst>
            </a:pPr>
            <a:r>
              <a:rPr lang="en-US" sz="2400" dirty="0">
                <a:solidFill>
                  <a:srgbClr val="333333"/>
                </a:solidFill>
                <a:effectLst/>
                <a:ea typeface="Times New Roman" panose="02020603050405020304" pitchFamily="18" charset="0"/>
              </a:rPr>
              <a:t>Taking on too many responsibilities, without enough help from others.</a:t>
            </a:r>
            <a:endParaRPr lang="en-US" sz="2400" dirty="0">
              <a:effectLst/>
              <a:ea typeface="Calibri" panose="020F0502020204030204" pitchFamily="34" charset="0"/>
            </a:endParaRPr>
          </a:p>
          <a:p>
            <a:pPr marL="342900" marR="0" lvl="0" indent="-342900">
              <a:lnSpc>
                <a:spcPct val="107000"/>
              </a:lnSpc>
              <a:spcBef>
                <a:spcPts val="0"/>
              </a:spcBef>
              <a:spcAft>
                <a:spcPts val="1200"/>
              </a:spcAft>
              <a:buSzPts val="1000"/>
              <a:buFont typeface="Symbol" panose="05050102010706020507" pitchFamily="18" charset="2"/>
              <a:buChar char=""/>
              <a:tabLst>
                <a:tab pos="457200" algn="l"/>
              </a:tabLst>
            </a:pPr>
            <a:r>
              <a:rPr lang="en-US" sz="2400" dirty="0">
                <a:solidFill>
                  <a:srgbClr val="333333"/>
                </a:solidFill>
                <a:effectLst/>
                <a:ea typeface="Times New Roman" panose="02020603050405020304" pitchFamily="18" charset="0"/>
              </a:rPr>
              <a:t>Not getting enough sleep.</a:t>
            </a:r>
            <a:endParaRPr lang="en-US" sz="2400" dirty="0">
              <a:effectLst/>
              <a:ea typeface="Calibri" panose="020F0502020204030204" pitchFamily="34" charset="0"/>
            </a:endParaRPr>
          </a:p>
          <a:p>
            <a:endParaRPr lang="en-US" sz="2400" dirty="0"/>
          </a:p>
        </p:txBody>
      </p:sp>
    </p:spTree>
    <p:extLst>
      <p:ext uri="{BB962C8B-B14F-4D97-AF65-F5344CB8AC3E}">
        <p14:creationId xmlns:p14="http://schemas.microsoft.com/office/powerpoint/2010/main" val="12296789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BC175-3C66-49E7-9A79-2FA871F643E5}"/>
              </a:ext>
            </a:extLst>
          </p:cNvPr>
          <p:cNvSpPr>
            <a:spLocks noGrp="1"/>
          </p:cNvSpPr>
          <p:nvPr>
            <p:ph type="title"/>
          </p:nvPr>
        </p:nvSpPr>
        <p:spPr>
          <a:xfrm>
            <a:off x="1622713" y="1715943"/>
            <a:ext cx="8217477" cy="1006475"/>
          </a:xfrm>
        </p:spPr>
        <p:txBody>
          <a:bodyPr>
            <a:normAutofit/>
          </a:bodyPr>
          <a:lstStyle/>
          <a:p>
            <a:r>
              <a:rPr lang="en-US" sz="3600" dirty="0">
                <a:solidFill>
                  <a:srgbClr val="333333"/>
                </a:solidFill>
                <a:effectLst/>
                <a:ea typeface="Times New Roman" panose="02020603050405020304" pitchFamily="18" charset="0"/>
              </a:rPr>
              <a:t>Personality traits can contribute to burnout</a:t>
            </a:r>
            <a:endParaRPr lang="en-US" sz="3600" dirty="0"/>
          </a:p>
        </p:txBody>
      </p:sp>
      <p:sp>
        <p:nvSpPr>
          <p:cNvPr id="3" name="Content Placeholder 2">
            <a:extLst>
              <a:ext uri="{FF2B5EF4-FFF2-40B4-BE49-F238E27FC236}">
                <a16:creationId xmlns:a16="http://schemas.microsoft.com/office/drawing/2014/main" id="{131DA949-52F6-45EF-ADC6-2130220803BB}"/>
              </a:ext>
            </a:extLst>
          </p:cNvPr>
          <p:cNvSpPr>
            <a:spLocks noGrp="1"/>
          </p:cNvSpPr>
          <p:nvPr>
            <p:ph idx="1"/>
          </p:nvPr>
        </p:nvSpPr>
        <p:spPr>
          <a:xfrm>
            <a:off x="2254827" y="3049909"/>
            <a:ext cx="7682346" cy="2257359"/>
          </a:xfrm>
        </p:spPr>
        <p:txBody>
          <a:bodyPr>
            <a:normAutofit fontScale="25000" lnSpcReduction="20000"/>
          </a:bodyPr>
          <a:lstStyle/>
          <a:p>
            <a:pPr marL="342900" marR="0" lvl="0" indent="-342900" rtl="0">
              <a:lnSpc>
                <a:spcPct val="107000"/>
              </a:lnSpc>
              <a:spcBef>
                <a:spcPts val="0"/>
              </a:spcBef>
              <a:spcAft>
                <a:spcPts val="1200"/>
              </a:spcAft>
              <a:buSzPts val="1000"/>
              <a:buFont typeface="Symbol" panose="05050102010706020507" pitchFamily="18" charset="2"/>
              <a:buChar char=""/>
              <a:tabLst>
                <a:tab pos="457200" algn="l"/>
              </a:tabLst>
            </a:pPr>
            <a:r>
              <a:rPr lang="en-US" sz="9600" dirty="0">
                <a:solidFill>
                  <a:srgbClr val="333333"/>
                </a:solidFill>
                <a:effectLst/>
                <a:ea typeface="Times New Roman" panose="02020603050405020304" pitchFamily="18" charset="0"/>
              </a:rPr>
              <a:t>Perfectionistic tendencies; nothing is ever good enough.</a:t>
            </a:r>
            <a:endParaRPr lang="en-US" sz="9600" dirty="0">
              <a:effectLst/>
              <a:ea typeface="Calibri" panose="020F0502020204030204" pitchFamily="34" charset="0"/>
            </a:endParaRPr>
          </a:p>
          <a:p>
            <a:pPr marL="342900" marR="0" lvl="0" indent="-342900">
              <a:lnSpc>
                <a:spcPct val="107000"/>
              </a:lnSpc>
              <a:spcBef>
                <a:spcPts val="0"/>
              </a:spcBef>
              <a:spcAft>
                <a:spcPts val="1200"/>
              </a:spcAft>
              <a:buSzPts val="1000"/>
              <a:buFont typeface="Symbol" panose="05050102010706020507" pitchFamily="18" charset="2"/>
              <a:buChar char=""/>
              <a:tabLst>
                <a:tab pos="457200" algn="l"/>
              </a:tabLst>
            </a:pPr>
            <a:r>
              <a:rPr lang="en-US" sz="9600" dirty="0">
                <a:solidFill>
                  <a:srgbClr val="333333"/>
                </a:solidFill>
                <a:effectLst/>
                <a:ea typeface="Times New Roman" panose="02020603050405020304" pitchFamily="18" charset="0"/>
              </a:rPr>
              <a:t>Pessimistic view of yourself and the world.</a:t>
            </a:r>
            <a:endParaRPr lang="en-US" sz="9600" dirty="0">
              <a:effectLst/>
              <a:ea typeface="Calibri" panose="020F0502020204030204" pitchFamily="34" charset="0"/>
            </a:endParaRPr>
          </a:p>
          <a:p>
            <a:pPr marL="342900" marR="0" lvl="0" indent="-342900">
              <a:lnSpc>
                <a:spcPct val="107000"/>
              </a:lnSpc>
              <a:spcBef>
                <a:spcPts val="0"/>
              </a:spcBef>
              <a:spcAft>
                <a:spcPts val="1200"/>
              </a:spcAft>
              <a:buSzPts val="1000"/>
              <a:buFont typeface="Symbol" panose="05050102010706020507" pitchFamily="18" charset="2"/>
              <a:buChar char=""/>
              <a:tabLst>
                <a:tab pos="457200" algn="l"/>
              </a:tabLst>
            </a:pPr>
            <a:r>
              <a:rPr lang="en-US" sz="9600" dirty="0">
                <a:solidFill>
                  <a:srgbClr val="333333"/>
                </a:solidFill>
                <a:effectLst/>
                <a:ea typeface="Times New Roman" panose="02020603050405020304" pitchFamily="18" charset="0"/>
              </a:rPr>
              <a:t>The need to be in control; reluctance to delegate to others.</a:t>
            </a:r>
            <a:endParaRPr lang="en-US" sz="9600" dirty="0">
              <a:effectLst/>
              <a:ea typeface="Calibri" panose="020F0502020204030204" pitchFamily="34" charset="0"/>
            </a:endParaRPr>
          </a:p>
          <a:p>
            <a:pPr marL="342900" marR="0" lvl="0" indent="-342900">
              <a:lnSpc>
                <a:spcPct val="107000"/>
              </a:lnSpc>
              <a:spcBef>
                <a:spcPts val="0"/>
              </a:spcBef>
              <a:spcAft>
                <a:spcPts val="1200"/>
              </a:spcAft>
              <a:buSzPts val="1000"/>
              <a:buFont typeface="Symbol" panose="05050102010706020507" pitchFamily="18" charset="2"/>
              <a:buChar char=""/>
              <a:tabLst>
                <a:tab pos="457200" algn="l"/>
              </a:tabLst>
            </a:pPr>
            <a:r>
              <a:rPr lang="en-US" sz="9600" dirty="0">
                <a:solidFill>
                  <a:srgbClr val="333333"/>
                </a:solidFill>
                <a:effectLst/>
                <a:ea typeface="Times New Roman" panose="02020603050405020304" pitchFamily="18" charset="0"/>
              </a:rPr>
              <a:t>High-achieving, Type A personality.</a:t>
            </a:r>
            <a:endParaRPr lang="en-US" sz="9600" dirty="0">
              <a:effectLst/>
              <a:ea typeface="Calibri" panose="020F0502020204030204" pitchFamily="34" charset="0"/>
            </a:endParaRPr>
          </a:p>
          <a:p>
            <a:endParaRPr lang="en-US" dirty="0"/>
          </a:p>
        </p:txBody>
      </p:sp>
    </p:spTree>
    <p:extLst>
      <p:ext uri="{BB962C8B-B14F-4D97-AF65-F5344CB8AC3E}">
        <p14:creationId xmlns:p14="http://schemas.microsoft.com/office/powerpoint/2010/main" val="40142063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E438-39D7-4073-8785-50FEDFD65CBC}"/>
              </a:ext>
            </a:extLst>
          </p:cNvPr>
          <p:cNvSpPr>
            <a:spLocks noGrp="1"/>
          </p:cNvSpPr>
          <p:nvPr>
            <p:ph type="title"/>
          </p:nvPr>
        </p:nvSpPr>
        <p:spPr>
          <a:xfrm>
            <a:off x="2922443" y="1326284"/>
            <a:ext cx="6347114" cy="1084407"/>
          </a:xfrm>
        </p:spPr>
        <p:txBody>
          <a:bodyPr>
            <a:normAutofit/>
          </a:bodyPr>
          <a:lstStyle/>
          <a:p>
            <a:pPr marL="0" marR="0" algn="ctr">
              <a:lnSpc>
                <a:spcPts val="3150"/>
              </a:lnSpc>
              <a:spcBef>
                <a:spcPts val="3375"/>
              </a:spcBef>
              <a:spcAft>
                <a:spcPts val="1125"/>
              </a:spcAft>
            </a:pPr>
            <a:r>
              <a:rPr lang="en-US" sz="3200" b="1" dirty="0">
                <a:solidFill>
                  <a:srgbClr val="231F20"/>
                </a:solidFill>
                <a:effectLst/>
                <a:ea typeface="Times New Roman" panose="02020603050405020304" pitchFamily="18" charset="0"/>
              </a:rPr>
              <a:t>Burnout intervention strategies</a:t>
            </a:r>
            <a:endParaRPr lang="en-US" sz="3200" dirty="0"/>
          </a:p>
        </p:txBody>
      </p:sp>
      <p:sp>
        <p:nvSpPr>
          <p:cNvPr id="3" name="Content Placeholder 2">
            <a:extLst>
              <a:ext uri="{FF2B5EF4-FFF2-40B4-BE49-F238E27FC236}">
                <a16:creationId xmlns:a16="http://schemas.microsoft.com/office/drawing/2014/main" id="{60B92569-C04F-4868-B3B1-881EDB5C2CA5}"/>
              </a:ext>
            </a:extLst>
          </p:cNvPr>
          <p:cNvSpPr>
            <a:spLocks noGrp="1"/>
          </p:cNvSpPr>
          <p:nvPr>
            <p:ph idx="1"/>
          </p:nvPr>
        </p:nvSpPr>
        <p:spPr>
          <a:xfrm>
            <a:off x="2922443" y="2693265"/>
            <a:ext cx="6347114" cy="1603375"/>
          </a:xfrm>
        </p:spPr>
        <p:txBody>
          <a:bodyPr/>
          <a:lstStyle/>
          <a:p>
            <a:r>
              <a:rPr lang="en-US" sz="2400" dirty="0">
                <a:solidFill>
                  <a:srgbClr val="231F20"/>
                </a:solidFill>
                <a:effectLst/>
                <a:ea typeface="Times New Roman" panose="02020603050405020304" pitchFamily="18" charset="0"/>
              </a:rPr>
              <a:t>Strategies at the individual level or self-care</a:t>
            </a:r>
            <a:endParaRPr lang="en-US" sz="1800" dirty="0">
              <a:solidFill>
                <a:srgbClr val="231F20"/>
              </a:solidFill>
              <a:effectLst/>
              <a:ea typeface="Times New Roman" panose="02020603050405020304" pitchFamily="18" charset="0"/>
            </a:endParaRPr>
          </a:p>
          <a:p>
            <a:r>
              <a:rPr lang="fa-IR" sz="2400" dirty="0">
                <a:solidFill>
                  <a:srgbClr val="231F20"/>
                </a:solidFill>
                <a:effectLst/>
                <a:ea typeface="Times New Roman" panose="02020603050405020304" pitchFamily="18" charset="0"/>
              </a:rPr>
              <a:t> </a:t>
            </a:r>
            <a:r>
              <a:rPr lang="en-US" sz="2400" dirty="0">
                <a:solidFill>
                  <a:srgbClr val="231F20"/>
                </a:solidFill>
                <a:effectLst/>
                <a:ea typeface="Times New Roman" panose="02020603050405020304" pitchFamily="18" charset="0"/>
              </a:rPr>
              <a:t>Burnout at the work level</a:t>
            </a:r>
            <a:endParaRPr lang="en-US" sz="1800" dirty="0">
              <a:solidFill>
                <a:srgbClr val="231F20"/>
              </a:solidFill>
              <a:effectLst/>
              <a:ea typeface="Times New Roman" panose="02020603050405020304" pitchFamily="18" charset="0"/>
            </a:endParaRPr>
          </a:p>
          <a:p>
            <a:r>
              <a:rPr lang="en-US" sz="2400" dirty="0">
                <a:solidFill>
                  <a:srgbClr val="231F20"/>
                </a:solidFill>
                <a:effectLst/>
                <a:ea typeface="Times New Roman" panose="02020603050405020304" pitchFamily="18" charset="0"/>
              </a:rPr>
              <a:t>Administrative or institutional level strategies</a:t>
            </a:r>
            <a:endParaRPr lang="en-US" sz="2400" dirty="0"/>
          </a:p>
        </p:txBody>
      </p:sp>
    </p:spTree>
    <p:extLst>
      <p:ext uri="{BB962C8B-B14F-4D97-AF65-F5344CB8AC3E}">
        <p14:creationId xmlns:p14="http://schemas.microsoft.com/office/powerpoint/2010/main" val="19353675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20826-D39C-499A-94D4-1A9E2E4254F8}"/>
              </a:ext>
            </a:extLst>
          </p:cNvPr>
          <p:cNvSpPr>
            <a:spLocks noGrp="1"/>
          </p:cNvSpPr>
          <p:nvPr>
            <p:ph type="ctrTitle"/>
          </p:nvPr>
        </p:nvSpPr>
        <p:spPr>
          <a:xfrm>
            <a:off x="3549455" y="1761259"/>
            <a:ext cx="5093087" cy="721731"/>
          </a:xfrm>
        </p:spPr>
        <p:txBody>
          <a:bodyPr>
            <a:normAutofit/>
          </a:bodyPr>
          <a:lstStyle/>
          <a:p>
            <a:pPr marL="0" marR="0">
              <a:lnSpc>
                <a:spcPct val="107000"/>
              </a:lnSpc>
              <a:spcBef>
                <a:spcPts val="0"/>
              </a:spcBef>
              <a:spcAft>
                <a:spcPts val="800"/>
              </a:spcAft>
            </a:pPr>
            <a:r>
              <a:rPr lang="en-US" sz="4000" dirty="0">
                <a:effectLst/>
                <a:ea typeface="Times New Roman" panose="02020603050405020304" pitchFamily="18" charset="0"/>
              </a:rPr>
              <a:t>Dealing with burnout</a:t>
            </a:r>
            <a:endParaRPr lang="en-US" sz="4000" dirty="0"/>
          </a:p>
        </p:txBody>
      </p:sp>
      <p:sp>
        <p:nvSpPr>
          <p:cNvPr id="3" name="Subtitle 2">
            <a:extLst>
              <a:ext uri="{FF2B5EF4-FFF2-40B4-BE49-F238E27FC236}">
                <a16:creationId xmlns:a16="http://schemas.microsoft.com/office/drawing/2014/main" id="{D62E1A7F-382D-469E-ABE5-39BDE1966012}"/>
              </a:ext>
            </a:extLst>
          </p:cNvPr>
          <p:cNvSpPr>
            <a:spLocks noGrp="1"/>
          </p:cNvSpPr>
          <p:nvPr>
            <p:ph type="subTitle" idx="1"/>
          </p:nvPr>
        </p:nvSpPr>
        <p:spPr>
          <a:xfrm>
            <a:off x="3280927" y="2743180"/>
            <a:ext cx="5630141" cy="1979490"/>
          </a:xfrm>
        </p:spPr>
        <p:txBody>
          <a:bodyPr>
            <a:normAutofit/>
          </a:bodyPr>
          <a:lstStyle/>
          <a:p>
            <a:pPr algn="l"/>
            <a:r>
              <a:rPr lang="en-US" sz="1800" dirty="0">
                <a:solidFill>
                  <a:srgbClr val="333333"/>
                </a:solidFill>
                <a:effectLst/>
                <a:ea typeface="Times New Roman" panose="02020603050405020304" pitchFamily="18" charset="0"/>
              </a:rPr>
              <a:t>Whether you recognize the warning signs of impending burnout or you’re already past the breaking point, trying to push through the exhaustion and continuing as you have been will only cause further emotional and physical damage. Now is the time to pause and change direction by learning how you can help yourself overcome burnout and feel healthy and positive again.</a:t>
            </a:r>
            <a:endParaRPr lang="en-US" sz="1800" dirty="0">
              <a:effectLst/>
              <a:ea typeface="Calibri" panose="020F0502020204030204" pitchFamily="34" charset="0"/>
            </a:endParaRPr>
          </a:p>
        </p:txBody>
      </p:sp>
    </p:spTree>
    <p:extLst>
      <p:ext uri="{BB962C8B-B14F-4D97-AF65-F5344CB8AC3E}">
        <p14:creationId xmlns:p14="http://schemas.microsoft.com/office/powerpoint/2010/main" val="34957745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2D975-1CD8-4CAA-B6B3-26BB441C86F7}"/>
              </a:ext>
            </a:extLst>
          </p:cNvPr>
          <p:cNvSpPr>
            <a:spLocks noGrp="1"/>
          </p:cNvSpPr>
          <p:nvPr>
            <p:ph type="title"/>
          </p:nvPr>
        </p:nvSpPr>
        <p:spPr>
          <a:xfrm>
            <a:off x="2049607" y="1315892"/>
            <a:ext cx="8092786" cy="876589"/>
          </a:xfrm>
        </p:spPr>
        <p:txBody>
          <a:bodyPr/>
          <a:lstStyle/>
          <a:p>
            <a:r>
              <a:rPr lang="en-US" sz="2800" dirty="0">
                <a:solidFill>
                  <a:srgbClr val="333333"/>
                </a:solidFill>
                <a:effectLst/>
                <a:ea typeface="Times New Roman" panose="02020603050405020304" pitchFamily="18" charset="0"/>
              </a:rPr>
              <a:t>Dealing with burnout requires the “Three R” approach</a:t>
            </a:r>
            <a:r>
              <a:rPr lang="en-US" sz="1800" dirty="0">
                <a:solidFill>
                  <a:srgbClr val="333333"/>
                </a:solidFill>
                <a:effectLst/>
                <a:ea typeface="Times New Roman" panose="02020603050405020304" pitchFamily="18" charset="0"/>
              </a:rPr>
              <a:t>:</a:t>
            </a:r>
            <a:endParaRPr lang="en-US" dirty="0"/>
          </a:p>
        </p:txBody>
      </p:sp>
      <p:sp>
        <p:nvSpPr>
          <p:cNvPr id="3" name="Content Placeholder 2">
            <a:extLst>
              <a:ext uri="{FF2B5EF4-FFF2-40B4-BE49-F238E27FC236}">
                <a16:creationId xmlns:a16="http://schemas.microsoft.com/office/drawing/2014/main" id="{87176D41-5D6E-4584-97CF-6DDC0A015FF0}"/>
              </a:ext>
            </a:extLst>
          </p:cNvPr>
          <p:cNvSpPr>
            <a:spLocks noGrp="1"/>
          </p:cNvSpPr>
          <p:nvPr>
            <p:ph idx="1"/>
          </p:nvPr>
        </p:nvSpPr>
        <p:spPr>
          <a:xfrm>
            <a:off x="2495549" y="2527012"/>
            <a:ext cx="7479723" cy="1961861"/>
          </a:xfrm>
        </p:spPr>
        <p:txBody>
          <a:bodyPr>
            <a:normAutofit/>
          </a:bodyPr>
          <a:lstStyle/>
          <a:p>
            <a:pPr marL="0" marR="0">
              <a:lnSpc>
                <a:spcPct val="107000"/>
              </a:lnSpc>
              <a:spcBef>
                <a:spcPts val="0"/>
              </a:spcBef>
              <a:spcAft>
                <a:spcPts val="800"/>
              </a:spcAft>
            </a:pPr>
            <a:r>
              <a:rPr lang="en-US" sz="1800" b="1" dirty="0">
                <a:solidFill>
                  <a:srgbClr val="333333"/>
                </a:solidFill>
                <a:effectLst/>
                <a:ea typeface="Times New Roman" panose="02020603050405020304" pitchFamily="18" charset="0"/>
              </a:rPr>
              <a:t>Recognize. </a:t>
            </a:r>
            <a:r>
              <a:rPr lang="en-US" sz="1800" dirty="0">
                <a:solidFill>
                  <a:srgbClr val="333333"/>
                </a:solidFill>
                <a:effectLst/>
                <a:ea typeface="Times New Roman" panose="02020603050405020304" pitchFamily="18" charset="0"/>
              </a:rPr>
              <a:t>Watch for the warning signs of burnout.</a:t>
            </a:r>
            <a:endParaRPr lang="en-US" sz="1800" dirty="0">
              <a:effectLst/>
              <a:ea typeface="Calibri" panose="020F0502020204030204" pitchFamily="34" charset="0"/>
            </a:endParaRPr>
          </a:p>
          <a:p>
            <a:pPr marL="0" marR="0">
              <a:lnSpc>
                <a:spcPct val="107000"/>
              </a:lnSpc>
              <a:spcBef>
                <a:spcPts val="0"/>
              </a:spcBef>
              <a:spcAft>
                <a:spcPts val="800"/>
              </a:spcAft>
            </a:pPr>
            <a:r>
              <a:rPr lang="en-US" sz="1800" b="1" dirty="0">
                <a:solidFill>
                  <a:srgbClr val="333333"/>
                </a:solidFill>
                <a:effectLst/>
                <a:ea typeface="Times New Roman" panose="02020603050405020304" pitchFamily="18" charset="0"/>
              </a:rPr>
              <a:t>Reverse. </a:t>
            </a:r>
            <a:r>
              <a:rPr lang="en-US" sz="1800" dirty="0">
                <a:solidFill>
                  <a:srgbClr val="333333"/>
                </a:solidFill>
                <a:effectLst/>
                <a:ea typeface="Times New Roman" panose="02020603050405020304" pitchFamily="18" charset="0"/>
              </a:rPr>
              <a:t>Undo the damage by seeking support and </a:t>
            </a:r>
            <a:r>
              <a:rPr lang="en-US" sz="1800" dirty="0">
                <a:effectLst/>
                <a:ea typeface="Times New Roman" panose="02020603050405020304" pitchFamily="18" charset="0"/>
                <a:hlinkClick r:id="rId2">
                  <a:extLst>
                    <a:ext uri="{A12FA001-AC4F-418D-AE19-62706E023703}">
                      <ahyp:hlinkClr xmlns:ahyp="http://schemas.microsoft.com/office/drawing/2018/hyperlinkcolor" xmlns="" val="tx"/>
                    </a:ext>
                  </a:extLst>
                </a:hlinkClick>
              </a:rPr>
              <a:t>managing stress</a:t>
            </a:r>
            <a:r>
              <a:rPr lang="en-US" sz="1800" dirty="0">
                <a:solidFill>
                  <a:srgbClr val="333333"/>
                </a:solidFill>
                <a:effectLst/>
                <a:ea typeface="Times New Roman" panose="02020603050405020304" pitchFamily="18" charset="0"/>
              </a:rPr>
              <a:t>.</a:t>
            </a:r>
            <a:endParaRPr lang="en-US" sz="1800" dirty="0">
              <a:effectLst/>
              <a:ea typeface="Calibri" panose="020F0502020204030204" pitchFamily="34" charset="0"/>
            </a:endParaRPr>
          </a:p>
          <a:p>
            <a:r>
              <a:rPr lang="en-US" sz="1800" b="1" dirty="0">
                <a:solidFill>
                  <a:srgbClr val="333333"/>
                </a:solidFill>
                <a:effectLst/>
                <a:ea typeface="Times New Roman" panose="02020603050405020304" pitchFamily="18" charset="0"/>
              </a:rPr>
              <a:t>Resilience. </a:t>
            </a:r>
            <a:r>
              <a:rPr lang="en-US" sz="1800" dirty="0">
                <a:solidFill>
                  <a:srgbClr val="333333"/>
                </a:solidFill>
                <a:ea typeface="Times New Roman" panose="02020603050405020304" pitchFamily="18" charset="0"/>
              </a:rPr>
              <a:t>T</a:t>
            </a:r>
            <a:r>
              <a:rPr lang="en-US" sz="1800" b="0" i="0" dirty="0">
                <a:effectLst/>
              </a:rPr>
              <a:t>he capacity to recover quickly from difficulties; toughness</a:t>
            </a:r>
          </a:p>
          <a:p>
            <a:pPr marL="0" indent="0">
              <a:buNone/>
            </a:pPr>
            <a:r>
              <a:rPr lang="en-US" sz="1800" b="0" i="0" dirty="0">
                <a:effectLst/>
              </a:rPr>
              <a:t>     (the ability to deal with hardship or to cope in difficult situations.)</a:t>
            </a:r>
            <a:endParaRPr lang="en-US" sz="1800" dirty="0"/>
          </a:p>
        </p:txBody>
      </p:sp>
    </p:spTree>
    <p:extLst>
      <p:ext uri="{BB962C8B-B14F-4D97-AF65-F5344CB8AC3E}">
        <p14:creationId xmlns:p14="http://schemas.microsoft.com/office/powerpoint/2010/main" val="37551775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AA578-9275-4E30-8E6B-BC4CFD5036E9}"/>
              </a:ext>
            </a:extLst>
          </p:cNvPr>
          <p:cNvSpPr>
            <a:spLocks noGrp="1"/>
          </p:cNvSpPr>
          <p:nvPr>
            <p:ph type="title"/>
          </p:nvPr>
        </p:nvSpPr>
        <p:spPr>
          <a:xfrm>
            <a:off x="2490354" y="1108076"/>
            <a:ext cx="6726382" cy="1089602"/>
          </a:xfrm>
        </p:spPr>
        <p:txBody>
          <a:bodyPr>
            <a:normAutofit/>
          </a:bodyPr>
          <a:lstStyle/>
          <a:p>
            <a:pPr marL="0" marR="0" algn="ctr">
              <a:lnSpc>
                <a:spcPct val="107000"/>
              </a:lnSpc>
              <a:spcBef>
                <a:spcPts val="0"/>
              </a:spcBef>
              <a:spcAft>
                <a:spcPts val="800"/>
              </a:spcAft>
            </a:pPr>
            <a:r>
              <a:rPr lang="en-US" sz="4400" dirty="0">
                <a:effectLst/>
                <a:ea typeface="Times New Roman" panose="02020603050405020304" pitchFamily="18" charset="0"/>
              </a:rPr>
              <a:t>Reevaluate your priorities</a:t>
            </a:r>
            <a:endParaRPr lang="en-US" dirty="0"/>
          </a:p>
        </p:txBody>
      </p:sp>
      <p:sp>
        <p:nvSpPr>
          <p:cNvPr id="3" name="Content Placeholder 2">
            <a:extLst>
              <a:ext uri="{FF2B5EF4-FFF2-40B4-BE49-F238E27FC236}">
                <a16:creationId xmlns:a16="http://schemas.microsoft.com/office/drawing/2014/main" id="{E32821FC-5EF9-4439-A887-69CFAF81E699}"/>
              </a:ext>
            </a:extLst>
          </p:cNvPr>
          <p:cNvSpPr>
            <a:spLocks noGrp="1"/>
          </p:cNvSpPr>
          <p:nvPr>
            <p:ph idx="1"/>
          </p:nvPr>
        </p:nvSpPr>
        <p:spPr>
          <a:xfrm>
            <a:off x="2334491" y="2630920"/>
            <a:ext cx="7038109" cy="2642466"/>
          </a:xfrm>
        </p:spPr>
        <p:txBody>
          <a:bodyPr>
            <a:normAutofit lnSpcReduction="10000"/>
          </a:bodyPr>
          <a:lstStyle/>
          <a:p>
            <a:r>
              <a:rPr lang="en-US" sz="1400" b="1" dirty="0">
                <a:solidFill>
                  <a:srgbClr val="333333"/>
                </a:solidFill>
                <a:effectLst/>
                <a:ea typeface="Times New Roman" panose="02020603050405020304" pitchFamily="18" charset="0"/>
              </a:rPr>
              <a:t>Take a daily break from technology </a:t>
            </a:r>
            <a:r>
              <a:rPr lang="en-US" sz="1400" dirty="0">
                <a:solidFill>
                  <a:srgbClr val="333333"/>
                </a:solidFill>
                <a:effectLst/>
                <a:ea typeface="Times New Roman" panose="02020603050405020304" pitchFamily="18" charset="0"/>
              </a:rPr>
              <a:t>(Set a time each day when you completely disconnect. Put away your laptop,</a:t>
            </a:r>
            <a:r>
              <a:rPr lang="en-US" sz="1400" dirty="0">
                <a:solidFill>
                  <a:srgbClr val="FF0000"/>
                </a:solidFill>
                <a:effectLst/>
                <a:ea typeface="Times New Roman" panose="02020603050405020304" pitchFamily="18" charset="0"/>
              </a:rPr>
              <a:t> </a:t>
            </a:r>
            <a:r>
              <a:rPr lang="en-US" sz="1400" u="sng" dirty="0">
                <a:solidFill>
                  <a:srgbClr val="FF0000"/>
                </a:solidFill>
                <a:effectLst/>
                <a:ea typeface="Times New Roman" panose="02020603050405020304" pitchFamily="18" charset="0"/>
                <a:hlinkClick r:id="rId2">
                  <a:extLst>
                    <a:ext uri="{A12FA001-AC4F-418D-AE19-62706E023703}">
                      <ahyp:hlinkClr xmlns:ahyp="http://schemas.microsoft.com/office/drawing/2018/hyperlinkcolor" xmlns="" val="tx"/>
                    </a:ext>
                  </a:extLst>
                </a:hlinkClick>
              </a:rPr>
              <a:t>turn off your phone</a:t>
            </a:r>
            <a:r>
              <a:rPr lang="en-US" sz="1400" dirty="0">
                <a:effectLst/>
                <a:ea typeface="Times New Roman" panose="02020603050405020304" pitchFamily="18" charset="0"/>
              </a:rPr>
              <a:t>, and stop checking email or</a:t>
            </a:r>
            <a:r>
              <a:rPr lang="en-US" sz="1400" dirty="0">
                <a:solidFill>
                  <a:srgbClr val="FF0000"/>
                </a:solidFill>
                <a:effectLst/>
                <a:ea typeface="Times New Roman" panose="02020603050405020304" pitchFamily="18" charset="0"/>
              </a:rPr>
              <a:t> </a:t>
            </a:r>
            <a:r>
              <a:rPr lang="en-US" sz="1400" u="sng" dirty="0">
                <a:solidFill>
                  <a:srgbClr val="FF0000"/>
                </a:solidFill>
                <a:effectLst/>
                <a:ea typeface="Times New Roman" panose="02020603050405020304" pitchFamily="18" charset="0"/>
                <a:hlinkClick r:id="rId3">
                  <a:extLst>
                    <a:ext uri="{A12FA001-AC4F-418D-AE19-62706E023703}">
                      <ahyp:hlinkClr xmlns:ahyp="http://schemas.microsoft.com/office/drawing/2018/hyperlinkcolor" xmlns="" val="tx"/>
                    </a:ext>
                  </a:extLst>
                </a:hlinkClick>
              </a:rPr>
              <a:t>social media</a:t>
            </a:r>
            <a:r>
              <a:rPr lang="en-US" sz="1400" dirty="0">
                <a:effectLst/>
                <a:ea typeface="Times New Roman" panose="02020603050405020304" pitchFamily="18" charset="0"/>
              </a:rPr>
              <a:t>.</a:t>
            </a:r>
            <a:r>
              <a:rPr lang="en-US" sz="1400" dirty="0">
                <a:ea typeface="Times New Roman" panose="02020603050405020304" pitchFamily="18" charset="0"/>
              </a:rPr>
              <a:t>)</a:t>
            </a:r>
            <a:endParaRPr lang="en-US" sz="1400" b="1" dirty="0">
              <a:effectLst/>
              <a:ea typeface="Times New Roman" panose="02020603050405020304" pitchFamily="18" charset="0"/>
            </a:endParaRPr>
          </a:p>
          <a:p>
            <a:r>
              <a:rPr lang="en-US" sz="1400" b="1" dirty="0">
                <a:effectLst/>
                <a:ea typeface="Times New Roman" panose="02020603050405020304" pitchFamily="18" charset="0"/>
              </a:rPr>
              <a:t>Nourish your creative side </a:t>
            </a:r>
            <a:r>
              <a:rPr lang="en-US" sz="1400" dirty="0">
                <a:effectLst/>
                <a:ea typeface="Times New Roman" panose="02020603050405020304" pitchFamily="18" charset="0"/>
              </a:rPr>
              <a:t>(Creativity is a powerful antidote to burnout. Try something new, start a fun project, or resume a favorite hobby. Choose activities that have nothing to do with work or whatever is causing your stress.)</a:t>
            </a:r>
            <a:endParaRPr lang="en-US" sz="1400" dirty="0">
              <a:effectLst/>
              <a:ea typeface="Calibri" panose="020F0502020204030204" pitchFamily="34" charset="0"/>
            </a:endParaRPr>
          </a:p>
          <a:p>
            <a:r>
              <a:rPr lang="en-US" sz="1400" b="1" dirty="0">
                <a:effectLst/>
                <a:ea typeface="Times New Roman" panose="02020603050405020304" pitchFamily="18" charset="0"/>
              </a:rPr>
              <a:t>Set aside relaxation time: </a:t>
            </a:r>
            <a:r>
              <a:rPr lang="en-US" sz="1400" u="sng" dirty="0">
                <a:solidFill>
                  <a:srgbClr val="FF0000"/>
                </a:solidFill>
                <a:effectLst/>
                <a:ea typeface="Times New Roman" panose="02020603050405020304" pitchFamily="18" charset="0"/>
                <a:hlinkClick r:id="rId4">
                  <a:extLst>
                    <a:ext uri="{A12FA001-AC4F-418D-AE19-62706E023703}">
                      <ahyp:hlinkClr xmlns:ahyp="http://schemas.microsoft.com/office/drawing/2018/hyperlinkcolor" xmlns="" val="tx"/>
                    </a:ext>
                  </a:extLst>
                </a:hlinkClick>
              </a:rPr>
              <a:t>Relaxation techniques</a:t>
            </a:r>
            <a:r>
              <a:rPr lang="en-US" sz="1400" dirty="0">
                <a:solidFill>
                  <a:srgbClr val="FF0000"/>
                </a:solidFill>
                <a:effectLst/>
                <a:ea typeface="Times New Roman" panose="02020603050405020304" pitchFamily="18" charset="0"/>
              </a:rPr>
              <a:t> </a:t>
            </a:r>
            <a:r>
              <a:rPr lang="en-US" sz="1400" dirty="0">
                <a:effectLst/>
                <a:ea typeface="Times New Roman" panose="02020603050405020304" pitchFamily="18" charset="0"/>
              </a:rPr>
              <a:t>such as yoga, meditation, and deep breathing activate the body’s relaxation response, a state of restfulness that is the opposite of the stress response.</a:t>
            </a:r>
            <a:endParaRPr lang="en-US" sz="1400" dirty="0">
              <a:effectLst/>
              <a:ea typeface="Calibri" panose="020F0502020204030204" pitchFamily="34" charset="0"/>
            </a:endParaRPr>
          </a:p>
          <a:p>
            <a:r>
              <a:rPr lang="en-US" sz="1400" b="1" dirty="0">
                <a:effectLst/>
                <a:ea typeface="Times New Roman" panose="02020603050405020304" pitchFamily="18" charset="0"/>
              </a:rPr>
              <a:t>Get plenty of sleep: </a:t>
            </a:r>
            <a:r>
              <a:rPr lang="en-US" sz="1400" dirty="0">
                <a:effectLst/>
                <a:ea typeface="Times New Roman" panose="02020603050405020304" pitchFamily="18" charset="0"/>
              </a:rPr>
              <a:t>Feeling tired can exacerbate burnout by causing you to think irrationally. Keep your cool in stressful situations by </a:t>
            </a:r>
            <a:r>
              <a:rPr lang="en-US" sz="1400" u="sng" dirty="0">
                <a:solidFill>
                  <a:srgbClr val="FF0000"/>
                </a:solidFill>
                <a:effectLst/>
                <a:ea typeface="Times New Roman" panose="02020603050405020304" pitchFamily="18" charset="0"/>
                <a:hlinkClick r:id="rId5">
                  <a:extLst>
                    <a:ext uri="{A12FA001-AC4F-418D-AE19-62706E023703}">
                      <ahyp:hlinkClr xmlns:ahyp="http://schemas.microsoft.com/office/drawing/2018/hyperlinkcolor" xmlns="" val="tx"/>
                    </a:ext>
                  </a:extLst>
                </a:hlinkClick>
              </a:rPr>
              <a:t>getting a good night’s sleep</a:t>
            </a:r>
            <a:r>
              <a:rPr lang="en-US" sz="1400" dirty="0">
                <a:effectLst/>
                <a:ea typeface="Times New Roman" panose="02020603050405020304" pitchFamily="18" charset="0"/>
              </a:rPr>
              <a:t>.</a:t>
            </a:r>
          </a:p>
          <a:p>
            <a:r>
              <a:rPr lang="en-US" sz="1400" b="1" dirty="0">
                <a:effectLst/>
                <a:ea typeface="Calibri" panose="020F0502020204030204" pitchFamily="34" charset="0"/>
              </a:rPr>
              <a:t>Make exercise a priority</a:t>
            </a:r>
          </a:p>
          <a:p>
            <a:endParaRPr lang="en-US" sz="1400" dirty="0"/>
          </a:p>
        </p:txBody>
      </p:sp>
    </p:spTree>
    <p:extLst>
      <p:ext uri="{BB962C8B-B14F-4D97-AF65-F5344CB8AC3E}">
        <p14:creationId xmlns:p14="http://schemas.microsoft.com/office/powerpoint/2010/main" val="40638642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304DE-F455-4E13-B0AA-499A5C28E409}"/>
              </a:ext>
            </a:extLst>
          </p:cNvPr>
          <p:cNvSpPr>
            <a:spLocks noGrp="1"/>
          </p:cNvSpPr>
          <p:nvPr>
            <p:ph type="title"/>
          </p:nvPr>
        </p:nvSpPr>
        <p:spPr>
          <a:xfrm>
            <a:off x="838200" y="765176"/>
            <a:ext cx="10515600" cy="1094798"/>
          </a:xfrm>
        </p:spPr>
        <p:txBody>
          <a:bodyPr/>
          <a:lstStyle/>
          <a:p>
            <a:pPr marL="0" marR="0" lvl="0" indent="-228600" algn="ctr" defTabSz="914400" rtl="0" eaLnBrk="1" fontAlgn="auto" latinLnBrk="0" hangingPunct="1">
              <a:lnSpc>
                <a:spcPct val="107000"/>
              </a:lnSpc>
              <a:spcBef>
                <a:spcPts val="0"/>
              </a:spcBef>
              <a:spcAft>
                <a:spcPts val="800"/>
              </a:spcAft>
              <a:tabLst/>
              <a:defRPr/>
            </a:pPr>
            <a:r>
              <a:rPr kumimoji="0" lang="en-US" sz="2800" b="0" i="0" u="none" strike="noStrike" kern="1200" cap="none" spc="0" normalizeH="0" baseline="0" noProof="0" dirty="0">
                <a:ln>
                  <a:noFill/>
                </a:ln>
                <a:effectLst/>
                <a:uLnTx/>
                <a:uFillTx/>
                <a:ea typeface="Times New Roman" panose="02020603050405020304" pitchFamily="18" charset="0"/>
              </a:rPr>
              <a:t>Support your mood and energy levels with a healthy diet</a:t>
            </a:r>
            <a:endParaRPr lang="en-US" dirty="0"/>
          </a:p>
        </p:txBody>
      </p:sp>
      <p:sp>
        <p:nvSpPr>
          <p:cNvPr id="3" name="Content Placeholder 2">
            <a:extLst>
              <a:ext uri="{FF2B5EF4-FFF2-40B4-BE49-F238E27FC236}">
                <a16:creationId xmlns:a16="http://schemas.microsoft.com/office/drawing/2014/main" id="{E9DB9310-3976-4CA1-A05B-581487904212}"/>
              </a:ext>
            </a:extLst>
          </p:cNvPr>
          <p:cNvSpPr>
            <a:spLocks noGrp="1"/>
          </p:cNvSpPr>
          <p:nvPr>
            <p:ph idx="1"/>
          </p:nvPr>
        </p:nvSpPr>
        <p:spPr>
          <a:xfrm>
            <a:off x="2391640" y="2049894"/>
            <a:ext cx="7408719" cy="3680693"/>
          </a:xfrm>
        </p:spPr>
        <p:txBody>
          <a:bodyPr>
            <a:noAutofit/>
          </a:bodyPr>
          <a:lstStyle/>
          <a:p>
            <a:r>
              <a:rPr lang="en-US" sz="2000" b="1" dirty="0">
                <a:solidFill>
                  <a:srgbClr val="333333"/>
                </a:solidFill>
                <a:effectLst/>
                <a:ea typeface="Times New Roman" panose="02020603050405020304" pitchFamily="18" charset="0"/>
              </a:rPr>
              <a:t>Minimize sugar and refined carbs: </a:t>
            </a:r>
            <a:r>
              <a:rPr lang="en-US" sz="2000" dirty="0">
                <a:solidFill>
                  <a:srgbClr val="333333"/>
                </a:solidFill>
                <a:effectLst/>
                <a:ea typeface="Times New Roman" panose="02020603050405020304" pitchFamily="18" charset="0"/>
              </a:rPr>
              <a:t>You may crave sugary snacks or comfort foods such as pasta or French fries, but these </a:t>
            </a:r>
            <a:r>
              <a:rPr lang="en-US" sz="2000" u="sng" dirty="0">
                <a:solidFill>
                  <a:srgbClr val="FF0000"/>
                </a:solidFill>
                <a:effectLst/>
                <a:ea typeface="Times New Roman" panose="02020603050405020304" pitchFamily="18" charset="0"/>
                <a:hlinkClick r:id="rId2">
                  <a:extLst>
                    <a:ext uri="{A12FA001-AC4F-418D-AE19-62706E023703}">
                      <ahyp:hlinkClr xmlns:ahyp="http://schemas.microsoft.com/office/drawing/2018/hyperlinkcolor" xmlns="" val="tx"/>
                    </a:ext>
                  </a:extLst>
                </a:hlinkClick>
              </a:rPr>
              <a:t>high-carbohydrate foods</a:t>
            </a:r>
            <a:r>
              <a:rPr lang="en-US" sz="2000" dirty="0">
                <a:solidFill>
                  <a:srgbClr val="FF0000"/>
                </a:solidFill>
                <a:effectLst/>
                <a:ea typeface="Times New Roman" panose="02020603050405020304" pitchFamily="18" charset="0"/>
              </a:rPr>
              <a:t> </a:t>
            </a:r>
            <a:r>
              <a:rPr lang="en-US" sz="2000" dirty="0">
                <a:solidFill>
                  <a:srgbClr val="333333"/>
                </a:solidFill>
                <a:effectLst/>
                <a:ea typeface="Times New Roman" panose="02020603050405020304" pitchFamily="18" charset="0"/>
              </a:rPr>
              <a:t>quickly lead to a crash in mood and energy.</a:t>
            </a:r>
            <a:endParaRPr lang="en-US" sz="2000" dirty="0">
              <a:effectLst/>
              <a:ea typeface="Calibri" panose="020F0502020204030204" pitchFamily="34" charset="0"/>
            </a:endParaRPr>
          </a:p>
          <a:p>
            <a:r>
              <a:rPr lang="en-US" sz="2000" b="1" dirty="0">
                <a:solidFill>
                  <a:srgbClr val="333333"/>
                </a:solidFill>
                <a:effectLst/>
                <a:ea typeface="Times New Roman" panose="02020603050405020304" pitchFamily="18" charset="0"/>
              </a:rPr>
              <a:t>Reduce your high intake of foods that can adversely affect your mood</a:t>
            </a:r>
            <a:r>
              <a:rPr lang="en-US" sz="2000" dirty="0">
                <a:solidFill>
                  <a:srgbClr val="333333"/>
                </a:solidFill>
                <a:effectLst/>
                <a:ea typeface="Times New Roman" panose="02020603050405020304" pitchFamily="18" charset="0"/>
              </a:rPr>
              <a:t>, such as caffeine, unhealthy fats, and foods with chemical preservatives or hormones.</a:t>
            </a:r>
          </a:p>
          <a:p>
            <a:r>
              <a:rPr lang="en-US" sz="2000" b="1" dirty="0">
                <a:solidFill>
                  <a:srgbClr val="333333"/>
                </a:solidFill>
                <a:effectLst/>
                <a:ea typeface="Times New Roman" panose="02020603050405020304" pitchFamily="18" charset="0"/>
              </a:rPr>
              <a:t>Avoid nicotine. </a:t>
            </a:r>
            <a:r>
              <a:rPr lang="en-US" sz="2000" dirty="0">
                <a:solidFill>
                  <a:srgbClr val="FF0000"/>
                </a:solidFill>
                <a:effectLst/>
                <a:ea typeface="Times New Roman" panose="02020603050405020304" pitchFamily="18" charset="0"/>
                <a:hlinkClick r:id="rId3">
                  <a:extLst>
                    <a:ext uri="{A12FA001-AC4F-418D-AE19-62706E023703}">
                      <ahyp:hlinkClr xmlns:ahyp="http://schemas.microsoft.com/office/drawing/2018/hyperlinkcolor" xmlns="" val="tx"/>
                    </a:ext>
                  </a:extLst>
                </a:hlinkClick>
              </a:rPr>
              <a:t>Smoking</a:t>
            </a:r>
            <a:r>
              <a:rPr lang="en-US" sz="2000" dirty="0">
                <a:solidFill>
                  <a:srgbClr val="333333"/>
                </a:solidFill>
                <a:effectLst/>
                <a:ea typeface="Times New Roman" panose="02020603050405020304" pitchFamily="18" charset="0"/>
              </a:rPr>
              <a:t> when you’re feeling stressed may seem calming, but nicotine is a powerful stimulant, leading to higher, not lower, levels of anxiety.</a:t>
            </a:r>
          </a:p>
          <a:p>
            <a:r>
              <a:rPr lang="en-US" sz="2000" b="1" dirty="0">
                <a:solidFill>
                  <a:srgbClr val="333333"/>
                </a:solidFill>
                <a:effectLst/>
                <a:ea typeface="Times New Roman" panose="02020603050405020304" pitchFamily="18" charset="0"/>
              </a:rPr>
              <a:t>Drink alcohol in moderation.</a:t>
            </a:r>
            <a:r>
              <a:rPr lang="en-US" sz="2000" dirty="0">
                <a:solidFill>
                  <a:srgbClr val="333333"/>
                </a:solidFill>
                <a:effectLst/>
                <a:ea typeface="Times New Roman" panose="02020603050405020304" pitchFamily="18" charset="0"/>
              </a:rPr>
              <a:t> Alcohol temporarily reduces worry, but too much can cause </a:t>
            </a:r>
            <a:r>
              <a:rPr lang="en-US" sz="2000" dirty="0">
                <a:solidFill>
                  <a:srgbClr val="FF0000"/>
                </a:solidFill>
                <a:effectLst/>
                <a:ea typeface="Times New Roman" panose="02020603050405020304" pitchFamily="18" charset="0"/>
                <a:hlinkClick r:id="rId4">
                  <a:extLst>
                    <a:ext uri="{A12FA001-AC4F-418D-AE19-62706E023703}">
                      <ahyp:hlinkClr xmlns:ahyp="http://schemas.microsoft.com/office/drawing/2018/hyperlinkcolor" xmlns="" val="tx"/>
                    </a:ext>
                  </a:extLst>
                </a:hlinkClick>
              </a:rPr>
              <a:t>anxiety</a:t>
            </a:r>
            <a:r>
              <a:rPr lang="en-US" sz="2000" dirty="0">
                <a:solidFill>
                  <a:srgbClr val="333333"/>
                </a:solidFill>
                <a:effectLst/>
                <a:ea typeface="Times New Roman" panose="02020603050405020304" pitchFamily="18" charset="0"/>
              </a:rPr>
              <a:t> as it wears off.</a:t>
            </a:r>
            <a:endParaRPr lang="en-US" sz="2000" dirty="0"/>
          </a:p>
        </p:txBody>
      </p:sp>
    </p:spTree>
    <p:extLst>
      <p:ext uri="{BB962C8B-B14F-4D97-AF65-F5344CB8AC3E}">
        <p14:creationId xmlns:p14="http://schemas.microsoft.com/office/powerpoint/2010/main" val="3382790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8FCBA-965E-4919-8A0E-C285DF38F26B}"/>
              </a:ext>
            </a:extLst>
          </p:cNvPr>
          <p:cNvSpPr>
            <a:spLocks noGrp="1"/>
          </p:cNvSpPr>
          <p:nvPr>
            <p:ph type="title"/>
          </p:nvPr>
        </p:nvSpPr>
        <p:spPr>
          <a:xfrm>
            <a:off x="3114674" y="1128860"/>
            <a:ext cx="5162549" cy="923348"/>
          </a:xfrm>
        </p:spPr>
        <p:txBody>
          <a:bodyPr>
            <a:normAutofit/>
          </a:bodyPr>
          <a:lstStyle/>
          <a:p>
            <a:pPr algn="ctr"/>
            <a:r>
              <a:rPr lang="en-US" sz="4000" dirty="0">
                <a:effectLst/>
                <a:ea typeface="Times New Roman" panose="02020603050405020304" pitchFamily="18" charset="0"/>
              </a:rPr>
              <a:t>Turn to other people</a:t>
            </a:r>
            <a:endParaRPr lang="en-US" sz="4000" dirty="0"/>
          </a:p>
        </p:txBody>
      </p:sp>
      <p:sp>
        <p:nvSpPr>
          <p:cNvPr id="3" name="Content Placeholder 2">
            <a:extLst>
              <a:ext uri="{FF2B5EF4-FFF2-40B4-BE49-F238E27FC236}">
                <a16:creationId xmlns:a16="http://schemas.microsoft.com/office/drawing/2014/main" id="{113F2C20-48EA-4755-843C-9EA6AFB44FC3}"/>
              </a:ext>
            </a:extLst>
          </p:cNvPr>
          <p:cNvSpPr>
            <a:spLocks noGrp="1"/>
          </p:cNvSpPr>
          <p:nvPr>
            <p:ph idx="1"/>
          </p:nvPr>
        </p:nvSpPr>
        <p:spPr>
          <a:xfrm>
            <a:off x="3237201" y="2500023"/>
            <a:ext cx="5717598" cy="2404486"/>
          </a:xfrm>
        </p:spPr>
        <p:txBody>
          <a:bodyPr>
            <a:noAutofit/>
          </a:bodyPr>
          <a:lstStyle/>
          <a:p>
            <a:r>
              <a:rPr lang="en-US" sz="2400" dirty="0">
                <a:solidFill>
                  <a:srgbClr val="333333"/>
                </a:solidFill>
                <a:effectLst/>
                <a:ea typeface="Times New Roman" panose="02020603050405020304" pitchFamily="18" charset="0"/>
              </a:rPr>
              <a:t>Reach out to those closest to you</a:t>
            </a:r>
          </a:p>
          <a:p>
            <a:r>
              <a:rPr lang="en-US" sz="2400" dirty="0">
                <a:solidFill>
                  <a:srgbClr val="333333"/>
                </a:solidFill>
                <a:effectLst/>
                <a:ea typeface="Times New Roman" panose="02020603050405020304" pitchFamily="18" charset="0"/>
              </a:rPr>
              <a:t>Be more sociable with your coworkers</a:t>
            </a:r>
          </a:p>
          <a:p>
            <a:r>
              <a:rPr lang="en-US" sz="2400" dirty="0">
                <a:solidFill>
                  <a:srgbClr val="333333"/>
                </a:solidFill>
                <a:effectLst/>
                <a:ea typeface="Times New Roman" panose="02020603050405020304" pitchFamily="18" charset="0"/>
              </a:rPr>
              <a:t>Limit your contact with negative people</a:t>
            </a:r>
          </a:p>
          <a:p>
            <a:r>
              <a:rPr lang="en-US" sz="2400" dirty="0">
                <a:solidFill>
                  <a:srgbClr val="333333"/>
                </a:solidFill>
                <a:effectLst/>
                <a:ea typeface="Times New Roman" panose="02020603050405020304" pitchFamily="18" charset="0"/>
              </a:rPr>
              <a:t>Connect with a cause or a community group that is personally meaningful to you</a:t>
            </a:r>
          </a:p>
        </p:txBody>
      </p:sp>
    </p:spTree>
    <p:extLst>
      <p:ext uri="{BB962C8B-B14F-4D97-AF65-F5344CB8AC3E}">
        <p14:creationId xmlns:p14="http://schemas.microsoft.com/office/powerpoint/2010/main" val="18990673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AA24F-308B-4522-BFB8-F87008948876}"/>
              </a:ext>
            </a:extLst>
          </p:cNvPr>
          <p:cNvSpPr>
            <a:spLocks noGrp="1"/>
          </p:cNvSpPr>
          <p:nvPr>
            <p:ph type="title"/>
          </p:nvPr>
        </p:nvSpPr>
        <p:spPr>
          <a:xfrm>
            <a:off x="1491095" y="2766218"/>
            <a:ext cx="9450531" cy="1325563"/>
          </a:xfrm>
        </p:spPr>
        <p:txBody>
          <a:bodyPr>
            <a:normAutofit/>
          </a:bodyPr>
          <a:lstStyle/>
          <a:p>
            <a:r>
              <a:rPr kumimoji="0" lang="en-US" sz="3600" b="0" i="0" u="none" strike="noStrike" kern="1200" cap="none" spc="0" normalizeH="0" baseline="0" noProof="0" dirty="0">
                <a:ln>
                  <a:noFill/>
                </a:ln>
                <a:effectLst/>
                <a:uLnTx/>
                <a:uFillTx/>
                <a:ea typeface="Times New Roman" panose="02020603050405020304" pitchFamily="18" charset="0"/>
              </a:rPr>
              <a:t>Consult a psychiatrist </a:t>
            </a:r>
            <a:r>
              <a:rPr kumimoji="0" lang="en-US" sz="2800" b="0" i="0" u="none" strike="noStrike" kern="1200" cap="none" spc="0" normalizeH="0" baseline="0" noProof="0" dirty="0">
                <a:ln>
                  <a:noFill/>
                </a:ln>
                <a:effectLst/>
                <a:uLnTx/>
                <a:uFillTx/>
                <a:ea typeface="Times New Roman" panose="02020603050405020304" pitchFamily="18" charset="0"/>
              </a:rPr>
              <a:t>(seeking professional help)</a:t>
            </a:r>
            <a:endParaRPr lang="en-US" sz="2800" dirty="0"/>
          </a:p>
        </p:txBody>
      </p:sp>
    </p:spTree>
    <p:extLst>
      <p:ext uri="{BB962C8B-B14F-4D97-AF65-F5344CB8AC3E}">
        <p14:creationId xmlns:p14="http://schemas.microsoft.com/office/powerpoint/2010/main" val="16198122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E438-39D7-4073-8785-50FEDFD65CBC}"/>
              </a:ext>
            </a:extLst>
          </p:cNvPr>
          <p:cNvSpPr>
            <a:spLocks noGrp="1"/>
          </p:cNvSpPr>
          <p:nvPr>
            <p:ph type="title"/>
          </p:nvPr>
        </p:nvSpPr>
        <p:spPr>
          <a:xfrm>
            <a:off x="2922443" y="1326284"/>
            <a:ext cx="6347114" cy="1084407"/>
          </a:xfrm>
        </p:spPr>
        <p:txBody>
          <a:bodyPr>
            <a:normAutofit/>
          </a:bodyPr>
          <a:lstStyle/>
          <a:p>
            <a:pPr marL="0" marR="0" algn="ctr">
              <a:lnSpc>
                <a:spcPts val="3150"/>
              </a:lnSpc>
              <a:spcBef>
                <a:spcPts val="3375"/>
              </a:spcBef>
              <a:spcAft>
                <a:spcPts val="1125"/>
              </a:spcAft>
            </a:pPr>
            <a:r>
              <a:rPr lang="en-US" sz="3200" b="1" dirty="0">
                <a:solidFill>
                  <a:srgbClr val="231F20"/>
                </a:solidFill>
                <a:effectLst/>
                <a:ea typeface="Times New Roman" panose="02020603050405020304" pitchFamily="18" charset="0"/>
              </a:rPr>
              <a:t>Burnout intervention strategies</a:t>
            </a:r>
            <a:endParaRPr lang="en-US" sz="3200" dirty="0"/>
          </a:p>
        </p:txBody>
      </p:sp>
      <p:sp>
        <p:nvSpPr>
          <p:cNvPr id="3" name="Content Placeholder 2">
            <a:extLst>
              <a:ext uri="{FF2B5EF4-FFF2-40B4-BE49-F238E27FC236}">
                <a16:creationId xmlns:a16="http://schemas.microsoft.com/office/drawing/2014/main" id="{60B92569-C04F-4868-B3B1-881EDB5C2CA5}"/>
              </a:ext>
            </a:extLst>
          </p:cNvPr>
          <p:cNvSpPr>
            <a:spLocks noGrp="1"/>
          </p:cNvSpPr>
          <p:nvPr>
            <p:ph idx="1"/>
          </p:nvPr>
        </p:nvSpPr>
        <p:spPr>
          <a:xfrm>
            <a:off x="2922443" y="2693265"/>
            <a:ext cx="6347114" cy="1603375"/>
          </a:xfrm>
        </p:spPr>
        <p:txBody>
          <a:bodyPr>
            <a:normAutofit fontScale="92500" lnSpcReduction="10000"/>
          </a:bodyPr>
          <a:lstStyle/>
          <a:p>
            <a:r>
              <a:rPr lang="en-US" sz="2400" dirty="0">
                <a:solidFill>
                  <a:srgbClr val="231F20"/>
                </a:solidFill>
                <a:effectLst/>
                <a:ea typeface="Times New Roman" panose="02020603050405020304" pitchFamily="18" charset="0"/>
              </a:rPr>
              <a:t>Strategies at the individual level or self-care</a:t>
            </a:r>
            <a:endParaRPr lang="en-US" sz="1800" dirty="0">
              <a:solidFill>
                <a:srgbClr val="231F20"/>
              </a:solidFill>
              <a:effectLst/>
              <a:ea typeface="Times New Roman" panose="02020603050405020304" pitchFamily="18" charset="0"/>
            </a:endParaRPr>
          </a:p>
          <a:p>
            <a:r>
              <a:rPr lang="fa-IR" sz="2400" dirty="0">
                <a:solidFill>
                  <a:srgbClr val="231F20"/>
                </a:solidFill>
                <a:effectLst/>
                <a:ea typeface="Times New Roman" panose="02020603050405020304" pitchFamily="18" charset="0"/>
              </a:rPr>
              <a:t> </a:t>
            </a:r>
            <a:r>
              <a:rPr lang="en-US" sz="2400" dirty="0">
                <a:solidFill>
                  <a:srgbClr val="FF0000"/>
                </a:solidFill>
                <a:effectLst/>
                <a:ea typeface="Times New Roman" panose="02020603050405020304" pitchFamily="18" charset="0"/>
              </a:rPr>
              <a:t>Burnout at the work level </a:t>
            </a:r>
            <a:r>
              <a:rPr lang="en-US" sz="1800" dirty="0">
                <a:solidFill>
                  <a:srgbClr val="231F20"/>
                </a:solidFill>
                <a:effectLst/>
                <a:ea typeface="Times New Roman" panose="02020603050405020304" pitchFamily="18" charset="0"/>
              </a:rPr>
              <a:t>it is important to clearly define your work-time and your off-time to your colleagues, employers, patients, and most importantly, yourself</a:t>
            </a:r>
          </a:p>
          <a:p>
            <a:r>
              <a:rPr lang="en-US" sz="2400" dirty="0">
                <a:solidFill>
                  <a:srgbClr val="FF0000"/>
                </a:solidFill>
                <a:effectLst/>
                <a:ea typeface="Times New Roman" panose="02020603050405020304" pitchFamily="18" charset="0"/>
              </a:rPr>
              <a:t>Administrative or institutional level strategies</a:t>
            </a:r>
            <a:endParaRPr lang="en-US" sz="2400" dirty="0">
              <a:solidFill>
                <a:srgbClr val="FF0000"/>
              </a:solidFill>
            </a:endParaRPr>
          </a:p>
        </p:txBody>
      </p:sp>
    </p:spTree>
    <p:extLst>
      <p:ext uri="{BB962C8B-B14F-4D97-AF65-F5344CB8AC3E}">
        <p14:creationId xmlns:p14="http://schemas.microsoft.com/office/powerpoint/2010/main" val="31397135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hysicians: Five extraordinary hobbies to keep burnout at bay">
            <a:hlinkClick r:id="rId2"/>
            <a:extLst>
              <a:ext uri="{FF2B5EF4-FFF2-40B4-BE49-F238E27FC236}">
                <a16:creationId xmlns:a16="http://schemas.microsoft.com/office/drawing/2014/main" id="{9D72CE93-1C5B-4568-A362-73A4C433883C}"/>
              </a:ext>
            </a:extLst>
          </p:cNvPr>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195108" y="1825625"/>
            <a:ext cx="5801784" cy="4351338"/>
          </a:xfrm>
          <a:prstGeom prst="rect">
            <a:avLst/>
          </a:prstGeom>
          <a:noFill/>
          <a:ln>
            <a:noFill/>
          </a:ln>
        </p:spPr>
      </p:pic>
    </p:spTree>
    <p:extLst>
      <p:ext uri="{BB962C8B-B14F-4D97-AF65-F5344CB8AC3E}">
        <p14:creationId xmlns:p14="http://schemas.microsoft.com/office/powerpoint/2010/main" val="191157672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85344A9F-D1CD-42E2-BEF6-FAF3BFA93419}" vid="{3CA0CD85-9633-473A-BA6C-FBF4D22D5318}"/>
    </a:ext>
  </a:extLst>
</a:theme>
</file>

<file path=docProps/app.xml><?xml version="1.0" encoding="utf-8"?>
<Properties xmlns="http://schemas.openxmlformats.org/officeDocument/2006/extended-properties" xmlns:vt="http://schemas.openxmlformats.org/officeDocument/2006/docPropsVTypes">
  <Template>blank</Template>
  <TotalTime>1632</TotalTime>
  <Words>1058</Words>
  <Application>Microsoft Office PowerPoint</Application>
  <PresentationFormat>Widescreen</PresentationFormat>
  <Paragraphs>115</Paragraphs>
  <Slides>26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Arial</vt:lpstr>
      <vt:lpstr>B Nazanin</vt:lpstr>
      <vt:lpstr>Calibri</vt:lpstr>
      <vt:lpstr>Source Sans Pro</vt:lpstr>
      <vt:lpstr>Symbol</vt:lpstr>
      <vt:lpstr>Times New Roman</vt:lpstr>
      <vt:lpstr>Office Theme</vt:lpstr>
      <vt:lpstr>Physician burnout</vt:lpstr>
      <vt:lpstr>Physician burnout</vt:lpstr>
      <vt:lpstr>ICD-11</vt:lpstr>
      <vt:lpstr>COVID-19 is increasing physician burnout</vt:lpstr>
      <vt:lpstr>COVID-19 is increasing physician burnout</vt:lpstr>
      <vt:lpstr>COVID-19 is increasing physician burnout</vt:lpstr>
      <vt:lpstr>The difference between stress and burnout</vt:lpstr>
      <vt:lpstr>Physician burnout contributors</vt:lpstr>
      <vt:lpstr>Other factor</vt:lpstr>
      <vt:lpstr>Signs and symptoms</vt:lpstr>
      <vt:lpstr>Physical signs and symptoms of burnout</vt:lpstr>
      <vt:lpstr>Emotional signs and symptoms of burnout</vt:lpstr>
      <vt:lpstr>Behavioral signs and symptoms of burnout</vt:lpstr>
      <vt:lpstr>Causes of burnout</vt:lpstr>
      <vt:lpstr>Work-related causes of burnout</vt:lpstr>
      <vt:lpstr>Lifestyle causes of burnout</vt:lpstr>
      <vt:lpstr>Personality traits can contribute to burnout</vt:lpstr>
      <vt:lpstr>Burnout intervention strategies</vt:lpstr>
      <vt:lpstr>Dealing with burnout</vt:lpstr>
      <vt:lpstr>Dealing with burnout requires the “Three R” approach:</vt:lpstr>
      <vt:lpstr>Reevaluate your priorities</vt:lpstr>
      <vt:lpstr>Support your mood and energy levels with a healthy diet</vt:lpstr>
      <vt:lpstr>Turn to other people</vt:lpstr>
      <vt:lpstr>Consult a psychiatrist (seeking professional help)</vt:lpstr>
      <vt:lpstr>Burnout intervention strategies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Physician burnout contributors</dc:title>
  <dc:creator>Mehdi Nasr</dc:creator>
  <cp:lastModifiedBy>Heydari</cp:lastModifiedBy>
  <cp:revision>65</cp:revision>
  <dcterms:created xsi:type="dcterms:W3CDTF">2021-06-06T07:54:04Z</dcterms:created>
  <dcterms:modified xsi:type="dcterms:W3CDTF">2021-06-22T05:13:27Z</dcterms:modified>
</cp:coreProperties>
</file>