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496" r:id="rId2"/>
    <p:sldId id="426" r:id="rId3"/>
    <p:sldId id="540" r:id="rId4"/>
    <p:sldId id="538" r:id="rId5"/>
    <p:sldId id="289" r:id="rId6"/>
    <p:sldId id="616" r:id="rId7"/>
    <p:sldId id="618" r:id="rId8"/>
    <p:sldId id="306" r:id="rId9"/>
    <p:sldId id="620" r:id="rId10"/>
    <p:sldId id="471" r:id="rId11"/>
    <p:sldId id="621" r:id="rId12"/>
    <p:sldId id="617" r:id="rId13"/>
    <p:sldId id="624" r:id="rId14"/>
    <p:sldId id="320" r:id="rId15"/>
    <p:sldId id="625" r:id="rId16"/>
    <p:sldId id="626" r:id="rId17"/>
    <p:sldId id="623" r:id="rId18"/>
    <p:sldId id="630" r:id="rId19"/>
    <p:sldId id="323" r:id="rId20"/>
    <p:sldId id="335" r:id="rId21"/>
    <p:sldId id="380" r:id="rId22"/>
    <p:sldId id="345" r:id="rId23"/>
    <p:sldId id="722" r:id="rId24"/>
    <p:sldId id="724" r:id="rId25"/>
    <p:sldId id="295" r:id="rId26"/>
    <p:sldId id="348" r:id="rId27"/>
    <p:sldId id="725" r:id="rId28"/>
    <p:sldId id="619" r:id="rId29"/>
    <p:sldId id="419" r:id="rId30"/>
    <p:sldId id="627" r:id="rId31"/>
    <p:sldId id="628" r:id="rId32"/>
    <p:sldId id="629" r:id="rId33"/>
    <p:sldId id="40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958"/>
    <a:srgbClr val="3EBFB9"/>
    <a:srgbClr val="EC40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46"/>
  </p:normalViewPr>
  <p:slideViewPr>
    <p:cSldViewPr snapToGrid="0" snapToObjects="1">
      <p:cViewPr varScale="1">
        <p:scale>
          <a:sx n="81" d="100"/>
          <a:sy n="81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1976C-AFF6-EE43-98AD-C8F182AC441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A124E-9D1A-624C-A5FA-0341BA77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08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EDE233-2AA9-426D-880D-96299E3D3F93}" type="slidenum">
              <a:rPr lang="en-US" smtClean="0">
                <a:solidFill>
                  <a:srgbClr val="000000"/>
                </a:solidFill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6875" y="682625"/>
            <a:ext cx="6062663" cy="34115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892AD3-0BF1-4F16-A177-1D6CD30F5BC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658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892AD3-0BF1-4F16-A177-1D6CD30F5BC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07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892AD3-0BF1-4F16-A177-1D6CD30F5BC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527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892AD3-0BF1-4F16-A177-1D6CD30F5BC0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24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892AD3-0BF1-4F16-A177-1D6CD30F5BC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3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75C27-3D79-814B-A249-B81145871B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D5EFC-C6C0-2C4E-B4AD-E7838C5F2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16C95-B5E8-394F-9AED-802803CB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40FE8-38F4-AD42-8BD5-3BE213308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477E4-42E8-0243-85D3-2CD4E561B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98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03B14-8587-6349-AF05-7A9CE7634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3E8AED-BE5C-4A4F-9680-389F47409A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E3A11-730F-454D-A9B2-F91B71F8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BA679-5F57-A248-9FE3-F9A7E777C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66C20-8AC2-B842-B4BB-CE83173DA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185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73664C-F661-0E49-8505-30314AE812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63F132-57DF-2E4C-A568-179BDAA03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81E70-5E33-6647-96FB-51E4FF315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EEEC0-301A-F54A-91BB-C3F164E24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A4514-B7E8-224C-8E6B-E1C822F60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2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95BAE-0087-7741-90CF-B906FF84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169843"/>
            <a:ext cx="11163300" cy="1120775"/>
          </a:xfrm>
        </p:spPr>
        <p:txBody>
          <a:bodyPr/>
          <a:lstStyle>
            <a:lvl1pPr>
              <a:defRPr b="1" i="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09E72-AAC4-8F47-8FF6-F149BF062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1290618"/>
            <a:ext cx="11074400" cy="4666666"/>
          </a:xfrm>
        </p:spPr>
        <p:txBody>
          <a:bodyPr/>
          <a:lstStyle>
            <a:lvl1pPr marL="342900" indent="-342900">
              <a:buFont typeface="Courier New" panose="02070309020205020404" pitchFamily="49" charset="0"/>
              <a:buChar char="o"/>
              <a:tabLst/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buFont typeface="Courier New" panose="02070309020205020404" pitchFamily="49" charset="0"/>
              <a:buChar char="o"/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buFont typeface="Courier New" panose="02070309020205020404" pitchFamily="49" charset="0"/>
              <a:buChar char="o"/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buFont typeface="Courier New" panose="02070309020205020404" pitchFamily="49" charset="0"/>
              <a:buChar char="o"/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buFont typeface="Courier New" panose="02070309020205020404" pitchFamily="49" charset="0"/>
              <a:buChar char="o"/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6B62E-F02C-9C4B-93CA-9C6E63E5B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02D78-4CA4-2341-9573-9C54E8E91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7512F-B780-1842-BC2B-589C15A55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100721-EDFF-3C46-931C-07A75E569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4870" y="73102"/>
            <a:ext cx="1894785" cy="76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0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8A251-B6B4-4B49-BF3B-A9723389B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E9EAF-B261-894D-A28B-0E69CF373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EEA46-0519-7941-95BC-2E600F97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A6CA7-1209-CF4E-9F7D-903D6121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F209E-9329-9B4A-9933-5AC3D2857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1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D283-728D-AE48-A557-029845EEC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56EC4-A969-0E41-9A34-B5E7BCA133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BEA8BA-794E-B546-BF66-66AE1DC18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953972-3343-1C4E-B796-FD8366C51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1FEFAD-A7F9-C54E-8F6F-24F1DDA03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0C458-52F4-0C4A-A890-D20777A39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E9D8A-3320-2E45-8149-F3F7DBA3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E79070-EEF5-104A-A192-AA97DEBB5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17F942-767E-2346-8C68-AFF1ED8C4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F23D8F-ACE7-E244-8ADE-BED2BE5412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FB75F1-04CF-BA42-A980-73D2774B43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E16329-A53F-2E47-8827-E808100E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4FC0D4-EE3B-924D-B369-87A999486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B38231-40AE-F14D-B13F-345D8C025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0758D-E8E3-F04A-8753-DF4C7944A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483AEA-6304-1848-9FA0-41C79A2CC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4DB8D8-353F-C64B-A557-AC58BD231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1155EA-BB3E-C046-9C0D-C0B4ED416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2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33E1E3-61CC-1F44-B512-71E4113AD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2F60FA-45E1-4441-9D30-6B3DA481F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4F696-A377-A44D-ACC7-1CC5A1C2A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7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BAAF7-034E-C749-9543-AF87C4DD6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D6EED-DCC1-AA4E-B5BD-1678DA8B3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FCA97-8ABF-FE45-A930-135912FD8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32038-E47A-5843-A386-DF8222446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F6A72-A819-E546-A8E7-DFF86F04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B9128D-BB31-F74A-ADA9-A8033022D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69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54CAB-6130-6A4F-B07C-590A6CB2C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E7445C-E35B-C74F-A837-C991C205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9463A-8389-C445-8E83-10B02AF3D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859031-0261-064C-A1A7-42187D31F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1FDFC1-9DB8-674E-A893-108DFA354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D6F32-F8C5-C341-B84B-FE6F9DBCC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3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72FD3F-F5A1-0048-AF84-D7D75464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C996C-2AFD-FE40-B2D8-54AF66AB2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9A01F-8ADB-7045-BCAC-56FCF47DD1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44E2C-0EB2-0743-AFBF-36653C8E5EBE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8B40E-2FF7-5943-89EF-8B8F69E550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AA7A7-6292-A64B-9AAB-211880980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FC2D7-D3B0-A647-A588-3FEAF55B2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5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alphaModFix amt="41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9700" y="1273941"/>
            <a:ext cx="7772400" cy="125619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EC404E"/>
                </a:solidFill>
                <a:latin typeface="Helvetica Neue Condensed" panose="02000503000000020004" pitchFamily="2" charset="0"/>
              </a:rPr>
              <a:t>Delirium Cordis</a:t>
            </a:r>
          </a:p>
        </p:txBody>
      </p:sp>
      <p:sp>
        <p:nvSpPr>
          <p:cNvPr id="17411" name="Subtitle 4"/>
          <p:cNvSpPr>
            <a:spLocks noGrp="1"/>
          </p:cNvSpPr>
          <p:nvPr>
            <p:ph type="subTitle" idx="1"/>
          </p:nvPr>
        </p:nvSpPr>
        <p:spPr>
          <a:xfrm>
            <a:off x="392093" y="2977710"/>
            <a:ext cx="6400800" cy="2056660"/>
          </a:xfrm>
        </p:spPr>
        <p:txBody>
          <a:bodyPr>
            <a:normAutofit/>
          </a:bodyPr>
          <a:lstStyle/>
          <a:p>
            <a:pPr algn="l">
              <a:spcBef>
                <a:spcPts val="600"/>
              </a:spcBef>
            </a:pPr>
            <a:r>
              <a:rPr lang="en-US" sz="3200" i="1" dirty="0"/>
              <a:t>Saeed Oraii MD, Cardiologist</a:t>
            </a:r>
          </a:p>
          <a:p>
            <a:pPr algn="l">
              <a:spcBef>
                <a:spcPts val="600"/>
              </a:spcBef>
            </a:pPr>
            <a:r>
              <a:rPr lang="en-US" sz="3200" i="1" dirty="0"/>
              <a:t>Interventional Electrophysiologist</a:t>
            </a:r>
          </a:p>
          <a:p>
            <a:pPr algn="l">
              <a:spcBef>
                <a:spcPts val="600"/>
              </a:spcBef>
            </a:pPr>
            <a:r>
              <a:rPr lang="en-US" sz="3200" i="1" dirty="0"/>
              <a:t>The Arrhythmia Center</a:t>
            </a: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E5017AC8-D082-4050-92AF-F4021D67C103}"/>
              </a:ext>
            </a:extLst>
          </p:cNvPr>
          <p:cNvSpPr txBox="1">
            <a:spLocks/>
          </p:cNvSpPr>
          <p:nvPr/>
        </p:nvSpPr>
        <p:spPr>
          <a:xfrm>
            <a:off x="427604" y="4782480"/>
            <a:ext cx="6400800" cy="618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US" sz="3200" i="1" dirty="0">
                <a:solidFill>
                  <a:srgbClr val="C00000"/>
                </a:solidFill>
              </a:rPr>
              <a:t>Internal Medicine Symposium 2021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0524AC6-8D00-4796-85F4-A8399AA01C3D}"/>
              </a:ext>
            </a:extLst>
          </p:cNvPr>
          <p:cNvSpPr txBox="1">
            <a:spLocks/>
          </p:cNvSpPr>
          <p:nvPr/>
        </p:nvSpPr>
        <p:spPr>
          <a:xfrm>
            <a:off x="392093" y="5625497"/>
            <a:ext cx="8040953" cy="4586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US" sz="2800" i="1" dirty="0">
                <a:solidFill>
                  <a:schemeClr val="accent1">
                    <a:lumMod val="50000"/>
                  </a:schemeClr>
                </a:solidFill>
              </a:rPr>
              <a:t>Modified from a presentation at Daily Cardiology Symposium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CCD02-2C1A-48E4-817B-CAE7D0BC2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026" y="2286000"/>
            <a:ext cx="1143000" cy="2971800"/>
          </a:xfrm>
        </p:spPr>
        <p:txBody>
          <a:bodyPr/>
          <a:lstStyle/>
          <a:p>
            <a:r>
              <a:rPr lang="en-US" dirty="0"/>
              <a:t>0</a:t>
            </a:r>
          </a:p>
          <a:p>
            <a:r>
              <a:rPr lang="en-US" dirty="0"/>
              <a:t>1</a:t>
            </a:r>
          </a:p>
          <a:p>
            <a:r>
              <a:rPr lang="en-US" dirty="0"/>
              <a:t>2</a:t>
            </a:r>
          </a:p>
          <a:p>
            <a:r>
              <a:rPr lang="en-US" dirty="0"/>
              <a:t>3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DD95C41-B103-4AC5-9351-EC9B1385E059}"/>
              </a:ext>
            </a:extLst>
          </p:cNvPr>
          <p:cNvGraphicFramePr>
            <a:graphicFrameLocks/>
          </p:cNvGraphicFramePr>
          <p:nvPr/>
        </p:nvGraphicFramePr>
        <p:xfrm>
          <a:off x="2819400" y="1600200"/>
          <a:ext cx="8534400" cy="457199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98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u="none" strike="noStrike" kern="0" cap="none" spc="0" normalizeH="0" baseline="0" noProof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</a:rPr>
                        <a:t>Risk Index</a:t>
                      </a:r>
                      <a:endParaRPr lang="en-US" sz="1100" dirty="0">
                        <a:solidFill>
                          <a:srgbClr val="FFC000"/>
                        </a:solidFill>
                      </a:endParaRPr>
                    </a:p>
                  </a:txBody>
                  <a:tcPr marL="44873" marR="44873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u="none" strike="noStrike" kern="0" cap="none" spc="0" normalizeH="0" baseline="0" noProof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</a:rPr>
                        <a:t>Score</a:t>
                      </a:r>
                      <a:endParaRPr kumimoji="0" lang="en-US" sz="3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uLnTx/>
                        <a:uFillTx/>
                        <a:latin typeface="+mn-lt"/>
                        <a:ea typeface="+mj-ea"/>
                        <a:cs typeface="+mn-cs"/>
                      </a:endParaRPr>
                    </a:p>
                  </a:txBody>
                  <a:tcPr marL="44873" marR="44873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5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Congestive heart failure</a:t>
                      </a:r>
                    </a:p>
                  </a:txBody>
                  <a:tcPr marL="44873" marR="44873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L="44873" marR="44873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5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Hypertension</a:t>
                      </a:r>
                    </a:p>
                  </a:txBody>
                  <a:tcPr marL="44873" marR="44873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L="44873" marR="44873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5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Age &gt;75</a:t>
                      </a:r>
                    </a:p>
                  </a:txBody>
                  <a:tcPr marL="44873" marR="44873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L="44873" marR="44873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518">
                <a:tc>
                  <a:txBody>
                    <a:bodyPr/>
                    <a:lstStyle/>
                    <a:p>
                      <a:r>
                        <a:rPr lang="en-US" sz="1800" b="1" dirty="0"/>
                        <a:t>Diabetes mellitus</a:t>
                      </a:r>
                    </a:p>
                  </a:txBody>
                  <a:tcPr marL="44873" marR="44873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L="44873" marR="44873"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5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prior Stroke or TIA</a:t>
                      </a:r>
                    </a:p>
                  </a:txBody>
                  <a:tcPr marL="44873" marR="44873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L="44873" marR="44873"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5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Vascular disease*</a:t>
                      </a:r>
                    </a:p>
                  </a:txBody>
                  <a:tcPr marL="44873" marR="44873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L="44873" marR="44873" marT="45716" marB="45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65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Age 65-74</a:t>
                      </a:r>
                    </a:p>
                  </a:txBody>
                  <a:tcPr marL="44873" marR="44873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L="44873" marR="44873" marT="45716" marB="45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65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Sex category (female)</a:t>
                      </a:r>
                    </a:p>
                  </a:txBody>
                  <a:tcPr marL="44873" marR="44873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L="44873" marR="44873" marT="45716" marB="4571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BE274BD3-07F2-FD42-B582-4A5AEFF3759A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What’s her CHA2DS2-VASc score?</a:t>
            </a:r>
          </a:p>
        </p:txBody>
      </p:sp>
    </p:spTree>
    <p:extLst>
      <p:ext uri="{BB962C8B-B14F-4D97-AF65-F5344CB8AC3E}">
        <p14:creationId xmlns:p14="http://schemas.microsoft.com/office/powerpoint/2010/main" val="572752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CCD02-2C1A-48E4-817B-CAE7D0BC2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026" y="2286000"/>
            <a:ext cx="1143000" cy="2971800"/>
          </a:xfrm>
        </p:spPr>
        <p:txBody>
          <a:bodyPr/>
          <a:lstStyle/>
          <a:p>
            <a:r>
              <a:rPr lang="en-US" dirty="0"/>
              <a:t>0</a:t>
            </a:r>
          </a:p>
          <a:p>
            <a:r>
              <a:rPr lang="en-US" dirty="0"/>
              <a:t>1</a:t>
            </a:r>
          </a:p>
          <a:p>
            <a:r>
              <a:rPr lang="en-US" dirty="0"/>
              <a:t>2</a:t>
            </a:r>
          </a:p>
          <a:p>
            <a:r>
              <a:rPr lang="en-US" dirty="0"/>
              <a:t>3</a:t>
            </a:r>
          </a:p>
        </p:txBody>
      </p:sp>
      <p:pic>
        <p:nvPicPr>
          <p:cNvPr id="5" name="Picture 46">
            <a:extLst>
              <a:ext uri="{FF2B5EF4-FFF2-40B4-BE49-F238E27FC236}">
                <a16:creationId xmlns:a16="http://schemas.microsoft.com/office/drawing/2014/main" id="{02DC2B91-B4A4-4FF1-AD9B-A83AABE6DC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" t="4027" r="1006" b="2812"/>
          <a:stretch/>
        </p:blipFill>
        <p:spPr bwMode="auto">
          <a:xfrm>
            <a:off x="2274026" y="1991202"/>
            <a:ext cx="9600286" cy="3561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5">
            <a:extLst>
              <a:ext uri="{FF2B5EF4-FFF2-40B4-BE49-F238E27FC236}">
                <a16:creationId xmlns:a16="http://schemas.microsoft.com/office/drawing/2014/main" id="{2770FFE2-8F00-487B-9EC8-97E971CB2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026" y="5699333"/>
            <a:ext cx="448199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marL="80963" indent="-809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ct val="25000"/>
              </a:spcAft>
            </a:pPr>
            <a:r>
              <a:rPr lang="fr-FR" sz="1200" dirty="0"/>
              <a:t>*Hypertension </a:t>
            </a:r>
            <a:r>
              <a:rPr lang="fr-FR" sz="1200" dirty="0" err="1"/>
              <a:t>is</a:t>
            </a:r>
            <a:r>
              <a:rPr lang="fr-FR" sz="1200" dirty="0"/>
              <a:t> </a:t>
            </a:r>
            <a:r>
              <a:rPr lang="fr-FR" sz="1200" dirty="0" err="1"/>
              <a:t>defined</a:t>
            </a:r>
            <a:r>
              <a:rPr lang="fr-FR" sz="1200" dirty="0"/>
              <a:t> as </a:t>
            </a:r>
            <a:r>
              <a:rPr lang="fr-FR" sz="1200" dirty="0" err="1"/>
              <a:t>systolic</a:t>
            </a:r>
            <a:r>
              <a:rPr lang="fr-FR" sz="1200" dirty="0"/>
              <a:t> </a:t>
            </a:r>
            <a:r>
              <a:rPr lang="fr-FR" sz="1200" dirty="0" err="1"/>
              <a:t>blood</a:t>
            </a:r>
            <a:r>
              <a:rPr lang="fr-FR" sz="1200" dirty="0"/>
              <a:t> pressure  &gt; 160 </a:t>
            </a:r>
            <a:r>
              <a:rPr lang="fr-FR" sz="1200" dirty="0" err="1"/>
              <a:t>mmHg</a:t>
            </a:r>
            <a:r>
              <a:rPr lang="fr-FR" sz="1200" dirty="0"/>
              <a:t>.</a:t>
            </a:r>
          </a:p>
          <a:p>
            <a:pPr>
              <a:spcAft>
                <a:spcPct val="25000"/>
              </a:spcAft>
            </a:pPr>
            <a:r>
              <a:rPr lang="fr-FR" sz="1200" dirty="0"/>
              <a:t>INR = international </a:t>
            </a:r>
            <a:r>
              <a:rPr lang="fr-FR" sz="1200" dirty="0" err="1"/>
              <a:t>normalized</a:t>
            </a:r>
            <a:r>
              <a:rPr lang="fr-FR" sz="1200" dirty="0"/>
              <a:t> ratio.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091E26-0063-40D7-9986-2771A40E331B}"/>
              </a:ext>
            </a:extLst>
          </p:cNvPr>
          <p:cNvSpPr txBox="1"/>
          <p:nvPr/>
        </p:nvSpPr>
        <p:spPr>
          <a:xfrm>
            <a:off x="5390867" y="1305402"/>
            <a:ext cx="3366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HAS-BLED score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711E237-CFF7-6540-82E5-06162E6F7535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What’s her bleeding risk?</a:t>
            </a:r>
          </a:p>
        </p:txBody>
      </p:sp>
    </p:spTree>
    <p:extLst>
      <p:ext uri="{BB962C8B-B14F-4D97-AF65-F5344CB8AC3E}">
        <p14:creationId xmlns:p14="http://schemas.microsoft.com/office/powerpoint/2010/main" val="1212507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95C10-ECF7-4574-B7D5-EBE6AEA3DBC6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44444" r="8750" b="35556"/>
          <a:stretch/>
        </p:blipFill>
        <p:spPr>
          <a:xfrm>
            <a:off x="419100" y="1630362"/>
            <a:ext cx="11353800" cy="15700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AFC684-1194-4566-AFC5-08398506A313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65555" r="8750" b="23334"/>
          <a:stretch/>
        </p:blipFill>
        <p:spPr>
          <a:xfrm>
            <a:off x="416921" y="3352800"/>
            <a:ext cx="11353799" cy="838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8615F1-E468-480E-AEE2-A3D754BB0A5A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27776" r="8750" b="56669"/>
          <a:stretch/>
        </p:blipFill>
        <p:spPr>
          <a:xfrm>
            <a:off x="433251" y="4419600"/>
            <a:ext cx="11313520" cy="12954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DC395C1-3109-4591-9214-46A777398C3B}"/>
              </a:ext>
            </a:extLst>
          </p:cNvPr>
          <p:cNvSpPr/>
          <p:nvPr/>
        </p:nvSpPr>
        <p:spPr>
          <a:xfrm>
            <a:off x="533400" y="2362200"/>
            <a:ext cx="2286000" cy="533400"/>
          </a:xfrm>
          <a:prstGeom prst="ellipse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0F40BCF-279F-49E8-A68C-6793C69244D7}"/>
              </a:ext>
            </a:extLst>
          </p:cNvPr>
          <p:cNvSpPr/>
          <p:nvPr/>
        </p:nvSpPr>
        <p:spPr>
          <a:xfrm>
            <a:off x="1066800" y="3657600"/>
            <a:ext cx="4114800" cy="609600"/>
          </a:xfrm>
          <a:prstGeom prst="ellipse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5531D4E-6EC1-4467-BF56-15532FBF343E}"/>
              </a:ext>
            </a:extLst>
          </p:cNvPr>
          <p:cNvSpPr/>
          <p:nvPr/>
        </p:nvSpPr>
        <p:spPr>
          <a:xfrm>
            <a:off x="7772400" y="4321620"/>
            <a:ext cx="1066800" cy="719554"/>
          </a:xfrm>
          <a:prstGeom prst="ellipse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8B518E-94FE-A748-B2D9-82D8BE22EAEA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A26049-967F-BE43-8164-3B218DE2E1C1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Would you start anticoagulation?</a:t>
            </a:r>
          </a:p>
        </p:txBody>
      </p:sp>
    </p:spTree>
    <p:extLst>
      <p:ext uri="{BB962C8B-B14F-4D97-AF65-F5344CB8AC3E}">
        <p14:creationId xmlns:p14="http://schemas.microsoft.com/office/powerpoint/2010/main" val="259016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4F7E7E-88E7-4284-A5C0-8A6C12187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371600"/>
            <a:ext cx="4262997" cy="574675"/>
          </a:xfrm>
        </p:spPr>
        <p:txBody>
          <a:bodyPr/>
          <a:lstStyle/>
          <a:p>
            <a:pPr marL="0" indent="0">
              <a:buNone/>
            </a:pPr>
            <a:r>
              <a:rPr lang="en-US" sz="2400" b="1" kern="1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 ESC Guidelines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39AC21-61C2-4AD3-88CF-23019B128504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8" t="29028" r="8708" b="58021"/>
          <a:stretch/>
        </p:blipFill>
        <p:spPr>
          <a:xfrm>
            <a:off x="533400" y="2044630"/>
            <a:ext cx="11125200" cy="115577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32D1B0E-83D1-4285-A3C2-D9E769EDBC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723842"/>
              </p:ext>
            </p:extLst>
          </p:nvPr>
        </p:nvGraphicFramePr>
        <p:xfrm>
          <a:off x="1447800" y="3405555"/>
          <a:ext cx="8229599" cy="2895600"/>
        </p:xfrm>
        <a:graphic>
          <a:graphicData uri="http://schemas.openxmlformats.org/drawingml/2006/table">
            <a:tbl>
              <a:tblPr firstRow="1" firstCol="1" bandRow="1"/>
              <a:tblGrid>
                <a:gridCol w="895055">
                  <a:extLst>
                    <a:ext uri="{9D8B030D-6E8A-4147-A177-3AD203B41FA5}">
                      <a16:colId xmlns:a16="http://schemas.microsoft.com/office/drawing/2014/main" val="1178953806"/>
                    </a:ext>
                  </a:extLst>
                </a:gridCol>
                <a:gridCol w="791305">
                  <a:extLst>
                    <a:ext uri="{9D8B030D-6E8A-4147-A177-3AD203B41FA5}">
                      <a16:colId xmlns:a16="http://schemas.microsoft.com/office/drawing/2014/main" val="1158059888"/>
                    </a:ext>
                  </a:extLst>
                </a:gridCol>
                <a:gridCol w="6543239">
                  <a:extLst>
                    <a:ext uri="{9D8B030D-6E8A-4147-A177-3AD203B41FA5}">
                      <a16:colId xmlns:a16="http://schemas.microsoft.com/office/drawing/2014/main" val="3595064333"/>
                    </a:ext>
                  </a:extLst>
                </a:gridCol>
              </a:tblGrid>
              <a:tr h="838200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 AHA/ACC/HRS AHA/ACC/HRS Guidelines 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024" marR="160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280573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COR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024" marR="160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LOE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024" marR="160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Recommendations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024" marR="160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438121"/>
                  </a:ext>
                </a:extLst>
              </a:tr>
              <a:tr h="16916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IIb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024" marR="160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7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C- LD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024" marR="160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1E7"/>
                    </a:solidFill>
                  </a:tcPr>
                </a:tc>
                <a:tc>
                  <a:txBody>
                    <a:bodyPr/>
                    <a:lstStyle/>
                    <a:p>
                      <a:pPr marL="254000" marR="0" indent="-254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For patients with AF and a CHA</a:t>
                      </a:r>
                      <a:r>
                        <a:rPr lang="en-US" sz="2400" b="1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DS</a:t>
                      </a:r>
                      <a:r>
                        <a:rPr lang="en-US" sz="2400" b="1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-VASc score of 1 in men and 2 in women, prescribing an oral anticoagulant to reduce thromboembolic stroke risk may be considered.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024" marR="16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6176412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40206DF8-2AE4-9147-AA33-F81BCFCD2EBC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Divergence of opinion in score 1</a:t>
            </a:r>
          </a:p>
        </p:txBody>
      </p:sp>
    </p:spTree>
    <p:extLst>
      <p:ext uri="{BB962C8B-B14F-4D97-AF65-F5344CB8AC3E}">
        <p14:creationId xmlns:p14="http://schemas.microsoft.com/office/powerpoint/2010/main" val="4236218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5F03BA-982C-4DE5-95CF-8963D35C2140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21111" r="8125" b="21111"/>
          <a:stretch/>
        </p:blipFill>
        <p:spPr>
          <a:xfrm>
            <a:off x="508000" y="1913991"/>
            <a:ext cx="11482754" cy="448407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C49CBFC-FB8D-9B4A-B8C9-76BE6F86C86E}"/>
              </a:ext>
            </a:extLst>
          </p:cNvPr>
          <p:cNvSpPr txBox="1">
            <a:spLocks/>
          </p:cNvSpPr>
          <p:nvPr/>
        </p:nvSpPr>
        <p:spPr>
          <a:xfrm>
            <a:off x="508000" y="658115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Do not forget about Appropriate Dosing!</a:t>
            </a:r>
          </a:p>
        </p:txBody>
      </p:sp>
    </p:spTree>
    <p:extLst>
      <p:ext uri="{BB962C8B-B14F-4D97-AF65-F5344CB8AC3E}">
        <p14:creationId xmlns:p14="http://schemas.microsoft.com/office/powerpoint/2010/main" val="2310773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39AC21-61C2-4AD3-88CF-23019B128504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43125" r="8704" b="14445"/>
          <a:stretch/>
        </p:blipFill>
        <p:spPr>
          <a:xfrm>
            <a:off x="304800" y="1905000"/>
            <a:ext cx="11277600" cy="35814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E9F8DB9-89B5-46A2-B51E-35B6EACDA416}"/>
              </a:ext>
            </a:extLst>
          </p:cNvPr>
          <p:cNvSpPr/>
          <p:nvPr/>
        </p:nvSpPr>
        <p:spPr>
          <a:xfrm>
            <a:off x="152400" y="3352800"/>
            <a:ext cx="4876800" cy="685800"/>
          </a:xfrm>
          <a:prstGeom prst="ellipse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5530AC-11FF-DC49-B87D-DD691BED68A1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E810BCD-1293-FE46-8361-D47FA38EA4CA}"/>
              </a:ext>
            </a:extLst>
          </p:cNvPr>
          <p:cNvSpPr txBox="1">
            <a:spLocks/>
          </p:cNvSpPr>
          <p:nvPr/>
        </p:nvSpPr>
        <p:spPr>
          <a:xfrm>
            <a:off x="849174" y="641824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What is the role of bleeding scores?!</a:t>
            </a:r>
          </a:p>
        </p:txBody>
      </p:sp>
    </p:spTree>
    <p:extLst>
      <p:ext uri="{BB962C8B-B14F-4D97-AF65-F5344CB8AC3E}">
        <p14:creationId xmlns:p14="http://schemas.microsoft.com/office/powerpoint/2010/main" val="302151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FE07E-B14C-449C-B5B9-9D36E1D9C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370" y="322384"/>
            <a:ext cx="9855200" cy="1519237"/>
          </a:xfrm>
        </p:spPr>
        <p:txBody>
          <a:bodyPr>
            <a:normAutofit fontScale="90000"/>
          </a:bodyPr>
          <a:lstStyle/>
          <a:p>
            <a:r>
              <a:rPr lang="en-US" dirty="0"/>
              <a:t>What would you recommend for symptom management in this patient?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F84C8-41F8-493C-B739-D000D9DE1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20" y="2016369"/>
            <a:ext cx="9579560" cy="3810000"/>
          </a:xfrm>
        </p:spPr>
        <p:txBody>
          <a:bodyPr/>
          <a:lstStyle/>
          <a:p>
            <a:r>
              <a:rPr lang="en-US" sz="3600" dirty="0"/>
              <a:t>Beta blockers only</a:t>
            </a:r>
          </a:p>
          <a:p>
            <a:r>
              <a:rPr lang="en-US" sz="3600" dirty="0"/>
              <a:t>Pill in the pocket approach</a:t>
            </a:r>
          </a:p>
          <a:p>
            <a:r>
              <a:rPr lang="en-US" sz="3600" dirty="0"/>
              <a:t>Long term anti-arrhythmic drug therapy</a:t>
            </a:r>
          </a:p>
          <a:p>
            <a:r>
              <a:rPr lang="en-US" sz="3600" dirty="0"/>
              <a:t>AF ablation</a:t>
            </a:r>
          </a:p>
          <a:p>
            <a:r>
              <a:rPr lang="en-US" sz="3600" dirty="0"/>
              <a:t>Pace and ablate </a:t>
            </a:r>
          </a:p>
        </p:txBody>
      </p:sp>
    </p:spTree>
    <p:extLst>
      <p:ext uri="{BB962C8B-B14F-4D97-AF65-F5344CB8AC3E}">
        <p14:creationId xmlns:p14="http://schemas.microsoft.com/office/powerpoint/2010/main" val="3010638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55C6E-51D8-439C-9BD8-E2F8B4618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1400" y="1376363"/>
            <a:ext cx="4318000" cy="3500437"/>
          </a:xfrm>
        </p:spPr>
        <p:txBody>
          <a:bodyPr/>
          <a:lstStyle/>
          <a:p>
            <a:r>
              <a:rPr lang="en-US" dirty="0"/>
              <a:t>Integrated AF Management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FFC000"/>
                </a:solidFill>
              </a:rPr>
              <a:t>Patient Centered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6AE38D-9652-4824-8A8B-7C198D3F9429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5064" r="46836" b="13754"/>
          <a:stretch/>
        </p:blipFill>
        <p:spPr>
          <a:xfrm>
            <a:off x="1143000" y="0"/>
            <a:ext cx="6248400" cy="6172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CF775A-C588-CB41-811F-B57A8B123F31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</p:spTree>
    <p:extLst>
      <p:ext uri="{BB962C8B-B14F-4D97-AF65-F5344CB8AC3E}">
        <p14:creationId xmlns:p14="http://schemas.microsoft.com/office/powerpoint/2010/main" val="4200896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B5313B4-BCBE-475A-9CEB-3042C202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082" y="3362626"/>
            <a:ext cx="1830071" cy="1420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20326F-973C-4804-B362-168B954EB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632" y="3362626"/>
            <a:ext cx="1420426" cy="14204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E0603D-176C-4DFF-8159-BCCB0023C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Drugs vs. Catheter Ablation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D6D845-C61E-4219-A543-C08E2958C3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09281" y="1290637"/>
            <a:ext cx="6389038" cy="5021385"/>
          </a:xfrm>
        </p:spPr>
      </p:pic>
    </p:spTree>
    <p:extLst>
      <p:ext uri="{BB962C8B-B14F-4D97-AF65-F5344CB8AC3E}">
        <p14:creationId xmlns:p14="http://schemas.microsoft.com/office/powerpoint/2010/main" val="4272336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F9914-A535-4129-9A8F-E448515EF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451" y="779157"/>
            <a:ext cx="9855200" cy="868362"/>
          </a:xfrm>
        </p:spPr>
        <p:txBody>
          <a:bodyPr/>
          <a:lstStyle/>
          <a:p>
            <a:r>
              <a:rPr lang="en-US" dirty="0"/>
              <a:t>Factors favoring Catheter Ablation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075E9F-E95E-4BE7-A32F-3D3D7EDE8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3678" y="1850237"/>
            <a:ext cx="9855200" cy="4168823"/>
          </a:xfrm>
        </p:spPr>
        <p:txBody>
          <a:bodyPr/>
          <a:lstStyle/>
          <a:p>
            <a:r>
              <a:rPr lang="en-US" sz="3600" dirty="0"/>
              <a:t>Younger age</a:t>
            </a:r>
          </a:p>
          <a:p>
            <a:r>
              <a:rPr lang="en-US" sz="3600" dirty="0"/>
              <a:t>Arrhythmia induced cardiomyopathy</a:t>
            </a:r>
          </a:p>
          <a:p>
            <a:r>
              <a:rPr lang="en-US" sz="3600" dirty="0"/>
              <a:t>No or few comorbidities/ heart disease</a:t>
            </a:r>
          </a:p>
          <a:p>
            <a:r>
              <a:rPr lang="en-US" sz="3600" dirty="0"/>
              <a:t>Higher arrhythmia burden</a:t>
            </a:r>
          </a:p>
          <a:p>
            <a:r>
              <a:rPr lang="en-US" sz="3600" dirty="0"/>
              <a:t>More severe symptoms</a:t>
            </a:r>
          </a:p>
          <a:p>
            <a:r>
              <a:rPr lang="en-US" sz="3600" dirty="0"/>
              <a:t>No or minimal atrial substrate/ remodeling</a:t>
            </a:r>
          </a:p>
        </p:txBody>
      </p:sp>
    </p:spTree>
    <p:extLst>
      <p:ext uri="{BB962C8B-B14F-4D97-AF65-F5344CB8AC3E}">
        <p14:creationId xmlns:p14="http://schemas.microsoft.com/office/powerpoint/2010/main" val="1183381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Clinical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8319"/>
            <a:ext cx="3678930" cy="34290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A 67-year-old lady is visited due to a history of recent onset rapid palpitations.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DCBB8C02-5FB9-48AB-A43B-73C8585F9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" t="3140" r="5128" b="11501"/>
          <a:stretch>
            <a:fillRect/>
          </a:stretch>
        </p:blipFill>
        <p:spPr bwMode="auto">
          <a:xfrm>
            <a:off x="3585110" y="1644770"/>
            <a:ext cx="8469987" cy="454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135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B86EF-3DA8-43E6-9401-F0C8D22EB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309562"/>
            <a:ext cx="9855200" cy="1519237"/>
          </a:xfrm>
        </p:spPr>
        <p:txBody>
          <a:bodyPr/>
          <a:lstStyle/>
          <a:p>
            <a:r>
              <a:rPr lang="en-US" dirty="0"/>
              <a:t>What drug would you choose if drug therapy is preferred?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15C1E4-9FF8-4484-9E5F-A18374D80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389" y="2365614"/>
            <a:ext cx="5494068" cy="4038600"/>
          </a:xfrm>
        </p:spPr>
        <p:txBody>
          <a:bodyPr/>
          <a:lstStyle/>
          <a:p>
            <a:r>
              <a:rPr lang="en-US" sz="4000" dirty="0"/>
              <a:t>Flecainide</a:t>
            </a:r>
          </a:p>
          <a:p>
            <a:r>
              <a:rPr lang="en-US" sz="4000" dirty="0"/>
              <a:t>Propafenone</a:t>
            </a:r>
          </a:p>
          <a:p>
            <a:r>
              <a:rPr lang="en-US" sz="4000" dirty="0"/>
              <a:t>Sotalol</a:t>
            </a:r>
          </a:p>
          <a:p>
            <a:r>
              <a:rPr lang="en-US" sz="4000" dirty="0"/>
              <a:t>Amiodarone</a:t>
            </a:r>
          </a:p>
        </p:txBody>
      </p:sp>
    </p:spTree>
    <p:extLst>
      <p:ext uri="{BB962C8B-B14F-4D97-AF65-F5344CB8AC3E}">
        <p14:creationId xmlns:p14="http://schemas.microsoft.com/office/powerpoint/2010/main" val="1081926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2EE2B7-E02D-4919-B5B7-251804F0074B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22625" r="25624" b="17777"/>
          <a:stretch/>
        </p:blipFill>
        <p:spPr>
          <a:xfrm>
            <a:off x="1295400" y="1188720"/>
            <a:ext cx="9525000" cy="51358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CCB70B-60FA-0541-8B2A-9F0D1E23BE67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5FC811-C92F-4340-81F4-729832024C5D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Choice of AADs</a:t>
            </a:r>
          </a:p>
        </p:txBody>
      </p:sp>
    </p:spTree>
    <p:extLst>
      <p:ext uri="{BB962C8B-B14F-4D97-AF65-F5344CB8AC3E}">
        <p14:creationId xmlns:p14="http://schemas.microsoft.com/office/powerpoint/2010/main" val="2653680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7D3D-6648-4626-B18E-EE023A574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0" y="1295400"/>
            <a:ext cx="3460812" cy="4343400"/>
          </a:xfrm>
        </p:spPr>
        <p:txBody>
          <a:bodyPr/>
          <a:lstStyle/>
          <a:p>
            <a:r>
              <a:rPr lang="en-US" dirty="0"/>
              <a:t>Indications for Catheter Ablation</a:t>
            </a:r>
            <a:br>
              <a:rPr lang="en-US" dirty="0"/>
            </a:br>
            <a:r>
              <a:rPr lang="en-US" dirty="0"/>
              <a:t> in Paroxysmal AF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2EC59D-2C7B-4430-9DAB-BBF69A1631F9}"/>
              </a:ext>
            </a:extLst>
          </p:cNvPr>
          <p:cNvGrpSpPr/>
          <p:nvPr/>
        </p:nvGrpSpPr>
        <p:grpSpPr>
          <a:xfrm>
            <a:off x="1098042" y="293408"/>
            <a:ext cx="6666411" cy="5995533"/>
            <a:chOff x="381000" y="228599"/>
            <a:chExt cx="6666411" cy="599553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837AEBF-AE59-4AF7-ACF7-702EAB33D413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61" t="64444" r="50838" b="22628"/>
            <a:stretch/>
          </p:blipFill>
          <p:spPr>
            <a:xfrm>
              <a:off x="381000" y="4822765"/>
              <a:ext cx="3542211" cy="1401365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13E6651-62DB-48E6-A1D5-04FD2863875E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50" t="20001" r="71875" b="22222"/>
            <a:stretch/>
          </p:blipFill>
          <p:spPr>
            <a:xfrm>
              <a:off x="381000" y="228599"/>
              <a:ext cx="3505200" cy="599553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61A98E9-EB77-4B38-999F-750700B7D0AA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50" t="64443" r="51772" b="21885"/>
            <a:stretch/>
          </p:blipFill>
          <p:spPr>
            <a:xfrm>
              <a:off x="381000" y="4821664"/>
              <a:ext cx="3733800" cy="1402466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F3DDE5F-D578-4D23-8D92-BB4E3DBF80D1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50" t="20001" r="21250" b="22222"/>
            <a:stretch/>
          </p:blipFill>
          <p:spPr>
            <a:xfrm>
              <a:off x="3923211" y="228599"/>
              <a:ext cx="3124200" cy="5995532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433CAE-558D-4E7F-8030-8C36A095AB92}"/>
                </a:ext>
              </a:extLst>
            </p:cNvPr>
            <p:cNvSpPr/>
            <p:nvPr/>
          </p:nvSpPr>
          <p:spPr>
            <a:xfrm>
              <a:off x="3581400" y="4821662"/>
              <a:ext cx="914400" cy="1402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3C41E8-6F1E-4CD9-BFDF-151C7ACBD40C}"/>
                </a:ext>
              </a:extLst>
            </p:cNvPr>
            <p:cNvSpPr/>
            <p:nvPr/>
          </p:nvSpPr>
          <p:spPr>
            <a:xfrm>
              <a:off x="381000" y="5029200"/>
              <a:ext cx="685800" cy="11738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232AB93-BE20-2647-ADD2-4C85F665D0E0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</p:spTree>
    <p:extLst>
      <p:ext uri="{BB962C8B-B14F-4D97-AF65-F5344CB8AC3E}">
        <p14:creationId xmlns:p14="http://schemas.microsoft.com/office/powerpoint/2010/main" val="4277310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 Isolation by RF Ablation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1" t="51565" r="40884" b="4236"/>
          <a:stretch/>
        </p:blipFill>
        <p:spPr>
          <a:xfrm>
            <a:off x="3541080" y="1210719"/>
            <a:ext cx="8458200" cy="4975412"/>
          </a:xfr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3D653AF6-9738-4D0B-B1E9-77CFF4AEA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5" y="3497803"/>
            <a:ext cx="5430173" cy="325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85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371" y="228599"/>
            <a:ext cx="8229600" cy="868362"/>
          </a:xfrm>
        </p:spPr>
        <p:txBody>
          <a:bodyPr/>
          <a:lstStyle/>
          <a:p>
            <a:r>
              <a:rPr lang="en-US" dirty="0"/>
              <a:t>Cryoballoon Ablation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9" t="3086" r="40741" b="52469"/>
          <a:stretch/>
        </p:blipFill>
        <p:spPr>
          <a:xfrm>
            <a:off x="3837651" y="1096961"/>
            <a:ext cx="8132408" cy="485107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5417A0-D89B-48FD-BC54-9A2D91BB6A08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2" t="4078" r="3373" b="10883"/>
          <a:stretch/>
        </p:blipFill>
        <p:spPr bwMode="auto">
          <a:xfrm>
            <a:off x="142043" y="3302494"/>
            <a:ext cx="4243526" cy="332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500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AC9B90-235C-4DDD-A3EF-40E6B99A6293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15555" r="18126" b="14445"/>
          <a:stretch/>
        </p:blipFill>
        <p:spPr>
          <a:xfrm>
            <a:off x="1117600" y="1034142"/>
            <a:ext cx="9855200" cy="52904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BB17E1-01F4-0A49-9B23-5E6B7D477021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1DDB59-D786-9449-B3B3-07A9EE600EBF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Importance of Risk Factors for AF</a:t>
            </a:r>
          </a:p>
        </p:txBody>
      </p:sp>
    </p:spTree>
    <p:extLst>
      <p:ext uri="{BB962C8B-B14F-4D97-AF65-F5344CB8AC3E}">
        <p14:creationId xmlns:p14="http://schemas.microsoft.com/office/powerpoint/2010/main" val="1259560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B02FA2-A739-423F-985A-7AABF075BEE7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0" t="10000" r="45000" b="16666"/>
          <a:stretch/>
        </p:blipFill>
        <p:spPr>
          <a:xfrm>
            <a:off x="304800" y="152400"/>
            <a:ext cx="7010400" cy="5943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AE8CBD-0713-4220-85D8-627921BEB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041" y="533400"/>
            <a:ext cx="4041559" cy="4795837"/>
          </a:xfrm>
        </p:spPr>
        <p:txBody>
          <a:bodyPr/>
          <a:lstStyle/>
          <a:p>
            <a:r>
              <a:rPr lang="en-US" dirty="0"/>
              <a:t>Management of </a:t>
            </a:r>
            <a:br>
              <a:rPr lang="en-US" dirty="0"/>
            </a:br>
            <a:r>
              <a:rPr lang="en-US" dirty="0"/>
              <a:t>Risk Factors and Comorbidities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174671-27DF-2A40-88EC-5542A9E2F9E0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</p:spTree>
    <p:extLst>
      <p:ext uri="{BB962C8B-B14F-4D97-AF65-F5344CB8AC3E}">
        <p14:creationId xmlns:p14="http://schemas.microsoft.com/office/powerpoint/2010/main" val="16980203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E415E-C2CD-49C3-8317-9D327BF3D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169843"/>
            <a:ext cx="7185117" cy="1120775"/>
          </a:xfrm>
        </p:spPr>
        <p:txBody>
          <a:bodyPr/>
          <a:lstStyle/>
          <a:p>
            <a:r>
              <a:rPr lang="en-US" dirty="0"/>
              <a:t>ASCVD Risk Estimation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652852-690C-4A52-ADF7-6E567D472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9392"/>
          <a:stretch/>
        </p:blipFill>
        <p:spPr>
          <a:xfrm>
            <a:off x="272125" y="1562020"/>
            <a:ext cx="11706973" cy="4687859"/>
          </a:xfrm>
        </p:spPr>
      </p:pic>
    </p:spTree>
    <p:extLst>
      <p:ext uri="{BB962C8B-B14F-4D97-AF65-F5344CB8AC3E}">
        <p14:creationId xmlns:p14="http://schemas.microsoft.com/office/powerpoint/2010/main" val="251926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162D-B8D7-4EA9-B8F3-F50E6CB7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patient’s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B9A1F-A6DB-4BEF-9A73-EE780C788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332" y="1964184"/>
            <a:ext cx="11445336" cy="3104965"/>
          </a:xfrm>
        </p:spPr>
        <p:txBody>
          <a:bodyPr/>
          <a:lstStyle/>
          <a:p>
            <a:r>
              <a:rPr lang="en-US" dirty="0"/>
              <a:t>67-year-old lady with symptomatic clinical paroxysmal AF</a:t>
            </a:r>
          </a:p>
          <a:p>
            <a:r>
              <a:rPr lang="en-US" dirty="0"/>
              <a:t>Uncontrolled hypertension</a:t>
            </a:r>
          </a:p>
          <a:p>
            <a:r>
              <a:rPr lang="en-US" dirty="0"/>
              <a:t>Obese (BMI 32)</a:t>
            </a:r>
          </a:p>
          <a:p>
            <a:r>
              <a:rPr lang="en-US" dirty="0"/>
              <a:t>High LDL with intermediate ASCVD risk</a:t>
            </a:r>
          </a:p>
          <a:p>
            <a:r>
              <a:rPr lang="en-US" dirty="0"/>
              <a:t>Medications: Amlodipine daily and Bisoprolol 2.5 bid</a:t>
            </a:r>
          </a:p>
        </p:txBody>
      </p:sp>
    </p:spTree>
    <p:extLst>
      <p:ext uri="{BB962C8B-B14F-4D97-AF65-F5344CB8AC3E}">
        <p14:creationId xmlns:p14="http://schemas.microsoft.com/office/powerpoint/2010/main" val="920001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893F76-4003-47E1-B0DD-7C867274AA67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21111" r="25000" b="14445"/>
          <a:stretch/>
        </p:blipFill>
        <p:spPr>
          <a:xfrm>
            <a:off x="2362200" y="1021919"/>
            <a:ext cx="7239000" cy="5105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02D609-41BB-C045-ACEC-DC9B675B8F57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F91EAAE-9E9A-4C49-B8FB-9E99243652D4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Treat AF: The ABC Pathway</a:t>
            </a:r>
          </a:p>
        </p:txBody>
      </p:sp>
    </p:spTree>
    <p:extLst>
      <p:ext uri="{BB962C8B-B14F-4D97-AF65-F5344CB8AC3E}">
        <p14:creationId xmlns:p14="http://schemas.microsoft.com/office/powerpoint/2010/main" val="55646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Clinical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10980468" cy="4648200"/>
          </a:xfrm>
        </p:spPr>
        <p:txBody>
          <a:bodyPr/>
          <a:lstStyle/>
          <a:p>
            <a:r>
              <a:rPr lang="en-US" sz="3600" dirty="0"/>
              <a:t>She is now asymptomatic with NSR on ECG.</a:t>
            </a:r>
          </a:p>
          <a:p>
            <a:r>
              <a:rPr lang="en-US" sz="3600" dirty="0"/>
              <a:t>PMH: HTN (5 years) </a:t>
            </a:r>
          </a:p>
          <a:p>
            <a:r>
              <a:rPr lang="en-US" sz="3600" dirty="0"/>
              <a:t>Drugs: Amlodipine 5mg daily, Bisoprolol 2.5mg bid </a:t>
            </a:r>
          </a:p>
          <a:p>
            <a:r>
              <a:rPr lang="en-US" sz="3600" dirty="0"/>
              <a:t>Ph/Ex.: BMI 32 kg/m2, BP 143/85 mmHg, otherwise Unremarkable</a:t>
            </a:r>
          </a:p>
        </p:txBody>
      </p:sp>
    </p:spTree>
    <p:extLst>
      <p:ext uri="{BB962C8B-B14F-4D97-AF65-F5344CB8AC3E}">
        <p14:creationId xmlns:p14="http://schemas.microsoft.com/office/powerpoint/2010/main" val="2073546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D73CC-3BC0-43B5-A632-F637C3134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606734"/>
            <a:ext cx="11163300" cy="1120775"/>
          </a:xfrm>
        </p:spPr>
        <p:txBody>
          <a:bodyPr/>
          <a:lstStyle/>
          <a:p>
            <a:r>
              <a:rPr lang="en-US" dirty="0"/>
              <a:t>Recommendations: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F361D-3C5D-4124-9444-8985FA0D6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2287897"/>
            <a:ext cx="10556631" cy="39205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CHA2DS2-VASc score of 3 with normal GFR </a:t>
            </a:r>
          </a:p>
          <a:p>
            <a:pPr marL="977900" lvl="1" indent="-520700">
              <a:lnSpc>
                <a:spcPct val="100000"/>
              </a:lnSpc>
            </a:pPr>
            <a:r>
              <a:rPr lang="en-US" sz="3200" dirty="0"/>
              <a:t>Full dose NOAC was advised.</a:t>
            </a:r>
          </a:p>
          <a:p>
            <a:pPr marL="977900" lvl="1" indent="-571500">
              <a:lnSpc>
                <a:spcPct val="100000"/>
              </a:lnSpc>
            </a:pPr>
            <a:r>
              <a:rPr lang="en-US" sz="3200" dirty="0"/>
              <a:t>Precautions, compliance, regular Cr measurement were discussed.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HAS-BLED score of 1 </a:t>
            </a:r>
          </a:p>
          <a:p>
            <a:pPr marL="977900" lvl="1" indent="-520700">
              <a:lnSpc>
                <a:spcPct val="100000"/>
              </a:lnSpc>
            </a:pPr>
            <a:r>
              <a:rPr lang="en-US" sz="3200" dirty="0"/>
              <a:t>Better hypertension control was emphasized.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F12F2E-71FB-4F80-A11C-3C6ACC46B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922" y="0"/>
            <a:ext cx="2133038" cy="228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237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5E021-4DAA-4ABE-A674-C8E4125DF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420011"/>
            <a:ext cx="11163300" cy="1120775"/>
          </a:xfrm>
        </p:spPr>
        <p:txBody>
          <a:bodyPr/>
          <a:lstStyle/>
          <a:p>
            <a:r>
              <a:rPr lang="en-US" dirty="0"/>
              <a:t>Recommendations: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6DA73-4C80-44E1-A5C9-076AA8467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290" y="2136711"/>
            <a:ext cx="10476524" cy="413980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dirty="0"/>
              <a:t>AF management options were fully discussed with the patient.</a:t>
            </a:r>
          </a:p>
          <a:p>
            <a:pPr>
              <a:spcBef>
                <a:spcPts val="1800"/>
              </a:spcBef>
            </a:pPr>
            <a:r>
              <a:rPr lang="en-US" dirty="0"/>
              <a:t>Despite being a good candidate for AF ablation, anti-arrhythmic drug therapy was chosen for the first step.</a:t>
            </a:r>
          </a:p>
          <a:p>
            <a:pPr>
              <a:spcBef>
                <a:spcPts val="1800"/>
              </a:spcBef>
            </a:pPr>
            <a:r>
              <a:rPr lang="en-US" dirty="0"/>
              <a:t>Considering the absence of major structural heart disease or comorbidities Flecainide was advised with appropriate precautions and the necessary follow-up routines.</a:t>
            </a:r>
          </a:p>
          <a:p>
            <a:pPr>
              <a:spcBef>
                <a:spcPts val="1800"/>
              </a:spcBef>
            </a:pPr>
            <a:r>
              <a:rPr lang="en-US" dirty="0"/>
              <a:t>Bisoprolol was continued along with Flecainide pending careful follow-up for HR.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76B3DB-EB36-4C36-AD7C-CB323C40A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038" y="0"/>
            <a:ext cx="2025472" cy="213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0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D73CC-3BC0-43B5-A632-F637C3134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59142"/>
            <a:ext cx="11163300" cy="1120775"/>
          </a:xfrm>
        </p:spPr>
        <p:txBody>
          <a:bodyPr/>
          <a:lstStyle/>
          <a:p>
            <a:r>
              <a:rPr lang="en-US" dirty="0"/>
              <a:t>Recommendations: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F361D-3C5D-4124-9444-8985FA0D6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110" y="2039058"/>
            <a:ext cx="10511693" cy="4574806"/>
          </a:xfrm>
        </p:spPr>
        <p:txBody>
          <a:bodyPr/>
          <a:lstStyle/>
          <a:p>
            <a:r>
              <a:rPr lang="en-US" sz="3600" dirty="0"/>
              <a:t>Lifestyle modifications with regular exercise and weight reduction were advised.</a:t>
            </a:r>
          </a:p>
          <a:p>
            <a:r>
              <a:rPr lang="en-US" sz="3600" dirty="0"/>
              <a:t>Adjustment of anti-hypertensive medications with combination pills incorporating ACEI/ARB was recommended.</a:t>
            </a:r>
          </a:p>
          <a:p>
            <a:r>
              <a:rPr lang="en-US" sz="3600" dirty="0"/>
              <a:t>Intermediate risk ASCVD score &gt;&gt; Statin was recommended if a trial of lifestyle modifications prove to be ineffective.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D5FB88-7034-4322-B93A-655C209CB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295" y="0"/>
            <a:ext cx="1796046" cy="20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378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Content Placeholder 4" descr="Swiss 2007 IMG_499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0" y="232385"/>
            <a:ext cx="5486400" cy="1800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spcAft>
                <a:spcPct val="5000"/>
              </a:spcAft>
              <a:buClr>
                <a:srgbClr val="FF9900"/>
              </a:buClr>
              <a:tabLst>
                <a:tab pos="1371600" algn="l"/>
              </a:tabLst>
              <a:defRPr/>
            </a:pP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Arrhythmia Center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spcAft>
                <a:spcPct val="5000"/>
              </a:spcAft>
              <a:buClr>
                <a:srgbClr val="FF9900"/>
              </a:buClr>
              <a:tabLst>
                <a:tab pos="1371600" algn="l"/>
              </a:tabLst>
              <a:defRPr/>
            </a:pP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WWW.IranEP.Center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spcAft>
                <a:spcPct val="5000"/>
              </a:spcAft>
              <a:buClr>
                <a:srgbClr val="FF9900"/>
              </a:buClr>
              <a:tabLst>
                <a:tab pos="1371600" algn="l"/>
              </a:tabLs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info@IranEP.center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2E1F21-03F3-4812-8956-6C06A3B2B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513" y="232385"/>
            <a:ext cx="3164088" cy="127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3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F01076-317E-449B-976C-D8306A39415A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1" t="29030" r="8196" b="40759"/>
          <a:stretch/>
        </p:blipFill>
        <p:spPr>
          <a:xfrm>
            <a:off x="762000" y="3623981"/>
            <a:ext cx="10961077" cy="2284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A4960B-E57A-4086-9F34-5BE76D061D23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26819" r="7500" b="37778"/>
          <a:stretch/>
        </p:blipFill>
        <p:spPr>
          <a:xfrm>
            <a:off x="750277" y="1150846"/>
            <a:ext cx="11049000" cy="247313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C609D7F-9B14-4C46-9B30-C22C67818799}"/>
              </a:ext>
            </a:extLst>
          </p:cNvPr>
          <p:cNvSpPr/>
          <p:nvPr/>
        </p:nvSpPr>
        <p:spPr>
          <a:xfrm>
            <a:off x="851072" y="4765691"/>
            <a:ext cx="1719384" cy="456890"/>
          </a:xfrm>
          <a:prstGeom prst="ellipse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8E62865-484B-406D-97C7-302518974F90}"/>
              </a:ext>
            </a:extLst>
          </p:cNvPr>
          <p:cNvSpPr/>
          <p:nvPr/>
        </p:nvSpPr>
        <p:spPr>
          <a:xfrm>
            <a:off x="674077" y="3946898"/>
            <a:ext cx="2507436" cy="682375"/>
          </a:xfrm>
          <a:prstGeom prst="ellipse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D5D901-46CD-8F43-99C1-AB94AB94651D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7617925-F14A-3C48-8662-2A432BA0D22D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Diagnosis of AF</a:t>
            </a:r>
          </a:p>
        </p:txBody>
      </p:sp>
    </p:spTree>
    <p:extLst>
      <p:ext uri="{BB962C8B-B14F-4D97-AF65-F5344CB8AC3E}">
        <p14:creationId xmlns:p14="http://schemas.microsoft.com/office/powerpoint/2010/main" val="408192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39DEF5-CE82-48BA-A164-F897036D8F8D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1" t="67778" r="7500" b="15555"/>
          <a:stretch/>
        </p:blipFill>
        <p:spPr>
          <a:xfrm>
            <a:off x="621323" y="1078523"/>
            <a:ext cx="10949354" cy="12074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063359-96CA-4705-9D49-FB36B0EA14C7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" t="27173" r="7532" b="19156"/>
          <a:stretch/>
        </p:blipFill>
        <p:spPr>
          <a:xfrm>
            <a:off x="621323" y="2286002"/>
            <a:ext cx="10949354" cy="373966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2FE419A9-69EB-4B57-BBE4-3AD44F778B04}"/>
              </a:ext>
            </a:extLst>
          </p:cNvPr>
          <p:cNvSpPr/>
          <p:nvPr/>
        </p:nvSpPr>
        <p:spPr>
          <a:xfrm>
            <a:off x="5688376" y="1775670"/>
            <a:ext cx="5133246" cy="583570"/>
          </a:xfrm>
          <a:prstGeom prst="ellipse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68CDC9-6603-A541-AD81-B8CC179C7482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DEAAC19-B52C-CD43-B40B-0BC5F56553B0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Clinical or Subclinical</a:t>
            </a:r>
          </a:p>
        </p:txBody>
      </p:sp>
    </p:spTree>
    <p:extLst>
      <p:ext uri="{BB962C8B-B14F-4D97-AF65-F5344CB8AC3E}">
        <p14:creationId xmlns:p14="http://schemas.microsoft.com/office/powerpoint/2010/main" val="55825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2E97-6FBA-4ED8-A2BB-310E433FF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2138363"/>
            <a:ext cx="10414000" cy="1290637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you recommend as the next step?</a:t>
            </a:r>
          </a:p>
        </p:txBody>
      </p:sp>
    </p:spTree>
    <p:extLst>
      <p:ext uri="{BB962C8B-B14F-4D97-AF65-F5344CB8AC3E}">
        <p14:creationId xmlns:p14="http://schemas.microsoft.com/office/powerpoint/2010/main" val="1284195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1139B5-5353-43F7-87D1-E50445BC190A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4" t="14446" r="17501" b="15555"/>
          <a:stretch/>
        </p:blipFill>
        <p:spPr>
          <a:xfrm>
            <a:off x="1371600" y="914401"/>
            <a:ext cx="9220200" cy="54101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70CE15-BA0D-4E4D-B285-2036969BDDFA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1DB4C89-0922-4E42-BBCB-1B38E55E9156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4S AF Scheme</a:t>
            </a:r>
          </a:p>
        </p:txBody>
      </p:sp>
    </p:spTree>
    <p:extLst>
      <p:ext uri="{BB962C8B-B14F-4D97-AF65-F5344CB8AC3E}">
        <p14:creationId xmlns:p14="http://schemas.microsoft.com/office/powerpoint/2010/main" val="2333244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506E43-6C4D-4701-AB72-AFDE69BC1BC6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8889" r="8750" b="10000"/>
          <a:stretch/>
        </p:blipFill>
        <p:spPr>
          <a:xfrm>
            <a:off x="1031630" y="1098134"/>
            <a:ext cx="10731443" cy="5173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03DF8C-0755-B640-8022-2EF1AFB03B2B}"/>
              </a:ext>
            </a:extLst>
          </p:cNvPr>
          <p:cNvSpPr txBox="1"/>
          <p:nvPr/>
        </p:nvSpPr>
        <p:spPr>
          <a:xfrm>
            <a:off x="1594339" y="6522016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2020 ESC Guidelines for the diagnosis and management of atrial fibrillation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196E15-EC64-7147-B0AA-A186C0A2F295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Diagnostic Work-up</a:t>
            </a:r>
          </a:p>
        </p:txBody>
      </p:sp>
    </p:spTree>
    <p:extLst>
      <p:ext uri="{BB962C8B-B14F-4D97-AF65-F5344CB8AC3E}">
        <p14:creationId xmlns:p14="http://schemas.microsoft.com/office/powerpoint/2010/main" val="252152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FAB87-9C16-4D12-B532-3DC1ADE34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76400"/>
            <a:ext cx="6637068" cy="4719637"/>
          </a:xfrm>
        </p:spPr>
        <p:txBody>
          <a:bodyPr/>
          <a:lstStyle/>
          <a:p>
            <a:r>
              <a:rPr lang="en-US" dirty="0"/>
              <a:t>Lab tests normal except for LDL of 140 mg/dl</a:t>
            </a:r>
          </a:p>
          <a:p>
            <a:r>
              <a:rPr lang="en-US" dirty="0"/>
              <a:t>Echocardiogram: LVEF 60%, mild LVH with IVS 12 mm, LA diameter 42 mm</a:t>
            </a:r>
          </a:p>
          <a:p>
            <a:r>
              <a:rPr lang="en-US" dirty="0"/>
              <a:t>Holter monitoring: Mean HR 58 bpm, Frequent atrial ectopies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A97570-402A-472B-94A8-C920252DE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657" t="1439" r="1222" b="4383"/>
          <a:stretch/>
        </p:blipFill>
        <p:spPr>
          <a:xfrm>
            <a:off x="7315200" y="1863634"/>
            <a:ext cx="4648201" cy="390299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28C947E-B302-F041-B29B-521007561A8E}"/>
              </a:ext>
            </a:extLst>
          </p:cNvPr>
          <p:cNvSpPr txBox="1">
            <a:spLocks/>
          </p:cNvSpPr>
          <p:nvPr/>
        </p:nvSpPr>
        <p:spPr>
          <a:xfrm>
            <a:off x="520700" y="169843"/>
            <a:ext cx="111633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C404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Further work-up</a:t>
            </a:r>
          </a:p>
        </p:txBody>
      </p:sp>
    </p:spTree>
    <p:extLst>
      <p:ext uri="{BB962C8B-B14F-4D97-AF65-F5344CB8AC3E}">
        <p14:creationId xmlns:p14="http://schemas.microsoft.com/office/powerpoint/2010/main" val="467120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711</Words>
  <Application>Microsoft Office PowerPoint</Application>
  <PresentationFormat>Widescreen</PresentationFormat>
  <Paragraphs>135</Paragraphs>
  <Slides>33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Courier New</vt:lpstr>
      <vt:lpstr>Helvetica Neue</vt:lpstr>
      <vt:lpstr>Helvetica Neue Condensed</vt:lpstr>
      <vt:lpstr>Times New Roman</vt:lpstr>
      <vt:lpstr>Office Theme</vt:lpstr>
      <vt:lpstr>Delirium Cordis</vt:lpstr>
      <vt:lpstr>Clinical History</vt:lpstr>
      <vt:lpstr>Clinical History</vt:lpstr>
      <vt:lpstr>PowerPoint Presentation</vt:lpstr>
      <vt:lpstr>PowerPoint Presentation</vt:lpstr>
      <vt:lpstr>What do you recommend as the next step?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would you recommend for symptom management in this patient?</vt:lpstr>
      <vt:lpstr>Integrated AF Management  Patient Centered</vt:lpstr>
      <vt:lpstr>Drugs vs. Catheter Ablation</vt:lpstr>
      <vt:lpstr>Factors favoring Catheter Ablation</vt:lpstr>
      <vt:lpstr>What drug would you choose if drug therapy is preferred?</vt:lpstr>
      <vt:lpstr>PowerPoint Presentation</vt:lpstr>
      <vt:lpstr>Indications for Catheter Ablation  in Paroxysmal AF</vt:lpstr>
      <vt:lpstr>PV Isolation by RF Ablation</vt:lpstr>
      <vt:lpstr>Cryoballoon Ablation</vt:lpstr>
      <vt:lpstr>PowerPoint Presentation</vt:lpstr>
      <vt:lpstr>Management of  Risk Factors and Comorbidities</vt:lpstr>
      <vt:lpstr>ASCVD Risk Estimation</vt:lpstr>
      <vt:lpstr>Our patient’s summary</vt:lpstr>
      <vt:lpstr>PowerPoint Presentation</vt:lpstr>
      <vt:lpstr>Recommendations: </vt:lpstr>
      <vt:lpstr>Recommendations: </vt:lpstr>
      <vt:lpstr>Recommendations: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Hassan Riahi</dc:creator>
  <cp:lastModifiedBy>Heydari</cp:lastModifiedBy>
  <cp:revision>29</cp:revision>
  <dcterms:created xsi:type="dcterms:W3CDTF">2021-03-18T10:27:06Z</dcterms:created>
  <dcterms:modified xsi:type="dcterms:W3CDTF">2021-06-21T03:25:13Z</dcterms:modified>
</cp:coreProperties>
</file>