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Default Extension="png" ContentType="image/png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/Relationships>
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/Relationships>
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/Relationships>
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/Relationships>
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/Relationships>
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/Relationships>
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4.xml"/></Relationships>
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5.xml"/></Relationships>
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6.xml"/></Relationships>
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7.xml"/></Relationships>
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8.xml"/></Relationships>
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9.xml"/></Relationships>
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/Relationships>
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0.xml"/></Relationships>
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1.xml"/></Relationships>
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2.xml"/></Relationships>
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3.xml"/></Relationships>
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4.xml"/></Relationships>
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5.xml"/></Relationships>
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6.xml"/></Relationships>
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7.xml"/></Relationships>
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8.xml"/></Relationships>
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9.xml"/></Relationships>
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/Relationships>
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0.xml"/></Relationships>
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1.xml"/></Relationships>
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2.xml"/></Relationships>
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3.xml"/></Relationships>
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4.xml"/></Relationships>
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5.xml"/></Relationships>
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6.xml"/></Relationships>
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7.xml"/></Relationships>
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8.xml"/></Relationships>
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9.xml"/></Relationships>
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/Relationships>
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0.xml"/></Relationships>
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/Relationships>
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/Relationships>
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
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/Relationships>
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/Relationships>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t>Presenter</a:t>
            </a:r>
          </a:p>
          <a:p>
            <a:r>
              <a:t>2021-06-19 00:06:31</a:t>
            </a:r>
          </a:p>
          <a:p>
            <a:r>
              <a:t>--------------------------------------------</a:t>
            </a:r>
          </a:p>
          <a:p>
            <a:r>
              <a:t>B-lines. Left: healthy subject. One  isolated B-line, labeled " b-line, "  without pathologic meaning  (possibly minor fissura). Middle  and right: pulmonary edema.  Several (three or more) B-lines  are visible between two ribs, and  define interstitial syndrome. This  pattern was labeled lung rockets  (or B lines). Middle: four or five  B-lines are visible. The distance  between two B-lines (at the  pleural line) is roughly 7 mm in  the adult, hence the name "  B7-lines. " B7-lines correlate with  thickened subpleural interlobular  septa. Right: seven or eight  B-lines are visible, called B-3  lines (the distance between two  B-lines at the pleural line is  roughly 3 mm). B3-lines correlate  with subpleural ground-glass  lesions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549" y="177038"/>
            <a:ext cx="8486901" cy="1318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024888"/>
            <a:ext cx="6903720" cy="3317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1.xml"/><Relationship Id="rId4" Type="http://schemas.openxmlformats.org/officeDocument/2006/relationships/slide" Target="slide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0.xml"/><Relationship Id="rId4" Type="http://schemas.openxmlformats.org/officeDocument/2006/relationships/slide" Target="slide10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notesSlide" Target="../notesSlides/notesSlide11.xml"/><Relationship Id="rId6" Type="http://schemas.openxmlformats.org/officeDocument/2006/relationships/slide" Target="slide11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slide" Target="slide1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3.xml"/><Relationship Id="rId4" Type="http://schemas.openxmlformats.org/officeDocument/2006/relationships/slide" Target="slide13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slide" Target="slide14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Relationship Id="rId4" Type="http://schemas.openxmlformats.org/officeDocument/2006/relationships/notesSlide" Target="../notesSlides/notesSlide15.xml"/><Relationship Id="rId5" Type="http://schemas.openxmlformats.org/officeDocument/2006/relationships/slide" Target="slide15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slide" Target="slide16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slide" Target="slide17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slide" Target="slide18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slide" Target="slide19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2.xml"/><Relationship Id="rId4" Type="http://schemas.openxmlformats.org/officeDocument/2006/relationships/slide" Target="slide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20.xml"/><Relationship Id="rId4" Type="http://schemas.openxmlformats.org/officeDocument/2006/relationships/slide" Target="slide20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slide" Target="slide21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22.xml"/><Relationship Id="rId4" Type="http://schemas.openxmlformats.org/officeDocument/2006/relationships/slide" Target="slide2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slide" Target="slide23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slide" Target="slide24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Relationship Id="rId3" Type="http://schemas.openxmlformats.org/officeDocument/2006/relationships/notesSlide" Target="../notesSlides/notesSlide25.xml"/><Relationship Id="rId4" Type="http://schemas.openxmlformats.org/officeDocument/2006/relationships/slide" Target="slide25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26.xml"/><Relationship Id="rId4" Type="http://schemas.openxmlformats.org/officeDocument/2006/relationships/slide" Target="slide26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slide" Target="slide27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notesSlide" Target="../notesSlides/notesSlide28.xml"/><Relationship Id="rId4" Type="http://schemas.openxmlformats.org/officeDocument/2006/relationships/slide" Target="slide28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Relationship Id="rId3" Type="http://schemas.openxmlformats.org/officeDocument/2006/relationships/notesSlide" Target="../notesSlides/notesSlide29.xml"/><Relationship Id="rId4" Type="http://schemas.openxmlformats.org/officeDocument/2006/relationships/slide" Target="slide29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slide" Target="slide3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Relationship Id="rId3" Type="http://schemas.openxmlformats.org/officeDocument/2006/relationships/notesSlide" Target="../notesSlides/notesSlide30.xml"/><Relationship Id="rId4" Type="http://schemas.openxmlformats.org/officeDocument/2006/relationships/slide" Target="slide30.xm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Relationship Id="rId3" Type="http://schemas.openxmlformats.org/officeDocument/2006/relationships/notesSlide" Target="../notesSlides/notesSlide31.xml"/><Relationship Id="rId4" Type="http://schemas.openxmlformats.org/officeDocument/2006/relationships/slide" Target="slide31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slide" Target="slide32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Relationship Id="rId4" Type="http://schemas.openxmlformats.org/officeDocument/2006/relationships/notesSlide" Target="../notesSlides/notesSlide33.xml"/><Relationship Id="rId5" Type="http://schemas.openxmlformats.org/officeDocument/2006/relationships/slide" Target="slide33.xml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notesSlide" Target="../notesSlides/notesSlide34.xml"/><Relationship Id="rId5" Type="http://schemas.openxmlformats.org/officeDocument/2006/relationships/slide" Target="slide34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slide" Target="slide35.xm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slide" Target="slide36.xml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slide" Target="slide37.xml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slide" Target="slide38.xml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slide" Target="slide39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slide" Target="slide4.xml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40.xml"/><Relationship Id="rId4" Type="http://schemas.openxmlformats.org/officeDocument/2006/relationships/slide" Target="slide40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slide" Target="slide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slide" Target="slide6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slide" Target="slide7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8.xml"/><Relationship Id="rId4" Type="http://schemas.openxmlformats.org/officeDocument/2006/relationships/slide" Target="slide8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notesSlide" Target="../notesSlides/notesSlide9.xml"/><Relationship Id="rId4" Type="http://schemas.openxmlformats.org/officeDocument/2006/relationships/slide" Target="slide9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549" y="177038"/>
            <a:ext cx="5287010" cy="13188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4800" spc="-35"/>
              <a:t>LUNG</a:t>
            </a:r>
            <a:r>
              <a:rPr dirty="0" sz="4800"/>
              <a:t> </a:t>
            </a:r>
            <a:r>
              <a:rPr dirty="0" sz="4800" spc="-5"/>
              <a:t>POCUS</a:t>
            </a:r>
            <a:endParaRPr sz="4800"/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pc="-5" b="0">
                <a:latin typeface="Arial"/>
                <a:cs typeface="Arial"/>
              </a:rPr>
              <a:t>(Point-of-care</a:t>
            </a:r>
            <a:r>
              <a:rPr dirty="0" spc="-15" b="0">
                <a:latin typeface="Arial"/>
                <a:cs typeface="Arial"/>
              </a:rPr>
              <a:t> </a:t>
            </a:r>
            <a:r>
              <a:rPr dirty="0" spc="-5" b="0">
                <a:latin typeface="Arial"/>
                <a:cs typeface="Arial"/>
              </a:rPr>
              <a:t>Ultrasound)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939" y="772160"/>
            <a:ext cx="7472680" cy="4527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0" b="0">
                <a:latin typeface="Carlito"/>
                <a:cs typeface="Carlito"/>
              </a:rPr>
              <a:t>What ultrasound </a:t>
            </a:r>
            <a:r>
              <a:rPr dirty="0" sz="2800" spc="-15" b="0">
                <a:latin typeface="Carlito"/>
                <a:cs typeface="Carlito"/>
              </a:rPr>
              <a:t>probe </a:t>
            </a:r>
            <a:r>
              <a:rPr dirty="0" sz="2800" spc="-5" b="0">
                <a:latin typeface="Carlito"/>
                <a:cs typeface="Carlito"/>
              </a:rPr>
              <a:t>is used </a:t>
            </a:r>
            <a:r>
              <a:rPr dirty="0" sz="2800" spc="-25" b="0">
                <a:latin typeface="Carlito"/>
                <a:cs typeface="Carlito"/>
              </a:rPr>
              <a:t>for </a:t>
            </a:r>
            <a:r>
              <a:rPr dirty="0" sz="2800" spc="-5" b="0">
                <a:latin typeface="Carlito"/>
                <a:cs typeface="Carlito"/>
              </a:rPr>
              <a:t>lung</a:t>
            </a:r>
            <a:r>
              <a:rPr dirty="0" sz="2800" spc="90" b="0">
                <a:latin typeface="Carlito"/>
                <a:cs typeface="Carlito"/>
              </a:rPr>
              <a:t> </a:t>
            </a:r>
            <a:r>
              <a:rPr dirty="0" sz="2800" spc="-10" b="0">
                <a:latin typeface="Carlito"/>
                <a:cs typeface="Carlito"/>
              </a:rPr>
              <a:t>ultrasound?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939" y="1201927"/>
            <a:ext cx="8541385" cy="126936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Carlito"/>
                <a:cs typeface="Carlito"/>
              </a:rPr>
              <a:t>Curvilinear </a:t>
            </a:r>
            <a:r>
              <a:rPr dirty="0" sz="2400" spc="-10">
                <a:latin typeface="Carlito"/>
                <a:cs typeface="Carlito"/>
              </a:rPr>
              <a:t>Ultrasound Probe </a:t>
            </a:r>
            <a:r>
              <a:rPr dirty="0" sz="2400" spc="-5">
                <a:latin typeface="Carlito"/>
                <a:cs typeface="Carlito"/>
              </a:rPr>
              <a:t>or Phased </a:t>
            </a:r>
            <a:r>
              <a:rPr dirty="0" sz="2400" spc="-25">
                <a:latin typeface="Carlito"/>
                <a:cs typeface="Carlito"/>
              </a:rPr>
              <a:t>Array</a:t>
            </a:r>
            <a:r>
              <a:rPr dirty="0" sz="2400" spc="-5">
                <a:latin typeface="Carlito"/>
                <a:cs typeface="Carlito"/>
              </a:rPr>
              <a:t> </a:t>
            </a:r>
            <a:r>
              <a:rPr dirty="0" sz="2400" spc="-10">
                <a:latin typeface="Carlito"/>
                <a:cs typeface="Carlito"/>
              </a:rPr>
              <a:t>Probe.</a:t>
            </a:r>
            <a:endParaRPr sz="2400">
              <a:latin typeface="Carlito"/>
              <a:cs typeface="Carlito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The linear </a:t>
            </a:r>
            <a:r>
              <a:rPr dirty="0" sz="2400" spc="-10">
                <a:latin typeface="Carlito"/>
                <a:cs typeface="Carlito"/>
              </a:rPr>
              <a:t>transducer </a:t>
            </a:r>
            <a:r>
              <a:rPr dirty="0" sz="2400" spc="-15">
                <a:latin typeface="Carlito"/>
                <a:cs typeface="Carlito"/>
              </a:rPr>
              <a:t>may </a:t>
            </a:r>
            <a:r>
              <a:rPr dirty="0" sz="2400" spc="-5">
                <a:latin typeface="Carlito"/>
                <a:cs typeface="Carlito"/>
              </a:rPr>
              <a:t>be used </a:t>
            </a:r>
            <a:r>
              <a:rPr dirty="0" sz="2400" spc="-20">
                <a:latin typeface="Carlito"/>
                <a:cs typeface="Carlito"/>
              </a:rPr>
              <a:t>for </a:t>
            </a:r>
            <a:r>
              <a:rPr dirty="0" sz="2400" spc="-5">
                <a:latin typeface="Carlito"/>
                <a:cs typeface="Carlito"/>
              </a:rPr>
              <a:t>shallow imaging </a:t>
            </a:r>
            <a:r>
              <a:rPr dirty="0" sz="2400" spc="-15">
                <a:latin typeface="Carlito"/>
                <a:cs typeface="Carlito"/>
              </a:rPr>
              <a:t>to </a:t>
            </a:r>
            <a:r>
              <a:rPr dirty="0" sz="2400" spc="-10">
                <a:latin typeface="Carlito"/>
                <a:cs typeface="Carlito"/>
              </a:rPr>
              <a:t>scan </a:t>
            </a:r>
            <a:r>
              <a:rPr dirty="0" sz="2400">
                <a:latin typeface="Carlito"/>
                <a:cs typeface="Carlito"/>
              </a:rPr>
              <a:t>the  </a:t>
            </a:r>
            <a:r>
              <a:rPr dirty="0" sz="2400" spc="-15">
                <a:latin typeface="Carlito"/>
                <a:cs typeface="Carlito"/>
              </a:rPr>
              <a:t>pleura </a:t>
            </a:r>
            <a:r>
              <a:rPr dirty="0" sz="2400" spc="-5">
                <a:latin typeface="Carlito"/>
                <a:cs typeface="Carlito"/>
              </a:rPr>
              <a:t>close </a:t>
            </a:r>
            <a:r>
              <a:rPr dirty="0" sz="2400" spc="-15">
                <a:latin typeface="Carlito"/>
                <a:cs typeface="Carlito"/>
              </a:rPr>
              <a:t>to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chest</a:t>
            </a:r>
            <a:r>
              <a:rPr dirty="0" sz="2400" spc="5">
                <a:latin typeface="Carlito"/>
                <a:cs typeface="Carlito"/>
              </a:rPr>
              <a:t> </a:t>
            </a:r>
            <a:r>
              <a:rPr dirty="0" sz="2400" spc="-10">
                <a:latin typeface="Carlito"/>
                <a:cs typeface="Carlito"/>
              </a:rPr>
              <a:t>wall.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47800" y="2895606"/>
            <a:ext cx="5682996" cy="2819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9278" y="354736"/>
            <a:ext cx="798449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 b="0">
                <a:latin typeface="Carlito"/>
                <a:cs typeface="Carlito"/>
              </a:rPr>
              <a:t>Defining </a:t>
            </a:r>
            <a:r>
              <a:rPr dirty="0" b="0">
                <a:latin typeface="Carlito"/>
                <a:cs typeface="Carlito"/>
              </a:rPr>
              <a:t>the </a:t>
            </a:r>
            <a:r>
              <a:rPr dirty="0" spc="-20" b="0">
                <a:latin typeface="Carlito"/>
                <a:cs typeface="Carlito"/>
              </a:rPr>
              <a:t>6-Point </a:t>
            </a:r>
            <a:r>
              <a:rPr dirty="0" spc="-5" b="0">
                <a:latin typeface="Carlito"/>
                <a:cs typeface="Carlito"/>
              </a:rPr>
              <a:t>Lung </a:t>
            </a:r>
            <a:r>
              <a:rPr dirty="0" spc="-10" b="0">
                <a:latin typeface="Carlito"/>
                <a:cs typeface="Carlito"/>
              </a:rPr>
              <a:t>Ultrasound</a:t>
            </a:r>
            <a:r>
              <a:rPr dirty="0" spc="-75" b="0">
                <a:latin typeface="Carlito"/>
                <a:cs typeface="Carlito"/>
              </a:rPr>
              <a:t> </a:t>
            </a:r>
            <a:r>
              <a:rPr dirty="0" spc="-20" b="0">
                <a:latin typeface="Carlito"/>
                <a:cs typeface="Carlito"/>
              </a:rPr>
              <a:t>Exam</a:t>
            </a:r>
          </a:p>
        </p:txBody>
      </p:sp>
      <p:sp>
        <p:nvSpPr>
          <p:cNvPr id="3" name="object 3"/>
          <p:cNvSpPr/>
          <p:nvPr/>
        </p:nvSpPr>
        <p:spPr>
          <a:xfrm>
            <a:off x="152400" y="1295400"/>
            <a:ext cx="4796028" cy="34190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166359" y="3724655"/>
            <a:ext cx="3977640" cy="31331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88329" y="1475994"/>
            <a:ext cx="2933700" cy="17244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531112"/>
            <a:ext cx="7437755" cy="5130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/>
              <a:t>Lung </a:t>
            </a:r>
            <a:r>
              <a:rPr dirty="0" sz="3200" spc="-10"/>
              <a:t>Ultrasound </a:t>
            </a:r>
            <a:r>
              <a:rPr dirty="0" sz="3200" spc="-5"/>
              <a:t>of ANTERIOR </a:t>
            </a:r>
            <a:r>
              <a:rPr dirty="0" sz="3200" spc="-15"/>
              <a:t>Chest</a:t>
            </a:r>
            <a:r>
              <a:rPr dirty="0" sz="3200" spc="-10"/>
              <a:t> </a:t>
            </a:r>
            <a:r>
              <a:rPr dirty="0" sz="3200" spc="-5"/>
              <a:t>(R1/L1)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572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pc="-20"/>
              <a:t>Point </a:t>
            </a:r>
            <a:r>
              <a:rPr dirty="0"/>
              <a:t>1 </a:t>
            </a:r>
            <a:r>
              <a:rPr dirty="0" spc="-5"/>
              <a:t>(R1 and L1) assesses </a:t>
            </a:r>
            <a:r>
              <a:rPr dirty="0"/>
              <a:t>the </a:t>
            </a:r>
            <a:r>
              <a:rPr dirty="0" spc="-10"/>
              <a:t>anterior</a:t>
            </a:r>
            <a:r>
              <a:rPr dirty="0" spc="-35"/>
              <a:t> </a:t>
            </a:r>
            <a:r>
              <a:rPr dirty="0" spc="-10"/>
              <a:t>chest.</a:t>
            </a:r>
          </a:p>
          <a:p>
            <a:pPr marL="355600" marR="702945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pc="-5"/>
              <a:t>This </a:t>
            </a:r>
            <a:r>
              <a:rPr dirty="0" spc="-10"/>
              <a:t>point </a:t>
            </a:r>
            <a:r>
              <a:rPr dirty="0"/>
              <a:t>will </a:t>
            </a:r>
            <a:r>
              <a:rPr dirty="0" spc="-5"/>
              <a:t>be </a:t>
            </a:r>
            <a:r>
              <a:rPr dirty="0" spc="-10"/>
              <a:t>most </a:t>
            </a:r>
            <a:r>
              <a:rPr dirty="0" spc="-15"/>
              <a:t>relevant </a:t>
            </a:r>
            <a:r>
              <a:rPr dirty="0" spc="-5"/>
              <a:t>when assessing  </a:t>
            </a:r>
            <a:r>
              <a:rPr dirty="0" spc="-20"/>
              <a:t>for </a:t>
            </a:r>
            <a:r>
              <a:rPr dirty="0" spc="-10"/>
              <a:t>pneumothorax and/or </a:t>
            </a:r>
            <a:r>
              <a:rPr dirty="0" spc="-15"/>
              <a:t>interstitial </a:t>
            </a:r>
            <a:r>
              <a:rPr dirty="0" spc="-5"/>
              <a:t>edema.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pc="-20"/>
              <a:t>Point </a:t>
            </a:r>
            <a:r>
              <a:rPr dirty="0" spc="-15"/>
              <a:t>your </a:t>
            </a:r>
            <a:r>
              <a:rPr dirty="0" spc="-10"/>
              <a:t>indicator </a:t>
            </a:r>
            <a:r>
              <a:rPr dirty="0" spc="-20"/>
              <a:t>towards </a:t>
            </a:r>
            <a:r>
              <a:rPr dirty="0"/>
              <a:t>the </a:t>
            </a:r>
            <a:r>
              <a:rPr dirty="0" spc="-15"/>
              <a:t>patient’s</a:t>
            </a:r>
            <a:r>
              <a:rPr dirty="0" spc="-10"/>
              <a:t> </a:t>
            </a:r>
            <a:r>
              <a:rPr dirty="0" spc="-5"/>
              <a:t>head.</a:t>
            </a: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pc="-5"/>
              <a:t>Place </a:t>
            </a:r>
            <a:r>
              <a:rPr dirty="0" spc="-15"/>
              <a:t>your probe at </a:t>
            </a:r>
            <a:r>
              <a:rPr dirty="0"/>
              <a:t>the </a:t>
            </a:r>
            <a:r>
              <a:rPr dirty="0" spc="-5"/>
              <a:t>mid-clavicular line </a:t>
            </a:r>
            <a:r>
              <a:rPr dirty="0" spc="-15"/>
              <a:t>at </a:t>
            </a:r>
            <a:r>
              <a:rPr dirty="0"/>
              <a:t>the </a:t>
            </a:r>
            <a:r>
              <a:rPr dirty="0" spc="-5"/>
              <a:t>2nd  </a:t>
            </a:r>
            <a:r>
              <a:rPr dirty="0" spc="-20"/>
              <a:t>intercostal </a:t>
            </a:r>
            <a:r>
              <a:rPr dirty="0" spc="-5"/>
              <a:t>space of </a:t>
            </a:r>
            <a:r>
              <a:rPr dirty="0"/>
              <a:t>the </a:t>
            </a:r>
            <a:r>
              <a:rPr dirty="0" spc="-10"/>
              <a:t>right </a:t>
            </a:r>
            <a:r>
              <a:rPr dirty="0"/>
              <a:t>(R1) </a:t>
            </a:r>
            <a:r>
              <a:rPr dirty="0" spc="-5"/>
              <a:t>and </a:t>
            </a:r>
            <a:r>
              <a:rPr dirty="0" spc="-10"/>
              <a:t>left </a:t>
            </a:r>
            <a:r>
              <a:rPr dirty="0" spc="-5"/>
              <a:t>(L1) lungs  </a:t>
            </a:r>
            <a:r>
              <a:rPr dirty="0" spc="-10"/>
              <a:t>respectively</a:t>
            </a: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pc="-5"/>
              <a:t>Anchor </a:t>
            </a:r>
            <a:r>
              <a:rPr dirty="0" spc="-15"/>
              <a:t>your probe </a:t>
            </a:r>
            <a:r>
              <a:rPr dirty="0"/>
              <a:t>in the </a:t>
            </a:r>
            <a:r>
              <a:rPr dirty="0" spc="-5"/>
              <a:t>space </a:t>
            </a:r>
            <a:r>
              <a:rPr dirty="0" spc="-10"/>
              <a:t>between two</a:t>
            </a:r>
            <a:r>
              <a:rPr dirty="0" spc="-15"/>
              <a:t> </a:t>
            </a:r>
            <a:r>
              <a:rPr dirty="0" spc="-5"/>
              <a:t>ribs.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6400" y="1524000"/>
            <a:ext cx="5344667" cy="4526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38" y="1372921"/>
            <a:ext cx="8063865" cy="241554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800" spc="-5" b="1">
                <a:latin typeface="Carlito"/>
                <a:cs typeface="Carlito"/>
              </a:rPr>
              <a:t>Identify </a:t>
            </a:r>
            <a:r>
              <a:rPr dirty="0" sz="2800" spc="-40" b="1">
                <a:latin typeface="Carlito"/>
                <a:cs typeface="Carlito"/>
              </a:rPr>
              <a:t>Two </a:t>
            </a:r>
            <a:r>
              <a:rPr dirty="0" sz="2800" b="1">
                <a:latin typeface="Carlito"/>
                <a:cs typeface="Carlito"/>
              </a:rPr>
              <a:t>Rib </a:t>
            </a:r>
            <a:r>
              <a:rPr dirty="0" sz="2800" spc="-5" b="1">
                <a:latin typeface="Carlito"/>
                <a:cs typeface="Carlito"/>
              </a:rPr>
              <a:t>Shadows (Batwing</a:t>
            </a:r>
            <a:r>
              <a:rPr dirty="0" sz="2800" b="1">
                <a:latin typeface="Carlito"/>
                <a:cs typeface="Carlito"/>
              </a:rPr>
              <a:t> </a:t>
            </a:r>
            <a:r>
              <a:rPr dirty="0" sz="2800" spc="-5" b="1">
                <a:latin typeface="Carlito"/>
                <a:cs typeface="Carlito"/>
              </a:rPr>
              <a:t>Sign)</a:t>
            </a:r>
            <a:endParaRPr sz="28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rlito"/>
                <a:cs typeface="Carlito"/>
              </a:rPr>
              <a:t>The </a:t>
            </a:r>
            <a:r>
              <a:rPr dirty="0" sz="2800" spc="-20">
                <a:latin typeface="Carlito"/>
                <a:cs typeface="Carlito"/>
              </a:rPr>
              <a:t>first </a:t>
            </a:r>
            <a:r>
              <a:rPr dirty="0" sz="2800" spc="-5">
                <a:latin typeface="Carlito"/>
                <a:cs typeface="Carlito"/>
              </a:rPr>
              <a:t>lung </a:t>
            </a:r>
            <a:r>
              <a:rPr dirty="0" sz="2800" spc="-10">
                <a:latin typeface="Carlito"/>
                <a:cs typeface="Carlito"/>
              </a:rPr>
              <a:t>ultrasound </a:t>
            </a:r>
            <a:r>
              <a:rPr dirty="0" sz="2800" spc="-5">
                <a:latin typeface="Carlito"/>
                <a:cs typeface="Carlito"/>
              </a:rPr>
              <a:t>finding </a:t>
            </a:r>
            <a:r>
              <a:rPr dirty="0" sz="2800" spc="-20">
                <a:latin typeface="Carlito"/>
                <a:cs typeface="Carlito"/>
              </a:rPr>
              <a:t>to </a:t>
            </a:r>
            <a:r>
              <a:rPr dirty="0" sz="2800" spc="-10">
                <a:latin typeface="Carlito"/>
                <a:cs typeface="Carlito"/>
              </a:rPr>
              <a:t>confirm </a:t>
            </a:r>
            <a:r>
              <a:rPr dirty="0" sz="2800" spc="-15">
                <a:latin typeface="Carlito"/>
                <a:cs typeface="Carlito"/>
              </a:rPr>
              <a:t>you are </a:t>
            </a:r>
            <a:r>
              <a:rPr dirty="0" sz="2800" spc="-5">
                <a:latin typeface="Carlito"/>
                <a:cs typeface="Carlito"/>
              </a:rPr>
              <a:t>in  the </a:t>
            </a:r>
            <a:r>
              <a:rPr dirty="0" sz="2800" spc="-15">
                <a:latin typeface="Carlito"/>
                <a:cs typeface="Carlito"/>
              </a:rPr>
              <a:t>correct </a:t>
            </a:r>
            <a:r>
              <a:rPr dirty="0" sz="2800" spc="-5">
                <a:latin typeface="Carlito"/>
                <a:cs typeface="Carlito"/>
              </a:rPr>
              <a:t>position is </a:t>
            </a:r>
            <a:r>
              <a:rPr dirty="0" sz="2800" spc="-20">
                <a:latin typeface="Carlito"/>
                <a:cs typeface="Carlito"/>
              </a:rPr>
              <a:t>to </a:t>
            </a:r>
            <a:r>
              <a:rPr dirty="0" sz="2800" spc="-5">
                <a:latin typeface="Carlito"/>
                <a:cs typeface="Carlito"/>
              </a:rPr>
              <a:t>look </a:t>
            </a:r>
            <a:r>
              <a:rPr dirty="0" sz="2800" spc="-25">
                <a:latin typeface="Carlito"/>
                <a:cs typeface="Carlito"/>
              </a:rPr>
              <a:t>for </a:t>
            </a:r>
            <a:r>
              <a:rPr dirty="0" sz="2800" spc="-5">
                <a:latin typeface="Carlito"/>
                <a:cs typeface="Carlito"/>
              </a:rPr>
              <a:t>the </a:t>
            </a:r>
            <a:r>
              <a:rPr dirty="0" sz="2800" spc="-10">
                <a:latin typeface="Carlito"/>
                <a:cs typeface="Carlito"/>
              </a:rPr>
              <a:t>two </a:t>
            </a:r>
            <a:r>
              <a:rPr dirty="0" sz="2800" spc="-5">
                <a:latin typeface="Carlito"/>
                <a:cs typeface="Carlito"/>
              </a:rPr>
              <a:t>rib  </a:t>
            </a:r>
            <a:r>
              <a:rPr dirty="0" sz="2800" spc="-10">
                <a:latin typeface="Carlito"/>
                <a:cs typeface="Carlito"/>
              </a:rPr>
              <a:t>shadows </a:t>
            </a:r>
            <a:r>
              <a:rPr dirty="0" sz="2800" spc="-5">
                <a:latin typeface="Carlito"/>
                <a:cs typeface="Carlito"/>
              </a:rPr>
              <a:t>or the “</a:t>
            </a:r>
            <a:r>
              <a:rPr dirty="0" sz="2800" spc="-5" b="1">
                <a:latin typeface="Carlito"/>
                <a:cs typeface="Carlito"/>
              </a:rPr>
              <a:t>Batwing</a:t>
            </a:r>
            <a:r>
              <a:rPr dirty="0" sz="2800" spc="20" b="1">
                <a:latin typeface="Carlito"/>
                <a:cs typeface="Carlito"/>
              </a:rPr>
              <a:t> </a:t>
            </a:r>
            <a:r>
              <a:rPr dirty="0" sz="2800" b="1">
                <a:latin typeface="Carlito"/>
                <a:cs typeface="Carlito"/>
              </a:rPr>
              <a:t>Sign.</a:t>
            </a:r>
            <a:r>
              <a:rPr dirty="0" sz="2800">
                <a:latin typeface="Carlito"/>
                <a:cs typeface="Carlito"/>
              </a:rPr>
              <a:t>”</a:t>
            </a:r>
            <a:endParaRPr sz="28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rlito"/>
                <a:cs typeface="Carlito"/>
              </a:rPr>
              <a:t>This </a:t>
            </a:r>
            <a:r>
              <a:rPr dirty="0" sz="2800" spc="-10">
                <a:latin typeface="Carlito"/>
                <a:cs typeface="Carlito"/>
              </a:rPr>
              <a:t>ensures that </a:t>
            </a:r>
            <a:r>
              <a:rPr dirty="0" sz="2800" spc="-15">
                <a:latin typeface="Carlito"/>
                <a:cs typeface="Carlito"/>
              </a:rPr>
              <a:t>your probe </a:t>
            </a:r>
            <a:r>
              <a:rPr dirty="0" sz="2800" spc="-5">
                <a:latin typeface="Carlito"/>
                <a:cs typeface="Carlito"/>
              </a:rPr>
              <a:t>is in </a:t>
            </a:r>
            <a:r>
              <a:rPr dirty="0" sz="2800" spc="-10">
                <a:latin typeface="Carlito"/>
                <a:cs typeface="Carlito"/>
              </a:rPr>
              <a:t>between two</a:t>
            </a:r>
            <a:r>
              <a:rPr dirty="0" sz="2800" spc="105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ribs.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24400" y="1295400"/>
            <a:ext cx="3968724" cy="3574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4151" y="1295400"/>
            <a:ext cx="4036314" cy="35806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597912"/>
            <a:ext cx="7654925" cy="5130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/>
              <a:t>Bedside lung </a:t>
            </a:r>
            <a:r>
              <a:rPr dirty="0" sz="3200" spc="-10"/>
              <a:t>ultrasound </a:t>
            </a:r>
            <a:r>
              <a:rPr dirty="0" sz="3200" spc="-5"/>
              <a:t>in </a:t>
            </a:r>
            <a:r>
              <a:rPr dirty="0" sz="3200" spc="-15"/>
              <a:t>emergency</a:t>
            </a:r>
            <a:r>
              <a:rPr dirty="0" sz="3200" spc="25"/>
              <a:t> </a:t>
            </a:r>
            <a:r>
              <a:rPr dirty="0" sz="3200" spc="-20"/>
              <a:t>(BLUE)</a:t>
            </a:r>
            <a:endParaRPr sz="3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2295" y="1937065"/>
            <a:ext cx="7846059" cy="155829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57150">
              <a:lnSpc>
                <a:spcPct val="120000"/>
              </a:lnSpc>
              <a:spcBef>
                <a:spcPts val="100"/>
              </a:spcBef>
            </a:pPr>
            <a:r>
              <a:rPr dirty="0" sz="2000" spc="-5"/>
              <a:t>Bedside lung </a:t>
            </a:r>
            <a:r>
              <a:rPr dirty="0" sz="2000" spc="-10"/>
              <a:t>ultrasound </a:t>
            </a:r>
            <a:r>
              <a:rPr dirty="0" sz="2000" spc="-5"/>
              <a:t>in </a:t>
            </a:r>
            <a:r>
              <a:rPr dirty="0" sz="2000" spc="-10"/>
              <a:t>emergency </a:t>
            </a:r>
            <a:r>
              <a:rPr dirty="0" sz="2000" spc="-15"/>
              <a:t>(BLUE) </a:t>
            </a:r>
            <a:r>
              <a:rPr dirty="0" sz="2000" spc="-5" b="0">
                <a:latin typeface="Carlito"/>
                <a:cs typeface="Carlito"/>
              </a:rPr>
              <a:t>is a basic </a:t>
            </a:r>
            <a:r>
              <a:rPr dirty="0" sz="2000" spc="-10" b="0">
                <a:latin typeface="Carlito"/>
                <a:cs typeface="Carlito"/>
              </a:rPr>
              <a:t>point-of-care  ultrasound </a:t>
            </a:r>
            <a:r>
              <a:rPr dirty="0" sz="2000" spc="-5" b="0">
                <a:latin typeface="Carlito"/>
                <a:cs typeface="Carlito"/>
              </a:rPr>
              <a:t>(POCUS) </a:t>
            </a:r>
            <a:r>
              <a:rPr dirty="0" sz="2000" spc="-15" b="0">
                <a:latin typeface="Carlito"/>
                <a:cs typeface="Carlito"/>
              </a:rPr>
              <a:t>examination </a:t>
            </a:r>
            <a:r>
              <a:rPr dirty="0" sz="2000" spc="-10" b="0">
                <a:latin typeface="Carlito"/>
                <a:cs typeface="Carlito"/>
              </a:rPr>
              <a:t>performed </a:t>
            </a:r>
            <a:r>
              <a:rPr dirty="0" sz="2000" spc="-15" b="0">
                <a:latin typeface="Carlito"/>
                <a:cs typeface="Carlito"/>
              </a:rPr>
              <a:t>for undifferentiated respiratory  failure </a:t>
            </a:r>
            <a:r>
              <a:rPr dirty="0" sz="2000" spc="-10" b="0">
                <a:latin typeface="Carlito"/>
                <a:cs typeface="Carlito"/>
              </a:rPr>
              <a:t>at </a:t>
            </a:r>
            <a:r>
              <a:rPr dirty="0" sz="2000" spc="-5" b="0">
                <a:latin typeface="Carlito"/>
                <a:cs typeface="Carlito"/>
              </a:rPr>
              <a:t>the bedside, immediately </a:t>
            </a:r>
            <a:r>
              <a:rPr dirty="0" sz="2000" spc="-10" b="0">
                <a:latin typeface="Carlito"/>
                <a:cs typeface="Carlito"/>
              </a:rPr>
              <a:t>after </a:t>
            </a:r>
            <a:r>
              <a:rPr dirty="0" sz="2000" spc="-5" b="0">
                <a:latin typeface="Carlito"/>
                <a:cs typeface="Carlito"/>
              </a:rPr>
              <a:t>the </a:t>
            </a:r>
            <a:r>
              <a:rPr dirty="0" sz="2000" spc="-15" b="0">
                <a:latin typeface="Carlito"/>
                <a:cs typeface="Carlito"/>
              </a:rPr>
              <a:t>physical</a:t>
            </a:r>
            <a:r>
              <a:rPr dirty="0" sz="2000" spc="180" b="0">
                <a:latin typeface="Carlito"/>
                <a:cs typeface="Carlito"/>
              </a:rPr>
              <a:t> </a:t>
            </a:r>
            <a:r>
              <a:rPr dirty="0" sz="2000" spc="-15" b="0">
                <a:latin typeface="Carlito"/>
                <a:cs typeface="Carlito"/>
              </a:rPr>
              <a:t>examination</a:t>
            </a:r>
            <a:endParaRPr sz="2000">
              <a:latin typeface="Carlito"/>
              <a:cs typeface="Carlito"/>
            </a:endParaRPr>
          </a:p>
          <a:p>
            <a:pPr algn="ctr" marR="48260">
              <a:lnSpc>
                <a:spcPct val="100000"/>
              </a:lnSpc>
              <a:spcBef>
                <a:spcPts val="550"/>
              </a:spcBef>
            </a:pPr>
            <a:r>
              <a:rPr dirty="0" sz="2000" spc="-5" b="0">
                <a:latin typeface="Carlito"/>
                <a:cs typeface="Carlito"/>
              </a:rPr>
              <a:t>and </a:t>
            </a:r>
            <a:r>
              <a:rPr dirty="0" sz="2000" spc="-20" b="0">
                <a:latin typeface="Carlito"/>
                <a:cs typeface="Carlito"/>
              </a:rPr>
              <a:t>before</a:t>
            </a:r>
            <a:r>
              <a:rPr dirty="0" sz="2000" spc="5" b="0">
                <a:latin typeface="Carlito"/>
                <a:cs typeface="Carlito"/>
              </a:rPr>
              <a:t> </a:t>
            </a:r>
            <a:r>
              <a:rPr dirty="0" sz="2000" spc="-10" b="0">
                <a:latin typeface="Carlito"/>
                <a:cs typeface="Carlito"/>
              </a:rPr>
              <a:t>echocardiography</a:t>
            </a:r>
            <a:r>
              <a:rPr dirty="0" sz="2400" spc="-10" b="0">
                <a:latin typeface="Carlito"/>
                <a:cs typeface="Carlito"/>
              </a:rPr>
              <a:t>.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5830" y="462343"/>
            <a:ext cx="321183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30" b="0">
                <a:latin typeface="Carlito"/>
                <a:cs typeface="Carlito"/>
              </a:rPr>
              <a:t>BLUE</a:t>
            </a:r>
            <a:r>
              <a:rPr dirty="0" sz="4400" spc="-40" b="0">
                <a:latin typeface="Carlito"/>
                <a:cs typeface="Carlito"/>
              </a:rPr>
              <a:t> </a:t>
            </a:r>
            <a:r>
              <a:rPr dirty="0" sz="4400" spc="-25" b="0">
                <a:latin typeface="Carlito"/>
                <a:cs typeface="Carlito"/>
              </a:rPr>
              <a:t>Protocol</a:t>
            </a:r>
            <a:endParaRPr sz="4400">
              <a:latin typeface="Carlito"/>
              <a:cs typeface="Carli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46983" y="1406525"/>
            <a:ext cx="1593850" cy="809625"/>
            <a:chOff x="3546983" y="1406525"/>
            <a:chExt cx="1593850" cy="809625"/>
          </a:xfrm>
        </p:grpSpPr>
        <p:sp>
          <p:nvSpPr>
            <p:cNvPr id="4" name="object 4"/>
            <p:cNvSpPr/>
            <p:nvPr/>
          </p:nvSpPr>
          <p:spPr>
            <a:xfrm>
              <a:off x="3559683" y="1419225"/>
              <a:ext cx="1568450" cy="784225"/>
            </a:xfrm>
            <a:custGeom>
              <a:avLst/>
              <a:gdLst/>
              <a:ahLst/>
              <a:cxnLst/>
              <a:rect l="l" t="t" r="r" b="b"/>
              <a:pathLst>
                <a:path w="1568450" h="784225">
                  <a:moveTo>
                    <a:pt x="1489786" y="0"/>
                  </a:moveTo>
                  <a:lnTo>
                    <a:pt x="78409" y="0"/>
                  </a:lnTo>
                  <a:lnTo>
                    <a:pt x="47888" y="6161"/>
                  </a:lnTo>
                  <a:lnTo>
                    <a:pt x="22964" y="22964"/>
                  </a:lnTo>
                  <a:lnTo>
                    <a:pt x="6161" y="47888"/>
                  </a:lnTo>
                  <a:lnTo>
                    <a:pt x="0" y="78409"/>
                  </a:lnTo>
                  <a:lnTo>
                    <a:pt x="0" y="705688"/>
                  </a:lnTo>
                  <a:lnTo>
                    <a:pt x="6161" y="736209"/>
                  </a:lnTo>
                  <a:lnTo>
                    <a:pt x="22964" y="761133"/>
                  </a:lnTo>
                  <a:lnTo>
                    <a:pt x="47888" y="777936"/>
                  </a:lnTo>
                  <a:lnTo>
                    <a:pt x="78409" y="784097"/>
                  </a:lnTo>
                  <a:lnTo>
                    <a:pt x="1489786" y="784097"/>
                  </a:lnTo>
                  <a:lnTo>
                    <a:pt x="1520307" y="777936"/>
                  </a:lnTo>
                  <a:lnTo>
                    <a:pt x="1545231" y="761133"/>
                  </a:lnTo>
                  <a:lnTo>
                    <a:pt x="1562034" y="736209"/>
                  </a:lnTo>
                  <a:lnTo>
                    <a:pt x="1568196" y="705688"/>
                  </a:lnTo>
                  <a:lnTo>
                    <a:pt x="1568196" y="78409"/>
                  </a:lnTo>
                  <a:lnTo>
                    <a:pt x="1562034" y="47888"/>
                  </a:lnTo>
                  <a:lnTo>
                    <a:pt x="1545231" y="22964"/>
                  </a:lnTo>
                  <a:lnTo>
                    <a:pt x="1520307" y="6161"/>
                  </a:lnTo>
                  <a:lnTo>
                    <a:pt x="148978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59683" y="1419225"/>
              <a:ext cx="1568450" cy="784225"/>
            </a:xfrm>
            <a:custGeom>
              <a:avLst/>
              <a:gdLst/>
              <a:ahLst/>
              <a:cxnLst/>
              <a:rect l="l" t="t" r="r" b="b"/>
              <a:pathLst>
                <a:path w="1568450" h="784225">
                  <a:moveTo>
                    <a:pt x="0" y="78409"/>
                  </a:moveTo>
                  <a:lnTo>
                    <a:pt x="6161" y="47888"/>
                  </a:lnTo>
                  <a:lnTo>
                    <a:pt x="22964" y="22964"/>
                  </a:lnTo>
                  <a:lnTo>
                    <a:pt x="47888" y="6161"/>
                  </a:lnTo>
                  <a:lnTo>
                    <a:pt x="78409" y="0"/>
                  </a:lnTo>
                  <a:lnTo>
                    <a:pt x="1489786" y="0"/>
                  </a:lnTo>
                  <a:lnTo>
                    <a:pt x="1520307" y="6161"/>
                  </a:lnTo>
                  <a:lnTo>
                    <a:pt x="1545231" y="22964"/>
                  </a:lnTo>
                  <a:lnTo>
                    <a:pt x="1562034" y="47888"/>
                  </a:lnTo>
                  <a:lnTo>
                    <a:pt x="1568196" y="78409"/>
                  </a:lnTo>
                  <a:lnTo>
                    <a:pt x="1568196" y="705688"/>
                  </a:lnTo>
                  <a:lnTo>
                    <a:pt x="1562034" y="736209"/>
                  </a:lnTo>
                  <a:lnTo>
                    <a:pt x="1545231" y="761133"/>
                  </a:lnTo>
                  <a:lnTo>
                    <a:pt x="1520307" y="777936"/>
                  </a:lnTo>
                  <a:lnTo>
                    <a:pt x="1489786" y="784097"/>
                  </a:lnTo>
                  <a:lnTo>
                    <a:pt x="78409" y="784097"/>
                  </a:lnTo>
                  <a:lnTo>
                    <a:pt x="47888" y="777936"/>
                  </a:lnTo>
                  <a:lnTo>
                    <a:pt x="22964" y="761133"/>
                  </a:lnTo>
                  <a:lnTo>
                    <a:pt x="6161" y="736209"/>
                  </a:lnTo>
                  <a:lnTo>
                    <a:pt x="0" y="705688"/>
                  </a:lnTo>
                  <a:lnTo>
                    <a:pt x="0" y="78409"/>
                  </a:lnTo>
                  <a:close/>
                </a:path>
              </a:pathLst>
            </a:custGeom>
            <a:ln w="2514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631336" y="1427555"/>
            <a:ext cx="1424940" cy="696595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17145" marR="5080" indent="-5080">
              <a:lnSpc>
                <a:spcPts val="2530"/>
              </a:lnSpc>
              <a:spcBef>
                <a:spcPts val="375"/>
              </a:spcBef>
            </a:pPr>
            <a:r>
              <a:rPr dirty="0" sz="2300" spc="-5">
                <a:solidFill>
                  <a:srgbClr val="FFFFFF"/>
                </a:solidFill>
                <a:latin typeface="Carlito"/>
                <a:cs typeface="Carlito"/>
              </a:rPr>
              <a:t>Presence</a:t>
            </a:r>
            <a:r>
              <a:rPr dirty="0" sz="2300" spc="-85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2300" spc="-5">
                <a:solidFill>
                  <a:srgbClr val="FFFFFF"/>
                </a:solidFill>
                <a:latin typeface="Carlito"/>
                <a:cs typeface="Carlito"/>
              </a:rPr>
              <a:t>or  Absence</a:t>
            </a:r>
            <a:r>
              <a:rPr dirty="0" sz="2300" spc="-7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dirty="0" sz="2300" spc="-5">
                <a:solidFill>
                  <a:srgbClr val="FFFFFF"/>
                </a:solidFill>
                <a:latin typeface="Carlito"/>
                <a:cs typeface="Carlito"/>
              </a:rPr>
              <a:t>of:</a:t>
            </a:r>
            <a:endParaRPr sz="2300">
              <a:latin typeface="Carlito"/>
              <a:cs typeface="Carlito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03192" y="2190623"/>
            <a:ext cx="1437640" cy="1006475"/>
            <a:chOff x="3703192" y="2190623"/>
            <a:chExt cx="1437640" cy="1006475"/>
          </a:xfrm>
        </p:grpSpPr>
        <p:sp>
          <p:nvSpPr>
            <p:cNvPr id="8" name="object 8"/>
            <p:cNvSpPr/>
            <p:nvPr/>
          </p:nvSpPr>
          <p:spPr>
            <a:xfrm>
              <a:off x="3715892" y="2203323"/>
              <a:ext cx="157480" cy="588645"/>
            </a:xfrm>
            <a:custGeom>
              <a:avLst/>
              <a:gdLst/>
              <a:ahLst/>
              <a:cxnLst/>
              <a:rect l="l" t="t" r="r" b="b"/>
              <a:pathLst>
                <a:path w="157479" h="588644">
                  <a:moveTo>
                    <a:pt x="0" y="0"/>
                  </a:moveTo>
                  <a:lnTo>
                    <a:pt x="0" y="588352"/>
                  </a:lnTo>
                  <a:lnTo>
                    <a:pt x="156895" y="588352"/>
                  </a:lnTo>
                </a:path>
              </a:pathLst>
            </a:custGeom>
            <a:ln w="25145">
              <a:solidFill>
                <a:srgbClr val="4F4F4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872864" y="2399157"/>
              <a:ext cx="1255395" cy="784860"/>
            </a:xfrm>
            <a:custGeom>
              <a:avLst/>
              <a:gdLst/>
              <a:ahLst/>
              <a:cxnLst/>
              <a:rect l="l" t="t" r="r" b="b"/>
              <a:pathLst>
                <a:path w="1255395" h="784860">
                  <a:moveTo>
                    <a:pt x="1176528" y="0"/>
                  </a:moveTo>
                  <a:lnTo>
                    <a:pt x="78486" y="0"/>
                  </a:lnTo>
                  <a:lnTo>
                    <a:pt x="47936" y="6168"/>
                  </a:lnTo>
                  <a:lnTo>
                    <a:pt x="22988" y="22988"/>
                  </a:lnTo>
                  <a:lnTo>
                    <a:pt x="6168" y="47936"/>
                  </a:lnTo>
                  <a:lnTo>
                    <a:pt x="0" y="78486"/>
                  </a:lnTo>
                  <a:lnTo>
                    <a:pt x="0" y="706374"/>
                  </a:lnTo>
                  <a:lnTo>
                    <a:pt x="6168" y="736923"/>
                  </a:lnTo>
                  <a:lnTo>
                    <a:pt x="22988" y="761871"/>
                  </a:lnTo>
                  <a:lnTo>
                    <a:pt x="47936" y="778691"/>
                  </a:lnTo>
                  <a:lnTo>
                    <a:pt x="78486" y="784860"/>
                  </a:lnTo>
                  <a:lnTo>
                    <a:pt x="1176528" y="784860"/>
                  </a:lnTo>
                  <a:lnTo>
                    <a:pt x="1207077" y="778691"/>
                  </a:lnTo>
                  <a:lnTo>
                    <a:pt x="1232025" y="761871"/>
                  </a:lnTo>
                  <a:lnTo>
                    <a:pt x="1248845" y="736923"/>
                  </a:lnTo>
                  <a:lnTo>
                    <a:pt x="1255014" y="706374"/>
                  </a:lnTo>
                  <a:lnTo>
                    <a:pt x="1255014" y="78486"/>
                  </a:lnTo>
                  <a:lnTo>
                    <a:pt x="1248845" y="47936"/>
                  </a:lnTo>
                  <a:lnTo>
                    <a:pt x="1232025" y="22988"/>
                  </a:lnTo>
                  <a:lnTo>
                    <a:pt x="1207077" y="6168"/>
                  </a:lnTo>
                  <a:lnTo>
                    <a:pt x="117652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872864" y="2399157"/>
              <a:ext cx="1255395" cy="784860"/>
            </a:xfrm>
            <a:custGeom>
              <a:avLst/>
              <a:gdLst/>
              <a:ahLst/>
              <a:cxnLst/>
              <a:rect l="l" t="t" r="r" b="b"/>
              <a:pathLst>
                <a:path w="1255395" h="784860">
                  <a:moveTo>
                    <a:pt x="0" y="78486"/>
                  </a:moveTo>
                  <a:lnTo>
                    <a:pt x="6168" y="47936"/>
                  </a:lnTo>
                  <a:lnTo>
                    <a:pt x="22988" y="22988"/>
                  </a:lnTo>
                  <a:lnTo>
                    <a:pt x="47936" y="6168"/>
                  </a:lnTo>
                  <a:lnTo>
                    <a:pt x="78486" y="0"/>
                  </a:lnTo>
                  <a:lnTo>
                    <a:pt x="1176528" y="0"/>
                  </a:lnTo>
                  <a:lnTo>
                    <a:pt x="1207077" y="6168"/>
                  </a:lnTo>
                  <a:lnTo>
                    <a:pt x="1232025" y="22988"/>
                  </a:lnTo>
                  <a:lnTo>
                    <a:pt x="1248845" y="47936"/>
                  </a:lnTo>
                  <a:lnTo>
                    <a:pt x="1255014" y="78486"/>
                  </a:lnTo>
                  <a:lnTo>
                    <a:pt x="1255014" y="706374"/>
                  </a:lnTo>
                  <a:lnTo>
                    <a:pt x="1248845" y="736923"/>
                  </a:lnTo>
                  <a:lnTo>
                    <a:pt x="1232025" y="761871"/>
                  </a:lnTo>
                  <a:lnTo>
                    <a:pt x="1207077" y="778691"/>
                  </a:lnTo>
                  <a:lnTo>
                    <a:pt x="1176528" y="784860"/>
                  </a:lnTo>
                  <a:lnTo>
                    <a:pt x="78486" y="784860"/>
                  </a:lnTo>
                  <a:lnTo>
                    <a:pt x="47936" y="778691"/>
                  </a:lnTo>
                  <a:lnTo>
                    <a:pt x="22988" y="761871"/>
                  </a:lnTo>
                  <a:lnTo>
                    <a:pt x="6168" y="736923"/>
                  </a:lnTo>
                  <a:lnTo>
                    <a:pt x="0" y="706374"/>
                  </a:lnTo>
                  <a:lnTo>
                    <a:pt x="0" y="78486"/>
                  </a:lnTo>
                  <a:close/>
                </a:path>
              </a:pathLst>
            </a:custGeom>
            <a:ln w="25146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108907" y="2659710"/>
            <a:ext cx="78232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5">
                <a:latin typeface="Carlito"/>
                <a:cs typeface="Carlito"/>
              </a:rPr>
              <a:t>lung</a:t>
            </a:r>
            <a:r>
              <a:rPr dirty="0" sz="1300" spc="-70">
                <a:latin typeface="Carlito"/>
                <a:cs typeface="Carlito"/>
              </a:rPr>
              <a:t> </a:t>
            </a:r>
            <a:r>
              <a:rPr dirty="0" sz="1300">
                <a:latin typeface="Carlito"/>
                <a:cs typeface="Carlito"/>
              </a:rPr>
              <a:t>sliding</a:t>
            </a:r>
            <a:endParaRPr sz="1300">
              <a:latin typeface="Carlito"/>
              <a:cs typeface="Carli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703192" y="2190623"/>
            <a:ext cx="1437640" cy="1986914"/>
            <a:chOff x="3703192" y="2190623"/>
            <a:chExt cx="1437640" cy="1986914"/>
          </a:xfrm>
        </p:grpSpPr>
        <p:sp>
          <p:nvSpPr>
            <p:cNvPr id="13" name="object 13"/>
            <p:cNvSpPr/>
            <p:nvPr/>
          </p:nvSpPr>
          <p:spPr>
            <a:xfrm>
              <a:off x="3715892" y="2203323"/>
              <a:ext cx="157480" cy="1569085"/>
            </a:xfrm>
            <a:custGeom>
              <a:avLst/>
              <a:gdLst/>
              <a:ahLst/>
              <a:cxnLst/>
              <a:rect l="l" t="t" r="r" b="b"/>
              <a:pathLst>
                <a:path w="157479" h="1569085">
                  <a:moveTo>
                    <a:pt x="0" y="0"/>
                  </a:moveTo>
                  <a:lnTo>
                    <a:pt x="0" y="1568945"/>
                  </a:lnTo>
                  <a:lnTo>
                    <a:pt x="156895" y="1568945"/>
                  </a:lnTo>
                </a:path>
              </a:pathLst>
            </a:custGeom>
            <a:ln w="25146">
              <a:solidFill>
                <a:srgbClr val="4F4F4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872864" y="3379851"/>
              <a:ext cx="1255395" cy="784860"/>
            </a:xfrm>
            <a:custGeom>
              <a:avLst/>
              <a:gdLst/>
              <a:ahLst/>
              <a:cxnLst/>
              <a:rect l="l" t="t" r="r" b="b"/>
              <a:pathLst>
                <a:path w="1255395" h="784860">
                  <a:moveTo>
                    <a:pt x="1176528" y="0"/>
                  </a:moveTo>
                  <a:lnTo>
                    <a:pt x="78486" y="0"/>
                  </a:lnTo>
                  <a:lnTo>
                    <a:pt x="47936" y="6168"/>
                  </a:lnTo>
                  <a:lnTo>
                    <a:pt x="22988" y="22988"/>
                  </a:lnTo>
                  <a:lnTo>
                    <a:pt x="6168" y="47936"/>
                  </a:lnTo>
                  <a:lnTo>
                    <a:pt x="0" y="78486"/>
                  </a:lnTo>
                  <a:lnTo>
                    <a:pt x="0" y="706374"/>
                  </a:lnTo>
                  <a:lnTo>
                    <a:pt x="6168" y="736923"/>
                  </a:lnTo>
                  <a:lnTo>
                    <a:pt x="22988" y="761871"/>
                  </a:lnTo>
                  <a:lnTo>
                    <a:pt x="47936" y="778691"/>
                  </a:lnTo>
                  <a:lnTo>
                    <a:pt x="78486" y="784860"/>
                  </a:lnTo>
                  <a:lnTo>
                    <a:pt x="1176528" y="784860"/>
                  </a:lnTo>
                  <a:lnTo>
                    <a:pt x="1207077" y="778691"/>
                  </a:lnTo>
                  <a:lnTo>
                    <a:pt x="1232025" y="761871"/>
                  </a:lnTo>
                  <a:lnTo>
                    <a:pt x="1248845" y="736923"/>
                  </a:lnTo>
                  <a:lnTo>
                    <a:pt x="1255014" y="706374"/>
                  </a:lnTo>
                  <a:lnTo>
                    <a:pt x="1255014" y="78486"/>
                  </a:lnTo>
                  <a:lnTo>
                    <a:pt x="1248845" y="47936"/>
                  </a:lnTo>
                  <a:lnTo>
                    <a:pt x="1232025" y="22988"/>
                  </a:lnTo>
                  <a:lnTo>
                    <a:pt x="1207077" y="6168"/>
                  </a:lnTo>
                  <a:lnTo>
                    <a:pt x="117652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872864" y="3379851"/>
              <a:ext cx="1255395" cy="784860"/>
            </a:xfrm>
            <a:custGeom>
              <a:avLst/>
              <a:gdLst/>
              <a:ahLst/>
              <a:cxnLst/>
              <a:rect l="l" t="t" r="r" b="b"/>
              <a:pathLst>
                <a:path w="1255395" h="784860">
                  <a:moveTo>
                    <a:pt x="0" y="78486"/>
                  </a:moveTo>
                  <a:lnTo>
                    <a:pt x="6168" y="47936"/>
                  </a:lnTo>
                  <a:lnTo>
                    <a:pt x="22988" y="22988"/>
                  </a:lnTo>
                  <a:lnTo>
                    <a:pt x="47936" y="6168"/>
                  </a:lnTo>
                  <a:lnTo>
                    <a:pt x="78486" y="0"/>
                  </a:lnTo>
                  <a:lnTo>
                    <a:pt x="1176528" y="0"/>
                  </a:lnTo>
                  <a:lnTo>
                    <a:pt x="1207077" y="6168"/>
                  </a:lnTo>
                  <a:lnTo>
                    <a:pt x="1232025" y="22988"/>
                  </a:lnTo>
                  <a:lnTo>
                    <a:pt x="1248845" y="47936"/>
                  </a:lnTo>
                  <a:lnTo>
                    <a:pt x="1255014" y="78486"/>
                  </a:lnTo>
                  <a:lnTo>
                    <a:pt x="1255014" y="706374"/>
                  </a:lnTo>
                  <a:lnTo>
                    <a:pt x="1248845" y="736923"/>
                  </a:lnTo>
                  <a:lnTo>
                    <a:pt x="1232025" y="761871"/>
                  </a:lnTo>
                  <a:lnTo>
                    <a:pt x="1207077" y="778691"/>
                  </a:lnTo>
                  <a:lnTo>
                    <a:pt x="1176528" y="784860"/>
                  </a:lnTo>
                  <a:lnTo>
                    <a:pt x="78486" y="784860"/>
                  </a:lnTo>
                  <a:lnTo>
                    <a:pt x="47936" y="778691"/>
                  </a:lnTo>
                  <a:lnTo>
                    <a:pt x="22988" y="761871"/>
                  </a:lnTo>
                  <a:lnTo>
                    <a:pt x="6168" y="736923"/>
                  </a:lnTo>
                  <a:lnTo>
                    <a:pt x="0" y="706374"/>
                  </a:lnTo>
                  <a:lnTo>
                    <a:pt x="0" y="78486"/>
                  </a:lnTo>
                  <a:close/>
                </a:path>
              </a:pathLst>
            </a:custGeom>
            <a:ln w="25146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057891" y="3549586"/>
            <a:ext cx="885190" cy="40576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287020" marR="5080" indent="-274320">
              <a:lnSpc>
                <a:spcPts val="1430"/>
              </a:lnSpc>
              <a:spcBef>
                <a:spcPts val="254"/>
              </a:spcBef>
            </a:pPr>
            <a:r>
              <a:rPr dirty="0" sz="1300">
                <a:latin typeface="Carlito"/>
                <a:cs typeface="Carlito"/>
              </a:rPr>
              <a:t>A </a:t>
            </a:r>
            <a:r>
              <a:rPr dirty="0" sz="1300" spc="-5">
                <a:latin typeface="Carlito"/>
                <a:cs typeface="Carlito"/>
              </a:rPr>
              <a:t>lines </a:t>
            </a:r>
            <a:r>
              <a:rPr dirty="0" sz="1300">
                <a:latin typeface="Carlito"/>
                <a:cs typeface="Carlito"/>
              </a:rPr>
              <a:t>and</a:t>
            </a:r>
            <a:r>
              <a:rPr dirty="0" sz="1300" spc="-85">
                <a:latin typeface="Carlito"/>
                <a:cs typeface="Carlito"/>
              </a:rPr>
              <a:t> </a:t>
            </a:r>
            <a:r>
              <a:rPr dirty="0" sz="1300">
                <a:latin typeface="Carlito"/>
                <a:cs typeface="Carlito"/>
              </a:rPr>
              <a:t>B  </a:t>
            </a:r>
            <a:r>
              <a:rPr dirty="0" sz="1300" spc="-5">
                <a:latin typeface="Carlito"/>
                <a:cs typeface="Carlito"/>
              </a:rPr>
              <a:t>lines</a:t>
            </a:r>
            <a:endParaRPr sz="1300">
              <a:latin typeface="Carlito"/>
              <a:cs typeface="Carli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703192" y="2190623"/>
            <a:ext cx="1437640" cy="2967990"/>
            <a:chOff x="3703192" y="2190623"/>
            <a:chExt cx="1437640" cy="2967990"/>
          </a:xfrm>
        </p:grpSpPr>
        <p:sp>
          <p:nvSpPr>
            <p:cNvPr id="18" name="object 18"/>
            <p:cNvSpPr/>
            <p:nvPr/>
          </p:nvSpPr>
          <p:spPr>
            <a:xfrm>
              <a:off x="3715892" y="2203323"/>
              <a:ext cx="157480" cy="2550160"/>
            </a:xfrm>
            <a:custGeom>
              <a:avLst/>
              <a:gdLst/>
              <a:ahLst/>
              <a:cxnLst/>
              <a:rect l="l" t="t" r="r" b="b"/>
              <a:pathLst>
                <a:path w="157479" h="2550160">
                  <a:moveTo>
                    <a:pt x="0" y="0"/>
                  </a:moveTo>
                  <a:lnTo>
                    <a:pt x="0" y="2549537"/>
                  </a:lnTo>
                  <a:lnTo>
                    <a:pt x="156895" y="2549537"/>
                  </a:lnTo>
                </a:path>
              </a:pathLst>
            </a:custGeom>
            <a:ln w="25146">
              <a:solidFill>
                <a:srgbClr val="4F4F4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872864" y="4360545"/>
              <a:ext cx="1255395" cy="784860"/>
            </a:xfrm>
            <a:custGeom>
              <a:avLst/>
              <a:gdLst/>
              <a:ahLst/>
              <a:cxnLst/>
              <a:rect l="l" t="t" r="r" b="b"/>
              <a:pathLst>
                <a:path w="1255395" h="784860">
                  <a:moveTo>
                    <a:pt x="1176528" y="0"/>
                  </a:moveTo>
                  <a:lnTo>
                    <a:pt x="78486" y="0"/>
                  </a:lnTo>
                  <a:lnTo>
                    <a:pt x="47936" y="6168"/>
                  </a:lnTo>
                  <a:lnTo>
                    <a:pt x="22988" y="22988"/>
                  </a:lnTo>
                  <a:lnTo>
                    <a:pt x="6168" y="47936"/>
                  </a:lnTo>
                  <a:lnTo>
                    <a:pt x="0" y="78485"/>
                  </a:lnTo>
                  <a:lnTo>
                    <a:pt x="0" y="706373"/>
                  </a:lnTo>
                  <a:lnTo>
                    <a:pt x="6168" y="736923"/>
                  </a:lnTo>
                  <a:lnTo>
                    <a:pt x="22988" y="761871"/>
                  </a:lnTo>
                  <a:lnTo>
                    <a:pt x="47936" y="778691"/>
                  </a:lnTo>
                  <a:lnTo>
                    <a:pt x="78486" y="784859"/>
                  </a:lnTo>
                  <a:lnTo>
                    <a:pt x="1176528" y="784859"/>
                  </a:lnTo>
                  <a:lnTo>
                    <a:pt x="1207077" y="778691"/>
                  </a:lnTo>
                  <a:lnTo>
                    <a:pt x="1232025" y="761871"/>
                  </a:lnTo>
                  <a:lnTo>
                    <a:pt x="1248845" y="736923"/>
                  </a:lnTo>
                  <a:lnTo>
                    <a:pt x="1255014" y="706373"/>
                  </a:lnTo>
                  <a:lnTo>
                    <a:pt x="1255014" y="78485"/>
                  </a:lnTo>
                  <a:lnTo>
                    <a:pt x="1248845" y="47936"/>
                  </a:lnTo>
                  <a:lnTo>
                    <a:pt x="1232025" y="22988"/>
                  </a:lnTo>
                  <a:lnTo>
                    <a:pt x="1207077" y="6168"/>
                  </a:lnTo>
                  <a:lnTo>
                    <a:pt x="117652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872864" y="4360545"/>
              <a:ext cx="1255395" cy="784860"/>
            </a:xfrm>
            <a:custGeom>
              <a:avLst/>
              <a:gdLst/>
              <a:ahLst/>
              <a:cxnLst/>
              <a:rect l="l" t="t" r="r" b="b"/>
              <a:pathLst>
                <a:path w="1255395" h="784860">
                  <a:moveTo>
                    <a:pt x="0" y="78485"/>
                  </a:moveTo>
                  <a:lnTo>
                    <a:pt x="6168" y="47936"/>
                  </a:lnTo>
                  <a:lnTo>
                    <a:pt x="22988" y="22988"/>
                  </a:lnTo>
                  <a:lnTo>
                    <a:pt x="47936" y="6168"/>
                  </a:lnTo>
                  <a:lnTo>
                    <a:pt x="78486" y="0"/>
                  </a:lnTo>
                  <a:lnTo>
                    <a:pt x="1176528" y="0"/>
                  </a:lnTo>
                  <a:lnTo>
                    <a:pt x="1207077" y="6168"/>
                  </a:lnTo>
                  <a:lnTo>
                    <a:pt x="1232025" y="22988"/>
                  </a:lnTo>
                  <a:lnTo>
                    <a:pt x="1248845" y="47936"/>
                  </a:lnTo>
                  <a:lnTo>
                    <a:pt x="1255014" y="78485"/>
                  </a:lnTo>
                  <a:lnTo>
                    <a:pt x="1255014" y="706373"/>
                  </a:lnTo>
                  <a:lnTo>
                    <a:pt x="1248845" y="736923"/>
                  </a:lnTo>
                  <a:lnTo>
                    <a:pt x="1232025" y="761871"/>
                  </a:lnTo>
                  <a:lnTo>
                    <a:pt x="1207077" y="778691"/>
                  </a:lnTo>
                  <a:lnTo>
                    <a:pt x="1176528" y="784859"/>
                  </a:lnTo>
                  <a:lnTo>
                    <a:pt x="78486" y="784859"/>
                  </a:lnTo>
                  <a:lnTo>
                    <a:pt x="47936" y="778691"/>
                  </a:lnTo>
                  <a:lnTo>
                    <a:pt x="22988" y="761871"/>
                  </a:lnTo>
                  <a:lnTo>
                    <a:pt x="6168" y="736923"/>
                  </a:lnTo>
                  <a:lnTo>
                    <a:pt x="0" y="706373"/>
                  </a:lnTo>
                  <a:lnTo>
                    <a:pt x="0" y="78485"/>
                  </a:lnTo>
                  <a:close/>
                </a:path>
              </a:pathLst>
            </a:custGeom>
            <a:ln w="25146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281157" y="4620882"/>
            <a:ext cx="43751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5">
                <a:latin typeface="Carlito"/>
                <a:cs typeface="Carlito"/>
              </a:rPr>
              <a:t>PL</a:t>
            </a:r>
            <a:r>
              <a:rPr dirty="0" sz="1300">
                <a:latin typeface="Carlito"/>
                <a:cs typeface="Carlito"/>
              </a:rPr>
              <a:t>A</a:t>
            </a:r>
            <a:r>
              <a:rPr dirty="0" sz="1300" spc="-5">
                <a:latin typeface="Carlito"/>
                <a:cs typeface="Carlito"/>
              </a:rPr>
              <a:t>P</a:t>
            </a:r>
            <a:r>
              <a:rPr dirty="0" sz="1300">
                <a:latin typeface="Carlito"/>
                <a:cs typeface="Carlito"/>
              </a:rPr>
              <a:t>S</a:t>
            </a:r>
            <a:endParaRPr sz="1300">
              <a:latin typeface="Carlito"/>
              <a:cs typeface="Carli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703320" y="2190750"/>
            <a:ext cx="1437640" cy="3947160"/>
            <a:chOff x="3703320" y="2190750"/>
            <a:chExt cx="1437640" cy="3947160"/>
          </a:xfrm>
        </p:grpSpPr>
        <p:sp>
          <p:nvSpPr>
            <p:cNvPr id="23" name="object 23"/>
            <p:cNvSpPr/>
            <p:nvPr/>
          </p:nvSpPr>
          <p:spPr>
            <a:xfrm>
              <a:off x="3715893" y="2203323"/>
              <a:ext cx="157480" cy="3530600"/>
            </a:xfrm>
            <a:custGeom>
              <a:avLst/>
              <a:gdLst/>
              <a:ahLst/>
              <a:cxnLst/>
              <a:rect l="l" t="t" r="r" b="b"/>
              <a:pathLst>
                <a:path w="157479" h="3530600">
                  <a:moveTo>
                    <a:pt x="0" y="0"/>
                  </a:moveTo>
                  <a:lnTo>
                    <a:pt x="0" y="3530130"/>
                  </a:lnTo>
                  <a:lnTo>
                    <a:pt x="156895" y="3530130"/>
                  </a:lnTo>
                </a:path>
              </a:pathLst>
            </a:custGeom>
            <a:ln w="25145">
              <a:solidFill>
                <a:srgbClr val="4F4F4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872865" y="5341239"/>
              <a:ext cx="1255395" cy="784225"/>
            </a:xfrm>
            <a:custGeom>
              <a:avLst/>
              <a:gdLst/>
              <a:ahLst/>
              <a:cxnLst/>
              <a:rect l="l" t="t" r="r" b="b"/>
              <a:pathLst>
                <a:path w="1255395" h="784225">
                  <a:moveTo>
                    <a:pt x="1176604" y="0"/>
                  </a:moveTo>
                  <a:lnTo>
                    <a:pt x="78409" y="0"/>
                  </a:lnTo>
                  <a:lnTo>
                    <a:pt x="47888" y="6161"/>
                  </a:lnTo>
                  <a:lnTo>
                    <a:pt x="22964" y="22964"/>
                  </a:lnTo>
                  <a:lnTo>
                    <a:pt x="6161" y="47888"/>
                  </a:lnTo>
                  <a:lnTo>
                    <a:pt x="0" y="78409"/>
                  </a:lnTo>
                  <a:lnTo>
                    <a:pt x="0" y="705688"/>
                  </a:lnTo>
                  <a:lnTo>
                    <a:pt x="6161" y="736209"/>
                  </a:lnTo>
                  <a:lnTo>
                    <a:pt x="22964" y="761133"/>
                  </a:lnTo>
                  <a:lnTo>
                    <a:pt x="47888" y="777936"/>
                  </a:lnTo>
                  <a:lnTo>
                    <a:pt x="78409" y="784098"/>
                  </a:lnTo>
                  <a:lnTo>
                    <a:pt x="1176604" y="784098"/>
                  </a:lnTo>
                  <a:lnTo>
                    <a:pt x="1207125" y="777936"/>
                  </a:lnTo>
                  <a:lnTo>
                    <a:pt x="1232049" y="761133"/>
                  </a:lnTo>
                  <a:lnTo>
                    <a:pt x="1248852" y="736209"/>
                  </a:lnTo>
                  <a:lnTo>
                    <a:pt x="1255014" y="705688"/>
                  </a:lnTo>
                  <a:lnTo>
                    <a:pt x="1255014" y="78409"/>
                  </a:lnTo>
                  <a:lnTo>
                    <a:pt x="1248852" y="47888"/>
                  </a:lnTo>
                  <a:lnTo>
                    <a:pt x="1232049" y="22964"/>
                  </a:lnTo>
                  <a:lnTo>
                    <a:pt x="1207125" y="6161"/>
                  </a:lnTo>
                  <a:lnTo>
                    <a:pt x="117660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872865" y="5341239"/>
              <a:ext cx="1255395" cy="784225"/>
            </a:xfrm>
            <a:custGeom>
              <a:avLst/>
              <a:gdLst/>
              <a:ahLst/>
              <a:cxnLst/>
              <a:rect l="l" t="t" r="r" b="b"/>
              <a:pathLst>
                <a:path w="1255395" h="784225">
                  <a:moveTo>
                    <a:pt x="0" y="78409"/>
                  </a:moveTo>
                  <a:lnTo>
                    <a:pt x="6161" y="47888"/>
                  </a:lnTo>
                  <a:lnTo>
                    <a:pt x="22964" y="22964"/>
                  </a:lnTo>
                  <a:lnTo>
                    <a:pt x="47888" y="6161"/>
                  </a:lnTo>
                  <a:lnTo>
                    <a:pt x="78409" y="0"/>
                  </a:lnTo>
                  <a:lnTo>
                    <a:pt x="1176604" y="0"/>
                  </a:lnTo>
                  <a:lnTo>
                    <a:pt x="1207125" y="6161"/>
                  </a:lnTo>
                  <a:lnTo>
                    <a:pt x="1232049" y="22964"/>
                  </a:lnTo>
                  <a:lnTo>
                    <a:pt x="1248852" y="47888"/>
                  </a:lnTo>
                  <a:lnTo>
                    <a:pt x="1255014" y="78409"/>
                  </a:lnTo>
                  <a:lnTo>
                    <a:pt x="1255014" y="705688"/>
                  </a:lnTo>
                  <a:lnTo>
                    <a:pt x="1248852" y="736209"/>
                  </a:lnTo>
                  <a:lnTo>
                    <a:pt x="1232049" y="761133"/>
                  </a:lnTo>
                  <a:lnTo>
                    <a:pt x="1207125" y="777936"/>
                  </a:lnTo>
                  <a:lnTo>
                    <a:pt x="1176604" y="784098"/>
                  </a:lnTo>
                  <a:lnTo>
                    <a:pt x="78409" y="784098"/>
                  </a:lnTo>
                  <a:lnTo>
                    <a:pt x="47888" y="777936"/>
                  </a:lnTo>
                  <a:lnTo>
                    <a:pt x="22964" y="761133"/>
                  </a:lnTo>
                  <a:lnTo>
                    <a:pt x="6161" y="736209"/>
                  </a:lnTo>
                  <a:lnTo>
                    <a:pt x="0" y="705688"/>
                  </a:lnTo>
                  <a:lnTo>
                    <a:pt x="0" y="78409"/>
                  </a:lnTo>
                  <a:close/>
                </a:path>
              </a:pathLst>
            </a:custGeom>
            <a:ln w="25146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3913827" y="5420059"/>
            <a:ext cx="1172845" cy="586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495"/>
              </a:lnSpc>
              <a:spcBef>
                <a:spcPts val="100"/>
              </a:spcBef>
            </a:pPr>
            <a:r>
              <a:rPr dirty="0" sz="1300">
                <a:latin typeface="Carlito"/>
                <a:cs typeface="Carlito"/>
              </a:rPr>
              <a:t>A</a:t>
            </a:r>
            <a:endParaRPr sz="1300">
              <a:latin typeface="Carlito"/>
              <a:cs typeface="Carlito"/>
            </a:endParaRPr>
          </a:p>
          <a:p>
            <a:pPr algn="ctr" marL="12700" marR="5080">
              <a:lnSpc>
                <a:spcPts val="1430"/>
              </a:lnSpc>
              <a:spcBef>
                <a:spcPts val="90"/>
              </a:spcBef>
            </a:pPr>
            <a:r>
              <a:rPr dirty="0" sz="1300" spc="-5">
                <a:latin typeface="Carlito"/>
                <a:cs typeface="Carlito"/>
              </a:rPr>
              <a:t>non</a:t>
            </a:r>
            <a:r>
              <a:rPr dirty="0" sz="1300" spc="-15">
                <a:latin typeface="Carlito"/>
                <a:cs typeface="Carlito"/>
              </a:rPr>
              <a:t>c</a:t>
            </a:r>
            <a:r>
              <a:rPr dirty="0" sz="1300" spc="-5">
                <a:latin typeface="Carlito"/>
                <a:cs typeface="Carlito"/>
              </a:rPr>
              <a:t>omp</a:t>
            </a:r>
            <a:r>
              <a:rPr dirty="0" sz="1300" spc="-20">
                <a:latin typeface="Carlito"/>
                <a:cs typeface="Carlito"/>
              </a:rPr>
              <a:t>r</a:t>
            </a:r>
            <a:r>
              <a:rPr dirty="0" sz="1300">
                <a:latin typeface="Carlito"/>
                <a:cs typeface="Carlito"/>
              </a:rPr>
              <a:t>essi</a:t>
            </a:r>
            <a:r>
              <a:rPr dirty="0" sz="1300" spc="-5">
                <a:latin typeface="Carlito"/>
                <a:cs typeface="Carlito"/>
              </a:rPr>
              <a:t>b</a:t>
            </a:r>
            <a:r>
              <a:rPr dirty="0" sz="1300">
                <a:latin typeface="Carlito"/>
                <a:cs typeface="Carlito"/>
              </a:rPr>
              <a:t>le  </a:t>
            </a:r>
            <a:r>
              <a:rPr dirty="0" sz="1300" spc="-5">
                <a:latin typeface="Carlito"/>
                <a:cs typeface="Carlito"/>
              </a:rPr>
              <a:t>deep</a:t>
            </a:r>
            <a:r>
              <a:rPr dirty="0" sz="1300" spc="-25">
                <a:latin typeface="Carlito"/>
                <a:cs typeface="Carlito"/>
              </a:rPr>
              <a:t> </a:t>
            </a:r>
            <a:r>
              <a:rPr dirty="0" sz="1300" spc="-5">
                <a:latin typeface="Carlito"/>
                <a:cs typeface="Carlito"/>
              </a:rPr>
              <a:t>vein</a:t>
            </a:r>
            <a:endParaRPr sz="13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1224" y="396646"/>
            <a:ext cx="4180840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5" b="0">
                <a:latin typeface="Carlito"/>
                <a:cs typeface="Carlito"/>
              </a:rPr>
              <a:t>Identify Lung</a:t>
            </a:r>
            <a:r>
              <a:rPr dirty="0" sz="4000" spc="-70" b="0">
                <a:latin typeface="Carlito"/>
                <a:cs typeface="Carlito"/>
              </a:rPr>
              <a:t> </a:t>
            </a:r>
            <a:r>
              <a:rPr dirty="0" sz="4000" spc="-5" b="0">
                <a:latin typeface="Carlito"/>
                <a:cs typeface="Carlito"/>
              </a:rPr>
              <a:t>Sliding</a:t>
            </a:r>
            <a:endParaRPr sz="40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0256"/>
            <a:ext cx="8049895" cy="360997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The </a:t>
            </a:r>
            <a:r>
              <a:rPr dirty="0" sz="2400" spc="-15">
                <a:latin typeface="Carlito"/>
                <a:cs typeface="Carlito"/>
              </a:rPr>
              <a:t>next </a:t>
            </a:r>
            <a:r>
              <a:rPr dirty="0" sz="2400" spc="-5">
                <a:latin typeface="Carlito"/>
                <a:cs typeface="Carlito"/>
              </a:rPr>
              <a:t>finding </a:t>
            </a:r>
            <a:r>
              <a:rPr dirty="0" sz="2400" spc="-15">
                <a:latin typeface="Carlito"/>
                <a:cs typeface="Carlito"/>
              </a:rPr>
              <a:t>you </a:t>
            </a:r>
            <a:r>
              <a:rPr dirty="0" sz="2400">
                <a:latin typeface="Carlito"/>
                <a:cs typeface="Carlito"/>
              </a:rPr>
              <a:t>will </a:t>
            </a:r>
            <a:r>
              <a:rPr dirty="0" sz="2400" spc="-15">
                <a:latin typeface="Carlito"/>
                <a:cs typeface="Carlito"/>
              </a:rPr>
              <a:t>want to </a:t>
            </a:r>
            <a:r>
              <a:rPr dirty="0" sz="2400" spc="-5">
                <a:latin typeface="Carlito"/>
                <a:cs typeface="Carlito"/>
              </a:rPr>
              <a:t>look </a:t>
            </a:r>
            <a:r>
              <a:rPr dirty="0" sz="2400" spc="-20">
                <a:latin typeface="Carlito"/>
                <a:cs typeface="Carlito"/>
              </a:rPr>
              <a:t>for </a:t>
            </a:r>
            <a:r>
              <a:rPr dirty="0" sz="2400">
                <a:latin typeface="Carlito"/>
                <a:cs typeface="Carlito"/>
              </a:rPr>
              <a:t>is </a:t>
            </a:r>
            <a:r>
              <a:rPr dirty="0" sz="2400" spc="-5">
                <a:latin typeface="Carlito"/>
                <a:cs typeface="Carlito"/>
              </a:rPr>
              <a:t>lung</a:t>
            </a:r>
            <a:r>
              <a:rPr dirty="0" sz="2400" spc="-10">
                <a:latin typeface="Carlito"/>
                <a:cs typeface="Carlito"/>
              </a:rPr>
              <a:t> </a:t>
            </a:r>
            <a:r>
              <a:rPr dirty="0" sz="2400" spc="-5">
                <a:latin typeface="Carlito"/>
                <a:cs typeface="Carlito"/>
              </a:rPr>
              <a:t>sliding.</a:t>
            </a:r>
            <a:endParaRPr sz="2400">
              <a:latin typeface="Carlito"/>
              <a:cs typeface="Carlito"/>
            </a:endParaRPr>
          </a:p>
          <a:p>
            <a:pPr marL="355600" marR="5080" indent="-342900">
              <a:lnSpc>
                <a:spcPts val="2590"/>
              </a:lnSpc>
              <a:spcBef>
                <a:spcPts val="6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Lung sliding </a:t>
            </a:r>
            <a:r>
              <a:rPr dirty="0" sz="2400">
                <a:latin typeface="Carlito"/>
                <a:cs typeface="Carlito"/>
              </a:rPr>
              <a:t>is a </a:t>
            </a:r>
            <a:r>
              <a:rPr dirty="0" sz="2400" spc="-5">
                <a:latin typeface="Carlito"/>
                <a:cs typeface="Carlito"/>
              </a:rPr>
              <a:t>normal finding </a:t>
            </a:r>
            <a:r>
              <a:rPr dirty="0" sz="2400" spc="-10">
                <a:latin typeface="Carlito"/>
                <a:cs typeface="Carlito"/>
              </a:rPr>
              <a:t>where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visceral </a:t>
            </a:r>
            <a:r>
              <a:rPr dirty="0" sz="2400" spc="-5">
                <a:latin typeface="Carlito"/>
                <a:cs typeface="Carlito"/>
              </a:rPr>
              <a:t>and </a:t>
            </a:r>
            <a:r>
              <a:rPr dirty="0" sz="2400" spc="-10">
                <a:latin typeface="Carlito"/>
                <a:cs typeface="Carlito"/>
              </a:rPr>
              <a:t>parietal  </a:t>
            </a:r>
            <a:r>
              <a:rPr dirty="0" sz="2400" spc="-15">
                <a:latin typeface="Carlito"/>
                <a:cs typeface="Carlito"/>
              </a:rPr>
              <a:t>pleura </a:t>
            </a:r>
            <a:r>
              <a:rPr dirty="0" sz="2400" spc="-5">
                <a:latin typeface="Carlito"/>
                <a:cs typeface="Carlito"/>
              </a:rPr>
              <a:t>slide back and </a:t>
            </a:r>
            <a:r>
              <a:rPr dirty="0" sz="2400" spc="-15">
                <a:latin typeface="Carlito"/>
                <a:cs typeface="Carlito"/>
              </a:rPr>
              <a:t>forth </a:t>
            </a:r>
            <a:r>
              <a:rPr dirty="0" sz="2400" spc="-5">
                <a:latin typeface="Carlito"/>
                <a:cs typeface="Carlito"/>
              </a:rPr>
              <a:t>on one another </a:t>
            </a:r>
            <a:r>
              <a:rPr dirty="0" sz="2400">
                <a:latin typeface="Carlito"/>
                <a:cs typeface="Carlito"/>
              </a:rPr>
              <a:t>as the </a:t>
            </a:r>
            <a:r>
              <a:rPr dirty="0" sz="2400" spc="-10">
                <a:latin typeface="Carlito"/>
                <a:cs typeface="Carlito"/>
              </a:rPr>
              <a:t>patient  breathes.</a:t>
            </a:r>
            <a:endParaRPr sz="2400">
              <a:latin typeface="Carlito"/>
              <a:cs typeface="Carlito"/>
            </a:endParaRPr>
          </a:p>
          <a:p>
            <a:pPr marL="355600" marR="99060" indent="-342900">
              <a:lnSpc>
                <a:spcPts val="259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This </a:t>
            </a:r>
            <a:r>
              <a:rPr dirty="0" sz="2400">
                <a:latin typeface="Carlito"/>
                <a:cs typeface="Carlito"/>
              </a:rPr>
              <a:t>is a </a:t>
            </a:r>
            <a:r>
              <a:rPr dirty="0" sz="2400" spc="-5">
                <a:latin typeface="Carlito"/>
                <a:cs typeface="Carlito"/>
              </a:rPr>
              <a:t>simple finding but </a:t>
            </a:r>
            <a:r>
              <a:rPr dirty="0" sz="2400" spc="-10">
                <a:latin typeface="Carlito"/>
                <a:cs typeface="Carlito"/>
              </a:rPr>
              <a:t>extremely useful </a:t>
            </a:r>
            <a:r>
              <a:rPr dirty="0" sz="2400" spc="-5">
                <a:latin typeface="Carlito"/>
                <a:cs typeface="Carlito"/>
              </a:rPr>
              <a:t>since lung sliding  </a:t>
            </a:r>
            <a:r>
              <a:rPr dirty="0" sz="2400" spc="-10">
                <a:latin typeface="Carlito"/>
                <a:cs typeface="Carlito"/>
              </a:rPr>
              <a:t>definitely </a:t>
            </a:r>
            <a:r>
              <a:rPr dirty="0" sz="2400" spc="-5">
                <a:latin typeface="Carlito"/>
                <a:cs typeface="Carlito"/>
              </a:rPr>
              <a:t>means </a:t>
            </a:r>
            <a:r>
              <a:rPr dirty="0" sz="2400" spc="-10">
                <a:latin typeface="Carlito"/>
                <a:cs typeface="Carlito"/>
              </a:rPr>
              <a:t>that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visceral </a:t>
            </a:r>
            <a:r>
              <a:rPr dirty="0" sz="2400" spc="-5">
                <a:latin typeface="Carlito"/>
                <a:cs typeface="Carlito"/>
              </a:rPr>
              <a:t>and </a:t>
            </a:r>
            <a:r>
              <a:rPr dirty="0" sz="2400" spc="-10">
                <a:latin typeface="Carlito"/>
                <a:cs typeface="Carlito"/>
              </a:rPr>
              <a:t>parietal </a:t>
            </a:r>
            <a:r>
              <a:rPr dirty="0" sz="2400" spc="-15">
                <a:latin typeface="Carlito"/>
                <a:cs typeface="Carlito"/>
              </a:rPr>
              <a:t>pleura are next  to </a:t>
            </a:r>
            <a:r>
              <a:rPr dirty="0" sz="2400" spc="-5">
                <a:latin typeface="Carlito"/>
                <a:cs typeface="Carlito"/>
              </a:rPr>
              <a:t>each </a:t>
            </a:r>
            <a:r>
              <a:rPr dirty="0" sz="2400" spc="-40">
                <a:latin typeface="Carlito"/>
                <a:cs typeface="Carlito"/>
              </a:rPr>
              <a:t>other, </a:t>
            </a:r>
            <a:r>
              <a:rPr dirty="0" sz="2400" spc="-15">
                <a:latin typeface="Carlito"/>
                <a:cs typeface="Carlito"/>
              </a:rPr>
              <a:t>effectively </a:t>
            </a:r>
            <a:r>
              <a:rPr dirty="0" sz="2400" spc="-5">
                <a:latin typeface="Carlito"/>
                <a:cs typeface="Carlito"/>
              </a:rPr>
              <a:t>ruling out pathology such </a:t>
            </a:r>
            <a:r>
              <a:rPr dirty="0" sz="2400">
                <a:latin typeface="Carlito"/>
                <a:cs typeface="Carlito"/>
              </a:rPr>
              <a:t>as  </a:t>
            </a:r>
            <a:r>
              <a:rPr dirty="0" sz="2400" spc="-10">
                <a:latin typeface="Carlito"/>
                <a:cs typeface="Carlito"/>
              </a:rPr>
              <a:t>pneumothorax.</a:t>
            </a:r>
            <a:endParaRPr sz="2400">
              <a:latin typeface="Carlito"/>
              <a:cs typeface="Carlito"/>
            </a:endParaRPr>
          </a:p>
          <a:p>
            <a:pPr marL="354965" marR="20955" indent="-342900">
              <a:lnSpc>
                <a:spcPts val="259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Lung sliding </a:t>
            </a:r>
            <a:r>
              <a:rPr dirty="0" sz="2400" spc="-10">
                <a:latin typeface="Carlito"/>
                <a:cs typeface="Carlito"/>
              </a:rPr>
              <a:t>can </a:t>
            </a:r>
            <a:r>
              <a:rPr dirty="0" sz="2400" spc="-5">
                <a:latin typeface="Carlito"/>
                <a:cs typeface="Carlito"/>
              </a:rPr>
              <a:t>be seen </a:t>
            </a:r>
            <a:r>
              <a:rPr dirty="0" sz="2400">
                <a:latin typeface="Carlito"/>
                <a:cs typeface="Carlito"/>
              </a:rPr>
              <a:t>with the </a:t>
            </a:r>
            <a:r>
              <a:rPr dirty="0" sz="2400" spc="-5">
                <a:latin typeface="Carlito"/>
                <a:cs typeface="Carlito"/>
              </a:rPr>
              <a:t>phased </a:t>
            </a:r>
            <a:r>
              <a:rPr dirty="0" sz="2400" spc="-20">
                <a:latin typeface="Carlito"/>
                <a:cs typeface="Carlito"/>
              </a:rPr>
              <a:t>array </a:t>
            </a:r>
            <a:r>
              <a:rPr dirty="0" sz="2400" spc="-5">
                <a:latin typeface="Carlito"/>
                <a:cs typeface="Carlito"/>
              </a:rPr>
              <a:t>and curvilinear  </a:t>
            </a:r>
            <a:r>
              <a:rPr dirty="0" sz="2400" spc="-10">
                <a:latin typeface="Carlito"/>
                <a:cs typeface="Carlito"/>
              </a:rPr>
              <a:t>ultrasound probes.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5927" y="536803"/>
            <a:ext cx="30232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 b="0">
                <a:latin typeface="Arial"/>
                <a:cs typeface="Arial"/>
              </a:rPr>
              <a:t>Presented </a:t>
            </a:r>
            <a:r>
              <a:rPr dirty="0" b="0">
                <a:latin typeface="Arial"/>
                <a:cs typeface="Arial"/>
              </a:rPr>
              <a:t>By</a:t>
            </a:r>
            <a:r>
              <a:rPr dirty="0" spc="-70" b="0">
                <a:latin typeface="Arial"/>
                <a:cs typeface="Arial"/>
              </a:rPr>
              <a:t> </a:t>
            </a:r>
            <a:r>
              <a:rPr dirty="0" b="0">
                <a:latin typeface="Arial"/>
                <a:cs typeface="Arial"/>
              </a:rPr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74339" y="3765865"/>
            <a:ext cx="3797300" cy="148844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2000" spc="-5">
                <a:latin typeface="Carlito"/>
                <a:cs typeface="Carlito"/>
              </a:rPr>
              <a:t>Dr </a:t>
            </a:r>
            <a:r>
              <a:rPr dirty="0" sz="2000" spc="-20">
                <a:latin typeface="Carlito"/>
                <a:cs typeface="Carlito"/>
              </a:rPr>
              <a:t>Mahya</a:t>
            </a:r>
            <a:r>
              <a:rPr dirty="0" sz="2000" spc="-5">
                <a:latin typeface="Carlito"/>
                <a:cs typeface="Carlito"/>
              </a:rPr>
              <a:t> Naderkhani</a:t>
            </a:r>
            <a:endParaRPr sz="2000">
              <a:latin typeface="Carlito"/>
              <a:cs typeface="Carlito"/>
            </a:endParaRPr>
          </a:p>
          <a:p>
            <a:pPr marL="12700" marR="5080">
              <a:lnSpc>
                <a:spcPct val="120000"/>
              </a:lnSpc>
            </a:pPr>
            <a:r>
              <a:rPr dirty="0" sz="2000" spc="-5">
                <a:latin typeface="Carlito"/>
                <a:cs typeface="Carlito"/>
              </a:rPr>
              <a:t>M.D/ </a:t>
            </a:r>
            <a:r>
              <a:rPr dirty="0" sz="2000" spc="-10">
                <a:latin typeface="Carlito"/>
                <a:cs typeface="Carlito"/>
              </a:rPr>
              <a:t>Emergency </a:t>
            </a:r>
            <a:r>
              <a:rPr dirty="0" sz="2000" spc="-5">
                <a:latin typeface="Carlito"/>
                <a:cs typeface="Carlito"/>
              </a:rPr>
              <a:t>Medicine Specialist  </a:t>
            </a:r>
            <a:r>
              <a:rPr dirty="0" sz="2000" spc="-10">
                <a:latin typeface="Carlito"/>
                <a:cs typeface="Carlito"/>
              </a:rPr>
              <a:t>Assistant </a:t>
            </a:r>
            <a:r>
              <a:rPr dirty="0" sz="2000" spc="-15">
                <a:latin typeface="Carlito"/>
                <a:cs typeface="Carlito"/>
              </a:rPr>
              <a:t>Professor </a:t>
            </a:r>
            <a:r>
              <a:rPr dirty="0" sz="2000" spc="-5">
                <a:latin typeface="Carlito"/>
                <a:cs typeface="Carlito"/>
              </a:rPr>
              <a:t>of</a:t>
            </a:r>
            <a:r>
              <a:rPr dirty="0" sz="2000" spc="50">
                <a:latin typeface="Carlito"/>
                <a:cs typeface="Carlito"/>
              </a:rPr>
              <a:t> </a:t>
            </a:r>
            <a:r>
              <a:rPr dirty="0" sz="2000" spc="-5">
                <a:latin typeface="Carlito"/>
                <a:cs typeface="Carlito"/>
              </a:rPr>
              <a:t>IUMS</a:t>
            </a:r>
            <a:endParaRPr sz="20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dirty="0" sz="2000" spc="-5">
                <a:latin typeface="Carlito"/>
                <a:cs typeface="Carlito"/>
              </a:rPr>
              <a:t>Rasool - e - </a:t>
            </a:r>
            <a:r>
              <a:rPr dirty="0" sz="2000" spc="-15">
                <a:latin typeface="Carlito"/>
                <a:cs typeface="Carlito"/>
              </a:rPr>
              <a:t>Akram </a:t>
            </a:r>
            <a:r>
              <a:rPr dirty="0" sz="2000" spc="-10">
                <a:latin typeface="Carlito"/>
                <a:cs typeface="Carlito"/>
              </a:rPr>
              <a:t>General</a:t>
            </a:r>
            <a:r>
              <a:rPr dirty="0" sz="2000" spc="60">
                <a:latin typeface="Carlito"/>
                <a:cs typeface="Carlito"/>
              </a:rPr>
              <a:t> </a:t>
            </a:r>
            <a:r>
              <a:rPr dirty="0" sz="2000" spc="-10">
                <a:latin typeface="Carlito"/>
                <a:cs typeface="Carlito"/>
              </a:rPr>
              <a:t>Hospital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05200" y="1219200"/>
            <a:ext cx="1655064" cy="2206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7423" y="462343"/>
            <a:ext cx="272542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 b="0">
                <a:latin typeface="Carlito"/>
                <a:cs typeface="Carlito"/>
              </a:rPr>
              <a:t>Lung</a:t>
            </a:r>
            <a:r>
              <a:rPr dirty="0" sz="4400" spc="-75" b="0">
                <a:latin typeface="Carlito"/>
                <a:cs typeface="Carlito"/>
              </a:rPr>
              <a:t> </a:t>
            </a:r>
            <a:r>
              <a:rPr dirty="0" sz="4400" spc="-5" b="0">
                <a:latin typeface="Carlito"/>
                <a:cs typeface="Carlito"/>
              </a:rPr>
              <a:t>Sliding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0" y="1395983"/>
            <a:ext cx="4315206" cy="4534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8790" y="462343"/>
            <a:ext cx="156400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A-lines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25321"/>
            <a:ext cx="7891780" cy="250063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20">
                <a:latin typeface="Carlito"/>
                <a:cs typeface="Carlito"/>
              </a:rPr>
              <a:t>Horizontal </a:t>
            </a:r>
            <a:r>
              <a:rPr dirty="0" sz="2800" spc="-5">
                <a:latin typeface="Carlito"/>
                <a:cs typeface="Carlito"/>
              </a:rPr>
              <a:t>lines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15">
                <a:latin typeface="Carlito"/>
                <a:cs typeface="Carlito"/>
              </a:rPr>
              <a:t>hyperechoic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5">
                <a:latin typeface="Carlito"/>
                <a:cs typeface="Carlito"/>
              </a:rPr>
              <a:t>Arising </a:t>
            </a:r>
            <a:r>
              <a:rPr dirty="0" sz="2800" spc="-15">
                <a:latin typeface="Carlito"/>
                <a:cs typeface="Carlito"/>
              </a:rPr>
              <a:t>from </a:t>
            </a:r>
            <a:r>
              <a:rPr dirty="0" sz="2800" spc="-5">
                <a:latin typeface="Carlito"/>
                <a:cs typeface="Carlito"/>
              </a:rPr>
              <a:t>the </a:t>
            </a:r>
            <a:r>
              <a:rPr dirty="0" sz="2800" spc="-10">
                <a:latin typeface="Carlito"/>
                <a:cs typeface="Carlito"/>
              </a:rPr>
              <a:t>pleural</a:t>
            </a:r>
            <a:r>
              <a:rPr dirty="0" sz="2800" spc="5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line</a:t>
            </a:r>
            <a:endParaRPr sz="2800">
              <a:latin typeface="Carlito"/>
              <a:cs typeface="Carlito"/>
            </a:endParaRPr>
          </a:p>
          <a:p>
            <a:pPr marL="527050" marR="5080" indent="-51435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15">
                <a:latin typeface="Carlito"/>
                <a:cs typeface="Carlito"/>
              </a:rPr>
              <a:t>Separated </a:t>
            </a:r>
            <a:r>
              <a:rPr dirty="0" sz="2800" spc="-10">
                <a:latin typeface="Carlito"/>
                <a:cs typeface="Carlito"/>
              </a:rPr>
              <a:t>by regular </a:t>
            </a:r>
            <a:r>
              <a:rPr dirty="0" sz="2800" spc="-15">
                <a:latin typeface="Carlito"/>
                <a:cs typeface="Carlito"/>
              </a:rPr>
              <a:t>intervals </a:t>
            </a:r>
            <a:r>
              <a:rPr dirty="0" sz="2800" spc="-10">
                <a:latin typeface="Carlito"/>
                <a:cs typeface="Carlito"/>
              </a:rPr>
              <a:t>that </a:t>
            </a:r>
            <a:r>
              <a:rPr dirty="0" sz="2800" spc="-15">
                <a:latin typeface="Carlito"/>
                <a:cs typeface="Carlito"/>
              </a:rPr>
              <a:t>are </a:t>
            </a:r>
            <a:r>
              <a:rPr dirty="0" sz="2800" spc="-5">
                <a:latin typeface="Carlito"/>
                <a:cs typeface="Carlito"/>
              </a:rPr>
              <a:t>equal </a:t>
            </a:r>
            <a:r>
              <a:rPr dirty="0" sz="2800" spc="-20">
                <a:latin typeface="Carlito"/>
                <a:cs typeface="Carlito"/>
              </a:rPr>
              <a:t>to </a:t>
            </a:r>
            <a:r>
              <a:rPr dirty="0" sz="2800" spc="-5">
                <a:latin typeface="Carlito"/>
                <a:cs typeface="Carlito"/>
              </a:rPr>
              <a:t>the  </a:t>
            </a:r>
            <a:r>
              <a:rPr dirty="0" sz="2800" spc="-15">
                <a:latin typeface="Carlito"/>
                <a:cs typeface="Carlito"/>
              </a:rPr>
              <a:t>distance </a:t>
            </a:r>
            <a:r>
              <a:rPr dirty="0" sz="2800" spc="-10">
                <a:latin typeface="Carlito"/>
                <a:cs typeface="Carlito"/>
              </a:rPr>
              <a:t>between </a:t>
            </a:r>
            <a:r>
              <a:rPr dirty="0" sz="2800" spc="-5">
                <a:latin typeface="Carlito"/>
                <a:cs typeface="Carlito"/>
              </a:rPr>
              <a:t>the skin and the </a:t>
            </a:r>
            <a:r>
              <a:rPr dirty="0" sz="2800" spc="-10">
                <a:latin typeface="Carlito"/>
                <a:cs typeface="Carlito"/>
              </a:rPr>
              <a:t>pleural</a:t>
            </a:r>
            <a:r>
              <a:rPr dirty="0" sz="2800" spc="45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line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8790" y="462343"/>
            <a:ext cx="156400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A-lines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81200" y="1676400"/>
            <a:ext cx="4933188" cy="3352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8790" y="462343"/>
            <a:ext cx="156400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A-lines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8" y="1906321"/>
            <a:ext cx="7610475" cy="232981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rlito"/>
                <a:cs typeface="Carlito"/>
              </a:rPr>
              <a:t>This </a:t>
            </a:r>
            <a:r>
              <a:rPr dirty="0" sz="2800" spc="-10">
                <a:latin typeface="Carlito"/>
                <a:cs typeface="Carlito"/>
              </a:rPr>
              <a:t>can </a:t>
            </a:r>
            <a:r>
              <a:rPr dirty="0" sz="2800" spc="-5">
                <a:latin typeface="Carlito"/>
                <a:cs typeface="Carlito"/>
              </a:rPr>
              <a:t>be </a:t>
            </a:r>
            <a:r>
              <a:rPr dirty="0" sz="2800">
                <a:latin typeface="Carlito"/>
                <a:cs typeface="Carlito"/>
              </a:rPr>
              <a:t>a </a:t>
            </a:r>
            <a:r>
              <a:rPr dirty="0" sz="2800" spc="-5">
                <a:latin typeface="Carlito"/>
                <a:cs typeface="Carlito"/>
              </a:rPr>
              <a:t>normal finding in the </a:t>
            </a:r>
            <a:r>
              <a:rPr dirty="0" sz="2800" spc="-15">
                <a:latin typeface="Carlito"/>
                <a:cs typeface="Carlito"/>
              </a:rPr>
              <a:t>healthy</a:t>
            </a:r>
            <a:r>
              <a:rPr dirty="0" sz="2800" spc="50">
                <a:latin typeface="Carlito"/>
                <a:cs typeface="Carlito"/>
              </a:rPr>
              <a:t> </a:t>
            </a:r>
            <a:r>
              <a:rPr dirty="0" sz="2800" spc="-10">
                <a:latin typeface="Carlito"/>
                <a:cs typeface="Carlito"/>
              </a:rPr>
              <a:t>patient</a:t>
            </a:r>
            <a:endParaRPr sz="2800">
              <a:latin typeface="Carlito"/>
              <a:cs typeface="Carlito"/>
            </a:endParaRPr>
          </a:p>
          <a:p>
            <a:pPr marL="354965" marR="110489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>
                <a:latin typeface="Carlito"/>
                <a:cs typeface="Carlito"/>
              </a:rPr>
              <a:t>A </a:t>
            </a:r>
            <a:r>
              <a:rPr dirty="0" sz="2800" spc="-5">
                <a:latin typeface="Carlito"/>
                <a:cs typeface="Carlito"/>
              </a:rPr>
              <a:t>lines </a:t>
            </a:r>
            <a:r>
              <a:rPr dirty="0" sz="2800" spc="-20">
                <a:latin typeface="Carlito"/>
                <a:cs typeface="Carlito"/>
              </a:rPr>
              <a:t>may </a:t>
            </a:r>
            <a:r>
              <a:rPr dirty="0" sz="2800" spc="-5">
                <a:latin typeface="Carlito"/>
                <a:cs typeface="Carlito"/>
              </a:rPr>
              <a:t>also be </a:t>
            </a:r>
            <a:r>
              <a:rPr dirty="0" sz="2800" spc="-15">
                <a:latin typeface="Carlito"/>
                <a:cs typeface="Carlito"/>
              </a:rPr>
              <a:t>prominent </a:t>
            </a:r>
            <a:r>
              <a:rPr dirty="0" sz="2800" spc="-5">
                <a:latin typeface="Carlito"/>
                <a:cs typeface="Carlito"/>
              </a:rPr>
              <a:t>in </a:t>
            </a:r>
            <a:r>
              <a:rPr dirty="0" sz="2800" spc="-10">
                <a:latin typeface="Carlito"/>
                <a:cs typeface="Carlito"/>
              </a:rPr>
              <a:t>patients </a:t>
            </a:r>
            <a:r>
              <a:rPr dirty="0" sz="2800" spc="-5">
                <a:latin typeface="Carlito"/>
                <a:cs typeface="Carlito"/>
              </a:rPr>
              <a:t>with  </a:t>
            </a:r>
            <a:r>
              <a:rPr dirty="0" sz="2800" spc="-10">
                <a:latin typeface="Carlito"/>
                <a:cs typeface="Carlito"/>
              </a:rPr>
              <a:t>atelectasis, asthma, COPD </a:t>
            </a:r>
            <a:r>
              <a:rPr dirty="0" sz="2800" spc="-5">
                <a:latin typeface="Carlito"/>
                <a:cs typeface="Carlito"/>
              </a:rPr>
              <a:t>(positive lung sliding </a:t>
            </a:r>
            <a:r>
              <a:rPr dirty="0" sz="2800" spc="-15">
                <a:latin typeface="Carlito"/>
                <a:cs typeface="Carlito"/>
              </a:rPr>
              <a:t>at  </a:t>
            </a:r>
            <a:r>
              <a:rPr dirty="0" sz="2800" spc="-10">
                <a:latin typeface="Carlito"/>
                <a:cs typeface="Carlito"/>
              </a:rPr>
              <a:t>pleural </a:t>
            </a:r>
            <a:r>
              <a:rPr dirty="0" sz="2800" spc="-5">
                <a:latin typeface="Carlito"/>
                <a:cs typeface="Carlito"/>
              </a:rPr>
              <a:t>line), and </a:t>
            </a:r>
            <a:r>
              <a:rPr dirty="0" sz="2800" spc="-10">
                <a:latin typeface="Carlito"/>
                <a:cs typeface="Carlito"/>
              </a:rPr>
              <a:t>pneumothorax </a:t>
            </a:r>
            <a:r>
              <a:rPr dirty="0" sz="2800" spc="-15">
                <a:latin typeface="Carlito"/>
                <a:cs typeface="Carlito"/>
              </a:rPr>
              <a:t>(negative </a:t>
            </a:r>
            <a:r>
              <a:rPr dirty="0" sz="2800" spc="-5">
                <a:latin typeface="Carlito"/>
                <a:cs typeface="Carlito"/>
              </a:rPr>
              <a:t>lung  sliding </a:t>
            </a:r>
            <a:r>
              <a:rPr dirty="0" sz="2800" spc="-15">
                <a:latin typeface="Carlito"/>
                <a:cs typeface="Carlito"/>
              </a:rPr>
              <a:t>at </a:t>
            </a:r>
            <a:r>
              <a:rPr dirty="0" sz="2800" spc="-10">
                <a:latin typeface="Carlito"/>
                <a:cs typeface="Carlito"/>
              </a:rPr>
              <a:t>pleural </a:t>
            </a:r>
            <a:r>
              <a:rPr dirty="0" sz="2800" spc="-5">
                <a:latin typeface="Carlito"/>
                <a:cs typeface="Carlito"/>
              </a:rPr>
              <a:t>line)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8722" y="462343"/>
            <a:ext cx="154559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B-lines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0256"/>
            <a:ext cx="7840345" cy="295148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400" spc="-5">
                <a:latin typeface="Carlito"/>
                <a:cs typeface="Carlito"/>
              </a:rPr>
              <a:t>Appear </a:t>
            </a:r>
            <a:r>
              <a:rPr dirty="0" sz="2400" spc="-25">
                <a:latin typeface="Carlito"/>
                <a:cs typeface="Carlito"/>
              </a:rPr>
              <a:t>ray-like, </a:t>
            </a:r>
            <a:r>
              <a:rPr dirty="0" sz="2400" spc="-10">
                <a:latin typeface="Carlito"/>
                <a:cs typeface="Carlito"/>
              </a:rPr>
              <a:t>hyperechoic, </a:t>
            </a:r>
            <a:r>
              <a:rPr dirty="0" sz="2400">
                <a:latin typeface="Carlito"/>
                <a:cs typeface="Carlito"/>
              </a:rPr>
              <a:t>and</a:t>
            </a:r>
            <a:r>
              <a:rPr dirty="0" sz="2400" spc="45">
                <a:latin typeface="Carlito"/>
                <a:cs typeface="Carlito"/>
              </a:rPr>
              <a:t> </a:t>
            </a:r>
            <a:r>
              <a:rPr dirty="0" sz="2400" spc="-10">
                <a:latin typeface="Carlito"/>
                <a:cs typeface="Carlito"/>
              </a:rPr>
              <a:t>vertical.</a:t>
            </a:r>
            <a:endParaRPr sz="24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400" spc="-10">
                <a:latin typeface="Carlito"/>
                <a:cs typeface="Carlito"/>
              </a:rPr>
              <a:t>Emanate </a:t>
            </a:r>
            <a:r>
              <a:rPr dirty="0" sz="2400" spc="-15">
                <a:latin typeface="Carlito"/>
                <a:cs typeface="Carlito"/>
              </a:rPr>
              <a:t>from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pleural</a:t>
            </a:r>
            <a:r>
              <a:rPr dirty="0" sz="2400" spc="-5">
                <a:latin typeface="Carlito"/>
                <a:cs typeface="Carlito"/>
              </a:rPr>
              <a:t> line.</a:t>
            </a:r>
            <a:endParaRPr sz="24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400" spc="-10">
                <a:latin typeface="Carlito"/>
                <a:cs typeface="Carlito"/>
              </a:rPr>
              <a:t>Move </a:t>
            </a:r>
            <a:r>
              <a:rPr dirty="0" sz="2400">
                <a:latin typeface="Carlito"/>
                <a:cs typeface="Carlito"/>
              </a:rPr>
              <a:t>with </a:t>
            </a:r>
            <a:r>
              <a:rPr dirty="0" sz="2400" spc="-5">
                <a:latin typeface="Carlito"/>
                <a:cs typeface="Carlito"/>
              </a:rPr>
              <a:t>lung</a:t>
            </a:r>
            <a:r>
              <a:rPr dirty="0" sz="2400" spc="-25">
                <a:latin typeface="Carlito"/>
                <a:cs typeface="Carlito"/>
              </a:rPr>
              <a:t> </a:t>
            </a:r>
            <a:r>
              <a:rPr dirty="0" sz="2400" spc="-5">
                <a:latin typeface="Carlito"/>
                <a:cs typeface="Carlito"/>
              </a:rPr>
              <a:t>sliding</a:t>
            </a:r>
            <a:endParaRPr sz="24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400" spc="-10">
                <a:latin typeface="Carlito"/>
                <a:cs typeface="Carlito"/>
              </a:rPr>
              <a:t>Extend </a:t>
            </a:r>
            <a:r>
              <a:rPr dirty="0" sz="2400" spc="-15">
                <a:latin typeface="Carlito"/>
                <a:cs typeface="Carlito"/>
              </a:rPr>
              <a:t>to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5">
                <a:latin typeface="Carlito"/>
                <a:cs typeface="Carlito"/>
              </a:rPr>
              <a:t>periphery of </a:t>
            </a:r>
            <a:r>
              <a:rPr dirty="0" sz="2400">
                <a:latin typeface="Carlito"/>
                <a:cs typeface="Carlito"/>
              </a:rPr>
              <a:t>the</a:t>
            </a:r>
            <a:r>
              <a:rPr dirty="0" sz="2400" spc="20">
                <a:latin typeface="Carlito"/>
                <a:cs typeface="Carlito"/>
              </a:rPr>
              <a:t> </a:t>
            </a:r>
            <a:r>
              <a:rPr dirty="0" sz="2400" spc="-10">
                <a:latin typeface="Carlito"/>
                <a:cs typeface="Carlito"/>
              </a:rPr>
              <a:t>far-field</a:t>
            </a:r>
            <a:endParaRPr sz="2400">
              <a:latin typeface="Carlito"/>
              <a:cs typeface="Carlito"/>
            </a:endParaRPr>
          </a:p>
          <a:p>
            <a:pPr marL="527050" marR="5080" indent="-51435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400">
                <a:latin typeface="Carlito"/>
                <a:cs typeface="Carlito"/>
              </a:rPr>
              <a:t>A </a:t>
            </a:r>
            <a:r>
              <a:rPr dirty="0" sz="2400" spc="-30">
                <a:latin typeface="Carlito"/>
                <a:cs typeface="Carlito"/>
              </a:rPr>
              <a:t>few </a:t>
            </a:r>
            <a:r>
              <a:rPr dirty="0" sz="2400" spc="-5">
                <a:latin typeface="Carlito"/>
                <a:cs typeface="Carlito"/>
              </a:rPr>
              <a:t>B-lines (&lt;3/field of view) </a:t>
            </a:r>
            <a:r>
              <a:rPr dirty="0" sz="2400" spc="-10">
                <a:latin typeface="Carlito"/>
                <a:cs typeface="Carlito"/>
              </a:rPr>
              <a:t>can often </a:t>
            </a:r>
            <a:r>
              <a:rPr dirty="0" sz="2400" spc="-5">
                <a:latin typeface="Carlito"/>
                <a:cs typeface="Carlito"/>
              </a:rPr>
              <a:t>be </a:t>
            </a:r>
            <a:r>
              <a:rPr dirty="0" sz="2400" spc="-15">
                <a:latin typeface="Carlito"/>
                <a:cs typeface="Carlito"/>
              </a:rPr>
              <a:t>found </a:t>
            </a:r>
            <a:r>
              <a:rPr dirty="0" sz="2400" spc="-5">
                <a:latin typeface="Carlito"/>
                <a:cs typeface="Carlito"/>
              </a:rPr>
              <a:t>under  normal </a:t>
            </a:r>
            <a:r>
              <a:rPr dirty="0" sz="2400" spc="-10">
                <a:latin typeface="Carlito"/>
                <a:cs typeface="Carlito"/>
              </a:rPr>
              <a:t>circumstances, </a:t>
            </a:r>
            <a:r>
              <a:rPr dirty="0" sz="2400" spc="-5">
                <a:latin typeface="Carlito"/>
                <a:cs typeface="Carlito"/>
              </a:rPr>
              <a:t>especially </a:t>
            </a:r>
            <a:r>
              <a:rPr dirty="0" sz="2400">
                <a:latin typeface="Carlito"/>
                <a:cs typeface="Carlito"/>
              </a:rPr>
              <a:t>in the </a:t>
            </a:r>
            <a:r>
              <a:rPr dirty="0" sz="2400" spc="-25">
                <a:latin typeface="Carlito"/>
                <a:cs typeface="Carlito"/>
              </a:rPr>
              <a:t>elderly, </a:t>
            </a:r>
            <a:r>
              <a:rPr dirty="0" sz="2400" spc="-5">
                <a:latin typeface="Carlito"/>
                <a:cs typeface="Carlito"/>
              </a:rPr>
              <a:t>and </a:t>
            </a:r>
            <a:r>
              <a:rPr dirty="0" sz="2400" spc="-10">
                <a:latin typeface="Carlito"/>
                <a:cs typeface="Carlito"/>
              </a:rPr>
              <a:t>around 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5">
                <a:latin typeface="Carlito"/>
                <a:cs typeface="Carlito"/>
              </a:rPr>
              <a:t>base of </a:t>
            </a:r>
            <a:r>
              <a:rPr dirty="0" sz="2400">
                <a:latin typeface="Carlito"/>
                <a:cs typeface="Carlito"/>
              </a:rPr>
              <a:t>the</a:t>
            </a:r>
            <a:r>
              <a:rPr dirty="0" sz="2400" spc="-5">
                <a:latin typeface="Carlito"/>
                <a:cs typeface="Carlito"/>
              </a:rPr>
              <a:t> lungs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4876" rIns="0" bIns="0" rtlCol="0" vert="horz">
            <a:spAutoFit/>
          </a:bodyPr>
          <a:lstStyle/>
          <a:p>
            <a:pPr marL="1812925" marR="5080" indent="-1349375">
              <a:lnSpc>
                <a:spcPct val="100000"/>
              </a:lnSpc>
              <a:spcBef>
                <a:spcPts val="95"/>
              </a:spcBef>
            </a:pPr>
            <a:r>
              <a:rPr dirty="0" sz="3200" spc="-5" b="0">
                <a:latin typeface="Carlito"/>
                <a:cs typeface="Carlito"/>
              </a:rPr>
              <a:t>B-lines </a:t>
            </a:r>
            <a:r>
              <a:rPr dirty="0" sz="3200" spc="-20" b="0">
                <a:latin typeface="Carlito"/>
                <a:cs typeface="Carlito"/>
              </a:rPr>
              <a:t>form </a:t>
            </a:r>
            <a:r>
              <a:rPr dirty="0" sz="3200" spc="-5" b="0">
                <a:latin typeface="Carlito"/>
                <a:cs typeface="Carlito"/>
              </a:rPr>
              <a:t>when </a:t>
            </a:r>
            <a:r>
              <a:rPr dirty="0" sz="3200" spc="-10" b="0">
                <a:latin typeface="Carlito"/>
                <a:cs typeface="Carlito"/>
              </a:rPr>
              <a:t>interlobular </a:t>
            </a:r>
            <a:r>
              <a:rPr dirty="0" sz="3200" spc="-15" b="0">
                <a:latin typeface="Carlito"/>
                <a:cs typeface="Carlito"/>
              </a:rPr>
              <a:t>septa </a:t>
            </a:r>
            <a:r>
              <a:rPr dirty="0" sz="3200" spc="-5" b="0">
                <a:latin typeface="Carlito"/>
                <a:cs typeface="Carlito"/>
              </a:rPr>
              <a:t>and </a:t>
            </a:r>
            <a:r>
              <a:rPr dirty="0" sz="3200" spc="-10" b="0">
                <a:latin typeface="Carlito"/>
                <a:cs typeface="Carlito"/>
              </a:rPr>
              <a:t>lung  </a:t>
            </a:r>
            <a:r>
              <a:rPr dirty="0" sz="3200" spc="-5" b="0">
                <a:latin typeface="Carlito"/>
                <a:cs typeface="Carlito"/>
              </a:rPr>
              <a:t>tissue </a:t>
            </a:r>
            <a:r>
              <a:rPr dirty="0" sz="3200" spc="-20" b="0">
                <a:latin typeface="Carlito"/>
                <a:cs typeface="Carlito"/>
              </a:rPr>
              <a:t>thicken </a:t>
            </a:r>
            <a:r>
              <a:rPr dirty="0" sz="3200" spc="-5" b="0">
                <a:latin typeface="Carlito"/>
                <a:cs typeface="Carlito"/>
              </a:rPr>
              <a:t>or fill with</a:t>
            </a:r>
            <a:r>
              <a:rPr dirty="0" sz="3200" spc="70" b="0">
                <a:latin typeface="Carlito"/>
                <a:cs typeface="Carlito"/>
              </a:rPr>
              <a:t> </a:t>
            </a:r>
            <a:r>
              <a:rPr dirty="0" sz="3200" spc="-5" b="0">
                <a:latin typeface="Carlito"/>
                <a:cs typeface="Carlito"/>
              </a:rPr>
              <a:t>fluid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76400" y="1752602"/>
            <a:ext cx="5955195" cy="39661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3022" y="797306"/>
            <a:ext cx="154559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B-lines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" y="1752600"/>
            <a:ext cx="8096250" cy="2971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8722" y="462343"/>
            <a:ext cx="154559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B-lines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77720"/>
            <a:ext cx="7618730" cy="190309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u="heavy" sz="2800" spc="-15" b="1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Focal </a:t>
            </a:r>
            <a:r>
              <a:rPr dirty="0" u="heavy" sz="2800" b="1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B </a:t>
            </a:r>
            <a:r>
              <a:rPr dirty="0" u="heavy" sz="2800" spc="-5" b="1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lines</a:t>
            </a:r>
            <a:r>
              <a:rPr dirty="0" sz="2800" spc="-5" b="1">
                <a:latin typeface="Carlito"/>
                <a:cs typeface="Carlito"/>
              </a:rPr>
              <a:t> </a:t>
            </a:r>
            <a:r>
              <a:rPr dirty="0" sz="2800" spc="-20">
                <a:latin typeface="Carlito"/>
                <a:cs typeface="Carlito"/>
              </a:rPr>
              <a:t>may </a:t>
            </a:r>
            <a:r>
              <a:rPr dirty="0" sz="2800" spc="-5">
                <a:latin typeface="Carlito"/>
                <a:cs typeface="Carlito"/>
              </a:rPr>
              <a:t>suggest</a:t>
            </a:r>
            <a:r>
              <a:rPr dirty="0" sz="2800" spc="10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pneumonia</a:t>
            </a:r>
            <a:endParaRPr sz="2800">
              <a:latin typeface="Carlito"/>
              <a:cs typeface="Carlito"/>
            </a:endParaRPr>
          </a:p>
          <a:p>
            <a:pPr marL="354965" marR="508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u="heavy" sz="2800" spc="-5" b="1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Diffuse </a:t>
            </a:r>
            <a:r>
              <a:rPr dirty="0" u="heavy" sz="2800" b="1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B </a:t>
            </a:r>
            <a:r>
              <a:rPr dirty="0" u="heavy" sz="2800" spc="-5" b="1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lines</a:t>
            </a:r>
            <a:r>
              <a:rPr dirty="0" sz="2800" spc="-5" b="1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in </a:t>
            </a:r>
            <a:r>
              <a:rPr dirty="0" sz="2800">
                <a:latin typeface="Carlito"/>
                <a:cs typeface="Carlito"/>
              </a:rPr>
              <a:t>3 </a:t>
            </a:r>
            <a:r>
              <a:rPr dirty="0" sz="2800" spc="-5">
                <a:latin typeface="Carlito"/>
                <a:cs typeface="Carlito"/>
              </a:rPr>
              <a:t>or </a:t>
            </a:r>
            <a:r>
              <a:rPr dirty="0" sz="2800" spc="-15">
                <a:latin typeface="Carlito"/>
                <a:cs typeface="Carlito"/>
              </a:rPr>
              <a:t>more </a:t>
            </a:r>
            <a:r>
              <a:rPr dirty="0" sz="2800" spc="-20">
                <a:latin typeface="Carlito"/>
                <a:cs typeface="Carlito"/>
              </a:rPr>
              <a:t>zones </a:t>
            </a:r>
            <a:r>
              <a:rPr dirty="0" sz="2800" spc="-5">
                <a:latin typeface="Carlito"/>
                <a:cs typeface="Carlito"/>
              </a:rPr>
              <a:t>on both sides of  the </a:t>
            </a:r>
            <a:r>
              <a:rPr dirty="0" sz="2800" spc="-10">
                <a:latin typeface="Carlito"/>
                <a:cs typeface="Carlito"/>
              </a:rPr>
              <a:t>chest </a:t>
            </a:r>
            <a:r>
              <a:rPr dirty="0" sz="2800" spc="-5">
                <a:latin typeface="Carlito"/>
                <a:cs typeface="Carlito"/>
              </a:rPr>
              <a:t>suggests </a:t>
            </a:r>
            <a:r>
              <a:rPr dirty="0" sz="2800">
                <a:latin typeface="Carlito"/>
                <a:cs typeface="Carlito"/>
              </a:rPr>
              <a:t>a </a:t>
            </a:r>
            <a:r>
              <a:rPr dirty="0" sz="2800" spc="-10">
                <a:latin typeface="Carlito"/>
                <a:cs typeface="Carlito"/>
              </a:rPr>
              <a:t>diffuse alveolar </a:t>
            </a:r>
            <a:r>
              <a:rPr dirty="0" sz="2800" spc="-15">
                <a:latin typeface="Carlito"/>
                <a:cs typeface="Carlito"/>
              </a:rPr>
              <a:t>interstitial  syndrome </a:t>
            </a:r>
            <a:r>
              <a:rPr dirty="0" sz="2800" spc="-5">
                <a:latin typeface="Carlito"/>
                <a:cs typeface="Carlito"/>
              </a:rPr>
              <a:t>such </a:t>
            </a:r>
            <a:r>
              <a:rPr dirty="0" sz="2800">
                <a:latin typeface="Carlito"/>
                <a:cs typeface="Carlito"/>
              </a:rPr>
              <a:t>as </a:t>
            </a:r>
            <a:r>
              <a:rPr dirty="0" sz="2800" spc="-5">
                <a:latin typeface="Carlito"/>
                <a:cs typeface="Carlito"/>
              </a:rPr>
              <a:t>pulmonary edema or</a:t>
            </a:r>
            <a:r>
              <a:rPr dirty="0" sz="2800" spc="40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ARDS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4235" y="782828"/>
            <a:ext cx="78943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8110" marR="5080" indent="-106045">
              <a:lnSpc>
                <a:spcPct val="100000"/>
              </a:lnSpc>
              <a:spcBef>
                <a:spcPts val="100"/>
              </a:spcBef>
            </a:pPr>
            <a:r>
              <a:rPr dirty="0" sz="2400" spc="-5" b="0">
                <a:latin typeface="Carlito"/>
                <a:cs typeface="Carlito"/>
              </a:rPr>
              <a:t>Pulmonary </a:t>
            </a:r>
            <a:r>
              <a:rPr dirty="0" sz="2400" spc="-15" b="0">
                <a:latin typeface="Carlito"/>
                <a:cs typeface="Carlito"/>
              </a:rPr>
              <a:t>Interstitial </a:t>
            </a:r>
            <a:r>
              <a:rPr dirty="0" sz="2400" spc="-10" b="0">
                <a:latin typeface="Carlito"/>
                <a:cs typeface="Carlito"/>
              </a:rPr>
              <a:t>Edema </a:t>
            </a:r>
            <a:r>
              <a:rPr dirty="0" sz="2400" b="0">
                <a:latin typeface="Carlito"/>
                <a:cs typeface="Carlito"/>
              </a:rPr>
              <a:t>is </a:t>
            </a:r>
            <a:r>
              <a:rPr dirty="0" sz="2400" spc="-5" b="0">
                <a:latin typeface="Carlito"/>
                <a:cs typeface="Carlito"/>
              </a:rPr>
              <a:t>designed </a:t>
            </a:r>
            <a:r>
              <a:rPr dirty="0" sz="2400" spc="-10" b="0">
                <a:latin typeface="Carlito"/>
                <a:cs typeface="Carlito"/>
              </a:rPr>
              <a:t>by diffuse </a:t>
            </a:r>
            <a:r>
              <a:rPr dirty="0" sz="2400" spc="-5" b="0">
                <a:latin typeface="Carlito"/>
                <a:cs typeface="Carlito"/>
              </a:rPr>
              <a:t>lung </a:t>
            </a:r>
            <a:r>
              <a:rPr dirty="0" sz="2400" spc="-25" b="0">
                <a:latin typeface="Carlito"/>
                <a:cs typeface="Carlito"/>
              </a:rPr>
              <a:t>rockets  </a:t>
            </a:r>
            <a:r>
              <a:rPr dirty="0" sz="2400" spc="-5" b="0">
                <a:latin typeface="Carlito"/>
                <a:cs typeface="Carlito"/>
              </a:rPr>
              <a:t>Lung </a:t>
            </a:r>
            <a:r>
              <a:rPr dirty="0" sz="2400" spc="-25" b="0">
                <a:latin typeface="Carlito"/>
                <a:cs typeface="Carlito"/>
              </a:rPr>
              <a:t>rockets </a:t>
            </a:r>
            <a:r>
              <a:rPr dirty="0" sz="2400" spc="-15" b="0">
                <a:latin typeface="Carlito"/>
                <a:cs typeface="Carlito"/>
              </a:rPr>
              <a:t>are </a:t>
            </a:r>
            <a:r>
              <a:rPr dirty="0" sz="2400" spc="-10" b="0">
                <a:latin typeface="Carlito"/>
                <a:cs typeface="Carlito"/>
              </a:rPr>
              <a:t>defined </a:t>
            </a:r>
            <a:r>
              <a:rPr dirty="0" sz="2400" b="0">
                <a:latin typeface="Carlito"/>
                <a:cs typeface="Carlito"/>
              </a:rPr>
              <a:t>as </a:t>
            </a:r>
            <a:r>
              <a:rPr dirty="0" sz="2400" spc="-15" b="0">
                <a:latin typeface="Carlito"/>
                <a:cs typeface="Carlito"/>
              </a:rPr>
              <a:t>at </a:t>
            </a:r>
            <a:r>
              <a:rPr dirty="0" sz="2400" spc="-10" b="0">
                <a:latin typeface="Carlito"/>
                <a:cs typeface="Carlito"/>
              </a:rPr>
              <a:t>least </a:t>
            </a:r>
            <a:r>
              <a:rPr dirty="0" sz="2400" b="0">
                <a:latin typeface="Carlito"/>
                <a:cs typeface="Carlito"/>
              </a:rPr>
              <a:t>3 B </a:t>
            </a:r>
            <a:r>
              <a:rPr dirty="0" sz="2400" spc="-5" b="0">
                <a:latin typeface="Carlito"/>
                <a:cs typeface="Carlito"/>
              </a:rPr>
              <a:t>lines </a:t>
            </a:r>
            <a:r>
              <a:rPr dirty="0" sz="2400" spc="-10" b="0">
                <a:latin typeface="Carlito"/>
                <a:cs typeface="Carlito"/>
              </a:rPr>
              <a:t>between two</a:t>
            </a:r>
            <a:r>
              <a:rPr dirty="0" sz="2400" spc="40" b="0">
                <a:latin typeface="Carlito"/>
                <a:cs typeface="Carlito"/>
              </a:rPr>
              <a:t> </a:t>
            </a:r>
            <a:r>
              <a:rPr dirty="0" sz="2400" spc="-5" b="0">
                <a:latin typeface="Carlito"/>
                <a:cs typeface="Carlito"/>
              </a:rPr>
              <a:t>ribs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1544" y="1981200"/>
            <a:ext cx="8820912" cy="441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6387" y="462343"/>
            <a:ext cx="559181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 b="0">
                <a:latin typeface="Carlito"/>
                <a:cs typeface="Carlito"/>
              </a:rPr>
              <a:t>Simplified </a:t>
            </a:r>
            <a:r>
              <a:rPr dirty="0" sz="4400" spc="-30" b="0">
                <a:latin typeface="Carlito"/>
                <a:cs typeface="Carlito"/>
              </a:rPr>
              <a:t>BLUE</a:t>
            </a:r>
            <a:r>
              <a:rPr dirty="0" sz="4400" spc="5" b="0">
                <a:latin typeface="Carlito"/>
                <a:cs typeface="Carlito"/>
              </a:rPr>
              <a:t> </a:t>
            </a:r>
            <a:r>
              <a:rPr dirty="0" sz="4400" spc="-25" b="0">
                <a:latin typeface="Carlito"/>
                <a:cs typeface="Carlito"/>
              </a:rPr>
              <a:t>Protocol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0" y="1417319"/>
            <a:ext cx="7501128" cy="4526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8602" y="462343"/>
            <a:ext cx="346202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Learning</a:t>
            </a:r>
            <a:r>
              <a:rPr dirty="0" sz="4400" spc="-35" b="0">
                <a:latin typeface="Carlito"/>
                <a:cs typeface="Carlito"/>
              </a:rPr>
              <a:t> </a:t>
            </a:r>
            <a:r>
              <a:rPr dirty="0" sz="4400" spc="-25" b="0">
                <a:latin typeface="Carlito"/>
                <a:cs typeface="Carlito"/>
              </a:rPr>
              <a:t>Point!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1528" y="1607312"/>
            <a:ext cx="7436484" cy="2464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 indent="395605">
              <a:lnSpc>
                <a:spcPct val="100000"/>
              </a:lnSpc>
              <a:spcBef>
                <a:spcPts val="95"/>
              </a:spcBef>
            </a:pPr>
            <a:r>
              <a:rPr dirty="0" sz="3200" spc="-65">
                <a:latin typeface="Carlito"/>
                <a:cs typeface="Carlito"/>
              </a:rPr>
              <a:t>We </a:t>
            </a:r>
            <a:r>
              <a:rPr dirty="0" sz="3200" spc="-15">
                <a:latin typeface="Carlito"/>
                <a:cs typeface="Carlito"/>
              </a:rPr>
              <a:t>propose </a:t>
            </a:r>
            <a:r>
              <a:rPr dirty="0" sz="3200" spc="-5">
                <a:latin typeface="Carlito"/>
                <a:cs typeface="Carlito"/>
              </a:rPr>
              <a:t>the use of Lung </a:t>
            </a:r>
            <a:r>
              <a:rPr dirty="0" sz="3200" spc="-10">
                <a:latin typeface="Carlito"/>
                <a:cs typeface="Carlito"/>
              </a:rPr>
              <a:t>POCUS </a:t>
            </a:r>
            <a:r>
              <a:rPr dirty="0" sz="3200" spc="-5">
                <a:latin typeface="Carlito"/>
                <a:cs typeface="Carlito"/>
              </a:rPr>
              <a:t>in the  </a:t>
            </a:r>
            <a:r>
              <a:rPr dirty="0" sz="3200" spc="-10">
                <a:latin typeface="Carlito"/>
                <a:cs typeface="Carlito"/>
              </a:rPr>
              <a:t>diagnostic definition </a:t>
            </a:r>
            <a:r>
              <a:rPr dirty="0" sz="3200" spc="-5">
                <a:latin typeface="Carlito"/>
                <a:cs typeface="Carlito"/>
              </a:rPr>
              <a:t>and timely </a:t>
            </a:r>
            <a:r>
              <a:rPr dirty="0" sz="3200" spc="-15">
                <a:latin typeface="Carlito"/>
                <a:cs typeface="Carlito"/>
              </a:rPr>
              <a:t>treatment </a:t>
            </a:r>
            <a:r>
              <a:rPr dirty="0" sz="3200" spc="-10">
                <a:latin typeface="Carlito"/>
                <a:cs typeface="Carlito"/>
              </a:rPr>
              <a:t>of  </a:t>
            </a:r>
            <a:r>
              <a:rPr dirty="0" sz="3200" spc="-5">
                <a:latin typeface="Carlito"/>
                <a:cs typeface="Carlito"/>
              </a:rPr>
              <a:t>the </a:t>
            </a:r>
            <a:r>
              <a:rPr dirty="0" sz="3200" spc="-15">
                <a:latin typeface="Carlito"/>
                <a:cs typeface="Carlito"/>
              </a:rPr>
              <a:t>patient </a:t>
            </a:r>
            <a:r>
              <a:rPr dirty="0" sz="3200" spc="-5">
                <a:latin typeface="Carlito"/>
                <a:cs typeface="Carlito"/>
              </a:rPr>
              <a:t>with </a:t>
            </a:r>
            <a:r>
              <a:rPr dirty="0" sz="3200" spc="-15">
                <a:latin typeface="Carlito"/>
                <a:cs typeface="Carlito"/>
              </a:rPr>
              <a:t>acute </a:t>
            </a:r>
            <a:r>
              <a:rPr dirty="0" sz="3200" spc="-20">
                <a:latin typeface="Carlito"/>
                <a:cs typeface="Carlito"/>
              </a:rPr>
              <a:t>respiratory failure</a:t>
            </a:r>
            <a:r>
              <a:rPr dirty="0" sz="3200" spc="135">
                <a:latin typeface="Carlito"/>
                <a:cs typeface="Carlito"/>
              </a:rPr>
              <a:t> </a:t>
            </a:r>
            <a:r>
              <a:rPr dirty="0" sz="3200" spc="-10">
                <a:latin typeface="Carlito"/>
                <a:cs typeface="Carlito"/>
              </a:rPr>
              <a:t>and</a:t>
            </a:r>
            <a:endParaRPr sz="3200">
              <a:latin typeface="Carlito"/>
              <a:cs typeface="Carlito"/>
            </a:endParaRPr>
          </a:p>
          <a:p>
            <a:pPr algn="just" marL="1354455" marR="200025" indent="-1145540">
              <a:lnSpc>
                <a:spcPct val="100000"/>
              </a:lnSpc>
              <a:spcBef>
                <a:spcPts val="5"/>
              </a:spcBef>
            </a:pPr>
            <a:r>
              <a:rPr dirty="0" sz="3200" spc="-5">
                <a:latin typeface="Carlito"/>
                <a:cs typeface="Carlito"/>
              </a:rPr>
              <a:t>hemodynamic </a:t>
            </a:r>
            <a:r>
              <a:rPr dirty="0" sz="3200" spc="-30">
                <a:latin typeface="Carlito"/>
                <a:cs typeface="Carlito"/>
              </a:rPr>
              <a:t>instability, before </a:t>
            </a:r>
            <a:r>
              <a:rPr dirty="0" sz="3200" spc="-5">
                <a:latin typeface="Carlito"/>
                <a:cs typeface="Carlito"/>
              </a:rPr>
              <a:t>a </a:t>
            </a:r>
            <a:r>
              <a:rPr dirty="0" sz="3200" spc="-10">
                <a:latin typeface="Carlito"/>
                <a:cs typeface="Carlito"/>
              </a:rPr>
              <a:t>possible  evolution </a:t>
            </a:r>
            <a:r>
              <a:rPr dirty="0" sz="3200" spc="-20">
                <a:latin typeface="Carlito"/>
                <a:cs typeface="Carlito"/>
              </a:rPr>
              <a:t>into </a:t>
            </a:r>
            <a:r>
              <a:rPr dirty="0" sz="3200" spc="-15">
                <a:latin typeface="Carlito"/>
                <a:cs typeface="Carlito"/>
              </a:rPr>
              <a:t>cardiac</a:t>
            </a:r>
            <a:r>
              <a:rPr dirty="0" sz="3200" spc="70">
                <a:latin typeface="Carlito"/>
                <a:cs typeface="Carlito"/>
              </a:rPr>
              <a:t> </a:t>
            </a:r>
            <a:r>
              <a:rPr dirty="0" sz="3200" spc="-15">
                <a:latin typeface="Carlito"/>
                <a:cs typeface="Carlito"/>
              </a:rPr>
              <a:t>arrest.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1503" rIns="0" bIns="0" rtlCol="0" vert="horz">
            <a:spAutoFit/>
          </a:bodyPr>
          <a:lstStyle/>
          <a:p>
            <a:pPr marL="3620135" marR="5080" indent="-299974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Bedside lung </a:t>
            </a:r>
            <a:r>
              <a:rPr dirty="0" spc="-10"/>
              <a:t>ultrasound </a:t>
            </a:r>
            <a:r>
              <a:rPr dirty="0" spc="-5"/>
              <a:t>in </a:t>
            </a:r>
            <a:r>
              <a:rPr dirty="0" spc="-15"/>
              <a:t>emergency  </a:t>
            </a:r>
            <a:r>
              <a:rPr dirty="0" spc="-20"/>
              <a:t>(BLUE)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676400"/>
            <a:ext cx="9144000" cy="5105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5039" y="462343"/>
            <a:ext cx="369379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 b="0">
                <a:latin typeface="Carlito"/>
                <a:cs typeface="Carlito"/>
              </a:rPr>
              <a:t>The PLAPS</a:t>
            </a:r>
            <a:r>
              <a:rPr dirty="0" sz="4400" spc="-35" b="0">
                <a:latin typeface="Carlito"/>
                <a:cs typeface="Carlito"/>
              </a:rPr>
              <a:t> </a:t>
            </a:r>
            <a:r>
              <a:rPr dirty="0" sz="4400" spc="-30" b="0">
                <a:latin typeface="Carlito"/>
                <a:cs typeface="Carlito"/>
              </a:rPr>
              <a:t>Point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1600200"/>
            <a:ext cx="7852613" cy="36561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5752" y="373634"/>
            <a:ext cx="337121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5" b="0">
                <a:latin typeface="Carlito"/>
                <a:cs typeface="Carlito"/>
              </a:rPr>
              <a:t>The </a:t>
            </a:r>
            <a:r>
              <a:rPr dirty="0" sz="4000" b="0">
                <a:latin typeface="Carlito"/>
                <a:cs typeface="Carlito"/>
              </a:rPr>
              <a:t>PLAPS</a:t>
            </a:r>
            <a:r>
              <a:rPr dirty="0" sz="4000" spc="-100" b="0">
                <a:latin typeface="Carlito"/>
                <a:cs typeface="Carlito"/>
              </a:rPr>
              <a:t> </a:t>
            </a:r>
            <a:r>
              <a:rPr dirty="0" sz="4000" spc="-10" b="0">
                <a:latin typeface="Carlito"/>
                <a:cs typeface="Carlito"/>
              </a:rPr>
              <a:t>point</a:t>
            </a:r>
            <a:endParaRPr sz="40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7" y="1305560"/>
            <a:ext cx="8159750" cy="3183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>
                <a:latin typeface="Carlito"/>
                <a:cs typeface="Carlito"/>
              </a:rPr>
              <a:t>It </a:t>
            </a:r>
            <a:r>
              <a:rPr dirty="0" sz="2800" spc="-5">
                <a:latin typeface="Carlito"/>
                <a:cs typeface="Carlito"/>
              </a:rPr>
              <a:t>is only if the </a:t>
            </a:r>
            <a:r>
              <a:rPr dirty="0" sz="2800" spc="-10">
                <a:latin typeface="Carlito"/>
                <a:cs typeface="Carlito"/>
              </a:rPr>
              <a:t>scan </a:t>
            </a:r>
            <a:r>
              <a:rPr dirty="0" sz="2800" spc="-5">
                <a:latin typeface="Carlito"/>
                <a:cs typeface="Carlito"/>
              </a:rPr>
              <a:t>is non-diagnostic </a:t>
            </a:r>
            <a:r>
              <a:rPr dirty="0" sz="2800" spc="-20">
                <a:latin typeface="Carlito"/>
                <a:cs typeface="Carlito"/>
              </a:rPr>
              <a:t>to </a:t>
            </a:r>
            <a:r>
              <a:rPr dirty="0" sz="2800" spc="-5">
                <a:latin typeface="Carlito"/>
                <a:cs typeface="Carlito"/>
              </a:rPr>
              <a:t>this </a:t>
            </a:r>
            <a:r>
              <a:rPr dirty="0" sz="2800" spc="-10">
                <a:latin typeface="Carlito"/>
                <a:cs typeface="Carlito"/>
              </a:rPr>
              <a:t>point that  </a:t>
            </a:r>
            <a:r>
              <a:rPr dirty="0" sz="2800" spc="-15">
                <a:latin typeface="Carlito"/>
                <a:cs typeface="Carlito"/>
              </a:rPr>
              <a:t>you move </a:t>
            </a:r>
            <a:r>
              <a:rPr dirty="0" sz="2800" spc="-20">
                <a:latin typeface="Carlito"/>
                <a:cs typeface="Carlito"/>
              </a:rPr>
              <a:t>to </a:t>
            </a:r>
            <a:r>
              <a:rPr dirty="0" sz="2800" spc="-10">
                <a:latin typeface="Carlito"/>
                <a:cs typeface="Carlito"/>
              </a:rPr>
              <a:t>scanning </a:t>
            </a:r>
            <a:r>
              <a:rPr dirty="0" sz="2800" spc="-5">
                <a:latin typeface="Carlito"/>
                <a:cs typeface="Carlito"/>
              </a:rPr>
              <a:t>the base of the lungs, </a:t>
            </a:r>
            <a:r>
              <a:rPr dirty="0" sz="2800" spc="-10">
                <a:latin typeface="Carlito"/>
                <a:cs typeface="Carlito"/>
              </a:rPr>
              <a:t>where </a:t>
            </a:r>
            <a:r>
              <a:rPr dirty="0" sz="2800" spc="-5">
                <a:latin typeface="Carlito"/>
                <a:cs typeface="Carlito"/>
              </a:rPr>
              <a:t>in  actual </a:t>
            </a:r>
            <a:r>
              <a:rPr dirty="0" sz="2800" spc="-15">
                <a:latin typeface="Carlito"/>
                <a:cs typeface="Carlito"/>
              </a:rPr>
              <a:t>fact </a:t>
            </a:r>
            <a:r>
              <a:rPr dirty="0" sz="2800" spc="-5">
                <a:latin typeface="Carlito"/>
                <a:cs typeface="Carlito"/>
              </a:rPr>
              <a:t>the majority of </a:t>
            </a:r>
            <a:r>
              <a:rPr dirty="0" sz="2800" spc="-10">
                <a:latin typeface="Carlito"/>
                <a:cs typeface="Carlito"/>
              </a:rPr>
              <a:t>pathology </a:t>
            </a:r>
            <a:r>
              <a:rPr dirty="0" sz="2800" spc="-5">
                <a:latin typeface="Carlito"/>
                <a:cs typeface="Carlito"/>
              </a:rPr>
              <a:t>will be</a:t>
            </a:r>
            <a:r>
              <a:rPr dirty="0" sz="2800" spc="5">
                <a:latin typeface="Carlito"/>
                <a:cs typeface="Carlito"/>
              </a:rPr>
              <a:t> </a:t>
            </a:r>
            <a:r>
              <a:rPr dirty="0" sz="2800" spc="-15">
                <a:latin typeface="Carlito"/>
                <a:cs typeface="Carlito"/>
              </a:rPr>
              <a:t>found</a:t>
            </a:r>
            <a:endParaRPr sz="2800">
              <a:latin typeface="Carlito"/>
              <a:cs typeface="Carlito"/>
            </a:endParaRPr>
          </a:p>
          <a:p>
            <a:pPr marL="355600" marR="2963545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10" b="1">
                <a:latin typeface="Carlito"/>
                <a:cs typeface="Carlito"/>
              </a:rPr>
              <a:t>P</a:t>
            </a:r>
            <a:r>
              <a:rPr dirty="0" sz="2800" spc="-10">
                <a:latin typeface="Carlito"/>
                <a:cs typeface="Carlito"/>
              </a:rPr>
              <a:t>osterior </a:t>
            </a:r>
            <a:r>
              <a:rPr dirty="0" sz="2800" spc="-15">
                <a:latin typeface="Carlito"/>
                <a:cs typeface="Carlito"/>
              </a:rPr>
              <a:t>and/or </a:t>
            </a:r>
            <a:r>
              <a:rPr dirty="0" sz="2800" spc="-20" b="1">
                <a:latin typeface="Carlito"/>
                <a:cs typeface="Carlito"/>
              </a:rPr>
              <a:t>L</a:t>
            </a:r>
            <a:r>
              <a:rPr dirty="0" sz="2800" spc="-20">
                <a:latin typeface="Carlito"/>
                <a:cs typeface="Carlito"/>
              </a:rPr>
              <a:t>ateral </a:t>
            </a:r>
            <a:r>
              <a:rPr dirty="0" sz="2800" spc="-10" b="1">
                <a:latin typeface="Carlito"/>
                <a:cs typeface="Carlito"/>
              </a:rPr>
              <a:t>A</a:t>
            </a:r>
            <a:r>
              <a:rPr dirty="0" sz="2800" spc="-10">
                <a:latin typeface="Carlito"/>
                <a:cs typeface="Carlito"/>
              </a:rPr>
              <a:t>lveolar  </a:t>
            </a:r>
            <a:r>
              <a:rPr dirty="0" sz="2800" spc="-15">
                <a:latin typeface="Carlito"/>
                <a:cs typeface="Carlito"/>
              </a:rPr>
              <a:t>and/or </a:t>
            </a:r>
            <a:r>
              <a:rPr dirty="0" sz="2800" spc="-10" b="1">
                <a:latin typeface="Carlito"/>
                <a:cs typeface="Carlito"/>
              </a:rPr>
              <a:t>P</a:t>
            </a:r>
            <a:r>
              <a:rPr dirty="0" sz="2800" spc="-10">
                <a:latin typeface="Carlito"/>
                <a:cs typeface="Carlito"/>
              </a:rPr>
              <a:t>leural </a:t>
            </a:r>
            <a:r>
              <a:rPr dirty="0" sz="2800" spc="-10" b="1">
                <a:latin typeface="Carlito"/>
                <a:cs typeface="Carlito"/>
              </a:rPr>
              <a:t>S</a:t>
            </a:r>
            <a:r>
              <a:rPr dirty="0" sz="2800" spc="-10">
                <a:latin typeface="Carlito"/>
                <a:cs typeface="Carlito"/>
              </a:rPr>
              <a:t>yndrome</a:t>
            </a:r>
            <a:r>
              <a:rPr dirty="0" sz="2800" spc="-20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(</a:t>
            </a:r>
            <a:r>
              <a:rPr dirty="0" sz="2800" spc="-5" b="1">
                <a:latin typeface="Carlito"/>
                <a:cs typeface="Carlito"/>
              </a:rPr>
              <a:t>PLAPS)</a:t>
            </a:r>
            <a:endParaRPr sz="2800">
              <a:latin typeface="Carlito"/>
              <a:cs typeface="Carlito"/>
            </a:endParaRPr>
          </a:p>
          <a:p>
            <a:pPr marL="354965" marR="377825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rlito"/>
                <a:cs typeface="Carlito"/>
              </a:rPr>
              <a:t>The </a:t>
            </a:r>
            <a:r>
              <a:rPr dirty="0" sz="2800" spc="-10">
                <a:latin typeface="Carlito"/>
                <a:cs typeface="Carlito"/>
              </a:rPr>
              <a:t>presence </a:t>
            </a:r>
            <a:r>
              <a:rPr dirty="0" sz="2800" spc="-5">
                <a:latin typeface="Carlito"/>
                <a:cs typeface="Carlito"/>
              </a:rPr>
              <a:t>of </a:t>
            </a:r>
            <a:r>
              <a:rPr dirty="0" sz="2800" spc="-10">
                <a:latin typeface="Carlito"/>
                <a:cs typeface="Carlito"/>
              </a:rPr>
              <a:t>consolidation </a:t>
            </a:r>
            <a:r>
              <a:rPr dirty="0" sz="2800" spc="-5">
                <a:latin typeface="Carlito"/>
                <a:cs typeface="Carlito"/>
              </a:rPr>
              <a:t>or </a:t>
            </a:r>
            <a:r>
              <a:rPr dirty="0" sz="2800" spc="-10">
                <a:latin typeface="Carlito"/>
                <a:cs typeface="Carlito"/>
              </a:rPr>
              <a:t>pleural effusion </a:t>
            </a:r>
            <a:r>
              <a:rPr dirty="0" sz="2800" spc="-15">
                <a:latin typeface="Carlito"/>
                <a:cs typeface="Carlito"/>
              </a:rPr>
              <a:t>at  </a:t>
            </a:r>
            <a:r>
              <a:rPr dirty="0" sz="2800" spc="-5">
                <a:latin typeface="Carlito"/>
                <a:cs typeface="Carlito"/>
              </a:rPr>
              <a:t>the </a:t>
            </a:r>
            <a:r>
              <a:rPr dirty="0" sz="2800" spc="-20">
                <a:latin typeface="Carlito"/>
                <a:cs typeface="Carlito"/>
              </a:rPr>
              <a:t>postero-lateral </a:t>
            </a:r>
            <a:r>
              <a:rPr dirty="0" sz="2800" spc="-5">
                <a:latin typeface="Carlito"/>
                <a:cs typeface="Carlito"/>
              </a:rPr>
              <a:t>aspect of the</a:t>
            </a:r>
            <a:r>
              <a:rPr dirty="0" sz="2800" spc="10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lung.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4642" y="462343"/>
            <a:ext cx="587311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5" b="0">
                <a:latin typeface="Carlito"/>
                <a:cs typeface="Carlito"/>
              </a:rPr>
              <a:t>Left </a:t>
            </a:r>
            <a:r>
              <a:rPr dirty="0" sz="4400" spc="-5" b="0">
                <a:latin typeface="Carlito"/>
                <a:cs typeface="Carlito"/>
              </a:rPr>
              <a:t>sided </a:t>
            </a:r>
            <a:r>
              <a:rPr dirty="0" sz="4400" spc="-15" b="0">
                <a:latin typeface="Carlito"/>
                <a:cs typeface="Carlito"/>
              </a:rPr>
              <a:t>Pleural</a:t>
            </a:r>
            <a:r>
              <a:rPr dirty="0" sz="4400" spc="5" b="0">
                <a:latin typeface="Carlito"/>
                <a:cs typeface="Carlito"/>
              </a:rPr>
              <a:t> </a:t>
            </a:r>
            <a:r>
              <a:rPr dirty="0" sz="4400" spc="-30" b="0">
                <a:latin typeface="Carlito"/>
                <a:cs typeface="Carlito"/>
              </a:rPr>
              <a:t>Effusion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1905000"/>
            <a:ext cx="4236720" cy="2971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24400" y="1905000"/>
            <a:ext cx="4300728" cy="29681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1480" y="462343"/>
            <a:ext cx="617982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0">
                <a:latin typeface="Carlito"/>
                <a:cs typeface="Carlito"/>
              </a:rPr>
              <a:t>Right </a:t>
            </a:r>
            <a:r>
              <a:rPr dirty="0" sz="4400" spc="-5" b="0">
                <a:latin typeface="Carlito"/>
                <a:cs typeface="Carlito"/>
              </a:rPr>
              <a:t>sided </a:t>
            </a:r>
            <a:r>
              <a:rPr dirty="0" sz="4400" spc="-15" b="0">
                <a:latin typeface="Carlito"/>
                <a:cs typeface="Carlito"/>
              </a:rPr>
              <a:t>Pleural</a:t>
            </a:r>
            <a:r>
              <a:rPr dirty="0" sz="4400" spc="10" b="0">
                <a:latin typeface="Carlito"/>
                <a:cs typeface="Carlito"/>
              </a:rPr>
              <a:t> </a:t>
            </a:r>
            <a:r>
              <a:rPr dirty="0" sz="4400" spc="-30" b="0">
                <a:latin typeface="Carlito"/>
                <a:cs typeface="Carlito"/>
              </a:rPr>
              <a:t>Effusion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9600" y="1676400"/>
            <a:ext cx="3931920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73167" y="1676400"/>
            <a:ext cx="3886199" cy="30479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39" y="2594864"/>
            <a:ext cx="533146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 b="0">
                <a:latin typeface="Carlito"/>
                <a:cs typeface="Carlito"/>
              </a:rPr>
              <a:t>Thank </a:t>
            </a:r>
            <a:r>
              <a:rPr dirty="0" spc="-15" b="0">
                <a:latin typeface="Carlito"/>
                <a:cs typeface="Carlito"/>
              </a:rPr>
              <a:t>you </a:t>
            </a:r>
            <a:r>
              <a:rPr dirty="0" spc="-30" b="0">
                <a:latin typeface="Carlito"/>
                <a:cs typeface="Carlito"/>
              </a:rPr>
              <a:t>for </a:t>
            </a:r>
            <a:r>
              <a:rPr dirty="0" spc="-15" b="0">
                <a:latin typeface="Carlito"/>
                <a:cs typeface="Carlito"/>
              </a:rPr>
              <a:t>your</a:t>
            </a:r>
            <a:r>
              <a:rPr dirty="0" spc="-70" b="0">
                <a:latin typeface="Carlito"/>
                <a:cs typeface="Carlito"/>
              </a:rPr>
              <a:t> </a:t>
            </a:r>
            <a:r>
              <a:rPr dirty="0" spc="-20" b="0">
                <a:latin typeface="Carlito"/>
                <a:cs typeface="Carlito"/>
              </a:rPr>
              <a:t>attention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0823" y="462343"/>
            <a:ext cx="410146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 b="0">
                <a:latin typeface="Carlito"/>
                <a:cs typeface="Carlito"/>
              </a:rPr>
              <a:t>Case</a:t>
            </a:r>
            <a:r>
              <a:rPr dirty="0" sz="4400" spc="-50" b="0">
                <a:latin typeface="Carlito"/>
                <a:cs typeface="Carlito"/>
              </a:rPr>
              <a:t> </a:t>
            </a:r>
            <a:r>
              <a:rPr dirty="0" sz="4400" spc="-20" b="0">
                <a:latin typeface="Carlito"/>
                <a:cs typeface="Carlito"/>
              </a:rPr>
              <a:t>Presentation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3408"/>
            <a:ext cx="8029575" cy="38296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11176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patient was </a:t>
            </a:r>
            <a:r>
              <a:rPr dirty="0" sz="2400">
                <a:latin typeface="Carlito"/>
                <a:cs typeface="Carlito"/>
              </a:rPr>
              <a:t>a </a:t>
            </a:r>
            <a:r>
              <a:rPr dirty="0" sz="2400" spc="-5">
                <a:latin typeface="Carlito"/>
                <a:cs typeface="Carlito"/>
              </a:rPr>
              <a:t>75-year-old </a:t>
            </a:r>
            <a:r>
              <a:rPr dirty="0" sz="2400">
                <a:latin typeface="Carlito"/>
                <a:cs typeface="Carlito"/>
              </a:rPr>
              <a:t>man with a </a:t>
            </a:r>
            <a:r>
              <a:rPr dirty="0" sz="2400" spc="-10">
                <a:latin typeface="Carlito"/>
                <a:cs typeface="Carlito"/>
              </a:rPr>
              <a:t>history </a:t>
            </a:r>
            <a:r>
              <a:rPr dirty="0" sz="2400" spc="-5">
                <a:latin typeface="Carlito"/>
                <a:cs typeface="Carlito"/>
              </a:rPr>
              <a:t>of </a:t>
            </a:r>
            <a:r>
              <a:rPr dirty="0" sz="2400" spc="-15">
                <a:latin typeface="Carlito"/>
                <a:cs typeface="Carlito"/>
              </a:rPr>
              <a:t>Severe  </a:t>
            </a:r>
            <a:r>
              <a:rPr dirty="0" sz="2400" spc="-10">
                <a:latin typeface="Carlito"/>
                <a:cs typeface="Carlito"/>
              </a:rPr>
              <a:t>COPD </a:t>
            </a:r>
            <a:r>
              <a:rPr dirty="0" sz="2400" spc="-5">
                <a:latin typeface="Carlito"/>
                <a:cs typeface="Carlito"/>
              </a:rPr>
              <a:t>and Corpulmonale, </a:t>
            </a:r>
            <a:r>
              <a:rPr dirty="0" sz="2400" spc="-15">
                <a:latin typeface="Carlito"/>
                <a:cs typeface="Carlito"/>
              </a:rPr>
              <a:t>brought to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emergency </a:t>
            </a:r>
            <a:r>
              <a:rPr dirty="0" sz="2400" spc="-15">
                <a:latin typeface="Carlito"/>
                <a:cs typeface="Carlito"/>
              </a:rPr>
              <a:t>room  </a:t>
            </a:r>
            <a:r>
              <a:rPr dirty="0" sz="2400" spc="-5">
                <a:latin typeface="Carlito"/>
                <a:cs typeface="Carlito"/>
              </a:rPr>
              <a:t>complaining of </a:t>
            </a:r>
            <a:r>
              <a:rPr dirty="0" sz="2400" spc="-15">
                <a:latin typeface="Carlito"/>
                <a:cs typeface="Carlito"/>
              </a:rPr>
              <a:t>worsening </a:t>
            </a:r>
            <a:r>
              <a:rPr dirty="0" sz="2400" spc="-10">
                <a:latin typeface="Carlito"/>
                <a:cs typeface="Carlito"/>
              </a:rPr>
              <a:t>dyspnea. </a:t>
            </a:r>
            <a:r>
              <a:rPr dirty="0" sz="2400" spc="-5">
                <a:latin typeface="Carlito"/>
                <a:cs typeface="Carlito"/>
              </a:rPr>
              <a:t>Due </a:t>
            </a:r>
            <a:r>
              <a:rPr dirty="0" sz="2400" spc="-15">
                <a:latin typeface="Carlito"/>
                <a:cs typeface="Carlito"/>
              </a:rPr>
              <a:t>to severe respiratory  distress </a:t>
            </a:r>
            <a:r>
              <a:rPr dirty="0" sz="2400" spc="-5">
                <a:latin typeface="Carlito"/>
                <a:cs typeface="Carlito"/>
              </a:rPr>
              <a:t>and </a:t>
            </a:r>
            <a:r>
              <a:rPr dirty="0" sz="2400" spc="-20">
                <a:latin typeface="Carlito"/>
                <a:cs typeface="Carlito"/>
              </a:rPr>
              <a:t>hypoxia </a:t>
            </a:r>
            <a:r>
              <a:rPr dirty="0" sz="2400" spc="-5">
                <a:latin typeface="Carlito"/>
                <a:cs typeface="Carlito"/>
              </a:rPr>
              <a:t>he </a:t>
            </a:r>
            <a:r>
              <a:rPr dirty="0" sz="2400" spc="-10">
                <a:latin typeface="Carlito"/>
                <a:cs typeface="Carlito"/>
              </a:rPr>
              <a:t>was </a:t>
            </a:r>
            <a:r>
              <a:rPr dirty="0" sz="2400" spc="-5">
                <a:latin typeface="Carlito"/>
                <a:cs typeface="Carlito"/>
              </a:rPr>
              <a:t>immediatly </a:t>
            </a:r>
            <a:r>
              <a:rPr dirty="0" sz="2400" spc="-10">
                <a:latin typeface="Carlito"/>
                <a:cs typeface="Carlito"/>
              </a:rPr>
              <a:t>intubated </a:t>
            </a:r>
            <a:r>
              <a:rPr dirty="0" sz="2400" spc="-5">
                <a:latin typeface="Carlito"/>
                <a:cs typeface="Carlito"/>
              </a:rPr>
              <a:t>upon  </a:t>
            </a:r>
            <a:r>
              <a:rPr dirty="0" sz="2400" spc="-10">
                <a:latin typeface="Carlito"/>
                <a:cs typeface="Carlito"/>
              </a:rPr>
              <a:t>arrival.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300">
              <a:latin typeface="Carlito"/>
              <a:cs typeface="Carlito"/>
            </a:endParaRPr>
          </a:p>
          <a:p>
            <a:pPr marL="354965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Initial clinical </a:t>
            </a:r>
            <a:r>
              <a:rPr dirty="0" sz="2400" spc="-10">
                <a:latin typeface="Carlito"/>
                <a:cs typeface="Carlito"/>
              </a:rPr>
              <a:t>examinations showed </a:t>
            </a:r>
            <a:r>
              <a:rPr dirty="0" sz="2400">
                <a:latin typeface="Carlito"/>
                <a:cs typeface="Carlito"/>
              </a:rPr>
              <a:t>BP: </a:t>
            </a:r>
            <a:r>
              <a:rPr dirty="0" sz="2400" spc="-5">
                <a:latin typeface="Carlito"/>
                <a:cs typeface="Carlito"/>
              </a:rPr>
              <a:t>85/p, HR: </a:t>
            </a:r>
            <a:r>
              <a:rPr dirty="0" sz="2400">
                <a:latin typeface="Carlito"/>
                <a:cs typeface="Carlito"/>
              </a:rPr>
              <a:t>130,  </a:t>
            </a:r>
            <a:r>
              <a:rPr dirty="0" sz="2400" spc="-5">
                <a:latin typeface="Carlito"/>
                <a:cs typeface="Carlito"/>
              </a:rPr>
              <a:t>SPO2:85% and </a:t>
            </a:r>
            <a:r>
              <a:rPr dirty="0" sz="2400">
                <a:latin typeface="Carlito"/>
                <a:cs typeface="Carlito"/>
              </a:rPr>
              <a:t>in </a:t>
            </a:r>
            <a:r>
              <a:rPr dirty="0" sz="2400" spc="-5">
                <a:latin typeface="Carlito"/>
                <a:cs typeface="Carlito"/>
              </a:rPr>
              <a:t>pulmonary </a:t>
            </a:r>
            <a:r>
              <a:rPr dirty="0" sz="2400" spc="-10">
                <a:latin typeface="Carlito"/>
                <a:cs typeface="Carlito"/>
              </a:rPr>
              <a:t>auscultation </a:t>
            </a:r>
            <a:r>
              <a:rPr dirty="0" sz="2400" spc="-5">
                <a:latin typeface="Carlito"/>
                <a:cs typeface="Carlito"/>
              </a:rPr>
              <a:t>he has </a:t>
            </a:r>
            <a:r>
              <a:rPr dirty="0" sz="2400">
                <a:latin typeface="Carlito"/>
                <a:cs typeface="Carlito"/>
              </a:rPr>
              <a:t>a </a:t>
            </a:r>
            <a:r>
              <a:rPr dirty="0" sz="2400" spc="-10">
                <a:latin typeface="Carlito"/>
                <a:cs typeface="Carlito"/>
              </a:rPr>
              <a:t>decrease </a:t>
            </a:r>
            <a:r>
              <a:rPr dirty="0" sz="2400">
                <a:latin typeface="Carlito"/>
                <a:cs typeface="Carlito"/>
              </a:rPr>
              <a:t>in  </a:t>
            </a:r>
            <a:r>
              <a:rPr dirty="0" sz="2400" spc="-5">
                <a:latin typeface="Carlito"/>
                <a:cs typeface="Carlito"/>
              </a:rPr>
              <a:t>sound </a:t>
            </a:r>
            <a:r>
              <a:rPr dirty="0" sz="2400" spc="-15">
                <a:latin typeface="Carlito"/>
                <a:cs typeface="Carlito"/>
              </a:rPr>
              <a:t>at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5">
                <a:latin typeface="Carlito"/>
                <a:cs typeface="Carlito"/>
              </a:rPr>
              <a:t>base of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right </a:t>
            </a:r>
            <a:r>
              <a:rPr dirty="0" sz="2400" spc="-5">
                <a:latin typeface="Carlito"/>
                <a:cs typeface="Carlito"/>
              </a:rPr>
              <a:t>lung and </a:t>
            </a:r>
            <a:r>
              <a:rPr dirty="0" sz="2400">
                <a:latin typeface="Carlito"/>
                <a:cs typeface="Carlito"/>
              </a:rPr>
              <a:t>a </a:t>
            </a:r>
            <a:r>
              <a:rPr dirty="0" sz="2400" spc="-10">
                <a:latin typeface="Carlito"/>
                <a:cs typeface="Carlito"/>
              </a:rPr>
              <a:t>decrease </a:t>
            </a:r>
            <a:r>
              <a:rPr dirty="0" sz="2400">
                <a:latin typeface="Carlito"/>
                <a:cs typeface="Carlito"/>
              </a:rPr>
              <a:t>in </a:t>
            </a:r>
            <a:r>
              <a:rPr dirty="0" sz="2400" spc="-5">
                <a:latin typeface="Carlito"/>
                <a:cs typeface="Carlito"/>
              </a:rPr>
              <a:t>sound </a:t>
            </a:r>
            <a:r>
              <a:rPr dirty="0" sz="2400">
                <a:latin typeface="Carlito"/>
                <a:cs typeface="Carlito"/>
              </a:rPr>
              <a:t>in  the </a:t>
            </a:r>
            <a:r>
              <a:rPr dirty="0" sz="2400" spc="-10">
                <a:latin typeface="Carlito"/>
                <a:cs typeface="Carlito"/>
              </a:rPr>
              <a:t>left </a:t>
            </a:r>
            <a:r>
              <a:rPr dirty="0" sz="2400" spc="-5">
                <a:latin typeface="Carlito"/>
                <a:cs typeface="Carlito"/>
              </a:rPr>
              <a:t>lung.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3389" y="462343"/>
            <a:ext cx="479552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25" b="0">
                <a:latin typeface="Carlito"/>
                <a:cs typeface="Carlito"/>
              </a:rPr>
              <a:t>Differential</a:t>
            </a:r>
            <a:r>
              <a:rPr dirty="0" sz="4400" spc="-20" b="0">
                <a:latin typeface="Carlito"/>
                <a:cs typeface="Carlito"/>
              </a:rPr>
              <a:t> </a:t>
            </a:r>
            <a:r>
              <a:rPr dirty="0" sz="4400" spc="-10" b="0">
                <a:latin typeface="Carlito"/>
                <a:cs typeface="Carlito"/>
              </a:rPr>
              <a:t>diagnosis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342759"/>
            <a:ext cx="7574280" cy="441706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5">
                <a:latin typeface="Carlito"/>
                <a:cs typeface="Carlito"/>
              </a:rPr>
              <a:t>One lung</a:t>
            </a:r>
            <a:r>
              <a:rPr dirty="0" sz="2800">
                <a:latin typeface="Carlito"/>
                <a:cs typeface="Carlito"/>
              </a:rPr>
              <a:t> </a:t>
            </a:r>
            <a:r>
              <a:rPr dirty="0" sz="2800" spc="-10">
                <a:latin typeface="Carlito"/>
                <a:cs typeface="Carlito"/>
              </a:rPr>
              <a:t>intubation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10">
                <a:latin typeface="Carlito"/>
                <a:cs typeface="Carlito"/>
              </a:rPr>
              <a:t>Pleural</a:t>
            </a:r>
            <a:r>
              <a:rPr dirty="0" sz="2800" spc="-15">
                <a:latin typeface="Carlito"/>
                <a:cs typeface="Carlito"/>
              </a:rPr>
              <a:t> </a:t>
            </a:r>
            <a:r>
              <a:rPr dirty="0" sz="2800" spc="-10">
                <a:latin typeface="Carlito"/>
                <a:cs typeface="Carlito"/>
              </a:rPr>
              <a:t>effusion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10">
                <a:latin typeface="Carlito"/>
                <a:cs typeface="Carlito"/>
              </a:rPr>
              <a:t>Pneumothorax</a:t>
            </a:r>
            <a:endParaRPr sz="2800">
              <a:latin typeface="Carlito"/>
              <a:cs typeface="Carlito"/>
            </a:endParaRPr>
          </a:p>
          <a:p>
            <a:pPr marL="527050" marR="5080" indent="-51435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10">
                <a:latin typeface="Carlito"/>
                <a:cs typeface="Carlito"/>
              </a:rPr>
              <a:t>Over-inflation </a:t>
            </a:r>
            <a:r>
              <a:rPr dirty="0" sz="2800" spc="-5">
                <a:latin typeface="Carlito"/>
                <a:cs typeface="Carlito"/>
              </a:rPr>
              <a:t>of </a:t>
            </a:r>
            <a:r>
              <a:rPr dirty="0" sz="2800">
                <a:latin typeface="Carlito"/>
                <a:cs typeface="Carlito"/>
              </a:rPr>
              <a:t>a </a:t>
            </a:r>
            <a:r>
              <a:rPr dirty="0" sz="2800" spc="-5">
                <a:latin typeface="Carlito"/>
                <a:cs typeface="Carlito"/>
              </a:rPr>
              <a:t>part of the lungs </a:t>
            </a:r>
            <a:r>
              <a:rPr dirty="0" sz="2800" spc="-10">
                <a:latin typeface="Carlito"/>
                <a:cs typeface="Carlito"/>
              </a:rPr>
              <a:t>(emphysema  can cause</a:t>
            </a:r>
            <a:r>
              <a:rPr dirty="0" sz="2800" spc="15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this)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5">
                <a:latin typeface="Carlito"/>
                <a:cs typeface="Carlito"/>
              </a:rPr>
              <a:t>Pneumonia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5">
                <a:latin typeface="Carlito"/>
                <a:cs typeface="Carlito"/>
              </a:rPr>
              <a:t>pulmonary</a:t>
            </a:r>
            <a:r>
              <a:rPr dirty="0" sz="2800" spc="-10">
                <a:latin typeface="Carlito"/>
                <a:cs typeface="Carlito"/>
              </a:rPr>
              <a:t> </a:t>
            </a:r>
            <a:r>
              <a:rPr dirty="0" sz="2800" spc="-15">
                <a:latin typeface="Carlito"/>
                <a:cs typeface="Carlito"/>
              </a:rPr>
              <a:t>infarction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9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400" spc="-5">
                <a:latin typeface="Arial"/>
                <a:cs typeface="Arial"/>
              </a:rPr>
              <a:t>Atelectasis</a:t>
            </a:r>
            <a:endParaRPr sz="2400">
              <a:latin typeface="Arial"/>
              <a:cs typeface="Arial"/>
            </a:endParaRPr>
          </a:p>
          <a:p>
            <a:pPr marL="527050" indent="-51435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400" spc="-5">
                <a:latin typeface="Arial"/>
                <a:cs typeface="Arial"/>
              </a:rPr>
              <a:t>low tidal</a:t>
            </a:r>
            <a:r>
              <a:rPr dirty="0" sz="2400" spc="2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volume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4090" y="462343"/>
            <a:ext cx="251396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 b="0">
                <a:latin typeface="Carlito"/>
                <a:cs typeface="Carlito"/>
              </a:rPr>
              <a:t>This</a:t>
            </a:r>
            <a:r>
              <a:rPr dirty="0" sz="4400" spc="-60" b="0">
                <a:latin typeface="Carlito"/>
                <a:cs typeface="Carlito"/>
              </a:rPr>
              <a:t> </a:t>
            </a:r>
            <a:r>
              <a:rPr dirty="0" sz="4400" spc="-5" b="0">
                <a:latin typeface="Carlito"/>
                <a:cs typeface="Carlito"/>
              </a:rPr>
              <a:t>Case…</a:t>
            </a:r>
            <a:endParaRPr sz="44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3408"/>
            <a:ext cx="7727315" cy="229362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355600" marR="113030" indent="-342900">
              <a:lnSpc>
                <a:spcPct val="100400"/>
              </a:lnSpc>
              <a:spcBef>
                <a:spcPts val="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0">
                <a:latin typeface="Carlito"/>
                <a:cs typeface="Carlito"/>
              </a:rPr>
              <a:t>There </a:t>
            </a:r>
            <a:r>
              <a:rPr dirty="0" sz="2400">
                <a:latin typeface="Carlito"/>
                <a:cs typeface="Carlito"/>
              </a:rPr>
              <a:t>is </a:t>
            </a:r>
            <a:r>
              <a:rPr dirty="0" sz="2400" spc="-5">
                <a:latin typeface="Carlito"/>
                <a:cs typeface="Carlito"/>
              </a:rPr>
              <a:t>no lung sliding </a:t>
            </a:r>
            <a:r>
              <a:rPr dirty="0" sz="2400">
                <a:latin typeface="Carlito"/>
                <a:cs typeface="Carlito"/>
              </a:rPr>
              <a:t>in the </a:t>
            </a:r>
            <a:r>
              <a:rPr dirty="0" sz="2400" spc="-10">
                <a:latin typeface="Carlito"/>
                <a:cs typeface="Carlito"/>
              </a:rPr>
              <a:t>left </a:t>
            </a:r>
            <a:r>
              <a:rPr dirty="0" sz="2400" spc="-5">
                <a:latin typeface="Carlito"/>
                <a:cs typeface="Carlito"/>
              </a:rPr>
              <a:t>lung </a:t>
            </a:r>
            <a:r>
              <a:rPr dirty="0" sz="2400" spc="-10">
                <a:latin typeface="Carlito"/>
                <a:cs typeface="Carlito"/>
              </a:rPr>
              <a:t>ultrasound </a:t>
            </a:r>
            <a:r>
              <a:rPr dirty="0" sz="2400" spc="-5">
                <a:latin typeface="Carlito"/>
                <a:cs typeface="Carlito"/>
              </a:rPr>
              <a:t>and </a:t>
            </a:r>
            <a:r>
              <a:rPr dirty="0" sz="2400">
                <a:latin typeface="Carlito"/>
                <a:cs typeface="Carlito"/>
              </a:rPr>
              <a:t>with  the </a:t>
            </a:r>
            <a:r>
              <a:rPr dirty="0" sz="2400" spc="-5">
                <a:latin typeface="Carlito"/>
                <a:cs typeface="Carlito"/>
              </a:rPr>
              <a:t>diagnosis of </a:t>
            </a:r>
            <a:r>
              <a:rPr dirty="0" sz="2400" spc="-10">
                <a:latin typeface="Carlito"/>
                <a:cs typeface="Carlito"/>
              </a:rPr>
              <a:t>tension pneumothorax, </a:t>
            </a:r>
            <a:r>
              <a:rPr dirty="0" sz="2400">
                <a:latin typeface="Carlito"/>
                <a:cs typeface="Carlito"/>
              </a:rPr>
              <a:t>a </a:t>
            </a:r>
            <a:r>
              <a:rPr dirty="0" sz="2400" spc="-5">
                <a:latin typeface="Carlito"/>
                <a:cs typeface="Carlito"/>
              </a:rPr>
              <a:t>needle  </a:t>
            </a:r>
            <a:r>
              <a:rPr dirty="0" sz="2400" spc="-20">
                <a:latin typeface="Carlito"/>
                <a:cs typeface="Carlito"/>
              </a:rPr>
              <a:t>thoracostomy </a:t>
            </a:r>
            <a:r>
              <a:rPr dirty="0" sz="2400" spc="-10">
                <a:latin typeface="Carlito"/>
                <a:cs typeface="Carlito"/>
              </a:rPr>
              <a:t>was</a:t>
            </a:r>
            <a:r>
              <a:rPr dirty="0" sz="2400" spc="-20">
                <a:latin typeface="Carlito"/>
                <a:cs typeface="Carlito"/>
              </a:rPr>
              <a:t> </a:t>
            </a:r>
            <a:r>
              <a:rPr dirty="0" sz="2400" spc="-10">
                <a:latin typeface="Carlito"/>
                <a:cs typeface="Carlito"/>
              </a:rPr>
              <a:t>performed.</a:t>
            </a:r>
            <a:endParaRPr sz="2400">
              <a:latin typeface="Carlito"/>
              <a:cs typeface="Carlito"/>
            </a:endParaRPr>
          </a:p>
          <a:p>
            <a:pPr marL="354965" marR="5080" indent="-342900">
              <a:lnSpc>
                <a:spcPct val="100000"/>
              </a:lnSpc>
              <a:spcBef>
                <a:spcPts val="555"/>
              </a:spcBef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dirty="0"/>
              <a:t>	</a:t>
            </a:r>
            <a:r>
              <a:rPr dirty="0" sz="2400" spc="-10">
                <a:latin typeface="Carlito"/>
                <a:cs typeface="Carlito"/>
              </a:rPr>
              <a:t>Immediately after </a:t>
            </a:r>
            <a:r>
              <a:rPr dirty="0" sz="2400">
                <a:latin typeface="Carlito"/>
                <a:cs typeface="Carlito"/>
              </a:rPr>
              <a:t>this </a:t>
            </a:r>
            <a:r>
              <a:rPr dirty="0" sz="2400" spc="-15">
                <a:latin typeface="Carlito"/>
                <a:cs typeface="Carlito"/>
              </a:rPr>
              <a:t>procedure,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20">
                <a:latin typeface="Carlito"/>
                <a:cs typeface="Carlito"/>
              </a:rPr>
              <a:t>oxygen </a:t>
            </a:r>
            <a:r>
              <a:rPr dirty="0" sz="2400" spc="-10">
                <a:latin typeface="Carlito"/>
                <a:cs typeface="Carlito"/>
              </a:rPr>
              <a:t>level reached  </a:t>
            </a:r>
            <a:r>
              <a:rPr dirty="0" sz="2400">
                <a:latin typeface="Carlito"/>
                <a:cs typeface="Carlito"/>
              </a:rPr>
              <a:t>94% </a:t>
            </a:r>
            <a:r>
              <a:rPr dirty="0" sz="2400" spc="-5">
                <a:latin typeface="Carlito"/>
                <a:cs typeface="Carlito"/>
              </a:rPr>
              <a:t>and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20">
                <a:latin typeface="Carlito"/>
                <a:cs typeface="Carlito"/>
              </a:rPr>
              <a:t>systolic </a:t>
            </a:r>
            <a:r>
              <a:rPr dirty="0" sz="2400" spc="-5">
                <a:latin typeface="Carlito"/>
                <a:cs typeface="Carlito"/>
              </a:rPr>
              <a:t>blood </a:t>
            </a:r>
            <a:r>
              <a:rPr dirty="0" sz="2400" spc="-15">
                <a:latin typeface="Carlito"/>
                <a:cs typeface="Carlito"/>
              </a:rPr>
              <a:t>pressure </a:t>
            </a:r>
            <a:r>
              <a:rPr dirty="0" sz="2400" spc="-10">
                <a:latin typeface="Carlito"/>
                <a:cs typeface="Carlito"/>
              </a:rPr>
              <a:t>reached </a:t>
            </a:r>
            <a:r>
              <a:rPr dirty="0" sz="2400">
                <a:latin typeface="Carlito"/>
                <a:cs typeface="Carlito"/>
              </a:rPr>
              <a:t>110 mm </a:t>
            </a:r>
            <a:r>
              <a:rPr dirty="0" sz="2400" spc="5">
                <a:latin typeface="Carlito"/>
                <a:cs typeface="Carlito"/>
              </a:rPr>
              <a:t>Hg,  </a:t>
            </a:r>
            <a:r>
              <a:rPr dirty="0" sz="2400" spc="-10">
                <a:latin typeface="Carlito"/>
                <a:cs typeface="Carlito"/>
              </a:rPr>
              <a:t>after </a:t>
            </a:r>
            <a:r>
              <a:rPr dirty="0" sz="2400" spc="-5">
                <a:latin typeface="Carlito"/>
                <a:cs typeface="Carlito"/>
              </a:rPr>
              <a:t>which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left chest </a:t>
            </a:r>
            <a:r>
              <a:rPr dirty="0" sz="2400">
                <a:latin typeface="Carlito"/>
                <a:cs typeface="Carlito"/>
              </a:rPr>
              <a:t>tube </a:t>
            </a:r>
            <a:r>
              <a:rPr dirty="0" sz="2400" spc="-10">
                <a:latin typeface="Carlito"/>
                <a:cs typeface="Carlito"/>
              </a:rPr>
              <a:t>was implanted.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766" y="354736"/>
            <a:ext cx="70338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 b="0">
                <a:latin typeface="Carlito"/>
                <a:cs typeface="Carlito"/>
              </a:rPr>
              <a:t>Lung Sliding using </a:t>
            </a:r>
            <a:r>
              <a:rPr dirty="0" b="0">
                <a:latin typeface="Carlito"/>
                <a:cs typeface="Carlito"/>
              </a:rPr>
              <a:t>M-Mode</a:t>
            </a:r>
            <a:r>
              <a:rPr dirty="0" spc="-85" b="0">
                <a:latin typeface="Carlito"/>
                <a:cs typeface="Carlito"/>
              </a:rPr>
              <a:t> </a:t>
            </a:r>
            <a:r>
              <a:rPr dirty="0" spc="-5" b="0">
                <a:latin typeface="Carlito"/>
                <a:cs typeface="Carlito"/>
              </a:rPr>
              <a:t>(Optional)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6419" y="1430845"/>
            <a:ext cx="7374890" cy="2366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latin typeface="Carlito"/>
                <a:cs typeface="Carlito"/>
              </a:rPr>
              <a:t>If </a:t>
            </a:r>
            <a:r>
              <a:rPr dirty="0" sz="2400" spc="-5">
                <a:latin typeface="Carlito"/>
                <a:cs typeface="Carlito"/>
              </a:rPr>
              <a:t>lung sliding </a:t>
            </a:r>
            <a:r>
              <a:rPr dirty="0" sz="2400">
                <a:latin typeface="Carlito"/>
                <a:cs typeface="Carlito"/>
              </a:rPr>
              <a:t>is </a:t>
            </a:r>
            <a:r>
              <a:rPr dirty="0" sz="2400" spc="-5">
                <a:latin typeface="Carlito"/>
                <a:cs typeface="Carlito"/>
              </a:rPr>
              <a:t>not </a:t>
            </a:r>
            <a:r>
              <a:rPr dirty="0" sz="2400" spc="-10">
                <a:latin typeface="Carlito"/>
                <a:cs typeface="Carlito"/>
              </a:rPr>
              <a:t>readily apparent, </a:t>
            </a:r>
            <a:r>
              <a:rPr dirty="0" sz="2400">
                <a:latin typeface="Carlito"/>
                <a:cs typeface="Carlito"/>
              </a:rPr>
              <a:t>it </a:t>
            </a:r>
            <a:r>
              <a:rPr dirty="0" sz="2400" spc="-10">
                <a:latin typeface="Carlito"/>
                <a:cs typeface="Carlito"/>
              </a:rPr>
              <a:t>can </a:t>
            </a:r>
            <a:r>
              <a:rPr dirty="0" sz="2400" spc="-5">
                <a:latin typeface="Carlito"/>
                <a:cs typeface="Carlito"/>
              </a:rPr>
              <a:t>be further be  </a:t>
            </a:r>
            <a:r>
              <a:rPr dirty="0" sz="2400" spc="-15">
                <a:latin typeface="Carlito"/>
                <a:cs typeface="Carlito"/>
              </a:rPr>
              <a:t>evaluated </a:t>
            </a:r>
            <a:r>
              <a:rPr dirty="0" sz="2400" spc="-5">
                <a:latin typeface="Carlito"/>
                <a:cs typeface="Carlito"/>
              </a:rPr>
              <a:t>using</a:t>
            </a:r>
            <a:r>
              <a:rPr dirty="0" sz="2400">
                <a:latin typeface="Carlito"/>
                <a:cs typeface="Carlito"/>
              </a:rPr>
              <a:t> </a:t>
            </a:r>
            <a:r>
              <a:rPr dirty="0" sz="2400" spc="-5" b="1">
                <a:latin typeface="Carlito"/>
                <a:cs typeface="Carlito"/>
              </a:rPr>
              <a:t>M-Mode</a:t>
            </a:r>
            <a:r>
              <a:rPr dirty="0" sz="2400" spc="-5">
                <a:latin typeface="Carlito"/>
                <a:cs typeface="Carlito"/>
              </a:rPr>
              <a:t>.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M-mode </a:t>
            </a:r>
            <a:r>
              <a:rPr dirty="0" sz="2400">
                <a:latin typeface="Carlito"/>
                <a:cs typeface="Carlito"/>
              </a:rPr>
              <a:t>is </a:t>
            </a:r>
            <a:r>
              <a:rPr dirty="0" sz="2400" spc="-10">
                <a:latin typeface="Carlito"/>
                <a:cs typeface="Carlito"/>
              </a:rPr>
              <a:t>defined </a:t>
            </a:r>
            <a:r>
              <a:rPr dirty="0" sz="2400">
                <a:latin typeface="Carlito"/>
                <a:cs typeface="Carlito"/>
              </a:rPr>
              <a:t>as time </a:t>
            </a:r>
            <a:r>
              <a:rPr dirty="0" sz="2400" spc="-5">
                <a:latin typeface="Carlito"/>
                <a:cs typeface="Carlito"/>
              </a:rPr>
              <a:t>motion </a:t>
            </a:r>
            <a:r>
              <a:rPr dirty="0" sz="2400" spc="-10">
                <a:latin typeface="Carlito"/>
                <a:cs typeface="Carlito"/>
              </a:rPr>
              <a:t>display</a:t>
            </a:r>
            <a:r>
              <a:rPr dirty="0" sz="2400" spc="-60">
                <a:latin typeface="Carlito"/>
                <a:cs typeface="Carlito"/>
              </a:rPr>
              <a:t> </a:t>
            </a:r>
            <a:r>
              <a:rPr dirty="0" sz="2400" spc="-5">
                <a:latin typeface="Carlito"/>
                <a:cs typeface="Carlito"/>
              </a:rPr>
              <a:t>of</a:t>
            </a:r>
            <a:endParaRPr sz="240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</a:pP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ultrasound </a:t>
            </a:r>
            <a:r>
              <a:rPr dirty="0" sz="2400" spc="-25">
                <a:latin typeface="Carlito"/>
                <a:cs typeface="Carlito"/>
              </a:rPr>
              <a:t>wave </a:t>
            </a:r>
            <a:r>
              <a:rPr dirty="0" sz="2400" spc="-5">
                <a:latin typeface="Carlito"/>
                <a:cs typeface="Carlito"/>
              </a:rPr>
              <a:t>along </a:t>
            </a:r>
            <a:r>
              <a:rPr dirty="0" sz="2400">
                <a:latin typeface="Carlito"/>
                <a:cs typeface="Carlito"/>
              </a:rPr>
              <a:t>a </a:t>
            </a:r>
            <a:r>
              <a:rPr dirty="0" sz="2400" spc="-5">
                <a:latin typeface="Carlito"/>
                <a:cs typeface="Carlito"/>
              </a:rPr>
              <a:t>chosen </a:t>
            </a:r>
            <a:r>
              <a:rPr dirty="0" sz="2400" spc="-10">
                <a:latin typeface="Carlito"/>
                <a:cs typeface="Carlito"/>
              </a:rPr>
              <a:t>ultrasound</a:t>
            </a:r>
            <a:r>
              <a:rPr dirty="0" sz="2400">
                <a:latin typeface="Carlito"/>
                <a:cs typeface="Carlito"/>
              </a:rPr>
              <a:t> </a:t>
            </a:r>
            <a:r>
              <a:rPr dirty="0" sz="2400" spc="-5">
                <a:latin typeface="Carlito"/>
                <a:cs typeface="Carlito"/>
              </a:rPr>
              <a:t>line</a:t>
            </a:r>
            <a:endParaRPr sz="24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goal </a:t>
            </a:r>
            <a:r>
              <a:rPr dirty="0" sz="2400" spc="-5">
                <a:latin typeface="Carlito"/>
                <a:cs typeface="Carlito"/>
              </a:rPr>
              <a:t>of </a:t>
            </a:r>
            <a:r>
              <a:rPr dirty="0" sz="2400">
                <a:latin typeface="Carlito"/>
                <a:cs typeface="Carlito"/>
              </a:rPr>
              <a:t>M-Mode is </a:t>
            </a:r>
            <a:r>
              <a:rPr dirty="0" sz="2400" spc="-15">
                <a:latin typeface="Carlito"/>
                <a:cs typeface="Carlito"/>
              </a:rPr>
              <a:t>to </a:t>
            </a:r>
            <a:r>
              <a:rPr dirty="0" sz="2400" spc="-5">
                <a:latin typeface="Carlito"/>
                <a:cs typeface="Carlito"/>
              </a:rPr>
              <a:t>see </a:t>
            </a:r>
            <a:r>
              <a:rPr dirty="0" sz="2400">
                <a:latin typeface="Carlito"/>
                <a:cs typeface="Carlito"/>
              </a:rPr>
              <a:t>if the </a:t>
            </a:r>
            <a:r>
              <a:rPr dirty="0" sz="2400" spc="-10">
                <a:latin typeface="Carlito"/>
                <a:cs typeface="Carlito"/>
              </a:rPr>
              <a:t>patient </a:t>
            </a:r>
            <a:r>
              <a:rPr dirty="0" sz="2400" spc="-5">
                <a:latin typeface="Carlito"/>
                <a:cs typeface="Carlito"/>
              </a:rPr>
              <a:t>has </a:t>
            </a:r>
            <a:r>
              <a:rPr dirty="0" sz="2400">
                <a:latin typeface="Carlito"/>
                <a:cs typeface="Carlito"/>
              </a:rPr>
              <a:t>a</a:t>
            </a:r>
            <a:r>
              <a:rPr dirty="0" sz="2400" spc="-30">
                <a:latin typeface="Carlito"/>
                <a:cs typeface="Carlito"/>
              </a:rPr>
              <a:t> </a:t>
            </a:r>
            <a:r>
              <a:rPr dirty="0" sz="2400" spc="-5">
                <a:latin typeface="Carlito"/>
                <a:cs typeface="Carlito"/>
              </a:rPr>
              <a:t>normal</a:t>
            </a:r>
            <a:endParaRPr sz="240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</a:pPr>
            <a:r>
              <a:rPr dirty="0" sz="2400" spc="-10" b="1">
                <a:latin typeface="Carlito"/>
                <a:cs typeface="Carlito"/>
              </a:rPr>
              <a:t>seashore</a:t>
            </a:r>
            <a:r>
              <a:rPr dirty="0" sz="2400" spc="5" b="1">
                <a:latin typeface="Carlito"/>
                <a:cs typeface="Carlito"/>
              </a:rPr>
              <a:t> </a:t>
            </a:r>
            <a:r>
              <a:rPr dirty="0" sz="2400" spc="-5" b="1">
                <a:latin typeface="Carlito"/>
                <a:cs typeface="Carlito"/>
              </a:rPr>
              <a:t>sign</a:t>
            </a:r>
            <a:r>
              <a:rPr dirty="0" sz="2400" spc="-5">
                <a:latin typeface="Carlito"/>
                <a:cs typeface="Carlito"/>
              </a:rPr>
              <a:t>.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8963" rIns="0" bIns="0" rtlCol="0" vert="horz">
            <a:spAutoFit/>
          </a:bodyPr>
          <a:lstStyle/>
          <a:p>
            <a:pPr marL="2494280" marR="5080" indent="-1945639">
              <a:lnSpc>
                <a:spcPct val="100400"/>
              </a:lnSpc>
              <a:spcBef>
                <a:spcPts val="80"/>
              </a:spcBef>
            </a:pPr>
            <a:r>
              <a:rPr dirty="0" spc="-5" b="0">
                <a:latin typeface="Carlito"/>
                <a:cs typeface="Carlito"/>
              </a:rPr>
              <a:t>Lung </a:t>
            </a:r>
            <a:r>
              <a:rPr dirty="0" spc="-10" b="0">
                <a:latin typeface="Carlito"/>
                <a:cs typeface="Carlito"/>
              </a:rPr>
              <a:t>ultrasound </a:t>
            </a:r>
            <a:r>
              <a:rPr dirty="0" spc="-15" b="0">
                <a:latin typeface="Carlito"/>
                <a:cs typeface="Carlito"/>
              </a:rPr>
              <a:t>can </a:t>
            </a:r>
            <a:r>
              <a:rPr dirty="0" spc="-5" b="0">
                <a:latin typeface="Carlito"/>
                <a:cs typeface="Carlito"/>
              </a:rPr>
              <a:t>easily diagnose </a:t>
            </a:r>
            <a:r>
              <a:rPr dirty="0" b="0">
                <a:latin typeface="Carlito"/>
                <a:cs typeface="Carlito"/>
              </a:rPr>
              <a:t>the  </a:t>
            </a:r>
            <a:r>
              <a:rPr dirty="0" spc="-15" b="0">
                <a:latin typeface="Carlito"/>
                <a:cs typeface="Carlito"/>
              </a:rPr>
              <a:t>following</a:t>
            </a:r>
            <a:r>
              <a:rPr dirty="0" b="0">
                <a:latin typeface="Carlito"/>
                <a:cs typeface="Carlito"/>
              </a:rPr>
              <a:t> </a:t>
            </a:r>
            <a:r>
              <a:rPr dirty="0" spc="-5" b="0">
                <a:latin typeface="Carlito"/>
                <a:cs typeface="Carlito"/>
              </a:rPr>
              <a:t>diseases</a:t>
            </a:r>
            <a:r>
              <a:rPr dirty="0" spc="-5" b="0"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9471"/>
            <a:ext cx="3380740" cy="412242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latin typeface="Carlito"/>
                <a:cs typeface="Carlito"/>
              </a:rPr>
              <a:t>Pneumothorax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latin typeface="Carlito"/>
                <a:cs typeface="Carlito"/>
              </a:rPr>
              <a:t>Pulmonary</a:t>
            </a:r>
            <a:r>
              <a:rPr dirty="0" sz="3200" spc="-30">
                <a:latin typeface="Carlito"/>
                <a:cs typeface="Carlito"/>
              </a:rPr>
              <a:t> </a:t>
            </a:r>
            <a:r>
              <a:rPr dirty="0" sz="3200" spc="-15">
                <a:latin typeface="Carlito"/>
                <a:cs typeface="Carlito"/>
              </a:rPr>
              <a:t>Edema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latin typeface="Carlito"/>
                <a:cs typeface="Carlito"/>
              </a:rPr>
              <a:t>Pneumonia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latin typeface="Carlito"/>
                <a:cs typeface="Carlito"/>
              </a:rPr>
              <a:t>COPD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latin typeface="Carlito"/>
                <a:cs typeface="Carlito"/>
              </a:rPr>
              <a:t>Asthma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latin typeface="Carlito"/>
                <a:cs typeface="Carlito"/>
              </a:rPr>
              <a:t>Pleural</a:t>
            </a:r>
            <a:r>
              <a:rPr dirty="0" sz="3200" spc="10">
                <a:latin typeface="Carlito"/>
                <a:cs typeface="Carlito"/>
              </a:rPr>
              <a:t> </a:t>
            </a:r>
            <a:r>
              <a:rPr dirty="0" sz="3200" spc="-25">
                <a:latin typeface="Carlito"/>
                <a:cs typeface="Carlito"/>
              </a:rPr>
              <a:t>Effusion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10">
                <a:latin typeface="Carlito"/>
                <a:cs typeface="Carlito"/>
              </a:rPr>
              <a:t>PTE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7485" y="495871"/>
            <a:ext cx="630872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5" b="0">
                <a:latin typeface="Carlito"/>
                <a:cs typeface="Carlito"/>
              </a:rPr>
              <a:t>barcode </a:t>
            </a:r>
            <a:r>
              <a:rPr dirty="0" sz="4000" spc="-5" b="0">
                <a:latin typeface="Carlito"/>
                <a:cs typeface="Carlito"/>
              </a:rPr>
              <a:t>sign in</a:t>
            </a:r>
            <a:r>
              <a:rPr dirty="0" sz="4000" spc="-45" b="0">
                <a:latin typeface="Carlito"/>
                <a:cs typeface="Carlito"/>
              </a:rPr>
              <a:t> </a:t>
            </a:r>
            <a:r>
              <a:rPr dirty="0" sz="4000" spc="-15" b="0">
                <a:latin typeface="Carlito"/>
                <a:cs typeface="Carlito"/>
              </a:rPr>
              <a:t>pneumothorax</a:t>
            </a:r>
            <a:endParaRPr sz="40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14500" y="1820417"/>
            <a:ext cx="5715000" cy="4085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1569" y="754634"/>
            <a:ext cx="5575300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5" b="0">
                <a:latin typeface="Carlito"/>
                <a:cs typeface="Carlito"/>
              </a:rPr>
              <a:t>The </a:t>
            </a:r>
            <a:r>
              <a:rPr dirty="0" sz="4000" spc="-10" b="0">
                <a:latin typeface="Carlito"/>
                <a:cs typeface="Carlito"/>
              </a:rPr>
              <a:t>Benefit </a:t>
            </a:r>
            <a:r>
              <a:rPr dirty="0" sz="4000" b="0">
                <a:latin typeface="Carlito"/>
                <a:cs typeface="Carlito"/>
              </a:rPr>
              <a:t>of </a:t>
            </a:r>
            <a:r>
              <a:rPr dirty="0" sz="4000" spc="-5" b="0">
                <a:latin typeface="Carlito"/>
                <a:cs typeface="Carlito"/>
              </a:rPr>
              <a:t>Lung</a:t>
            </a:r>
            <a:r>
              <a:rPr dirty="0" sz="4000" spc="-75" b="0">
                <a:latin typeface="Carlito"/>
                <a:cs typeface="Carlito"/>
              </a:rPr>
              <a:t> </a:t>
            </a:r>
            <a:r>
              <a:rPr dirty="0" sz="4000" b="0">
                <a:latin typeface="Carlito"/>
                <a:cs typeface="Carlito"/>
              </a:rPr>
              <a:t>POCUS</a:t>
            </a:r>
            <a:endParaRPr sz="40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1860601"/>
            <a:ext cx="7823834" cy="3865879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5">
                <a:latin typeface="Carlito"/>
                <a:cs typeface="Carlito"/>
              </a:rPr>
              <a:t>This </a:t>
            </a:r>
            <a:r>
              <a:rPr dirty="0" sz="2800" spc="-15">
                <a:latin typeface="Carlito"/>
                <a:cs typeface="Carlito"/>
              </a:rPr>
              <a:t>procedure </a:t>
            </a:r>
            <a:r>
              <a:rPr dirty="0" sz="2800" spc="-5">
                <a:latin typeface="Carlito"/>
                <a:cs typeface="Carlito"/>
              </a:rPr>
              <a:t>is</a:t>
            </a:r>
            <a:r>
              <a:rPr dirty="0" sz="2800" spc="75">
                <a:latin typeface="Carlito"/>
                <a:cs typeface="Carlito"/>
              </a:rPr>
              <a:t> </a:t>
            </a:r>
            <a:r>
              <a:rPr dirty="0" sz="2800" spc="-15">
                <a:latin typeface="Carlito"/>
                <a:cs typeface="Carlito"/>
              </a:rPr>
              <a:t>simple(Easy-to-perform)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>
                <a:latin typeface="Carlito"/>
                <a:cs typeface="Carlito"/>
              </a:rPr>
              <a:t>It </a:t>
            </a:r>
            <a:r>
              <a:rPr dirty="0" sz="2800" spc="-30">
                <a:latin typeface="Carlito"/>
                <a:cs typeface="Carlito"/>
              </a:rPr>
              <a:t>takes </a:t>
            </a:r>
            <a:r>
              <a:rPr dirty="0" sz="2800" spc="-25">
                <a:latin typeface="Carlito"/>
                <a:cs typeface="Carlito"/>
              </a:rPr>
              <a:t>fewer </a:t>
            </a:r>
            <a:r>
              <a:rPr dirty="0" sz="2800" spc="-5">
                <a:latin typeface="Carlito"/>
                <a:cs typeface="Carlito"/>
              </a:rPr>
              <a:t>than </a:t>
            </a:r>
            <a:r>
              <a:rPr dirty="0" sz="2800">
                <a:latin typeface="Carlito"/>
                <a:cs typeface="Carlito"/>
              </a:rPr>
              <a:t>3 </a:t>
            </a:r>
            <a:r>
              <a:rPr dirty="0" sz="2800" spc="-10">
                <a:latin typeface="Carlito"/>
                <a:cs typeface="Carlito"/>
              </a:rPr>
              <a:t>minutes </a:t>
            </a:r>
            <a:r>
              <a:rPr dirty="0" sz="2800" spc="-20">
                <a:latin typeface="Carlito"/>
                <a:cs typeface="Carlito"/>
              </a:rPr>
              <a:t>to</a:t>
            </a:r>
            <a:r>
              <a:rPr dirty="0" sz="2800" spc="55">
                <a:latin typeface="Carlito"/>
                <a:cs typeface="Carlito"/>
              </a:rPr>
              <a:t> </a:t>
            </a:r>
            <a:r>
              <a:rPr dirty="0" sz="2800" spc="-15">
                <a:latin typeface="Carlito"/>
                <a:cs typeface="Carlito"/>
              </a:rPr>
              <a:t>complete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15">
                <a:latin typeface="Carlito"/>
                <a:cs typeface="Carlito"/>
              </a:rPr>
              <a:t>Noninvasive</a:t>
            </a:r>
            <a:endParaRPr sz="2800">
              <a:latin typeface="Carlito"/>
              <a:cs typeface="Carlito"/>
            </a:endParaRPr>
          </a:p>
          <a:p>
            <a:pPr marL="527050" indent="-51435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>
                <a:latin typeface="Carlito"/>
                <a:cs typeface="Carlito"/>
              </a:rPr>
              <a:t>It </a:t>
            </a:r>
            <a:r>
              <a:rPr dirty="0" sz="2800" spc="-10">
                <a:latin typeface="Carlito"/>
                <a:cs typeface="Carlito"/>
              </a:rPr>
              <a:t>can </a:t>
            </a:r>
            <a:r>
              <a:rPr dirty="0" sz="2800" spc="-5">
                <a:latin typeface="Carlito"/>
                <a:cs typeface="Carlito"/>
              </a:rPr>
              <a:t>be done </a:t>
            </a:r>
            <a:r>
              <a:rPr dirty="0" sz="2800" spc="-20">
                <a:latin typeface="Carlito"/>
                <a:cs typeface="Carlito"/>
              </a:rPr>
              <a:t>many</a:t>
            </a:r>
            <a:r>
              <a:rPr dirty="0" sz="2800" spc="10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times</a:t>
            </a:r>
            <a:endParaRPr sz="2800">
              <a:latin typeface="Carlito"/>
              <a:cs typeface="Carlito"/>
            </a:endParaRPr>
          </a:p>
          <a:p>
            <a:pPr marL="527050" marR="5080" indent="-51435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dirty="0" sz="2800" spc="-5">
                <a:latin typeface="Carlito"/>
                <a:cs typeface="Carlito"/>
              </a:rPr>
              <a:t>The </a:t>
            </a:r>
            <a:r>
              <a:rPr dirty="0" sz="2800" spc="-10">
                <a:latin typeface="Carlito"/>
                <a:cs typeface="Carlito"/>
              </a:rPr>
              <a:t>ultrasound approach </a:t>
            </a:r>
            <a:r>
              <a:rPr dirty="0" sz="2800" spc="-15">
                <a:latin typeface="Carlito"/>
                <a:cs typeface="Carlito"/>
              </a:rPr>
              <a:t>represents </a:t>
            </a:r>
            <a:r>
              <a:rPr dirty="0" sz="2800" spc="-5">
                <a:latin typeface="Carlito"/>
                <a:cs typeface="Carlito"/>
              </a:rPr>
              <a:t>the </a:t>
            </a:r>
            <a:r>
              <a:rPr dirty="0" sz="2800" spc="-10">
                <a:latin typeface="Carlito"/>
                <a:cs typeface="Carlito"/>
              </a:rPr>
              <a:t>extension  </a:t>
            </a:r>
            <a:r>
              <a:rPr dirty="0" sz="2800" spc="-5">
                <a:latin typeface="Carlito"/>
                <a:cs typeface="Carlito"/>
              </a:rPr>
              <a:t>of the </a:t>
            </a:r>
            <a:r>
              <a:rPr dirty="0" sz="2800" spc="-20">
                <a:latin typeface="Carlito"/>
                <a:cs typeface="Carlito"/>
              </a:rPr>
              <a:t>physical </a:t>
            </a:r>
            <a:r>
              <a:rPr dirty="0" sz="2800" spc="-15">
                <a:latin typeface="Carlito"/>
                <a:cs typeface="Carlito"/>
              </a:rPr>
              <a:t>examination </a:t>
            </a:r>
            <a:r>
              <a:rPr dirty="0" sz="2800" spc="-5">
                <a:latin typeface="Carlito"/>
                <a:cs typeface="Carlito"/>
              </a:rPr>
              <a:t>and </a:t>
            </a:r>
            <a:r>
              <a:rPr dirty="0" sz="2800" spc="-10">
                <a:latin typeface="Carlito"/>
                <a:cs typeface="Carlito"/>
              </a:rPr>
              <a:t>allows </a:t>
            </a:r>
            <a:r>
              <a:rPr dirty="0" sz="2800" spc="-5">
                <a:latin typeface="Carlito"/>
                <a:cs typeface="Carlito"/>
              </a:rPr>
              <a:t>the  </a:t>
            </a:r>
            <a:r>
              <a:rPr dirty="0" sz="2800" spc="-15">
                <a:latin typeface="Carlito"/>
                <a:cs typeface="Carlito"/>
              </a:rPr>
              <a:t>physician </a:t>
            </a:r>
            <a:r>
              <a:rPr dirty="0" sz="2800" spc="-20">
                <a:latin typeface="Carlito"/>
                <a:cs typeface="Carlito"/>
              </a:rPr>
              <a:t>to </a:t>
            </a:r>
            <a:r>
              <a:rPr dirty="0" sz="2800" spc="-5">
                <a:latin typeface="Carlito"/>
                <a:cs typeface="Carlito"/>
              </a:rPr>
              <a:t>optimise the diagnostic </a:t>
            </a:r>
            <a:r>
              <a:rPr dirty="0" sz="2800" spc="-10">
                <a:latin typeface="Carlito"/>
                <a:cs typeface="Carlito"/>
              </a:rPr>
              <a:t>definition </a:t>
            </a:r>
            <a:r>
              <a:rPr dirty="0" sz="2800" spc="-5">
                <a:latin typeface="Carlito"/>
                <a:cs typeface="Carlito"/>
              </a:rPr>
              <a:t>and  </a:t>
            </a:r>
            <a:r>
              <a:rPr dirty="0" sz="2800" spc="-10">
                <a:latin typeface="Carlito"/>
                <a:cs typeface="Carlito"/>
              </a:rPr>
              <a:t>therapeutic</a:t>
            </a:r>
            <a:r>
              <a:rPr dirty="0" sz="2800">
                <a:latin typeface="Carlito"/>
                <a:cs typeface="Carlito"/>
              </a:rPr>
              <a:t> </a:t>
            </a:r>
            <a:r>
              <a:rPr dirty="0" sz="2800" spc="-10">
                <a:latin typeface="Carlito"/>
                <a:cs typeface="Carlito"/>
              </a:rPr>
              <a:t>management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4061" y="678434"/>
            <a:ext cx="626427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5" b="0">
                <a:latin typeface="Carlito"/>
                <a:cs typeface="Carlito"/>
              </a:rPr>
              <a:t>The </a:t>
            </a:r>
            <a:r>
              <a:rPr dirty="0" sz="4000" spc="-15" b="0">
                <a:latin typeface="Carlito"/>
                <a:cs typeface="Carlito"/>
              </a:rPr>
              <a:t>limitations </a:t>
            </a:r>
            <a:r>
              <a:rPr dirty="0" sz="4000" b="0">
                <a:latin typeface="Carlito"/>
                <a:cs typeface="Carlito"/>
              </a:rPr>
              <a:t>of </a:t>
            </a:r>
            <a:r>
              <a:rPr dirty="0" sz="4000" spc="-5" b="0">
                <a:latin typeface="Carlito"/>
                <a:cs typeface="Carlito"/>
              </a:rPr>
              <a:t>Lung</a:t>
            </a:r>
            <a:r>
              <a:rPr dirty="0" sz="4000" spc="-65" b="0">
                <a:latin typeface="Carlito"/>
                <a:cs typeface="Carlito"/>
              </a:rPr>
              <a:t> </a:t>
            </a:r>
            <a:r>
              <a:rPr dirty="0" sz="4000" b="0">
                <a:latin typeface="Carlito"/>
                <a:cs typeface="Carlito"/>
              </a:rPr>
              <a:t>POCUS</a:t>
            </a:r>
            <a:endParaRPr sz="40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8" y="1741424"/>
            <a:ext cx="7919084" cy="2330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10">
                <a:latin typeface="Carlito"/>
                <a:cs typeface="Carlito"/>
              </a:rPr>
              <a:t>Subcutaneous emphysema: ultrasound </a:t>
            </a:r>
            <a:r>
              <a:rPr dirty="0" sz="2800" spc="-25">
                <a:latin typeface="Carlito"/>
                <a:cs typeface="Carlito"/>
              </a:rPr>
              <a:t>waves </a:t>
            </a:r>
            <a:r>
              <a:rPr dirty="0" sz="2800" spc="-10">
                <a:latin typeface="Carlito"/>
                <a:cs typeface="Carlito"/>
              </a:rPr>
              <a:t>can’t  </a:t>
            </a:r>
            <a:r>
              <a:rPr dirty="0" sz="2800" spc="-5">
                <a:latin typeface="Carlito"/>
                <a:cs typeface="Carlito"/>
              </a:rPr>
              <a:t>pass </a:t>
            </a:r>
            <a:r>
              <a:rPr dirty="0" sz="2800" spc="-10">
                <a:latin typeface="Carlito"/>
                <a:cs typeface="Carlito"/>
              </a:rPr>
              <a:t>through </a:t>
            </a:r>
            <a:r>
              <a:rPr dirty="0" sz="2800" spc="-5">
                <a:latin typeface="Carlito"/>
                <a:cs typeface="Carlito"/>
              </a:rPr>
              <a:t>the air in the skin </a:t>
            </a:r>
            <a:r>
              <a:rPr dirty="0" sz="2800" spc="-20">
                <a:latin typeface="Carlito"/>
                <a:cs typeface="Carlito"/>
              </a:rPr>
              <a:t>to evaluate </a:t>
            </a:r>
            <a:r>
              <a:rPr dirty="0" sz="2800" spc="-5">
                <a:latin typeface="Carlito"/>
                <a:cs typeface="Carlito"/>
              </a:rPr>
              <a:t>the</a:t>
            </a:r>
            <a:r>
              <a:rPr dirty="0" sz="2800" spc="110">
                <a:latin typeface="Carlito"/>
                <a:cs typeface="Carlito"/>
              </a:rPr>
              <a:t> </a:t>
            </a:r>
            <a:r>
              <a:rPr dirty="0" sz="2800" spc="-5">
                <a:latin typeface="Carlito"/>
                <a:cs typeface="Carlito"/>
              </a:rPr>
              <a:t>lungs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850">
              <a:latin typeface="Carlito"/>
              <a:cs typeface="Carlito"/>
            </a:endParaRPr>
          </a:p>
          <a:p>
            <a:pPr marL="354965" marR="123189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rlito"/>
                <a:cs typeface="Carlito"/>
              </a:rPr>
              <a:t>Obesity </a:t>
            </a:r>
            <a:r>
              <a:rPr dirty="0" sz="2800">
                <a:latin typeface="Carlito"/>
                <a:cs typeface="Carlito"/>
              </a:rPr>
              <a:t>: </a:t>
            </a:r>
            <a:r>
              <a:rPr dirty="0" sz="2800" spc="-20">
                <a:latin typeface="Carlito"/>
                <a:cs typeface="Carlito"/>
              </a:rPr>
              <a:t>may </a:t>
            </a:r>
            <a:r>
              <a:rPr dirty="0" sz="2800" spc="-5">
                <a:latin typeface="Carlito"/>
                <a:cs typeface="Carlito"/>
              </a:rPr>
              <a:t>be </a:t>
            </a:r>
            <a:r>
              <a:rPr dirty="0" sz="2800" spc="-10">
                <a:latin typeface="Carlito"/>
                <a:cs typeface="Carlito"/>
              </a:rPr>
              <a:t>difficult </a:t>
            </a:r>
            <a:r>
              <a:rPr dirty="0" sz="2800" spc="-20">
                <a:latin typeface="Carlito"/>
                <a:cs typeface="Carlito"/>
              </a:rPr>
              <a:t>to </a:t>
            </a:r>
            <a:r>
              <a:rPr dirty="0" sz="2800" spc="-5">
                <a:latin typeface="Carlito"/>
                <a:cs typeface="Carlito"/>
              </a:rPr>
              <a:t>see the lung in </a:t>
            </a:r>
            <a:r>
              <a:rPr dirty="0" sz="2800" spc="-15">
                <a:latin typeface="Carlito"/>
                <a:cs typeface="Carlito"/>
              </a:rPr>
              <a:t>severely  </a:t>
            </a:r>
            <a:r>
              <a:rPr dirty="0" sz="2800" spc="-5">
                <a:latin typeface="Carlito"/>
                <a:cs typeface="Carlito"/>
              </a:rPr>
              <a:t>obese </a:t>
            </a:r>
            <a:r>
              <a:rPr dirty="0" sz="2800" spc="-10">
                <a:latin typeface="Carlito"/>
                <a:cs typeface="Carlito"/>
              </a:rPr>
              <a:t>patients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2597912"/>
            <a:ext cx="7574280" cy="5130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/>
              <a:t>How </a:t>
            </a:r>
            <a:r>
              <a:rPr dirty="0" sz="3200" spc="-20"/>
              <a:t>to </a:t>
            </a:r>
            <a:r>
              <a:rPr dirty="0" sz="3200" spc="-10"/>
              <a:t>perform </a:t>
            </a:r>
            <a:r>
              <a:rPr dirty="0" sz="3200" spc="-5"/>
              <a:t>a Lung </a:t>
            </a:r>
            <a:r>
              <a:rPr dirty="0" sz="3200" spc="-10"/>
              <a:t>Ultrasound</a:t>
            </a:r>
            <a:r>
              <a:rPr dirty="0" sz="3200" spc="15"/>
              <a:t> </a:t>
            </a:r>
            <a:r>
              <a:rPr dirty="0" sz="3200" spc="-15"/>
              <a:t>Protocol?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930656"/>
            <a:ext cx="7776209" cy="163512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algn="just" marL="527050" indent="-514350">
              <a:lnSpc>
                <a:spcPct val="100000"/>
              </a:lnSpc>
              <a:spcBef>
                <a:spcPts val="675"/>
              </a:spcBef>
              <a:buFont typeface="Carlito"/>
              <a:buAutoNum type="arabicPeriod"/>
              <a:tabLst>
                <a:tab pos="527050" algn="l"/>
              </a:tabLst>
            </a:pPr>
            <a:r>
              <a:rPr dirty="0" sz="2400" spc="-20">
                <a:latin typeface="Carlito"/>
                <a:cs typeface="Carlito"/>
              </a:rPr>
              <a:t>P</a:t>
            </a:r>
            <a:r>
              <a:rPr dirty="0" sz="2400" spc="-20">
                <a:latin typeface="Carlito"/>
                <a:cs typeface="Carlito"/>
              </a:rPr>
              <a:t>atient </a:t>
            </a:r>
            <a:r>
              <a:rPr dirty="0" sz="2400">
                <a:latin typeface="Carlito"/>
                <a:cs typeface="Carlito"/>
              </a:rPr>
              <a:t>in the </a:t>
            </a:r>
            <a:r>
              <a:rPr dirty="0" sz="2400" spc="-5">
                <a:latin typeface="Carlito"/>
                <a:cs typeface="Carlito"/>
              </a:rPr>
              <a:t>supine</a:t>
            </a:r>
            <a:r>
              <a:rPr dirty="0" sz="2400">
                <a:latin typeface="Carlito"/>
                <a:cs typeface="Carlito"/>
              </a:rPr>
              <a:t> </a:t>
            </a:r>
            <a:r>
              <a:rPr dirty="0" sz="2400" spc="-5">
                <a:latin typeface="Carlito"/>
                <a:cs typeface="Carlito"/>
              </a:rPr>
              <a:t>position</a:t>
            </a:r>
            <a:endParaRPr sz="2400">
              <a:latin typeface="Carlito"/>
              <a:cs typeface="Carlito"/>
            </a:endParaRPr>
          </a:p>
          <a:p>
            <a:pPr algn="just" marL="527050" marR="5080" indent="-51435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527050" algn="l"/>
              </a:tabLst>
            </a:pPr>
            <a:r>
              <a:rPr dirty="0" sz="2400">
                <a:latin typeface="Carlito"/>
                <a:cs typeface="Carlito"/>
              </a:rPr>
              <a:t>If </a:t>
            </a:r>
            <a:r>
              <a:rPr dirty="0" sz="2400" spc="-25">
                <a:latin typeface="Carlito"/>
                <a:cs typeface="Carlito"/>
              </a:rPr>
              <a:t>you’re </a:t>
            </a:r>
            <a:r>
              <a:rPr dirty="0" sz="2400" spc="-5">
                <a:latin typeface="Carlito"/>
                <a:cs typeface="Carlito"/>
              </a:rPr>
              <a:t>scanning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right </a:t>
            </a:r>
            <a:r>
              <a:rPr dirty="0" sz="2400">
                <a:latin typeface="Carlito"/>
                <a:cs typeface="Carlito"/>
              </a:rPr>
              <a:t>lung, </a:t>
            </a:r>
            <a:r>
              <a:rPr dirty="0" sz="2400" spc="-15">
                <a:latin typeface="Carlito"/>
                <a:cs typeface="Carlito"/>
              </a:rPr>
              <a:t>you </a:t>
            </a:r>
            <a:r>
              <a:rPr dirty="0" sz="2400">
                <a:latin typeface="Carlito"/>
                <a:cs typeface="Carlito"/>
              </a:rPr>
              <a:t>will </a:t>
            </a:r>
            <a:r>
              <a:rPr dirty="0" sz="2400" spc="-5">
                <a:latin typeface="Carlito"/>
                <a:cs typeface="Carlito"/>
              </a:rPr>
              <a:t>ask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patient </a:t>
            </a:r>
            <a:r>
              <a:rPr dirty="0" sz="2400" spc="-15">
                <a:latin typeface="Carlito"/>
                <a:cs typeface="Carlito"/>
              </a:rPr>
              <a:t>to  </a:t>
            </a:r>
            <a:r>
              <a:rPr dirty="0" sz="2400" spc="-5">
                <a:latin typeface="Carlito"/>
                <a:cs typeface="Carlito"/>
              </a:rPr>
              <a:t>lift their </a:t>
            </a:r>
            <a:r>
              <a:rPr dirty="0" sz="2400" spc="-10">
                <a:latin typeface="Carlito"/>
                <a:cs typeface="Carlito"/>
              </a:rPr>
              <a:t>right </a:t>
            </a:r>
            <a:r>
              <a:rPr dirty="0" sz="2400" spc="-5">
                <a:latin typeface="Carlito"/>
                <a:cs typeface="Carlito"/>
              </a:rPr>
              <a:t>arm and place their hand behind their head,  and vice </a:t>
            </a:r>
            <a:r>
              <a:rPr dirty="0" sz="2400" spc="-20">
                <a:latin typeface="Carlito"/>
                <a:cs typeface="Carlito"/>
              </a:rPr>
              <a:t>versa for </a:t>
            </a:r>
            <a:r>
              <a:rPr dirty="0" sz="2400">
                <a:latin typeface="Carlito"/>
                <a:cs typeface="Carlito"/>
              </a:rPr>
              <a:t>the </a:t>
            </a:r>
            <a:r>
              <a:rPr dirty="0" sz="2400" spc="-10">
                <a:latin typeface="Carlito"/>
                <a:cs typeface="Carlito"/>
              </a:rPr>
              <a:t>left</a:t>
            </a:r>
            <a:r>
              <a:rPr dirty="0" sz="2400" spc="30">
                <a:latin typeface="Carlito"/>
                <a:cs typeface="Carlito"/>
              </a:rPr>
              <a:t> </a:t>
            </a:r>
            <a:r>
              <a:rPr dirty="0" sz="2400" spc="-5">
                <a:latin typeface="Carlito"/>
                <a:cs typeface="Carlito"/>
              </a:rPr>
              <a:t>lung.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24200" y="2743200"/>
            <a:ext cx="4381500" cy="3230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315" y="1384808"/>
            <a:ext cx="87579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72415" marR="5080" indent="-260350">
              <a:lnSpc>
                <a:spcPct val="100000"/>
              </a:lnSpc>
              <a:spcBef>
                <a:spcPts val="100"/>
              </a:spcBef>
            </a:pPr>
            <a:r>
              <a:rPr dirty="0" sz="2400" spc="-5" b="0">
                <a:latin typeface="Carlito"/>
                <a:cs typeface="Carlito"/>
              </a:rPr>
              <a:t>Place </a:t>
            </a:r>
            <a:r>
              <a:rPr dirty="0" sz="2400" b="0">
                <a:latin typeface="Carlito"/>
                <a:cs typeface="Carlito"/>
              </a:rPr>
              <a:t>the </a:t>
            </a:r>
            <a:r>
              <a:rPr dirty="0" sz="2400" spc="-5" b="0">
                <a:latin typeface="Carlito"/>
                <a:cs typeface="Carlito"/>
              </a:rPr>
              <a:t>machine on </a:t>
            </a:r>
            <a:r>
              <a:rPr dirty="0" sz="2400" b="0">
                <a:latin typeface="Carlito"/>
                <a:cs typeface="Carlito"/>
              </a:rPr>
              <a:t>the </a:t>
            </a:r>
            <a:r>
              <a:rPr dirty="0" sz="2400" spc="-15" b="0">
                <a:latin typeface="Carlito"/>
                <a:cs typeface="Carlito"/>
              </a:rPr>
              <a:t>patient’s </a:t>
            </a:r>
            <a:r>
              <a:rPr dirty="0" sz="2400" spc="-10" b="0">
                <a:latin typeface="Carlito"/>
                <a:cs typeface="Carlito"/>
              </a:rPr>
              <a:t>right </a:t>
            </a:r>
            <a:r>
              <a:rPr dirty="0" sz="2400" spc="-5" b="0">
                <a:latin typeface="Carlito"/>
                <a:cs typeface="Carlito"/>
              </a:rPr>
              <a:t>side so </a:t>
            </a:r>
            <a:r>
              <a:rPr dirty="0" sz="2400" spc="-15" b="0">
                <a:latin typeface="Carlito"/>
                <a:cs typeface="Carlito"/>
              </a:rPr>
              <a:t>you </a:t>
            </a:r>
            <a:r>
              <a:rPr dirty="0" sz="2400" spc="-10" b="0">
                <a:latin typeface="Carlito"/>
                <a:cs typeface="Carlito"/>
              </a:rPr>
              <a:t>can scan </a:t>
            </a:r>
            <a:r>
              <a:rPr dirty="0" sz="2400" b="0">
                <a:latin typeface="Carlito"/>
                <a:cs typeface="Carlito"/>
              </a:rPr>
              <a:t>with </a:t>
            </a:r>
            <a:r>
              <a:rPr dirty="0" sz="2400" spc="-15" b="0">
                <a:latin typeface="Carlito"/>
                <a:cs typeface="Carlito"/>
              </a:rPr>
              <a:t>your  </a:t>
            </a:r>
            <a:r>
              <a:rPr dirty="0" sz="2400" spc="-10" b="0">
                <a:latin typeface="Carlito"/>
                <a:cs typeface="Carlito"/>
              </a:rPr>
              <a:t>right </a:t>
            </a:r>
            <a:r>
              <a:rPr dirty="0" sz="2400" spc="-5" b="0">
                <a:latin typeface="Carlito"/>
                <a:cs typeface="Carlito"/>
              </a:rPr>
              <a:t>hand and </a:t>
            </a:r>
            <a:r>
              <a:rPr dirty="0" sz="2400" spc="-10" b="0">
                <a:latin typeface="Carlito"/>
                <a:cs typeface="Carlito"/>
              </a:rPr>
              <a:t>manipulate ultrasound </a:t>
            </a:r>
            <a:r>
              <a:rPr dirty="0" sz="2400" spc="-15" b="0">
                <a:latin typeface="Carlito"/>
                <a:cs typeface="Carlito"/>
              </a:rPr>
              <a:t>buttons </a:t>
            </a:r>
            <a:r>
              <a:rPr dirty="0" sz="2400" b="0">
                <a:latin typeface="Carlito"/>
                <a:cs typeface="Carlito"/>
              </a:rPr>
              <a:t>with </a:t>
            </a:r>
            <a:r>
              <a:rPr dirty="0" sz="2400" spc="-15" b="0">
                <a:latin typeface="Carlito"/>
                <a:cs typeface="Carlito"/>
              </a:rPr>
              <a:t>your </a:t>
            </a:r>
            <a:r>
              <a:rPr dirty="0" sz="2400" spc="-10" b="0">
                <a:latin typeface="Carlito"/>
                <a:cs typeface="Carlito"/>
              </a:rPr>
              <a:t>left</a:t>
            </a:r>
            <a:r>
              <a:rPr dirty="0" sz="2400" spc="30" b="0">
                <a:latin typeface="Carlito"/>
                <a:cs typeface="Carlito"/>
              </a:rPr>
              <a:t> </a:t>
            </a:r>
            <a:r>
              <a:rPr dirty="0" sz="2400" spc="-5" b="0">
                <a:latin typeface="Carlito"/>
                <a:cs typeface="Carlito"/>
              </a:rPr>
              <a:t>hand.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33600" y="2514600"/>
            <a:ext cx="4550663" cy="30091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dc:title>Slide 1</dc:title>
  <dcterms:created xsi:type="dcterms:W3CDTF">2021-06-19T05:31:15Z</dcterms:created>
  <dcterms:modified xsi:type="dcterms:W3CDTF">2021-06-19T05:31:15Z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2021-06-19T00:00:00Z</vt:filetime>
  </property>
  <property fmtid="{D5CDD505-2E9C-101B-9397-08002B2CF9AE}" pid="3" name="Creator">
    <vt:lpwstr>Acrobat PDFMaker 15 for PowerPoint</vt:lpwstr>
  </property>
  <property fmtid="{D5CDD505-2E9C-101B-9397-08002B2CF9AE}" pid="4" name="LastSaved">
    <vt:filetime>2021-06-19T00:00:00Z</vt:filetime>
  </property>
</Properties>
</file>