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42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96" r:id="rId2"/>
    <p:sldId id="397" r:id="rId3"/>
    <p:sldId id="300" r:id="rId4"/>
    <p:sldId id="342" r:id="rId5"/>
    <p:sldId id="308" r:id="rId6"/>
    <p:sldId id="310" r:id="rId7"/>
    <p:sldId id="311" r:id="rId8"/>
    <p:sldId id="302" r:id="rId9"/>
    <p:sldId id="312" r:id="rId10"/>
    <p:sldId id="313" r:id="rId11"/>
    <p:sldId id="317" r:id="rId12"/>
    <p:sldId id="303" r:id="rId13"/>
    <p:sldId id="369" r:id="rId14"/>
    <p:sldId id="370" r:id="rId15"/>
    <p:sldId id="372" r:id="rId16"/>
    <p:sldId id="374" r:id="rId17"/>
    <p:sldId id="375" r:id="rId18"/>
    <p:sldId id="377" r:id="rId19"/>
    <p:sldId id="379" r:id="rId20"/>
    <p:sldId id="380" r:id="rId21"/>
    <p:sldId id="321" r:id="rId22"/>
    <p:sldId id="330" r:id="rId23"/>
    <p:sldId id="382" r:id="rId24"/>
    <p:sldId id="324" r:id="rId25"/>
    <p:sldId id="304" r:id="rId26"/>
    <p:sldId id="391" r:id="rId27"/>
    <p:sldId id="331" r:id="rId28"/>
    <p:sldId id="383" r:id="rId29"/>
    <p:sldId id="384" r:id="rId30"/>
    <p:sldId id="392" r:id="rId31"/>
    <p:sldId id="393" r:id="rId32"/>
    <p:sldId id="332" r:id="rId33"/>
    <p:sldId id="333" r:id="rId34"/>
    <p:sldId id="335" r:id="rId35"/>
    <p:sldId id="336" r:id="rId36"/>
    <p:sldId id="337" r:id="rId37"/>
    <p:sldId id="338" r:id="rId38"/>
    <p:sldId id="326" r:id="rId39"/>
    <p:sldId id="275" r:id="rId40"/>
    <p:sldId id="385" r:id="rId41"/>
    <p:sldId id="386" r:id="rId42"/>
    <p:sldId id="327" r:id="rId43"/>
    <p:sldId id="395" r:id="rId44"/>
    <p:sldId id="361" r:id="rId45"/>
    <p:sldId id="366" r:id="rId46"/>
    <p:sldId id="388" r:id="rId47"/>
    <p:sldId id="389" r:id="rId48"/>
    <p:sldId id="364" r:id="rId49"/>
    <p:sldId id="381" r:id="rId50"/>
    <p:sldId id="299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34" autoAdjust="0"/>
    <p:restoredTop sz="94660"/>
  </p:normalViewPr>
  <p:slideViewPr>
    <p:cSldViewPr snapToGrid="0">
      <p:cViewPr varScale="1">
        <p:scale>
          <a:sx n="89" d="100"/>
          <a:sy n="89" d="100"/>
        </p:scale>
        <p:origin x="53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D4657-919F-4FC2-A2C3-76CE68FF896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3FDA-F6E2-4005-9A33-02B360143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418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D4657-919F-4FC2-A2C3-76CE68FF896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3FDA-F6E2-4005-9A33-02B360143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993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D4657-919F-4FC2-A2C3-76CE68FF896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3FDA-F6E2-4005-9A33-02B360143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82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D4657-919F-4FC2-A2C3-76CE68FF896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3FDA-F6E2-4005-9A33-02B360143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59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D4657-919F-4FC2-A2C3-76CE68FF896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3FDA-F6E2-4005-9A33-02B360143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132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D4657-919F-4FC2-A2C3-76CE68FF896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3FDA-F6E2-4005-9A33-02B360143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28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D4657-919F-4FC2-A2C3-76CE68FF896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3FDA-F6E2-4005-9A33-02B360143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761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D4657-919F-4FC2-A2C3-76CE68FF896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3FDA-F6E2-4005-9A33-02B360143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508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D4657-919F-4FC2-A2C3-76CE68FF896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3FDA-F6E2-4005-9A33-02B360143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28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D4657-919F-4FC2-A2C3-76CE68FF896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3FDA-F6E2-4005-9A33-02B360143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693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D4657-919F-4FC2-A2C3-76CE68FF896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B3FDA-F6E2-4005-9A33-02B360143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74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D4657-919F-4FC2-A2C3-76CE68FF8967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B3FDA-F6E2-4005-9A33-02B360143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89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33.png"/><Relationship Id="rId4" Type="http://schemas.openxmlformats.org/officeDocument/2006/relationships/image" Target="../media/image7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914400" y="692697"/>
            <a:ext cx="10363200" cy="1437729"/>
          </a:xfrm>
        </p:spPr>
        <p:txBody>
          <a:bodyPr/>
          <a:lstStyle/>
          <a:p>
            <a:r>
              <a:rPr lang="fa-IR" dirty="0" smtClean="0"/>
              <a:t>4725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Image result for â«Ø¨Ø³Ù Ø§ÙÙÙ Ø§ÙØ±Ø­ÙÙ Ø§ÙØ±Ø­ÙÙâ¬â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260648"/>
            <a:ext cx="1152128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45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                  </a:t>
            </a:r>
            <a:r>
              <a:rPr lang="en-US" sz="3200" b="1" i="1" dirty="0" smtClean="0">
                <a:solidFill>
                  <a:srgbClr val="FF0000"/>
                </a:solidFill>
              </a:rPr>
              <a:t>DVT &amp; PTE  </a:t>
            </a:r>
          </a:p>
          <a:p>
            <a:pPr marL="0" indent="0">
              <a:buNone/>
            </a:pPr>
            <a:r>
              <a:rPr lang="en-US" sz="3200" b="1" i="1" dirty="0" smtClean="0">
                <a:solidFill>
                  <a:srgbClr val="FF0000"/>
                </a:solidFill>
              </a:rPr>
              <a:t>                                       MANAGEMENT  ( CASE BASE )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b="1" i="1" dirty="0" smtClean="0"/>
              <a:t>DR Mehdi </a:t>
            </a:r>
            <a:r>
              <a:rPr lang="en-US" b="1" i="1" dirty="0" err="1" smtClean="0"/>
              <a:t>Pishgahi</a:t>
            </a:r>
            <a:endParaRPr lang="en-US" b="1" i="1" dirty="0" smtClean="0"/>
          </a:p>
          <a:p>
            <a:pPr marL="0" indent="0">
              <a:buNone/>
            </a:pPr>
            <a:r>
              <a:rPr lang="en-US" b="1" i="1" dirty="0" smtClean="0"/>
              <a:t>Interventional Cardiologist </a:t>
            </a:r>
          </a:p>
          <a:p>
            <a:pPr marL="0" indent="0">
              <a:buNone/>
            </a:pPr>
            <a:r>
              <a:rPr lang="en-US" b="1" i="1" dirty="0" err="1" smtClean="0"/>
              <a:t>Shahid</a:t>
            </a:r>
            <a:r>
              <a:rPr lang="en-US" b="1" i="1" dirty="0" smtClean="0"/>
              <a:t> </a:t>
            </a:r>
            <a:r>
              <a:rPr lang="en-US" b="1" i="1" dirty="0" err="1" smtClean="0"/>
              <a:t>Beheshti</a:t>
            </a:r>
            <a:r>
              <a:rPr lang="en-US" b="1" i="1" dirty="0" smtClean="0"/>
              <a:t> </a:t>
            </a:r>
            <a:r>
              <a:rPr lang="en-US" b="1" i="1" dirty="0" smtClean="0"/>
              <a:t>University  of Medical Sciences</a:t>
            </a:r>
            <a:endParaRPr lang="fa-IR" b="1" i="1" dirty="0"/>
          </a:p>
        </p:txBody>
      </p:sp>
    </p:spTree>
    <p:extLst>
      <p:ext uri="{BB962C8B-B14F-4D97-AF65-F5344CB8AC3E}">
        <p14:creationId xmlns:p14="http://schemas.microsoft.com/office/powerpoint/2010/main" val="2726041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37953" y="5995415"/>
            <a:ext cx="1345183" cy="8625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48317" y="1009904"/>
            <a:ext cx="2883747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endParaRPr sz="4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6154" y="492369"/>
            <a:ext cx="10834397" cy="496251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7000"/>
              </a:lnSpc>
              <a:spcBef>
                <a:spcPts val="105"/>
              </a:spcBef>
            </a:pPr>
            <a:r>
              <a:rPr sz="2400" b="1" i="1" dirty="0">
                <a:latin typeface="Carlito"/>
                <a:cs typeface="Carlito"/>
              </a:rPr>
              <a:t>A </a:t>
            </a:r>
            <a:r>
              <a:rPr sz="2400" b="1" i="1" spc="-5" dirty="0">
                <a:latin typeface="Carlito"/>
                <a:cs typeface="Carlito"/>
              </a:rPr>
              <a:t>61 </a:t>
            </a:r>
            <a:r>
              <a:rPr sz="2400" b="1" i="1" spc="-20" dirty="0">
                <a:latin typeface="Carlito"/>
                <a:cs typeface="Carlito"/>
              </a:rPr>
              <a:t>y/o </a:t>
            </a:r>
            <a:r>
              <a:rPr sz="2400" b="1" i="1" spc="-10" dirty="0">
                <a:latin typeface="Carlito"/>
                <a:cs typeface="Carlito"/>
              </a:rPr>
              <a:t>woman </a:t>
            </a:r>
            <a:r>
              <a:rPr sz="2400" b="1" i="1" spc="-5" dirty="0">
                <a:latin typeface="Carlito"/>
                <a:cs typeface="Carlito"/>
              </a:rPr>
              <a:t>with </a:t>
            </a:r>
            <a:r>
              <a:rPr sz="2400" b="1" i="1" spc="-15" dirty="0">
                <a:solidFill>
                  <a:srgbClr val="FF0000"/>
                </a:solidFill>
                <a:latin typeface="Carlito"/>
                <a:cs typeface="Carlito"/>
              </a:rPr>
              <a:t>respiratory </a:t>
            </a:r>
            <a:r>
              <a:rPr sz="2400" b="1" i="1" spc="-10" dirty="0">
                <a:solidFill>
                  <a:srgbClr val="FF0000"/>
                </a:solidFill>
                <a:latin typeface="Carlito"/>
                <a:cs typeface="Carlito"/>
              </a:rPr>
              <a:t>distress </a:t>
            </a:r>
            <a:r>
              <a:rPr sz="2400" b="1" i="1" spc="-10" dirty="0">
                <a:latin typeface="Carlito"/>
                <a:cs typeface="Carlito"/>
              </a:rPr>
              <a:t>was </a:t>
            </a:r>
            <a:r>
              <a:rPr sz="2400" b="1" i="1" spc="-20" dirty="0">
                <a:latin typeface="Carlito"/>
                <a:cs typeface="Carlito"/>
              </a:rPr>
              <a:t>referred </a:t>
            </a:r>
            <a:r>
              <a:rPr sz="2400" b="1" i="1" spc="-15" dirty="0">
                <a:latin typeface="Carlito"/>
                <a:cs typeface="Carlito"/>
              </a:rPr>
              <a:t>to </a:t>
            </a:r>
            <a:r>
              <a:rPr sz="2400" b="1" i="1" spc="-5" dirty="0">
                <a:latin typeface="Carlito"/>
                <a:cs typeface="Carlito"/>
              </a:rPr>
              <a:t>our  </a:t>
            </a:r>
            <a:r>
              <a:rPr sz="2400" b="1" i="1" spc="-25" dirty="0">
                <a:latin typeface="Carlito"/>
                <a:cs typeface="Carlito"/>
              </a:rPr>
              <a:t>ED. </a:t>
            </a:r>
            <a:r>
              <a:rPr sz="2400" b="1" i="1" dirty="0">
                <a:latin typeface="Carlito"/>
                <a:cs typeface="Carlito"/>
              </a:rPr>
              <a:t>Her </a:t>
            </a:r>
            <a:r>
              <a:rPr sz="2400" b="1" i="1" spc="-10" dirty="0">
                <a:latin typeface="Carlito"/>
                <a:cs typeface="Carlito"/>
              </a:rPr>
              <a:t>blood pressure </a:t>
            </a:r>
            <a:r>
              <a:rPr sz="2400" b="1" i="1" dirty="0">
                <a:latin typeface="Carlito"/>
                <a:cs typeface="Carlito"/>
              </a:rPr>
              <a:t>is </a:t>
            </a:r>
            <a:r>
              <a:rPr sz="2400" b="1" i="1" spc="-5" dirty="0">
                <a:solidFill>
                  <a:srgbClr val="FF0000"/>
                </a:solidFill>
                <a:latin typeface="Carlito"/>
                <a:cs typeface="Carlito"/>
              </a:rPr>
              <a:t>71/55</a:t>
            </a:r>
            <a:r>
              <a:rPr sz="2400" b="1" i="1" spc="-5" dirty="0">
                <a:latin typeface="Carlito"/>
                <a:cs typeface="Carlito"/>
              </a:rPr>
              <a:t> </a:t>
            </a:r>
            <a:r>
              <a:rPr sz="2400" b="1" i="1" spc="-10" dirty="0">
                <a:latin typeface="Carlito"/>
                <a:cs typeface="Carlito"/>
              </a:rPr>
              <a:t>mmHg </a:t>
            </a:r>
            <a:r>
              <a:rPr sz="2400" b="1" i="1" dirty="0">
                <a:latin typeface="Carlito"/>
                <a:cs typeface="Carlito"/>
              </a:rPr>
              <a:t>with HR </a:t>
            </a:r>
            <a:r>
              <a:rPr sz="2400" b="1" i="1" spc="-5" dirty="0">
                <a:latin typeface="Carlito"/>
                <a:cs typeface="Carlito"/>
              </a:rPr>
              <a:t>of </a:t>
            </a:r>
            <a:r>
              <a:rPr sz="2400" b="1" i="1" spc="-5" dirty="0">
                <a:solidFill>
                  <a:srgbClr val="FF0000"/>
                </a:solidFill>
                <a:latin typeface="Carlito"/>
                <a:cs typeface="Carlito"/>
              </a:rPr>
              <a:t>127 </a:t>
            </a:r>
            <a:r>
              <a:rPr sz="2400" b="1" i="1" spc="-5" dirty="0" smtClean="0">
                <a:latin typeface="Carlito"/>
                <a:cs typeface="Carlito"/>
              </a:rPr>
              <a:t>bmp</a:t>
            </a:r>
            <a:r>
              <a:rPr sz="2400" spc="-5" dirty="0" smtClean="0">
                <a:latin typeface="Carlito"/>
                <a:cs typeface="Carlito"/>
              </a:rPr>
              <a:t>.</a:t>
            </a:r>
            <a:r>
              <a:rPr lang="fa-IR" sz="2400" spc="-5" dirty="0" smtClean="0">
                <a:latin typeface="Carlito"/>
                <a:cs typeface="Carlito"/>
              </a:rPr>
              <a:t> </a:t>
            </a:r>
            <a:endParaRPr lang="en-US" sz="2400" spc="-5" dirty="0" smtClean="0">
              <a:latin typeface="Carlito"/>
              <a:cs typeface="Carlito"/>
            </a:endParaRPr>
          </a:p>
          <a:p>
            <a:pPr marL="12700" marR="5080" algn="just">
              <a:lnSpc>
                <a:spcPct val="107000"/>
              </a:lnSpc>
              <a:spcBef>
                <a:spcPts val="105"/>
              </a:spcBef>
            </a:pPr>
            <a:endParaRPr lang="en-US" sz="2400" spc="-5" dirty="0">
              <a:latin typeface="Carlito"/>
              <a:cs typeface="Carlito"/>
            </a:endParaRPr>
          </a:p>
          <a:p>
            <a:pPr marL="12700" marR="5080" algn="just">
              <a:lnSpc>
                <a:spcPct val="107000"/>
              </a:lnSpc>
              <a:spcBef>
                <a:spcPts val="105"/>
              </a:spcBef>
            </a:pPr>
            <a:endParaRPr lang="en-US" sz="2400" spc="-5" dirty="0" smtClean="0">
              <a:latin typeface="Carlito"/>
              <a:cs typeface="Carlito"/>
            </a:endParaRPr>
          </a:p>
          <a:p>
            <a:pPr marL="12700" marR="5080" algn="just">
              <a:lnSpc>
                <a:spcPct val="107000"/>
              </a:lnSpc>
              <a:spcBef>
                <a:spcPts val="105"/>
              </a:spcBef>
            </a:pPr>
            <a:endParaRPr lang="en-US" sz="2400" spc="-5" dirty="0">
              <a:latin typeface="Carlito"/>
              <a:cs typeface="Carlito"/>
            </a:endParaRPr>
          </a:p>
          <a:p>
            <a:pPr marL="12700" marR="5080" algn="just">
              <a:lnSpc>
                <a:spcPct val="107000"/>
              </a:lnSpc>
              <a:spcBef>
                <a:spcPts val="105"/>
              </a:spcBef>
            </a:pPr>
            <a:r>
              <a:rPr lang="en-US" sz="2000" b="1" i="1" spc="-5" dirty="0" smtClean="0">
                <a:latin typeface="Carlito"/>
                <a:cs typeface="Carlito"/>
              </a:rPr>
              <a:t>Only </a:t>
            </a:r>
            <a:r>
              <a:rPr lang="en-US" sz="2000" b="1" i="1" spc="-5" dirty="0" err="1" smtClean="0">
                <a:latin typeface="Carlito"/>
                <a:cs typeface="Carlito"/>
              </a:rPr>
              <a:t>hx</a:t>
            </a:r>
            <a:r>
              <a:rPr lang="en-US" sz="2000" b="1" i="1" spc="-5" dirty="0" smtClean="0">
                <a:latin typeface="Carlito"/>
                <a:cs typeface="Carlito"/>
              </a:rPr>
              <a:t> of </a:t>
            </a:r>
            <a:r>
              <a:rPr lang="en-US" sz="2000" b="1" i="1" spc="-5" smtClean="0">
                <a:latin typeface="Carlito"/>
                <a:cs typeface="Carlito"/>
              </a:rPr>
              <a:t>some </a:t>
            </a:r>
            <a:r>
              <a:rPr lang="en-US" sz="2000" b="1" i="1" spc="-5" smtClean="0">
                <a:latin typeface="Carlito"/>
                <a:cs typeface="Carlito"/>
              </a:rPr>
              <a:t>episodes </a:t>
            </a:r>
            <a:r>
              <a:rPr lang="en-US" sz="2000" b="1" i="1" spc="-5" dirty="0" smtClean="0">
                <a:latin typeface="Carlito"/>
                <a:cs typeface="Carlito"/>
              </a:rPr>
              <a:t>of abdominal</a:t>
            </a:r>
          </a:p>
          <a:p>
            <a:pPr marL="12700" marR="5080" algn="just">
              <a:lnSpc>
                <a:spcPct val="107000"/>
              </a:lnSpc>
              <a:spcBef>
                <a:spcPts val="105"/>
              </a:spcBef>
            </a:pPr>
            <a:r>
              <a:rPr lang="en-US" sz="2000" b="1" i="1" spc="-5" dirty="0" smtClean="0">
                <a:latin typeface="Carlito"/>
                <a:cs typeface="Carlito"/>
              </a:rPr>
              <a:t> pain &amp; mild weakness </a:t>
            </a:r>
            <a:r>
              <a:rPr lang="en-US" sz="2400" spc="-5" dirty="0" smtClean="0">
                <a:latin typeface="Carlito"/>
                <a:cs typeface="Carlito"/>
              </a:rPr>
              <a:t>. </a:t>
            </a:r>
          </a:p>
          <a:p>
            <a:pPr marL="12700" marR="5080" algn="just">
              <a:lnSpc>
                <a:spcPct val="107000"/>
              </a:lnSpc>
              <a:spcBef>
                <a:spcPts val="105"/>
              </a:spcBef>
            </a:pPr>
            <a:endParaRPr lang="en-US" sz="2400" spc="-5" dirty="0">
              <a:latin typeface="Carlito"/>
              <a:cs typeface="Carlito"/>
            </a:endParaRPr>
          </a:p>
          <a:p>
            <a:pPr marL="12700" marR="5080" algn="just">
              <a:lnSpc>
                <a:spcPct val="107000"/>
              </a:lnSpc>
              <a:spcBef>
                <a:spcPts val="105"/>
              </a:spcBef>
            </a:pPr>
            <a:r>
              <a:rPr lang="en-US" sz="2000" b="1" i="1" spc="-5" dirty="0" smtClean="0">
                <a:latin typeface="Carlito"/>
                <a:cs typeface="Carlito"/>
              </a:rPr>
              <a:t>PMH : NEG </a:t>
            </a:r>
          </a:p>
          <a:p>
            <a:pPr marL="12700" marR="5080" algn="just">
              <a:lnSpc>
                <a:spcPct val="107000"/>
              </a:lnSpc>
              <a:spcBef>
                <a:spcPts val="105"/>
              </a:spcBef>
            </a:pPr>
            <a:r>
              <a:rPr lang="en-US" sz="2000" b="1" i="1" spc="-5" dirty="0" smtClean="0">
                <a:latin typeface="Carlito"/>
                <a:cs typeface="Carlito"/>
              </a:rPr>
              <a:t>RT LOWER LIMB 2 ++ EDEMA</a:t>
            </a:r>
          </a:p>
          <a:p>
            <a:pPr marL="12700" marR="5080" algn="just">
              <a:lnSpc>
                <a:spcPct val="107000"/>
              </a:lnSpc>
              <a:spcBef>
                <a:spcPts val="105"/>
              </a:spcBef>
            </a:pPr>
            <a:endParaRPr lang="en-US" sz="2000" b="1" i="1" spc="-5" dirty="0">
              <a:latin typeface="Carlito"/>
              <a:cs typeface="Carlito"/>
            </a:endParaRPr>
          </a:p>
          <a:p>
            <a:pPr marL="12700" marR="5080" algn="just">
              <a:lnSpc>
                <a:spcPct val="107000"/>
              </a:lnSpc>
              <a:spcBef>
                <a:spcPts val="105"/>
              </a:spcBef>
            </a:pPr>
            <a:r>
              <a:rPr lang="en-US" sz="2000" b="1" i="1" spc="-5" dirty="0" err="1" smtClean="0">
                <a:latin typeface="Carlito"/>
                <a:cs typeface="Carlito"/>
              </a:rPr>
              <a:t>Hb</a:t>
            </a:r>
            <a:r>
              <a:rPr lang="en-US" sz="2000" b="1" i="1" spc="-5" dirty="0" smtClean="0">
                <a:latin typeface="Carlito"/>
                <a:cs typeface="Carlito"/>
              </a:rPr>
              <a:t> : 9.8 .  WBC : 12.500   Cr : 0.9 </a:t>
            </a:r>
            <a:endParaRPr lang="fa-IR" sz="2000" b="1" i="1" spc="-5" dirty="0" smtClean="0">
              <a:latin typeface="Carlito"/>
              <a:cs typeface="Carlito"/>
            </a:endParaRPr>
          </a:p>
          <a:p>
            <a:pPr marL="12700" marR="5080" algn="just">
              <a:lnSpc>
                <a:spcPct val="107000"/>
              </a:lnSpc>
              <a:spcBef>
                <a:spcPts val="105"/>
              </a:spcBef>
            </a:pPr>
            <a:endParaRPr lang="fa-IR" sz="2400" spc="-5" dirty="0">
              <a:latin typeface="Carlito"/>
              <a:cs typeface="Carlito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351" y="2264751"/>
            <a:ext cx="712649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360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i="1" dirty="0"/>
              <a:t>Emergency medicine specialist has candidate her </a:t>
            </a:r>
            <a:r>
              <a:rPr lang="en-US" sz="2800" b="1" i="1" dirty="0" smtClean="0"/>
              <a:t> for  </a:t>
            </a:r>
            <a:r>
              <a:rPr lang="en-US" sz="2800" b="1" i="1" dirty="0"/>
              <a:t>thrombolytic therapy </a:t>
            </a:r>
            <a:r>
              <a:rPr lang="en-US" sz="2800" b="1" i="1" dirty="0" smtClean="0"/>
              <a:t>.</a:t>
            </a:r>
            <a:br>
              <a:rPr lang="en-US" sz="2800" b="1" i="1" dirty="0" smtClean="0"/>
            </a:br>
            <a:r>
              <a:rPr lang="en-US" sz="2800" b="1" i="1" dirty="0" smtClean="0">
                <a:solidFill>
                  <a:srgbClr val="FF0000"/>
                </a:solidFill>
              </a:rPr>
              <a:t>(</a:t>
            </a:r>
            <a:r>
              <a:rPr lang="en-US" sz="2800" b="1" i="1" dirty="0">
                <a:solidFill>
                  <a:srgbClr val="FF0000"/>
                </a:solidFill>
              </a:rPr>
              <a:t>t-PA, 100 mg IV infusion for 2 hours). </a:t>
            </a:r>
            <a:r>
              <a:rPr lang="en-US" sz="2800" b="1" i="1" dirty="0" smtClean="0">
                <a:solidFill>
                  <a:srgbClr val="FF0000"/>
                </a:solidFill>
              </a:rPr>
              <a:t/>
            </a:r>
            <a:br>
              <a:rPr lang="en-US" sz="2800" b="1" i="1" dirty="0" smtClean="0">
                <a:solidFill>
                  <a:srgbClr val="FF0000"/>
                </a:solidFill>
              </a:rPr>
            </a:br>
            <a:r>
              <a:rPr lang="en-US" sz="2800" b="1" i="1" dirty="0" smtClean="0"/>
              <a:t>T-PA  </a:t>
            </a:r>
            <a:r>
              <a:rPr lang="en-US" sz="2800" b="1" i="1" dirty="0"/>
              <a:t>will be finished in 10 minutes time.</a:t>
            </a:r>
            <a:r>
              <a:rPr lang="en-US" sz="2400" b="1" dirty="0"/>
              <a:t/>
            </a:r>
            <a:br>
              <a:rPr lang="en-US" sz="2400" b="1" dirty="0"/>
            </a:br>
            <a:endParaRPr lang="fa-IR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a-IR" dirty="0"/>
          </a:p>
        </p:txBody>
      </p:sp>
      <p:sp>
        <p:nvSpPr>
          <p:cNvPr id="4" name="Rectangle 3"/>
          <p:cNvSpPr/>
          <p:nvPr/>
        </p:nvSpPr>
        <p:spPr>
          <a:xfrm>
            <a:off x="949568" y="2532186"/>
            <a:ext cx="10023231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sz="2400" b="1" i="1" dirty="0" smtClean="0"/>
              <a:t>What </a:t>
            </a:r>
            <a:r>
              <a:rPr lang="en-US" sz="2400" b="1" i="1" dirty="0"/>
              <a:t>will be your preferred anticoagulation regimen </a:t>
            </a:r>
            <a:r>
              <a:rPr lang="en-US" sz="2400" b="1" i="1" dirty="0">
                <a:solidFill>
                  <a:srgbClr val="FF0000"/>
                </a:solidFill>
              </a:rPr>
              <a:t>following</a:t>
            </a:r>
          </a:p>
          <a:p>
            <a:r>
              <a:rPr lang="en-US" sz="2400" b="1" i="1" dirty="0"/>
              <a:t>thrombolytic therapy</a:t>
            </a:r>
            <a:r>
              <a:rPr lang="en-US" sz="2400" b="1" i="1" dirty="0" smtClean="0"/>
              <a:t>?  ( </a:t>
            </a:r>
            <a:r>
              <a:rPr lang="en-US" sz="2400" b="1" i="1" dirty="0" smtClean="0">
                <a:solidFill>
                  <a:srgbClr val="FF0000"/>
                </a:solidFill>
              </a:rPr>
              <a:t>which &amp; when</a:t>
            </a:r>
            <a:r>
              <a:rPr lang="en-US" sz="2400" b="1" i="1" dirty="0" smtClean="0"/>
              <a:t>)</a:t>
            </a:r>
          </a:p>
          <a:p>
            <a:endParaRPr lang="en-US" sz="2400" b="1" i="1" dirty="0"/>
          </a:p>
          <a:p>
            <a:r>
              <a:rPr lang="en-US" sz="2400" b="1" i="1" dirty="0" smtClean="0"/>
              <a:t>a) NOAC</a:t>
            </a:r>
            <a:endParaRPr lang="en-US" sz="2400" b="1" i="1" dirty="0"/>
          </a:p>
          <a:p>
            <a:r>
              <a:rPr lang="en-US" sz="2400" b="1" i="1" dirty="0" smtClean="0"/>
              <a:t>b)UFH</a:t>
            </a:r>
            <a:endParaRPr lang="en-US" sz="2400" b="1" i="1" dirty="0"/>
          </a:p>
          <a:p>
            <a:r>
              <a:rPr lang="en-US" sz="2400" b="1" i="1" dirty="0" smtClean="0"/>
              <a:t>c)LMWH</a:t>
            </a:r>
            <a:endParaRPr lang="en-US" sz="2400" b="1" i="1" dirty="0"/>
          </a:p>
          <a:p>
            <a:r>
              <a:rPr lang="en-US" sz="2400" b="1" i="1" dirty="0" smtClean="0"/>
              <a:t>d)Warfarin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396894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E4BD85BA-F234-44C7-B103-44E9C74BAF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155377"/>
            <a:ext cx="10239375" cy="575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15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8">
            <a:extLst>
              <a:ext uri="{FF2B5EF4-FFF2-40B4-BE49-F238E27FC236}">
                <a16:creationId xmlns:a16="http://schemas.microsoft.com/office/drawing/2014/main" id="{262A5A6F-310A-4354-8E31-6B8CADAE64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 flipV="1">
            <a:off x="1090246" y="1348154"/>
            <a:ext cx="1910862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5181600" y="2063262"/>
            <a:ext cx="644769" cy="48064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6258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0">
            <a:extLst>
              <a:ext uri="{FF2B5EF4-FFF2-40B4-BE49-F238E27FC236}">
                <a16:creationId xmlns:a16="http://schemas.microsoft.com/office/drawing/2014/main" id="{D2A5325D-47A1-4928-905C-CE1F815C97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5" name="Straight Connector 4"/>
          <p:cNvCxnSpPr/>
          <p:nvPr/>
        </p:nvCxnSpPr>
        <p:spPr>
          <a:xfrm flipV="1">
            <a:off x="703385" y="1254369"/>
            <a:ext cx="4865077" cy="1172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876800" y="3317631"/>
            <a:ext cx="2520462" cy="6916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2466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56032" y="954108"/>
            <a:ext cx="6104922" cy="4949825"/>
            <a:chOff x="4770119" y="954107"/>
            <a:chExt cx="4125155" cy="4949759"/>
          </a:xfrm>
        </p:grpSpPr>
        <p:sp>
          <p:nvSpPr>
            <p:cNvPr id="3" name="object 3"/>
            <p:cNvSpPr/>
            <p:nvPr/>
          </p:nvSpPr>
          <p:spPr>
            <a:xfrm>
              <a:off x="4770119" y="954107"/>
              <a:ext cx="4125155" cy="494975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29556" y="1652015"/>
              <a:ext cx="2769235" cy="1257300"/>
            </a:xfrm>
            <a:custGeom>
              <a:avLst/>
              <a:gdLst/>
              <a:ahLst/>
              <a:cxnLst/>
              <a:rect l="l" t="t" r="r" b="b"/>
              <a:pathLst>
                <a:path w="2769234" h="1257300">
                  <a:moveTo>
                    <a:pt x="0" y="847343"/>
                  </a:moveTo>
                  <a:lnTo>
                    <a:pt x="2769107" y="847343"/>
                  </a:lnTo>
                  <a:lnTo>
                    <a:pt x="2769107" y="0"/>
                  </a:lnTo>
                  <a:lnTo>
                    <a:pt x="0" y="0"/>
                  </a:lnTo>
                  <a:lnTo>
                    <a:pt x="0" y="847343"/>
                  </a:lnTo>
                  <a:close/>
                </a:path>
                <a:path w="2769234" h="1257300">
                  <a:moveTo>
                    <a:pt x="18288" y="1257299"/>
                  </a:moveTo>
                  <a:lnTo>
                    <a:pt x="1423416" y="1257299"/>
                  </a:lnTo>
                  <a:lnTo>
                    <a:pt x="1423416" y="1060703"/>
                  </a:lnTo>
                  <a:lnTo>
                    <a:pt x="18288" y="1060703"/>
                  </a:lnTo>
                  <a:lnTo>
                    <a:pt x="18288" y="1257299"/>
                  </a:lnTo>
                  <a:close/>
                </a:path>
              </a:pathLst>
            </a:custGeom>
            <a:ln w="121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07223" y="3779520"/>
              <a:ext cx="207264" cy="2011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21752" y="3541776"/>
              <a:ext cx="248412" cy="23774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77215" y="2616708"/>
            <a:ext cx="6104128" cy="19964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51103" y="2656206"/>
            <a:ext cx="457453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0" spc="-30" dirty="0">
                <a:solidFill>
                  <a:srgbClr val="FF0000"/>
                </a:solidFill>
                <a:latin typeface="Carlito"/>
                <a:cs typeface="Carlito"/>
              </a:rPr>
              <a:t>ESC</a:t>
            </a:r>
            <a:r>
              <a:rPr sz="7200" b="0" spc="-9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7200" b="0" dirty="0">
                <a:solidFill>
                  <a:srgbClr val="FF0000"/>
                </a:solidFill>
                <a:latin typeface="Carlito"/>
                <a:cs typeface="Carlito"/>
              </a:rPr>
              <a:t>2019</a:t>
            </a:r>
            <a:endParaRPr sz="7200" dirty="0">
              <a:latin typeface="Carlito"/>
              <a:cs typeface="Carli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537953" y="5995415"/>
            <a:ext cx="1345183" cy="86258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958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2" y="704850"/>
            <a:ext cx="10734675" cy="5448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841" y="4790917"/>
            <a:ext cx="7172325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7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217" y="1547337"/>
            <a:ext cx="9352368" cy="28066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182" y="239115"/>
            <a:ext cx="9277350" cy="1181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52217" y="4941701"/>
            <a:ext cx="5783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monitoring of UFH: anti-</a:t>
            </a:r>
            <a:r>
              <a:rPr lang="en-US" dirty="0" err="1" smtClean="0"/>
              <a:t>Xa</a:t>
            </a:r>
            <a:r>
              <a:rPr lang="en-US" dirty="0" smtClean="0"/>
              <a:t> is preferred over PTT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20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5786" y="633046"/>
            <a:ext cx="10498014" cy="5543917"/>
          </a:xfrm>
        </p:spPr>
        <p:txBody>
          <a:bodyPr/>
          <a:lstStyle/>
          <a:p>
            <a:r>
              <a:rPr lang="en-US" b="1" i="1" dirty="0" smtClean="0"/>
              <a:t>According to some </a:t>
            </a:r>
            <a:r>
              <a:rPr lang="en-US" b="1" i="1" dirty="0" smtClean="0"/>
              <a:t>episodes </a:t>
            </a:r>
            <a:r>
              <a:rPr lang="en-US" b="1" i="1" dirty="0" smtClean="0"/>
              <a:t>of </a:t>
            </a:r>
            <a:r>
              <a:rPr lang="en-US" b="1" i="1" u="sng" dirty="0" smtClean="0"/>
              <a:t>abdominal pains &amp; weight loss &amp; anemia</a:t>
            </a:r>
            <a:r>
              <a:rPr lang="en-US" b="1" i="1" dirty="0" smtClean="0"/>
              <a:t>,   abdominopelvic  </a:t>
            </a:r>
            <a:r>
              <a:rPr lang="en-US" b="1" i="1" dirty="0" err="1" smtClean="0"/>
              <a:t>sono</a:t>
            </a:r>
            <a:r>
              <a:rPr lang="en-US" b="1" i="1" dirty="0" smtClean="0"/>
              <a:t> &amp;  </a:t>
            </a:r>
            <a:r>
              <a:rPr lang="en-US" b="1" i="1" dirty="0" err="1" smtClean="0"/>
              <a:t>ct</a:t>
            </a:r>
            <a:r>
              <a:rPr lang="en-US" b="1" i="1" dirty="0" smtClean="0"/>
              <a:t> </a:t>
            </a:r>
            <a:r>
              <a:rPr lang="en-US" b="1" i="1" dirty="0" err="1" smtClean="0"/>
              <a:t>reavealed</a:t>
            </a:r>
            <a:r>
              <a:rPr lang="en-US" b="1" i="1" dirty="0" smtClean="0"/>
              <a:t>  </a:t>
            </a:r>
            <a:r>
              <a:rPr lang="en-US" b="1" i="1" dirty="0" smtClean="0">
                <a:solidFill>
                  <a:srgbClr val="FF0000"/>
                </a:solidFill>
              </a:rPr>
              <a:t>ovarian </a:t>
            </a:r>
            <a:r>
              <a:rPr lang="en-US" b="1" i="1" dirty="0" err="1" smtClean="0">
                <a:solidFill>
                  <a:srgbClr val="FF0000"/>
                </a:solidFill>
              </a:rPr>
              <a:t>hetrogen</a:t>
            </a:r>
            <a:r>
              <a:rPr lang="en-US" b="1" i="1" dirty="0" smtClean="0">
                <a:solidFill>
                  <a:srgbClr val="FF0000"/>
                </a:solidFill>
              </a:rPr>
              <a:t>  mass</a:t>
            </a:r>
            <a:r>
              <a:rPr lang="en-US" b="1" i="1" dirty="0" smtClean="0"/>
              <a:t> which was </a:t>
            </a:r>
            <a:r>
              <a:rPr lang="en-US" b="1" i="1" u="sng" dirty="0" smtClean="0"/>
              <a:t>most compatible with </a:t>
            </a:r>
            <a:r>
              <a:rPr lang="en-US" b="1" i="1" dirty="0" smtClean="0">
                <a:solidFill>
                  <a:srgbClr val="FF0000"/>
                </a:solidFill>
              </a:rPr>
              <a:t>ovarian cancer 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fa-I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155" y="2485292"/>
            <a:ext cx="7529879" cy="384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334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3390" y="307924"/>
            <a:ext cx="3146213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537953" y="5995415"/>
            <a:ext cx="1345183" cy="8625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95641" y="1331541"/>
            <a:ext cx="10042312" cy="4064574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2400" b="1" i="1" spc="-5" dirty="0">
                <a:latin typeface="Carlito"/>
                <a:cs typeface="Carlito"/>
              </a:rPr>
              <a:t>The </a:t>
            </a:r>
            <a:r>
              <a:rPr sz="2400" b="1" i="1" spc="-15" dirty="0">
                <a:latin typeface="Carlito"/>
                <a:cs typeface="Carlito"/>
              </a:rPr>
              <a:t>patient’s </a:t>
            </a:r>
            <a:r>
              <a:rPr sz="2400" b="1" i="1" spc="-10" dirty="0">
                <a:latin typeface="Carlito"/>
                <a:cs typeface="Carlito"/>
              </a:rPr>
              <a:t>condition </a:t>
            </a:r>
            <a:r>
              <a:rPr sz="2400" b="1" i="1" spc="-5" dirty="0">
                <a:latin typeface="Carlito"/>
                <a:cs typeface="Carlito"/>
              </a:rPr>
              <a:t>has been </a:t>
            </a:r>
            <a:r>
              <a:rPr sz="2400" b="1" i="1" spc="-10" dirty="0">
                <a:latin typeface="Carlito"/>
                <a:cs typeface="Carlito"/>
              </a:rPr>
              <a:t>improved </a:t>
            </a:r>
            <a:r>
              <a:rPr sz="2400" b="1" i="1" spc="-5" dirty="0">
                <a:latin typeface="Carlito"/>
                <a:cs typeface="Carlito"/>
              </a:rPr>
              <a:t>during </a:t>
            </a:r>
            <a:r>
              <a:rPr sz="2400" b="1" i="1" dirty="0">
                <a:latin typeface="Carlito"/>
                <a:cs typeface="Carlito"/>
              </a:rPr>
              <a:t>the </a:t>
            </a:r>
            <a:r>
              <a:rPr sz="2400" b="1" i="1" spc="-10" dirty="0">
                <a:latin typeface="Carlito"/>
                <a:cs typeface="Carlito"/>
              </a:rPr>
              <a:t>last</a:t>
            </a:r>
            <a:r>
              <a:rPr sz="2400" b="1" i="1" spc="-5" dirty="0">
                <a:latin typeface="Carlito"/>
                <a:cs typeface="Carlito"/>
              </a:rPr>
              <a:t> </a:t>
            </a:r>
            <a:r>
              <a:rPr lang="fa-IR" sz="2400" b="1" i="1" spc="-5" dirty="0" smtClean="0">
                <a:latin typeface="Carlito"/>
                <a:cs typeface="Carlito"/>
              </a:rPr>
              <a:t> </a:t>
            </a:r>
            <a:r>
              <a:rPr sz="2400" b="1" i="1" dirty="0" smtClean="0">
                <a:solidFill>
                  <a:srgbClr val="FF0000"/>
                </a:solidFill>
                <a:latin typeface="Carlito"/>
                <a:cs typeface="Carlito"/>
              </a:rPr>
              <a:t>48</a:t>
            </a:r>
            <a:r>
              <a:rPr lang="en-US" sz="2400" b="1" i="1" dirty="0" smtClean="0">
                <a:solidFill>
                  <a:srgbClr val="FF0000"/>
                </a:solidFill>
                <a:latin typeface="Carlito"/>
                <a:cs typeface="Carlito"/>
              </a:rPr>
              <a:t>-72</a:t>
            </a:r>
            <a:endParaRPr sz="2400" b="1" i="1" dirty="0">
              <a:solidFill>
                <a:srgbClr val="FF0000"/>
              </a:solidFill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2400" b="1" i="1" spc="-10" dirty="0">
                <a:solidFill>
                  <a:srgbClr val="FF0000"/>
                </a:solidFill>
                <a:latin typeface="Carlito"/>
                <a:cs typeface="Carlito"/>
              </a:rPr>
              <a:t>hours</a:t>
            </a:r>
            <a:r>
              <a:rPr sz="2400" b="1" i="1" spc="-10" dirty="0">
                <a:latin typeface="Carlito"/>
                <a:cs typeface="Carlito"/>
              </a:rPr>
              <a:t>. What </a:t>
            </a:r>
            <a:r>
              <a:rPr sz="2400" b="1" i="1" dirty="0">
                <a:latin typeface="Carlito"/>
                <a:cs typeface="Carlito"/>
              </a:rPr>
              <a:t>will </a:t>
            </a:r>
            <a:r>
              <a:rPr sz="2400" b="1" i="1" spc="-5" dirty="0">
                <a:latin typeface="Carlito"/>
                <a:cs typeface="Carlito"/>
              </a:rPr>
              <a:t>be </a:t>
            </a:r>
            <a:r>
              <a:rPr sz="2400" b="1" i="1" spc="-10" dirty="0">
                <a:latin typeface="Carlito"/>
                <a:cs typeface="Carlito"/>
              </a:rPr>
              <a:t>your anticoagulation</a:t>
            </a:r>
            <a:r>
              <a:rPr sz="2400" b="1" i="1" spc="-45" dirty="0">
                <a:latin typeface="Carlito"/>
                <a:cs typeface="Carlito"/>
              </a:rPr>
              <a:t> </a:t>
            </a:r>
            <a:r>
              <a:rPr sz="2400" b="1" i="1" spc="-5" dirty="0">
                <a:latin typeface="Carlito"/>
                <a:cs typeface="Carlito"/>
              </a:rPr>
              <a:t>regimen</a:t>
            </a:r>
            <a:r>
              <a:rPr sz="2400" b="1" i="1" spc="-5" dirty="0" smtClean="0">
                <a:latin typeface="Carlito"/>
                <a:cs typeface="Carlito"/>
              </a:rPr>
              <a:t>?</a:t>
            </a:r>
            <a:endParaRPr lang="en-US" sz="2400" b="1" i="1" spc="-5" dirty="0" smtClean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endParaRPr lang="fa-IR" sz="2400" dirty="0" smtClean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endParaRPr lang="fa-IR" sz="2400" dirty="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endParaRPr sz="2400" dirty="0">
              <a:latin typeface="Carlito"/>
              <a:cs typeface="Carlito"/>
            </a:endParaRPr>
          </a:p>
          <a:p>
            <a:pPr marL="469900" indent="-457200">
              <a:lnSpc>
                <a:spcPct val="100000"/>
              </a:lnSpc>
              <a:spcBef>
                <a:spcPts val="1010"/>
              </a:spcBef>
              <a:buAutoNum type="alphaUcPeriod"/>
              <a:tabLst>
                <a:tab pos="469265" algn="l"/>
                <a:tab pos="469900" algn="l"/>
              </a:tabLst>
            </a:pPr>
            <a:r>
              <a:rPr sz="2400" b="1" i="1" spc="-5" dirty="0" err="1">
                <a:latin typeface="Carlito"/>
                <a:cs typeface="Carlito"/>
              </a:rPr>
              <a:t>Apixaban</a:t>
            </a:r>
            <a:r>
              <a:rPr sz="2400" spc="-5" dirty="0">
                <a:latin typeface="Carlito"/>
                <a:cs typeface="Carlito"/>
              </a:rPr>
              <a:t> </a:t>
            </a:r>
            <a:r>
              <a:rPr lang="fa-IR" sz="2400" spc="-5" dirty="0" smtClean="0">
                <a:latin typeface="Carlito"/>
                <a:cs typeface="Carlito"/>
              </a:rPr>
              <a:t> </a:t>
            </a:r>
            <a:r>
              <a:rPr sz="2400" dirty="0" smtClean="0">
                <a:latin typeface="Carlito"/>
                <a:cs typeface="Carlito"/>
              </a:rPr>
              <a:t>10 </a:t>
            </a:r>
            <a:r>
              <a:rPr sz="2400" spc="5" dirty="0">
                <a:latin typeface="Carlito"/>
                <a:cs typeface="Carlito"/>
              </a:rPr>
              <a:t>mg/b.i.d </a:t>
            </a:r>
            <a:r>
              <a:rPr sz="2400" spc="-20" dirty="0">
                <a:latin typeface="Carlito"/>
                <a:cs typeface="Carlito"/>
              </a:rPr>
              <a:t>for </a:t>
            </a:r>
            <a:r>
              <a:rPr sz="2400" spc="-5" dirty="0">
                <a:latin typeface="Carlito"/>
                <a:cs typeface="Carlito"/>
              </a:rPr>
              <a:t>one week </a:t>
            </a:r>
            <a:r>
              <a:rPr sz="2400" dirty="0">
                <a:latin typeface="Carlito"/>
                <a:cs typeface="Carlito"/>
              </a:rPr>
              <a:t>then 5 mg.</a:t>
            </a:r>
            <a:r>
              <a:rPr sz="2400" spc="-10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bi.d</a:t>
            </a:r>
            <a:endParaRPr sz="2400" dirty="0">
              <a:latin typeface="Carlito"/>
              <a:cs typeface="Carlito"/>
            </a:endParaRPr>
          </a:p>
          <a:p>
            <a:pPr marL="469900" indent="-457200">
              <a:lnSpc>
                <a:spcPct val="100000"/>
              </a:lnSpc>
              <a:spcBef>
                <a:spcPts val="204"/>
              </a:spcBef>
              <a:buAutoNum type="alphaUcPeriod"/>
              <a:tabLst>
                <a:tab pos="469265" algn="l"/>
                <a:tab pos="469900" algn="l"/>
              </a:tabLst>
            </a:pPr>
            <a:r>
              <a:rPr sz="2400" b="1" i="1" spc="-5" dirty="0" err="1" smtClean="0">
                <a:latin typeface="Carlito"/>
                <a:cs typeface="Carlito"/>
              </a:rPr>
              <a:t>Apixaban</a:t>
            </a:r>
            <a:r>
              <a:rPr lang="fa-IR" sz="2400" b="1" i="1" spc="-5" dirty="0" smtClean="0">
                <a:latin typeface="Carlito"/>
                <a:cs typeface="Carlito"/>
              </a:rPr>
              <a:t> </a:t>
            </a:r>
            <a:r>
              <a:rPr sz="2400" spc="-5" dirty="0" smtClean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5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mg.bi.d</a:t>
            </a:r>
            <a:endParaRPr sz="2400" dirty="0">
              <a:latin typeface="Carlito"/>
              <a:cs typeface="Carlito"/>
            </a:endParaRPr>
          </a:p>
          <a:p>
            <a:pPr marL="469900" indent="-457200">
              <a:lnSpc>
                <a:spcPct val="100000"/>
              </a:lnSpc>
              <a:spcBef>
                <a:spcPts val="190"/>
              </a:spcBef>
              <a:buAutoNum type="alphaUcPeriod"/>
              <a:tabLst>
                <a:tab pos="469265" algn="l"/>
                <a:tab pos="469900" algn="l"/>
              </a:tabLst>
            </a:pPr>
            <a:r>
              <a:rPr sz="2400" b="1" i="1" spc="-5" dirty="0">
                <a:latin typeface="Carlito"/>
                <a:cs typeface="Carlito"/>
              </a:rPr>
              <a:t>LMWH</a:t>
            </a:r>
            <a:r>
              <a:rPr sz="2400" spc="-5" dirty="0">
                <a:latin typeface="Carlito"/>
                <a:cs typeface="Carlito"/>
              </a:rPr>
              <a:t> </a:t>
            </a:r>
            <a:r>
              <a:rPr lang="fa-IR" sz="2400" spc="-5" dirty="0" smtClean="0">
                <a:latin typeface="Carlito"/>
                <a:cs typeface="Carlito"/>
              </a:rPr>
              <a:t> </a:t>
            </a:r>
            <a:r>
              <a:rPr sz="2400" spc="-5" dirty="0" smtClean="0">
                <a:latin typeface="Carlito"/>
                <a:cs typeface="Carlito"/>
              </a:rPr>
              <a:t>1mg.kg</a:t>
            </a:r>
            <a:r>
              <a:rPr sz="2400" spc="-30" dirty="0" smtClean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b.i.d</a:t>
            </a:r>
            <a:endParaRPr sz="2400" dirty="0">
              <a:latin typeface="Carlito"/>
              <a:cs typeface="Carlito"/>
            </a:endParaRPr>
          </a:p>
          <a:p>
            <a:pPr marL="469900" indent="-457200">
              <a:lnSpc>
                <a:spcPct val="100000"/>
              </a:lnSpc>
              <a:spcBef>
                <a:spcPts val="204"/>
              </a:spcBef>
              <a:buAutoNum type="alphaUcPeriod"/>
              <a:tabLst>
                <a:tab pos="469265" algn="l"/>
                <a:tab pos="469900" algn="l"/>
              </a:tabLst>
            </a:pPr>
            <a:r>
              <a:rPr sz="2400" b="1" i="1" spc="-20" dirty="0" smtClean="0">
                <a:latin typeface="Carlito"/>
                <a:cs typeface="Carlito"/>
              </a:rPr>
              <a:t>Warfarin</a:t>
            </a:r>
            <a:r>
              <a:rPr lang="fa-IR" sz="2400" b="1" i="1" spc="-20" dirty="0" smtClean="0">
                <a:latin typeface="Carlito"/>
                <a:cs typeface="Carlito"/>
              </a:rPr>
              <a:t> </a:t>
            </a:r>
            <a:r>
              <a:rPr sz="2400" spc="-20" dirty="0" smtClean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(overlapping </a:t>
            </a:r>
            <a:r>
              <a:rPr sz="2400" dirty="0">
                <a:latin typeface="Carlito"/>
                <a:cs typeface="Carlito"/>
              </a:rPr>
              <a:t>with</a:t>
            </a:r>
            <a:r>
              <a:rPr sz="2400" spc="-5" dirty="0">
                <a:latin typeface="Carlito"/>
                <a:cs typeface="Carlito"/>
              </a:rPr>
              <a:t> </a:t>
            </a:r>
            <a:r>
              <a:rPr sz="2400" spc="-10" dirty="0" smtClean="0">
                <a:latin typeface="Carlito"/>
                <a:cs typeface="Carlito"/>
              </a:rPr>
              <a:t>warfarin</a:t>
            </a:r>
            <a:r>
              <a:rPr lang="en-US" sz="2400" spc="-10" dirty="0" smtClean="0">
                <a:latin typeface="Carlito"/>
                <a:cs typeface="Carlito"/>
              </a:rPr>
              <a:t>)</a:t>
            </a:r>
          </a:p>
          <a:p>
            <a:pPr marL="469900" indent="-457200">
              <a:lnSpc>
                <a:spcPct val="100000"/>
              </a:lnSpc>
              <a:spcBef>
                <a:spcPts val="204"/>
              </a:spcBef>
              <a:buAutoNum type="alphaUcPeriod"/>
              <a:tabLst>
                <a:tab pos="469265" algn="l"/>
                <a:tab pos="469900" algn="l"/>
              </a:tabLst>
            </a:pPr>
            <a:r>
              <a:rPr lang="en-US" sz="2400" b="1" i="1" spc="-10" dirty="0" smtClean="0">
                <a:latin typeface="Carlito"/>
                <a:cs typeface="Carlito"/>
              </a:rPr>
              <a:t>Other NOACs</a:t>
            </a:r>
            <a:endParaRPr sz="2400" b="1" i="1" dirty="0">
              <a:latin typeface="Carlito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2629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908" y="365125"/>
            <a:ext cx="11095892" cy="1325563"/>
          </a:xfrm>
        </p:spPr>
        <p:txBody>
          <a:bodyPr>
            <a:normAutofit fontScale="90000"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Which anticoagulants  can be used in cancer patients?</a:t>
            </a:r>
            <a:r>
              <a:rPr lang="en-US" dirty="0"/>
              <a:t/>
            </a:r>
            <a:br>
              <a:rPr lang="en-US" dirty="0"/>
            </a:b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8370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54" y="0"/>
            <a:ext cx="6078537" cy="456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639" y="1219200"/>
            <a:ext cx="5849361" cy="4890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233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10" y="291979"/>
            <a:ext cx="5945798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092" y="808892"/>
            <a:ext cx="5942908" cy="5533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497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92" y="316524"/>
            <a:ext cx="10140462" cy="52061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8253046" y="2309446"/>
            <a:ext cx="1981200" cy="1172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20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76950" cy="6271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077" y="339969"/>
            <a:ext cx="5439508" cy="593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727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86470"/>
            <a:ext cx="6076950" cy="6061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-2"/>
            <a:ext cx="5919787" cy="6459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054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33" y="256810"/>
            <a:ext cx="5746505" cy="410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169" y="26073"/>
            <a:ext cx="5544038" cy="456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663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09" y="104409"/>
            <a:ext cx="6076950" cy="4233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098" y="222739"/>
            <a:ext cx="6072187" cy="6072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447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34" y="3617235"/>
            <a:ext cx="5777802" cy="26663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34" y="3098660"/>
            <a:ext cx="7029450" cy="2952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9415" y="3927228"/>
            <a:ext cx="5357446" cy="34465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358" y="119906"/>
            <a:ext cx="4281487" cy="275545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30422" y="3627618"/>
            <a:ext cx="3736920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3200" b="1" i="1" u="sng" dirty="0" smtClean="0">
                <a:solidFill>
                  <a:srgbClr val="FF0000"/>
                </a:solidFill>
              </a:rPr>
              <a:t>ASH  GUIDLINE 2020 </a:t>
            </a:r>
            <a:endParaRPr lang="fa-IR" sz="3200" b="1" i="1" u="sng" dirty="0">
              <a:solidFill>
                <a:srgbClr val="FF000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328246" y="6025662"/>
            <a:ext cx="844062" cy="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520462" y="3997569"/>
            <a:ext cx="249701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37" y="4817452"/>
            <a:ext cx="847725" cy="3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37" y="4124446"/>
            <a:ext cx="847725" cy="3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8559678" y="6216120"/>
            <a:ext cx="3131892" cy="134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384" y="426776"/>
            <a:ext cx="4929186" cy="1968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V="1">
            <a:off x="10456985" y="1312985"/>
            <a:ext cx="1019907" cy="1172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573108" y="2506025"/>
            <a:ext cx="3965957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b="1" i="1" dirty="0" smtClean="0">
                <a:solidFill>
                  <a:srgbClr val="00B0F0"/>
                </a:solidFill>
              </a:rPr>
              <a:t>NOAC s  </a:t>
            </a:r>
            <a:r>
              <a:rPr lang="en-US" b="1" i="1" dirty="0" smtClean="0"/>
              <a:t>are OK , </a:t>
            </a:r>
            <a:r>
              <a:rPr lang="en-US" b="1" i="1" dirty="0" smtClean="0">
                <a:solidFill>
                  <a:srgbClr val="FF0000"/>
                </a:solidFill>
              </a:rPr>
              <a:t>but not in GU &amp; GI ***</a:t>
            </a:r>
            <a:endParaRPr lang="fa-IR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47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098" y="3236877"/>
            <a:ext cx="10629900" cy="23336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098" y="138610"/>
            <a:ext cx="4281487" cy="27554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750" y="6020527"/>
            <a:ext cx="6401271" cy="5345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70171" y="726832"/>
            <a:ext cx="457367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</a:rPr>
              <a:t>IF SHE HAD </a:t>
            </a:r>
            <a:r>
              <a:rPr lang="en-US" sz="2400" b="1" i="1" dirty="0" smtClean="0">
                <a:solidFill>
                  <a:srgbClr val="00B0F0"/>
                </a:solidFill>
              </a:rPr>
              <a:t>GASTRIC CANCER </a:t>
            </a:r>
            <a:r>
              <a:rPr lang="en-US" sz="2400" b="1" i="1" dirty="0" smtClean="0">
                <a:solidFill>
                  <a:srgbClr val="FF0000"/>
                </a:solidFill>
              </a:rPr>
              <a:t>, WHAT WAS THE CHOICE  ??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051538" y="5570502"/>
            <a:ext cx="378655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751" y="4866543"/>
            <a:ext cx="312062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563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YOU  HAVE DECIDED TO START </a:t>
            </a:r>
            <a:r>
              <a:rPr lang="en-US" b="1" i="1" dirty="0" smtClean="0">
                <a:solidFill>
                  <a:srgbClr val="FF0000"/>
                </a:solidFill>
              </a:rPr>
              <a:t>APIXABAN </a:t>
            </a:r>
            <a:endParaRPr lang="fa-IR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260" y="2506662"/>
            <a:ext cx="10515600" cy="4351338"/>
          </a:xfrm>
        </p:spPr>
        <p:txBody>
          <a:bodyPr/>
          <a:lstStyle/>
          <a:p>
            <a:r>
              <a:rPr lang="en-US" dirty="0" smtClean="0"/>
              <a:t>ACCORDING TO USAGE OF UFH FOR 3 DAYS &amp;  FIBRINOLYTIC , HOW DO YOU SWITCH TO APIXABAN ?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b="1" i="1" dirty="0" smtClean="0"/>
              <a:t>APIXABAN 5 mg BID</a:t>
            </a:r>
          </a:p>
          <a:p>
            <a:r>
              <a:rPr lang="en-US" b="1" i="1" dirty="0" smtClean="0"/>
              <a:t>APIXABAN 10 mg BID FOR 1 W THEN 5 mg BID</a:t>
            </a:r>
          </a:p>
          <a:p>
            <a:r>
              <a:rPr lang="en-US" b="1" i="1" dirty="0" smtClean="0"/>
              <a:t>OTHER ??</a:t>
            </a:r>
          </a:p>
          <a:p>
            <a:endParaRPr lang="fa-IR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691" y="3006967"/>
            <a:ext cx="5181601" cy="231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81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9063" y="180975"/>
            <a:ext cx="8252867" cy="27773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" y="3429000"/>
            <a:ext cx="8340835" cy="18526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45415" y="3358661"/>
            <a:ext cx="384932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</a:rPr>
              <a:t>But ;</a:t>
            </a:r>
          </a:p>
          <a:p>
            <a:r>
              <a:rPr lang="en-US" b="1" i="1" dirty="0" smtClean="0"/>
              <a:t>According to company </a:t>
            </a:r>
          </a:p>
          <a:p>
            <a:r>
              <a:rPr lang="en-US" b="1" i="1" dirty="0" smtClean="0"/>
              <a:t>Recommendation ( drug PI) :</a:t>
            </a:r>
          </a:p>
          <a:p>
            <a:r>
              <a:rPr lang="en-US" b="1" i="1" dirty="0" smtClean="0"/>
              <a:t> we can </a:t>
            </a:r>
            <a:r>
              <a:rPr lang="en-US" b="1" i="1" dirty="0" smtClean="0">
                <a:solidFill>
                  <a:srgbClr val="FF0000"/>
                </a:solidFill>
              </a:rPr>
              <a:t>decrease</a:t>
            </a:r>
            <a:r>
              <a:rPr lang="en-US" b="1" i="1" dirty="0" smtClean="0"/>
              <a:t>  loading days  from </a:t>
            </a:r>
            <a:r>
              <a:rPr lang="en-US" b="1" i="1" dirty="0" err="1" smtClean="0"/>
              <a:t>parentral</a:t>
            </a:r>
            <a:r>
              <a:rPr lang="en-US" b="1" i="1" dirty="0" smtClean="0"/>
              <a:t> days</a:t>
            </a:r>
            <a:endParaRPr lang="fa-IR" b="1" i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895600" y="6564923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121877" y="6201508"/>
            <a:ext cx="4485010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</a:rPr>
              <a:t>FROM  LMWH  or UFH   to   NOAC </a:t>
            </a:r>
            <a:endParaRPr lang="fa-IR" sz="2400" b="1" i="1" dirty="0">
              <a:solidFill>
                <a:srgbClr val="FF000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828800" y="4143491"/>
            <a:ext cx="291904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579077" y="4771292"/>
            <a:ext cx="1785305" cy="117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91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00" y="665475"/>
            <a:ext cx="11274043" cy="6204585"/>
            <a:chOff x="947927" y="653751"/>
            <a:chExt cx="7964805" cy="6204585"/>
          </a:xfrm>
        </p:grpSpPr>
        <p:sp>
          <p:nvSpPr>
            <p:cNvPr id="3" name="object 3"/>
            <p:cNvSpPr/>
            <p:nvPr/>
          </p:nvSpPr>
          <p:spPr>
            <a:xfrm>
              <a:off x="947927" y="653751"/>
              <a:ext cx="7083496" cy="534767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95649" y="4260341"/>
              <a:ext cx="1277620" cy="707390"/>
            </a:xfrm>
            <a:custGeom>
              <a:avLst/>
              <a:gdLst/>
              <a:ahLst/>
              <a:cxnLst/>
              <a:rect l="l" t="t" r="r" b="b"/>
              <a:pathLst>
                <a:path w="1277620" h="707389">
                  <a:moveTo>
                    <a:pt x="0" y="707136"/>
                  </a:moveTo>
                  <a:lnTo>
                    <a:pt x="1277112" y="707136"/>
                  </a:lnTo>
                  <a:lnTo>
                    <a:pt x="1277112" y="0"/>
                  </a:lnTo>
                  <a:lnTo>
                    <a:pt x="0" y="0"/>
                  </a:lnTo>
                  <a:lnTo>
                    <a:pt x="0" y="707136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903463" y="5995415"/>
              <a:ext cx="1008887" cy="86258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939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570" y="1021618"/>
            <a:ext cx="11095892" cy="4687521"/>
          </a:xfrm>
        </p:spPr>
        <p:txBody>
          <a:bodyPr>
            <a:normAutofit fontScale="90000"/>
          </a:bodyPr>
          <a:lstStyle/>
          <a:p>
            <a:r>
              <a:rPr lang="en-US" b="1" i="1" dirty="0" smtClean="0"/>
              <a:t>DURATION </a:t>
            </a:r>
            <a:br>
              <a:rPr lang="en-US" b="1" i="1" dirty="0" smtClean="0"/>
            </a:br>
            <a:r>
              <a:rPr lang="en-US" b="1" i="1" dirty="0" smtClean="0"/>
              <a:t>                                &amp;                                                                            </a:t>
            </a:r>
            <a:br>
              <a:rPr lang="en-US" b="1" i="1" dirty="0" smtClean="0"/>
            </a:br>
            <a:r>
              <a:rPr lang="en-US" b="1" i="1" dirty="0"/>
              <a:t/>
            </a:r>
            <a:br>
              <a:rPr lang="en-US" b="1" i="1" dirty="0"/>
            </a:br>
            <a:r>
              <a:rPr lang="en-US" b="1" i="1" dirty="0"/>
              <a:t> </a:t>
            </a:r>
            <a:r>
              <a:rPr lang="en-US" b="1" i="1" dirty="0" smtClean="0"/>
              <a:t>         EXTENTION OF TREATMENT</a:t>
            </a:r>
            <a:br>
              <a:rPr lang="en-US" b="1" i="1" dirty="0" smtClean="0"/>
            </a:br>
            <a:r>
              <a:rPr lang="en-US" b="1" i="1" dirty="0"/>
              <a:t/>
            </a:r>
            <a:br>
              <a:rPr lang="en-US" b="1" i="1" dirty="0"/>
            </a:br>
            <a:r>
              <a:rPr lang="en-US" b="1" i="1" dirty="0" smtClean="0"/>
              <a:t>                                                &amp; </a:t>
            </a:r>
            <a:br>
              <a:rPr lang="en-US" b="1" i="1" dirty="0" smtClean="0"/>
            </a:br>
            <a:r>
              <a:rPr lang="en-US" b="1" i="1" dirty="0" smtClean="0"/>
              <a:t/>
            </a:r>
            <a:br>
              <a:rPr lang="en-US" b="1" i="1" dirty="0" smtClean="0"/>
            </a:br>
            <a:r>
              <a:rPr lang="en-US" b="1" i="1" dirty="0"/>
              <a:t> </a:t>
            </a:r>
            <a:r>
              <a:rPr lang="en-US" b="1" i="1" dirty="0" smtClean="0"/>
              <a:t>                    DRUG DOSE IN EXTENTION PHASE </a:t>
            </a:r>
            <a:endParaRPr lang="fa-IR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41987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7185" y="224631"/>
            <a:ext cx="6633369" cy="66333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988" y="1152284"/>
            <a:ext cx="4400550" cy="313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08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Aetiological</a:t>
            </a:r>
            <a:r>
              <a:rPr lang="en-US" b="1" dirty="0"/>
              <a:t> </a:t>
            </a:r>
            <a:r>
              <a:rPr lang="en-US" b="1" dirty="0" smtClean="0"/>
              <a:t>classification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3425" y="1482725"/>
            <a:ext cx="10515600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5400" b="1" dirty="0" smtClean="0"/>
              <a:t>DVT</a:t>
            </a:r>
            <a:endParaRPr lang="en-US" sz="5400" b="1" dirty="0"/>
          </a:p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Provoked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Unprovoked</a:t>
            </a:r>
            <a:endParaRPr lang="en-US" sz="3600" dirty="0">
              <a:solidFill>
                <a:srgbClr val="FF0000"/>
              </a:solidFill>
            </a:endParaRPr>
          </a:p>
          <a:p>
            <a:endParaRPr lang="en-US" sz="3600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 </a:t>
            </a:r>
          </a:p>
        </p:txBody>
      </p:sp>
      <p:sp>
        <p:nvSpPr>
          <p:cNvPr id="4" name="Oval 3"/>
          <p:cNvSpPr/>
          <p:nvPr/>
        </p:nvSpPr>
        <p:spPr>
          <a:xfrm>
            <a:off x="5791201" y="3629025"/>
            <a:ext cx="5672138" cy="18859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major or minor</a:t>
            </a:r>
          </a:p>
        </p:txBody>
      </p:sp>
      <p:sp>
        <p:nvSpPr>
          <p:cNvPr id="6" name="Oval 5"/>
          <p:cNvSpPr/>
          <p:nvPr/>
        </p:nvSpPr>
        <p:spPr>
          <a:xfrm>
            <a:off x="100012" y="3629025"/>
            <a:ext cx="5476875" cy="1847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transient </a:t>
            </a:r>
            <a:endParaRPr lang="en-US" sz="2800" dirty="0" smtClean="0"/>
          </a:p>
          <a:p>
            <a:pPr algn="ctr"/>
            <a:r>
              <a:rPr lang="en-US" sz="2800" dirty="0" smtClean="0"/>
              <a:t>or </a:t>
            </a:r>
          </a:p>
          <a:p>
            <a:pPr algn="ctr"/>
            <a:r>
              <a:rPr lang="en-US" sz="2800" dirty="0" smtClean="0"/>
              <a:t>persistent</a:t>
            </a:r>
            <a:endParaRPr lang="en-US" sz="2800" dirty="0"/>
          </a:p>
          <a:p>
            <a:endParaRPr lang="en-US" dirty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6594" y="441183"/>
            <a:ext cx="3865844" cy="180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34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275" y="438150"/>
            <a:ext cx="10677525" cy="5738813"/>
          </a:xfrm>
        </p:spPr>
        <p:txBody>
          <a:bodyPr>
            <a:normAutofit/>
          </a:bodyPr>
          <a:lstStyle/>
          <a:p>
            <a:r>
              <a:rPr lang="en-US" sz="1800" dirty="0"/>
              <a:t>Understanding the </a:t>
            </a:r>
            <a:r>
              <a:rPr lang="en-US" sz="1800" dirty="0" smtClean="0"/>
              <a:t>provoked or </a:t>
            </a:r>
            <a:r>
              <a:rPr lang="en-US" sz="1800" dirty="0"/>
              <a:t>unprovoked nature of DVT, as well as the </a:t>
            </a:r>
            <a:r>
              <a:rPr lang="en-US" sz="1800" dirty="0" smtClean="0"/>
              <a:t>chronicity </a:t>
            </a:r>
            <a:r>
              <a:rPr lang="en-US" sz="1800" dirty="0"/>
              <a:t>of any provoking risk factors (transient or persistent), </a:t>
            </a:r>
            <a:r>
              <a:rPr lang="en-US" sz="1800" dirty="0" smtClean="0"/>
              <a:t>has significant </a:t>
            </a:r>
            <a:r>
              <a:rPr lang="en-US" sz="1800" dirty="0"/>
              <a:t>prognostic and treatment implications, as </a:t>
            </a:r>
            <a:r>
              <a:rPr lang="en-US" sz="1800" dirty="0" smtClean="0"/>
              <a:t>recurrence </a:t>
            </a:r>
            <a:r>
              <a:rPr lang="en-US" sz="1800" dirty="0"/>
              <a:t>risk and anticoagulation regimens differ </a:t>
            </a:r>
            <a:r>
              <a:rPr lang="en-US" sz="1800" dirty="0" smtClean="0"/>
              <a:t>accordingly</a:t>
            </a:r>
            <a:r>
              <a:rPr lang="en-US" sz="1800" dirty="0"/>
              <a:t>. </a:t>
            </a:r>
            <a:endParaRPr lang="en-US" sz="1800" dirty="0" smtClean="0"/>
          </a:p>
          <a:p>
            <a:r>
              <a:rPr lang="en-US" dirty="0" smtClean="0"/>
              <a:t>If </a:t>
            </a:r>
            <a:r>
              <a:rPr lang="en-US" dirty="0"/>
              <a:t>a DVT is </a:t>
            </a:r>
            <a:r>
              <a:rPr lang="en-US" dirty="0">
                <a:solidFill>
                  <a:srgbClr val="FF0000"/>
                </a:solidFill>
              </a:rPr>
              <a:t>provoked by a major transient </a:t>
            </a:r>
            <a:r>
              <a:rPr lang="en-US" dirty="0"/>
              <a:t>risk </a:t>
            </a:r>
            <a:r>
              <a:rPr lang="en-US" dirty="0" smtClean="0"/>
              <a:t>factor </a:t>
            </a:r>
            <a:r>
              <a:rPr lang="en-US" dirty="0"/>
              <a:t>(such as trauma or surgery, </a:t>
            </a:r>
            <a:r>
              <a:rPr lang="en-US" dirty="0" err="1"/>
              <a:t>oestrogen</a:t>
            </a:r>
            <a:r>
              <a:rPr lang="en-US" dirty="0"/>
              <a:t> </a:t>
            </a:r>
            <a:r>
              <a:rPr lang="en-US" dirty="0" smtClean="0"/>
              <a:t>therapy, pregnancy</a:t>
            </a:r>
            <a:r>
              <a:rPr lang="en-US" dirty="0"/>
              <a:t>, or </a:t>
            </a:r>
            <a:r>
              <a:rPr lang="en-US" dirty="0" err="1" smtClean="0"/>
              <a:t>puerperium</a:t>
            </a:r>
            <a:r>
              <a:rPr lang="en-US" dirty="0" smtClean="0"/>
              <a:t>: </a:t>
            </a:r>
            <a:r>
              <a:rPr lang="en-US" dirty="0">
                <a:solidFill>
                  <a:srgbClr val="FF0000"/>
                </a:solidFill>
              </a:rPr>
              <a:t>very low risk of </a:t>
            </a:r>
            <a:r>
              <a:rPr lang="en-US" dirty="0" smtClean="0">
                <a:solidFill>
                  <a:srgbClr val="FF0000"/>
                </a:solidFill>
              </a:rPr>
              <a:t>recurrence </a:t>
            </a:r>
            <a:r>
              <a:rPr lang="en-US" dirty="0">
                <a:solidFill>
                  <a:srgbClr val="FF0000"/>
                </a:solidFill>
              </a:rPr>
              <a:t>when anticoagulation is stopped</a:t>
            </a:r>
            <a:r>
              <a:rPr lang="en-US" dirty="0"/>
              <a:t>, provided the </a:t>
            </a:r>
            <a:r>
              <a:rPr lang="en-US" dirty="0" smtClean="0"/>
              <a:t>risk </a:t>
            </a:r>
            <a:r>
              <a:rPr lang="en-US" dirty="0"/>
              <a:t>factor is no longer present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W</a:t>
            </a:r>
            <a:r>
              <a:rPr lang="en-US" dirty="0" smtClean="0"/>
              <a:t>hen </a:t>
            </a:r>
            <a:r>
              <a:rPr lang="en-US" dirty="0"/>
              <a:t>DVT </a:t>
            </a:r>
            <a:r>
              <a:rPr lang="en-US" dirty="0" smtClean="0"/>
              <a:t>is </a:t>
            </a:r>
            <a:r>
              <a:rPr lang="en-US" dirty="0"/>
              <a:t>known to be </a:t>
            </a:r>
            <a:r>
              <a:rPr lang="en-US" dirty="0">
                <a:solidFill>
                  <a:srgbClr val="FF0000"/>
                </a:solidFill>
              </a:rPr>
              <a:t>provoked by a persistent and progressive risk </a:t>
            </a:r>
            <a:r>
              <a:rPr lang="en-US" dirty="0" smtClean="0">
                <a:solidFill>
                  <a:srgbClr val="FF0000"/>
                </a:solidFill>
              </a:rPr>
              <a:t>factor </a:t>
            </a:r>
            <a:r>
              <a:rPr lang="en-US" dirty="0"/>
              <a:t>(such as malignancy), the risk of recurrence is </a:t>
            </a:r>
            <a:r>
              <a:rPr lang="en-US" dirty="0" smtClean="0">
                <a:solidFill>
                  <a:srgbClr val="FF0000"/>
                </a:solidFill>
              </a:rPr>
              <a:t>significantly </a:t>
            </a:r>
            <a:r>
              <a:rPr lang="en-US" dirty="0">
                <a:solidFill>
                  <a:srgbClr val="FF0000"/>
                </a:solidFill>
              </a:rPr>
              <a:t>higher </a:t>
            </a:r>
            <a:r>
              <a:rPr lang="en-US" dirty="0"/>
              <a:t>in the same conditions.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Patients with </a:t>
            </a:r>
            <a:r>
              <a:rPr lang="en-US" dirty="0">
                <a:solidFill>
                  <a:srgbClr val="FF0000"/>
                </a:solidFill>
              </a:rPr>
              <a:t>unprovoked DVT </a:t>
            </a:r>
            <a:r>
              <a:rPr lang="en-US" dirty="0"/>
              <a:t>have an </a:t>
            </a:r>
            <a:r>
              <a:rPr lang="en-US" dirty="0">
                <a:solidFill>
                  <a:srgbClr val="FF0000"/>
                </a:solidFill>
              </a:rPr>
              <a:t>intermediate risk </a:t>
            </a:r>
            <a:r>
              <a:rPr lang="en-US" dirty="0"/>
              <a:t>of </a:t>
            </a:r>
            <a:r>
              <a:rPr lang="en-US" dirty="0" smtClean="0"/>
              <a:t>recurrence. 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5721489"/>
            <a:ext cx="1946610" cy="91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07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350" y="262006"/>
            <a:ext cx="10991850" cy="5377849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5594380"/>
            <a:ext cx="2700235" cy="126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98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8215" y="123016"/>
            <a:ext cx="6256460" cy="62063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76" y="3103403"/>
            <a:ext cx="4495800" cy="24306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7429" y="447760"/>
            <a:ext cx="3926371" cy="2287243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125415" y="5099538"/>
            <a:ext cx="8323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149" y="5368558"/>
            <a:ext cx="1777389" cy="77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72" y="5661636"/>
            <a:ext cx="1601543" cy="70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18" y="5966436"/>
            <a:ext cx="835025" cy="3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149" y="6200898"/>
            <a:ext cx="1941513" cy="84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52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79633"/>
            <a:ext cx="6934200" cy="65783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3736" y="187267"/>
            <a:ext cx="6831564" cy="355716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1621998"/>
            <a:ext cx="4202318" cy="1966545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2582427" y="1786121"/>
            <a:ext cx="1868993" cy="72931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790418" y="4180114"/>
            <a:ext cx="25633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Provoked DVT Treatment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93878" y="3995448"/>
            <a:ext cx="94956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3MONTH</a:t>
            </a:r>
            <a:r>
              <a:rPr lang="en-US" dirty="0" smtClean="0"/>
              <a:t> 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36791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5300" y="23217"/>
            <a:ext cx="4629150" cy="21050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0" y="0"/>
            <a:ext cx="4610100" cy="2095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" y="2032596"/>
            <a:ext cx="4667250" cy="18764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0" y="1946870"/>
            <a:ext cx="4610100" cy="20478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3909021"/>
            <a:ext cx="4667250" cy="2118874"/>
          </a:xfrm>
          <a:prstGeom prst="rect">
            <a:avLst/>
          </a:prstGeom>
        </p:spPr>
      </p:pic>
      <p:pic>
        <p:nvPicPr>
          <p:cNvPr id="12" name="Content Placeholder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3525" y="4061350"/>
            <a:ext cx="4202318" cy="196654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9764918" y="3214132"/>
            <a:ext cx="25633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Provoked DVT Treatment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63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0"/>
            <a:ext cx="6696075" cy="66783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98425"/>
            <a:ext cx="7124700" cy="533400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1621998"/>
            <a:ext cx="4202318" cy="196654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692959" y="1400934"/>
            <a:ext cx="1868993" cy="72931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833636" y="4325005"/>
            <a:ext cx="1868993" cy="72931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870805" y="3812500"/>
            <a:ext cx="25633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Unprovoked DVT Treatment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50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8187" y="286544"/>
            <a:ext cx="4943475" cy="2514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357562"/>
            <a:ext cx="4610100" cy="1685925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79413"/>
            <a:ext cx="4610100" cy="20002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031956" y="3289161"/>
            <a:ext cx="25633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Unprovoked DVT Treatment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2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5325" y="365125"/>
            <a:ext cx="4629150" cy="2247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3000375"/>
            <a:ext cx="4743450" cy="2133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057446" y="2123212"/>
            <a:ext cx="25633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Unprovoked DVT Treatment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59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408" y="1295701"/>
            <a:ext cx="6738607" cy="15387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1839" y="4496084"/>
            <a:ext cx="3026736" cy="17631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6178" y="3182011"/>
            <a:ext cx="3933473" cy="1143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822" y="3697692"/>
            <a:ext cx="6134100" cy="23895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7256" y="295672"/>
            <a:ext cx="4091319" cy="2514456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4249442" y="1610817"/>
            <a:ext cx="1868993" cy="6033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82805" y="4131426"/>
            <a:ext cx="3928905" cy="72931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70822" y="5529943"/>
            <a:ext cx="2833635" cy="72931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915837" y="1996948"/>
            <a:ext cx="1816937" cy="6350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076214" y="1951952"/>
            <a:ext cx="2302043" cy="72931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92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830" y="0"/>
            <a:ext cx="10909454" cy="46016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4830" y="2445043"/>
            <a:ext cx="10909454" cy="3821937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7455877" y="1324708"/>
            <a:ext cx="103163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865077" y="5169877"/>
            <a:ext cx="12192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94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303" y="127449"/>
            <a:ext cx="5225895" cy="24455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175" y="206599"/>
            <a:ext cx="3926371" cy="22872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628" y="1663253"/>
            <a:ext cx="4583585" cy="21360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1454944"/>
            <a:ext cx="4281487" cy="27554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8910" y="3956801"/>
            <a:ext cx="4600575" cy="275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616" y="433462"/>
            <a:ext cx="8091122" cy="537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738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15" y="762000"/>
            <a:ext cx="11254154" cy="5135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175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6722" y="2798456"/>
            <a:ext cx="11786124" cy="9294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26" y="4200525"/>
            <a:ext cx="9610725" cy="2657475"/>
          </a:xfrm>
          <a:prstGeom prst="rect">
            <a:avLst/>
          </a:prstGeom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47" y="301870"/>
            <a:ext cx="4578350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1641231" y="3188677"/>
            <a:ext cx="966491" cy="234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71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216" y="2522171"/>
            <a:ext cx="10515600" cy="1325563"/>
          </a:xfrm>
        </p:spPr>
        <p:txBody>
          <a:bodyPr/>
          <a:lstStyle/>
          <a:p>
            <a:r>
              <a:rPr lang="en-US" b="1" i="1" dirty="0" smtClean="0"/>
              <a:t>SOME POINTS ABOUT </a:t>
            </a:r>
            <a:r>
              <a:rPr lang="en-US" b="1" i="1" dirty="0" smtClean="0">
                <a:solidFill>
                  <a:srgbClr val="FF0000"/>
                </a:solidFill>
              </a:rPr>
              <a:t>NOAC &amp; CANCER </a:t>
            </a:r>
            <a:r>
              <a:rPr lang="en-US" b="1" i="1" dirty="0" smtClean="0"/>
              <a:t>PTs</a:t>
            </a:r>
            <a:endParaRPr lang="fa-IR" b="1" i="1" dirty="0"/>
          </a:p>
        </p:txBody>
      </p:sp>
    </p:spTree>
    <p:extLst>
      <p:ext uri="{BB962C8B-B14F-4D97-AF65-F5344CB8AC3E}">
        <p14:creationId xmlns:p14="http://schemas.microsoft.com/office/powerpoint/2010/main" val="219481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39" y="164123"/>
            <a:ext cx="10597662" cy="5920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18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924" y="1675302"/>
            <a:ext cx="8827476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8555" y="433754"/>
            <a:ext cx="894470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i="1" dirty="0" smtClean="0">
                <a:solidFill>
                  <a:srgbClr val="FF0000"/>
                </a:solidFill>
              </a:rPr>
              <a:t>CAT </a:t>
            </a:r>
            <a:r>
              <a:rPr lang="en-US" sz="4800" b="1" i="1" dirty="0" smtClean="0"/>
              <a:t>&amp;</a:t>
            </a:r>
            <a:r>
              <a:rPr lang="en-US" sz="4800" b="1" i="1" dirty="0" smtClean="0">
                <a:solidFill>
                  <a:srgbClr val="FF0000"/>
                </a:solidFill>
              </a:rPr>
              <a:t> CIT </a:t>
            </a:r>
            <a:r>
              <a:rPr lang="en-US" b="1" i="1" dirty="0" smtClean="0"/>
              <a:t>( cancer induced thrombocytopenia)</a:t>
            </a:r>
            <a:endParaRPr lang="fa-IR" b="1" i="1" dirty="0"/>
          </a:p>
        </p:txBody>
      </p:sp>
    </p:spTree>
    <p:extLst>
      <p:ext uri="{BB962C8B-B14F-4D97-AF65-F5344CB8AC3E}">
        <p14:creationId xmlns:p14="http://schemas.microsoft.com/office/powerpoint/2010/main" val="121822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79" y="1581517"/>
            <a:ext cx="607695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200168" y="981352"/>
            <a:ext cx="434365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b="1" i="1" dirty="0" smtClean="0">
                <a:solidFill>
                  <a:srgbClr val="FF0000"/>
                </a:solidFill>
              </a:rPr>
              <a:t>Primary prevention in cancer </a:t>
            </a:r>
            <a:r>
              <a:rPr lang="en-US" sz="3600" b="1" i="1" dirty="0" err="1" smtClean="0">
                <a:solidFill>
                  <a:srgbClr val="FF0000"/>
                </a:solidFill>
              </a:rPr>
              <a:t>pts</a:t>
            </a:r>
            <a:endParaRPr lang="fa-IR" sz="36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9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84" y="1147763"/>
            <a:ext cx="10820401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109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1851"/>
            <a:ext cx="6076950" cy="5967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652" y="-165222"/>
            <a:ext cx="6072187" cy="6601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05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6" y="3799335"/>
            <a:ext cx="11491733" cy="830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323" y="1160836"/>
            <a:ext cx="4583585" cy="2136082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892914" y="3611005"/>
            <a:ext cx="1868993" cy="6033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69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37" y="461962"/>
            <a:ext cx="10887075" cy="5495925"/>
          </a:xfrm>
          <a:prstGeom prst="rect">
            <a:avLst/>
          </a:prstGeom>
        </p:spPr>
      </p:pic>
      <p:pic>
        <p:nvPicPr>
          <p:cNvPr id="1028" name="Picture 4" descr="Q : Is VTE a problem in patients with cancer?&#10;A : The problem is bigger than we imagined&#10;The management of CAT is challeng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5188" y="-2185988"/>
            <a:ext cx="6076950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30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2014</TotalTime>
  <Words>475</Words>
  <Application>Microsoft Office PowerPoint</Application>
  <PresentationFormat>Widescreen</PresentationFormat>
  <Paragraphs>88</Paragraphs>
  <Slides>50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Arial</vt:lpstr>
      <vt:lpstr>Calibri</vt:lpstr>
      <vt:lpstr>Calibri Light</vt:lpstr>
      <vt:lpstr>Carlito</vt:lpstr>
      <vt:lpstr>Times New Roman</vt:lpstr>
      <vt:lpstr>Wingdings</vt:lpstr>
      <vt:lpstr>Office Theme</vt:lpstr>
      <vt:lpstr>4725</vt:lpstr>
      <vt:lpstr>PowerPoint Presentation</vt:lpstr>
      <vt:lpstr>PowerPoint Presentation</vt:lpstr>
      <vt:lpstr>Emergency medicine specialist has candidate her  for  thrombolytic therapy . (t-PA, 100 mg IV infusion for 2 hours).  T-PA  will be finished in 10 minutes time. </vt:lpstr>
      <vt:lpstr>PowerPoint Presentation</vt:lpstr>
      <vt:lpstr>PowerPoint Presentation</vt:lpstr>
      <vt:lpstr>PowerPoint Presentation</vt:lpstr>
      <vt:lpstr>ESC 2019</vt:lpstr>
      <vt:lpstr>PowerPoint Presentation</vt:lpstr>
      <vt:lpstr>PowerPoint Presentation</vt:lpstr>
      <vt:lpstr>PowerPoint Presentation</vt:lpstr>
      <vt:lpstr>PowerPoint Presentation</vt:lpstr>
      <vt:lpstr>Which anticoagulants  can be used in cancer patients?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  HAVE DECIDED TO START APIXABAN </vt:lpstr>
      <vt:lpstr>PowerPoint Presentation</vt:lpstr>
      <vt:lpstr>PowerPoint Presentation</vt:lpstr>
      <vt:lpstr>DURATION                                  &amp;                                                                                        EXTENTION OF TREATMENT                                                  &amp;                        DRUG DOSE IN EXTENTION PHASE </vt:lpstr>
      <vt:lpstr>PowerPoint Presentation</vt:lpstr>
      <vt:lpstr>Aetiological classification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 POINTS ABOUT NOAC &amp; CANCER 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Windows User</cp:lastModifiedBy>
  <cp:revision>129</cp:revision>
  <dcterms:created xsi:type="dcterms:W3CDTF">2019-07-03T08:42:07Z</dcterms:created>
  <dcterms:modified xsi:type="dcterms:W3CDTF">2021-06-25T03:31:22Z</dcterms:modified>
</cp:coreProperties>
</file>