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325" r:id="rId4"/>
    <p:sldId id="284" r:id="rId5"/>
    <p:sldId id="285" r:id="rId6"/>
    <p:sldId id="326" r:id="rId7"/>
    <p:sldId id="286" r:id="rId8"/>
    <p:sldId id="287" r:id="rId9"/>
    <p:sldId id="327" r:id="rId10"/>
    <p:sldId id="290" r:id="rId11"/>
    <p:sldId id="328" r:id="rId12"/>
    <p:sldId id="329" r:id="rId13"/>
    <p:sldId id="288" r:id="rId14"/>
    <p:sldId id="289" r:id="rId15"/>
    <p:sldId id="291" r:id="rId16"/>
    <p:sldId id="330" r:id="rId17"/>
    <p:sldId id="292" r:id="rId18"/>
    <p:sldId id="331" r:id="rId19"/>
    <p:sldId id="294" r:id="rId20"/>
    <p:sldId id="332" r:id="rId21"/>
    <p:sldId id="295" r:id="rId22"/>
    <p:sldId id="333" r:id="rId23"/>
    <p:sldId id="297" r:id="rId24"/>
    <p:sldId id="334" r:id="rId25"/>
    <p:sldId id="299" r:id="rId26"/>
    <p:sldId id="300" r:id="rId27"/>
    <p:sldId id="296" r:id="rId28"/>
    <p:sldId id="316" r:id="rId29"/>
    <p:sldId id="318" r:id="rId30"/>
    <p:sldId id="317" r:id="rId31"/>
    <p:sldId id="321" r:id="rId32"/>
    <p:sldId id="335" r:id="rId33"/>
    <p:sldId id="298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08" r:id="rId42"/>
    <p:sldId id="311" r:id="rId43"/>
    <p:sldId id="336" r:id="rId44"/>
    <p:sldId id="337" r:id="rId45"/>
    <p:sldId id="338" r:id="rId46"/>
    <p:sldId id="339" r:id="rId47"/>
    <p:sldId id="340" r:id="rId48"/>
    <p:sldId id="342" r:id="rId49"/>
    <p:sldId id="341" r:id="rId50"/>
    <p:sldId id="324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11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1"/>
            <a:ext cx="7772400" cy="2762250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/>
              <a:t>Neurocovid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case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343400"/>
            <a:ext cx="7086600" cy="16764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altLang="zh-CN" dirty="0"/>
              <a:t>Maziar Emamikhah</a:t>
            </a:r>
          </a:p>
          <a:p>
            <a:pPr algn="ctr"/>
            <a:r>
              <a:rPr lang="en-US" altLang="zh-CN" dirty="0"/>
              <a:t>M.D. Neurologist</a:t>
            </a:r>
          </a:p>
          <a:p>
            <a:pPr algn="ctr"/>
            <a:r>
              <a:rPr lang="en-US" altLang="zh-CN" dirty="0"/>
              <a:t>Assistant professor at “</a:t>
            </a:r>
            <a:r>
              <a:rPr lang="en-US" altLang="zh-CN" dirty="0" err="1"/>
              <a:t>Rasool</a:t>
            </a:r>
            <a:r>
              <a:rPr lang="en-US" altLang="zh-CN" dirty="0"/>
              <a:t>-e </a:t>
            </a:r>
            <a:r>
              <a:rPr lang="en-US" altLang="zh-CN" dirty="0" err="1"/>
              <a:t>Akram</a:t>
            </a:r>
            <a:r>
              <a:rPr lang="en-US" altLang="zh-CN" dirty="0"/>
              <a:t>” hospital, </a:t>
            </a:r>
            <a:endParaRPr lang="en-US" altLang="zh-CN" dirty="0" smtClean="0"/>
          </a:p>
          <a:p>
            <a:pPr algn="ctr"/>
            <a:r>
              <a:rPr lang="en-US" altLang="zh-CN" dirty="0" smtClean="0"/>
              <a:t>Iran </a:t>
            </a:r>
            <a:r>
              <a:rPr lang="en-US" altLang="zh-CN" dirty="0"/>
              <a:t>University of Medical sciences (IUMS), </a:t>
            </a:r>
            <a:endParaRPr lang="en-US" altLang="zh-CN" dirty="0" smtClean="0"/>
          </a:p>
          <a:p>
            <a:pPr algn="ctr"/>
            <a:r>
              <a:rPr lang="en-US" altLang="zh-CN" dirty="0" smtClean="0"/>
              <a:t>Tehran</a:t>
            </a:r>
            <a:r>
              <a:rPr lang="en-US" altLang="zh-CN" dirty="0"/>
              <a:t>, </a:t>
            </a:r>
            <a:r>
              <a:rPr lang="en-US" altLang="zh-CN" dirty="0" smtClean="0"/>
              <a:t>Iran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5192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Cerebral hemorrhage </a:t>
            </a:r>
            <a:endParaRPr lang="en-US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257" y="1600200"/>
            <a:ext cx="3881886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8119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Association with COVID-19?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67179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A 56 years old male 10 days after fever and coughs came to ER with drowsiness, blurred visions and headaches</a:t>
            </a:r>
          </a:p>
          <a:p>
            <a:r>
              <a:rPr lang="en-US" sz="3200" dirty="0" smtClean="0"/>
              <a:t>No prior medical </a:t>
            </a:r>
            <a:r>
              <a:rPr lang="en-US" sz="3200" dirty="0" err="1" smtClean="0"/>
              <a:t>hx</a:t>
            </a:r>
            <a:endParaRPr lang="en-US" sz="3200" dirty="0" smtClean="0"/>
          </a:p>
          <a:p>
            <a:r>
              <a:rPr lang="en-US" sz="3200" dirty="0" smtClean="0"/>
              <a:t>N/E: blurred OD margins, normal pupil light reflexes, drowsiness, no FND</a:t>
            </a:r>
          </a:p>
          <a:p>
            <a:r>
              <a:rPr lang="en-US" sz="3200" dirty="0" smtClean="0"/>
              <a:t>Chest CT: typical for COVID-19</a:t>
            </a:r>
          </a:p>
          <a:p>
            <a:r>
              <a:rPr lang="en-US" sz="3200" dirty="0" err="1" smtClean="0"/>
              <a:t>Dx</a:t>
            </a:r>
            <a:r>
              <a:rPr lang="en-US" sz="3200" dirty="0" smtClean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49718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Posterior reversible encephalopathy syndrome (PRES)</a:t>
            </a: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25" y="1524000"/>
            <a:ext cx="8371975" cy="5243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0418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Posterior reversible encephalopathy syndrome (PRES)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result from elevated </a:t>
            </a:r>
            <a:r>
              <a:rPr lang="en-US" dirty="0" smtClean="0"/>
              <a:t>inflammatory markers </a:t>
            </a:r>
            <a:r>
              <a:rPr lang="en-US" dirty="0"/>
              <a:t>and cytokines leading to changes </a:t>
            </a:r>
            <a:r>
              <a:rPr lang="en-US" dirty="0" smtClean="0"/>
              <a:t>in endothelial </a:t>
            </a:r>
            <a:r>
              <a:rPr lang="en-US" dirty="0"/>
              <a:t>morphology, impairment of the </a:t>
            </a:r>
            <a:r>
              <a:rPr lang="en-US" dirty="0" smtClean="0"/>
              <a:t>blood–brain barrier </a:t>
            </a:r>
            <a:r>
              <a:rPr lang="en-US" dirty="0"/>
              <a:t>and consecutive increased vascular </a:t>
            </a:r>
            <a:r>
              <a:rPr lang="en-US" dirty="0" smtClean="0"/>
              <a:t>permeability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272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Seizure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413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 32 years old epileptic male, seizure free for one year on medication came to ER because of two episodes of GTCS</a:t>
            </a:r>
          </a:p>
          <a:p>
            <a:r>
              <a:rPr lang="en-US" sz="2800" dirty="0" smtClean="0"/>
              <a:t>Fever and coughs since 3 days ago, COVID-19 in 2 family members</a:t>
            </a:r>
          </a:p>
          <a:p>
            <a:r>
              <a:rPr lang="en-US" sz="2800" dirty="0" smtClean="0"/>
              <a:t>Takes CBZ 200mg regularly </a:t>
            </a:r>
          </a:p>
          <a:p>
            <a:r>
              <a:rPr lang="en-US" sz="2800" dirty="0" smtClean="0"/>
              <a:t>N/E: Normal consciousness and examination one hour after the last seizure</a:t>
            </a:r>
          </a:p>
          <a:p>
            <a:r>
              <a:rPr lang="en-US" sz="2800" dirty="0" err="1" smtClean="0"/>
              <a:t>Dx</a:t>
            </a:r>
            <a:r>
              <a:rPr lang="en-US" sz="2800" dirty="0" smtClean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0929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COVID-19 can reduce seizure threshold in patients with </a:t>
            </a:r>
            <a:r>
              <a:rPr lang="en-US" dirty="0" smtClean="0"/>
              <a:t>an existing </a:t>
            </a:r>
            <a:r>
              <a:rPr lang="en-US" dirty="0"/>
              <a:t>seizure </a:t>
            </a:r>
            <a:r>
              <a:rPr lang="en-US" dirty="0" smtClean="0"/>
              <a:t>disorder</a:t>
            </a:r>
          </a:p>
          <a:p>
            <a:r>
              <a:rPr lang="en-US" dirty="0"/>
              <a:t>can trigger new-onset seizures </a:t>
            </a:r>
            <a:r>
              <a:rPr lang="en-US" dirty="0" smtClean="0"/>
              <a:t>in patients </a:t>
            </a:r>
            <a:r>
              <a:rPr lang="en-US" dirty="0"/>
              <a:t>with no known history of seizures (</a:t>
            </a:r>
            <a:r>
              <a:rPr lang="en-US" dirty="0" smtClean="0"/>
              <a:t>estimated pooled </a:t>
            </a:r>
            <a:r>
              <a:rPr lang="en-US" dirty="0"/>
              <a:t>prevalence 0.9</a:t>
            </a:r>
            <a:r>
              <a:rPr lang="en-US" dirty="0" smtClean="0"/>
              <a:t>%)</a:t>
            </a:r>
          </a:p>
          <a:p>
            <a:r>
              <a:rPr lang="en-US" dirty="0"/>
              <a:t>Hypoxia, fever, </a:t>
            </a:r>
            <a:r>
              <a:rPr lang="en-US" dirty="0" smtClean="0"/>
              <a:t>multi-organ failure</a:t>
            </a:r>
            <a:r>
              <a:rPr lang="en-US" dirty="0"/>
              <a:t>, and severe metabolic or electrolyte </a:t>
            </a:r>
            <a:r>
              <a:rPr lang="en-US" dirty="0" smtClean="0"/>
              <a:t>derangement </a:t>
            </a:r>
            <a:endParaRPr lang="en-US" dirty="0"/>
          </a:p>
          <a:p>
            <a:r>
              <a:rPr lang="en-US" dirty="0" smtClean="0"/>
              <a:t>secondary </a:t>
            </a:r>
            <a:r>
              <a:rPr lang="en-US" dirty="0"/>
              <a:t>to a </a:t>
            </a:r>
            <a:r>
              <a:rPr lang="en-US" dirty="0" smtClean="0"/>
              <a:t>meningitis/encephalitis associated </a:t>
            </a:r>
            <a:r>
              <a:rPr lang="en-US" dirty="0"/>
              <a:t>with SARS-CoV-2 </a:t>
            </a:r>
            <a:r>
              <a:rPr lang="en-US" dirty="0" smtClean="0"/>
              <a:t>infection</a:t>
            </a:r>
          </a:p>
          <a:p>
            <a:r>
              <a:rPr lang="en-US" dirty="0" smtClean="0"/>
              <a:t>PRESS, Hemorrhage, ischemic stroke, ADEM, …</a:t>
            </a:r>
          </a:p>
          <a:p>
            <a:r>
              <a:rPr lang="en-US" dirty="0"/>
              <a:t>as a potential COVID-19 </a:t>
            </a:r>
            <a:r>
              <a:rPr lang="en-US" dirty="0" smtClean="0"/>
              <a:t>presentation in </a:t>
            </a:r>
            <a:r>
              <a:rPr lang="en-US" dirty="0"/>
              <a:t>the pediatric age groups, even in children </a:t>
            </a:r>
            <a:r>
              <a:rPr lang="en-US" dirty="0" smtClean="0"/>
              <a:t>without fever </a:t>
            </a:r>
            <a:r>
              <a:rPr lang="en-US" dirty="0"/>
              <a:t>(afebrile seizures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382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 8 years old boy with deteriorating consciousness since 1 week ago after 3 days of fever</a:t>
            </a:r>
          </a:p>
          <a:p>
            <a:r>
              <a:rPr lang="en-US" sz="2800" dirty="0" smtClean="0"/>
              <a:t>N/E: </a:t>
            </a:r>
            <a:r>
              <a:rPr lang="en-US" sz="2800" dirty="0" err="1" smtClean="0"/>
              <a:t>stuporous</a:t>
            </a:r>
            <a:r>
              <a:rPr lang="en-US" sz="2800" dirty="0" smtClean="0"/>
              <a:t>, </a:t>
            </a:r>
            <a:r>
              <a:rPr lang="en-US" sz="2800" dirty="0" err="1" smtClean="0"/>
              <a:t>Rt</a:t>
            </a:r>
            <a:r>
              <a:rPr lang="en-US" sz="2800" dirty="0" smtClean="0"/>
              <a:t> side limbs are </a:t>
            </a:r>
            <a:r>
              <a:rPr lang="en-US" sz="2800" dirty="0" err="1" smtClean="0"/>
              <a:t>plegic</a:t>
            </a:r>
            <a:r>
              <a:rPr lang="en-US" sz="2800" dirty="0" smtClean="0"/>
              <a:t>, Lt side is week, bilateral </a:t>
            </a:r>
            <a:r>
              <a:rPr lang="en-US" sz="2800" dirty="0" err="1" smtClean="0"/>
              <a:t>babinski</a:t>
            </a:r>
            <a:r>
              <a:rPr lang="en-US" sz="2800" dirty="0" smtClean="0"/>
              <a:t> signs, increased DTR in lower limbs</a:t>
            </a:r>
          </a:p>
          <a:p>
            <a:r>
              <a:rPr lang="en-US" sz="2800" dirty="0" smtClean="0"/>
              <a:t>Chest CT: patchy peripheral consolidations</a:t>
            </a:r>
          </a:p>
          <a:p>
            <a:endParaRPr lang="en-US" sz="2800" dirty="0"/>
          </a:p>
          <a:p>
            <a:r>
              <a:rPr lang="en-US" sz="2800" dirty="0" err="1" smtClean="0"/>
              <a:t>Dx</a:t>
            </a:r>
            <a:r>
              <a:rPr lang="en-US" sz="28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18175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Acute disseminated encephalomyelitis (</a:t>
            </a:r>
            <a:r>
              <a:rPr lang="en-US" sz="3600" b="1" dirty="0"/>
              <a:t>ADEM</a:t>
            </a:r>
            <a:r>
              <a:rPr lang="en-US" sz="3600" dirty="0"/>
              <a:t>)</a:t>
            </a:r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95500"/>
            <a:ext cx="762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48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3374"/>
            <a:ext cx="9153964" cy="6494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034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A 40 year old male came to ER because of progressive muscle weakness in lower limbs</a:t>
            </a:r>
          </a:p>
          <a:p>
            <a:r>
              <a:rPr lang="en-US" sz="2800" dirty="0" smtClean="0"/>
              <a:t>Fever since last week and tachypnea since yesterday</a:t>
            </a:r>
          </a:p>
          <a:p>
            <a:r>
              <a:rPr lang="en-US" sz="2800" dirty="0" smtClean="0"/>
              <a:t>N/E: lower limbs MF 2/5, uppers clumsy, DTR 0, gloves and socks pattern </a:t>
            </a:r>
            <a:r>
              <a:rPr lang="en-US" sz="2800" dirty="0" err="1" smtClean="0"/>
              <a:t>hyposthesis</a:t>
            </a:r>
            <a:r>
              <a:rPr lang="en-US" sz="2800" dirty="0" smtClean="0"/>
              <a:t>, impaired position in lower limbs</a:t>
            </a:r>
          </a:p>
          <a:p>
            <a:r>
              <a:rPr lang="en-US" sz="2800" dirty="0" smtClean="0"/>
              <a:t>Chest CT: Severe lung involvement compatible with COVID-19</a:t>
            </a:r>
          </a:p>
          <a:p>
            <a:r>
              <a:rPr lang="en-US" sz="2800" dirty="0" smtClean="0"/>
              <a:t>Bilateral facial weakness the next day</a:t>
            </a:r>
          </a:p>
          <a:p>
            <a:r>
              <a:rPr lang="en-US" sz="2800" dirty="0" err="1" smtClean="0"/>
              <a:t>Dx</a:t>
            </a:r>
            <a:r>
              <a:rPr lang="en-US" sz="28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84220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Guillain</a:t>
            </a:r>
            <a:r>
              <a:rPr lang="en-US" sz="3200" dirty="0"/>
              <a:t>–</a:t>
            </a:r>
            <a:r>
              <a:rPr lang="en-US" sz="3200" dirty="0" err="1"/>
              <a:t>Barré</a:t>
            </a:r>
            <a:r>
              <a:rPr lang="en-US" sz="3200" dirty="0"/>
              <a:t> syndrome (</a:t>
            </a:r>
            <a:r>
              <a:rPr lang="en-US" sz="3200" dirty="0" smtClean="0"/>
              <a:t>GBS)</a:t>
            </a:r>
          </a:p>
          <a:p>
            <a:r>
              <a:rPr lang="en-US" sz="3200" dirty="0" smtClean="0"/>
              <a:t>ICU admission and intubation for 1 week</a:t>
            </a:r>
          </a:p>
          <a:p>
            <a:r>
              <a:rPr lang="en-US" sz="3200" dirty="0" smtClean="0"/>
              <a:t>PLEX 12 L led to considerable improvement of weakness</a:t>
            </a:r>
          </a:p>
          <a:p>
            <a:r>
              <a:rPr lang="en-US" sz="3200" dirty="0" smtClean="0"/>
              <a:t>Discharged after 20 days</a:t>
            </a:r>
          </a:p>
        </p:txBody>
      </p:sp>
    </p:spTree>
    <p:extLst>
      <p:ext uri="{BB962C8B-B14F-4D97-AF65-F5344CB8AC3E}">
        <p14:creationId xmlns:p14="http://schemas.microsoft.com/office/powerpoint/2010/main" val="31704757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 38 years old male was admitted to ICU because of severe respiratory distress, fever and stupor with COVID-19 </a:t>
            </a:r>
            <a:r>
              <a:rPr lang="en-US" sz="2800" dirty="0" err="1" smtClean="0"/>
              <a:t>Dx</a:t>
            </a:r>
            <a:endParaRPr lang="en-US" sz="2800" dirty="0" smtClean="0"/>
          </a:p>
          <a:p>
            <a:r>
              <a:rPr lang="en-US" sz="2800" dirty="0" smtClean="0"/>
              <a:t>Received </a:t>
            </a:r>
            <a:r>
              <a:rPr lang="en-US" sz="2800" dirty="0" err="1" smtClean="0"/>
              <a:t>remdesivir</a:t>
            </a:r>
            <a:r>
              <a:rPr lang="en-US" sz="2800" dirty="0" smtClean="0"/>
              <a:t>, IVIG and ICU care</a:t>
            </a:r>
          </a:p>
          <a:p>
            <a:r>
              <a:rPr lang="en-US" sz="2800" dirty="0" smtClean="0"/>
              <a:t>Chest CT improved after 5 days of admission, consciousness did not</a:t>
            </a:r>
          </a:p>
          <a:p>
            <a:r>
              <a:rPr lang="en-US" sz="2800" dirty="0" smtClean="0"/>
              <a:t>Neurology consult: Deep coma, bilateral </a:t>
            </a:r>
            <a:r>
              <a:rPr lang="en-US" sz="2800" dirty="0" err="1" smtClean="0"/>
              <a:t>babinski</a:t>
            </a:r>
            <a:r>
              <a:rPr lang="en-US" sz="2800" dirty="0" smtClean="0"/>
              <a:t> sign, brain MRI requested</a:t>
            </a:r>
          </a:p>
          <a:p>
            <a:r>
              <a:rPr lang="en-US" sz="2800" dirty="0" err="1" smtClean="0"/>
              <a:t>Dx</a:t>
            </a:r>
            <a:r>
              <a:rPr lang="en-US" sz="2800" dirty="0" smtClean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374001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81200"/>
            <a:ext cx="7620000" cy="1249362"/>
          </a:xfrm>
        </p:spPr>
        <p:txBody>
          <a:bodyPr/>
          <a:lstStyle/>
          <a:p>
            <a:r>
              <a:rPr lang="en-US" sz="3600" dirty="0"/>
              <a:t>Acute necrotizing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encephalitis </a:t>
            </a:r>
            <a:r>
              <a:rPr lang="en-US" sz="3600" dirty="0"/>
              <a:t>(ANE)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296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691" y="0"/>
            <a:ext cx="43653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578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Improved and discharged after one months of admission</a:t>
            </a:r>
          </a:p>
          <a:p>
            <a:r>
              <a:rPr lang="en-US" dirty="0" smtClean="0"/>
              <a:t>Treated with 2g/kg IVIG+7g </a:t>
            </a:r>
            <a:r>
              <a:rPr lang="en-US" dirty="0" err="1" smtClean="0"/>
              <a:t>methylprednisolon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9908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5" y="166255"/>
            <a:ext cx="9011645" cy="638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28265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11" y="1600200"/>
            <a:ext cx="873059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3538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Acute hemorrhagic </a:t>
            </a:r>
            <a:r>
              <a:rPr lang="en-US" sz="3200" dirty="0" err="1"/>
              <a:t>leukoencephalitis</a:t>
            </a:r>
            <a:r>
              <a:rPr lang="en-US" sz="3200" dirty="0"/>
              <a:t> (AHLE)</a:t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1"/>
            <a:ext cx="9144000" cy="4459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86545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Delayed post-hypoxic </a:t>
            </a:r>
            <a:r>
              <a:rPr lang="en-US" sz="3200" dirty="0" err="1"/>
              <a:t>leukoencephalopathy</a:t>
            </a:r>
            <a:r>
              <a:rPr lang="en-US" sz="3200" dirty="0"/>
              <a:t> (DPHL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4" y="1855722"/>
            <a:ext cx="8209276" cy="4621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49461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Delayed post-hypoxic </a:t>
            </a:r>
            <a:r>
              <a:rPr lang="en-US" sz="3200" dirty="0" err="1"/>
              <a:t>leukoencephalopathy</a:t>
            </a:r>
            <a:r>
              <a:rPr lang="en-US" sz="3200" dirty="0"/>
              <a:t> (DPHL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476" y="1905000"/>
            <a:ext cx="9210476" cy="4873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6348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Fifty year old male with left hemiplegia and confusion</a:t>
            </a:r>
          </a:p>
          <a:p>
            <a:r>
              <a:rPr lang="en-US" sz="2800" dirty="0" err="1" smtClean="0"/>
              <a:t>Hx</a:t>
            </a:r>
            <a:r>
              <a:rPr lang="en-US" sz="2800" dirty="0" smtClean="0"/>
              <a:t> of HTN, </a:t>
            </a:r>
            <a:r>
              <a:rPr lang="en-US" sz="2800" dirty="0" err="1" smtClean="0"/>
              <a:t>Hx</a:t>
            </a:r>
            <a:r>
              <a:rPr lang="en-US" sz="2800" dirty="0" smtClean="0"/>
              <a:t> of COVID-19 since one week ago</a:t>
            </a:r>
          </a:p>
          <a:p>
            <a:r>
              <a:rPr lang="en-US" sz="2800" dirty="0" smtClean="0"/>
              <a:t>N/E: Gaze preference to </a:t>
            </a:r>
            <a:r>
              <a:rPr lang="en-US" sz="2800" dirty="0" err="1" smtClean="0"/>
              <a:t>Rt</a:t>
            </a:r>
            <a:r>
              <a:rPr lang="en-US" sz="2800" dirty="0" smtClean="0"/>
              <a:t> side, Lt hemiplegia, </a:t>
            </a:r>
            <a:r>
              <a:rPr lang="en-US" sz="2800" dirty="0" err="1" smtClean="0"/>
              <a:t>dyarthria</a:t>
            </a:r>
            <a:r>
              <a:rPr lang="en-US" sz="2800" dirty="0" smtClean="0"/>
              <a:t> and dysphagia, Left </a:t>
            </a:r>
            <a:r>
              <a:rPr lang="en-US" sz="2800" dirty="0" err="1" smtClean="0"/>
              <a:t>hemisensory</a:t>
            </a:r>
            <a:r>
              <a:rPr lang="en-US" sz="2800" dirty="0" smtClean="0"/>
              <a:t> loss</a:t>
            </a:r>
          </a:p>
          <a:p>
            <a:endParaRPr lang="en-US" sz="2800" dirty="0"/>
          </a:p>
          <a:p>
            <a:r>
              <a:rPr lang="en-US" sz="2800" dirty="0" smtClean="0"/>
              <a:t>General P/E: normal regular and symmetrical pulses, No heart murmur</a:t>
            </a:r>
          </a:p>
          <a:p>
            <a:r>
              <a:rPr lang="en-US" sz="2800" dirty="0" err="1" smtClean="0"/>
              <a:t>Dx</a:t>
            </a:r>
            <a:r>
              <a:rPr lang="en-US" sz="28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907816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Mild encephalopathy with reversible </a:t>
            </a:r>
            <a:r>
              <a:rPr lang="en-US" sz="2800" dirty="0" err="1"/>
              <a:t>splenial</a:t>
            </a:r>
            <a:r>
              <a:rPr lang="en-US" sz="2800" dirty="0"/>
              <a:t> lesion (MERS) or cytotoxic lesion of corpus callosum (CLOC)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3" y="1524000"/>
            <a:ext cx="8871187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33925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Mild encephalopathy with reversible </a:t>
            </a:r>
            <a:r>
              <a:rPr lang="en-US" sz="2800" dirty="0" err="1"/>
              <a:t>splenial</a:t>
            </a:r>
            <a:r>
              <a:rPr lang="en-US" sz="2800" dirty="0"/>
              <a:t> lesion (MERS) or cytotoxic lesion of corpus callosum (</a:t>
            </a:r>
            <a:r>
              <a:rPr lang="en-US" sz="2800" dirty="0" smtClean="0"/>
              <a:t>CLOCC)</a:t>
            </a:r>
            <a:endParaRPr lang="en-US" sz="28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28" y="1586016"/>
            <a:ext cx="8174772" cy="519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42119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Eight similar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9433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Opsoclonus</a:t>
            </a:r>
            <a:r>
              <a:rPr lang="en-US" sz="3200" dirty="0"/>
              <a:t>-myoclonus-ataxia syndrome (OMAS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86" y="1371600"/>
            <a:ext cx="7405614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5747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Opsoclonus</a:t>
            </a:r>
            <a:r>
              <a:rPr lang="en-US" sz="3200" dirty="0"/>
              <a:t>-myoclonus-ataxia syndrome (OMAS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Video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62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Opsoclonus</a:t>
            </a:r>
            <a:r>
              <a:rPr lang="en-US" sz="3200" dirty="0"/>
              <a:t>-myoclonus-ataxia syndrome (OMAS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Video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38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Opsoclonus</a:t>
            </a:r>
            <a:r>
              <a:rPr lang="en-US" sz="3200" dirty="0"/>
              <a:t>-myoclonus-ataxia syndrome (OMAS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Video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37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Opsoclonus</a:t>
            </a:r>
            <a:r>
              <a:rPr lang="en-US" sz="3200" dirty="0"/>
              <a:t>-myoclonus-ataxia syndrome (OMAS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Video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37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Opsoclonus</a:t>
            </a:r>
            <a:r>
              <a:rPr lang="en-US" sz="3200" dirty="0"/>
              <a:t>-myoclonus-ataxia syndrome (OMAS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Video 5</a:t>
            </a:r>
          </a:p>
        </p:txBody>
      </p:sp>
    </p:spTree>
    <p:extLst>
      <p:ext uri="{BB962C8B-B14F-4D97-AF65-F5344CB8AC3E}">
        <p14:creationId xmlns:p14="http://schemas.microsoft.com/office/powerpoint/2010/main" val="424760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Opsoclonus</a:t>
            </a:r>
            <a:r>
              <a:rPr lang="en-US" sz="3200" dirty="0"/>
              <a:t>-myoclonus-ataxia syndrome (OMAS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Video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98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Ischemic stroke</a:t>
            </a:r>
            <a:endParaRPr lang="en-US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206" y="1524000"/>
            <a:ext cx="4382869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17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Opsoclonus</a:t>
            </a:r>
            <a:r>
              <a:rPr lang="en-US" sz="3200" dirty="0"/>
              <a:t>-myoclonus-ataxia syndrome (OMAS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Video 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85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Opsoclonus</a:t>
            </a:r>
            <a:r>
              <a:rPr lang="en-US" sz="3200" dirty="0"/>
              <a:t>-myoclonus-ataxia syndrome (OMAS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Video 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40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/>
              <a:t>COVID-19 </a:t>
            </a:r>
            <a:r>
              <a:rPr lang="en-US" sz="4800" dirty="0"/>
              <a:t>vaccine, neurological disorders and neurological side </a:t>
            </a:r>
            <a:r>
              <a:rPr lang="en-US" sz="4800" dirty="0" smtClean="0"/>
              <a:t>effects</a:t>
            </a:r>
            <a:endParaRPr lang="en-US" sz="4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9448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 73-year old male came to clinic with Lt hemiparesis developed over 24 hours, five days after </a:t>
            </a:r>
            <a:r>
              <a:rPr lang="en-US" sz="2800" dirty="0" err="1" smtClean="0"/>
              <a:t>sinopharm</a:t>
            </a:r>
            <a:r>
              <a:rPr lang="en-US" sz="2800" dirty="0" smtClean="0"/>
              <a:t> first dose vaccine</a:t>
            </a:r>
          </a:p>
          <a:p>
            <a:r>
              <a:rPr lang="en-US" sz="2800" dirty="0" smtClean="0"/>
              <a:t>N/E: Lt side MF 3/5, </a:t>
            </a:r>
            <a:r>
              <a:rPr lang="en-US" sz="2800" dirty="0" err="1" smtClean="0"/>
              <a:t>Rt</a:t>
            </a:r>
            <a:r>
              <a:rPr lang="en-US" sz="2800" dirty="0" smtClean="0"/>
              <a:t> </a:t>
            </a:r>
            <a:r>
              <a:rPr lang="en-US" sz="2800" dirty="0" err="1" smtClean="0"/>
              <a:t>hemihyposthesis</a:t>
            </a:r>
            <a:r>
              <a:rPr lang="en-US" sz="2800" dirty="0" smtClean="0"/>
              <a:t> sparing the face, impaired position in Lt leg, Lt side </a:t>
            </a:r>
            <a:r>
              <a:rPr lang="en-US" sz="2800" dirty="0" err="1" smtClean="0"/>
              <a:t>babinski</a:t>
            </a:r>
            <a:r>
              <a:rPr lang="en-US" sz="2800" dirty="0" smtClean="0"/>
              <a:t> sign</a:t>
            </a:r>
          </a:p>
          <a:p>
            <a:r>
              <a:rPr lang="en-US" sz="2800" dirty="0" smtClean="0"/>
              <a:t>He had a normal brain MRI</a:t>
            </a:r>
          </a:p>
          <a:p>
            <a:r>
              <a:rPr lang="en-US" sz="2800" dirty="0" err="1" smtClean="0"/>
              <a:t>Dx</a:t>
            </a:r>
            <a:r>
              <a:rPr lang="en-US" sz="2800" dirty="0" smtClean="0"/>
              <a:t>?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1834888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مقاله مازیار\presentations\Neurocovid webinar for internists\MORADI EBRAHIM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50" r="42683" b="76649"/>
          <a:stretch/>
        </p:blipFill>
        <p:spPr bwMode="auto">
          <a:xfrm>
            <a:off x="0" y="685800"/>
            <a:ext cx="9144000" cy="486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1055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D:\مقاله مازیار\presentations\Neurocovid webinar for internists\MORADI EBRAHIM (1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6" r="32654"/>
          <a:stretch/>
        </p:blipFill>
        <p:spPr bwMode="auto">
          <a:xfrm>
            <a:off x="762000" y="-965258"/>
            <a:ext cx="7099300" cy="8067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4006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D:\مقاله مازیار\presentations\Neurocovid webinar for internists\MORADI EBRAHIM (2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9" r="34504" b="15124"/>
          <a:stretch/>
        </p:blipFill>
        <p:spPr bwMode="auto">
          <a:xfrm>
            <a:off x="990600" y="-152400"/>
            <a:ext cx="6748758" cy="714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3447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D:\مقاله مازیار\presentations\Neurocovid webinar for internists\MORADI EBRAHIM (3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39" r="30919"/>
          <a:stretch/>
        </p:blipFill>
        <p:spPr bwMode="auto">
          <a:xfrm>
            <a:off x="1600199" y="76201"/>
            <a:ext cx="5749293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7495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D:\مقاله مازیار\presentations\Neurocovid webinar for internists\MORADI EBRAHIM (4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4" t="21295" r="34042" b="11100"/>
          <a:stretch/>
        </p:blipFill>
        <p:spPr bwMode="auto">
          <a:xfrm>
            <a:off x="-304800" y="-375487"/>
            <a:ext cx="9144000" cy="724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8145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D:\مقاله مازیار\presentations\Neurocovid webinar for internists\MORADI EBRAHIM (5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1" t="23441" r="36470" b="14588"/>
          <a:stretch/>
        </p:blipFill>
        <p:spPr bwMode="auto">
          <a:xfrm>
            <a:off x="381000" y="-75310"/>
            <a:ext cx="7459355" cy="670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039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Ischemic stroke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incidence among </a:t>
            </a:r>
            <a:r>
              <a:rPr lang="en-US" dirty="0" smtClean="0"/>
              <a:t>COVID-19 </a:t>
            </a:r>
            <a:r>
              <a:rPr lang="en-US" dirty="0"/>
              <a:t>patients is estimated at 2.3</a:t>
            </a:r>
            <a:r>
              <a:rPr lang="en-US" dirty="0" smtClean="0"/>
              <a:t>%</a:t>
            </a:r>
          </a:p>
          <a:p>
            <a:r>
              <a:rPr lang="en-US" dirty="0"/>
              <a:t>with more severe </a:t>
            </a:r>
            <a:r>
              <a:rPr lang="en-US" dirty="0" smtClean="0"/>
              <a:t>infection </a:t>
            </a:r>
            <a:r>
              <a:rPr lang="en-US" dirty="0"/>
              <a:t>reaches 6</a:t>
            </a:r>
            <a:r>
              <a:rPr lang="en-US" dirty="0" smtClean="0"/>
              <a:t>%</a:t>
            </a:r>
          </a:p>
          <a:p>
            <a:r>
              <a:rPr lang="en-US" dirty="0"/>
              <a:t>enhanced thrombus </a:t>
            </a:r>
            <a:r>
              <a:rPr lang="en-US" dirty="0" smtClean="0"/>
              <a:t>formation under </a:t>
            </a:r>
            <a:r>
              <a:rPr lang="en-US" dirty="0"/>
              <a:t>conditions of </a:t>
            </a:r>
            <a:r>
              <a:rPr lang="en-US" dirty="0" smtClean="0"/>
              <a:t>hypoxia</a:t>
            </a:r>
          </a:p>
          <a:p>
            <a:r>
              <a:rPr lang="en-US" dirty="0"/>
              <a:t>SARS-CoV-2 can infect endothelial cells </a:t>
            </a:r>
            <a:r>
              <a:rPr lang="en-US" dirty="0" smtClean="0"/>
              <a:t>resulting in </a:t>
            </a:r>
            <a:r>
              <a:rPr lang="en-US" dirty="0"/>
              <a:t>endothelial </a:t>
            </a:r>
            <a:r>
              <a:rPr lang="en-US" dirty="0" smtClean="0"/>
              <a:t>dysfunction</a:t>
            </a:r>
          </a:p>
          <a:p>
            <a:r>
              <a:rPr lang="en-US" dirty="0" smtClean="0"/>
              <a:t>The permeability </a:t>
            </a:r>
            <a:r>
              <a:rPr lang="en-US" dirty="0"/>
              <a:t>of blood brain barrier might be increased </a:t>
            </a:r>
            <a:r>
              <a:rPr lang="en-US" dirty="0" smtClean="0"/>
              <a:t>via inflammatory </a:t>
            </a:r>
            <a:r>
              <a:rPr lang="en-US" dirty="0"/>
              <a:t>cells accumulating in the vascular </a:t>
            </a:r>
            <a:r>
              <a:rPr lang="en-US" dirty="0" smtClean="0"/>
              <a:t>wall</a:t>
            </a:r>
          </a:p>
          <a:p>
            <a:r>
              <a:rPr lang="en-US" dirty="0"/>
              <a:t>stimulate and initiate </a:t>
            </a:r>
            <a:r>
              <a:rPr lang="en-US" dirty="0" smtClean="0"/>
              <a:t>a coagulation cascade (</a:t>
            </a:r>
            <a:r>
              <a:rPr lang="en-US" dirty="0"/>
              <a:t>hypercoagulability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6983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1981199"/>
          </a:xfrm>
        </p:spPr>
        <p:txBody>
          <a:bodyPr/>
          <a:lstStyle/>
          <a:p>
            <a:pPr algn="ctr"/>
            <a:r>
              <a:rPr lang="en-US" dirty="0" smtClean="0"/>
              <a:t>Thanks 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024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42 y/o F without </a:t>
            </a:r>
            <a:r>
              <a:rPr lang="en-US" sz="2800" dirty="0" err="1" smtClean="0"/>
              <a:t>hx</a:t>
            </a:r>
            <a:r>
              <a:rPr lang="en-US" sz="2800" dirty="0" smtClean="0"/>
              <a:t> of prior disease except COVID-19 for the last 10 days came to ER with headaches started 3 days earlier and refractory to analgesics</a:t>
            </a:r>
          </a:p>
          <a:p>
            <a:r>
              <a:rPr lang="en-US" sz="2800" dirty="0" err="1" smtClean="0"/>
              <a:t>Hx</a:t>
            </a:r>
            <a:r>
              <a:rPr lang="en-US" sz="2800" dirty="0" smtClean="0"/>
              <a:t> of fasting during the last two weeks</a:t>
            </a:r>
          </a:p>
          <a:p>
            <a:r>
              <a:rPr lang="en-US" sz="2800" dirty="0" smtClean="0"/>
              <a:t>N/E: mild confusion, Blurred optic disc margins, no FND</a:t>
            </a:r>
          </a:p>
          <a:p>
            <a:r>
              <a:rPr lang="en-US" sz="2800" dirty="0" smtClean="0"/>
              <a:t>Brain CT and MRI without contrast: no </a:t>
            </a:r>
            <a:r>
              <a:rPr lang="en-US" sz="2800" dirty="0" err="1" smtClean="0"/>
              <a:t>paranchymal</a:t>
            </a:r>
            <a:r>
              <a:rPr lang="en-US" sz="2800" dirty="0" smtClean="0"/>
              <a:t> lesion</a:t>
            </a:r>
          </a:p>
          <a:p>
            <a:r>
              <a:rPr lang="en-US" sz="2800" dirty="0" err="1" smtClean="0"/>
              <a:t>Dx</a:t>
            </a:r>
            <a:r>
              <a:rPr lang="en-US" sz="2800" dirty="0" smtClean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66844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Cerebral venous (sinus) </a:t>
            </a:r>
            <a:r>
              <a:rPr lang="en-US" sz="4000" dirty="0" smtClean="0"/>
              <a:t>thrombosis</a:t>
            </a:r>
            <a:endParaRPr lang="en-US" sz="4000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0"/>
            <a:ext cx="8763000" cy="4753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1521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Cerebral venous (sinus) </a:t>
            </a:r>
            <a:r>
              <a:rPr lang="en-US" sz="4000" dirty="0" smtClean="0"/>
              <a:t>thrombosis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prevalence of 0.3</a:t>
            </a:r>
            <a:r>
              <a:rPr lang="en-US" dirty="0" smtClean="0"/>
              <a:t>%</a:t>
            </a:r>
          </a:p>
          <a:p>
            <a:r>
              <a:rPr lang="en-US" dirty="0" err="1"/>
              <a:t>prothrombotic</a:t>
            </a:r>
            <a:r>
              <a:rPr lang="en-US" dirty="0"/>
              <a:t> state triggered by </a:t>
            </a:r>
            <a:r>
              <a:rPr lang="en-US" dirty="0" smtClean="0"/>
              <a:t>COVID-19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440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65 y/o M with </a:t>
            </a:r>
            <a:r>
              <a:rPr lang="en-US" sz="2800" dirty="0" err="1" smtClean="0"/>
              <a:t>hx</a:t>
            </a:r>
            <a:r>
              <a:rPr lang="en-US" sz="2800" dirty="0" smtClean="0"/>
              <a:t> of chronic HTN and COVID-19 since 6 days ago came with </a:t>
            </a:r>
            <a:r>
              <a:rPr lang="en-US" sz="2800" dirty="0" err="1" smtClean="0"/>
              <a:t>Rt</a:t>
            </a:r>
            <a:r>
              <a:rPr lang="en-US" sz="2800" dirty="0" smtClean="0"/>
              <a:t> hemiplegia, aphasia and drowsiness deteriorating to stupor in hours</a:t>
            </a:r>
          </a:p>
          <a:p>
            <a:r>
              <a:rPr lang="en-US" sz="2800" dirty="0" smtClean="0"/>
              <a:t>Emergent Brain CT</a:t>
            </a:r>
          </a:p>
          <a:p>
            <a:r>
              <a:rPr lang="en-US" sz="2800" dirty="0" err="1" smtClean="0"/>
              <a:t>Dx</a:t>
            </a:r>
            <a:r>
              <a:rPr lang="en-US" sz="2800" dirty="0" smtClean="0"/>
              <a:t>?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299371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451</TotalTime>
  <Words>895</Words>
  <Application>Microsoft Office PowerPoint</Application>
  <PresentationFormat>On-screen Show (4:3)</PresentationFormat>
  <Paragraphs>116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宋体</vt:lpstr>
      <vt:lpstr>Arial</vt:lpstr>
      <vt:lpstr>Calibri</vt:lpstr>
      <vt:lpstr>Cambria</vt:lpstr>
      <vt:lpstr>Adjacency</vt:lpstr>
      <vt:lpstr>Neurocovid case presentation</vt:lpstr>
      <vt:lpstr>PowerPoint Presentation</vt:lpstr>
      <vt:lpstr>Case 1</vt:lpstr>
      <vt:lpstr>Ischemic stroke</vt:lpstr>
      <vt:lpstr>Ischemic stroke</vt:lpstr>
      <vt:lpstr>Case 2</vt:lpstr>
      <vt:lpstr>Cerebral venous (sinus) thrombosis</vt:lpstr>
      <vt:lpstr>Cerebral venous (sinus) thrombosis</vt:lpstr>
      <vt:lpstr>Case 3</vt:lpstr>
      <vt:lpstr>Cerebral hemorrhage </vt:lpstr>
      <vt:lpstr>PowerPoint Presentation</vt:lpstr>
      <vt:lpstr>Case 4</vt:lpstr>
      <vt:lpstr>Posterior reversible encephalopathy syndrome (PRES)</vt:lpstr>
      <vt:lpstr>Posterior reversible encephalopathy syndrome (PRES)</vt:lpstr>
      <vt:lpstr>Seizure </vt:lpstr>
      <vt:lpstr>Case 5</vt:lpstr>
      <vt:lpstr>PowerPoint Presentation</vt:lpstr>
      <vt:lpstr>Case 6</vt:lpstr>
      <vt:lpstr>Acute disseminated encephalomyelitis (ADEM)</vt:lpstr>
      <vt:lpstr>Case 7</vt:lpstr>
      <vt:lpstr>PowerPoint Presentation</vt:lpstr>
      <vt:lpstr>Case 8</vt:lpstr>
      <vt:lpstr>Acute necrotizing  encephalitis (ANE) </vt:lpstr>
      <vt:lpstr>PowerPoint Presentation</vt:lpstr>
      <vt:lpstr>PowerPoint Presentation</vt:lpstr>
      <vt:lpstr>PowerPoint Presentation</vt:lpstr>
      <vt:lpstr>Acute hemorrhagic leukoencephalitis (AHLE) </vt:lpstr>
      <vt:lpstr>Delayed post-hypoxic leukoencephalopathy (DPHL)</vt:lpstr>
      <vt:lpstr>Delayed post-hypoxic leukoencephalopathy (DPHL)</vt:lpstr>
      <vt:lpstr>Mild encephalopathy with reversible splenial lesion (MERS) or cytotoxic lesion of corpus callosum (CLOC)</vt:lpstr>
      <vt:lpstr>Mild encephalopathy with reversible splenial lesion (MERS) or cytotoxic lesion of corpus callosum (CLOCC)</vt:lpstr>
      <vt:lpstr>Eight similar cases</vt:lpstr>
      <vt:lpstr>Opsoclonus-myoclonus-ataxia syndrome (OMAS)</vt:lpstr>
      <vt:lpstr>Opsoclonus-myoclonus-ataxia syndrome (OMAS)</vt:lpstr>
      <vt:lpstr>Opsoclonus-myoclonus-ataxia syndrome (OMAS)</vt:lpstr>
      <vt:lpstr>Opsoclonus-myoclonus-ataxia syndrome (OMAS)</vt:lpstr>
      <vt:lpstr>Opsoclonus-myoclonus-ataxia syndrome (OMAS)</vt:lpstr>
      <vt:lpstr>Opsoclonus-myoclonus-ataxia syndrome (OMAS)</vt:lpstr>
      <vt:lpstr>Opsoclonus-myoclonus-ataxia syndrome (OMAS)</vt:lpstr>
      <vt:lpstr>Opsoclonus-myoclonus-ataxia syndrome (OMAS)</vt:lpstr>
      <vt:lpstr>Opsoclonus-myoclonus-ataxia syndrome (OMAS)</vt:lpstr>
      <vt:lpstr>COVID-19 vaccine, neurological disorders and neurological side effects</vt:lpstr>
      <vt:lpstr>Last case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and Nervous system</dc:title>
  <dc:creator>Heydari</dc:creator>
  <cp:lastModifiedBy>Heydari</cp:lastModifiedBy>
  <cp:revision>31</cp:revision>
  <dcterms:created xsi:type="dcterms:W3CDTF">2006-08-16T00:00:00Z</dcterms:created>
  <dcterms:modified xsi:type="dcterms:W3CDTF">2021-06-22T05:18:06Z</dcterms:modified>
</cp:coreProperties>
</file>