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1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2" autoAdjust="0"/>
  </p:normalViewPr>
  <p:slideViewPr>
    <p:cSldViewPr>
      <p:cViewPr varScale="1">
        <p:scale>
          <a:sx n="77" d="100"/>
          <a:sy n="77" d="100"/>
        </p:scale>
        <p:origin x="111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Updates </a:t>
            </a:r>
            <a:r>
              <a:rPr lang="en-US" dirty="0" smtClean="0"/>
              <a:t>of Asthma Management </a:t>
            </a:r>
            <a:br>
              <a:rPr lang="en-US" dirty="0" smtClean="0"/>
            </a:br>
            <a:r>
              <a:rPr lang="en-US" dirty="0" smtClean="0"/>
              <a:t>2021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A.R.ESLAMINEJAD MD FCCP</a:t>
            </a:r>
          </a:p>
          <a:p>
            <a:r>
              <a:rPr lang="en-US" smtClean="0"/>
              <a:t>SBMU NRITLD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03066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4" t="16041" r="7969" b="18958"/>
          <a:stretch/>
        </p:blipFill>
        <p:spPr bwMode="auto">
          <a:xfrm>
            <a:off x="152400" y="1173479"/>
            <a:ext cx="8839200" cy="50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605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t="17291" r="8126" b="18125"/>
          <a:stretch/>
        </p:blipFill>
        <p:spPr bwMode="auto">
          <a:xfrm>
            <a:off x="228600" y="990599"/>
            <a:ext cx="8686800" cy="495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829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3" t="18125" r="8281" b="17291"/>
          <a:stretch/>
        </p:blipFill>
        <p:spPr bwMode="auto">
          <a:xfrm>
            <a:off x="304800" y="1066800"/>
            <a:ext cx="8610600" cy="48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009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18606" r="8572" b="17336"/>
          <a:stretch/>
        </p:blipFill>
        <p:spPr bwMode="auto">
          <a:xfrm>
            <a:off x="304800" y="1066800"/>
            <a:ext cx="8594756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524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t="20000" r="8438" b="15625"/>
          <a:stretch/>
        </p:blipFill>
        <p:spPr bwMode="auto">
          <a:xfrm>
            <a:off x="228600" y="914400"/>
            <a:ext cx="8763000" cy="496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886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" t="21458" r="8281" b="15208"/>
          <a:stretch/>
        </p:blipFill>
        <p:spPr bwMode="auto">
          <a:xfrm>
            <a:off x="228600" y="990600"/>
            <a:ext cx="8610600" cy="481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9561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" t="21250" r="8438" b="14583"/>
          <a:stretch/>
        </p:blipFill>
        <p:spPr bwMode="auto">
          <a:xfrm>
            <a:off x="304799" y="1066800"/>
            <a:ext cx="859773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419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6" t="21250" r="8125" b="13993"/>
          <a:stretch/>
        </p:blipFill>
        <p:spPr bwMode="auto">
          <a:xfrm>
            <a:off x="152400" y="858672"/>
            <a:ext cx="8655977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5151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6" t="22948" r="8489" b="12686"/>
          <a:stretch/>
        </p:blipFill>
        <p:spPr bwMode="auto">
          <a:xfrm>
            <a:off x="228600" y="990599"/>
            <a:ext cx="8686800" cy="498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4791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t="23508" r="8209" b="12500"/>
          <a:stretch/>
        </p:blipFill>
        <p:spPr bwMode="auto">
          <a:xfrm>
            <a:off x="228600" y="990600"/>
            <a:ext cx="8610600" cy="488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76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23810" r="9227" b="12302"/>
          <a:stretch/>
        </p:blipFill>
        <p:spPr bwMode="auto">
          <a:xfrm>
            <a:off x="214560" y="1019629"/>
            <a:ext cx="8914926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524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" t="24441" r="8629" b="11566"/>
          <a:stretch/>
        </p:blipFill>
        <p:spPr bwMode="auto">
          <a:xfrm>
            <a:off x="152400" y="1066800"/>
            <a:ext cx="8763000" cy="497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238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t="25187" r="8350" b="10635"/>
          <a:stretch/>
        </p:blipFill>
        <p:spPr bwMode="auto">
          <a:xfrm>
            <a:off x="228600" y="838199"/>
            <a:ext cx="8686800" cy="4947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708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6" t="26120" r="8629" b="10822"/>
          <a:stretch/>
        </p:blipFill>
        <p:spPr bwMode="auto">
          <a:xfrm>
            <a:off x="228600" y="990600"/>
            <a:ext cx="8671468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251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6" t="26865" r="8629" b="9701"/>
          <a:stretch/>
        </p:blipFill>
        <p:spPr bwMode="auto">
          <a:xfrm>
            <a:off x="76200" y="1066799"/>
            <a:ext cx="8839200" cy="5000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751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t="27239" r="8629" b="8022"/>
          <a:stretch/>
        </p:blipFill>
        <p:spPr bwMode="auto">
          <a:xfrm>
            <a:off x="228600" y="990600"/>
            <a:ext cx="8686800" cy="500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415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" t="16045" r="8349" b="20522"/>
          <a:stretch/>
        </p:blipFill>
        <p:spPr bwMode="auto">
          <a:xfrm>
            <a:off x="304799" y="914400"/>
            <a:ext cx="8692177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6284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t="16418" r="8769" b="20523"/>
          <a:stretch/>
        </p:blipFill>
        <p:spPr bwMode="auto">
          <a:xfrm>
            <a:off x="353704" y="1201002"/>
            <a:ext cx="8568332" cy="481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513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t="17537" r="7649" b="18657"/>
          <a:stretch/>
        </p:blipFill>
        <p:spPr bwMode="auto">
          <a:xfrm>
            <a:off x="228600" y="990600"/>
            <a:ext cx="87554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123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7" t="17537" r="8489" b="18844"/>
          <a:stretch/>
        </p:blipFill>
        <p:spPr bwMode="auto">
          <a:xfrm>
            <a:off x="370764" y="990600"/>
            <a:ext cx="839585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6793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6" t="18843" r="8069" b="17351"/>
          <a:stretch/>
        </p:blipFill>
        <p:spPr bwMode="auto">
          <a:xfrm>
            <a:off x="304800" y="1143000"/>
            <a:ext cx="8590548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067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" t="24405" r="8631" b="11706"/>
          <a:stretch/>
        </p:blipFill>
        <p:spPr bwMode="auto">
          <a:xfrm>
            <a:off x="121400" y="838200"/>
            <a:ext cx="8989942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322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6" t="18843" r="8489" b="16791"/>
          <a:stretch/>
        </p:blipFill>
        <p:spPr bwMode="auto">
          <a:xfrm>
            <a:off x="380999" y="1066800"/>
            <a:ext cx="853793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9037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" t="19216" r="8349" b="15672"/>
          <a:stretch/>
        </p:blipFill>
        <p:spPr bwMode="auto">
          <a:xfrm>
            <a:off x="152400" y="855259"/>
            <a:ext cx="8763000" cy="5046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4929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t="20523" r="8210" b="15299"/>
          <a:stretch/>
        </p:blipFill>
        <p:spPr bwMode="auto">
          <a:xfrm>
            <a:off x="304799" y="1066800"/>
            <a:ext cx="8619459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3877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6" t="21268" r="8210" b="14553"/>
          <a:stretch/>
        </p:blipFill>
        <p:spPr bwMode="auto">
          <a:xfrm>
            <a:off x="304800" y="1066800"/>
            <a:ext cx="859110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0666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" t="22202" r="8209" b="12873"/>
          <a:stretch/>
        </p:blipFill>
        <p:spPr bwMode="auto">
          <a:xfrm>
            <a:off x="228600" y="990600"/>
            <a:ext cx="8686800" cy="498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777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6" t="22948" r="8069" b="12686"/>
          <a:stretch/>
        </p:blipFill>
        <p:spPr bwMode="auto">
          <a:xfrm>
            <a:off x="76200" y="1066800"/>
            <a:ext cx="8906785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2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96030" y="381000"/>
            <a:ext cx="8827199" cy="798600"/>
          </a:xfrm>
        </p:spPr>
        <p:txBody>
          <a:bodyPr>
            <a:noAutofit/>
          </a:bodyPr>
          <a:lstStyle/>
          <a:p>
            <a:pPr algn="l"/>
            <a:r>
              <a:rPr lang="en-US" sz="2200" b="1" dirty="0" smtClean="0">
                <a:solidFill>
                  <a:schemeClr val="tx1"/>
                </a:solidFill>
              </a:rPr>
              <a:t>Controller &amp; Reliever Recommended doses for Adults </a:t>
            </a:r>
            <a:r>
              <a:rPr lang="en-US" sz="2200" b="1" smtClean="0">
                <a:solidFill>
                  <a:schemeClr val="tx1"/>
                </a:solidFill>
              </a:rPr>
              <a:t>(18 </a:t>
            </a:r>
            <a:r>
              <a:rPr lang="en-US" sz="2200" b="1" dirty="0" smtClean="0">
                <a:solidFill>
                  <a:schemeClr val="tx1"/>
                </a:solidFill>
              </a:rPr>
              <a:t>years &amp; older)</a:t>
            </a:r>
            <a:r>
              <a:rPr lang="en-US" sz="2400" b="1" dirty="0" smtClean="0">
                <a:solidFill>
                  <a:schemeClr val="tx1"/>
                </a:solidFill>
              </a:rPr>
              <a:t/>
            </a:r>
            <a:br>
              <a:rPr lang="en-US" sz="2400" b="1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According To </a:t>
            </a:r>
            <a:r>
              <a:rPr lang="en-US" sz="2000" dirty="0" smtClean="0">
                <a:solidFill>
                  <a:srgbClr val="FF0000"/>
                </a:solidFill>
              </a:rPr>
              <a:t>Symbicort</a:t>
            </a:r>
            <a:r>
              <a:rPr lang="en-US" sz="2000" dirty="0" smtClean="0">
                <a:solidFill>
                  <a:schemeClr val="tx1"/>
                </a:solidFill>
              </a:rPr>
              <a:t> Prescribing Information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296031" y="1447800"/>
            <a:ext cx="8619370" cy="4229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algn="l">
              <a:buFont typeface="Wingdings" panose="05000000000000000000" pitchFamily="2" charset="2"/>
              <a:buChar char="ü"/>
            </a:pPr>
            <a:r>
              <a:rPr lang="en-US" sz="1867" dirty="0" smtClean="0">
                <a:solidFill>
                  <a:schemeClr val="tx1"/>
                </a:solidFill>
              </a:rPr>
              <a:t>The recommended maintenance dose is 2 inhalations per day (160/4.5), given either as one inhalation in the morning or evening. For some patients a maintenance dose of 2 inhalations twice daily may be appropriate.</a:t>
            </a:r>
          </a:p>
          <a:p>
            <a:pPr algn="l"/>
            <a:endParaRPr lang="en-US" sz="1867" dirty="0" smtClean="0">
              <a:solidFill>
                <a:schemeClr val="tx1"/>
              </a:solidFill>
            </a:endParaRPr>
          </a:p>
          <a:p>
            <a:pPr marL="457189" indent="-457189" algn="l">
              <a:buFont typeface="Wingdings" panose="05000000000000000000" pitchFamily="2" charset="2"/>
              <a:buChar char="ü"/>
            </a:pPr>
            <a:r>
              <a:rPr lang="en-US" sz="1867" dirty="0" smtClean="0">
                <a:solidFill>
                  <a:schemeClr val="tx1"/>
                </a:solidFill>
              </a:rPr>
              <a:t>Patients should take one additional inhalation as needed in response to symptoms. If symptoms persist after a few minutes, an additional inhalation should be taken. </a:t>
            </a:r>
          </a:p>
          <a:p>
            <a:pPr algn="l"/>
            <a:endParaRPr lang="en-US" sz="1867" dirty="0" smtClean="0">
              <a:solidFill>
                <a:schemeClr val="tx1"/>
              </a:solidFill>
            </a:endParaRPr>
          </a:p>
          <a:p>
            <a:pPr marL="457189" indent="-457189" algn="l">
              <a:buFont typeface="Wingdings" panose="05000000000000000000" pitchFamily="2" charset="2"/>
              <a:buChar char="ü"/>
            </a:pPr>
            <a:r>
              <a:rPr lang="en-US" sz="1867" b="1" dirty="0" smtClean="0">
                <a:solidFill>
                  <a:schemeClr val="tx1"/>
                </a:solidFill>
              </a:rPr>
              <a:t>Not more than 6 inhalations should be taken on any single occasion.</a:t>
            </a:r>
          </a:p>
          <a:p>
            <a:pPr algn="l"/>
            <a:endParaRPr lang="en-US" sz="1867" b="1" dirty="0" smtClean="0">
              <a:solidFill>
                <a:schemeClr val="tx1"/>
              </a:solidFill>
            </a:endParaRPr>
          </a:p>
          <a:p>
            <a:pPr marL="457189" indent="-457189" algn="l">
              <a:buFont typeface="Wingdings" panose="05000000000000000000" pitchFamily="2" charset="2"/>
              <a:buChar char="ü"/>
            </a:pPr>
            <a:r>
              <a:rPr lang="en-US" sz="1867" b="1" dirty="0" smtClean="0">
                <a:solidFill>
                  <a:schemeClr val="tx1"/>
                </a:solidFill>
              </a:rPr>
              <a:t>A total daily dose of more than 8 inhalations is not normally needed; however, a total daily dose of up to 12 inhalations could be used for a limited period.</a:t>
            </a:r>
            <a:endParaRPr lang="en-US" sz="1867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6461300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1000" dirty="0" err="1">
                <a:solidFill>
                  <a:srgbClr val="5C5C5C"/>
                </a:solidFill>
              </a:rPr>
              <a:t>Symbicort</a:t>
            </a:r>
            <a:r>
              <a:rPr lang="en-US" sz="1000" dirty="0">
                <a:solidFill>
                  <a:srgbClr val="5C5C5C"/>
                </a:solidFill>
              </a:rPr>
              <a:t> Prescribing Information, Last Reviewed 2017</a:t>
            </a:r>
          </a:p>
        </p:txBody>
      </p:sp>
    </p:spTree>
    <p:extLst>
      <p:ext uri="{BB962C8B-B14F-4D97-AF65-F5344CB8AC3E}">
        <p14:creationId xmlns:p14="http://schemas.microsoft.com/office/powerpoint/2010/main" val="404192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86401"/>
            <a:ext cx="8686800" cy="899985"/>
          </a:xfrm>
        </p:spPr>
        <p:txBody>
          <a:bodyPr>
            <a:noAutofit/>
          </a:bodyPr>
          <a:lstStyle/>
          <a:p>
            <a:pPr algn="l"/>
            <a:r>
              <a:rPr lang="en-GB" sz="2200" b="1" dirty="0"/>
              <a:t>As-needed budesonide/formoterol use in a real-life observational study </a:t>
            </a:r>
            <a:r>
              <a:rPr lang="en-GB" sz="2200" b="1" dirty="0" smtClean="0"/>
              <a:t>of </a:t>
            </a:r>
            <a:r>
              <a:rPr lang="en-GB" sz="2200" b="1" dirty="0"/>
              <a:t>budesonide/formoterol as-needed on top of maintenance therapy</a:t>
            </a:r>
            <a:endParaRPr lang="en-GB" sz="2200" b="1" baseline="30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1" y="1756800"/>
            <a:ext cx="3747004" cy="510120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sz="1600" dirty="0" smtClean="0"/>
              <a:t>As-needed </a:t>
            </a:r>
            <a:r>
              <a:rPr lang="en-GB" sz="1600" dirty="0"/>
              <a:t>medication was generally low </a:t>
            </a:r>
            <a:r>
              <a:rPr lang="en-GB" sz="1600" dirty="0" smtClean="0"/>
              <a:t>for </a:t>
            </a:r>
            <a:r>
              <a:rPr lang="en-GB" sz="1600" dirty="0"/>
              <a:t>the majority of the 12-month follow-up </a:t>
            </a:r>
            <a:r>
              <a:rPr lang="en-GB" sz="1600" dirty="0" smtClean="0"/>
              <a:t/>
            </a:r>
            <a:br>
              <a:rPr lang="en-GB" sz="1600" dirty="0" smtClean="0"/>
            </a:br>
            <a:r>
              <a:rPr lang="en-GB" sz="1600" dirty="0" smtClean="0"/>
              <a:t>(</a:t>
            </a:r>
            <a:r>
              <a:rPr lang="en-GB" sz="1600" dirty="0"/>
              <a:t>mean 61–66% of reliever-free days)</a:t>
            </a:r>
            <a:endParaRPr lang="en-GB" sz="1600" baseline="30000" dirty="0"/>
          </a:p>
          <a:p>
            <a:r>
              <a:rPr lang="en-GB" sz="1600" dirty="0"/>
              <a:t>High as-needed use (&gt;4 inhalations) was </a:t>
            </a:r>
            <a:r>
              <a:rPr lang="en-GB" sz="1600" dirty="0" smtClean="0"/>
              <a:t/>
            </a:r>
            <a:br>
              <a:rPr lang="en-GB" sz="1600" dirty="0" smtClean="0"/>
            </a:br>
            <a:r>
              <a:rPr lang="en-GB" sz="1600" dirty="0" smtClean="0"/>
              <a:t>observed </a:t>
            </a:r>
            <a:r>
              <a:rPr lang="en-GB" sz="1600" dirty="0"/>
              <a:t>for a mean of 1–3% of days</a:t>
            </a:r>
            <a:endParaRPr lang="en-GB" sz="1600" baseline="30000" dirty="0"/>
          </a:p>
          <a:p>
            <a:r>
              <a:rPr lang="en-GB" sz="1600" dirty="0"/>
              <a:t>Budesonide/formoterol as-needed on top </a:t>
            </a:r>
            <a:r>
              <a:rPr lang="en-GB" sz="1600" dirty="0" smtClean="0"/>
              <a:t/>
            </a:r>
            <a:br>
              <a:rPr lang="en-GB" sz="1600" dirty="0" smtClean="0"/>
            </a:br>
            <a:r>
              <a:rPr lang="en-GB" sz="1600" dirty="0" smtClean="0"/>
              <a:t>of </a:t>
            </a:r>
            <a:r>
              <a:rPr lang="en-GB" sz="1600" dirty="0"/>
              <a:t>maintenance therapy provided </a:t>
            </a:r>
            <a:br>
              <a:rPr lang="en-GB" sz="1600" dirty="0"/>
            </a:br>
            <a:r>
              <a:rPr lang="en-GB" sz="1600" dirty="0"/>
              <a:t>appropriate levels of asthma control in </a:t>
            </a:r>
            <a:r>
              <a:rPr lang="en-GB" sz="1600" dirty="0" smtClean="0"/>
              <a:t/>
            </a:r>
            <a:br>
              <a:rPr lang="en-GB" sz="1600" dirty="0" smtClean="0"/>
            </a:br>
            <a:r>
              <a:rPr lang="en-GB" sz="1600" dirty="0" smtClean="0"/>
              <a:t>normal </a:t>
            </a:r>
            <a:r>
              <a:rPr lang="en-GB" sz="1600" dirty="0"/>
              <a:t>clinical practice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216048" y="1726320"/>
            <a:ext cx="4927952" cy="3767174"/>
            <a:chOff x="4243132" y="1089578"/>
            <a:chExt cx="4927952" cy="3767174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6232" y="1772040"/>
              <a:ext cx="4429169" cy="3084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3088" b="83859"/>
            <a:stretch/>
          </p:blipFill>
          <p:spPr>
            <a:xfrm>
              <a:off x="6685576" y="1772040"/>
              <a:ext cx="2470268" cy="74886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243132" y="1089578"/>
              <a:ext cx="49279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rgbClr val="5C5C5C"/>
                  </a:solidFill>
                </a:rPr>
                <a:t>Mean percentage of days with</a:t>
              </a:r>
            </a:p>
            <a:p>
              <a:pPr algn="ctr"/>
              <a:r>
                <a:rPr lang="en-GB" sz="1600" b="1" dirty="0">
                  <a:solidFill>
                    <a:srgbClr val="5C5C5C"/>
                  </a:solidFill>
                </a:rPr>
                <a:t>budesonide/formoterol as-needed inhalation use</a:t>
              </a:r>
            </a:p>
          </p:txBody>
        </p:sp>
      </p:grpSp>
      <p:sp>
        <p:nvSpPr>
          <p:cNvPr id="10" name="Rectangle 9"/>
          <p:cNvSpPr>
            <a:spLocks/>
          </p:cNvSpPr>
          <p:nvPr/>
        </p:nvSpPr>
        <p:spPr>
          <a:xfrm>
            <a:off x="182872" y="6204870"/>
            <a:ext cx="8760603" cy="617035"/>
          </a:xfrm>
          <a:prstGeom prst="rect">
            <a:avLst/>
          </a:prstGeom>
        </p:spPr>
        <p:txBody>
          <a:bodyPr wrap="square" lIns="89999" tIns="46799" rIns="89999" bIns="46799" anchor="b">
            <a:noAutofit/>
          </a:bodyPr>
          <a:lstStyle/>
          <a:p>
            <a:pPr>
              <a:spcBef>
                <a:spcPts val="300"/>
              </a:spcBef>
            </a:pPr>
            <a:r>
              <a:rPr lang="en-GB" sz="1000" dirty="0">
                <a:solidFill>
                  <a:srgbClr val="5C5C5C"/>
                </a:solidFill>
              </a:rPr>
              <a:t>Figure adapted from Stahlberg et al, 2015. </a:t>
            </a:r>
          </a:p>
          <a:p>
            <a:pPr>
              <a:spcBef>
                <a:spcPts val="300"/>
              </a:spcBef>
            </a:pPr>
            <a:r>
              <a:rPr lang="en-GB" sz="1000" dirty="0">
                <a:solidFill>
                  <a:srgbClr val="5C5C5C"/>
                </a:solidFill>
              </a:rPr>
              <a:t>bid, twice per day.</a:t>
            </a:r>
          </a:p>
          <a:p>
            <a:pPr>
              <a:spcBef>
                <a:spcPts val="300"/>
              </a:spcBef>
            </a:pPr>
            <a:r>
              <a:rPr lang="en-US" sz="800" dirty="0" err="1"/>
              <a:t>Ställberg</a:t>
            </a:r>
            <a:r>
              <a:rPr lang="en-US" sz="800" dirty="0"/>
              <a:t> B, </a:t>
            </a:r>
            <a:r>
              <a:rPr lang="en-US" sz="800" dirty="0" err="1"/>
              <a:t>Naya</a:t>
            </a:r>
            <a:r>
              <a:rPr lang="en-US" sz="800" dirty="0"/>
              <a:t> I, </a:t>
            </a:r>
            <a:r>
              <a:rPr lang="en-US" sz="800" dirty="0" err="1"/>
              <a:t>Ekelund</a:t>
            </a:r>
            <a:r>
              <a:rPr lang="en-US" sz="800" dirty="0"/>
              <a:t> J, </a:t>
            </a:r>
            <a:r>
              <a:rPr lang="en-US" sz="800" dirty="0" err="1"/>
              <a:t>Eckerwall</a:t>
            </a:r>
            <a:r>
              <a:rPr lang="en-US" sz="800" dirty="0"/>
              <a:t> G. Real-life use of budesonide/formoterol in clinical practice: a 12-month follow-up assessment in a multi-national study of asthma patients established on single-inhaler maintenance and reliever therapy. International journal of clinical pharmacology and therapeutics. 2015 Jun;53(6):447.</a:t>
            </a:r>
            <a:r>
              <a:rPr lang="en-GB" sz="800" dirty="0" smtClean="0">
                <a:solidFill>
                  <a:srgbClr val="5C5C5C"/>
                </a:solidFill>
              </a:rPr>
              <a:t>. </a:t>
            </a:r>
            <a:endParaRPr lang="en-GB" sz="800" dirty="0">
              <a:solidFill>
                <a:srgbClr val="5C5C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355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066800"/>
            <a:ext cx="8610600" cy="4953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</a:rPr>
              <a:t>Thanks for your attention</a:t>
            </a:r>
          </a:p>
          <a:p>
            <a:pPr algn="ctr"/>
            <a:endParaRPr lang="en-US" sz="4800" dirty="0">
              <a:solidFill>
                <a:schemeClr val="tx2"/>
              </a:solidFill>
            </a:endParaRPr>
          </a:p>
          <a:p>
            <a:pPr algn="ctr"/>
            <a:r>
              <a:rPr lang="en-US" sz="4800" dirty="0" smtClean="0">
                <a:solidFill>
                  <a:schemeClr val="tx2"/>
                </a:solidFill>
              </a:rPr>
              <a:t>Any question?</a:t>
            </a:r>
            <a:endParaRPr lang="en-US" sz="4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72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t="24207" r="8036" b="10833"/>
          <a:stretch/>
        </p:blipFill>
        <p:spPr bwMode="auto">
          <a:xfrm>
            <a:off x="228600" y="914400"/>
            <a:ext cx="8735046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017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3" t="25625" r="8594" b="10000"/>
          <a:stretch/>
        </p:blipFill>
        <p:spPr bwMode="auto">
          <a:xfrm>
            <a:off x="304800" y="1142999"/>
            <a:ext cx="8686800" cy="494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897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6250" r="8750" b="9166"/>
          <a:stretch/>
        </p:blipFill>
        <p:spPr bwMode="auto">
          <a:xfrm>
            <a:off x="228600" y="1066800"/>
            <a:ext cx="8763000" cy="501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649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t="26042" r="7032" b="8750"/>
          <a:stretch/>
        </p:blipFill>
        <p:spPr bwMode="auto">
          <a:xfrm>
            <a:off x="152400" y="1066799"/>
            <a:ext cx="8763000" cy="49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769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3" t="28125" r="8126" b="8125"/>
          <a:stretch/>
        </p:blipFill>
        <p:spPr bwMode="auto">
          <a:xfrm>
            <a:off x="152400" y="914400"/>
            <a:ext cx="8837706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942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t="28333" r="8126" b="6250"/>
          <a:stretch/>
        </p:blipFill>
        <p:spPr bwMode="auto">
          <a:xfrm>
            <a:off x="152400" y="1066800"/>
            <a:ext cx="8839200" cy="507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100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253</Words>
  <Application>Microsoft Office PowerPoint</Application>
  <PresentationFormat>On-screen Show (4:3)</PresentationFormat>
  <Paragraphs>25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Times New Roman</vt:lpstr>
      <vt:lpstr>Wingdings</vt:lpstr>
      <vt:lpstr>Office Theme</vt:lpstr>
      <vt:lpstr>Updates of Asthma Management  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Controller &amp; Reliever Recommended doses for Adults (18 years &amp; older) According To Symbicort Prescribing Information </vt:lpstr>
      <vt:lpstr>As-needed budesonide/formoterol use in a real-life observational study of budesonide/formoterol as-needed on top of maintenance therapy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Mansureh Alizadeh</dc:creator>
  <cp:lastModifiedBy>Heydari</cp:lastModifiedBy>
  <cp:revision>17</cp:revision>
  <dcterms:created xsi:type="dcterms:W3CDTF">2006-08-16T00:00:00Z</dcterms:created>
  <dcterms:modified xsi:type="dcterms:W3CDTF">2021-06-22T10:46:48Z</dcterms:modified>
</cp:coreProperties>
</file>