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8.xml" ContentType="application/vnd.openxmlformats-officedocument.presentationml.notesSlide+xml"/>
  <Override PartName="/ppt/media/image5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sldIdLst>
    <p:sldId id="934" r:id="rId2"/>
    <p:sldId id="971" r:id="rId3"/>
    <p:sldId id="969" r:id="rId4"/>
    <p:sldId id="968" r:id="rId5"/>
    <p:sldId id="966" r:id="rId6"/>
    <p:sldId id="950" r:id="rId7"/>
    <p:sldId id="970" r:id="rId8"/>
    <p:sldId id="975" r:id="rId9"/>
    <p:sldId id="977" r:id="rId10"/>
    <p:sldId id="972" r:id="rId11"/>
    <p:sldId id="988" r:id="rId12"/>
    <p:sldId id="978" r:id="rId13"/>
    <p:sldId id="979" r:id="rId14"/>
    <p:sldId id="967" r:id="rId15"/>
    <p:sldId id="982" r:id="rId16"/>
    <p:sldId id="981" r:id="rId17"/>
    <p:sldId id="983" r:id="rId18"/>
    <p:sldId id="980" r:id="rId19"/>
    <p:sldId id="984" r:id="rId20"/>
    <p:sldId id="985" r:id="rId21"/>
    <p:sldId id="986" r:id="rId22"/>
    <p:sldId id="445" r:id="rId23"/>
    <p:sldId id="443" r:id="rId24"/>
    <p:sldId id="387" r:id="rId25"/>
    <p:sldId id="953" r:id="rId26"/>
    <p:sldId id="954" r:id="rId27"/>
    <p:sldId id="955" r:id="rId28"/>
    <p:sldId id="948" r:id="rId29"/>
    <p:sldId id="956" r:id="rId30"/>
    <p:sldId id="958" r:id="rId31"/>
    <p:sldId id="959" r:id="rId32"/>
    <p:sldId id="446" r:id="rId33"/>
    <p:sldId id="258" r:id="rId34"/>
    <p:sldId id="96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ayeh Mohammadpour" initials="SM" lastIdx="5" clrIdx="0">
    <p:extLst>
      <p:ext uri="{19B8F6BF-5375-455C-9EA6-DF929625EA0E}">
        <p15:presenceInfo xmlns:p15="http://schemas.microsoft.com/office/powerpoint/2012/main" userId="S-1-5-21-2030183214-1354688654-179734054-83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59A5"/>
    <a:srgbClr val="1C5B7C"/>
    <a:srgbClr val="45A5ED"/>
    <a:srgbClr val="462FA7"/>
    <a:srgbClr val="0E568B"/>
    <a:srgbClr val="019FA1"/>
    <a:srgbClr val="EFB595"/>
    <a:srgbClr val="AF56A4"/>
    <a:srgbClr val="FFB625"/>
    <a:srgbClr val="3E7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94660"/>
  </p:normalViewPr>
  <p:slideViewPr>
    <p:cSldViewPr snapToGrid="0">
      <p:cViewPr varScale="1">
        <p:scale>
          <a:sx n="77" d="100"/>
          <a:sy n="77" d="100"/>
        </p:scale>
        <p:origin x="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NSS Improvement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NSS Improvement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0000"/>
                    <a:satMod val="160000"/>
                  </a:schemeClr>
                </a:gs>
                <a:gs pos="46000">
                  <a:schemeClr val="accent1">
                    <a:tint val="86000"/>
                    <a:satMod val="160000"/>
                  </a:schemeClr>
                </a:gs>
                <a:gs pos="100000">
                  <a:schemeClr val="accent1">
                    <a:shade val="40000"/>
                    <a:satMod val="160000"/>
                  </a:schemeClr>
                </a:gs>
              </a:gsLst>
              <a:path path="circle">
                <a:fillToRect l="50000" t="155000" r="50000" b="-55000"/>
              </a:path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9.8349261848133633E-3"/>
                  <c:y val="-4.70204526152883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7D-4F46-AA8B-B0985F994532}"/>
                </c:ext>
              </c:extLst>
            </c:dLbl>
            <c:dLbl>
              <c:idx val="1"/>
              <c:layout>
                <c:manualLayout>
                  <c:x val="3.1963510100643432E-2"/>
                  <c:y val="-2.53187052543860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7D-4F46-AA8B-B0985F994532}"/>
                </c:ext>
              </c:extLst>
            </c:dLbl>
            <c:dLbl>
              <c:idx val="2"/>
              <c:layout>
                <c:manualLayout>
                  <c:x val="2.4587315462033407E-2"/>
                  <c:y val="-2.8935663147869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689367341269028E-2"/>
                      <c:h val="6.39298731672418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87D-4F46-AA8B-B0985F9945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Neurotec</c:v>
                </c:pt>
                <c:pt idx="1">
                  <c:v>Gabapentin</c:v>
                </c:pt>
                <c:pt idx="2">
                  <c:v>Placebo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0.68</c:v>
                </c:pt>
                <c:pt idx="1">
                  <c:v>0.28999999999999998</c:v>
                </c:pt>
                <c:pt idx="2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7D-4F46-AA8B-B0985F9945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3384687"/>
        <c:axId val="534513823"/>
        <c:axId val="0"/>
      </c:bar3DChart>
      <c:catAx>
        <c:axId val="613384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513823"/>
        <c:crosses val="autoZero"/>
        <c:auto val="1"/>
        <c:lblAlgn val="ctr"/>
        <c:lblOffset val="100"/>
        <c:noMultiLvlLbl val="0"/>
      </c:catAx>
      <c:valAx>
        <c:axId val="534513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384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TNS Improvement </a:t>
            </a:r>
          </a:p>
        </c:rich>
      </c:tx>
      <c:layout>
        <c:manualLayout>
          <c:xMode val="edge"/>
          <c:yMode val="edge"/>
          <c:x val="0.27968625570249062"/>
          <c:y val="3.25526210413535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Sheet1!$R$1</c:f>
              <c:strCache>
                <c:ptCount val="1"/>
                <c:pt idx="0">
                  <c:v>TNS Improvement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0000"/>
                    <a:satMod val="160000"/>
                  </a:schemeClr>
                </a:gs>
                <a:gs pos="46000">
                  <a:schemeClr val="accent1">
                    <a:tint val="86000"/>
                    <a:satMod val="160000"/>
                  </a:schemeClr>
                </a:gs>
                <a:gs pos="100000">
                  <a:schemeClr val="accent1">
                    <a:shade val="40000"/>
                    <a:satMod val="160000"/>
                  </a:schemeClr>
                </a:gs>
              </a:gsLst>
              <a:path path="circle">
                <a:fillToRect l="50000" t="155000" r="50000" b="-55000"/>
              </a:path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8170684951526798E-2"/>
                  <c:y val="-5.0637410508772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1A-4213-A75C-B0011A3DC1D2}"/>
                </c:ext>
              </c:extLst>
            </c:dLbl>
            <c:dLbl>
              <c:idx val="1"/>
              <c:layout>
                <c:manualLayout>
                  <c:x val="2.385667809470416E-2"/>
                  <c:y val="-3.6169578934837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1A-4213-A75C-B0011A3DC1D2}"/>
                </c:ext>
              </c:extLst>
            </c:dLbl>
            <c:dLbl>
              <c:idx val="2"/>
              <c:layout>
                <c:manualLayout>
                  <c:x val="1.9085342475763399E-2"/>
                  <c:y val="-2.8935663147869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1A-4213-A75C-B0011A3DC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Sheet1!$Q$2:$Q$4</c:f>
              <c:strCache>
                <c:ptCount val="3"/>
                <c:pt idx="0">
                  <c:v>Neurotec</c:v>
                </c:pt>
                <c:pt idx="1">
                  <c:v>Gabapentin</c:v>
                </c:pt>
                <c:pt idx="2">
                  <c:v>Placebo</c:v>
                </c:pt>
              </c:strCache>
            </c:strRef>
          </c:cat>
          <c:val>
            <c:numRef>
              <c:f>Sheet1!$R$2:$R$4</c:f>
              <c:numCache>
                <c:formatCode>0%</c:formatCode>
                <c:ptCount val="3"/>
                <c:pt idx="0">
                  <c:v>0.36</c:v>
                </c:pt>
                <c:pt idx="1">
                  <c:v>0.13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1A-4213-A75C-B0011A3DC1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3405487"/>
        <c:axId val="531414127"/>
        <c:axId val="0"/>
      </c:bar3DChart>
      <c:catAx>
        <c:axId val="61340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14127"/>
        <c:crosses val="autoZero"/>
        <c:auto val="1"/>
        <c:lblAlgn val="ctr"/>
        <c:lblOffset val="100"/>
        <c:noMultiLvlLbl val="0"/>
      </c:catAx>
      <c:valAx>
        <c:axId val="531414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405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Symptoms Reduction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Sheet1!$B$26</c:f>
              <c:strCache>
                <c:ptCount val="1"/>
                <c:pt idx="0">
                  <c:v>Symptomes Reduction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0000"/>
                    <a:satMod val="160000"/>
                  </a:schemeClr>
                </a:gs>
                <a:gs pos="46000">
                  <a:schemeClr val="accent1">
                    <a:tint val="86000"/>
                    <a:satMod val="160000"/>
                  </a:schemeClr>
                </a:gs>
                <a:gs pos="100000">
                  <a:schemeClr val="accent1">
                    <a:shade val="40000"/>
                    <a:satMod val="160000"/>
                  </a:schemeClr>
                </a:gs>
              </a:gsLst>
              <a:path path="circle">
                <a:fillToRect l="50000" t="155000" r="50000" b="-55000"/>
              </a:path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432813458969638E-2"/>
                  <c:y val="-4.328446127602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1E-46B1-B98F-690874C8A0A6}"/>
                </c:ext>
              </c:extLst>
            </c:dLbl>
            <c:dLbl>
              <c:idx val="1"/>
              <c:layout>
                <c:manualLayout>
                  <c:x val="1.9104179452928506E-2"/>
                  <c:y val="-3.6070384396690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E-46B1-B98F-690874C8A0A6}"/>
                </c:ext>
              </c:extLst>
            </c:dLbl>
            <c:dLbl>
              <c:idx val="2"/>
              <c:layout>
                <c:manualLayout>
                  <c:x val="1.9104179452928506E-2"/>
                  <c:y val="-3.246334595702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1E-46B1-B98F-690874C8A0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Sheet1!$A$27:$A$29</c:f>
              <c:strCache>
                <c:ptCount val="3"/>
                <c:pt idx="0">
                  <c:v>Neurotec</c:v>
                </c:pt>
                <c:pt idx="1">
                  <c:v>Gabapentin</c:v>
                </c:pt>
                <c:pt idx="2">
                  <c:v>Placebo</c:v>
                </c:pt>
              </c:strCache>
            </c:strRef>
          </c:cat>
          <c:val>
            <c:numRef>
              <c:f>Sheet1!$B$27:$B$29</c:f>
              <c:numCache>
                <c:formatCode>0%</c:formatCode>
                <c:ptCount val="3"/>
                <c:pt idx="0">
                  <c:v>0.37</c:v>
                </c:pt>
                <c:pt idx="1">
                  <c:v>0.12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1E-46B1-B98F-690874C8A0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14963007"/>
        <c:axId val="621724031"/>
        <c:axId val="0"/>
      </c:bar3DChart>
      <c:catAx>
        <c:axId val="714963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724031"/>
        <c:crosses val="autoZero"/>
        <c:auto val="1"/>
        <c:lblAlgn val="ctr"/>
        <c:lblOffset val="100"/>
        <c:noMultiLvlLbl val="0"/>
      </c:catAx>
      <c:valAx>
        <c:axId val="62172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4963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29T16:57:51.759" idx="2">
    <p:pos x="10" y="10"/>
    <p:text>نوروتک (Neurotec) فراورده‌ای با منشأ گیاهی است که در موارد زیر مصرف می شود: 	درمان نوروپاتی دیابتی
	نورالژیا   (دردهای عصبی)
	ترمیم اعصاب محیطی آسیب دیده
	اثرات ضدالتهابی و ضد دردی در آرتریت روماتوئید و استئوآرتریت</p:text>
    <p:extLst>
      <p:ext uri="{C676402C-5697-4E1C-873F-D02D1690AC5C}">
        <p15:threadingInfo xmlns:p15="http://schemas.microsoft.com/office/powerpoint/2012/main" timeZoneBias="-27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3991C-0960-47DD-AFB4-D6FA88D42CD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77CD8-BC83-4F54-9C28-6BEB36750C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17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176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40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86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 = median frequency, B1 = low frequency band, B2 = medium frequency band, B3 = high frequency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54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60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32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045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36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Advanced Glycation End Products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91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23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52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263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145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5600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764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8D6D0-02BB-4028-8A2E-B3955A7FCF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82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407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847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458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72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076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5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dvTTa9c1b374"/>
              </a:rPr>
              <a:t>Neuropathies associated with nutritional deficiencies are routinely encountered by the practicing neurologist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Sensory neuropathy is a common condition that is often a direct complication of another co-morbidity.</a:t>
            </a:r>
            <a:endParaRPr lang="fa-IR" dirty="0">
              <a:latin typeface="AdvTTa9c1b37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latin typeface="AdvTTa9c1b37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Sensory neuropathy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may also be called Fergus as it affects a number of different nerve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76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54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3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47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90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77CD8-BC83-4F54-9C28-6BEB36750C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4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16425B-2A42-409E-BD07-64554C49E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59201" y="3945599"/>
            <a:ext cx="7823200" cy="1380476"/>
          </a:xfrm>
        </p:spPr>
        <p:txBody>
          <a:bodyPr lIns="0" rIns="0" anchor="b">
            <a:noAutofit/>
          </a:bodyPr>
          <a:lstStyle>
            <a:lvl1pPr algn="r">
              <a:defRPr lang="en-US" sz="80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07892" y="5651649"/>
            <a:ext cx="5774508" cy="440388"/>
          </a:xfrm>
        </p:spPr>
        <p:txBody>
          <a:bodyPr lIns="0" rIns="0">
            <a:normAutofit/>
          </a:bodyPr>
          <a:lstStyle>
            <a:lvl1pPr marL="0" indent="0" algn="r">
              <a:buNone/>
              <a:defRPr lang="en-US" sz="24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F44C-FB96-4474-A3E5-7BD04DD740E8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44978E7-8DCC-4370-A827-019C0A465D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3556" y="1543725"/>
            <a:ext cx="4002044" cy="3991888"/>
          </a:xfrm>
          <a:custGeom>
            <a:avLst/>
            <a:gdLst>
              <a:gd name="connsiteX0" fmla="*/ 1741488 w 3484563"/>
              <a:gd name="connsiteY0" fmla="*/ 0 h 3476625"/>
              <a:gd name="connsiteX1" fmla="*/ 3484563 w 3484563"/>
              <a:gd name="connsiteY1" fmla="*/ 1738313 h 3476625"/>
              <a:gd name="connsiteX2" fmla="*/ 1741488 w 3484563"/>
              <a:gd name="connsiteY2" fmla="*/ 3476625 h 3476625"/>
              <a:gd name="connsiteX3" fmla="*/ 0 w 3484563"/>
              <a:gd name="connsiteY3" fmla="*/ 1738313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563" h="3476625">
                <a:moveTo>
                  <a:pt x="1741488" y="0"/>
                </a:moveTo>
                <a:lnTo>
                  <a:pt x="3484563" y="1738313"/>
                </a:lnTo>
                <a:lnTo>
                  <a:pt x="1741488" y="3476625"/>
                </a:lnTo>
                <a:lnTo>
                  <a:pt x="0" y="173831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3360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8F0732-7B04-4D13-A20A-EAE81FAF64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05796B9B-BAF1-49A9-86FD-73EF8466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</p:spPr>
        <p:txBody>
          <a:bodyPr/>
          <a:lstStyle/>
          <a:p>
            <a:fld id="{4EC3108F-AE11-4E9F-98C8-7CB5B32CC3B5}" type="datetime1">
              <a:rPr lang="en-US" smtClean="0"/>
              <a:t>6/25/2021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84A729F-E614-44E6-A600-73A0CC14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E4D52FC-BAF9-4D38-847D-9C7734B60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9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48FDE-4B6C-4487-A253-2E5F16A3C849}"/>
              </a:ext>
            </a:extLst>
          </p:cNvPr>
          <p:cNvSpPr/>
          <p:nvPr userDrawn="1"/>
        </p:nvSpPr>
        <p:spPr>
          <a:xfrm>
            <a:off x="5375732" y="0"/>
            <a:ext cx="6816268" cy="6858000"/>
          </a:xfrm>
          <a:prstGeom prst="rect">
            <a:avLst/>
          </a:prstGeom>
          <a:gradFill>
            <a:gsLst>
              <a:gs pos="14000">
                <a:schemeClr val="accent1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31DDF6-5476-4E3F-A567-5C46290AE37B}"/>
              </a:ext>
            </a:extLst>
          </p:cNvPr>
          <p:cNvSpPr/>
          <p:nvPr userDrawn="1"/>
        </p:nvSpPr>
        <p:spPr>
          <a:xfrm>
            <a:off x="0" y="1052737"/>
            <a:ext cx="4295307" cy="12969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995C-D10D-49D0-91B5-F047556AC0A6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F234569-69CC-42E8-9594-E43B57581D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08832" y="1052737"/>
            <a:ext cx="1295737" cy="129698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N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3FC8E56-F8EE-4A54-ABDC-D955ED4D8430}"/>
              </a:ext>
            </a:extLst>
          </p:cNvPr>
          <p:cNvSpPr>
            <a:spLocks/>
          </p:cNvSpPr>
          <p:nvPr userDrawn="1"/>
        </p:nvSpPr>
        <p:spPr bwMode="auto">
          <a:xfrm>
            <a:off x="6614613" y="1064578"/>
            <a:ext cx="4428691" cy="4864100"/>
          </a:xfrm>
          <a:custGeom>
            <a:avLst/>
            <a:gdLst>
              <a:gd name="T0" fmla="*/ 998 w 1088"/>
              <a:gd name="T1" fmla="*/ 0 h 1199"/>
              <a:gd name="T2" fmla="*/ 154 w 1088"/>
              <a:gd name="T3" fmla="*/ 0 h 1199"/>
              <a:gd name="T4" fmla="*/ 154 w 1088"/>
              <a:gd name="T5" fmla="*/ 20 h 1199"/>
              <a:gd name="T6" fmla="*/ 998 w 1088"/>
              <a:gd name="T7" fmla="*/ 20 h 1199"/>
              <a:gd name="T8" fmla="*/ 1068 w 1088"/>
              <a:gd name="T9" fmla="*/ 90 h 1199"/>
              <a:gd name="T10" fmla="*/ 1068 w 1088"/>
              <a:gd name="T11" fmla="*/ 854 h 1199"/>
              <a:gd name="T12" fmla="*/ 998 w 1088"/>
              <a:gd name="T13" fmla="*/ 924 h 1199"/>
              <a:gd name="T14" fmla="*/ 325 w 1088"/>
              <a:gd name="T15" fmla="*/ 924 h 1199"/>
              <a:gd name="T16" fmla="*/ 58 w 1088"/>
              <a:gd name="T17" fmla="*/ 1015 h 1199"/>
              <a:gd name="T18" fmla="*/ 20 w 1088"/>
              <a:gd name="T19" fmla="*/ 1063 h 1199"/>
              <a:gd name="T20" fmla="*/ 20 w 1088"/>
              <a:gd name="T21" fmla="*/ 157 h 1199"/>
              <a:gd name="T22" fmla="*/ 0 w 1088"/>
              <a:gd name="T23" fmla="*/ 157 h 1199"/>
              <a:gd name="T24" fmla="*/ 0 w 1088"/>
              <a:gd name="T25" fmla="*/ 1199 h 1199"/>
              <a:gd name="T26" fmla="*/ 20 w 1088"/>
              <a:gd name="T27" fmla="*/ 1113 h 1199"/>
              <a:gd name="T28" fmla="*/ 325 w 1088"/>
              <a:gd name="T29" fmla="*/ 944 h 1199"/>
              <a:gd name="T30" fmla="*/ 998 w 1088"/>
              <a:gd name="T31" fmla="*/ 944 h 1199"/>
              <a:gd name="T32" fmla="*/ 1088 w 1088"/>
              <a:gd name="T33" fmla="*/ 854 h 1199"/>
              <a:gd name="T34" fmla="*/ 1088 w 1088"/>
              <a:gd name="T35" fmla="*/ 90 h 1199"/>
              <a:gd name="T36" fmla="*/ 998 w 1088"/>
              <a:gd name="T37" fmla="*/ 0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88" h="1199">
                <a:moveTo>
                  <a:pt x="998" y="0"/>
                </a:moveTo>
                <a:cubicBezTo>
                  <a:pt x="154" y="0"/>
                  <a:pt x="154" y="0"/>
                  <a:pt x="154" y="0"/>
                </a:cubicBezTo>
                <a:cubicBezTo>
                  <a:pt x="154" y="20"/>
                  <a:pt x="154" y="20"/>
                  <a:pt x="154" y="20"/>
                </a:cubicBezTo>
                <a:cubicBezTo>
                  <a:pt x="998" y="20"/>
                  <a:pt x="998" y="20"/>
                  <a:pt x="998" y="20"/>
                </a:cubicBezTo>
                <a:cubicBezTo>
                  <a:pt x="1037" y="20"/>
                  <a:pt x="1068" y="52"/>
                  <a:pt x="1068" y="90"/>
                </a:cubicBezTo>
                <a:cubicBezTo>
                  <a:pt x="1068" y="854"/>
                  <a:pt x="1068" y="854"/>
                  <a:pt x="1068" y="854"/>
                </a:cubicBezTo>
                <a:cubicBezTo>
                  <a:pt x="1068" y="893"/>
                  <a:pt x="1037" y="924"/>
                  <a:pt x="998" y="924"/>
                </a:cubicBezTo>
                <a:cubicBezTo>
                  <a:pt x="325" y="924"/>
                  <a:pt x="325" y="924"/>
                  <a:pt x="325" y="924"/>
                </a:cubicBezTo>
                <a:cubicBezTo>
                  <a:pt x="180" y="924"/>
                  <a:pt x="99" y="974"/>
                  <a:pt x="58" y="1015"/>
                </a:cubicBezTo>
                <a:cubicBezTo>
                  <a:pt x="41" y="1032"/>
                  <a:pt x="29" y="1048"/>
                  <a:pt x="20" y="1063"/>
                </a:cubicBezTo>
                <a:cubicBezTo>
                  <a:pt x="20" y="157"/>
                  <a:pt x="20" y="157"/>
                  <a:pt x="20" y="157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199"/>
                  <a:pt x="0" y="1199"/>
                  <a:pt x="0" y="1199"/>
                </a:cubicBezTo>
                <a:cubicBezTo>
                  <a:pt x="20" y="1113"/>
                  <a:pt x="20" y="1113"/>
                  <a:pt x="20" y="1113"/>
                </a:cubicBezTo>
                <a:cubicBezTo>
                  <a:pt x="20" y="1111"/>
                  <a:pt x="61" y="944"/>
                  <a:pt x="325" y="944"/>
                </a:cubicBezTo>
                <a:cubicBezTo>
                  <a:pt x="998" y="944"/>
                  <a:pt x="998" y="944"/>
                  <a:pt x="998" y="944"/>
                </a:cubicBezTo>
                <a:cubicBezTo>
                  <a:pt x="1048" y="944"/>
                  <a:pt x="1088" y="904"/>
                  <a:pt x="1088" y="854"/>
                </a:cubicBezTo>
                <a:cubicBezTo>
                  <a:pt x="1088" y="90"/>
                  <a:pt x="1088" y="90"/>
                  <a:pt x="1088" y="90"/>
                </a:cubicBezTo>
                <a:cubicBezTo>
                  <a:pt x="1088" y="41"/>
                  <a:pt x="1048" y="0"/>
                  <a:pt x="9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2429897-24C6-4E66-BB82-AC62BB2FECD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269941" y="929322"/>
            <a:ext cx="764741" cy="523902"/>
          </a:xfrm>
          <a:custGeom>
            <a:avLst/>
            <a:gdLst>
              <a:gd name="T0" fmla="*/ 450 w 2050"/>
              <a:gd name="T1" fmla="*/ 512 h 1408"/>
              <a:gd name="T2" fmla="*/ 898 w 2050"/>
              <a:gd name="T3" fmla="*/ 960 h 1408"/>
              <a:gd name="T4" fmla="*/ 450 w 2050"/>
              <a:gd name="T5" fmla="*/ 1408 h 1408"/>
              <a:gd name="T6" fmla="*/ 2 w 2050"/>
              <a:gd name="T7" fmla="*/ 960 h 1408"/>
              <a:gd name="T8" fmla="*/ 0 w 2050"/>
              <a:gd name="T9" fmla="*/ 896 h 1408"/>
              <a:gd name="T10" fmla="*/ 896 w 2050"/>
              <a:gd name="T11" fmla="*/ 0 h 1408"/>
              <a:gd name="T12" fmla="*/ 896 w 2050"/>
              <a:gd name="T13" fmla="*/ 256 h 1408"/>
              <a:gd name="T14" fmla="*/ 443 w 2050"/>
              <a:gd name="T15" fmla="*/ 443 h 1408"/>
              <a:gd name="T16" fmla="*/ 380 w 2050"/>
              <a:gd name="T17" fmla="*/ 517 h 1408"/>
              <a:gd name="T18" fmla="*/ 450 w 2050"/>
              <a:gd name="T19" fmla="*/ 512 h 1408"/>
              <a:gd name="T20" fmla="*/ 1602 w 2050"/>
              <a:gd name="T21" fmla="*/ 512 h 1408"/>
              <a:gd name="T22" fmla="*/ 2050 w 2050"/>
              <a:gd name="T23" fmla="*/ 960 h 1408"/>
              <a:gd name="T24" fmla="*/ 1602 w 2050"/>
              <a:gd name="T25" fmla="*/ 1408 h 1408"/>
              <a:gd name="T26" fmla="*/ 1154 w 2050"/>
              <a:gd name="T27" fmla="*/ 960 h 1408"/>
              <a:gd name="T28" fmla="*/ 1152 w 2050"/>
              <a:gd name="T29" fmla="*/ 896 h 1408"/>
              <a:gd name="T30" fmla="*/ 2048 w 2050"/>
              <a:gd name="T31" fmla="*/ 0 h 1408"/>
              <a:gd name="T32" fmla="*/ 2048 w 2050"/>
              <a:gd name="T33" fmla="*/ 256 h 1408"/>
              <a:gd name="T34" fmla="*/ 1595 w 2050"/>
              <a:gd name="T35" fmla="*/ 443 h 1408"/>
              <a:gd name="T36" fmla="*/ 1532 w 2050"/>
              <a:gd name="T37" fmla="*/ 517 h 1408"/>
              <a:gd name="T38" fmla="*/ 1602 w 2050"/>
              <a:gd name="T39" fmla="*/ 512 h 1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50" h="1408">
                <a:moveTo>
                  <a:pt x="450" y="512"/>
                </a:moveTo>
                <a:cubicBezTo>
                  <a:pt x="697" y="512"/>
                  <a:pt x="898" y="713"/>
                  <a:pt x="898" y="960"/>
                </a:cubicBezTo>
                <a:cubicBezTo>
                  <a:pt x="898" y="1207"/>
                  <a:pt x="697" y="1408"/>
                  <a:pt x="450" y="1408"/>
                </a:cubicBezTo>
                <a:cubicBezTo>
                  <a:pt x="203" y="1408"/>
                  <a:pt x="2" y="1207"/>
                  <a:pt x="2" y="960"/>
                </a:cubicBezTo>
                <a:cubicBezTo>
                  <a:pt x="0" y="896"/>
                  <a:pt x="0" y="896"/>
                  <a:pt x="0" y="896"/>
                </a:cubicBezTo>
                <a:cubicBezTo>
                  <a:pt x="0" y="401"/>
                  <a:pt x="401" y="0"/>
                  <a:pt x="896" y="0"/>
                </a:cubicBezTo>
                <a:cubicBezTo>
                  <a:pt x="896" y="256"/>
                  <a:pt x="896" y="256"/>
                  <a:pt x="896" y="256"/>
                </a:cubicBezTo>
                <a:cubicBezTo>
                  <a:pt x="725" y="256"/>
                  <a:pt x="564" y="323"/>
                  <a:pt x="443" y="443"/>
                </a:cubicBezTo>
                <a:cubicBezTo>
                  <a:pt x="420" y="467"/>
                  <a:pt x="399" y="491"/>
                  <a:pt x="380" y="517"/>
                </a:cubicBezTo>
                <a:cubicBezTo>
                  <a:pt x="403" y="514"/>
                  <a:pt x="426" y="512"/>
                  <a:pt x="450" y="512"/>
                </a:cubicBezTo>
                <a:close/>
                <a:moveTo>
                  <a:pt x="1602" y="512"/>
                </a:moveTo>
                <a:cubicBezTo>
                  <a:pt x="1849" y="512"/>
                  <a:pt x="2050" y="713"/>
                  <a:pt x="2050" y="960"/>
                </a:cubicBezTo>
                <a:cubicBezTo>
                  <a:pt x="2050" y="1207"/>
                  <a:pt x="1849" y="1408"/>
                  <a:pt x="1602" y="1408"/>
                </a:cubicBezTo>
                <a:cubicBezTo>
                  <a:pt x="1355" y="1408"/>
                  <a:pt x="1154" y="1207"/>
                  <a:pt x="1154" y="960"/>
                </a:cubicBezTo>
                <a:cubicBezTo>
                  <a:pt x="1152" y="896"/>
                  <a:pt x="1152" y="896"/>
                  <a:pt x="1152" y="896"/>
                </a:cubicBezTo>
                <a:cubicBezTo>
                  <a:pt x="1152" y="401"/>
                  <a:pt x="1553" y="0"/>
                  <a:pt x="2048" y="0"/>
                </a:cubicBezTo>
                <a:cubicBezTo>
                  <a:pt x="2048" y="256"/>
                  <a:pt x="2048" y="256"/>
                  <a:pt x="2048" y="256"/>
                </a:cubicBezTo>
                <a:cubicBezTo>
                  <a:pt x="1877" y="256"/>
                  <a:pt x="1716" y="323"/>
                  <a:pt x="1595" y="443"/>
                </a:cubicBezTo>
                <a:cubicBezTo>
                  <a:pt x="1572" y="467"/>
                  <a:pt x="1551" y="491"/>
                  <a:pt x="1532" y="517"/>
                </a:cubicBezTo>
                <a:cubicBezTo>
                  <a:pt x="1555" y="514"/>
                  <a:pt x="1578" y="512"/>
                  <a:pt x="1602" y="5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949BCB-2ECD-43E6-A3E9-14BBF78180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4458" y="1588481"/>
            <a:ext cx="3599800" cy="284858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6531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_an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010F-C8EC-457A-9107-852168E6B37F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8EC023-5C17-48BE-B229-A6022921FFF1}"/>
              </a:ext>
            </a:extLst>
          </p:cNvPr>
          <p:cNvSpPr/>
          <p:nvPr userDrawn="1"/>
        </p:nvSpPr>
        <p:spPr>
          <a:xfrm>
            <a:off x="0" y="1484784"/>
            <a:ext cx="6095999" cy="38884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2BEA14BD-8AAE-4C27-B899-6DB5FFACFE4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21472" y="1913260"/>
            <a:ext cx="827303" cy="1155700"/>
          </a:xfrm>
          <a:custGeom>
            <a:avLst/>
            <a:gdLst>
              <a:gd name="T0" fmla="*/ 383 w 383"/>
              <a:gd name="T1" fmla="*/ 241 h 535"/>
              <a:gd name="T2" fmla="*/ 362 w 383"/>
              <a:gd name="T3" fmla="*/ 350 h 535"/>
              <a:gd name="T4" fmla="*/ 306 w 383"/>
              <a:gd name="T5" fmla="*/ 424 h 535"/>
              <a:gd name="T6" fmla="*/ 380 w 383"/>
              <a:gd name="T7" fmla="*/ 483 h 535"/>
              <a:gd name="T8" fmla="*/ 321 w 383"/>
              <a:gd name="T9" fmla="*/ 535 h 535"/>
              <a:gd name="T10" fmla="*/ 226 w 383"/>
              <a:gd name="T11" fmla="*/ 458 h 535"/>
              <a:gd name="T12" fmla="*/ 192 w 383"/>
              <a:gd name="T13" fmla="*/ 461 h 535"/>
              <a:gd name="T14" fmla="*/ 92 w 383"/>
              <a:gd name="T15" fmla="*/ 434 h 535"/>
              <a:gd name="T16" fmla="*/ 24 w 383"/>
              <a:gd name="T17" fmla="*/ 358 h 535"/>
              <a:gd name="T18" fmla="*/ 0 w 383"/>
              <a:gd name="T19" fmla="*/ 243 h 535"/>
              <a:gd name="T20" fmla="*/ 0 w 383"/>
              <a:gd name="T21" fmla="*/ 221 h 535"/>
              <a:gd name="T22" fmla="*/ 24 w 383"/>
              <a:gd name="T23" fmla="*/ 104 h 535"/>
              <a:gd name="T24" fmla="*/ 91 w 383"/>
              <a:gd name="T25" fmla="*/ 27 h 535"/>
              <a:gd name="T26" fmla="*/ 191 w 383"/>
              <a:gd name="T27" fmla="*/ 0 h 535"/>
              <a:gd name="T28" fmla="*/ 291 w 383"/>
              <a:gd name="T29" fmla="*/ 27 h 535"/>
              <a:gd name="T30" fmla="*/ 359 w 383"/>
              <a:gd name="T31" fmla="*/ 104 h 535"/>
              <a:gd name="T32" fmla="*/ 383 w 383"/>
              <a:gd name="T33" fmla="*/ 220 h 535"/>
              <a:gd name="T34" fmla="*/ 383 w 383"/>
              <a:gd name="T35" fmla="*/ 241 h 535"/>
              <a:gd name="T36" fmla="*/ 289 w 383"/>
              <a:gd name="T37" fmla="*/ 220 h 535"/>
              <a:gd name="T38" fmla="*/ 263 w 383"/>
              <a:gd name="T39" fmla="*/ 113 h 535"/>
              <a:gd name="T40" fmla="*/ 191 w 383"/>
              <a:gd name="T41" fmla="*/ 76 h 535"/>
              <a:gd name="T42" fmla="*/ 119 w 383"/>
              <a:gd name="T43" fmla="*/ 112 h 535"/>
              <a:gd name="T44" fmla="*/ 94 w 383"/>
              <a:gd name="T45" fmla="*/ 219 h 535"/>
              <a:gd name="T46" fmla="*/ 94 w 383"/>
              <a:gd name="T47" fmla="*/ 241 h 535"/>
              <a:gd name="T48" fmla="*/ 119 w 383"/>
              <a:gd name="T49" fmla="*/ 347 h 535"/>
              <a:gd name="T50" fmla="*/ 192 w 383"/>
              <a:gd name="T51" fmla="*/ 385 h 535"/>
              <a:gd name="T52" fmla="*/ 263 w 383"/>
              <a:gd name="T53" fmla="*/ 349 h 535"/>
              <a:gd name="T54" fmla="*/ 289 w 383"/>
              <a:gd name="T55" fmla="*/ 242 h 535"/>
              <a:gd name="T56" fmla="*/ 289 w 383"/>
              <a:gd name="T57" fmla="*/ 220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83" h="535">
                <a:moveTo>
                  <a:pt x="383" y="241"/>
                </a:moveTo>
                <a:cubicBezTo>
                  <a:pt x="383" y="282"/>
                  <a:pt x="376" y="319"/>
                  <a:pt x="362" y="350"/>
                </a:cubicBezTo>
                <a:cubicBezTo>
                  <a:pt x="349" y="381"/>
                  <a:pt x="330" y="406"/>
                  <a:pt x="306" y="424"/>
                </a:cubicBezTo>
                <a:cubicBezTo>
                  <a:pt x="380" y="483"/>
                  <a:pt x="380" y="483"/>
                  <a:pt x="380" y="483"/>
                </a:cubicBezTo>
                <a:cubicBezTo>
                  <a:pt x="321" y="535"/>
                  <a:pt x="321" y="535"/>
                  <a:pt x="321" y="535"/>
                </a:cubicBezTo>
                <a:cubicBezTo>
                  <a:pt x="226" y="458"/>
                  <a:pt x="226" y="458"/>
                  <a:pt x="226" y="458"/>
                </a:cubicBezTo>
                <a:cubicBezTo>
                  <a:pt x="215" y="460"/>
                  <a:pt x="204" y="461"/>
                  <a:pt x="192" y="461"/>
                </a:cubicBezTo>
                <a:cubicBezTo>
                  <a:pt x="155" y="461"/>
                  <a:pt x="121" y="452"/>
                  <a:pt x="92" y="434"/>
                </a:cubicBezTo>
                <a:cubicBezTo>
                  <a:pt x="63" y="416"/>
                  <a:pt x="40" y="391"/>
                  <a:pt x="24" y="358"/>
                </a:cubicBezTo>
                <a:cubicBezTo>
                  <a:pt x="8" y="324"/>
                  <a:pt x="0" y="286"/>
                  <a:pt x="0" y="243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177"/>
                  <a:pt x="8" y="138"/>
                  <a:pt x="24" y="104"/>
                </a:cubicBezTo>
                <a:cubicBezTo>
                  <a:pt x="40" y="70"/>
                  <a:pt x="62" y="45"/>
                  <a:pt x="91" y="27"/>
                </a:cubicBezTo>
                <a:cubicBezTo>
                  <a:pt x="121" y="9"/>
                  <a:pt x="154" y="0"/>
                  <a:pt x="191" y="0"/>
                </a:cubicBezTo>
                <a:cubicBezTo>
                  <a:pt x="229" y="0"/>
                  <a:pt x="262" y="9"/>
                  <a:pt x="291" y="27"/>
                </a:cubicBezTo>
                <a:cubicBezTo>
                  <a:pt x="320" y="45"/>
                  <a:pt x="343" y="70"/>
                  <a:pt x="359" y="104"/>
                </a:cubicBezTo>
                <a:cubicBezTo>
                  <a:pt x="375" y="138"/>
                  <a:pt x="383" y="176"/>
                  <a:pt x="383" y="220"/>
                </a:cubicBezTo>
                <a:lnTo>
                  <a:pt x="383" y="241"/>
                </a:lnTo>
                <a:close/>
                <a:moveTo>
                  <a:pt x="289" y="220"/>
                </a:moveTo>
                <a:cubicBezTo>
                  <a:pt x="289" y="173"/>
                  <a:pt x="280" y="137"/>
                  <a:pt x="263" y="113"/>
                </a:cubicBezTo>
                <a:cubicBezTo>
                  <a:pt x="247" y="88"/>
                  <a:pt x="223" y="76"/>
                  <a:pt x="191" y="76"/>
                </a:cubicBezTo>
                <a:cubicBezTo>
                  <a:pt x="160" y="76"/>
                  <a:pt x="136" y="88"/>
                  <a:pt x="119" y="112"/>
                </a:cubicBezTo>
                <a:cubicBezTo>
                  <a:pt x="102" y="136"/>
                  <a:pt x="94" y="172"/>
                  <a:pt x="94" y="219"/>
                </a:cubicBezTo>
                <a:cubicBezTo>
                  <a:pt x="94" y="241"/>
                  <a:pt x="94" y="241"/>
                  <a:pt x="94" y="241"/>
                </a:cubicBezTo>
                <a:cubicBezTo>
                  <a:pt x="94" y="286"/>
                  <a:pt x="102" y="322"/>
                  <a:pt x="119" y="347"/>
                </a:cubicBezTo>
                <a:cubicBezTo>
                  <a:pt x="136" y="373"/>
                  <a:pt x="160" y="385"/>
                  <a:pt x="192" y="385"/>
                </a:cubicBezTo>
                <a:cubicBezTo>
                  <a:pt x="223" y="385"/>
                  <a:pt x="247" y="373"/>
                  <a:pt x="263" y="349"/>
                </a:cubicBezTo>
                <a:cubicBezTo>
                  <a:pt x="280" y="324"/>
                  <a:pt x="289" y="289"/>
                  <a:pt x="289" y="242"/>
                </a:cubicBezTo>
                <a:lnTo>
                  <a:pt x="289" y="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789CEAE0-31A3-4179-9C78-8C69B2E5A9F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30360" y="1927548"/>
            <a:ext cx="908287" cy="968375"/>
          </a:xfrm>
          <a:custGeom>
            <a:avLst/>
            <a:gdLst>
              <a:gd name="T0" fmla="*/ 395 w 572"/>
              <a:gd name="T1" fmla="*/ 483 h 610"/>
              <a:gd name="T2" fmla="*/ 175 w 572"/>
              <a:gd name="T3" fmla="*/ 483 h 610"/>
              <a:gd name="T4" fmla="*/ 133 w 572"/>
              <a:gd name="T5" fmla="*/ 610 h 610"/>
              <a:gd name="T6" fmla="*/ 0 w 572"/>
              <a:gd name="T7" fmla="*/ 610 h 610"/>
              <a:gd name="T8" fmla="*/ 227 w 572"/>
              <a:gd name="T9" fmla="*/ 0 h 610"/>
              <a:gd name="T10" fmla="*/ 344 w 572"/>
              <a:gd name="T11" fmla="*/ 0 h 610"/>
              <a:gd name="T12" fmla="*/ 572 w 572"/>
              <a:gd name="T13" fmla="*/ 610 h 610"/>
              <a:gd name="T14" fmla="*/ 437 w 572"/>
              <a:gd name="T15" fmla="*/ 610 h 610"/>
              <a:gd name="T16" fmla="*/ 395 w 572"/>
              <a:gd name="T17" fmla="*/ 483 h 610"/>
              <a:gd name="T18" fmla="*/ 209 w 572"/>
              <a:gd name="T19" fmla="*/ 382 h 610"/>
              <a:gd name="T20" fmla="*/ 361 w 572"/>
              <a:gd name="T21" fmla="*/ 382 h 610"/>
              <a:gd name="T22" fmla="*/ 285 w 572"/>
              <a:gd name="T23" fmla="*/ 153 h 610"/>
              <a:gd name="T24" fmla="*/ 209 w 572"/>
              <a:gd name="T25" fmla="*/ 382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2" h="610">
                <a:moveTo>
                  <a:pt x="395" y="483"/>
                </a:moveTo>
                <a:lnTo>
                  <a:pt x="175" y="483"/>
                </a:lnTo>
                <a:lnTo>
                  <a:pt x="133" y="610"/>
                </a:lnTo>
                <a:lnTo>
                  <a:pt x="0" y="610"/>
                </a:lnTo>
                <a:lnTo>
                  <a:pt x="227" y="0"/>
                </a:lnTo>
                <a:lnTo>
                  <a:pt x="344" y="0"/>
                </a:lnTo>
                <a:lnTo>
                  <a:pt x="572" y="610"/>
                </a:lnTo>
                <a:lnTo>
                  <a:pt x="437" y="610"/>
                </a:lnTo>
                <a:lnTo>
                  <a:pt x="395" y="483"/>
                </a:lnTo>
                <a:close/>
                <a:moveTo>
                  <a:pt x="209" y="382"/>
                </a:moveTo>
                <a:lnTo>
                  <a:pt x="361" y="382"/>
                </a:lnTo>
                <a:lnTo>
                  <a:pt x="285" y="153"/>
                </a:lnTo>
                <a:lnTo>
                  <a:pt x="209" y="3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12CF986-C8A9-45C4-A11F-BEB2DA196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699" y="3497437"/>
            <a:ext cx="5022570" cy="158732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16F89729-72ED-467B-83DE-CBF0166A22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6714" y="3497437"/>
            <a:ext cx="5022570" cy="1587327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777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_and_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460DD81-CE53-4988-AA8C-DCFE75779A28}"/>
              </a:ext>
            </a:extLst>
          </p:cNvPr>
          <p:cNvSpPr/>
          <p:nvPr userDrawn="1"/>
        </p:nvSpPr>
        <p:spPr>
          <a:xfrm>
            <a:off x="1" y="6237312"/>
            <a:ext cx="12192000" cy="6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B50C96E-20AF-4CD4-8A5C-F241839A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</p:spPr>
        <p:txBody>
          <a:bodyPr lIns="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15B24E8-709E-4BB1-8463-62BE6D60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123" y="6356352"/>
            <a:ext cx="3860800" cy="365125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DA2F5C-1E73-4D73-9865-156115AF49BF}"/>
              </a:ext>
            </a:extLst>
          </p:cNvPr>
          <p:cNvSpPr/>
          <p:nvPr userDrawn="1"/>
        </p:nvSpPr>
        <p:spPr>
          <a:xfrm>
            <a:off x="1" y="836712"/>
            <a:ext cx="12192000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FADCFE-632B-4116-AD33-6F8DDF0C74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759" y="837207"/>
            <a:ext cx="10957982" cy="1079500"/>
          </a:xfrm>
        </p:spPr>
        <p:txBody>
          <a:bodyPr lIns="0" rIns="0" anchor="ctr">
            <a:normAutofit/>
          </a:bodyPr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93297EF9-1609-4424-A91A-99F6ED7967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759" y="2259154"/>
            <a:ext cx="10958192" cy="116984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84CA4BDC-CCEE-4B78-AC4A-6633E92C98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757" y="3833286"/>
            <a:ext cx="10972643" cy="1791792"/>
          </a:xfrm>
        </p:spPr>
        <p:txBody>
          <a:bodyPr lIns="0" rIns="0">
            <a:normAutofit/>
          </a:bodyPr>
          <a:lstStyle>
            <a:lvl1pPr marL="0" indent="0">
              <a:lnSpc>
                <a:spcPct val="130000"/>
              </a:lnSpc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31820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039-A5C3-4CE0-8E9F-27955946D518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08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DE76-304C-41CD-B073-84D9E1CD81A7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8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A959-36ED-4818-A240-4FFA99B86303}" type="datetime1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7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44F8B-A8EE-4369-8751-4D25B7C10BE1}" type="datetime1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05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88FC-1F01-4707-BA02-72C57E9B6BE5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51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9ADE-E014-49EE-817C-C9D9B64E0541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5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_Mordern_Background">
    <p:bg>
      <p:bgPr>
        <a:gradFill>
          <a:gsLst>
            <a:gs pos="4000">
              <a:schemeClr val="accent1">
                <a:lumMod val="75000"/>
              </a:schemeClr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6BDDB64-69B0-4040-A883-A16FBEEEAE8A}"/>
              </a:ext>
            </a:extLst>
          </p:cNvPr>
          <p:cNvGrpSpPr/>
          <p:nvPr userDrawn="1"/>
        </p:nvGrpSpPr>
        <p:grpSpPr>
          <a:xfrm>
            <a:off x="1" y="1"/>
            <a:ext cx="12192000" cy="6858000"/>
            <a:chOff x="0" y="30163"/>
            <a:chExt cx="12214226" cy="682783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5DF9A176-D4A1-4148-9419-24FB83F14E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0163"/>
              <a:ext cx="9239250" cy="4876800"/>
            </a:xfrm>
            <a:custGeom>
              <a:avLst/>
              <a:gdLst>
                <a:gd name="T0" fmla="*/ 574 w 1416"/>
                <a:gd name="T1" fmla="*/ 453 h 750"/>
                <a:gd name="T2" fmla="*/ 1028 w 1416"/>
                <a:gd name="T3" fmla="*/ 382 h 750"/>
                <a:gd name="T4" fmla="*/ 1415 w 1416"/>
                <a:gd name="T5" fmla="*/ 71 h 750"/>
                <a:gd name="T6" fmla="*/ 1412 w 1416"/>
                <a:gd name="T7" fmla="*/ 0 h 750"/>
                <a:gd name="T8" fmla="*/ 0 w 1416"/>
                <a:gd name="T9" fmla="*/ 0 h 750"/>
                <a:gd name="T10" fmla="*/ 0 w 1416"/>
                <a:gd name="T11" fmla="*/ 670 h 750"/>
                <a:gd name="T12" fmla="*/ 189 w 1416"/>
                <a:gd name="T13" fmla="*/ 749 h 750"/>
                <a:gd name="T14" fmla="*/ 574 w 1416"/>
                <a:gd name="T15" fmla="*/ 45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6" h="750">
                  <a:moveTo>
                    <a:pt x="574" y="453"/>
                  </a:moveTo>
                  <a:cubicBezTo>
                    <a:pt x="710" y="355"/>
                    <a:pt x="873" y="370"/>
                    <a:pt x="1028" y="382"/>
                  </a:cubicBezTo>
                  <a:cubicBezTo>
                    <a:pt x="1214" y="395"/>
                    <a:pt x="1400" y="287"/>
                    <a:pt x="1415" y="71"/>
                  </a:cubicBezTo>
                  <a:cubicBezTo>
                    <a:pt x="1416" y="47"/>
                    <a:pt x="1415" y="23"/>
                    <a:pt x="14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61" y="721"/>
                    <a:pt x="129" y="750"/>
                    <a:pt x="189" y="749"/>
                  </a:cubicBezTo>
                  <a:cubicBezTo>
                    <a:pt x="365" y="745"/>
                    <a:pt x="448" y="544"/>
                    <a:pt x="574" y="453"/>
                  </a:cubicBezTo>
                </a:path>
              </a:pathLst>
            </a:custGeom>
            <a:solidFill>
              <a:schemeClr val="accent2">
                <a:lumMod val="50000"/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9193DB6-EEB8-4D05-8E1D-52F244CBC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54688" y="1643063"/>
              <a:ext cx="6459538" cy="5214937"/>
            </a:xfrm>
            <a:custGeom>
              <a:avLst/>
              <a:gdLst>
                <a:gd name="T0" fmla="*/ 441 w 990"/>
                <a:gd name="T1" fmla="*/ 76 h 802"/>
                <a:gd name="T2" fmla="*/ 233 w 990"/>
                <a:gd name="T3" fmla="*/ 378 h 802"/>
                <a:gd name="T4" fmla="*/ 57 w 990"/>
                <a:gd name="T5" fmla="*/ 659 h 802"/>
                <a:gd name="T6" fmla="*/ 0 w 990"/>
                <a:gd name="T7" fmla="*/ 802 h 802"/>
                <a:gd name="T8" fmla="*/ 554 w 990"/>
                <a:gd name="T9" fmla="*/ 802 h 802"/>
                <a:gd name="T10" fmla="*/ 706 w 990"/>
                <a:gd name="T11" fmla="*/ 733 h 802"/>
                <a:gd name="T12" fmla="*/ 990 w 990"/>
                <a:gd name="T13" fmla="*/ 678 h 802"/>
                <a:gd name="T14" fmla="*/ 990 w 990"/>
                <a:gd name="T15" fmla="*/ 175 h 802"/>
                <a:gd name="T16" fmla="*/ 441 w 990"/>
                <a:gd name="T17" fmla="*/ 76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0" h="802">
                  <a:moveTo>
                    <a:pt x="441" y="76"/>
                  </a:moveTo>
                  <a:cubicBezTo>
                    <a:pt x="315" y="135"/>
                    <a:pt x="282" y="250"/>
                    <a:pt x="233" y="378"/>
                  </a:cubicBezTo>
                  <a:cubicBezTo>
                    <a:pt x="188" y="493"/>
                    <a:pt x="125" y="563"/>
                    <a:pt x="57" y="659"/>
                  </a:cubicBezTo>
                  <a:cubicBezTo>
                    <a:pt x="20" y="713"/>
                    <a:pt x="3" y="761"/>
                    <a:pt x="0" y="802"/>
                  </a:cubicBezTo>
                  <a:cubicBezTo>
                    <a:pt x="554" y="802"/>
                    <a:pt x="554" y="802"/>
                    <a:pt x="554" y="802"/>
                  </a:cubicBezTo>
                  <a:cubicBezTo>
                    <a:pt x="602" y="776"/>
                    <a:pt x="652" y="752"/>
                    <a:pt x="706" y="733"/>
                  </a:cubicBezTo>
                  <a:cubicBezTo>
                    <a:pt x="795" y="701"/>
                    <a:pt x="902" y="706"/>
                    <a:pt x="990" y="678"/>
                  </a:cubicBezTo>
                  <a:cubicBezTo>
                    <a:pt x="990" y="175"/>
                    <a:pt x="990" y="175"/>
                    <a:pt x="990" y="175"/>
                  </a:cubicBezTo>
                  <a:cubicBezTo>
                    <a:pt x="833" y="59"/>
                    <a:pt x="603" y="0"/>
                    <a:pt x="441" y="76"/>
                  </a:cubicBezTo>
                  <a:close/>
                </a:path>
              </a:pathLst>
            </a:custGeom>
            <a:gradFill>
              <a:gsLst>
                <a:gs pos="4000">
                  <a:schemeClr val="accent1">
                    <a:lumMod val="75000"/>
                  </a:schemeClr>
                </a:gs>
                <a:gs pos="100000">
                  <a:schemeClr val="accent3">
                    <a:alpha val="12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E8A1C692-7360-48CB-9BAB-7DB98E7D6D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0163"/>
              <a:ext cx="6061075" cy="5176837"/>
            </a:xfrm>
            <a:custGeom>
              <a:avLst/>
              <a:gdLst>
                <a:gd name="T0" fmla="*/ 226 w 929"/>
                <a:gd name="T1" fmla="*/ 468 h 796"/>
                <a:gd name="T2" fmla="*/ 633 w 929"/>
                <a:gd name="T3" fmla="*/ 303 h 796"/>
                <a:gd name="T4" fmla="*/ 929 w 929"/>
                <a:gd name="T5" fmla="*/ 0 h 796"/>
                <a:gd name="T6" fmla="*/ 0 w 929"/>
                <a:gd name="T7" fmla="*/ 0 h 796"/>
                <a:gd name="T8" fmla="*/ 0 w 929"/>
                <a:gd name="T9" fmla="*/ 796 h 796"/>
                <a:gd name="T10" fmla="*/ 226 w 929"/>
                <a:gd name="T11" fmla="*/ 468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9" h="796">
                  <a:moveTo>
                    <a:pt x="226" y="468"/>
                  </a:moveTo>
                  <a:cubicBezTo>
                    <a:pt x="332" y="347"/>
                    <a:pt x="487" y="326"/>
                    <a:pt x="633" y="303"/>
                  </a:cubicBezTo>
                  <a:cubicBezTo>
                    <a:pt x="788" y="278"/>
                    <a:pt x="923" y="166"/>
                    <a:pt x="9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108" y="723"/>
                    <a:pt x="144" y="563"/>
                    <a:pt x="226" y="46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  <a:alpha val="28000"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ECFDF77-6F92-464B-B407-5FAC38D607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3150" y="30163"/>
              <a:ext cx="6061075" cy="4129087"/>
            </a:xfrm>
            <a:custGeom>
              <a:avLst/>
              <a:gdLst>
                <a:gd name="T0" fmla="*/ 495 w 929"/>
                <a:gd name="T1" fmla="*/ 0 h 635"/>
                <a:gd name="T2" fmla="*/ 203 w 929"/>
                <a:gd name="T3" fmla="*/ 89 h 635"/>
                <a:gd name="T4" fmla="*/ 725 w 929"/>
                <a:gd name="T5" fmla="*/ 518 h 635"/>
                <a:gd name="T6" fmla="*/ 894 w 929"/>
                <a:gd name="T7" fmla="*/ 279 h 635"/>
                <a:gd name="T8" fmla="*/ 929 w 929"/>
                <a:gd name="T9" fmla="*/ 207 h 635"/>
                <a:gd name="T10" fmla="*/ 929 w 929"/>
                <a:gd name="T11" fmla="*/ 0 h 635"/>
                <a:gd name="T12" fmla="*/ 495 w 929"/>
                <a:gd name="T13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9" h="635">
                  <a:moveTo>
                    <a:pt x="495" y="0"/>
                  </a:moveTo>
                  <a:cubicBezTo>
                    <a:pt x="393" y="25"/>
                    <a:pt x="272" y="8"/>
                    <a:pt x="203" y="89"/>
                  </a:cubicBezTo>
                  <a:cubicBezTo>
                    <a:pt x="0" y="329"/>
                    <a:pt x="469" y="635"/>
                    <a:pt x="725" y="518"/>
                  </a:cubicBezTo>
                  <a:cubicBezTo>
                    <a:pt x="826" y="472"/>
                    <a:pt x="853" y="381"/>
                    <a:pt x="894" y="279"/>
                  </a:cubicBezTo>
                  <a:cubicBezTo>
                    <a:pt x="904" y="252"/>
                    <a:pt x="916" y="229"/>
                    <a:pt x="929" y="207"/>
                  </a:cubicBezTo>
                  <a:cubicBezTo>
                    <a:pt x="929" y="0"/>
                    <a:pt x="929" y="0"/>
                    <a:pt x="929" y="0"/>
                  </a:cubicBezTo>
                  <a:lnTo>
                    <a:pt x="495" y="0"/>
                  </a:lnTo>
                  <a:close/>
                </a:path>
              </a:pathLst>
            </a:custGeom>
            <a:gradFill>
              <a:gsLst>
                <a:gs pos="95000">
                  <a:schemeClr val="accent1">
                    <a:lumMod val="75000"/>
                  </a:schemeClr>
                </a:gs>
                <a:gs pos="0">
                  <a:schemeClr val="accent2">
                    <a:alpha val="45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F34979C4-6912-4CF1-88FF-410D325FAD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6851650"/>
              <a:ext cx="12700" cy="635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F19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F3510E3D-E6DD-4CA5-BE97-DCB4AE58D5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0275"/>
              <a:ext cx="3255963" cy="3387725"/>
            </a:xfrm>
            <a:custGeom>
              <a:avLst/>
              <a:gdLst>
                <a:gd name="T0" fmla="*/ 421 w 499"/>
                <a:gd name="T1" fmla="*/ 154 h 521"/>
                <a:gd name="T2" fmla="*/ 310 w 499"/>
                <a:gd name="T3" fmla="*/ 91 h 521"/>
                <a:gd name="T4" fmla="*/ 147 w 499"/>
                <a:gd name="T5" fmla="*/ 312 h 521"/>
                <a:gd name="T6" fmla="*/ 0 w 499"/>
                <a:gd name="T7" fmla="*/ 362 h 521"/>
                <a:gd name="T8" fmla="*/ 0 w 499"/>
                <a:gd name="T9" fmla="*/ 520 h 521"/>
                <a:gd name="T10" fmla="*/ 2 w 499"/>
                <a:gd name="T11" fmla="*/ 521 h 521"/>
                <a:gd name="T12" fmla="*/ 239 w 499"/>
                <a:gd name="T13" fmla="*/ 521 h 521"/>
                <a:gd name="T14" fmla="*/ 296 w 499"/>
                <a:gd name="T15" fmla="*/ 311 h 521"/>
                <a:gd name="T16" fmla="*/ 421 w 499"/>
                <a:gd name="T17" fmla="*/ 154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9" h="521">
                  <a:moveTo>
                    <a:pt x="421" y="154"/>
                  </a:moveTo>
                  <a:cubicBezTo>
                    <a:pt x="499" y="77"/>
                    <a:pt x="411" y="0"/>
                    <a:pt x="310" y="91"/>
                  </a:cubicBezTo>
                  <a:cubicBezTo>
                    <a:pt x="241" y="153"/>
                    <a:pt x="205" y="244"/>
                    <a:pt x="147" y="312"/>
                  </a:cubicBezTo>
                  <a:cubicBezTo>
                    <a:pt x="104" y="361"/>
                    <a:pt x="53" y="354"/>
                    <a:pt x="0" y="362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" y="520"/>
                    <a:pt x="1" y="521"/>
                    <a:pt x="2" y="521"/>
                  </a:cubicBezTo>
                  <a:cubicBezTo>
                    <a:pt x="239" y="521"/>
                    <a:pt x="239" y="521"/>
                    <a:pt x="239" y="521"/>
                  </a:cubicBezTo>
                  <a:cubicBezTo>
                    <a:pt x="284" y="464"/>
                    <a:pt x="279" y="371"/>
                    <a:pt x="296" y="311"/>
                  </a:cubicBezTo>
                  <a:cubicBezTo>
                    <a:pt x="319" y="234"/>
                    <a:pt x="369" y="206"/>
                    <a:pt x="421" y="154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07CFD13F-A9FB-460A-9750-37E05DF0B2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23163" y="30163"/>
              <a:ext cx="4691063" cy="4168775"/>
            </a:xfrm>
            <a:custGeom>
              <a:avLst/>
              <a:gdLst>
                <a:gd name="T0" fmla="*/ 660 w 719"/>
                <a:gd name="T1" fmla="*/ 0 h 641"/>
                <a:gd name="T2" fmla="*/ 518 w 719"/>
                <a:gd name="T3" fmla="*/ 81 h 641"/>
                <a:gd name="T4" fmla="*/ 273 w 719"/>
                <a:gd name="T5" fmla="*/ 340 h 641"/>
                <a:gd name="T6" fmla="*/ 211 w 719"/>
                <a:gd name="T7" fmla="*/ 635 h 641"/>
                <a:gd name="T8" fmla="*/ 639 w 719"/>
                <a:gd name="T9" fmla="*/ 421 h 641"/>
                <a:gd name="T10" fmla="*/ 719 w 719"/>
                <a:gd name="T11" fmla="*/ 418 h 641"/>
                <a:gd name="T12" fmla="*/ 719 w 719"/>
                <a:gd name="T13" fmla="*/ 0 h 641"/>
                <a:gd name="T14" fmla="*/ 660 w 719"/>
                <a:gd name="T15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9" h="641">
                  <a:moveTo>
                    <a:pt x="660" y="0"/>
                  </a:moveTo>
                  <a:cubicBezTo>
                    <a:pt x="618" y="37"/>
                    <a:pt x="563" y="47"/>
                    <a:pt x="518" y="81"/>
                  </a:cubicBezTo>
                  <a:cubicBezTo>
                    <a:pt x="420" y="153"/>
                    <a:pt x="392" y="286"/>
                    <a:pt x="273" y="340"/>
                  </a:cubicBezTo>
                  <a:cubicBezTo>
                    <a:pt x="0" y="465"/>
                    <a:pt x="11" y="627"/>
                    <a:pt x="211" y="635"/>
                  </a:cubicBezTo>
                  <a:cubicBezTo>
                    <a:pt x="378" y="641"/>
                    <a:pt x="424" y="418"/>
                    <a:pt x="639" y="421"/>
                  </a:cubicBezTo>
                  <a:cubicBezTo>
                    <a:pt x="669" y="421"/>
                    <a:pt x="696" y="420"/>
                    <a:pt x="719" y="418"/>
                  </a:cubicBezTo>
                  <a:cubicBezTo>
                    <a:pt x="719" y="0"/>
                    <a:pt x="719" y="0"/>
                    <a:pt x="719" y="0"/>
                  </a:cubicBezTo>
                  <a:lnTo>
                    <a:pt x="660" y="0"/>
                  </a:lnTo>
                  <a:close/>
                </a:path>
              </a:pathLst>
            </a:custGeom>
            <a:gradFill>
              <a:gsLst>
                <a:gs pos="16000">
                  <a:schemeClr val="accent2">
                    <a:lumMod val="20000"/>
                    <a:lumOff val="80000"/>
                    <a:alpha val="66000"/>
                  </a:schemeClr>
                </a:gs>
                <a:gs pos="100000">
                  <a:schemeClr val="accent1">
                    <a:alpha val="52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559E15-CD56-436A-9C59-588B58F1456F}"/>
                </a:ext>
              </a:extLst>
            </p:cNvPr>
            <p:cNvGrpSpPr/>
            <p:nvPr userDrawn="1"/>
          </p:nvGrpSpPr>
          <p:grpSpPr>
            <a:xfrm>
              <a:off x="4298950" y="1343025"/>
              <a:ext cx="7915276" cy="5514975"/>
              <a:chOff x="4298950" y="1343025"/>
              <a:chExt cx="7915276" cy="5514975"/>
            </a:xfrm>
            <a:gradFill flip="none" rotWithShape="1">
              <a:gsLst>
                <a:gs pos="0">
                  <a:schemeClr val="bg1"/>
                </a:gs>
                <a:gs pos="77000">
                  <a:schemeClr val="bg1">
                    <a:alpha val="23000"/>
                  </a:schemeClr>
                </a:gs>
              </a:gsLst>
              <a:lin ang="8100000" scaled="1"/>
              <a:tileRect/>
            </a:gradFill>
          </p:grpSpPr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F6758CA5-78CE-45D9-AC09-243BCDAC8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8950" y="1343025"/>
                <a:ext cx="7915275" cy="5514975"/>
              </a:xfrm>
              <a:custGeom>
                <a:avLst/>
                <a:gdLst>
                  <a:gd name="T0" fmla="*/ 235 w 1213"/>
                  <a:gd name="T1" fmla="*/ 730 h 848"/>
                  <a:gd name="T2" fmla="*/ 469 w 1213"/>
                  <a:gd name="T3" fmla="*/ 558 h 848"/>
                  <a:gd name="T4" fmla="*/ 641 w 1213"/>
                  <a:gd name="T5" fmla="*/ 417 h 848"/>
                  <a:gd name="T6" fmla="*/ 739 w 1213"/>
                  <a:gd name="T7" fmla="*/ 373 h 848"/>
                  <a:gd name="T8" fmla="*/ 885 w 1213"/>
                  <a:gd name="T9" fmla="*/ 294 h 848"/>
                  <a:gd name="T10" fmla="*/ 990 w 1213"/>
                  <a:gd name="T11" fmla="*/ 169 h 848"/>
                  <a:gd name="T12" fmla="*/ 1067 w 1213"/>
                  <a:gd name="T13" fmla="*/ 73 h 848"/>
                  <a:gd name="T14" fmla="*/ 1199 w 1213"/>
                  <a:gd name="T15" fmla="*/ 6 h 848"/>
                  <a:gd name="T16" fmla="*/ 1213 w 1213"/>
                  <a:gd name="T17" fmla="*/ 7 h 848"/>
                  <a:gd name="T18" fmla="*/ 1213 w 1213"/>
                  <a:gd name="T19" fmla="*/ 5 h 848"/>
                  <a:gd name="T20" fmla="*/ 1065 w 1213"/>
                  <a:gd name="T21" fmla="*/ 71 h 848"/>
                  <a:gd name="T22" fmla="*/ 989 w 1213"/>
                  <a:gd name="T23" fmla="*/ 168 h 848"/>
                  <a:gd name="T24" fmla="*/ 884 w 1213"/>
                  <a:gd name="T25" fmla="*/ 292 h 848"/>
                  <a:gd name="T26" fmla="*/ 739 w 1213"/>
                  <a:gd name="T27" fmla="*/ 371 h 848"/>
                  <a:gd name="T28" fmla="*/ 640 w 1213"/>
                  <a:gd name="T29" fmla="*/ 416 h 848"/>
                  <a:gd name="T30" fmla="*/ 468 w 1213"/>
                  <a:gd name="T31" fmla="*/ 557 h 848"/>
                  <a:gd name="T32" fmla="*/ 234 w 1213"/>
                  <a:gd name="T33" fmla="*/ 728 h 848"/>
                  <a:gd name="T34" fmla="*/ 0 w 1213"/>
                  <a:gd name="T35" fmla="*/ 848 h 848"/>
                  <a:gd name="T36" fmla="*/ 4 w 1213"/>
                  <a:gd name="T37" fmla="*/ 848 h 848"/>
                  <a:gd name="T38" fmla="*/ 235 w 1213"/>
                  <a:gd name="T39" fmla="*/ 730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3" h="848">
                    <a:moveTo>
                      <a:pt x="235" y="730"/>
                    </a:moveTo>
                    <a:cubicBezTo>
                      <a:pt x="332" y="692"/>
                      <a:pt x="402" y="624"/>
                      <a:pt x="469" y="558"/>
                    </a:cubicBezTo>
                    <a:cubicBezTo>
                      <a:pt x="521" y="508"/>
                      <a:pt x="575" y="455"/>
                      <a:pt x="641" y="417"/>
                    </a:cubicBezTo>
                    <a:cubicBezTo>
                      <a:pt x="673" y="399"/>
                      <a:pt x="707" y="386"/>
                      <a:pt x="739" y="373"/>
                    </a:cubicBezTo>
                    <a:cubicBezTo>
                      <a:pt x="791" y="353"/>
                      <a:pt x="840" y="333"/>
                      <a:pt x="885" y="294"/>
                    </a:cubicBezTo>
                    <a:cubicBezTo>
                      <a:pt x="927" y="257"/>
                      <a:pt x="959" y="212"/>
                      <a:pt x="990" y="169"/>
                    </a:cubicBezTo>
                    <a:cubicBezTo>
                      <a:pt x="1014" y="137"/>
                      <a:pt x="1038" y="103"/>
                      <a:pt x="1067" y="73"/>
                    </a:cubicBezTo>
                    <a:cubicBezTo>
                      <a:pt x="1111" y="25"/>
                      <a:pt x="1159" y="6"/>
                      <a:pt x="1199" y="6"/>
                    </a:cubicBezTo>
                    <a:cubicBezTo>
                      <a:pt x="1204" y="6"/>
                      <a:pt x="1209" y="7"/>
                      <a:pt x="1213" y="7"/>
                    </a:cubicBezTo>
                    <a:cubicBezTo>
                      <a:pt x="1213" y="5"/>
                      <a:pt x="1213" y="5"/>
                      <a:pt x="1213" y="5"/>
                    </a:cubicBezTo>
                    <a:cubicBezTo>
                      <a:pt x="1170" y="0"/>
                      <a:pt x="1116" y="18"/>
                      <a:pt x="1065" y="71"/>
                    </a:cubicBezTo>
                    <a:cubicBezTo>
                      <a:pt x="1037" y="102"/>
                      <a:pt x="1012" y="135"/>
                      <a:pt x="989" y="168"/>
                    </a:cubicBezTo>
                    <a:cubicBezTo>
                      <a:pt x="958" y="211"/>
                      <a:pt x="926" y="256"/>
                      <a:pt x="884" y="292"/>
                    </a:cubicBezTo>
                    <a:cubicBezTo>
                      <a:pt x="839" y="332"/>
                      <a:pt x="790" y="351"/>
                      <a:pt x="739" y="371"/>
                    </a:cubicBezTo>
                    <a:cubicBezTo>
                      <a:pt x="706" y="384"/>
                      <a:pt x="673" y="397"/>
                      <a:pt x="640" y="416"/>
                    </a:cubicBezTo>
                    <a:cubicBezTo>
                      <a:pt x="574" y="454"/>
                      <a:pt x="520" y="506"/>
                      <a:pt x="468" y="557"/>
                    </a:cubicBezTo>
                    <a:cubicBezTo>
                      <a:pt x="401" y="622"/>
                      <a:pt x="331" y="690"/>
                      <a:pt x="234" y="728"/>
                    </a:cubicBezTo>
                    <a:cubicBezTo>
                      <a:pt x="139" y="765"/>
                      <a:pt x="59" y="806"/>
                      <a:pt x="0" y="848"/>
                    </a:cubicBezTo>
                    <a:cubicBezTo>
                      <a:pt x="4" y="848"/>
                      <a:pt x="4" y="848"/>
                      <a:pt x="4" y="848"/>
                    </a:cubicBezTo>
                    <a:cubicBezTo>
                      <a:pt x="62" y="807"/>
                      <a:pt x="141" y="766"/>
                      <a:pt x="235" y="7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 dirty="0"/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9E4B0F8C-04AD-4018-84A8-8C19168CD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6038" y="3327400"/>
                <a:ext cx="4548188" cy="3530600"/>
              </a:xfrm>
              <a:custGeom>
                <a:avLst/>
                <a:gdLst>
                  <a:gd name="T0" fmla="*/ 693 w 697"/>
                  <a:gd name="T1" fmla="*/ 4 h 543"/>
                  <a:gd name="T2" fmla="*/ 617 w 697"/>
                  <a:gd name="T3" fmla="*/ 97 h 543"/>
                  <a:gd name="T4" fmla="*/ 575 w 697"/>
                  <a:gd name="T5" fmla="*/ 229 h 543"/>
                  <a:gd name="T6" fmla="*/ 487 w 697"/>
                  <a:gd name="T7" fmla="*/ 421 h 543"/>
                  <a:gd name="T8" fmla="*/ 167 w 697"/>
                  <a:gd name="T9" fmla="*/ 509 h 543"/>
                  <a:gd name="T10" fmla="*/ 0 w 697"/>
                  <a:gd name="T11" fmla="*/ 543 h 543"/>
                  <a:gd name="T12" fmla="*/ 6 w 697"/>
                  <a:gd name="T13" fmla="*/ 543 h 543"/>
                  <a:gd name="T14" fmla="*/ 167 w 697"/>
                  <a:gd name="T15" fmla="*/ 511 h 543"/>
                  <a:gd name="T16" fmla="*/ 489 w 697"/>
                  <a:gd name="T17" fmla="*/ 422 h 543"/>
                  <a:gd name="T18" fmla="*/ 577 w 697"/>
                  <a:gd name="T19" fmla="*/ 230 h 543"/>
                  <a:gd name="T20" fmla="*/ 618 w 697"/>
                  <a:gd name="T21" fmla="*/ 98 h 543"/>
                  <a:gd name="T22" fmla="*/ 618 w 697"/>
                  <a:gd name="T23" fmla="*/ 98 h 543"/>
                  <a:gd name="T24" fmla="*/ 618 w 697"/>
                  <a:gd name="T25" fmla="*/ 98 h 543"/>
                  <a:gd name="T26" fmla="*/ 695 w 697"/>
                  <a:gd name="T27" fmla="*/ 6 h 543"/>
                  <a:gd name="T28" fmla="*/ 697 w 697"/>
                  <a:gd name="T29" fmla="*/ 3 h 543"/>
                  <a:gd name="T30" fmla="*/ 697 w 697"/>
                  <a:gd name="T31" fmla="*/ 0 h 543"/>
                  <a:gd name="T32" fmla="*/ 693 w 697"/>
                  <a:gd name="T33" fmla="*/ 4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7" h="543">
                    <a:moveTo>
                      <a:pt x="693" y="4"/>
                    </a:moveTo>
                    <a:cubicBezTo>
                      <a:pt x="665" y="32"/>
                      <a:pt x="635" y="60"/>
                      <a:pt x="617" y="97"/>
                    </a:cubicBezTo>
                    <a:cubicBezTo>
                      <a:pt x="596" y="139"/>
                      <a:pt x="585" y="185"/>
                      <a:pt x="575" y="229"/>
                    </a:cubicBezTo>
                    <a:cubicBezTo>
                      <a:pt x="559" y="298"/>
                      <a:pt x="542" y="369"/>
                      <a:pt x="487" y="421"/>
                    </a:cubicBezTo>
                    <a:cubicBezTo>
                      <a:pt x="426" y="479"/>
                      <a:pt x="321" y="508"/>
                      <a:pt x="167" y="509"/>
                    </a:cubicBezTo>
                    <a:cubicBezTo>
                      <a:pt x="105" y="509"/>
                      <a:pt x="50" y="523"/>
                      <a:pt x="0" y="543"/>
                    </a:cubicBezTo>
                    <a:cubicBezTo>
                      <a:pt x="6" y="543"/>
                      <a:pt x="6" y="543"/>
                      <a:pt x="6" y="543"/>
                    </a:cubicBezTo>
                    <a:cubicBezTo>
                      <a:pt x="54" y="524"/>
                      <a:pt x="107" y="511"/>
                      <a:pt x="167" y="511"/>
                    </a:cubicBezTo>
                    <a:cubicBezTo>
                      <a:pt x="322" y="510"/>
                      <a:pt x="427" y="481"/>
                      <a:pt x="489" y="422"/>
                    </a:cubicBezTo>
                    <a:cubicBezTo>
                      <a:pt x="544" y="370"/>
                      <a:pt x="561" y="299"/>
                      <a:pt x="577" y="230"/>
                    </a:cubicBezTo>
                    <a:cubicBezTo>
                      <a:pt x="587" y="185"/>
                      <a:pt x="598" y="139"/>
                      <a:pt x="618" y="98"/>
                    </a:cubicBezTo>
                    <a:cubicBezTo>
                      <a:pt x="618" y="98"/>
                      <a:pt x="618" y="98"/>
                      <a:pt x="618" y="98"/>
                    </a:cubicBezTo>
                    <a:cubicBezTo>
                      <a:pt x="618" y="98"/>
                      <a:pt x="618" y="98"/>
                      <a:pt x="618" y="98"/>
                    </a:cubicBezTo>
                    <a:cubicBezTo>
                      <a:pt x="637" y="61"/>
                      <a:pt x="666" y="33"/>
                      <a:pt x="695" y="6"/>
                    </a:cubicBezTo>
                    <a:cubicBezTo>
                      <a:pt x="695" y="5"/>
                      <a:pt x="696" y="4"/>
                      <a:pt x="697" y="3"/>
                    </a:cubicBezTo>
                    <a:cubicBezTo>
                      <a:pt x="697" y="0"/>
                      <a:pt x="697" y="0"/>
                      <a:pt x="697" y="0"/>
                    </a:cubicBezTo>
                    <a:cubicBezTo>
                      <a:pt x="696" y="2"/>
                      <a:pt x="695" y="3"/>
                      <a:pt x="69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CA1F29B-56E4-4EF8-8966-B56B59857FEB}"/>
                </a:ext>
              </a:extLst>
            </p:cNvPr>
            <p:cNvGrpSpPr/>
            <p:nvPr userDrawn="1"/>
          </p:nvGrpSpPr>
          <p:grpSpPr>
            <a:xfrm>
              <a:off x="0" y="30163"/>
              <a:ext cx="8410575" cy="5422900"/>
              <a:chOff x="0" y="30163"/>
              <a:chExt cx="8410575" cy="5422900"/>
            </a:xfrm>
            <a:gradFill flip="none" rotWithShape="1">
              <a:gsLst>
                <a:gs pos="0">
                  <a:schemeClr val="bg1"/>
                </a:gs>
                <a:gs pos="77000">
                  <a:schemeClr val="bg1">
                    <a:alpha val="23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21" name="Freeform 15">
                <a:extLst>
                  <a:ext uri="{FF2B5EF4-FFF2-40B4-BE49-F238E27FC236}">
                    <a16:creationId xmlns:a16="http://schemas.microsoft.com/office/drawing/2014/main" id="{8D4D6812-74CC-4D47-9DD9-234CF4501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0163"/>
                <a:ext cx="2733675" cy="3582987"/>
              </a:xfrm>
              <a:custGeom>
                <a:avLst/>
                <a:gdLst>
                  <a:gd name="T0" fmla="*/ 68 w 419"/>
                  <a:gd name="T1" fmla="*/ 507 h 551"/>
                  <a:gd name="T2" fmla="*/ 332 w 419"/>
                  <a:gd name="T3" fmla="*/ 249 h 551"/>
                  <a:gd name="T4" fmla="*/ 389 w 419"/>
                  <a:gd name="T5" fmla="*/ 93 h 551"/>
                  <a:gd name="T6" fmla="*/ 419 w 419"/>
                  <a:gd name="T7" fmla="*/ 0 h 551"/>
                  <a:gd name="T8" fmla="*/ 417 w 419"/>
                  <a:gd name="T9" fmla="*/ 0 h 551"/>
                  <a:gd name="T10" fmla="*/ 387 w 419"/>
                  <a:gd name="T11" fmla="*/ 92 h 551"/>
                  <a:gd name="T12" fmla="*/ 330 w 419"/>
                  <a:gd name="T13" fmla="*/ 248 h 551"/>
                  <a:gd name="T14" fmla="*/ 67 w 419"/>
                  <a:gd name="T15" fmla="*/ 506 h 551"/>
                  <a:gd name="T16" fmla="*/ 0 w 419"/>
                  <a:gd name="T17" fmla="*/ 548 h 551"/>
                  <a:gd name="T18" fmla="*/ 0 w 419"/>
                  <a:gd name="T19" fmla="*/ 551 h 551"/>
                  <a:gd name="T20" fmla="*/ 68 w 419"/>
                  <a:gd name="T21" fmla="*/ 507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9" h="551">
                    <a:moveTo>
                      <a:pt x="68" y="507"/>
                    </a:moveTo>
                    <a:cubicBezTo>
                      <a:pt x="174" y="441"/>
                      <a:pt x="266" y="383"/>
                      <a:pt x="332" y="249"/>
                    </a:cubicBezTo>
                    <a:cubicBezTo>
                      <a:pt x="353" y="204"/>
                      <a:pt x="370" y="150"/>
                      <a:pt x="389" y="93"/>
                    </a:cubicBezTo>
                    <a:cubicBezTo>
                      <a:pt x="398" y="62"/>
                      <a:pt x="408" y="31"/>
                      <a:pt x="419" y="0"/>
                    </a:cubicBezTo>
                    <a:cubicBezTo>
                      <a:pt x="417" y="0"/>
                      <a:pt x="417" y="0"/>
                      <a:pt x="417" y="0"/>
                    </a:cubicBezTo>
                    <a:cubicBezTo>
                      <a:pt x="406" y="31"/>
                      <a:pt x="396" y="62"/>
                      <a:pt x="387" y="92"/>
                    </a:cubicBezTo>
                    <a:cubicBezTo>
                      <a:pt x="369" y="150"/>
                      <a:pt x="351" y="203"/>
                      <a:pt x="330" y="248"/>
                    </a:cubicBezTo>
                    <a:cubicBezTo>
                      <a:pt x="265" y="381"/>
                      <a:pt x="173" y="439"/>
                      <a:pt x="67" y="506"/>
                    </a:cubicBezTo>
                    <a:cubicBezTo>
                      <a:pt x="45" y="519"/>
                      <a:pt x="23" y="533"/>
                      <a:pt x="0" y="548"/>
                    </a:cubicBezTo>
                    <a:cubicBezTo>
                      <a:pt x="0" y="551"/>
                      <a:pt x="0" y="551"/>
                      <a:pt x="0" y="551"/>
                    </a:cubicBezTo>
                    <a:cubicBezTo>
                      <a:pt x="23" y="535"/>
                      <a:pt x="46" y="521"/>
                      <a:pt x="68" y="5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22" name="Freeform 16">
                <a:extLst>
                  <a:ext uri="{FF2B5EF4-FFF2-40B4-BE49-F238E27FC236}">
                    <a16:creationId xmlns:a16="http://schemas.microsoft.com/office/drawing/2014/main" id="{FAE74985-BF53-4476-81F2-B9B937C59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0163"/>
                <a:ext cx="8410575" cy="5422900"/>
              </a:xfrm>
              <a:custGeom>
                <a:avLst/>
                <a:gdLst>
                  <a:gd name="T0" fmla="*/ 16 w 1289"/>
                  <a:gd name="T1" fmla="*/ 832 h 834"/>
                  <a:gd name="T2" fmla="*/ 209 w 1289"/>
                  <a:gd name="T3" fmla="*/ 767 h 834"/>
                  <a:gd name="T4" fmla="*/ 493 w 1289"/>
                  <a:gd name="T5" fmla="*/ 504 h 834"/>
                  <a:gd name="T6" fmla="*/ 688 w 1289"/>
                  <a:gd name="T7" fmla="*/ 308 h 834"/>
                  <a:gd name="T8" fmla="*/ 979 w 1289"/>
                  <a:gd name="T9" fmla="*/ 243 h 834"/>
                  <a:gd name="T10" fmla="*/ 1159 w 1289"/>
                  <a:gd name="T11" fmla="*/ 241 h 834"/>
                  <a:gd name="T12" fmla="*/ 1276 w 1289"/>
                  <a:gd name="T13" fmla="*/ 158 h 834"/>
                  <a:gd name="T14" fmla="*/ 1236 w 1289"/>
                  <a:gd name="T15" fmla="*/ 0 h 834"/>
                  <a:gd name="T16" fmla="*/ 1233 w 1289"/>
                  <a:gd name="T17" fmla="*/ 0 h 834"/>
                  <a:gd name="T18" fmla="*/ 1274 w 1289"/>
                  <a:gd name="T19" fmla="*/ 157 h 834"/>
                  <a:gd name="T20" fmla="*/ 1158 w 1289"/>
                  <a:gd name="T21" fmla="*/ 239 h 834"/>
                  <a:gd name="T22" fmla="*/ 979 w 1289"/>
                  <a:gd name="T23" fmla="*/ 241 h 834"/>
                  <a:gd name="T24" fmla="*/ 687 w 1289"/>
                  <a:gd name="T25" fmla="*/ 306 h 834"/>
                  <a:gd name="T26" fmla="*/ 492 w 1289"/>
                  <a:gd name="T27" fmla="*/ 503 h 834"/>
                  <a:gd name="T28" fmla="*/ 208 w 1289"/>
                  <a:gd name="T29" fmla="*/ 766 h 834"/>
                  <a:gd name="T30" fmla="*/ 0 w 1289"/>
                  <a:gd name="T31" fmla="*/ 830 h 834"/>
                  <a:gd name="T32" fmla="*/ 0 w 1289"/>
                  <a:gd name="T33" fmla="*/ 832 h 834"/>
                  <a:gd name="T34" fmla="*/ 9 w 1289"/>
                  <a:gd name="T35" fmla="*/ 832 h 834"/>
                  <a:gd name="T36" fmla="*/ 16 w 1289"/>
                  <a:gd name="T37" fmla="*/ 832 h 8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89" h="834">
                    <a:moveTo>
                      <a:pt x="16" y="832"/>
                    </a:moveTo>
                    <a:cubicBezTo>
                      <a:pt x="75" y="832"/>
                      <a:pt x="142" y="810"/>
                      <a:pt x="209" y="767"/>
                    </a:cubicBezTo>
                    <a:cubicBezTo>
                      <a:pt x="319" y="698"/>
                      <a:pt x="408" y="600"/>
                      <a:pt x="493" y="504"/>
                    </a:cubicBezTo>
                    <a:cubicBezTo>
                      <a:pt x="555" y="436"/>
                      <a:pt x="618" y="365"/>
                      <a:pt x="688" y="308"/>
                    </a:cubicBezTo>
                    <a:cubicBezTo>
                      <a:pt x="785" y="228"/>
                      <a:pt x="879" y="235"/>
                      <a:pt x="979" y="243"/>
                    </a:cubicBezTo>
                    <a:cubicBezTo>
                      <a:pt x="1037" y="248"/>
                      <a:pt x="1096" y="252"/>
                      <a:pt x="1159" y="241"/>
                    </a:cubicBezTo>
                    <a:cubicBezTo>
                      <a:pt x="1224" y="229"/>
                      <a:pt x="1263" y="201"/>
                      <a:pt x="1276" y="158"/>
                    </a:cubicBezTo>
                    <a:cubicBezTo>
                      <a:pt x="1289" y="115"/>
                      <a:pt x="1274" y="60"/>
                      <a:pt x="1236" y="0"/>
                    </a:cubicBezTo>
                    <a:cubicBezTo>
                      <a:pt x="1233" y="0"/>
                      <a:pt x="1233" y="0"/>
                      <a:pt x="1233" y="0"/>
                    </a:cubicBezTo>
                    <a:cubicBezTo>
                      <a:pt x="1272" y="60"/>
                      <a:pt x="1287" y="116"/>
                      <a:pt x="1274" y="157"/>
                    </a:cubicBezTo>
                    <a:cubicBezTo>
                      <a:pt x="1262" y="199"/>
                      <a:pt x="1223" y="227"/>
                      <a:pt x="1158" y="239"/>
                    </a:cubicBezTo>
                    <a:cubicBezTo>
                      <a:pt x="1096" y="250"/>
                      <a:pt x="1037" y="246"/>
                      <a:pt x="979" y="241"/>
                    </a:cubicBezTo>
                    <a:cubicBezTo>
                      <a:pt x="879" y="233"/>
                      <a:pt x="784" y="226"/>
                      <a:pt x="687" y="306"/>
                    </a:cubicBezTo>
                    <a:cubicBezTo>
                      <a:pt x="617" y="364"/>
                      <a:pt x="553" y="435"/>
                      <a:pt x="492" y="503"/>
                    </a:cubicBezTo>
                    <a:cubicBezTo>
                      <a:pt x="406" y="598"/>
                      <a:pt x="318" y="697"/>
                      <a:pt x="208" y="766"/>
                    </a:cubicBezTo>
                    <a:cubicBezTo>
                      <a:pt x="129" y="816"/>
                      <a:pt x="57" y="834"/>
                      <a:pt x="0" y="830"/>
                    </a:cubicBezTo>
                    <a:cubicBezTo>
                      <a:pt x="0" y="832"/>
                      <a:pt x="0" y="832"/>
                      <a:pt x="0" y="832"/>
                    </a:cubicBezTo>
                    <a:cubicBezTo>
                      <a:pt x="3" y="832"/>
                      <a:pt x="6" y="832"/>
                      <a:pt x="9" y="832"/>
                    </a:cubicBezTo>
                    <a:cubicBezTo>
                      <a:pt x="11" y="832"/>
                      <a:pt x="14" y="832"/>
                      <a:pt x="16" y="8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4401" y="3140968"/>
            <a:ext cx="7823200" cy="1380476"/>
          </a:xfrm>
        </p:spPr>
        <p:txBody>
          <a:bodyPr lIns="0" rIns="0" anchor="b">
            <a:noAutofit/>
          </a:bodyPr>
          <a:lstStyle>
            <a:lvl1pPr algn="ctr">
              <a:defRPr lang="en-US" sz="80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745" y="4590781"/>
            <a:ext cx="5774508" cy="440388"/>
          </a:xfrm>
        </p:spPr>
        <p:txBody>
          <a:bodyPr lIns="0" rIns="0"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5F6E-CAD5-48C5-974A-BA7C960A1DF2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65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F18397-D16A-4529-AEDA-D05AC378F9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6A7A0-C267-48F4-BF6F-FDD73BFD1EDA}" type="datetime1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09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A117D-8EB1-4A12-9DB2-E686E0482CC1}" type="datetime1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23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3D26-5F4C-41C9-90DC-7CF8435A7259}" type="datetime1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2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7BDF-B079-4A3C-BCD8-F0DE2B5ED7FD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150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305D4-D553-4EAA-AEB1-859422468E4C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14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5F10-8089-4206-A451-1969399CF8DF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74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18CCF0-5596-40A3-86AD-A875C88FB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9EC81-0610-4E4E-95A2-7A1CEFC1B4DC}" type="datetime1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0AC078-CD3E-4AD0-88CC-02D14C4B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8C2BE-8533-4528-B922-9DF05F3B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573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1826A-8DB6-42F2-A207-EF0BCC827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598F7-F4AB-4770-A860-697831B64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2EE16-9D03-454E-A34D-75283ACE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303-0404-4886-BDF4-4B1D69339B7E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0C7E1-4C45-44F4-9503-78BB4779E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77988-033E-4632-B446-1FF92186D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42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_Mordern_Background_blank">
    <p:bg>
      <p:bgPr>
        <a:gradFill>
          <a:gsLst>
            <a:gs pos="4000">
              <a:schemeClr val="accent1">
                <a:lumMod val="75000"/>
              </a:schemeClr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C85E444-DCE8-4E0B-BDD6-3851A5AB5291}"/>
              </a:ext>
            </a:extLst>
          </p:cNvPr>
          <p:cNvGrpSpPr/>
          <p:nvPr userDrawn="1"/>
        </p:nvGrpSpPr>
        <p:grpSpPr>
          <a:xfrm>
            <a:off x="1" y="1"/>
            <a:ext cx="12192000" cy="6858000"/>
            <a:chOff x="0" y="30163"/>
            <a:chExt cx="12214226" cy="6827837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7D4E2E9F-FC6E-4918-9ACD-A95F1B26DE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0163"/>
              <a:ext cx="9239250" cy="4876800"/>
            </a:xfrm>
            <a:custGeom>
              <a:avLst/>
              <a:gdLst>
                <a:gd name="T0" fmla="*/ 574 w 1416"/>
                <a:gd name="T1" fmla="*/ 453 h 750"/>
                <a:gd name="T2" fmla="*/ 1028 w 1416"/>
                <a:gd name="T3" fmla="*/ 382 h 750"/>
                <a:gd name="T4" fmla="*/ 1415 w 1416"/>
                <a:gd name="T5" fmla="*/ 71 h 750"/>
                <a:gd name="T6" fmla="*/ 1412 w 1416"/>
                <a:gd name="T7" fmla="*/ 0 h 750"/>
                <a:gd name="T8" fmla="*/ 0 w 1416"/>
                <a:gd name="T9" fmla="*/ 0 h 750"/>
                <a:gd name="T10" fmla="*/ 0 w 1416"/>
                <a:gd name="T11" fmla="*/ 670 h 750"/>
                <a:gd name="T12" fmla="*/ 189 w 1416"/>
                <a:gd name="T13" fmla="*/ 749 h 750"/>
                <a:gd name="T14" fmla="*/ 574 w 1416"/>
                <a:gd name="T15" fmla="*/ 45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6" h="750">
                  <a:moveTo>
                    <a:pt x="574" y="453"/>
                  </a:moveTo>
                  <a:cubicBezTo>
                    <a:pt x="710" y="355"/>
                    <a:pt x="873" y="370"/>
                    <a:pt x="1028" y="382"/>
                  </a:cubicBezTo>
                  <a:cubicBezTo>
                    <a:pt x="1214" y="395"/>
                    <a:pt x="1400" y="287"/>
                    <a:pt x="1415" y="71"/>
                  </a:cubicBezTo>
                  <a:cubicBezTo>
                    <a:pt x="1416" y="47"/>
                    <a:pt x="1415" y="23"/>
                    <a:pt x="14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61" y="721"/>
                    <a:pt x="129" y="750"/>
                    <a:pt x="189" y="749"/>
                  </a:cubicBezTo>
                  <a:cubicBezTo>
                    <a:pt x="365" y="745"/>
                    <a:pt x="448" y="544"/>
                    <a:pt x="574" y="453"/>
                  </a:cubicBezTo>
                </a:path>
              </a:pathLst>
            </a:custGeom>
            <a:solidFill>
              <a:schemeClr val="accent2">
                <a:lumMod val="50000"/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8C278EF2-774F-4250-88F8-7E02691FD2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54688" y="1643063"/>
              <a:ext cx="6459538" cy="5214937"/>
            </a:xfrm>
            <a:custGeom>
              <a:avLst/>
              <a:gdLst>
                <a:gd name="T0" fmla="*/ 441 w 990"/>
                <a:gd name="T1" fmla="*/ 76 h 802"/>
                <a:gd name="T2" fmla="*/ 233 w 990"/>
                <a:gd name="T3" fmla="*/ 378 h 802"/>
                <a:gd name="T4" fmla="*/ 57 w 990"/>
                <a:gd name="T5" fmla="*/ 659 h 802"/>
                <a:gd name="T6" fmla="*/ 0 w 990"/>
                <a:gd name="T7" fmla="*/ 802 h 802"/>
                <a:gd name="T8" fmla="*/ 554 w 990"/>
                <a:gd name="T9" fmla="*/ 802 h 802"/>
                <a:gd name="T10" fmla="*/ 706 w 990"/>
                <a:gd name="T11" fmla="*/ 733 h 802"/>
                <a:gd name="T12" fmla="*/ 990 w 990"/>
                <a:gd name="T13" fmla="*/ 678 h 802"/>
                <a:gd name="T14" fmla="*/ 990 w 990"/>
                <a:gd name="T15" fmla="*/ 175 h 802"/>
                <a:gd name="T16" fmla="*/ 441 w 990"/>
                <a:gd name="T17" fmla="*/ 76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0" h="802">
                  <a:moveTo>
                    <a:pt x="441" y="76"/>
                  </a:moveTo>
                  <a:cubicBezTo>
                    <a:pt x="315" y="135"/>
                    <a:pt x="282" y="250"/>
                    <a:pt x="233" y="378"/>
                  </a:cubicBezTo>
                  <a:cubicBezTo>
                    <a:pt x="188" y="493"/>
                    <a:pt x="125" y="563"/>
                    <a:pt x="57" y="659"/>
                  </a:cubicBezTo>
                  <a:cubicBezTo>
                    <a:pt x="20" y="713"/>
                    <a:pt x="3" y="761"/>
                    <a:pt x="0" y="802"/>
                  </a:cubicBezTo>
                  <a:cubicBezTo>
                    <a:pt x="554" y="802"/>
                    <a:pt x="554" y="802"/>
                    <a:pt x="554" y="802"/>
                  </a:cubicBezTo>
                  <a:cubicBezTo>
                    <a:pt x="602" y="776"/>
                    <a:pt x="652" y="752"/>
                    <a:pt x="706" y="733"/>
                  </a:cubicBezTo>
                  <a:cubicBezTo>
                    <a:pt x="795" y="701"/>
                    <a:pt x="902" y="706"/>
                    <a:pt x="990" y="678"/>
                  </a:cubicBezTo>
                  <a:cubicBezTo>
                    <a:pt x="990" y="175"/>
                    <a:pt x="990" y="175"/>
                    <a:pt x="990" y="175"/>
                  </a:cubicBezTo>
                  <a:cubicBezTo>
                    <a:pt x="833" y="59"/>
                    <a:pt x="603" y="0"/>
                    <a:pt x="441" y="76"/>
                  </a:cubicBezTo>
                  <a:close/>
                </a:path>
              </a:pathLst>
            </a:custGeom>
            <a:gradFill>
              <a:gsLst>
                <a:gs pos="4000">
                  <a:schemeClr val="accent1">
                    <a:lumMod val="75000"/>
                  </a:schemeClr>
                </a:gs>
                <a:gs pos="100000">
                  <a:schemeClr val="accent3">
                    <a:alpha val="12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404826EA-5908-46D4-930E-1830C3C3E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0163"/>
              <a:ext cx="6061075" cy="5176837"/>
            </a:xfrm>
            <a:custGeom>
              <a:avLst/>
              <a:gdLst>
                <a:gd name="T0" fmla="*/ 226 w 929"/>
                <a:gd name="T1" fmla="*/ 468 h 796"/>
                <a:gd name="T2" fmla="*/ 633 w 929"/>
                <a:gd name="T3" fmla="*/ 303 h 796"/>
                <a:gd name="T4" fmla="*/ 929 w 929"/>
                <a:gd name="T5" fmla="*/ 0 h 796"/>
                <a:gd name="T6" fmla="*/ 0 w 929"/>
                <a:gd name="T7" fmla="*/ 0 h 796"/>
                <a:gd name="T8" fmla="*/ 0 w 929"/>
                <a:gd name="T9" fmla="*/ 796 h 796"/>
                <a:gd name="T10" fmla="*/ 226 w 929"/>
                <a:gd name="T11" fmla="*/ 468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9" h="796">
                  <a:moveTo>
                    <a:pt x="226" y="468"/>
                  </a:moveTo>
                  <a:cubicBezTo>
                    <a:pt x="332" y="347"/>
                    <a:pt x="487" y="326"/>
                    <a:pt x="633" y="303"/>
                  </a:cubicBezTo>
                  <a:cubicBezTo>
                    <a:pt x="788" y="278"/>
                    <a:pt x="923" y="166"/>
                    <a:pt x="9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108" y="723"/>
                    <a:pt x="144" y="563"/>
                    <a:pt x="226" y="46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  <a:alpha val="28000"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E15696F3-30B3-4375-887A-64230AB17B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3150" y="30163"/>
              <a:ext cx="6061075" cy="4129087"/>
            </a:xfrm>
            <a:custGeom>
              <a:avLst/>
              <a:gdLst>
                <a:gd name="T0" fmla="*/ 495 w 929"/>
                <a:gd name="T1" fmla="*/ 0 h 635"/>
                <a:gd name="T2" fmla="*/ 203 w 929"/>
                <a:gd name="T3" fmla="*/ 89 h 635"/>
                <a:gd name="T4" fmla="*/ 725 w 929"/>
                <a:gd name="T5" fmla="*/ 518 h 635"/>
                <a:gd name="T6" fmla="*/ 894 w 929"/>
                <a:gd name="T7" fmla="*/ 279 h 635"/>
                <a:gd name="T8" fmla="*/ 929 w 929"/>
                <a:gd name="T9" fmla="*/ 207 h 635"/>
                <a:gd name="T10" fmla="*/ 929 w 929"/>
                <a:gd name="T11" fmla="*/ 0 h 635"/>
                <a:gd name="T12" fmla="*/ 495 w 929"/>
                <a:gd name="T13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9" h="635">
                  <a:moveTo>
                    <a:pt x="495" y="0"/>
                  </a:moveTo>
                  <a:cubicBezTo>
                    <a:pt x="393" y="25"/>
                    <a:pt x="272" y="8"/>
                    <a:pt x="203" y="89"/>
                  </a:cubicBezTo>
                  <a:cubicBezTo>
                    <a:pt x="0" y="329"/>
                    <a:pt x="469" y="635"/>
                    <a:pt x="725" y="518"/>
                  </a:cubicBezTo>
                  <a:cubicBezTo>
                    <a:pt x="826" y="472"/>
                    <a:pt x="853" y="381"/>
                    <a:pt x="894" y="279"/>
                  </a:cubicBezTo>
                  <a:cubicBezTo>
                    <a:pt x="904" y="252"/>
                    <a:pt x="916" y="229"/>
                    <a:pt x="929" y="207"/>
                  </a:cubicBezTo>
                  <a:cubicBezTo>
                    <a:pt x="929" y="0"/>
                    <a:pt x="929" y="0"/>
                    <a:pt x="929" y="0"/>
                  </a:cubicBezTo>
                  <a:lnTo>
                    <a:pt x="495" y="0"/>
                  </a:lnTo>
                  <a:close/>
                </a:path>
              </a:pathLst>
            </a:custGeom>
            <a:gradFill>
              <a:gsLst>
                <a:gs pos="95000">
                  <a:schemeClr val="accent1">
                    <a:lumMod val="75000"/>
                  </a:schemeClr>
                </a:gs>
                <a:gs pos="0">
                  <a:schemeClr val="accent2">
                    <a:alpha val="45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22A4C364-A017-46F8-97DE-0399C79117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6851650"/>
              <a:ext cx="12700" cy="635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F19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9DEC1C15-29D7-40C3-8FD1-F5148A8E2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0275"/>
              <a:ext cx="3255963" cy="3387725"/>
            </a:xfrm>
            <a:custGeom>
              <a:avLst/>
              <a:gdLst>
                <a:gd name="T0" fmla="*/ 421 w 499"/>
                <a:gd name="T1" fmla="*/ 154 h 521"/>
                <a:gd name="T2" fmla="*/ 310 w 499"/>
                <a:gd name="T3" fmla="*/ 91 h 521"/>
                <a:gd name="T4" fmla="*/ 147 w 499"/>
                <a:gd name="T5" fmla="*/ 312 h 521"/>
                <a:gd name="T6" fmla="*/ 0 w 499"/>
                <a:gd name="T7" fmla="*/ 362 h 521"/>
                <a:gd name="T8" fmla="*/ 0 w 499"/>
                <a:gd name="T9" fmla="*/ 520 h 521"/>
                <a:gd name="T10" fmla="*/ 2 w 499"/>
                <a:gd name="T11" fmla="*/ 521 h 521"/>
                <a:gd name="T12" fmla="*/ 239 w 499"/>
                <a:gd name="T13" fmla="*/ 521 h 521"/>
                <a:gd name="T14" fmla="*/ 296 w 499"/>
                <a:gd name="T15" fmla="*/ 311 h 521"/>
                <a:gd name="T16" fmla="*/ 421 w 499"/>
                <a:gd name="T17" fmla="*/ 154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9" h="521">
                  <a:moveTo>
                    <a:pt x="421" y="154"/>
                  </a:moveTo>
                  <a:cubicBezTo>
                    <a:pt x="499" y="77"/>
                    <a:pt x="411" y="0"/>
                    <a:pt x="310" y="91"/>
                  </a:cubicBezTo>
                  <a:cubicBezTo>
                    <a:pt x="241" y="153"/>
                    <a:pt x="205" y="244"/>
                    <a:pt x="147" y="312"/>
                  </a:cubicBezTo>
                  <a:cubicBezTo>
                    <a:pt x="104" y="361"/>
                    <a:pt x="53" y="354"/>
                    <a:pt x="0" y="362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" y="520"/>
                    <a:pt x="1" y="521"/>
                    <a:pt x="2" y="521"/>
                  </a:cubicBezTo>
                  <a:cubicBezTo>
                    <a:pt x="239" y="521"/>
                    <a:pt x="239" y="521"/>
                    <a:pt x="239" y="521"/>
                  </a:cubicBezTo>
                  <a:cubicBezTo>
                    <a:pt x="284" y="464"/>
                    <a:pt x="279" y="371"/>
                    <a:pt x="296" y="311"/>
                  </a:cubicBezTo>
                  <a:cubicBezTo>
                    <a:pt x="319" y="234"/>
                    <a:pt x="369" y="206"/>
                    <a:pt x="421" y="154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A5439D73-09F9-4795-B44C-137EE46B5C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23163" y="30163"/>
              <a:ext cx="4691063" cy="4168775"/>
            </a:xfrm>
            <a:custGeom>
              <a:avLst/>
              <a:gdLst>
                <a:gd name="T0" fmla="*/ 660 w 719"/>
                <a:gd name="T1" fmla="*/ 0 h 641"/>
                <a:gd name="T2" fmla="*/ 518 w 719"/>
                <a:gd name="T3" fmla="*/ 81 h 641"/>
                <a:gd name="T4" fmla="*/ 273 w 719"/>
                <a:gd name="T5" fmla="*/ 340 h 641"/>
                <a:gd name="T6" fmla="*/ 211 w 719"/>
                <a:gd name="T7" fmla="*/ 635 h 641"/>
                <a:gd name="T8" fmla="*/ 639 w 719"/>
                <a:gd name="T9" fmla="*/ 421 h 641"/>
                <a:gd name="T10" fmla="*/ 719 w 719"/>
                <a:gd name="T11" fmla="*/ 418 h 641"/>
                <a:gd name="T12" fmla="*/ 719 w 719"/>
                <a:gd name="T13" fmla="*/ 0 h 641"/>
                <a:gd name="T14" fmla="*/ 660 w 719"/>
                <a:gd name="T15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9" h="641">
                  <a:moveTo>
                    <a:pt x="660" y="0"/>
                  </a:moveTo>
                  <a:cubicBezTo>
                    <a:pt x="618" y="37"/>
                    <a:pt x="563" y="47"/>
                    <a:pt x="518" y="81"/>
                  </a:cubicBezTo>
                  <a:cubicBezTo>
                    <a:pt x="420" y="153"/>
                    <a:pt x="392" y="286"/>
                    <a:pt x="273" y="340"/>
                  </a:cubicBezTo>
                  <a:cubicBezTo>
                    <a:pt x="0" y="465"/>
                    <a:pt x="11" y="627"/>
                    <a:pt x="211" y="635"/>
                  </a:cubicBezTo>
                  <a:cubicBezTo>
                    <a:pt x="378" y="641"/>
                    <a:pt x="424" y="418"/>
                    <a:pt x="639" y="421"/>
                  </a:cubicBezTo>
                  <a:cubicBezTo>
                    <a:pt x="669" y="421"/>
                    <a:pt x="696" y="420"/>
                    <a:pt x="719" y="418"/>
                  </a:cubicBezTo>
                  <a:cubicBezTo>
                    <a:pt x="719" y="0"/>
                    <a:pt x="719" y="0"/>
                    <a:pt x="719" y="0"/>
                  </a:cubicBezTo>
                  <a:lnTo>
                    <a:pt x="660" y="0"/>
                  </a:lnTo>
                  <a:close/>
                </a:path>
              </a:pathLst>
            </a:custGeom>
            <a:gradFill>
              <a:gsLst>
                <a:gs pos="16000">
                  <a:schemeClr val="accent2">
                    <a:lumMod val="20000"/>
                    <a:lumOff val="80000"/>
                    <a:alpha val="66000"/>
                  </a:schemeClr>
                </a:gs>
                <a:gs pos="100000">
                  <a:schemeClr val="accent1">
                    <a:alpha val="52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842F20-E07D-4AE6-88E2-8058C81C1820}"/>
                </a:ext>
              </a:extLst>
            </p:cNvPr>
            <p:cNvGrpSpPr/>
            <p:nvPr userDrawn="1"/>
          </p:nvGrpSpPr>
          <p:grpSpPr>
            <a:xfrm>
              <a:off x="4298950" y="1343025"/>
              <a:ext cx="7915276" cy="5514975"/>
              <a:chOff x="4298950" y="1343025"/>
              <a:chExt cx="7915276" cy="5514975"/>
            </a:xfrm>
            <a:gradFill flip="none" rotWithShape="1">
              <a:gsLst>
                <a:gs pos="0">
                  <a:schemeClr val="bg1"/>
                </a:gs>
                <a:gs pos="77000">
                  <a:schemeClr val="bg1">
                    <a:alpha val="23000"/>
                  </a:schemeClr>
                </a:gs>
              </a:gsLst>
              <a:lin ang="8100000" scaled="1"/>
              <a:tileRect/>
            </a:gradFill>
          </p:grpSpPr>
          <p:sp>
            <p:nvSpPr>
              <p:cNvPr id="35" name="Freeform 13">
                <a:extLst>
                  <a:ext uri="{FF2B5EF4-FFF2-40B4-BE49-F238E27FC236}">
                    <a16:creationId xmlns:a16="http://schemas.microsoft.com/office/drawing/2014/main" id="{84C7D3CB-E1E3-4F10-B906-4210BF84E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8950" y="1343025"/>
                <a:ext cx="7915275" cy="5514975"/>
              </a:xfrm>
              <a:custGeom>
                <a:avLst/>
                <a:gdLst>
                  <a:gd name="T0" fmla="*/ 235 w 1213"/>
                  <a:gd name="T1" fmla="*/ 730 h 848"/>
                  <a:gd name="T2" fmla="*/ 469 w 1213"/>
                  <a:gd name="T3" fmla="*/ 558 h 848"/>
                  <a:gd name="T4" fmla="*/ 641 w 1213"/>
                  <a:gd name="T5" fmla="*/ 417 h 848"/>
                  <a:gd name="T6" fmla="*/ 739 w 1213"/>
                  <a:gd name="T7" fmla="*/ 373 h 848"/>
                  <a:gd name="T8" fmla="*/ 885 w 1213"/>
                  <a:gd name="T9" fmla="*/ 294 h 848"/>
                  <a:gd name="T10" fmla="*/ 990 w 1213"/>
                  <a:gd name="T11" fmla="*/ 169 h 848"/>
                  <a:gd name="T12" fmla="*/ 1067 w 1213"/>
                  <a:gd name="T13" fmla="*/ 73 h 848"/>
                  <a:gd name="T14" fmla="*/ 1199 w 1213"/>
                  <a:gd name="T15" fmla="*/ 6 h 848"/>
                  <a:gd name="T16" fmla="*/ 1213 w 1213"/>
                  <a:gd name="T17" fmla="*/ 7 h 848"/>
                  <a:gd name="T18" fmla="*/ 1213 w 1213"/>
                  <a:gd name="T19" fmla="*/ 5 h 848"/>
                  <a:gd name="T20" fmla="*/ 1065 w 1213"/>
                  <a:gd name="T21" fmla="*/ 71 h 848"/>
                  <a:gd name="T22" fmla="*/ 989 w 1213"/>
                  <a:gd name="T23" fmla="*/ 168 h 848"/>
                  <a:gd name="T24" fmla="*/ 884 w 1213"/>
                  <a:gd name="T25" fmla="*/ 292 h 848"/>
                  <a:gd name="T26" fmla="*/ 739 w 1213"/>
                  <a:gd name="T27" fmla="*/ 371 h 848"/>
                  <a:gd name="T28" fmla="*/ 640 w 1213"/>
                  <a:gd name="T29" fmla="*/ 416 h 848"/>
                  <a:gd name="T30" fmla="*/ 468 w 1213"/>
                  <a:gd name="T31" fmla="*/ 557 h 848"/>
                  <a:gd name="T32" fmla="*/ 234 w 1213"/>
                  <a:gd name="T33" fmla="*/ 728 h 848"/>
                  <a:gd name="T34" fmla="*/ 0 w 1213"/>
                  <a:gd name="T35" fmla="*/ 848 h 848"/>
                  <a:gd name="T36" fmla="*/ 4 w 1213"/>
                  <a:gd name="T37" fmla="*/ 848 h 848"/>
                  <a:gd name="T38" fmla="*/ 235 w 1213"/>
                  <a:gd name="T39" fmla="*/ 730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3" h="848">
                    <a:moveTo>
                      <a:pt x="235" y="730"/>
                    </a:moveTo>
                    <a:cubicBezTo>
                      <a:pt x="332" y="692"/>
                      <a:pt x="402" y="624"/>
                      <a:pt x="469" y="558"/>
                    </a:cubicBezTo>
                    <a:cubicBezTo>
                      <a:pt x="521" y="508"/>
                      <a:pt x="575" y="455"/>
                      <a:pt x="641" y="417"/>
                    </a:cubicBezTo>
                    <a:cubicBezTo>
                      <a:pt x="673" y="399"/>
                      <a:pt x="707" y="386"/>
                      <a:pt x="739" y="373"/>
                    </a:cubicBezTo>
                    <a:cubicBezTo>
                      <a:pt x="791" y="353"/>
                      <a:pt x="840" y="333"/>
                      <a:pt x="885" y="294"/>
                    </a:cubicBezTo>
                    <a:cubicBezTo>
                      <a:pt x="927" y="257"/>
                      <a:pt x="959" y="212"/>
                      <a:pt x="990" y="169"/>
                    </a:cubicBezTo>
                    <a:cubicBezTo>
                      <a:pt x="1014" y="137"/>
                      <a:pt x="1038" y="103"/>
                      <a:pt x="1067" y="73"/>
                    </a:cubicBezTo>
                    <a:cubicBezTo>
                      <a:pt x="1111" y="25"/>
                      <a:pt x="1159" y="6"/>
                      <a:pt x="1199" y="6"/>
                    </a:cubicBezTo>
                    <a:cubicBezTo>
                      <a:pt x="1204" y="6"/>
                      <a:pt x="1209" y="7"/>
                      <a:pt x="1213" y="7"/>
                    </a:cubicBezTo>
                    <a:cubicBezTo>
                      <a:pt x="1213" y="5"/>
                      <a:pt x="1213" y="5"/>
                      <a:pt x="1213" y="5"/>
                    </a:cubicBezTo>
                    <a:cubicBezTo>
                      <a:pt x="1170" y="0"/>
                      <a:pt x="1116" y="18"/>
                      <a:pt x="1065" y="71"/>
                    </a:cubicBezTo>
                    <a:cubicBezTo>
                      <a:pt x="1037" y="102"/>
                      <a:pt x="1012" y="135"/>
                      <a:pt x="989" y="168"/>
                    </a:cubicBezTo>
                    <a:cubicBezTo>
                      <a:pt x="958" y="211"/>
                      <a:pt x="926" y="256"/>
                      <a:pt x="884" y="292"/>
                    </a:cubicBezTo>
                    <a:cubicBezTo>
                      <a:pt x="839" y="332"/>
                      <a:pt x="790" y="351"/>
                      <a:pt x="739" y="371"/>
                    </a:cubicBezTo>
                    <a:cubicBezTo>
                      <a:pt x="706" y="384"/>
                      <a:pt x="673" y="397"/>
                      <a:pt x="640" y="416"/>
                    </a:cubicBezTo>
                    <a:cubicBezTo>
                      <a:pt x="574" y="454"/>
                      <a:pt x="520" y="506"/>
                      <a:pt x="468" y="557"/>
                    </a:cubicBezTo>
                    <a:cubicBezTo>
                      <a:pt x="401" y="622"/>
                      <a:pt x="331" y="690"/>
                      <a:pt x="234" y="728"/>
                    </a:cubicBezTo>
                    <a:cubicBezTo>
                      <a:pt x="139" y="765"/>
                      <a:pt x="59" y="806"/>
                      <a:pt x="0" y="848"/>
                    </a:cubicBezTo>
                    <a:cubicBezTo>
                      <a:pt x="4" y="848"/>
                      <a:pt x="4" y="848"/>
                      <a:pt x="4" y="848"/>
                    </a:cubicBezTo>
                    <a:cubicBezTo>
                      <a:pt x="62" y="807"/>
                      <a:pt x="141" y="766"/>
                      <a:pt x="235" y="7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 dirty="0"/>
              </a:p>
            </p:txBody>
          </p:sp>
          <p:sp>
            <p:nvSpPr>
              <p:cNvPr id="36" name="Freeform 14">
                <a:extLst>
                  <a:ext uri="{FF2B5EF4-FFF2-40B4-BE49-F238E27FC236}">
                    <a16:creationId xmlns:a16="http://schemas.microsoft.com/office/drawing/2014/main" id="{63C2C6FF-9F7F-4286-BA9D-C0D2C83FB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6038" y="3327400"/>
                <a:ext cx="4548188" cy="3530600"/>
              </a:xfrm>
              <a:custGeom>
                <a:avLst/>
                <a:gdLst>
                  <a:gd name="T0" fmla="*/ 693 w 697"/>
                  <a:gd name="T1" fmla="*/ 4 h 543"/>
                  <a:gd name="T2" fmla="*/ 617 w 697"/>
                  <a:gd name="T3" fmla="*/ 97 h 543"/>
                  <a:gd name="T4" fmla="*/ 575 w 697"/>
                  <a:gd name="T5" fmla="*/ 229 h 543"/>
                  <a:gd name="T6" fmla="*/ 487 w 697"/>
                  <a:gd name="T7" fmla="*/ 421 h 543"/>
                  <a:gd name="T8" fmla="*/ 167 w 697"/>
                  <a:gd name="T9" fmla="*/ 509 h 543"/>
                  <a:gd name="T10" fmla="*/ 0 w 697"/>
                  <a:gd name="T11" fmla="*/ 543 h 543"/>
                  <a:gd name="T12" fmla="*/ 6 w 697"/>
                  <a:gd name="T13" fmla="*/ 543 h 543"/>
                  <a:gd name="T14" fmla="*/ 167 w 697"/>
                  <a:gd name="T15" fmla="*/ 511 h 543"/>
                  <a:gd name="T16" fmla="*/ 489 w 697"/>
                  <a:gd name="T17" fmla="*/ 422 h 543"/>
                  <a:gd name="T18" fmla="*/ 577 w 697"/>
                  <a:gd name="T19" fmla="*/ 230 h 543"/>
                  <a:gd name="T20" fmla="*/ 618 w 697"/>
                  <a:gd name="T21" fmla="*/ 98 h 543"/>
                  <a:gd name="T22" fmla="*/ 618 w 697"/>
                  <a:gd name="T23" fmla="*/ 98 h 543"/>
                  <a:gd name="T24" fmla="*/ 618 w 697"/>
                  <a:gd name="T25" fmla="*/ 98 h 543"/>
                  <a:gd name="T26" fmla="*/ 695 w 697"/>
                  <a:gd name="T27" fmla="*/ 6 h 543"/>
                  <a:gd name="T28" fmla="*/ 697 w 697"/>
                  <a:gd name="T29" fmla="*/ 3 h 543"/>
                  <a:gd name="T30" fmla="*/ 697 w 697"/>
                  <a:gd name="T31" fmla="*/ 0 h 543"/>
                  <a:gd name="T32" fmla="*/ 693 w 697"/>
                  <a:gd name="T33" fmla="*/ 4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7" h="543">
                    <a:moveTo>
                      <a:pt x="693" y="4"/>
                    </a:moveTo>
                    <a:cubicBezTo>
                      <a:pt x="665" y="32"/>
                      <a:pt x="635" y="60"/>
                      <a:pt x="617" y="97"/>
                    </a:cubicBezTo>
                    <a:cubicBezTo>
                      <a:pt x="596" y="139"/>
                      <a:pt x="585" y="185"/>
                      <a:pt x="575" y="229"/>
                    </a:cubicBezTo>
                    <a:cubicBezTo>
                      <a:pt x="559" y="298"/>
                      <a:pt x="542" y="369"/>
                      <a:pt x="487" y="421"/>
                    </a:cubicBezTo>
                    <a:cubicBezTo>
                      <a:pt x="426" y="479"/>
                      <a:pt x="321" y="508"/>
                      <a:pt x="167" y="509"/>
                    </a:cubicBezTo>
                    <a:cubicBezTo>
                      <a:pt x="105" y="509"/>
                      <a:pt x="50" y="523"/>
                      <a:pt x="0" y="543"/>
                    </a:cubicBezTo>
                    <a:cubicBezTo>
                      <a:pt x="6" y="543"/>
                      <a:pt x="6" y="543"/>
                      <a:pt x="6" y="543"/>
                    </a:cubicBezTo>
                    <a:cubicBezTo>
                      <a:pt x="54" y="524"/>
                      <a:pt x="107" y="511"/>
                      <a:pt x="167" y="511"/>
                    </a:cubicBezTo>
                    <a:cubicBezTo>
                      <a:pt x="322" y="510"/>
                      <a:pt x="427" y="481"/>
                      <a:pt x="489" y="422"/>
                    </a:cubicBezTo>
                    <a:cubicBezTo>
                      <a:pt x="544" y="370"/>
                      <a:pt x="561" y="299"/>
                      <a:pt x="577" y="230"/>
                    </a:cubicBezTo>
                    <a:cubicBezTo>
                      <a:pt x="587" y="185"/>
                      <a:pt x="598" y="139"/>
                      <a:pt x="618" y="98"/>
                    </a:cubicBezTo>
                    <a:cubicBezTo>
                      <a:pt x="618" y="98"/>
                      <a:pt x="618" y="98"/>
                      <a:pt x="618" y="98"/>
                    </a:cubicBezTo>
                    <a:cubicBezTo>
                      <a:pt x="618" y="98"/>
                      <a:pt x="618" y="98"/>
                      <a:pt x="618" y="98"/>
                    </a:cubicBezTo>
                    <a:cubicBezTo>
                      <a:pt x="637" y="61"/>
                      <a:pt x="666" y="33"/>
                      <a:pt x="695" y="6"/>
                    </a:cubicBezTo>
                    <a:cubicBezTo>
                      <a:pt x="695" y="5"/>
                      <a:pt x="696" y="4"/>
                      <a:pt x="697" y="3"/>
                    </a:cubicBezTo>
                    <a:cubicBezTo>
                      <a:pt x="697" y="0"/>
                      <a:pt x="697" y="0"/>
                      <a:pt x="697" y="0"/>
                    </a:cubicBezTo>
                    <a:cubicBezTo>
                      <a:pt x="696" y="2"/>
                      <a:pt x="695" y="3"/>
                      <a:pt x="69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CB9CC98-7E44-49F0-8065-2FB7207CBDF2}"/>
                </a:ext>
              </a:extLst>
            </p:cNvPr>
            <p:cNvGrpSpPr/>
            <p:nvPr userDrawn="1"/>
          </p:nvGrpSpPr>
          <p:grpSpPr>
            <a:xfrm>
              <a:off x="0" y="30163"/>
              <a:ext cx="8410575" cy="5422900"/>
              <a:chOff x="0" y="30163"/>
              <a:chExt cx="8410575" cy="5422900"/>
            </a:xfrm>
            <a:gradFill flip="none" rotWithShape="1">
              <a:gsLst>
                <a:gs pos="0">
                  <a:schemeClr val="bg1"/>
                </a:gs>
                <a:gs pos="77000">
                  <a:schemeClr val="bg1">
                    <a:alpha val="23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F0B7AA34-0977-450F-92F8-24DF03385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0163"/>
                <a:ext cx="2733675" cy="3582987"/>
              </a:xfrm>
              <a:custGeom>
                <a:avLst/>
                <a:gdLst>
                  <a:gd name="T0" fmla="*/ 68 w 419"/>
                  <a:gd name="T1" fmla="*/ 507 h 551"/>
                  <a:gd name="T2" fmla="*/ 332 w 419"/>
                  <a:gd name="T3" fmla="*/ 249 h 551"/>
                  <a:gd name="T4" fmla="*/ 389 w 419"/>
                  <a:gd name="T5" fmla="*/ 93 h 551"/>
                  <a:gd name="T6" fmla="*/ 419 w 419"/>
                  <a:gd name="T7" fmla="*/ 0 h 551"/>
                  <a:gd name="T8" fmla="*/ 417 w 419"/>
                  <a:gd name="T9" fmla="*/ 0 h 551"/>
                  <a:gd name="T10" fmla="*/ 387 w 419"/>
                  <a:gd name="T11" fmla="*/ 92 h 551"/>
                  <a:gd name="T12" fmla="*/ 330 w 419"/>
                  <a:gd name="T13" fmla="*/ 248 h 551"/>
                  <a:gd name="T14" fmla="*/ 67 w 419"/>
                  <a:gd name="T15" fmla="*/ 506 h 551"/>
                  <a:gd name="T16" fmla="*/ 0 w 419"/>
                  <a:gd name="T17" fmla="*/ 548 h 551"/>
                  <a:gd name="T18" fmla="*/ 0 w 419"/>
                  <a:gd name="T19" fmla="*/ 551 h 551"/>
                  <a:gd name="T20" fmla="*/ 68 w 419"/>
                  <a:gd name="T21" fmla="*/ 507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9" h="551">
                    <a:moveTo>
                      <a:pt x="68" y="507"/>
                    </a:moveTo>
                    <a:cubicBezTo>
                      <a:pt x="174" y="441"/>
                      <a:pt x="266" y="383"/>
                      <a:pt x="332" y="249"/>
                    </a:cubicBezTo>
                    <a:cubicBezTo>
                      <a:pt x="353" y="204"/>
                      <a:pt x="370" y="150"/>
                      <a:pt x="389" y="93"/>
                    </a:cubicBezTo>
                    <a:cubicBezTo>
                      <a:pt x="398" y="62"/>
                      <a:pt x="408" y="31"/>
                      <a:pt x="419" y="0"/>
                    </a:cubicBezTo>
                    <a:cubicBezTo>
                      <a:pt x="417" y="0"/>
                      <a:pt x="417" y="0"/>
                      <a:pt x="417" y="0"/>
                    </a:cubicBezTo>
                    <a:cubicBezTo>
                      <a:pt x="406" y="31"/>
                      <a:pt x="396" y="62"/>
                      <a:pt x="387" y="92"/>
                    </a:cubicBezTo>
                    <a:cubicBezTo>
                      <a:pt x="369" y="150"/>
                      <a:pt x="351" y="203"/>
                      <a:pt x="330" y="248"/>
                    </a:cubicBezTo>
                    <a:cubicBezTo>
                      <a:pt x="265" y="381"/>
                      <a:pt x="173" y="439"/>
                      <a:pt x="67" y="506"/>
                    </a:cubicBezTo>
                    <a:cubicBezTo>
                      <a:pt x="45" y="519"/>
                      <a:pt x="23" y="533"/>
                      <a:pt x="0" y="548"/>
                    </a:cubicBezTo>
                    <a:cubicBezTo>
                      <a:pt x="0" y="551"/>
                      <a:pt x="0" y="551"/>
                      <a:pt x="0" y="551"/>
                    </a:cubicBezTo>
                    <a:cubicBezTo>
                      <a:pt x="23" y="535"/>
                      <a:pt x="46" y="521"/>
                      <a:pt x="68" y="5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34" name="Freeform 16">
                <a:extLst>
                  <a:ext uri="{FF2B5EF4-FFF2-40B4-BE49-F238E27FC236}">
                    <a16:creationId xmlns:a16="http://schemas.microsoft.com/office/drawing/2014/main" id="{76174E94-4A86-42E0-93E5-E4DFE4E8F2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0163"/>
                <a:ext cx="8410575" cy="5422900"/>
              </a:xfrm>
              <a:custGeom>
                <a:avLst/>
                <a:gdLst>
                  <a:gd name="T0" fmla="*/ 16 w 1289"/>
                  <a:gd name="T1" fmla="*/ 832 h 834"/>
                  <a:gd name="T2" fmla="*/ 209 w 1289"/>
                  <a:gd name="T3" fmla="*/ 767 h 834"/>
                  <a:gd name="T4" fmla="*/ 493 w 1289"/>
                  <a:gd name="T5" fmla="*/ 504 h 834"/>
                  <a:gd name="T6" fmla="*/ 688 w 1289"/>
                  <a:gd name="T7" fmla="*/ 308 h 834"/>
                  <a:gd name="T8" fmla="*/ 979 w 1289"/>
                  <a:gd name="T9" fmla="*/ 243 h 834"/>
                  <a:gd name="T10" fmla="*/ 1159 w 1289"/>
                  <a:gd name="T11" fmla="*/ 241 h 834"/>
                  <a:gd name="T12" fmla="*/ 1276 w 1289"/>
                  <a:gd name="T13" fmla="*/ 158 h 834"/>
                  <a:gd name="T14" fmla="*/ 1236 w 1289"/>
                  <a:gd name="T15" fmla="*/ 0 h 834"/>
                  <a:gd name="T16" fmla="*/ 1233 w 1289"/>
                  <a:gd name="T17" fmla="*/ 0 h 834"/>
                  <a:gd name="T18" fmla="*/ 1274 w 1289"/>
                  <a:gd name="T19" fmla="*/ 157 h 834"/>
                  <a:gd name="T20" fmla="*/ 1158 w 1289"/>
                  <a:gd name="T21" fmla="*/ 239 h 834"/>
                  <a:gd name="T22" fmla="*/ 979 w 1289"/>
                  <a:gd name="T23" fmla="*/ 241 h 834"/>
                  <a:gd name="T24" fmla="*/ 687 w 1289"/>
                  <a:gd name="T25" fmla="*/ 306 h 834"/>
                  <a:gd name="T26" fmla="*/ 492 w 1289"/>
                  <a:gd name="T27" fmla="*/ 503 h 834"/>
                  <a:gd name="T28" fmla="*/ 208 w 1289"/>
                  <a:gd name="T29" fmla="*/ 766 h 834"/>
                  <a:gd name="T30" fmla="*/ 0 w 1289"/>
                  <a:gd name="T31" fmla="*/ 830 h 834"/>
                  <a:gd name="T32" fmla="*/ 0 w 1289"/>
                  <a:gd name="T33" fmla="*/ 832 h 834"/>
                  <a:gd name="T34" fmla="*/ 9 w 1289"/>
                  <a:gd name="T35" fmla="*/ 832 h 834"/>
                  <a:gd name="T36" fmla="*/ 16 w 1289"/>
                  <a:gd name="T37" fmla="*/ 832 h 8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89" h="834">
                    <a:moveTo>
                      <a:pt x="16" y="832"/>
                    </a:moveTo>
                    <a:cubicBezTo>
                      <a:pt x="75" y="832"/>
                      <a:pt x="142" y="810"/>
                      <a:pt x="209" y="767"/>
                    </a:cubicBezTo>
                    <a:cubicBezTo>
                      <a:pt x="319" y="698"/>
                      <a:pt x="408" y="600"/>
                      <a:pt x="493" y="504"/>
                    </a:cubicBezTo>
                    <a:cubicBezTo>
                      <a:pt x="555" y="436"/>
                      <a:pt x="618" y="365"/>
                      <a:pt x="688" y="308"/>
                    </a:cubicBezTo>
                    <a:cubicBezTo>
                      <a:pt x="785" y="228"/>
                      <a:pt x="879" y="235"/>
                      <a:pt x="979" y="243"/>
                    </a:cubicBezTo>
                    <a:cubicBezTo>
                      <a:pt x="1037" y="248"/>
                      <a:pt x="1096" y="252"/>
                      <a:pt x="1159" y="241"/>
                    </a:cubicBezTo>
                    <a:cubicBezTo>
                      <a:pt x="1224" y="229"/>
                      <a:pt x="1263" y="201"/>
                      <a:pt x="1276" y="158"/>
                    </a:cubicBezTo>
                    <a:cubicBezTo>
                      <a:pt x="1289" y="115"/>
                      <a:pt x="1274" y="60"/>
                      <a:pt x="1236" y="0"/>
                    </a:cubicBezTo>
                    <a:cubicBezTo>
                      <a:pt x="1233" y="0"/>
                      <a:pt x="1233" y="0"/>
                      <a:pt x="1233" y="0"/>
                    </a:cubicBezTo>
                    <a:cubicBezTo>
                      <a:pt x="1272" y="60"/>
                      <a:pt x="1287" y="116"/>
                      <a:pt x="1274" y="157"/>
                    </a:cubicBezTo>
                    <a:cubicBezTo>
                      <a:pt x="1262" y="199"/>
                      <a:pt x="1223" y="227"/>
                      <a:pt x="1158" y="239"/>
                    </a:cubicBezTo>
                    <a:cubicBezTo>
                      <a:pt x="1096" y="250"/>
                      <a:pt x="1037" y="246"/>
                      <a:pt x="979" y="241"/>
                    </a:cubicBezTo>
                    <a:cubicBezTo>
                      <a:pt x="879" y="233"/>
                      <a:pt x="784" y="226"/>
                      <a:pt x="687" y="306"/>
                    </a:cubicBezTo>
                    <a:cubicBezTo>
                      <a:pt x="617" y="364"/>
                      <a:pt x="553" y="435"/>
                      <a:pt x="492" y="503"/>
                    </a:cubicBezTo>
                    <a:cubicBezTo>
                      <a:pt x="406" y="598"/>
                      <a:pt x="318" y="697"/>
                      <a:pt x="208" y="766"/>
                    </a:cubicBezTo>
                    <a:cubicBezTo>
                      <a:pt x="129" y="816"/>
                      <a:pt x="57" y="834"/>
                      <a:pt x="0" y="830"/>
                    </a:cubicBezTo>
                    <a:cubicBezTo>
                      <a:pt x="0" y="832"/>
                      <a:pt x="0" y="832"/>
                      <a:pt x="0" y="832"/>
                    </a:cubicBezTo>
                    <a:cubicBezTo>
                      <a:pt x="3" y="832"/>
                      <a:pt x="6" y="832"/>
                      <a:pt x="9" y="832"/>
                    </a:cubicBezTo>
                    <a:cubicBezTo>
                      <a:pt x="11" y="832"/>
                      <a:pt x="14" y="832"/>
                      <a:pt x="16" y="8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C62-0AE1-4B65-B419-1CE943838C5D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8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567089B-A4E4-488B-A2A7-7F7BA5A71C53}"/>
              </a:ext>
            </a:extLst>
          </p:cNvPr>
          <p:cNvSpPr/>
          <p:nvPr userDrawn="1"/>
        </p:nvSpPr>
        <p:spPr>
          <a:xfrm>
            <a:off x="5159653" y="0"/>
            <a:ext cx="703234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003F-35F1-46ED-A9D3-565A18B1E596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A7E992AB-F520-4DA7-8147-A422DC901B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908051"/>
            <a:ext cx="5186126" cy="48244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FD9F981-6267-4464-945B-1E5E5D584D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896" y="1232745"/>
            <a:ext cx="3615478" cy="439251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413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&amp;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EC2F7FD-0CC2-4DFD-971A-E1F2286FD4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2080" y="0"/>
            <a:ext cx="5879920" cy="6858000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DEB4-8A3A-42AB-BB06-A26AE8A3238B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7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030802C3-46DF-495C-8279-8A927BEE92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1"/>
            <a:ext cx="6095999" cy="2238706"/>
          </a:xfrm>
          <a:custGeom>
            <a:avLst/>
            <a:gdLst>
              <a:gd name="connsiteX0" fmla="*/ 0 w 6094412"/>
              <a:gd name="connsiteY0" fmla="*/ 0 h 2238706"/>
              <a:gd name="connsiteX1" fmla="*/ 6094412 w 6094412"/>
              <a:gd name="connsiteY1" fmla="*/ 0 h 2238706"/>
              <a:gd name="connsiteX2" fmla="*/ 6094412 w 6094412"/>
              <a:gd name="connsiteY2" fmla="*/ 2238706 h 2238706"/>
              <a:gd name="connsiteX3" fmla="*/ 0 w 6094412"/>
              <a:gd name="connsiteY3" fmla="*/ 2238706 h 223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12" h="2238706">
                <a:moveTo>
                  <a:pt x="0" y="0"/>
                </a:moveTo>
                <a:lnTo>
                  <a:pt x="6094412" y="0"/>
                </a:lnTo>
                <a:lnTo>
                  <a:pt x="6094412" y="2238706"/>
                </a:lnTo>
                <a:lnTo>
                  <a:pt x="0" y="223870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N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3520F4BA-0004-4922-9652-4CF70CC52E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2310713"/>
            <a:ext cx="6095999" cy="2238706"/>
          </a:xfrm>
          <a:custGeom>
            <a:avLst/>
            <a:gdLst>
              <a:gd name="connsiteX0" fmla="*/ 0 w 6094412"/>
              <a:gd name="connsiteY0" fmla="*/ 0 h 2238706"/>
              <a:gd name="connsiteX1" fmla="*/ 6094412 w 6094412"/>
              <a:gd name="connsiteY1" fmla="*/ 0 h 2238706"/>
              <a:gd name="connsiteX2" fmla="*/ 6094412 w 6094412"/>
              <a:gd name="connsiteY2" fmla="*/ 2238706 h 2238706"/>
              <a:gd name="connsiteX3" fmla="*/ 0 w 6094412"/>
              <a:gd name="connsiteY3" fmla="*/ 2238706 h 223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12" h="2238706">
                <a:moveTo>
                  <a:pt x="0" y="0"/>
                </a:moveTo>
                <a:lnTo>
                  <a:pt x="6094412" y="0"/>
                </a:lnTo>
                <a:lnTo>
                  <a:pt x="6094412" y="2238706"/>
                </a:lnTo>
                <a:lnTo>
                  <a:pt x="0" y="223870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N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DCAF7F1-478C-4875-A1D8-9719E8FC26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4621427"/>
            <a:ext cx="6095999" cy="2236572"/>
          </a:xfrm>
          <a:custGeom>
            <a:avLst/>
            <a:gdLst>
              <a:gd name="connsiteX0" fmla="*/ 0 w 6094412"/>
              <a:gd name="connsiteY0" fmla="*/ 0 h 2236572"/>
              <a:gd name="connsiteX1" fmla="*/ 6094412 w 6094412"/>
              <a:gd name="connsiteY1" fmla="*/ 0 h 2236572"/>
              <a:gd name="connsiteX2" fmla="*/ 6094412 w 6094412"/>
              <a:gd name="connsiteY2" fmla="*/ 2236572 h 2236572"/>
              <a:gd name="connsiteX3" fmla="*/ 0 w 6094412"/>
              <a:gd name="connsiteY3" fmla="*/ 2236572 h 22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12" h="2236572">
                <a:moveTo>
                  <a:pt x="0" y="0"/>
                </a:moveTo>
                <a:lnTo>
                  <a:pt x="6094412" y="0"/>
                </a:lnTo>
                <a:lnTo>
                  <a:pt x="6094412" y="2236572"/>
                </a:lnTo>
                <a:lnTo>
                  <a:pt x="0" y="223657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D162AA4B-D885-4F4E-AD3D-AAC40C930A74}" type="datetime1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8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EFCD-92CB-41ED-BE7E-EE96F0CFF355}" type="datetime1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01E398B-15D6-4251-B888-0BBCB8C2E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3174"/>
            <a:ext cx="5466171" cy="5432035"/>
          </a:xfrm>
          <a:custGeom>
            <a:avLst/>
            <a:gdLst>
              <a:gd name="connsiteX0" fmla="*/ 0 w 5464748"/>
              <a:gd name="connsiteY0" fmla="*/ 0 h 5432035"/>
              <a:gd name="connsiteX1" fmla="*/ 3970932 w 5464748"/>
              <a:gd name="connsiteY1" fmla="*/ 0 h 5432035"/>
              <a:gd name="connsiteX2" fmla="*/ 5431214 w 5464748"/>
              <a:gd name="connsiteY2" fmla="*/ 1481620 h 5432035"/>
              <a:gd name="connsiteX3" fmla="*/ 5430018 w 5464748"/>
              <a:gd name="connsiteY3" fmla="*/ 1646413 h 5432035"/>
              <a:gd name="connsiteX4" fmla="*/ 1623105 w 5464748"/>
              <a:gd name="connsiteY4" fmla="*/ 5398500 h 5432035"/>
              <a:gd name="connsiteX5" fmla="*/ 1458312 w 5464748"/>
              <a:gd name="connsiteY5" fmla="*/ 5397305 h 5432035"/>
              <a:gd name="connsiteX6" fmla="*/ 0 w 5464748"/>
              <a:gd name="connsiteY6" fmla="*/ 3917684 h 543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4748" h="5432035">
                <a:moveTo>
                  <a:pt x="0" y="0"/>
                </a:moveTo>
                <a:lnTo>
                  <a:pt x="3970932" y="0"/>
                </a:lnTo>
                <a:lnTo>
                  <a:pt x="5431214" y="1481620"/>
                </a:lnTo>
                <a:cubicBezTo>
                  <a:pt x="5476390" y="1527457"/>
                  <a:pt x="5475855" y="1601237"/>
                  <a:pt x="5430018" y="1646413"/>
                </a:cubicBezTo>
                <a:lnTo>
                  <a:pt x="1623105" y="5398500"/>
                </a:lnTo>
                <a:cubicBezTo>
                  <a:pt x="1577269" y="5443676"/>
                  <a:pt x="1503488" y="5443141"/>
                  <a:pt x="1458312" y="5397305"/>
                </a:cubicBezTo>
                <a:lnTo>
                  <a:pt x="0" y="391768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8903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460DD81-CE53-4988-AA8C-DCFE75779A28}"/>
              </a:ext>
            </a:extLst>
          </p:cNvPr>
          <p:cNvSpPr/>
          <p:nvPr userDrawn="1"/>
        </p:nvSpPr>
        <p:spPr>
          <a:xfrm>
            <a:off x="1" y="6237312"/>
            <a:ext cx="12192000" cy="6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B50C96E-20AF-4CD4-8A5C-F241839A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</p:spPr>
        <p:txBody>
          <a:bodyPr lIns="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15B24E8-709E-4BB1-8463-62BE6D60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123" y="6356352"/>
            <a:ext cx="3860800" cy="365125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460DD81-CE53-4988-AA8C-DCFE75779A28}"/>
              </a:ext>
            </a:extLst>
          </p:cNvPr>
          <p:cNvSpPr/>
          <p:nvPr userDrawn="1"/>
        </p:nvSpPr>
        <p:spPr>
          <a:xfrm>
            <a:off x="1" y="6237312"/>
            <a:ext cx="12192000" cy="6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B50C96E-20AF-4CD4-8A5C-F241839A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</p:spPr>
        <p:txBody>
          <a:bodyPr lIns="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15B24E8-709E-4BB1-8463-62BE6D60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123" y="6356352"/>
            <a:ext cx="3860800" cy="365125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DA2F5C-1E73-4D73-9865-156115AF49BF}"/>
              </a:ext>
            </a:extLst>
          </p:cNvPr>
          <p:cNvSpPr/>
          <p:nvPr userDrawn="1"/>
        </p:nvSpPr>
        <p:spPr>
          <a:xfrm>
            <a:off x="1" y="836712"/>
            <a:ext cx="12192000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FADCFE-632B-4116-AD33-6F8DDF0C74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759" y="837207"/>
            <a:ext cx="10957982" cy="1079500"/>
          </a:xfrm>
        </p:spPr>
        <p:txBody>
          <a:bodyPr lIns="0" rIns="0" anchor="ctr">
            <a:normAutofit/>
          </a:bodyPr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93297EF9-1609-4424-A91A-99F6ED7967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759" y="2259154"/>
            <a:ext cx="10958192" cy="116984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AA7182C0-361F-4B45-86C3-6845DC9331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757" y="4455232"/>
            <a:ext cx="5255654" cy="116984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EA9B231F-A52C-4FEE-BEC1-6C20EFDEC2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757" y="3825307"/>
            <a:ext cx="5255654" cy="49542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60163AE6-08EC-4D43-AD7A-32188DEBA9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12079" y="4455232"/>
            <a:ext cx="5255654" cy="116984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2FC3A17-CF20-46F3-9E25-30875E1D7C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12079" y="3825307"/>
            <a:ext cx="5255654" cy="495426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232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6DA6B-1A80-4AB0-802A-B22ECE234AE3}" type="datetime1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9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png"/><Relationship Id="rId5" Type="http://schemas.openxmlformats.org/officeDocument/2006/relationships/image" Target="../media/image30.svg"/><Relationship Id="rId4" Type="http://schemas.openxmlformats.org/officeDocument/2006/relationships/image" Target="../media/image32.png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11" Type="http://schemas.openxmlformats.org/officeDocument/2006/relationships/comments" Target="../comments/comment1.xml"/><Relationship Id="rId5" Type="http://schemas.openxmlformats.org/officeDocument/2006/relationships/image" Target="../media/image36.png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3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1.jpg"/><Relationship Id="rId3" Type="http://schemas.openxmlformats.org/officeDocument/2006/relationships/image" Target="../media/image5.png"/><Relationship Id="rId7" Type="http://schemas.openxmlformats.org/officeDocument/2006/relationships/image" Target="../media/image47.png"/><Relationship Id="rId12" Type="http://schemas.openxmlformats.org/officeDocument/2006/relationships/image" Target="../media/image5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5.svg"/><Relationship Id="rId11" Type="http://schemas.openxmlformats.org/officeDocument/2006/relationships/image" Target="../media/image49.jpeg"/><Relationship Id="rId5" Type="http://schemas.openxmlformats.org/officeDocument/2006/relationships/image" Target="../media/image46.png"/><Relationship Id="rId10" Type="http://schemas.openxmlformats.org/officeDocument/2006/relationships/image" Target="../media/image49.svg"/><Relationship Id="rId4" Type="http://schemas.openxmlformats.org/officeDocument/2006/relationships/image" Target="../media/image45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3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5A07839-B87B-4131-952E-29BFED357B88}"/>
              </a:ext>
            </a:extLst>
          </p:cNvPr>
          <p:cNvSpPr/>
          <p:nvPr/>
        </p:nvSpPr>
        <p:spPr>
          <a:xfrm>
            <a:off x="0" y="5316436"/>
            <a:ext cx="12192000" cy="1577656"/>
          </a:xfrm>
          <a:prstGeom prst="rect">
            <a:avLst/>
          </a:prstGeom>
          <a:solidFill>
            <a:schemeClr val="accent5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52E408A-0043-4DA5-835D-64700D868FEA}"/>
              </a:ext>
            </a:extLst>
          </p:cNvPr>
          <p:cNvSpPr txBox="1"/>
          <p:nvPr/>
        </p:nvSpPr>
        <p:spPr>
          <a:xfrm>
            <a:off x="5506150" y="2994852"/>
            <a:ext cx="609934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50" normalizeH="0" baseline="0" noProof="0" dirty="0">
                <a:ln>
                  <a:noFill/>
                </a:ln>
                <a:solidFill>
                  <a:srgbClr val="3E78A2"/>
                </a:solidFill>
                <a:effectLst/>
                <a:uLnTx/>
                <a:uFillTx/>
                <a:ea typeface="+mn-ea"/>
                <a:cs typeface="+mn-cs"/>
              </a:rPr>
              <a:t>S. Mohammadpour, Ph.D.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150" normalizeH="0" baseline="0" noProof="0" dirty="0">
                <a:ln>
                  <a:noFill/>
                </a:ln>
                <a:solidFill>
                  <a:srgbClr val="3E78A2"/>
                </a:solidFill>
                <a:effectLst/>
                <a:uLnTx/>
                <a:uFillTx/>
                <a:ea typeface="+mn-ea"/>
                <a:cs typeface="+mn-cs"/>
              </a:rPr>
              <a:t>Medical Expert at Orchid Pharmed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2EDE6FB-11ED-4C77-9C11-BFA9C9C16499}"/>
              </a:ext>
            </a:extLst>
          </p:cNvPr>
          <p:cNvSpPr/>
          <p:nvPr/>
        </p:nvSpPr>
        <p:spPr>
          <a:xfrm>
            <a:off x="8023002" y="4210876"/>
            <a:ext cx="1005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b="1" spc="-150" dirty="0">
                <a:solidFill>
                  <a:srgbClr val="3E78A2"/>
                </a:solidFill>
              </a:rPr>
              <a:t>June 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79E516-E2D2-4481-B495-E7C2EC0904DC}"/>
              </a:ext>
            </a:extLst>
          </p:cNvPr>
          <p:cNvSpPr/>
          <p:nvPr/>
        </p:nvSpPr>
        <p:spPr>
          <a:xfrm>
            <a:off x="-4764" y="-3175"/>
            <a:ext cx="12192000" cy="6897267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3E93DF-DA97-4B2B-93E1-D2BBA51C556A}"/>
              </a:ext>
            </a:extLst>
          </p:cNvPr>
          <p:cNvSpPr txBox="1"/>
          <p:nvPr/>
        </p:nvSpPr>
        <p:spPr>
          <a:xfrm>
            <a:off x="4960784" y="1827599"/>
            <a:ext cx="71086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spc="-150" dirty="0">
                <a:solidFill>
                  <a:srgbClr val="3E78A2"/>
                </a:solidFill>
              </a:rPr>
              <a:t>Supplementation in Neuropathy </a:t>
            </a:r>
            <a:endParaRPr kumimoji="0" lang="en-US" sz="4000" b="1" i="0" u="none" strike="noStrike" kern="1200" cap="none" spc="-150" normalizeH="0" baseline="0" noProof="0" dirty="0">
              <a:ln>
                <a:noFill/>
              </a:ln>
              <a:solidFill>
                <a:srgbClr val="3E78A2"/>
              </a:solidFill>
              <a:effectLst/>
              <a:uLnTx/>
              <a:uFillTx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FCBD79-DB42-45AD-BEE4-F562891D10E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5562587"/>
            <a:ext cx="1733463" cy="12262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D8142D-63B5-47E7-94D9-C680F99C691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16" y="5316559"/>
            <a:ext cx="1641569" cy="164156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A11C00-CD42-45BC-9456-4BFDC95E8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9" y="5979969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23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ECA53D-0C85-4EF5-B2D8-82A7B1DDFF19}"/>
              </a:ext>
            </a:extLst>
          </p:cNvPr>
          <p:cNvSpPr/>
          <p:nvPr/>
        </p:nvSpPr>
        <p:spPr>
          <a:xfrm>
            <a:off x="869772" y="2655991"/>
            <a:ext cx="108369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ALC is essential in the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metabolism of fatty acid </a:t>
            </a:r>
            <a:r>
              <a:rPr lang="en-US" dirty="0">
                <a:solidFill>
                  <a:srgbClr val="000000"/>
                </a:solidFill>
              </a:rPr>
              <a:t>in mitochondria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r>
              <a:rPr lang="en-US" dirty="0">
                <a:solidFill>
                  <a:srgbClr val="000000"/>
                </a:solidFill>
              </a:rPr>
              <a:t>ALC could raise the pain threshold by enhancing the activity of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cholinergic nerves  </a:t>
            </a:r>
            <a:r>
              <a:rPr lang="en-US" dirty="0">
                <a:solidFill>
                  <a:srgbClr val="000000"/>
                </a:solidFill>
              </a:rPr>
              <a:t>which is thought to be associated with the expression of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GRM2 gene.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05C51A-4F0A-44EE-AFA0-350531C810B8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6E7C44-50BD-4D1B-9640-B2B088893B31}"/>
              </a:ext>
            </a:extLst>
          </p:cNvPr>
          <p:cNvSpPr/>
          <p:nvPr/>
        </p:nvSpPr>
        <p:spPr>
          <a:xfrm>
            <a:off x="2681834" y="711456"/>
            <a:ext cx="65265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Molecular mechanism of ALC in reducing neuropathic pain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BBBACC7-3F62-47B4-9FEC-90479C783C87}"/>
              </a:ext>
            </a:extLst>
          </p:cNvPr>
          <p:cNvSpPr/>
          <p:nvPr/>
        </p:nvSpPr>
        <p:spPr>
          <a:xfrm>
            <a:off x="529108" y="2682627"/>
            <a:ext cx="327697" cy="3405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86A92FC-54DB-46FC-829C-F474C1D65AC7}"/>
              </a:ext>
            </a:extLst>
          </p:cNvPr>
          <p:cNvSpPr/>
          <p:nvPr/>
        </p:nvSpPr>
        <p:spPr>
          <a:xfrm>
            <a:off x="539530" y="3252216"/>
            <a:ext cx="327697" cy="34058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Acetyl-L-Carnitine in Neuropathic Pain | SpringerLink">
            <a:extLst>
              <a:ext uri="{FF2B5EF4-FFF2-40B4-BE49-F238E27FC236}">
                <a16:creationId xmlns:a16="http://schemas.microsoft.com/office/drawing/2014/main" id="{9D9FAED9-86BE-4D9B-89CA-F9DC5D98B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06" y="3704650"/>
            <a:ext cx="5180952" cy="25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87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ECA53D-0C85-4EF5-B2D8-82A7B1DDFF19}"/>
              </a:ext>
            </a:extLst>
          </p:cNvPr>
          <p:cNvSpPr/>
          <p:nvPr/>
        </p:nvSpPr>
        <p:spPr>
          <a:xfrm>
            <a:off x="869772" y="2655991"/>
            <a:ext cx="108369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Carnitine deficiency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reduced energy synthesis </a:t>
            </a:r>
            <a:r>
              <a:rPr lang="en-US" dirty="0">
                <a:solidFill>
                  <a:srgbClr val="000000"/>
                </a:solidFill>
              </a:rPr>
              <a:t>by impairing fatty acid degradation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dirty="0">
                <a:solidFill>
                  <a:srgbClr val="000000"/>
                </a:solidFill>
              </a:rPr>
              <a:t>Patients with diabetic retinopathy, diabetic neuropathy, and both diabetes and hyperlipidemia had a significantly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lower total and free carnitine level</a:t>
            </a:r>
            <a:r>
              <a:rPr lang="en-US" dirty="0">
                <a:solidFill>
                  <a:srgbClr val="000000"/>
                </a:solidFill>
              </a:rPr>
              <a:t> compared with the diabetic patients without complications or co-morbidities.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r>
              <a:rPr lang="en-US" dirty="0">
                <a:solidFill>
                  <a:srgbClr val="000000"/>
                </a:solidFill>
              </a:rPr>
              <a:t>Several observational studies </a:t>
            </a:r>
            <a:r>
              <a:rPr lang="en-US" dirty="0"/>
              <a:t>indicated an obvious improvement of symptoms after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supplemented with ALC in PNP </a:t>
            </a:r>
            <a:r>
              <a:rPr lang="en-US" dirty="0"/>
              <a:t>patients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05C51A-4F0A-44EE-AFA0-350531C810B8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6E7C44-50BD-4D1B-9640-B2B088893B31}"/>
              </a:ext>
            </a:extLst>
          </p:cNvPr>
          <p:cNvSpPr/>
          <p:nvPr/>
        </p:nvSpPr>
        <p:spPr>
          <a:xfrm>
            <a:off x="2681834" y="711456"/>
            <a:ext cx="65265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Molecular mechanism of ALC in reducing neuropathic pain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DA955E8-B32A-46A9-9AAB-40C7FF0A3B8D}"/>
              </a:ext>
            </a:extLst>
          </p:cNvPr>
          <p:cNvSpPr/>
          <p:nvPr/>
        </p:nvSpPr>
        <p:spPr>
          <a:xfrm>
            <a:off x="542075" y="2704737"/>
            <a:ext cx="327697" cy="3405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5B93574-9580-4987-8077-86252CB286D2}"/>
              </a:ext>
            </a:extLst>
          </p:cNvPr>
          <p:cNvSpPr/>
          <p:nvPr/>
        </p:nvSpPr>
        <p:spPr>
          <a:xfrm>
            <a:off x="542075" y="4342610"/>
            <a:ext cx="327697" cy="3405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550F652-6F5F-492A-8EBA-2844CE69D856}"/>
              </a:ext>
            </a:extLst>
          </p:cNvPr>
          <p:cNvSpPr/>
          <p:nvPr/>
        </p:nvSpPr>
        <p:spPr>
          <a:xfrm>
            <a:off x="526577" y="3519105"/>
            <a:ext cx="327697" cy="340580"/>
          </a:xfrm>
          <a:prstGeom prst="ellipse">
            <a:avLst/>
          </a:prstGeom>
          <a:solidFill>
            <a:srgbClr val="EFB595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76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AEBFDA-99CE-4A1E-A65A-023D7A351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50" y="3188672"/>
            <a:ext cx="6744392" cy="1538423"/>
          </a:xfrm>
          <a:prstGeom prst="rect">
            <a:avLst/>
          </a:prstGeom>
        </p:spPr>
      </p:pic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Harding"/>
              </a:rPr>
              <a:t>Skeletal Protective Effect of Coenzyme Q10: A Review, 2020.</a:t>
            </a:r>
            <a:endParaRPr lang="en-US" sz="1000" b="1" i="0" dirty="0">
              <a:solidFill>
                <a:schemeClr val="bg1"/>
              </a:solidFill>
              <a:effectLst/>
              <a:latin typeface="Harding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A48E4C-2D65-469F-9BF2-CEC66BBC7486}"/>
              </a:ext>
            </a:extLst>
          </p:cNvPr>
          <p:cNvCxnSpPr>
            <a:cxnSpLocks/>
          </p:cNvCxnSpPr>
          <p:nvPr/>
        </p:nvCxnSpPr>
        <p:spPr>
          <a:xfrm>
            <a:off x="8012751" y="1463721"/>
            <a:ext cx="0" cy="5373216"/>
          </a:xfrm>
          <a:prstGeom prst="line">
            <a:avLst/>
          </a:prstGeom>
          <a:ln w="476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34755C6-A3FE-4E06-B360-49E782CAE0BB}"/>
              </a:ext>
            </a:extLst>
          </p:cNvPr>
          <p:cNvSpPr/>
          <p:nvPr/>
        </p:nvSpPr>
        <p:spPr>
          <a:xfrm>
            <a:off x="7178475" y="3119905"/>
            <a:ext cx="1662372" cy="1662372"/>
          </a:xfrm>
          <a:prstGeom prst="ellipse">
            <a:avLst/>
          </a:prstGeom>
          <a:noFill/>
          <a:ln w="4762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392A46D-2522-402F-A9FB-3A36480352FB}"/>
              </a:ext>
            </a:extLst>
          </p:cNvPr>
          <p:cNvSpPr/>
          <p:nvPr/>
        </p:nvSpPr>
        <p:spPr>
          <a:xfrm>
            <a:off x="7455232" y="3393976"/>
            <a:ext cx="1114233" cy="1114233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US" sz="36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FB28A0-A60F-4018-BBEB-62B4ADB60710}"/>
              </a:ext>
            </a:extLst>
          </p:cNvPr>
          <p:cNvSpPr/>
          <p:nvPr/>
        </p:nvSpPr>
        <p:spPr>
          <a:xfrm>
            <a:off x="1200597" y="2596936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2017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F0F093-2268-4A0F-88F3-427935DDD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 descr="European Geriatric Medicine - Volume 8 - Supplement 1 - September 2017">
            <a:extLst>
              <a:ext uri="{FF2B5EF4-FFF2-40B4-BE49-F238E27FC236}">
                <a16:creationId xmlns:a16="http://schemas.microsoft.com/office/drawing/2014/main" id="{9A68359E-EDAA-4898-A070-7256124BA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33" y="4918721"/>
            <a:ext cx="1214784" cy="162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F5BEBC2-DB33-45FA-925A-FCD2F0B29C29}"/>
              </a:ext>
            </a:extLst>
          </p:cNvPr>
          <p:cNvSpPr/>
          <p:nvPr/>
        </p:nvSpPr>
        <p:spPr>
          <a:xfrm>
            <a:off x="8840847" y="3188672"/>
            <a:ext cx="32406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6 RCTs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Comparing ALC with placebo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 = 711 diabetic participants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Effect of ALC on pain and electromyographic parameters in people with diabetic neuropathy</a:t>
            </a:r>
          </a:p>
        </p:txBody>
      </p:sp>
    </p:spTree>
    <p:extLst>
      <p:ext uri="{BB962C8B-B14F-4D97-AF65-F5344CB8AC3E}">
        <p14:creationId xmlns:p14="http://schemas.microsoft.com/office/powerpoint/2010/main" val="1782160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D7390E-14FA-4108-AF0F-31910FA99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400" y="3247393"/>
            <a:ext cx="10483001" cy="2201187"/>
          </a:xfrm>
          <a:prstGeom prst="rect">
            <a:avLst/>
          </a:prstGeom>
        </p:spPr>
      </p:pic>
      <p:sp>
        <p:nvSpPr>
          <p:cNvPr id="16" name="Rounded Rectangle 303">
            <a:extLst>
              <a:ext uri="{FF2B5EF4-FFF2-40B4-BE49-F238E27FC236}">
                <a16:creationId xmlns:a16="http://schemas.microsoft.com/office/drawing/2014/main" id="{CD3B4FAD-3C9F-452D-96C8-CBE963522522}"/>
              </a:ext>
            </a:extLst>
          </p:cNvPr>
          <p:cNvSpPr/>
          <p:nvPr/>
        </p:nvSpPr>
        <p:spPr>
          <a:xfrm>
            <a:off x="1771835" y="1752981"/>
            <a:ext cx="9568058" cy="1396905"/>
          </a:xfrm>
          <a:prstGeom prst="roundRect">
            <a:avLst>
              <a:gd name="adj" fmla="val 15417"/>
            </a:avLst>
          </a:prstGeom>
          <a:solidFill>
            <a:srgbClr val="0E5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Effect of ALC on pain in people with diabetic neuropathy  in randomized controlled trials</a:t>
            </a:r>
          </a:p>
          <a:p>
            <a:pPr algn="ctr"/>
            <a:r>
              <a:rPr lang="en-US" dirty="0"/>
              <a:t>  </a:t>
            </a:r>
          </a:p>
          <a:p>
            <a:pPr algn="ctr"/>
            <a:r>
              <a:rPr lang="en-US" dirty="0">
                <a:solidFill>
                  <a:srgbClr val="FFB625"/>
                </a:solidFill>
              </a:rPr>
              <a:t>ALC significantly reduced pain perception</a:t>
            </a:r>
            <a:endParaRPr lang="en-US" sz="2400" dirty="0">
              <a:solidFill>
                <a:srgbClr val="FFB6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301">
            <a:extLst>
              <a:ext uri="{FF2B5EF4-FFF2-40B4-BE49-F238E27FC236}">
                <a16:creationId xmlns:a16="http://schemas.microsoft.com/office/drawing/2014/main" id="{603E27F3-4777-4A8F-B27C-DFFF23A5289A}"/>
              </a:ext>
            </a:extLst>
          </p:cNvPr>
          <p:cNvSpPr>
            <a:spLocks/>
          </p:cNvSpPr>
          <p:nvPr/>
        </p:nvSpPr>
        <p:spPr bwMode="auto">
          <a:xfrm>
            <a:off x="1045358" y="2497254"/>
            <a:ext cx="827846" cy="648212"/>
          </a:xfrm>
          <a:custGeom>
            <a:avLst/>
            <a:gdLst>
              <a:gd name="T0" fmla="*/ 163 w 163"/>
              <a:gd name="T1" fmla="*/ 1 h 98"/>
              <a:gd name="T2" fmla="*/ 148 w 163"/>
              <a:gd name="T3" fmla="*/ 0 h 98"/>
              <a:gd name="T4" fmla="*/ 0 w 163"/>
              <a:gd name="T5" fmla="*/ 98 h 98"/>
              <a:gd name="T6" fmla="*/ 134 w 163"/>
              <a:gd name="T7" fmla="*/ 26 h 98"/>
              <a:gd name="T8" fmla="*/ 163 w 163"/>
              <a:gd name="T9" fmla="*/ 29 h 98"/>
              <a:gd name="T10" fmla="*/ 163 w 163"/>
              <a:gd name="T11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98">
                <a:moveTo>
                  <a:pt x="163" y="1"/>
                </a:moveTo>
                <a:cubicBezTo>
                  <a:pt x="158" y="1"/>
                  <a:pt x="153" y="0"/>
                  <a:pt x="148" y="0"/>
                </a:cubicBezTo>
                <a:cubicBezTo>
                  <a:pt x="81" y="0"/>
                  <a:pt x="24" y="41"/>
                  <a:pt x="0" y="98"/>
                </a:cubicBezTo>
                <a:cubicBezTo>
                  <a:pt x="29" y="55"/>
                  <a:pt x="78" y="26"/>
                  <a:pt x="134" y="26"/>
                </a:cubicBezTo>
                <a:cubicBezTo>
                  <a:pt x="144" y="26"/>
                  <a:pt x="154" y="27"/>
                  <a:pt x="163" y="29"/>
                </a:cubicBezTo>
                <a:lnTo>
                  <a:pt x="163" y="1"/>
                </a:lnTo>
                <a:close/>
              </a:path>
            </a:pathLst>
          </a:custGeom>
          <a:solidFill>
            <a:srgbClr val="0E56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BF9D1A6-FA54-44D4-ACC2-E1B5FCA8664B}"/>
              </a:ext>
            </a:extLst>
          </p:cNvPr>
          <p:cNvCxnSpPr>
            <a:cxnSpLocks/>
          </p:cNvCxnSpPr>
          <p:nvPr/>
        </p:nvCxnSpPr>
        <p:spPr>
          <a:xfrm>
            <a:off x="1187983" y="2863189"/>
            <a:ext cx="0" cy="3547430"/>
          </a:xfrm>
          <a:prstGeom prst="line">
            <a:avLst/>
          </a:prstGeom>
          <a:ln w="28575">
            <a:solidFill>
              <a:srgbClr val="0E56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E73C0DC-5347-4105-9920-F7477810568E}"/>
              </a:ext>
            </a:extLst>
          </p:cNvPr>
          <p:cNvSpPr/>
          <p:nvPr/>
        </p:nvSpPr>
        <p:spPr>
          <a:xfrm>
            <a:off x="768931" y="2863189"/>
            <a:ext cx="397018" cy="384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ADA69BE-D421-4D79-9DE0-EC1D851760AB}"/>
              </a:ext>
            </a:extLst>
          </p:cNvPr>
          <p:cNvSpPr/>
          <p:nvPr/>
        </p:nvSpPr>
        <p:spPr>
          <a:xfrm>
            <a:off x="3569463" y="5099025"/>
            <a:ext cx="793215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51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502A0-A08B-44CA-AD4D-A9B511023E75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898315-530C-42E5-AE2E-4577D048FC21}"/>
              </a:ext>
            </a:extLst>
          </p:cNvPr>
          <p:cNvSpPr/>
          <p:nvPr/>
        </p:nvSpPr>
        <p:spPr>
          <a:xfrm>
            <a:off x="2681834" y="711456"/>
            <a:ext cx="65265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Molecular mechanism of ALC in reducing neuropathic pain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8F45F56-07BF-4A24-8C19-847B12C7B78D}"/>
              </a:ext>
            </a:extLst>
          </p:cNvPr>
          <p:cNvSpPr/>
          <p:nvPr/>
        </p:nvSpPr>
        <p:spPr>
          <a:xfrm>
            <a:off x="552819" y="2639862"/>
            <a:ext cx="327697" cy="3405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70277E-3A3B-444D-A4B4-029C1F14B1C9}"/>
              </a:ext>
            </a:extLst>
          </p:cNvPr>
          <p:cNvSpPr/>
          <p:nvPr/>
        </p:nvSpPr>
        <p:spPr>
          <a:xfrm>
            <a:off x="548102" y="3331434"/>
            <a:ext cx="327697" cy="34058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ECEA792-9E9F-4C4A-9059-323D0029BC45}"/>
              </a:ext>
            </a:extLst>
          </p:cNvPr>
          <p:cNvSpPr/>
          <p:nvPr/>
        </p:nvSpPr>
        <p:spPr>
          <a:xfrm>
            <a:off x="552819" y="3948939"/>
            <a:ext cx="327697" cy="3405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7106BCE-713E-4606-B3C8-EE8D72B246AB}"/>
              </a:ext>
            </a:extLst>
          </p:cNvPr>
          <p:cNvSpPr/>
          <p:nvPr/>
        </p:nvSpPr>
        <p:spPr>
          <a:xfrm>
            <a:off x="548102" y="5375663"/>
            <a:ext cx="327697" cy="3405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95389E1-226A-43B3-AA8D-C5066D18345F}"/>
              </a:ext>
            </a:extLst>
          </p:cNvPr>
          <p:cNvSpPr/>
          <p:nvPr/>
        </p:nvSpPr>
        <p:spPr>
          <a:xfrm>
            <a:off x="548102" y="4615640"/>
            <a:ext cx="327697" cy="340580"/>
          </a:xfrm>
          <a:prstGeom prst="ellipse">
            <a:avLst/>
          </a:prstGeom>
          <a:solidFill>
            <a:srgbClr val="EFB595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59291F-BA10-4B66-A450-0A84563D21A0}"/>
              </a:ext>
            </a:extLst>
          </p:cNvPr>
          <p:cNvSpPr/>
          <p:nvPr/>
        </p:nvSpPr>
        <p:spPr>
          <a:xfrm>
            <a:off x="979241" y="2610174"/>
            <a:ext cx="7435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Enhance the expression of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nerve growth factor (NGF)  </a:t>
            </a:r>
            <a:r>
              <a:rPr lang="en-US" dirty="0">
                <a:solidFill>
                  <a:srgbClr val="000000"/>
                </a:solidFill>
              </a:rPr>
              <a:t>and its receptors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C3B3DB-033F-429D-9FD6-129C2564093E}"/>
              </a:ext>
            </a:extLst>
          </p:cNvPr>
          <p:cNvSpPr/>
          <p:nvPr/>
        </p:nvSpPr>
        <p:spPr>
          <a:xfrm>
            <a:off x="979241" y="3244334"/>
            <a:ext cx="3189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JPLC L+ Adv P 4 D F 60 E"/>
              </a:rPr>
              <a:t>Increase the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JPLC L+ Adv P 4 D F 60 E"/>
              </a:rPr>
              <a:t>nerve regeneration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83248B-2705-42C1-AE2B-3B04F428D060}"/>
              </a:ext>
            </a:extLst>
          </p:cNvPr>
          <p:cNvSpPr/>
          <p:nvPr/>
        </p:nvSpPr>
        <p:spPr>
          <a:xfrm>
            <a:off x="979241" y="3871827"/>
            <a:ext cx="3468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JPLC L+ Adv P 4 D F 60 E"/>
              </a:rPr>
              <a:t>Reduce the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JPLC L+ Adv P 4 D F 60 E"/>
              </a:rPr>
              <a:t>myelinic degeneration 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5B18A5-20A7-4556-B666-210D82AFD57F}"/>
              </a:ext>
            </a:extLst>
          </p:cNvPr>
          <p:cNvSpPr/>
          <p:nvPr/>
        </p:nvSpPr>
        <p:spPr>
          <a:xfrm>
            <a:off x="999265" y="4541825"/>
            <a:ext cx="4930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JPLC L+ Adv P 4 D F 60 E"/>
              </a:rPr>
              <a:t>Improve the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JPLC L+ Adv P 4 D F 60 E"/>
              </a:rPr>
              <a:t>anatomy and physiology of the nerve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B04444-9E6C-4DAA-A6ED-742D1228DF04}"/>
              </a:ext>
            </a:extLst>
          </p:cNvPr>
          <p:cNvSpPr/>
          <p:nvPr/>
        </p:nvSpPr>
        <p:spPr>
          <a:xfrm>
            <a:off x="979241" y="5375663"/>
            <a:ext cx="5185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JPLC L+ Adv P 4 D F 60 E"/>
              </a:rPr>
              <a:t>Effect of ALC on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electromyography (EMG)</a:t>
            </a:r>
            <a:r>
              <a:rPr lang="en-US" dirty="0">
                <a:solidFill>
                  <a:srgbClr val="000000"/>
                </a:solidFill>
                <a:latin typeface="CJPLC L+ Adv P 4 D F 60 E"/>
              </a:rPr>
              <a:t>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93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2019938" y="4103015"/>
            <a:ext cx="10217719" cy="1267815"/>
          </a:xfrm>
          <a:prstGeom prst="rect">
            <a:avLst/>
          </a:prstGeom>
          <a:solidFill>
            <a:srgbClr val="1C5B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1C5B7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00C4B4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B159A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A3B46-E554-4757-9196-0EA9D361B2BE}"/>
              </a:ext>
            </a:extLst>
          </p:cNvPr>
          <p:cNvSpPr txBox="1"/>
          <p:nvPr/>
        </p:nvSpPr>
        <p:spPr>
          <a:xfrm>
            <a:off x="4164553" y="4198313"/>
            <a:ext cx="71039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de-DE" sz="3200" b="1" dirty="0">
                <a:solidFill>
                  <a:schemeClr val="bg1"/>
                </a:solidFill>
              </a:rPr>
              <a:t>Coenzyme Q10 in </a:t>
            </a:r>
          </a:p>
          <a:p>
            <a:pPr lvl="0" algn="ctr">
              <a:defRPr/>
            </a:pPr>
            <a:r>
              <a:rPr lang="de-DE" sz="3200" b="1" dirty="0">
                <a:solidFill>
                  <a:schemeClr val="bg1"/>
                </a:solidFill>
              </a:rPr>
              <a:t>Diabetic Neuropathy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ADB2C0-5C31-4850-B769-0ABEC610AF2D}"/>
              </a:ext>
            </a:extLst>
          </p:cNvPr>
          <p:cNvSpPr/>
          <p:nvPr/>
        </p:nvSpPr>
        <p:spPr>
          <a:xfrm>
            <a:off x="-4764" y="-19634"/>
            <a:ext cx="12192000" cy="6897267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71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502A0-A08B-44CA-AD4D-A9B511023E75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898315-530C-42E5-AE2E-4577D048FC21}"/>
              </a:ext>
            </a:extLst>
          </p:cNvPr>
          <p:cNvSpPr/>
          <p:nvPr/>
        </p:nvSpPr>
        <p:spPr>
          <a:xfrm>
            <a:off x="2681834" y="711456"/>
            <a:ext cx="65265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What Is Diabetic Neuropathy?</a:t>
            </a:r>
          </a:p>
        </p:txBody>
      </p:sp>
      <p:pic>
        <p:nvPicPr>
          <p:cNvPr id="30" name="Picture 2" descr="Diabetic Foot Stock Illustrations – 225 Diabetic Foot Stock Illustrations,  Vectors &amp; Clipart - Dreamstime">
            <a:extLst>
              <a:ext uri="{FF2B5EF4-FFF2-40B4-BE49-F238E27FC236}">
                <a16:creationId xmlns:a16="http://schemas.microsoft.com/office/drawing/2014/main" id="{3D0137D1-85DA-4501-B4B4-02AB626BE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33" y="2656041"/>
            <a:ext cx="1051561" cy="105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32D0B94-6A08-42E1-9260-41081B1BBDEE}"/>
              </a:ext>
            </a:extLst>
          </p:cNvPr>
          <p:cNvSpPr/>
          <p:nvPr/>
        </p:nvSpPr>
        <p:spPr>
          <a:xfrm>
            <a:off x="501682" y="16987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BEA588-8A0B-4E49-B562-ECB116533F7F}"/>
              </a:ext>
            </a:extLst>
          </p:cNvPr>
          <p:cNvSpPr/>
          <p:nvPr/>
        </p:nvSpPr>
        <p:spPr>
          <a:xfrm>
            <a:off x="1224825" y="2884134"/>
            <a:ext cx="10194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Diabetic neuropathy </a:t>
            </a:r>
            <a:r>
              <a:rPr lang="en-US" dirty="0"/>
              <a:t>is a condition caused by long-term high blood sugar levels, which causes nerve damage.</a:t>
            </a:r>
          </a:p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3" name="Picture 4" descr="DRG Epidemiology (@DRG_Epi) | Twitter #275087 - PNG Images - PNGio">
            <a:extLst>
              <a:ext uri="{FF2B5EF4-FFF2-40B4-BE49-F238E27FC236}">
                <a16:creationId xmlns:a16="http://schemas.microsoft.com/office/drawing/2014/main" id="{B33DE8DA-D632-4985-8358-F1D5CE7E3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09" y="5062000"/>
            <a:ext cx="630716" cy="63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41BD83B0-D637-4B54-BE50-A8C6309B1333}"/>
              </a:ext>
            </a:extLst>
          </p:cNvPr>
          <p:cNvSpPr/>
          <p:nvPr/>
        </p:nvSpPr>
        <p:spPr>
          <a:xfrm>
            <a:off x="1401094" y="5108678"/>
            <a:ext cx="9647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Between </a:t>
            </a:r>
            <a:r>
              <a:rPr lang="en-US" b="1" dirty="0">
                <a:solidFill>
                  <a:srgbClr val="FF0000"/>
                </a:solidFill>
              </a:rPr>
              <a:t>60-70% (very 1 in 2) of people with diabetes </a:t>
            </a:r>
            <a:r>
              <a:rPr lang="en-US" dirty="0">
                <a:solidFill>
                  <a:prstClr val="black"/>
                </a:solidFill>
              </a:rPr>
              <a:t>have some form of neuropathy, according to the National Institute of Diabetes and Digestive and Kidney Diseases.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89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C5EFBE5C-72F1-47AF-B1E5-132583790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11" y="1593843"/>
            <a:ext cx="5652800" cy="45696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502A0-A08B-44CA-AD4D-A9B511023E75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898315-530C-42E5-AE2E-4577D048FC21}"/>
              </a:ext>
            </a:extLst>
          </p:cNvPr>
          <p:cNvSpPr/>
          <p:nvPr/>
        </p:nvSpPr>
        <p:spPr>
          <a:xfrm>
            <a:off x="2517892" y="711515"/>
            <a:ext cx="70350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A summary of the pathogenesis of Diabetic neuropathic pain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A6275E-C6F5-4637-95E8-7DF84F5302E4}"/>
              </a:ext>
            </a:extLst>
          </p:cNvPr>
          <p:cNvSpPr/>
          <p:nvPr/>
        </p:nvSpPr>
        <p:spPr>
          <a:xfrm>
            <a:off x="124160" y="6468460"/>
            <a:ext cx="5385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Role of Advanced Glycation End Products in Diabetic Neuropathy, 2008.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B0A7508-0838-4773-BA9B-A6D58DB74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3535" y="1549536"/>
            <a:ext cx="4398799" cy="465824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73BF7B8-7877-45EF-8697-BB1132B40786}"/>
              </a:ext>
            </a:extLst>
          </p:cNvPr>
          <p:cNvSpPr/>
          <p:nvPr/>
        </p:nvSpPr>
        <p:spPr>
          <a:xfrm>
            <a:off x="4950977" y="5686947"/>
            <a:ext cx="30625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AGE: Advanced Glycation End Products </a:t>
            </a:r>
          </a:p>
        </p:txBody>
      </p:sp>
    </p:spTree>
    <p:extLst>
      <p:ext uri="{BB962C8B-B14F-4D97-AF65-F5344CB8AC3E}">
        <p14:creationId xmlns:p14="http://schemas.microsoft.com/office/powerpoint/2010/main" val="8080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0657D535-5DFA-4645-AEE9-325C6D60E9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435"/>
          <a:stretch/>
        </p:blipFill>
        <p:spPr>
          <a:xfrm>
            <a:off x="255158" y="3150803"/>
            <a:ext cx="7200074" cy="1067185"/>
          </a:xfrm>
          <a:prstGeom prst="rect">
            <a:avLst/>
          </a:prstGeom>
        </p:spPr>
      </p:pic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Harding"/>
              </a:rPr>
              <a:t>Skeletal Protective Effect of Coenzyme Q10: A Review, 2020.</a:t>
            </a:r>
            <a:endParaRPr lang="en-US" sz="1000" b="1" i="0" dirty="0">
              <a:solidFill>
                <a:schemeClr val="bg1"/>
              </a:solidFill>
              <a:effectLst/>
              <a:latin typeface="Harding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A48E4C-2D65-469F-9BF2-CEC66BBC7486}"/>
              </a:ext>
            </a:extLst>
          </p:cNvPr>
          <p:cNvCxnSpPr>
            <a:cxnSpLocks/>
          </p:cNvCxnSpPr>
          <p:nvPr/>
        </p:nvCxnSpPr>
        <p:spPr>
          <a:xfrm>
            <a:off x="8012751" y="1463721"/>
            <a:ext cx="0" cy="5373216"/>
          </a:xfrm>
          <a:prstGeom prst="line">
            <a:avLst/>
          </a:prstGeom>
          <a:ln w="476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34755C6-A3FE-4E06-B360-49E782CAE0BB}"/>
              </a:ext>
            </a:extLst>
          </p:cNvPr>
          <p:cNvSpPr/>
          <p:nvPr/>
        </p:nvSpPr>
        <p:spPr>
          <a:xfrm>
            <a:off x="7178475" y="3119905"/>
            <a:ext cx="1662372" cy="1662372"/>
          </a:xfrm>
          <a:prstGeom prst="ellipse">
            <a:avLst/>
          </a:prstGeom>
          <a:noFill/>
          <a:ln w="4762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392A46D-2522-402F-A9FB-3A36480352FB}"/>
              </a:ext>
            </a:extLst>
          </p:cNvPr>
          <p:cNvSpPr/>
          <p:nvPr/>
        </p:nvSpPr>
        <p:spPr>
          <a:xfrm>
            <a:off x="7455232" y="3393976"/>
            <a:ext cx="1114233" cy="1114233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US" sz="36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FB28A0-A60F-4018-BBEB-62B4ADB60710}"/>
              </a:ext>
            </a:extLst>
          </p:cNvPr>
          <p:cNvSpPr/>
          <p:nvPr/>
        </p:nvSpPr>
        <p:spPr>
          <a:xfrm>
            <a:off x="1200597" y="2596936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2017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F0F093-2268-4A0F-88F3-427935DDD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18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5BEBC2-DB33-45FA-925A-FCD2F0B29C29}"/>
              </a:ext>
            </a:extLst>
          </p:cNvPr>
          <p:cNvSpPr/>
          <p:nvPr/>
        </p:nvSpPr>
        <p:spPr>
          <a:xfrm>
            <a:off x="8829143" y="3304949"/>
            <a:ext cx="32406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This research was done to determine the effects of CoQ10 supplementation on metabolic status in subjects with DN.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4408D45-7655-4587-9BBA-A9726322B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23" y="4691192"/>
            <a:ext cx="1565403" cy="198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92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502A0-A08B-44CA-AD4D-A9B511023E75}"/>
              </a:ext>
            </a:extLst>
          </p:cNvPr>
          <p:cNvSpPr/>
          <p:nvPr/>
        </p:nvSpPr>
        <p:spPr>
          <a:xfrm>
            <a:off x="1809142" y="1165892"/>
            <a:ext cx="2808994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EA8798A-1B6F-4990-A9C8-9A390441CFB3}"/>
              </a:ext>
            </a:extLst>
          </p:cNvPr>
          <p:cNvSpPr/>
          <p:nvPr/>
        </p:nvSpPr>
        <p:spPr>
          <a:xfrm>
            <a:off x="1123618" y="1887786"/>
            <a:ext cx="3494518" cy="3908757"/>
          </a:xfrm>
          <a:prstGeom prst="ellipse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6" name="Line">
            <a:extLst>
              <a:ext uri="{FF2B5EF4-FFF2-40B4-BE49-F238E27FC236}">
                <a16:creationId xmlns:a16="http://schemas.microsoft.com/office/drawing/2014/main" id="{6388DF0A-FEAB-443C-BE70-951FBC0809A9}"/>
              </a:ext>
            </a:extLst>
          </p:cNvPr>
          <p:cNvSpPr/>
          <p:nvPr/>
        </p:nvSpPr>
        <p:spPr>
          <a:xfrm>
            <a:off x="4334068" y="1991903"/>
            <a:ext cx="1577631" cy="929203"/>
          </a:xfrm>
          <a:custGeom>
            <a:avLst/>
            <a:gdLst>
              <a:gd name="connsiteX0" fmla="*/ 0 w 32425"/>
              <a:gd name="connsiteY0" fmla="*/ 21102 h 21102"/>
              <a:gd name="connsiteX1" fmla="*/ 20972 w 32425"/>
              <a:gd name="connsiteY1" fmla="*/ 0 h 21102"/>
              <a:gd name="connsiteX2" fmla="*/ 32425 w 32425"/>
              <a:gd name="connsiteY2" fmla="*/ 0 h 21102"/>
              <a:gd name="connsiteX0" fmla="*/ 0 w 32425"/>
              <a:gd name="connsiteY0" fmla="*/ 21102 h 21102"/>
              <a:gd name="connsiteX1" fmla="*/ 13284 w 32425"/>
              <a:gd name="connsiteY1" fmla="*/ 189 h 21102"/>
              <a:gd name="connsiteX2" fmla="*/ 32425 w 32425"/>
              <a:gd name="connsiteY2" fmla="*/ 0 h 2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425" h="21102" extrusionOk="0">
                <a:moveTo>
                  <a:pt x="0" y="21102"/>
                </a:moveTo>
                <a:lnTo>
                  <a:pt x="13284" y="189"/>
                </a:lnTo>
                <a:lnTo>
                  <a:pt x="32425" y="0"/>
                </a:lnTo>
              </a:path>
            </a:pathLst>
          </a:custGeom>
          <a:ln w="25400">
            <a:solidFill>
              <a:srgbClr val="44546A">
                <a:lumMod val="40000"/>
                <a:lumOff val="60000"/>
              </a:srgbClr>
            </a:solidFill>
            <a:miter lim="400000"/>
            <a:tailEnd type="oval"/>
          </a:ln>
        </p:spPr>
        <p:txBody>
          <a:bodyPr lIns="38100" tIns="38100" rIns="38100" bIns="38100" anchor="ctr"/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C4015E8-ECDC-4C3F-AB38-ABAC593D82FC}"/>
              </a:ext>
            </a:extLst>
          </p:cNvPr>
          <p:cNvSpPr/>
          <p:nvPr/>
        </p:nvSpPr>
        <p:spPr>
          <a:xfrm>
            <a:off x="4151785" y="2732214"/>
            <a:ext cx="355332" cy="355326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44546A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FF72E40-43C4-4607-BE77-26459BFA4F6C}"/>
              </a:ext>
            </a:extLst>
          </p:cNvPr>
          <p:cNvSpPr/>
          <p:nvPr/>
        </p:nvSpPr>
        <p:spPr>
          <a:xfrm>
            <a:off x="5978643" y="1273293"/>
            <a:ext cx="1346550" cy="1346550"/>
          </a:xfrm>
          <a:prstGeom prst="ellipse">
            <a:avLst/>
          </a:prstGeom>
          <a:solidFill>
            <a:srgbClr val="FF607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D492E09-3D74-44F9-89BB-B47020A156E1}"/>
              </a:ext>
            </a:extLst>
          </p:cNvPr>
          <p:cNvSpPr/>
          <p:nvPr/>
        </p:nvSpPr>
        <p:spPr>
          <a:xfrm>
            <a:off x="6149808" y="4539324"/>
            <a:ext cx="1346550" cy="1346550"/>
          </a:xfrm>
          <a:prstGeom prst="ellipse">
            <a:avLst/>
          </a:prstGeom>
          <a:solidFill>
            <a:srgbClr val="0058A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Line">
            <a:extLst>
              <a:ext uri="{FF2B5EF4-FFF2-40B4-BE49-F238E27FC236}">
                <a16:creationId xmlns:a16="http://schemas.microsoft.com/office/drawing/2014/main" id="{CC95F6FA-95E1-46E3-8AF5-EBD967907A34}"/>
              </a:ext>
            </a:extLst>
          </p:cNvPr>
          <p:cNvSpPr/>
          <p:nvPr/>
        </p:nvSpPr>
        <p:spPr>
          <a:xfrm>
            <a:off x="4353648" y="4820299"/>
            <a:ext cx="1555551" cy="424997"/>
          </a:xfrm>
          <a:custGeom>
            <a:avLst/>
            <a:gdLst>
              <a:gd name="connsiteX0" fmla="*/ 0 w 33568"/>
              <a:gd name="connsiteY0" fmla="*/ 0 h 27039"/>
              <a:gd name="connsiteX1" fmla="*/ 21728 w 33568"/>
              <a:gd name="connsiteY1" fmla="*/ 27039 h 27039"/>
              <a:gd name="connsiteX2" fmla="*/ 33568 w 33568"/>
              <a:gd name="connsiteY2" fmla="*/ 27039 h 27039"/>
              <a:gd name="connsiteX0" fmla="*/ 0 w 32480"/>
              <a:gd name="connsiteY0" fmla="*/ 0 h 34896"/>
              <a:gd name="connsiteX1" fmla="*/ 20640 w 32480"/>
              <a:gd name="connsiteY1" fmla="*/ 34896 h 34896"/>
              <a:gd name="connsiteX2" fmla="*/ 32480 w 32480"/>
              <a:gd name="connsiteY2" fmla="*/ 34896 h 34896"/>
              <a:gd name="connsiteX0" fmla="*/ 0 w 33051"/>
              <a:gd name="connsiteY0" fmla="*/ 0 h 34579"/>
              <a:gd name="connsiteX1" fmla="*/ 21211 w 33051"/>
              <a:gd name="connsiteY1" fmla="*/ 34579 h 34579"/>
              <a:gd name="connsiteX2" fmla="*/ 33051 w 33051"/>
              <a:gd name="connsiteY2" fmla="*/ 34579 h 34579"/>
              <a:gd name="connsiteX0" fmla="*/ 0 w 33051"/>
              <a:gd name="connsiteY0" fmla="*/ 0 h 34845"/>
              <a:gd name="connsiteX1" fmla="*/ 12386 w 33051"/>
              <a:gd name="connsiteY1" fmla="*/ 34845 h 34845"/>
              <a:gd name="connsiteX2" fmla="*/ 33051 w 33051"/>
              <a:gd name="connsiteY2" fmla="*/ 34579 h 34845"/>
              <a:gd name="connsiteX0" fmla="*/ 0 w 33051"/>
              <a:gd name="connsiteY0" fmla="*/ 0 h 35111"/>
              <a:gd name="connsiteX1" fmla="*/ 12728 w 33051"/>
              <a:gd name="connsiteY1" fmla="*/ 35111 h 35111"/>
              <a:gd name="connsiteX2" fmla="*/ 33051 w 33051"/>
              <a:gd name="connsiteY2" fmla="*/ 34579 h 3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51" h="35111" extrusionOk="0">
                <a:moveTo>
                  <a:pt x="0" y="0"/>
                </a:moveTo>
                <a:lnTo>
                  <a:pt x="12728" y="35111"/>
                </a:lnTo>
                <a:lnTo>
                  <a:pt x="33051" y="34579"/>
                </a:lnTo>
              </a:path>
            </a:pathLst>
          </a:custGeom>
          <a:ln w="25400">
            <a:solidFill>
              <a:srgbClr val="44546A">
                <a:lumMod val="40000"/>
                <a:lumOff val="60000"/>
              </a:srgbClr>
            </a:solidFill>
            <a:miter lim="400000"/>
            <a:tailEnd type="oval"/>
          </a:ln>
        </p:spPr>
        <p:txBody>
          <a:bodyPr lIns="38100" tIns="38100" rIns="38100" bIns="38100" anchor="ctr"/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E7797A7-665F-43F0-97DF-94810E65F347}"/>
              </a:ext>
            </a:extLst>
          </p:cNvPr>
          <p:cNvSpPr/>
          <p:nvPr/>
        </p:nvSpPr>
        <p:spPr>
          <a:xfrm>
            <a:off x="4262010" y="2842255"/>
            <a:ext cx="135242" cy="135242"/>
          </a:xfrm>
          <a:prstGeom prst="ellipse">
            <a:avLst/>
          </a:prstGeom>
          <a:solidFill>
            <a:srgbClr val="FF607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95CC733-4684-4906-AF9B-9F5F685CDDBC}"/>
              </a:ext>
            </a:extLst>
          </p:cNvPr>
          <p:cNvSpPr/>
          <p:nvPr/>
        </p:nvSpPr>
        <p:spPr>
          <a:xfrm>
            <a:off x="4197889" y="4645539"/>
            <a:ext cx="355332" cy="355326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44546A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BCACAEC-597C-441E-9384-7A20079FB4F8}"/>
              </a:ext>
            </a:extLst>
          </p:cNvPr>
          <p:cNvSpPr/>
          <p:nvPr/>
        </p:nvSpPr>
        <p:spPr>
          <a:xfrm>
            <a:off x="4308114" y="4755580"/>
            <a:ext cx="135242" cy="135242"/>
          </a:xfrm>
          <a:prstGeom prst="ellipse">
            <a:avLst/>
          </a:prstGeom>
          <a:solidFill>
            <a:srgbClr val="0058A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76E5BB6-8920-4C5B-97EC-515194B092A6}"/>
              </a:ext>
            </a:extLst>
          </p:cNvPr>
          <p:cNvGrpSpPr/>
          <p:nvPr/>
        </p:nvGrpSpPr>
        <p:grpSpPr>
          <a:xfrm>
            <a:off x="7496358" y="1617914"/>
            <a:ext cx="3600400" cy="465934"/>
            <a:chOff x="8038628" y="1628458"/>
            <a:chExt cx="3600400" cy="465934"/>
          </a:xfrm>
        </p:grpSpPr>
        <p:sp>
          <p:nvSpPr>
            <p:cNvPr id="35" name="Title 4">
              <a:extLst>
                <a:ext uri="{FF2B5EF4-FFF2-40B4-BE49-F238E27FC236}">
                  <a16:creationId xmlns:a16="http://schemas.microsoft.com/office/drawing/2014/main" id="{2DD18093-FAD3-49CF-B8C2-7A3B113FEE53}"/>
                </a:ext>
              </a:extLst>
            </p:cNvPr>
            <p:cNvSpPr txBox="1">
              <a:spLocks/>
            </p:cNvSpPr>
            <p:nvPr/>
          </p:nvSpPr>
          <p:spPr>
            <a:xfrm>
              <a:off x="8038628" y="1628458"/>
              <a:ext cx="3600400" cy="363445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pPr lvl="0"/>
              <a:r>
                <a:rPr lang="en-US" sz="1800" dirty="0">
                  <a:solidFill>
                    <a:srgbClr val="FF607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25: 100 mg/day CoQ10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7FD494-9CC5-4A82-882B-9283A6087733}"/>
                </a:ext>
              </a:extLst>
            </p:cNvPr>
            <p:cNvSpPr/>
            <p:nvPr/>
          </p:nvSpPr>
          <p:spPr>
            <a:xfrm>
              <a:off x="8156448" y="2046136"/>
              <a:ext cx="792088" cy="48256"/>
            </a:xfrm>
            <a:prstGeom prst="rect">
              <a:avLst/>
            </a:prstGeom>
            <a:solidFill>
              <a:srgbClr val="44546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E65ED4A-5D5A-439B-BB05-00C77DD4E0DF}"/>
              </a:ext>
            </a:extLst>
          </p:cNvPr>
          <p:cNvGrpSpPr/>
          <p:nvPr/>
        </p:nvGrpSpPr>
        <p:grpSpPr>
          <a:xfrm>
            <a:off x="7692407" y="4890822"/>
            <a:ext cx="3600400" cy="465934"/>
            <a:chOff x="8038628" y="1628458"/>
            <a:chExt cx="3600400" cy="465934"/>
          </a:xfrm>
        </p:grpSpPr>
        <p:sp>
          <p:nvSpPr>
            <p:cNvPr id="38" name="Title 4">
              <a:extLst>
                <a:ext uri="{FF2B5EF4-FFF2-40B4-BE49-F238E27FC236}">
                  <a16:creationId xmlns:a16="http://schemas.microsoft.com/office/drawing/2014/main" id="{67974C70-6CBE-46D3-A2F4-20478612A95A}"/>
                </a:ext>
              </a:extLst>
            </p:cNvPr>
            <p:cNvSpPr txBox="1">
              <a:spLocks/>
            </p:cNvSpPr>
            <p:nvPr/>
          </p:nvSpPr>
          <p:spPr>
            <a:xfrm>
              <a:off x="8038628" y="1628458"/>
              <a:ext cx="3600400" cy="363445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58A3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25: Placebo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EDECB0B-7A64-476E-9DF0-0263E8DD6FCA}"/>
                </a:ext>
              </a:extLst>
            </p:cNvPr>
            <p:cNvSpPr/>
            <p:nvPr/>
          </p:nvSpPr>
          <p:spPr>
            <a:xfrm>
              <a:off x="8156448" y="2046136"/>
              <a:ext cx="792088" cy="48256"/>
            </a:xfrm>
            <a:prstGeom prst="rect">
              <a:avLst/>
            </a:prstGeom>
            <a:solidFill>
              <a:srgbClr val="44546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087A1505-1E74-457E-B849-36F7DFD0E6B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87" y="1766621"/>
            <a:ext cx="1905177" cy="1732889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E2A92B07-C19C-469B-8B69-D50BA2A0162D}"/>
              </a:ext>
            </a:extLst>
          </p:cNvPr>
          <p:cNvSpPr/>
          <p:nvPr/>
        </p:nvSpPr>
        <p:spPr>
          <a:xfrm>
            <a:off x="-158025" y="398885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50 subjects with</a:t>
            </a:r>
            <a:r>
              <a:rPr lang="en-US" sz="2000" b="1" dirty="0">
                <a:solidFill>
                  <a:schemeClr val="bg1"/>
                </a:solidFill>
                <a:latin typeface="URWPalladioL-Roma"/>
              </a:rPr>
              <a:t>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Diabetic nephropathy (DN)</a:t>
            </a: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941B421C-E701-4506-A22A-E7F3D7D42352}"/>
              </a:ext>
            </a:extLst>
          </p:cNvPr>
          <p:cNvSpPr/>
          <p:nvPr/>
        </p:nvSpPr>
        <p:spPr>
          <a:xfrm>
            <a:off x="6249935" y="1560063"/>
            <a:ext cx="803965" cy="7730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4960" y="0"/>
                </a:moveTo>
                <a:cubicBezTo>
                  <a:pt x="3833" y="0"/>
                  <a:pt x="2916" y="954"/>
                  <a:pt x="2916" y="2127"/>
                </a:cubicBezTo>
                <a:cubicBezTo>
                  <a:pt x="2916" y="3299"/>
                  <a:pt x="3833" y="4254"/>
                  <a:pt x="4960" y="4254"/>
                </a:cubicBezTo>
                <a:cubicBezTo>
                  <a:pt x="6087" y="4254"/>
                  <a:pt x="7004" y="3299"/>
                  <a:pt x="7004" y="2127"/>
                </a:cubicBezTo>
                <a:cubicBezTo>
                  <a:pt x="7004" y="954"/>
                  <a:pt x="6087" y="0"/>
                  <a:pt x="4960" y="0"/>
                </a:cubicBezTo>
                <a:close/>
                <a:moveTo>
                  <a:pt x="16780" y="0"/>
                </a:moveTo>
                <a:cubicBezTo>
                  <a:pt x="15653" y="0"/>
                  <a:pt x="14736" y="954"/>
                  <a:pt x="14736" y="2127"/>
                </a:cubicBezTo>
                <a:cubicBezTo>
                  <a:pt x="14736" y="3299"/>
                  <a:pt x="15653" y="4254"/>
                  <a:pt x="16780" y="4254"/>
                </a:cubicBezTo>
                <a:cubicBezTo>
                  <a:pt x="17908" y="4254"/>
                  <a:pt x="18825" y="3299"/>
                  <a:pt x="18825" y="2127"/>
                </a:cubicBezTo>
                <a:cubicBezTo>
                  <a:pt x="18825" y="954"/>
                  <a:pt x="17908" y="0"/>
                  <a:pt x="16780" y="0"/>
                </a:cubicBezTo>
                <a:close/>
                <a:moveTo>
                  <a:pt x="2577" y="4380"/>
                </a:moveTo>
                <a:cubicBezTo>
                  <a:pt x="2072" y="4380"/>
                  <a:pt x="1648" y="4754"/>
                  <a:pt x="1560" y="5270"/>
                </a:cubicBezTo>
                <a:lnTo>
                  <a:pt x="11" y="10876"/>
                </a:lnTo>
                <a:cubicBezTo>
                  <a:pt x="-4" y="10930"/>
                  <a:pt x="-4" y="10985"/>
                  <a:pt x="11" y="11034"/>
                </a:cubicBezTo>
                <a:cubicBezTo>
                  <a:pt x="3" y="11086"/>
                  <a:pt x="1" y="11132"/>
                  <a:pt x="1" y="11182"/>
                </a:cubicBezTo>
                <a:cubicBezTo>
                  <a:pt x="1" y="11776"/>
                  <a:pt x="467" y="12261"/>
                  <a:pt x="1038" y="12261"/>
                </a:cubicBezTo>
                <a:cubicBezTo>
                  <a:pt x="1538" y="12261"/>
                  <a:pt x="1965" y="11892"/>
                  <a:pt x="2050" y="11403"/>
                </a:cubicBezTo>
                <a:lnTo>
                  <a:pt x="2718" y="8818"/>
                </a:lnTo>
                <a:lnTo>
                  <a:pt x="1615" y="14393"/>
                </a:lnTo>
                <a:cubicBezTo>
                  <a:pt x="1567" y="14521"/>
                  <a:pt x="1539" y="14652"/>
                  <a:pt x="1539" y="14788"/>
                </a:cubicBezTo>
                <a:cubicBezTo>
                  <a:pt x="1539" y="15382"/>
                  <a:pt x="2005" y="15867"/>
                  <a:pt x="2577" y="15867"/>
                </a:cubicBezTo>
                <a:lnTo>
                  <a:pt x="2693" y="15867"/>
                </a:lnTo>
                <a:lnTo>
                  <a:pt x="2693" y="20521"/>
                </a:lnTo>
                <a:cubicBezTo>
                  <a:pt x="2693" y="21115"/>
                  <a:pt x="3154" y="21600"/>
                  <a:pt x="3725" y="21600"/>
                </a:cubicBezTo>
                <a:cubicBezTo>
                  <a:pt x="4297" y="21600"/>
                  <a:pt x="4763" y="21115"/>
                  <a:pt x="4763" y="20521"/>
                </a:cubicBezTo>
                <a:lnTo>
                  <a:pt x="4763" y="15867"/>
                </a:lnTo>
                <a:lnTo>
                  <a:pt x="5011" y="15867"/>
                </a:lnTo>
                <a:lnTo>
                  <a:pt x="5011" y="20521"/>
                </a:lnTo>
                <a:cubicBezTo>
                  <a:pt x="5011" y="21115"/>
                  <a:pt x="5476" y="21600"/>
                  <a:pt x="6048" y="21600"/>
                </a:cubicBezTo>
                <a:cubicBezTo>
                  <a:pt x="6620" y="21600"/>
                  <a:pt x="7085" y="21115"/>
                  <a:pt x="7085" y="20521"/>
                </a:cubicBezTo>
                <a:lnTo>
                  <a:pt x="7085" y="15867"/>
                </a:lnTo>
                <a:lnTo>
                  <a:pt x="7197" y="15867"/>
                </a:lnTo>
                <a:cubicBezTo>
                  <a:pt x="7768" y="15867"/>
                  <a:pt x="8234" y="15382"/>
                  <a:pt x="8234" y="14788"/>
                </a:cubicBezTo>
                <a:cubicBezTo>
                  <a:pt x="8234" y="14650"/>
                  <a:pt x="8207" y="14520"/>
                  <a:pt x="8158" y="14393"/>
                </a:cubicBezTo>
                <a:lnTo>
                  <a:pt x="7055" y="8818"/>
                </a:lnTo>
                <a:lnTo>
                  <a:pt x="7718" y="11376"/>
                </a:lnTo>
                <a:cubicBezTo>
                  <a:pt x="7808" y="11888"/>
                  <a:pt x="8235" y="12261"/>
                  <a:pt x="8735" y="12261"/>
                </a:cubicBezTo>
                <a:cubicBezTo>
                  <a:pt x="9306" y="12261"/>
                  <a:pt x="9772" y="11776"/>
                  <a:pt x="9772" y="11182"/>
                </a:cubicBezTo>
                <a:cubicBezTo>
                  <a:pt x="9772" y="11133"/>
                  <a:pt x="9770" y="11086"/>
                  <a:pt x="9762" y="11034"/>
                </a:cubicBezTo>
                <a:cubicBezTo>
                  <a:pt x="9776" y="10985"/>
                  <a:pt x="9777" y="10930"/>
                  <a:pt x="9762" y="10876"/>
                </a:cubicBezTo>
                <a:lnTo>
                  <a:pt x="8214" y="5270"/>
                </a:lnTo>
                <a:cubicBezTo>
                  <a:pt x="8126" y="4754"/>
                  <a:pt x="7701" y="4380"/>
                  <a:pt x="7197" y="4380"/>
                </a:cubicBezTo>
                <a:lnTo>
                  <a:pt x="2577" y="4380"/>
                </a:lnTo>
                <a:close/>
                <a:moveTo>
                  <a:pt x="13866" y="4380"/>
                </a:moveTo>
                <a:cubicBezTo>
                  <a:pt x="13356" y="4380"/>
                  <a:pt x="12924" y="4762"/>
                  <a:pt x="12844" y="5280"/>
                </a:cubicBezTo>
                <a:lnTo>
                  <a:pt x="11827" y="10903"/>
                </a:lnTo>
                <a:cubicBezTo>
                  <a:pt x="11819" y="10948"/>
                  <a:pt x="11819" y="10993"/>
                  <a:pt x="11832" y="11034"/>
                </a:cubicBezTo>
                <a:cubicBezTo>
                  <a:pt x="11824" y="11086"/>
                  <a:pt x="11822" y="11132"/>
                  <a:pt x="11822" y="11182"/>
                </a:cubicBezTo>
                <a:cubicBezTo>
                  <a:pt x="11822" y="11776"/>
                  <a:pt x="12287" y="12261"/>
                  <a:pt x="12859" y="12261"/>
                </a:cubicBezTo>
                <a:cubicBezTo>
                  <a:pt x="13358" y="12261"/>
                  <a:pt x="13784" y="11889"/>
                  <a:pt x="13876" y="11371"/>
                </a:cubicBezTo>
                <a:lnTo>
                  <a:pt x="14519" y="7196"/>
                </a:lnTo>
                <a:lnTo>
                  <a:pt x="14508" y="20521"/>
                </a:lnTo>
                <a:cubicBezTo>
                  <a:pt x="14508" y="21115"/>
                  <a:pt x="14974" y="21600"/>
                  <a:pt x="15546" y="21600"/>
                </a:cubicBezTo>
                <a:cubicBezTo>
                  <a:pt x="16117" y="21600"/>
                  <a:pt x="16583" y="21115"/>
                  <a:pt x="16583" y="20521"/>
                </a:cubicBezTo>
                <a:lnTo>
                  <a:pt x="16583" y="13924"/>
                </a:lnTo>
                <a:lnTo>
                  <a:pt x="16831" y="13924"/>
                </a:lnTo>
                <a:lnTo>
                  <a:pt x="16831" y="20521"/>
                </a:lnTo>
                <a:cubicBezTo>
                  <a:pt x="16831" y="21115"/>
                  <a:pt x="17297" y="21600"/>
                  <a:pt x="17868" y="21600"/>
                </a:cubicBezTo>
                <a:cubicBezTo>
                  <a:pt x="18440" y="21600"/>
                  <a:pt x="18906" y="21115"/>
                  <a:pt x="18906" y="20521"/>
                </a:cubicBezTo>
                <a:lnTo>
                  <a:pt x="18896" y="7196"/>
                </a:lnTo>
                <a:lnTo>
                  <a:pt x="19538" y="11376"/>
                </a:lnTo>
                <a:cubicBezTo>
                  <a:pt x="19628" y="11888"/>
                  <a:pt x="20056" y="12261"/>
                  <a:pt x="20555" y="12261"/>
                </a:cubicBezTo>
                <a:cubicBezTo>
                  <a:pt x="21127" y="12261"/>
                  <a:pt x="21593" y="11776"/>
                  <a:pt x="21593" y="11182"/>
                </a:cubicBezTo>
                <a:cubicBezTo>
                  <a:pt x="21592" y="11132"/>
                  <a:pt x="21591" y="11085"/>
                  <a:pt x="21583" y="11034"/>
                </a:cubicBezTo>
                <a:cubicBezTo>
                  <a:pt x="21595" y="10993"/>
                  <a:pt x="21596" y="10948"/>
                  <a:pt x="21588" y="10903"/>
                </a:cubicBezTo>
                <a:lnTo>
                  <a:pt x="20571" y="5285"/>
                </a:lnTo>
                <a:cubicBezTo>
                  <a:pt x="20489" y="4760"/>
                  <a:pt x="20058" y="4380"/>
                  <a:pt x="19548" y="4380"/>
                </a:cubicBezTo>
                <a:lnTo>
                  <a:pt x="13866" y="4380"/>
                </a:lnTo>
                <a:close/>
              </a:path>
            </a:pathLst>
          </a:custGeom>
          <a:gradFill>
            <a:gsLst>
              <a:gs pos="33000">
                <a:schemeClr val="accent5"/>
              </a:gs>
              <a:gs pos="68000">
                <a:schemeClr val="accent4"/>
              </a:gs>
            </a:gsLst>
            <a:lin ang="5400000" scaled="1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121898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Calibri"/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D077566E-45B5-405D-942B-5815D41021F5}"/>
              </a:ext>
            </a:extLst>
          </p:cNvPr>
          <p:cNvSpPr/>
          <p:nvPr/>
        </p:nvSpPr>
        <p:spPr>
          <a:xfrm>
            <a:off x="6421100" y="4811697"/>
            <a:ext cx="803965" cy="7730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4960" y="0"/>
                </a:moveTo>
                <a:cubicBezTo>
                  <a:pt x="3833" y="0"/>
                  <a:pt x="2916" y="954"/>
                  <a:pt x="2916" y="2127"/>
                </a:cubicBezTo>
                <a:cubicBezTo>
                  <a:pt x="2916" y="3299"/>
                  <a:pt x="3833" y="4254"/>
                  <a:pt x="4960" y="4254"/>
                </a:cubicBezTo>
                <a:cubicBezTo>
                  <a:pt x="6087" y="4254"/>
                  <a:pt x="7004" y="3299"/>
                  <a:pt x="7004" y="2127"/>
                </a:cubicBezTo>
                <a:cubicBezTo>
                  <a:pt x="7004" y="954"/>
                  <a:pt x="6087" y="0"/>
                  <a:pt x="4960" y="0"/>
                </a:cubicBezTo>
                <a:close/>
                <a:moveTo>
                  <a:pt x="16780" y="0"/>
                </a:moveTo>
                <a:cubicBezTo>
                  <a:pt x="15653" y="0"/>
                  <a:pt x="14736" y="954"/>
                  <a:pt x="14736" y="2127"/>
                </a:cubicBezTo>
                <a:cubicBezTo>
                  <a:pt x="14736" y="3299"/>
                  <a:pt x="15653" y="4254"/>
                  <a:pt x="16780" y="4254"/>
                </a:cubicBezTo>
                <a:cubicBezTo>
                  <a:pt x="17908" y="4254"/>
                  <a:pt x="18825" y="3299"/>
                  <a:pt x="18825" y="2127"/>
                </a:cubicBezTo>
                <a:cubicBezTo>
                  <a:pt x="18825" y="954"/>
                  <a:pt x="17908" y="0"/>
                  <a:pt x="16780" y="0"/>
                </a:cubicBezTo>
                <a:close/>
                <a:moveTo>
                  <a:pt x="2577" y="4380"/>
                </a:moveTo>
                <a:cubicBezTo>
                  <a:pt x="2072" y="4380"/>
                  <a:pt x="1648" y="4754"/>
                  <a:pt x="1560" y="5270"/>
                </a:cubicBezTo>
                <a:lnTo>
                  <a:pt x="11" y="10876"/>
                </a:lnTo>
                <a:cubicBezTo>
                  <a:pt x="-4" y="10930"/>
                  <a:pt x="-4" y="10985"/>
                  <a:pt x="11" y="11034"/>
                </a:cubicBezTo>
                <a:cubicBezTo>
                  <a:pt x="3" y="11086"/>
                  <a:pt x="1" y="11132"/>
                  <a:pt x="1" y="11182"/>
                </a:cubicBezTo>
                <a:cubicBezTo>
                  <a:pt x="1" y="11776"/>
                  <a:pt x="467" y="12261"/>
                  <a:pt x="1038" y="12261"/>
                </a:cubicBezTo>
                <a:cubicBezTo>
                  <a:pt x="1538" y="12261"/>
                  <a:pt x="1965" y="11892"/>
                  <a:pt x="2050" y="11403"/>
                </a:cubicBezTo>
                <a:lnTo>
                  <a:pt x="2718" y="8818"/>
                </a:lnTo>
                <a:lnTo>
                  <a:pt x="1615" y="14393"/>
                </a:lnTo>
                <a:cubicBezTo>
                  <a:pt x="1567" y="14521"/>
                  <a:pt x="1539" y="14652"/>
                  <a:pt x="1539" y="14788"/>
                </a:cubicBezTo>
                <a:cubicBezTo>
                  <a:pt x="1539" y="15382"/>
                  <a:pt x="2005" y="15867"/>
                  <a:pt x="2577" y="15867"/>
                </a:cubicBezTo>
                <a:lnTo>
                  <a:pt x="2693" y="15867"/>
                </a:lnTo>
                <a:lnTo>
                  <a:pt x="2693" y="20521"/>
                </a:lnTo>
                <a:cubicBezTo>
                  <a:pt x="2693" y="21115"/>
                  <a:pt x="3154" y="21600"/>
                  <a:pt x="3725" y="21600"/>
                </a:cubicBezTo>
                <a:cubicBezTo>
                  <a:pt x="4297" y="21600"/>
                  <a:pt x="4763" y="21115"/>
                  <a:pt x="4763" y="20521"/>
                </a:cubicBezTo>
                <a:lnTo>
                  <a:pt x="4763" y="15867"/>
                </a:lnTo>
                <a:lnTo>
                  <a:pt x="5011" y="15867"/>
                </a:lnTo>
                <a:lnTo>
                  <a:pt x="5011" y="20521"/>
                </a:lnTo>
                <a:cubicBezTo>
                  <a:pt x="5011" y="21115"/>
                  <a:pt x="5476" y="21600"/>
                  <a:pt x="6048" y="21600"/>
                </a:cubicBezTo>
                <a:cubicBezTo>
                  <a:pt x="6620" y="21600"/>
                  <a:pt x="7085" y="21115"/>
                  <a:pt x="7085" y="20521"/>
                </a:cubicBezTo>
                <a:lnTo>
                  <a:pt x="7085" y="15867"/>
                </a:lnTo>
                <a:lnTo>
                  <a:pt x="7197" y="15867"/>
                </a:lnTo>
                <a:cubicBezTo>
                  <a:pt x="7768" y="15867"/>
                  <a:pt x="8234" y="15382"/>
                  <a:pt x="8234" y="14788"/>
                </a:cubicBezTo>
                <a:cubicBezTo>
                  <a:pt x="8234" y="14650"/>
                  <a:pt x="8207" y="14520"/>
                  <a:pt x="8158" y="14393"/>
                </a:cubicBezTo>
                <a:lnTo>
                  <a:pt x="7055" y="8818"/>
                </a:lnTo>
                <a:lnTo>
                  <a:pt x="7718" y="11376"/>
                </a:lnTo>
                <a:cubicBezTo>
                  <a:pt x="7808" y="11888"/>
                  <a:pt x="8235" y="12261"/>
                  <a:pt x="8735" y="12261"/>
                </a:cubicBezTo>
                <a:cubicBezTo>
                  <a:pt x="9306" y="12261"/>
                  <a:pt x="9772" y="11776"/>
                  <a:pt x="9772" y="11182"/>
                </a:cubicBezTo>
                <a:cubicBezTo>
                  <a:pt x="9772" y="11133"/>
                  <a:pt x="9770" y="11086"/>
                  <a:pt x="9762" y="11034"/>
                </a:cubicBezTo>
                <a:cubicBezTo>
                  <a:pt x="9776" y="10985"/>
                  <a:pt x="9777" y="10930"/>
                  <a:pt x="9762" y="10876"/>
                </a:cubicBezTo>
                <a:lnTo>
                  <a:pt x="8214" y="5270"/>
                </a:lnTo>
                <a:cubicBezTo>
                  <a:pt x="8126" y="4754"/>
                  <a:pt x="7701" y="4380"/>
                  <a:pt x="7197" y="4380"/>
                </a:cubicBezTo>
                <a:lnTo>
                  <a:pt x="2577" y="4380"/>
                </a:lnTo>
                <a:close/>
                <a:moveTo>
                  <a:pt x="13866" y="4380"/>
                </a:moveTo>
                <a:cubicBezTo>
                  <a:pt x="13356" y="4380"/>
                  <a:pt x="12924" y="4762"/>
                  <a:pt x="12844" y="5280"/>
                </a:cubicBezTo>
                <a:lnTo>
                  <a:pt x="11827" y="10903"/>
                </a:lnTo>
                <a:cubicBezTo>
                  <a:pt x="11819" y="10948"/>
                  <a:pt x="11819" y="10993"/>
                  <a:pt x="11832" y="11034"/>
                </a:cubicBezTo>
                <a:cubicBezTo>
                  <a:pt x="11824" y="11086"/>
                  <a:pt x="11822" y="11132"/>
                  <a:pt x="11822" y="11182"/>
                </a:cubicBezTo>
                <a:cubicBezTo>
                  <a:pt x="11822" y="11776"/>
                  <a:pt x="12287" y="12261"/>
                  <a:pt x="12859" y="12261"/>
                </a:cubicBezTo>
                <a:cubicBezTo>
                  <a:pt x="13358" y="12261"/>
                  <a:pt x="13784" y="11889"/>
                  <a:pt x="13876" y="11371"/>
                </a:cubicBezTo>
                <a:lnTo>
                  <a:pt x="14519" y="7196"/>
                </a:lnTo>
                <a:lnTo>
                  <a:pt x="14508" y="20521"/>
                </a:lnTo>
                <a:cubicBezTo>
                  <a:pt x="14508" y="21115"/>
                  <a:pt x="14974" y="21600"/>
                  <a:pt x="15546" y="21600"/>
                </a:cubicBezTo>
                <a:cubicBezTo>
                  <a:pt x="16117" y="21600"/>
                  <a:pt x="16583" y="21115"/>
                  <a:pt x="16583" y="20521"/>
                </a:cubicBezTo>
                <a:lnTo>
                  <a:pt x="16583" y="13924"/>
                </a:lnTo>
                <a:lnTo>
                  <a:pt x="16831" y="13924"/>
                </a:lnTo>
                <a:lnTo>
                  <a:pt x="16831" y="20521"/>
                </a:lnTo>
                <a:cubicBezTo>
                  <a:pt x="16831" y="21115"/>
                  <a:pt x="17297" y="21600"/>
                  <a:pt x="17868" y="21600"/>
                </a:cubicBezTo>
                <a:cubicBezTo>
                  <a:pt x="18440" y="21600"/>
                  <a:pt x="18906" y="21115"/>
                  <a:pt x="18906" y="20521"/>
                </a:cubicBezTo>
                <a:lnTo>
                  <a:pt x="18896" y="7196"/>
                </a:lnTo>
                <a:lnTo>
                  <a:pt x="19538" y="11376"/>
                </a:lnTo>
                <a:cubicBezTo>
                  <a:pt x="19628" y="11888"/>
                  <a:pt x="20056" y="12261"/>
                  <a:pt x="20555" y="12261"/>
                </a:cubicBezTo>
                <a:cubicBezTo>
                  <a:pt x="21127" y="12261"/>
                  <a:pt x="21593" y="11776"/>
                  <a:pt x="21593" y="11182"/>
                </a:cubicBezTo>
                <a:cubicBezTo>
                  <a:pt x="21592" y="11132"/>
                  <a:pt x="21591" y="11085"/>
                  <a:pt x="21583" y="11034"/>
                </a:cubicBezTo>
                <a:cubicBezTo>
                  <a:pt x="21595" y="10993"/>
                  <a:pt x="21596" y="10948"/>
                  <a:pt x="21588" y="10903"/>
                </a:cubicBezTo>
                <a:lnTo>
                  <a:pt x="20571" y="5285"/>
                </a:lnTo>
                <a:cubicBezTo>
                  <a:pt x="20489" y="4760"/>
                  <a:pt x="20058" y="4380"/>
                  <a:pt x="19548" y="4380"/>
                </a:cubicBezTo>
                <a:lnTo>
                  <a:pt x="13866" y="4380"/>
                </a:lnTo>
                <a:close/>
              </a:path>
            </a:pathLst>
          </a:custGeom>
          <a:gradFill>
            <a:gsLst>
              <a:gs pos="33000">
                <a:schemeClr val="accent5"/>
              </a:gs>
              <a:gs pos="68000">
                <a:schemeClr val="accent4"/>
              </a:gs>
            </a:gsLst>
            <a:lin ang="5400000" scaled="1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121898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Calibri"/>
            </a:endParaRPr>
          </a:p>
        </p:txBody>
      </p:sp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A55D5EAB-7226-4AB2-B8A4-EC1C4840B920}"/>
              </a:ext>
            </a:extLst>
          </p:cNvPr>
          <p:cNvSpPr/>
          <p:nvPr/>
        </p:nvSpPr>
        <p:spPr>
          <a:xfrm>
            <a:off x="8494509" y="3499510"/>
            <a:ext cx="2698627" cy="70788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2C03F55-8667-471B-9869-B10FD489ADA4}"/>
              </a:ext>
            </a:extLst>
          </p:cNvPr>
          <p:cNvSpPr/>
          <p:nvPr/>
        </p:nvSpPr>
        <p:spPr>
          <a:xfrm>
            <a:off x="8930227" y="3549776"/>
            <a:ext cx="176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12 weeks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A9C804F-3F3A-4688-920E-3F00EE353D67}"/>
              </a:ext>
            </a:extLst>
          </p:cNvPr>
          <p:cNvSpPr txBox="1"/>
          <p:nvPr/>
        </p:nvSpPr>
        <p:spPr>
          <a:xfrm>
            <a:off x="310814" y="550350"/>
            <a:ext cx="61102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165B86"/>
                </a:solidFill>
                <a:ea typeface="Open Sans" panose="020B0606030504020204" pitchFamily="34" charset="0"/>
                <a:cs typeface="Calibri" panose="020F0502020204030204" pitchFamily="34" charset="0"/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0705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42" grpId="0" animBg="1"/>
      <p:bldP spid="43" grpId="0" animBg="1"/>
      <p:bldP spid="44" grpId="0" animBg="1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2019938" y="4103015"/>
            <a:ext cx="10217719" cy="1267815"/>
          </a:xfrm>
          <a:prstGeom prst="rect">
            <a:avLst/>
          </a:prstGeom>
          <a:solidFill>
            <a:srgbClr val="1C5B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20705" y="2835200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1C5B7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00C4B4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B159A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A3B46-E554-4757-9196-0EA9D361B2BE}"/>
              </a:ext>
            </a:extLst>
          </p:cNvPr>
          <p:cNvSpPr txBox="1"/>
          <p:nvPr/>
        </p:nvSpPr>
        <p:spPr>
          <a:xfrm>
            <a:off x="4164553" y="4423605"/>
            <a:ext cx="71039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200" b="1" dirty="0">
                <a:solidFill>
                  <a:schemeClr val="bg1"/>
                </a:solidFill>
              </a:rPr>
              <a:t>Nutritional neuropathies</a:t>
            </a:r>
            <a:endParaRPr kumimoji="0" lang="en-US" sz="32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ADB2C0-5C31-4850-B769-0ABEC610AF2D}"/>
              </a:ext>
            </a:extLst>
          </p:cNvPr>
          <p:cNvSpPr/>
          <p:nvPr/>
        </p:nvSpPr>
        <p:spPr>
          <a:xfrm>
            <a:off x="0" y="-19634"/>
            <a:ext cx="12192000" cy="6897267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4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CF1147-2EBF-4D6B-9271-F3BBEF30B8AF}"/>
              </a:ext>
            </a:extLst>
          </p:cNvPr>
          <p:cNvGrpSpPr/>
          <p:nvPr/>
        </p:nvGrpSpPr>
        <p:grpSpPr>
          <a:xfrm>
            <a:off x="2027457" y="2548904"/>
            <a:ext cx="4445611" cy="889180"/>
            <a:chOff x="710269" y="2708920"/>
            <a:chExt cx="4445611" cy="8891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D7545B-A04F-40C9-A2EE-3A9441BD62EE}"/>
                </a:ext>
              </a:extLst>
            </p:cNvPr>
            <p:cNvSpPr/>
            <p:nvPr/>
          </p:nvSpPr>
          <p:spPr>
            <a:xfrm>
              <a:off x="710269" y="2822066"/>
              <a:ext cx="776034" cy="7760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7" name="Title 4">
              <a:extLst>
                <a:ext uri="{FF2B5EF4-FFF2-40B4-BE49-F238E27FC236}">
                  <a16:creationId xmlns:a16="http://schemas.microsoft.com/office/drawing/2014/main" id="{C7E9A436-4456-44C3-940F-B47536F823C5}"/>
                </a:ext>
              </a:extLst>
            </p:cNvPr>
            <p:cNvSpPr txBox="1">
              <a:spLocks/>
            </p:cNvSpPr>
            <p:nvPr/>
          </p:nvSpPr>
          <p:spPr>
            <a:xfrm>
              <a:off x="1539363" y="2708920"/>
              <a:ext cx="3616517" cy="391587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r>
                <a:rPr lang="en-US" sz="1600" dirty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Serum insulin levels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E88CB9C-82D8-4C23-A97A-5EDAED5DA3F6}"/>
                </a:ext>
              </a:extLst>
            </p:cNvPr>
            <p:cNvSpPr/>
            <p:nvPr/>
          </p:nvSpPr>
          <p:spPr>
            <a:xfrm>
              <a:off x="1673628" y="3015132"/>
              <a:ext cx="1900222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905EB7-FC3A-4653-9DC9-B32C73440899}"/>
              </a:ext>
            </a:extLst>
          </p:cNvPr>
          <p:cNvGrpSpPr/>
          <p:nvPr/>
        </p:nvGrpSpPr>
        <p:grpSpPr>
          <a:xfrm>
            <a:off x="2027457" y="3922420"/>
            <a:ext cx="4956785" cy="889180"/>
            <a:chOff x="710269" y="2708920"/>
            <a:chExt cx="4956785" cy="88918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66AE7B-0678-4F14-BE41-94B21E566E71}"/>
                </a:ext>
              </a:extLst>
            </p:cNvPr>
            <p:cNvSpPr/>
            <p:nvPr/>
          </p:nvSpPr>
          <p:spPr>
            <a:xfrm>
              <a:off x="710269" y="2822066"/>
              <a:ext cx="776034" cy="7760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1" name="Title 4">
              <a:extLst>
                <a:ext uri="{FF2B5EF4-FFF2-40B4-BE49-F238E27FC236}">
                  <a16:creationId xmlns:a16="http://schemas.microsoft.com/office/drawing/2014/main" id="{2AE1ECF6-FB81-406A-A7F8-6D7FD864C30C}"/>
                </a:ext>
              </a:extLst>
            </p:cNvPr>
            <p:cNvSpPr txBox="1">
              <a:spLocks/>
            </p:cNvSpPr>
            <p:nvPr/>
          </p:nvSpPr>
          <p:spPr>
            <a:xfrm>
              <a:off x="1539363" y="2708920"/>
              <a:ext cx="4127691" cy="391587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r>
                <a:rPr lang="en-US" sz="1600" dirty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HOMA.IR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F9A0809-0D4F-4AEF-B45F-CB4ECE7C8A3F}"/>
                </a:ext>
              </a:extLst>
            </p:cNvPr>
            <p:cNvSpPr/>
            <p:nvPr/>
          </p:nvSpPr>
          <p:spPr>
            <a:xfrm>
              <a:off x="1673628" y="3015132"/>
              <a:ext cx="908704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BA9E49-FA4B-4E89-B2F5-A58845DBD28C}"/>
              </a:ext>
            </a:extLst>
          </p:cNvPr>
          <p:cNvGrpSpPr/>
          <p:nvPr/>
        </p:nvGrpSpPr>
        <p:grpSpPr>
          <a:xfrm>
            <a:off x="2027457" y="5308214"/>
            <a:ext cx="2649673" cy="889180"/>
            <a:chOff x="710269" y="2708920"/>
            <a:chExt cx="2649673" cy="8891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9041C7D-B641-431A-85E6-351A4D674804}"/>
                </a:ext>
              </a:extLst>
            </p:cNvPr>
            <p:cNvSpPr/>
            <p:nvPr/>
          </p:nvSpPr>
          <p:spPr>
            <a:xfrm>
              <a:off x="710269" y="2822066"/>
              <a:ext cx="776034" cy="7760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5" name="Title 4">
              <a:extLst>
                <a:ext uri="{FF2B5EF4-FFF2-40B4-BE49-F238E27FC236}">
                  <a16:creationId xmlns:a16="http://schemas.microsoft.com/office/drawing/2014/main" id="{E021FC74-D74F-483B-8845-FC54A6B4227B}"/>
                </a:ext>
              </a:extLst>
            </p:cNvPr>
            <p:cNvSpPr txBox="1">
              <a:spLocks/>
            </p:cNvSpPr>
            <p:nvPr/>
          </p:nvSpPr>
          <p:spPr>
            <a:xfrm>
              <a:off x="1539364" y="2708920"/>
              <a:ext cx="1820578" cy="391587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r>
                <a:rPr lang="en-US" sz="1600" dirty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HbA1c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07F8E6B-96C4-484D-B941-74420589D4BE}"/>
                </a:ext>
              </a:extLst>
            </p:cNvPr>
            <p:cNvSpPr/>
            <p:nvPr/>
          </p:nvSpPr>
          <p:spPr>
            <a:xfrm>
              <a:off x="1673628" y="3015132"/>
              <a:ext cx="447113" cy="3625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E5BBA3-14B8-4784-BE5E-67F6DC0E4773}"/>
              </a:ext>
            </a:extLst>
          </p:cNvPr>
          <p:cNvGrpSpPr/>
          <p:nvPr/>
        </p:nvGrpSpPr>
        <p:grpSpPr>
          <a:xfrm>
            <a:off x="6556424" y="2563021"/>
            <a:ext cx="5264307" cy="889180"/>
            <a:chOff x="710269" y="2708920"/>
            <a:chExt cx="5264307" cy="8891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D5F2B4-8390-4841-B728-E325E514E23D}"/>
                </a:ext>
              </a:extLst>
            </p:cNvPr>
            <p:cNvSpPr/>
            <p:nvPr/>
          </p:nvSpPr>
          <p:spPr>
            <a:xfrm>
              <a:off x="710269" y="2822066"/>
              <a:ext cx="776034" cy="7760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9" name="Title 4">
              <a:extLst>
                <a:ext uri="{FF2B5EF4-FFF2-40B4-BE49-F238E27FC236}">
                  <a16:creationId xmlns:a16="http://schemas.microsoft.com/office/drawing/2014/main" id="{5B887DA7-7456-411F-B34E-691EEF583F5E}"/>
                </a:ext>
              </a:extLst>
            </p:cNvPr>
            <p:cNvSpPr txBox="1">
              <a:spLocks/>
            </p:cNvSpPr>
            <p:nvPr/>
          </p:nvSpPr>
          <p:spPr>
            <a:xfrm>
              <a:off x="1539363" y="2708920"/>
              <a:ext cx="4435213" cy="391587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r>
                <a:rPr lang="en-US" sz="1600" dirty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Plasma malondialdehyde (MDA)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A6C7B9C-2A9E-470E-A97F-F73146C06F86}"/>
                </a:ext>
              </a:extLst>
            </p:cNvPr>
            <p:cNvSpPr/>
            <p:nvPr/>
          </p:nvSpPr>
          <p:spPr>
            <a:xfrm>
              <a:off x="1673628" y="3015132"/>
              <a:ext cx="1820578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B7AC4D6-A185-4B1D-9683-37ED70442BCF}"/>
              </a:ext>
            </a:extLst>
          </p:cNvPr>
          <p:cNvGrpSpPr/>
          <p:nvPr/>
        </p:nvGrpSpPr>
        <p:grpSpPr>
          <a:xfrm>
            <a:off x="6556424" y="3896881"/>
            <a:ext cx="5591059" cy="928836"/>
            <a:chOff x="710269" y="2669264"/>
            <a:chExt cx="5591059" cy="928836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D6F382E-4AE3-43EC-B20A-45B7ABA689EF}"/>
                </a:ext>
              </a:extLst>
            </p:cNvPr>
            <p:cNvSpPr/>
            <p:nvPr/>
          </p:nvSpPr>
          <p:spPr>
            <a:xfrm>
              <a:off x="710269" y="2822066"/>
              <a:ext cx="776034" cy="7760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3" name="Title 4">
              <a:extLst>
                <a:ext uri="{FF2B5EF4-FFF2-40B4-BE49-F238E27FC236}">
                  <a16:creationId xmlns:a16="http://schemas.microsoft.com/office/drawing/2014/main" id="{B5B259FD-049B-4F5B-88E6-3CA68054E2A5}"/>
                </a:ext>
              </a:extLst>
            </p:cNvPr>
            <p:cNvSpPr txBox="1">
              <a:spLocks/>
            </p:cNvSpPr>
            <p:nvPr/>
          </p:nvSpPr>
          <p:spPr>
            <a:xfrm>
              <a:off x="1288654" y="2669264"/>
              <a:ext cx="5012674" cy="391587"/>
            </a:xfrm>
            <a:prstGeom prst="rect">
              <a:avLst/>
            </a:prstGeom>
          </p:spPr>
          <p:txBody>
            <a:bodyPr vert="horz" lIns="121899" tIns="60949" rIns="121899" bIns="60949" rtlCol="0" anchor="t">
              <a:noAutofit/>
            </a:bodyPr>
            <a:lstStyle>
              <a:lvl1pPr algn="l" defTabSz="1218987" rtl="0" eaLnBrk="1" latinLnBrk="0" hangingPunct="1">
                <a:spcBef>
                  <a:spcPct val="0"/>
                </a:spcBef>
                <a:buNone/>
                <a:defRPr sz="3200" b="1" kern="1200">
                  <a:solidFill>
                    <a:schemeClr val="tx1"/>
                  </a:solidFill>
                  <a:latin typeface="+mj-lt"/>
                  <a:ea typeface="Century Gothic" charset="0"/>
                  <a:cs typeface="Century Gothic" charset="0"/>
                </a:defRPr>
              </a:lvl1pPr>
            </a:lstStyle>
            <a:p>
              <a:r>
                <a:rPr lang="en-US" sz="1600" dirty="0">
                  <a:solidFill>
                    <a:srgbClr val="45A5E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glycation end products levels (AGEs)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D2C2CE4-7A98-4649-B385-818F0913BE34}"/>
                </a:ext>
              </a:extLst>
            </p:cNvPr>
            <p:cNvSpPr/>
            <p:nvPr/>
          </p:nvSpPr>
          <p:spPr>
            <a:xfrm>
              <a:off x="1673628" y="3015132"/>
              <a:ext cx="1686314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srgbClr val="FFFFFF"/>
                </a:solidFill>
                <a:latin typeface="Calibri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8F46A864-40C2-41AC-8B29-5126EED94A5E}"/>
              </a:ext>
            </a:extLst>
          </p:cNvPr>
          <p:cNvSpPr/>
          <p:nvPr/>
        </p:nvSpPr>
        <p:spPr>
          <a:xfrm>
            <a:off x="2027457" y="1434193"/>
            <a:ext cx="10120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dvOT46dcae81"/>
              </a:rPr>
              <a:t>After 12 weeks of treatment, compared with the placebo, CoQ10 supplementation resulted in: </a:t>
            </a:r>
          </a:p>
          <a:p>
            <a:endParaRPr lang="en-US" dirty="0">
              <a:latin typeface="AdvOT46dcae81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135D0F-262B-49DE-B8CF-3AB26C3367E2}"/>
              </a:ext>
            </a:extLst>
          </p:cNvPr>
          <p:cNvSpPr/>
          <p:nvPr/>
        </p:nvSpPr>
        <p:spPr>
          <a:xfrm>
            <a:off x="4393251" y="2026466"/>
            <a:ext cx="2845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Significant </a:t>
            </a:r>
            <a:r>
              <a:rPr lang="en-US" sz="2400" b="1" dirty="0"/>
              <a:t>decreases</a:t>
            </a:r>
            <a:r>
              <a:rPr lang="en-US" b="1" dirty="0"/>
              <a:t> in: </a:t>
            </a:r>
          </a:p>
        </p:txBody>
      </p:sp>
    </p:spTree>
    <p:extLst>
      <p:ext uri="{BB962C8B-B14F-4D97-AF65-F5344CB8AC3E}">
        <p14:creationId xmlns:p14="http://schemas.microsoft.com/office/powerpoint/2010/main" val="3436118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2019938" y="4103015"/>
            <a:ext cx="10217719" cy="1267815"/>
          </a:xfrm>
          <a:prstGeom prst="rect">
            <a:avLst/>
          </a:prstGeom>
          <a:solidFill>
            <a:srgbClr val="B159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B159A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00C4B4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1C5B7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AADB2C0-5C31-4850-B769-0ABEC610AF2D}"/>
              </a:ext>
            </a:extLst>
          </p:cNvPr>
          <p:cNvSpPr/>
          <p:nvPr/>
        </p:nvSpPr>
        <p:spPr>
          <a:xfrm>
            <a:off x="-4764" y="-3175"/>
            <a:ext cx="12192000" cy="6897267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69FF9D-516B-48D6-B060-6E1B5FA6FF0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58" y="3416013"/>
            <a:ext cx="2659808" cy="265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2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ADE180C-E69B-4D66-A52A-BB68E1DA94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2325" r="10354" b="12901"/>
          <a:stretch/>
        </p:blipFill>
        <p:spPr>
          <a:xfrm>
            <a:off x="276156" y="1360209"/>
            <a:ext cx="3742767" cy="355090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1E3EF55-CB92-45B2-A2A6-0BF044F08B3B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6000">
                <a:srgbClr val="F1A1D8"/>
              </a:gs>
              <a:gs pos="30000">
                <a:srgbClr val="EB81CA"/>
              </a:gs>
              <a:gs pos="52000">
                <a:srgbClr val="E66CC0"/>
              </a:gs>
              <a:gs pos="72000">
                <a:srgbClr val="E65CBB"/>
              </a:gs>
              <a:gs pos="97000">
                <a:srgbClr val="BD1E8D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0982F9-8136-4B07-9990-BA7F126C82B2}"/>
              </a:ext>
            </a:extLst>
          </p:cNvPr>
          <p:cNvSpPr/>
          <p:nvPr/>
        </p:nvSpPr>
        <p:spPr>
          <a:xfrm>
            <a:off x="0" y="0"/>
            <a:ext cx="4678451" cy="6858000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7AE7E6-0951-4517-8D2A-6BD7FBDDD1FC}"/>
              </a:ext>
            </a:extLst>
          </p:cNvPr>
          <p:cNvSpPr/>
          <p:nvPr/>
        </p:nvSpPr>
        <p:spPr>
          <a:xfrm>
            <a:off x="4046072" y="5312676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8C77C5C-6961-4D24-8790-AA174CAF5C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727" y="5770907"/>
            <a:ext cx="1733463" cy="1226204"/>
          </a:xfrm>
          <a:prstGeom prst="rect">
            <a:avLst/>
          </a:prstGeom>
        </p:spPr>
      </p:pic>
      <p:sp>
        <p:nvSpPr>
          <p:cNvPr id="42" name="Google Shape;188;p31">
            <a:extLst>
              <a:ext uri="{FF2B5EF4-FFF2-40B4-BE49-F238E27FC236}">
                <a16:creationId xmlns:a16="http://schemas.microsoft.com/office/drawing/2014/main" id="{E1715F8D-D13F-490D-9564-3AABF3189513}"/>
              </a:ext>
            </a:extLst>
          </p:cNvPr>
          <p:cNvSpPr txBox="1">
            <a:spLocks/>
          </p:cNvSpPr>
          <p:nvPr/>
        </p:nvSpPr>
        <p:spPr>
          <a:xfrm>
            <a:off x="51838" y="229496"/>
            <a:ext cx="3742768" cy="9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200" b="1" dirty="0">
                <a:solidFill>
                  <a:srgbClr val="BC49A6"/>
                </a:solidFill>
                <a:latin typeface="Calibri" panose="020F0502020204030204"/>
              </a:rPr>
              <a:t>Supplements Facts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BC49A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0035AC-C8FD-492B-850B-934A909CA9BD}"/>
              </a:ext>
            </a:extLst>
          </p:cNvPr>
          <p:cNvCxnSpPr>
            <a:cxnSpLocks/>
          </p:cNvCxnSpPr>
          <p:nvPr/>
        </p:nvCxnSpPr>
        <p:spPr>
          <a:xfrm>
            <a:off x="93662" y="812809"/>
            <a:ext cx="3353873" cy="0"/>
          </a:xfrm>
          <a:prstGeom prst="line">
            <a:avLst/>
          </a:prstGeom>
          <a:ln w="19050">
            <a:solidFill>
              <a:srgbClr val="BC49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22F25074-0C24-4493-8AB5-67A366314E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56" y="5549808"/>
            <a:ext cx="1641569" cy="1641569"/>
          </a:xfrm>
          <a:prstGeom prst="rect">
            <a:avLst/>
          </a:prstGeom>
        </p:spPr>
      </p:pic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2CB35256-6B08-4517-8FD2-8335A4602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8210" y="1133279"/>
            <a:ext cx="6697098" cy="37108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3D7594-8A2C-4F82-B513-177CC3A4ABC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07" y="5549808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7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8AC851-1CA9-4272-B0D5-62D18790E20E}"/>
              </a:ext>
            </a:extLst>
          </p:cNvPr>
          <p:cNvSpPr/>
          <p:nvPr/>
        </p:nvSpPr>
        <p:spPr>
          <a:xfrm>
            <a:off x="0" y="0"/>
            <a:ext cx="6094412" cy="68580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1E3EF55-CB92-45B2-A2A6-0BF044F08B3B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6000">
                <a:srgbClr val="F1A1D8"/>
              </a:gs>
              <a:gs pos="30000">
                <a:srgbClr val="EB81CA"/>
              </a:gs>
              <a:gs pos="52000">
                <a:srgbClr val="E66CC0"/>
              </a:gs>
              <a:gs pos="72000">
                <a:srgbClr val="E65CBB"/>
              </a:gs>
              <a:gs pos="97000">
                <a:srgbClr val="BD1E8D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6A5A2C-74D2-4534-8552-B3513AA68F9F}"/>
              </a:ext>
            </a:extLst>
          </p:cNvPr>
          <p:cNvSpPr txBox="1"/>
          <p:nvPr/>
        </p:nvSpPr>
        <p:spPr>
          <a:xfrm>
            <a:off x="7284132" y="38301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Hypothesis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8C77C5C-6961-4D24-8790-AA174CAF5C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470" y="5820945"/>
            <a:ext cx="1733463" cy="1226204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0035AC-C8FD-492B-850B-934A909CA9BD}"/>
              </a:ext>
            </a:extLst>
          </p:cNvPr>
          <p:cNvCxnSpPr>
            <a:cxnSpLocks/>
          </p:cNvCxnSpPr>
          <p:nvPr/>
        </p:nvCxnSpPr>
        <p:spPr>
          <a:xfrm>
            <a:off x="93662" y="812809"/>
            <a:ext cx="2009458" cy="0"/>
          </a:xfrm>
          <a:prstGeom prst="line">
            <a:avLst/>
          </a:prstGeom>
          <a:ln w="19050">
            <a:solidFill>
              <a:srgbClr val="BC49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22F25074-0C24-4493-8AB5-67A366314E0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97" y="5622652"/>
            <a:ext cx="1641569" cy="16415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18F0D9F-8216-4AF8-BE4C-C1412238F921}"/>
              </a:ext>
            </a:extLst>
          </p:cNvPr>
          <p:cNvSpPr/>
          <p:nvPr/>
        </p:nvSpPr>
        <p:spPr>
          <a:xfrm>
            <a:off x="5228220" y="608551"/>
            <a:ext cx="6094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194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Prevention and treatment of fatigue and exhaustion resulted from unbalanced diet.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49797B7-88B0-4045-8E37-410EA3F0370F}"/>
              </a:ext>
            </a:extLst>
          </p:cNvPr>
          <p:cNvSpPr/>
          <p:nvPr/>
        </p:nvSpPr>
        <p:spPr>
          <a:xfrm>
            <a:off x="5197405" y="1654431"/>
            <a:ext cx="64460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194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Improvement of cellular performance and metabolism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DB61854-28D5-480B-A908-34DA13A36EBC}"/>
              </a:ext>
            </a:extLst>
          </p:cNvPr>
          <p:cNvSpPr/>
          <p:nvPr/>
        </p:nvSpPr>
        <p:spPr>
          <a:xfrm>
            <a:off x="5228220" y="3844446"/>
            <a:ext cx="64460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194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Increasing energy production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51EABFD-D6C1-42EB-AC77-306D2F4E8890}"/>
              </a:ext>
            </a:extLst>
          </p:cNvPr>
          <p:cNvSpPr/>
          <p:nvPr/>
        </p:nvSpPr>
        <p:spPr>
          <a:xfrm>
            <a:off x="5228219" y="2734126"/>
            <a:ext cx="64460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194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Boosting immunity and general health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84091AF-E74C-43B3-B3A7-8B4B59600C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60"/>
          <a:stretch/>
        </p:blipFill>
        <p:spPr>
          <a:xfrm>
            <a:off x="-22084" y="0"/>
            <a:ext cx="4778471" cy="5895354"/>
          </a:xfrm>
          <a:prstGeom prst="rect">
            <a:avLst/>
          </a:prstGeom>
        </p:spPr>
      </p:pic>
      <p:sp>
        <p:nvSpPr>
          <p:cNvPr id="42" name="Google Shape;188;p31">
            <a:extLst>
              <a:ext uri="{FF2B5EF4-FFF2-40B4-BE49-F238E27FC236}">
                <a16:creationId xmlns:a16="http://schemas.microsoft.com/office/drawing/2014/main" id="{E1715F8D-D13F-490D-9564-3AABF3189513}"/>
              </a:ext>
            </a:extLst>
          </p:cNvPr>
          <p:cNvSpPr txBox="1">
            <a:spLocks/>
          </p:cNvSpPr>
          <p:nvPr/>
        </p:nvSpPr>
        <p:spPr>
          <a:xfrm>
            <a:off x="231736" y="1154219"/>
            <a:ext cx="3742768" cy="9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C49A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Indications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BC49A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0982F9-8136-4B07-9990-BA7F126C82B2}"/>
              </a:ext>
            </a:extLst>
          </p:cNvPr>
          <p:cNvSpPr/>
          <p:nvPr/>
        </p:nvSpPr>
        <p:spPr>
          <a:xfrm>
            <a:off x="-3926" y="10626"/>
            <a:ext cx="4760313" cy="6858000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7AE7E6-0951-4517-8D2A-6BD7FBDDD1FC}"/>
              </a:ext>
            </a:extLst>
          </p:cNvPr>
          <p:cNvSpPr/>
          <p:nvPr/>
        </p:nvSpPr>
        <p:spPr>
          <a:xfrm>
            <a:off x="4125617" y="5403448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6ADB9B6-5BFC-4EA4-8111-4F41E243CA05}"/>
              </a:ext>
            </a:extLst>
          </p:cNvPr>
          <p:cNvSpPr/>
          <p:nvPr/>
        </p:nvSpPr>
        <p:spPr>
          <a:xfrm>
            <a:off x="4349792" y="537516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FF532B1-D303-4115-AB15-14B999B2434F}"/>
              </a:ext>
            </a:extLst>
          </p:cNvPr>
          <p:cNvSpPr/>
          <p:nvPr/>
        </p:nvSpPr>
        <p:spPr>
          <a:xfrm>
            <a:off x="4360833" y="1593080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C8BDF95-3B30-4825-8E01-1136DD075B1F}"/>
              </a:ext>
            </a:extLst>
          </p:cNvPr>
          <p:cNvSpPr/>
          <p:nvPr/>
        </p:nvSpPr>
        <p:spPr>
          <a:xfrm>
            <a:off x="4340852" y="2648644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3464CB7-2944-4644-BF6A-4F2DBE8CB9CE}"/>
              </a:ext>
            </a:extLst>
          </p:cNvPr>
          <p:cNvSpPr/>
          <p:nvPr/>
        </p:nvSpPr>
        <p:spPr>
          <a:xfrm>
            <a:off x="4322694" y="3721662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8D50A38-D553-4897-93A3-E337FFF41C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76" y="5576523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1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7" grpId="0"/>
      <p:bldP spid="38" grpId="0"/>
      <p:bldP spid="40" grpId="0"/>
      <p:bldP spid="26" grpId="0" animBg="1"/>
      <p:bldP spid="33" grpId="0" animBg="1"/>
      <p:bldP spid="34" grpId="0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ADE180C-E69B-4D66-A52A-BB68E1DA94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2325" r="10354" b="12901"/>
          <a:stretch/>
        </p:blipFill>
        <p:spPr>
          <a:xfrm>
            <a:off x="276156" y="1360209"/>
            <a:ext cx="3742767" cy="355090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1E3EF55-CB92-45B2-A2A6-0BF044F08B3B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6000">
                <a:srgbClr val="F1A1D8"/>
              </a:gs>
              <a:gs pos="30000">
                <a:srgbClr val="EB81CA"/>
              </a:gs>
              <a:gs pos="52000">
                <a:srgbClr val="E66CC0"/>
              </a:gs>
              <a:gs pos="72000">
                <a:srgbClr val="E65CBB"/>
              </a:gs>
              <a:gs pos="97000">
                <a:srgbClr val="BD1E8D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2C19ED-B487-4E6A-96A9-FD73D5B1A528}"/>
              </a:ext>
            </a:extLst>
          </p:cNvPr>
          <p:cNvSpPr/>
          <p:nvPr/>
        </p:nvSpPr>
        <p:spPr>
          <a:xfrm>
            <a:off x="5127590" y="1160154"/>
            <a:ext cx="576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Two tablet daily; divided doses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0982F9-8136-4B07-9990-BA7F126C82B2}"/>
              </a:ext>
            </a:extLst>
          </p:cNvPr>
          <p:cNvSpPr/>
          <p:nvPr/>
        </p:nvSpPr>
        <p:spPr>
          <a:xfrm>
            <a:off x="921" y="-235"/>
            <a:ext cx="4678451" cy="6858000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72EADE6-639D-4B99-8B2A-FBA86D4FC83B}"/>
              </a:ext>
            </a:extLst>
          </p:cNvPr>
          <p:cNvSpPr/>
          <p:nvPr/>
        </p:nvSpPr>
        <p:spPr>
          <a:xfrm>
            <a:off x="4249801" y="951536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7AE7E6-0951-4517-8D2A-6BD7FBDDD1FC}"/>
              </a:ext>
            </a:extLst>
          </p:cNvPr>
          <p:cNvSpPr/>
          <p:nvPr/>
        </p:nvSpPr>
        <p:spPr>
          <a:xfrm>
            <a:off x="4046072" y="5312676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8C77C5C-6961-4D24-8790-AA174CAF5C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727" y="5770907"/>
            <a:ext cx="1733463" cy="1226204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7B3D6302-5007-4DAB-AABC-8B5400D88A1F}"/>
              </a:ext>
            </a:extLst>
          </p:cNvPr>
          <p:cNvSpPr/>
          <p:nvPr/>
        </p:nvSpPr>
        <p:spPr>
          <a:xfrm>
            <a:off x="4249801" y="2220959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69D205A-D1C3-45E9-9DBC-94EC85184C1A}"/>
              </a:ext>
            </a:extLst>
          </p:cNvPr>
          <p:cNvSpPr/>
          <p:nvPr/>
        </p:nvSpPr>
        <p:spPr>
          <a:xfrm>
            <a:off x="5173048" y="3722836"/>
            <a:ext cx="6094411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Servings per Container: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 Tablets</a:t>
            </a:r>
          </a:p>
        </p:txBody>
      </p:sp>
      <p:sp>
        <p:nvSpPr>
          <p:cNvPr id="42" name="Google Shape;188;p31">
            <a:extLst>
              <a:ext uri="{FF2B5EF4-FFF2-40B4-BE49-F238E27FC236}">
                <a16:creationId xmlns:a16="http://schemas.microsoft.com/office/drawing/2014/main" id="{E1715F8D-D13F-490D-9564-3AABF3189513}"/>
              </a:ext>
            </a:extLst>
          </p:cNvPr>
          <p:cNvSpPr txBox="1">
            <a:spLocks/>
          </p:cNvSpPr>
          <p:nvPr/>
        </p:nvSpPr>
        <p:spPr>
          <a:xfrm>
            <a:off x="51838" y="229496"/>
            <a:ext cx="3742768" cy="9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C49A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Administration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BC49A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0035AC-C8FD-492B-850B-934A909CA9BD}"/>
              </a:ext>
            </a:extLst>
          </p:cNvPr>
          <p:cNvCxnSpPr>
            <a:cxnSpLocks/>
          </p:cNvCxnSpPr>
          <p:nvPr/>
        </p:nvCxnSpPr>
        <p:spPr>
          <a:xfrm>
            <a:off x="93662" y="812809"/>
            <a:ext cx="2820988" cy="0"/>
          </a:xfrm>
          <a:prstGeom prst="line">
            <a:avLst/>
          </a:prstGeom>
          <a:ln w="19050">
            <a:solidFill>
              <a:srgbClr val="BC49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phic 20" descr="Table setting">
            <a:extLst>
              <a:ext uri="{FF2B5EF4-FFF2-40B4-BE49-F238E27FC236}">
                <a16:creationId xmlns:a16="http://schemas.microsoft.com/office/drawing/2014/main" id="{9DAED3F6-2FD9-482E-8CB3-EC80A7B8E5A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363135" y="2322163"/>
            <a:ext cx="671186" cy="67118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2F25074-0C24-4493-8AB5-67A366314E0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56" y="5547131"/>
            <a:ext cx="1641569" cy="16415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5985D6-059A-4476-A0B4-AAC376EE476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747" y="1068703"/>
            <a:ext cx="473085" cy="544471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469E8DB0-F64A-4F5B-9E6C-C5BE1BE6B73C}"/>
              </a:ext>
            </a:extLst>
          </p:cNvPr>
          <p:cNvSpPr/>
          <p:nvPr/>
        </p:nvSpPr>
        <p:spPr>
          <a:xfrm>
            <a:off x="4260204" y="3481074"/>
            <a:ext cx="867386" cy="873593"/>
          </a:xfrm>
          <a:prstGeom prst="ellipse">
            <a:avLst/>
          </a:prstGeom>
          <a:solidFill>
            <a:srgbClr val="BF44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703574-320D-47DF-AF28-E00CA679CD8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040" y="3603462"/>
            <a:ext cx="559172" cy="60218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64DF33D-02E1-4C3C-9DDB-542CAF8BEE69}"/>
              </a:ext>
            </a:extLst>
          </p:cNvPr>
          <p:cNvSpPr/>
          <p:nvPr/>
        </p:nvSpPr>
        <p:spPr>
          <a:xfrm>
            <a:off x="5208613" y="2437121"/>
            <a:ext cx="60944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 taken with food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99C97CD-89F4-4956-8F5C-13B6C80071E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131" y="5577541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3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  <p:bldP spid="36" grpId="0" animBg="1"/>
      <p:bldP spid="39" grpId="0"/>
      <p:bldP spid="26" grpId="0" animBg="1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BD5063-AF82-4A7C-8D54-A9EAE8E3788B}"/>
              </a:ext>
            </a:extLst>
          </p:cNvPr>
          <p:cNvSpPr/>
          <p:nvPr/>
        </p:nvSpPr>
        <p:spPr>
          <a:xfrm>
            <a:off x="0" y="5466"/>
            <a:ext cx="12188825" cy="6858000"/>
          </a:xfrm>
          <a:prstGeom prst="rect">
            <a:avLst/>
          </a:prstGeom>
          <a:gradFill>
            <a:gsLst>
              <a:gs pos="0">
                <a:srgbClr val="00C4B4"/>
              </a:gs>
              <a:gs pos="100000">
                <a:srgbClr val="CDFFF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1975870" y="3785237"/>
            <a:ext cx="10217719" cy="1577656"/>
          </a:xfrm>
          <a:prstGeom prst="rect">
            <a:avLst/>
          </a:prstGeom>
          <a:solidFill>
            <a:srgbClr val="006C6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52E408A-0043-4DA5-835D-64700D868FEA}"/>
              </a:ext>
            </a:extLst>
          </p:cNvPr>
          <p:cNvSpPr txBox="1"/>
          <p:nvPr/>
        </p:nvSpPr>
        <p:spPr>
          <a:xfrm>
            <a:off x="5663895" y="4285675"/>
            <a:ext cx="60993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spc="-150" dirty="0">
                <a:solidFill>
                  <a:srgbClr val="FFFFFF"/>
                </a:solidFill>
              </a:rPr>
              <a:t>in Neuropathy</a:t>
            </a:r>
          </a:p>
          <a:p>
            <a:pPr lvl="0" algn="ctr">
              <a:defRPr/>
            </a:pPr>
            <a:endParaRPr lang="en-US" sz="3200" b="1" spc="-150" dirty="0">
              <a:solidFill>
                <a:srgbClr val="FFFF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0D98AE9-DEA6-4B2C-BCA7-34A499BE0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204" y="4406385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075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D1322-55EF-45ED-A835-195D550C2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792" y="-13337"/>
            <a:ext cx="4759382" cy="59127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8575EF-11E5-4B1D-8D88-28E46A14627F}"/>
              </a:ext>
            </a:extLst>
          </p:cNvPr>
          <p:cNvSpPr/>
          <p:nvPr/>
        </p:nvSpPr>
        <p:spPr>
          <a:xfrm>
            <a:off x="-70773" y="-13337"/>
            <a:ext cx="4873106" cy="6868626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7CD83D-95B4-4270-B278-9AA44A35AE64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7B67F4-9C8E-4AE1-8274-1F0EF6CBA6BC}"/>
              </a:ext>
            </a:extLst>
          </p:cNvPr>
          <p:cNvSpPr/>
          <p:nvPr/>
        </p:nvSpPr>
        <p:spPr>
          <a:xfrm>
            <a:off x="4125617" y="5403448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CC7216F-0BBB-494C-8AEA-072C255CF649}"/>
              </a:ext>
            </a:extLst>
          </p:cNvPr>
          <p:cNvSpPr/>
          <p:nvPr/>
        </p:nvSpPr>
        <p:spPr>
          <a:xfrm>
            <a:off x="4420685" y="440829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F47606-BA22-4687-9B01-41A196881C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5770907"/>
            <a:ext cx="1733463" cy="12262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E983FC-2135-48C1-A458-9BDCBF73E0FB}"/>
              </a:ext>
            </a:extLst>
          </p:cNvPr>
          <p:cNvSpPr/>
          <p:nvPr/>
        </p:nvSpPr>
        <p:spPr>
          <a:xfrm>
            <a:off x="992337" y="1022034"/>
            <a:ext cx="2049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Indications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C05AE2-C96D-4472-9FF8-83EEDE0C2A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2" r="27875" b="11834"/>
          <a:stretch/>
        </p:blipFill>
        <p:spPr>
          <a:xfrm>
            <a:off x="4720590" y="541418"/>
            <a:ext cx="270722" cy="59460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1C2AB1E-4306-4BBE-BB60-3B98EF9D67B5}"/>
              </a:ext>
            </a:extLst>
          </p:cNvPr>
          <p:cNvSpPr/>
          <p:nvPr/>
        </p:nvSpPr>
        <p:spPr>
          <a:xfrm>
            <a:off x="5288071" y="682445"/>
            <a:ext cx="23544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venirNextLTPro-Medium"/>
              </a:rPr>
              <a:t>Diabetic neuropathy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624F34-09CE-49D0-88B0-77A6D860CDC7}"/>
              </a:ext>
            </a:extLst>
          </p:cNvPr>
          <p:cNvSpPr/>
          <p:nvPr/>
        </p:nvSpPr>
        <p:spPr>
          <a:xfrm>
            <a:off x="4420685" y="1632641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105DC2C-766C-457B-BD61-0A9D8BB1B41B}"/>
              </a:ext>
            </a:extLst>
          </p:cNvPr>
          <p:cNvSpPr/>
          <p:nvPr/>
        </p:nvSpPr>
        <p:spPr>
          <a:xfrm>
            <a:off x="4420685" y="2895633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2170417-78B6-4F16-A03F-625DEFF754AD}"/>
              </a:ext>
            </a:extLst>
          </p:cNvPr>
          <p:cNvSpPr/>
          <p:nvPr/>
        </p:nvSpPr>
        <p:spPr>
          <a:xfrm>
            <a:off x="4435984" y="4211636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81332DB-6685-42AC-AFD4-A6110E46D4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8" t="34163" r="27222" b="15851"/>
          <a:stretch/>
        </p:blipFill>
        <p:spPr>
          <a:xfrm>
            <a:off x="4603168" y="1810366"/>
            <a:ext cx="462291" cy="4777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C4DBE4E-0B0B-4E0B-B170-1AD3EED8DA82}"/>
              </a:ext>
            </a:extLst>
          </p:cNvPr>
          <p:cNvSpPr/>
          <p:nvPr/>
        </p:nvSpPr>
        <p:spPr>
          <a:xfrm>
            <a:off x="5303370" y="1745447"/>
            <a:ext cx="1206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venirNextLTPro-Medium"/>
              </a:rPr>
              <a:t>Neuralgia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D563F6F-28B8-47D8-941D-A7EE3DA4C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300" y="3055351"/>
            <a:ext cx="554156" cy="55415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B4B97EA-BCFA-4923-AFC2-BCF47AB41B85}"/>
              </a:ext>
            </a:extLst>
          </p:cNvPr>
          <p:cNvSpPr/>
          <p:nvPr/>
        </p:nvSpPr>
        <p:spPr>
          <a:xfrm>
            <a:off x="5303370" y="3123872"/>
            <a:ext cx="1661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venirNextLTPro-Medium"/>
              </a:rPr>
              <a:t>Osteoarthritis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F0F97E-F96D-401B-8910-4E78507723E5}"/>
              </a:ext>
            </a:extLst>
          </p:cNvPr>
          <p:cNvSpPr/>
          <p:nvPr/>
        </p:nvSpPr>
        <p:spPr>
          <a:xfrm>
            <a:off x="5288071" y="4422827"/>
            <a:ext cx="2399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venirNextLTPro-Medium"/>
              </a:rPr>
              <a:t>Rheumatoid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venirNextLTPro-Medium"/>
              </a:rPr>
              <a:t> </a:t>
            </a:r>
            <a:r>
              <a:rPr lang="en-US" sz="2000" b="1" dirty="0">
                <a:latin typeface="AvenirNextLTPro-Medium"/>
              </a:rPr>
              <a:t>arthritis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FFDB517-0DE1-4FCF-B8D2-1CEF601F29A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0" r="10398" b="21638"/>
          <a:stretch/>
        </p:blipFill>
        <p:spPr>
          <a:xfrm>
            <a:off x="4521517" y="4231202"/>
            <a:ext cx="652830" cy="7199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913483E-2C32-4E51-BB8C-519DCD28F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87" y="6186543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46CC3B6-1554-4E87-B5E0-4BFC0B37852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94" y="5652512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 animBg="1"/>
      <p:bldP spid="18" grpId="0" animBg="1"/>
      <p:bldP spid="19" grpId="0" animBg="1"/>
      <p:bldP spid="22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0B8BD9-2436-43C6-8844-C728B748B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59" y="2153336"/>
            <a:ext cx="3962400" cy="15906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8575EF-11E5-4B1D-8D88-28E46A14627F}"/>
              </a:ext>
            </a:extLst>
          </p:cNvPr>
          <p:cNvSpPr/>
          <p:nvPr/>
        </p:nvSpPr>
        <p:spPr>
          <a:xfrm>
            <a:off x="-7816" y="0"/>
            <a:ext cx="4873106" cy="6868626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7CD83D-95B4-4270-B278-9AA44A35AE64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7B67F4-9C8E-4AE1-8274-1F0EF6CBA6BC}"/>
              </a:ext>
            </a:extLst>
          </p:cNvPr>
          <p:cNvSpPr/>
          <p:nvPr/>
        </p:nvSpPr>
        <p:spPr>
          <a:xfrm>
            <a:off x="4125617" y="5403448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BF2BF1-8077-46D9-983A-C8AF5C1BF523}"/>
              </a:ext>
            </a:extLst>
          </p:cNvPr>
          <p:cNvSpPr/>
          <p:nvPr/>
        </p:nvSpPr>
        <p:spPr>
          <a:xfrm>
            <a:off x="5317202" y="1203464"/>
            <a:ext cx="576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Rosa </a:t>
            </a:r>
            <a:r>
              <a:rPr lang="en-US" sz="2000" b="1" dirty="0" err="1">
                <a:solidFill>
                  <a:srgbClr val="000000"/>
                </a:solidFill>
              </a:rPr>
              <a:t>canina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(8 mg)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117050-D09A-4A49-8104-442C39CF40A4}"/>
              </a:ext>
            </a:extLst>
          </p:cNvPr>
          <p:cNvSpPr/>
          <p:nvPr/>
        </p:nvSpPr>
        <p:spPr>
          <a:xfrm>
            <a:off x="4439413" y="994846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6B3CEE4-3BB7-4642-953C-65C340AF17F8}"/>
              </a:ext>
            </a:extLst>
          </p:cNvPr>
          <p:cNvSpPr/>
          <p:nvPr/>
        </p:nvSpPr>
        <p:spPr>
          <a:xfrm>
            <a:off x="4439413" y="2264269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B4BC86-A13A-41DF-88D8-CF61A73F5E05}"/>
              </a:ext>
            </a:extLst>
          </p:cNvPr>
          <p:cNvSpPr/>
          <p:nvPr/>
        </p:nvSpPr>
        <p:spPr>
          <a:xfrm>
            <a:off x="5329609" y="3766146"/>
            <a:ext cx="6094411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Tanacetum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vulgare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(62 mg)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4E677D0-513B-4391-B338-9707E1FB060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59" y="1112013"/>
            <a:ext cx="473085" cy="544471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7EEAE4F9-FC08-4B46-9185-AC81900E2CA9}"/>
              </a:ext>
            </a:extLst>
          </p:cNvPr>
          <p:cNvSpPr/>
          <p:nvPr/>
        </p:nvSpPr>
        <p:spPr>
          <a:xfrm>
            <a:off x="4449816" y="3524384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C77528-A109-444D-A121-6F8A3D62D800}"/>
              </a:ext>
            </a:extLst>
          </p:cNvPr>
          <p:cNvSpPr/>
          <p:nvPr/>
        </p:nvSpPr>
        <p:spPr>
          <a:xfrm>
            <a:off x="5306799" y="2492051"/>
            <a:ext cx="60944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b="1" dirty="0" err="1">
                <a:solidFill>
                  <a:srgbClr val="000000"/>
                </a:solidFill>
              </a:rPr>
              <a:t>Urtica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dioica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(30 mg)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A11F335-B808-468D-8271-C27685976EB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5770907"/>
            <a:ext cx="1733463" cy="122620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70CC6DF-8CB4-4EAE-B9BE-E9A01E1EB5F5}"/>
              </a:ext>
            </a:extLst>
          </p:cNvPr>
          <p:cNvSpPr/>
          <p:nvPr/>
        </p:nvSpPr>
        <p:spPr>
          <a:xfrm>
            <a:off x="992337" y="1022034"/>
            <a:ext cx="2104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Ingredients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8104EB-1BBD-4176-9F3F-B93EB42E1D24}"/>
              </a:ext>
            </a:extLst>
          </p:cNvPr>
          <p:cNvSpPr/>
          <p:nvPr/>
        </p:nvSpPr>
        <p:spPr>
          <a:xfrm>
            <a:off x="5343379" y="225113"/>
            <a:ext cx="66786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Mixture of three herbal extracts containing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E85E0F-32FA-4C71-AE95-A75035269F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288" y="1045731"/>
            <a:ext cx="772385" cy="772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CA2032-1D6F-401D-A4EB-C98D5707E85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109" y="2331452"/>
            <a:ext cx="736133" cy="7361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5786BB-E02E-485D-9EEE-DF7C3DE8D6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099" y="3596638"/>
            <a:ext cx="734688" cy="7346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B0D108E-DE12-4B40-8003-A5D348002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9" y="6216329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3A01D4-65E8-4FF3-B105-B7D935B88C49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92" y="5653628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4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/>
      <p:bldP spid="23" grpId="0" animBg="1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2A54D02-5F93-4BD8-A771-DB4991BE1DEE}"/>
              </a:ext>
            </a:extLst>
          </p:cNvPr>
          <p:cNvSpPr/>
          <p:nvPr/>
        </p:nvSpPr>
        <p:spPr>
          <a:xfrm>
            <a:off x="-11344" y="6356352"/>
            <a:ext cx="12213747" cy="512273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108725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Harding"/>
              </a:rPr>
              <a:t>Does the hip powder of Rosa </a:t>
            </a:r>
            <a:r>
              <a:rPr lang="en-US" sz="1000" b="1" dirty="0" err="1">
                <a:latin typeface="Harding"/>
              </a:rPr>
              <a:t>canina</a:t>
            </a:r>
            <a:r>
              <a:rPr lang="en-US" sz="1000" b="1" dirty="0">
                <a:latin typeface="Harding"/>
              </a:rPr>
              <a:t> (rosehip) reduce pain in osteoarthritis patients?–a meta-analysis of randomized controlled trials, 2008. </a:t>
            </a:r>
            <a:endParaRPr lang="en-US" sz="1000" b="1" i="0" dirty="0">
              <a:effectLst/>
              <a:latin typeface="Harding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76C94FBD-BCDC-4862-BF9A-59A7704C88D0}"/>
              </a:ext>
            </a:extLst>
          </p:cNvPr>
          <p:cNvSpPr txBox="1">
            <a:spLocks/>
          </p:cNvSpPr>
          <p:nvPr/>
        </p:nvSpPr>
        <p:spPr>
          <a:xfrm>
            <a:off x="3437882" y="474850"/>
            <a:ext cx="3640183" cy="3485896"/>
          </a:xfrm>
          <a:prstGeom prst="rect">
            <a:avLst/>
          </a:prstGeom>
        </p:spPr>
        <p:txBody>
          <a:bodyPr>
            <a:normAutofit/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20E670-CC40-4330-A41A-1271E45EE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422" y="1535247"/>
            <a:ext cx="7528012" cy="3910751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399786-F155-4855-9B4F-232A5BC7C2B1}"/>
              </a:ext>
            </a:extLst>
          </p:cNvPr>
          <p:cNvSpPr/>
          <p:nvPr/>
        </p:nvSpPr>
        <p:spPr>
          <a:xfrm>
            <a:off x="91566" y="2835201"/>
            <a:ext cx="4076534" cy="1644041"/>
          </a:xfrm>
          <a:prstGeom prst="roundRect">
            <a:avLst>
              <a:gd name="adj" fmla="val 13048"/>
            </a:avLst>
          </a:prstGeom>
          <a:solidFill>
            <a:srgbClr val="2EAFC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r>
              <a:rPr lang="en-US" sz="2400">
                <a:solidFill>
                  <a:schemeClr val="bg1">
                    <a:lumMod val="10000"/>
                  </a:schemeClr>
                </a:solidFill>
              </a:rPr>
              <a:t>Meta-analysis of 3 controlled trials (287 patients, a median trial-duration of 3 months)</a:t>
            </a:r>
            <a:endParaRPr lang="en-US" sz="24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0587D8C-3F94-4052-A4D7-DCAEE086F2C3}"/>
              </a:ext>
            </a:extLst>
          </p:cNvPr>
          <p:cNvSpPr/>
          <p:nvPr/>
        </p:nvSpPr>
        <p:spPr>
          <a:xfrm>
            <a:off x="91566" y="4640202"/>
            <a:ext cx="4076534" cy="1644041"/>
          </a:xfrm>
          <a:prstGeom prst="roundRect">
            <a:avLst>
              <a:gd name="adj" fmla="val 13048"/>
            </a:avLst>
          </a:prstGeom>
          <a:solidFill>
            <a:srgbClr val="F3812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r>
              <a:rPr lang="en-US" sz="2400">
                <a:solidFill>
                  <a:schemeClr val="bg1">
                    <a:lumMod val="10000"/>
                  </a:schemeClr>
                </a:solidFill>
              </a:rPr>
              <a:t>Significant pain reduction with rosehip powder in OA patients</a:t>
            </a:r>
          </a:p>
          <a:p>
            <a:endParaRPr lang="en-US" sz="2200">
              <a:solidFill>
                <a:schemeClr val="bg1">
                  <a:lumMod val="10000"/>
                </a:schemeClr>
              </a:solidFill>
            </a:endParaRPr>
          </a:p>
          <a:p>
            <a:endParaRPr lang="en-US" sz="24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1F35FC-B908-46A0-9FB0-1CB2929C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2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2A54D02-5F93-4BD8-A771-DB4991BE1DEE}"/>
              </a:ext>
            </a:extLst>
          </p:cNvPr>
          <p:cNvSpPr/>
          <p:nvPr/>
        </p:nvSpPr>
        <p:spPr>
          <a:xfrm>
            <a:off x="-11344" y="6356352"/>
            <a:ext cx="12213747" cy="512273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108725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Harding"/>
              </a:rPr>
              <a:t>Endocrinology and Metabolism Research Institute, Final Report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76C94FBD-BCDC-4862-BF9A-59A7704C88D0}"/>
              </a:ext>
            </a:extLst>
          </p:cNvPr>
          <p:cNvSpPr txBox="1">
            <a:spLocks/>
          </p:cNvSpPr>
          <p:nvPr/>
        </p:nvSpPr>
        <p:spPr>
          <a:xfrm>
            <a:off x="3437882" y="474850"/>
            <a:ext cx="3640183" cy="3485896"/>
          </a:xfrm>
          <a:prstGeom prst="rect">
            <a:avLst/>
          </a:prstGeom>
        </p:spPr>
        <p:txBody>
          <a:bodyPr>
            <a:normAutofit/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EACA5F3-D798-46FC-83D4-C410F6F92A76}"/>
              </a:ext>
            </a:extLst>
          </p:cNvPr>
          <p:cNvSpPr txBox="1">
            <a:spLocks/>
          </p:cNvSpPr>
          <p:nvPr/>
        </p:nvSpPr>
        <p:spPr>
          <a:xfrm>
            <a:off x="1264161" y="14022"/>
            <a:ext cx="11901806" cy="970450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/>
            </a:r>
            <a:br>
              <a:rPr lang="en-US" sz="2400" dirty="0"/>
            </a:br>
            <a:r>
              <a:rPr lang="en-US" sz="2800" dirty="0"/>
              <a:t>Effect of </a:t>
            </a:r>
            <a:r>
              <a:rPr lang="en-US" sz="2000" dirty="0"/>
              <a:t>NEUROTEC in Symptomatic Diabetic Neuropathy: </a:t>
            </a:r>
            <a:br>
              <a:rPr lang="en-US" sz="2000" dirty="0"/>
            </a:br>
            <a:r>
              <a:rPr lang="en-US" sz="2000" dirty="0"/>
              <a:t>A Multi-Centre Randomized Double-Blinded Placebo-Controlled Clinical Trial Phase III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D9E641D-C6E0-440E-9AB0-76BE258F8D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18" y="1611162"/>
            <a:ext cx="1034125" cy="1034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raphic 25" descr="Users">
            <a:extLst>
              <a:ext uri="{FF2B5EF4-FFF2-40B4-BE49-F238E27FC236}">
                <a16:creationId xmlns:a16="http://schemas.microsoft.com/office/drawing/2014/main" id="{5522D66E-D74F-4AFB-B363-E91B00B921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939230" y="3263707"/>
            <a:ext cx="810768" cy="810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Graphic 27" descr="Users">
            <a:extLst>
              <a:ext uri="{FF2B5EF4-FFF2-40B4-BE49-F238E27FC236}">
                <a16:creationId xmlns:a16="http://schemas.microsoft.com/office/drawing/2014/main" id="{D6F6A4D5-6827-43A8-BF28-17CA3D8477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044189" y="3230767"/>
            <a:ext cx="810768" cy="810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Graphic 28" descr="Users">
            <a:extLst>
              <a:ext uri="{FF2B5EF4-FFF2-40B4-BE49-F238E27FC236}">
                <a16:creationId xmlns:a16="http://schemas.microsoft.com/office/drawing/2014/main" id="{D044CD88-6718-491B-BCBA-19BA1397F8C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746080" y="3230767"/>
            <a:ext cx="810768" cy="810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31972BA-7B16-43D5-83C4-EA9C22A5D2BB}"/>
              </a:ext>
            </a:extLst>
          </p:cNvPr>
          <p:cNvSpPr txBox="1"/>
          <p:nvPr/>
        </p:nvSpPr>
        <p:spPr>
          <a:xfrm>
            <a:off x="7999655" y="2503292"/>
            <a:ext cx="68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8D8D8">
                    <a:lumMod val="1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162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87ECD-8617-4782-B1FB-4F3720AEFA53}"/>
              </a:ext>
            </a:extLst>
          </p:cNvPr>
          <p:cNvSpPr txBox="1"/>
          <p:nvPr/>
        </p:nvSpPr>
        <p:spPr>
          <a:xfrm>
            <a:off x="3891830" y="3962478"/>
            <a:ext cx="3115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C8F1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C8F1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Gabapentin</a:t>
            </a: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DC8F14"/>
              </a:solidFill>
              <a:effectLst/>
              <a:uLnTx/>
              <a:uFillTx/>
              <a:latin typeface="Century Gothic" panose="020B0502020202020204"/>
              <a:ea typeface="+mn-ea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C8F1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 Capsule (300 mg)/Day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DEDB3C-6145-4A45-87BB-CD4630C37BA7}"/>
              </a:ext>
            </a:extLst>
          </p:cNvPr>
          <p:cNvSpPr txBox="1"/>
          <p:nvPr/>
        </p:nvSpPr>
        <p:spPr>
          <a:xfrm>
            <a:off x="7028103" y="3901445"/>
            <a:ext cx="2626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CCC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33CCCC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CCCC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 Capsule/Day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73B4BE-83B8-47EA-9002-A9267E125395}"/>
              </a:ext>
            </a:extLst>
          </p:cNvPr>
          <p:cNvSpPr txBox="1"/>
          <p:nvPr/>
        </p:nvSpPr>
        <p:spPr>
          <a:xfrm>
            <a:off x="10348702" y="3941904"/>
            <a:ext cx="1580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87D22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87D22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Placebo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8843E62-8010-4A3F-A712-89A94AD417A4}"/>
              </a:ext>
            </a:extLst>
          </p:cNvPr>
          <p:cNvCxnSpPr/>
          <p:nvPr/>
        </p:nvCxnSpPr>
        <p:spPr>
          <a:xfrm flipH="1">
            <a:off x="5394283" y="2864745"/>
            <a:ext cx="2763991" cy="4724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F67D68B-2A9F-4DEF-84BE-66A8FA571732}"/>
              </a:ext>
            </a:extLst>
          </p:cNvPr>
          <p:cNvCxnSpPr>
            <a:cxnSpLocks/>
          </p:cNvCxnSpPr>
          <p:nvPr/>
        </p:nvCxnSpPr>
        <p:spPr>
          <a:xfrm flipH="1">
            <a:off x="8333410" y="2810515"/>
            <a:ext cx="1" cy="5473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98A15B4-25CC-473D-842D-8E4179A9C897}"/>
              </a:ext>
            </a:extLst>
          </p:cNvPr>
          <p:cNvCxnSpPr>
            <a:cxnSpLocks/>
          </p:cNvCxnSpPr>
          <p:nvPr/>
        </p:nvCxnSpPr>
        <p:spPr>
          <a:xfrm>
            <a:off x="8492029" y="2849399"/>
            <a:ext cx="2647086" cy="463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E4AD8994-11AC-4DAA-ACB5-A6E56BA8D800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0" t="10470" r="13417" b="12752"/>
          <a:stretch/>
        </p:blipFill>
        <p:spPr bwMode="auto">
          <a:xfrm>
            <a:off x="7726231" y="4750169"/>
            <a:ext cx="1297785" cy="13178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1D8CF76-2BC1-4AC1-91C3-DA2FD7FBA3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702" y="4701217"/>
            <a:ext cx="1911289" cy="127280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1456590-28D2-4401-8985-0D867A379C2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" t="8502" r="5980" b="31996"/>
          <a:stretch/>
        </p:blipFill>
        <p:spPr>
          <a:xfrm>
            <a:off x="4004981" y="5008363"/>
            <a:ext cx="2889184" cy="102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BEA0B464-4AD5-4389-8C76-A4DA800C2DE6}"/>
              </a:ext>
            </a:extLst>
          </p:cNvPr>
          <p:cNvGrpSpPr/>
          <p:nvPr/>
        </p:nvGrpSpPr>
        <p:grpSpPr>
          <a:xfrm>
            <a:off x="-11344" y="1820905"/>
            <a:ext cx="3954397" cy="4473828"/>
            <a:chOff x="937269" y="1398245"/>
            <a:chExt cx="4457057" cy="4905375"/>
          </a:xfrm>
        </p:grpSpPr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8FFFC754-CA52-4B9F-A6BE-8779C26B0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462" y="2815148"/>
              <a:ext cx="955764" cy="673415"/>
            </a:xfrm>
            <a:custGeom>
              <a:avLst/>
              <a:gdLst>
                <a:gd name="T0" fmla="*/ 1075 w 1463"/>
                <a:gd name="T1" fmla="*/ 1144 h 1144"/>
                <a:gd name="T2" fmla="*/ 1463 w 1463"/>
                <a:gd name="T3" fmla="*/ 0 h 1144"/>
                <a:gd name="T4" fmla="*/ 0 w 1463"/>
                <a:gd name="T5" fmla="*/ 0 h 1144"/>
                <a:gd name="T6" fmla="*/ 1075 w 1463"/>
                <a:gd name="T7" fmla="*/ 1144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3" h="1144">
                  <a:moveTo>
                    <a:pt x="1075" y="1144"/>
                  </a:moveTo>
                  <a:lnTo>
                    <a:pt x="1463" y="0"/>
                  </a:lnTo>
                  <a:lnTo>
                    <a:pt x="0" y="0"/>
                  </a:lnTo>
                  <a:lnTo>
                    <a:pt x="1075" y="1144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D67C9CD-F1A4-4C3E-A00A-31A3F5CEC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69" y="1398245"/>
              <a:ext cx="4418013" cy="4905375"/>
            </a:xfrm>
            <a:custGeom>
              <a:avLst/>
              <a:gdLst>
                <a:gd name="T0" fmla="*/ 3027 w 8349"/>
                <a:gd name="T1" fmla="*/ 0 h 9270"/>
                <a:gd name="T2" fmla="*/ 8349 w 8349"/>
                <a:gd name="T3" fmla="*/ 0 h 9270"/>
                <a:gd name="T4" fmla="*/ 5438 w 8349"/>
                <a:gd name="T5" fmla="*/ 9270 h 9270"/>
                <a:gd name="T6" fmla="*/ 0 w 8349"/>
                <a:gd name="T7" fmla="*/ 9270 h 9270"/>
                <a:gd name="T8" fmla="*/ 3027 w 8349"/>
                <a:gd name="T9" fmla="*/ 0 h 9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49" h="9270">
                  <a:moveTo>
                    <a:pt x="3027" y="0"/>
                  </a:moveTo>
                  <a:lnTo>
                    <a:pt x="8349" y="0"/>
                  </a:lnTo>
                  <a:lnTo>
                    <a:pt x="5438" y="9270"/>
                  </a:lnTo>
                  <a:lnTo>
                    <a:pt x="0" y="9270"/>
                  </a:lnTo>
                  <a:lnTo>
                    <a:pt x="3027" y="0"/>
                  </a:lnTo>
                  <a:close/>
                </a:path>
              </a:pathLst>
            </a:custGeom>
            <a:gradFill>
              <a:gsLst>
                <a:gs pos="62808">
                  <a:schemeClr val="tx1">
                    <a:lumMod val="50000"/>
                    <a:lumOff val="50000"/>
                    <a:alpha val="64000"/>
                  </a:schemeClr>
                </a:gs>
                <a:gs pos="34000">
                  <a:schemeClr val="tx1">
                    <a:lumMod val="50000"/>
                    <a:lumOff val="50000"/>
                    <a:alpha val="45000"/>
                  </a:schemeClr>
                </a:gs>
                <a:gs pos="0">
                  <a:srgbClr val="DCE1E7"/>
                </a:gs>
                <a:gs pos="82000">
                  <a:srgbClr val="DCE1E7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ED73350C-FA3A-4CB3-9CFF-078B89821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313" y="1398245"/>
              <a:ext cx="4418013" cy="4905374"/>
            </a:xfrm>
            <a:custGeom>
              <a:avLst/>
              <a:gdLst>
                <a:gd name="T0" fmla="*/ 3027 w 8349"/>
                <a:gd name="T1" fmla="*/ 0 h 9270"/>
                <a:gd name="T2" fmla="*/ 8349 w 8349"/>
                <a:gd name="T3" fmla="*/ 0 h 9270"/>
                <a:gd name="T4" fmla="*/ 5438 w 8349"/>
                <a:gd name="T5" fmla="*/ 9270 h 9270"/>
                <a:gd name="T6" fmla="*/ 0 w 8349"/>
                <a:gd name="T7" fmla="*/ 9270 h 9270"/>
                <a:gd name="T8" fmla="*/ 3027 w 8349"/>
                <a:gd name="T9" fmla="*/ 0 h 9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49" h="9270">
                  <a:moveTo>
                    <a:pt x="3027" y="0"/>
                  </a:moveTo>
                  <a:lnTo>
                    <a:pt x="8349" y="0"/>
                  </a:lnTo>
                  <a:lnTo>
                    <a:pt x="5438" y="9270"/>
                  </a:lnTo>
                  <a:lnTo>
                    <a:pt x="0" y="9270"/>
                  </a:lnTo>
                  <a:lnTo>
                    <a:pt x="3027" y="0"/>
                  </a:lnTo>
                  <a:close/>
                </a:path>
              </a:pathLst>
            </a:custGeom>
            <a:gradFill flip="none" rotWithShape="1">
              <a:gsLst>
                <a:gs pos="11000">
                  <a:srgbClr val="E5E8ED"/>
                </a:gs>
                <a:gs pos="0">
                  <a:srgbClr val="E6E9EE"/>
                </a:gs>
                <a:gs pos="100000">
                  <a:srgbClr val="E5E8ED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EE4E62B0-A2A3-44A1-B695-5CBCB2F1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460" y="1649413"/>
              <a:ext cx="2878138" cy="1170748"/>
            </a:xfrm>
            <a:custGeom>
              <a:avLst/>
              <a:gdLst>
                <a:gd name="T0" fmla="*/ 0 w 5438"/>
                <a:gd name="T1" fmla="*/ 3028 h 3028"/>
                <a:gd name="T2" fmla="*/ 1463 w 5438"/>
                <a:gd name="T3" fmla="*/ 3028 h 3028"/>
                <a:gd name="T4" fmla="*/ 4002 w 5438"/>
                <a:gd name="T5" fmla="*/ 3028 h 3028"/>
                <a:gd name="T6" fmla="*/ 5438 w 5438"/>
                <a:gd name="T7" fmla="*/ 1555 h 3028"/>
                <a:gd name="T8" fmla="*/ 4937 w 5438"/>
                <a:gd name="T9" fmla="*/ 0 h 3028"/>
                <a:gd name="T10" fmla="*/ 926 w 5438"/>
                <a:gd name="T11" fmla="*/ 0 h 3028"/>
                <a:gd name="T12" fmla="*/ 0 w 5438"/>
                <a:gd name="T13" fmla="*/ 3028 h 3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38" h="3028">
                  <a:moveTo>
                    <a:pt x="0" y="3028"/>
                  </a:moveTo>
                  <a:lnTo>
                    <a:pt x="1463" y="3028"/>
                  </a:lnTo>
                  <a:lnTo>
                    <a:pt x="4002" y="3028"/>
                  </a:lnTo>
                  <a:lnTo>
                    <a:pt x="5438" y="1555"/>
                  </a:lnTo>
                  <a:lnTo>
                    <a:pt x="4937" y="0"/>
                  </a:lnTo>
                  <a:lnTo>
                    <a:pt x="926" y="0"/>
                  </a:lnTo>
                  <a:lnTo>
                    <a:pt x="0" y="3028"/>
                  </a:lnTo>
                  <a:close/>
                </a:path>
              </a:pathLst>
            </a:custGeom>
            <a:solidFill>
              <a:srgbClr val="799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4C65766-4460-4407-AC50-C1202AFA424A}"/>
              </a:ext>
            </a:extLst>
          </p:cNvPr>
          <p:cNvSpPr/>
          <p:nvPr/>
        </p:nvSpPr>
        <p:spPr>
          <a:xfrm>
            <a:off x="559860" y="2306124"/>
            <a:ext cx="2098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Study Design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496053A-3246-4F1E-B293-FAB66F3A3200}"/>
              </a:ext>
            </a:extLst>
          </p:cNvPr>
          <p:cNvSpPr/>
          <p:nvPr/>
        </p:nvSpPr>
        <p:spPr>
          <a:xfrm>
            <a:off x="940201" y="3669091"/>
            <a:ext cx="3328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Randomized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Double Blind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Neuropathy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4B74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4B74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4B74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B3EFACD-B6E5-41AE-A187-1737CE3DA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517" y="4252096"/>
            <a:ext cx="1104169" cy="16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F781FB-1EE5-4F96-A050-98221E2E3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35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85A31B-BB65-4BC0-83DA-447E7C4B00A3}"/>
              </a:ext>
            </a:extLst>
          </p:cNvPr>
          <p:cNvSpPr/>
          <p:nvPr/>
        </p:nvSpPr>
        <p:spPr>
          <a:xfrm>
            <a:off x="45122" y="649459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Harding"/>
              </a:rPr>
              <a:t>Nutrition &amp; Rheumatoid Arthritis, 2021.</a:t>
            </a: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B86EBE-66C6-4572-BB5F-306678E4062B}"/>
              </a:ext>
            </a:extLst>
          </p:cNvPr>
          <p:cNvSpPr txBox="1"/>
          <p:nvPr/>
        </p:nvSpPr>
        <p:spPr>
          <a:xfrm>
            <a:off x="2907543" y="1666715"/>
            <a:ext cx="1542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987"/>
            <a:r>
              <a:rPr lang="en-US" sz="2000" b="1" dirty="0">
                <a:latin typeface="AdvTTa9c1b374"/>
              </a:rPr>
              <a:t>Malnutrition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14A6DCAD-D149-476D-B448-06994ED33B02}"/>
              </a:ext>
            </a:extLst>
          </p:cNvPr>
          <p:cNvSpPr/>
          <p:nvPr/>
        </p:nvSpPr>
        <p:spPr>
          <a:xfrm rot="2700000">
            <a:off x="4718255" y="3547348"/>
            <a:ext cx="1087471" cy="1087471"/>
          </a:xfrm>
          <a:prstGeom prst="roundRect">
            <a:avLst/>
          </a:prstGeom>
          <a:solidFill>
            <a:srgbClr val="462FA7"/>
          </a:solidFill>
          <a:ln>
            <a:noFill/>
          </a:ln>
          <a:effectLst>
            <a:innerShdw blurRad="76200" dist="50800" dir="13500000">
              <a:prstClr val="black">
                <a:alpha val="3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12">
            <a:extLst>
              <a:ext uri="{FF2B5EF4-FFF2-40B4-BE49-F238E27FC236}">
                <a16:creationId xmlns:a16="http://schemas.microsoft.com/office/drawing/2014/main" id="{1A6FC576-8D6B-4B37-A8F7-E9BF507AC9DD}"/>
              </a:ext>
            </a:extLst>
          </p:cNvPr>
          <p:cNvSpPr/>
          <p:nvPr/>
        </p:nvSpPr>
        <p:spPr>
          <a:xfrm rot="2700000">
            <a:off x="6261704" y="2871073"/>
            <a:ext cx="1087471" cy="108747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innerShdw blurRad="76200" dist="50800" dir="13500000">
              <a:prstClr val="black">
                <a:alpha val="3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ounded Rectangle 13">
            <a:extLst>
              <a:ext uri="{FF2B5EF4-FFF2-40B4-BE49-F238E27FC236}">
                <a16:creationId xmlns:a16="http://schemas.microsoft.com/office/drawing/2014/main" id="{DB51A4B4-C499-4FBF-B47E-A5E6E87E5A54}"/>
              </a:ext>
            </a:extLst>
          </p:cNvPr>
          <p:cNvSpPr/>
          <p:nvPr/>
        </p:nvSpPr>
        <p:spPr>
          <a:xfrm rot="2700000">
            <a:off x="7805153" y="3547348"/>
            <a:ext cx="1087471" cy="108747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innerShdw blurRad="76200" dist="50800" dir="13500000">
              <a:prstClr val="black">
                <a:alpha val="3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ounded Rectangle 14">
            <a:extLst>
              <a:ext uri="{FF2B5EF4-FFF2-40B4-BE49-F238E27FC236}">
                <a16:creationId xmlns:a16="http://schemas.microsoft.com/office/drawing/2014/main" id="{4D5C8652-680D-4E20-B4CA-198AE164BA71}"/>
              </a:ext>
            </a:extLst>
          </p:cNvPr>
          <p:cNvSpPr/>
          <p:nvPr/>
        </p:nvSpPr>
        <p:spPr>
          <a:xfrm rot="2700000">
            <a:off x="9348602" y="2871073"/>
            <a:ext cx="1087471" cy="1087471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innerShdw blurRad="76200" dist="50800" dir="13500000">
              <a:prstClr val="black">
                <a:alpha val="3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ounded Rectangle 15">
            <a:extLst>
              <a:ext uri="{FF2B5EF4-FFF2-40B4-BE49-F238E27FC236}">
                <a16:creationId xmlns:a16="http://schemas.microsoft.com/office/drawing/2014/main" id="{5B3ACE81-49D7-4505-AF27-CBCA414F357A}"/>
              </a:ext>
            </a:extLst>
          </p:cNvPr>
          <p:cNvSpPr/>
          <p:nvPr/>
        </p:nvSpPr>
        <p:spPr>
          <a:xfrm rot="2700000">
            <a:off x="3174806" y="2871073"/>
            <a:ext cx="1087471" cy="1087471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innerShdw blurRad="76200" dist="50800" dir="13500000">
              <a:prstClr val="black">
                <a:alpha val="3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6">
            <a:extLst>
              <a:ext uri="{FF2B5EF4-FFF2-40B4-BE49-F238E27FC236}">
                <a16:creationId xmlns:a16="http://schemas.microsoft.com/office/drawing/2014/main" id="{0245F2CD-2F96-4DF0-A0D6-459BBEA83028}"/>
              </a:ext>
            </a:extLst>
          </p:cNvPr>
          <p:cNvSpPr/>
          <p:nvPr/>
        </p:nvSpPr>
        <p:spPr>
          <a:xfrm rot="3564405">
            <a:off x="3235498" y="3209211"/>
            <a:ext cx="1087471" cy="10874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sx="103000" sy="103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ounded Rectangle 17">
            <a:extLst>
              <a:ext uri="{FF2B5EF4-FFF2-40B4-BE49-F238E27FC236}">
                <a16:creationId xmlns:a16="http://schemas.microsoft.com/office/drawing/2014/main" id="{90E880B0-07D6-4889-966A-A5E663C70D16}"/>
              </a:ext>
            </a:extLst>
          </p:cNvPr>
          <p:cNvSpPr/>
          <p:nvPr/>
        </p:nvSpPr>
        <p:spPr>
          <a:xfrm rot="1809825">
            <a:off x="4770878" y="3164897"/>
            <a:ext cx="1087471" cy="10874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sx="103000" sy="103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ounded Rectangle 19">
            <a:extLst>
              <a:ext uri="{FF2B5EF4-FFF2-40B4-BE49-F238E27FC236}">
                <a16:creationId xmlns:a16="http://schemas.microsoft.com/office/drawing/2014/main" id="{EE8B1059-61EA-44EE-914F-3E1501E05A0D}"/>
              </a:ext>
            </a:extLst>
          </p:cNvPr>
          <p:cNvSpPr/>
          <p:nvPr/>
        </p:nvSpPr>
        <p:spPr>
          <a:xfrm rot="3564405">
            <a:off x="6338557" y="3190395"/>
            <a:ext cx="1087471" cy="10874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sx="103000" sy="103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CDDE357D-C009-4BAD-AD2A-35655B1A5CF3}"/>
              </a:ext>
            </a:extLst>
          </p:cNvPr>
          <p:cNvSpPr/>
          <p:nvPr/>
        </p:nvSpPr>
        <p:spPr>
          <a:xfrm rot="1809825">
            <a:off x="7873937" y="3146081"/>
            <a:ext cx="1087471" cy="10874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sx="103000" sy="103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21">
            <a:extLst>
              <a:ext uri="{FF2B5EF4-FFF2-40B4-BE49-F238E27FC236}">
                <a16:creationId xmlns:a16="http://schemas.microsoft.com/office/drawing/2014/main" id="{CAA7BD8F-8EA1-4FCF-8B15-02B2E45ADC06}"/>
              </a:ext>
            </a:extLst>
          </p:cNvPr>
          <p:cNvSpPr/>
          <p:nvPr/>
        </p:nvSpPr>
        <p:spPr>
          <a:xfrm rot="3564405">
            <a:off x="9382307" y="3195154"/>
            <a:ext cx="1087471" cy="10874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sx="103000" sy="103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E0B2AEA-E226-4839-843D-F0FED585B337}"/>
              </a:ext>
            </a:extLst>
          </p:cNvPr>
          <p:cNvGrpSpPr/>
          <p:nvPr/>
        </p:nvGrpSpPr>
        <p:grpSpPr>
          <a:xfrm>
            <a:off x="3576784" y="2367003"/>
            <a:ext cx="283510" cy="223586"/>
            <a:chOff x="1924702" y="2309895"/>
            <a:chExt cx="423801" cy="334225"/>
          </a:xfrm>
          <a:solidFill>
            <a:schemeClr val="bg1">
              <a:lumMod val="50000"/>
            </a:schemeClr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60620EE-6FC4-4B44-8743-3136DD86B03E}"/>
                </a:ext>
              </a:extLst>
            </p:cNvPr>
            <p:cNvSpPr/>
            <p:nvPr/>
          </p:nvSpPr>
          <p:spPr>
            <a:xfrm>
              <a:off x="2085619" y="2309895"/>
              <a:ext cx="101967" cy="101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55065A7-1F0B-4508-9C2B-C1445FB6B118}"/>
                </a:ext>
              </a:extLst>
            </p:cNvPr>
            <p:cNvGrpSpPr/>
            <p:nvPr/>
          </p:nvGrpSpPr>
          <p:grpSpPr>
            <a:xfrm>
              <a:off x="2009144" y="2438298"/>
              <a:ext cx="254918" cy="67978"/>
              <a:chOff x="6094412" y="2895600"/>
              <a:chExt cx="1143000" cy="304800"/>
            </a:xfrm>
            <a:grpFill/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116EA062-5656-41C6-BD2D-EB4E84A79D22}"/>
                  </a:ext>
                </a:extLst>
              </p:cNvPr>
              <p:cNvSpPr/>
              <p:nvPr/>
            </p:nvSpPr>
            <p:spPr>
              <a:xfrm>
                <a:off x="60944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5FD2223-9B9C-4AC9-9D7C-CB2B73106073}"/>
                  </a:ext>
                </a:extLst>
              </p:cNvPr>
              <p:cNvSpPr/>
              <p:nvPr/>
            </p:nvSpPr>
            <p:spPr>
              <a:xfrm>
                <a:off x="69326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1159D3D-B1BE-46BB-94AE-222C37FE6C68}"/>
                </a:ext>
              </a:extLst>
            </p:cNvPr>
            <p:cNvGrpSpPr/>
            <p:nvPr/>
          </p:nvGrpSpPr>
          <p:grpSpPr>
            <a:xfrm>
              <a:off x="1958691" y="2532712"/>
              <a:ext cx="355823" cy="50983"/>
              <a:chOff x="5870574" y="3397250"/>
              <a:chExt cx="1595438" cy="228600"/>
            </a:xfrm>
            <a:grpFill/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3849D25-F6FC-40EC-A90B-40D5ECE7DC9D}"/>
                  </a:ext>
                </a:extLst>
              </p:cNvPr>
              <p:cNvSpPr/>
              <p:nvPr/>
            </p:nvSpPr>
            <p:spPr>
              <a:xfrm>
                <a:off x="5870574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C76D7B85-734A-4027-8B9C-62D54E2F590F}"/>
                  </a:ext>
                </a:extLst>
              </p:cNvPr>
              <p:cNvSpPr/>
              <p:nvPr/>
            </p:nvSpPr>
            <p:spPr>
              <a:xfrm>
                <a:off x="7237412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C106141-0782-46B5-9C25-1E79EFF2D786}"/>
                </a:ext>
              </a:extLst>
            </p:cNvPr>
            <p:cNvGrpSpPr/>
            <p:nvPr/>
          </p:nvGrpSpPr>
          <p:grpSpPr>
            <a:xfrm>
              <a:off x="1924702" y="2610131"/>
              <a:ext cx="423801" cy="33989"/>
              <a:chOff x="5718174" y="3708400"/>
              <a:chExt cx="1900238" cy="152400"/>
            </a:xfrm>
            <a:grpFill/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D7655DF3-DE39-4195-A75B-1A4B65C83547}"/>
                  </a:ext>
                </a:extLst>
              </p:cNvPr>
              <p:cNvSpPr/>
              <p:nvPr/>
            </p:nvSpPr>
            <p:spPr>
              <a:xfrm>
                <a:off x="7466012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28374C63-752E-4856-8DC6-D25AB982A210}"/>
                  </a:ext>
                </a:extLst>
              </p:cNvPr>
              <p:cNvSpPr/>
              <p:nvPr/>
            </p:nvSpPr>
            <p:spPr>
              <a:xfrm>
                <a:off x="5718174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08B5528-F5E7-4A03-8FA3-81F7B3C7BF5A}"/>
              </a:ext>
            </a:extLst>
          </p:cNvPr>
          <p:cNvGrpSpPr/>
          <p:nvPr/>
        </p:nvGrpSpPr>
        <p:grpSpPr>
          <a:xfrm>
            <a:off x="6680535" y="2367003"/>
            <a:ext cx="283510" cy="223586"/>
            <a:chOff x="1924702" y="2309895"/>
            <a:chExt cx="423801" cy="334225"/>
          </a:xfrm>
          <a:solidFill>
            <a:schemeClr val="bg1">
              <a:lumMod val="50000"/>
            </a:schemeClr>
          </a:solidFill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3809E242-0909-42DA-B96F-C6B2A9BA4784}"/>
                </a:ext>
              </a:extLst>
            </p:cNvPr>
            <p:cNvSpPr/>
            <p:nvPr/>
          </p:nvSpPr>
          <p:spPr>
            <a:xfrm>
              <a:off x="2085619" y="2309895"/>
              <a:ext cx="101967" cy="101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D5F511B-FA7C-43C2-B155-12BD41A39D21}"/>
                </a:ext>
              </a:extLst>
            </p:cNvPr>
            <p:cNvGrpSpPr/>
            <p:nvPr/>
          </p:nvGrpSpPr>
          <p:grpSpPr>
            <a:xfrm>
              <a:off x="2009144" y="2438298"/>
              <a:ext cx="254918" cy="67978"/>
              <a:chOff x="6094412" y="2895600"/>
              <a:chExt cx="1143000" cy="304800"/>
            </a:xfrm>
            <a:grpFill/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3785E92F-1482-4FCA-808B-E27625BC8021}"/>
                  </a:ext>
                </a:extLst>
              </p:cNvPr>
              <p:cNvSpPr/>
              <p:nvPr/>
            </p:nvSpPr>
            <p:spPr>
              <a:xfrm>
                <a:off x="60944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6EBFB33-EDE8-498E-A2B4-DFB1571564AF}"/>
                  </a:ext>
                </a:extLst>
              </p:cNvPr>
              <p:cNvSpPr/>
              <p:nvPr/>
            </p:nvSpPr>
            <p:spPr>
              <a:xfrm>
                <a:off x="69326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B5AC780-2941-41EF-A3AE-32CA6BE01781}"/>
                </a:ext>
              </a:extLst>
            </p:cNvPr>
            <p:cNvGrpSpPr/>
            <p:nvPr/>
          </p:nvGrpSpPr>
          <p:grpSpPr>
            <a:xfrm>
              <a:off x="1958691" y="2532712"/>
              <a:ext cx="355823" cy="50983"/>
              <a:chOff x="5870574" y="3397250"/>
              <a:chExt cx="1595438" cy="228600"/>
            </a:xfrm>
            <a:grpFill/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B845CA0A-BC75-466F-AAE2-6D7FC2763380}"/>
                  </a:ext>
                </a:extLst>
              </p:cNvPr>
              <p:cNvSpPr/>
              <p:nvPr/>
            </p:nvSpPr>
            <p:spPr>
              <a:xfrm>
                <a:off x="5870574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9428F0CC-9C4C-4AC2-807B-B775CEE1A292}"/>
                  </a:ext>
                </a:extLst>
              </p:cNvPr>
              <p:cNvSpPr/>
              <p:nvPr/>
            </p:nvSpPr>
            <p:spPr>
              <a:xfrm>
                <a:off x="7237412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A74DF3E-BC2B-4666-B99C-C7D128BBE3BC}"/>
                </a:ext>
              </a:extLst>
            </p:cNvPr>
            <p:cNvGrpSpPr/>
            <p:nvPr/>
          </p:nvGrpSpPr>
          <p:grpSpPr>
            <a:xfrm>
              <a:off x="1924702" y="2610131"/>
              <a:ext cx="423801" cy="33989"/>
              <a:chOff x="5718174" y="3708400"/>
              <a:chExt cx="1900238" cy="152400"/>
            </a:xfrm>
            <a:grpFill/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FF2F8AF-356A-451C-BC67-07D29C1832E0}"/>
                  </a:ext>
                </a:extLst>
              </p:cNvPr>
              <p:cNvSpPr/>
              <p:nvPr/>
            </p:nvSpPr>
            <p:spPr>
              <a:xfrm>
                <a:off x="7466012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7B34B44-C6FE-41E3-88F9-3F4B5FDBBE37}"/>
                  </a:ext>
                </a:extLst>
              </p:cNvPr>
              <p:cNvSpPr/>
              <p:nvPr/>
            </p:nvSpPr>
            <p:spPr>
              <a:xfrm>
                <a:off x="5718174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AFEE7F5-2A0E-4C7C-B889-A8411B9A4493}"/>
              </a:ext>
            </a:extLst>
          </p:cNvPr>
          <p:cNvGrpSpPr/>
          <p:nvPr/>
        </p:nvGrpSpPr>
        <p:grpSpPr>
          <a:xfrm>
            <a:off x="9784285" y="2367003"/>
            <a:ext cx="283510" cy="223586"/>
            <a:chOff x="1924702" y="2309895"/>
            <a:chExt cx="423801" cy="334225"/>
          </a:xfrm>
          <a:solidFill>
            <a:schemeClr val="bg1">
              <a:lumMod val="50000"/>
            </a:schemeClr>
          </a:solidFill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06C095A-1253-473C-AD07-487FF12AEF5D}"/>
                </a:ext>
              </a:extLst>
            </p:cNvPr>
            <p:cNvSpPr/>
            <p:nvPr/>
          </p:nvSpPr>
          <p:spPr>
            <a:xfrm>
              <a:off x="2085619" y="2309895"/>
              <a:ext cx="101967" cy="101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DEE39EB-48C5-40E2-9A5D-22086C75075A}"/>
                </a:ext>
              </a:extLst>
            </p:cNvPr>
            <p:cNvGrpSpPr/>
            <p:nvPr/>
          </p:nvGrpSpPr>
          <p:grpSpPr>
            <a:xfrm>
              <a:off x="2009144" y="2438298"/>
              <a:ext cx="254918" cy="67978"/>
              <a:chOff x="6094412" y="2895600"/>
              <a:chExt cx="1143000" cy="304800"/>
            </a:xfrm>
            <a:grpFill/>
          </p:grpSpPr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C54F7E07-5837-4475-86FE-67DE19D42A41}"/>
                  </a:ext>
                </a:extLst>
              </p:cNvPr>
              <p:cNvSpPr/>
              <p:nvPr/>
            </p:nvSpPr>
            <p:spPr>
              <a:xfrm>
                <a:off x="60944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EB7CDA3E-389E-475E-8FAF-058D5064412B}"/>
                  </a:ext>
                </a:extLst>
              </p:cNvPr>
              <p:cNvSpPr/>
              <p:nvPr/>
            </p:nvSpPr>
            <p:spPr>
              <a:xfrm>
                <a:off x="69326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4EC3C37-AFE3-4F39-9DA9-D981E9FAF4C2}"/>
                </a:ext>
              </a:extLst>
            </p:cNvPr>
            <p:cNvGrpSpPr/>
            <p:nvPr/>
          </p:nvGrpSpPr>
          <p:grpSpPr>
            <a:xfrm>
              <a:off x="1958691" y="2532712"/>
              <a:ext cx="355823" cy="50983"/>
              <a:chOff x="5870574" y="3397250"/>
              <a:chExt cx="1595438" cy="228600"/>
            </a:xfrm>
            <a:grpFill/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33E5208F-132D-4FA5-84BC-CF59E05AB1F5}"/>
                  </a:ext>
                </a:extLst>
              </p:cNvPr>
              <p:cNvSpPr/>
              <p:nvPr/>
            </p:nvSpPr>
            <p:spPr>
              <a:xfrm>
                <a:off x="5870574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42BCEA2-AD26-4846-A43F-67B25A5E4E41}"/>
                  </a:ext>
                </a:extLst>
              </p:cNvPr>
              <p:cNvSpPr/>
              <p:nvPr/>
            </p:nvSpPr>
            <p:spPr>
              <a:xfrm>
                <a:off x="7237412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53AAD08-9265-45B6-89CB-77E3D001F3CD}"/>
                </a:ext>
              </a:extLst>
            </p:cNvPr>
            <p:cNvGrpSpPr/>
            <p:nvPr/>
          </p:nvGrpSpPr>
          <p:grpSpPr>
            <a:xfrm>
              <a:off x="1924702" y="2610131"/>
              <a:ext cx="423801" cy="33989"/>
              <a:chOff x="5718174" y="3708400"/>
              <a:chExt cx="1900238" cy="152400"/>
            </a:xfrm>
            <a:grpFill/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75E91F0-466E-4D2E-BDFF-2943CD87035B}"/>
                  </a:ext>
                </a:extLst>
              </p:cNvPr>
              <p:cNvSpPr/>
              <p:nvPr/>
            </p:nvSpPr>
            <p:spPr>
              <a:xfrm>
                <a:off x="7466012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940285A2-6745-4B8D-93B5-7AFB163D9107}"/>
                  </a:ext>
                </a:extLst>
              </p:cNvPr>
              <p:cNvSpPr/>
              <p:nvPr/>
            </p:nvSpPr>
            <p:spPr>
              <a:xfrm>
                <a:off x="5718174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81FE7B5-F877-408B-BC33-E3D7355B6B7E}"/>
              </a:ext>
            </a:extLst>
          </p:cNvPr>
          <p:cNvGrpSpPr/>
          <p:nvPr/>
        </p:nvGrpSpPr>
        <p:grpSpPr>
          <a:xfrm rot="10800000">
            <a:off x="8202840" y="4902969"/>
            <a:ext cx="283510" cy="223586"/>
            <a:chOff x="1924702" y="2309895"/>
            <a:chExt cx="423801" cy="334225"/>
          </a:xfrm>
          <a:solidFill>
            <a:schemeClr val="bg1">
              <a:lumMod val="50000"/>
            </a:schemeClr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4871B77-7980-4B6C-8D0C-1C9638E0AB39}"/>
                </a:ext>
              </a:extLst>
            </p:cNvPr>
            <p:cNvSpPr/>
            <p:nvPr/>
          </p:nvSpPr>
          <p:spPr>
            <a:xfrm>
              <a:off x="2085619" y="2309895"/>
              <a:ext cx="101967" cy="101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F357392-8D20-4D49-A112-65E38CC1EEDC}"/>
                </a:ext>
              </a:extLst>
            </p:cNvPr>
            <p:cNvGrpSpPr/>
            <p:nvPr/>
          </p:nvGrpSpPr>
          <p:grpSpPr>
            <a:xfrm>
              <a:off x="2009144" y="2438298"/>
              <a:ext cx="254918" cy="67978"/>
              <a:chOff x="6094412" y="2895600"/>
              <a:chExt cx="1143000" cy="304800"/>
            </a:xfrm>
            <a:grpFill/>
          </p:grpSpPr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6FC206C-F266-4FB2-912A-EA218F7F551C}"/>
                  </a:ext>
                </a:extLst>
              </p:cNvPr>
              <p:cNvSpPr/>
              <p:nvPr/>
            </p:nvSpPr>
            <p:spPr>
              <a:xfrm>
                <a:off x="60944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1E36CE4-2776-4218-8B2A-1DC78B8D854F}"/>
                  </a:ext>
                </a:extLst>
              </p:cNvPr>
              <p:cNvSpPr/>
              <p:nvPr/>
            </p:nvSpPr>
            <p:spPr>
              <a:xfrm>
                <a:off x="69326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7C0133A3-AB5A-4FD9-ACC2-8018E6E71732}"/>
                </a:ext>
              </a:extLst>
            </p:cNvPr>
            <p:cNvGrpSpPr/>
            <p:nvPr/>
          </p:nvGrpSpPr>
          <p:grpSpPr>
            <a:xfrm>
              <a:off x="1958691" y="2532712"/>
              <a:ext cx="355823" cy="50983"/>
              <a:chOff x="5870574" y="3397250"/>
              <a:chExt cx="1595438" cy="228600"/>
            </a:xfrm>
            <a:grpFill/>
          </p:grpSpPr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2D6B0648-756E-4286-880E-DD3E703057DD}"/>
                  </a:ext>
                </a:extLst>
              </p:cNvPr>
              <p:cNvSpPr/>
              <p:nvPr/>
            </p:nvSpPr>
            <p:spPr>
              <a:xfrm>
                <a:off x="5870574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182AA3BD-DD84-40E1-8287-34C64354B97E}"/>
                  </a:ext>
                </a:extLst>
              </p:cNvPr>
              <p:cNvSpPr/>
              <p:nvPr/>
            </p:nvSpPr>
            <p:spPr>
              <a:xfrm>
                <a:off x="7237412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2F5A527-C0F0-4D7F-81F4-676D9F91D51A}"/>
                </a:ext>
              </a:extLst>
            </p:cNvPr>
            <p:cNvGrpSpPr/>
            <p:nvPr/>
          </p:nvGrpSpPr>
          <p:grpSpPr>
            <a:xfrm>
              <a:off x="1924702" y="2610131"/>
              <a:ext cx="423801" cy="33989"/>
              <a:chOff x="5718174" y="3708400"/>
              <a:chExt cx="1900238" cy="152400"/>
            </a:xfrm>
            <a:grpFill/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30EB267-EACD-4945-A6D7-50D71355BC87}"/>
                  </a:ext>
                </a:extLst>
              </p:cNvPr>
              <p:cNvSpPr/>
              <p:nvPr/>
            </p:nvSpPr>
            <p:spPr>
              <a:xfrm>
                <a:off x="7466012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900A98D7-09B2-4DC9-AAAE-3B996189DB0D}"/>
                  </a:ext>
                </a:extLst>
              </p:cNvPr>
              <p:cNvSpPr/>
              <p:nvPr/>
            </p:nvSpPr>
            <p:spPr>
              <a:xfrm>
                <a:off x="5718174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9ECC0E9-5388-4954-AF33-37854B2BD34C}"/>
              </a:ext>
            </a:extLst>
          </p:cNvPr>
          <p:cNvGrpSpPr/>
          <p:nvPr/>
        </p:nvGrpSpPr>
        <p:grpSpPr>
          <a:xfrm rot="10800000">
            <a:off x="5115942" y="4902969"/>
            <a:ext cx="283510" cy="223586"/>
            <a:chOff x="1924702" y="2309895"/>
            <a:chExt cx="423801" cy="334225"/>
          </a:xfrm>
          <a:solidFill>
            <a:schemeClr val="bg1">
              <a:lumMod val="50000"/>
            </a:schemeClr>
          </a:solidFill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E42B14A0-EEBD-4195-9A50-96E19C680626}"/>
                </a:ext>
              </a:extLst>
            </p:cNvPr>
            <p:cNvSpPr/>
            <p:nvPr/>
          </p:nvSpPr>
          <p:spPr>
            <a:xfrm>
              <a:off x="2085619" y="2309895"/>
              <a:ext cx="101967" cy="101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71B9D052-C449-4E93-96C4-D801ACF2EA6C}"/>
                </a:ext>
              </a:extLst>
            </p:cNvPr>
            <p:cNvGrpSpPr/>
            <p:nvPr/>
          </p:nvGrpSpPr>
          <p:grpSpPr>
            <a:xfrm>
              <a:off x="2009144" y="2438298"/>
              <a:ext cx="254918" cy="67978"/>
              <a:chOff x="6094412" y="2895600"/>
              <a:chExt cx="1143000" cy="304800"/>
            </a:xfrm>
            <a:grpFill/>
          </p:grpSpPr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76E0235A-E52B-4BD1-B01F-D4CE7B31EE3C}"/>
                  </a:ext>
                </a:extLst>
              </p:cNvPr>
              <p:cNvSpPr/>
              <p:nvPr/>
            </p:nvSpPr>
            <p:spPr>
              <a:xfrm>
                <a:off x="60944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5EB41F96-EBD2-4D15-806A-B07BBEA9A0CC}"/>
                  </a:ext>
                </a:extLst>
              </p:cNvPr>
              <p:cNvSpPr/>
              <p:nvPr/>
            </p:nvSpPr>
            <p:spPr>
              <a:xfrm>
                <a:off x="6932612" y="28956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EDBE0DC-6BF9-42B4-9EFE-261C3D9DD54F}"/>
                </a:ext>
              </a:extLst>
            </p:cNvPr>
            <p:cNvGrpSpPr/>
            <p:nvPr/>
          </p:nvGrpSpPr>
          <p:grpSpPr>
            <a:xfrm>
              <a:off x="1958691" y="2532712"/>
              <a:ext cx="355823" cy="50983"/>
              <a:chOff x="5870574" y="3397250"/>
              <a:chExt cx="1595438" cy="228600"/>
            </a:xfrm>
            <a:grpFill/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13EE77C1-1178-4CA0-B20A-0A9C63C2CE12}"/>
                  </a:ext>
                </a:extLst>
              </p:cNvPr>
              <p:cNvSpPr/>
              <p:nvPr/>
            </p:nvSpPr>
            <p:spPr>
              <a:xfrm>
                <a:off x="5870574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F33C5261-A41C-4656-94A0-708DFD905221}"/>
                  </a:ext>
                </a:extLst>
              </p:cNvPr>
              <p:cNvSpPr/>
              <p:nvPr/>
            </p:nvSpPr>
            <p:spPr>
              <a:xfrm>
                <a:off x="7237412" y="3397250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93CAC512-313C-4377-B442-E20A52D07B50}"/>
                </a:ext>
              </a:extLst>
            </p:cNvPr>
            <p:cNvGrpSpPr/>
            <p:nvPr/>
          </p:nvGrpSpPr>
          <p:grpSpPr>
            <a:xfrm>
              <a:off x="1924702" y="2610131"/>
              <a:ext cx="423801" cy="33989"/>
              <a:chOff x="5718174" y="3708400"/>
              <a:chExt cx="1900238" cy="152400"/>
            </a:xfrm>
            <a:grpFill/>
          </p:grpSpPr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60050AD5-6CA3-4910-91C2-33225BE5F15E}"/>
                  </a:ext>
                </a:extLst>
              </p:cNvPr>
              <p:cNvSpPr/>
              <p:nvPr/>
            </p:nvSpPr>
            <p:spPr>
              <a:xfrm>
                <a:off x="7466012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8D57F35C-43B2-4B98-BF08-376D2F2EC442}"/>
                  </a:ext>
                </a:extLst>
              </p:cNvPr>
              <p:cNvSpPr/>
              <p:nvPr/>
            </p:nvSpPr>
            <p:spPr>
              <a:xfrm>
                <a:off x="5718174" y="3708400"/>
                <a:ext cx="152400" cy="152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US" sz="24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E3DC89E6-3C90-4CCB-8B8B-C439D04EF68A}"/>
              </a:ext>
            </a:extLst>
          </p:cNvPr>
          <p:cNvSpPr txBox="1"/>
          <p:nvPr/>
        </p:nvSpPr>
        <p:spPr>
          <a:xfrm>
            <a:off x="5161977" y="1619538"/>
            <a:ext cx="332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US" sz="2000" b="1" dirty="0">
                <a:latin typeface="AdvTTa9c1b374"/>
              </a:rPr>
              <a:t>Increased nutrient loss </a:t>
            </a:r>
          </a:p>
          <a:p>
            <a:pPr algn="ctr" defTabSz="1218987"/>
            <a:r>
              <a:rPr lang="en-US" sz="1600" b="1" dirty="0">
                <a:latin typeface="AdvTTa9c1b374"/>
              </a:rPr>
              <a:t>such as with dialysis </a:t>
            </a:r>
            <a:endParaRPr lang="en-US" sz="24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C8B0F5-4B99-418D-B351-A8147CC12F1E}"/>
              </a:ext>
            </a:extLst>
          </p:cNvPr>
          <p:cNvSpPr txBox="1"/>
          <p:nvPr/>
        </p:nvSpPr>
        <p:spPr>
          <a:xfrm>
            <a:off x="8521717" y="1575181"/>
            <a:ext cx="338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US" sz="2000" b="1" dirty="0">
                <a:latin typeface="AdvTTa9c1b374"/>
              </a:rPr>
              <a:t>Certain drugs that inhibit nutrient absorption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5BD8BD9-7D9A-45E0-9101-025020E441C2}"/>
              </a:ext>
            </a:extLst>
          </p:cNvPr>
          <p:cNvSpPr txBox="1"/>
          <p:nvPr/>
        </p:nvSpPr>
        <p:spPr>
          <a:xfrm>
            <a:off x="4231357" y="5167330"/>
            <a:ext cx="212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US" sz="2000" b="1" dirty="0">
                <a:latin typeface="AdvTTa9c1b374"/>
              </a:rPr>
              <a:t>Malabsorption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CCE75F0-4B08-44F9-B198-8643E5D9A792}"/>
              </a:ext>
            </a:extLst>
          </p:cNvPr>
          <p:cNvSpPr txBox="1"/>
          <p:nvPr/>
        </p:nvSpPr>
        <p:spPr>
          <a:xfrm>
            <a:off x="6898295" y="5176746"/>
            <a:ext cx="2813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987"/>
            <a:r>
              <a:rPr lang="en-US" sz="2000" b="1" dirty="0">
                <a:latin typeface="AdvTTa9c1b374"/>
              </a:rPr>
              <a:t>Autoimmune conditions </a:t>
            </a:r>
          </a:p>
          <a:p>
            <a:pPr algn="ctr" defTabSz="1218987"/>
            <a:r>
              <a:rPr lang="en-US" sz="1400" b="1" dirty="0">
                <a:latin typeface="AdvTTa9c1b374"/>
              </a:rPr>
              <a:t>such as pernicious anemia</a:t>
            </a:r>
            <a:endParaRPr lang="en-US" sz="14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alnutrition Icons - Download Free Vector Icons | Noun Project">
            <a:extLst>
              <a:ext uri="{FF2B5EF4-FFF2-40B4-BE49-F238E27FC236}">
                <a16:creationId xmlns:a16="http://schemas.microsoft.com/office/drawing/2014/main" id="{741566AF-DC98-4E27-AAC5-1136D941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67" y="3380686"/>
            <a:ext cx="706887" cy="7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omach Ache Icons - Download Free Vector Icons | Noun Project">
            <a:extLst>
              <a:ext uri="{FF2B5EF4-FFF2-40B4-BE49-F238E27FC236}">
                <a16:creationId xmlns:a16="http://schemas.microsoft.com/office/drawing/2014/main" id="{50993EE4-EA69-44D9-94E4-109CE1400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8698">
            <a:off x="4924895" y="3317175"/>
            <a:ext cx="800071" cy="80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l In One Health - Nutrition Icon Png,Health Icon Png - free transparent  png images - pngaaa.com">
            <a:extLst>
              <a:ext uri="{FF2B5EF4-FFF2-40B4-BE49-F238E27FC236}">
                <a16:creationId xmlns:a16="http://schemas.microsoft.com/office/drawing/2014/main" id="{D6462310-9E6E-415E-9D6F-CCC4142E83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0" t="5646" r="16840" b="6203"/>
          <a:stretch/>
        </p:blipFill>
        <p:spPr bwMode="auto">
          <a:xfrm>
            <a:off x="6565382" y="3390295"/>
            <a:ext cx="633820" cy="6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vere Autoimmune Disease - Talaris">
            <a:extLst>
              <a:ext uri="{FF2B5EF4-FFF2-40B4-BE49-F238E27FC236}">
                <a16:creationId xmlns:a16="http://schemas.microsoft.com/office/drawing/2014/main" id="{F4ACDEE1-3D3C-495D-A3A1-CC2501E5E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5" r="22162" b="46179"/>
          <a:stretch/>
        </p:blipFill>
        <p:spPr bwMode="auto">
          <a:xfrm>
            <a:off x="8036403" y="3342280"/>
            <a:ext cx="756485" cy="72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rug - Free medical icons">
            <a:extLst>
              <a:ext uri="{FF2B5EF4-FFF2-40B4-BE49-F238E27FC236}">
                <a16:creationId xmlns:a16="http://schemas.microsoft.com/office/drawing/2014/main" id="{1232059F-E17B-4A54-A5C3-A68BFCA2D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215" y="3392774"/>
            <a:ext cx="746569" cy="74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97787F2D-84D4-47ED-BCB5-390676E705F0}"/>
              </a:ext>
            </a:extLst>
          </p:cNvPr>
          <p:cNvSpPr/>
          <p:nvPr/>
        </p:nvSpPr>
        <p:spPr>
          <a:xfrm>
            <a:off x="1809142" y="1165892"/>
            <a:ext cx="7435932" cy="45719"/>
          </a:xfrm>
          <a:prstGeom prst="rect">
            <a:avLst/>
          </a:prstGeom>
          <a:solidFill>
            <a:srgbClr val="AF56A4"/>
          </a:solidFill>
          <a:ln>
            <a:solidFill>
              <a:srgbClr val="AF56A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1269CC5-9979-445F-A1A0-A53F808536C8}"/>
              </a:ext>
            </a:extLst>
          </p:cNvPr>
          <p:cNvSpPr/>
          <p:nvPr/>
        </p:nvSpPr>
        <p:spPr>
          <a:xfrm>
            <a:off x="2681834" y="711456"/>
            <a:ext cx="65265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Causes of Nutrition Deficiency</a:t>
            </a:r>
          </a:p>
          <a:p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266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6FFFAAE8-7E4A-45C8-A72B-EFA064B86A41}"/>
              </a:ext>
            </a:extLst>
          </p:cNvPr>
          <p:cNvSpPr/>
          <p:nvPr/>
        </p:nvSpPr>
        <p:spPr>
          <a:xfrm>
            <a:off x="6666276" y="1867742"/>
            <a:ext cx="5404652" cy="4255008"/>
          </a:xfrm>
          <a:prstGeom prst="roundRect">
            <a:avLst>
              <a:gd name="adj" fmla="val 3204"/>
            </a:avLst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>
            <a:outerShdw blurRad="241300" dist="127000" dir="4800000" algn="t" rotWithShape="0">
              <a:prstClr val="black">
                <a:alpha val="2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ounded Rectangle 3">
            <a:extLst>
              <a:ext uri="{FF2B5EF4-FFF2-40B4-BE49-F238E27FC236}">
                <a16:creationId xmlns:a16="http://schemas.microsoft.com/office/drawing/2014/main" id="{C49E0DF2-919F-4598-B8D6-245327894D74}"/>
              </a:ext>
            </a:extLst>
          </p:cNvPr>
          <p:cNvSpPr/>
          <p:nvPr/>
        </p:nvSpPr>
        <p:spPr>
          <a:xfrm>
            <a:off x="1128845" y="1821695"/>
            <a:ext cx="5124345" cy="4255008"/>
          </a:xfrm>
          <a:prstGeom prst="roundRect">
            <a:avLst>
              <a:gd name="adj" fmla="val 3204"/>
            </a:avLst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>
            <a:outerShdw blurRad="241300" dist="127000" dir="4800000" algn="t" rotWithShape="0">
              <a:prstClr val="black">
                <a:alpha val="2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6C4B14D6-B6A8-443B-990E-4EE6EEF01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324489"/>
              </p:ext>
            </p:extLst>
          </p:nvPr>
        </p:nvGraphicFramePr>
        <p:xfrm>
          <a:off x="973964" y="2392294"/>
          <a:ext cx="5165265" cy="35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835D6C9B-091D-4C38-9945-10BE86E3B7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014443"/>
              </p:ext>
            </p:extLst>
          </p:nvPr>
        </p:nvGraphicFramePr>
        <p:xfrm>
          <a:off x="6915068" y="2426276"/>
          <a:ext cx="5404656" cy="35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E2B396DB-C971-4648-8BFD-364B0B500E65}"/>
              </a:ext>
            </a:extLst>
          </p:cNvPr>
          <p:cNvSpPr txBox="1"/>
          <p:nvPr/>
        </p:nvSpPr>
        <p:spPr>
          <a:xfrm>
            <a:off x="2050460" y="1961948"/>
            <a:ext cx="5010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57C1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 Weeks Later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16AD794-3980-47C2-A69B-48E0146F74C6}"/>
              </a:ext>
            </a:extLst>
          </p:cNvPr>
          <p:cNvCxnSpPr/>
          <p:nvPr/>
        </p:nvCxnSpPr>
        <p:spPr>
          <a:xfrm>
            <a:off x="6427388" y="1951229"/>
            <a:ext cx="0" cy="399594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2AE9595F-06AD-4BC7-930F-EB7C0503E604}"/>
              </a:ext>
            </a:extLst>
          </p:cNvPr>
          <p:cNvSpPr/>
          <p:nvPr/>
        </p:nvSpPr>
        <p:spPr>
          <a:xfrm>
            <a:off x="6034188" y="2128353"/>
            <a:ext cx="289120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6">
                <a:lumMod val="50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AC2E5FE-2EA8-43BF-811C-A6C9FAA701CE}"/>
              </a:ext>
            </a:extLst>
          </p:cNvPr>
          <p:cNvSpPr/>
          <p:nvPr/>
        </p:nvSpPr>
        <p:spPr>
          <a:xfrm flipH="1">
            <a:off x="6511309" y="2128353"/>
            <a:ext cx="282703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>
                <a:lumMod val="75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ounded Rectangle 62">
            <a:extLst>
              <a:ext uri="{FF2B5EF4-FFF2-40B4-BE49-F238E27FC236}">
                <a16:creationId xmlns:a16="http://schemas.microsoft.com/office/drawing/2014/main" id="{D7F536D5-0B93-44C0-976D-3E01B6183086}"/>
              </a:ext>
            </a:extLst>
          </p:cNvPr>
          <p:cNvSpPr/>
          <p:nvPr/>
        </p:nvSpPr>
        <p:spPr>
          <a:xfrm>
            <a:off x="6120676" y="2184012"/>
            <a:ext cx="613424" cy="228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B4AC870-C9F6-47E9-A7FF-7560BA6D6A69}"/>
              </a:ext>
            </a:extLst>
          </p:cNvPr>
          <p:cNvSpPr/>
          <p:nvPr/>
        </p:nvSpPr>
        <p:spPr>
          <a:xfrm>
            <a:off x="6047804" y="5282450"/>
            <a:ext cx="289120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6">
                <a:lumMod val="50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598D3C5-5664-4471-A898-ADF9CA51015E}"/>
              </a:ext>
            </a:extLst>
          </p:cNvPr>
          <p:cNvSpPr/>
          <p:nvPr/>
        </p:nvSpPr>
        <p:spPr>
          <a:xfrm flipH="1">
            <a:off x="6524925" y="5282450"/>
            <a:ext cx="282703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>
                <a:lumMod val="75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ounded Rectangle 62">
            <a:extLst>
              <a:ext uri="{FF2B5EF4-FFF2-40B4-BE49-F238E27FC236}">
                <a16:creationId xmlns:a16="http://schemas.microsoft.com/office/drawing/2014/main" id="{4BF42208-2B5B-43EF-9224-CE25D9F7E8DC}"/>
              </a:ext>
            </a:extLst>
          </p:cNvPr>
          <p:cNvSpPr/>
          <p:nvPr/>
        </p:nvSpPr>
        <p:spPr>
          <a:xfrm>
            <a:off x="6134292" y="5338109"/>
            <a:ext cx="613424" cy="228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A54D02-5F93-4BD8-A771-DB4991BE1DEE}"/>
              </a:ext>
            </a:extLst>
          </p:cNvPr>
          <p:cNvSpPr/>
          <p:nvPr/>
        </p:nvSpPr>
        <p:spPr>
          <a:xfrm>
            <a:off x="-11344" y="6356352"/>
            <a:ext cx="12213747" cy="512273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108725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Harding"/>
              </a:rPr>
              <a:t>Endocrinology and Metabolism Research Institute, Final Report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76C94FBD-BCDC-4862-BF9A-59A7704C88D0}"/>
              </a:ext>
            </a:extLst>
          </p:cNvPr>
          <p:cNvSpPr txBox="1">
            <a:spLocks/>
          </p:cNvSpPr>
          <p:nvPr/>
        </p:nvSpPr>
        <p:spPr>
          <a:xfrm>
            <a:off x="3437882" y="474850"/>
            <a:ext cx="3640183" cy="3485896"/>
          </a:xfrm>
          <a:prstGeom prst="rect">
            <a:avLst/>
          </a:prstGeom>
        </p:spPr>
        <p:txBody>
          <a:bodyPr>
            <a:normAutofit/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30E678-DBA6-4777-8E68-54C1FAD96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30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6102A0-A938-4EF4-950A-8229523BBE8B}"/>
              </a:ext>
            </a:extLst>
          </p:cNvPr>
          <p:cNvSpPr/>
          <p:nvPr/>
        </p:nvSpPr>
        <p:spPr>
          <a:xfrm>
            <a:off x="1805654" y="5629367"/>
            <a:ext cx="842361" cy="215903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E24F093-F2A1-44B7-8F64-4ED198D98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945" y="5596316"/>
            <a:ext cx="1062315" cy="1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F5A83637-AD39-4D26-A1BB-4EEB4EB419A9}"/>
              </a:ext>
            </a:extLst>
          </p:cNvPr>
          <p:cNvSpPr/>
          <p:nvPr/>
        </p:nvSpPr>
        <p:spPr>
          <a:xfrm>
            <a:off x="7808011" y="5638295"/>
            <a:ext cx="842361" cy="215903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8C9B3ED-503D-4E99-996D-5C0B04BDB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011" y="5626176"/>
            <a:ext cx="1062315" cy="1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278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79526229-3732-4CF3-B7AB-695C2E362738}"/>
              </a:ext>
            </a:extLst>
          </p:cNvPr>
          <p:cNvSpPr/>
          <p:nvPr/>
        </p:nvSpPr>
        <p:spPr>
          <a:xfrm>
            <a:off x="6461878" y="1880214"/>
            <a:ext cx="5509496" cy="4255008"/>
          </a:xfrm>
          <a:prstGeom prst="roundRect">
            <a:avLst>
              <a:gd name="adj" fmla="val 3204"/>
            </a:avLst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>
            <a:outerShdw blurRad="241300" dist="127000" dir="4800000" algn="t" rotWithShape="0">
              <a:prstClr val="black">
                <a:alpha val="2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3">
            <a:extLst>
              <a:ext uri="{FF2B5EF4-FFF2-40B4-BE49-F238E27FC236}">
                <a16:creationId xmlns:a16="http://schemas.microsoft.com/office/drawing/2014/main" id="{0D2E7A96-E870-4B4D-8D22-55752E3C79E7}"/>
              </a:ext>
            </a:extLst>
          </p:cNvPr>
          <p:cNvSpPr/>
          <p:nvPr/>
        </p:nvSpPr>
        <p:spPr>
          <a:xfrm>
            <a:off x="934257" y="1880214"/>
            <a:ext cx="5124345" cy="4255008"/>
          </a:xfrm>
          <a:prstGeom prst="roundRect">
            <a:avLst>
              <a:gd name="adj" fmla="val 3204"/>
            </a:avLst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>
            <a:outerShdw blurRad="241300" dist="127000" dir="4800000" algn="t" rotWithShape="0">
              <a:prstClr val="black">
                <a:alpha val="2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A13F31-E464-4DFB-B1A9-8739FAA6ED0C}"/>
              </a:ext>
            </a:extLst>
          </p:cNvPr>
          <p:cNvSpPr txBox="1"/>
          <p:nvPr/>
        </p:nvSpPr>
        <p:spPr>
          <a:xfrm>
            <a:off x="1985265" y="2009748"/>
            <a:ext cx="5010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57C1A"/>
                </a:solidFill>
                <a:effectLst/>
                <a:uLnTx/>
                <a:uFillTx/>
                <a:ea typeface="+mn-ea"/>
                <a:cs typeface="+mn-cs"/>
              </a:rPr>
              <a:t>36 Weeks Later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02715223-BE77-4202-A370-BE8DE08E31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727871"/>
              </p:ext>
            </p:extLst>
          </p:nvPr>
        </p:nvGraphicFramePr>
        <p:xfrm>
          <a:off x="836721" y="2484795"/>
          <a:ext cx="5318208" cy="352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F449E6E-DDCE-4B73-9C14-C187397DBD42}"/>
              </a:ext>
            </a:extLst>
          </p:cNvPr>
          <p:cNvSpPr txBox="1"/>
          <p:nvPr/>
        </p:nvSpPr>
        <p:spPr>
          <a:xfrm>
            <a:off x="6457776" y="2619949"/>
            <a:ext cx="557455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MNS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NCV Test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Wave Height (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Μv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) In Sensory Sural Nerve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4B7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PGI Improvement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4B74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765530-EF5C-404A-AFA2-F7595DF7F679}"/>
              </a:ext>
            </a:extLst>
          </p:cNvPr>
          <p:cNvSpPr txBox="1"/>
          <p:nvPr/>
        </p:nvSpPr>
        <p:spPr>
          <a:xfrm>
            <a:off x="8494865" y="2020765"/>
            <a:ext cx="5010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ea typeface="+mn-ea"/>
                <a:cs typeface="+mn-cs"/>
              </a:rPr>
              <a:t>Preference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57C1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062C438-D3E0-469D-810B-EC6B93064EAB}"/>
              </a:ext>
            </a:extLst>
          </p:cNvPr>
          <p:cNvCxnSpPr/>
          <p:nvPr/>
        </p:nvCxnSpPr>
        <p:spPr>
          <a:xfrm>
            <a:off x="6252465" y="2009748"/>
            <a:ext cx="0" cy="399594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BDE65B13-8169-480E-A54C-E6C95DA913CE}"/>
              </a:ext>
            </a:extLst>
          </p:cNvPr>
          <p:cNvSpPr/>
          <p:nvPr/>
        </p:nvSpPr>
        <p:spPr>
          <a:xfrm>
            <a:off x="5872881" y="5340969"/>
            <a:ext cx="289120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6">
                <a:lumMod val="50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BAF9D57-DCB8-428E-81F1-7E4B3C19B1CF}"/>
              </a:ext>
            </a:extLst>
          </p:cNvPr>
          <p:cNvSpPr/>
          <p:nvPr/>
        </p:nvSpPr>
        <p:spPr>
          <a:xfrm flipH="1">
            <a:off x="6350002" y="5340969"/>
            <a:ext cx="282703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>
                <a:lumMod val="75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ounded Rectangle 62">
            <a:extLst>
              <a:ext uri="{FF2B5EF4-FFF2-40B4-BE49-F238E27FC236}">
                <a16:creationId xmlns:a16="http://schemas.microsoft.com/office/drawing/2014/main" id="{60CA8542-BB5A-4A74-BF4C-226DEE5F5E62}"/>
              </a:ext>
            </a:extLst>
          </p:cNvPr>
          <p:cNvSpPr/>
          <p:nvPr/>
        </p:nvSpPr>
        <p:spPr>
          <a:xfrm>
            <a:off x="5959369" y="5396628"/>
            <a:ext cx="613424" cy="228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D9821BF-D8D3-465A-8C78-C7C115374636}"/>
              </a:ext>
            </a:extLst>
          </p:cNvPr>
          <p:cNvSpPr/>
          <p:nvPr/>
        </p:nvSpPr>
        <p:spPr>
          <a:xfrm>
            <a:off x="5816305" y="2440824"/>
            <a:ext cx="289120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6">
                <a:lumMod val="50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BECADAB-21E3-474F-BE52-D1F36F082CAF}"/>
              </a:ext>
            </a:extLst>
          </p:cNvPr>
          <p:cNvSpPr/>
          <p:nvPr/>
        </p:nvSpPr>
        <p:spPr>
          <a:xfrm flipH="1">
            <a:off x="6293426" y="2440824"/>
            <a:ext cx="282703" cy="36576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>
                <a:lumMod val="75000"/>
              </a:schemeClr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ounded Rectangle 62">
            <a:extLst>
              <a:ext uri="{FF2B5EF4-FFF2-40B4-BE49-F238E27FC236}">
                <a16:creationId xmlns:a16="http://schemas.microsoft.com/office/drawing/2014/main" id="{D225887C-6FCC-4416-B8E6-89052115C70E}"/>
              </a:ext>
            </a:extLst>
          </p:cNvPr>
          <p:cNvSpPr/>
          <p:nvPr/>
        </p:nvSpPr>
        <p:spPr>
          <a:xfrm>
            <a:off x="5902793" y="2496483"/>
            <a:ext cx="613424" cy="228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A54D02-5F93-4BD8-A771-DB4991BE1DEE}"/>
              </a:ext>
            </a:extLst>
          </p:cNvPr>
          <p:cNvSpPr/>
          <p:nvPr/>
        </p:nvSpPr>
        <p:spPr>
          <a:xfrm>
            <a:off x="-11344" y="6356352"/>
            <a:ext cx="12213747" cy="512273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108725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Harding"/>
              </a:rPr>
              <a:t>Endocrinology and Metabolism Research Institute, Final Report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76C94FBD-BCDC-4862-BF9A-59A7704C88D0}"/>
              </a:ext>
            </a:extLst>
          </p:cNvPr>
          <p:cNvSpPr txBox="1">
            <a:spLocks/>
          </p:cNvSpPr>
          <p:nvPr/>
        </p:nvSpPr>
        <p:spPr>
          <a:xfrm>
            <a:off x="3437882" y="474850"/>
            <a:ext cx="3640183" cy="3485896"/>
          </a:xfrm>
          <a:prstGeom prst="rect">
            <a:avLst/>
          </a:prstGeom>
        </p:spPr>
        <p:txBody>
          <a:bodyPr>
            <a:normAutofit/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6215264-3DF6-48F7-A0B0-50FD2090F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542" y="2134207"/>
            <a:ext cx="1776686" cy="258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4392B-27B2-4F2C-94E4-7CE39E7D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31</a:t>
            </a:fld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12CE23C-B0AD-4F2E-83F2-38581ADBB3D6}"/>
              </a:ext>
            </a:extLst>
          </p:cNvPr>
          <p:cNvSpPr/>
          <p:nvPr/>
        </p:nvSpPr>
        <p:spPr>
          <a:xfrm>
            <a:off x="1681198" y="5701277"/>
            <a:ext cx="842361" cy="215903"/>
          </a:xfrm>
          <a:prstGeom prst="rect">
            <a:avLst/>
          </a:prstGeom>
          <a:solidFill>
            <a:srgbClr val="E7E6E6"/>
          </a:solidFill>
          <a:ln>
            <a:solidFill>
              <a:srgbClr val="E7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D8324C5-DA69-4B9D-95AC-7C61A0D14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288" y="5711629"/>
            <a:ext cx="1062315" cy="1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381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B72024E-7C2B-4B0F-8B5E-08C6D2D8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01" y="1713807"/>
            <a:ext cx="3916815" cy="29520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8575EF-11E5-4B1D-8D88-28E46A14627F}"/>
              </a:ext>
            </a:extLst>
          </p:cNvPr>
          <p:cNvSpPr/>
          <p:nvPr/>
        </p:nvSpPr>
        <p:spPr>
          <a:xfrm>
            <a:off x="-8883" y="0"/>
            <a:ext cx="4873106" cy="6868626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7CD83D-95B4-4270-B278-9AA44A35AE64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7B67F4-9C8E-4AE1-8274-1F0EF6CBA6BC}"/>
              </a:ext>
            </a:extLst>
          </p:cNvPr>
          <p:cNvSpPr/>
          <p:nvPr/>
        </p:nvSpPr>
        <p:spPr>
          <a:xfrm>
            <a:off x="4125617" y="5403448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BF2BF1-8077-46D9-983A-C8AF5C1BF523}"/>
              </a:ext>
            </a:extLst>
          </p:cNvPr>
          <p:cNvSpPr/>
          <p:nvPr/>
        </p:nvSpPr>
        <p:spPr>
          <a:xfrm>
            <a:off x="5317202" y="1203464"/>
            <a:ext cx="576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Accelerating neurotransmission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117050-D09A-4A49-8104-442C39CF40A4}"/>
              </a:ext>
            </a:extLst>
          </p:cNvPr>
          <p:cNvSpPr/>
          <p:nvPr/>
        </p:nvSpPr>
        <p:spPr>
          <a:xfrm>
            <a:off x="4439413" y="994846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6B3CEE4-3BB7-4642-953C-65C340AF17F8}"/>
              </a:ext>
            </a:extLst>
          </p:cNvPr>
          <p:cNvSpPr/>
          <p:nvPr/>
        </p:nvSpPr>
        <p:spPr>
          <a:xfrm>
            <a:off x="4439413" y="2264269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 defTabSz="1218987"/>
            <a:r>
              <a:rPr lang="en-IN" sz="2400" b="1" kern="0">
                <a:solidFill>
                  <a:prstClr val="white"/>
                </a:solidFill>
                <a:latin typeface="Open Sans" panose="020B0606030504020204" pitchFamily="34" charset="0"/>
              </a:rPr>
              <a:t>2</a:t>
            </a:r>
            <a:endParaRPr lang="en-IN" sz="2400" b="1" kern="0" dirty="0">
              <a:solidFill>
                <a:prstClr val="white"/>
              </a:solidFill>
              <a:latin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B4BC86-A13A-41DF-88D8-CF61A73F5E05}"/>
              </a:ext>
            </a:extLst>
          </p:cNvPr>
          <p:cNvSpPr/>
          <p:nvPr/>
        </p:nvSpPr>
        <p:spPr>
          <a:xfrm>
            <a:off x="5317202" y="3758656"/>
            <a:ext cx="6094411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Decreasing inflammation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EEAE4F9-FC08-4B46-9185-AC81900E2CA9}"/>
              </a:ext>
            </a:extLst>
          </p:cNvPr>
          <p:cNvSpPr/>
          <p:nvPr/>
        </p:nvSpPr>
        <p:spPr>
          <a:xfrm>
            <a:off x="4449816" y="3524384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 defTabSz="1218987"/>
            <a:r>
              <a:rPr lang="en-IN" sz="2400" b="1" kern="0">
                <a:solidFill>
                  <a:prstClr val="white"/>
                </a:solidFill>
                <a:latin typeface="Open Sans" panose="020B0606030504020204" pitchFamily="34" charset="0"/>
              </a:rPr>
              <a:t>3</a:t>
            </a:r>
            <a:endParaRPr lang="en-IN" sz="2400" b="1" kern="0" dirty="0">
              <a:solidFill>
                <a:prstClr val="white"/>
              </a:solidFill>
              <a:latin typeface="Open Sans" panose="020B06060305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C77528-A109-444D-A121-6F8A3D62D800}"/>
              </a:ext>
            </a:extLst>
          </p:cNvPr>
          <p:cNvSpPr/>
          <p:nvPr/>
        </p:nvSpPr>
        <p:spPr>
          <a:xfrm>
            <a:off x="5306799" y="2490827"/>
            <a:ext cx="60944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Enhancing regeneration of peripheral nerves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A11F335-B808-468D-8271-C27685976E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5770907"/>
            <a:ext cx="1733463" cy="12262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6BE7F8-38A4-473C-8C4F-18D145B91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63" y="6216329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DF649A7-11CE-47E0-A2C9-F87AC724D385}"/>
              </a:ext>
            </a:extLst>
          </p:cNvPr>
          <p:cNvSpPr/>
          <p:nvPr/>
        </p:nvSpPr>
        <p:spPr>
          <a:xfrm>
            <a:off x="834656" y="873649"/>
            <a:ext cx="3411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venirNextLTPro-Bold"/>
              </a:rPr>
              <a:t>Mechanism of action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F33B8B-C472-47B9-B83C-B7C7E737818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76" y="5654536"/>
            <a:ext cx="1030901" cy="9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8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B72024E-7C2B-4B0F-8B5E-08C6D2D8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01" y="1713807"/>
            <a:ext cx="3916815" cy="29520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8575EF-11E5-4B1D-8D88-28E46A14627F}"/>
              </a:ext>
            </a:extLst>
          </p:cNvPr>
          <p:cNvSpPr/>
          <p:nvPr/>
        </p:nvSpPr>
        <p:spPr>
          <a:xfrm>
            <a:off x="-17538" y="-9208"/>
            <a:ext cx="4873106" cy="6868626"/>
          </a:xfrm>
          <a:prstGeom prst="rect">
            <a:avLst/>
          </a:prstGeom>
          <a:solidFill>
            <a:srgbClr val="57687B">
              <a:alpha val="3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7CD83D-95B4-4270-B278-9AA44A35AE64}"/>
              </a:ext>
            </a:extLst>
          </p:cNvPr>
          <p:cNvSpPr/>
          <p:nvPr/>
        </p:nvSpPr>
        <p:spPr>
          <a:xfrm>
            <a:off x="-11344" y="5899392"/>
            <a:ext cx="12213747" cy="969234"/>
          </a:xfrm>
          <a:prstGeom prst="rect">
            <a:avLst/>
          </a:prstGeom>
          <a:gradFill>
            <a:gsLst>
              <a:gs pos="3000">
                <a:srgbClr val="C3FDFA"/>
              </a:gs>
              <a:gs pos="30000">
                <a:srgbClr val="35F9F0"/>
              </a:gs>
              <a:gs pos="53000">
                <a:srgbClr val="08F8ED"/>
              </a:gs>
              <a:gs pos="72000">
                <a:srgbClr val="06D0C6"/>
              </a:gs>
              <a:gs pos="97000">
                <a:srgbClr val="05ACA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7B67F4-9C8E-4AE1-8274-1F0EF6CBA6BC}"/>
              </a:ext>
            </a:extLst>
          </p:cNvPr>
          <p:cNvSpPr/>
          <p:nvPr/>
        </p:nvSpPr>
        <p:spPr>
          <a:xfrm>
            <a:off x="4125617" y="5403448"/>
            <a:ext cx="1391020" cy="14087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AA9AFC-DDC9-4204-A82A-BC1293CD3B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5770907"/>
            <a:ext cx="1733463" cy="12262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E501626-C0D5-4DCF-8F74-CDA2C9E0D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01" y="6216329"/>
            <a:ext cx="2300817" cy="3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DB490C36-788A-4DDC-84E4-CD928CBA5B91}"/>
              </a:ext>
            </a:extLst>
          </p:cNvPr>
          <p:cNvSpPr/>
          <p:nvPr/>
        </p:nvSpPr>
        <p:spPr>
          <a:xfrm>
            <a:off x="4421875" y="924284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A771F99-A4D7-4A60-B684-BA9029BE285F}"/>
              </a:ext>
            </a:extLst>
          </p:cNvPr>
          <p:cNvSpPr/>
          <p:nvPr/>
        </p:nvSpPr>
        <p:spPr>
          <a:xfrm>
            <a:off x="4421875" y="2193707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EC2F370-5800-4198-816E-7378D2FA02A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21" y="1041451"/>
            <a:ext cx="473085" cy="544471"/>
          </a:xfrm>
          <a:prstGeom prst="rect">
            <a:avLst/>
          </a:prstGeom>
          <a:solidFill>
            <a:srgbClr val="05ACA6"/>
          </a:solidFill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6B63C323-D04F-4216-9363-232D8C0036E9}"/>
              </a:ext>
            </a:extLst>
          </p:cNvPr>
          <p:cNvSpPr/>
          <p:nvPr/>
        </p:nvSpPr>
        <p:spPr>
          <a:xfrm>
            <a:off x="4432278" y="3453822"/>
            <a:ext cx="867386" cy="873593"/>
          </a:xfrm>
          <a:prstGeom prst="ellipse">
            <a:avLst/>
          </a:prstGeom>
          <a:solidFill>
            <a:srgbClr val="05ACA6"/>
          </a:solidFill>
          <a:ln w="25400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6EF4A2A-6588-4003-BC19-2D5E096108E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14" y="3576210"/>
            <a:ext cx="559172" cy="602185"/>
          </a:xfrm>
          <a:prstGeom prst="rect">
            <a:avLst/>
          </a:prstGeom>
          <a:solidFill>
            <a:srgbClr val="05ACA6"/>
          </a:solidFill>
        </p:spPr>
      </p:pic>
      <p:pic>
        <p:nvPicPr>
          <p:cNvPr id="30" name="Graphic 20" descr="Table setting">
            <a:extLst>
              <a:ext uri="{FF2B5EF4-FFF2-40B4-BE49-F238E27FC236}">
                <a16:creationId xmlns:a16="http://schemas.microsoft.com/office/drawing/2014/main" id="{F532E7E5-9106-477D-9449-ED55A8E4E39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30378" y="2297146"/>
            <a:ext cx="671186" cy="67118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434C740-384E-4111-BBFA-F0F09DB78A37}"/>
              </a:ext>
            </a:extLst>
          </p:cNvPr>
          <p:cNvSpPr/>
          <p:nvPr/>
        </p:nvSpPr>
        <p:spPr>
          <a:xfrm>
            <a:off x="5324852" y="1113631"/>
            <a:ext cx="576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Two                        capsules daily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CBBFA1-413E-42F6-94D7-C5FE38FB88D0}"/>
              </a:ext>
            </a:extLst>
          </p:cNvPr>
          <p:cNvSpPr/>
          <p:nvPr/>
        </p:nvSpPr>
        <p:spPr>
          <a:xfrm>
            <a:off x="5345122" y="2177059"/>
            <a:ext cx="6094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09585">
              <a:spcBef>
                <a:spcPct val="2000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Recommended to take the capsules </a:t>
            </a:r>
            <a:r>
              <a:rPr lang="en-US" sz="2000" b="1" dirty="0">
                <a:solidFill>
                  <a:srgbClr val="000000"/>
                </a:solidFill>
              </a:rPr>
              <a:t>one hour after meal in the morning and evening</a:t>
            </a:r>
            <a:r>
              <a:rPr lang="en-US" sz="2000" dirty="0">
                <a:solidFill>
                  <a:srgbClr val="000000"/>
                </a:solidFill>
              </a:rPr>
              <a:t>, with a full glass of water, for at least </a:t>
            </a:r>
            <a:r>
              <a:rPr lang="en-US" sz="2000" b="1" dirty="0">
                <a:solidFill>
                  <a:srgbClr val="000000"/>
                </a:solidFill>
              </a:rPr>
              <a:t>three months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5BB621-FB2D-4F25-A5DF-CA5870110726}"/>
              </a:ext>
            </a:extLst>
          </p:cNvPr>
          <p:cNvSpPr/>
          <p:nvPr/>
        </p:nvSpPr>
        <p:spPr>
          <a:xfrm>
            <a:off x="5345122" y="3674195"/>
            <a:ext cx="6094411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Servings per Container: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 Tablets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B52DCA-07A0-464B-8099-0F622CCBBAB3}"/>
              </a:ext>
            </a:extLst>
          </p:cNvPr>
          <p:cNvSpPr/>
          <p:nvPr/>
        </p:nvSpPr>
        <p:spPr>
          <a:xfrm>
            <a:off x="294639" y="974078"/>
            <a:ext cx="4208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venirNextLTPro-Bold"/>
              </a:rPr>
              <a:t>Dosing and administration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E268DE-29A1-4C87-BE11-0714D75A37D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92" y="5653628"/>
            <a:ext cx="1030901" cy="9345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231188-C1D2-45A4-8388-81B9D9648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10" y="1211273"/>
            <a:ext cx="1300021" cy="22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66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0" y="5316436"/>
            <a:ext cx="12192000" cy="1577656"/>
          </a:xfrm>
          <a:prstGeom prst="rect">
            <a:avLst/>
          </a:prstGeom>
          <a:solidFill>
            <a:schemeClr val="accent5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9889C3-6E7F-4921-BE03-6CCC158C8F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614"/>
          <a:stretch/>
        </p:blipFill>
        <p:spPr>
          <a:xfrm>
            <a:off x="6900444" y="12146"/>
            <a:ext cx="5300144" cy="5312947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52E408A-0043-4DA5-835D-64700D868FEA}"/>
              </a:ext>
            </a:extLst>
          </p:cNvPr>
          <p:cNvSpPr txBox="1"/>
          <p:nvPr/>
        </p:nvSpPr>
        <p:spPr>
          <a:xfrm>
            <a:off x="3032829" y="5838780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 Mohammadpour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2EDE6FB-11ED-4C77-9C11-BFA9C9C16499}"/>
              </a:ext>
            </a:extLst>
          </p:cNvPr>
          <p:cNvSpPr/>
          <p:nvPr/>
        </p:nvSpPr>
        <p:spPr>
          <a:xfrm>
            <a:off x="5596632" y="6337200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June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62C48D-B8D6-4FB2-BCBE-4D9F1F5E6774}"/>
              </a:ext>
            </a:extLst>
          </p:cNvPr>
          <p:cNvSpPr/>
          <p:nvPr/>
        </p:nvSpPr>
        <p:spPr>
          <a:xfrm flipH="1">
            <a:off x="290347" y="5413688"/>
            <a:ext cx="11584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ea typeface="+mj-ea"/>
                <a:cs typeface="+mj-cs"/>
              </a:rPr>
              <a:t>Thanks for Your Attention</a:t>
            </a:r>
            <a:endParaRPr kumimoji="0" lang="en-US" sz="2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B776170-81E4-447D-8E70-7B6DB122F73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4195" y="6598958"/>
            <a:ext cx="155963" cy="19721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2708B64-68C6-4947-9B84-B3523CF1B2B0}"/>
              </a:ext>
            </a:extLst>
          </p:cNvPr>
          <p:cNvSpPr txBox="1"/>
          <p:nvPr/>
        </p:nvSpPr>
        <p:spPr>
          <a:xfrm>
            <a:off x="9132177" y="6514591"/>
            <a:ext cx="34780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spc="-150" dirty="0">
                <a:solidFill>
                  <a:srgbClr val="FFFFFF"/>
                </a:solidFill>
              </a:rPr>
              <a:t>Mohammadpour.s@orchidpharmed.com</a:t>
            </a:r>
            <a:endParaRPr lang="fa-IR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BD5063-AF82-4A7C-8D54-A9EAE8E3788B}"/>
              </a:ext>
            </a:extLst>
          </p:cNvPr>
          <p:cNvSpPr/>
          <p:nvPr/>
        </p:nvSpPr>
        <p:spPr>
          <a:xfrm>
            <a:off x="-19088" y="0"/>
            <a:ext cx="12192000" cy="6897267"/>
          </a:xfrm>
          <a:prstGeom prst="rect">
            <a:avLst/>
          </a:prstGeom>
          <a:solidFill>
            <a:schemeClr val="bg1">
              <a:lumMod val="6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50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85A31B-BB65-4BC0-83DA-447E7C4B00A3}"/>
              </a:ext>
            </a:extLst>
          </p:cNvPr>
          <p:cNvSpPr/>
          <p:nvPr/>
        </p:nvSpPr>
        <p:spPr>
          <a:xfrm>
            <a:off x="45122" y="649459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Harding"/>
              </a:rPr>
              <a:t>Nutrition &amp; Rheumatoid Arthritis, 2021.</a:t>
            </a: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 useBgFill="1">
        <p:nvSpPr>
          <p:cNvPr id="43" name="Oval 42">
            <a:extLst>
              <a:ext uri="{FF2B5EF4-FFF2-40B4-BE49-F238E27FC236}">
                <a16:creationId xmlns:a16="http://schemas.microsoft.com/office/drawing/2014/main" id="{E3E3F794-0AA2-425C-A864-C76EFA6B1D75}"/>
              </a:ext>
            </a:extLst>
          </p:cNvPr>
          <p:cNvSpPr/>
          <p:nvPr/>
        </p:nvSpPr>
        <p:spPr>
          <a:xfrm>
            <a:off x="992442" y="1743441"/>
            <a:ext cx="4495800" cy="4495800"/>
          </a:xfrm>
          <a:prstGeom prst="ellipse">
            <a:avLst/>
          </a:prstGeom>
          <a:ln>
            <a:noFill/>
          </a:ln>
          <a:effectLst>
            <a:outerShdw blurRad="1079500" dist="1320800" dir="18900000" sx="80000" sy="8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77C73A-FA53-43E2-BC32-FED37B334A9B}"/>
              </a:ext>
            </a:extLst>
          </p:cNvPr>
          <p:cNvSpPr txBox="1"/>
          <p:nvPr/>
        </p:nvSpPr>
        <p:spPr>
          <a:xfrm>
            <a:off x="2689540" y="339187"/>
            <a:ext cx="142859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Cobalamin </a:t>
            </a:r>
          </a:p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deficiency 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119CA29-F55A-4298-87FD-E7A9141E823F}"/>
              </a:ext>
            </a:extLst>
          </p:cNvPr>
          <p:cNvGrpSpPr/>
          <p:nvPr/>
        </p:nvGrpSpPr>
        <p:grpSpPr>
          <a:xfrm rot="20690306">
            <a:off x="776773" y="4056590"/>
            <a:ext cx="4939253" cy="155484"/>
            <a:chOff x="3494008" y="4219424"/>
            <a:chExt cx="5191204" cy="171751"/>
          </a:xfrm>
          <a:effectLst>
            <a:outerShdw blurRad="1270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57" name="Trapezoid 56">
              <a:extLst>
                <a:ext uri="{FF2B5EF4-FFF2-40B4-BE49-F238E27FC236}">
                  <a16:creationId xmlns:a16="http://schemas.microsoft.com/office/drawing/2014/main" id="{DAA7235E-F845-4D17-9817-E3B24DEA3730}"/>
                </a:ext>
              </a:extLst>
            </p:cNvPr>
            <p:cNvSpPr/>
            <p:nvPr/>
          </p:nvSpPr>
          <p:spPr>
            <a:xfrm rot="5400000">
              <a:off x="7301536" y="3007498"/>
              <a:ext cx="171750" cy="2595602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p3d prstMaterial="plastic">
              <a:bevelT w="508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83AA2947-5F6E-471D-9A75-0E5F2B5DD83B}"/>
                </a:ext>
              </a:extLst>
            </p:cNvPr>
            <p:cNvSpPr/>
            <p:nvPr/>
          </p:nvSpPr>
          <p:spPr>
            <a:xfrm rot="16200000" flipH="1">
              <a:off x="4705934" y="3007499"/>
              <a:ext cx="171750" cy="2595602"/>
            </a:xfrm>
            <a:prstGeom prst="trapezoid">
              <a:avLst/>
            </a:prstGeom>
            <a:noFill/>
            <a:ln>
              <a:noFill/>
            </a:ln>
            <a:sp3d prstMaterial="plastic">
              <a:bevelT w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EE088DC-53DC-4E35-8994-0D80A80121B1}"/>
              </a:ext>
            </a:extLst>
          </p:cNvPr>
          <p:cNvGrpSpPr/>
          <p:nvPr/>
        </p:nvGrpSpPr>
        <p:grpSpPr>
          <a:xfrm>
            <a:off x="3088961" y="3976895"/>
            <a:ext cx="314877" cy="314877"/>
            <a:chOff x="5936974" y="4147862"/>
            <a:chExt cx="314877" cy="31487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C2A9421-8DA4-43DD-8F40-FD7D9555E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52400" sx="113000" sy="113000" algn="c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362F73E-7C06-4434-AF2E-EB20C72BA2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177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8FDB03A-89BF-47B3-9BC5-B68BF16C771E}"/>
              </a:ext>
            </a:extLst>
          </p:cNvPr>
          <p:cNvSpPr/>
          <p:nvPr/>
        </p:nvSpPr>
        <p:spPr>
          <a:xfrm>
            <a:off x="29084" y="3949445"/>
            <a:ext cx="2852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Nutritional neuropathies</a:t>
            </a:r>
          </a:p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patterns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3E66D1-FDE6-4CD7-9D68-259793896DAA}"/>
              </a:ext>
            </a:extLst>
          </p:cNvPr>
          <p:cNvSpPr/>
          <p:nvPr/>
        </p:nvSpPr>
        <p:spPr>
          <a:xfrm>
            <a:off x="4118136" y="494453"/>
            <a:ext cx="4277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Non–length-dependent sensory neuropathy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4ED5E89-F139-467E-84EB-66D4605963BF}"/>
              </a:ext>
            </a:extLst>
          </p:cNvPr>
          <p:cNvSpPr txBox="1"/>
          <p:nvPr/>
        </p:nvSpPr>
        <p:spPr>
          <a:xfrm>
            <a:off x="4684539" y="1326518"/>
            <a:ext cx="13773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Copper </a:t>
            </a:r>
          </a:p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deficiency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BDF04BB-67B2-4812-89D8-C73F871CF4FE}"/>
              </a:ext>
            </a:extLst>
          </p:cNvPr>
          <p:cNvSpPr txBox="1"/>
          <p:nvPr/>
        </p:nvSpPr>
        <p:spPr>
          <a:xfrm>
            <a:off x="5922914" y="2943777"/>
            <a:ext cx="131318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8987"/>
            <a:r>
              <a:rPr lang="en-US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Vitamin E</a:t>
            </a:r>
          </a:p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  <a:endParaRPr lang="en-US" dirty="0">
              <a:solidFill>
                <a:prstClr val="white">
                  <a:lumMod val="75000"/>
                </a:prstClr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52EBA98-A540-4863-8298-487D19F98FF9}"/>
              </a:ext>
            </a:extLst>
          </p:cNvPr>
          <p:cNvSpPr txBox="1"/>
          <p:nvPr/>
        </p:nvSpPr>
        <p:spPr>
          <a:xfrm>
            <a:off x="6015466" y="4961047"/>
            <a:ext cx="136447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Pyridoxine</a:t>
            </a:r>
          </a:p>
          <a:p>
            <a:pPr algn="ctr" defTabSz="1218987"/>
            <a:r>
              <a:rPr lang="en-US" b="1" dirty="0">
                <a:solidFill>
                  <a:prstClr val="white">
                    <a:lumMod val="7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toxicity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19B2FDD-04BC-4A6D-AE28-DFBBE77F26EF}"/>
              </a:ext>
            </a:extLst>
          </p:cNvPr>
          <p:cNvGrpSpPr/>
          <p:nvPr/>
        </p:nvGrpSpPr>
        <p:grpSpPr>
          <a:xfrm rot="16200000">
            <a:off x="786378" y="4071036"/>
            <a:ext cx="4939253" cy="155484"/>
            <a:chOff x="3494008" y="4219424"/>
            <a:chExt cx="5191204" cy="171751"/>
          </a:xfrm>
          <a:effectLst>
            <a:outerShdw blurRad="1270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70" name="Trapezoid 69">
              <a:extLst>
                <a:ext uri="{FF2B5EF4-FFF2-40B4-BE49-F238E27FC236}">
                  <a16:creationId xmlns:a16="http://schemas.microsoft.com/office/drawing/2014/main" id="{E07AF2B2-BDDC-4A26-AE29-C3ECD9D2D03A}"/>
                </a:ext>
              </a:extLst>
            </p:cNvPr>
            <p:cNvSpPr/>
            <p:nvPr/>
          </p:nvSpPr>
          <p:spPr>
            <a:xfrm rot="5400000">
              <a:off x="7301536" y="3007498"/>
              <a:ext cx="171750" cy="2595602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p3d prstMaterial="plastic">
              <a:bevelT w="508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71" name="Trapezoid 70">
              <a:extLst>
                <a:ext uri="{FF2B5EF4-FFF2-40B4-BE49-F238E27FC236}">
                  <a16:creationId xmlns:a16="http://schemas.microsoft.com/office/drawing/2014/main" id="{9B87C848-0893-4597-8290-B667FF9382EE}"/>
                </a:ext>
              </a:extLst>
            </p:cNvPr>
            <p:cNvSpPr/>
            <p:nvPr/>
          </p:nvSpPr>
          <p:spPr>
            <a:xfrm rot="16200000" flipH="1">
              <a:off x="4705934" y="3007499"/>
              <a:ext cx="171750" cy="2595602"/>
            </a:xfrm>
            <a:prstGeom prst="trapezoid">
              <a:avLst/>
            </a:prstGeom>
            <a:noFill/>
            <a:ln>
              <a:noFill/>
            </a:ln>
            <a:sp3d prstMaterial="plastic">
              <a:bevelT w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F1CBE16-D25B-49AC-8821-DB9FEDD8D467}"/>
              </a:ext>
            </a:extLst>
          </p:cNvPr>
          <p:cNvGrpSpPr/>
          <p:nvPr/>
        </p:nvGrpSpPr>
        <p:grpSpPr>
          <a:xfrm rot="16200000">
            <a:off x="3098566" y="3991341"/>
            <a:ext cx="314877" cy="314877"/>
            <a:chOff x="5936974" y="4147862"/>
            <a:chExt cx="314877" cy="314877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BF25FB5-2F5D-426C-99F0-5F7A386A9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52400" sx="113000" sy="113000" algn="c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16F0784-43CD-41C2-814C-6DAC7F1B08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177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05BB0FB-C113-4B23-A05C-3570531E91B7}"/>
              </a:ext>
            </a:extLst>
          </p:cNvPr>
          <p:cNvGrpSpPr/>
          <p:nvPr/>
        </p:nvGrpSpPr>
        <p:grpSpPr>
          <a:xfrm rot="18622478">
            <a:off x="770716" y="4074464"/>
            <a:ext cx="4939253" cy="155484"/>
            <a:chOff x="3494008" y="4219424"/>
            <a:chExt cx="5191204" cy="171751"/>
          </a:xfrm>
          <a:effectLst>
            <a:outerShdw blurRad="1270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76" name="Trapezoid 75">
              <a:extLst>
                <a:ext uri="{FF2B5EF4-FFF2-40B4-BE49-F238E27FC236}">
                  <a16:creationId xmlns:a16="http://schemas.microsoft.com/office/drawing/2014/main" id="{A0670B12-5CD0-40E9-ADA6-D93A5624EC3B}"/>
                </a:ext>
              </a:extLst>
            </p:cNvPr>
            <p:cNvSpPr/>
            <p:nvPr/>
          </p:nvSpPr>
          <p:spPr>
            <a:xfrm rot="5400000">
              <a:off x="7301536" y="3007498"/>
              <a:ext cx="171750" cy="2595602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p3d prstMaterial="plastic">
              <a:bevelT w="508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77" name="Trapezoid 76">
              <a:extLst>
                <a:ext uri="{FF2B5EF4-FFF2-40B4-BE49-F238E27FC236}">
                  <a16:creationId xmlns:a16="http://schemas.microsoft.com/office/drawing/2014/main" id="{1D7CF14E-1511-4178-888E-CD0BFF30B061}"/>
                </a:ext>
              </a:extLst>
            </p:cNvPr>
            <p:cNvSpPr/>
            <p:nvPr/>
          </p:nvSpPr>
          <p:spPr>
            <a:xfrm rot="16200000" flipH="1">
              <a:off x="4705934" y="3007499"/>
              <a:ext cx="171750" cy="2595602"/>
            </a:xfrm>
            <a:prstGeom prst="trapezoid">
              <a:avLst/>
            </a:prstGeom>
            <a:noFill/>
            <a:ln>
              <a:noFill/>
            </a:ln>
            <a:sp3d prstMaterial="plastic">
              <a:bevelT w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0887983-8DCA-495E-87F7-0EB51176EBC5}"/>
              </a:ext>
            </a:extLst>
          </p:cNvPr>
          <p:cNvGrpSpPr/>
          <p:nvPr/>
        </p:nvGrpSpPr>
        <p:grpSpPr>
          <a:xfrm rot="18622478">
            <a:off x="3082904" y="3994769"/>
            <a:ext cx="314877" cy="314877"/>
            <a:chOff x="5936974" y="4147862"/>
            <a:chExt cx="314877" cy="314877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6ED7EEC-24FB-4E21-B924-D07E3274E3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52400" sx="113000" sy="113000" algn="c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5009900-3BE3-404F-B400-EADEB92E84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177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8F8FC81-3CA3-4AF2-9039-E82F91976DB6}"/>
              </a:ext>
            </a:extLst>
          </p:cNvPr>
          <p:cNvGrpSpPr/>
          <p:nvPr/>
        </p:nvGrpSpPr>
        <p:grpSpPr>
          <a:xfrm rot="1606436">
            <a:off x="781062" y="4048713"/>
            <a:ext cx="4939253" cy="155484"/>
            <a:chOff x="3494008" y="4219424"/>
            <a:chExt cx="5191204" cy="171751"/>
          </a:xfrm>
          <a:effectLst>
            <a:outerShdw blurRad="1270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82" name="Trapezoid 81">
              <a:extLst>
                <a:ext uri="{FF2B5EF4-FFF2-40B4-BE49-F238E27FC236}">
                  <a16:creationId xmlns:a16="http://schemas.microsoft.com/office/drawing/2014/main" id="{03CC2119-92D6-49C0-A75B-4690703452B9}"/>
                </a:ext>
              </a:extLst>
            </p:cNvPr>
            <p:cNvSpPr/>
            <p:nvPr/>
          </p:nvSpPr>
          <p:spPr>
            <a:xfrm rot="5400000">
              <a:off x="7301536" y="3007498"/>
              <a:ext cx="171750" cy="2595602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p3d prstMaterial="plastic">
              <a:bevelT w="508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3" name="Trapezoid 82">
              <a:extLst>
                <a:ext uri="{FF2B5EF4-FFF2-40B4-BE49-F238E27FC236}">
                  <a16:creationId xmlns:a16="http://schemas.microsoft.com/office/drawing/2014/main" id="{65D4DF4C-E18A-4B93-A5A9-8B82BDEF9D67}"/>
                </a:ext>
              </a:extLst>
            </p:cNvPr>
            <p:cNvSpPr/>
            <p:nvPr/>
          </p:nvSpPr>
          <p:spPr>
            <a:xfrm rot="16200000" flipH="1">
              <a:off x="4705934" y="3007499"/>
              <a:ext cx="171750" cy="2595602"/>
            </a:xfrm>
            <a:prstGeom prst="trapezoid">
              <a:avLst/>
            </a:prstGeom>
            <a:noFill/>
            <a:ln>
              <a:noFill/>
            </a:ln>
            <a:sp3d prstMaterial="plastic">
              <a:bevelT w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BB7D41F-6C44-4012-811D-888898CFF2E0}"/>
              </a:ext>
            </a:extLst>
          </p:cNvPr>
          <p:cNvGrpSpPr/>
          <p:nvPr/>
        </p:nvGrpSpPr>
        <p:grpSpPr>
          <a:xfrm rot="1606436">
            <a:off x="3093250" y="3969018"/>
            <a:ext cx="314877" cy="314877"/>
            <a:chOff x="5936974" y="4147862"/>
            <a:chExt cx="314877" cy="314877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4B5D58A-3EC2-4F4A-AC1E-457ECAC6A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52400" sx="113000" sy="113000" algn="c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35F10BF-F328-4DA8-98A9-67588A087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6974" y="4147862"/>
              <a:ext cx="314877" cy="31487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177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US" sz="2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6EBA5AA5-2B87-4FEA-81C9-528A6E2F0ED1}"/>
              </a:ext>
            </a:extLst>
          </p:cNvPr>
          <p:cNvSpPr/>
          <p:nvPr/>
        </p:nvSpPr>
        <p:spPr>
          <a:xfrm>
            <a:off x="6061839" y="1487113"/>
            <a:ext cx="3128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Have concomitant myelopathy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08B81F0-1F24-4844-AE40-9B31BC67D825}"/>
              </a:ext>
            </a:extLst>
          </p:cNvPr>
          <p:cNvSpPr/>
          <p:nvPr/>
        </p:nvSpPr>
        <p:spPr>
          <a:xfrm>
            <a:off x="7379942" y="3081702"/>
            <a:ext cx="4596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Is associated with a spinocerebellar syndrome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4723224-8DBE-4EB1-8685-54A2851CA299}"/>
              </a:ext>
            </a:extLst>
          </p:cNvPr>
          <p:cNvSpPr/>
          <p:nvPr/>
        </p:nvSpPr>
        <p:spPr>
          <a:xfrm>
            <a:off x="7379942" y="5012368"/>
            <a:ext cx="4596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Results in a non–length-dependent sensory neuronopathy</a:t>
            </a:r>
          </a:p>
        </p:txBody>
      </p:sp>
    </p:spTree>
    <p:extLst>
      <p:ext uri="{BB962C8B-B14F-4D97-AF65-F5344CB8AC3E}">
        <p14:creationId xmlns:p14="http://schemas.microsoft.com/office/powerpoint/2010/main" val="176932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33ECBC-F96F-4C71-AE59-385E30257A9E}"/>
              </a:ext>
            </a:extLst>
          </p:cNvPr>
          <p:cNvSpPr/>
          <p:nvPr/>
        </p:nvSpPr>
        <p:spPr>
          <a:xfrm>
            <a:off x="2019938" y="4103015"/>
            <a:ext cx="10217719" cy="1267815"/>
          </a:xfrm>
          <a:prstGeom prst="rect">
            <a:avLst/>
          </a:prstGeom>
          <a:solidFill>
            <a:srgbClr val="1C5B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2A62C30-336A-4345-AC2B-AB13DC5C7EC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FDE4912-35D0-43B4-8F4E-887DD7378F29}"/>
              </a:ext>
            </a:extLst>
          </p:cNvPr>
          <p:cNvSpPr>
            <a:spLocks/>
          </p:cNvSpPr>
          <p:nvPr/>
        </p:nvSpPr>
        <p:spPr bwMode="auto">
          <a:xfrm>
            <a:off x="442345" y="109424"/>
            <a:ext cx="3067050" cy="2761969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CB1E32-4F10-468D-95C7-AD944E2C097A}"/>
              </a:ext>
            </a:extLst>
          </p:cNvPr>
          <p:cNvSpPr>
            <a:spLocks/>
          </p:cNvSpPr>
          <p:nvPr/>
        </p:nvSpPr>
        <p:spPr bwMode="auto">
          <a:xfrm>
            <a:off x="713501" y="2835201"/>
            <a:ext cx="2618968" cy="2535630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1C5B7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DF58FE-DBA1-464E-BA42-97C3AE38836C}"/>
              </a:ext>
            </a:extLst>
          </p:cNvPr>
          <p:cNvSpPr>
            <a:spLocks/>
          </p:cNvSpPr>
          <p:nvPr/>
        </p:nvSpPr>
        <p:spPr bwMode="auto">
          <a:xfrm>
            <a:off x="1975870" y="1341046"/>
            <a:ext cx="2687710" cy="2761970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00C4B4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0252287-9F4D-4C43-97EF-4A073CC9EFBE}"/>
              </a:ext>
            </a:extLst>
          </p:cNvPr>
          <p:cNvSpPr>
            <a:spLocks/>
          </p:cNvSpPr>
          <p:nvPr/>
        </p:nvSpPr>
        <p:spPr bwMode="auto">
          <a:xfrm>
            <a:off x="2523559" y="356794"/>
            <a:ext cx="1973263" cy="1968500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B159A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E722B-6A02-4693-A165-3BCE6E900273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5387975" cy="5410200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5E99A2-7E61-4B55-8CDF-EE757CA33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8647" y="451811"/>
            <a:ext cx="4002044" cy="3991888"/>
          </a:xfrm>
          <a:solidFill>
            <a:schemeClr val="bg1">
              <a:lumMod val="85000"/>
            </a:schemeClr>
          </a:solidFill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481679-45A3-41FE-9B3B-0ABDB92BFC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0" y="1518257"/>
            <a:ext cx="2161940" cy="1959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A3B46-E554-4757-9196-0EA9D361B2BE}"/>
              </a:ext>
            </a:extLst>
          </p:cNvPr>
          <p:cNvSpPr txBox="1"/>
          <p:nvPr/>
        </p:nvSpPr>
        <p:spPr>
          <a:xfrm>
            <a:off x="4164553" y="4198313"/>
            <a:ext cx="71039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200" b="1" dirty="0">
                <a:solidFill>
                  <a:schemeClr val="bg1"/>
                </a:solidFill>
              </a:rPr>
              <a:t>L-carnitine in </a:t>
            </a:r>
          </a:p>
          <a:p>
            <a:pPr lvl="0" algn="ctr">
              <a:defRPr/>
            </a:pPr>
            <a:r>
              <a:rPr lang="it-IT" sz="3200" b="1" dirty="0">
                <a:solidFill>
                  <a:schemeClr val="bg1"/>
                </a:solidFill>
              </a:rPr>
              <a:t> painful peripheral neuropathy</a:t>
            </a:r>
            <a:endParaRPr kumimoji="0" lang="en-US" sz="32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ADB2C0-5C31-4850-B769-0ABEC610AF2D}"/>
              </a:ext>
            </a:extLst>
          </p:cNvPr>
          <p:cNvSpPr/>
          <p:nvPr/>
        </p:nvSpPr>
        <p:spPr>
          <a:xfrm>
            <a:off x="11017" y="-8617"/>
            <a:ext cx="12192000" cy="6897267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84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45BAB3-ACB7-40EC-B1E5-A9E87B196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99" y="2939718"/>
            <a:ext cx="6335558" cy="23767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FD8C88-A8A0-4998-8DD7-A11D01B77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392" y="1913969"/>
            <a:ext cx="6335558" cy="858589"/>
          </a:xfrm>
          <a:prstGeom prst="rect">
            <a:avLst/>
          </a:prstGeom>
        </p:spPr>
      </p:pic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105185-3875-4810-9C4C-280F0A463DA5}"/>
              </a:ext>
            </a:extLst>
          </p:cNvPr>
          <p:cNvSpPr/>
          <p:nvPr/>
        </p:nvSpPr>
        <p:spPr>
          <a:xfrm>
            <a:off x="45122" y="649459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Harding"/>
              </a:rPr>
              <a:t>Skeletal Protective Effect of Coenzyme Q10: A Review, 2020.</a:t>
            </a:r>
            <a:endParaRPr lang="en-US" sz="1000" b="1" i="0" dirty="0">
              <a:solidFill>
                <a:schemeClr val="bg1"/>
              </a:solidFill>
              <a:effectLst/>
              <a:latin typeface="Harding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A6B70A5-1376-4BDB-9DD7-F6363AD7EA40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EE78E36-6898-4C08-8E05-3C2B3469D846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F615056-418A-4725-AD5E-A0D29EB03500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DCDEE70A-B71F-4EF2-90AD-E270E206ABC3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12C5F01-5874-4B63-B868-5EA25E76455A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4DCFB24-D48D-45A0-A3A5-1AFAF360DE98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37A3E8-72A8-4B50-9A04-D01E2272BFE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A48E4C-2D65-469F-9BF2-CEC66BBC7486}"/>
              </a:ext>
            </a:extLst>
          </p:cNvPr>
          <p:cNvCxnSpPr>
            <a:cxnSpLocks/>
          </p:cNvCxnSpPr>
          <p:nvPr/>
        </p:nvCxnSpPr>
        <p:spPr>
          <a:xfrm>
            <a:off x="8012751" y="1463721"/>
            <a:ext cx="0" cy="5373216"/>
          </a:xfrm>
          <a:prstGeom prst="line">
            <a:avLst/>
          </a:prstGeom>
          <a:ln w="476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34755C6-A3FE-4E06-B360-49E782CAE0BB}"/>
              </a:ext>
            </a:extLst>
          </p:cNvPr>
          <p:cNvSpPr/>
          <p:nvPr/>
        </p:nvSpPr>
        <p:spPr>
          <a:xfrm>
            <a:off x="7178475" y="3119905"/>
            <a:ext cx="1662372" cy="1662372"/>
          </a:xfrm>
          <a:prstGeom prst="ellipse">
            <a:avLst/>
          </a:prstGeom>
          <a:noFill/>
          <a:ln w="4762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US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392A46D-2522-402F-A9FB-3A36480352FB}"/>
              </a:ext>
            </a:extLst>
          </p:cNvPr>
          <p:cNvSpPr/>
          <p:nvPr/>
        </p:nvSpPr>
        <p:spPr>
          <a:xfrm>
            <a:off x="7455232" y="3393976"/>
            <a:ext cx="1114233" cy="1114233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US" sz="36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FB28A0-A60F-4018-BBEB-62B4ADB60710}"/>
              </a:ext>
            </a:extLst>
          </p:cNvPr>
          <p:cNvSpPr/>
          <p:nvPr/>
        </p:nvSpPr>
        <p:spPr>
          <a:xfrm>
            <a:off x="1200597" y="2596936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2015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F0F093-2268-4A0F-88F3-427935DDD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4B879-0178-4562-8693-8EC1A679F345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DDB3C-4F0D-4D72-9936-6B277C8A3116}"/>
              </a:ext>
            </a:extLst>
          </p:cNvPr>
          <p:cNvSpPr/>
          <p:nvPr/>
        </p:nvSpPr>
        <p:spPr>
          <a:xfrm>
            <a:off x="8820763" y="2467915"/>
            <a:ext cx="32406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4 RCTs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Comparing ALC with placebo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 = 523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Efficacy and safety of ALC for the treatment of patients with PNP.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E568B"/>
                </a:solidFill>
              </a:rPr>
              <a:t>Subgroup analysis: </a:t>
            </a:r>
            <a:r>
              <a:rPr lang="en-US" b="1" dirty="0"/>
              <a:t>different administration routes (intramuscular-oral sequential)</a:t>
            </a:r>
          </a:p>
        </p:txBody>
      </p:sp>
    </p:spTree>
    <p:extLst>
      <p:ext uri="{BB962C8B-B14F-4D97-AF65-F5344CB8AC3E}">
        <p14:creationId xmlns:p14="http://schemas.microsoft.com/office/powerpoint/2010/main" val="908287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B78C66-7452-4564-A69E-633CBC095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108" y="3019805"/>
            <a:ext cx="10404892" cy="2301421"/>
          </a:xfrm>
          <a:prstGeom prst="rect">
            <a:avLst/>
          </a:prstGeom>
        </p:spPr>
      </p:pic>
      <p:sp>
        <p:nvSpPr>
          <p:cNvPr id="16" name="Rounded Rectangle 303">
            <a:extLst>
              <a:ext uri="{FF2B5EF4-FFF2-40B4-BE49-F238E27FC236}">
                <a16:creationId xmlns:a16="http://schemas.microsoft.com/office/drawing/2014/main" id="{AF33F944-0226-4184-B6CC-D05F2B0311E5}"/>
              </a:ext>
            </a:extLst>
          </p:cNvPr>
          <p:cNvSpPr/>
          <p:nvPr/>
        </p:nvSpPr>
        <p:spPr>
          <a:xfrm>
            <a:off x="2139692" y="1372155"/>
            <a:ext cx="9021832" cy="1334196"/>
          </a:xfrm>
          <a:prstGeom prst="roundRect">
            <a:avLst>
              <a:gd name="adj" fmla="val 15417"/>
            </a:avLst>
          </a:prstGeom>
          <a:solidFill>
            <a:srgbClr val="0E5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US" dirty="0"/>
              <a:t>Overall Meta-analysis on the VAS Scores.</a:t>
            </a:r>
          </a:p>
          <a:p>
            <a:pPr algn="ctr" defTabSz="1218987"/>
            <a:r>
              <a:rPr lang="en-US" dirty="0"/>
              <a:t> </a:t>
            </a:r>
          </a:p>
          <a:p>
            <a:pPr algn="ctr" defTabSz="1218987"/>
            <a:r>
              <a:rPr lang="en-US" dirty="0">
                <a:solidFill>
                  <a:srgbClr val="FFB625"/>
                </a:solidFill>
              </a:rPr>
              <a:t>Patients receiving ALC showed significantly more reduction in VAS scores than those receiving placebo.</a:t>
            </a:r>
            <a:endParaRPr lang="en-US" sz="2400" dirty="0">
              <a:solidFill>
                <a:srgbClr val="FFB6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301">
            <a:extLst>
              <a:ext uri="{FF2B5EF4-FFF2-40B4-BE49-F238E27FC236}">
                <a16:creationId xmlns:a16="http://schemas.microsoft.com/office/drawing/2014/main" id="{6A6BE848-A6DB-480E-8E03-0EC57FF8C5A6}"/>
              </a:ext>
            </a:extLst>
          </p:cNvPr>
          <p:cNvSpPr>
            <a:spLocks/>
          </p:cNvSpPr>
          <p:nvPr/>
        </p:nvSpPr>
        <p:spPr bwMode="auto">
          <a:xfrm>
            <a:off x="1413215" y="2053719"/>
            <a:ext cx="827846" cy="648212"/>
          </a:xfrm>
          <a:custGeom>
            <a:avLst/>
            <a:gdLst>
              <a:gd name="T0" fmla="*/ 163 w 163"/>
              <a:gd name="T1" fmla="*/ 1 h 98"/>
              <a:gd name="T2" fmla="*/ 148 w 163"/>
              <a:gd name="T3" fmla="*/ 0 h 98"/>
              <a:gd name="T4" fmla="*/ 0 w 163"/>
              <a:gd name="T5" fmla="*/ 98 h 98"/>
              <a:gd name="T6" fmla="*/ 134 w 163"/>
              <a:gd name="T7" fmla="*/ 26 h 98"/>
              <a:gd name="T8" fmla="*/ 163 w 163"/>
              <a:gd name="T9" fmla="*/ 29 h 98"/>
              <a:gd name="T10" fmla="*/ 163 w 163"/>
              <a:gd name="T11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98">
                <a:moveTo>
                  <a:pt x="163" y="1"/>
                </a:moveTo>
                <a:cubicBezTo>
                  <a:pt x="158" y="1"/>
                  <a:pt x="153" y="0"/>
                  <a:pt x="148" y="0"/>
                </a:cubicBezTo>
                <a:cubicBezTo>
                  <a:pt x="81" y="0"/>
                  <a:pt x="24" y="41"/>
                  <a:pt x="0" y="98"/>
                </a:cubicBezTo>
                <a:cubicBezTo>
                  <a:pt x="29" y="55"/>
                  <a:pt x="78" y="26"/>
                  <a:pt x="134" y="26"/>
                </a:cubicBezTo>
                <a:cubicBezTo>
                  <a:pt x="144" y="26"/>
                  <a:pt x="154" y="27"/>
                  <a:pt x="163" y="29"/>
                </a:cubicBezTo>
                <a:lnTo>
                  <a:pt x="163" y="1"/>
                </a:lnTo>
                <a:close/>
              </a:path>
            </a:pathLst>
          </a:custGeom>
          <a:solidFill>
            <a:srgbClr val="0E56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91F453-DD10-48BB-8585-5CE872545E0E}"/>
              </a:ext>
            </a:extLst>
          </p:cNvPr>
          <p:cNvSpPr/>
          <p:nvPr/>
        </p:nvSpPr>
        <p:spPr>
          <a:xfrm>
            <a:off x="3777262" y="4982241"/>
            <a:ext cx="1163114" cy="2457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37422EB-BA45-4A25-85AA-21183653D798}"/>
              </a:ext>
            </a:extLst>
          </p:cNvPr>
          <p:cNvCxnSpPr>
            <a:cxnSpLocks/>
          </p:cNvCxnSpPr>
          <p:nvPr/>
        </p:nvCxnSpPr>
        <p:spPr>
          <a:xfrm>
            <a:off x="1533282" y="2450997"/>
            <a:ext cx="0" cy="4034205"/>
          </a:xfrm>
          <a:prstGeom prst="line">
            <a:avLst/>
          </a:prstGeom>
          <a:ln w="28575">
            <a:solidFill>
              <a:srgbClr val="0E56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72D233D-5115-4C0F-8510-B7FE486421EA}"/>
              </a:ext>
            </a:extLst>
          </p:cNvPr>
          <p:cNvSpPr/>
          <p:nvPr/>
        </p:nvSpPr>
        <p:spPr>
          <a:xfrm>
            <a:off x="1114230" y="2450997"/>
            <a:ext cx="397018" cy="384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70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18127C-0B90-4B04-AC79-8F6F14FE1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947" y="2888913"/>
            <a:ext cx="7015911" cy="314832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ounded Rectangle 303">
            <a:extLst>
              <a:ext uri="{FF2B5EF4-FFF2-40B4-BE49-F238E27FC236}">
                <a16:creationId xmlns:a16="http://schemas.microsoft.com/office/drawing/2014/main" id="{AF33F944-0226-4184-B6CC-D05F2B0311E5}"/>
              </a:ext>
            </a:extLst>
          </p:cNvPr>
          <p:cNvSpPr/>
          <p:nvPr/>
        </p:nvSpPr>
        <p:spPr>
          <a:xfrm>
            <a:off x="2139692" y="1309446"/>
            <a:ext cx="9021832" cy="1396905"/>
          </a:xfrm>
          <a:prstGeom prst="roundRect">
            <a:avLst>
              <a:gd name="adj" fmla="val 15417"/>
            </a:avLst>
          </a:prstGeom>
          <a:solidFill>
            <a:srgbClr val="0E5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Subgroup-analysis on the VAS Scores of the Diabetic and Non-diabetic Patients. 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FFB625"/>
                </a:solidFill>
              </a:rPr>
              <a:t>Taking ALC decreased VAS scores significantly in diabetic patients.</a:t>
            </a:r>
            <a:endParaRPr lang="en-US" sz="2400" dirty="0">
              <a:solidFill>
                <a:srgbClr val="FFB6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301">
            <a:extLst>
              <a:ext uri="{FF2B5EF4-FFF2-40B4-BE49-F238E27FC236}">
                <a16:creationId xmlns:a16="http://schemas.microsoft.com/office/drawing/2014/main" id="{6A6BE848-A6DB-480E-8E03-0EC57FF8C5A6}"/>
              </a:ext>
            </a:extLst>
          </p:cNvPr>
          <p:cNvSpPr>
            <a:spLocks/>
          </p:cNvSpPr>
          <p:nvPr/>
        </p:nvSpPr>
        <p:spPr bwMode="auto">
          <a:xfrm>
            <a:off x="1413215" y="2053719"/>
            <a:ext cx="827846" cy="648212"/>
          </a:xfrm>
          <a:custGeom>
            <a:avLst/>
            <a:gdLst>
              <a:gd name="T0" fmla="*/ 163 w 163"/>
              <a:gd name="T1" fmla="*/ 1 h 98"/>
              <a:gd name="T2" fmla="*/ 148 w 163"/>
              <a:gd name="T3" fmla="*/ 0 h 98"/>
              <a:gd name="T4" fmla="*/ 0 w 163"/>
              <a:gd name="T5" fmla="*/ 98 h 98"/>
              <a:gd name="T6" fmla="*/ 134 w 163"/>
              <a:gd name="T7" fmla="*/ 26 h 98"/>
              <a:gd name="T8" fmla="*/ 163 w 163"/>
              <a:gd name="T9" fmla="*/ 29 h 98"/>
              <a:gd name="T10" fmla="*/ 163 w 163"/>
              <a:gd name="T11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98">
                <a:moveTo>
                  <a:pt x="163" y="1"/>
                </a:moveTo>
                <a:cubicBezTo>
                  <a:pt x="158" y="1"/>
                  <a:pt x="153" y="0"/>
                  <a:pt x="148" y="0"/>
                </a:cubicBezTo>
                <a:cubicBezTo>
                  <a:pt x="81" y="0"/>
                  <a:pt x="24" y="41"/>
                  <a:pt x="0" y="98"/>
                </a:cubicBezTo>
                <a:cubicBezTo>
                  <a:pt x="29" y="55"/>
                  <a:pt x="78" y="26"/>
                  <a:pt x="134" y="26"/>
                </a:cubicBezTo>
                <a:cubicBezTo>
                  <a:pt x="144" y="26"/>
                  <a:pt x="154" y="27"/>
                  <a:pt x="163" y="29"/>
                </a:cubicBezTo>
                <a:lnTo>
                  <a:pt x="163" y="1"/>
                </a:lnTo>
                <a:close/>
              </a:path>
            </a:pathLst>
          </a:custGeom>
          <a:solidFill>
            <a:srgbClr val="0E56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91F453-DD10-48BB-8585-5CE872545E0E}"/>
              </a:ext>
            </a:extLst>
          </p:cNvPr>
          <p:cNvSpPr/>
          <p:nvPr/>
        </p:nvSpPr>
        <p:spPr>
          <a:xfrm>
            <a:off x="4438276" y="4086388"/>
            <a:ext cx="971006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F133F4-56FA-463B-9C92-F1E7D4461DBA}"/>
              </a:ext>
            </a:extLst>
          </p:cNvPr>
          <p:cNvSpPr/>
          <p:nvPr/>
        </p:nvSpPr>
        <p:spPr>
          <a:xfrm>
            <a:off x="4438276" y="5061814"/>
            <a:ext cx="971006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B9F2A8E-196C-4DBF-A606-B961C9E9578A}"/>
              </a:ext>
            </a:extLst>
          </p:cNvPr>
          <p:cNvSpPr/>
          <p:nvPr/>
        </p:nvSpPr>
        <p:spPr>
          <a:xfrm>
            <a:off x="4438276" y="5664171"/>
            <a:ext cx="971006" cy="2078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870DA1-736A-45F8-92A9-960D308C2D2E}"/>
              </a:ext>
            </a:extLst>
          </p:cNvPr>
          <p:cNvCxnSpPr>
            <a:cxnSpLocks/>
          </p:cNvCxnSpPr>
          <p:nvPr/>
        </p:nvCxnSpPr>
        <p:spPr>
          <a:xfrm>
            <a:off x="1533282" y="2450997"/>
            <a:ext cx="0" cy="4034205"/>
          </a:xfrm>
          <a:prstGeom prst="line">
            <a:avLst/>
          </a:prstGeom>
          <a:ln w="28575">
            <a:solidFill>
              <a:srgbClr val="0E56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E5C8E35-01D6-4B75-A8B7-A427B5E25ABA}"/>
              </a:ext>
            </a:extLst>
          </p:cNvPr>
          <p:cNvSpPr/>
          <p:nvPr/>
        </p:nvSpPr>
        <p:spPr>
          <a:xfrm>
            <a:off x="1114230" y="2450997"/>
            <a:ext cx="397018" cy="384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10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BC1FFB-8D29-4175-9E11-936F8418D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559" y="2889468"/>
            <a:ext cx="7428180" cy="303432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CED4AC0-4EB3-4C2D-AE33-8F1010AB8733}"/>
              </a:ext>
            </a:extLst>
          </p:cNvPr>
          <p:cNvSpPr/>
          <p:nvPr/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22">
            <a:extLst>
              <a:ext uri="{FF2B5EF4-FFF2-40B4-BE49-F238E27FC236}">
                <a16:creationId xmlns:a16="http://schemas.microsoft.com/office/drawing/2014/main" id="{489F1166-26AB-4C3C-8730-E71DEDE87B75}"/>
              </a:ext>
            </a:extLst>
          </p:cNvPr>
          <p:cNvSpPr txBox="1">
            <a:spLocks/>
          </p:cNvSpPr>
          <p:nvPr/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>
              <a:defRPr lang="fa-IR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5648D6A-1B65-411D-A74D-91644D68AF3A}"/>
              </a:ext>
            </a:extLst>
          </p:cNvPr>
          <p:cNvSpPr>
            <a:spLocks/>
          </p:cNvSpPr>
          <p:nvPr/>
        </p:nvSpPr>
        <p:spPr bwMode="auto">
          <a:xfrm>
            <a:off x="4764" y="-3175"/>
            <a:ext cx="2518795" cy="2838376"/>
          </a:xfrm>
          <a:custGeom>
            <a:avLst/>
            <a:gdLst>
              <a:gd name="T0" fmla="*/ 2495 w 3394"/>
              <a:gd name="T1" fmla="*/ 0 h 3408"/>
              <a:gd name="T2" fmla="*/ 0 w 3394"/>
              <a:gd name="T3" fmla="*/ 0 h 3408"/>
              <a:gd name="T4" fmla="*/ 0 w 3394"/>
              <a:gd name="T5" fmla="*/ 2476 h 3408"/>
              <a:gd name="T6" fmla="*/ 933 w 3394"/>
              <a:gd name="T7" fmla="*/ 3408 h 3408"/>
              <a:gd name="T8" fmla="*/ 3394 w 3394"/>
              <a:gd name="T9" fmla="*/ 953 h 3408"/>
              <a:gd name="T10" fmla="*/ 3394 w 3394"/>
              <a:gd name="T11" fmla="*/ 896 h 3408"/>
              <a:gd name="T12" fmla="*/ 2495 w 3394"/>
              <a:gd name="T13" fmla="*/ 0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94" h="3408">
                <a:moveTo>
                  <a:pt x="2495" y="0"/>
                </a:moveTo>
                <a:lnTo>
                  <a:pt x="0" y="0"/>
                </a:lnTo>
                <a:lnTo>
                  <a:pt x="0" y="2476"/>
                </a:lnTo>
                <a:lnTo>
                  <a:pt x="933" y="3408"/>
                </a:lnTo>
                <a:lnTo>
                  <a:pt x="3394" y="953"/>
                </a:lnTo>
                <a:lnTo>
                  <a:pt x="3394" y="896"/>
                </a:lnTo>
                <a:lnTo>
                  <a:pt x="249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54DC9FE-133C-468F-8744-286AF7E325BA}"/>
              </a:ext>
            </a:extLst>
          </p:cNvPr>
          <p:cNvSpPr>
            <a:spLocks/>
          </p:cNvSpPr>
          <p:nvPr/>
        </p:nvSpPr>
        <p:spPr bwMode="auto">
          <a:xfrm>
            <a:off x="484250" y="150111"/>
            <a:ext cx="1287585" cy="1222044"/>
          </a:xfrm>
          <a:custGeom>
            <a:avLst/>
            <a:gdLst>
              <a:gd name="T0" fmla="*/ 966 w 1932"/>
              <a:gd name="T1" fmla="*/ 1928 h 1928"/>
              <a:gd name="T2" fmla="*/ 0 w 1932"/>
              <a:gd name="T3" fmla="*/ 964 h 1928"/>
              <a:gd name="T4" fmla="*/ 966 w 1932"/>
              <a:gd name="T5" fmla="*/ 0 h 1928"/>
              <a:gd name="T6" fmla="*/ 1932 w 1932"/>
              <a:gd name="T7" fmla="*/ 964 h 1928"/>
              <a:gd name="T8" fmla="*/ 966 w 1932"/>
              <a:gd name="T9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8">
                <a:moveTo>
                  <a:pt x="966" y="1928"/>
                </a:moveTo>
                <a:lnTo>
                  <a:pt x="0" y="964"/>
                </a:lnTo>
                <a:lnTo>
                  <a:pt x="966" y="0"/>
                </a:lnTo>
                <a:lnTo>
                  <a:pt x="1932" y="964"/>
                </a:lnTo>
                <a:lnTo>
                  <a:pt x="966" y="1928"/>
                </a:lnTo>
                <a:close/>
              </a:path>
            </a:pathLst>
          </a:custGeom>
          <a:solidFill>
            <a:srgbClr val="FEBF3A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AA4A047-3E8B-4475-B5BD-BB6A654D3EDD}"/>
              </a:ext>
            </a:extLst>
          </p:cNvPr>
          <p:cNvSpPr>
            <a:spLocks/>
          </p:cNvSpPr>
          <p:nvPr/>
        </p:nvSpPr>
        <p:spPr bwMode="auto">
          <a:xfrm>
            <a:off x="790965" y="1174595"/>
            <a:ext cx="980870" cy="1036361"/>
          </a:xfrm>
          <a:custGeom>
            <a:avLst/>
            <a:gdLst>
              <a:gd name="T0" fmla="*/ 966 w 1932"/>
              <a:gd name="T1" fmla="*/ 1927 h 1927"/>
              <a:gd name="T2" fmla="*/ 0 w 1932"/>
              <a:gd name="T3" fmla="*/ 963 h 1927"/>
              <a:gd name="T4" fmla="*/ 966 w 1932"/>
              <a:gd name="T5" fmla="*/ 0 h 1927"/>
              <a:gd name="T6" fmla="*/ 1932 w 1932"/>
              <a:gd name="T7" fmla="*/ 963 h 1927"/>
              <a:gd name="T8" fmla="*/ 966 w 1932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2" h="1927">
                <a:moveTo>
                  <a:pt x="966" y="1927"/>
                </a:moveTo>
                <a:lnTo>
                  <a:pt x="0" y="963"/>
                </a:lnTo>
                <a:lnTo>
                  <a:pt x="966" y="0"/>
                </a:lnTo>
                <a:lnTo>
                  <a:pt x="1932" y="963"/>
                </a:lnTo>
                <a:lnTo>
                  <a:pt x="966" y="1927"/>
                </a:lnTo>
                <a:close/>
              </a:path>
            </a:pathLst>
          </a:custGeom>
          <a:solidFill>
            <a:srgbClr val="38BEB0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C7A47C33-A930-4B95-8D64-80BAC15EBA21}"/>
              </a:ext>
            </a:extLst>
          </p:cNvPr>
          <p:cNvSpPr>
            <a:spLocks/>
          </p:cNvSpPr>
          <p:nvPr/>
        </p:nvSpPr>
        <p:spPr bwMode="auto">
          <a:xfrm>
            <a:off x="1281400" y="662353"/>
            <a:ext cx="980870" cy="1036361"/>
          </a:xfrm>
          <a:custGeom>
            <a:avLst/>
            <a:gdLst>
              <a:gd name="T0" fmla="*/ 966 w 1933"/>
              <a:gd name="T1" fmla="*/ 1927 h 1927"/>
              <a:gd name="T2" fmla="*/ 0 w 1933"/>
              <a:gd name="T3" fmla="*/ 964 h 1927"/>
              <a:gd name="T4" fmla="*/ 966 w 1933"/>
              <a:gd name="T5" fmla="*/ 0 h 1927"/>
              <a:gd name="T6" fmla="*/ 1933 w 1933"/>
              <a:gd name="T7" fmla="*/ 964 h 1927"/>
              <a:gd name="T8" fmla="*/ 966 w 1933"/>
              <a:gd name="T9" fmla="*/ 1927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1927">
                <a:moveTo>
                  <a:pt x="966" y="1927"/>
                </a:moveTo>
                <a:lnTo>
                  <a:pt x="0" y="964"/>
                </a:lnTo>
                <a:lnTo>
                  <a:pt x="966" y="0"/>
                </a:lnTo>
                <a:lnTo>
                  <a:pt x="1933" y="964"/>
                </a:lnTo>
                <a:lnTo>
                  <a:pt x="966" y="1927"/>
                </a:lnTo>
                <a:close/>
              </a:path>
            </a:pathLst>
          </a:custGeom>
          <a:solidFill>
            <a:srgbClr val="A9479B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FFE76CE7-CFCA-4F5D-B9E8-8D1B64F28C0D}"/>
              </a:ext>
            </a:extLst>
          </p:cNvPr>
          <p:cNvSpPr>
            <a:spLocks/>
          </p:cNvSpPr>
          <p:nvPr/>
        </p:nvSpPr>
        <p:spPr bwMode="auto">
          <a:xfrm>
            <a:off x="1398573" y="136220"/>
            <a:ext cx="828262" cy="828259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rgbClr val="014C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FAC33194-F65A-4F17-B973-C19ACC105B70}"/>
              </a:ext>
            </a:extLst>
          </p:cNvPr>
          <p:cNvSpPr>
            <a:spLocks/>
          </p:cNvSpPr>
          <p:nvPr/>
        </p:nvSpPr>
        <p:spPr bwMode="auto">
          <a:xfrm>
            <a:off x="836721" y="317386"/>
            <a:ext cx="1190736" cy="1217861"/>
          </a:xfrm>
          <a:custGeom>
            <a:avLst/>
            <a:gdLst>
              <a:gd name="T0" fmla="*/ 621 w 1243"/>
              <a:gd name="T1" fmla="*/ 1240 h 1240"/>
              <a:gd name="T2" fmla="*/ 0 w 1243"/>
              <a:gd name="T3" fmla="*/ 620 h 1240"/>
              <a:gd name="T4" fmla="*/ 621 w 1243"/>
              <a:gd name="T5" fmla="*/ 0 h 1240"/>
              <a:gd name="T6" fmla="*/ 1243 w 1243"/>
              <a:gd name="T7" fmla="*/ 620 h 1240"/>
              <a:gd name="T8" fmla="*/ 621 w 1243"/>
              <a:gd name="T9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3" h="1240">
                <a:moveTo>
                  <a:pt x="621" y="1240"/>
                </a:moveTo>
                <a:lnTo>
                  <a:pt x="0" y="620"/>
                </a:lnTo>
                <a:lnTo>
                  <a:pt x="621" y="0"/>
                </a:lnTo>
                <a:lnTo>
                  <a:pt x="1243" y="620"/>
                </a:lnTo>
                <a:lnTo>
                  <a:pt x="621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EE7FF0A-D559-4017-B58E-FB41A63BD9A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25" y="602654"/>
            <a:ext cx="663983" cy="6019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405D1-9B16-4457-9B8C-4BE15F2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040" y="6410619"/>
            <a:ext cx="2844800" cy="365125"/>
          </a:xfrm>
        </p:spPr>
        <p:txBody>
          <a:bodyPr/>
          <a:lstStyle/>
          <a:p>
            <a:fld id="{3944B879-0178-4562-8693-8EC1A679F34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ounded Rectangle 303">
            <a:extLst>
              <a:ext uri="{FF2B5EF4-FFF2-40B4-BE49-F238E27FC236}">
                <a16:creationId xmlns:a16="http://schemas.microsoft.com/office/drawing/2014/main" id="{AF33F944-0226-4184-B6CC-D05F2B0311E5}"/>
              </a:ext>
            </a:extLst>
          </p:cNvPr>
          <p:cNvSpPr/>
          <p:nvPr/>
        </p:nvSpPr>
        <p:spPr>
          <a:xfrm>
            <a:off x="2139692" y="1309446"/>
            <a:ext cx="9568058" cy="1396905"/>
          </a:xfrm>
          <a:prstGeom prst="roundRect">
            <a:avLst>
              <a:gd name="adj" fmla="val 15417"/>
            </a:avLst>
          </a:prstGeom>
          <a:solidFill>
            <a:srgbClr val="0E5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Subgroup-analysis on the VAS Scores by Subdividing RCTs according to the Route of Administration.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r>
              <a:rPr lang="en-US" dirty="0">
                <a:solidFill>
                  <a:srgbClr val="FFB625"/>
                </a:solidFill>
              </a:rPr>
              <a:t>Oral administration of ALC decreased VAS scores significantly</a:t>
            </a:r>
            <a:endParaRPr lang="en-US" sz="2400" dirty="0">
              <a:solidFill>
                <a:srgbClr val="FFB6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301">
            <a:extLst>
              <a:ext uri="{FF2B5EF4-FFF2-40B4-BE49-F238E27FC236}">
                <a16:creationId xmlns:a16="http://schemas.microsoft.com/office/drawing/2014/main" id="{6A6BE848-A6DB-480E-8E03-0EC57FF8C5A6}"/>
              </a:ext>
            </a:extLst>
          </p:cNvPr>
          <p:cNvSpPr>
            <a:spLocks/>
          </p:cNvSpPr>
          <p:nvPr/>
        </p:nvSpPr>
        <p:spPr bwMode="auto">
          <a:xfrm>
            <a:off x="1413215" y="2053719"/>
            <a:ext cx="827846" cy="648212"/>
          </a:xfrm>
          <a:custGeom>
            <a:avLst/>
            <a:gdLst>
              <a:gd name="T0" fmla="*/ 163 w 163"/>
              <a:gd name="T1" fmla="*/ 1 h 98"/>
              <a:gd name="T2" fmla="*/ 148 w 163"/>
              <a:gd name="T3" fmla="*/ 0 h 98"/>
              <a:gd name="T4" fmla="*/ 0 w 163"/>
              <a:gd name="T5" fmla="*/ 98 h 98"/>
              <a:gd name="T6" fmla="*/ 134 w 163"/>
              <a:gd name="T7" fmla="*/ 26 h 98"/>
              <a:gd name="T8" fmla="*/ 163 w 163"/>
              <a:gd name="T9" fmla="*/ 29 h 98"/>
              <a:gd name="T10" fmla="*/ 163 w 163"/>
              <a:gd name="T11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98">
                <a:moveTo>
                  <a:pt x="163" y="1"/>
                </a:moveTo>
                <a:cubicBezTo>
                  <a:pt x="158" y="1"/>
                  <a:pt x="153" y="0"/>
                  <a:pt x="148" y="0"/>
                </a:cubicBezTo>
                <a:cubicBezTo>
                  <a:pt x="81" y="0"/>
                  <a:pt x="24" y="41"/>
                  <a:pt x="0" y="98"/>
                </a:cubicBezTo>
                <a:cubicBezTo>
                  <a:pt x="29" y="55"/>
                  <a:pt x="78" y="26"/>
                  <a:pt x="134" y="26"/>
                </a:cubicBezTo>
                <a:cubicBezTo>
                  <a:pt x="144" y="26"/>
                  <a:pt x="154" y="27"/>
                  <a:pt x="163" y="29"/>
                </a:cubicBezTo>
                <a:lnTo>
                  <a:pt x="163" y="1"/>
                </a:lnTo>
                <a:close/>
              </a:path>
            </a:pathLst>
          </a:custGeom>
          <a:solidFill>
            <a:srgbClr val="0E56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91F453-DD10-48BB-8585-5CE872545E0E}"/>
              </a:ext>
            </a:extLst>
          </p:cNvPr>
          <p:cNvSpPr/>
          <p:nvPr/>
        </p:nvSpPr>
        <p:spPr>
          <a:xfrm>
            <a:off x="3955055" y="3982235"/>
            <a:ext cx="793214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F133F4-56FA-463B-9C92-F1E7D4461DBA}"/>
              </a:ext>
            </a:extLst>
          </p:cNvPr>
          <p:cNvSpPr/>
          <p:nvPr/>
        </p:nvSpPr>
        <p:spPr>
          <a:xfrm>
            <a:off x="4087257" y="4997092"/>
            <a:ext cx="661012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B9F2A8E-196C-4DBF-A606-B961C9E9578A}"/>
              </a:ext>
            </a:extLst>
          </p:cNvPr>
          <p:cNvSpPr/>
          <p:nvPr/>
        </p:nvSpPr>
        <p:spPr>
          <a:xfrm>
            <a:off x="3999121" y="5572750"/>
            <a:ext cx="793215" cy="286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A1CAFF3-DABA-44A5-AF32-C53998F1044F}"/>
              </a:ext>
            </a:extLst>
          </p:cNvPr>
          <p:cNvCxnSpPr>
            <a:cxnSpLocks/>
          </p:cNvCxnSpPr>
          <p:nvPr/>
        </p:nvCxnSpPr>
        <p:spPr>
          <a:xfrm>
            <a:off x="1533282" y="2450997"/>
            <a:ext cx="0" cy="4034205"/>
          </a:xfrm>
          <a:prstGeom prst="line">
            <a:avLst/>
          </a:prstGeom>
          <a:ln w="28575">
            <a:solidFill>
              <a:srgbClr val="0E56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23AEEC7-B690-4704-8815-3C06EF2FEE4F}"/>
              </a:ext>
            </a:extLst>
          </p:cNvPr>
          <p:cNvSpPr/>
          <p:nvPr/>
        </p:nvSpPr>
        <p:spPr>
          <a:xfrm>
            <a:off x="1114230" y="2450997"/>
            <a:ext cx="397018" cy="384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83786"/>
      </p:ext>
    </p:extLst>
  </p:cSld>
  <p:clrMapOvr>
    <a:masterClrMapping/>
  </p:clrMapOvr>
</p:sld>
</file>

<file path=ppt/theme/theme1.xml><?xml version="1.0" encoding="utf-8"?>
<a:theme xmlns:a="http://schemas.openxmlformats.org/drawingml/2006/main" name="106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3529</TotalTime>
  <Words>976</Words>
  <Application>Microsoft Office PowerPoint</Application>
  <PresentationFormat>Widescreen</PresentationFormat>
  <Paragraphs>230</Paragraphs>
  <Slides>34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AdvOT46dcae81</vt:lpstr>
      <vt:lpstr>AdvTTa9c1b374</vt:lpstr>
      <vt:lpstr>Arial</vt:lpstr>
      <vt:lpstr>AvenirNextLTPro-Bold</vt:lpstr>
      <vt:lpstr>AvenirNextLTPro-Medium</vt:lpstr>
      <vt:lpstr>Calibri</vt:lpstr>
      <vt:lpstr>Calibri Light</vt:lpstr>
      <vt:lpstr>Century Gothic</vt:lpstr>
      <vt:lpstr>CJPLC L+ Adv P 4 D F 60 E</vt:lpstr>
      <vt:lpstr>Harding</vt:lpstr>
      <vt:lpstr>Open Sans</vt:lpstr>
      <vt:lpstr>Tahoma</vt:lpstr>
      <vt:lpstr>URWPalladioL-Roma</vt:lpstr>
      <vt:lpstr>Wingdings</vt:lpstr>
      <vt:lpstr>106_Office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Somayeh Mohammadpour</dc:creator>
  <cp:lastModifiedBy>Heydari</cp:lastModifiedBy>
  <cp:revision>128</cp:revision>
  <dcterms:created xsi:type="dcterms:W3CDTF">2021-05-30T05:05:11Z</dcterms:created>
  <dcterms:modified xsi:type="dcterms:W3CDTF">2021-06-25T05:31:56Z</dcterms:modified>
</cp:coreProperties>
</file>