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2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D34D-3E70-458E-B48D-D92DCFF3918C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F5D8-3A73-4CD4-99AE-EBE2917CF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296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D34D-3E70-458E-B48D-D92DCFF3918C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F5D8-3A73-4CD4-99AE-EBE2917CF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520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D34D-3E70-458E-B48D-D92DCFF3918C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F5D8-3A73-4CD4-99AE-EBE2917CF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95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D34D-3E70-458E-B48D-D92DCFF3918C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F5D8-3A73-4CD4-99AE-EBE2917CF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92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D34D-3E70-458E-B48D-D92DCFF3918C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F5D8-3A73-4CD4-99AE-EBE2917CF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769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D34D-3E70-458E-B48D-D92DCFF3918C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F5D8-3A73-4CD4-99AE-EBE2917CF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965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D34D-3E70-458E-B48D-D92DCFF3918C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F5D8-3A73-4CD4-99AE-EBE2917CF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792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D34D-3E70-458E-B48D-D92DCFF3918C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F5D8-3A73-4CD4-99AE-EBE2917CF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966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D34D-3E70-458E-B48D-D92DCFF3918C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F5D8-3A73-4CD4-99AE-EBE2917CF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857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D34D-3E70-458E-B48D-D92DCFF3918C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F5D8-3A73-4CD4-99AE-EBE2917CF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884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FD34D-3E70-458E-B48D-D92DCFF3918C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FF5D8-3A73-4CD4-99AE-EBE2917CF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72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5FD34D-3E70-458E-B48D-D92DCFF3918C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FF5D8-3A73-4CD4-99AE-EBE2917CFC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683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b="1" dirty="0" smtClean="0">
                <a:cs typeface="2  Titr" panose="00000700000000000000" pitchFamily="2" charset="-78"/>
              </a:rPr>
              <a:t>مورد اول</a:t>
            </a:r>
            <a:endParaRPr lang="en-US" b="1" dirty="0">
              <a:cs typeface="2  Titr" panose="00000700000000000000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lnSpc>
                <a:spcPct val="200000"/>
              </a:lnSpc>
            </a:pPr>
            <a:r>
              <a:rPr lang="fa-IR" dirty="0" smtClean="0">
                <a:cs typeface="2  Titr" panose="00000700000000000000" pitchFamily="2" charset="-78"/>
              </a:rPr>
              <a:t>بیمار با تشخیص </a:t>
            </a:r>
            <a:r>
              <a:rPr lang="en-US" dirty="0" smtClean="0">
                <a:cs typeface="2  Titr" panose="00000700000000000000" pitchFamily="2" charset="-78"/>
              </a:rPr>
              <a:t>Acute MI</a:t>
            </a:r>
            <a:r>
              <a:rPr lang="fa-IR" dirty="0" smtClean="0">
                <a:cs typeface="2  Titr" panose="00000700000000000000" pitchFamily="2" charset="-78"/>
              </a:rPr>
              <a:t> به اورژانس بیمارستان خصوصی مراجعه نموده است و قرار است که در </a:t>
            </a:r>
            <a:r>
              <a:rPr lang="en-US" dirty="0" smtClean="0">
                <a:cs typeface="2  Titr" panose="00000700000000000000" pitchFamily="2" charset="-78"/>
              </a:rPr>
              <a:t>CCU</a:t>
            </a:r>
            <a:r>
              <a:rPr lang="fa-IR" dirty="0" smtClean="0">
                <a:cs typeface="2  Titr" panose="00000700000000000000" pitchFamily="2" charset="-78"/>
              </a:rPr>
              <a:t> بستری شود.</a:t>
            </a:r>
          </a:p>
          <a:p>
            <a:pPr algn="r" rtl="1">
              <a:lnSpc>
                <a:spcPct val="200000"/>
              </a:lnSpc>
            </a:pPr>
            <a:r>
              <a:rPr lang="fa-IR" dirty="0" smtClean="0">
                <a:cs typeface="2  Titr" panose="00000700000000000000" pitchFamily="2" charset="-78"/>
              </a:rPr>
              <a:t>بیمار با بستری شدن مخالفت می کند و درخواست دریافت نسخه دارویی و ترخیص را دارد!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812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Titr" panose="00000700000000000000" pitchFamily="2" charset="-78"/>
              </a:rPr>
              <a:t>ترخیص این بیمار با میل شخصی!؟</a:t>
            </a:r>
            <a:endParaRPr lang="en-US" dirty="0">
              <a:cs typeface="2 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lnSpc>
                <a:spcPct val="200000"/>
              </a:lnSpc>
            </a:pPr>
            <a:r>
              <a:rPr lang="fa-IR" dirty="0" smtClean="0">
                <a:cs typeface="2  Titr" panose="00000700000000000000" pitchFamily="2" charset="-78"/>
              </a:rPr>
              <a:t>اگر این بیمار بعد از ترخیص دچار عارضه شود چه کسی مقصر است؟</a:t>
            </a:r>
          </a:p>
          <a:p>
            <a:pPr algn="r" rtl="1">
              <a:lnSpc>
                <a:spcPct val="200000"/>
              </a:lnSpc>
            </a:pPr>
            <a:r>
              <a:rPr lang="fa-IR" dirty="0" smtClean="0">
                <a:cs typeface="2  Titr" panose="00000700000000000000" pitchFamily="2" charset="-78"/>
              </a:rPr>
              <a:t>آیا اخذ رضایت از چنین بیماری برای ترخیص وی کافیست ؟ </a:t>
            </a:r>
          </a:p>
        </p:txBody>
      </p:sp>
    </p:spTree>
    <p:extLst>
      <p:ext uri="{BB962C8B-B14F-4D97-AF65-F5344CB8AC3E}">
        <p14:creationId xmlns:p14="http://schemas.microsoft.com/office/powerpoint/2010/main" val="2896500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lnSpc>
                <a:spcPct val="200000"/>
              </a:lnSpc>
            </a:pPr>
            <a:r>
              <a:rPr lang="fa-IR" dirty="0" smtClean="0">
                <a:cs typeface="2  Titr" panose="00000700000000000000" pitchFamily="2" charset="-78"/>
              </a:rPr>
              <a:t>چه باید کرد؟</a:t>
            </a:r>
          </a:p>
          <a:p>
            <a:pPr algn="r" rtl="1">
              <a:lnSpc>
                <a:spcPct val="200000"/>
              </a:lnSpc>
            </a:pPr>
            <a:r>
              <a:rPr lang="fa-IR" dirty="0" smtClean="0">
                <a:cs typeface="2  Titr" panose="00000700000000000000" pitchFamily="2" charset="-78"/>
              </a:rPr>
              <a:t>آیا می توان بیمار را در چنین شرایطی به درخواست خودش ترخیص نمود؟</a:t>
            </a:r>
          </a:p>
          <a:p>
            <a:pPr algn="r" rtl="1">
              <a:lnSpc>
                <a:spcPct val="200000"/>
              </a:lnSpc>
            </a:pPr>
            <a:r>
              <a:rPr lang="fa-IR" dirty="0" smtClean="0">
                <a:cs typeface="2  Titr" panose="00000700000000000000" pitchFamily="2" charset="-78"/>
              </a:rPr>
              <a:t>آیا می توان بیمار را به اجبار بستری نمود؟</a:t>
            </a:r>
          </a:p>
          <a:p>
            <a:pPr algn="r" rtl="1">
              <a:lnSpc>
                <a:spcPct val="200000"/>
              </a:lnSpc>
            </a:pPr>
            <a:r>
              <a:rPr lang="fa-IR" dirty="0" smtClean="0">
                <a:cs typeface="2  Titr" panose="00000700000000000000" pitchFamily="2" charset="-78"/>
              </a:rPr>
              <a:t>آیا می توان بیمار را به اجبار درمان نمود؟</a:t>
            </a:r>
          </a:p>
          <a:p>
            <a:pPr marL="0" indent="0" algn="r" rtl="1">
              <a:lnSpc>
                <a:spcPct val="200000"/>
              </a:lnSpc>
              <a:buNone/>
            </a:pPr>
            <a:endParaRPr lang="en-US" dirty="0">
              <a:cs typeface="2 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9950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lnSpc>
                <a:spcPct val="200000"/>
              </a:lnSpc>
            </a:pPr>
            <a:r>
              <a:rPr lang="fa-IR" dirty="0" smtClean="0">
                <a:cs typeface="2  Titr" panose="00000700000000000000" pitchFamily="2" charset="-78"/>
              </a:rPr>
              <a:t>آیا کادر درمان حق دارند مانع ترخیص چنین بیماری بشوند ؟</a:t>
            </a:r>
          </a:p>
          <a:p>
            <a:pPr algn="r" rtl="1">
              <a:lnSpc>
                <a:spcPct val="200000"/>
              </a:lnSpc>
            </a:pPr>
            <a:r>
              <a:rPr lang="fa-IR" dirty="0" smtClean="0">
                <a:cs typeface="2  Titr" panose="00000700000000000000" pitchFamily="2" charset="-78"/>
              </a:rPr>
              <a:t>اگر در حین ممانعت از خروج بیمار از بیمارستان ، او دچار عارضه یا آسیب بشود چه کسی مقصر است؟</a:t>
            </a:r>
          </a:p>
          <a:p>
            <a:pPr marL="0" indent="0" algn="r" rtl="1">
              <a:lnSpc>
                <a:spcPct val="200000"/>
              </a:lnSpc>
              <a:buNone/>
            </a:pPr>
            <a:endParaRPr lang="en-US" dirty="0">
              <a:cs typeface="2 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61063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lnSpc>
                <a:spcPct val="200000"/>
              </a:lnSpc>
            </a:pPr>
            <a:r>
              <a:rPr lang="fa-IR" dirty="0" smtClean="0">
                <a:cs typeface="2  Titr" panose="00000700000000000000" pitchFamily="2" charset="-78"/>
              </a:rPr>
              <a:t>حدود اختیارات پزشک معالج برای نگهداشتن بیمار در</a:t>
            </a:r>
          </a:p>
          <a:p>
            <a:pPr marL="0" indent="0" algn="r" rtl="1">
              <a:lnSpc>
                <a:spcPct val="200000"/>
              </a:lnSpc>
              <a:buNone/>
            </a:pPr>
            <a:r>
              <a:rPr lang="fa-IR" dirty="0" smtClean="0">
                <a:cs typeface="2  Titr" panose="00000700000000000000" pitchFamily="2" charset="-78"/>
              </a:rPr>
              <a:t> مرکز درمانی و درمان وی تا کجاست؟</a:t>
            </a:r>
            <a:endParaRPr lang="en-US" dirty="0">
              <a:cs typeface="2 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16544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Titr" panose="00000700000000000000" pitchFamily="2" charset="-78"/>
              </a:rPr>
              <a:t>مورد دوم:</a:t>
            </a:r>
            <a:endParaRPr lang="en-US" dirty="0">
              <a:cs typeface="2 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r" rtl="1">
              <a:lnSpc>
                <a:spcPct val="200000"/>
              </a:lnSpc>
            </a:pPr>
            <a:r>
              <a:rPr lang="fa-IR" b="1" dirty="0" smtClean="0">
                <a:cs typeface="2  Titr" panose="00000700000000000000" pitchFamily="2" charset="-78"/>
              </a:rPr>
              <a:t>بیمار خانم میانسالی است که به علت توده پستان با تشخیص قطعی کنسر به شما مراجعه نموده است </a:t>
            </a:r>
          </a:p>
          <a:p>
            <a:pPr algn="r" rtl="1">
              <a:lnSpc>
                <a:spcPct val="200000"/>
              </a:lnSpc>
            </a:pPr>
            <a:r>
              <a:rPr lang="fa-IR" b="1" dirty="0" smtClean="0">
                <a:cs typeface="2  Titr" panose="00000700000000000000" pitchFamily="2" charset="-78"/>
              </a:rPr>
              <a:t>بیمار حاضر به درمان نیست!</a:t>
            </a:r>
          </a:p>
          <a:p>
            <a:pPr algn="r" rtl="1">
              <a:lnSpc>
                <a:spcPct val="200000"/>
              </a:lnSpc>
            </a:pPr>
            <a:r>
              <a:rPr lang="fa-IR" b="1" dirty="0" smtClean="0">
                <a:cs typeface="2  Titr" panose="00000700000000000000" pitchFamily="2" charset="-78"/>
              </a:rPr>
              <a:t>آیا می توان وی را به درمان مجبور کرد؟</a:t>
            </a:r>
          </a:p>
          <a:p>
            <a:pPr algn="r" rtl="1">
              <a:lnSpc>
                <a:spcPct val="200000"/>
              </a:lnSpc>
            </a:pPr>
            <a:r>
              <a:rPr lang="fa-IR" b="1" dirty="0" smtClean="0">
                <a:cs typeface="2  Titr" panose="00000700000000000000" pitchFamily="2" charset="-78"/>
              </a:rPr>
              <a:t>آیا می توان بنا بر خواست بیمار از درمان وی صرف نظر کرد ؟</a:t>
            </a:r>
          </a:p>
          <a:p>
            <a:pPr algn="r" rtl="1">
              <a:lnSpc>
                <a:spcPct val="200000"/>
              </a:lnSpc>
            </a:pPr>
            <a:endParaRPr lang="en-US" b="1" dirty="0">
              <a:cs typeface="2 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9145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fa-IR" dirty="0" smtClean="0">
                <a:cs typeface="2  Titr" panose="00000700000000000000" pitchFamily="2" charset="-78"/>
              </a:rPr>
              <a:t>مورد سوم:</a:t>
            </a:r>
            <a:endParaRPr lang="en-US" dirty="0">
              <a:cs typeface="2  Titr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r" rtl="1">
              <a:lnSpc>
                <a:spcPct val="200000"/>
              </a:lnSpc>
            </a:pPr>
            <a:r>
              <a:rPr lang="fa-IR" dirty="0" smtClean="0">
                <a:cs typeface="2  Titr" panose="00000700000000000000" pitchFamily="2" charset="-78"/>
              </a:rPr>
              <a:t>فردی به قصد </a:t>
            </a:r>
            <a:r>
              <a:rPr lang="en-US" sz="3500" b="1" dirty="0" smtClean="0">
                <a:cs typeface="2  Titr" panose="00000700000000000000" pitchFamily="2" charset="-78"/>
              </a:rPr>
              <a:t>Suicide</a:t>
            </a:r>
            <a:r>
              <a:rPr lang="fa-IR" dirty="0" smtClean="0">
                <a:cs typeface="2  Titr" panose="00000700000000000000" pitchFamily="2" charset="-78"/>
              </a:rPr>
              <a:t> اقدام به مصرف مقادیر زیادی داروی نامشخص کرده است و توسط همراهانش به اورژانس بیمارستان شما آورده شده است.</a:t>
            </a:r>
          </a:p>
          <a:p>
            <a:pPr algn="r" rtl="1">
              <a:lnSpc>
                <a:spcPct val="200000"/>
              </a:lnSpc>
            </a:pPr>
            <a:r>
              <a:rPr lang="fa-IR" dirty="0" smtClean="0">
                <a:cs typeface="2  Titr" panose="00000700000000000000" pitchFamily="2" charset="-78"/>
              </a:rPr>
              <a:t>بیمار حاضر به درمان نیست و هیچ همکاری با شما ندارد و اصرار به ترک اورژانس دارد! </a:t>
            </a:r>
          </a:p>
          <a:p>
            <a:pPr algn="r" rtl="1">
              <a:lnSpc>
                <a:spcPct val="200000"/>
              </a:lnSpc>
            </a:pPr>
            <a:r>
              <a:rPr lang="fa-IR" dirty="0" smtClean="0">
                <a:cs typeface="2  Titr" panose="00000700000000000000" pitchFamily="2" charset="-78"/>
              </a:rPr>
              <a:t>چه باید کرد ؟</a:t>
            </a:r>
          </a:p>
          <a:p>
            <a:pPr marL="0" indent="0" algn="r" rt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041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259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2  Titr</vt:lpstr>
      <vt:lpstr>Arial</vt:lpstr>
      <vt:lpstr>Calibri</vt:lpstr>
      <vt:lpstr>Calibri Light</vt:lpstr>
      <vt:lpstr>Office Theme</vt:lpstr>
      <vt:lpstr>مورد اول</vt:lpstr>
      <vt:lpstr>ترخیص این بیمار با میل شخصی!؟</vt:lpstr>
      <vt:lpstr>PowerPoint Presentation</vt:lpstr>
      <vt:lpstr>PowerPoint Presentation</vt:lpstr>
      <vt:lpstr>PowerPoint Presentation</vt:lpstr>
      <vt:lpstr>مورد دوم:</vt:lpstr>
      <vt:lpstr>مورد سوم: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Forensic Medicine</dc:creator>
  <cp:lastModifiedBy>Heydari</cp:lastModifiedBy>
  <cp:revision>6</cp:revision>
  <dcterms:created xsi:type="dcterms:W3CDTF">2021-06-20T12:58:47Z</dcterms:created>
  <dcterms:modified xsi:type="dcterms:W3CDTF">2021-06-21T03:45:09Z</dcterms:modified>
</cp:coreProperties>
</file>