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4"/>
  </p:notesMasterIdLst>
  <p:sldIdLst>
    <p:sldId id="276" r:id="rId2"/>
    <p:sldId id="277" r:id="rId3"/>
    <p:sldId id="269" r:id="rId4"/>
    <p:sldId id="270" r:id="rId5"/>
    <p:sldId id="271" r:id="rId6"/>
    <p:sldId id="272" r:id="rId7"/>
    <p:sldId id="273" r:id="rId8"/>
    <p:sldId id="260" r:id="rId9"/>
    <p:sldId id="261" r:id="rId10"/>
    <p:sldId id="262" r:id="rId11"/>
    <p:sldId id="263" r:id="rId12"/>
    <p:sldId id="264" r:id="rId13"/>
    <p:sldId id="265" r:id="rId14"/>
    <p:sldId id="266" r:id="rId15"/>
    <p:sldId id="267" r:id="rId16"/>
    <p:sldId id="274" r:id="rId17"/>
    <p:sldId id="268" r:id="rId18"/>
    <p:sldId id="275" r:id="rId19"/>
    <p:sldId id="280" r:id="rId20"/>
    <p:sldId id="281" r:id="rId21"/>
    <p:sldId id="282" r:id="rId22"/>
    <p:sldId id="283" r:id="rId23"/>
    <p:sldId id="284" r:id="rId24"/>
    <p:sldId id="285" r:id="rId25"/>
    <p:sldId id="286" r:id="rId26"/>
    <p:sldId id="287" r:id="rId27"/>
    <p:sldId id="288" r:id="rId28"/>
    <p:sldId id="289" r:id="rId29"/>
    <p:sldId id="290" r:id="rId30"/>
    <p:sldId id="291" r:id="rId31"/>
    <p:sldId id="292" r:id="rId32"/>
    <p:sldId id="293" r:id="rId33"/>
    <p:sldId id="294" r:id="rId34"/>
    <p:sldId id="295" r:id="rId35"/>
    <p:sldId id="296" r:id="rId36"/>
    <p:sldId id="297" r:id="rId37"/>
    <p:sldId id="298" r:id="rId38"/>
    <p:sldId id="299" r:id="rId39"/>
    <p:sldId id="300" r:id="rId40"/>
    <p:sldId id="301" r:id="rId41"/>
    <p:sldId id="302" r:id="rId42"/>
    <p:sldId id="303" r:id="rId4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39" autoAdjust="0"/>
    <p:restoredTop sz="94660"/>
  </p:normalViewPr>
  <p:slideViewPr>
    <p:cSldViewPr snapToGrid="0">
      <p:cViewPr varScale="1">
        <p:scale>
          <a:sx n="68" d="100"/>
          <a:sy n="68" d="100"/>
        </p:scale>
        <p:origin x="538"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9EE8BF-707B-4425-946B-B466826C1534}" type="datetimeFigureOut">
              <a:rPr lang="en-US" smtClean="0"/>
              <a:t>6/22/2021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9DA9D2-52BC-435E-8A31-C96931499EC2}" type="slidenum">
              <a:rPr lang="en-US" smtClean="0"/>
              <a:t>‹#›</a:t>
            </a:fld>
            <a:endParaRPr lang="en-US"/>
          </a:p>
        </p:txBody>
      </p:sp>
    </p:spTree>
    <p:extLst>
      <p:ext uri="{BB962C8B-B14F-4D97-AF65-F5344CB8AC3E}">
        <p14:creationId xmlns:p14="http://schemas.microsoft.com/office/powerpoint/2010/main" val="26812478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endParaRPr lang="en-US" dirty="0"/>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Calibri" pitchFamily="34" charset="0"/>
                <a:ea typeface="MS PGothic" pitchFamily="34" charset="-128"/>
              </a:defRPr>
            </a:lvl1pPr>
            <a:lvl2pPr marL="788344" indent="-303209" eaLnBrk="0" hangingPunct="0">
              <a:defRPr>
                <a:solidFill>
                  <a:schemeClr val="tx1"/>
                </a:solidFill>
                <a:latin typeface="Calibri" pitchFamily="34" charset="0"/>
                <a:ea typeface="MS PGothic" pitchFamily="34" charset="-128"/>
              </a:defRPr>
            </a:lvl2pPr>
            <a:lvl3pPr marL="1212837" indent="-242567" eaLnBrk="0" hangingPunct="0">
              <a:defRPr>
                <a:solidFill>
                  <a:schemeClr val="tx1"/>
                </a:solidFill>
                <a:latin typeface="Calibri" pitchFamily="34" charset="0"/>
                <a:ea typeface="MS PGothic" pitchFamily="34" charset="-128"/>
              </a:defRPr>
            </a:lvl3pPr>
            <a:lvl4pPr marL="1697972" indent="-242567" eaLnBrk="0" hangingPunct="0">
              <a:defRPr>
                <a:solidFill>
                  <a:schemeClr val="tx1"/>
                </a:solidFill>
                <a:latin typeface="Calibri" pitchFamily="34" charset="0"/>
                <a:ea typeface="MS PGothic" pitchFamily="34" charset="-128"/>
              </a:defRPr>
            </a:lvl4pPr>
            <a:lvl5pPr marL="2183107" indent="-242567" eaLnBrk="0" hangingPunct="0">
              <a:defRPr>
                <a:solidFill>
                  <a:schemeClr val="tx1"/>
                </a:solidFill>
                <a:latin typeface="Calibri" pitchFamily="34" charset="0"/>
                <a:ea typeface="MS PGothic" pitchFamily="34" charset="-128"/>
              </a:defRPr>
            </a:lvl5pPr>
            <a:lvl6pPr marL="2668242" indent="-242567" eaLnBrk="0" fontAlgn="base" hangingPunct="0">
              <a:spcBef>
                <a:spcPct val="0"/>
              </a:spcBef>
              <a:spcAft>
                <a:spcPct val="0"/>
              </a:spcAft>
              <a:defRPr>
                <a:solidFill>
                  <a:schemeClr val="tx1"/>
                </a:solidFill>
                <a:latin typeface="Calibri" pitchFamily="34" charset="0"/>
                <a:ea typeface="MS PGothic" pitchFamily="34" charset="-128"/>
              </a:defRPr>
            </a:lvl6pPr>
            <a:lvl7pPr marL="3153377" indent="-242567" eaLnBrk="0" fontAlgn="base" hangingPunct="0">
              <a:spcBef>
                <a:spcPct val="0"/>
              </a:spcBef>
              <a:spcAft>
                <a:spcPct val="0"/>
              </a:spcAft>
              <a:defRPr>
                <a:solidFill>
                  <a:schemeClr val="tx1"/>
                </a:solidFill>
                <a:latin typeface="Calibri" pitchFamily="34" charset="0"/>
                <a:ea typeface="MS PGothic" pitchFamily="34" charset="-128"/>
              </a:defRPr>
            </a:lvl7pPr>
            <a:lvl8pPr marL="3638512" indent="-242567" eaLnBrk="0" fontAlgn="base" hangingPunct="0">
              <a:spcBef>
                <a:spcPct val="0"/>
              </a:spcBef>
              <a:spcAft>
                <a:spcPct val="0"/>
              </a:spcAft>
              <a:defRPr>
                <a:solidFill>
                  <a:schemeClr val="tx1"/>
                </a:solidFill>
                <a:latin typeface="Calibri" pitchFamily="34" charset="0"/>
                <a:ea typeface="MS PGothic" pitchFamily="34" charset="-128"/>
              </a:defRPr>
            </a:lvl8pPr>
            <a:lvl9pPr marL="4123647" indent="-242567"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fld id="{B8EE65DD-91B2-4131-AC7D-7556DB7D5684}" type="slidenum">
              <a:rPr lang="en-US" smtClean="0"/>
              <a:pPr eaLnBrk="1" hangingPunct="1"/>
              <a:t>19</a:t>
            </a:fld>
            <a:endParaRPr lang="en-US" dirty="0"/>
          </a:p>
        </p:txBody>
      </p:sp>
    </p:spTree>
    <p:extLst>
      <p:ext uri="{BB962C8B-B14F-4D97-AF65-F5344CB8AC3E}">
        <p14:creationId xmlns:p14="http://schemas.microsoft.com/office/powerpoint/2010/main" val="33977160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9939" name="Notes Placeholder 2"/>
          <p:cNvSpPr>
            <a:spLocks noGrp="1"/>
          </p:cNvSpPr>
          <p:nvPr>
            <p:ph type="body" idx="1"/>
          </p:nvPr>
        </p:nvSpPr>
        <p:spPr bwMode="auto">
          <a:xfrm>
            <a:off x="731520" y="4585971"/>
            <a:ext cx="5852160" cy="4320540"/>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noAutofit/>
          </a:bodyPr>
          <a:lstStyle/>
          <a:p>
            <a:pPr>
              <a:lnSpc>
                <a:spcPct val="80000"/>
              </a:lnSpc>
              <a:spcBef>
                <a:spcPct val="50000"/>
              </a:spcBef>
            </a:pPr>
            <a:r>
              <a:rPr lang="en-US" b="1" dirty="0"/>
              <a:t>Questions and Considerations</a:t>
            </a:r>
            <a:endParaRPr lang="en-US" dirty="0"/>
          </a:p>
          <a:p>
            <a:pPr>
              <a:lnSpc>
                <a:spcPct val="80000"/>
              </a:lnSpc>
              <a:spcBef>
                <a:spcPct val="50000"/>
              </a:spcBef>
            </a:pPr>
            <a:r>
              <a:rPr lang="en-US" dirty="0"/>
              <a:t>Briefly review the principle that the 12-lead ECG is the initial and most important triage tool, and it is abnormal in about 50% of patients with ACS. </a:t>
            </a:r>
          </a:p>
          <a:p>
            <a:pPr>
              <a:lnSpc>
                <a:spcPct val="80000"/>
              </a:lnSpc>
              <a:spcBef>
                <a:spcPct val="50000"/>
              </a:spcBef>
            </a:pPr>
            <a:r>
              <a:rPr lang="en-US" dirty="0"/>
              <a:t>Stress that the ECG is performed in the prehospital setting or within 10 minutes after the patient’s arrival in the ED, and it is interpreted by the senior healthcare professional charged with initiating reperfusion therapy. </a:t>
            </a:r>
          </a:p>
          <a:p>
            <a:pPr>
              <a:lnSpc>
                <a:spcPct val="80000"/>
              </a:lnSpc>
              <a:spcBef>
                <a:spcPct val="50000"/>
              </a:spcBef>
            </a:pPr>
            <a:endParaRPr lang="en-US" b="1" dirty="0"/>
          </a:p>
          <a:p>
            <a:pPr>
              <a:lnSpc>
                <a:spcPct val="80000"/>
              </a:lnSpc>
              <a:spcBef>
                <a:spcPct val="50000"/>
              </a:spcBef>
            </a:pPr>
            <a:r>
              <a:rPr lang="en-US" b="1" dirty="0"/>
              <a:t>Discuss the importance of the 3 ECG categories:</a:t>
            </a:r>
          </a:p>
          <a:p>
            <a:pPr>
              <a:lnSpc>
                <a:spcPct val="80000"/>
              </a:lnSpc>
              <a:spcBef>
                <a:spcPct val="50000"/>
              </a:spcBef>
            </a:pPr>
            <a:r>
              <a:rPr lang="en-US" b="1" dirty="0"/>
              <a:t>ST-segment elevation or new or presumably new LBBB:</a:t>
            </a:r>
            <a:r>
              <a:rPr lang="en-US" dirty="0"/>
              <a:t> Time is of the essence and time is muscle. STEMI drives the reperfusion pathway with a door–to–balloon inflation time of 60 to 90 minutes (PCI) and door-to-needle time of 30 minutes (fibrinolytics).</a:t>
            </a:r>
          </a:p>
          <a:p>
            <a:pPr>
              <a:lnSpc>
                <a:spcPct val="80000"/>
              </a:lnSpc>
              <a:spcBef>
                <a:spcPct val="50000"/>
              </a:spcBef>
            </a:pPr>
            <a:endParaRPr lang="en-US" b="1" dirty="0"/>
          </a:p>
          <a:p>
            <a:pPr>
              <a:lnSpc>
                <a:spcPct val="80000"/>
              </a:lnSpc>
              <a:spcBef>
                <a:spcPct val="50000"/>
              </a:spcBef>
            </a:pPr>
            <a:r>
              <a:rPr lang="en-US" b="1" dirty="0"/>
              <a:t>ST-segment depression or dynamic T-wave inversion: </a:t>
            </a:r>
            <a:r>
              <a:rPr lang="en-US" dirty="0"/>
              <a:t>These patients </a:t>
            </a:r>
            <a:r>
              <a:rPr lang="en-US" b="1" dirty="0"/>
              <a:t>do not benefit from and may be harmed by </a:t>
            </a:r>
            <a:r>
              <a:rPr lang="en-US" dirty="0"/>
              <a:t>administration of fibrinolytic therapy. In high-risk patients, this ECG drives aggressive antiplatelet therapy (aspirin, heparin, glycoprotein IIb/IIIa inhibitor therapy, clopidogrel) and early coronary angiography. </a:t>
            </a:r>
          </a:p>
          <a:p>
            <a:pPr>
              <a:lnSpc>
                <a:spcPct val="80000"/>
              </a:lnSpc>
              <a:spcBef>
                <a:spcPct val="50000"/>
              </a:spcBef>
            </a:pPr>
            <a:endParaRPr lang="en-US" b="1" dirty="0"/>
          </a:p>
          <a:p>
            <a:pPr>
              <a:lnSpc>
                <a:spcPct val="80000"/>
              </a:lnSpc>
              <a:spcBef>
                <a:spcPct val="50000"/>
              </a:spcBef>
            </a:pPr>
            <a:r>
              <a:rPr lang="en-US" b="1" dirty="0"/>
              <a:t>Normal or nondiagnostic changes in ST segment or T wave:</a:t>
            </a:r>
            <a:r>
              <a:rPr lang="en-US" dirty="0"/>
              <a:t> This is a challenging group because most patients </a:t>
            </a:r>
            <a:r>
              <a:rPr lang="en-US" b="1" dirty="0"/>
              <a:t>do not </a:t>
            </a:r>
            <a:r>
              <a:rPr lang="en-US" dirty="0"/>
              <a:t>have ischemia, but a significant percentage have CAD and may have unstable syndromes. </a:t>
            </a:r>
          </a:p>
          <a:p>
            <a:pPr>
              <a:lnSpc>
                <a:spcPct val="80000"/>
              </a:lnSpc>
              <a:spcBef>
                <a:spcPts val="600"/>
              </a:spcBef>
            </a:pPr>
            <a:endParaRPr lang="en-US" b="1" dirty="0"/>
          </a:p>
          <a:p>
            <a:pPr>
              <a:lnSpc>
                <a:spcPct val="80000"/>
              </a:lnSpc>
              <a:spcBef>
                <a:spcPts val="600"/>
              </a:spcBef>
            </a:pPr>
            <a:r>
              <a:rPr lang="en-US" b="1" dirty="0"/>
              <a:t>Diagnosis: STEMI</a:t>
            </a:r>
          </a:p>
        </p:txBody>
      </p:sp>
      <p:sp>
        <p:nvSpPr>
          <p:cNvPr id="39940"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Calibri" pitchFamily="34" charset="0"/>
                <a:ea typeface="MS PGothic" pitchFamily="34" charset="-128"/>
              </a:defRPr>
            </a:lvl1pPr>
            <a:lvl2pPr marL="788344" indent="-303209" eaLnBrk="0" hangingPunct="0">
              <a:defRPr>
                <a:solidFill>
                  <a:schemeClr val="tx1"/>
                </a:solidFill>
                <a:latin typeface="Calibri" pitchFamily="34" charset="0"/>
                <a:ea typeface="MS PGothic" pitchFamily="34" charset="-128"/>
              </a:defRPr>
            </a:lvl2pPr>
            <a:lvl3pPr marL="1212837" indent="-242567" eaLnBrk="0" hangingPunct="0">
              <a:defRPr>
                <a:solidFill>
                  <a:schemeClr val="tx1"/>
                </a:solidFill>
                <a:latin typeface="Calibri" pitchFamily="34" charset="0"/>
                <a:ea typeface="MS PGothic" pitchFamily="34" charset="-128"/>
              </a:defRPr>
            </a:lvl3pPr>
            <a:lvl4pPr marL="1697972" indent="-242567" eaLnBrk="0" hangingPunct="0">
              <a:defRPr>
                <a:solidFill>
                  <a:schemeClr val="tx1"/>
                </a:solidFill>
                <a:latin typeface="Calibri" pitchFamily="34" charset="0"/>
                <a:ea typeface="MS PGothic" pitchFamily="34" charset="-128"/>
              </a:defRPr>
            </a:lvl4pPr>
            <a:lvl5pPr marL="2183107" indent="-242567" eaLnBrk="0" hangingPunct="0">
              <a:defRPr>
                <a:solidFill>
                  <a:schemeClr val="tx1"/>
                </a:solidFill>
                <a:latin typeface="Calibri" pitchFamily="34" charset="0"/>
                <a:ea typeface="MS PGothic" pitchFamily="34" charset="-128"/>
              </a:defRPr>
            </a:lvl5pPr>
            <a:lvl6pPr marL="2668242" indent="-242567" eaLnBrk="0" fontAlgn="base" hangingPunct="0">
              <a:spcBef>
                <a:spcPct val="0"/>
              </a:spcBef>
              <a:spcAft>
                <a:spcPct val="0"/>
              </a:spcAft>
              <a:defRPr>
                <a:solidFill>
                  <a:schemeClr val="tx1"/>
                </a:solidFill>
                <a:latin typeface="Calibri" pitchFamily="34" charset="0"/>
                <a:ea typeface="MS PGothic" pitchFamily="34" charset="-128"/>
              </a:defRPr>
            </a:lvl6pPr>
            <a:lvl7pPr marL="3153377" indent="-242567" eaLnBrk="0" fontAlgn="base" hangingPunct="0">
              <a:spcBef>
                <a:spcPct val="0"/>
              </a:spcBef>
              <a:spcAft>
                <a:spcPct val="0"/>
              </a:spcAft>
              <a:defRPr>
                <a:solidFill>
                  <a:schemeClr val="tx1"/>
                </a:solidFill>
                <a:latin typeface="Calibri" pitchFamily="34" charset="0"/>
                <a:ea typeface="MS PGothic" pitchFamily="34" charset="-128"/>
              </a:defRPr>
            </a:lvl7pPr>
            <a:lvl8pPr marL="3638512" indent="-242567" eaLnBrk="0" fontAlgn="base" hangingPunct="0">
              <a:spcBef>
                <a:spcPct val="0"/>
              </a:spcBef>
              <a:spcAft>
                <a:spcPct val="0"/>
              </a:spcAft>
              <a:defRPr>
                <a:solidFill>
                  <a:schemeClr val="tx1"/>
                </a:solidFill>
                <a:latin typeface="Calibri" pitchFamily="34" charset="0"/>
                <a:ea typeface="MS PGothic" pitchFamily="34" charset="-128"/>
              </a:defRPr>
            </a:lvl8pPr>
            <a:lvl9pPr marL="4123647" indent="-242567"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fld id="{B8F1AB69-0F0B-47FB-841A-30E9BB5FA191}" type="slidenum">
              <a:rPr lang="en-US" smtClean="0"/>
              <a:pPr eaLnBrk="1" hangingPunct="1"/>
              <a:t>28</a:t>
            </a:fld>
            <a:endParaRPr lang="en-US" dirty="0"/>
          </a:p>
        </p:txBody>
      </p:sp>
    </p:spTree>
    <p:extLst>
      <p:ext uri="{BB962C8B-B14F-4D97-AF65-F5344CB8AC3E}">
        <p14:creationId xmlns:p14="http://schemas.microsoft.com/office/powerpoint/2010/main" val="3041647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40963" name="Notes Placeholder 2"/>
          <p:cNvSpPr>
            <a:spLocks noGrp="1"/>
          </p:cNvSpPr>
          <p:nvPr>
            <p:ph type="body" idx="1"/>
          </p:nvPr>
        </p:nvSpPr>
        <p:spPr bwMode="auto">
          <a:xfrm>
            <a:off x="731520" y="4573271"/>
            <a:ext cx="5974080" cy="4320540"/>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normAutofit/>
          </a:bodyPr>
          <a:lstStyle/>
          <a:p>
            <a:pPr>
              <a:lnSpc>
                <a:spcPct val="90000"/>
              </a:lnSpc>
            </a:pPr>
            <a:r>
              <a:rPr lang="en-US" b="1" dirty="0"/>
              <a:t>Questions and Considerations</a:t>
            </a:r>
          </a:p>
          <a:p>
            <a:pPr>
              <a:lnSpc>
                <a:spcPct val="90000"/>
              </a:lnSpc>
              <a:buFontTx/>
              <a:buNone/>
            </a:pPr>
            <a:r>
              <a:rPr lang="en-US" b="1" dirty="0"/>
              <a:t>From the </a:t>
            </a:r>
            <a:r>
              <a:rPr lang="en-US" b="1" i="1" dirty="0"/>
              <a:t>ACLS for Experienced Providers</a:t>
            </a:r>
            <a:r>
              <a:rPr lang="en-US" b="1" i="1" baseline="0" dirty="0"/>
              <a:t> Manual and </a:t>
            </a:r>
            <a:r>
              <a:rPr lang="en-US" b="1" i="1" dirty="0"/>
              <a:t>Resource</a:t>
            </a:r>
            <a:r>
              <a:rPr lang="en-US" b="1" i="1" baseline="0" dirty="0"/>
              <a:t> Text</a:t>
            </a:r>
          </a:p>
          <a:p>
            <a:pPr>
              <a:lnSpc>
                <a:spcPct val="90000"/>
              </a:lnSpc>
            </a:pPr>
            <a:r>
              <a:rPr lang="en-US" b="1" dirty="0"/>
              <a:t>What are some syndromes associated with plaque rupture and erosion? </a:t>
            </a:r>
            <a:r>
              <a:rPr lang="pt-BR" dirty="0"/>
              <a:t>STEMI, NSTE-ACS, or UA</a:t>
            </a:r>
            <a:endParaRPr lang="en-US" dirty="0"/>
          </a:p>
          <a:p>
            <a:pPr marL="181926" indent="-181926">
              <a:lnSpc>
                <a:spcPct val="90000"/>
              </a:lnSpc>
              <a:buFont typeface="Arial" pitchFamily="34" charset="0"/>
              <a:buChar char="•"/>
            </a:pPr>
            <a:r>
              <a:rPr lang="pt-BR" dirty="0"/>
              <a:t>Timeline of atherosclerosis and ACS </a:t>
            </a:r>
          </a:p>
          <a:p>
            <a:pPr marL="181926" indent="-181926">
              <a:lnSpc>
                <a:spcPct val="90000"/>
              </a:lnSpc>
              <a:buFont typeface="Arial" pitchFamily="34" charset="0"/>
              <a:buChar char="•"/>
            </a:pPr>
            <a:r>
              <a:rPr lang="pt-BR" dirty="0"/>
              <a:t>Slices through coronary artery, each representing a decade of life, depict the development of coronary atherosclerosis. </a:t>
            </a:r>
          </a:p>
          <a:p>
            <a:pPr marL="181926" indent="-181926">
              <a:lnSpc>
                <a:spcPct val="90000"/>
              </a:lnSpc>
              <a:buFont typeface="Arial" pitchFamily="34" charset="0"/>
              <a:buChar char="•"/>
            </a:pPr>
            <a:r>
              <a:rPr lang="pt-BR" dirty="0"/>
              <a:t>Gradual narrowing of the artery can cause development of angina when a critical or </a:t>
            </a:r>
            <a:r>
              <a:rPr lang="pt-BR" altLang="en-US" dirty="0"/>
              <a:t>“</a:t>
            </a:r>
            <a:r>
              <a:rPr lang="pt-BR" dirty="0"/>
              <a:t>significant</a:t>
            </a:r>
            <a:r>
              <a:rPr lang="pt-BR" altLang="en-US" dirty="0"/>
              <a:t>”</a:t>
            </a:r>
            <a:r>
              <a:rPr lang="pt-BR" dirty="0"/>
              <a:t> narrowing develops, usually 90% cross-sectional narrowing of the artery. </a:t>
            </a:r>
          </a:p>
          <a:p>
            <a:pPr marL="181926" indent="-181926">
              <a:lnSpc>
                <a:spcPct val="90000"/>
              </a:lnSpc>
              <a:buFont typeface="Arial" pitchFamily="34" charset="0"/>
              <a:buChar char="•"/>
            </a:pPr>
            <a:r>
              <a:rPr lang="pt-BR" dirty="0"/>
              <a:t>If plaque rupture or erosion occurs, an ACS can develop and result in STEMI, NSTE-ACS, or UA. </a:t>
            </a:r>
          </a:p>
          <a:p>
            <a:pPr marL="181926" indent="-181926">
              <a:lnSpc>
                <a:spcPct val="90000"/>
              </a:lnSpc>
              <a:buFont typeface="Arial" pitchFamily="34" charset="0"/>
              <a:buChar char="•"/>
            </a:pPr>
            <a:r>
              <a:rPr lang="pt-BR" dirty="0"/>
              <a:t>Sudden cardiac death can complicate any of these syndromes and can be the first, last, and only symptom. </a:t>
            </a:r>
          </a:p>
          <a:p>
            <a:pPr marL="181926" indent="-181926">
              <a:lnSpc>
                <a:spcPct val="90000"/>
              </a:lnSpc>
              <a:buFont typeface="Arial" pitchFamily="34" charset="0"/>
              <a:buChar char="•"/>
            </a:pPr>
            <a:r>
              <a:rPr lang="pt-BR" dirty="0"/>
              <a:t>When this process occurs in other vascular beds, stroke or peripheral vacular disease may occur. </a:t>
            </a:r>
          </a:p>
          <a:p>
            <a:pPr>
              <a:lnSpc>
                <a:spcPct val="90000"/>
              </a:lnSpc>
            </a:pPr>
            <a:endParaRPr lang="pt-BR" dirty="0"/>
          </a:p>
          <a:p>
            <a:pPr>
              <a:lnSpc>
                <a:spcPct val="90000"/>
              </a:lnSpc>
            </a:pPr>
            <a:r>
              <a:rPr lang="pt-BR" sz="1000" dirty="0"/>
              <a:t>Image adapted with permission from Libby P. Current concepts of the pathogenesis of the acute coronary syndromes. </a:t>
            </a:r>
            <a:r>
              <a:rPr lang="pt-BR" sz="1000" i="1" dirty="0"/>
              <a:t>Circulation.</a:t>
            </a:r>
            <a:r>
              <a:rPr lang="pt-BR" sz="1000" dirty="0"/>
              <a:t> 2001;104(3);365-372. © 2001 American Heart Association.</a:t>
            </a:r>
            <a:endParaRPr lang="en-US" sz="1000" dirty="0"/>
          </a:p>
        </p:txBody>
      </p:sp>
      <p:sp>
        <p:nvSpPr>
          <p:cNvPr id="40964"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Calibri" pitchFamily="34" charset="0"/>
                <a:ea typeface="MS PGothic" pitchFamily="34" charset="-128"/>
              </a:defRPr>
            </a:lvl1pPr>
            <a:lvl2pPr marL="788344" indent="-303209" eaLnBrk="0" hangingPunct="0">
              <a:defRPr>
                <a:solidFill>
                  <a:schemeClr val="tx1"/>
                </a:solidFill>
                <a:latin typeface="Calibri" pitchFamily="34" charset="0"/>
                <a:ea typeface="MS PGothic" pitchFamily="34" charset="-128"/>
              </a:defRPr>
            </a:lvl2pPr>
            <a:lvl3pPr marL="1212837" indent="-242567" eaLnBrk="0" hangingPunct="0">
              <a:defRPr>
                <a:solidFill>
                  <a:schemeClr val="tx1"/>
                </a:solidFill>
                <a:latin typeface="Calibri" pitchFamily="34" charset="0"/>
                <a:ea typeface="MS PGothic" pitchFamily="34" charset="-128"/>
              </a:defRPr>
            </a:lvl3pPr>
            <a:lvl4pPr marL="1697972" indent="-242567" eaLnBrk="0" hangingPunct="0">
              <a:defRPr>
                <a:solidFill>
                  <a:schemeClr val="tx1"/>
                </a:solidFill>
                <a:latin typeface="Calibri" pitchFamily="34" charset="0"/>
                <a:ea typeface="MS PGothic" pitchFamily="34" charset="-128"/>
              </a:defRPr>
            </a:lvl4pPr>
            <a:lvl5pPr marL="2183107" indent="-242567" eaLnBrk="0" hangingPunct="0">
              <a:defRPr>
                <a:solidFill>
                  <a:schemeClr val="tx1"/>
                </a:solidFill>
                <a:latin typeface="Calibri" pitchFamily="34" charset="0"/>
                <a:ea typeface="MS PGothic" pitchFamily="34" charset="-128"/>
              </a:defRPr>
            </a:lvl5pPr>
            <a:lvl6pPr marL="2668242" indent="-242567" eaLnBrk="0" fontAlgn="base" hangingPunct="0">
              <a:spcBef>
                <a:spcPct val="0"/>
              </a:spcBef>
              <a:spcAft>
                <a:spcPct val="0"/>
              </a:spcAft>
              <a:defRPr>
                <a:solidFill>
                  <a:schemeClr val="tx1"/>
                </a:solidFill>
                <a:latin typeface="Calibri" pitchFamily="34" charset="0"/>
                <a:ea typeface="MS PGothic" pitchFamily="34" charset="-128"/>
              </a:defRPr>
            </a:lvl6pPr>
            <a:lvl7pPr marL="3153377" indent="-242567" eaLnBrk="0" fontAlgn="base" hangingPunct="0">
              <a:spcBef>
                <a:spcPct val="0"/>
              </a:spcBef>
              <a:spcAft>
                <a:spcPct val="0"/>
              </a:spcAft>
              <a:defRPr>
                <a:solidFill>
                  <a:schemeClr val="tx1"/>
                </a:solidFill>
                <a:latin typeface="Calibri" pitchFamily="34" charset="0"/>
                <a:ea typeface="MS PGothic" pitchFamily="34" charset="-128"/>
              </a:defRPr>
            </a:lvl7pPr>
            <a:lvl8pPr marL="3638512" indent="-242567" eaLnBrk="0" fontAlgn="base" hangingPunct="0">
              <a:spcBef>
                <a:spcPct val="0"/>
              </a:spcBef>
              <a:spcAft>
                <a:spcPct val="0"/>
              </a:spcAft>
              <a:defRPr>
                <a:solidFill>
                  <a:schemeClr val="tx1"/>
                </a:solidFill>
                <a:latin typeface="Calibri" pitchFamily="34" charset="0"/>
                <a:ea typeface="MS PGothic" pitchFamily="34" charset="-128"/>
              </a:defRPr>
            </a:lvl8pPr>
            <a:lvl9pPr marL="4123647" indent="-242567"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fld id="{A789C7B3-55B2-414A-B18C-29261E2600E2}" type="slidenum">
              <a:rPr lang="en-US" smtClean="0"/>
              <a:pPr eaLnBrk="1" hangingPunct="1"/>
              <a:t>29</a:t>
            </a:fld>
            <a:endParaRPr lang="en-US" dirty="0"/>
          </a:p>
        </p:txBody>
      </p:sp>
    </p:spTree>
    <p:extLst>
      <p:ext uri="{BB962C8B-B14F-4D97-AF65-F5344CB8AC3E}">
        <p14:creationId xmlns:p14="http://schemas.microsoft.com/office/powerpoint/2010/main" val="30279826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41987"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b="1" dirty="0"/>
              <a:t>Diagnosis: </a:t>
            </a:r>
            <a:r>
              <a:rPr lang="en-US" dirty="0"/>
              <a:t>Anterolateral STEMI</a:t>
            </a:r>
          </a:p>
        </p:txBody>
      </p:sp>
      <p:sp>
        <p:nvSpPr>
          <p:cNvPr id="41988"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Calibri" pitchFamily="34" charset="0"/>
                <a:ea typeface="MS PGothic" pitchFamily="34" charset="-128"/>
              </a:defRPr>
            </a:lvl1pPr>
            <a:lvl2pPr marL="788344" indent="-303209" eaLnBrk="0" hangingPunct="0">
              <a:defRPr>
                <a:solidFill>
                  <a:schemeClr val="tx1"/>
                </a:solidFill>
                <a:latin typeface="Calibri" pitchFamily="34" charset="0"/>
                <a:ea typeface="MS PGothic" pitchFamily="34" charset="-128"/>
              </a:defRPr>
            </a:lvl2pPr>
            <a:lvl3pPr marL="1212837" indent="-242567" eaLnBrk="0" hangingPunct="0">
              <a:defRPr>
                <a:solidFill>
                  <a:schemeClr val="tx1"/>
                </a:solidFill>
                <a:latin typeface="Calibri" pitchFamily="34" charset="0"/>
                <a:ea typeface="MS PGothic" pitchFamily="34" charset="-128"/>
              </a:defRPr>
            </a:lvl3pPr>
            <a:lvl4pPr marL="1697972" indent="-242567" eaLnBrk="0" hangingPunct="0">
              <a:defRPr>
                <a:solidFill>
                  <a:schemeClr val="tx1"/>
                </a:solidFill>
                <a:latin typeface="Calibri" pitchFamily="34" charset="0"/>
                <a:ea typeface="MS PGothic" pitchFamily="34" charset="-128"/>
              </a:defRPr>
            </a:lvl4pPr>
            <a:lvl5pPr marL="2183107" indent="-242567" eaLnBrk="0" hangingPunct="0">
              <a:defRPr>
                <a:solidFill>
                  <a:schemeClr val="tx1"/>
                </a:solidFill>
                <a:latin typeface="Calibri" pitchFamily="34" charset="0"/>
                <a:ea typeface="MS PGothic" pitchFamily="34" charset="-128"/>
              </a:defRPr>
            </a:lvl5pPr>
            <a:lvl6pPr marL="2668242" indent="-242567" eaLnBrk="0" fontAlgn="base" hangingPunct="0">
              <a:spcBef>
                <a:spcPct val="0"/>
              </a:spcBef>
              <a:spcAft>
                <a:spcPct val="0"/>
              </a:spcAft>
              <a:defRPr>
                <a:solidFill>
                  <a:schemeClr val="tx1"/>
                </a:solidFill>
                <a:latin typeface="Calibri" pitchFamily="34" charset="0"/>
                <a:ea typeface="MS PGothic" pitchFamily="34" charset="-128"/>
              </a:defRPr>
            </a:lvl6pPr>
            <a:lvl7pPr marL="3153377" indent="-242567" eaLnBrk="0" fontAlgn="base" hangingPunct="0">
              <a:spcBef>
                <a:spcPct val="0"/>
              </a:spcBef>
              <a:spcAft>
                <a:spcPct val="0"/>
              </a:spcAft>
              <a:defRPr>
                <a:solidFill>
                  <a:schemeClr val="tx1"/>
                </a:solidFill>
                <a:latin typeface="Calibri" pitchFamily="34" charset="0"/>
                <a:ea typeface="MS PGothic" pitchFamily="34" charset="-128"/>
              </a:defRPr>
            </a:lvl7pPr>
            <a:lvl8pPr marL="3638512" indent="-242567" eaLnBrk="0" fontAlgn="base" hangingPunct="0">
              <a:spcBef>
                <a:spcPct val="0"/>
              </a:spcBef>
              <a:spcAft>
                <a:spcPct val="0"/>
              </a:spcAft>
              <a:defRPr>
                <a:solidFill>
                  <a:schemeClr val="tx1"/>
                </a:solidFill>
                <a:latin typeface="Calibri" pitchFamily="34" charset="0"/>
                <a:ea typeface="MS PGothic" pitchFamily="34" charset="-128"/>
              </a:defRPr>
            </a:lvl8pPr>
            <a:lvl9pPr marL="4123647" indent="-242567"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fld id="{068E8DF2-74A8-41CB-935C-E8A6F437C58E}" type="slidenum">
              <a:rPr lang="en-US" smtClean="0"/>
              <a:pPr eaLnBrk="1" hangingPunct="1"/>
              <a:t>30</a:t>
            </a:fld>
            <a:endParaRPr lang="en-US" dirty="0"/>
          </a:p>
        </p:txBody>
      </p:sp>
    </p:spTree>
    <p:extLst>
      <p:ext uri="{BB962C8B-B14F-4D97-AF65-F5344CB8AC3E}">
        <p14:creationId xmlns:p14="http://schemas.microsoft.com/office/powerpoint/2010/main" val="624192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43011" name="Notes Placeholder 2"/>
          <p:cNvSpPr>
            <a:spLocks noGrp="1"/>
          </p:cNvSpPr>
          <p:nvPr>
            <p:ph type="body" idx="1"/>
          </p:nvPr>
        </p:nvSpPr>
        <p:spPr bwMode="auto">
          <a:xfrm>
            <a:off x="731520" y="4560570"/>
            <a:ext cx="6202680" cy="4735829"/>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normAutofit/>
          </a:bodyPr>
          <a:lstStyle/>
          <a:p>
            <a:r>
              <a:rPr lang="en-US" b="1" dirty="0"/>
              <a:t>Treatments</a:t>
            </a:r>
          </a:p>
          <a:p>
            <a:pPr marL="181926" indent="-181926">
              <a:buFont typeface="Arial" pitchFamily="34" charset="0"/>
              <a:buChar char="•"/>
            </a:pPr>
            <a:r>
              <a:rPr lang="en-US" dirty="0"/>
              <a:t>O</a:t>
            </a:r>
            <a:r>
              <a:rPr lang="en-US" baseline="-25000" dirty="0"/>
              <a:t>2</a:t>
            </a:r>
            <a:r>
              <a:rPr lang="en-US" dirty="0"/>
              <a:t> (nasal cannula at 2 L/min): Maintain O</a:t>
            </a:r>
            <a:r>
              <a:rPr lang="en-US" baseline="-25000" dirty="0"/>
              <a:t>2 </a:t>
            </a:r>
            <a:r>
              <a:rPr lang="en-US" dirty="0"/>
              <a:t>sat at 90% to 99%. Although all patients received O</a:t>
            </a:r>
            <a:r>
              <a:rPr lang="en-US" baseline="-25000" dirty="0"/>
              <a:t>2</a:t>
            </a:r>
            <a:r>
              <a:rPr lang="en-US" dirty="0"/>
              <a:t> in the past, there is some evidence that hyperoxia may reduce cardiac contractility and lead to additional damage from oxygen free radicals on reperfusion. Oxygen is recommended to keep Sp</a:t>
            </a:r>
            <a:r>
              <a:rPr lang="en-US" cap="small" dirty="0"/>
              <a:t>o</a:t>
            </a:r>
            <a:r>
              <a:rPr lang="en-US" baseline="-25000" dirty="0"/>
              <a:t>2</a:t>
            </a:r>
            <a:r>
              <a:rPr lang="en-US" dirty="0"/>
              <a:t> at 90% or greater when the patient is in respiratory distress or if Sp</a:t>
            </a:r>
            <a:r>
              <a:rPr lang="en-US" cap="small" dirty="0"/>
              <a:t>o</a:t>
            </a:r>
            <a:r>
              <a:rPr lang="en-US" baseline="-25000" dirty="0"/>
              <a:t>2 </a:t>
            </a:r>
            <a:r>
              <a:rPr lang="en-US" dirty="0"/>
              <a:t>is unknown.</a:t>
            </a:r>
          </a:p>
          <a:p>
            <a:pPr marL="181926" indent="-181926">
              <a:buFont typeface="Arial" pitchFamily="34" charset="0"/>
              <a:buChar char="•"/>
            </a:pPr>
            <a:r>
              <a:rPr lang="en-US" dirty="0"/>
              <a:t>Aspirin: 160 to 325 mg (chewable, nonenteric coated) if not contraindicated</a:t>
            </a:r>
          </a:p>
          <a:p>
            <a:pPr marL="181926" indent="-181926">
              <a:buFont typeface="Arial" pitchFamily="34" charset="0"/>
              <a:buChar char="•"/>
            </a:pPr>
            <a:r>
              <a:rPr lang="en-US" dirty="0"/>
              <a:t>Nitrates: Nitroglycerin (0.4 mg) every 5 minutes up to 3 times</a:t>
            </a:r>
          </a:p>
          <a:p>
            <a:pPr marL="457200" lvl="2" indent="-241300">
              <a:buFont typeface="Symbol" pitchFamily="18" charset="2"/>
              <a:buChar char="-"/>
            </a:pPr>
            <a:r>
              <a:rPr lang="en-US" dirty="0"/>
              <a:t>Nitroglycerin ointment 0.5 to 1 inch</a:t>
            </a:r>
          </a:p>
          <a:p>
            <a:pPr marL="457200" lvl="2" indent="-241300">
              <a:buFont typeface="Symbol" pitchFamily="18" charset="2"/>
              <a:buChar char="-"/>
            </a:pPr>
            <a:r>
              <a:rPr lang="en-US" dirty="0">
                <a:solidFill>
                  <a:srgbClr val="000000"/>
                </a:solidFill>
              </a:rPr>
              <a:t>Nitroglycerin </a:t>
            </a:r>
            <a:r>
              <a:rPr lang="en-US" dirty="0"/>
              <a:t>infusion (for longer transports or critical care)</a:t>
            </a:r>
          </a:p>
          <a:p>
            <a:pPr marL="457200" lvl="2" indent="-241300">
              <a:buFont typeface="Symbol" pitchFamily="18" charset="2"/>
              <a:buChar char="-"/>
            </a:pPr>
            <a:r>
              <a:rPr lang="en-US" dirty="0"/>
              <a:t>Should not be used if patient is hypotensive as in this case</a:t>
            </a:r>
          </a:p>
          <a:p>
            <a:pPr marL="181926" indent="-181926">
              <a:buFont typeface="Arial" pitchFamily="34" charset="0"/>
              <a:buChar char="•"/>
            </a:pPr>
            <a:r>
              <a:rPr lang="en-US" dirty="0"/>
              <a:t>IV fluids: How much? IV fluids can be titrated if hypotension is believed to be due to hypovolemia. In practice, this can sometimes be hard to determine. Some advocate careful titration of small (approximately 250 mL) fluid boluses if the patient’s volume status is uncertain.</a:t>
            </a:r>
          </a:p>
          <a:p>
            <a:pPr marL="181926" indent="-181926">
              <a:buFont typeface="Arial" pitchFamily="34" charset="0"/>
              <a:buChar char="•"/>
            </a:pPr>
            <a:r>
              <a:rPr lang="en-US" dirty="0"/>
              <a:t>Morphine 2 to 4 mg IVP; titrate for pain alleviation (if discomfort is not relieved by nitroglycerin). Caution must be taken for patients who are hypotensive because morphine may further decrease BP, worsening cardiac perfusion.</a:t>
            </a:r>
          </a:p>
          <a:p>
            <a:endParaRPr lang="en-US" b="1" dirty="0"/>
          </a:p>
          <a:p>
            <a:r>
              <a:rPr lang="en-US" b="1" dirty="0"/>
              <a:t>What measures must be taken? </a:t>
            </a:r>
            <a:r>
              <a:rPr lang="en-US" dirty="0"/>
              <a:t>Notify the catheterization lab of an emergency. </a:t>
            </a:r>
            <a:r>
              <a:rPr lang="en-US" b="1" dirty="0"/>
              <a:t>What if you are in a hospital that does not have this capability?</a:t>
            </a:r>
            <a:r>
              <a:rPr lang="en-US" dirty="0"/>
              <a:t> Consider urgent transfer or fibrinolytic therapy.</a:t>
            </a:r>
          </a:p>
          <a:p>
            <a:endParaRPr lang="en-US" b="1" dirty="0"/>
          </a:p>
          <a:p>
            <a:r>
              <a:rPr lang="en-US" b="1" dirty="0"/>
              <a:t>Other options? </a:t>
            </a:r>
            <a:r>
              <a:rPr lang="en-US" dirty="0"/>
              <a:t>Pressors/inotropes; intra-aortic balloon pump</a:t>
            </a:r>
          </a:p>
          <a:p>
            <a:endParaRPr lang="en-US" dirty="0"/>
          </a:p>
          <a:p>
            <a:r>
              <a:rPr lang="en-US" dirty="0"/>
              <a:t>What are the pros/cons of these interventions?</a:t>
            </a:r>
          </a:p>
        </p:txBody>
      </p:sp>
      <p:sp>
        <p:nvSpPr>
          <p:cNvPr id="43012"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Calibri" pitchFamily="34" charset="0"/>
                <a:ea typeface="MS PGothic" pitchFamily="34" charset="-128"/>
              </a:defRPr>
            </a:lvl1pPr>
            <a:lvl2pPr marL="788344" indent="-303209" eaLnBrk="0" hangingPunct="0">
              <a:defRPr>
                <a:solidFill>
                  <a:schemeClr val="tx1"/>
                </a:solidFill>
                <a:latin typeface="Calibri" pitchFamily="34" charset="0"/>
                <a:ea typeface="MS PGothic" pitchFamily="34" charset="-128"/>
              </a:defRPr>
            </a:lvl2pPr>
            <a:lvl3pPr marL="1212837" indent="-242567" eaLnBrk="0" hangingPunct="0">
              <a:defRPr>
                <a:solidFill>
                  <a:schemeClr val="tx1"/>
                </a:solidFill>
                <a:latin typeface="Calibri" pitchFamily="34" charset="0"/>
                <a:ea typeface="MS PGothic" pitchFamily="34" charset="-128"/>
              </a:defRPr>
            </a:lvl3pPr>
            <a:lvl4pPr marL="1697972" indent="-242567" eaLnBrk="0" hangingPunct="0">
              <a:defRPr>
                <a:solidFill>
                  <a:schemeClr val="tx1"/>
                </a:solidFill>
                <a:latin typeface="Calibri" pitchFamily="34" charset="0"/>
                <a:ea typeface="MS PGothic" pitchFamily="34" charset="-128"/>
              </a:defRPr>
            </a:lvl4pPr>
            <a:lvl5pPr marL="2183107" indent="-242567" eaLnBrk="0" hangingPunct="0">
              <a:defRPr>
                <a:solidFill>
                  <a:schemeClr val="tx1"/>
                </a:solidFill>
                <a:latin typeface="Calibri" pitchFamily="34" charset="0"/>
                <a:ea typeface="MS PGothic" pitchFamily="34" charset="-128"/>
              </a:defRPr>
            </a:lvl5pPr>
            <a:lvl6pPr marL="2668242" indent="-242567" eaLnBrk="0" fontAlgn="base" hangingPunct="0">
              <a:spcBef>
                <a:spcPct val="0"/>
              </a:spcBef>
              <a:spcAft>
                <a:spcPct val="0"/>
              </a:spcAft>
              <a:defRPr>
                <a:solidFill>
                  <a:schemeClr val="tx1"/>
                </a:solidFill>
                <a:latin typeface="Calibri" pitchFamily="34" charset="0"/>
                <a:ea typeface="MS PGothic" pitchFamily="34" charset="-128"/>
              </a:defRPr>
            </a:lvl6pPr>
            <a:lvl7pPr marL="3153377" indent="-242567" eaLnBrk="0" fontAlgn="base" hangingPunct="0">
              <a:spcBef>
                <a:spcPct val="0"/>
              </a:spcBef>
              <a:spcAft>
                <a:spcPct val="0"/>
              </a:spcAft>
              <a:defRPr>
                <a:solidFill>
                  <a:schemeClr val="tx1"/>
                </a:solidFill>
                <a:latin typeface="Calibri" pitchFamily="34" charset="0"/>
                <a:ea typeface="MS PGothic" pitchFamily="34" charset="-128"/>
              </a:defRPr>
            </a:lvl7pPr>
            <a:lvl8pPr marL="3638512" indent="-242567" eaLnBrk="0" fontAlgn="base" hangingPunct="0">
              <a:spcBef>
                <a:spcPct val="0"/>
              </a:spcBef>
              <a:spcAft>
                <a:spcPct val="0"/>
              </a:spcAft>
              <a:defRPr>
                <a:solidFill>
                  <a:schemeClr val="tx1"/>
                </a:solidFill>
                <a:latin typeface="Calibri" pitchFamily="34" charset="0"/>
                <a:ea typeface="MS PGothic" pitchFamily="34" charset="-128"/>
              </a:defRPr>
            </a:lvl8pPr>
            <a:lvl9pPr marL="4123647" indent="-242567"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fld id="{8EFD1BFF-DF0A-4694-969B-0D6A1DD609BB}" type="slidenum">
              <a:rPr lang="en-US" smtClean="0"/>
              <a:pPr eaLnBrk="1" hangingPunct="1"/>
              <a:t>31</a:t>
            </a:fld>
            <a:endParaRPr lang="en-US" dirty="0"/>
          </a:p>
        </p:txBody>
      </p:sp>
    </p:spTree>
    <p:extLst>
      <p:ext uri="{BB962C8B-B14F-4D97-AF65-F5344CB8AC3E}">
        <p14:creationId xmlns:p14="http://schemas.microsoft.com/office/powerpoint/2010/main" val="1566515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44035"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b="1" dirty="0"/>
              <a:t>Additional Information/Discussion Points</a:t>
            </a:r>
          </a:p>
          <a:p>
            <a:pPr marL="181926" indent="-181926">
              <a:buFont typeface="Arial" pitchFamily="34" charset="0"/>
              <a:buChar char="•"/>
            </a:pPr>
            <a:r>
              <a:rPr lang="en-US" dirty="0"/>
              <a:t>You conduct the BLS Assessment and do not detect a pulse.</a:t>
            </a:r>
          </a:p>
          <a:p>
            <a:pPr marL="181926" indent="-181926">
              <a:buFont typeface="Arial" pitchFamily="34" charset="0"/>
              <a:buChar char="•"/>
            </a:pPr>
            <a:r>
              <a:rPr lang="en-US" dirty="0"/>
              <a:t>The monitor indicates VF.</a:t>
            </a:r>
          </a:p>
          <a:p>
            <a:pPr marL="181926" indent="-181926">
              <a:buFont typeface="Arial" pitchFamily="34" charset="0"/>
              <a:buChar char="•"/>
            </a:pPr>
            <a:r>
              <a:rPr lang="en-US" dirty="0"/>
              <a:t>Call for additional help if needed.</a:t>
            </a:r>
          </a:p>
          <a:p>
            <a:pPr marL="181926" indent="-181926">
              <a:buFont typeface="Arial" pitchFamily="34" charset="0"/>
              <a:buChar char="•"/>
            </a:pPr>
            <a:r>
              <a:rPr lang="en-US" dirty="0"/>
              <a:t>High-quality CPR should be started immediately. </a:t>
            </a:r>
          </a:p>
          <a:p>
            <a:pPr marL="181926" indent="-181926">
              <a:buFont typeface="Arial" pitchFamily="34" charset="0"/>
              <a:buChar char="•"/>
            </a:pPr>
            <a:r>
              <a:rPr lang="en-US" dirty="0"/>
              <a:t>Prepare for defibrillation.</a:t>
            </a:r>
          </a:p>
        </p:txBody>
      </p:sp>
      <p:sp>
        <p:nvSpPr>
          <p:cNvPr id="44036"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Calibri" pitchFamily="34" charset="0"/>
                <a:ea typeface="MS PGothic" pitchFamily="34" charset="-128"/>
              </a:defRPr>
            </a:lvl1pPr>
            <a:lvl2pPr marL="788344" indent="-303209" eaLnBrk="0" hangingPunct="0">
              <a:defRPr>
                <a:solidFill>
                  <a:schemeClr val="tx1"/>
                </a:solidFill>
                <a:latin typeface="Calibri" pitchFamily="34" charset="0"/>
                <a:ea typeface="MS PGothic" pitchFamily="34" charset="-128"/>
              </a:defRPr>
            </a:lvl2pPr>
            <a:lvl3pPr marL="1212837" indent="-242567" eaLnBrk="0" hangingPunct="0">
              <a:defRPr>
                <a:solidFill>
                  <a:schemeClr val="tx1"/>
                </a:solidFill>
                <a:latin typeface="Calibri" pitchFamily="34" charset="0"/>
                <a:ea typeface="MS PGothic" pitchFamily="34" charset="-128"/>
              </a:defRPr>
            </a:lvl3pPr>
            <a:lvl4pPr marL="1697972" indent="-242567" eaLnBrk="0" hangingPunct="0">
              <a:defRPr>
                <a:solidFill>
                  <a:schemeClr val="tx1"/>
                </a:solidFill>
                <a:latin typeface="Calibri" pitchFamily="34" charset="0"/>
                <a:ea typeface="MS PGothic" pitchFamily="34" charset="-128"/>
              </a:defRPr>
            </a:lvl4pPr>
            <a:lvl5pPr marL="2183107" indent="-242567" eaLnBrk="0" hangingPunct="0">
              <a:defRPr>
                <a:solidFill>
                  <a:schemeClr val="tx1"/>
                </a:solidFill>
                <a:latin typeface="Calibri" pitchFamily="34" charset="0"/>
                <a:ea typeface="MS PGothic" pitchFamily="34" charset="-128"/>
              </a:defRPr>
            </a:lvl5pPr>
            <a:lvl6pPr marL="2668242" indent="-242567" eaLnBrk="0" fontAlgn="base" hangingPunct="0">
              <a:spcBef>
                <a:spcPct val="0"/>
              </a:spcBef>
              <a:spcAft>
                <a:spcPct val="0"/>
              </a:spcAft>
              <a:defRPr>
                <a:solidFill>
                  <a:schemeClr val="tx1"/>
                </a:solidFill>
                <a:latin typeface="Calibri" pitchFamily="34" charset="0"/>
                <a:ea typeface="MS PGothic" pitchFamily="34" charset="-128"/>
              </a:defRPr>
            </a:lvl6pPr>
            <a:lvl7pPr marL="3153377" indent="-242567" eaLnBrk="0" fontAlgn="base" hangingPunct="0">
              <a:spcBef>
                <a:spcPct val="0"/>
              </a:spcBef>
              <a:spcAft>
                <a:spcPct val="0"/>
              </a:spcAft>
              <a:defRPr>
                <a:solidFill>
                  <a:schemeClr val="tx1"/>
                </a:solidFill>
                <a:latin typeface="Calibri" pitchFamily="34" charset="0"/>
                <a:ea typeface="MS PGothic" pitchFamily="34" charset="-128"/>
              </a:defRPr>
            </a:lvl7pPr>
            <a:lvl8pPr marL="3638512" indent="-242567" eaLnBrk="0" fontAlgn="base" hangingPunct="0">
              <a:spcBef>
                <a:spcPct val="0"/>
              </a:spcBef>
              <a:spcAft>
                <a:spcPct val="0"/>
              </a:spcAft>
              <a:defRPr>
                <a:solidFill>
                  <a:schemeClr val="tx1"/>
                </a:solidFill>
                <a:latin typeface="Calibri" pitchFamily="34" charset="0"/>
                <a:ea typeface="MS PGothic" pitchFamily="34" charset="-128"/>
              </a:defRPr>
            </a:lvl8pPr>
            <a:lvl9pPr marL="4123647" indent="-242567"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fld id="{77A530C4-06EE-412B-A9E1-2C547B81A80A}" type="slidenum">
              <a:rPr lang="en-US" smtClean="0"/>
              <a:pPr eaLnBrk="1" hangingPunct="1"/>
              <a:t>32</a:t>
            </a:fld>
            <a:endParaRPr lang="en-US" dirty="0"/>
          </a:p>
        </p:txBody>
      </p:sp>
    </p:spTree>
    <p:extLst>
      <p:ext uri="{BB962C8B-B14F-4D97-AF65-F5344CB8AC3E}">
        <p14:creationId xmlns:p14="http://schemas.microsoft.com/office/powerpoint/2010/main" val="2601941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 name="Notes Placeholder 2"/>
          <p:cNvSpPr>
            <a:spLocks noGrp="1"/>
          </p:cNvSpPr>
          <p:nvPr>
            <p:ph type="body" idx="1"/>
          </p:nvPr>
        </p:nvSpPr>
        <p:spPr/>
        <p:txBody>
          <a:bodyPr>
            <a:normAutofit lnSpcReduction="10000"/>
          </a:bodyPr>
          <a:lstStyle/>
          <a:p>
            <a:pPr>
              <a:defRPr/>
            </a:pPr>
            <a:r>
              <a:rPr lang="en-US" b="1" dirty="0"/>
              <a:t>Additional Information/Discussion Points</a:t>
            </a:r>
          </a:p>
          <a:p>
            <a:pPr>
              <a:defRPr/>
            </a:pPr>
            <a:r>
              <a:rPr lang="en-US" b="1" dirty="0"/>
              <a:t>The patient needs good BLS/ACLS.</a:t>
            </a:r>
          </a:p>
          <a:p>
            <a:pPr marL="181926" indent="-181926" defTabSz="485135">
              <a:buFont typeface="Arial"/>
              <a:buChar char="•"/>
              <a:defRPr/>
            </a:pPr>
            <a:r>
              <a:rPr lang="en-US" dirty="0"/>
              <a:t>High-quality CPR is being performed.</a:t>
            </a:r>
          </a:p>
          <a:p>
            <a:pPr marL="181926" indent="-181926">
              <a:buFont typeface="Arial"/>
              <a:buChar char="•"/>
              <a:defRPr/>
            </a:pPr>
            <a:r>
              <a:rPr lang="en-US" dirty="0"/>
              <a:t>The team is following the Adult Cardiac Arrest Algorithm.</a:t>
            </a:r>
          </a:p>
          <a:p>
            <a:pPr marL="181926" indent="-181926">
              <a:buFont typeface="Arial"/>
              <a:buChar char="•"/>
              <a:defRPr/>
            </a:pPr>
            <a:r>
              <a:rPr lang="en-US" dirty="0"/>
              <a:t>Defibrillation is performed, compressions are resumed, and a vasopressor is given (only</a:t>
            </a:r>
            <a:r>
              <a:rPr lang="en-US" baseline="0" dirty="0"/>
              <a:t> after </a:t>
            </a:r>
            <a:r>
              <a:rPr lang="en-US" dirty="0"/>
              <a:t>the second shock). </a:t>
            </a:r>
          </a:p>
          <a:p>
            <a:pPr marL="181926" indent="-181926">
              <a:buFont typeface="Arial"/>
              <a:buChar char="•"/>
              <a:defRPr/>
            </a:pPr>
            <a:r>
              <a:rPr lang="en-US" b="1" dirty="0"/>
              <a:t>Is the timing of pressor vs antiarrhythmic important in this setting? </a:t>
            </a:r>
            <a:r>
              <a:rPr lang="en-US" dirty="0"/>
              <a:t>The key interventions for VF arrest are chest compressions and defibrillation. There is evidence that a pressor is more useful for achieving ROSC and that this should be given priority over an antiarrhythmic. The optimal timing of amiodarone is not known. In the past, this medication was mixed in a solution that often caused vasodilation; this is no longer the case.</a:t>
            </a:r>
          </a:p>
          <a:p>
            <a:pPr marL="181926" indent="-181926">
              <a:buFont typeface="Arial"/>
              <a:buChar char="•"/>
              <a:defRPr/>
            </a:pPr>
            <a:r>
              <a:rPr lang="en-US" b="1" dirty="0"/>
              <a:t>What about intubation? </a:t>
            </a:r>
            <a:r>
              <a:rPr lang="en-US" dirty="0"/>
              <a:t>If the patient can be adequately ventilated with a mask, it is reasonable to continue doing so at least until initial CPR and defibrillation can be performed. An advanced airway may be helpful, but this should be placed with minimum interruptions in chest compressions (less than 10 seconds). Use of a supraglottic airway may achieve this more readily than intubation with an endotracheal tube.</a:t>
            </a:r>
          </a:p>
          <a:p>
            <a:pPr marL="181926" indent="-181926">
              <a:buFont typeface="Arial"/>
              <a:buChar char="•"/>
              <a:defRPr/>
            </a:pPr>
            <a:r>
              <a:rPr lang="en-US" b="1" dirty="0"/>
              <a:t>Should fibrinolytics be administered during the code? </a:t>
            </a:r>
            <a:r>
              <a:rPr lang="en-US" b="0" dirty="0"/>
              <a:t>ROSC</a:t>
            </a:r>
            <a:r>
              <a:rPr lang="en-US" b="0" baseline="0" dirty="0"/>
              <a:t> will only be achieved in this specific case if the patient is given fibrinolytics. </a:t>
            </a:r>
            <a:endParaRPr lang="en-US" b="1" dirty="0"/>
          </a:p>
        </p:txBody>
      </p:sp>
      <p:sp>
        <p:nvSpPr>
          <p:cNvPr id="45060"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Calibri" pitchFamily="34" charset="0"/>
                <a:ea typeface="MS PGothic" pitchFamily="34" charset="-128"/>
              </a:defRPr>
            </a:lvl1pPr>
            <a:lvl2pPr marL="788344" indent="-303209" eaLnBrk="0" hangingPunct="0">
              <a:defRPr>
                <a:solidFill>
                  <a:schemeClr val="tx1"/>
                </a:solidFill>
                <a:latin typeface="Calibri" pitchFamily="34" charset="0"/>
                <a:ea typeface="MS PGothic" pitchFamily="34" charset="-128"/>
              </a:defRPr>
            </a:lvl2pPr>
            <a:lvl3pPr marL="1212837" indent="-242567" eaLnBrk="0" hangingPunct="0">
              <a:defRPr>
                <a:solidFill>
                  <a:schemeClr val="tx1"/>
                </a:solidFill>
                <a:latin typeface="Calibri" pitchFamily="34" charset="0"/>
                <a:ea typeface="MS PGothic" pitchFamily="34" charset="-128"/>
              </a:defRPr>
            </a:lvl3pPr>
            <a:lvl4pPr marL="1697972" indent="-242567" eaLnBrk="0" hangingPunct="0">
              <a:defRPr>
                <a:solidFill>
                  <a:schemeClr val="tx1"/>
                </a:solidFill>
                <a:latin typeface="Calibri" pitchFamily="34" charset="0"/>
                <a:ea typeface="MS PGothic" pitchFamily="34" charset="-128"/>
              </a:defRPr>
            </a:lvl4pPr>
            <a:lvl5pPr marL="2183107" indent="-242567" eaLnBrk="0" hangingPunct="0">
              <a:defRPr>
                <a:solidFill>
                  <a:schemeClr val="tx1"/>
                </a:solidFill>
                <a:latin typeface="Calibri" pitchFamily="34" charset="0"/>
                <a:ea typeface="MS PGothic" pitchFamily="34" charset="-128"/>
              </a:defRPr>
            </a:lvl5pPr>
            <a:lvl6pPr marL="2668242" indent="-242567" eaLnBrk="0" fontAlgn="base" hangingPunct="0">
              <a:spcBef>
                <a:spcPct val="0"/>
              </a:spcBef>
              <a:spcAft>
                <a:spcPct val="0"/>
              </a:spcAft>
              <a:defRPr>
                <a:solidFill>
                  <a:schemeClr val="tx1"/>
                </a:solidFill>
                <a:latin typeface="Calibri" pitchFamily="34" charset="0"/>
                <a:ea typeface="MS PGothic" pitchFamily="34" charset="-128"/>
              </a:defRPr>
            </a:lvl6pPr>
            <a:lvl7pPr marL="3153377" indent="-242567" eaLnBrk="0" fontAlgn="base" hangingPunct="0">
              <a:spcBef>
                <a:spcPct val="0"/>
              </a:spcBef>
              <a:spcAft>
                <a:spcPct val="0"/>
              </a:spcAft>
              <a:defRPr>
                <a:solidFill>
                  <a:schemeClr val="tx1"/>
                </a:solidFill>
                <a:latin typeface="Calibri" pitchFamily="34" charset="0"/>
                <a:ea typeface="MS PGothic" pitchFamily="34" charset="-128"/>
              </a:defRPr>
            </a:lvl7pPr>
            <a:lvl8pPr marL="3638512" indent="-242567" eaLnBrk="0" fontAlgn="base" hangingPunct="0">
              <a:spcBef>
                <a:spcPct val="0"/>
              </a:spcBef>
              <a:spcAft>
                <a:spcPct val="0"/>
              </a:spcAft>
              <a:defRPr>
                <a:solidFill>
                  <a:schemeClr val="tx1"/>
                </a:solidFill>
                <a:latin typeface="Calibri" pitchFamily="34" charset="0"/>
                <a:ea typeface="MS PGothic" pitchFamily="34" charset="-128"/>
              </a:defRPr>
            </a:lvl8pPr>
            <a:lvl9pPr marL="4123647" indent="-242567"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fld id="{09C7B915-94DF-4460-B188-4F1D9BC95FB1}" type="slidenum">
              <a:rPr lang="en-US" smtClean="0"/>
              <a:pPr eaLnBrk="1" hangingPunct="1"/>
              <a:t>33</a:t>
            </a:fld>
            <a:endParaRPr lang="en-US" dirty="0"/>
          </a:p>
        </p:txBody>
      </p:sp>
    </p:spTree>
    <p:extLst>
      <p:ext uri="{BB962C8B-B14F-4D97-AF65-F5344CB8AC3E}">
        <p14:creationId xmlns:p14="http://schemas.microsoft.com/office/powerpoint/2010/main" val="24171595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ROSC is achieved after the patient is given fibrinolytics.</a:t>
            </a:r>
          </a:p>
        </p:txBody>
      </p:sp>
      <p:sp>
        <p:nvSpPr>
          <p:cNvPr id="4" name="Slide Number Placeholder 3"/>
          <p:cNvSpPr>
            <a:spLocks noGrp="1"/>
          </p:cNvSpPr>
          <p:nvPr>
            <p:ph type="sldNum" sz="quarter" idx="10"/>
          </p:nvPr>
        </p:nvSpPr>
        <p:spPr/>
        <p:txBody>
          <a:bodyPr/>
          <a:lstStyle/>
          <a:p>
            <a:pPr>
              <a:defRPr/>
            </a:pPr>
            <a:fld id="{CE18F104-1D66-4298-8E42-8E4B96ED8C0C}" type="slidenum">
              <a:rPr lang="en-US" smtClean="0"/>
              <a:pPr>
                <a:defRPr/>
              </a:pPr>
              <a:t>34</a:t>
            </a:fld>
            <a:endParaRPr lang="en-US" dirty="0"/>
          </a:p>
        </p:txBody>
      </p:sp>
    </p:spTree>
    <p:extLst>
      <p:ext uri="{BB962C8B-B14F-4D97-AF65-F5344CB8AC3E}">
        <p14:creationId xmlns:p14="http://schemas.microsoft.com/office/powerpoint/2010/main" val="37772229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46083"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normAutofit/>
          </a:bodyPr>
          <a:lstStyle/>
          <a:p>
            <a:r>
              <a:rPr lang="en-US" dirty="0"/>
              <a:t>Targeted</a:t>
            </a:r>
            <a:r>
              <a:rPr lang="en-US" baseline="0" dirty="0"/>
              <a:t> temperature </a:t>
            </a:r>
            <a:r>
              <a:rPr lang="en-US" dirty="0"/>
              <a:t>m</a:t>
            </a:r>
            <a:r>
              <a:rPr lang="en-US" baseline="0" dirty="0"/>
              <a:t>anagement</a:t>
            </a:r>
            <a:r>
              <a:rPr lang="en-US" dirty="0"/>
              <a:t> can be safely combined with primary PCI after cardiac arrest caused by AMI. </a:t>
            </a:r>
          </a:p>
          <a:p>
            <a:endParaRPr lang="en-US" b="1" dirty="0">
              <a:solidFill>
                <a:prstClr val="black"/>
              </a:solidFill>
              <a:ea typeface="Calibri"/>
            </a:endParaRPr>
          </a:p>
          <a:p>
            <a:r>
              <a:rPr lang="en-US" b="1" i="1" dirty="0"/>
              <a:t>2015 American Heart Association </a:t>
            </a:r>
            <a:r>
              <a:rPr lang="en-US" b="1" dirty="0"/>
              <a:t>(AHA) </a:t>
            </a:r>
            <a:r>
              <a:rPr lang="en-US" b="1" i="1" dirty="0"/>
              <a:t>Guidelines Update for Cardiopulmonary Resuscitation </a:t>
            </a:r>
            <a:r>
              <a:rPr lang="en-US" b="1" dirty="0"/>
              <a:t>(CPR) </a:t>
            </a:r>
            <a:r>
              <a:rPr lang="en-US" b="1" i="1" dirty="0"/>
              <a:t>and Emergency Cardiovascular Care</a:t>
            </a:r>
            <a:r>
              <a:rPr lang="en-US" b="1" dirty="0"/>
              <a:t> (ECC), Part 9: Acute Coronary Syndromes</a:t>
            </a:r>
          </a:p>
          <a:p>
            <a:pPr marL="165100" lvl="2" indent="-165100">
              <a:buFont typeface="+mj-lt"/>
              <a:buAutoNum type="arabicPeriod"/>
            </a:pPr>
            <a:r>
              <a:rPr lang="en-US" b="0" i="0" u="none" strike="noStrike" kern="1200" baseline="0" dirty="0">
                <a:solidFill>
                  <a:schemeClr val="tx1"/>
                </a:solidFill>
                <a:latin typeface="+mn-lt"/>
                <a:ea typeface="MS PGothic" pitchFamily="34" charset="-128"/>
                <a:cs typeface="MS PGothic" pitchFamily="34" charset="-128"/>
              </a:rPr>
              <a:t>In adult patients presenting with STEMI in the ED of a non–PCI-capable hospital, immediate transfer without fibrinolysis from the initial facility to a PCI center instead of immediate fibrinolysis at the initial hospital with transfer only for ischemia-driven PCI is recommended (Class I, LOE B-R). When STEMI patients cannot be transferred to a PCI-capable hospital in a timely manner, fibrinolytic therapy with routine transfer for angiography may be an acceptable alternative to immediate transfer to PPCI (Class IIb, LOE C-LD).</a:t>
            </a:r>
          </a:p>
          <a:p>
            <a:pPr marL="165100" lvl="2" indent="-165100">
              <a:buFont typeface="+mj-lt"/>
              <a:buAutoNum type="arabicPeriod"/>
            </a:pPr>
            <a:r>
              <a:rPr lang="en-US" b="0" i="0" u="none" strike="noStrike" kern="1200" baseline="0" dirty="0">
                <a:solidFill>
                  <a:schemeClr val="tx1"/>
                </a:solidFill>
                <a:latin typeface="+mn-lt"/>
                <a:ea typeface="MS PGothic" pitchFamily="34" charset="-128"/>
                <a:cs typeface="MS PGothic" pitchFamily="34" charset="-128"/>
              </a:rPr>
              <a:t>When fibrinolytic therapy is administered to a STEMI patient in a non–PCI-capable hospital, it may be reasonable to transport all postfibrinolysis patients for early routine angiography in the first 3 to 6 hours and up to 24 hours rather than transport postfibrinolysis patients only when they require ischemia-guided angiography (Class IIb, LOE B-R).</a:t>
            </a:r>
            <a:endParaRPr lang="en-US" dirty="0"/>
          </a:p>
        </p:txBody>
      </p:sp>
      <p:sp>
        <p:nvSpPr>
          <p:cNvPr id="46084"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Calibri" pitchFamily="34" charset="0"/>
                <a:ea typeface="MS PGothic" pitchFamily="34" charset="-128"/>
              </a:defRPr>
            </a:lvl1pPr>
            <a:lvl2pPr marL="788344" indent="-303209" eaLnBrk="0" hangingPunct="0">
              <a:defRPr>
                <a:solidFill>
                  <a:schemeClr val="tx1"/>
                </a:solidFill>
                <a:latin typeface="Calibri" pitchFamily="34" charset="0"/>
                <a:ea typeface="MS PGothic" pitchFamily="34" charset="-128"/>
              </a:defRPr>
            </a:lvl2pPr>
            <a:lvl3pPr marL="1212837" indent="-242567" eaLnBrk="0" hangingPunct="0">
              <a:defRPr>
                <a:solidFill>
                  <a:schemeClr val="tx1"/>
                </a:solidFill>
                <a:latin typeface="Calibri" pitchFamily="34" charset="0"/>
                <a:ea typeface="MS PGothic" pitchFamily="34" charset="-128"/>
              </a:defRPr>
            </a:lvl3pPr>
            <a:lvl4pPr marL="1697972" indent="-242567" eaLnBrk="0" hangingPunct="0">
              <a:defRPr>
                <a:solidFill>
                  <a:schemeClr val="tx1"/>
                </a:solidFill>
                <a:latin typeface="Calibri" pitchFamily="34" charset="0"/>
                <a:ea typeface="MS PGothic" pitchFamily="34" charset="-128"/>
              </a:defRPr>
            </a:lvl4pPr>
            <a:lvl5pPr marL="2183107" indent="-242567" eaLnBrk="0" hangingPunct="0">
              <a:defRPr>
                <a:solidFill>
                  <a:schemeClr val="tx1"/>
                </a:solidFill>
                <a:latin typeface="Calibri" pitchFamily="34" charset="0"/>
                <a:ea typeface="MS PGothic" pitchFamily="34" charset="-128"/>
              </a:defRPr>
            </a:lvl5pPr>
            <a:lvl6pPr marL="2668242" indent="-242567" eaLnBrk="0" fontAlgn="base" hangingPunct="0">
              <a:spcBef>
                <a:spcPct val="0"/>
              </a:spcBef>
              <a:spcAft>
                <a:spcPct val="0"/>
              </a:spcAft>
              <a:defRPr>
                <a:solidFill>
                  <a:schemeClr val="tx1"/>
                </a:solidFill>
                <a:latin typeface="Calibri" pitchFamily="34" charset="0"/>
                <a:ea typeface="MS PGothic" pitchFamily="34" charset="-128"/>
              </a:defRPr>
            </a:lvl6pPr>
            <a:lvl7pPr marL="3153377" indent="-242567" eaLnBrk="0" fontAlgn="base" hangingPunct="0">
              <a:spcBef>
                <a:spcPct val="0"/>
              </a:spcBef>
              <a:spcAft>
                <a:spcPct val="0"/>
              </a:spcAft>
              <a:defRPr>
                <a:solidFill>
                  <a:schemeClr val="tx1"/>
                </a:solidFill>
                <a:latin typeface="Calibri" pitchFamily="34" charset="0"/>
                <a:ea typeface="MS PGothic" pitchFamily="34" charset="-128"/>
              </a:defRPr>
            </a:lvl7pPr>
            <a:lvl8pPr marL="3638512" indent="-242567" eaLnBrk="0" fontAlgn="base" hangingPunct="0">
              <a:spcBef>
                <a:spcPct val="0"/>
              </a:spcBef>
              <a:spcAft>
                <a:spcPct val="0"/>
              </a:spcAft>
              <a:defRPr>
                <a:solidFill>
                  <a:schemeClr val="tx1"/>
                </a:solidFill>
                <a:latin typeface="Calibri" pitchFamily="34" charset="0"/>
                <a:ea typeface="MS PGothic" pitchFamily="34" charset="-128"/>
              </a:defRPr>
            </a:lvl8pPr>
            <a:lvl9pPr marL="4123647" indent="-242567"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fld id="{C9EB9469-7A10-4E36-959C-888C2BA9BF22}" type="slidenum">
              <a:rPr lang="en-US" smtClean="0"/>
              <a:pPr eaLnBrk="1" hangingPunct="1"/>
              <a:t>35</a:t>
            </a:fld>
            <a:endParaRPr lang="en-US" dirty="0"/>
          </a:p>
        </p:txBody>
      </p:sp>
    </p:spTree>
    <p:extLst>
      <p:ext uri="{BB962C8B-B14F-4D97-AF65-F5344CB8AC3E}">
        <p14:creationId xmlns:p14="http://schemas.microsoft.com/office/powerpoint/2010/main" val="21737274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Notes Placeholder 2"/>
          <p:cNvSpPr>
            <a:spLocks noGrp="1"/>
          </p:cNvSpPr>
          <p:nvPr>
            <p:ph type="body" idx="1"/>
          </p:nvPr>
        </p:nvSpPr>
        <p:spPr/>
        <p:txBody>
          <a:bodyPr/>
          <a:lstStyle/>
          <a:p>
            <a:r>
              <a:rPr lang="en-US" b="1" dirty="0"/>
              <a:t>Major Teaching Points</a:t>
            </a:r>
          </a:p>
          <a:p>
            <a:pPr marL="171450" indent="-171450">
              <a:buFont typeface="Arial" panose="020B0604020202020204" pitchFamily="34" charset="0"/>
              <a:buChar char="•"/>
            </a:pPr>
            <a:r>
              <a:rPr lang="en-US" dirty="0"/>
              <a:t>Healthcare providers should ensure an adequate airway and support breathing immediately after ROSC.</a:t>
            </a:r>
          </a:p>
          <a:p>
            <a:pPr marL="171450" indent="-171450">
              <a:buFont typeface="Arial" panose="020B0604020202020204" pitchFamily="34" charset="0"/>
              <a:buChar char="•"/>
            </a:pPr>
            <a:r>
              <a:rPr lang="en-US" dirty="0"/>
              <a:t>After ROSC is achieved, the clinician should assess vital signs and monitor for recurrent cardiac arrhythmias.</a:t>
            </a:r>
          </a:p>
          <a:p>
            <a:pPr marL="171450" indent="-171450">
              <a:buFont typeface="Arial" panose="020B0604020202020204" pitchFamily="34" charset="0"/>
              <a:buChar char="•"/>
            </a:pPr>
            <a:r>
              <a:rPr lang="en-US" dirty="0"/>
              <a:t>If the patient is hypotensive (systolic BP less than 90 mm Hg), consider administration of fluid boluses.</a:t>
            </a:r>
          </a:p>
          <a:p>
            <a:pPr marL="171450" indent="-171450">
              <a:buFont typeface="Arial" panose="020B0604020202020204" pitchFamily="34" charset="0"/>
              <a:buChar char="•"/>
            </a:pPr>
            <a:r>
              <a:rPr lang="en-US" dirty="0"/>
              <a:t>Because TTM is the only intervention demonstrated to improve neurologic recovery, it should be considered for any patient who is unable to follow verbal commands after ROSC.</a:t>
            </a:r>
          </a:p>
        </p:txBody>
      </p:sp>
      <p:sp>
        <p:nvSpPr>
          <p:cNvPr id="47108" name="Slide Number Placeholder 3"/>
          <p:cNvSpPr>
            <a:spLocks noGrp="1"/>
          </p:cNvSpPr>
          <p:nvPr>
            <p:ph type="sldNum" sz="quarter" idx="5"/>
          </p:nvPr>
        </p:nvSpPr>
        <p:spPr/>
        <p:txBody>
          <a:bodyPr/>
          <a:lstStyle>
            <a:lvl1pPr eaLnBrk="0" hangingPunct="0">
              <a:defRPr>
                <a:solidFill>
                  <a:schemeClr val="tx1"/>
                </a:solidFill>
                <a:latin typeface="Calibri" pitchFamily="34" charset="0"/>
                <a:ea typeface="MS PGothic" pitchFamily="34" charset="-128"/>
              </a:defRPr>
            </a:lvl1pPr>
            <a:lvl2pPr marL="788344" indent="-303209" eaLnBrk="0" hangingPunct="0">
              <a:defRPr>
                <a:solidFill>
                  <a:schemeClr val="tx1"/>
                </a:solidFill>
                <a:latin typeface="Calibri" pitchFamily="34" charset="0"/>
                <a:ea typeface="MS PGothic" pitchFamily="34" charset="-128"/>
              </a:defRPr>
            </a:lvl2pPr>
            <a:lvl3pPr marL="1212837" indent="-242567" eaLnBrk="0" hangingPunct="0">
              <a:defRPr>
                <a:solidFill>
                  <a:schemeClr val="tx1"/>
                </a:solidFill>
                <a:latin typeface="Calibri" pitchFamily="34" charset="0"/>
                <a:ea typeface="MS PGothic" pitchFamily="34" charset="-128"/>
              </a:defRPr>
            </a:lvl3pPr>
            <a:lvl4pPr marL="1697972" indent="-242567" eaLnBrk="0" hangingPunct="0">
              <a:defRPr>
                <a:solidFill>
                  <a:schemeClr val="tx1"/>
                </a:solidFill>
                <a:latin typeface="Calibri" pitchFamily="34" charset="0"/>
                <a:ea typeface="MS PGothic" pitchFamily="34" charset="-128"/>
              </a:defRPr>
            </a:lvl4pPr>
            <a:lvl5pPr marL="2183107" indent="-242567" eaLnBrk="0" hangingPunct="0">
              <a:defRPr>
                <a:solidFill>
                  <a:schemeClr val="tx1"/>
                </a:solidFill>
                <a:latin typeface="Calibri" pitchFamily="34" charset="0"/>
                <a:ea typeface="MS PGothic" pitchFamily="34" charset="-128"/>
              </a:defRPr>
            </a:lvl5pPr>
            <a:lvl6pPr marL="2668242" indent="-242567" eaLnBrk="0" fontAlgn="base" hangingPunct="0">
              <a:spcBef>
                <a:spcPct val="0"/>
              </a:spcBef>
              <a:spcAft>
                <a:spcPct val="0"/>
              </a:spcAft>
              <a:defRPr>
                <a:solidFill>
                  <a:schemeClr val="tx1"/>
                </a:solidFill>
                <a:latin typeface="Calibri" pitchFamily="34" charset="0"/>
                <a:ea typeface="MS PGothic" pitchFamily="34" charset="-128"/>
              </a:defRPr>
            </a:lvl6pPr>
            <a:lvl7pPr marL="3153377" indent="-242567" eaLnBrk="0" fontAlgn="base" hangingPunct="0">
              <a:spcBef>
                <a:spcPct val="0"/>
              </a:spcBef>
              <a:spcAft>
                <a:spcPct val="0"/>
              </a:spcAft>
              <a:defRPr>
                <a:solidFill>
                  <a:schemeClr val="tx1"/>
                </a:solidFill>
                <a:latin typeface="Calibri" pitchFamily="34" charset="0"/>
                <a:ea typeface="MS PGothic" pitchFamily="34" charset="-128"/>
              </a:defRPr>
            </a:lvl7pPr>
            <a:lvl8pPr marL="3638512" indent="-242567" eaLnBrk="0" fontAlgn="base" hangingPunct="0">
              <a:spcBef>
                <a:spcPct val="0"/>
              </a:spcBef>
              <a:spcAft>
                <a:spcPct val="0"/>
              </a:spcAft>
              <a:defRPr>
                <a:solidFill>
                  <a:schemeClr val="tx1"/>
                </a:solidFill>
                <a:latin typeface="Calibri" pitchFamily="34" charset="0"/>
                <a:ea typeface="MS PGothic" pitchFamily="34" charset="-128"/>
              </a:defRPr>
            </a:lvl8pPr>
            <a:lvl9pPr marL="4123647" indent="-242567" eaLnBrk="0" fontAlgn="base" hangingPunct="0">
              <a:spcBef>
                <a:spcPct val="0"/>
              </a:spcBef>
              <a:spcAft>
                <a:spcPct val="0"/>
              </a:spcAft>
              <a:defRPr>
                <a:solidFill>
                  <a:schemeClr val="tx1"/>
                </a:solidFill>
                <a:latin typeface="Calibri" pitchFamily="34" charset="0"/>
                <a:ea typeface="MS PGothic" pitchFamily="34" charset="-128"/>
              </a:defRPr>
            </a:lvl9pPr>
          </a:lstStyle>
          <a:p>
            <a:fld id="{7805B774-699C-43FF-AD9D-6DF19774BCBA}" type="slidenum">
              <a:rPr lang="en-US" smtClean="0"/>
              <a:pPr/>
              <a:t>36</a:t>
            </a:fld>
            <a:endParaRPr lang="en-US" dirty="0"/>
          </a:p>
        </p:txBody>
      </p:sp>
      <p:sp>
        <p:nvSpPr>
          <p:cNvPr id="4" name="Slide Image Placeholder 3"/>
          <p:cNvSpPr>
            <a:spLocks noGrp="1" noRot="1" noChangeAspect="1"/>
          </p:cNvSpPr>
          <p:nvPr>
            <p:ph type="sldImg"/>
          </p:nvPr>
        </p:nvSpPr>
        <p:spPr/>
      </p:sp>
    </p:spTree>
    <p:extLst>
      <p:ext uri="{BB962C8B-B14F-4D97-AF65-F5344CB8AC3E}">
        <p14:creationId xmlns:p14="http://schemas.microsoft.com/office/powerpoint/2010/main" val="20493609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Notes Placeholder 2"/>
          <p:cNvSpPr>
            <a:spLocks noGrp="1"/>
          </p:cNvSpPr>
          <p:nvPr>
            <p:ph type="body" idx="1"/>
          </p:nvPr>
        </p:nvSpPr>
        <p:spPr>
          <a:xfrm>
            <a:off x="731520" y="4560570"/>
            <a:ext cx="5852160" cy="5040629"/>
          </a:xfrm>
        </p:spPr>
        <p:txBody>
          <a:bodyPr>
            <a:normAutofit fontScale="77500" lnSpcReduction="20000"/>
          </a:bodyPr>
          <a:lstStyle/>
          <a:p>
            <a:r>
              <a:rPr lang="en-US" b="1" dirty="0"/>
              <a:t>Major Teaching Points</a:t>
            </a:r>
          </a:p>
          <a:p>
            <a:r>
              <a:rPr lang="en-US" dirty="0"/>
              <a:t>If fibrinolytics are given, the patient will achieve ROSC in this specific case.</a:t>
            </a:r>
          </a:p>
          <a:p>
            <a:endParaRPr lang="en-US" b="1" dirty="0"/>
          </a:p>
          <a:p>
            <a:r>
              <a:rPr lang="en-US" b="1" dirty="0"/>
              <a:t>Major Discussion Points</a:t>
            </a:r>
          </a:p>
          <a:p>
            <a:pPr marL="171450" indent="-171450">
              <a:buFont typeface="Arial" panose="020B0604020202020204" pitchFamily="34" charset="0"/>
              <a:buChar char="•"/>
            </a:pPr>
            <a:r>
              <a:rPr lang="en-US" dirty="0"/>
              <a:t>An ECG will reveal the diagnosis, and the patient will go into cardiac arrest shortly after the ECG is read. </a:t>
            </a:r>
          </a:p>
          <a:p>
            <a:pPr marL="171450" indent="-171450">
              <a:buFont typeface="Arial" panose="020B0604020202020204" pitchFamily="34" charset="0"/>
              <a:buChar char="•"/>
            </a:pPr>
            <a:r>
              <a:rPr lang="en-US" dirty="0"/>
              <a:t>No ROSC will be achieved unless the patient is given fibrinolytics during the arrest.</a:t>
            </a:r>
          </a:p>
          <a:p>
            <a:pPr marL="171450" indent="-171450">
              <a:buFont typeface="Arial" panose="020B0604020202020204" pitchFamily="34" charset="0"/>
              <a:buChar char="•"/>
            </a:pPr>
            <a:r>
              <a:rPr lang="en-US" dirty="0"/>
              <a:t>An alternative in some systems could be to bring the patient to the catheterization lab, but this would be an unlikely scenario in most systems. </a:t>
            </a:r>
          </a:p>
          <a:p>
            <a:endParaRPr lang="en-US" b="1" dirty="0"/>
          </a:p>
          <a:p>
            <a:r>
              <a:rPr lang="en-US" b="1" dirty="0"/>
              <a:t>From the </a:t>
            </a:r>
            <a:r>
              <a:rPr lang="en-US" b="1" i="1" dirty="0"/>
              <a:t>2015 AHA Guidelines for CPR and ECC</a:t>
            </a:r>
          </a:p>
          <a:p>
            <a:pPr marL="171450" indent="-171450">
              <a:buFont typeface="Arial" panose="020B0604020202020204" pitchFamily="34" charset="0"/>
              <a:buChar char="•"/>
            </a:pPr>
            <a:r>
              <a:rPr lang="en-US" dirty="0"/>
              <a:t>Because aspirin should be administered as soon as possible after symptom onset in patients with suspected ACS, it is reasonable for EMS dispatchers to instruct patients with no history of aspirin allergy and without signs of active or recent GI bleeding to chew an aspirin (160 to 325 mg) while awaiting the arrival of EMS providers (Class IIa, LOE C).</a:t>
            </a:r>
          </a:p>
          <a:p>
            <a:pPr marL="171450" indent="-171450">
              <a:buFont typeface="Arial" panose="020B0604020202020204" pitchFamily="34" charset="0"/>
              <a:buChar char="•"/>
            </a:pPr>
            <a:r>
              <a:rPr lang="en-US" dirty="0"/>
              <a:t>If the patient is dyspneic or hypoxemic or has obvious signs of heart failure, providers should titrate therapy, based on monitoring of oxyhemoglobin saturation, to 94% or greater (Class I, LOE C). </a:t>
            </a:r>
          </a:p>
          <a:p>
            <a:pPr marL="171450" indent="-171450">
              <a:buFont typeface="Arial" panose="020B0604020202020204" pitchFamily="34" charset="0"/>
              <a:buChar char="•"/>
            </a:pPr>
            <a:r>
              <a:rPr lang="en-US" dirty="0"/>
              <a:t>Morphine is indicated in STEMI when chest discomfort is unresponsive to nitrates (Class I, LOE C); morphine should be used with caution in UA/NSTE-ACS because of an association with increased mortality in a large registry (Class IIa, LOE C). </a:t>
            </a:r>
          </a:p>
          <a:p>
            <a:pPr marL="171450" indent="-171450">
              <a:buFont typeface="Arial" panose="020B0604020202020204" pitchFamily="34" charset="0"/>
              <a:buChar char="•"/>
            </a:pPr>
            <a:r>
              <a:rPr lang="en-US" dirty="0"/>
              <a:t>Advance notification should be provided to the receiving hospital for patients identified as having STEMI (Class I, LOE B).</a:t>
            </a:r>
          </a:p>
          <a:p>
            <a:pPr marL="171450" indent="-171450">
              <a:buFont typeface="Arial" panose="020B0604020202020204" pitchFamily="34" charset="0"/>
              <a:buChar char="•"/>
            </a:pPr>
            <a:r>
              <a:rPr lang="en-US" dirty="0"/>
              <a:t>It is strongly recommended that systems that administer fibrinolytics in the prehospital setting include the following: protocols using fibrinolytic checklists, 12-lead ECG acquisition and interpretation, experience in advanced life support, communication with the receiving institution, medical director with training and experience in management of STEMI, and continuous quality improvement (Class I, LOE C).</a:t>
            </a:r>
          </a:p>
          <a:p>
            <a:pPr marL="171450" indent="-171450">
              <a:buFont typeface="Arial" panose="020B0604020202020204" pitchFamily="34" charset="0"/>
              <a:buChar char="•"/>
            </a:pPr>
            <a:r>
              <a:rPr lang="en-US" dirty="0"/>
              <a:t>In these circumstances, fibrinolytic therapy has equivalent or improved outcomes compared with PCI, especially when the benefit to bleeding risk is favorable (eg, young age, anterior location of MI) (Class I, LOE B). </a:t>
            </a:r>
          </a:p>
          <a:p>
            <a:pPr marL="171450" indent="-171450">
              <a:buFont typeface="Arial" panose="020B0604020202020204" pitchFamily="34" charset="0"/>
              <a:buChar char="•"/>
            </a:pPr>
            <a:r>
              <a:rPr lang="en-US" dirty="0"/>
              <a:t>Hospital and ED protocols should clearly identify criteria for expeditious transfer of patients to PCI facilities. </a:t>
            </a:r>
          </a:p>
          <a:p>
            <a:pPr marL="171450" indent="-171450">
              <a:buFont typeface="Arial" panose="020B0604020202020204" pitchFamily="34" charset="0"/>
              <a:buChar char="•"/>
            </a:pPr>
            <a:r>
              <a:rPr lang="en-US" dirty="0"/>
              <a:t>These include patients who are ineligible for fibrinolytic therapy or who are in cardiogenic shock (Class I, LOE C).</a:t>
            </a:r>
          </a:p>
          <a:p>
            <a:pPr marL="171450" indent="-171450">
              <a:buFont typeface="Arial" panose="020B0604020202020204" pitchFamily="34" charset="0"/>
              <a:buChar char="•"/>
            </a:pPr>
            <a:r>
              <a:rPr lang="en-US" dirty="0"/>
              <a:t>A door-to-departure time of less than 30 minutes is recommended by the American College of Cardiology Foundation/American Heart Association Guidelines.</a:t>
            </a:r>
          </a:p>
          <a:p>
            <a:pPr marL="171450" indent="-171450">
              <a:buFont typeface="Arial" panose="020B0604020202020204" pitchFamily="34" charset="0"/>
              <a:buChar char="•"/>
            </a:pPr>
            <a:r>
              <a:rPr lang="en-US" dirty="0"/>
              <a:t>Transfer of high-risk patients who have received primary reperfusion with fibrinolytic therapy is reasonable (Class IIa, LOE B). </a:t>
            </a:r>
          </a:p>
          <a:p>
            <a:endParaRPr lang="en-US" b="1" dirty="0"/>
          </a:p>
          <a:p>
            <a:r>
              <a:rPr lang="en-US" b="1" dirty="0"/>
              <a:t>From the </a:t>
            </a:r>
            <a:r>
              <a:rPr lang="en-US" b="1" i="1" dirty="0"/>
              <a:t>2015 AHA Guidelines Update for CPR and ECC, </a:t>
            </a:r>
            <a:r>
              <a:rPr lang="en-US" b="1" dirty="0"/>
              <a:t>Part 9: Acute Coronary Syndromes</a:t>
            </a:r>
            <a:endParaRPr lang="en-US" b="1" i="1" dirty="0"/>
          </a:p>
          <a:p>
            <a:pPr marL="171450" indent="-171450">
              <a:buFont typeface="Arial" panose="020B0604020202020204" pitchFamily="34" charset="0"/>
              <a:buChar char="•"/>
            </a:pPr>
            <a:r>
              <a:rPr lang="en-US" dirty="0"/>
              <a:t>In the treatment of patients with suspected STEMI, the combined application of fibrinolytic therapy followed by immediate PCI (as contrasted with immediate PCI alone) is not recommended (Class III: Harm, LOE B-R).</a:t>
            </a:r>
          </a:p>
          <a:p>
            <a:endParaRPr lang="en-US" b="1" dirty="0"/>
          </a:p>
          <a:p>
            <a:r>
              <a:rPr lang="en-US" b="1" dirty="0"/>
              <a:t>Potential Case Debriefing Questions</a:t>
            </a:r>
          </a:p>
          <a:p>
            <a:pPr marL="171450" indent="-171450">
              <a:buFont typeface="Arial" panose="020B0604020202020204" pitchFamily="34" charset="0"/>
              <a:buChar char="•"/>
            </a:pPr>
            <a:r>
              <a:rPr lang="en-US" dirty="0"/>
              <a:t>What were the most important findings from the systematic approach?</a:t>
            </a:r>
          </a:p>
          <a:p>
            <a:pPr marL="171450" indent="-171450">
              <a:buFont typeface="Arial" panose="020B0604020202020204" pitchFamily="34" charset="0"/>
              <a:buChar char="•"/>
            </a:pPr>
            <a:r>
              <a:rPr lang="en-US" dirty="0"/>
              <a:t>What were the key physiologic and pathologic processes in this case?</a:t>
            </a:r>
          </a:p>
          <a:p>
            <a:pPr marL="171450" indent="-171450">
              <a:buFont typeface="Arial" panose="020B0604020202020204" pitchFamily="34" charset="0"/>
              <a:buChar char="•"/>
            </a:pPr>
            <a:r>
              <a:rPr lang="en-US" dirty="0"/>
              <a:t>What were your differential and final diagnoses?</a:t>
            </a:r>
          </a:p>
        </p:txBody>
      </p:sp>
      <p:sp>
        <p:nvSpPr>
          <p:cNvPr id="48132" name="Slide Number Placeholder 3"/>
          <p:cNvSpPr>
            <a:spLocks noGrp="1"/>
          </p:cNvSpPr>
          <p:nvPr>
            <p:ph type="sldNum" sz="quarter" idx="5"/>
          </p:nvPr>
        </p:nvSpPr>
        <p:spPr/>
        <p:txBody>
          <a:bodyPr/>
          <a:lstStyle>
            <a:lvl1pPr eaLnBrk="0" hangingPunct="0">
              <a:defRPr>
                <a:solidFill>
                  <a:schemeClr val="tx1"/>
                </a:solidFill>
                <a:latin typeface="Calibri" pitchFamily="34" charset="0"/>
                <a:ea typeface="MS PGothic" pitchFamily="34" charset="-128"/>
              </a:defRPr>
            </a:lvl1pPr>
            <a:lvl2pPr marL="788344" indent="-303209" eaLnBrk="0" hangingPunct="0">
              <a:defRPr>
                <a:solidFill>
                  <a:schemeClr val="tx1"/>
                </a:solidFill>
                <a:latin typeface="Calibri" pitchFamily="34" charset="0"/>
                <a:ea typeface="MS PGothic" pitchFamily="34" charset="-128"/>
              </a:defRPr>
            </a:lvl2pPr>
            <a:lvl3pPr marL="1212837" indent="-242567" eaLnBrk="0" hangingPunct="0">
              <a:defRPr>
                <a:solidFill>
                  <a:schemeClr val="tx1"/>
                </a:solidFill>
                <a:latin typeface="Calibri" pitchFamily="34" charset="0"/>
                <a:ea typeface="MS PGothic" pitchFamily="34" charset="-128"/>
              </a:defRPr>
            </a:lvl3pPr>
            <a:lvl4pPr marL="1697972" indent="-242567" eaLnBrk="0" hangingPunct="0">
              <a:defRPr>
                <a:solidFill>
                  <a:schemeClr val="tx1"/>
                </a:solidFill>
                <a:latin typeface="Calibri" pitchFamily="34" charset="0"/>
                <a:ea typeface="MS PGothic" pitchFamily="34" charset="-128"/>
              </a:defRPr>
            </a:lvl4pPr>
            <a:lvl5pPr marL="2183107" indent="-242567" eaLnBrk="0" hangingPunct="0">
              <a:defRPr>
                <a:solidFill>
                  <a:schemeClr val="tx1"/>
                </a:solidFill>
                <a:latin typeface="Calibri" pitchFamily="34" charset="0"/>
                <a:ea typeface="MS PGothic" pitchFamily="34" charset="-128"/>
              </a:defRPr>
            </a:lvl5pPr>
            <a:lvl6pPr marL="2668242" indent="-242567" eaLnBrk="0" fontAlgn="base" hangingPunct="0">
              <a:spcBef>
                <a:spcPct val="0"/>
              </a:spcBef>
              <a:spcAft>
                <a:spcPct val="0"/>
              </a:spcAft>
              <a:defRPr>
                <a:solidFill>
                  <a:schemeClr val="tx1"/>
                </a:solidFill>
                <a:latin typeface="Calibri" pitchFamily="34" charset="0"/>
                <a:ea typeface="MS PGothic" pitchFamily="34" charset="-128"/>
              </a:defRPr>
            </a:lvl6pPr>
            <a:lvl7pPr marL="3153377" indent="-242567" eaLnBrk="0" fontAlgn="base" hangingPunct="0">
              <a:spcBef>
                <a:spcPct val="0"/>
              </a:spcBef>
              <a:spcAft>
                <a:spcPct val="0"/>
              </a:spcAft>
              <a:defRPr>
                <a:solidFill>
                  <a:schemeClr val="tx1"/>
                </a:solidFill>
                <a:latin typeface="Calibri" pitchFamily="34" charset="0"/>
                <a:ea typeface="MS PGothic" pitchFamily="34" charset="-128"/>
              </a:defRPr>
            </a:lvl7pPr>
            <a:lvl8pPr marL="3638512" indent="-242567" eaLnBrk="0" fontAlgn="base" hangingPunct="0">
              <a:spcBef>
                <a:spcPct val="0"/>
              </a:spcBef>
              <a:spcAft>
                <a:spcPct val="0"/>
              </a:spcAft>
              <a:defRPr>
                <a:solidFill>
                  <a:schemeClr val="tx1"/>
                </a:solidFill>
                <a:latin typeface="Calibri" pitchFamily="34" charset="0"/>
                <a:ea typeface="MS PGothic" pitchFamily="34" charset="-128"/>
              </a:defRPr>
            </a:lvl8pPr>
            <a:lvl9pPr marL="4123647" indent="-242567" eaLnBrk="0" fontAlgn="base" hangingPunct="0">
              <a:spcBef>
                <a:spcPct val="0"/>
              </a:spcBef>
              <a:spcAft>
                <a:spcPct val="0"/>
              </a:spcAft>
              <a:defRPr>
                <a:solidFill>
                  <a:schemeClr val="tx1"/>
                </a:solidFill>
                <a:latin typeface="Calibri" pitchFamily="34" charset="0"/>
                <a:ea typeface="MS PGothic" pitchFamily="34" charset="-128"/>
              </a:defRPr>
            </a:lvl9pPr>
          </a:lstStyle>
          <a:p>
            <a:fld id="{7E75F4DD-AB1A-47B6-AB25-17BEBE3A1F84}" type="slidenum">
              <a:rPr lang="en-US" smtClean="0"/>
              <a:pPr/>
              <a:t>37</a:t>
            </a:fld>
            <a:endParaRPr lang="en-US" dirty="0"/>
          </a:p>
        </p:txBody>
      </p:sp>
      <p:sp>
        <p:nvSpPr>
          <p:cNvPr id="4" name="Slide Image Placeholder 3"/>
          <p:cNvSpPr>
            <a:spLocks noGrp="1" noRot="1" noChangeAspect="1"/>
          </p:cNvSpPr>
          <p:nvPr>
            <p:ph type="sldImg"/>
          </p:nvPr>
        </p:nvSpPr>
        <p:spPr/>
      </p:sp>
    </p:spTree>
    <p:extLst>
      <p:ext uri="{BB962C8B-B14F-4D97-AF65-F5344CB8AC3E}">
        <p14:creationId xmlns:p14="http://schemas.microsoft.com/office/powerpoint/2010/main" val="14665384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normAutofit/>
          </a:bodyPr>
          <a:lstStyle/>
          <a:p>
            <a:pPr eaLnBrk="1" hangingPunct="1"/>
            <a:r>
              <a:rPr lang="en-US" b="1" dirty="0"/>
              <a:t>Questions and Considerations</a:t>
            </a:r>
          </a:p>
          <a:p>
            <a:pPr marL="181926" indent="-181926" defTabSz="485135" eaLnBrk="1" hangingPunct="1">
              <a:buFont typeface="Arial" pitchFamily="34" charset="0"/>
              <a:buChar char="•"/>
              <a:defRPr/>
            </a:pPr>
            <a:r>
              <a:rPr lang="en-US" b="1" dirty="0"/>
              <a:t>A</a:t>
            </a:r>
            <a:r>
              <a:rPr lang="en-US" dirty="0">
                <a:sym typeface="Symbol"/>
              </a:rPr>
              <a:t>—</a:t>
            </a:r>
            <a:r>
              <a:rPr lang="en-US" dirty="0"/>
              <a:t>The airway is patent.</a:t>
            </a:r>
          </a:p>
          <a:p>
            <a:pPr marL="181926" indent="-181926" defTabSz="485135" eaLnBrk="1" hangingPunct="1">
              <a:buFont typeface="Arial" pitchFamily="34" charset="0"/>
              <a:buChar char="•"/>
              <a:defRPr/>
            </a:pPr>
            <a:r>
              <a:rPr lang="en-US" b="1" dirty="0"/>
              <a:t>B</a:t>
            </a:r>
            <a:r>
              <a:rPr lang="en-US" dirty="0">
                <a:sym typeface="Symbol"/>
              </a:rPr>
              <a:t>—</a:t>
            </a:r>
            <a:r>
              <a:rPr lang="en-US" dirty="0"/>
              <a:t>Respirations are slightly labored at a rate of 20/min.</a:t>
            </a:r>
          </a:p>
          <a:p>
            <a:pPr marL="181926" indent="-181926" defTabSz="485135" eaLnBrk="1" hangingPunct="1">
              <a:buFont typeface="Arial" pitchFamily="34" charset="0"/>
              <a:buChar char="•"/>
              <a:defRPr/>
            </a:pPr>
            <a:r>
              <a:rPr lang="en-US" b="1" dirty="0"/>
              <a:t>C</a:t>
            </a:r>
            <a:r>
              <a:rPr lang="en-US" dirty="0">
                <a:sym typeface="Symbol"/>
              </a:rPr>
              <a:t>—</a:t>
            </a:r>
            <a:r>
              <a:rPr lang="en-US" dirty="0"/>
              <a:t>The patient has a weak radial pulse.</a:t>
            </a:r>
          </a:p>
          <a:p>
            <a:pPr marL="181926" indent="-181926" defTabSz="485135" eaLnBrk="1" hangingPunct="1">
              <a:buFont typeface="Arial" pitchFamily="34" charset="0"/>
              <a:buChar char="•"/>
              <a:defRPr/>
            </a:pPr>
            <a:r>
              <a:rPr kumimoji="0" lang="en-US" b="1" i="0" u="none" strike="noStrike" kern="1200" cap="none" spc="0" normalizeH="0" baseline="0" noProof="0" dirty="0">
                <a:ln>
                  <a:noFill/>
                </a:ln>
                <a:solidFill>
                  <a:prstClr val="black"/>
                </a:solidFill>
                <a:effectLst/>
                <a:uLnTx/>
                <a:uFillTx/>
                <a:latin typeface="+mn-lt"/>
                <a:ea typeface="MS PGothic" pitchFamily="34" charset="-128"/>
                <a:sym typeface="Symbol"/>
              </a:rPr>
              <a:t>D</a:t>
            </a:r>
            <a:r>
              <a:rPr kumimoji="0" lang="en-US" b="0" i="0" u="none" strike="noStrike" kern="1200" cap="none" spc="0" normalizeH="0" baseline="0" noProof="0" dirty="0">
                <a:ln>
                  <a:noFill/>
                </a:ln>
                <a:solidFill>
                  <a:prstClr val="black"/>
                </a:solidFill>
                <a:effectLst/>
                <a:uLnTx/>
                <a:uFillTx/>
                <a:latin typeface="+mn-lt"/>
                <a:ea typeface="MS PGothic" pitchFamily="34" charset="-128"/>
                <a:sym typeface="Symbol"/>
              </a:rPr>
              <a:t>—Conscious and alert </a:t>
            </a:r>
            <a:endParaRPr lang="en-US" dirty="0"/>
          </a:p>
          <a:p>
            <a:pPr marL="181926" indent="-181926" defTabSz="485135" eaLnBrk="1" hangingPunct="1">
              <a:buFont typeface="Arial" pitchFamily="34" charset="0"/>
              <a:buChar char="•"/>
              <a:defRPr/>
            </a:pPr>
            <a:r>
              <a:rPr kumimoji="0" lang="en-US" b="1" i="0" u="none" strike="noStrike" kern="1200" cap="none" spc="0" normalizeH="0" baseline="0" noProof="0" dirty="0">
                <a:ln>
                  <a:noFill/>
                </a:ln>
                <a:solidFill>
                  <a:prstClr val="black"/>
                </a:solidFill>
                <a:effectLst/>
                <a:uLnTx/>
                <a:uFillTx/>
                <a:latin typeface="+mn-lt"/>
                <a:ea typeface="MS PGothic" pitchFamily="34" charset="-128"/>
              </a:rPr>
              <a:t>E</a:t>
            </a:r>
            <a:r>
              <a:rPr kumimoji="0" lang="en-US" b="0" i="0" u="none" strike="noStrike" kern="1200" cap="none" spc="0" normalizeH="0" baseline="0" noProof="0" dirty="0">
                <a:ln>
                  <a:noFill/>
                </a:ln>
                <a:solidFill>
                  <a:prstClr val="black"/>
                </a:solidFill>
                <a:effectLst/>
                <a:uLnTx/>
                <a:uFillTx/>
                <a:latin typeface="+mn-lt"/>
                <a:ea typeface="MS PGothic" pitchFamily="34" charset="-128"/>
                <a:sym typeface="Symbol"/>
              </a:rPr>
              <a:t>—No obvious signs </a:t>
            </a:r>
            <a:endParaRPr lang="en-US" dirty="0"/>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Calibri" pitchFamily="34" charset="0"/>
                <a:ea typeface="MS PGothic" pitchFamily="34" charset="-128"/>
              </a:defRPr>
            </a:lvl1pPr>
            <a:lvl2pPr marL="788344" indent="-303209" eaLnBrk="0" hangingPunct="0">
              <a:defRPr>
                <a:solidFill>
                  <a:schemeClr val="tx1"/>
                </a:solidFill>
                <a:latin typeface="Calibri" pitchFamily="34" charset="0"/>
                <a:ea typeface="MS PGothic" pitchFamily="34" charset="-128"/>
              </a:defRPr>
            </a:lvl2pPr>
            <a:lvl3pPr marL="1212837" indent="-242567" eaLnBrk="0" hangingPunct="0">
              <a:defRPr>
                <a:solidFill>
                  <a:schemeClr val="tx1"/>
                </a:solidFill>
                <a:latin typeface="Calibri" pitchFamily="34" charset="0"/>
                <a:ea typeface="MS PGothic" pitchFamily="34" charset="-128"/>
              </a:defRPr>
            </a:lvl3pPr>
            <a:lvl4pPr marL="1697972" indent="-242567" eaLnBrk="0" hangingPunct="0">
              <a:defRPr>
                <a:solidFill>
                  <a:schemeClr val="tx1"/>
                </a:solidFill>
                <a:latin typeface="Calibri" pitchFamily="34" charset="0"/>
                <a:ea typeface="MS PGothic" pitchFamily="34" charset="-128"/>
              </a:defRPr>
            </a:lvl4pPr>
            <a:lvl5pPr marL="2183107" indent="-242567" eaLnBrk="0" hangingPunct="0">
              <a:defRPr>
                <a:solidFill>
                  <a:schemeClr val="tx1"/>
                </a:solidFill>
                <a:latin typeface="Calibri" pitchFamily="34" charset="0"/>
                <a:ea typeface="MS PGothic" pitchFamily="34" charset="-128"/>
              </a:defRPr>
            </a:lvl5pPr>
            <a:lvl6pPr marL="2668242" indent="-242567" eaLnBrk="0" fontAlgn="base" hangingPunct="0">
              <a:spcBef>
                <a:spcPct val="0"/>
              </a:spcBef>
              <a:spcAft>
                <a:spcPct val="0"/>
              </a:spcAft>
              <a:defRPr>
                <a:solidFill>
                  <a:schemeClr val="tx1"/>
                </a:solidFill>
                <a:latin typeface="Calibri" pitchFamily="34" charset="0"/>
                <a:ea typeface="MS PGothic" pitchFamily="34" charset="-128"/>
              </a:defRPr>
            </a:lvl6pPr>
            <a:lvl7pPr marL="3153377" indent="-242567" eaLnBrk="0" fontAlgn="base" hangingPunct="0">
              <a:spcBef>
                <a:spcPct val="0"/>
              </a:spcBef>
              <a:spcAft>
                <a:spcPct val="0"/>
              </a:spcAft>
              <a:defRPr>
                <a:solidFill>
                  <a:schemeClr val="tx1"/>
                </a:solidFill>
                <a:latin typeface="Calibri" pitchFamily="34" charset="0"/>
                <a:ea typeface="MS PGothic" pitchFamily="34" charset="-128"/>
              </a:defRPr>
            </a:lvl7pPr>
            <a:lvl8pPr marL="3638512" indent="-242567" eaLnBrk="0" fontAlgn="base" hangingPunct="0">
              <a:spcBef>
                <a:spcPct val="0"/>
              </a:spcBef>
              <a:spcAft>
                <a:spcPct val="0"/>
              </a:spcAft>
              <a:defRPr>
                <a:solidFill>
                  <a:schemeClr val="tx1"/>
                </a:solidFill>
                <a:latin typeface="Calibri" pitchFamily="34" charset="0"/>
                <a:ea typeface="MS PGothic" pitchFamily="34" charset="-128"/>
              </a:defRPr>
            </a:lvl8pPr>
            <a:lvl9pPr marL="4123647" indent="-242567"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fld id="{0C0F152A-0EE9-410E-B2FF-57296E0E441F}" type="slidenum">
              <a:rPr lang="en-US" smtClean="0"/>
              <a:pPr eaLnBrk="1" hangingPunct="1"/>
              <a:t>20</a:t>
            </a:fld>
            <a:endParaRPr lang="en-US" dirty="0"/>
          </a:p>
        </p:txBody>
      </p:sp>
    </p:spTree>
    <p:extLst>
      <p:ext uri="{BB962C8B-B14F-4D97-AF65-F5344CB8AC3E}">
        <p14:creationId xmlns:p14="http://schemas.microsoft.com/office/powerpoint/2010/main" val="31305085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49156"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noAutofit/>
          </a:bodyPr>
          <a:lstStyle/>
          <a:p>
            <a:pPr>
              <a:spcBef>
                <a:spcPct val="50000"/>
              </a:spcBef>
            </a:pPr>
            <a:r>
              <a:rPr lang="en-US" b="1" dirty="0"/>
              <a:t>Questions and Considerations</a:t>
            </a:r>
            <a:endParaRPr lang="en-US" dirty="0"/>
          </a:p>
          <a:p>
            <a:pPr>
              <a:spcBef>
                <a:spcPct val="50000"/>
              </a:spcBef>
            </a:pPr>
            <a:r>
              <a:rPr lang="en-US" dirty="0"/>
              <a:t>Experienced providers should be proficient in ECG identification of the major ECG presentations of ACS. Use this slide and the following to review and assess their skills. Ask which coronary arteries supply the above distributions, ie, LAD coronary artery is anterior; generally, circumflex coronary artery is lateral (although a high large diagonal or intermediate ramus may supply this area); right coronary artery is inferior wall.</a:t>
            </a:r>
          </a:p>
          <a:p>
            <a:pPr>
              <a:spcBef>
                <a:spcPct val="50000"/>
              </a:spcBef>
            </a:pPr>
            <a:endParaRPr lang="en-US" b="1" dirty="0"/>
          </a:p>
          <a:p>
            <a:pPr>
              <a:spcBef>
                <a:spcPct val="50000"/>
              </a:spcBef>
            </a:pPr>
            <a:r>
              <a:rPr lang="en-US" b="1" dirty="0"/>
              <a:t>Teaching Point:</a:t>
            </a:r>
            <a:r>
              <a:rPr lang="en-US" dirty="0"/>
              <a:t> The circumflex coronary artery may be electrically silent in 60% or greater of patients with ACS. If you are convinced a patient is experiencing an ACS with persistent ischemic-type pain but there are no ECG indications of ischemia, you can use other techniques to establish the diagnosis.</a:t>
            </a:r>
          </a:p>
          <a:p>
            <a:pPr>
              <a:spcBef>
                <a:spcPct val="50000"/>
              </a:spcBef>
            </a:pPr>
            <a:endParaRPr lang="en-US" b="1" dirty="0"/>
          </a:p>
          <a:p>
            <a:pPr>
              <a:spcBef>
                <a:spcPct val="50000"/>
              </a:spcBef>
            </a:pPr>
            <a:r>
              <a:rPr lang="en-US" b="1" dirty="0"/>
              <a:t>Ask participants if there is anything else they can do.</a:t>
            </a:r>
          </a:p>
          <a:p>
            <a:pPr>
              <a:spcBef>
                <a:spcPct val="50000"/>
              </a:spcBef>
            </a:pPr>
            <a:r>
              <a:rPr lang="en-US" dirty="0"/>
              <a:t>Waiting for cardiac markers is not an option. Markers may not elevate for 4 to 6 hours after onset of infarction</a:t>
            </a:r>
            <a:r>
              <a:rPr lang="en-US" dirty="0">
                <a:cs typeface="Arial" charset="0"/>
              </a:rPr>
              <a:t>: this is </a:t>
            </a:r>
            <a:r>
              <a:rPr lang="en-US" dirty="0"/>
              <a:t>too late to save most myocardium in the infarct zone. Extension of the anterior leads, ie, V</a:t>
            </a:r>
            <a:r>
              <a:rPr lang="en-US" baseline="-25000" dirty="0"/>
              <a:t>7</a:t>
            </a:r>
            <a:r>
              <a:rPr lang="en-US" dirty="0"/>
              <a:t>, V</a:t>
            </a:r>
            <a:r>
              <a:rPr lang="en-US" baseline="-25000" dirty="0"/>
              <a:t>8</a:t>
            </a:r>
            <a:r>
              <a:rPr lang="en-US" dirty="0"/>
              <a:t>, and V</a:t>
            </a:r>
            <a:r>
              <a:rPr lang="en-US" baseline="-25000" dirty="0"/>
              <a:t>9</a:t>
            </a:r>
            <a:r>
              <a:rPr lang="en-US" dirty="0"/>
              <a:t>, may be helpful, but echocardiography will demonstrate a wall motion abnormality if significant ischemia/infarction is present. This noninvasive technique is also useful in assessing other acute cardiovascular problems, eg, pericardial effusion, and aortic dissection involving the proximal aorta. Order bedside urgent cardiac ultrasound when in doubt. Hemodynamically unstable patients benefit from immediate diagnostic angiography. </a:t>
            </a:r>
          </a:p>
        </p:txBody>
      </p:sp>
      <p:sp>
        <p:nvSpPr>
          <p:cNvPr id="5" name="Slide Number Placeholder 3"/>
          <p:cNvSpPr>
            <a:spLocks noGrp="1"/>
          </p:cNvSpPr>
          <p:nvPr>
            <p:ph type="sldNum" sz="quarter" idx="5"/>
          </p:nvPr>
        </p:nvSpPr>
        <p:spPr>
          <a:xfrm>
            <a:off x="4143587" y="9119474"/>
            <a:ext cx="3169920" cy="480060"/>
          </a:xfrm>
        </p:spPr>
        <p:txBody>
          <a:bodyPr/>
          <a:lstStyle>
            <a:lvl1pPr eaLnBrk="0" hangingPunct="0">
              <a:defRPr>
                <a:solidFill>
                  <a:schemeClr val="tx1"/>
                </a:solidFill>
                <a:latin typeface="Calibri" pitchFamily="34" charset="0"/>
                <a:ea typeface="MS PGothic" pitchFamily="34" charset="-128"/>
              </a:defRPr>
            </a:lvl1pPr>
            <a:lvl2pPr marL="788344" indent="-303209" eaLnBrk="0" hangingPunct="0">
              <a:defRPr>
                <a:solidFill>
                  <a:schemeClr val="tx1"/>
                </a:solidFill>
                <a:latin typeface="Calibri" pitchFamily="34" charset="0"/>
                <a:ea typeface="MS PGothic" pitchFamily="34" charset="-128"/>
              </a:defRPr>
            </a:lvl2pPr>
            <a:lvl3pPr marL="1212837" indent="-242567" eaLnBrk="0" hangingPunct="0">
              <a:defRPr>
                <a:solidFill>
                  <a:schemeClr val="tx1"/>
                </a:solidFill>
                <a:latin typeface="Calibri" pitchFamily="34" charset="0"/>
                <a:ea typeface="MS PGothic" pitchFamily="34" charset="-128"/>
              </a:defRPr>
            </a:lvl3pPr>
            <a:lvl4pPr marL="1697972" indent="-242567" eaLnBrk="0" hangingPunct="0">
              <a:defRPr>
                <a:solidFill>
                  <a:schemeClr val="tx1"/>
                </a:solidFill>
                <a:latin typeface="Calibri" pitchFamily="34" charset="0"/>
                <a:ea typeface="MS PGothic" pitchFamily="34" charset="-128"/>
              </a:defRPr>
            </a:lvl4pPr>
            <a:lvl5pPr marL="2183107" indent="-242567" eaLnBrk="0" hangingPunct="0">
              <a:defRPr>
                <a:solidFill>
                  <a:schemeClr val="tx1"/>
                </a:solidFill>
                <a:latin typeface="Calibri" pitchFamily="34" charset="0"/>
                <a:ea typeface="MS PGothic" pitchFamily="34" charset="-128"/>
              </a:defRPr>
            </a:lvl5pPr>
            <a:lvl6pPr marL="2668242" indent="-242567" eaLnBrk="0" fontAlgn="base" hangingPunct="0">
              <a:spcBef>
                <a:spcPct val="0"/>
              </a:spcBef>
              <a:spcAft>
                <a:spcPct val="0"/>
              </a:spcAft>
              <a:defRPr>
                <a:solidFill>
                  <a:schemeClr val="tx1"/>
                </a:solidFill>
                <a:latin typeface="Calibri" pitchFamily="34" charset="0"/>
                <a:ea typeface="MS PGothic" pitchFamily="34" charset="-128"/>
              </a:defRPr>
            </a:lvl6pPr>
            <a:lvl7pPr marL="3153377" indent="-242567" eaLnBrk="0" fontAlgn="base" hangingPunct="0">
              <a:spcBef>
                <a:spcPct val="0"/>
              </a:spcBef>
              <a:spcAft>
                <a:spcPct val="0"/>
              </a:spcAft>
              <a:defRPr>
                <a:solidFill>
                  <a:schemeClr val="tx1"/>
                </a:solidFill>
                <a:latin typeface="Calibri" pitchFamily="34" charset="0"/>
                <a:ea typeface="MS PGothic" pitchFamily="34" charset="-128"/>
              </a:defRPr>
            </a:lvl7pPr>
            <a:lvl8pPr marL="3638512" indent="-242567" eaLnBrk="0" fontAlgn="base" hangingPunct="0">
              <a:spcBef>
                <a:spcPct val="0"/>
              </a:spcBef>
              <a:spcAft>
                <a:spcPct val="0"/>
              </a:spcAft>
              <a:defRPr>
                <a:solidFill>
                  <a:schemeClr val="tx1"/>
                </a:solidFill>
                <a:latin typeface="Calibri" pitchFamily="34" charset="0"/>
                <a:ea typeface="MS PGothic" pitchFamily="34" charset="-128"/>
              </a:defRPr>
            </a:lvl8pPr>
            <a:lvl9pPr marL="4123647" indent="-242567" eaLnBrk="0" fontAlgn="base" hangingPunct="0">
              <a:spcBef>
                <a:spcPct val="0"/>
              </a:spcBef>
              <a:spcAft>
                <a:spcPct val="0"/>
              </a:spcAft>
              <a:defRPr>
                <a:solidFill>
                  <a:schemeClr val="tx1"/>
                </a:solidFill>
                <a:latin typeface="Calibri" pitchFamily="34" charset="0"/>
                <a:ea typeface="MS PGothic" pitchFamily="34" charset="-128"/>
              </a:defRPr>
            </a:lvl9pPr>
          </a:lstStyle>
          <a:p>
            <a:fld id="{7805B774-699C-43FF-AD9D-6DF19774BCBA}" type="slidenum">
              <a:rPr lang="en-US" smtClean="0"/>
              <a:pPr/>
              <a:t>38</a:t>
            </a:fld>
            <a:endParaRPr lang="en-US" dirty="0"/>
          </a:p>
        </p:txBody>
      </p:sp>
    </p:spTree>
    <p:extLst>
      <p:ext uri="{BB962C8B-B14F-4D97-AF65-F5344CB8AC3E}">
        <p14:creationId xmlns:p14="http://schemas.microsoft.com/office/powerpoint/2010/main" val="18656633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2"/>
          <p:cNvSpPr>
            <a:spLocks noGrp="1" noRot="1" noChangeAspect="1" noChangeArrowheads="1" noTextEdit="1"/>
          </p:cNvSpPr>
          <p:nvPr>
            <p:ph type="sldImg"/>
          </p:nvPr>
        </p:nvSpPr>
        <p:spPr bwMode="auto">
          <a:xfrm>
            <a:off x="457200" y="719138"/>
            <a:ext cx="6402388" cy="3602037"/>
          </a:xfrm>
          <a:solidFill>
            <a:srgbClr val="FFFFFF"/>
          </a:solidFill>
          <a:ln>
            <a:solidFill>
              <a:srgbClr val="000000"/>
            </a:solidFill>
            <a:miter lim="800000"/>
            <a:headEnd/>
            <a:tailEnd/>
          </a:ln>
        </p:spPr>
      </p:sp>
      <p:sp>
        <p:nvSpPr>
          <p:cNvPr id="50180" name="Rectangle 3"/>
          <p:cNvSpPr>
            <a:spLocks noGrp="1" noChangeArrowheads="1"/>
          </p:cNvSpPr>
          <p:nvPr>
            <p:ph type="body" idx="1"/>
          </p:nvPr>
        </p:nvSpPr>
        <p:spPr bwMode="auto">
          <a:xfrm>
            <a:off x="741987" y="4560571"/>
            <a:ext cx="5367867" cy="4320540"/>
          </a:xfrm>
          <a:solidFill>
            <a:srgbClr val="FFFFFF"/>
          </a:solidFill>
          <a:extLst>
            <a:ext uri="{91240B29-F687-4f45-9708-019B960494DF}">
              <a14:hiddenLine xmlns:a14="http://schemas.microsoft.com/office/drawing/2010/main" xmlns="" w="9525">
                <a:solidFill>
                  <a:srgbClr val="000000"/>
                </a:solidFill>
                <a:miter lim="800000"/>
                <a:headEnd/>
                <a:tailEnd/>
              </a14:hiddenLine>
            </a:ext>
          </a:extLst>
        </p:spPr>
        <p:txBody>
          <a:bodyPr wrap="square" lIns="93996" tIns="46998" rIns="93996" bIns="46998" numCol="1" anchor="t" anchorCtr="0" compatLnSpc="1">
            <a:prstTxWarp prst="textNoShape">
              <a:avLst/>
            </a:prstTxWarp>
          </a:bodyPr>
          <a:lstStyle/>
          <a:p>
            <a:pPr>
              <a:spcBef>
                <a:spcPct val="50000"/>
              </a:spcBef>
            </a:pPr>
            <a:r>
              <a:rPr lang="en-US" dirty="0"/>
              <a:t>Now, review the anatomy discussed in the previous table. Note that the LAD supplies the largest amount of myocardium. The more proximal the occlusion, the greater the change of a large infarct and cardiogenic shock and CHF. </a:t>
            </a:r>
          </a:p>
          <a:p>
            <a:pPr>
              <a:spcBef>
                <a:spcPct val="50000"/>
              </a:spcBef>
            </a:pPr>
            <a:endParaRPr lang="en-US" b="1" dirty="0"/>
          </a:p>
          <a:p>
            <a:pPr>
              <a:spcBef>
                <a:spcPct val="50000"/>
              </a:spcBef>
            </a:pPr>
            <a:r>
              <a:rPr lang="en-US" b="1" dirty="0"/>
              <a:t>Ask what might be expected from an inferior wall MI. Emphasize the SA and AV nodal supply, and discuss the potential for bradyarrhythmias. </a:t>
            </a:r>
          </a:p>
          <a:p>
            <a:endParaRPr lang="en-US" b="1" dirty="0"/>
          </a:p>
        </p:txBody>
      </p:sp>
      <p:sp>
        <p:nvSpPr>
          <p:cNvPr id="5" name="Slide Number Placeholder 3"/>
          <p:cNvSpPr>
            <a:spLocks noGrp="1"/>
          </p:cNvSpPr>
          <p:nvPr>
            <p:ph type="sldNum" sz="quarter" idx="5"/>
          </p:nvPr>
        </p:nvSpPr>
        <p:spPr>
          <a:xfrm>
            <a:off x="4143587" y="9119474"/>
            <a:ext cx="3169920" cy="480060"/>
          </a:xfrm>
        </p:spPr>
        <p:txBody>
          <a:bodyPr/>
          <a:lstStyle>
            <a:lvl1pPr eaLnBrk="0" hangingPunct="0">
              <a:defRPr>
                <a:solidFill>
                  <a:schemeClr val="tx1"/>
                </a:solidFill>
                <a:latin typeface="Calibri" pitchFamily="34" charset="0"/>
                <a:ea typeface="MS PGothic" pitchFamily="34" charset="-128"/>
              </a:defRPr>
            </a:lvl1pPr>
            <a:lvl2pPr marL="788344" indent="-303209" eaLnBrk="0" hangingPunct="0">
              <a:defRPr>
                <a:solidFill>
                  <a:schemeClr val="tx1"/>
                </a:solidFill>
                <a:latin typeface="Calibri" pitchFamily="34" charset="0"/>
                <a:ea typeface="MS PGothic" pitchFamily="34" charset="-128"/>
              </a:defRPr>
            </a:lvl2pPr>
            <a:lvl3pPr marL="1212837" indent="-242567" eaLnBrk="0" hangingPunct="0">
              <a:defRPr>
                <a:solidFill>
                  <a:schemeClr val="tx1"/>
                </a:solidFill>
                <a:latin typeface="Calibri" pitchFamily="34" charset="0"/>
                <a:ea typeface="MS PGothic" pitchFamily="34" charset="-128"/>
              </a:defRPr>
            </a:lvl3pPr>
            <a:lvl4pPr marL="1697972" indent="-242567" eaLnBrk="0" hangingPunct="0">
              <a:defRPr>
                <a:solidFill>
                  <a:schemeClr val="tx1"/>
                </a:solidFill>
                <a:latin typeface="Calibri" pitchFamily="34" charset="0"/>
                <a:ea typeface="MS PGothic" pitchFamily="34" charset="-128"/>
              </a:defRPr>
            </a:lvl4pPr>
            <a:lvl5pPr marL="2183107" indent="-242567" eaLnBrk="0" hangingPunct="0">
              <a:defRPr>
                <a:solidFill>
                  <a:schemeClr val="tx1"/>
                </a:solidFill>
                <a:latin typeface="Calibri" pitchFamily="34" charset="0"/>
                <a:ea typeface="MS PGothic" pitchFamily="34" charset="-128"/>
              </a:defRPr>
            </a:lvl5pPr>
            <a:lvl6pPr marL="2668242" indent="-242567" eaLnBrk="0" fontAlgn="base" hangingPunct="0">
              <a:spcBef>
                <a:spcPct val="0"/>
              </a:spcBef>
              <a:spcAft>
                <a:spcPct val="0"/>
              </a:spcAft>
              <a:defRPr>
                <a:solidFill>
                  <a:schemeClr val="tx1"/>
                </a:solidFill>
                <a:latin typeface="Calibri" pitchFamily="34" charset="0"/>
                <a:ea typeface="MS PGothic" pitchFamily="34" charset="-128"/>
              </a:defRPr>
            </a:lvl6pPr>
            <a:lvl7pPr marL="3153377" indent="-242567" eaLnBrk="0" fontAlgn="base" hangingPunct="0">
              <a:spcBef>
                <a:spcPct val="0"/>
              </a:spcBef>
              <a:spcAft>
                <a:spcPct val="0"/>
              </a:spcAft>
              <a:defRPr>
                <a:solidFill>
                  <a:schemeClr val="tx1"/>
                </a:solidFill>
                <a:latin typeface="Calibri" pitchFamily="34" charset="0"/>
                <a:ea typeface="MS PGothic" pitchFamily="34" charset="-128"/>
              </a:defRPr>
            </a:lvl7pPr>
            <a:lvl8pPr marL="3638512" indent="-242567" eaLnBrk="0" fontAlgn="base" hangingPunct="0">
              <a:spcBef>
                <a:spcPct val="0"/>
              </a:spcBef>
              <a:spcAft>
                <a:spcPct val="0"/>
              </a:spcAft>
              <a:defRPr>
                <a:solidFill>
                  <a:schemeClr val="tx1"/>
                </a:solidFill>
                <a:latin typeface="Calibri" pitchFamily="34" charset="0"/>
                <a:ea typeface="MS PGothic" pitchFamily="34" charset="-128"/>
              </a:defRPr>
            </a:lvl8pPr>
            <a:lvl9pPr marL="4123647" indent="-242567" eaLnBrk="0" fontAlgn="base" hangingPunct="0">
              <a:spcBef>
                <a:spcPct val="0"/>
              </a:spcBef>
              <a:spcAft>
                <a:spcPct val="0"/>
              </a:spcAft>
              <a:defRPr>
                <a:solidFill>
                  <a:schemeClr val="tx1"/>
                </a:solidFill>
                <a:latin typeface="Calibri" pitchFamily="34" charset="0"/>
                <a:ea typeface="MS PGothic" pitchFamily="34" charset="-128"/>
              </a:defRPr>
            </a:lvl9pPr>
          </a:lstStyle>
          <a:p>
            <a:fld id="{7805B774-699C-43FF-AD9D-6DF19774BCBA}" type="slidenum">
              <a:rPr lang="en-US" smtClean="0"/>
              <a:pPr/>
              <a:t>39</a:t>
            </a:fld>
            <a:endParaRPr lang="en-US" dirty="0"/>
          </a:p>
        </p:txBody>
      </p:sp>
    </p:spTree>
    <p:extLst>
      <p:ext uri="{BB962C8B-B14F-4D97-AF65-F5344CB8AC3E}">
        <p14:creationId xmlns:p14="http://schemas.microsoft.com/office/powerpoint/2010/main" val="18646036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3" name="Notes Placeholder 2"/>
          <p:cNvSpPr>
            <a:spLocks noGrp="1"/>
          </p:cNvSpPr>
          <p:nvPr>
            <p:ph type="body" idx="1"/>
          </p:nvPr>
        </p:nvSpPr>
        <p:spPr/>
        <p:txBody>
          <a:bodyPr>
            <a:noAutofit/>
          </a:bodyPr>
          <a:lstStyle/>
          <a:p>
            <a:pPr>
              <a:defRPr/>
            </a:pPr>
            <a:r>
              <a:rPr lang="en-US" b="1" dirty="0">
                <a:solidFill>
                  <a:srgbClr val="000000"/>
                </a:solidFill>
              </a:rPr>
              <a:t>Additional Discussion</a:t>
            </a:r>
          </a:p>
          <a:p>
            <a:pPr marL="0" marR="0" indent="0" algn="l" defTabSz="457200" rtl="0" eaLnBrk="0" fontAlgn="base" latinLnBrk="0" hangingPunct="0">
              <a:lnSpc>
                <a:spcPct val="100000"/>
              </a:lnSpc>
              <a:spcBef>
                <a:spcPct val="30000"/>
              </a:spcBef>
              <a:spcAft>
                <a:spcPct val="0"/>
              </a:spcAft>
              <a:buClrTx/>
              <a:buSzTx/>
              <a:buFontTx/>
              <a:buNone/>
              <a:tabLst/>
              <a:defRPr/>
            </a:pPr>
            <a:r>
              <a:rPr lang="en-US" b="1" dirty="0">
                <a:solidFill>
                  <a:srgbClr val="000000"/>
                </a:solidFill>
              </a:rPr>
              <a:t>From the </a:t>
            </a:r>
            <a:r>
              <a:rPr lang="en-US" b="1" i="1" dirty="0">
                <a:solidFill>
                  <a:srgbClr val="000000"/>
                </a:solidFill>
              </a:rPr>
              <a:t>2015 AHA Guidelines Update for CPR and ECC</a:t>
            </a:r>
            <a:r>
              <a:rPr lang="en-US" b="1" dirty="0">
                <a:ea typeface="MS PGothic" charset="0"/>
                <a:cs typeface="MS PGothic" charset="0"/>
              </a:rPr>
              <a:t>, Part 9: Acute Coronary</a:t>
            </a:r>
            <a:r>
              <a:rPr lang="en-US" b="1" baseline="0" dirty="0">
                <a:ea typeface="MS PGothic" charset="0"/>
                <a:cs typeface="MS PGothic" charset="0"/>
              </a:rPr>
              <a:t> Syndromes</a:t>
            </a:r>
            <a:endParaRPr lang="en-US" b="1" dirty="0">
              <a:solidFill>
                <a:srgbClr val="000000"/>
              </a:solidFill>
            </a:endParaRPr>
          </a:p>
          <a:p>
            <a:pPr>
              <a:defRPr/>
            </a:pPr>
            <a:r>
              <a:rPr lang="en-US" dirty="0"/>
              <a:t>This figure shows the section of the ACS algorithm that pertains to all acute coronary syndromes.</a:t>
            </a:r>
          </a:p>
          <a:p>
            <a:pPr marL="181240" indent="-181240" defTabSz="483306">
              <a:buFont typeface="Arial"/>
              <a:buChar char="•"/>
              <a:defRPr/>
            </a:pPr>
            <a:r>
              <a:rPr lang="en-US" dirty="0"/>
              <a:t>Prompt diagnosis and treatment offers the greatest potential benefit for myocardial salvage in the first hours of STEMI; early, focused management of unstable angina and NSTE-ACS reduces adverse events and improves outcome. </a:t>
            </a:r>
          </a:p>
          <a:p>
            <a:pPr marL="181240" indent="-181240" defTabSz="483306">
              <a:buFont typeface="Arial"/>
              <a:buChar char="•"/>
              <a:defRPr/>
            </a:pPr>
            <a:r>
              <a:rPr lang="en-US" dirty="0"/>
              <a:t>Thus, it is imperative that healthcare providers recognize patients with potential ACS to initiate the evaluation, appropriate triage, and management as expeditiously as possible; in the case of STEMI, this recognition also allows for prompt notification of the receiving hospital and preparation for emergent reperfusion therapy. </a:t>
            </a:r>
          </a:p>
          <a:p>
            <a:pPr marL="181240" indent="-181240" defTabSz="483306">
              <a:buFont typeface="Arial"/>
              <a:buChar char="•"/>
              <a:defRPr/>
            </a:pPr>
            <a:r>
              <a:rPr lang="en-US" dirty="0"/>
              <a:t>Potential delays to therapy occur during 3 intervals: from onset of symptoms to patient recognition, during prehospital transport, and during emergency department (ED) evaluation.</a:t>
            </a:r>
          </a:p>
          <a:p>
            <a:pPr marL="181240" indent="-181240" defTabSz="483306">
              <a:buFont typeface="Arial"/>
              <a:buChar char="•"/>
              <a:defRPr/>
            </a:pPr>
            <a:r>
              <a:rPr lang="en-US" dirty="0"/>
              <a:t>Half the patients who die of ACS do so before reaching the hospital. VF or pulseless V</a:t>
            </a:r>
            <a:r>
              <a:rPr lang="en-US" cap="small" dirty="0"/>
              <a:t>T</a:t>
            </a:r>
            <a:r>
              <a:rPr lang="en-US" dirty="0"/>
              <a:t> is the precipitating cardiac arrest rhythm in most of these deaths, and it is most likely to develop in the early phase of ACS evolution.</a:t>
            </a:r>
            <a:r>
              <a:rPr lang="en-US" dirty="0">
                <a:effectLst/>
              </a:rPr>
              <a:t> </a:t>
            </a:r>
            <a:endParaRPr lang="en-US" dirty="0"/>
          </a:p>
          <a:p>
            <a:pPr marL="181240" indent="-181240">
              <a:buFont typeface="Arial"/>
              <a:buChar char="•"/>
              <a:defRPr/>
            </a:pPr>
            <a:endParaRPr lang="en-US" dirty="0"/>
          </a:p>
          <a:p>
            <a:pPr marL="181240" indent="-181240">
              <a:buFont typeface="Arial"/>
              <a:buChar char="•"/>
              <a:defRPr/>
            </a:pPr>
            <a:endParaRPr lang="en-US" dirty="0"/>
          </a:p>
          <a:p>
            <a:pPr marL="181240" indent="-181240">
              <a:buFont typeface="Arial"/>
              <a:buChar char="•"/>
              <a:defRPr/>
            </a:pPr>
            <a:endParaRPr lang="en-US" dirty="0"/>
          </a:p>
        </p:txBody>
      </p:sp>
      <p:sp>
        <p:nvSpPr>
          <p:cNvPr id="37891"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500">
                <a:solidFill>
                  <a:schemeClr val="tx1"/>
                </a:solidFill>
                <a:latin typeface="Calibri" charset="0"/>
                <a:ea typeface="MS PGothic" charset="0"/>
                <a:cs typeface="MS PGothic" charset="0"/>
              </a:defRPr>
            </a:lvl1pPr>
            <a:lvl2pPr marL="785372" indent="-302066" eaLnBrk="0" hangingPunct="0">
              <a:defRPr sz="2500">
                <a:solidFill>
                  <a:schemeClr val="tx1"/>
                </a:solidFill>
                <a:latin typeface="Calibri" charset="0"/>
                <a:ea typeface="MS PGothic" charset="0"/>
                <a:cs typeface="MS PGothic" charset="0"/>
              </a:defRPr>
            </a:lvl2pPr>
            <a:lvl3pPr marL="1208265" indent="-241653" eaLnBrk="0" hangingPunct="0">
              <a:defRPr sz="2500">
                <a:solidFill>
                  <a:schemeClr val="tx1"/>
                </a:solidFill>
                <a:latin typeface="Calibri" charset="0"/>
                <a:ea typeface="MS PGothic" charset="0"/>
                <a:cs typeface="MS PGothic" charset="0"/>
              </a:defRPr>
            </a:lvl3pPr>
            <a:lvl4pPr marL="1691571" indent="-241653" eaLnBrk="0" hangingPunct="0">
              <a:defRPr sz="2500">
                <a:solidFill>
                  <a:schemeClr val="tx1"/>
                </a:solidFill>
                <a:latin typeface="Calibri" charset="0"/>
                <a:ea typeface="MS PGothic" charset="0"/>
                <a:cs typeface="MS PGothic" charset="0"/>
              </a:defRPr>
            </a:lvl4pPr>
            <a:lvl5pPr marL="2174878" indent="-241653" eaLnBrk="0" hangingPunct="0">
              <a:defRPr sz="2500">
                <a:solidFill>
                  <a:schemeClr val="tx1"/>
                </a:solidFill>
                <a:latin typeface="Calibri" charset="0"/>
                <a:ea typeface="MS PGothic" charset="0"/>
                <a:cs typeface="MS PGothic" charset="0"/>
              </a:defRPr>
            </a:lvl5pPr>
            <a:lvl6pPr marL="2658184" indent="-241653" eaLnBrk="0" fontAlgn="base" hangingPunct="0">
              <a:spcBef>
                <a:spcPct val="0"/>
              </a:spcBef>
              <a:spcAft>
                <a:spcPct val="0"/>
              </a:spcAft>
              <a:defRPr sz="2500">
                <a:solidFill>
                  <a:schemeClr val="tx1"/>
                </a:solidFill>
                <a:latin typeface="Calibri" charset="0"/>
                <a:ea typeface="MS PGothic" charset="0"/>
                <a:cs typeface="MS PGothic" charset="0"/>
              </a:defRPr>
            </a:lvl6pPr>
            <a:lvl7pPr marL="3141490" indent="-241653" eaLnBrk="0" fontAlgn="base" hangingPunct="0">
              <a:spcBef>
                <a:spcPct val="0"/>
              </a:spcBef>
              <a:spcAft>
                <a:spcPct val="0"/>
              </a:spcAft>
              <a:defRPr sz="2500">
                <a:solidFill>
                  <a:schemeClr val="tx1"/>
                </a:solidFill>
                <a:latin typeface="Calibri" charset="0"/>
                <a:ea typeface="MS PGothic" charset="0"/>
                <a:cs typeface="MS PGothic" charset="0"/>
              </a:defRPr>
            </a:lvl7pPr>
            <a:lvl8pPr marL="3624796" indent="-241653" eaLnBrk="0" fontAlgn="base" hangingPunct="0">
              <a:spcBef>
                <a:spcPct val="0"/>
              </a:spcBef>
              <a:spcAft>
                <a:spcPct val="0"/>
              </a:spcAft>
              <a:defRPr sz="2500">
                <a:solidFill>
                  <a:schemeClr val="tx1"/>
                </a:solidFill>
                <a:latin typeface="Calibri" charset="0"/>
                <a:ea typeface="MS PGothic" charset="0"/>
                <a:cs typeface="MS PGothic" charset="0"/>
              </a:defRPr>
            </a:lvl8pPr>
            <a:lvl9pPr marL="4108102" indent="-241653" eaLnBrk="0" fontAlgn="base" hangingPunct="0">
              <a:spcBef>
                <a:spcPct val="0"/>
              </a:spcBef>
              <a:spcAft>
                <a:spcPct val="0"/>
              </a:spcAft>
              <a:defRPr sz="2500">
                <a:solidFill>
                  <a:schemeClr val="tx1"/>
                </a:solidFill>
                <a:latin typeface="Calibri" charset="0"/>
                <a:ea typeface="MS PGothic" charset="0"/>
                <a:cs typeface="MS PGothic" charset="0"/>
              </a:defRPr>
            </a:lvl9pPr>
          </a:lstStyle>
          <a:p>
            <a:pPr eaLnBrk="1" hangingPunct="1"/>
            <a:fld id="{288F38E3-4E46-5847-8D49-5F4F7BD0DE31}" type="slidenum">
              <a:rPr lang="en-US" sz="1300"/>
              <a:pPr eaLnBrk="1" hangingPunct="1"/>
              <a:t>40</a:t>
            </a:fld>
            <a:endParaRPr lang="en-US" sz="1300" dirty="0"/>
          </a:p>
        </p:txBody>
      </p:sp>
    </p:spTree>
    <p:extLst>
      <p:ext uri="{BB962C8B-B14F-4D97-AF65-F5344CB8AC3E}">
        <p14:creationId xmlns:p14="http://schemas.microsoft.com/office/powerpoint/2010/main" val="16780109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3" name="Notes Placeholder 2"/>
          <p:cNvSpPr>
            <a:spLocks noGrp="1"/>
          </p:cNvSpPr>
          <p:nvPr>
            <p:ph type="body" idx="1"/>
          </p:nvPr>
        </p:nvSpPr>
        <p:spPr/>
        <p:txBody>
          <a:bodyPr>
            <a:normAutofit/>
          </a:bodyPr>
          <a:lstStyle/>
          <a:p>
            <a:pPr>
              <a:defRPr/>
            </a:pPr>
            <a:r>
              <a:rPr lang="en-US" b="1" dirty="0">
                <a:solidFill>
                  <a:srgbClr val="000000"/>
                </a:solidFill>
              </a:rPr>
              <a:t>Additional Discussion</a:t>
            </a:r>
          </a:p>
          <a:p>
            <a:pPr marL="0" marR="0" indent="0" algn="l" defTabSz="457200" rtl="0" eaLnBrk="0" fontAlgn="base" latinLnBrk="0" hangingPunct="0">
              <a:lnSpc>
                <a:spcPct val="100000"/>
              </a:lnSpc>
              <a:spcBef>
                <a:spcPct val="30000"/>
              </a:spcBef>
              <a:spcAft>
                <a:spcPct val="0"/>
              </a:spcAft>
              <a:buClrTx/>
              <a:buSzTx/>
              <a:buFontTx/>
              <a:buNone/>
              <a:tabLst/>
              <a:defRPr/>
            </a:pPr>
            <a:r>
              <a:rPr lang="en-US" b="1" dirty="0">
                <a:solidFill>
                  <a:srgbClr val="000000"/>
                </a:solidFill>
              </a:rPr>
              <a:t>From the </a:t>
            </a:r>
            <a:r>
              <a:rPr lang="en-US" b="1" i="1" dirty="0">
                <a:solidFill>
                  <a:srgbClr val="000000"/>
                </a:solidFill>
              </a:rPr>
              <a:t>2015 AHA Guidelines Update for CPR and ECC</a:t>
            </a:r>
            <a:r>
              <a:rPr lang="en-US" b="1" dirty="0">
                <a:ea typeface="MS PGothic" charset="0"/>
                <a:cs typeface="MS PGothic" charset="0"/>
              </a:rPr>
              <a:t>, Part 9: Acute Coronary</a:t>
            </a:r>
            <a:r>
              <a:rPr lang="en-US" b="1" baseline="0" dirty="0">
                <a:ea typeface="MS PGothic" charset="0"/>
                <a:cs typeface="MS PGothic" charset="0"/>
              </a:rPr>
              <a:t> Syndromes</a:t>
            </a:r>
            <a:endParaRPr lang="en-US" b="1" dirty="0">
              <a:solidFill>
                <a:srgbClr val="000000"/>
              </a:solidFill>
            </a:endParaRPr>
          </a:p>
          <a:p>
            <a:pPr>
              <a:defRPr/>
            </a:pPr>
            <a:r>
              <a:rPr lang="en-US" dirty="0"/>
              <a:t>This figure shows the section of the ACS algorithm that pertains to the treatment of STEMI.</a:t>
            </a:r>
          </a:p>
          <a:p>
            <a:pPr marL="181240" indent="-181240">
              <a:buFont typeface="Arial"/>
              <a:buChar char="•"/>
              <a:defRPr/>
            </a:pPr>
            <a:r>
              <a:rPr lang="en-US" dirty="0"/>
              <a:t>Patients with STEMI usually have complete occlusion of an epicardial coronary artery. </a:t>
            </a:r>
          </a:p>
          <a:p>
            <a:pPr marL="181240" indent="-181240">
              <a:buFont typeface="Arial"/>
              <a:buChar char="•"/>
              <a:defRPr/>
            </a:pPr>
            <a:r>
              <a:rPr lang="en-US" b="1" dirty="0"/>
              <a:t>Discuss that the primary goal of initial treatment is early reperfusion therapy through </a:t>
            </a:r>
            <a:r>
              <a:rPr lang="en-US" b="1" dirty="0">
                <a:solidFill>
                  <a:prstClr val="black"/>
                </a:solidFill>
              </a:rPr>
              <a:t>PCI or </a:t>
            </a:r>
            <a:r>
              <a:rPr lang="en-US" b="1" dirty="0"/>
              <a:t>administration of fibrinolytics. </a:t>
            </a:r>
          </a:p>
          <a:p>
            <a:pPr marL="181240" indent="-181240">
              <a:buFont typeface="Arial"/>
              <a:buChar char="•"/>
              <a:defRPr/>
            </a:pPr>
            <a:r>
              <a:rPr lang="en-US" dirty="0"/>
              <a:t>Providers should rapidly identify patients with STEMI and quickly screen them for indications and contraindications to fibrinolytic therapy and PCI. </a:t>
            </a:r>
          </a:p>
          <a:p>
            <a:pPr marL="181240" indent="-181240">
              <a:buFont typeface="Arial"/>
              <a:buChar char="•"/>
              <a:defRPr/>
            </a:pPr>
            <a:r>
              <a:rPr lang="en-US" dirty="0"/>
              <a:t>Patients who are not eligible for fibrinolytic therapy should be considered for transfer to a PCI facility regardless of delay. </a:t>
            </a:r>
          </a:p>
          <a:p>
            <a:pPr marL="181240" indent="-181240">
              <a:buFont typeface="Arial"/>
              <a:buChar char="•"/>
              <a:defRPr/>
            </a:pPr>
            <a:r>
              <a:rPr lang="en-US" dirty="0"/>
              <a:t>Within a STEMI system of care, the first physician who encounters a patient with STEMI determines the need and strategy (fibrinolytic or PPCI) for reperfusion therapy (see Table 1 on the next slide). </a:t>
            </a:r>
          </a:p>
        </p:txBody>
      </p:sp>
      <p:sp>
        <p:nvSpPr>
          <p:cNvPr id="37891"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500">
                <a:solidFill>
                  <a:schemeClr val="tx1"/>
                </a:solidFill>
                <a:latin typeface="Calibri" charset="0"/>
                <a:ea typeface="MS PGothic" charset="0"/>
                <a:cs typeface="MS PGothic" charset="0"/>
              </a:defRPr>
            </a:lvl1pPr>
            <a:lvl2pPr marL="785372" indent="-302066" eaLnBrk="0" hangingPunct="0">
              <a:defRPr sz="2500">
                <a:solidFill>
                  <a:schemeClr val="tx1"/>
                </a:solidFill>
                <a:latin typeface="Calibri" charset="0"/>
                <a:ea typeface="MS PGothic" charset="0"/>
                <a:cs typeface="MS PGothic" charset="0"/>
              </a:defRPr>
            </a:lvl2pPr>
            <a:lvl3pPr marL="1208265" indent="-241653" eaLnBrk="0" hangingPunct="0">
              <a:defRPr sz="2500">
                <a:solidFill>
                  <a:schemeClr val="tx1"/>
                </a:solidFill>
                <a:latin typeface="Calibri" charset="0"/>
                <a:ea typeface="MS PGothic" charset="0"/>
                <a:cs typeface="MS PGothic" charset="0"/>
              </a:defRPr>
            </a:lvl3pPr>
            <a:lvl4pPr marL="1691571" indent="-241653" eaLnBrk="0" hangingPunct="0">
              <a:defRPr sz="2500">
                <a:solidFill>
                  <a:schemeClr val="tx1"/>
                </a:solidFill>
                <a:latin typeface="Calibri" charset="0"/>
                <a:ea typeface="MS PGothic" charset="0"/>
                <a:cs typeface="MS PGothic" charset="0"/>
              </a:defRPr>
            </a:lvl4pPr>
            <a:lvl5pPr marL="2174878" indent="-241653" eaLnBrk="0" hangingPunct="0">
              <a:defRPr sz="2500">
                <a:solidFill>
                  <a:schemeClr val="tx1"/>
                </a:solidFill>
                <a:latin typeface="Calibri" charset="0"/>
                <a:ea typeface="MS PGothic" charset="0"/>
                <a:cs typeface="MS PGothic" charset="0"/>
              </a:defRPr>
            </a:lvl5pPr>
            <a:lvl6pPr marL="2658184" indent="-241653" eaLnBrk="0" fontAlgn="base" hangingPunct="0">
              <a:spcBef>
                <a:spcPct val="0"/>
              </a:spcBef>
              <a:spcAft>
                <a:spcPct val="0"/>
              </a:spcAft>
              <a:defRPr sz="2500">
                <a:solidFill>
                  <a:schemeClr val="tx1"/>
                </a:solidFill>
                <a:latin typeface="Calibri" charset="0"/>
                <a:ea typeface="MS PGothic" charset="0"/>
                <a:cs typeface="MS PGothic" charset="0"/>
              </a:defRPr>
            </a:lvl6pPr>
            <a:lvl7pPr marL="3141490" indent="-241653" eaLnBrk="0" fontAlgn="base" hangingPunct="0">
              <a:spcBef>
                <a:spcPct val="0"/>
              </a:spcBef>
              <a:spcAft>
                <a:spcPct val="0"/>
              </a:spcAft>
              <a:defRPr sz="2500">
                <a:solidFill>
                  <a:schemeClr val="tx1"/>
                </a:solidFill>
                <a:latin typeface="Calibri" charset="0"/>
                <a:ea typeface="MS PGothic" charset="0"/>
                <a:cs typeface="MS PGothic" charset="0"/>
              </a:defRPr>
            </a:lvl7pPr>
            <a:lvl8pPr marL="3624796" indent="-241653" eaLnBrk="0" fontAlgn="base" hangingPunct="0">
              <a:spcBef>
                <a:spcPct val="0"/>
              </a:spcBef>
              <a:spcAft>
                <a:spcPct val="0"/>
              </a:spcAft>
              <a:defRPr sz="2500">
                <a:solidFill>
                  <a:schemeClr val="tx1"/>
                </a:solidFill>
                <a:latin typeface="Calibri" charset="0"/>
                <a:ea typeface="MS PGothic" charset="0"/>
                <a:cs typeface="MS PGothic" charset="0"/>
              </a:defRPr>
            </a:lvl8pPr>
            <a:lvl9pPr marL="4108102" indent="-241653" eaLnBrk="0" fontAlgn="base" hangingPunct="0">
              <a:spcBef>
                <a:spcPct val="0"/>
              </a:spcBef>
              <a:spcAft>
                <a:spcPct val="0"/>
              </a:spcAft>
              <a:defRPr sz="2500">
                <a:solidFill>
                  <a:schemeClr val="tx1"/>
                </a:solidFill>
                <a:latin typeface="Calibri" charset="0"/>
                <a:ea typeface="MS PGothic" charset="0"/>
                <a:cs typeface="MS PGothic" charset="0"/>
              </a:defRPr>
            </a:lvl9pPr>
          </a:lstStyle>
          <a:p>
            <a:pPr eaLnBrk="1" hangingPunct="1"/>
            <a:fld id="{288F38E3-4E46-5847-8D49-5F4F7BD0DE31}" type="slidenum">
              <a:rPr lang="en-US" sz="1300"/>
              <a:pPr eaLnBrk="1" hangingPunct="1"/>
              <a:t>41</a:t>
            </a:fld>
            <a:endParaRPr lang="en-US" sz="1300" dirty="0"/>
          </a:p>
        </p:txBody>
      </p:sp>
    </p:spTree>
    <p:extLst>
      <p:ext uri="{BB962C8B-B14F-4D97-AF65-F5344CB8AC3E}">
        <p14:creationId xmlns:p14="http://schemas.microsoft.com/office/powerpoint/2010/main" val="21197640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3251" name="Notes Placeholder 2"/>
          <p:cNvSpPr>
            <a:spLocks noGrp="1"/>
          </p:cNvSpPr>
          <p:nvPr>
            <p:ph type="body" idx="1"/>
          </p:nvPr>
        </p:nvSpPr>
        <p:spPr bwMode="auto">
          <a:xfrm>
            <a:off x="731520" y="4560571"/>
            <a:ext cx="5974080" cy="4320540"/>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normAutofit/>
          </a:bodyPr>
          <a:lstStyle/>
          <a:p>
            <a:r>
              <a:rPr lang="en-US" b="1" dirty="0"/>
              <a:t>Questions and Considerations</a:t>
            </a:r>
          </a:p>
          <a:p>
            <a:r>
              <a:rPr lang="en-US" b="1" dirty="0">
                <a:solidFill>
                  <a:srgbClr val="000000"/>
                </a:solidFill>
              </a:rPr>
              <a:t>From the </a:t>
            </a:r>
            <a:r>
              <a:rPr lang="en-US" b="1" i="1" dirty="0">
                <a:solidFill>
                  <a:srgbClr val="000000"/>
                </a:solidFill>
              </a:rPr>
              <a:t>2015 AHA Guidelines Update for CPR and ECC</a:t>
            </a:r>
          </a:p>
          <a:p>
            <a:r>
              <a:rPr lang="en-US" b="1" dirty="0">
                <a:solidFill>
                  <a:srgbClr val="000000"/>
                </a:solidFill>
              </a:rPr>
              <a:t>Discuss whether it is advisable to take the time for a consultation in this case.</a:t>
            </a:r>
          </a:p>
          <a:p>
            <a:pPr marL="181926" indent="-181926">
              <a:buFont typeface="Arial" pitchFamily="34" charset="0"/>
              <a:buChar char="•"/>
            </a:pPr>
            <a:r>
              <a:rPr lang="en-US" dirty="0"/>
              <a:t>If the patient meets the criteria for fibrinolytic therapy, a door-to-needle time (initiation of fibrinolytic agent) of 30 minutes is recommended—the earlier the better (Class I, LOE A). </a:t>
            </a:r>
          </a:p>
          <a:p>
            <a:pPr marL="181926" indent="-181926">
              <a:buFont typeface="Arial" pitchFamily="34" charset="0"/>
              <a:buChar char="•"/>
            </a:pPr>
            <a:r>
              <a:rPr lang="en-US" dirty="0"/>
              <a:t>Routine consultation with a cardiologist or another physician is not recommended except in equivocal or uncertain cases.</a:t>
            </a:r>
          </a:p>
          <a:p>
            <a:pPr marL="181926" indent="-181926">
              <a:buFont typeface="Arial" pitchFamily="34" charset="0"/>
              <a:buChar char="•"/>
            </a:pPr>
            <a:r>
              <a:rPr lang="en-US" dirty="0"/>
              <a:t>Consultation delays therapy and is associated with increased hospital mortality rates (Class III, LOE B).</a:t>
            </a:r>
          </a:p>
          <a:p>
            <a:endParaRPr lang="en-US" dirty="0"/>
          </a:p>
        </p:txBody>
      </p:sp>
      <p:sp>
        <p:nvSpPr>
          <p:cNvPr id="53252"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Calibri" pitchFamily="34" charset="0"/>
                <a:ea typeface="MS PGothic" pitchFamily="34" charset="-128"/>
              </a:defRPr>
            </a:lvl1pPr>
            <a:lvl2pPr marL="788344" indent="-303209" eaLnBrk="0" hangingPunct="0">
              <a:defRPr>
                <a:solidFill>
                  <a:schemeClr val="tx1"/>
                </a:solidFill>
                <a:latin typeface="Calibri" pitchFamily="34" charset="0"/>
                <a:ea typeface="MS PGothic" pitchFamily="34" charset="-128"/>
              </a:defRPr>
            </a:lvl2pPr>
            <a:lvl3pPr marL="1212837" indent="-242567" eaLnBrk="0" hangingPunct="0">
              <a:defRPr>
                <a:solidFill>
                  <a:schemeClr val="tx1"/>
                </a:solidFill>
                <a:latin typeface="Calibri" pitchFamily="34" charset="0"/>
                <a:ea typeface="MS PGothic" pitchFamily="34" charset="-128"/>
              </a:defRPr>
            </a:lvl3pPr>
            <a:lvl4pPr marL="1697972" indent="-242567" eaLnBrk="0" hangingPunct="0">
              <a:defRPr>
                <a:solidFill>
                  <a:schemeClr val="tx1"/>
                </a:solidFill>
                <a:latin typeface="Calibri" pitchFamily="34" charset="0"/>
                <a:ea typeface="MS PGothic" pitchFamily="34" charset="-128"/>
              </a:defRPr>
            </a:lvl4pPr>
            <a:lvl5pPr marL="2183107" indent="-242567" eaLnBrk="0" hangingPunct="0">
              <a:defRPr>
                <a:solidFill>
                  <a:schemeClr val="tx1"/>
                </a:solidFill>
                <a:latin typeface="Calibri" pitchFamily="34" charset="0"/>
                <a:ea typeface="MS PGothic" pitchFamily="34" charset="-128"/>
              </a:defRPr>
            </a:lvl5pPr>
            <a:lvl6pPr marL="2668242" indent="-242567" eaLnBrk="0" fontAlgn="base" hangingPunct="0">
              <a:spcBef>
                <a:spcPct val="0"/>
              </a:spcBef>
              <a:spcAft>
                <a:spcPct val="0"/>
              </a:spcAft>
              <a:defRPr>
                <a:solidFill>
                  <a:schemeClr val="tx1"/>
                </a:solidFill>
                <a:latin typeface="Calibri" pitchFamily="34" charset="0"/>
                <a:ea typeface="MS PGothic" pitchFamily="34" charset="-128"/>
              </a:defRPr>
            </a:lvl6pPr>
            <a:lvl7pPr marL="3153377" indent="-242567" eaLnBrk="0" fontAlgn="base" hangingPunct="0">
              <a:spcBef>
                <a:spcPct val="0"/>
              </a:spcBef>
              <a:spcAft>
                <a:spcPct val="0"/>
              </a:spcAft>
              <a:defRPr>
                <a:solidFill>
                  <a:schemeClr val="tx1"/>
                </a:solidFill>
                <a:latin typeface="Calibri" pitchFamily="34" charset="0"/>
                <a:ea typeface="MS PGothic" pitchFamily="34" charset="-128"/>
              </a:defRPr>
            </a:lvl7pPr>
            <a:lvl8pPr marL="3638512" indent="-242567" eaLnBrk="0" fontAlgn="base" hangingPunct="0">
              <a:spcBef>
                <a:spcPct val="0"/>
              </a:spcBef>
              <a:spcAft>
                <a:spcPct val="0"/>
              </a:spcAft>
              <a:defRPr>
                <a:solidFill>
                  <a:schemeClr val="tx1"/>
                </a:solidFill>
                <a:latin typeface="Calibri" pitchFamily="34" charset="0"/>
                <a:ea typeface="MS PGothic" pitchFamily="34" charset="-128"/>
              </a:defRPr>
            </a:lvl8pPr>
            <a:lvl9pPr marL="4123647" indent="-242567"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fld id="{D5DF7DF4-963C-4B12-B6B5-FBA24E269BCC}" type="slidenum">
              <a:rPr lang="en-US" smtClean="0"/>
              <a:pPr eaLnBrk="1" hangingPunct="1"/>
              <a:t>42</a:t>
            </a:fld>
            <a:endParaRPr lang="en-US" dirty="0"/>
          </a:p>
        </p:txBody>
      </p:sp>
    </p:spTree>
    <p:extLst>
      <p:ext uri="{BB962C8B-B14F-4D97-AF65-F5344CB8AC3E}">
        <p14:creationId xmlns:p14="http://schemas.microsoft.com/office/powerpoint/2010/main" val="40245944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normAutofit/>
          </a:bodyPr>
          <a:lstStyle/>
          <a:p>
            <a:r>
              <a:rPr lang="en-US" b="1" dirty="0"/>
              <a:t>Questions and Considerations</a:t>
            </a:r>
          </a:p>
          <a:p>
            <a:pPr marL="181926" indent="-181926">
              <a:buFont typeface="Arial" pitchFamily="34" charset="0"/>
              <a:buChar char="•"/>
            </a:pPr>
            <a:r>
              <a:rPr lang="en-US" b="1" dirty="0"/>
              <a:t>Is</a:t>
            </a:r>
            <a:r>
              <a:rPr lang="en-US" b="1" baseline="0" dirty="0"/>
              <a:t> t</a:t>
            </a:r>
            <a:r>
              <a:rPr lang="en-US" b="1" dirty="0"/>
              <a:t>he patient</a:t>
            </a:r>
            <a:r>
              <a:rPr lang="en-US" b="1" baseline="0" dirty="0"/>
              <a:t> </a:t>
            </a:r>
            <a:r>
              <a:rPr lang="en-US" b="1" dirty="0"/>
              <a:t>volume depleted? </a:t>
            </a:r>
            <a:r>
              <a:rPr lang="en-US" dirty="0"/>
              <a:t>BP 80/40 mm Hg, HR 110/min</a:t>
            </a:r>
          </a:p>
          <a:p>
            <a:pPr marL="181926" indent="-181926">
              <a:buFont typeface="Arial" pitchFamily="34" charset="0"/>
              <a:buChar char="•"/>
            </a:pPr>
            <a:r>
              <a:rPr lang="en-US" b="1" dirty="0"/>
              <a:t>Peripheral vascular resistance: </a:t>
            </a:r>
            <a:r>
              <a:rPr lang="en-US" dirty="0"/>
              <a:t>Skin cool, clammy</a:t>
            </a:r>
          </a:p>
          <a:p>
            <a:pPr marL="181926" indent="-181926">
              <a:buFont typeface="Arial" pitchFamily="34" charset="0"/>
              <a:buChar char="•"/>
            </a:pPr>
            <a:r>
              <a:rPr lang="en-US" b="1" dirty="0"/>
              <a:t>Cardiac contractility: </a:t>
            </a:r>
            <a:r>
              <a:rPr lang="en-US" dirty="0"/>
              <a:t>Could obtain an echocardiogram</a:t>
            </a:r>
          </a:p>
          <a:p>
            <a:pPr marL="181926" indent="-181926">
              <a:buFont typeface="Arial" pitchFamily="34" charset="0"/>
              <a:buChar char="•"/>
            </a:pPr>
            <a:r>
              <a:rPr lang="en-US" b="1" dirty="0"/>
              <a:t>HR: </a:t>
            </a:r>
            <a:r>
              <a:rPr lang="en-US" dirty="0"/>
              <a:t>110/min; need to check rhythm</a:t>
            </a:r>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Calibri" pitchFamily="34" charset="0"/>
                <a:ea typeface="MS PGothic" pitchFamily="34" charset="-128"/>
              </a:defRPr>
            </a:lvl1pPr>
            <a:lvl2pPr marL="788344" indent="-303209" eaLnBrk="0" hangingPunct="0">
              <a:defRPr>
                <a:solidFill>
                  <a:schemeClr val="tx1"/>
                </a:solidFill>
                <a:latin typeface="Calibri" pitchFamily="34" charset="0"/>
                <a:ea typeface="MS PGothic" pitchFamily="34" charset="-128"/>
              </a:defRPr>
            </a:lvl2pPr>
            <a:lvl3pPr marL="1212837" indent="-242567" eaLnBrk="0" hangingPunct="0">
              <a:defRPr>
                <a:solidFill>
                  <a:schemeClr val="tx1"/>
                </a:solidFill>
                <a:latin typeface="Calibri" pitchFamily="34" charset="0"/>
                <a:ea typeface="MS PGothic" pitchFamily="34" charset="-128"/>
              </a:defRPr>
            </a:lvl3pPr>
            <a:lvl4pPr marL="1697972" indent="-242567" eaLnBrk="0" hangingPunct="0">
              <a:defRPr>
                <a:solidFill>
                  <a:schemeClr val="tx1"/>
                </a:solidFill>
                <a:latin typeface="Calibri" pitchFamily="34" charset="0"/>
                <a:ea typeface="MS PGothic" pitchFamily="34" charset="-128"/>
              </a:defRPr>
            </a:lvl4pPr>
            <a:lvl5pPr marL="2183107" indent="-242567" eaLnBrk="0" hangingPunct="0">
              <a:defRPr>
                <a:solidFill>
                  <a:schemeClr val="tx1"/>
                </a:solidFill>
                <a:latin typeface="Calibri" pitchFamily="34" charset="0"/>
                <a:ea typeface="MS PGothic" pitchFamily="34" charset="-128"/>
              </a:defRPr>
            </a:lvl5pPr>
            <a:lvl6pPr marL="2668242" indent="-242567" eaLnBrk="0" fontAlgn="base" hangingPunct="0">
              <a:spcBef>
                <a:spcPct val="0"/>
              </a:spcBef>
              <a:spcAft>
                <a:spcPct val="0"/>
              </a:spcAft>
              <a:defRPr>
                <a:solidFill>
                  <a:schemeClr val="tx1"/>
                </a:solidFill>
                <a:latin typeface="Calibri" pitchFamily="34" charset="0"/>
                <a:ea typeface="MS PGothic" pitchFamily="34" charset="-128"/>
              </a:defRPr>
            </a:lvl6pPr>
            <a:lvl7pPr marL="3153377" indent="-242567" eaLnBrk="0" fontAlgn="base" hangingPunct="0">
              <a:spcBef>
                <a:spcPct val="0"/>
              </a:spcBef>
              <a:spcAft>
                <a:spcPct val="0"/>
              </a:spcAft>
              <a:defRPr>
                <a:solidFill>
                  <a:schemeClr val="tx1"/>
                </a:solidFill>
                <a:latin typeface="Calibri" pitchFamily="34" charset="0"/>
                <a:ea typeface="MS PGothic" pitchFamily="34" charset="-128"/>
              </a:defRPr>
            </a:lvl7pPr>
            <a:lvl8pPr marL="3638512" indent="-242567" eaLnBrk="0" fontAlgn="base" hangingPunct="0">
              <a:spcBef>
                <a:spcPct val="0"/>
              </a:spcBef>
              <a:spcAft>
                <a:spcPct val="0"/>
              </a:spcAft>
              <a:defRPr>
                <a:solidFill>
                  <a:schemeClr val="tx1"/>
                </a:solidFill>
                <a:latin typeface="Calibri" pitchFamily="34" charset="0"/>
                <a:ea typeface="MS PGothic" pitchFamily="34" charset="-128"/>
              </a:defRPr>
            </a:lvl8pPr>
            <a:lvl9pPr marL="4123647" indent="-242567"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fld id="{5F5CEB55-5C31-4FBE-A251-69B07EA855C2}" type="slidenum">
              <a:rPr lang="en-US" smtClean="0"/>
              <a:pPr eaLnBrk="1" hangingPunct="1"/>
              <a:t>21</a:t>
            </a:fld>
            <a:endParaRPr lang="en-US" dirty="0"/>
          </a:p>
        </p:txBody>
      </p:sp>
    </p:spTree>
    <p:extLst>
      <p:ext uri="{BB962C8B-B14F-4D97-AF65-F5344CB8AC3E}">
        <p14:creationId xmlns:p14="http://schemas.microsoft.com/office/powerpoint/2010/main" val="40897598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b="1" dirty="0"/>
              <a:t>Questions and Considerations</a:t>
            </a:r>
          </a:p>
          <a:p>
            <a:pPr eaLnBrk="1" hangingPunct="1"/>
            <a:r>
              <a:rPr lang="en-US" dirty="0"/>
              <a:t>What is the probable cause of the patient’s chest discomfort?</a:t>
            </a:r>
          </a:p>
          <a:p>
            <a:pPr eaLnBrk="1" hangingPunct="1"/>
            <a:endParaRPr lang="en-US" b="1" dirty="0"/>
          </a:p>
        </p:txBody>
      </p:sp>
      <p:sp>
        <p:nvSpPr>
          <p:cNvPr id="32772"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Calibri" pitchFamily="34" charset="0"/>
                <a:ea typeface="MS PGothic" pitchFamily="34" charset="-128"/>
              </a:defRPr>
            </a:lvl1pPr>
            <a:lvl2pPr marL="788344" indent="-303209" eaLnBrk="0" hangingPunct="0">
              <a:defRPr>
                <a:solidFill>
                  <a:schemeClr val="tx1"/>
                </a:solidFill>
                <a:latin typeface="Calibri" pitchFamily="34" charset="0"/>
                <a:ea typeface="MS PGothic" pitchFamily="34" charset="-128"/>
              </a:defRPr>
            </a:lvl2pPr>
            <a:lvl3pPr marL="1212837" indent="-242567" eaLnBrk="0" hangingPunct="0">
              <a:defRPr>
                <a:solidFill>
                  <a:schemeClr val="tx1"/>
                </a:solidFill>
                <a:latin typeface="Calibri" pitchFamily="34" charset="0"/>
                <a:ea typeface="MS PGothic" pitchFamily="34" charset="-128"/>
              </a:defRPr>
            </a:lvl3pPr>
            <a:lvl4pPr marL="1697972" indent="-242567" eaLnBrk="0" hangingPunct="0">
              <a:defRPr>
                <a:solidFill>
                  <a:schemeClr val="tx1"/>
                </a:solidFill>
                <a:latin typeface="Calibri" pitchFamily="34" charset="0"/>
                <a:ea typeface="MS PGothic" pitchFamily="34" charset="-128"/>
              </a:defRPr>
            </a:lvl4pPr>
            <a:lvl5pPr marL="2183107" indent="-242567" eaLnBrk="0" hangingPunct="0">
              <a:defRPr>
                <a:solidFill>
                  <a:schemeClr val="tx1"/>
                </a:solidFill>
                <a:latin typeface="Calibri" pitchFamily="34" charset="0"/>
                <a:ea typeface="MS PGothic" pitchFamily="34" charset="-128"/>
              </a:defRPr>
            </a:lvl5pPr>
            <a:lvl6pPr marL="2668242" indent="-242567" eaLnBrk="0" fontAlgn="base" hangingPunct="0">
              <a:spcBef>
                <a:spcPct val="0"/>
              </a:spcBef>
              <a:spcAft>
                <a:spcPct val="0"/>
              </a:spcAft>
              <a:defRPr>
                <a:solidFill>
                  <a:schemeClr val="tx1"/>
                </a:solidFill>
                <a:latin typeface="Calibri" pitchFamily="34" charset="0"/>
                <a:ea typeface="MS PGothic" pitchFamily="34" charset="-128"/>
              </a:defRPr>
            </a:lvl6pPr>
            <a:lvl7pPr marL="3153377" indent="-242567" eaLnBrk="0" fontAlgn="base" hangingPunct="0">
              <a:spcBef>
                <a:spcPct val="0"/>
              </a:spcBef>
              <a:spcAft>
                <a:spcPct val="0"/>
              </a:spcAft>
              <a:defRPr>
                <a:solidFill>
                  <a:schemeClr val="tx1"/>
                </a:solidFill>
                <a:latin typeface="Calibri" pitchFamily="34" charset="0"/>
                <a:ea typeface="MS PGothic" pitchFamily="34" charset="-128"/>
              </a:defRPr>
            </a:lvl7pPr>
            <a:lvl8pPr marL="3638512" indent="-242567" eaLnBrk="0" fontAlgn="base" hangingPunct="0">
              <a:spcBef>
                <a:spcPct val="0"/>
              </a:spcBef>
              <a:spcAft>
                <a:spcPct val="0"/>
              </a:spcAft>
              <a:defRPr>
                <a:solidFill>
                  <a:schemeClr val="tx1"/>
                </a:solidFill>
                <a:latin typeface="Calibri" pitchFamily="34" charset="0"/>
                <a:ea typeface="MS PGothic" pitchFamily="34" charset="-128"/>
              </a:defRPr>
            </a:lvl8pPr>
            <a:lvl9pPr marL="4123647" indent="-242567"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fld id="{5DDDAD20-0BC7-4067-861A-11D680EDD692}" type="slidenum">
              <a:rPr lang="en-US" smtClean="0"/>
              <a:pPr eaLnBrk="1" hangingPunct="1"/>
              <a:t>22</a:t>
            </a:fld>
            <a:endParaRPr lang="en-US" dirty="0"/>
          </a:p>
        </p:txBody>
      </p:sp>
    </p:spTree>
    <p:extLst>
      <p:ext uri="{BB962C8B-B14F-4D97-AF65-F5344CB8AC3E}">
        <p14:creationId xmlns:p14="http://schemas.microsoft.com/office/powerpoint/2010/main" val="34945804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normAutofit/>
          </a:bodyPr>
          <a:lstStyle/>
          <a:p>
            <a:r>
              <a:rPr lang="en-US" b="1" dirty="0"/>
              <a:t>Questions and Considerations</a:t>
            </a:r>
          </a:p>
          <a:p>
            <a:pPr marL="171450" indent="-171450" eaLnBrk="1" hangingPunct="1">
              <a:spcBef>
                <a:spcPct val="20000"/>
              </a:spcBef>
              <a:buFont typeface="Arial" panose="020B0604020202020204" pitchFamily="34" charset="0"/>
              <a:buChar char="•"/>
            </a:pPr>
            <a:r>
              <a:rPr lang="en-US" b="1" dirty="0"/>
              <a:t>H</a:t>
            </a:r>
            <a:r>
              <a:rPr lang="en-US" dirty="0">
                <a:sym typeface="Symbol"/>
              </a:rPr>
              <a:t>—</a:t>
            </a:r>
            <a:r>
              <a:rPr lang="en-US" dirty="0"/>
              <a:t>Hypovolemia: </a:t>
            </a:r>
            <a:r>
              <a:rPr lang="en-US" b="1" dirty="0"/>
              <a:t>Does this patient have hypovolemia?</a:t>
            </a:r>
            <a:r>
              <a:rPr lang="en-US" dirty="0"/>
              <a:t> It’s possible. The patient was admitted with nausea and vomiting; however, she seems to have been well hydrated by IV fluids. </a:t>
            </a:r>
            <a:r>
              <a:rPr lang="en-US" b="1" dirty="0"/>
              <a:t>Are there other possible problems? </a:t>
            </a:r>
            <a:r>
              <a:rPr lang="en-US" dirty="0"/>
              <a:t>Occult bleeding from GI tract or elsewhere? She may be hydrated but is very anemic.</a:t>
            </a:r>
          </a:p>
          <a:p>
            <a:pPr marL="171450" indent="-171450" defTabSz="485135" eaLnBrk="1" hangingPunct="1">
              <a:spcBef>
                <a:spcPct val="20000"/>
              </a:spcBef>
              <a:buFont typeface="Arial" panose="020B0604020202020204" pitchFamily="34" charset="0"/>
              <a:buChar char="•"/>
              <a:defRPr/>
            </a:pPr>
            <a:r>
              <a:rPr lang="en-US" b="1" dirty="0"/>
              <a:t>H</a:t>
            </a:r>
            <a:r>
              <a:rPr lang="en-US" dirty="0">
                <a:sym typeface="Symbol"/>
              </a:rPr>
              <a:t>—</a:t>
            </a:r>
            <a:r>
              <a:rPr lang="en-US" dirty="0"/>
              <a:t>Hypoxia: O</a:t>
            </a:r>
            <a:r>
              <a:rPr lang="en-US" baseline="-25000" dirty="0"/>
              <a:t>2 </a:t>
            </a:r>
            <a:r>
              <a:rPr lang="en-US" dirty="0"/>
              <a:t>sat is 90% on RA. </a:t>
            </a:r>
            <a:r>
              <a:rPr lang="en-US" b="1" dirty="0"/>
              <a:t>Why is her </a:t>
            </a:r>
            <a:r>
              <a:rPr lang="en-US" b="1" dirty="0">
                <a:solidFill>
                  <a:prstClr val="black"/>
                </a:solidFill>
              </a:rPr>
              <a:t>O</a:t>
            </a:r>
            <a:r>
              <a:rPr lang="en-US" b="1" baseline="-25000" dirty="0">
                <a:solidFill>
                  <a:prstClr val="black"/>
                </a:solidFill>
              </a:rPr>
              <a:t>2</a:t>
            </a:r>
            <a:r>
              <a:rPr lang="en-US" b="1" dirty="0">
                <a:solidFill>
                  <a:prstClr val="black"/>
                </a:solidFill>
              </a:rPr>
              <a:t> sat</a:t>
            </a:r>
            <a:r>
              <a:rPr lang="en-US" b="1" dirty="0"/>
              <a:t> 90%? </a:t>
            </a:r>
          </a:p>
          <a:p>
            <a:pPr marL="171450" indent="-171450" eaLnBrk="1" hangingPunct="1">
              <a:spcBef>
                <a:spcPct val="20000"/>
              </a:spcBef>
              <a:buFont typeface="Arial" panose="020B0604020202020204" pitchFamily="34" charset="0"/>
              <a:buChar char="•"/>
            </a:pPr>
            <a:r>
              <a:rPr lang="en-US" b="1" dirty="0"/>
              <a:t>H</a:t>
            </a:r>
            <a:r>
              <a:rPr lang="en-US" dirty="0">
                <a:sym typeface="Symbol"/>
              </a:rPr>
              <a:t>—</a:t>
            </a:r>
            <a:r>
              <a:rPr lang="en-US" dirty="0"/>
              <a:t>Hydrogen ion (acidosis): RR is 20/min.</a:t>
            </a:r>
          </a:p>
          <a:p>
            <a:pPr marL="171450" indent="-171450" eaLnBrk="1" hangingPunct="1">
              <a:spcBef>
                <a:spcPct val="20000"/>
              </a:spcBef>
              <a:buFont typeface="Arial" panose="020B0604020202020204" pitchFamily="34" charset="0"/>
              <a:buChar char="•"/>
            </a:pPr>
            <a:r>
              <a:rPr lang="en-US" b="1" dirty="0"/>
              <a:t>H</a:t>
            </a:r>
            <a:r>
              <a:rPr lang="en-US" dirty="0">
                <a:sym typeface="Symbol"/>
              </a:rPr>
              <a:t>—</a:t>
            </a:r>
            <a:r>
              <a:rPr lang="en-US" dirty="0"/>
              <a:t>Hypo-/hyperkalemia</a:t>
            </a:r>
          </a:p>
          <a:p>
            <a:pPr marL="171450" indent="-171450" defTabSz="485135" eaLnBrk="1" hangingPunct="1">
              <a:spcBef>
                <a:spcPct val="20000"/>
              </a:spcBef>
              <a:buFont typeface="Arial" panose="020B0604020202020204" pitchFamily="34" charset="0"/>
              <a:buChar char="•"/>
              <a:defRPr/>
            </a:pPr>
            <a:r>
              <a:rPr lang="en-US" b="1" dirty="0"/>
              <a:t>H</a:t>
            </a:r>
            <a:r>
              <a:rPr lang="en-US" dirty="0">
                <a:sym typeface="Symbol"/>
              </a:rPr>
              <a:t>—</a:t>
            </a:r>
            <a:r>
              <a:rPr lang="en-US" dirty="0"/>
              <a:t>Hypothermia: Temp is </a:t>
            </a:r>
            <a:r>
              <a:rPr lang="en-US" dirty="0">
                <a:solidFill>
                  <a:prstClr val="black"/>
                </a:solidFill>
              </a:rPr>
              <a:t>37</a:t>
            </a:r>
            <a:r>
              <a:rPr lang="en-US" sz="1200" dirty="0">
                <a:latin typeface="Arial Unicode MS" panose="020B0604020202020204" pitchFamily="34" charset="-128"/>
                <a:ea typeface="Arial Unicode MS" panose="020B0604020202020204" pitchFamily="34" charset="-128"/>
                <a:cs typeface="Arial Unicode MS" panose="020B0604020202020204" pitchFamily="34" charset="-128"/>
              </a:rPr>
              <a:t>°</a:t>
            </a:r>
            <a:r>
              <a:rPr lang="en-US" dirty="0">
                <a:solidFill>
                  <a:prstClr val="black"/>
                </a:solidFill>
              </a:rPr>
              <a:t>C (98.6</a:t>
            </a:r>
            <a:r>
              <a:rPr lang="en-US" sz="1200" dirty="0">
                <a:latin typeface="Arial Unicode MS" panose="020B0604020202020204" pitchFamily="34" charset="-128"/>
                <a:ea typeface="Arial Unicode MS" panose="020B0604020202020204" pitchFamily="34" charset="-128"/>
                <a:cs typeface="Arial Unicode MS" panose="020B0604020202020204" pitchFamily="34" charset="-128"/>
              </a:rPr>
              <a:t>°</a:t>
            </a:r>
            <a:r>
              <a:rPr lang="en-US" dirty="0">
                <a:solidFill>
                  <a:prstClr val="black"/>
                </a:solidFill>
              </a:rPr>
              <a:t>F).</a:t>
            </a:r>
            <a:endParaRPr lang="en-US" dirty="0"/>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Calibri" pitchFamily="34" charset="0"/>
                <a:ea typeface="MS PGothic" pitchFamily="34" charset="-128"/>
              </a:defRPr>
            </a:lvl1pPr>
            <a:lvl2pPr marL="788344" indent="-303209" eaLnBrk="0" hangingPunct="0">
              <a:defRPr>
                <a:solidFill>
                  <a:schemeClr val="tx1"/>
                </a:solidFill>
                <a:latin typeface="Calibri" pitchFamily="34" charset="0"/>
                <a:ea typeface="MS PGothic" pitchFamily="34" charset="-128"/>
              </a:defRPr>
            </a:lvl2pPr>
            <a:lvl3pPr marL="1212837" indent="-242567" eaLnBrk="0" hangingPunct="0">
              <a:defRPr>
                <a:solidFill>
                  <a:schemeClr val="tx1"/>
                </a:solidFill>
                <a:latin typeface="Calibri" pitchFamily="34" charset="0"/>
                <a:ea typeface="MS PGothic" pitchFamily="34" charset="-128"/>
              </a:defRPr>
            </a:lvl3pPr>
            <a:lvl4pPr marL="1697972" indent="-242567" eaLnBrk="0" hangingPunct="0">
              <a:defRPr>
                <a:solidFill>
                  <a:schemeClr val="tx1"/>
                </a:solidFill>
                <a:latin typeface="Calibri" pitchFamily="34" charset="0"/>
                <a:ea typeface="MS PGothic" pitchFamily="34" charset="-128"/>
              </a:defRPr>
            </a:lvl4pPr>
            <a:lvl5pPr marL="2183107" indent="-242567" eaLnBrk="0" hangingPunct="0">
              <a:defRPr>
                <a:solidFill>
                  <a:schemeClr val="tx1"/>
                </a:solidFill>
                <a:latin typeface="Calibri" pitchFamily="34" charset="0"/>
                <a:ea typeface="MS PGothic" pitchFamily="34" charset="-128"/>
              </a:defRPr>
            </a:lvl5pPr>
            <a:lvl6pPr marL="2668242" indent="-242567" eaLnBrk="0" fontAlgn="base" hangingPunct="0">
              <a:spcBef>
                <a:spcPct val="0"/>
              </a:spcBef>
              <a:spcAft>
                <a:spcPct val="0"/>
              </a:spcAft>
              <a:defRPr>
                <a:solidFill>
                  <a:schemeClr val="tx1"/>
                </a:solidFill>
                <a:latin typeface="Calibri" pitchFamily="34" charset="0"/>
                <a:ea typeface="MS PGothic" pitchFamily="34" charset="-128"/>
              </a:defRPr>
            </a:lvl6pPr>
            <a:lvl7pPr marL="3153377" indent="-242567" eaLnBrk="0" fontAlgn="base" hangingPunct="0">
              <a:spcBef>
                <a:spcPct val="0"/>
              </a:spcBef>
              <a:spcAft>
                <a:spcPct val="0"/>
              </a:spcAft>
              <a:defRPr>
                <a:solidFill>
                  <a:schemeClr val="tx1"/>
                </a:solidFill>
                <a:latin typeface="Calibri" pitchFamily="34" charset="0"/>
                <a:ea typeface="MS PGothic" pitchFamily="34" charset="-128"/>
              </a:defRPr>
            </a:lvl7pPr>
            <a:lvl8pPr marL="3638512" indent="-242567" eaLnBrk="0" fontAlgn="base" hangingPunct="0">
              <a:spcBef>
                <a:spcPct val="0"/>
              </a:spcBef>
              <a:spcAft>
                <a:spcPct val="0"/>
              </a:spcAft>
              <a:defRPr>
                <a:solidFill>
                  <a:schemeClr val="tx1"/>
                </a:solidFill>
                <a:latin typeface="Calibri" pitchFamily="34" charset="0"/>
                <a:ea typeface="MS PGothic" pitchFamily="34" charset="-128"/>
              </a:defRPr>
            </a:lvl8pPr>
            <a:lvl9pPr marL="4123647" indent="-242567"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fld id="{A1A3C38F-9619-4E73-96E5-A45E773230E5}" type="slidenum">
              <a:rPr lang="en-US" smtClean="0"/>
              <a:pPr eaLnBrk="1" hangingPunct="1"/>
              <a:t>23</a:t>
            </a:fld>
            <a:endParaRPr lang="en-US" dirty="0"/>
          </a:p>
        </p:txBody>
      </p:sp>
    </p:spTree>
    <p:extLst>
      <p:ext uri="{BB962C8B-B14F-4D97-AF65-F5344CB8AC3E}">
        <p14:creationId xmlns:p14="http://schemas.microsoft.com/office/powerpoint/2010/main" val="6157711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normAutofit/>
          </a:bodyPr>
          <a:lstStyle/>
          <a:p>
            <a:r>
              <a:rPr lang="en-US" b="1" dirty="0"/>
              <a:t>Questions and Considerations</a:t>
            </a:r>
          </a:p>
          <a:p>
            <a:pPr marL="182880" indent="-182880" defTabSz="485135" eaLnBrk="1" hangingPunct="1">
              <a:spcBef>
                <a:spcPct val="20000"/>
              </a:spcBef>
              <a:buFont typeface="Arial" panose="020B0604020202020204" pitchFamily="34" charset="0"/>
              <a:buChar char="•"/>
              <a:defRPr/>
            </a:pPr>
            <a:r>
              <a:rPr lang="en-US" b="1" dirty="0"/>
              <a:t> T</a:t>
            </a:r>
            <a:r>
              <a:rPr lang="en-US" dirty="0">
                <a:sym typeface="Symbol"/>
              </a:rPr>
              <a:t>—</a:t>
            </a:r>
            <a:r>
              <a:rPr lang="en-US" dirty="0"/>
              <a:t>Tension pneumothorax: Lung sounds are equal bilaterally.</a:t>
            </a:r>
          </a:p>
          <a:p>
            <a:pPr marL="182880" indent="-182880" eaLnBrk="1" hangingPunct="1">
              <a:spcBef>
                <a:spcPct val="20000"/>
              </a:spcBef>
              <a:buFont typeface="Arial" panose="020B0604020202020204" pitchFamily="34" charset="0"/>
              <a:buChar char="•"/>
            </a:pPr>
            <a:r>
              <a:rPr lang="en-US" b="1" dirty="0"/>
              <a:t> T</a:t>
            </a:r>
            <a:r>
              <a:rPr lang="en-US" dirty="0">
                <a:sym typeface="Symbol"/>
              </a:rPr>
              <a:t>—</a:t>
            </a:r>
            <a:r>
              <a:rPr lang="en-US" dirty="0"/>
              <a:t>Tamponade, cardiac</a:t>
            </a:r>
          </a:p>
          <a:p>
            <a:pPr marL="182880" indent="-182880" eaLnBrk="1" hangingPunct="1">
              <a:spcBef>
                <a:spcPct val="20000"/>
              </a:spcBef>
              <a:buFont typeface="Arial" panose="020B0604020202020204" pitchFamily="34" charset="0"/>
              <a:buChar char="•"/>
            </a:pPr>
            <a:r>
              <a:rPr lang="en-US" b="1" dirty="0"/>
              <a:t> T</a:t>
            </a:r>
            <a:r>
              <a:rPr lang="en-US" dirty="0">
                <a:sym typeface="Symbol"/>
              </a:rPr>
              <a:t>—</a:t>
            </a:r>
            <a:r>
              <a:rPr lang="en-US" dirty="0"/>
              <a:t>Toxins: None noted</a:t>
            </a:r>
          </a:p>
          <a:p>
            <a:pPr marL="182880" indent="-182880" defTabSz="485135" eaLnBrk="1" hangingPunct="1">
              <a:spcBef>
                <a:spcPct val="20000"/>
              </a:spcBef>
              <a:buFont typeface="Arial" panose="020B0604020202020204" pitchFamily="34" charset="0"/>
              <a:buChar char="•"/>
              <a:defRPr/>
            </a:pPr>
            <a:r>
              <a:rPr lang="en-US" b="1" dirty="0"/>
              <a:t> T</a:t>
            </a:r>
            <a:r>
              <a:rPr lang="en-US" dirty="0">
                <a:sym typeface="Symbol"/>
              </a:rPr>
              <a:t>—</a:t>
            </a:r>
            <a:r>
              <a:rPr lang="en-US" dirty="0"/>
              <a:t>Thrombosis, pulmonary: Possible</a:t>
            </a:r>
          </a:p>
          <a:p>
            <a:pPr marL="182880" indent="-182880" defTabSz="485135" eaLnBrk="1" hangingPunct="1">
              <a:spcBef>
                <a:spcPct val="20000"/>
              </a:spcBef>
              <a:buFont typeface="Arial" panose="020B0604020202020204" pitchFamily="34" charset="0"/>
              <a:buChar char="•"/>
              <a:defRPr/>
            </a:pPr>
            <a:r>
              <a:rPr lang="en-US" b="1" dirty="0"/>
              <a:t> T</a:t>
            </a:r>
            <a:r>
              <a:rPr lang="en-US" dirty="0">
                <a:sym typeface="Symbol"/>
              </a:rPr>
              <a:t>—</a:t>
            </a:r>
            <a:r>
              <a:rPr lang="en-US" dirty="0"/>
              <a:t>Thrombosis, coronary: Need a 12-lead ECG (shows STEMI)</a:t>
            </a:r>
            <a:endParaRPr lang="en-US" b="1" dirty="0"/>
          </a:p>
          <a:p>
            <a:pPr eaLnBrk="1" hangingPunct="1">
              <a:spcBef>
                <a:spcPct val="20000"/>
              </a:spcBef>
              <a:buFont typeface="Arial" charset="0"/>
              <a:buChar char="•"/>
            </a:pPr>
            <a:endParaRPr lang="en-US" dirty="0"/>
          </a:p>
          <a:p>
            <a:r>
              <a:rPr lang="en-US" b="0" dirty="0"/>
              <a:t>The 12-lead ECG discussion appears on</a:t>
            </a:r>
            <a:r>
              <a:rPr lang="en-US" b="0" baseline="0" dirty="0"/>
              <a:t> a subsequent </a:t>
            </a:r>
            <a:r>
              <a:rPr lang="en-US" b="0" dirty="0"/>
              <a:t>slide.</a:t>
            </a:r>
          </a:p>
          <a:p>
            <a:endParaRPr lang="en-US" b="1" dirty="0"/>
          </a:p>
          <a:p>
            <a:pPr>
              <a:buFontTx/>
              <a:buChar char="•"/>
            </a:pPr>
            <a:endParaRPr lang="en-US" b="1" dirty="0"/>
          </a:p>
        </p:txBody>
      </p:sp>
      <p:sp>
        <p:nvSpPr>
          <p:cNvPr id="34820"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Calibri" pitchFamily="34" charset="0"/>
                <a:ea typeface="MS PGothic" pitchFamily="34" charset="-128"/>
              </a:defRPr>
            </a:lvl1pPr>
            <a:lvl2pPr marL="788344" indent="-303209" eaLnBrk="0" hangingPunct="0">
              <a:defRPr>
                <a:solidFill>
                  <a:schemeClr val="tx1"/>
                </a:solidFill>
                <a:latin typeface="Calibri" pitchFamily="34" charset="0"/>
                <a:ea typeface="MS PGothic" pitchFamily="34" charset="-128"/>
              </a:defRPr>
            </a:lvl2pPr>
            <a:lvl3pPr marL="1212837" indent="-242567" eaLnBrk="0" hangingPunct="0">
              <a:defRPr>
                <a:solidFill>
                  <a:schemeClr val="tx1"/>
                </a:solidFill>
                <a:latin typeface="Calibri" pitchFamily="34" charset="0"/>
                <a:ea typeface="MS PGothic" pitchFamily="34" charset="-128"/>
              </a:defRPr>
            </a:lvl3pPr>
            <a:lvl4pPr marL="1697972" indent="-242567" eaLnBrk="0" hangingPunct="0">
              <a:defRPr>
                <a:solidFill>
                  <a:schemeClr val="tx1"/>
                </a:solidFill>
                <a:latin typeface="Calibri" pitchFamily="34" charset="0"/>
                <a:ea typeface="MS PGothic" pitchFamily="34" charset="-128"/>
              </a:defRPr>
            </a:lvl4pPr>
            <a:lvl5pPr marL="2183107" indent="-242567" eaLnBrk="0" hangingPunct="0">
              <a:defRPr>
                <a:solidFill>
                  <a:schemeClr val="tx1"/>
                </a:solidFill>
                <a:latin typeface="Calibri" pitchFamily="34" charset="0"/>
                <a:ea typeface="MS PGothic" pitchFamily="34" charset="-128"/>
              </a:defRPr>
            </a:lvl5pPr>
            <a:lvl6pPr marL="2668242" indent="-242567" eaLnBrk="0" fontAlgn="base" hangingPunct="0">
              <a:spcBef>
                <a:spcPct val="0"/>
              </a:spcBef>
              <a:spcAft>
                <a:spcPct val="0"/>
              </a:spcAft>
              <a:defRPr>
                <a:solidFill>
                  <a:schemeClr val="tx1"/>
                </a:solidFill>
                <a:latin typeface="Calibri" pitchFamily="34" charset="0"/>
                <a:ea typeface="MS PGothic" pitchFamily="34" charset="-128"/>
              </a:defRPr>
            </a:lvl6pPr>
            <a:lvl7pPr marL="3153377" indent="-242567" eaLnBrk="0" fontAlgn="base" hangingPunct="0">
              <a:spcBef>
                <a:spcPct val="0"/>
              </a:spcBef>
              <a:spcAft>
                <a:spcPct val="0"/>
              </a:spcAft>
              <a:defRPr>
                <a:solidFill>
                  <a:schemeClr val="tx1"/>
                </a:solidFill>
                <a:latin typeface="Calibri" pitchFamily="34" charset="0"/>
                <a:ea typeface="MS PGothic" pitchFamily="34" charset="-128"/>
              </a:defRPr>
            </a:lvl7pPr>
            <a:lvl8pPr marL="3638512" indent="-242567" eaLnBrk="0" fontAlgn="base" hangingPunct="0">
              <a:spcBef>
                <a:spcPct val="0"/>
              </a:spcBef>
              <a:spcAft>
                <a:spcPct val="0"/>
              </a:spcAft>
              <a:defRPr>
                <a:solidFill>
                  <a:schemeClr val="tx1"/>
                </a:solidFill>
                <a:latin typeface="Calibri" pitchFamily="34" charset="0"/>
                <a:ea typeface="MS PGothic" pitchFamily="34" charset="-128"/>
              </a:defRPr>
            </a:lvl8pPr>
            <a:lvl9pPr marL="4123647" indent="-242567"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fld id="{EC8797DA-B880-4BC8-B7EA-C7A70C5366D3}" type="slidenum">
              <a:rPr lang="en-US" smtClean="0"/>
              <a:pPr eaLnBrk="1" hangingPunct="1"/>
              <a:t>24</a:t>
            </a:fld>
            <a:endParaRPr lang="en-US" dirty="0"/>
          </a:p>
        </p:txBody>
      </p:sp>
    </p:spTree>
    <p:extLst>
      <p:ext uri="{BB962C8B-B14F-4D97-AF65-F5344CB8AC3E}">
        <p14:creationId xmlns:p14="http://schemas.microsoft.com/office/powerpoint/2010/main" val="2874473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p:txBody>
          <a:bodyPr/>
          <a:lstStyle>
            <a:lvl1pPr defTabSz="968586" eaLnBrk="0" hangingPunct="0">
              <a:defRPr>
                <a:solidFill>
                  <a:schemeClr val="tx1"/>
                </a:solidFill>
                <a:latin typeface="Calibri" pitchFamily="34" charset="0"/>
                <a:ea typeface="MS PGothic" pitchFamily="34" charset="-128"/>
              </a:defRPr>
            </a:lvl1pPr>
            <a:lvl2pPr marL="788344" indent="-303209" defTabSz="968586" eaLnBrk="0" hangingPunct="0">
              <a:defRPr>
                <a:solidFill>
                  <a:schemeClr val="tx1"/>
                </a:solidFill>
                <a:latin typeface="Calibri" pitchFamily="34" charset="0"/>
                <a:ea typeface="MS PGothic" pitchFamily="34" charset="-128"/>
              </a:defRPr>
            </a:lvl2pPr>
            <a:lvl3pPr marL="1212837" indent="-242567" defTabSz="968586" eaLnBrk="0" hangingPunct="0">
              <a:defRPr>
                <a:solidFill>
                  <a:schemeClr val="tx1"/>
                </a:solidFill>
                <a:latin typeface="Calibri" pitchFamily="34" charset="0"/>
                <a:ea typeface="MS PGothic" pitchFamily="34" charset="-128"/>
              </a:defRPr>
            </a:lvl3pPr>
            <a:lvl4pPr marL="1697972" indent="-242567" defTabSz="968586" eaLnBrk="0" hangingPunct="0">
              <a:defRPr>
                <a:solidFill>
                  <a:schemeClr val="tx1"/>
                </a:solidFill>
                <a:latin typeface="Calibri" pitchFamily="34" charset="0"/>
                <a:ea typeface="MS PGothic" pitchFamily="34" charset="-128"/>
              </a:defRPr>
            </a:lvl4pPr>
            <a:lvl5pPr marL="2183107" indent="-242567" defTabSz="968586" eaLnBrk="0" hangingPunct="0">
              <a:defRPr>
                <a:solidFill>
                  <a:schemeClr val="tx1"/>
                </a:solidFill>
                <a:latin typeface="Calibri" pitchFamily="34" charset="0"/>
                <a:ea typeface="MS PGothic" pitchFamily="34" charset="-128"/>
              </a:defRPr>
            </a:lvl5pPr>
            <a:lvl6pPr marL="2668242" indent="-242567" defTabSz="968586" eaLnBrk="0" fontAlgn="base" hangingPunct="0">
              <a:spcBef>
                <a:spcPct val="0"/>
              </a:spcBef>
              <a:spcAft>
                <a:spcPct val="0"/>
              </a:spcAft>
              <a:defRPr>
                <a:solidFill>
                  <a:schemeClr val="tx1"/>
                </a:solidFill>
                <a:latin typeface="Calibri" pitchFamily="34" charset="0"/>
                <a:ea typeface="MS PGothic" pitchFamily="34" charset="-128"/>
              </a:defRPr>
            </a:lvl6pPr>
            <a:lvl7pPr marL="3153377" indent="-242567" defTabSz="968586" eaLnBrk="0" fontAlgn="base" hangingPunct="0">
              <a:spcBef>
                <a:spcPct val="0"/>
              </a:spcBef>
              <a:spcAft>
                <a:spcPct val="0"/>
              </a:spcAft>
              <a:defRPr>
                <a:solidFill>
                  <a:schemeClr val="tx1"/>
                </a:solidFill>
                <a:latin typeface="Calibri" pitchFamily="34" charset="0"/>
                <a:ea typeface="MS PGothic" pitchFamily="34" charset="-128"/>
              </a:defRPr>
            </a:lvl7pPr>
            <a:lvl8pPr marL="3638512" indent="-242567" defTabSz="968586" eaLnBrk="0" fontAlgn="base" hangingPunct="0">
              <a:spcBef>
                <a:spcPct val="0"/>
              </a:spcBef>
              <a:spcAft>
                <a:spcPct val="0"/>
              </a:spcAft>
              <a:defRPr>
                <a:solidFill>
                  <a:schemeClr val="tx1"/>
                </a:solidFill>
                <a:latin typeface="Calibri" pitchFamily="34" charset="0"/>
                <a:ea typeface="MS PGothic" pitchFamily="34" charset="-128"/>
              </a:defRPr>
            </a:lvl8pPr>
            <a:lvl9pPr marL="4123647" indent="-242567" defTabSz="968586" eaLnBrk="0" fontAlgn="base" hangingPunct="0">
              <a:spcBef>
                <a:spcPct val="0"/>
              </a:spcBef>
              <a:spcAft>
                <a:spcPct val="0"/>
              </a:spcAft>
              <a:defRPr>
                <a:solidFill>
                  <a:schemeClr val="tx1"/>
                </a:solidFill>
                <a:latin typeface="Calibri" pitchFamily="34" charset="0"/>
                <a:ea typeface="MS PGothic" pitchFamily="34" charset="-128"/>
              </a:defRPr>
            </a:lvl9pPr>
          </a:lstStyle>
          <a:p>
            <a:fld id="{716420CD-EA05-40D4-A0C8-CF885FCE21CA}" type="slidenum">
              <a:rPr lang="en-US" smtClean="0"/>
              <a:pPr/>
              <a:t>25</a:t>
            </a:fld>
            <a:endParaRPr lang="en-US" dirty="0"/>
          </a:p>
        </p:txBody>
      </p:sp>
      <p:sp>
        <p:nvSpPr>
          <p:cNvPr id="36868" name="Rectangle 3"/>
          <p:cNvSpPr>
            <a:spLocks noGrp="1" noChangeArrowheads="1"/>
          </p:cNvSpPr>
          <p:nvPr>
            <p:ph type="body" idx="1"/>
          </p:nvPr>
        </p:nvSpPr>
        <p:spPr/>
        <p:txBody>
          <a:bodyPr/>
          <a:lstStyle/>
          <a:p>
            <a:r>
              <a:rPr lang="en-US" b="1" dirty="0"/>
              <a:t>Questions and Considerations</a:t>
            </a:r>
          </a:p>
          <a:p>
            <a:pPr marL="171450" indent="-171450">
              <a:buFont typeface="Arial" panose="020B0604020202020204" pitchFamily="34" charset="0"/>
              <a:buChar char="•"/>
            </a:pPr>
            <a:r>
              <a:rPr lang="en-US" dirty="0"/>
              <a:t>The left anterior coronary artery supplies the anterior wall. </a:t>
            </a:r>
          </a:p>
          <a:p>
            <a:pPr marL="171450" indent="-171450">
              <a:buFont typeface="Arial" panose="020B0604020202020204" pitchFamily="34" charset="0"/>
              <a:buChar char="•"/>
            </a:pPr>
            <a:r>
              <a:rPr lang="en-US" dirty="0"/>
              <a:t>Proximal occlusion, particularly before a large diagonal branch, can affect a substantial amount of myocardium in the absence of collateral circulation. </a:t>
            </a:r>
          </a:p>
          <a:p>
            <a:pPr marL="171450" indent="-171450">
              <a:buFont typeface="Arial" panose="020B0604020202020204" pitchFamily="34" charset="0"/>
              <a:buChar char="•"/>
            </a:pPr>
            <a:r>
              <a:rPr lang="en-US" dirty="0"/>
              <a:t>Patients are at risk for CHF and cardiogenic shock.</a:t>
            </a:r>
          </a:p>
          <a:p>
            <a:endParaRPr lang="en-US" dirty="0"/>
          </a:p>
          <a:p>
            <a:r>
              <a:rPr lang="en-US" b="1" dirty="0"/>
              <a:t>Ask participants to identify the location of this MI. What complications should they anticipate?</a:t>
            </a:r>
          </a:p>
          <a:p>
            <a:endParaRPr lang="en-US" b="1" dirty="0"/>
          </a:p>
          <a:p>
            <a:r>
              <a:rPr lang="en-US" b="1" dirty="0"/>
              <a:t>Discussion Points: </a:t>
            </a:r>
            <a:r>
              <a:rPr lang="en-US" dirty="0"/>
              <a:t>This ECG demonstrates a large anterior wall MI. Note ST-segment elevation in leads V</a:t>
            </a:r>
            <a:r>
              <a:rPr lang="en-US" baseline="-25000" dirty="0"/>
              <a:t>2</a:t>
            </a:r>
            <a:r>
              <a:rPr lang="en-US" dirty="0"/>
              <a:t> through V</a:t>
            </a:r>
            <a:r>
              <a:rPr lang="en-US" baseline="-25000" dirty="0"/>
              <a:t>6</a:t>
            </a:r>
            <a:r>
              <a:rPr lang="en-US" dirty="0"/>
              <a:t>. This infarction extends into the lateral wall, indicating occlusion of the proximal LAD coronary artery. There is also significant ST-segment depression in the inferior leads. </a:t>
            </a:r>
          </a:p>
          <a:p>
            <a:pPr marL="171450" indent="-171450">
              <a:buFont typeface="Arial" panose="020B0604020202020204" pitchFamily="34" charset="0"/>
              <a:buChar char="•"/>
            </a:pPr>
            <a:r>
              <a:rPr lang="en-US" dirty="0"/>
              <a:t>This is a large AMI involving the anterior wall. </a:t>
            </a:r>
          </a:p>
          <a:p>
            <a:pPr marL="171450" indent="-171450">
              <a:buFont typeface="Arial" panose="020B0604020202020204" pitchFamily="34" charset="0"/>
              <a:buChar char="•"/>
            </a:pPr>
            <a:r>
              <a:rPr lang="en-US" dirty="0"/>
              <a:t>Patients with a large AMI are at risk for the second most common cause of death and MI: LV failure and congestive heart failure. </a:t>
            </a:r>
          </a:p>
          <a:p>
            <a:pPr marL="171450" indent="-171450">
              <a:buFont typeface="Arial" panose="020B0604020202020204" pitchFamily="34" charset="0"/>
              <a:buChar char="•"/>
            </a:pPr>
            <a:r>
              <a:rPr lang="en-US" dirty="0"/>
              <a:t>Reperfusion and myocardial salvage are critical, and their success is time dependent. </a:t>
            </a:r>
          </a:p>
        </p:txBody>
      </p:sp>
      <p:sp>
        <p:nvSpPr>
          <p:cNvPr id="4" name="Slide Image Placeholder 3"/>
          <p:cNvSpPr>
            <a:spLocks noGrp="1" noRot="1" noChangeAspect="1"/>
          </p:cNvSpPr>
          <p:nvPr>
            <p:ph type="sldImg"/>
          </p:nvPr>
        </p:nvSpPr>
        <p:spPr/>
      </p:sp>
    </p:spTree>
    <p:extLst>
      <p:ext uri="{BB962C8B-B14F-4D97-AF65-F5344CB8AC3E}">
        <p14:creationId xmlns:p14="http://schemas.microsoft.com/office/powerpoint/2010/main" val="2840980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b="1" dirty="0"/>
              <a:t>Questions and Considerations</a:t>
            </a:r>
          </a:p>
          <a:p>
            <a:r>
              <a:rPr lang="en-US" dirty="0"/>
              <a:t>The ECG is central to the diagnosis of possible ischemic pain and initial triage and treatment of ACS.</a:t>
            </a:r>
          </a:p>
          <a:p>
            <a:pPr marL="171450" indent="-171450">
              <a:buFontTx/>
              <a:buAutoNum type="alphaUcPeriod"/>
            </a:pPr>
            <a:r>
              <a:rPr lang="en-US" dirty="0"/>
              <a:t>This tracing shows greater than 1 mm ST-segment elevation, measured 0.04 seconds after the J point (STEMI).</a:t>
            </a:r>
          </a:p>
          <a:p>
            <a:pPr marL="171450" indent="-171450">
              <a:buFontTx/>
              <a:buAutoNum type="alphaUcPeriod"/>
            </a:pPr>
            <a:r>
              <a:rPr lang="en-US" dirty="0"/>
              <a:t>This tracing shows 0.5 mm or greater ST-segment depression, measured 0.04 seconds after the J point.</a:t>
            </a:r>
          </a:p>
          <a:p>
            <a:pPr marL="171450" indent="-171450">
              <a:buFontTx/>
              <a:buAutoNum type="alphaUcPeriod"/>
            </a:pPr>
            <a:r>
              <a:rPr lang="en-US" dirty="0"/>
              <a:t>The nonspecific ST-segment and T-wave changes on this tracing are consistent with either NSTEMI or unstable angina. </a:t>
            </a:r>
          </a:p>
          <a:p>
            <a:endParaRPr lang="en-US" dirty="0"/>
          </a:p>
          <a:p>
            <a:r>
              <a:rPr lang="en-US" dirty="0"/>
              <a:t>Cardiac markers could be positive in any of these ECG tracings.</a:t>
            </a:r>
          </a:p>
          <a:p>
            <a:endParaRPr lang="en-US" dirty="0"/>
          </a:p>
        </p:txBody>
      </p:sp>
      <p:sp>
        <p:nvSpPr>
          <p:cNvPr id="37892"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Calibri" pitchFamily="34" charset="0"/>
                <a:ea typeface="MS PGothic" pitchFamily="34" charset="-128"/>
              </a:defRPr>
            </a:lvl1pPr>
            <a:lvl2pPr marL="788344" indent="-303209" eaLnBrk="0" hangingPunct="0">
              <a:defRPr>
                <a:solidFill>
                  <a:schemeClr val="tx1"/>
                </a:solidFill>
                <a:latin typeface="Calibri" pitchFamily="34" charset="0"/>
                <a:ea typeface="MS PGothic" pitchFamily="34" charset="-128"/>
              </a:defRPr>
            </a:lvl2pPr>
            <a:lvl3pPr marL="1212837" indent="-242567" eaLnBrk="0" hangingPunct="0">
              <a:defRPr>
                <a:solidFill>
                  <a:schemeClr val="tx1"/>
                </a:solidFill>
                <a:latin typeface="Calibri" pitchFamily="34" charset="0"/>
                <a:ea typeface="MS PGothic" pitchFamily="34" charset="-128"/>
              </a:defRPr>
            </a:lvl3pPr>
            <a:lvl4pPr marL="1697972" indent="-242567" eaLnBrk="0" hangingPunct="0">
              <a:defRPr>
                <a:solidFill>
                  <a:schemeClr val="tx1"/>
                </a:solidFill>
                <a:latin typeface="Calibri" pitchFamily="34" charset="0"/>
                <a:ea typeface="MS PGothic" pitchFamily="34" charset="-128"/>
              </a:defRPr>
            </a:lvl4pPr>
            <a:lvl5pPr marL="2183107" indent="-242567" eaLnBrk="0" hangingPunct="0">
              <a:defRPr>
                <a:solidFill>
                  <a:schemeClr val="tx1"/>
                </a:solidFill>
                <a:latin typeface="Calibri" pitchFamily="34" charset="0"/>
                <a:ea typeface="MS PGothic" pitchFamily="34" charset="-128"/>
              </a:defRPr>
            </a:lvl5pPr>
            <a:lvl6pPr marL="2668242" indent="-242567" eaLnBrk="0" fontAlgn="base" hangingPunct="0">
              <a:spcBef>
                <a:spcPct val="0"/>
              </a:spcBef>
              <a:spcAft>
                <a:spcPct val="0"/>
              </a:spcAft>
              <a:defRPr>
                <a:solidFill>
                  <a:schemeClr val="tx1"/>
                </a:solidFill>
                <a:latin typeface="Calibri" pitchFamily="34" charset="0"/>
                <a:ea typeface="MS PGothic" pitchFamily="34" charset="-128"/>
              </a:defRPr>
            </a:lvl6pPr>
            <a:lvl7pPr marL="3153377" indent="-242567" eaLnBrk="0" fontAlgn="base" hangingPunct="0">
              <a:spcBef>
                <a:spcPct val="0"/>
              </a:spcBef>
              <a:spcAft>
                <a:spcPct val="0"/>
              </a:spcAft>
              <a:defRPr>
                <a:solidFill>
                  <a:schemeClr val="tx1"/>
                </a:solidFill>
                <a:latin typeface="Calibri" pitchFamily="34" charset="0"/>
                <a:ea typeface="MS PGothic" pitchFamily="34" charset="-128"/>
              </a:defRPr>
            </a:lvl7pPr>
            <a:lvl8pPr marL="3638512" indent="-242567" eaLnBrk="0" fontAlgn="base" hangingPunct="0">
              <a:spcBef>
                <a:spcPct val="0"/>
              </a:spcBef>
              <a:spcAft>
                <a:spcPct val="0"/>
              </a:spcAft>
              <a:defRPr>
                <a:solidFill>
                  <a:schemeClr val="tx1"/>
                </a:solidFill>
                <a:latin typeface="Calibri" pitchFamily="34" charset="0"/>
                <a:ea typeface="MS PGothic" pitchFamily="34" charset="-128"/>
              </a:defRPr>
            </a:lvl8pPr>
            <a:lvl9pPr marL="4123647" indent="-242567"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fld id="{6488FB6D-A451-49C9-BE2A-53E9D2DFA42A}" type="slidenum">
              <a:rPr lang="en-US" smtClean="0"/>
              <a:pPr eaLnBrk="1" hangingPunct="1"/>
              <a:t>26</a:t>
            </a:fld>
            <a:endParaRPr lang="en-US" dirty="0"/>
          </a:p>
        </p:txBody>
      </p:sp>
    </p:spTree>
    <p:extLst>
      <p:ext uri="{BB962C8B-B14F-4D97-AF65-F5344CB8AC3E}">
        <p14:creationId xmlns:p14="http://schemas.microsoft.com/office/powerpoint/2010/main" val="27561426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b="1" dirty="0"/>
              <a:t>Questions and Considerations</a:t>
            </a:r>
            <a:endParaRPr lang="en-US" dirty="0"/>
          </a:p>
          <a:p>
            <a:r>
              <a:rPr lang="en-US" dirty="0"/>
              <a:t>Diagnosis: STEMI</a:t>
            </a:r>
          </a:p>
          <a:p>
            <a:pPr>
              <a:spcBef>
                <a:spcPct val="50000"/>
              </a:spcBef>
            </a:pPr>
            <a:endParaRPr lang="en-US" b="1" dirty="0"/>
          </a:p>
          <a:p>
            <a:pPr>
              <a:spcBef>
                <a:spcPct val="50000"/>
              </a:spcBef>
            </a:pPr>
            <a:r>
              <a:rPr lang="en-US" b="1" dirty="0"/>
              <a:t>Discuss the importance of the 3 ECG categories:</a:t>
            </a:r>
          </a:p>
          <a:p>
            <a:pPr>
              <a:spcBef>
                <a:spcPct val="50000"/>
              </a:spcBef>
            </a:pPr>
            <a:r>
              <a:rPr lang="en-US" b="1" dirty="0"/>
              <a:t>ST-segment elevation or new or presumably new LBBB:</a:t>
            </a:r>
            <a:r>
              <a:rPr lang="en-US" dirty="0"/>
              <a:t> Time is of the essence because time is muscle. STEMI drives the reperfusion pathway with a door-to-needle time of 30 minutes (fibrinolytics) and door–to–balloon inflation time of 60 to 90 minutes (PCI) for patients with out-of-hospital STEMI. The same standards or better are expected for patients who are already in the hospital. </a:t>
            </a:r>
          </a:p>
          <a:p>
            <a:pPr>
              <a:spcBef>
                <a:spcPct val="50000"/>
              </a:spcBef>
            </a:pPr>
            <a:endParaRPr lang="en-US" b="1" dirty="0"/>
          </a:p>
          <a:p>
            <a:pPr>
              <a:spcBef>
                <a:spcPct val="50000"/>
              </a:spcBef>
            </a:pPr>
            <a:r>
              <a:rPr lang="en-US" b="1" dirty="0"/>
              <a:t>ST-segment depression or dynamic T-wave inversion:</a:t>
            </a:r>
            <a:r>
              <a:rPr lang="en-US" dirty="0"/>
              <a:t> These patients </a:t>
            </a:r>
            <a:r>
              <a:rPr lang="en-US" b="1" dirty="0"/>
              <a:t>do not benefit from and may be harmed by</a:t>
            </a:r>
            <a:r>
              <a:rPr lang="en-US" dirty="0"/>
              <a:t> administration of fibrinolytic therapy. In high-risk patients, this ECG drives aggressive antiplatelet therapy and early coronary angiography.</a:t>
            </a:r>
          </a:p>
          <a:p>
            <a:pPr>
              <a:spcBef>
                <a:spcPct val="50000"/>
              </a:spcBef>
            </a:pPr>
            <a:endParaRPr lang="en-US" b="1" dirty="0"/>
          </a:p>
          <a:p>
            <a:pPr>
              <a:spcBef>
                <a:spcPct val="50000"/>
              </a:spcBef>
            </a:pPr>
            <a:r>
              <a:rPr lang="en-US" b="1" dirty="0"/>
              <a:t>Normal or nondiagnostic changes in ST segment or T wave:</a:t>
            </a:r>
            <a:r>
              <a:rPr lang="en-US" dirty="0"/>
              <a:t> Perhaps the most challenging group because most patients </a:t>
            </a:r>
            <a:r>
              <a:rPr lang="en-US" b="1" dirty="0"/>
              <a:t>do not </a:t>
            </a:r>
            <a:r>
              <a:rPr lang="en-US" dirty="0"/>
              <a:t>have ischemia, but a significant percentage have CAD and may have unstable syndromes</a:t>
            </a:r>
          </a:p>
        </p:txBody>
      </p:sp>
      <p:sp>
        <p:nvSpPr>
          <p:cNvPr id="38916"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Calibri" pitchFamily="34" charset="0"/>
                <a:ea typeface="MS PGothic" pitchFamily="34" charset="-128"/>
              </a:defRPr>
            </a:lvl1pPr>
            <a:lvl2pPr marL="788344" indent="-303209" eaLnBrk="0" hangingPunct="0">
              <a:defRPr>
                <a:solidFill>
                  <a:schemeClr val="tx1"/>
                </a:solidFill>
                <a:latin typeface="Calibri" pitchFamily="34" charset="0"/>
                <a:ea typeface="MS PGothic" pitchFamily="34" charset="-128"/>
              </a:defRPr>
            </a:lvl2pPr>
            <a:lvl3pPr marL="1212837" indent="-242567" eaLnBrk="0" hangingPunct="0">
              <a:defRPr>
                <a:solidFill>
                  <a:schemeClr val="tx1"/>
                </a:solidFill>
                <a:latin typeface="Calibri" pitchFamily="34" charset="0"/>
                <a:ea typeface="MS PGothic" pitchFamily="34" charset="-128"/>
              </a:defRPr>
            </a:lvl3pPr>
            <a:lvl4pPr marL="1697972" indent="-242567" eaLnBrk="0" hangingPunct="0">
              <a:defRPr>
                <a:solidFill>
                  <a:schemeClr val="tx1"/>
                </a:solidFill>
                <a:latin typeface="Calibri" pitchFamily="34" charset="0"/>
                <a:ea typeface="MS PGothic" pitchFamily="34" charset="-128"/>
              </a:defRPr>
            </a:lvl4pPr>
            <a:lvl5pPr marL="2183107" indent="-242567" eaLnBrk="0" hangingPunct="0">
              <a:defRPr>
                <a:solidFill>
                  <a:schemeClr val="tx1"/>
                </a:solidFill>
                <a:latin typeface="Calibri" pitchFamily="34" charset="0"/>
                <a:ea typeface="MS PGothic" pitchFamily="34" charset="-128"/>
              </a:defRPr>
            </a:lvl5pPr>
            <a:lvl6pPr marL="2668242" indent="-242567" eaLnBrk="0" fontAlgn="base" hangingPunct="0">
              <a:spcBef>
                <a:spcPct val="0"/>
              </a:spcBef>
              <a:spcAft>
                <a:spcPct val="0"/>
              </a:spcAft>
              <a:defRPr>
                <a:solidFill>
                  <a:schemeClr val="tx1"/>
                </a:solidFill>
                <a:latin typeface="Calibri" pitchFamily="34" charset="0"/>
                <a:ea typeface="MS PGothic" pitchFamily="34" charset="-128"/>
              </a:defRPr>
            </a:lvl6pPr>
            <a:lvl7pPr marL="3153377" indent="-242567" eaLnBrk="0" fontAlgn="base" hangingPunct="0">
              <a:spcBef>
                <a:spcPct val="0"/>
              </a:spcBef>
              <a:spcAft>
                <a:spcPct val="0"/>
              </a:spcAft>
              <a:defRPr>
                <a:solidFill>
                  <a:schemeClr val="tx1"/>
                </a:solidFill>
                <a:latin typeface="Calibri" pitchFamily="34" charset="0"/>
                <a:ea typeface="MS PGothic" pitchFamily="34" charset="-128"/>
              </a:defRPr>
            </a:lvl7pPr>
            <a:lvl8pPr marL="3638512" indent="-242567" eaLnBrk="0" fontAlgn="base" hangingPunct="0">
              <a:spcBef>
                <a:spcPct val="0"/>
              </a:spcBef>
              <a:spcAft>
                <a:spcPct val="0"/>
              </a:spcAft>
              <a:defRPr>
                <a:solidFill>
                  <a:schemeClr val="tx1"/>
                </a:solidFill>
                <a:latin typeface="Calibri" pitchFamily="34" charset="0"/>
                <a:ea typeface="MS PGothic" pitchFamily="34" charset="-128"/>
              </a:defRPr>
            </a:lvl8pPr>
            <a:lvl9pPr marL="4123647" indent="-242567"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fld id="{D94AD6F3-1DE8-414B-8282-46216D458C50}" type="slidenum">
              <a:rPr lang="en-US" smtClean="0"/>
              <a:pPr eaLnBrk="1" hangingPunct="1"/>
              <a:t>27</a:t>
            </a:fld>
            <a:endParaRPr lang="en-US" dirty="0"/>
          </a:p>
        </p:txBody>
      </p:sp>
    </p:spTree>
    <p:extLst>
      <p:ext uri="{BB962C8B-B14F-4D97-AF65-F5344CB8AC3E}">
        <p14:creationId xmlns:p14="http://schemas.microsoft.com/office/powerpoint/2010/main" val="33544866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6/22/2021</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smtClean="0"/>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6/22/2021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smtClean="0"/>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6/22/2021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6/22/2021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smtClean="0"/>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6/22/2021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6/22/2021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6/22/2021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6/22/2021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6/22/2021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6/22/2021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6/22/2021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6/22/2021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6/22/2021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6/22/2021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6/22/2021</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vmlDrawing" Target="../drawings/vmlDrawing1.vml"/><Relationship Id="rId5" Type="http://schemas.openxmlformats.org/officeDocument/2006/relationships/image" Target="../media/image11.png"/><Relationship Id="rId4" Type="http://schemas.openxmlformats.org/officeDocument/2006/relationships/package" Target="../embeddings/Microsoft_Word_Document.docx"/></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13567" y="1545608"/>
            <a:ext cx="9561689" cy="3985948"/>
          </a:xfrm>
        </p:spPr>
      </p:pic>
    </p:spTree>
    <p:extLst>
      <p:ext uri="{BB962C8B-B14F-4D97-AF65-F5344CB8AC3E}">
        <p14:creationId xmlns:p14="http://schemas.microsoft.com/office/powerpoint/2010/main" val="37012859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96365" y="948014"/>
            <a:ext cx="9572263" cy="984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1" eaLnBrk="0" fontAlgn="base" latinLnBrk="0" hangingPunct="0">
              <a:lnSpc>
                <a:spcPct val="100000"/>
              </a:lnSpc>
              <a:spcBef>
                <a:spcPct val="0"/>
              </a:spcBef>
              <a:spcAft>
                <a:spcPct val="0"/>
              </a:spcAft>
              <a:buClrTx/>
              <a:buSzTx/>
              <a:buFontTx/>
              <a:buNone/>
              <a:tabLst/>
            </a:pPr>
            <a:r>
              <a:rPr kumimoji="0" lang="fa-IR" altLang="en-US" sz="16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B Titr" panose="00000700000000000000" pitchFamily="2" charset="-78"/>
              </a:rPr>
              <a:t>- </a:t>
            </a:r>
            <a:r>
              <a:rPr kumimoji="0" lang="fa-IR" altLang="en-US" sz="2000" b="1" i="0" u="none" strike="noStrike" cap="none" normalizeH="0" baseline="0" dirty="0" smtClean="0">
                <a:ln>
                  <a:noFill/>
                </a:ln>
                <a:solidFill>
                  <a:schemeClr val="bg1"/>
                </a:solidFill>
                <a:effectLst/>
                <a:latin typeface="Calibri" panose="020F0502020204030204" pitchFamily="34" charset="0"/>
                <a:ea typeface="Calibri" panose="020F0502020204030204" pitchFamily="34" charset="0"/>
                <a:cs typeface="B Titr" panose="00000700000000000000" pitchFamily="2" charset="-78"/>
              </a:rPr>
              <a:t>بلافاصله پس از دریافت یک نوبت شوک آسینکرونیزه ی 200 ژول مانیتور به شکل زیر است، اقدام بعدی ... </a:t>
            </a:r>
            <a:endParaRPr kumimoji="0" lang="en-US" altLang="en-US" sz="1100" b="1"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pic>
        <p:nvPicPr>
          <p:cNvPr id="7169" name="Picture 4" descr="index"/>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15556" y="2398889"/>
            <a:ext cx="3817938" cy="183673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p:cNvSpPr>
            <a:spLocks noChangeArrowheads="1"/>
          </p:cNvSpPr>
          <p:nvPr/>
        </p:nvSpPr>
        <p:spPr bwMode="auto">
          <a:xfrm>
            <a:off x="5178029" y="4963872"/>
            <a:ext cx="2492990"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Low" defTabSz="914400" rtl="1" eaLnBrk="0" fontAlgn="base" latinLnBrk="0" hangingPunct="0">
              <a:lnSpc>
                <a:spcPct val="100000"/>
              </a:lnSpc>
              <a:spcBef>
                <a:spcPct val="0"/>
              </a:spcBef>
              <a:spcAft>
                <a:spcPct val="0"/>
              </a:spcAft>
              <a:buClrTx/>
              <a:buSzTx/>
              <a:buFontTx/>
              <a:buChar char="•"/>
              <a:tabLst/>
            </a:pPr>
            <a:r>
              <a:rPr kumimoji="0" lang="fa-IR" altLang="en-US" sz="2000" b="0" i="0" u="none" strike="noStrike" cap="none" normalizeH="0" baseline="0" dirty="0" smtClean="0">
                <a:ln>
                  <a:noFill/>
                </a:ln>
                <a:solidFill>
                  <a:srgbClr val="FFFF00"/>
                </a:solidFill>
                <a:effectLst/>
                <a:latin typeface="Calibri" panose="020F0502020204030204" pitchFamily="34" charset="0"/>
                <a:ea typeface="Calibri" panose="020F0502020204030204" pitchFamily="34" charset="0"/>
                <a:cs typeface="B Titr" panose="00000700000000000000" pitchFamily="2" charset="-78"/>
              </a:rPr>
              <a:t>چک نبض بیمار</a:t>
            </a:r>
            <a:endParaRPr kumimoji="0" lang="en-US" altLang="en-US" sz="1100" b="0" i="0" u="none" strike="noStrike" cap="none" normalizeH="0" baseline="0" dirty="0" smtClean="0">
              <a:ln>
                <a:noFill/>
              </a:ln>
              <a:solidFill>
                <a:srgbClr val="FFFF00"/>
              </a:solidFill>
              <a:effectLst/>
            </a:endParaRPr>
          </a:p>
          <a:p>
            <a:pPr marL="0" marR="0" lvl="0" indent="0" algn="justLow" defTabSz="914400" rtl="1" eaLnBrk="0" fontAlgn="base" latinLnBrk="0" hangingPunct="0">
              <a:lnSpc>
                <a:spcPct val="100000"/>
              </a:lnSpc>
              <a:spcBef>
                <a:spcPct val="0"/>
              </a:spcBef>
              <a:spcAft>
                <a:spcPct val="0"/>
              </a:spcAft>
              <a:buClrTx/>
              <a:buSzTx/>
              <a:buFontTx/>
              <a:buChar char="•"/>
              <a:tabLst/>
            </a:pPr>
            <a:r>
              <a:rPr kumimoji="0" lang="fa-IR" altLang="en-US" sz="2000" b="0" i="0" u="none" strike="noStrike" cap="none" normalizeH="0" baseline="0" dirty="0" smtClean="0">
                <a:ln>
                  <a:noFill/>
                </a:ln>
                <a:solidFill>
                  <a:srgbClr val="FFFF00"/>
                </a:solidFill>
                <a:effectLst/>
                <a:latin typeface="Calibri" panose="020F0502020204030204" pitchFamily="34" charset="0"/>
                <a:ea typeface="Calibri" panose="020F0502020204030204" pitchFamily="34" charset="0"/>
                <a:cs typeface="B Titr" panose="00000700000000000000" pitchFamily="2" charset="-78"/>
              </a:rPr>
              <a:t>ادامه ی ماساژ قفسه سینه</a:t>
            </a:r>
            <a:endParaRPr kumimoji="0" lang="en-US" altLang="en-US" sz="1100" b="0" i="0" u="none" strike="noStrike" cap="none" normalizeH="0" baseline="0" dirty="0" smtClean="0">
              <a:ln>
                <a:noFill/>
              </a:ln>
              <a:solidFill>
                <a:srgbClr val="FFFF00"/>
              </a:solidFill>
              <a:effectLst/>
            </a:endParaRPr>
          </a:p>
          <a:p>
            <a:pPr marL="0" marR="0" lvl="0" indent="0" algn="justLow" defTabSz="914400" rtl="1" eaLnBrk="0" fontAlgn="base" latinLnBrk="0" hangingPunct="0">
              <a:lnSpc>
                <a:spcPct val="100000"/>
              </a:lnSpc>
              <a:spcBef>
                <a:spcPct val="0"/>
              </a:spcBef>
              <a:spcAft>
                <a:spcPct val="0"/>
              </a:spcAft>
              <a:buClrTx/>
              <a:buSzTx/>
              <a:buFontTx/>
              <a:buChar char="•"/>
              <a:tabLst/>
            </a:pPr>
            <a:r>
              <a:rPr kumimoji="0" lang="fa-IR" altLang="en-US" sz="2000" b="0" i="0" u="none" strike="noStrike" cap="none" normalizeH="0" baseline="0" dirty="0" smtClean="0">
                <a:ln>
                  <a:noFill/>
                </a:ln>
                <a:solidFill>
                  <a:srgbClr val="FFFF00"/>
                </a:solidFill>
                <a:effectLst/>
                <a:latin typeface="Calibri" panose="020F0502020204030204" pitchFamily="34" charset="0"/>
                <a:ea typeface="Calibri" panose="020F0502020204030204" pitchFamily="34" charset="0"/>
                <a:cs typeface="B Titr" panose="00000700000000000000" pitchFamily="2" charset="-78"/>
              </a:rPr>
              <a:t>تجویز اپی نفرین</a:t>
            </a:r>
            <a:endParaRPr kumimoji="0" lang="en-US" altLang="en-US" sz="1100" b="0" i="0" u="none" strike="noStrike" cap="none" normalizeH="0" baseline="0" dirty="0" smtClean="0">
              <a:ln>
                <a:noFill/>
              </a:ln>
              <a:solidFill>
                <a:srgbClr val="FFFF00"/>
              </a:solidFill>
              <a:effectLst/>
            </a:endParaRPr>
          </a:p>
          <a:p>
            <a:pPr marL="0" marR="0" lvl="0" indent="0" algn="justLow" defTabSz="914400" rtl="1" eaLnBrk="0" fontAlgn="base" latinLnBrk="0" hangingPunct="0">
              <a:lnSpc>
                <a:spcPct val="100000"/>
              </a:lnSpc>
              <a:spcBef>
                <a:spcPct val="0"/>
              </a:spcBef>
              <a:spcAft>
                <a:spcPct val="0"/>
              </a:spcAft>
              <a:buClrTx/>
              <a:buSzTx/>
              <a:buFontTx/>
              <a:buChar char="•"/>
              <a:tabLst/>
            </a:pPr>
            <a:r>
              <a:rPr kumimoji="0" lang="fa-IR" altLang="en-US" sz="2000" b="0" i="0" u="none" strike="noStrike" cap="none" normalizeH="0" baseline="0" dirty="0" smtClean="0">
                <a:ln>
                  <a:noFill/>
                </a:ln>
                <a:solidFill>
                  <a:srgbClr val="FFFF00"/>
                </a:solidFill>
                <a:effectLst/>
                <a:latin typeface="Calibri" panose="020F0502020204030204" pitchFamily="34" charset="0"/>
                <a:ea typeface="Calibri" panose="020F0502020204030204" pitchFamily="34" charset="0"/>
                <a:cs typeface="B Titr" panose="00000700000000000000" pitchFamily="2" charset="-78"/>
              </a:rPr>
              <a:t>شوک الکتریکی مجدد</a:t>
            </a:r>
            <a:endParaRPr kumimoji="0" lang="fa-IR" altLang="en-US" sz="2800" b="0" i="0" u="none" strike="noStrike" cap="none" normalizeH="0" baseline="0" dirty="0" smtClean="0">
              <a:ln>
                <a:noFill/>
              </a:ln>
              <a:solidFill>
                <a:srgbClr val="FFFF00"/>
              </a:solidFill>
              <a:effectLst/>
              <a:cs typeface="Arial" panose="020B0604020202020204" pitchFamily="34" charset="0"/>
            </a:endParaRPr>
          </a:p>
        </p:txBody>
      </p:sp>
    </p:spTree>
    <p:extLst>
      <p:ext uri="{BB962C8B-B14F-4D97-AF65-F5344CB8AC3E}">
        <p14:creationId xmlns:p14="http://schemas.microsoft.com/office/powerpoint/2010/main" val="23714716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670756" y="1041514"/>
            <a:ext cx="9725306"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1" eaLnBrk="0" fontAlgn="base" latinLnBrk="0" hangingPunct="0">
              <a:lnSpc>
                <a:spcPct val="100000"/>
              </a:lnSpc>
              <a:spcBef>
                <a:spcPct val="0"/>
              </a:spcBef>
              <a:spcAft>
                <a:spcPct val="0"/>
              </a:spcAft>
              <a:buClrTx/>
              <a:buSzTx/>
              <a:buFontTx/>
              <a:buNone/>
              <a:tabLst/>
            </a:pPr>
            <a:r>
              <a:rPr kumimoji="0" lang="fa-IR" altLang="en-US"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B Titr" panose="00000700000000000000" pitchFamily="2" charset="-78"/>
              </a:rPr>
              <a:t>- </a:t>
            </a:r>
            <a:r>
              <a:rPr kumimoji="0" lang="fa-IR" altLang="en-US" sz="2000" b="0" i="0" u="none" strike="noStrike" cap="none" normalizeH="0" baseline="0" dirty="0" smtClean="0">
                <a:ln>
                  <a:noFill/>
                </a:ln>
                <a:solidFill>
                  <a:schemeClr val="bg1"/>
                </a:solidFill>
                <a:effectLst/>
                <a:latin typeface="Calibri" panose="020F0502020204030204" pitchFamily="34" charset="0"/>
                <a:ea typeface="Calibri" panose="020F0502020204030204" pitchFamily="34" charset="0"/>
                <a:cs typeface="B Titr" panose="00000700000000000000" pitchFamily="2" charset="-78"/>
              </a:rPr>
              <a:t>پس از 5 سیکل کامل 30-2  ماساژ قفسه سینه  و تنفس ریتم بیمار به شکل زیر است ، اقدام بعدی ...</a:t>
            </a:r>
            <a:endParaRPr kumimoji="0" lang="en-US" altLang="en-US" sz="1100" b="0"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pic>
        <p:nvPicPr>
          <p:cNvPr id="8193" name="Picture 5" descr="in1dex"/>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2137" y="2489200"/>
            <a:ext cx="5927725" cy="16002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p:cNvSpPr>
            <a:spLocks noChangeArrowheads="1"/>
          </p:cNvSpPr>
          <p:nvPr/>
        </p:nvSpPr>
        <p:spPr bwMode="auto">
          <a:xfrm>
            <a:off x="4160731" y="4612061"/>
            <a:ext cx="3509294"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Low" defTabSz="914400" rtl="1" eaLnBrk="0" fontAlgn="base" latinLnBrk="0" hangingPunct="0">
              <a:lnSpc>
                <a:spcPct val="100000"/>
              </a:lnSpc>
              <a:spcBef>
                <a:spcPct val="0"/>
              </a:spcBef>
              <a:spcAft>
                <a:spcPct val="0"/>
              </a:spcAft>
              <a:buClrTx/>
              <a:buSzTx/>
              <a:buFontTx/>
              <a:buChar char="•"/>
              <a:tabLst/>
            </a:pPr>
            <a:r>
              <a:rPr kumimoji="0" lang="fa-IR" altLang="en-US" b="0" i="0" u="none" strike="noStrike" cap="none" normalizeH="0" baseline="0" dirty="0" smtClean="0">
                <a:ln>
                  <a:noFill/>
                </a:ln>
                <a:solidFill>
                  <a:srgbClr val="FFFF00"/>
                </a:solidFill>
                <a:effectLst/>
                <a:latin typeface="Calibri" panose="020F0502020204030204" pitchFamily="34" charset="0"/>
                <a:ea typeface="Calibri" panose="020F0502020204030204" pitchFamily="34" charset="0"/>
                <a:cs typeface="B Titr" panose="00000700000000000000" pitchFamily="2" charset="-78"/>
              </a:rPr>
              <a:t>چک نبض مرکزی</a:t>
            </a:r>
            <a:endParaRPr kumimoji="0" lang="en-US" altLang="en-US" sz="1050" b="0" i="0" u="none" strike="noStrike" cap="none" normalizeH="0" baseline="0" dirty="0" smtClean="0">
              <a:ln>
                <a:noFill/>
              </a:ln>
              <a:solidFill>
                <a:srgbClr val="FFFF00"/>
              </a:solidFill>
              <a:effectLst/>
            </a:endParaRPr>
          </a:p>
          <a:p>
            <a:pPr marL="0" marR="0" lvl="0" indent="0" algn="justLow" defTabSz="914400" rtl="1" eaLnBrk="0" fontAlgn="base" latinLnBrk="0" hangingPunct="0">
              <a:lnSpc>
                <a:spcPct val="100000"/>
              </a:lnSpc>
              <a:spcBef>
                <a:spcPct val="0"/>
              </a:spcBef>
              <a:spcAft>
                <a:spcPct val="0"/>
              </a:spcAft>
              <a:buClrTx/>
              <a:buSzTx/>
              <a:buFontTx/>
              <a:buChar char="•"/>
              <a:tabLst/>
            </a:pPr>
            <a:r>
              <a:rPr kumimoji="0" lang="fa-IR" altLang="en-US" b="0" i="0" u="none" strike="noStrike" cap="none" normalizeH="0" baseline="0" dirty="0" smtClean="0">
                <a:ln>
                  <a:noFill/>
                </a:ln>
                <a:solidFill>
                  <a:srgbClr val="FFFF00"/>
                </a:solidFill>
                <a:effectLst/>
                <a:latin typeface="Calibri" panose="020F0502020204030204" pitchFamily="34" charset="0"/>
                <a:ea typeface="Calibri" panose="020F0502020204030204" pitchFamily="34" charset="0"/>
                <a:cs typeface="B Titr" panose="00000700000000000000" pitchFamily="2" charset="-78"/>
              </a:rPr>
              <a:t>تجویز آمیودارون</a:t>
            </a:r>
            <a:endParaRPr kumimoji="0" lang="en-US" altLang="en-US" sz="1050" b="0" i="0" u="none" strike="noStrike" cap="none" normalizeH="0" baseline="0" dirty="0" smtClean="0">
              <a:ln>
                <a:noFill/>
              </a:ln>
              <a:solidFill>
                <a:srgbClr val="FFFF00"/>
              </a:solidFill>
              <a:effectLst/>
            </a:endParaRPr>
          </a:p>
          <a:p>
            <a:pPr marL="0" marR="0" lvl="0" indent="0" algn="justLow" defTabSz="914400" rtl="1" eaLnBrk="0" fontAlgn="base" latinLnBrk="0" hangingPunct="0">
              <a:lnSpc>
                <a:spcPct val="100000"/>
              </a:lnSpc>
              <a:spcBef>
                <a:spcPct val="0"/>
              </a:spcBef>
              <a:spcAft>
                <a:spcPct val="0"/>
              </a:spcAft>
              <a:buClrTx/>
              <a:buSzTx/>
              <a:buFontTx/>
              <a:buChar char="•"/>
              <a:tabLst/>
            </a:pPr>
            <a:r>
              <a:rPr kumimoji="0" lang="fa-IR" altLang="en-US" b="0" i="0" u="none" strike="noStrike" cap="none" normalizeH="0" baseline="0" dirty="0" smtClean="0">
                <a:ln>
                  <a:noFill/>
                </a:ln>
                <a:solidFill>
                  <a:srgbClr val="FFFF00"/>
                </a:solidFill>
                <a:effectLst/>
                <a:latin typeface="Calibri" panose="020F0502020204030204" pitchFamily="34" charset="0"/>
                <a:ea typeface="Calibri" panose="020F0502020204030204" pitchFamily="34" charset="0"/>
                <a:cs typeface="B Titr" panose="00000700000000000000" pitchFamily="2" charset="-78"/>
              </a:rPr>
              <a:t>تجویز شوک الکتریکی مجدد</a:t>
            </a:r>
            <a:endParaRPr kumimoji="0" lang="en-US" altLang="en-US" sz="1050" b="0" i="0" u="none" strike="noStrike" cap="none" normalizeH="0" baseline="0" dirty="0" smtClean="0">
              <a:ln>
                <a:noFill/>
              </a:ln>
              <a:solidFill>
                <a:srgbClr val="FFFF00"/>
              </a:solidFill>
              <a:effectLst/>
            </a:endParaRPr>
          </a:p>
          <a:p>
            <a:pPr marL="0" marR="0" lvl="0" indent="0" algn="justLow" defTabSz="914400" rtl="1" eaLnBrk="0" fontAlgn="base" latinLnBrk="0" hangingPunct="0">
              <a:lnSpc>
                <a:spcPct val="100000"/>
              </a:lnSpc>
              <a:spcBef>
                <a:spcPct val="0"/>
              </a:spcBef>
              <a:spcAft>
                <a:spcPct val="0"/>
              </a:spcAft>
              <a:buClrTx/>
              <a:buSzTx/>
              <a:buFontTx/>
              <a:buChar char="•"/>
              <a:tabLst/>
            </a:pPr>
            <a:r>
              <a:rPr kumimoji="0" lang="fa-IR" altLang="en-US" b="0" i="0" u="none" strike="noStrike" cap="none" normalizeH="0" baseline="0" dirty="0" smtClean="0">
                <a:ln>
                  <a:noFill/>
                </a:ln>
                <a:solidFill>
                  <a:srgbClr val="FFFF00"/>
                </a:solidFill>
                <a:effectLst/>
                <a:latin typeface="Calibri" panose="020F0502020204030204" pitchFamily="34" charset="0"/>
                <a:ea typeface="Calibri" panose="020F0502020204030204" pitchFamily="34" charset="0"/>
                <a:cs typeface="B Titr" panose="00000700000000000000" pitchFamily="2" charset="-78"/>
              </a:rPr>
              <a:t>ادامه ی ماساژ قفسه سینه  و تنفس  30:2 </a:t>
            </a:r>
            <a:endParaRPr kumimoji="0" lang="en-US" altLang="en-US" sz="1050" b="0" i="0" u="none" strike="noStrike" cap="none" normalizeH="0" baseline="0" dirty="0" smtClean="0">
              <a:ln>
                <a:noFill/>
              </a:ln>
              <a:solidFill>
                <a:srgbClr val="FFFF00"/>
              </a:solidFill>
              <a:effectLst/>
            </a:endParaRPr>
          </a:p>
          <a:p>
            <a:pPr marL="0" marR="0" lvl="0" indent="0" algn="justLow" defTabSz="914400" rtl="1" eaLnBrk="0" fontAlgn="base" latinLnBrk="0" hangingPunct="0">
              <a:lnSpc>
                <a:spcPct val="100000"/>
              </a:lnSpc>
              <a:spcBef>
                <a:spcPct val="0"/>
              </a:spcBef>
              <a:spcAft>
                <a:spcPct val="0"/>
              </a:spcAft>
              <a:buClrTx/>
              <a:buSzTx/>
              <a:buFontTx/>
              <a:buChar char="•"/>
              <a:tabLst/>
            </a:pPr>
            <a:r>
              <a:rPr kumimoji="0" lang="fa-IR" altLang="en-US" b="0" i="0" u="none" strike="noStrike" cap="none" normalizeH="0" baseline="0" dirty="0" smtClean="0">
                <a:ln>
                  <a:noFill/>
                </a:ln>
                <a:solidFill>
                  <a:srgbClr val="FFFF00"/>
                </a:solidFill>
                <a:effectLst/>
                <a:latin typeface="Calibri" panose="020F0502020204030204" pitchFamily="34" charset="0"/>
                <a:ea typeface="Calibri" panose="020F0502020204030204" pitchFamily="34" charset="0"/>
                <a:cs typeface="B Titr" panose="00000700000000000000" pitchFamily="2" charset="-78"/>
              </a:rPr>
              <a:t>اقدام به اینتوباسیون</a:t>
            </a:r>
            <a:endParaRPr kumimoji="0" lang="en-US" altLang="en-US" sz="1050" b="0" i="0" u="none" strike="noStrike" cap="none" normalizeH="0" baseline="0" dirty="0" smtClean="0">
              <a:ln>
                <a:noFill/>
              </a:ln>
              <a:solidFill>
                <a:srgbClr val="FFFF00"/>
              </a:solidFill>
              <a:effectLst/>
            </a:endParaRPr>
          </a:p>
          <a:p>
            <a:pPr marL="0" marR="0" lvl="0" indent="0" algn="justLow" defTabSz="914400" rtl="1" eaLnBrk="0" fontAlgn="base" latinLnBrk="0" hangingPunct="0">
              <a:lnSpc>
                <a:spcPct val="100000"/>
              </a:lnSpc>
              <a:spcBef>
                <a:spcPct val="0"/>
              </a:spcBef>
              <a:spcAft>
                <a:spcPct val="0"/>
              </a:spcAft>
              <a:buClrTx/>
              <a:buSzTx/>
              <a:buFontTx/>
              <a:buChar char="•"/>
              <a:tabLst/>
            </a:pPr>
            <a:r>
              <a:rPr kumimoji="0" lang="fa-IR" altLang="en-US" b="0" i="0" u="none" strike="noStrike" cap="none" normalizeH="0" baseline="0" dirty="0" smtClean="0">
                <a:ln>
                  <a:noFill/>
                </a:ln>
                <a:solidFill>
                  <a:srgbClr val="FFFF00"/>
                </a:solidFill>
                <a:effectLst/>
                <a:latin typeface="Calibri" panose="020F0502020204030204" pitchFamily="34" charset="0"/>
                <a:ea typeface="Calibri" panose="020F0502020204030204" pitchFamily="34" charset="0"/>
                <a:cs typeface="B Titr" panose="00000700000000000000" pitchFamily="2" charset="-78"/>
              </a:rPr>
              <a:t>تجویز اپی نفرین</a:t>
            </a:r>
            <a:endParaRPr kumimoji="0" lang="fa-IR" altLang="en-US" sz="2400" b="0" i="0" u="none" strike="noStrike" cap="none" normalizeH="0" baseline="0" dirty="0" smtClean="0">
              <a:ln>
                <a:noFill/>
              </a:ln>
              <a:solidFill>
                <a:srgbClr val="FFFF00"/>
              </a:solidFill>
              <a:effectLst/>
              <a:cs typeface="Arial" panose="020B0604020202020204" pitchFamily="34" charset="0"/>
            </a:endParaRPr>
          </a:p>
        </p:txBody>
      </p:sp>
    </p:spTree>
    <p:extLst>
      <p:ext uri="{BB962C8B-B14F-4D97-AF65-F5344CB8AC3E}">
        <p14:creationId xmlns:p14="http://schemas.microsoft.com/office/powerpoint/2010/main" val="27473134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349956" y="621762"/>
            <a:ext cx="11153421" cy="984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fa-IR" altLang="en-US" sz="2000" b="0" i="0" u="none" strike="noStrike" cap="none" normalizeH="0" baseline="0" dirty="0" smtClean="0">
                <a:ln>
                  <a:noFill/>
                </a:ln>
                <a:solidFill>
                  <a:schemeClr val="bg1"/>
                </a:solidFill>
                <a:effectLst/>
                <a:latin typeface="Calibri" panose="020F0502020204030204" pitchFamily="34" charset="0"/>
                <a:ea typeface="Calibri" panose="020F0502020204030204" pitchFamily="34" charset="0"/>
                <a:cs typeface="B Titr" panose="00000700000000000000" pitchFamily="2" charset="-78"/>
              </a:rPr>
              <a:t>6- پس از شوک الکتریکی دوم و انجام انتوباسیون و  ماساژ قفسه سینه به مدت 2 دقیقه و تجویز اپی نفرین ، مانیتور را ملاحظه می فرمایید .اقدام بعدی ..</a:t>
            </a:r>
            <a:endParaRPr kumimoji="0" lang="en-US" altLang="en-US" sz="1100" b="0"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pic>
        <p:nvPicPr>
          <p:cNvPr id="9217" name="Picture 6" descr="imag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86666" y="1698978"/>
            <a:ext cx="5295900" cy="183673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p:cNvSpPr>
            <a:spLocks noChangeArrowheads="1"/>
          </p:cNvSpPr>
          <p:nvPr/>
        </p:nvSpPr>
        <p:spPr bwMode="auto">
          <a:xfrm>
            <a:off x="4522332" y="3535715"/>
            <a:ext cx="3927678"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Low" defTabSz="914400" rtl="1" eaLnBrk="0" fontAlgn="base" latinLnBrk="0" hangingPunct="0">
              <a:lnSpc>
                <a:spcPct val="100000"/>
              </a:lnSpc>
              <a:spcBef>
                <a:spcPct val="0"/>
              </a:spcBef>
              <a:spcAft>
                <a:spcPct val="0"/>
              </a:spcAft>
              <a:buClrTx/>
              <a:buSzTx/>
              <a:buFontTx/>
              <a:buChar char="•"/>
              <a:tabLst/>
            </a:pPr>
            <a:r>
              <a:rPr kumimoji="0" lang="fa-IR" altLang="en-US" sz="2000" b="0" i="0" u="none" strike="noStrike" cap="none" normalizeH="0" baseline="0" dirty="0" smtClean="0">
                <a:ln>
                  <a:noFill/>
                </a:ln>
                <a:solidFill>
                  <a:srgbClr val="FFFF00"/>
                </a:solidFill>
                <a:effectLst/>
                <a:latin typeface="Calibri" panose="020F0502020204030204" pitchFamily="34" charset="0"/>
                <a:ea typeface="Calibri" panose="020F0502020204030204" pitchFamily="34" charset="0"/>
                <a:cs typeface="B Titr" panose="00000700000000000000" pitchFamily="2" charset="-78"/>
              </a:rPr>
              <a:t>چک نبض بیمار</a:t>
            </a:r>
            <a:endParaRPr kumimoji="0" lang="en-US" altLang="en-US" sz="1100" b="0" i="0" u="none" strike="noStrike" cap="none" normalizeH="0" baseline="0" dirty="0" smtClean="0">
              <a:ln>
                <a:noFill/>
              </a:ln>
              <a:solidFill>
                <a:srgbClr val="FFFF00"/>
              </a:solidFill>
              <a:effectLst/>
            </a:endParaRPr>
          </a:p>
          <a:p>
            <a:pPr marL="0" marR="0" lvl="0" indent="0" algn="justLow" defTabSz="914400" rtl="1" eaLnBrk="0" fontAlgn="base" latinLnBrk="0" hangingPunct="0">
              <a:lnSpc>
                <a:spcPct val="100000"/>
              </a:lnSpc>
              <a:spcBef>
                <a:spcPct val="0"/>
              </a:spcBef>
              <a:spcAft>
                <a:spcPct val="0"/>
              </a:spcAft>
              <a:buClrTx/>
              <a:buSzTx/>
              <a:buFontTx/>
              <a:buChar char="•"/>
              <a:tabLst/>
            </a:pPr>
            <a:r>
              <a:rPr kumimoji="0" lang="fa-IR" altLang="en-US" sz="2000" b="0" i="0" u="none" strike="noStrike" cap="none" normalizeH="0" baseline="0" dirty="0" smtClean="0">
                <a:ln>
                  <a:noFill/>
                </a:ln>
                <a:solidFill>
                  <a:srgbClr val="FFFF00"/>
                </a:solidFill>
                <a:effectLst/>
                <a:latin typeface="Calibri" panose="020F0502020204030204" pitchFamily="34" charset="0"/>
                <a:ea typeface="Calibri" panose="020F0502020204030204" pitchFamily="34" charset="0"/>
                <a:cs typeface="B Titr" panose="00000700000000000000" pitchFamily="2" charset="-78"/>
              </a:rPr>
              <a:t>شوک الکتریکی مجدد</a:t>
            </a:r>
            <a:endParaRPr kumimoji="0" lang="en-US" altLang="en-US" sz="1100" b="0" i="0" u="none" strike="noStrike" cap="none" normalizeH="0" baseline="0" dirty="0" smtClean="0">
              <a:ln>
                <a:noFill/>
              </a:ln>
              <a:solidFill>
                <a:srgbClr val="FFFF00"/>
              </a:solidFill>
              <a:effectLst/>
            </a:endParaRPr>
          </a:p>
          <a:p>
            <a:pPr marL="0" marR="0" lvl="0" indent="0" algn="justLow" defTabSz="914400" rtl="1" eaLnBrk="0" fontAlgn="base" latinLnBrk="0" hangingPunct="0">
              <a:lnSpc>
                <a:spcPct val="100000"/>
              </a:lnSpc>
              <a:spcBef>
                <a:spcPct val="0"/>
              </a:spcBef>
              <a:spcAft>
                <a:spcPct val="0"/>
              </a:spcAft>
              <a:buClrTx/>
              <a:buSzTx/>
              <a:buFontTx/>
              <a:buChar char="•"/>
              <a:tabLst/>
            </a:pPr>
            <a:r>
              <a:rPr kumimoji="0" lang="fa-IR" altLang="en-US" sz="2000" b="0" i="0" u="none" strike="noStrike" cap="none" normalizeH="0" baseline="0" dirty="0" smtClean="0">
                <a:ln>
                  <a:noFill/>
                </a:ln>
                <a:solidFill>
                  <a:srgbClr val="FFFF00"/>
                </a:solidFill>
                <a:effectLst/>
                <a:latin typeface="Calibri" panose="020F0502020204030204" pitchFamily="34" charset="0"/>
                <a:ea typeface="Calibri" panose="020F0502020204030204" pitchFamily="34" charset="0"/>
                <a:cs typeface="B Titr" panose="00000700000000000000" pitchFamily="2" charset="-78"/>
              </a:rPr>
              <a:t>ادامه ی اپی نفرین هر 10 دقیق</a:t>
            </a:r>
            <a:endParaRPr kumimoji="0" lang="en-US" altLang="en-US" sz="1100" b="0" i="0" u="none" strike="noStrike" cap="none" normalizeH="0" baseline="0" dirty="0" smtClean="0">
              <a:ln>
                <a:noFill/>
              </a:ln>
              <a:solidFill>
                <a:srgbClr val="FFFF00"/>
              </a:solidFill>
              <a:effectLst/>
            </a:endParaRPr>
          </a:p>
          <a:p>
            <a:pPr marL="0" marR="0" lvl="0" indent="0" algn="justLow" defTabSz="914400" rtl="1" eaLnBrk="0" fontAlgn="base" latinLnBrk="0" hangingPunct="0">
              <a:lnSpc>
                <a:spcPct val="100000"/>
              </a:lnSpc>
              <a:spcBef>
                <a:spcPct val="0"/>
              </a:spcBef>
              <a:spcAft>
                <a:spcPct val="0"/>
              </a:spcAft>
              <a:buClrTx/>
              <a:buSzTx/>
              <a:buFontTx/>
              <a:buChar char="•"/>
              <a:tabLst/>
            </a:pPr>
            <a:r>
              <a:rPr kumimoji="0" lang="fa-IR" altLang="en-US" sz="2000" b="0" i="0" u="none" strike="noStrike" cap="none" normalizeH="0" baseline="0" dirty="0" smtClean="0">
                <a:ln>
                  <a:noFill/>
                </a:ln>
                <a:solidFill>
                  <a:srgbClr val="FFFF00"/>
                </a:solidFill>
                <a:effectLst/>
                <a:latin typeface="Calibri" panose="020F0502020204030204" pitchFamily="34" charset="0"/>
                <a:ea typeface="Calibri" panose="020F0502020204030204" pitchFamily="34" charset="0"/>
                <a:cs typeface="B Titr" panose="00000700000000000000" pitchFamily="2" charset="-78"/>
              </a:rPr>
              <a:t>ادامه ی اپی نفرین هر 3-5 دقیقه</a:t>
            </a:r>
            <a:endParaRPr kumimoji="0" lang="en-US" altLang="en-US" sz="1100" b="0" i="0" u="none" strike="noStrike" cap="none" normalizeH="0" baseline="0" dirty="0" smtClean="0">
              <a:ln>
                <a:noFill/>
              </a:ln>
              <a:solidFill>
                <a:srgbClr val="FFFF00"/>
              </a:solidFill>
              <a:effectLst/>
            </a:endParaRPr>
          </a:p>
          <a:p>
            <a:pPr marL="0" marR="0" lvl="0" indent="0" algn="justLow" defTabSz="914400" rtl="1" eaLnBrk="0" fontAlgn="base" latinLnBrk="0" hangingPunct="0">
              <a:lnSpc>
                <a:spcPct val="100000"/>
              </a:lnSpc>
              <a:spcBef>
                <a:spcPct val="0"/>
              </a:spcBef>
              <a:spcAft>
                <a:spcPct val="0"/>
              </a:spcAft>
              <a:buClrTx/>
              <a:buSzTx/>
              <a:buFontTx/>
              <a:buChar char="•"/>
              <a:tabLst/>
            </a:pPr>
            <a:r>
              <a:rPr kumimoji="0" lang="fa-IR" altLang="en-US" sz="2000" b="0" i="0" u="none" strike="noStrike" cap="none" normalizeH="0" baseline="0" dirty="0" smtClean="0">
                <a:ln>
                  <a:noFill/>
                </a:ln>
                <a:solidFill>
                  <a:srgbClr val="FFFF00"/>
                </a:solidFill>
                <a:effectLst/>
                <a:latin typeface="Calibri" panose="020F0502020204030204" pitchFamily="34" charset="0"/>
                <a:ea typeface="Calibri" panose="020F0502020204030204" pitchFamily="34" charset="0"/>
                <a:cs typeface="B Titr" panose="00000700000000000000" pitchFamily="2" charset="-78"/>
              </a:rPr>
              <a:t>قطع ماساژ قفسه سینه</a:t>
            </a:r>
            <a:endParaRPr kumimoji="0" lang="en-US" altLang="en-US" sz="1100" b="0" i="0" u="none" strike="noStrike" cap="none" normalizeH="0" baseline="0" dirty="0" smtClean="0">
              <a:ln>
                <a:noFill/>
              </a:ln>
              <a:solidFill>
                <a:srgbClr val="FFFF00"/>
              </a:solidFill>
              <a:effectLst/>
            </a:endParaRPr>
          </a:p>
          <a:p>
            <a:pPr marL="0" marR="0" lvl="0" indent="0" algn="justLow" defTabSz="914400" rtl="1" eaLnBrk="0" fontAlgn="base" latinLnBrk="0" hangingPunct="0">
              <a:lnSpc>
                <a:spcPct val="100000"/>
              </a:lnSpc>
              <a:spcBef>
                <a:spcPct val="0"/>
              </a:spcBef>
              <a:spcAft>
                <a:spcPct val="0"/>
              </a:spcAft>
              <a:buClrTx/>
              <a:buSzTx/>
              <a:buFontTx/>
              <a:buChar char="•"/>
              <a:tabLst/>
            </a:pPr>
            <a:r>
              <a:rPr kumimoji="0" lang="fa-IR" altLang="en-US" sz="2000" b="0" i="0" u="none" strike="noStrike" cap="none" normalizeH="0" baseline="0" dirty="0" smtClean="0">
                <a:ln>
                  <a:noFill/>
                </a:ln>
                <a:solidFill>
                  <a:srgbClr val="FFFF00"/>
                </a:solidFill>
                <a:effectLst/>
                <a:latin typeface="Calibri" panose="020F0502020204030204" pitchFamily="34" charset="0"/>
                <a:ea typeface="Calibri" panose="020F0502020204030204" pitchFamily="34" charset="0"/>
                <a:cs typeface="B Titr" panose="00000700000000000000" pitchFamily="2" charset="-78"/>
              </a:rPr>
              <a:t>ادامه ی ماساژ قفسه سینه به مدت 2 دقیقه</a:t>
            </a:r>
            <a:endParaRPr kumimoji="0" lang="fa-IR" altLang="en-US" sz="2800" b="0" i="0" u="none" strike="noStrike" cap="none" normalizeH="0" baseline="0" dirty="0" smtClean="0">
              <a:ln>
                <a:noFill/>
              </a:ln>
              <a:solidFill>
                <a:srgbClr val="FFFF00"/>
              </a:solidFill>
              <a:effectLst/>
              <a:cs typeface="Arial" panose="020B0604020202020204" pitchFamily="34" charset="0"/>
            </a:endParaRPr>
          </a:p>
        </p:txBody>
      </p:sp>
    </p:spTree>
    <p:extLst>
      <p:ext uri="{BB962C8B-B14F-4D97-AF65-F5344CB8AC3E}">
        <p14:creationId xmlns:p14="http://schemas.microsoft.com/office/powerpoint/2010/main" val="37218501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950383" y="458379"/>
            <a:ext cx="10814755"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fa-IR" altLang="en-US" b="0" i="0" u="none" strike="noStrike" cap="none" normalizeH="0" baseline="0" dirty="0" smtClean="0">
                <a:ln>
                  <a:noFill/>
                </a:ln>
                <a:solidFill>
                  <a:schemeClr val="bg1"/>
                </a:solidFill>
                <a:effectLst/>
                <a:latin typeface="Calibri" panose="020F0502020204030204" pitchFamily="34" charset="0"/>
                <a:ea typeface="Calibri" panose="020F0502020204030204" pitchFamily="34" charset="0"/>
                <a:cs typeface="B Titr" panose="00000700000000000000" pitchFamily="2" charset="-78"/>
              </a:rPr>
              <a:t>- پس از 2دقیقه از ادامه ی احیا با اپی نفرین و ماساژ قفسه سینه با کیفیت مناسبت، ریتم بیمار به شکل زیر است و فاقد نبض مرکزی می باشد ،اقدام بعدی ...</a:t>
            </a:r>
            <a:endParaRPr kumimoji="0" lang="en-US" altLang="en-US" sz="1050" b="0"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pic>
        <p:nvPicPr>
          <p:cNvPr id="10241" name="Picture 8" descr="index"/>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4711" y="1484489"/>
            <a:ext cx="5219700" cy="183673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p:cNvSpPr>
            <a:spLocks noChangeArrowheads="1"/>
          </p:cNvSpPr>
          <p:nvPr/>
        </p:nvSpPr>
        <p:spPr bwMode="auto">
          <a:xfrm>
            <a:off x="4546589" y="4067644"/>
            <a:ext cx="3215944"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Low" defTabSz="914400" rtl="1" eaLnBrk="0" fontAlgn="base" latinLnBrk="0" hangingPunct="0">
              <a:lnSpc>
                <a:spcPct val="100000"/>
              </a:lnSpc>
              <a:spcBef>
                <a:spcPct val="0"/>
              </a:spcBef>
              <a:spcAft>
                <a:spcPct val="0"/>
              </a:spcAft>
              <a:buClrTx/>
              <a:buSzTx/>
              <a:buFontTx/>
              <a:buChar char="•"/>
              <a:tabLst/>
            </a:pPr>
            <a:r>
              <a:rPr kumimoji="0" lang="fa-IR" altLang="en-US" sz="2000" b="0" i="0" u="none" strike="noStrike" cap="none" normalizeH="0" baseline="0" dirty="0" smtClean="0">
                <a:ln>
                  <a:noFill/>
                </a:ln>
                <a:solidFill>
                  <a:srgbClr val="FFFF00"/>
                </a:solidFill>
                <a:effectLst/>
                <a:latin typeface="Calibri" panose="020F0502020204030204" pitchFamily="34" charset="0"/>
                <a:ea typeface="Calibri" panose="020F0502020204030204" pitchFamily="34" charset="0"/>
                <a:cs typeface="B Titr" panose="00000700000000000000" pitchFamily="2" charset="-78"/>
              </a:rPr>
              <a:t>ادامه ی ماساژ قفسه سینه </a:t>
            </a:r>
            <a:endParaRPr kumimoji="0" lang="en-US" altLang="en-US" sz="1100" b="0" i="0" u="none" strike="noStrike" cap="none" normalizeH="0" baseline="0" dirty="0" smtClean="0">
              <a:ln>
                <a:noFill/>
              </a:ln>
              <a:solidFill>
                <a:srgbClr val="FFFF00"/>
              </a:solidFill>
              <a:effectLst/>
            </a:endParaRPr>
          </a:p>
          <a:p>
            <a:pPr marL="0" marR="0" lvl="0" indent="0" algn="justLow" defTabSz="914400" rtl="1" eaLnBrk="0" fontAlgn="base" latinLnBrk="0" hangingPunct="0">
              <a:lnSpc>
                <a:spcPct val="100000"/>
              </a:lnSpc>
              <a:spcBef>
                <a:spcPct val="0"/>
              </a:spcBef>
              <a:spcAft>
                <a:spcPct val="0"/>
              </a:spcAft>
              <a:buClrTx/>
              <a:buSzTx/>
              <a:buFontTx/>
              <a:buChar char="•"/>
              <a:tabLst/>
            </a:pPr>
            <a:r>
              <a:rPr kumimoji="0" lang="fa-IR" altLang="en-US" sz="2000" b="0" i="0" u="none" strike="noStrike" cap="none" normalizeH="0" baseline="0" dirty="0" smtClean="0">
                <a:ln>
                  <a:noFill/>
                </a:ln>
                <a:solidFill>
                  <a:srgbClr val="FFFF00"/>
                </a:solidFill>
                <a:effectLst/>
                <a:latin typeface="Calibri" panose="020F0502020204030204" pitchFamily="34" charset="0"/>
                <a:ea typeface="Calibri" panose="020F0502020204030204" pitchFamily="34" charset="0"/>
                <a:cs typeface="B Titr" panose="00000700000000000000" pitchFamily="2" charset="-78"/>
              </a:rPr>
              <a:t>تجویز آمیودارون 300 میلی گرم</a:t>
            </a:r>
            <a:endParaRPr kumimoji="0" lang="en-US" altLang="en-US" sz="1100" b="0" i="0" u="none" strike="noStrike" cap="none" normalizeH="0" baseline="0" dirty="0" smtClean="0">
              <a:ln>
                <a:noFill/>
              </a:ln>
              <a:solidFill>
                <a:srgbClr val="FFFF00"/>
              </a:solidFill>
              <a:effectLst/>
            </a:endParaRPr>
          </a:p>
          <a:p>
            <a:pPr marL="0" marR="0" lvl="0" indent="0" algn="justLow" defTabSz="914400" rtl="1" eaLnBrk="0" fontAlgn="base" latinLnBrk="0" hangingPunct="0">
              <a:lnSpc>
                <a:spcPct val="100000"/>
              </a:lnSpc>
              <a:spcBef>
                <a:spcPct val="0"/>
              </a:spcBef>
              <a:spcAft>
                <a:spcPct val="0"/>
              </a:spcAft>
              <a:buClrTx/>
              <a:buSzTx/>
              <a:buFontTx/>
              <a:buChar char="•"/>
              <a:tabLst/>
            </a:pPr>
            <a:r>
              <a:rPr kumimoji="0" lang="fa-IR" altLang="en-US" sz="2000" b="0" i="0" u="none" strike="noStrike" cap="none" normalizeH="0" baseline="0" dirty="0" smtClean="0">
                <a:ln>
                  <a:noFill/>
                </a:ln>
                <a:solidFill>
                  <a:srgbClr val="FFFF00"/>
                </a:solidFill>
                <a:effectLst/>
                <a:latin typeface="Calibri" panose="020F0502020204030204" pitchFamily="34" charset="0"/>
                <a:ea typeface="Calibri" panose="020F0502020204030204" pitchFamily="34" charset="0"/>
                <a:cs typeface="B Titr" panose="00000700000000000000" pitchFamily="2" charset="-78"/>
              </a:rPr>
              <a:t>تجویز آمیودارون 150 میلی گرم</a:t>
            </a:r>
            <a:endParaRPr kumimoji="0" lang="en-US" altLang="en-US" sz="1100" b="0" i="0" u="none" strike="noStrike" cap="none" normalizeH="0" baseline="0" dirty="0" smtClean="0">
              <a:ln>
                <a:noFill/>
              </a:ln>
              <a:solidFill>
                <a:srgbClr val="FFFF00"/>
              </a:solidFill>
              <a:effectLst/>
            </a:endParaRPr>
          </a:p>
          <a:p>
            <a:pPr marL="0" marR="0" lvl="0" indent="0" algn="justLow" defTabSz="914400" rtl="1" eaLnBrk="0" fontAlgn="base" latinLnBrk="0" hangingPunct="0">
              <a:lnSpc>
                <a:spcPct val="100000"/>
              </a:lnSpc>
              <a:spcBef>
                <a:spcPct val="0"/>
              </a:spcBef>
              <a:spcAft>
                <a:spcPct val="0"/>
              </a:spcAft>
              <a:buClrTx/>
              <a:buSzTx/>
              <a:buFontTx/>
              <a:buChar char="•"/>
              <a:tabLst/>
            </a:pPr>
            <a:r>
              <a:rPr kumimoji="0" lang="fa-IR" altLang="en-US" sz="2000" b="0" i="0" u="none" strike="noStrike" cap="none" normalizeH="0" baseline="0" dirty="0" smtClean="0">
                <a:ln>
                  <a:noFill/>
                </a:ln>
                <a:solidFill>
                  <a:srgbClr val="FFFF00"/>
                </a:solidFill>
                <a:effectLst/>
                <a:latin typeface="Calibri" panose="020F0502020204030204" pitchFamily="34" charset="0"/>
                <a:ea typeface="Calibri" panose="020F0502020204030204" pitchFamily="34" charset="0"/>
                <a:cs typeface="B Titr" panose="00000700000000000000" pitchFamily="2" charset="-78"/>
              </a:rPr>
              <a:t>اقدام به شوک الکتریکی</a:t>
            </a:r>
            <a:endParaRPr kumimoji="0" lang="en-US" altLang="en-US" sz="1100" b="0" i="0" u="none" strike="noStrike" cap="none" normalizeH="0" baseline="0" dirty="0" smtClean="0">
              <a:ln>
                <a:noFill/>
              </a:ln>
              <a:solidFill>
                <a:srgbClr val="FFFF00"/>
              </a:solidFill>
              <a:effectLst/>
            </a:endParaRPr>
          </a:p>
          <a:p>
            <a:pPr marL="0" marR="0" lvl="0" indent="0" algn="justLow" defTabSz="914400" rtl="1" eaLnBrk="0" fontAlgn="base" latinLnBrk="0" hangingPunct="0">
              <a:lnSpc>
                <a:spcPct val="100000"/>
              </a:lnSpc>
              <a:spcBef>
                <a:spcPct val="0"/>
              </a:spcBef>
              <a:spcAft>
                <a:spcPct val="0"/>
              </a:spcAft>
              <a:buClrTx/>
              <a:buSzTx/>
              <a:buFontTx/>
              <a:buChar char="•"/>
              <a:tabLst/>
            </a:pPr>
            <a:r>
              <a:rPr kumimoji="0" lang="fa-IR" altLang="en-US" sz="2000" b="0" i="0" u="none" strike="noStrike" cap="none" normalizeH="0" baseline="0" dirty="0" smtClean="0">
                <a:ln>
                  <a:noFill/>
                </a:ln>
                <a:solidFill>
                  <a:srgbClr val="FFFF00"/>
                </a:solidFill>
                <a:effectLst/>
                <a:latin typeface="Calibri" panose="020F0502020204030204" pitchFamily="34" charset="0"/>
                <a:ea typeface="Calibri" panose="020F0502020204030204" pitchFamily="34" charset="0"/>
                <a:cs typeface="B Titr" panose="00000700000000000000" pitchFamily="2" charset="-78"/>
              </a:rPr>
              <a:t>تجویز آتروپین </a:t>
            </a:r>
            <a:endParaRPr kumimoji="0" lang="en-US" altLang="en-US" sz="1100" b="0" i="0" u="none" strike="noStrike" cap="none" normalizeH="0" baseline="0" dirty="0" smtClean="0">
              <a:ln>
                <a:noFill/>
              </a:ln>
              <a:solidFill>
                <a:srgbClr val="FFFF00"/>
              </a:solidFill>
              <a:effectLst/>
            </a:endParaRPr>
          </a:p>
          <a:p>
            <a:pPr marL="0" marR="0" lvl="0" indent="0" algn="justLow" defTabSz="914400" rtl="1" eaLnBrk="0" fontAlgn="base" latinLnBrk="0" hangingPunct="0">
              <a:lnSpc>
                <a:spcPct val="100000"/>
              </a:lnSpc>
              <a:spcBef>
                <a:spcPct val="0"/>
              </a:spcBef>
              <a:spcAft>
                <a:spcPct val="0"/>
              </a:spcAft>
              <a:buClrTx/>
              <a:buSzTx/>
              <a:buFontTx/>
              <a:buChar char="•"/>
              <a:tabLst/>
            </a:pPr>
            <a:r>
              <a:rPr kumimoji="0" lang="fa-IR" altLang="en-US" sz="2000" b="0" i="0" u="none" strike="noStrike" cap="none" normalizeH="0" baseline="0" dirty="0" smtClean="0">
                <a:ln>
                  <a:noFill/>
                </a:ln>
                <a:solidFill>
                  <a:srgbClr val="FFFF00"/>
                </a:solidFill>
                <a:effectLst/>
                <a:latin typeface="Calibri" panose="020F0502020204030204" pitchFamily="34" charset="0"/>
                <a:ea typeface="Calibri" panose="020F0502020204030204" pitchFamily="34" charset="0"/>
                <a:cs typeface="B Titr" panose="00000700000000000000" pitchFamily="2" charset="-78"/>
              </a:rPr>
              <a:t>ادامه  اپی نفرین هر 3-5 دقیقه</a:t>
            </a:r>
            <a:endParaRPr kumimoji="0" lang="fa-IR" altLang="en-US" sz="2800" b="0" i="0" u="none" strike="noStrike" cap="none" normalizeH="0" baseline="0" dirty="0" smtClean="0">
              <a:ln>
                <a:noFill/>
              </a:ln>
              <a:solidFill>
                <a:srgbClr val="FFFF00"/>
              </a:solidFill>
              <a:effectLst/>
              <a:cs typeface="Arial" panose="020B0604020202020204" pitchFamily="34" charset="0"/>
            </a:endParaRPr>
          </a:p>
        </p:txBody>
      </p:sp>
    </p:spTree>
    <p:extLst>
      <p:ext uri="{BB962C8B-B14F-4D97-AF65-F5344CB8AC3E}">
        <p14:creationId xmlns:p14="http://schemas.microsoft.com/office/powerpoint/2010/main" val="4600882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Samira\Desktop\indkllex.jpg"/>
          <p:cNvPicPr/>
          <p:nvPr/>
        </p:nvPicPr>
        <p:blipFill>
          <a:blip r:embed="rId2" cstate="print"/>
          <a:srcRect/>
          <a:stretch>
            <a:fillRect/>
          </a:stretch>
        </p:blipFill>
        <p:spPr bwMode="auto">
          <a:xfrm>
            <a:off x="2620222" y="1608314"/>
            <a:ext cx="4377690" cy="1835150"/>
          </a:xfrm>
          <a:prstGeom prst="rect">
            <a:avLst/>
          </a:prstGeom>
          <a:noFill/>
          <a:ln w="9525">
            <a:noFill/>
            <a:miter lim="800000"/>
            <a:headEnd/>
            <a:tailEnd/>
          </a:ln>
        </p:spPr>
      </p:pic>
      <p:sp>
        <p:nvSpPr>
          <p:cNvPr id="3" name="Rectangle 2"/>
          <p:cNvSpPr/>
          <p:nvPr/>
        </p:nvSpPr>
        <p:spPr>
          <a:xfrm>
            <a:off x="3397956" y="680574"/>
            <a:ext cx="7710311" cy="750975"/>
          </a:xfrm>
          <a:prstGeom prst="rect">
            <a:avLst/>
          </a:prstGeom>
        </p:spPr>
        <p:txBody>
          <a:bodyPr wrap="square">
            <a:spAutoFit/>
          </a:bodyPr>
          <a:lstStyle/>
          <a:p>
            <a:pPr algn="just" rtl="1">
              <a:lnSpc>
                <a:spcPct val="107000"/>
              </a:lnSpc>
              <a:spcAft>
                <a:spcPts val="800"/>
              </a:spcAft>
            </a:pPr>
            <a:r>
              <a:rPr lang="fa-IR" sz="2000" dirty="0">
                <a:solidFill>
                  <a:schemeClr val="bg1"/>
                </a:solidFill>
                <a:latin typeface="Calibri" panose="020F0502020204030204" pitchFamily="34" charset="0"/>
                <a:ea typeface="Calibri" panose="020F0502020204030204" pitchFamily="34" charset="0"/>
                <a:cs typeface="B Titr" panose="00000700000000000000" pitchFamily="2" charset="-78"/>
              </a:rPr>
              <a:t>- پس از 2 دقیقه احیای استاندارد ریتم بیمار چک شد که به شکل زیر است،  اقدام مناسب بعدی چیست ؟</a:t>
            </a:r>
            <a:endParaRPr lang="en-US" sz="16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4" name="Rectangle 3"/>
          <p:cNvSpPr/>
          <p:nvPr/>
        </p:nvSpPr>
        <p:spPr>
          <a:xfrm>
            <a:off x="5012267" y="3219738"/>
            <a:ext cx="6096000" cy="2126993"/>
          </a:xfrm>
          <a:prstGeom prst="rect">
            <a:avLst/>
          </a:prstGeom>
        </p:spPr>
        <p:txBody>
          <a:bodyPr>
            <a:spAutoFit/>
          </a:bodyPr>
          <a:lstStyle/>
          <a:p>
            <a:pPr marL="342900" marR="0" lvl="0" indent="-342900" algn="just" rtl="1">
              <a:lnSpc>
                <a:spcPct val="107000"/>
              </a:lnSpc>
              <a:spcBef>
                <a:spcPts val="0"/>
              </a:spcBef>
              <a:spcAft>
                <a:spcPts val="0"/>
              </a:spcAft>
              <a:buFont typeface="Symbol" panose="05050102010706020507" pitchFamily="18" charset="2"/>
              <a:buChar char=""/>
            </a:pPr>
            <a:r>
              <a:rPr lang="fa-IR" dirty="0">
                <a:solidFill>
                  <a:srgbClr val="FFFF00"/>
                </a:solidFill>
                <a:latin typeface="Calibri" panose="020F0502020204030204" pitchFamily="34" charset="0"/>
                <a:ea typeface="Calibri" panose="020F0502020204030204" pitchFamily="34" charset="0"/>
                <a:cs typeface="B Titr" panose="00000700000000000000" pitchFamily="2" charset="-78"/>
              </a:rPr>
              <a:t>چک نبض</a:t>
            </a:r>
            <a:endParaRPr lang="en-US" sz="1400" dirty="0">
              <a:solidFill>
                <a:srgbClr val="FFFF00"/>
              </a:solidFill>
              <a:latin typeface="Calibri" panose="020F0502020204030204" pitchFamily="34" charset="0"/>
              <a:ea typeface="Calibri" panose="020F0502020204030204" pitchFamily="34" charset="0"/>
              <a:cs typeface="Arial" panose="020B0604020202020204" pitchFamily="34" charset="0"/>
            </a:endParaRPr>
          </a:p>
          <a:p>
            <a:pPr marL="342900" marR="0" lvl="0" indent="-342900" algn="just" rtl="1">
              <a:lnSpc>
                <a:spcPct val="107000"/>
              </a:lnSpc>
              <a:spcBef>
                <a:spcPts val="1200"/>
              </a:spcBef>
              <a:spcAft>
                <a:spcPts val="0"/>
              </a:spcAft>
              <a:buFont typeface="Symbol" panose="05050102010706020507" pitchFamily="18" charset="2"/>
              <a:buChar char=""/>
            </a:pPr>
            <a:r>
              <a:rPr lang="fa-IR" dirty="0">
                <a:solidFill>
                  <a:srgbClr val="FFFF00"/>
                </a:solidFill>
                <a:latin typeface="Calibri" panose="020F0502020204030204" pitchFamily="34" charset="0"/>
                <a:ea typeface="Calibri" panose="020F0502020204030204" pitchFamily="34" charset="0"/>
                <a:cs typeface="B Titr" panose="00000700000000000000" pitchFamily="2" charset="-78"/>
              </a:rPr>
              <a:t>ادامه ی ماساژ قفسه سینه</a:t>
            </a:r>
            <a:endParaRPr lang="en-US" sz="1400" dirty="0">
              <a:solidFill>
                <a:srgbClr val="FFFF00"/>
              </a:solidFill>
              <a:latin typeface="Calibri" panose="020F0502020204030204" pitchFamily="34" charset="0"/>
              <a:ea typeface="Calibri" panose="020F0502020204030204" pitchFamily="34" charset="0"/>
              <a:cs typeface="Arial" panose="020B0604020202020204" pitchFamily="34" charset="0"/>
            </a:endParaRPr>
          </a:p>
          <a:p>
            <a:pPr marL="342900" marR="0" lvl="0" indent="-342900" algn="just" rtl="1">
              <a:lnSpc>
                <a:spcPct val="107000"/>
              </a:lnSpc>
              <a:spcBef>
                <a:spcPts val="0"/>
              </a:spcBef>
              <a:spcAft>
                <a:spcPts val="0"/>
              </a:spcAft>
              <a:buFont typeface="Symbol" panose="05050102010706020507" pitchFamily="18" charset="2"/>
              <a:buChar char=""/>
            </a:pPr>
            <a:r>
              <a:rPr lang="fa-IR" dirty="0">
                <a:solidFill>
                  <a:srgbClr val="FFFF00"/>
                </a:solidFill>
                <a:latin typeface="Calibri" panose="020F0502020204030204" pitchFamily="34" charset="0"/>
                <a:ea typeface="Calibri" panose="020F0502020204030204" pitchFamily="34" charset="0"/>
                <a:cs typeface="B Titr" panose="00000700000000000000" pitchFamily="2" charset="-78"/>
              </a:rPr>
              <a:t>شوک الکتریکی سینکرونیزه</a:t>
            </a:r>
            <a:endParaRPr lang="en-US" sz="1400" dirty="0">
              <a:solidFill>
                <a:srgbClr val="FFFF00"/>
              </a:solidFill>
              <a:latin typeface="Calibri" panose="020F0502020204030204" pitchFamily="34" charset="0"/>
              <a:ea typeface="Calibri" panose="020F0502020204030204" pitchFamily="34" charset="0"/>
              <a:cs typeface="Arial" panose="020B0604020202020204" pitchFamily="34" charset="0"/>
            </a:endParaRPr>
          </a:p>
          <a:p>
            <a:pPr marL="342900" marR="0" lvl="0" indent="-342900" algn="just" rtl="1">
              <a:lnSpc>
                <a:spcPct val="107000"/>
              </a:lnSpc>
              <a:spcBef>
                <a:spcPts val="0"/>
              </a:spcBef>
              <a:spcAft>
                <a:spcPts val="0"/>
              </a:spcAft>
              <a:buFont typeface="Symbol" panose="05050102010706020507" pitchFamily="18" charset="2"/>
              <a:buChar char=""/>
            </a:pPr>
            <a:r>
              <a:rPr lang="fa-IR" dirty="0">
                <a:solidFill>
                  <a:srgbClr val="FFFF00"/>
                </a:solidFill>
                <a:latin typeface="Calibri" panose="020F0502020204030204" pitchFamily="34" charset="0"/>
                <a:ea typeface="Calibri" panose="020F0502020204030204" pitchFamily="34" charset="0"/>
                <a:cs typeface="B Titr" panose="00000700000000000000" pitchFamily="2" charset="-78"/>
              </a:rPr>
              <a:t>شوک الکتریکی آسینکرونیزه</a:t>
            </a:r>
            <a:endParaRPr lang="en-US" sz="1400" dirty="0">
              <a:solidFill>
                <a:srgbClr val="FFFF00"/>
              </a:solidFill>
              <a:latin typeface="Calibri" panose="020F0502020204030204" pitchFamily="34" charset="0"/>
              <a:ea typeface="Calibri" panose="020F0502020204030204" pitchFamily="34" charset="0"/>
              <a:cs typeface="Arial" panose="020B0604020202020204" pitchFamily="34" charset="0"/>
            </a:endParaRPr>
          </a:p>
          <a:p>
            <a:pPr marL="342900" marR="0" lvl="0" indent="-342900" algn="just" rtl="1">
              <a:lnSpc>
                <a:spcPct val="107000"/>
              </a:lnSpc>
              <a:spcBef>
                <a:spcPts val="0"/>
              </a:spcBef>
              <a:spcAft>
                <a:spcPts val="800"/>
              </a:spcAft>
              <a:buFont typeface="Symbol" panose="05050102010706020507" pitchFamily="18" charset="2"/>
              <a:buChar char=""/>
            </a:pPr>
            <a:r>
              <a:rPr lang="fa-IR" dirty="0">
                <a:solidFill>
                  <a:srgbClr val="FFFF00"/>
                </a:solidFill>
                <a:latin typeface="Calibri" panose="020F0502020204030204" pitchFamily="34" charset="0"/>
                <a:ea typeface="Calibri" panose="020F0502020204030204" pitchFamily="34" charset="0"/>
                <a:cs typeface="B Titr" panose="00000700000000000000" pitchFamily="2" charset="-78"/>
              </a:rPr>
              <a:t>ادامه  اپی نفرین هر 3-5 </a:t>
            </a:r>
            <a:r>
              <a:rPr lang="fa-IR" dirty="0" smtClean="0">
                <a:solidFill>
                  <a:srgbClr val="FFFF00"/>
                </a:solidFill>
                <a:latin typeface="Calibri" panose="020F0502020204030204" pitchFamily="34" charset="0"/>
                <a:ea typeface="Calibri" panose="020F0502020204030204" pitchFamily="34" charset="0"/>
                <a:cs typeface="B Titr" panose="00000700000000000000" pitchFamily="2" charset="-78"/>
              </a:rPr>
              <a:t>دقیقه</a:t>
            </a:r>
          </a:p>
          <a:p>
            <a:pPr marL="342900" marR="0" lvl="0" indent="-342900" algn="just" rtl="1">
              <a:lnSpc>
                <a:spcPct val="107000"/>
              </a:lnSpc>
              <a:spcBef>
                <a:spcPts val="0"/>
              </a:spcBef>
              <a:spcAft>
                <a:spcPts val="800"/>
              </a:spcAft>
              <a:buFont typeface="Symbol" panose="05050102010706020507" pitchFamily="18" charset="2"/>
              <a:buChar char=""/>
            </a:pPr>
            <a:r>
              <a:rPr lang="fa-IR" sz="1600" dirty="0" smtClean="0">
                <a:solidFill>
                  <a:srgbClr val="FFFF00"/>
                </a:solidFill>
                <a:latin typeface="Calibri" panose="020F0502020204030204" pitchFamily="34" charset="0"/>
                <a:ea typeface="Calibri" panose="020F0502020204030204" pitchFamily="34" charset="0"/>
                <a:cs typeface="B Titr" panose="00000700000000000000" pitchFamily="2" charset="-78"/>
              </a:rPr>
              <a:t>نیاز به اقدام خاصی نیست  انتقال بیمار به </a:t>
            </a:r>
            <a:r>
              <a:rPr lang="en-US" b="1" dirty="0" err="1" smtClean="0">
                <a:solidFill>
                  <a:srgbClr val="FFFF00"/>
                </a:solidFill>
                <a:latin typeface="Calibri" panose="020F0502020204030204" pitchFamily="34" charset="0"/>
                <a:ea typeface="Calibri" panose="020F0502020204030204" pitchFamily="34" charset="0"/>
                <a:cs typeface="B Titr" panose="00000700000000000000" pitchFamily="2" charset="-78"/>
              </a:rPr>
              <a:t>ccu</a:t>
            </a:r>
            <a:endParaRPr lang="en-US" sz="1400" b="1" dirty="0">
              <a:solidFill>
                <a:srgbClr val="FFFF00"/>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3743148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1823" y="1529475"/>
            <a:ext cx="9731022" cy="2994025"/>
          </a:xfrm>
          <a:prstGeom prst="rect">
            <a:avLst/>
          </a:prstGeom>
        </p:spPr>
        <p:txBody>
          <a:bodyPr wrap="square">
            <a:spAutoFit/>
          </a:bodyPr>
          <a:lstStyle/>
          <a:p>
            <a:pPr algn="just" rtl="1">
              <a:lnSpc>
                <a:spcPct val="107000"/>
              </a:lnSpc>
              <a:spcAft>
                <a:spcPts val="800"/>
              </a:spcAft>
            </a:pPr>
            <a:r>
              <a:rPr lang="fa-IR" sz="2800" dirty="0">
                <a:solidFill>
                  <a:schemeClr val="bg1"/>
                </a:solidFill>
                <a:latin typeface="Calibri" panose="020F0502020204030204" pitchFamily="34" charset="0"/>
                <a:ea typeface="Calibri" panose="020F0502020204030204" pitchFamily="34" charset="0"/>
                <a:cs typeface="B Titr" panose="00000700000000000000" pitchFamily="2" charset="-78"/>
              </a:rPr>
              <a:t>- بیمار در حال حاضر نبض دارد ولی هوشیار نمی باشد، اقدام مناسب بعدی چیست ؟</a:t>
            </a:r>
            <a:endParaRPr lang="en-US" sz="2000" dirty="0">
              <a:solidFill>
                <a:schemeClr val="bg1"/>
              </a:solidFill>
              <a:latin typeface="Calibri" panose="020F0502020204030204" pitchFamily="34" charset="0"/>
              <a:ea typeface="Calibri" panose="020F0502020204030204" pitchFamily="34" charset="0"/>
              <a:cs typeface="Arial" panose="020B0604020202020204" pitchFamily="34" charset="0"/>
            </a:endParaRPr>
          </a:p>
          <a:p>
            <a:pPr marL="342900" marR="0" lvl="0" indent="-342900" algn="just" rtl="1">
              <a:lnSpc>
                <a:spcPct val="107000"/>
              </a:lnSpc>
              <a:spcBef>
                <a:spcPts val="0"/>
              </a:spcBef>
              <a:spcAft>
                <a:spcPts val="0"/>
              </a:spcAft>
              <a:buFont typeface="Symbol" panose="05050102010706020507" pitchFamily="18" charset="2"/>
              <a:buChar char=""/>
            </a:pPr>
            <a:r>
              <a:rPr lang="fa-IR" sz="2400" i="1" dirty="0">
                <a:solidFill>
                  <a:srgbClr val="FFFF00"/>
                </a:solidFill>
                <a:latin typeface="Calibri" panose="020F0502020204030204" pitchFamily="34" charset="0"/>
                <a:ea typeface="Calibri" panose="020F0502020204030204" pitchFamily="34" charset="0"/>
                <a:cs typeface="B Titr" panose="00000700000000000000" pitchFamily="2" charset="-78"/>
              </a:rPr>
              <a:t>اقدامات حمايتي پس از </a:t>
            </a:r>
            <a:r>
              <a:rPr lang="fa-IR" sz="2400" i="1" dirty="0" smtClean="0">
                <a:solidFill>
                  <a:srgbClr val="FFFF00"/>
                </a:solidFill>
                <a:latin typeface="Calibri" panose="020F0502020204030204" pitchFamily="34" charset="0"/>
                <a:ea typeface="Calibri" panose="020F0502020204030204" pitchFamily="34" charset="0"/>
                <a:cs typeface="B Titr" panose="00000700000000000000" pitchFamily="2" charset="-78"/>
              </a:rPr>
              <a:t>احیا</a:t>
            </a:r>
            <a:endParaRPr lang="en-US" sz="2400" i="1" dirty="0" smtClean="0">
              <a:solidFill>
                <a:srgbClr val="FFFF00"/>
              </a:solidFill>
              <a:latin typeface="Calibri" panose="020F0502020204030204" pitchFamily="34" charset="0"/>
              <a:ea typeface="Calibri" panose="020F0502020204030204" pitchFamily="34" charset="0"/>
              <a:cs typeface="B Titr" panose="00000700000000000000" pitchFamily="2" charset="-78"/>
            </a:endParaRPr>
          </a:p>
          <a:p>
            <a:pPr marL="342900" marR="0" lvl="0" indent="-342900" algn="just" rtl="1">
              <a:lnSpc>
                <a:spcPct val="107000"/>
              </a:lnSpc>
              <a:spcBef>
                <a:spcPts val="0"/>
              </a:spcBef>
              <a:spcAft>
                <a:spcPts val="0"/>
              </a:spcAft>
              <a:buFont typeface="Symbol" panose="05050102010706020507" pitchFamily="18" charset="2"/>
              <a:buChar char=""/>
            </a:pPr>
            <a:endParaRPr lang="en-US" i="1" dirty="0">
              <a:solidFill>
                <a:srgbClr val="FFFF00"/>
              </a:solidFill>
              <a:latin typeface="Calibri" panose="020F0502020204030204" pitchFamily="34" charset="0"/>
              <a:ea typeface="Calibri" panose="020F0502020204030204" pitchFamily="34" charset="0"/>
              <a:cs typeface="Arial" panose="020B0604020202020204" pitchFamily="34" charset="0"/>
            </a:endParaRPr>
          </a:p>
          <a:p>
            <a:pPr marL="342900" marR="0" lvl="0" indent="-342900" algn="just" rtl="1">
              <a:lnSpc>
                <a:spcPct val="107000"/>
              </a:lnSpc>
              <a:spcBef>
                <a:spcPts val="0"/>
              </a:spcBef>
              <a:spcAft>
                <a:spcPts val="0"/>
              </a:spcAft>
              <a:buFont typeface="Symbol" panose="05050102010706020507" pitchFamily="18" charset="2"/>
              <a:buChar char=""/>
            </a:pPr>
            <a:r>
              <a:rPr lang="fa-IR" sz="2400" i="1" dirty="0">
                <a:solidFill>
                  <a:srgbClr val="FFFF00"/>
                </a:solidFill>
                <a:latin typeface="Calibri" panose="020F0502020204030204" pitchFamily="34" charset="0"/>
                <a:ea typeface="Calibri" panose="020F0502020204030204" pitchFamily="34" charset="0"/>
                <a:cs typeface="B Titr" panose="00000700000000000000" pitchFamily="2" charset="-78"/>
              </a:rPr>
              <a:t>مشاوره ی </a:t>
            </a:r>
            <a:r>
              <a:rPr lang="fa-IR" sz="2400" i="1" dirty="0" smtClean="0">
                <a:solidFill>
                  <a:srgbClr val="FFFF00"/>
                </a:solidFill>
                <a:latin typeface="Calibri" panose="020F0502020204030204" pitchFamily="34" charset="0"/>
                <a:ea typeface="Calibri" panose="020F0502020204030204" pitchFamily="34" charset="0"/>
                <a:cs typeface="B Titr" panose="00000700000000000000" pitchFamily="2" charset="-78"/>
              </a:rPr>
              <a:t>کاردیولوژ</a:t>
            </a:r>
            <a:r>
              <a:rPr lang="fa-IR" sz="2800" b="1" i="1" dirty="0" smtClean="0">
                <a:solidFill>
                  <a:srgbClr val="FFFF00"/>
                </a:solidFill>
                <a:latin typeface="Calibri" panose="020F0502020204030204" pitchFamily="34" charset="0"/>
                <a:ea typeface="Calibri" panose="020F0502020204030204" pitchFamily="34" charset="0"/>
                <a:cs typeface="Times New Roman" panose="02020603050405020304" pitchFamily="18" charset="0"/>
              </a:rPr>
              <a:t>ی</a:t>
            </a:r>
            <a:endParaRPr lang="en-US" sz="2800" b="1" i="1" dirty="0" smtClean="0">
              <a:solidFill>
                <a:srgbClr val="FFFF00"/>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rtl="1">
              <a:lnSpc>
                <a:spcPct val="107000"/>
              </a:lnSpc>
              <a:spcBef>
                <a:spcPts val="0"/>
              </a:spcBef>
              <a:spcAft>
                <a:spcPts val="0"/>
              </a:spcAft>
              <a:buFont typeface="Symbol" panose="05050102010706020507" pitchFamily="18" charset="2"/>
              <a:buChar char=""/>
            </a:pPr>
            <a:endParaRPr lang="en-US" sz="2000" b="1" i="1" dirty="0">
              <a:solidFill>
                <a:srgbClr val="FFFF00"/>
              </a:solidFill>
              <a:latin typeface="Calibri" panose="020F0502020204030204" pitchFamily="34" charset="0"/>
              <a:ea typeface="Calibri" panose="020F0502020204030204" pitchFamily="34" charset="0"/>
              <a:cs typeface="Arial" panose="020B0604020202020204" pitchFamily="34" charset="0"/>
            </a:endParaRPr>
          </a:p>
          <a:p>
            <a:pPr marL="342900" marR="0" lvl="0" indent="-342900" algn="just" rtl="1">
              <a:lnSpc>
                <a:spcPct val="107000"/>
              </a:lnSpc>
              <a:spcBef>
                <a:spcPts val="0"/>
              </a:spcBef>
              <a:spcAft>
                <a:spcPts val="800"/>
              </a:spcAft>
              <a:buFont typeface="Symbol" panose="05050102010706020507" pitchFamily="18" charset="2"/>
              <a:buChar char=""/>
            </a:pPr>
            <a:r>
              <a:rPr lang="fa-IR" sz="2400" i="1" dirty="0">
                <a:solidFill>
                  <a:srgbClr val="FFFF00"/>
                </a:solidFill>
                <a:latin typeface="Calibri" panose="020F0502020204030204" pitchFamily="34" charset="0"/>
                <a:ea typeface="Calibri" panose="020F0502020204030204" pitchFamily="34" charset="0"/>
                <a:cs typeface="B Titr" panose="00000700000000000000" pitchFamily="2" charset="-78"/>
              </a:rPr>
              <a:t>ادامه ی ماساژ قفسه ی سینه</a:t>
            </a:r>
            <a:endParaRPr lang="en-US" i="1" dirty="0">
              <a:solidFill>
                <a:srgbClr val="FFFF00"/>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1118723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0" y="696737"/>
            <a:ext cx="9906000" cy="1414285"/>
          </a:xfrm>
        </p:spPr>
        <p:txBody>
          <a:bodyPr>
            <a:normAutofit fontScale="90000"/>
          </a:bodyPr>
          <a:lstStyle/>
          <a:p>
            <a:pPr algn="r"/>
            <a:r>
              <a:rPr lang="fa-IR" dirty="0" smtClean="0">
                <a:solidFill>
                  <a:schemeClr val="bg1"/>
                </a:solidFill>
              </a:rPr>
              <a:t>بیمار اماده رفتن به بخش مراقبت های قلبی میشه که متوجه میشوید که ضربان قلب بیمار 30 و تنفس 15 د ردقیقه و فشار بیمتر 100/55 است درجه حرارت بیمار 36.5 اقدام بعدی شماچیست؟</a:t>
            </a:r>
            <a:endParaRPr lang="en-US" dirty="0">
              <a:solidFill>
                <a:schemeClr val="bg1"/>
              </a:solidFill>
            </a:endParaRPr>
          </a:p>
        </p:txBody>
      </p:sp>
      <p:sp>
        <p:nvSpPr>
          <p:cNvPr id="3" name="Text Placeholder 2"/>
          <p:cNvSpPr>
            <a:spLocks noGrp="1"/>
          </p:cNvSpPr>
          <p:nvPr>
            <p:ph type="body" idx="1"/>
          </p:nvPr>
        </p:nvSpPr>
        <p:spPr>
          <a:xfrm>
            <a:off x="1141410" y="2562578"/>
            <a:ext cx="9199212" cy="2965627"/>
          </a:xfrm>
        </p:spPr>
        <p:txBody>
          <a:bodyPr>
            <a:normAutofit fontScale="92500" lnSpcReduction="20000"/>
          </a:bodyPr>
          <a:lstStyle/>
          <a:p>
            <a:pPr algn="r"/>
            <a:r>
              <a:rPr lang="fa-IR" sz="2600" b="1" i="1" dirty="0" smtClean="0">
                <a:solidFill>
                  <a:srgbClr val="FFC000"/>
                </a:solidFill>
              </a:rPr>
              <a:t>چک قند</a:t>
            </a:r>
          </a:p>
          <a:p>
            <a:pPr algn="r"/>
            <a:r>
              <a:rPr lang="fa-IR" sz="2600" b="1" i="1" dirty="0" smtClean="0">
                <a:solidFill>
                  <a:srgbClr val="FFC000"/>
                </a:solidFill>
              </a:rPr>
              <a:t>چک ریتم</a:t>
            </a:r>
          </a:p>
          <a:p>
            <a:pPr algn="r"/>
            <a:r>
              <a:rPr lang="fa-IR" sz="2600" b="1" i="1" dirty="0" smtClean="0">
                <a:solidFill>
                  <a:srgbClr val="FFC000"/>
                </a:solidFill>
              </a:rPr>
              <a:t>با شک سپس شرو انبی بیوتیک</a:t>
            </a:r>
          </a:p>
          <a:p>
            <a:pPr algn="r"/>
            <a:r>
              <a:rPr lang="fa-IR" sz="2600" b="1" i="1" dirty="0" smtClean="0">
                <a:solidFill>
                  <a:srgbClr val="FFC000"/>
                </a:solidFill>
              </a:rPr>
              <a:t>شروع وازوپرسور</a:t>
            </a:r>
          </a:p>
          <a:p>
            <a:pPr algn="r"/>
            <a:r>
              <a:rPr lang="fa-IR" sz="2600" b="1" i="1" dirty="0" smtClean="0">
                <a:solidFill>
                  <a:srgbClr val="FFC000"/>
                </a:solidFill>
              </a:rPr>
              <a:t>شروع اتروپین</a:t>
            </a:r>
          </a:p>
          <a:p>
            <a:pPr algn="r"/>
            <a:r>
              <a:rPr lang="fa-IR" sz="2600" b="1" i="1" dirty="0" smtClean="0">
                <a:solidFill>
                  <a:srgbClr val="FFC000"/>
                </a:solidFill>
              </a:rPr>
              <a:t>گذتشتن پیس میکر</a:t>
            </a:r>
          </a:p>
          <a:p>
            <a:pPr algn="r"/>
            <a:endParaRPr lang="en-US" dirty="0"/>
          </a:p>
        </p:txBody>
      </p:sp>
    </p:spTree>
    <p:extLst>
      <p:ext uri="{BB962C8B-B14F-4D97-AF65-F5344CB8AC3E}">
        <p14:creationId xmlns:p14="http://schemas.microsoft.com/office/powerpoint/2010/main" val="423449205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5333" y="1105068"/>
            <a:ext cx="9685868" cy="4713789"/>
          </a:xfrm>
          <a:prstGeom prst="rect">
            <a:avLst/>
          </a:prstGeom>
        </p:spPr>
      </p:pic>
    </p:spTree>
    <p:extLst>
      <p:ext uri="{BB962C8B-B14F-4D97-AF65-F5344CB8AC3E}">
        <p14:creationId xmlns:p14="http://schemas.microsoft.com/office/powerpoint/2010/main" val="323827820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1099" y="-307974"/>
            <a:ext cx="9906000" cy="2852737"/>
          </a:xfrm>
        </p:spPr>
        <p:txBody>
          <a:bodyPr/>
          <a:lstStyle/>
          <a:p>
            <a:pPr algn="r" rtl="1"/>
            <a:r>
              <a:rPr lang="fa-IR" dirty="0" smtClean="0">
                <a:solidFill>
                  <a:schemeClr val="bg1"/>
                </a:solidFill>
              </a:rPr>
              <a:t>بعد از سیکل های متعدد احیا ریتم بیمار</a:t>
            </a:r>
            <a:r>
              <a:rPr lang="en-US" dirty="0" smtClean="0">
                <a:solidFill>
                  <a:schemeClr val="bg1"/>
                </a:solidFill>
              </a:rPr>
              <a:t>ventricular escape bradycardia with hypotension </a:t>
            </a:r>
            <a:br>
              <a:rPr lang="en-US" dirty="0" smtClean="0">
                <a:solidFill>
                  <a:schemeClr val="bg1"/>
                </a:solidFill>
              </a:rPr>
            </a:br>
            <a:r>
              <a:rPr lang="fa-IR" dirty="0" smtClean="0">
                <a:solidFill>
                  <a:schemeClr val="bg1"/>
                </a:solidFill>
              </a:rPr>
              <a:t> است </a:t>
            </a:r>
            <a:br>
              <a:rPr lang="fa-IR" dirty="0" smtClean="0">
                <a:solidFill>
                  <a:schemeClr val="bg1"/>
                </a:solidFill>
              </a:rPr>
            </a:br>
            <a:r>
              <a:rPr lang="fa-IR" dirty="0" smtClean="0">
                <a:solidFill>
                  <a:schemeClr val="bg1"/>
                </a:solidFill>
              </a:rPr>
              <a:t>اقدام بعدی چیست؟</a:t>
            </a:r>
            <a:endParaRPr lang="en-US" dirty="0">
              <a:solidFill>
                <a:schemeClr val="bg1"/>
              </a:solidFill>
            </a:endParaRPr>
          </a:p>
        </p:txBody>
      </p:sp>
      <p:sp>
        <p:nvSpPr>
          <p:cNvPr id="3" name="Text Placeholder 2"/>
          <p:cNvSpPr>
            <a:spLocks noGrp="1"/>
          </p:cNvSpPr>
          <p:nvPr>
            <p:ph type="body" idx="1"/>
          </p:nvPr>
        </p:nvSpPr>
        <p:spPr>
          <a:xfrm>
            <a:off x="1141411" y="2743200"/>
            <a:ext cx="9906000" cy="3055938"/>
          </a:xfrm>
        </p:spPr>
        <p:txBody>
          <a:bodyPr>
            <a:normAutofit/>
          </a:bodyPr>
          <a:lstStyle/>
          <a:p>
            <a:pPr algn="r" rtl="1"/>
            <a:r>
              <a:rPr lang="fa-IR" dirty="0" smtClean="0"/>
              <a:t>ا</a:t>
            </a:r>
            <a:r>
              <a:rPr lang="fa-IR" sz="2900" dirty="0" smtClean="0">
                <a:solidFill>
                  <a:srgbClr val="FFFF00"/>
                </a:solidFill>
              </a:rPr>
              <a:t>نتوباسیون بیمار</a:t>
            </a:r>
          </a:p>
          <a:p>
            <a:pPr algn="r" rtl="1"/>
            <a:r>
              <a:rPr lang="fa-IR" sz="2900" dirty="0" smtClean="0">
                <a:solidFill>
                  <a:srgbClr val="FFFF00"/>
                </a:solidFill>
              </a:rPr>
              <a:t>کاپنوگرافی</a:t>
            </a:r>
            <a:endParaRPr lang="en-US" sz="2900" dirty="0">
              <a:solidFill>
                <a:srgbClr val="FFFF00"/>
              </a:solidFill>
            </a:endParaRPr>
          </a:p>
          <a:p>
            <a:pPr algn="r" rtl="1"/>
            <a:r>
              <a:rPr lang="en-US" sz="2900" dirty="0" smtClean="0">
                <a:solidFill>
                  <a:srgbClr val="FFFF00"/>
                </a:solidFill>
              </a:rPr>
              <a:t>5t$5h </a:t>
            </a:r>
            <a:r>
              <a:rPr lang="fa-IR" sz="2900" dirty="0" smtClean="0">
                <a:solidFill>
                  <a:srgbClr val="FFFF00"/>
                </a:solidFill>
              </a:rPr>
              <a:t>را بررسی کنیم</a:t>
            </a:r>
          </a:p>
          <a:p>
            <a:pPr algn="r" rtl="1"/>
            <a:r>
              <a:rPr lang="fa-IR" sz="2900" dirty="0" smtClean="0">
                <a:solidFill>
                  <a:srgbClr val="FFFF00"/>
                </a:solidFill>
              </a:rPr>
              <a:t>از نظر </a:t>
            </a:r>
            <a:r>
              <a:rPr lang="en-US" sz="2900" dirty="0" smtClean="0">
                <a:solidFill>
                  <a:srgbClr val="FFFF00"/>
                </a:solidFill>
              </a:rPr>
              <a:t>toxicology </a:t>
            </a:r>
            <a:r>
              <a:rPr lang="fa-IR" sz="2900" dirty="0">
                <a:solidFill>
                  <a:srgbClr val="FFFF00"/>
                </a:solidFill>
              </a:rPr>
              <a:t> </a:t>
            </a:r>
            <a:r>
              <a:rPr lang="fa-IR" sz="2900" dirty="0" smtClean="0">
                <a:solidFill>
                  <a:srgbClr val="FFFF00"/>
                </a:solidFill>
              </a:rPr>
              <a:t> بیمار را بررسی میکنیم</a:t>
            </a:r>
          </a:p>
        </p:txBody>
      </p:sp>
    </p:spTree>
    <p:extLst>
      <p:ext uri="{BB962C8B-B14F-4D97-AF65-F5344CB8AC3E}">
        <p14:creationId xmlns:p14="http://schemas.microsoft.com/office/powerpoint/2010/main" val="30900282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r>
              <a:rPr lang="en-US" dirty="0">
                <a:solidFill>
                  <a:schemeClr val="bg1"/>
                </a:solidFill>
              </a:rPr>
              <a:t>Case Presentation</a:t>
            </a:r>
          </a:p>
        </p:txBody>
      </p:sp>
      <p:sp>
        <p:nvSpPr>
          <p:cNvPr id="14339" name="Content Placeholder 2"/>
          <p:cNvSpPr>
            <a:spLocks noGrp="1"/>
          </p:cNvSpPr>
          <p:nvPr>
            <p:ph idx="1"/>
          </p:nvPr>
        </p:nvSpPr>
        <p:spPr/>
        <p:txBody>
          <a:bodyPr/>
          <a:lstStyle/>
          <a:p>
            <a:r>
              <a:rPr lang="en-US" dirty="0">
                <a:solidFill>
                  <a:schemeClr val="bg1"/>
                </a:solidFill>
              </a:rPr>
              <a:t>A nurse on the medical ward calls you (rapid response team) because an 80-year-old female patient who was admitted for nausea and vomiting is now experiencing chest discomfort. </a:t>
            </a:r>
          </a:p>
          <a:p>
            <a:endParaRPr lang="en-US" dirty="0"/>
          </a:p>
          <a:p>
            <a:pPr marL="0" indent="0" algn="ctr">
              <a:buNone/>
            </a:pPr>
            <a:r>
              <a:rPr lang="en-US" i="1" dirty="0">
                <a:solidFill>
                  <a:srgbClr val="FF0000"/>
                </a:solidFill>
              </a:rPr>
              <a:t>What are your initial actions?</a:t>
            </a:r>
          </a:p>
          <a:p>
            <a:endParaRPr lang="en-US" dirty="0"/>
          </a:p>
        </p:txBody>
      </p:sp>
      <p:sp>
        <p:nvSpPr>
          <p:cNvPr id="4100" name="Slide Number Placeholder 3"/>
          <p:cNvSpPr>
            <a:spLocks noGrp="1"/>
          </p:cNvSpPr>
          <p:nvPr>
            <p:ph type="sldNum" sz="quarter" idx="12"/>
          </p:nvPr>
        </p:nvSpPr>
        <p:spPr/>
        <p:txBody>
          <a:bodyPr/>
          <a:lstStyle>
            <a:lvl1pPr eaLnBrk="0" hangingPunct="0">
              <a:defRPr>
                <a:solidFill>
                  <a:schemeClr val="tx1"/>
                </a:solidFill>
                <a:latin typeface="Calibri" pitchFamily="34" charset="0"/>
                <a:ea typeface="MS PGothic" pitchFamily="34" charset="-128"/>
              </a:defRPr>
            </a:lvl1pPr>
            <a:lvl2pPr marL="655579" indent="-252146" eaLnBrk="0" hangingPunct="0">
              <a:defRPr>
                <a:solidFill>
                  <a:schemeClr val="tx1"/>
                </a:solidFill>
                <a:latin typeface="Calibri" pitchFamily="34" charset="0"/>
                <a:ea typeface="MS PGothic" pitchFamily="34" charset="-128"/>
              </a:defRPr>
            </a:lvl2pPr>
            <a:lvl3pPr marL="1008583" indent="-201717" eaLnBrk="0" hangingPunct="0">
              <a:defRPr>
                <a:solidFill>
                  <a:schemeClr val="tx1"/>
                </a:solidFill>
                <a:latin typeface="Calibri" pitchFamily="34" charset="0"/>
                <a:ea typeface="MS PGothic" pitchFamily="34" charset="-128"/>
              </a:defRPr>
            </a:lvl3pPr>
            <a:lvl4pPr marL="1412016" indent="-201717" eaLnBrk="0" hangingPunct="0">
              <a:defRPr>
                <a:solidFill>
                  <a:schemeClr val="tx1"/>
                </a:solidFill>
                <a:latin typeface="Calibri" pitchFamily="34" charset="0"/>
                <a:ea typeface="MS PGothic" pitchFamily="34" charset="-128"/>
              </a:defRPr>
            </a:lvl4pPr>
            <a:lvl5pPr marL="1815450" indent="-201717" eaLnBrk="0" hangingPunct="0">
              <a:defRPr>
                <a:solidFill>
                  <a:schemeClr val="tx1"/>
                </a:solidFill>
                <a:latin typeface="Calibri" pitchFamily="34" charset="0"/>
                <a:ea typeface="MS PGothic" pitchFamily="34" charset="-128"/>
              </a:defRPr>
            </a:lvl5pPr>
            <a:lvl6pPr marL="2218883" indent="-201717" eaLnBrk="0" fontAlgn="base" hangingPunct="0">
              <a:spcBef>
                <a:spcPct val="0"/>
              </a:spcBef>
              <a:spcAft>
                <a:spcPct val="0"/>
              </a:spcAft>
              <a:defRPr>
                <a:solidFill>
                  <a:schemeClr val="tx1"/>
                </a:solidFill>
                <a:latin typeface="Calibri" pitchFamily="34" charset="0"/>
                <a:ea typeface="MS PGothic" pitchFamily="34" charset="-128"/>
              </a:defRPr>
            </a:lvl6pPr>
            <a:lvl7pPr marL="2622316" indent="-201717" eaLnBrk="0" fontAlgn="base" hangingPunct="0">
              <a:spcBef>
                <a:spcPct val="0"/>
              </a:spcBef>
              <a:spcAft>
                <a:spcPct val="0"/>
              </a:spcAft>
              <a:defRPr>
                <a:solidFill>
                  <a:schemeClr val="tx1"/>
                </a:solidFill>
                <a:latin typeface="Calibri" pitchFamily="34" charset="0"/>
                <a:ea typeface="MS PGothic" pitchFamily="34" charset="-128"/>
              </a:defRPr>
            </a:lvl7pPr>
            <a:lvl8pPr marL="3025750" indent="-201717" eaLnBrk="0" fontAlgn="base" hangingPunct="0">
              <a:spcBef>
                <a:spcPct val="0"/>
              </a:spcBef>
              <a:spcAft>
                <a:spcPct val="0"/>
              </a:spcAft>
              <a:defRPr>
                <a:solidFill>
                  <a:schemeClr val="tx1"/>
                </a:solidFill>
                <a:latin typeface="Calibri" pitchFamily="34" charset="0"/>
                <a:ea typeface="MS PGothic" pitchFamily="34" charset="-128"/>
              </a:defRPr>
            </a:lvl8pPr>
            <a:lvl9pPr marL="3429183" indent="-201717" eaLnBrk="0" fontAlgn="base" hangingPunct="0">
              <a:spcBef>
                <a:spcPct val="0"/>
              </a:spcBef>
              <a:spcAft>
                <a:spcPct val="0"/>
              </a:spcAft>
              <a:defRPr>
                <a:solidFill>
                  <a:schemeClr val="tx1"/>
                </a:solidFill>
                <a:latin typeface="Calibri" pitchFamily="34" charset="0"/>
                <a:ea typeface="MS PGothic" pitchFamily="34" charset="-128"/>
              </a:defRPr>
            </a:lvl9pPr>
          </a:lstStyle>
          <a:p>
            <a:fld id="{B8FAA794-FED3-492C-BB06-0B1D51D9E41F}" type="slidenum">
              <a:rPr lang="en-US" smtClean="0">
                <a:solidFill>
                  <a:srgbClr val="898989"/>
                </a:solidFill>
              </a:rPr>
              <a:pPr/>
              <a:t>19</a:t>
            </a:fld>
            <a:endParaRPr lang="en-US" dirty="0">
              <a:solidFill>
                <a:srgbClr val="898989"/>
              </a:solidFill>
            </a:endParaRPr>
          </a:p>
        </p:txBody>
      </p:sp>
    </p:spTree>
    <p:extLst>
      <p:ext uri="{BB962C8B-B14F-4D97-AF65-F5344CB8AC3E}">
        <p14:creationId xmlns:p14="http://schemas.microsoft.com/office/powerpoint/2010/main" val="33405543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1141412" y="2249486"/>
            <a:ext cx="9905999" cy="2322513"/>
          </a:xfrm>
        </p:spPr>
        <p:txBody>
          <a:bodyPr>
            <a:normAutofit/>
          </a:bodyPr>
          <a:lstStyle/>
          <a:p>
            <a:pPr marL="0" indent="0" algn="ctr">
              <a:buNone/>
            </a:pPr>
            <a:r>
              <a:rPr lang="en-US" sz="2800" b="1" i="1" dirty="0" smtClean="0">
                <a:solidFill>
                  <a:schemeClr val="bg1"/>
                </a:solidFill>
                <a:latin typeface="Arial Black" panose="020B0A04020102020204" pitchFamily="34" charset="0"/>
              </a:rPr>
              <a:t>Dr. </a:t>
            </a:r>
            <a:r>
              <a:rPr lang="en-US" sz="2800" b="1" i="1" dirty="0" err="1" smtClean="0">
                <a:solidFill>
                  <a:schemeClr val="bg1"/>
                </a:solidFill>
                <a:latin typeface="Arial Black" panose="020B0A04020102020204" pitchFamily="34" charset="0"/>
              </a:rPr>
              <a:t>Keyvan</a:t>
            </a:r>
            <a:r>
              <a:rPr lang="en-US" sz="2800" b="1" i="1" dirty="0" smtClean="0">
                <a:solidFill>
                  <a:schemeClr val="bg1"/>
                </a:solidFill>
                <a:latin typeface="Arial Black" panose="020B0A04020102020204" pitchFamily="34" charset="0"/>
              </a:rPr>
              <a:t> </a:t>
            </a:r>
            <a:r>
              <a:rPr lang="en-US" sz="2800" b="1" i="1" dirty="0" err="1" smtClean="0">
                <a:solidFill>
                  <a:schemeClr val="bg1"/>
                </a:solidFill>
                <a:latin typeface="Arial Black" panose="020B0A04020102020204" pitchFamily="34" charset="0"/>
              </a:rPr>
              <a:t>Elchian</a:t>
            </a:r>
            <a:endParaRPr lang="en-US" sz="2800" b="1" i="1" dirty="0">
              <a:solidFill>
                <a:schemeClr val="bg1"/>
              </a:solidFill>
              <a:latin typeface="Arial Black" panose="020B0A04020102020204" pitchFamily="34" charset="0"/>
            </a:endParaRPr>
          </a:p>
          <a:p>
            <a:pPr marL="0" indent="0" algn="ctr">
              <a:buNone/>
            </a:pPr>
            <a:r>
              <a:rPr lang="en-US" b="1" i="1" dirty="0" smtClean="0">
                <a:solidFill>
                  <a:schemeClr val="bg1"/>
                </a:solidFill>
                <a:latin typeface="Arial Black" panose="020B0A04020102020204" pitchFamily="34" charset="0"/>
              </a:rPr>
              <a:t>Internist</a:t>
            </a:r>
          </a:p>
          <a:p>
            <a:pPr marL="0" indent="0" algn="ctr">
              <a:buNone/>
            </a:pPr>
            <a:r>
              <a:rPr lang="en-US" b="1" i="1" dirty="0" smtClean="0">
                <a:solidFill>
                  <a:schemeClr val="bg1"/>
                </a:solidFill>
                <a:latin typeface="Arial Black" panose="020B0A04020102020204" pitchFamily="34" charset="0"/>
              </a:rPr>
              <a:t>IUMS</a:t>
            </a:r>
          </a:p>
          <a:p>
            <a:pPr marL="0" indent="0" algn="ctr">
              <a:buNone/>
            </a:pPr>
            <a:endParaRPr lang="en-US" b="1" i="1" dirty="0" smtClean="0">
              <a:solidFill>
                <a:schemeClr val="bg1"/>
              </a:solidFill>
              <a:latin typeface="Arial Black" panose="020B0A04020102020204" pitchFamily="34" charset="0"/>
            </a:endParaRPr>
          </a:p>
          <a:p>
            <a:pPr marL="0" indent="0" algn="ctr">
              <a:buNone/>
            </a:pPr>
            <a:endParaRPr lang="en-US" b="1" i="1" dirty="0">
              <a:solidFill>
                <a:schemeClr val="bg1"/>
              </a:solidFill>
              <a:latin typeface="Arial Black" panose="020B0A04020102020204" pitchFamily="34" charset="0"/>
            </a:endParaRPr>
          </a:p>
          <a:p>
            <a:pPr marL="0" indent="0" algn="ctr">
              <a:buNone/>
            </a:pPr>
            <a:endParaRPr lang="en-US" b="1" i="1"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290615316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en-US" dirty="0">
                <a:solidFill>
                  <a:schemeClr val="bg1"/>
                </a:solidFill>
              </a:rPr>
              <a:t>Case Presentation: </a:t>
            </a:r>
            <a:br>
              <a:rPr lang="en-US" dirty="0">
                <a:solidFill>
                  <a:schemeClr val="bg1"/>
                </a:solidFill>
              </a:rPr>
            </a:br>
            <a:r>
              <a:rPr lang="en-US" dirty="0">
                <a:solidFill>
                  <a:schemeClr val="bg1"/>
                </a:solidFill>
              </a:rPr>
              <a:t>Physical Findings</a:t>
            </a:r>
          </a:p>
        </p:txBody>
      </p:sp>
      <p:sp>
        <p:nvSpPr>
          <p:cNvPr id="18434" name="Content Placeholder 2"/>
          <p:cNvSpPr>
            <a:spLocks noGrp="1"/>
          </p:cNvSpPr>
          <p:nvPr>
            <p:ph idx="1"/>
          </p:nvPr>
        </p:nvSpPr>
        <p:spPr/>
        <p:txBody>
          <a:bodyPr>
            <a:normAutofit fontScale="77500" lnSpcReduction="20000"/>
          </a:bodyPr>
          <a:lstStyle/>
          <a:p>
            <a:pPr marL="0" indent="0">
              <a:buNone/>
            </a:pPr>
            <a:r>
              <a:rPr lang="en-US" dirty="0">
                <a:solidFill>
                  <a:schemeClr val="bg1"/>
                </a:solidFill>
              </a:rPr>
              <a:t>You perform the </a:t>
            </a:r>
            <a:r>
              <a:rPr lang="en-US" b="1" dirty="0">
                <a:solidFill>
                  <a:schemeClr val="bg1"/>
                </a:solidFill>
              </a:rPr>
              <a:t>Primary Assessment:</a:t>
            </a:r>
          </a:p>
          <a:p>
            <a:pPr marL="303976" indent="-303976"/>
            <a:r>
              <a:rPr lang="en-US" b="1" dirty="0">
                <a:solidFill>
                  <a:schemeClr val="bg1"/>
                </a:solidFill>
              </a:rPr>
              <a:t>A</a:t>
            </a:r>
            <a:endParaRPr lang="en-US" b="1" dirty="0">
              <a:solidFill>
                <a:schemeClr val="bg1"/>
              </a:solidFill>
              <a:sym typeface="Symbol"/>
            </a:endParaRPr>
          </a:p>
          <a:p>
            <a:pPr marL="303976" indent="-303976"/>
            <a:r>
              <a:rPr lang="en-US" b="1" dirty="0">
                <a:solidFill>
                  <a:schemeClr val="bg1"/>
                </a:solidFill>
              </a:rPr>
              <a:t>B</a:t>
            </a:r>
          </a:p>
          <a:p>
            <a:pPr marL="303976" indent="-303976"/>
            <a:r>
              <a:rPr lang="en-US" b="1" dirty="0">
                <a:solidFill>
                  <a:schemeClr val="bg1"/>
                </a:solidFill>
              </a:rPr>
              <a:t>C</a:t>
            </a:r>
            <a:endParaRPr lang="en-US" b="1" dirty="0">
              <a:solidFill>
                <a:schemeClr val="bg1"/>
              </a:solidFill>
              <a:sym typeface="Symbol"/>
            </a:endParaRPr>
          </a:p>
          <a:p>
            <a:pPr marL="303976" indent="-303976"/>
            <a:r>
              <a:rPr lang="en-US" b="1" dirty="0">
                <a:solidFill>
                  <a:schemeClr val="bg1"/>
                </a:solidFill>
              </a:rPr>
              <a:t>D</a:t>
            </a:r>
          </a:p>
          <a:p>
            <a:pPr marL="303976" indent="-303976"/>
            <a:r>
              <a:rPr lang="en-US" b="1" dirty="0">
                <a:solidFill>
                  <a:schemeClr val="bg1"/>
                </a:solidFill>
              </a:rPr>
              <a:t>E</a:t>
            </a:r>
          </a:p>
          <a:p>
            <a:endParaRPr lang="en-US" dirty="0">
              <a:solidFill>
                <a:schemeClr val="bg1"/>
              </a:solidFill>
            </a:endParaRPr>
          </a:p>
          <a:p>
            <a:pPr marL="0" indent="0">
              <a:spcBef>
                <a:spcPts val="0"/>
              </a:spcBef>
              <a:buNone/>
            </a:pPr>
            <a:r>
              <a:rPr lang="en-US" sz="2294" dirty="0">
                <a:solidFill>
                  <a:schemeClr val="bg1"/>
                </a:solidFill>
              </a:rPr>
              <a:t>BP 80/40 mm Hg, HR 110/min, RR 20/min</a:t>
            </a:r>
          </a:p>
          <a:p>
            <a:pPr marL="0" indent="0">
              <a:spcBef>
                <a:spcPts val="0"/>
              </a:spcBef>
              <a:buNone/>
            </a:pPr>
            <a:r>
              <a:rPr lang="en-US" sz="2294" dirty="0">
                <a:solidFill>
                  <a:schemeClr val="bg1"/>
                </a:solidFill>
              </a:rPr>
              <a:t>O</a:t>
            </a:r>
            <a:r>
              <a:rPr lang="en-US" sz="2294" baseline="-25000" dirty="0">
                <a:solidFill>
                  <a:schemeClr val="bg1"/>
                </a:solidFill>
              </a:rPr>
              <a:t>2</a:t>
            </a:r>
            <a:r>
              <a:rPr lang="en-US" sz="2294" dirty="0">
                <a:solidFill>
                  <a:schemeClr val="bg1"/>
                </a:solidFill>
              </a:rPr>
              <a:t> sat 90% on RA, temp 37</a:t>
            </a:r>
            <a:r>
              <a:rPr lang="en-US" sz="2294"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a:t>
            </a:r>
            <a:r>
              <a:rPr lang="en-US" sz="2294" dirty="0">
                <a:solidFill>
                  <a:schemeClr val="bg1"/>
                </a:solidFill>
              </a:rPr>
              <a:t>C (98.6</a:t>
            </a:r>
            <a:r>
              <a:rPr lang="en-US" sz="2294"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a:t>
            </a:r>
            <a:r>
              <a:rPr lang="en-US" sz="2294" dirty="0">
                <a:solidFill>
                  <a:schemeClr val="bg1"/>
                </a:solidFill>
              </a:rPr>
              <a:t>F), glucose 104 mg/dL</a:t>
            </a:r>
          </a:p>
          <a:p>
            <a:endParaRPr lang="en-US" dirty="0"/>
          </a:p>
          <a:p>
            <a:endParaRPr lang="en-US" dirty="0"/>
          </a:p>
          <a:p>
            <a:endParaRPr lang="en-US" dirty="0"/>
          </a:p>
        </p:txBody>
      </p:sp>
      <p:sp>
        <p:nvSpPr>
          <p:cNvPr id="5124" name="Slide Number Placeholder 3"/>
          <p:cNvSpPr>
            <a:spLocks noGrp="1"/>
          </p:cNvSpPr>
          <p:nvPr>
            <p:ph type="sldNum" sz="quarter" idx="12"/>
          </p:nvPr>
        </p:nvSpPr>
        <p:spPr/>
        <p:txBody>
          <a:bodyPr/>
          <a:lstStyle>
            <a:lvl1pPr eaLnBrk="0" hangingPunct="0">
              <a:defRPr>
                <a:solidFill>
                  <a:schemeClr val="tx1"/>
                </a:solidFill>
                <a:latin typeface="Calibri" pitchFamily="34" charset="0"/>
                <a:ea typeface="MS PGothic" pitchFamily="34" charset="-128"/>
              </a:defRPr>
            </a:lvl1pPr>
            <a:lvl2pPr marL="655579" indent="-252146" eaLnBrk="0" hangingPunct="0">
              <a:defRPr>
                <a:solidFill>
                  <a:schemeClr val="tx1"/>
                </a:solidFill>
                <a:latin typeface="Calibri" pitchFamily="34" charset="0"/>
                <a:ea typeface="MS PGothic" pitchFamily="34" charset="-128"/>
              </a:defRPr>
            </a:lvl2pPr>
            <a:lvl3pPr marL="1008583" indent="-201717" eaLnBrk="0" hangingPunct="0">
              <a:defRPr>
                <a:solidFill>
                  <a:schemeClr val="tx1"/>
                </a:solidFill>
                <a:latin typeface="Calibri" pitchFamily="34" charset="0"/>
                <a:ea typeface="MS PGothic" pitchFamily="34" charset="-128"/>
              </a:defRPr>
            </a:lvl3pPr>
            <a:lvl4pPr marL="1412016" indent="-201717" eaLnBrk="0" hangingPunct="0">
              <a:defRPr>
                <a:solidFill>
                  <a:schemeClr val="tx1"/>
                </a:solidFill>
                <a:latin typeface="Calibri" pitchFamily="34" charset="0"/>
                <a:ea typeface="MS PGothic" pitchFamily="34" charset="-128"/>
              </a:defRPr>
            </a:lvl4pPr>
            <a:lvl5pPr marL="1815450" indent="-201717" eaLnBrk="0" hangingPunct="0">
              <a:defRPr>
                <a:solidFill>
                  <a:schemeClr val="tx1"/>
                </a:solidFill>
                <a:latin typeface="Calibri" pitchFamily="34" charset="0"/>
                <a:ea typeface="MS PGothic" pitchFamily="34" charset="-128"/>
              </a:defRPr>
            </a:lvl5pPr>
            <a:lvl6pPr marL="2218883" indent="-201717" eaLnBrk="0" fontAlgn="base" hangingPunct="0">
              <a:spcBef>
                <a:spcPct val="0"/>
              </a:spcBef>
              <a:spcAft>
                <a:spcPct val="0"/>
              </a:spcAft>
              <a:defRPr>
                <a:solidFill>
                  <a:schemeClr val="tx1"/>
                </a:solidFill>
                <a:latin typeface="Calibri" pitchFamily="34" charset="0"/>
                <a:ea typeface="MS PGothic" pitchFamily="34" charset="-128"/>
              </a:defRPr>
            </a:lvl6pPr>
            <a:lvl7pPr marL="2622316" indent="-201717" eaLnBrk="0" fontAlgn="base" hangingPunct="0">
              <a:spcBef>
                <a:spcPct val="0"/>
              </a:spcBef>
              <a:spcAft>
                <a:spcPct val="0"/>
              </a:spcAft>
              <a:defRPr>
                <a:solidFill>
                  <a:schemeClr val="tx1"/>
                </a:solidFill>
                <a:latin typeface="Calibri" pitchFamily="34" charset="0"/>
                <a:ea typeface="MS PGothic" pitchFamily="34" charset="-128"/>
              </a:defRPr>
            </a:lvl7pPr>
            <a:lvl8pPr marL="3025750" indent="-201717" eaLnBrk="0" fontAlgn="base" hangingPunct="0">
              <a:spcBef>
                <a:spcPct val="0"/>
              </a:spcBef>
              <a:spcAft>
                <a:spcPct val="0"/>
              </a:spcAft>
              <a:defRPr>
                <a:solidFill>
                  <a:schemeClr val="tx1"/>
                </a:solidFill>
                <a:latin typeface="Calibri" pitchFamily="34" charset="0"/>
                <a:ea typeface="MS PGothic" pitchFamily="34" charset="-128"/>
              </a:defRPr>
            </a:lvl8pPr>
            <a:lvl9pPr marL="3429183" indent="-201717" eaLnBrk="0" fontAlgn="base" hangingPunct="0">
              <a:spcBef>
                <a:spcPct val="0"/>
              </a:spcBef>
              <a:spcAft>
                <a:spcPct val="0"/>
              </a:spcAft>
              <a:defRPr>
                <a:solidFill>
                  <a:schemeClr val="tx1"/>
                </a:solidFill>
                <a:latin typeface="Calibri" pitchFamily="34" charset="0"/>
                <a:ea typeface="MS PGothic" pitchFamily="34" charset="-128"/>
              </a:defRPr>
            </a:lvl9pPr>
          </a:lstStyle>
          <a:p>
            <a:fld id="{118067FE-BD89-4C34-B4F9-EF7DCC4A45F0}" type="slidenum">
              <a:rPr lang="en-US" smtClean="0">
                <a:solidFill>
                  <a:srgbClr val="898989"/>
                </a:solidFill>
              </a:rPr>
              <a:pPr/>
              <a:t>20</a:t>
            </a:fld>
            <a:endParaRPr lang="en-US" dirty="0">
              <a:solidFill>
                <a:srgbClr val="898989"/>
              </a:solidFill>
            </a:endParaRPr>
          </a:p>
        </p:txBody>
      </p:sp>
    </p:spTree>
    <p:extLst>
      <p:ext uri="{BB962C8B-B14F-4D97-AF65-F5344CB8AC3E}">
        <p14:creationId xmlns:p14="http://schemas.microsoft.com/office/powerpoint/2010/main" val="300136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434">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43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dirty="0">
                <a:solidFill>
                  <a:schemeClr val="bg1"/>
                </a:solidFill>
              </a:rPr>
              <a:t>Perfusion</a:t>
            </a:r>
          </a:p>
        </p:txBody>
      </p:sp>
      <p:sp>
        <p:nvSpPr>
          <p:cNvPr id="9220" name="Slide Number Placeholder 3"/>
          <p:cNvSpPr>
            <a:spLocks noGrp="1"/>
          </p:cNvSpPr>
          <p:nvPr>
            <p:ph type="sldNum" sz="quarter" idx="12"/>
          </p:nvPr>
        </p:nvSpPr>
        <p:spPr/>
        <p:txBody>
          <a:bodyPr/>
          <a:lstStyle>
            <a:lvl1pPr eaLnBrk="0" hangingPunct="0">
              <a:defRPr>
                <a:solidFill>
                  <a:schemeClr val="tx1"/>
                </a:solidFill>
                <a:latin typeface="Calibri" pitchFamily="34" charset="0"/>
                <a:ea typeface="MS PGothic" pitchFamily="34" charset="-128"/>
              </a:defRPr>
            </a:lvl1pPr>
            <a:lvl2pPr marL="655579" indent="-252146" eaLnBrk="0" hangingPunct="0">
              <a:defRPr>
                <a:solidFill>
                  <a:schemeClr val="tx1"/>
                </a:solidFill>
                <a:latin typeface="Calibri" pitchFamily="34" charset="0"/>
                <a:ea typeface="MS PGothic" pitchFamily="34" charset="-128"/>
              </a:defRPr>
            </a:lvl2pPr>
            <a:lvl3pPr marL="1008583" indent="-201717" eaLnBrk="0" hangingPunct="0">
              <a:defRPr>
                <a:solidFill>
                  <a:schemeClr val="tx1"/>
                </a:solidFill>
                <a:latin typeface="Calibri" pitchFamily="34" charset="0"/>
                <a:ea typeface="MS PGothic" pitchFamily="34" charset="-128"/>
              </a:defRPr>
            </a:lvl3pPr>
            <a:lvl4pPr marL="1412016" indent="-201717" eaLnBrk="0" hangingPunct="0">
              <a:defRPr>
                <a:solidFill>
                  <a:schemeClr val="tx1"/>
                </a:solidFill>
                <a:latin typeface="Calibri" pitchFamily="34" charset="0"/>
                <a:ea typeface="MS PGothic" pitchFamily="34" charset="-128"/>
              </a:defRPr>
            </a:lvl4pPr>
            <a:lvl5pPr marL="1815450" indent="-201717" eaLnBrk="0" hangingPunct="0">
              <a:defRPr>
                <a:solidFill>
                  <a:schemeClr val="tx1"/>
                </a:solidFill>
                <a:latin typeface="Calibri" pitchFamily="34" charset="0"/>
                <a:ea typeface="MS PGothic" pitchFamily="34" charset="-128"/>
              </a:defRPr>
            </a:lvl5pPr>
            <a:lvl6pPr marL="2218883" indent="-201717" eaLnBrk="0" fontAlgn="base" hangingPunct="0">
              <a:spcBef>
                <a:spcPct val="0"/>
              </a:spcBef>
              <a:spcAft>
                <a:spcPct val="0"/>
              </a:spcAft>
              <a:defRPr>
                <a:solidFill>
                  <a:schemeClr val="tx1"/>
                </a:solidFill>
                <a:latin typeface="Calibri" pitchFamily="34" charset="0"/>
                <a:ea typeface="MS PGothic" pitchFamily="34" charset="-128"/>
              </a:defRPr>
            </a:lvl6pPr>
            <a:lvl7pPr marL="2622316" indent="-201717" eaLnBrk="0" fontAlgn="base" hangingPunct="0">
              <a:spcBef>
                <a:spcPct val="0"/>
              </a:spcBef>
              <a:spcAft>
                <a:spcPct val="0"/>
              </a:spcAft>
              <a:defRPr>
                <a:solidFill>
                  <a:schemeClr val="tx1"/>
                </a:solidFill>
                <a:latin typeface="Calibri" pitchFamily="34" charset="0"/>
                <a:ea typeface="MS PGothic" pitchFamily="34" charset="-128"/>
              </a:defRPr>
            </a:lvl7pPr>
            <a:lvl8pPr marL="3025750" indent="-201717" eaLnBrk="0" fontAlgn="base" hangingPunct="0">
              <a:spcBef>
                <a:spcPct val="0"/>
              </a:spcBef>
              <a:spcAft>
                <a:spcPct val="0"/>
              </a:spcAft>
              <a:defRPr>
                <a:solidFill>
                  <a:schemeClr val="tx1"/>
                </a:solidFill>
                <a:latin typeface="Calibri" pitchFamily="34" charset="0"/>
                <a:ea typeface="MS PGothic" pitchFamily="34" charset="-128"/>
              </a:defRPr>
            </a:lvl8pPr>
            <a:lvl9pPr marL="3429183" indent="-201717" eaLnBrk="0" fontAlgn="base" hangingPunct="0">
              <a:spcBef>
                <a:spcPct val="0"/>
              </a:spcBef>
              <a:spcAft>
                <a:spcPct val="0"/>
              </a:spcAft>
              <a:defRPr>
                <a:solidFill>
                  <a:schemeClr val="tx1"/>
                </a:solidFill>
                <a:latin typeface="Calibri" pitchFamily="34" charset="0"/>
                <a:ea typeface="MS PGothic" pitchFamily="34" charset="-128"/>
              </a:defRPr>
            </a:lvl9pPr>
          </a:lstStyle>
          <a:p>
            <a:fld id="{99DE3AB9-FAC3-476E-9D2A-1EDD19309DF7}" type="slidenum">
              <a:rPr lang="en-US" smtClean="0">
                <a:solidFill>
                  <a:srgbClr val="898989"/>
                </a:solidFill>
              </a:rPr>
              <a:pPr/>
              <a:t>21</a:t>
            </a:fld>
            <a:endParaRPr lang="en-US" dirty="0">
              <a:solidFill>
                <a:srgbClr val="898989"/>
              </a:solidFill>
            </a:endParaRPr>
          </a:p>
        </p:txBody>
      </p:sp>
      <p:sp>
        <p:nvSpPr>
          <p:cNvPr id="13317" name="Content Placeholder 2"/>
          <p:cNvSpPr txBox="1">
            <a:spLocks/>
          </p:cNvSpPr>
          <p:nvPr/>
        </p:nvSpPr>
        <p:spPr bwMode="auto">
          <a:xfrm>
            <a:off x="2061883" y="1949823"/>
            <a:ext cx="8068235" cy="22187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457200" indent="-457200"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marL="303976" indent="-303976" eaLnBrk="1" hangingPunct="1">
              <a:spcBef>
                <a:spcPts val="529"/>
              </a:spcBef>
              <a:buFont typeface="Arial" charset="0"/>
              <a:buChar char="•"/>
            </a:pPr>
            <a:r>
              <a:rPr lang="en-US" sz="2647" dirty="0">
                <a:solidFill>
                  <a:schemeClr val="bg1"/>
                </a:solidFill>
              </a:rPr>
              <a:t>Intravascular volume</a:t>
            </a:r>
          </a:p>
          <a:p>
            <a:pPr marL="303976" indent="-303976" eaLnBrk="1" hangingPunct="1">
              <a:spcBef>
                <a:spcPts val="529"/>
              </a:spcBef>
              <a:buFont typeface="Arial" charset="0"/>
              <a:buChar char="•"/>
            </a:pPr>
            <a:r>
              <a:rPr lang="en-US" sz="2647" dirty="0">
                <a:solidFill>
                  <a:schemeClr val="bg1"/>
                </a:solidFill>
              </a:rPr>
              <a:t>Peripheral vascular resistance</a:t>
            </a:r>
          </a:p>
          <a:p>
            <a:pPr marL="303976" indent="-303976" eaLnBrk="1" hangingPunct="1">
              <a:spcBef>
                <a:spcPts val="529"/>
              </a:spcBef>
              <a:buFont typeface="Arial" charset="0"/>
              <a:buChar char="•"/>
            </a:pPr>
            <a:r>
              <a:rPr lang="en-US" sz="2647" dirty="0">
                <a:solidFill>
                  <a:schemeClr val="bg1"/>
                </a:solidFill>
              </a:rPr>
              <a:t>Cardiac contractility</a:t>
            </a:r>
          </a:p>
          <a:p>
            <a:pPr marL="303976" indent="-303976" eaLnBrk="1" hangingPunct="1">
              <a:spcBef>
                <a:spcPts val="529"/>
              </a:spcBef>
              <a:buFont typeface="Arial" charset="0"/>
              <a:buChar char="•"/>
            </a:pPr>
            <a:r>
              <a:rPr lang="en-US" sz="2647" dirty="0">
                <a:solidFill>
                  <a:schemeClr val="bg1"/>
                </a:solidFill>
              </a:rPr>
              <a:t>Heart rate</a:t>
            </a:r>
          </a:p>
        </p:txBody>
      </p:sp>
    </p:spTree>
    <p:extLst>
      <p:ext uri="{BB962C8B-B14F-4D97-AF65-F5344CB8AC3E}">
        <p14:creationId xmlns:p14="http://schemas.microsoft.com/office/powerpoint/2010/main" val="6316406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331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331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3317">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331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fontScale="90000"/>
          </a:bodyPr>
          <a:lstStyle/>
          <a:p>
            <a:r>
              <a:rPr lang="en-US" dirty="0">
                <a:solidFill>
                  <a:schemeClr val="bg1"/>
                </a:solidFill>
              </a:rPr>
              <a:t>Differential Diagnosis: Secondary Assessment</a:t>
            </a:r>
            <a:br>
              <a:rPr lang="en-US" dirty="0">
                <a:solidFill>
                  <a:schemeClr val="bg1"/>
                </a:solidFill>
              </a:rPr>
            </a:br>
            <a:r>
              <a:rPr lang="en-US" dirty="0">
                <a:solidFill>
                  <a:schemeClr val="bg1"/>
                </a:solidFill>
              </a:rPr>
              <a:t>SAMPLE</a:t>
            </a:r>
          </a:p>
        </p:txBody>
      </p:sp>
      <p:sp>
        <p:nvSpPr>
          <p:cNvPr id="6148" name="Slide Number Placeholder 3"/>
          <p:cNvSpPr>
            <a:spLocks noGrp="1"/>
          </p:cNvSpPr>
          <p:nvPr>
            <p:ph type="sldNum" sz="quarter" idx="12"/>
          </p:nvPr>
        </p:nvSpPr>
        <p:spPr/>
        <p:txBody>
          <a:bodyPr/>
          <a:lstStyle>
            <a:lvl1pPr eaLnBrk="0" hangingPunct="0">
              <a:defRPr>
                <a:solidFill>
                  <a:schemeClr val="tx1"/>
                </a:solidFill>
                <a:latin typeface="Calibri" pitchFamily="34" charset="0"/>
                <a:ea typeface="MS PGothic" pitchFamily="34" charset="-128"/>
              </a:defRPr>
            </a:lvl1pPr>
            <a:lvl2pPr marL="655579" indent="-252146" eaLnBrk="0" hangingPunct="0">
              <a:defRPr>
                <a:solidFill>
                  <a:schemeClr val="tx1"/>
                </a:solidFill>
                <a:latin typeface="Calibri" pitchFamily="34" charset="0"/>
                <a:ea typeface="MS PGothic" pitchFamily="34" charset="-128"/>
              </a:defRPr>
            </a:lvl2pPr>
            <a:lvl3pPr marL="1008583" indent="-201717" eaLnBrk="0" hangingPunct="0">
              <a:defRPr>
                <a:solidFill>
                  <a:schemeClr val="tx1"/>
                </a:solidFill>
                <a:latin typeface="Calibri" pitchFamily="34" charset="0"/>
                <a:ea typeface="MS PGothic" pitchFamily="34" charset="-128"/>
              </a:defRPr>
            </a:lvl3pPr>
            <a:lvl4pPr marL="1412016" indent="-201717" eaLnBrk="0" hangingPunct="0">
              <a:defRPr>
                <a:solidFill>
                  <a:schemeClr val="tx1"/>
                </a:solidFill>
                <a:latin typeface="Calibri" pitchFamily="34" charset="0"/>
                <a:ea typeface="MS PGothic" pitchFamily="34" charset="-128"/>
              </a:defRPr>
            </a:lvl4pPr>
            <a:lvl5pPr marL="1815450" indent="-201717" eaLnBrk="0" hangingPunct="0">
              <a:defRPr>
                <a:solidFill>
                  <a:schemeClr val="tx1"/>
                </a:solidFill>
                <a:latin typeface="Calibri" pitchFamily="34" charset="0"/>
                <a:ea typeface="MS PGothic" pitchFamily="34" charset="-128"/>
              </a:defRPr>
            </a:lvl5pPr>
            <a:lvl6pPr marL="2218883" indent="-201717" eaLnBrk="0" fontAlgn="base" hangingPunct="0">
              <a:spcBef>
                <a:spcPct val="0"/>
              </a:spcBef>
              <a:spcAft>
                <a:spcPct val="0"/>
              </a:spcAft>
              <a:defRPr>
                <a:solidFill>
                  <a:schemeClr val="tx1"/>
                </a:solidFill>
                <a:latin typeface="Calibri" pitchFamily="34" charset="0"/>
                <a:ea typeface="MS PGothic" pitchFamily="34" charset="-128"/>
              </a:defRPr>
            </a:lvl6pPr>
            <a:lvl7pPr marL="2622316" indent="-201717" eaLnBrk="0" fontAlgn="base" hangingPunct="0">
              <a:spcBef>
                <a:spcPct val="0"/>
              </a:spcBef>
              <a:spcAft>
                <a:spcPct val="0"/>
              </a:spcAft>
              <a:defRPr>
                <a:solidFill>
                  <a:schemeClr val="tx1"/>
                </a:solidFill>
                <a:latin typeface="Calibri" pitchFamily="34" charset="0"/>
                <a:ea typeface="MS PGothic" pitchFamily="34" charset="-128"/>
              </a:defRPr>
            </a:lvl7pPr>
            <a:lvl8pPr marL="3025750" indent="-201717" eaLnBrk="0" fontAlgn="base" hangingPunct="0">
              <a:spcBef>
                <a:spcPct val="0"/>
              </a:spcBef>
              <a:spcAft>
                <a:spcPct val="0"/>
              </a:spcAft>
              <a:defRPr>
                <a:solidFill>
                  <a:schemeClr val="tx1"/>
                </a:solidFill>
                <a:latin typeface="Calibri" pitchFamily="34" charset="0"/>
                <a:ea typeface="MS PGothic" pitchFamily="34" charset="-128"/>
              </a:defRPr>
            </a:lvl8pPr>
            <a:lvl9pPr marL="3429183" indent="-201717" eaLnBrk="0" fontAlgn="base" hangingPunct="0">
              <a:spcBef>
                <a:spcPct val="0"/>
              </a:spcBef>
              <a:spcAft>
                <a:spcPct val="0"/>
              </a:spcAft>
              <a:defRPr>
                <a:solidFill>
                  <a:schemeClr val="tx1"/>
                </a:solidFill>
                <a:latin typeface="Calibri" pitchFamily="34" charset="0"/>
                <a:ea typeface="MS PGothic" pitchFamily="34" charset="-128"/>
              </a:defRPr>
            </a:lvl9pPr>
          </a:lstStyle>
          <a:p>
            <a:fld id="{510B93B8-5B3A-4EA4-8566-93CCC7747606}" type="slidenum">
              <a:rPr lang="en-US" smtClean="0">
                <a:solidFill>
                  <a:srgbClr val="898989"/>
                </a:solidFill>
              </a:rPr>
              <a:pPr/>
              <a:t>22</a:t>
            </a:fld>
            <a:endParaRPr lang="en-US" dirty="0">
              <a:solidFill>
                <a:srgbClr val="898989"/>
              </a:solidFill>
            </a:endParaRPr>
          </a:p>
        </p:txBody>
      </p:sp>
      <p:sp>
        <p:nvSpPr>
          <p:cNvPr id="20484" name="Content Placeholder 2"/>
          <p:cNvSpPr txBox="1">
            <a:spLocks/>
          </p:cNvSpPr>
          <p:nvPr/>
        </p:nvSpPr>
        <p:spPr bwMode="auto">
          <a:xfrm>
            <a:off x="2061883" y="1952513"/>
            <a:ext cx="8068235" cy="40750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457200" indent="-457200"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marL="301175" indent="-301175" defTabSz="403433" eaLnBrk="1" hangingPunct="1">
              <a:spcBef>
                <a:spcPts val="529"/>
              </a:spcBef>
              <a:buFont typeface="Arial" panose="020B0604020202020204" pitchFamily="34" charset="0"/>
              <a:buChar char="•"/>
            </a:pPr>
            <a:r>
              <a:rPr lang="en-US" sz="2471" b="1" dirty="0">
                <a:solidFill>
                  <a:prstClr val="black"/>
                </a:solidFill>
                <a:latin typeface="Calibri"/>
              </a:rPr>
              <a:t>S</a:t>
            </a:r>
            <a:r>
              <a:rPr lang="en-US" sz="2471" dirty="0">
                <a:solidFill>
                  <a:prstClr val="black"/>
                </a:solidFill>
                <a:latin typeface="Calibri"/>
                <a:sym typeface="Symbol"/>
              </a:rPr>
              <a:t>—</a:t>
            </a:r>
            <a:r>
              <a:rPr lang="en-US" sz="2471" dirty="0">
                <a:solidFill>
                  <a:prstClr val="black"/>
                </a:solidFill>
                <a:latin typeface="Calibri"/>
              </a:rPr>
              <a:t>Signs and symptoms: Nausea/vomiting, chest discomfort, tachycardia, hypotension</a:t>
            </a:r>
          </a:p>
          <a:p>
            <a:pPr marL="301175" indent="-301175" defTabSz="403433" eaLnBrk="1" hangingPunct="1">
              <a:spcBef>
                <a:spcPts val="529"/>
              </a:spcBef>
              <a:buFont typeface="Arial" panose="020B0604020202020204" pitchFamily="34" charset="0"/>
              <a:buChar char="•"/>
            </a:pPr>
            <a:r>
              <a:rPr lang="en-US" sz="2471" b="1" dirty="0">
                <a:solidFill>
                  <a:prstClr val="black"/>
                </a:solidFill>
                <a:latin typeface="Calibri"/>
              </a:rPr>
              <a:t>A</a:t>
            </a:r>
            <a:r>
              <a:rPr lang="en-US" sz="2471" dirty="0">
                <a:solidFill>
                  <a:prstClr val="black"/>
                </a:solidFill>
                <a:latin typeface="Calibri"/>
                <a:sym typeface="Symbol"/>
              </a:rPr>
              <a:t>—</a:t>
            </a:r>
            <a:r>
              <a:rPr lang="en-US" sz="2471" dirty="0">
                <a:solidFill>
                  <a:prstClr val="black"/>
                </a:solidFill>
                <a:latin typeface="Calibri"/>
              </a:rPr>
              <a:t>Allergy: No known drug allergies</a:t>
            </a:r>
          </a:p>
          <a:p>
            <a:pPr marL="301175" indent="-301175" defTabSz="403433" eaLnBrk="1" hangingPunct="1">
              <a:spcBef>
                <a:spcPts val="529"/>
              </a:spcBef>
              <a:buFont typeface="Arial" panose="020B0604020202020204" pitchFamily="34" charset="0"/>
              <a:buChar char="•"/>
            </a:pPr>
            <a:r>
              <a:rPr lang="en-US" sz="2471" b="1" dirty="0">
                <a:solidFill>
                  <a:prstClr val="black"/>
                </a:solidFill>
                <a:latin typeface="Calibri"/>
              </a:rPr>
              <a:t>M</a:t>
            </a:r>
            <a:r>
              <a:rPr lang="en-US" sz="2471" dirty="0">
                <a:solidFill>
                  <a:prstClr val="black"/>
                </a:solidFill>
                <a:latin typeface="Calibri"/>
                <a:sym typeface="Symbol"/>
              </a:rPr>
              <a:t>—</a:t>
            </a:r>
            <a:r>
              <a:rPr lang="en-US" sz="2471" dirty="0">
                <a:solidFill>
                  <a:prstClr val="black"/>
                </a:solidFill>
                <a:latin typeface="Calibri"/>
              </a:rPr>
              <a:t>Medications: Insulin, hydrochlorothiazide, vitamins</a:t>
            </a:r>
          </a:p>
          <a:p>
            <a:pPr marL="301175" indent="-301175" defTabSz="403433" eaLnBrk="1" hangingPunct="1">
              <a:spcBef>
                <a:spcPts val="529"/>
              </a:spcBef>
              <a:buFont typeface="Arial" panose="020B0604020202020204" pitchFamily="34" charset="0"/>
              <a:buChar char="•"/>
              <a:defRPr/>
            </a:pPr>
            <a:r>
              <a:rPr lang="en-US" sz="2471" b="1" dirty="0">
                <a:solidFill>
                  <a:prstClr val="black"/>
                </a:solidFill>
                <a:latin typeface="Calibri"/>
              </a:rPr>
              <a:t>P</a:t>
            </a:r>
            <a:r>
              <a:rPr lang="en-US" sz="2471" dirty="0">
                <a:solidFill>
                  <a:prstClr val="black"/>
                </a:solidFill>
                <a:latin typeface="Calibri"/>
                <a:sym typeface="Symbol"/>
              </a:rPr>
              <a:t>—</a:t>
            </a:r>
            <a:r>
              <a:rPr lang="en-US" sz="2471" dirty="0">
                <a:solidFill>
                  <a:prstClr val="black"/>
                </a:solidFill>
                <a:latin typeface="Calibri"/>
              </a:rPr>
              <a:t>Past medical history: The patient has a history of diabetes and hypertension.</a:t>
            </a:r>
          </a:p>
          <a:p>
            <a:pPr marL="301175" indent="-301175" defTabSz="403433" eaLnBrk="1" hangingPunct="1">
              <a:spcBef>
                <a:spcPts val="529"/>
              </a:spcBef>
              <a:buFont typeface="Arial" panose="020B0604020202020204" pitchFamily="34" charset="0"/>
              <a:buChar char="•"/>
            </a:pPr>
            <a:r>
              <a:rPr lang="en-US" sz="2471" b="1" dirty="0">
                <a:solidFill>
                  <a:prstClr val="black"/>
                </a:solidFill>
                <a:latin typeface="Calibri"/>
              </a:rPr>
              <a:t>L</a:t>
            </a:r>
            <a:r>
              <a:rPr lang="en-US" sz="2471" dirty="0">
                <a:solidFill>
                  <a:prstClr val="black"/>
                </a:solidFill>
                <a:latin typeface="Calibri"/>
                <a:sym typeface="Symbol"/>
              </a:rPr>
              <a:t>—</a:t>
            </a:r>
            <a:r>
              <a:rPr lang="en-US" sz="2471" dirty="0">
                <a:solidFill>
                  <a:prstClr val="black"/>
                </a:solidFill>
                <a:latin typeface="Calibri"/>
              </a:rPr>
              <a:t>Last meal: NPO last 12 hours</a:t>
            </a:r>
          </a:p>
          <a:p>
            <a:pPr marL="301175" indent="-301175" defTabSz="403433" eaLnBrk="1" hangingPunct="1">
              <a:spcBef>
                <a:spcPts val="529"/>
              </a:spcBef>
              <a:buFont typeface="Arial" panose="020B0604020202020204" pitchFamily="34" charset="0"/>
              <a:buChar char="•"/>
            </a:pPr>
            <a:r>
              <a:rPr lang="en-US" sz="2471" b="1" dirty="0">
                <a:solidFill>
                  <a:prstClr val="black"/>
                </a:solidFill>
                <a:latin typeface="Calibri"/>
              </a:rPr>
              <a:t>E</a:t>
            </a:r>
            <a:r>
              <a:rPr lang="en-US" sz="2471" dirty="0">
                <a:solidFill>
                  <a:prstClr val="black"/>
                </a:solidFill>
                <a:latin typeface="Calibri"/>
                <a:sym typeface="Symbol"/>
              </a:rPr>
              <a:t>—</a:t>
            </a:r>
            <a:r>
              <a:rPr lang="en-US" sz="2471" dirty="0">
                <a:solidFill>
                  <a:prstClr val="black"/>
                </a:solidFill>
                <a:latin typeface="Calibri"/>
              </a:rPr>
              <a:t>Events: No evidence of trauma </a:t>
            </a:r>
          </a:p>
          <a:p>
            <a:pPr algn="ctr" eaLnBrk="1" hangingPunct="1">
              <a:spcBef>
                <a:spcPts val="1588"/>
              </a:spcBef>
            </a:pPr>
            <a:r>
              <a:rPr lang="en-US" sz="2471" i="1" dirty="0">
                <a:solidFill>
                  <a:srgbClr val="FF0000"/>
                </a:solidFill>
              </a:rPr>
              <a:t>What is the likely cause of the patient</a:t>
            </a:r>
            <a:r>
              <a:rPr lang="en-US" altLang="en-US" sz="2471" i="1" dirty="0">
                <a:solidFill>
                  <a:srgbClr val="FF0000"/>
                </a:solidFill>
              </a:rPr>
              <a:t>’</a:t>
            </a:r>
            <a:r>
              <a:rPr lang="en-US" sz="2471" i="1" dirty="0">
                <a:solidFill>
                  <a:srgbClr val="FF0000"/>
                </a:solidFill>
              </a:rPr>
              <a:t>s chest discomfort?</a:t>
            </a:r>
          </a:p>
          <a:p>
            <a:pPr eaLnBrk="1" hangingPunct="1">
              <a:spcBef>
                <a:spcPts val="529"/>
              </a:spcBef>
            </a:pPr>
            <a:endParaRPr lang="en-US" sz="2471" dirty="0"/>
          </a:p>
          <a:p>
            <a:pPr algn="ctr" eaLnBrk="1" hangingPunct="1">
              <a:spcBef>
                <a:spcPts val="529"/>
              </a:spcBef>
            </a:pPr>
            <a:endParaRPr lang="en-US" sz="2471" i="1" dirty="0">
              <a:solidFill>
                <a:srgbClr val="FF0000"/>
              </a:solidFill>
            </a:endParaRPr>
          </a:p>
        </p:txBody>
      </p:sp>
    </p:spTree>
    <p:extLst>
      <p:ext uri="{BB962C8B-B14F-4D97-AF65-F5344CB8AC3E}">
        <p14:creationId xmlns:p14="http://schemas.microsoft.com/office/powerpoint/2010/main" val="3759155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48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48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48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48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48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484">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2048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normAutofit fontScale="90000"/>
          </a:bodyPr>
          <a:lstStyle/>
          <a:p>
            <a:r>
              <a:rPr lang="en-US" dirty="0">
                <a:solidFill>
                  <a:schemeClr val="bg1"/>
                </a:solidFill>
              </a:rPr>
              <a:t>Differential Diagnosis: Secondary Assessment</a:t>
            </a:r>
            <a:br>
              <a:rPr lang="en-US" dirty="0">
                <a:solidFill>
                  <a:schemeClr val="bg1"/>
                </a:solidFill>
              </a:rPr>
            </a:br>
            <a:r>
              <a:rPr lang="en-US" dirty="0">
                <a:solidFill>
                  <a:schemeClr val="bg1"/>
                </a:solidFill>
              </a:rPr>
              <a:t>H</a:t>
            </a:r>
            <a:r>
              <a:rPr lang="en-US" altLang="ja-JP" dirty="0">
                <a:solidFill>
                  <a:schemeClr val="bg1"/>
                </a:solidFill>
              </a:rPr>
              <a:t>’s</a:t>
            </a:r>
            <a:endParaRPr lang="en-US" dirty="0">
              <a:solidFill>
                <a:schemeClr val="bg1"/>
              </a:solidFill>
            </a:endParaRPr>
          </a:p>
        </p:txBody>
      </p:sp>
      <p:sp>
        <p:nvSpPr>
          <p:cNvPr id="4" name="Content Placeholder 3"/>
          <p:cNvSpPr>
            <a:spLocks noGrp="1"/>
          </p:cNvSpPr>
          <p:nvPr>
            <p:ph idx="1"/>
          </p:nvPr>
        </p:nvSpPr>
        <p:spPr/>
        <p:txBody>
          <a:bodyPr/>
          <a:lstStyle/>
          <a:p>
            <a:r>
              <a:rPr lang="en-US" b="1" dirty="0">
                <a:solidFill>
                  <a:schemeClr val="bg1"/>
                </a:solidFill>
              </a:rPr>
              <a:t>H</a:t>
            </a:r>
            <a:r>
              <a:rPr lang="en-US" dirty="0">
                <a:solidFill>
                  <a:schemeClr val="bg1"/>
                </a:solidFill>
                <a:sym typeface="Symbol"/>
              </a:rPr>
              <a:t>—</a:t>
            </a:r>
            <a:r>
              <a:rPr lang="en-US" dirty="0">
                <a:solidFill>
                  <a:schemeClr val="bg1"/>
                </a:solidFill>
              </a:rPr>
              <a:t>Hypovolemia</a:t>
            </a:r>
          </a:p>
          <a:p>
            <a:r>
              <a:rPr lang="en-US" b="1" dirty="0">
                <a:solidFill>
                  <a:schemeClr val="bg1"/>
                </a:solidFill>
              </a:rPr>
              <a:t>H</a:t>
            </a:r>
            <a:r>
              <a:rPr lang="en-US" dirty="0">
                <a:solidFill>
                  <a:schemeClr val="bg1"/>
                </a:solidFill>
                <a:sym typeface="Symbol"/>
              </a:rPr>
              <a:t>—</a:t>
            </a:r>
            <a:r>
              <a:rPr lang="en-US" dirty="0">
                <a:solidFill>
                  <a:schemeClr val="bg1"/>
                </a:solidFill>
              </a:rPr>
              <a:t>Hypoxia</a:t>
            </a:r>
          </a:p>
          <a:p>
            <a:r>
              <a:rPr lang="en-US" b="1" dirty="0">
                <a:solidFill>
                  <a:schemeClr val="bg1"/>
                </a:solidFill>
              </a:rPr>
              <a:t>H</a:t>
            </a:r>
            <a:r>
              <a:rPr lang="en-US" dirty="0">
                <a:solidFill>
                  <a:schemeClr val="bg1"/>
                </a:solidFill>
                <a:sym typeface="Symbol"/>
              </a:rPr>
              <a:t>—</a:t>
            </a:r>
            <a:r>
              <a:rPr lang="en-US" dirty="0">
                <a:solidFill>
                  <a:schemeClr val="bg1"/>
                </a:solidFill>
              </a:rPr>
              <a:t>Hydrogen ion (acidosis)</a:t>
            </a:r>
          </a:p>
          <a:p>
            <a:r>
              <a:rPr lang="en-US" b="1" dirty="0">
                <a:solidFill>
                  <a:schemeClr val="bg1"/>
                </a:solidFill>
              </a:rPr>
              <a:t>H</a:t>
            </a:r>
            <a:r>
              <a:rPr lang="en-US" dirty="0">
                <a:solidFill>
                  <a:schemeClr val="bg1"/>
                </a:solidFill>
                <a:sym typeface="Symbol"/>
              </a:rPr>
              <a:t>—</a:t>
            </a:r>
            <a:r>
              <a:rPr lang="en-US" dirty="0">
                <a:solidFill>
                  <a:schemeClr val="bg1"/>
                </a:solidFill>
              </a:rPr>
              <a:t>Hypo-/hyperkalemia</a:t>
            </a:r>
          </a:p>
          <a:p>
            <a:r>
              <a:rPr lang="en-US" b="1" dirty="0">
                <a:solidFill>
                  <a:schemeClr val="bg1"/>
                </a:solidFill>
              </a:rPr>
              <a:t>H</a:t>
            </a:r>
            <a:r>
              <a:rPr lang="en-US" dirty="0">
                <a:solidFill>
                  <a:schemeClr val="bg1"/>
                </a:solidFill>
                <a:sym typeface="Symbol"/>
              </a:rPr>
              <a:t>—</a:t>
            </a:r>
            <a:r>
              <a:rPr lang="en-US" dirty="0">
                <a:solidFill>
                  <a:schemeClr val="bg1"/>
                </a:solidFill>
              </a:rPr>
              <a:t>Hypothermia</a:t>
            </a:r>
          </a:p>
        </p:txBody>
      </p:sp>
      <p:sp>
        <p:nvSpPr>
          <p:cNvPr id="7172" name="Slide Number Placeholder 3"/>
          <p:cNvSpPr>
            <a:spLocks noGrp="1"/>
          </p:cNvSpPr>
          <p:nvPr>
            <p:ph type="sldNum" sz="quarter" idx="12"/>
          </p:nvPr>
        </p:nvSpPr>
        <p:spPr/>
        <p:txBody>
          <a:bodyPr/>
          <a:lstStyle>
            <a:lvl1pPr eaLnBrk="0" hangingPunct="0">
              <a:defRPr>
                <a:solidFill>
                  <a:schemeClr val="tx1"/>
                </a:solidFill>
                <a:latin typeface="Calibri" pitchFamily="34" charset="0"/>
                <a:ea typeface="MS PGothic" pitchFamily="34" charset="-128"/>
              </a:defRPr>
            </a:lvl1pPr>
            <a:lvl2pPr marL="655579" indent="-252146" eaLnBrk="0" hangingPunct="0">
              <a:defRPr>
                <a:solidFill>
                  <a:schemeClr val="tx1"/>
                </a:solidFill>
                <a:latin typeface="Calibri" pitchFamily="34" charset="0"/>
                <a:ea typeface="MS PGothic" pitchFamily="34" charset="-128"/>
              </a:defRPr>
            </a:lvl2pPr>
            <a:lvl3pPr marL="1008583" indent="-201717" eaLnBrk="0" hangingPunct="0">
              <a:defRPr>
                <a:solidFill>
                  <a:schemeClr val="tx1"/>
                </a:solidFill>
                <a:latin typeface="Calibri" pitchFamily="34" charset="0"/>
                <a:ea typeface="MS PGothic" pitchFamily="34" charset="-128"/>
              </a:defRPr>
            </a:lvl3pPr>
            <a:lvl4pPr marL="1412016" indent="-201717" eaLnBrk="0" hangingPunct="0">
              <a:defRPr>
                <a:solidFill>
                  <a:schemeClr val="tx1"/>
                </a:solidFill>
                <a:latin typeface="Calibri" pitchFamily="34" charset="0"/>
                <a:ea typeface="MS PGothic" pitchFamily="34" charset="-128"/>
              </a:defRPr>
            </a:lvl4pPr>
            <a:lvl5pPr marL="1815450" indent="-201717" eaLnBrk="0" hangingPunct="0">
              <a:defRPr>
                <a:solidFill>
                  <a:schemeClr val="tx1"/>
                </a:solidFill>
                <a:latin typeface="Calibri" pitchFamily="34" charset="0"/>
                <a:ea typeface="MS PGothic" pitchFamily="34" charset="-128"/>
              </a:defRPr>
            </a:lvl5pPr>
            <a:lvl6pPr marL="2218883" indent="-201717" eaLnBrk="0" fontAlgn="base" hangingPunct="0">
              <a:spcBef>
                <a:spcPct val="0"/>
              </a:spcBef>
              <a:spcAft>
                <a:spcPct val="0"/>
              </a:spcAft>
              <a:defRPr>
                <a:solidFill>
                  <a:schemeClr val="tx1"/>
                </a:solidFill>
                <a:latin typeface="Calibri" pitchFamily="34" charset="0"/>
                <a:ea typeface="MS PGothic" pitchFamily="34" charset="-128"/>
              </a:defRPr>
            </a:lvl6pPr>
            <a:lvl7pPr marL="2622316" indent="-201717" eaLnBrk="0" fontAlgn="base" hangingPunct="0">
              <a:spcBef>
                <a:spcPct val="0"/>
              </a:spcBef>
              <a:spcAft>
                <a:spcPct val="0"/>
              </a:spcAft>
              <a:defRPr>
                <a:solidFill>
                  <a:schemeClr val="tx1"/>
                </a:solidFill>
                <a:latin typeface="Calibri" pitchFamily="34" charset="0"/>
                <a:ea typeface="MS PGothic" pitchFamily="34" charset="-128"/>
              </a:defRPr>
            </a:lvl7pPr>
            <a:lvl8pPr marL="3025750" indent="-201717" eaLnBrk="0" fontAlgn="base" hangingPunct="0">
              <a:spcBef>
                <a:spcPct val="0"/>
              </a:spcBef>
              <a:spcAft>
                <a:spcPct val="0"/>
              </a:spcAft>
              <a:defRPr>
                <a:solidFill>
                  <a:schemeClr val="tx1"/>
                </a:solidFill>
                <a:latin typeface="Calibri" pitchFamily="34" charset="0"/>
                <a:ea typeface="MS PGothic" pitchFamily="34" charset="-128"/>
              </a:defRPr>
            </a:lvl8pPr>
            <a:lvl9pPr marL="3429183" indent="-201717" eaLnBrk="0" fontAlgn="base" hangingPunct="0">
              <a:spcBef>
                <a:spcPct val="0"/>
              </a:spcBef>
              <a:spcAft>
                <a:spcPct val="0"/>
              </a:spcAft>
              <a:defRPr>
                <a:solidFill>
                  <a:schemeClr val="tx1"/>
                </a:solidFill>
                <a:latin typeface="Calibri" pitchFamily="34" charset="0"/>
                <a:ea typeface="MS PGothic" pitchFamily="34" charset="-128"/>
              </a:defRPr>
            </a:lvl9pPr>
          </a:lstStyle>
          <a:p>
            <a:fld id="{418BF303-9883-4368-8903-9ACEEDA2AB3F}" type="slidenum">
              <a:rPr lang="en-US" smtClean="0"/>
              <a:pPr/>
              <a:t>23</a:t>
            </a:fld>
            <a:endParaRPr lang="en-US" dirty="0"/>
          </a:p>
        </p:txBody>
      </p:sp>
    </p:spTree>
    <p:extLst>
      <p:ext uri="{BB962C8B-B14F-4D97-AF65-F5344CB8AC3E}">
        <p14:creationId xmlns:p14="http://schemas.microsoft.com/office/powerpoint/2010/main" val="1843273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normAutofit fontScale="90000"/>
          </a:bodyPr>
          <a:lstStyle/>
          <a:p>
            <a:r>
              <a:rPr lang="en-US" dirty="0">
                <a:solidFill>
                  <a:schemeClr val="bg1"/>
                </a:solidFill>
              </a:rPr>
              <a:t>Differential Diagnosis: Secondary Assessment</a:t>
            </a:r>
            <a:br>
              <a:rPr lang="en-US" dirty="0">
                <a:solidFill>
                  <a:schemeClr val="bg1"/>
                </a:solidFill>
              </a:rPr>
            </a:br>
            <a:r>
              <a:rPr lang="en-US" dirty="0">
                <a:solidFill>
                  <a:schemeClr val="bg1"/>
                </a:solidFill>
              </a:rPr>
              <a:t>T’</a:t>
            </a:r>
            <a:r>
              <a:rPr lang="en-US" altLang="ja-JP" dirty="0">
                <a:solidFill>
                  <a:schemeClr val="bg1"/>
                </a:solidFill>
              </a:rPr>
              <a:t>s</a:t>
            </a:r>
            <a:endParaRPr lang="en-US" dirty="0">
              <a:solidFill>
                <a:schemeClr val="bg1"/>
              </a:solidFill>
            </a:endParaRPr>
          </a:p>
        </p:txBody>
      </p:sp>
      <p:sp>
        <p:nvSpPr>
          <p:cNvPr id="8196" name="Slide Number Placeholder 3"/>
          <p:cNvSpPr>
            <a:spLocks noGrp="1"/>
          </p:cNvSpPr>
          <p:nvPr>
            <p:ph type="sldNum" sz="quarter" idx="12"/>
          </p:nvPr>
        </p:nvSpPr>
        <p:spPr/>
        <p:txBody>
          <a:bodyPr/>
          <a:lstStyle>
            <a:lvl1pPr eaLnBrk="0" hangingPunct="0">
              <a:defRPr>
                <a:solidFill>
                  <a:schemeClr val="tx1"/>
                </a:solidFill>
                <a:latin typeface="Calibri" pitchFamily="34" charset="0"/>
                <a:ea typeface="MS PGothic" pitchFamily="34" charset="-128"/>
              </a:defRPr>
            </a:lvl1pPr>
            <a:lvl2pPr marL="655579" indent="-252146" eaLnBrk="0" hangingPunct="0">
              <a:defRPr>
                <a:solidFill>
                  <a:schemeClr val="tx1"/>
                </a:solidFill>
                <a:latin typeface="Calibri" pitchFamily="34" charset="0"/>
                <a:ea typeface="MS PGothic" pitchFamily="34" charset="-128"/>
              </a:defRPr>
            </a:lvl2pPr>
            <a:lvl3pPr marL="1008583" indent="-201717" eaLnBrk="0" hangingPunct="0">
              <a:defRPr>
                <a:solidFill>
                  <a:schemeClr val="tx1"/>
                </a:solidFill>
                <a:latin typeface="Calibri" pitchFamily="34" charset="0"/>
                <a:ea typeface="MS PGothic" pitchFamily="34" charset="-128"/>
              </a:defRPr>
            </a:lvl3pPr>
            <a:lvl4pPr marL="1412016" indent="-201717" eaLnBrk="0" hangingPunct="0">
              <a:defRPr>
                <a:solidFill>
                  <a:schemeClr val="tx1"/>
                </a:solidFill>
                <a:latin typeface="Calibri" pitchFamily="34" charset="0"/>
                <a:ea typeface="MS PGothic" pitchFamily="34" charset="-128"/>
              </a:defRPr>
            </a:lvl4pPr>
            <a:lvl5pPr marL="1815450" indent="-201717" eaLnBrk="0" hangingPunct="0">
              <a:defRPr>
                <a:solidFill>
                  <a:schemeClr val="tx1"/>
                </a:solidFill>
                <a:latin typeface="Calibri" pitchFamily="34" charset="0"/>
                <a:ea typeface="MS PGothic" pitchFamily="34" charset="-128"/>
              </a:defRPr>
            </a:lvl5pPr>
            <a:lvl6pPr marL="2218883" indent="-201717" eaLnBrk="0" fontAlgn="base" hangingPunct="0">
              <a:spcBef>
                <a:spcPct val="0"/>
              </a:spcBef>
              <a:spcAft>
                <a:spcPct val="0"/>
              </a:spcAft>
              <a:defRPr>
                <a:solidFill>
                  <a:schemeClr val="tx1"/>
                </a:solidFill>
                <a:latin typeface="Calibri" pitchFamily="34" charset="0"/>
                <a:ea typeface="MS PGothic" pitchFamily="34" charset="-128"/>
              </a:defRPr>
            </a:lvl6pPr>
            <a:lvl7pPr marL="2622316" indent="-201717" eaLnBrk="0" fontAlgn="base" hangingPunct="0">
              <a:spcBef>
                <a:spcPct val="0"/>
              </a:spcBef>
              <a:spcAft>
                <a:spcPct val="0"/>
              </a:spcAft>
              <a:defRPr>
                <a:solidFill>
                  <a:schemeClr val="tx1"/>
                </a:solidFill>
                <a:latin typeface="Calibri" pitchFamily="34" charset="0"/>
                <a:ea typeface="MS PGothic" pitchFamily="34" charset="-128"/>
              </a:defRPr>
            </a:lvl7pPr>
            <a:lvl8pPr marL="3025750" indent="-201717" eaLnBrk="0" fontAlgn="base" hangingPunct="0">
              <a:spcBef>
                <a:spcPct val="0"/>
              </a:spcBef>
              <a:spcAft>
                <a:spcPct val="0"/>
              </a:spcAft>
              <a:defRPr>
                <a:solidFill>
                  <a:schemeClr val="tx1"/>
                </a:solidFill>
                <a:latin typeface="Calibri" pitchFamily="34" charset="0"/>
                <a:ea typeface="MS PGothic" pitchFamily="34" charset="-128"/>
              </a:defRPr>
            </a:lvl8pPr>
            <a:lvl9pPr marL="3429183" indent="-201717" eaLnBrk="0" fontAlgn="base" hangingPunct="0">
              <a:spcBef>
                <a:spcPct val="0"/>
              </a:spcBef>
              <a:spcAft>
                <a:spcPct val="0"/>
              </a:spcAft>
              <a:defRPr>
                <a:solidFill>
                  <a:schemeClr val="tx1"/>
                </a:solidFill>
                <a:latin typeface="Calibri" pitchFamily="34" charset="0"/>
                <a:ea typeface="MS PGothic" pitchFamily="34" charset="-128"/>
              </a:defRPr>
            </a:lvl9pPr>
          </a:lstStyle>
          <a:p>
            <a:fld id="{4998DD43-1C49-4F05-AADF-BFFD773A382C}" type="slidenum">
              <a:rPr lang="en-US" smtClean="0">
                <a:solidFill>
                  <a:srgbClr val="898989"/>
                </a:solidFill>
              </a:rPr>
              <a:pPr/>
              <a:t>24</a:t>
            </a:fld>
            <a:endParaRPr lang="en-US" dirty="0">
              <a:solidFill>
                <a:srgbClr val="898989"/>
              </a:solidFill>
            </a:endParaRPr>
          </a:p>
        </p:txBody>
      </p:sp>
      <p:sp>
        <p:nvSpPr>
          <p:cNvPr id="24580" name="Content Placeholder 2"/>
          <p:cNvSpPr txBox="1">
            <a:spLocks/>
          </p:cNvSpPr>
          <p:nvPr/>
        </p:nvSpPr>
        <p:spPr bwMode="auto">
          <a:xfrm>
            <a:off x="2028016" y="1986380"/>
            <a:ext cx="8068235" cy="26894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marL="301175" indent="-301175" eaLnBrk="1" hangingPunct="1">
              <a:spcBef>
                <a:spcPts val="529"/>
              </a:spcBef>
              <a:buFont typeface="Arial" panose="020B0604020202020204" pitchFamily="34" charset="0"/>
              <a:buChar char="•"/>
            </a:pPr>
            <a:r>
              <a:rPr lang="en-US" sz="2647" b="1" dirty="0">
                <a:solidFill>
                  <a:schemeClr val="bg1"/>
                </a:solidFill>
              </a:rPr>
              <a:t>T</a:t>
            </a:r>
            <a:r>
              <a:rPr lang="en-US" sz="2647" dirty="0">
                <a:solidFill>
                  <a:schemeClr val="bg1"/>
                </a:solidFill>
                <a:sym typeface="Symbol"/>
              </a:rPr>
              <a:t>—</a:t>
            </a:r>
            <a:r>
              <a:rPr lang="en-US" sz="2647" dirty="0">
                <a:solidFill>
                  <a:schemeClr val="bg1"/>
                </a:solidFill>
              </a:rPr>
              <a:t>Tension pneumothorax </a:t>
            </a:r>
          </a:p>
          <a:p>
            <a:pPr marL="301175" indent="-301175" eaLnBrk="1" hangingPunct="1">
              <a:spcBef>
                <a:spcPts val="529"/>
              </a:spcBef>
              <a:buFont typeface="Arial" panose="020B0604020202020204" pitchFamily="34" charset="0"/>
              <a:buChar char="•"/>
            </a:pPr>
            <a:r>
              <a:rPr lang="en-US" sz="2647" b="1" dirty="0">
                <a:solidFill>
                  <a:schemeClr val="bg1"/>
                </a:solidFill>
              </a:rPr>
              <a:t>T</a:t>
            </a:r>
            <a:r>
              <a:rPr lang="en-US" sz="2647" dirty="0">
                <a:solidFill>
                  <a:schemeClr val="bg1"/>
                </a:solidFill>
                <a:sym typeface="Symbol"/>
              </a:rPr>
              <a:t>—</a:t>
            </a:r>
            <a:r>
              <a:rPr lang="en-US" sz="2647" dirty="0">
                <a:solidFill>
                  <a:schemeClr val="bg1"/>
                </a:solidFill>
              </a:rPr>
              <a:t>Tamponade, cardiac</a:t>
            </a:r>
          </a:p>
          <a:p>
            <a:pPr marL="301175" indent="-301175" eaLnBrk="1" hangingPunct="1">
              <a:spcBef>
                <a:spcPts val="529"/>
              </a:spcBef>
              <a:buFont typeface="Arial" panose="020B0604020202020204" pitchFamily="34" charset="0"/>
              <a:buChar char="•"/>
            </a:pPr>
            <a:r>
              <a:rPr lang="en-US" sz="2647" b="1" dirty="0">
                <a:solidFill>
                  <a:schemeClr val="bg1"/>
                </a:solidFill>
              </a:rPr>
              <a:t>T</a:t>
            </a:r>
            <a:r>
              <a:rPr lang="en-US" sz="2647" dirty="0">
                <a:solidFill>
                  <a:schemeClr val="bg1"/>
                </a:solidFill>
                <a:sym typeface="Symbol"/>
              </a:rPr>
              <a:t>—</a:t>
            </a:r>
            <a:r>
              <a:rPr lang="en-US" sz="2647" dirty="0">
                <a:solidFill>
                  <a:schemeClr val="bg1"/>
                </a:solidFill>
              </a:rPr>
              <a:t>Toxins</a:t>
            </a:r>
          </a:p>
          <a:p>
            <a:pPr marL="301175" indent="-301175" eaLnBrk="1" hangingPunct="1">
              <a:spcBef>
                <a:spcPts val="529"/>
              </a:spcBef>
              <a:buFont typeface="Arial" panose="020B0604020202020204" pitchFamily="34" charset="0"/>
              <a:buChar char="•"/>
            </a:pPr>
            <a:r>
              <a:rPr lang="en-US" sz="2647" b="1" dirty="0">
                <a:solidFill>
                  <a:schemeClr val="bg1"/>
                </a:solidFill>
              </a:rPr>
              <a:t>T</a:t>
            </a:r>
            <a:r>
              <a:rPr lang="en-US" sz="2647" dirty="0">
                <a:solidFill>
                  <a:schemeClr val="bg1"/>
                </a:solidFill>
                <a:sym typeface="Symbol"/>
              </a:rPr>
              <a:t>—</a:t>
            </a:r>
            <a:r>
              <a:rPr lang="en-US" sz="2647" dirty="0">
                <a:solidFill>
                  <a:schemeClr val="bg1"/>
                </a:solidFill>
              </a:rPr>
              <a:t>Thrombosis, pulmonary </a:t>
            </a:r>
          </a:p>
          <a:p>
            <a:pPr marL="301175" indent="-301175" eaLnBrk="1" hangingPunct="1">
              <a:spcBef>
                <a:spcPts val="529"/>
              </a:spcBef>
              <a:buFont typeface="Arial" panose="020B0604020202020204" pitchFamily="34" charset="0"/>
              <a:buChar char="•"/>
            </a:pPr>
            <a:r>
              <a:rPr lang="en-US" sz="2647" b="1" dirty="0">
                <a:solidFill>
                  <a:schemeClr val="bg1"/>
                </a:solidFill>
              </a:rPr>
              <a:t>T</a:t>
            </a:r>
            <a:r>
              <a:rPr lang="en-US" sz="2647" dirty="0">
                <a:solidFill>
                  <a:schemeClr val="bg1"/>
                </a:solidFill>
                <a:sym typeface="Symbol"/>
              </a:rPr>
              <a:t>—</a:t>
            </a:r>
            <a:r>
              <a:rPr lang="en-US" sz="2647" dirty="0">
                <a:solidFill>
                  <a:schemeClr val="bg1"/>
                </a:solidFill>
              </a:rPr>
              <a:t>Thrombosis, coronary</a:t>
            </a:r>
          </a:p>
          <a:p>
            <a:pPr eaLnBrk="1" hangingPunct="1">
              <a:spcBef>
                <a:spcPts val="529"/>
              </a:spcBef>
            </a:pPr>
            <a:endParaRPr lang="en-US" sz="2647" dirty="0">
              <a:solidFill>
                <a:schemeClr val="bg1"/>
              </a:solidFill>
            </a:endParaRPr>
          </a:p>
        </p:txBody>
      </p:sp>
    </p:spTree>
    <p:extLst>
      <p:ext uri="{BB962C8B-B14F-4D97-AF65-F5344CB8AC3E}">
        <p14:creationId xmlns:p14="http://schemas.microsoft.com/office/powerpoint/2010/main" val="35292132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4580">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4580">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4580">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4580">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458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p:txBody>
          <a:bodyPr/>
          <a:lstStyle/>
          <a:p>
            <a:r>
              <a:rPr lang="en-US" dirty="0"/>
              <a:t>12-Lead ECG</a:t>
            </a:r>
          </a:p>
        </p:txBody>
      </p:sp>
      <p:sp>
        <p:nvSpPr>
          <p:cNvPr id="10242" name="Slide Number Placeholder 4"/>
          <p:cNvSpPr>
            <a:spLocks noGrp="1"/>
          </p:cNvSpPr>
          <p:nvPr>
            <p:ph type="sldNum" sz="quarter" idx="10"/>
          </p:nvPr>
        </p:nvSpPr>
        <p:spPr/>
        <p:txBody>
          <a:bodyPr/>
          <a:lstStyle>
            <a:lvl1pPr eaLnBrk="0" hangingPunct="0">
              <a:defRPr>
                <a:solidFill>
                  <a:schemeClr val="tx1"/>
                </a:solidFill>
                <a:latin typeface="Calibri" pitchFamily="34" charset="0"/>
                <a:ea typeface="MS PGothic" pitchFamily="34" charset="-128"/>
              </a:defRPr>
            </a:lvl1pPr>
            <a:lvl2pPr marL="655579" indent="-252146" eaLnBrk="0" hangingPunct="0">
              <a:defRPr>
                <a:solidFill>
                  <a:schemeClr val="tx1"/>
                </a:solidFill>
                <a:latin typeface="Calibri" pitchFamily="34" charset="0"/>
                <a:ea typeface="MS PGothic" pitchFamily="34" charset="-128"/>
              </a:defRPr>
            </a:lvl2pPr>
            <a:lvl3pPr marL="1008583" indent="-201717" eaLnBrk="0" hangingPunct="0">
              <a:defRPr>
                <a:solidFill>
                  <a:schemeClr val="tx1"/>
                </a:solidFill>
                <a:latin typeface="Calibri" pitchFamily="34" charset="0"/>
                <a:ea typeface="MS PGothic" pitchFamily="34" charset="-128"/>
              </a:defRPr>
            </a:lvl3pPr>
            <a:lvl4pPr marL="1412016" indent="-201717" eaLnBrk="0" hangingPunct="0">
              <a:defRPr>
                <a:solidFill>
                  <a:schemeClr val="tx1"/>
                </a:solidFill>
                <a:latin typeface="Calibri" pitchFamily="34" charset="0"/>
                <a:ea typeface="MS PGothic" pitchFamily="34" charset="-128"/>
              </a:defRPr>
            </a:lvl4pPr>
            <a:lvl5pPr marL="1815450" indent="-201717" eaLnBrk="0" hangingPunct="0">
              <a:defRPr>
                <a:solidFill>
                  <a:schemeClr val="tx1"/>
                </a:solidFill>
                <a:latin typeface="Calibri" pitchFamily="34" charset="0"/>
                <a:ea typeface="MS PGothic" pitchFamily="34" charset="-128"/>
              </a:defRPr>
            </a:lvl5pPr>
            <a:lvl6pPr marL="2218883" indent="-201717" eaLnBrk="0" fontAlgn="base" hangingPunct="0">
              <a:spcBef>
                <a:spcPct val="0"/>
              </a:spcBef>
              <a:spcAft>
                <a:spcPct val="0"/>
              </a:spcAft>
              <a:defRPr>
                <a:solidFill>
                  <a:schemeClr val="tx1"/>
                </a:solidFill>
                <a:latin typeface="Calibri" pitchFamily="34" charset="0"/>
                <a:ea typeface="MS PGothic" pitchFamily="34" charset="-128"/>
              </a:defRPr>
            </a:lvl6pPr>
            <a:lvl7pPr marL="2622316" indent="-201717" eaLnBrk="0" fontAlgn="base" hangingPunct="0">
              <a:spcBef>
                <a:spcPct val="0"/>
              </a:spcBef>
              <a:spcAft>
                <a:spcPct val="0"/>
              </a:spcAft>
              <a:defRPr>
                <a:solidFill>
                  <a:schemeClr val="tx1"/>
                </a:solidFill>
                <a:latin typeface="Calibri" pitchFamily="34" charset="0"/>
                <a:ea typeface="MS PGothic" pitchFamily="34" charset="-128"/>
              </a:defRPr>
            </a:lvl7pPr>
            <a:lvl8pPr marL="3025750" indent="-201717" eaLnBrk="0" fontAlgn="base" hangingPunct="0">
              <a:spcBef>
                <a:spcPct val="0"/>
              </a:spcBef>
              <a:spcAft>
                <a:spcPct val="0"/>
              </a:spcAft>
              <a:defRPr>
                <a:solidFill>
                  <a:schemeClr val="tx1"/>
                </a:solidFill>
                <a:latin typeface="Calibri" pitchFamily="34" charset="0"/>
                <a:ea typeface="MS PGothic" pitchFamily="34" charset="-128"/>
              </a:defRPr>
            </a:lvl8pPr>
            <a:lvl9pPr marL="3429183" indent="-201717" eaLnBrk="0" fontAlgn="base" hangingPunct="0">
              <a:spcBef>
                <a:spcPct val="0"/>
              </a:spcBef>
              <a:spcAft>
                <a:spcPct val="0"/>
              </a:spcAft>
              <a:defRPr>
                <a:solidFill>
                  <a:schemeClr val="tx1"/>
                </a:solidFill>
                <a:latin typeface="Calibri" pitchFamily="34" charset="0"/>
                <a:ea typeface="MS PGothic" pitchFamily="34" charset="-128"/>
              </a:defRPr>
            </a:lvl9pPr>
          </a:lstStyle>
          <a:p>
            <a:fld id="{6571C79E-4CF0-4889-ACEA-DBC87A03853C}" type="slidenum">
              <a:rPr lang="en-US" smtClean="0">
                <a:solidFill>
                  <a:srgbClr val="898989"/>
                </a:solidFill>
              </a:rPr>
              <a:pPr/>
              <a:t>25</a:t>
            </a:fld>
            <a:endParaRPr lang="en-US" dirty="0">
              <a:solidFill>
                <a:srgbClr val="898989"/>
              </a:solidFill>
            </a:endParaRPr>
          </a:p>
        </p:txBody>
      </p:sp>
      <p:sp>
        <p:nvSpPr>
          <p:cNvPr id="10244" name="Rectangle 4"/>
          <p:cNvSpPr>
            <a:spLocks noChangeArrowheads="1"/>
          </p:cNvSpPr>
          <p:nvPr/>
        </p:nvSpPr>
        <p:spPr bwMode="auto">
          <a:xfrm>
            <a:off x="2061883" y="5283632"/>
            <a:ext cx="8068235" cy="11106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89896" tIns="44948" rIns="89896" bIns="44948" anchor="ctr">
            <a:spAutoFit/>
          </a:bodyPr>
          <a:lstStyle/>
          <a:p>
            <a:pPr algn="ctr">
              <a:spcBef>
                <a:spcPts val="1588"/>
              </a:spcBef>
              <a:buClr>
                <a:schemeClr val="accent2"/>
              </a:buClr>
            </a:pPr>
            <a:r>
              <a:rPr lang="en-US" sz="2647" i="1" dirty="0">
                <a:solidFill>
                  <a:srgbClr val="FF0000"/>
                </a:solidFill>
                <a:cs typeface="Calibri" pitchFamily="34" charset="0"/>
              </a:rPr>
              <a:t>What is the diagnosis?</a:t>
            </a:r>
          </a:p>
          <a:p>
            <a:pPr algn="ctr">
              <a:spcBef>
                <a:spcPts val="1588"/>
              </a:spcBef>
              <a:buClr>
                <a:schemeClr val="accent2"/>
              </a:buClr>
            </a:pPr>
            <a:r>
              <a:rPr lang="en-US" sz="2647" i="1" dirty="0">
                <a:solidFill>
                  <a:srgbClr val="FF0000"/>
                </a:solidFill>
                <a:cs typeface="Calibri" pitchFamily="34" charset="0"/>
              </a:rPr>
              <a:t>What is the significance of the ECG changes?</a:t>
            </a:r>
          </a:p>
        </p:txBody>
      </p:sp>
      <p:pic>
        <p:nvPicPr>
          <p:cNvPr id="10245" name="Picture 5"/>
          <p:cNvPicPr>
            <a:picLocks noChangeAspect="1" noChangeArrowheads="1"/>
          </p:cNvPicPr>
          <p:nvPr/>
        </p:nvPicPr>
        <p:blipFill>
          <a:blip r:embed="rId3">
            <a:extLst>
              <a:ext uri="{28A0092B-C50C-407E-A947-70E740481C1C}">
                <a14:useLocalDpi xmlns:a14="http://schemas.microsoft.com/office/drawing/2010/main" val="0"/>
              </a:ext>
            </a:extLst>
          </a:blip>
          <a:srcRect l="6616" r="5919" b="49527"/>
          <a:stretch>
            <a:fillRect/>
          </a:stretch>
        </p:blipFill>
        <p:spPr bwMode="auto">
          <a:xfrm>
            <a:off x="2286001" y="1963832"/>
            <a:ext cx="7718051" cy="31460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46" name="Text Box 15"/>
          <p:cNvSpPr txBox="1">
            <a:spLocks noChangeArrowheads="1"/>
          </p:cNvSpPr>
          <p:nvPr/>
        </p:nvSpPr>
        <p:spPr bwMode="auto">
          <a:xfrm>
            <a:off x="2322419" y="1998850"/>
            <a:ext cx="313765" cy="2672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89896" tIns="44948" rIns="89896" bIns="44948">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spcBef>
                <a:spcPct val="50000"/>
              </a:spcBef>
            </a:pPr>
            <a:r>
              <a:rPr lang="en-US" sz="1147" b="1" dirty="0">
                <a:solidFill>
                  <a:srgbClr val="000000"/>
                </a:solidFill>
                <a:latin typeface="Times New Roman" pitchFamily="18" charset="0"/>
              </a:rPr>
              <a:t>I</a:t>
            </a:r>
          </a:p>
        </p:txBody>
      </p:sp>
      <p:sp>
        <p:nvSpPr>
          <p:cNvPr id="10247" name="Text Box 16"/>
          <p:cNvSpPr txBox="1">
            <a:spLocks noChangeArrowheads="1"/>
          </p:cNvSpPr>
          <p:nvPr/>
        </p:nvSpPr>
        <p:spPr bwMode="auto">
          <a:xfrm>
            <a:off x="2316817" y="3115236"/>
            <a:ext cx="316566" cy="2672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89896" tIns="44948" rIns="89896" bIns="44948">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spcBef>
                <a:spcPct val="50000"/>
              </a:spcBef>
            </a:pPr>
            <a:r>
              <a:rPr lang="en-US" sz="1147" b="1" dirty="0">
                <a:solidFill>
                  <a:srgbClr val="000000"/>
                </a:solidFill>
                <a:latin typeface="Times New Roman" pitchFamily="18" charset="0"/>
              </a:rPr>
              <a:t>II</a:t>
            </a:r>
          </a:p>
        </p:txBody>
      </p:sp>
      <p:sp>
        <p:nvSpPr>
          <p:cNvPr id="10248" name="Text Box 18"/>
          <p:cNvSpPr txBox="1">
            <a:spLocks noChangeArrowheads="1"/>
          </p:cNvSpPr>
          <p:nvPr/>
        </p:nvSpPr>
        <p:spPr bwMode="auto">
          <a:xfrm>
            <a:off x="2238375" y="4200806"/>
            <a:ext cx="431426" cy="2672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89896" tIns="44948" rIns="89896" bIns="44948">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spcBef>
                <a:spcPct val="50000"/>
              </a:spcBef>
            </a:pPr>
            <a:r>
              <a:rPr lang="en-US" sz="1147" b="1" dirty="0">
                <a:solidFill>
                  <a:srgbClr val="000000"/>
                </a:solidFill>
                <a:latin typeface="Times New Roman" pitchFamily="18" charset="0"/>
              </a:rPr>
              <a:t>III</a:t>
            </a:r>
          </a:p>
        </p:txBody>
      </p:sp>
    </p:spTree>
    <p:extLst>
      <p:ext uri="{BB962C8B-B14F-4D97-AF65-F5344CB8AC3E}">
        <p14:creationId xmlns:p14="http://schemas.microsoft.com/office/powerpoint/2010/main" val="99804514"/>
      </p:ext>
    </p:extLst>
  </p:cSld>
  <p:clrMapOvr>
    <a:masterClrMapping/>
  </p:clrMapOvr>
  <p:transition spd="slow"/>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12-Lead ECG Examples</a:t>
            </a:r>
          </a:p>
        </p:txBody>
      </p:sp>
      <p:sp>
        <p:nvSpPr>
          <p:cNvPr id="33794" name="Content Placeholder 2"/>
          <p:cNvSpPr>
            <a:spLocks noGrp="1"/>
          </p:cNvSpPr>
          <p:nvPr>
            <p:ph idx="1"/>
          </p:nvPr>
        </p:nvSpPr>
        <p:spPr/>
        <p:txBody>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11268" name="Slide Number Placeholder 3"/>
          <p:cNvSpPr>
            <a:spLocks noGrp="1"/>
          </p:cNvSpPr>
          <p:nvPr>
            <p:ph type="sldNum" sz="quarter" idx="12"/>
          </p:nvPr>
        </p:nvSpPr>
        <p:spPr/>
        <p:txBody>
          <a:bodyPr/>
          <a:lstStyle>
            <a:lvl1pPr eaLnBrk="0" hangingPunct="0">
              <a:defRPr>
                <a:solidFill>
                  <a:schemeClr val="tx1"/>
                </a:solidFill>
                <a:latin typeface="Calibri" pitchFamily="34" charset="0"/>
                <a:ea typeface="MS PGothic" pitchFamily="34" charset="-128"/>
              </a:defRPr>
            </a:lvl1pPr>
            <a:lvl2pPr marL="655579" indent="-252146" eaLnBrk="0" hangingPunct="0">
              <a:defRPr>
                <a:solidFill>
                  <a:schemeClr val="tx1"/>
                </a:solidFill>
                <a:latin typeface="Calibri" pitchFamily="34" charset="0"/>
                <a:ea typeface="MS PGothic" pitchFamily="34" charset="-128"/>
              </a:defRPr>
            </a:lvl2pPr>
            <a:lvl3pPr marL="1008583" indent="-201717" eaLnBrk="0" hangingPunct="0">
              <a:defRPr>
                <a:solidFill>
                  <a:schemeClr val="tx1"/>
                </a:solidFill>
                <a:latin typeface="Calibri" pitchFamily="34" charset="0"/>
                <a:ea typeface="MS PGothic" pitchFamily="34" charset="-128"/>
              </a:defRPr>
            </a:lvl3pPr>
            <a:lvl4pPr marL="1412016" indent="-201717" eaLnBrk="0" hangingPunct="0">
              <a:defRPr>
                <a:solidFill>
                  <a:schemeClr val="tx1"/>
                </a:solidFill>
                <a:latin typeface="Calibri" pitchFamily="34" charset="0"/>
                <a:ea typeface="MS PGothic" pitchFamily="34" charset="-128"/>
              </a:defRPr>
            </a:lvl4pPr>
            <a:lvl5pPr marL="1815450" indent="-201717" eaLnBrk="0" hangingPunct="0">
              <a:defRPr>
                <a:solidFill>
                  <a:schemeClr val="tx1"/>
                </a:solidFill>
                <a:latin typeface="Calibri" pitchFamily="34" charset="0"/>
                <a:ea typeface="MS PGothic" pitchFamily="34" charset="-128"/>
              </a:defRPr>
            </a:lvl5pPr>
            <a:lvl6pPr marL="2218883" indent="-201717" eaLnBrk="0" fontAlgn="base" hangingPunct="0">
              <a:spcBef>
                <a:spcPct val="0"/>
              </a:spcBef>
              <a:spcAft>
                <a:spcPct val="0"/>
              </a:spcAft>
              <a:defRPr>
                <a:solidFill>
                  <a:schemeClr val="tx1"/>
                </a:solidFill>
                <a:latin typeface="Calibri" pitchFamily="34" charset="0"/>
                <a:ea typeface="MS PGothic" pitchFamily="34" charset="-128"/>
              </a:defRPr>
            </a:lvl6pPr>
            <a:lvl7pPr marL="2622316" indent="-201717" eaLnBrk="0" fontAlgn="base" hangingPunct="0">
              <a:spcBef>
                <a:spcPct val="0"/>
              </a:spcBef>
              <a:spcAft>
                <a:spcPct val="0"/>
              </a:spcAft>
              <a:defRPr>
                <a:solidFill>
                  <a:schemeClr val="tx1"/>
                </a:solidFill>
                <a:latin typeface="Calibri" pitchFamily="34" charset="0"/>
                <a:ea typeface="MS PGothic" pitchFamily="34" charset="-128"/>
              </a:defRPr>
            </a:lvl7pPr>
            <a:lvl8pPr marL="3025750" indent="-201717" eaLnBrk="0" fontAlgn="base" hangingPunct="0">
              <a:spcBef>
                <a:spcPct val="0"/>
              </a:spcBef>
              <a:spcAft>
                <a:spcPct val="0"/>
              </a:spcAft>
              <a:defRPr>
                <a:solidFill>
                  <a:schemeClr val="tx1"/>
                </a:solidFill>
                <a:latin typeface="Calibri" pitchFamily="34" charset="0"/>
                <a:ea typeface="MS PGothic" pitchFamily="34" charset="-128"/>
              </a:defRPr>
            </a:lvl8pPr>
            <a:lvl9pPr marL="3429183" indent="-201717" eaLnBrk="0" fontAlgn="base" hangingPunct="0">
              <a:spcBef>
                <a:spcPct val="0"/>
              </a:spcBef>
              <a:spcAft>
                <a:spcPct val="0"/>
              </a:spcAft>
              <a:defRPr>
                <a:solidFill>
                  <a:schemeClr val="tx1"/>
                </a:solidFill>
                <a:latin typeface="Calibri" pitchFamily="34" charset="0"/>
                <a:ea typeface="MS PGothic" pitchFamily="34" charset="-128"/>
              </a:defRPr>
            </a:lvl9pPr>
          </a:lstStyle>
          <a:p>
            <a:fld id="{3386B707-ACCE-40BD-8DAF-A4C26D1C8A0A}" type="slidenum">
              <a:rPr lang="en-US" smtClean="0">
                <a:solidFill>
                  <a:srgbClr val="898989"/>
                </a:solidFill>
              </a:rPr>
              <a:pPr/>
              <a:t>26</a:t>
            </a:fld>
            <a:endParaRPr lang="en-US" dirty="0">
              <a:solidFill>
                <a:srgbClr val="898989"/>
              </a:solidFill>
            </a:endParaRPr>
          </a:p>
        </p:txBody>
      </p:sp>
      <p:pic>
        <p:nvPicPr>
          <p:cNvPr id="11269"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57133" y="1949824"/>
            <a:ext cx="7877735" cy="29583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64561385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12-Lead ECG Findings</a:t>
            </a:r>
          </a:p>
        </p:txBody>
      </p:sp>
      <p:graphicFrame>
        <p:nvGraphicFramePr>
          <p:cNvPr id="7" name="Content Placeholder 6"/>
          <p:cNvGraphicFramePr>
            <a:graphicFrameLocks noGrp="1"/>
          </p:cNvGraphicFramePr>
          <p:nvPr>
            <p:ph idx="1"/>
            <p:extLst/>
          </p:nvPr>
        </p:nvGraphicFramePr>
        <p:xfrm>
          <a:off x="1994647" y="1949824"/>
          <a:ext cx="8202706" cy="1815353"/>
        </p:xfrm>
        <a:graphic>
          <a:graphicData uri="http://schemas.openxmlformats.org/drawingml/2006/table">
            <a:tbl>
              <a:tblPr firstRow="1" bandRow="1">
                <a:tableStyleId>{2D5ABB26-0587-4C30-8999-92F81FD0307C}</a:tableStyleId>
              </a:tblPr>
              <a:tblGrid>
                <a:gridCol w="2084294">
                  <a:extLst>
                    <a:ext uri="{9D8B030D-6E8A-4147-A177-3AD203B41FA5}">
                      <a16:colId xmlns:a16="http://schemas.microsoft.com/office/drawing/2014/main" val="20000"/>
                    </a:ext>
                  </a:extLst>
                </a:gridCol>
                <a:gridCol w="3362303">
                  <a:extLst>
                    <a:ext uri="{9D8B030D-6E8A-4147-A177-3AD203B41FA5}">
                      <a16:colId xmlns:a16="http://schemas.microsoft.com/office/drawing/2014/main" val="20001"/>
                    </a:ext>
                  </a:extLst>
                </a:gridCol>
                <a:gridCol w="2756109">
                  <a:extLst>
                    <a:ext uri="{9D8B030D-6E8A-4147-A177-3AD203B41FA5}">
                      <a16:colId xmlns:a16="http://schemas.microsoft.com/office/drawing/2014/main" val="20002"/>
                    </a:ext>
                  </a:extLst>
                </a:gridCol>
              </a:tblGrid>
              <a:tr h="1815353">
                <a:tc>
                  <a:txBody>
                    <a:bodyPr/>
                    <a:lstStyle/>
                    <a:p>
                      <a:pPr marL="0" indent="0" algn="ctr">
                        <a:buFont typeface="+mj-lt"/>
                        <a:buNone/>
                      </a:pPr>
                      <a:r>
                        <a:rPr lang="en-US" sz="2100" dirty="0"/>
                        <a:t>1. ST-segment elevation</a:t>
                      </a:r>
                      <a:r>
                        <a:rPr lang="en-US" sz="2100" baseline="0" dirty="0"/>
                        <a:t> or new LBBB; strongly suspicious for </a:t>
                      </a:r>
                      <a:br>
                        <a:rPr lang="en-US" sz="2100" baseline="0" dirty="0"/>
                      </a:br>
                      <a:r>
                        <a:rPr lang="en-US" sz="2100" baseline="0" dirty="0"/>
                        <a:t>injury—STEMI</a:t>
                      </a:r>
                      <a:endParaRPr lang="en-US" sz="2100" dirty="0"/>
                    </a:p>
                  </a:txBody>
                  <a:tcPr marL="0" marR="0" marT="40354" marB="40354"/>
                </a:tc>
                <a:tc>
                  <a:txBody>
                    <a:bodyPr/>
                    <a:lstStyle/>
                    <a:p>
                      <a:pPr algn="ctr"/>
                      <a:r>
                        <a:rPr lang="en-US" sz="2100" dirty="0"/>
                        <a:t>2. ST-segment depression/dynamic </a:t>
                      </a:r>
                    </a:p>
                    <a:p>
                      <a:pPr algn="ctr"/>
                      <a:r>
                        <a:rPr lang="en-US" sz="2100" dirty="0"/>
                        <a:t>T-wave inversion; strongly suspicious for ischemia— </a:t>
                      </a:r>
                      <a:br>
                        <a:rPr lang="en-US" sz="2100" dirty="0"/>
                      </a:br>
                      <a:r>
                        <a:rPr lang="en-US" sz="2100" dirty="0"/>
                        <a:t>high-risk NSTE-ACS</a:t>
                      </a:r>
                    </a:p>
                  </a:txBody>
                  <a:tcPr marL="0" marR="0" marT="40354" marB="40354"/>
                </a:tc>
                <a:tc>
                  <a:txBody>
                    <a:bodyPr/>
                    <a:lstStyle/>
                    <a:p>
                      <a:pPr algn="ctr"/>
                      <a:r>
                        <a:rPr lang="en-US" sz="2100" dirty="0"/>
                        <a:t>3. Normal or nondiagnostic ECG; chest pain strongly suspicious for low/intermediate-</a:t>
                      </a:r>
                      <a:br>
                        <a:rPr lang="en-US" sz="2100" dirty="0"/>
                      </a:br>
                      <a:r>
                        <a:rPr lang="en-US" sz="2100" dirty="0"/>
                        <a:t>risk ACS</a:t>
                      </a:r>
                    </a:p>
                  </a:txBody>
                  <a:tcPr marL="0" marR="0" marT="40354" marB="40354"/>
                </a:tc>
                <a:extLst>
                  <a:ext uri="{0D108BD9-81ED-4DB2-BD59-A6C34878D82A}">
                    <a16:rowId xmlns:a16="http://schemas.microsoft.com/office/drawing/2014/main" val="10000"/>
                  </a:ext>
                </a:extLst>
              </a:tr>
            </a:tbl>
          </a:graphicData>
        </a:graphic>
      </p:graphicFrame>
      <p:sp>
        <p:nvSpPr>
          <p:cNvPr id="12295" name="Slide Number Placeholder 3"/>
          <p:cNvSpPr>
            <a:spLocks noGrp="1"/>
          </p:cNvSpPr>
          <p:nvPr>
            <p:ph type="sldNum" sz="quarter" idx="12"/>
          </p:nvPr>
        </p:nvSpPr>
        <p:spPr/>
        <p:txBody>
          <a:bodyPr/>
          <a:lstStyle>
            <a:lvl1pPr eaLnBrk="0" hangingPunct="0">
              <a:defRPr>
                <a:solidFill>
                  <a:schemeClr val="tx1"/>
                </a:solidFill>
                <a:latin typeface="Calibri" pitchFamily="34" charset="0"/>
                <a:ea typeface="MS PGothic" pitchFamily="34" charset="-128"/>
              </a:defRPr>
            </a:lvl1pPr>
            <a:lvl2pPr marL="655579" indent="-252146" eaLnBrk="0" hangingPunct="0">
              <a:defRPr>
                <a:solidFill>
                  <a:schemeClr val="tx1"/>
                </a:solidFill>
                <a:latin typeface="Calibri" pitchFamily="34" charset="0"/>
                <a:ea typeface="MS PGothic" pitchFamily="34" charset="-128"/>
              </a:defRPr>
            </a:lvl2pPr>
            <a:lvl3pPr marL="1008583" indent="-201717" eaLnBrk="0" hangingPunct="0">
              <a:defRPr>
                <a:solidFill>
                  <a:schemeClr val="tx1"/>
                </a:solidFill>
                <a:latin typeface="Calibri" pitchFamily="34" charset="0"/>
                <a:ea typeface="MS PGothic" pitchFamily="34" charset="-128"/>
              </a:defRPr>
            </a:lvl3pPr>
            <a:lvl4pPr marL="1412016" indent="-201717" eaLnBrk="0" hangingPunct="0">
              <a:defRPr>
                <a:solidFill>
                  <a:schemeClr val="tx1"/>
                </a:solidFill>
                <a:latin typeface="Calibri" pitchFamily="34" charset="0"/>
                <a:ea typeface="MS PGothic" pitchFamily="34" charset="-128"/>
              </a:defRPr>
            </a:lvl4pPr>
            <a:lvl5pPr marL="1815450" indent="-201717" eaLnBrk="0" hangingPunct="0">
              <a:defRPr>
                <a:solidFill>
                  <a:schemeClr val="tx1"/>
                </a:solidFill>
                <a:latin typeface="Calibri" pitchFamily="34" charset="0"/>
                <a:ea typeface="MS PGothic" pitchFamily="34" charset="-128"/>
              </a:defRPr>
            </a:lvl5pPr>
            <a:lvl6pPr marL="2218883" indent="-201717" eaLnBrk="0" fontAlgn="base" hangingPunct="0">
              <a:spcBef>
                <a:spcPct val="0"/>
              </a:spcBef>
              <a:spcAft>
                <a:spcPct val="0"/>
              </a:spcAft>
              <a:defRPr>
                <a:solidFill>
                  <a:schemeClr val="tx1"/>
                </a:solidFill>
                <a:latin typeface="Calibri" pitchFamily="34" charset="0"/>
                <a:ea typeface="MS PGothic" pitchFamily="34" charset="-128"/>
              </a:defRPr>
            </a:lvl6pPr>
            <a:lvl7pPr marL="2622316" indent="-201717" eaLnBrk="0" fontAlgn="base" hangingPunct="0">
              <a:spcBef>
                <a:spcPct val="0"/>
              </a:spcBef>
              <a:spcAft>
                <a:spcPct val="0"/>
              </a:spcAft>
              <a:defRPr>
                <a:solidFill>
                  <a:schemeClr val="tx1"/>
                </a:solidFill>
                <a:latin typeface="Calibri" pitchFamily="34" charset="0"/>
                <a:ea typeface="MS PGothic" pitchFamily="34" charset="-128"/>
              </a:defRPr>
            </a:lvl7pPr>
            <a:lvl8pPr marL="3025750" indent="-201717" eaLnBrk="0" fontAlgn="base" hangingPunct="0">
              <a:spcBef>
                <a:spcPct val="0"/>
              </a:spcBef>
              <a:spcAft>
                <a:spcPct val="0"/>
              </a:spcAft>
              <a:defRPr>
                <a:solidFill>
                  <a:schemeClr val="tx1"/>
                </a:solidFill>
                <a:latin typeface="Calibri" pitchFamily="34" charset="0"/>
                <a:ea typeface="MS PGothic" pitchFamily="34" charset="-128"/>
              </a:defRPr>
            </a:lvl8pPr>
            <a:lvl9pPr marL="3429183" indent="-201717" eaLnBrk="0" fontAlgn="base" hangingPunct="0">
              <a:spcBef>
                <a:spcPct val="0"/>
              </a:spcBef>
              <a:spcAft>
                <a:spcPct val="0"/>
              </a:spcAft>
              <a:defRPr>
                <a:solidFill>
                  <a:schemeClr val="tx1"/>
                </a:solidFill>
                <a:latin typeface="Calibri" pitchFamily="34" charset="0"/>
                <a:ea typeface="MS PGothic" pitchFamily="34" charset="-128"/>
              </a:defRPr>
            </a:lvl9pPr>
          </a:lstStyle>
          <a:p>
            <a:fld id="{D39FF31D-BCA6-4EC8-B31A-AFEB82C03561}" type="slidenum">
              <a:rPr lang="en-US" smtClean="0">
                <a:solidFill>
                  <a:srgbClr val="898989"/>
                </a:solidFill>
              </a:rPr>
              <a:pPr/>
              <a:t>27</a:t>
            </a:fld>
            <a:endParaRPr lang="en-US" dirty="0">
              <a:solidFill>
                <a:srgbClr val="898989"/>
              </a:solidFill>
            </a:endParaRPr>
          </a:p>
        </p:txBody>
      </p:sp>
      <p:sp>
        <p:nvSpPr>
          <p:cNvPr id="12296" name="TextBox 11"/>
          <p:cNvSpPr txBox="1">
            <a:spLocks noChangeArrowheads="1"/>
          </p:cNvSpPr>
          <p:nvPr/>
        </p:nvSpPr>
        <p:spPr bwMode="auto">
          <a:xfrm>
            <a:off x="2095500" y="4097851"/>
            <a:ext cx="8001000" cy="9070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algn="ctr" eaLnBrk="1" hangingPunct="1"/>
            <a:r>
              <a:rPr lang="en-US" sz="2647" i="1" dirty="0">
                <a:solidFill>
                  <a:srgbClr val="FF0000"/>
                </a:solidFill>
              </a:rPr>
              <a:t>What is the treatment strategy indicated by the above initial ECG criteria?</a:t>
            </a:r>
          </a:p>
        </p:txBody>
      </p:sp>
    </p:spTree>
    <p:extLst>
      <p:ext uri="{BB962C8B-B14F-4D97-AF65-F5344CB8AC3E}">
        <p14:creationId xmlns:p14="http://schemas.microsoft.com/office/powerpoint/2010/main" val="269768061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12-Lead ECG Findings</a:t>
            </a:r>
          </a:p>
        </p:txBody>
      </p:sp>
      <p:graphicFrame>
        <p:nvGraphicFramePr>
          <p:cNvPr id="7" name="Content Placeholder 6"/>
          <p:cNvGraphicFramePr>
            <a:graphicFrameLocks noGrp="1"/>
          </p:cNvGraphicFramePr>
          <p:nvPr>
            <p:ph idx="1"/>
            <p:extLst/>
          </p:nvPr>
        </p:nvGraphicFramePr>
        <p:xfrm>
          <a:off x="1993303" y="1949824"/>
          <a:ext cx="8205396" cy="4527352"/>
        </p:xfrm>
        <a:graphic>
          <a:graphicData uri="http://schemas.openxmlformats.org/drawingml/2006/table">
            <a:tbl>
              <a:tblPr firstRow="1" bandRow="1">
                <a:tableStyleId>{2D5ABB26-0587-4C30-8999-92F81FD0307C}</a:tableStyleId>
              </a:tblPr>
              <a:tblGrid>
                <a:gridCol w="2085639">
                  <a:extLst>
                    <a:ext uri="{9D8B030D-6E8A-4147-A177-3AD203B41FA5}">
                      <a16:colId xmlns:a16="http://schemas.microsoft.com/office/drawing/2014/main" val="20000"/>
                    </a:ext>
                  </a:extLst>
                </a:gridCol>
                <a:gridCol w="3362744">
                  <a:extLst>
                    <a:ext uri="{9D8B030D-6E8A-4147-A177-3AD203B41FA5}">
                      <a16:colId xmlns:a16="http://schemas.microsoft.com/office/drawing/2014/main" val="20001"/>
                    </a:ext>
                  </a:extLst>
                </a:gridCol>
                <a:gridCol w="2757013">
                  <a:extLst>
                    <a:ext uri="{9D8B030D-6E8A-4147-A177-3AD203B41FA5}">
                      <a16:colId xmlns:a16="http://schemas.microsoft.com/office/drawing/2014/main" val="20002"/>
                    </a:ext>
                  </a:extLst>
                </a:gridCol>
              </a:tblGrid>
              <a:tr h="2017069">
                <a:tc>
                  <a:txBody>
                    <a:bodyPr/>
                    <a:lstStyle/>
                    <a:p>
                      <a:pPr algn="ctr"/>
                      <a:r>
                        <a:rPr lang="en-US" sz="2100" b="1" dirty="0"/>
                        <a:t>1. ST-segment elevation</a:t>
                      </a:r>
                      <a:r>
                        <a:rPr lang="en-US" sz="2100" b="1" baseline="0" dirty="0"/>
                        <a:t> or new LBBB; strongly suspicious for injury—STEMI</a:t>
                      </a:r>
                      <a:endParaRPr lang="en-US" sz="2100" b="1" dirty="0"/>
                    </a:p>
                  </a:txBody>
                  <a:tcPr marL="0" marR="0" marT="40346" marB="40346"/>
                </a:tc>
                <a:tc>
                  <a:txBody>
                    <a:bodyPr/>
                    <a:lstStyle/>
                    <a:p>
                      <a:pPr algn="ctr"/>
                      <a:r>
                        <a:rPr lang="en-US" sz="2100" dirty="0"/>
                        <a:t>2. ST-segment depression/dynamic </a:t>
                      </a:r>
                    </a:p>
                    <a:p>
                      <a:pPr algn="ctr"/>
                      <a:r>
                        <a:rPr lang="en-US" sz="2100" dirty="0"/>
                        <a:t>T-wave inversion; strongly suspicious for ischemia— </a:t>
                      </a:r>
                      <a:br>
                        <a:rPr lang="en-US" sz="2100" dirty="0"/>
                      </a:br>
                      <a:r>
                        <a:rPr lang="en-US" sz="2100" dirty="0"/>
                        <a:t>high-risk NSTE-ACS</a:t>
                      </a:r>
                    </a:p>
                  </a:txBody>
                  <a:tcPr marL="0" marR="0" marT="40346" marB="40346"/>
                </a:tc>
                <a:tc>
                  <a:txBody>
                    <a:bodyPr/>
                    <a:lstStyle/>
                    <a:p>
                      <a:pPr algn="ctr"/>
                      <a:r>
                        <a:rPr lang="en-US" sz="2100" dirty="0"/>
                        <a:t>3. Normal or nondiagnostic ECG; chest pain strongly suspicious for low/intermediate-</a:t>
                      </a:r>
                      <a:br>
                        <a:rPr lang="en-US" sz="2100" dirty="0"/>
                      </a:br>
                      <a:r>
                        <a:rPr lang="en-US" sz="2100" dirty="0"/>
                        <a:t>risk</a:t>
                      </a:r>
                      <a:r>
                        <a:rPr lang="en-US" sz="2100" baseline="0" dirty="0"/>
                        <a:t> ACS</a:t>
                      </a:r>
                      <a:endParaRPr lang="en-US" sz="2100" dirty="0"/>
                    </a:p>
                  </a:txBody>
                  <a:tcPr marL="0" marR="0" marT="40346" marB="40346"/>
                </a:tc>
                <a:extLst>
                  <a:ext uri="{0D108BD9-81ED-4DB2-BD59-A6C34878D82A}">
                    <a16:rowId xmlns:a16="http://schemas.microsoft.com/office/drawing/2014/main" val="10000"/>
                  </a:ext>
                </a:extLst>
              </a:tr>
              <a:tr h="1075754">
                <a:tc>
                  <a:txBody>
                    <a:bodyPr/>
                    <a:lstStyle/>
                    <a:p>
                      <a:pPr algn="ctr"/>
                      <a:endParaRPr lang="en-US" sz="2100" dirty="0"/>
                    </a:p>
                  </a:txBody>
                  <a:tcPr marL="80682" marR="80682" marT="40346" marB="40346"/>
                </a:tc>
                <a:tc>
                  <a:txBody>
                    <a:bodyPr/>
                    <a:lstStyle/>
                    <a:p>
                      <a:pPr algn="ctr"/>
                      <a:endParaRPr lang="en-US" sz="2100" dirty="0"/>
                    </a:p>
                  </a:txBody>
                  <a:tcPr marL="80682" marR="80682" marT="40346" marB="40346"/>
                </a:tc>
                <a:tc>
                  <a:txBody>
                    <a:bodyPr/>
                    <a:lstStyle/>
                    <a:p>
                      <a:pPr algn="ctr"/>
                      <a:endParaRPr lang="en-US" sz="2100" dirty="0"/>
                    </a:p>
                  </a:txBody>
                  <a:tcPr marL="80682" marR="80682" marT="40346" marB="40346"/>
                </a:tc>
                <a:extLst>
                  <a:ext uri="{0D108BD9-81ED-4DB2-BD59-A6C34878D82A}">
                    <a16:rowId xmlns:a16="http://schemas.microsoft.com/office/drawing/2014/main" val="10001"/>
                  </a:ext>
                </a:extLst>
              </a:tr>
              <a:tr h="1434529">
                <a:tc>
                  <a:txBody>
                    <a:bodyPr/>
                    <a:lstStyle/>
                    <a:p>
                      <a:pPr algn="ctr"/>
                      <a:r>
                        <a:rPr lang="en-US" sz="2100" b="1" dirty="0"/>
                        <a:t>Reperfusion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prstClr val="black"/>
                          </a:solidFill>
                          <a:effectLst/>
                          <a:uLnTx/>
                          <a:uFillTx/>
                          <a:latin typeface="+mn-lt"/>
                          <a:ea typeface="+mn-ea"/>
                          <a:cs typeface="+mn-cs"/>
                        </a:rPr>
                        <a:t>PCI</a:t>
                      </a:r>
                      <a:r>
                        <a:rPr lang="en-US" sz="2100" b="1" dirty="0">
                          <a:sym typeface="Symbol"/>
                        </a:rPr>
                        <a:t></a:t>
                      </a:r>
                      <a:r>
                        <a:rPr kumimoji="0" lang="en-US" sz="2100" b="1" i="0" u="none" strike="noStrike" kern="1200" cap="none" spc="0" normalizeH="0" baseline="0" noProof="0" dirty="0">
                          <a:ln>
                            <a:noFill/>
                          </a:ln>
                          <a:solidFill>
                            <a:prstClr val="black"/>
                          </a:solidFill>
                          <a:effectLst/>
                          <a:uLnTx/>
                          <a:uFillTx/>
                          <a:latin typeface="+mn-lt"/>
                          <a:ea typeface="+mn-ea"/>
                          <a:cs typeface="+mn-cs"/>
                        </a:rPr>
                        <a:t>lytics</a:t>
                      </a:r>
                      <a:endParaRPr lang="en-US" sz="2100" b="1" dirty="0"/>
                    </a:p>
                  </a:txBody>
                  <a:tcPr marL="80682" marR="80682" marT="40346" marB="40346"/>
                </a:tc>
                <a:tc>
                  <a:txBody>
                    <a:bodyPr/>
                    <a:lstStyle/>
                    <a:p>
                      <a:pPr algn="ctr"/>
                      <a:r>
                        <a:rPr lang="en-US" sz="2100" dirty="0"/>
                        <a:t>Antiplatelet</a:t>
                      </a:r>
                    </a:p>
                    <a:p>
                      <a:pPr algn="ctr"/>
                      <a:r>
                        <a:rPr lang="en-US" sz="2100" dirty="0"/>
                        <a:t>Antithrombin therapy</a:t>
                      </a:r>
                    </a:p>
                  </a:txBody>
                  <a:tcPr marL="80682" marR="80682" marT="40346" marB="40346"/>
                </a:tc>
                <a:tc>
                  <a:txBody>
                    <a:bodyPr/>
                    <a:lstStyle/>
                    <a:p>
                      <a:pPr algn="ctr"/>
                      <a:r>
                        <a:rPr lang="en-US" sz="2100" dirty="0"/>
                        <a:t>Risk stratification</a:t>
                      </a:r>
                    </a:p>
                  </a:txBody>
                  <a:tcPr marL="80682" marR="80682" marT="40346" marB="40346"/>
                </a:tc>
                <a:extLst>
                  <a:ext uri="{0D108BD9-81ED-4DB2-BD59-A6C34878D82A}">
                    <a16:rowId xmlns:a16="http://schemas.microsoft.com/office/drawing/2014/main" val="10002"/>
                  </a:ext>
                </a:extLst>
              </a:tr>
            </a:tbl>
          </a:graphicData>
        </a:graphic>
      </p:graphicFrame>
      <p:sp>
        <p:nvSpPr>
          <p:cNvPr id="13325" name="Slide Number Placeholder 3"/>
          <p:cNvSpPr>
            <a:spLocks noGrp="1"/>
          </p:cNvSpPr>
          <p:nvPr>
            <p:ph type="sldNum" sz="quarter" idx="12"/>
          </p:nvPr>
        </p:nvSpPr>
        <p:spPr/>
        <p:txBody>
          <a:bodyPr/>
          <a:lstStyle>
            <a:lvl1pPr eaLnBrk="0" hangingPunct="0">
              <a:defRPr>
                <a:solidFill>
                  <a:schemeClr val="tx1"/>
                </a:solidFill>
                <a:latin typeface="Calibri" pitchFamily="34" charset="0"/>
                <a:ea typeface="MS PGothic" pitchFamily="34" charset="-128"/>
              </a:defRPr>
            </a:lvl1pPr>
            <a:lvl2pPr marL="655579" indent="-252146" eaLnBrk="0" hangingPunct="0">
              <a:defRPr>
                <a:solidFill>
                  <a:schemeClr val="tx1"/>
                </a:solidFill>
                <a:latin typeface="Calibri" pitchFamily="34" charset="0"/>
                <a:ea typeface="MS PGothic" pitchFamily="34" charset="-128"/>
              </a:defRPr>
            </a:lvl2pPr>
            <a:lvl3pPr marL="1008583" indent="-201717" eaLnBrk="0" hangingPunct="0">
              <a:defRPr>
                <a:solidFill>
                  <a:schemeClr val="tx1"/>
                </a:solidFill>
                <a:latin typeface="Calibri" pitchFamily="34" charset="0"/>
                <a:ea typeface="MS PGothic" pitchFamily="34" charset="-128"/>
              </a:defRPr>
            </a:lvl3pPr>
            <a:lvl4pPr marL="1412016" indent="-201717" eaLnBrk="0" hangingPunct="0">
              <a:defRPr>
                <a:solidFill>
                  <a:schemeClr val="tx1"/>
                </a:solidFill>
                <a:latin typeface="Calibri" pitchFamily="34" charset="0"/>
                <a:ea typeface="MS PGothic" pitchFamily="34" charset="-128"/>
              </a:defRPr>
            </a:lvl4pPr>
            <a:lvl5pPr marL="1815450" indent="-201717" eaLnBrk="0" hangingPunct="0">
              <a:defRPr>
                <a:solidFill>
                  <a:schemeClr val="tx1"/>
                </a:solidFill>
                <a:latin typeface="Calibri" pitchFamily="34" charset="0"/>
                <a:ea typeface="MS PGothic" pitchFamily="34" charset="-128"/>
              </a:defRPr>
            </a:lvl5pPr>
            <a:lvl6pPr marL="2218883" indent="-201717" eaLnBrk="0" fontAlgn="base" hangingPunct="0">
              <a:spcBef>
                <a:spcPct val="0"/>
              </a:spcBef>
              <a:spcAft>
                <a:spcPct val="0"/>
              </a:spcAft>
              <a:defRPr>
                <a:solidFill>
                  <a:schemeClr val="tx1"/>
                </a:solidFill>
                <a:latin typeface="Calibri" pitchFamily="34" charset="0"/>
                <a:ea typeface="MS PGothic" pitchFamily="34" charset="-128"/>
              </a:defRPr>
            </a:lvl6pPr>
            <a:lvl7pPr marL="2622316" indent="-201717" eaLnBrk="0" fontAlgn="base" hangingPunct="0">
              <a:spcBef>
                <a:spcPct val="0"/>
              </a:spcBef>
              <a:spcAft>
                <a:spcPct val="0"/>
              </a:spcAft>
              <a:defRPr>
                <a:solidFill>
                  <a:schemeClr val="tx1"/>
                </a:solidFill>
                <a:latin typeface="Calibri" pitchFamily="34" charset="0"/>
                <a:ea typeface="MS PGothic" pitchFamily="34" charset="-128"/>
              </a:defRPr>
            </a:lvl7pPr>
            <a:lvl8pPr marL="3025750" indent="-201717" eaLnBrk="0" fontAlgn="base" hangingPunct="0">
              <a:spcBef>
                <a:spcPct val="0"/>
              </a:spcBef>
              <a:spcAft>
                <a:spcPct val="0"/>
              </a:spcAft>
              <a:defRPr>
                <a:solidFill>
                  <a:schemeClr val="tx1"/>
                </a:solidFill>
                <a:latin typeface="Calibri" pitchFamily="34" charset="0"/>
                <a:ea typeface="MS PGothic" pitchFamily="34" charset="-128"/>
              </a:defRPr>
            </a:lvl8pPr>
            <a:lvl9pPr marL="3429183" indent="-201717" eaLnBrk="0" fontAlgn="base" hangingPunct="0">
              <a:spcBef>
                <a:spcPct val="0"/>
              </a:spcBef>
              <a:spcAft>
                <a:spcPct val="0"/>
              </a:spcAft>
              <a:defRPr>
                <a:solidFill>
                  <a:schemeClr val="tx1"/>
                </a:solidFill>
                <a:latin typeface="Calibri" pitchFamily="34" charset="0"/>
                <a:ea typeface="MS PGothic" pitchFamily="34" charset="-128"/>
              </a:defRPr>
            </a:lvl9pPr>
          </a:lstStyle>
          <a:p>
            <a:fld id="{B39F3949-C721-44DC-B91B-5A2AF71796D7}" type="slidenum">
              <a:rPr lang="en-US" smtClean="0">
                <a:solidFill>
                  <a:srgbClr val="898989"/>
                </a:solidFill>
              </a:rPr>
              <a:pPr/>
              <a:t>28</a:t>
            </a:fld>
            <a:endParaRPr lang="en-US" dirty="0">
              <a:solidFill>
                <a:srgbClr val="898989"/>
              </a:solidFill>
            </a:endParaRPr>
          </a:p>
        </p:txBody>
      </p:sp>
      <p:sp>
        <p:nvSpPr>
          <p:cNvPr id="9" name="Down Arrow 8"/>
          <p:cNvSpPr>
            <a:spLocks noChangeArrowheads="1"/>
          </p:cNvSpPr>
          <p:nvPr/>
        </p:nvSpPr>
        <p:spPr bwMode="auto">
          <a:xfrm>
            <a:off x="2801470" y="3832412"/>
            <a:ext cx="427225" cy="862853"/>
          </a:xfrm>
          <a:prstGeom prst="downArrow">
            <a:avLst>
              <a:gd name="adj1" fmla="val 50000"/>
              <a:gd name="adj2" fmla="val 49996"/>
            </a:avLst>
          </a:prstGeom>
          <a:solidFill>
            <a:schemeClr val="tx1"/>
          </a:solidFill>
          <a:ln w="9525">
            <a:solidFill>
              <a:srgbClr val="4A7EBB"/>
            </a:solidFill>
            <a:miter lim="800000"/>
            <a:headEnd/>
            <a:tailEnd/>
          </a:ln>
          <a:effectLst>
            <a:outerShdw blurRad="40000" dist="23000" dir="5400000" rotWithShape="0">
              <a:srgbClr val="808080">
                <a:alpha val="34999"/>
              </a:srgbClr>
            </a:outerShdw>
          </a:effectLst>
        </p:spPr>
        <p:txBody>
          <a:bodyPr anchor="ctr"/>
          <a:lstStyle/>
          <a:p>
            <a:pPr algn="ctr">
              <a:defRPr/>
            </a:pPr>
            <a:endParaRPr lang="en-US" sz="1588" dirty="0">
              <a:solidFill>
                <a:schemeClr val="lt1"/>
              </a:solidFill>
            </a:endParaRPr>
          </a:p>
        </p:txBody>
      </p:sp>
      <p:sp>
        <p:nvSpPr>
          <p:cNvPr id="10" name="Down Arrow 9"/>
          <p:cNvSpPr>
            <a:spLocks noChangeArrowheads="1"/>
          </p:cNvSpPr>
          <p:nvPr/>
        </p:nvSpPr>
        <p:spPr bwMode="auto">
          <a:xfrm>
            <a:off x="5657569" y="3832412"/>
            <a:ext cx="427225" cy="862853"/>
          </a:xfrm>
          <a:prstGeom prst="downArrow">
            <a:avLst>
              <a:gd name="adj1" fmla="val 50000"/>
              <a:gd name="adj2" fmla="val 49996"/>
            </a:avLst>
          </a:prstGeom>
          <a:solidFill>
            <a:schemeClr val="tx1"/>
          </a:solidFill>
          <a:ln w="9525">
            <a:solidFill>
              <a:srgbClr val="4A7EBB"/>
            </a:solidFill>
            <a:miter lim="800000"/>
            <a:headEnd/>
            <a:tailEnd/>
          </a:ln>
          <a:effectLst>
            <a:outerShdw blurRad="40000" dist="23000" dir="5400000" rotWithShape="0">
              <a:srgbClr val="808080">
                <a:alpha val="34999"/>
              </a:srgbClr>
            </a:outerShdw>
          </a:effectLst>
        </p:spPr>
        <p:txBody>
          <a:bodyPr anchor="ctr"/>
          <a:lstStyle/>
          <a:p>
            <a:pPr algn="ctr">
              <a:defRPr/>
            </a:pPr>
            <a:endParaRPr lang="en-US" sz="1588" dirty="0">
              <a:solidFill>
                <a:schemeClr val="lt1"/>
              </a:solidFill>
            </a:endParaRPr>
          </a:p>
        </p:txBody>
      </p:sp>
      <p:sp>
        <p:nvSpPr>
          <p:cNvPr id="11" name="Down Arrow 10"/>
          <p:cNvSpPr>
            <a:spLocks noChangeArrowheads="1"/>
          </p:cNvSpPr>
          <p:nvPr/>
        </p:nvSpPr>
        <p:spPr bwMode="auto">
          <a:xfrm>
            <a:off x="8718176" y="3832412"/>
            <a:ext cx="427225" cy="862853"/>
          </a:xfrm>
          <a:prstGeom prst="downArrow">
            <a:avLst>
              <a:gd name="adj1" fmla="val 50000"/>
              <a:gd name="adj2" fmla="val 49996"/>
            </a:avLst>
          </a:prstGeom>
          <a:solidFill>
            <a:schemeClr val="tx1"/>
          </a:solidFill>
          <a:ln w="9525">
            <a:solidFill>
              <a:srgbClr val="4A7EBB"/>
            </a:solidFill>
            <a:miter lim="800000"/>
            <a:headEnd/>
            <a:tailEnd/>
          </a:ln>
          <a:effectLst>
            <a:outerShdw blurRad="40000" dist="23000" dir="5400000" rotWithShape="0">
              <a:srgbClr val="808080">
                <a:alpha val="34999"/>
              </a:srgbClr>
            </a:outerShdw>
          </a:effectLst>
        </p:spPr>
        <p:txBody>
          <a:bodyPr anchor="ctr"/>
          <a:lstStyle/>
          <a:p>
            <a:pPr algn="ctr">
              <a:defRPr/>
            </a:pPr>
            <a:endParaRPr lang="en-US" sz="1588" dirty="0">
              <a:solidFill>
                <a:schemeClr val="lt1"/>
              </a:solidFill>
            </a:endParaRPr>
          </a:p>
        </p:txBody>
      </p:sp>
    </p:spTree>
    <p:extLst>
      <p:ext uri="{BB962C8B-B14F-4D97-AF65-F5344CB8AC3E}">
        <p14:creationId xmlns:p14="http://schemas.microsoft.com/office/powerpoint/2010/main" val="414304433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7"/>
          <p:cNvSpPr>
            <a:spLocks noGrp="1"/>
          </p:cNvSpPr>
          <p:nvPr>
            <p:ph type="title"/>
          </p:nvPr>
        </p:nvSpPr>
        <p:spPr/>
        <p:txBody>
          <a:bodyPr/>
          <a:lstStyle/>
          <a:p>
            <a:r>
              <a:rPr lang="en-US" dirty="0"/>
              <a:t>Pathophysiology of ACS</a:t>
            </a:r>
          </a:p>
        </p:txBody>
      </p:sp>
      <p:sp>
        <p:nvSpPr>
          <p:cNvPr id="14339" name="Slide Number Placeholder 3"/>
          <p:cNvSpPr>
            <a:spLocks noGrp="1"/>
          </p:cNvSpPr>
          <p:nvPr>
            <p:ph type="sldNum" sz="quarter" idx="10"/>
          </p:nvPr>
        </p:nvSpPr>
        <p:spPr/>
        <p:txBody>
          <a:bodyPr/>
          <a:lstStyle>
            <a:lvl1pPr eaLnBrk="0" hangingPunct="0">
              <a:defRPr>
                <a:solidFill>
                  <a:schemeClr val="tx1"/>
                </a:solidFill>
                <a:latin typeface="Calibri" pitchFamily="34" charset="0"/>
                <a:ea typeface="MS PGothic" pitchFamily="34" charset="-128"/>
              </a:defRPr>
            </a:lvl1pPr>
            <a:lvl2pPr marL="655579" indent="-252146" eaLnBrk="0" hangingPunct="0">
              <a:defRPr>
                <a:solidFill>
                  <a:schemeClr val="tx1"/>
                </a:solidFill>
                <a:latin typeface="Calibri" pitchFamily="34" charset="0"/>
                <a:ea typeface="MS PGothic" pitchFamily="34" charset="-128"/>
              </a:defRPr>
            </a:lvl2pPr>
            <a:lvl3pPr marL="1008583" indent="-201717" eaLnBrk="0" hangingPunct="0">
              <a:defRPr>
                <a:solidFill>
                  <a:schemeClr val="tx1"/>
                </a:solidFill>
                <a:latin typeface="Calibri" pitchFamily="34" charset="0"/>
                <a:ea typeface="MS PGothic" pitchFamily="34" charset="-128"/>
              </a:defRPr>
            </a:lvl3pPr>
            <a:lvl4pPr marL="1412016" indent="-201717" eaLnBrk="0" hangingPunct="0">
              <a:defRPr>
                <a:solidFill>
                  <a:schemeClr val="tx1"/>
                </a:solidFill>
                <a:latin typeface="Calibri" pitchFamily="34" charset="0"/>
                <a:ea typeface="MS PGothic" pitchFamily="34" charset="-128"/>
              </a:defRPr>
            </a:lvl4pPr>
            <a:lvl5pPr marL="1815450" indent="-201717" eaLnBrk="0" hangingPunct="0">
              <a:defRPr>
                <a:solidFill>
                  <a:schemeClr val="tx1"/>
                </a:solidFill>
                <a:latin typeface="Calibri" pitchFamily="34" charset="0"/>
                <a:ea typeface="MS PGothic" pitchFamily="34" charset="-128"/>
              </a:defRPr>
            </a:lvl5pPr>
            <a:lvl6pPr marL="2218883" indent="-201717" eaLnBrk="0" fontAlgn="base" hangingPunct="0">
              <a:spcBef>
                <a:spcPct val="0"/>
              </a:spcBef>
              <a:spcAft>
                <a:spcPct val="0"/>
              </a:spcAft>
              <a:defRPr>
                <a:solidFill>
                  <a:schemeClr val="tx1"/>
                </a:solidFill>
                <a:latin typeface="Calibri" pitchFamily="34" charset="0"/>
                <a:ea typeface="MS PGothic" pitchFamily="34" charset="-128"/>
              </a:defRPr>
            </a:lvl6pPr>
            <a:lvl7pPr marL="2622316" indent="-201717" eaLnBrk="0" fontAlgn="base" hangingPunct="0">
              <a:spcBef>
                <a:spcPct val="0"/>
              </a:spcBef>
              <a:spcAft>
                <a:spcPct val="0"/>
              </a:spcAft>
              <a:defRPr>
                <a:solidFill>
                  <a:schemeClr val="tx1"/>
                </a:solidFill>
                <a:latin typeface="Calibri" pitchFamily="34" charset="0"/>
                <a:ea typeface="MS PGothic" pitchFamily="34" charset="-128"/>
              </a:defRPr>
            </a:lvl7pPr>
            <a:lvl8pPr marL="3025750" indent="-201717" eaLnBrk="0" fontAlgn="base" hangingPunct="0">
              <a:spcBef>
                <a:spcPct val="0"/>
              </a:spcBef>
              <a:spcAft>
                <a:spcPct val="0"/>
              </a:spcAft>
              <a:defRPr>
                <a:solidFill>
                  <a:schemeClr val="tx1"/>
                </a:solidFill>
                <a:latin typeface="Calibri" pitchFamily="34" charset="0"/>
                <a:ea typeface="MS PGothic" pitchFamily="34" charset="-128"/>
              </a:defRPr>
            </a:lvl8pPr>
            <a:lvl9pPr marL="3429183" indent="-201717" eaLnBrk="0" fontAlgn="base" hangingPunct="0">
              <a:spcBef>
                <a:spcPct val="0"/>
              </a:spcBef>
              <a:spcAft>
                <a:spcPct val="0"/>
              </a:spcAft>
              <a:defRPr>
                <a:solidFill>
                  <a:schemeClr val="tx1"/>
                </a:solidFill>
                <a:latin typeface="Calibri" pitchFamily="34" charset="0"/>
                <a:ea typeface="MS PGothic" pitchFamily="34" charset="-128"/>
              </a:defRPr>
            </a:lvl9pPr>
          </a:lstStyle>
          <a:p>
            <a:fld id="{026AABAA-FCC2-416D-985E-FB6A3B8EF4EE}" type="slidenum">
              <a:rPr lang="en-US" smtClean="0">
                <a:solidFill>
                  <a:srgbClr val="898989"/>
                </a:solidFill>
              </a:rPr>
              <a:pPr/>
              <a:t>29</a:t>
            </a:fld>
            <a:endParaRPr lang="en-US" dirty="0">
              <a:solidFill>
                <a:srgbClr val="898989"/>
              </a:solidFill>
            </a:endParaRPr>
          </a:p>
        </p:txBody>
      </p:sp>
      <p:graphicFrame>
        <p:nvGraphicFramePr>
          <p:cNvPr id="14340" name="Object 9"/>
          <p:cNvGraphicFramePr>
            <a:graphicFrameLocks noChangeAspect="1"/>
          </p:cNvGraphicFramePr>
          <p:nvPr>
            <p:extLst/>
          </p:nvPr>
        </p:nvGraphicFramePr>
        <p:xfrm>
          <a:off x="2874309" y="1741115"/>
          <a:ext cx="6443382" cy="4444533"/>
        </p:xfrm>
        <a:graphic>
          <a:graphicData uri="http://schemas.openxmlformats.org/presentationml/2006/ole">
            <mc:AlternateContent xmlns:mc="http://schemas.openxmlformats.org/markup-compatibility/2006">
              <mc:Choice xmlns:v="urn:schemas-microsoft-com:vml" Requires="v">
                <p:oleObj spid="_x0000_s1027" name="Document" r:id="rId4" imgW="5486198" imgH="3784461" progId="Word.Document.12">
                  <p:embed/>
                </p:oleObj>
              </mc:Choice>
              <mc:Fallback>
                <p:oleObj name="Document" r:id="rId4" imgW="5486198" imgH="3784461" progId="Word.Document.12">
                  <p:embed/>
                  <p:pic>
                    <p:nvPicPr>
                      <p:cNvPr id="14340" name="Object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74309" y="1741115"/>
                        <a:ext cx="6443382" cy="44445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6190917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90133" y="1380485"/>
            <a:ext cx="9256889" cy="4095288"/>
          </a:xfrm>
          <a:prstGeom prst="rect">
            <a:avLst/>
          </a:prstGeom>
        </p:spPr>
        <p:txBody>
          <a:bodyPr wrap="square">
            <a:spAutoFit/>
          </a:bodyPr>
          <a:lstStyle/>
          <a:p>
            <a:pPr marL="342900" indent="-342900" algn="r" rtl="1">
              <a:lnSpc>
                <a:spcPct val="115000"/>
              </a:lnSpc>
              <a:spcAft>
                <a:spcPts val="1000"/>
              </a:spcAft>
              <a:buFontTx/>
              <a:buChar char="-"/>
            </a:pPr>
            <a:r>
              <a:rPr lang="fa-IR" sz="2800" b="1" dirty="0" smtClean="0">
                <a:solidFill>
                  <a:schemeClr val="bg1"/>
                </a:solidFill>
                <a:latin typeface="Calibri" panose="020F0502020204030204" pitchFamily="34" charset="0"/>
                <a:ea typeface="Calibri" panose="020F0502020204030204" pitchFamily="34" charset="0"/>
              </a:rPr>
              <a:t>در </a:t>
            </a:r>
            <a:r>
              <a:rPr lang="fa-IR" sz="2800" b="1" dirty="0">
                <a:solidFill>
                  <a:schemeClr val="bg1"/>
                </a:solidFill>
                <a:latin typeface="Calibri" panose="020F0502020204030204" pitchFamily="34" charset="0"/>
                <a:ea typeface="Calibri" panose="020F0502020204030204" pitchFamily="34" charset="0"/>
              </a:rPr>
              <a:t>پارک درحال قدم زدن هستید که متوجه میشوید آقایی </a:t>
            </a:r>
            <a:r>
              <a:rPr lang="fa-IR" sz="2800" b="1" dirty="0" smtClean="0">
                <a:solidFill>
                  <a:schemeClr val="bg1"/>
                </a:solidFill>
                <a:latin typeface="Calibri" panose="020F0502020204030204" pitchFamily="34" charset="0"/>
                <a:ea typeface="Calibri" panose="020F0502020204030204" pitchFamily="34" charset="0"/>
              </a:rPr>
              <a:t>حدودا 70 ساله بر </a:t>
            </a:r>
            <a:r>
              <a:rPr lang="fa-IR" sz="2800" b="1" dirty="0">
                <a:solidFill>
                  <a:schemeClr val="bg1"/>
                </a:solidFill>
                <a:latin typeface="Calibri" panose="020F0502020204030204" pitchFamily="34" charset="0"/>
                <a:ea typeface="Calibri" panose="020F0502020204030204" pitchFamily="34" charset="0"/>
              </a:rPr>
              <a:t>روی زمین افتاده است . اولین اقدامی را که مناسب می دانید چیست</a:t>
            </a:r>
            <a:r>
              <a:rPr lang="fa-IR" sz="2800" b="1" dirty="0" smtClean="0">
                <a:solidFill>
                  <a:schemeClr val="bg1"/>
                </a:solidFill>
                <a:latin typeface="Calibri" panose="020F0502020204030204" pitchFamily="34" charset="0"/>
                <a:ea typeface="Calibri" panose="020F0502020204030204" pitchFamily="34" charset="0"/>
              </a:rPr>
              <a:t>؟</a:t>
            </a:r>
          </a:p>
          <a:p>
            <a:pPr marL="342900" indent="-342900" algn="r" rtl="1">
              <a:lnSpc>
                <a:spcPct val="115000"/>
              </a:lnSpc>
              <a:spcAft>
                <a:spcPts val="1000"/>
              </a:spcAft>
              <a:buFontTx/>
              <a:buChar char="-"/>
            </a:pPr>
            <a:endParaRPr lang="fa-IR" sz="2400" b="1" dirty="0">
              <a:solidFill>
                <a:schemeClr val="bg1"/>
              </a:solidFill>
              <a:latin typeface="Calibri" panose="020F0502020204030204" pitchFamily="34" charset="0"/>
              <a:ea typeface="Calibri" panose="020F0502020204030204" pitchFamily="34" charset="0"/>
              <a:cs typeface="Arial" panose="020B0604020202020204" pitchFamily="34" charset="0"/>
            </a:endParaRPr>
          </a:p>
          <a:p>
            <a:pPr marL="342900" indent="-342900" algn="r" rtl="1">
              <a:lnSpc>
                <a:spcPct val="115000"/>
              </a:lnSpc>
              <a:spcAft>
                <a:spcPts val="1000"/>
              </a:spcAft>
              <a:buFontTx/>
              <a:buChar char="-"/>
            </a:pPr>
            <a:endParaRPr lang="en-US" sz="2400" b="1" dirty="0">
              <a:solidFill>
                <a:schemeClr val="bg1"/>
              </a:solidFill>
              <a:latin typeface="Calibri" panose="020F0502020204030204" pitchFamily="34" charset="0"/>
              <a:ea typeface="Calibri" panose="020F0502020204030204" pitchFamily="34" charset="0"/>
              <a:cs typeface="Arial" panose="020B0604020202020204" pitchFamily="34" charset="0"/>
            </a:endParaRPr>
          </a:p>
          <a:p>
            <a:pPr algn="r" rtl="1">
              <a:lnSpc>
                <a:spcPct val="115000"/>
              </a:lnSpc>
              <a:spcAft>
                <a:spcPts val="1000"/>
              </a:spcAft>
            </a:pPr>
            <a:r>
              <a:rPr lang="fa-IR" sz="2000" b="1" dirty="0">
                <a:solidFill>
                  <a:srgbClr val="FFFF00"/>
                </a:solidFill>
                <a:latin typeface="Calibri" panose="020F0502020204030204" pitchFamily="34" charset="0"/>
                <a:ea typeface="Calibri" panose="020F0502020204030204" pitchFamily="34" charset="0"/>
              </a:rPr>
              <a:t>درخواست کمک یا تماس با اورژانس 115</a:t>
            </a:r>
            <a:endParaRPr lang="en-US" sz="2000" b="1" dirty="0">
              <a:solidFill>
                <a:srgbClr val="FFFF00"/>
              </a:solidFill>
              <a:latin typeface="Calibri" panose="020F0502020204030204" pitchFamily="34" charset="0"/>
              <a:ea typeface="Calibri" panose="020F0502020204030204" pitchFamily="34" charset="0"/>
              <a:cs typeface="Arial" panose="020B0604020202020204" pitchFamily="34" charset="0"/>
            </a:endParaRPr>
          </a:p>
          <a:p>
            <a:pPr algn="r" rtl="1">
              <a:lnSpc>
                <a:spcPct val="115000"/>
              </a:lnSpc>
              <a:spcAft>
                <a:spcPts val="1000"/>
              </a:spcAft>
            </a:pPr>
            <a:r>
              <a:rPr lang="fa-IR" sz="2000" b="1" dirty="0">
                <a:solidFill>
                  <a:srgbClr val="FFFF00"/>
                </a:solidFill>
                <a:latin typeface="Calibri" panose="020F0502020204030204" pitchFamily="34" charset="0"/>
                <a:ea typeface="Calibri" panose="020F0502020204030204" pitchFamily="34" charset="0"/>
              </a:rPr>
              <a:t>بررسی ایمنی </a:t>
            </a:r>
            <a:r>
              <a:rPr lang="fa-IR" sz="2000" b="1" dirty="0" smtClean="0">
                <a:solidFill>
                  <a:srgbClr val="FFFF00"/>
                </a:solidFill>
                <a:latin typeface="Calibri" panose="020F0502020204030204" pitchFamily="34" charset="0"/>
                <a:ea typeface="Calibri" panose="020F0502020204030204" pitchFamily="34" charset="0"/>
              </a:rPr>
              <a:t>صحنه</a:t>
            </a:r>
            <a:endParaRPr lang="en-US" sz="2000" b="1" dirty="0">
              <a:solidFill>
                <a:srgbClr val="FFFF00"/>
              </a:solidFill>
              <a:latin typeface="Calibri" panose="020F0502020204030204" pitchFamily="34" charset="0"/>
              <a:ea typeface="Calibri" panose="020F0502020204030204" pitchFamily="34" charset="0"/>
              <a:cs typeface="Arial" panose="020B0604020202020204" pitchFamily="34" charset="0"/>
            </a:endParaRPr>
          </a:p>
          <a:p>
            <a:pPr algn="r" rtl="1">
              <a:lnSpc>
                <a:spcPct val="115000"/>
              </a:lnSpc>
              <a:spcAft>
                <a:spcPts val="1000"/>
              </a:spcAft>
            </a:pPr>
            <a:r>
              <a:rPr lang="fa-IR" sz="2000" b="1" dirty="0">
                <a:solidFill>
                  <a:srgbClr val="FFFF00"/>
                </a:solidFill>
                <a:latin typeface="Calibri" panose="020F0502020204030204" pitchFamily="34" charset="0"/>
                <a:ea typeface="Calibri" panose="020F0502020204030204" pitchFamily="34" charset="0"/>
              </a:rPr>
              <a:t>حضور بر بالین فرد و معاینه اولیه</a:t>
            </a:r>
            <a:endParaRPr lang="en-US" sz="2000" b="1" dirty="0">
              <a:solidFill>
                <a:srgbClr val="FFFF00"/>
              </a:solidFill>
              <a:latin typeface="Calibri" panose="020F0502020204030204" pitchFamily="34" charset="0"/>
              <a:ea typeface="Calibri" panose="020F0502020204030204" pitchFamily="34" charset="0"/>
              <a:cs typeface="Arial" panose="020B0604020202020204" pitchFamily="34" charset="0"/>
            </a:endParaRPr>
          </a:p>
          <a:p>
            <a:pPr algn="r" rtl="1">
              <a:lnSpc>
                <a:spcPct val="115000"/>
              </a:lnSpc>
              <a:spcAft>
                <a:spcPts val="1000"/>
              </a:spcAft>
            </a:pPr>
            <a:r>
              <a:rPr lang="fa-IR" sz="2000" b="1" dirty="0">
                <a:solidFill>
                  <a:srgbClr val="FFFF00"/>
                </a:solidFill>
                <a:latin typeface="Calibri" panose="020F0502020204030204" pitchFamily="34" charset="0"/>
                <a:ea typeface="Calibri" panose="020F0502020204030204" pitchFamily="34" charset="0"/>
              </a:rPr>
              <a:t>صدا کردن بیمار با صدای بلند</a:t>
            </a:r>
            <a:endParaRPr lang="en-US" sz="2000" b="1" dirty="0">
              <a:solidFill>
                <a:srgbClr val="FFFF00"/>
              </a:solidFill>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39020014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a:t>Diagnosis</a:t>
            </a:r>
          </a:p>
        </p:txBody>
      </p:sp>
      <p:sp>
        <p:nvSpPr>
          <p:cNvPr id="15364" name="Slide Number Placeholder 3"/>
          <p:cNvSpPr>
            <a:spLocks noGrp="1"/>
          </p:cNvSpPr>
          <p:nvPr>
            <p:ph type="sldNum" sz="quarter" idx="12"/>
          </p:nvPr>
        </p:nvSpPr>
        <p:spPr/>
        <p:txBody>
          <a:bodyPr/>
          <a:lstStyle>
            <a:lvl1pPr eaLnBrk="0" hangingPunct="0">
              <a:defRPr>
                <a:solidFill>
                  <a:schemeClr val="tx1"/>
                </a:solidFill>
                <a:latin typeface="Calibri" pitchFamily="34" charset="0"/>
                <a:ea typeface="MS PGothic" pitchFamily="34" charset="-128"/>
              </a:defRPr>
            </a:lvl1pPr>
            <a:lvl2pPr marL="655579" indent="-252146" eaLnBrk="0" hangingPunct="0">
              <a:defRPr>
                <a:solidFill>
                  <a:schemeClr val="tx1"/>
                </a:solidFill>
                <a:latin typeface="Calibri" pitchFamily="34" charset="0"/>
                <a:ea typeface="MS PGothic" pitchFamily="34" charset="-128"/>
              </a:defRPr>
            </a:lvl2pPr>
            <a:lvl3pPr marL="1008583" indent="-201717" eaLnBrk="0" hangingPunct="0">
              <a:defRPr>
                <a:solidFill>
                  <a:schemeClr val="tx1"/>
                </a:solidFill>
                <a:latin typeface="Calibri" pitchFamily="34" charset="0"/>
                <a:ea typeface="MS PGothic" pitchFamily="34" charset="-128"/>
              </a:defRPr>
            </a:lvl3pPr>
            <a:lvl4pPr marL="1412016" indent="-201717" eaLnBrk="0" hangingPunct="0">
              <a:defRPr>
                <a:solidFill>
                  <a:schemeClr val="tx1"/>
                </a:solidFill>
                <a:latin typeface="Calibri" pitchFamily="34" charset="0"/>
                <a:ea typeface="MS PGothic" pitchFamily="34" charset="-128"/>
              </a:defRPr>
            </a:lvl4pPr>
            <a:lvl5pPr marL="1815450" indent="-201717" eaLnBrk="0" hangingPunct="0">
              <a:defRPr>
                <a:solidFill>
                  <a:schemeClr val="tx1"/>
                </a:solidFill>
                <a:latin typeface="Calibri" pitchFamily="34" charset="0"/>
                <a:ea typeface="MS PGothic" pitchFamily="34" charset="-128"/>
              </a:defRPr>
            </a:lvl5pPr>
            <a:lvl6pPr marL="2218883" indent="-201717" eaLnBrk="0" fontAlgn="base" hangingPunct="0">
              <a:spcBef>
                <a:spcPct val="0"/>
              </a:spcBef>
              <a:spcAft>
                <a:spcPct val="0"/>
              </a:spcAft>
              <a:defRPr>
                <a:solidFill>
                  <a:schemeClr val="tx1"/>
                </a:solidFill>
                <a:latin typeface="Calibri" pitchFamily="34" charset="0"/>
                <a:ea typeface="MS PGothic" pitchFamily="34" charset="-128"/>
              </a:defRPr>
            </a:lvl6pPr>
            <a:lvl7pPr marL="2622316" indent="-201717" eaLnBrk="0" fontAlgn="base" hangingPunct="0">
              <a:spcBef>
                <a:spcPct val="0"/>
              </a:spcBef>
              <a:spcAft>
                <a:spcPct val="0"/>
              </a:spcAft>
              <a:defRPr>
                <a:solidFill>
                  <a:schemeClr val="tx1"/>
                </a:solidFill>
                <a:latin typeface="Calibri" pitchFamily="34" charset="0"/>
                <a:ea typeface="MS PGothic" pitchFamily="34" charset="-128"/>
              </a:defRPr>
            </a:lvl7pPr>
            <a:lvl8pPr marL="3025750" indent="-201717" eaLnBrk="0" fontAlgn="base" hangingPunct="0">
              <a:spcBef>
                <a:spcPct val="0"/>
              </a:spcBef>
              <a:spcAft>
                <a:spcPct val="0"/>
              </a:spcAft>
              <a:defRPr>
                <a:solidFill>
                  <a:schemeClr val="tx1"/>
                </a:solidFill>
                <a:latin typeface="Calibri" pitchFamily="34" charset="0"/>
                <a:ea typeface="MS PGothic" pitchFamily="34" charset="-128"/>
              </a:defRPr>
            </a:lvl8pPr>
            <a:lvl9pPr marL="3429183" indent="-201717" eaLnBrk="0" fontAlgn="base" hangingPunct="0">
              <a:spcBef>
                <a:spcPct val="0"/>
              </a:spcBef>
              <a:spcAft>
                <a:spcPct val="0"/>
              </a:spcAft>
              <a:defRPr>
                <a:solidFill>
                  <a:schemeClr val="tx1"/>
                </a:solidFill>
                <a:latin typeface="Calibri" pitchFamily="34" charset="0"/>
                <a:ea typeface="MS PGothic" pitchFamily="34" charset="-128"/>
              </a:defRPr>
            </a:lvl9pPr>
          </a:lstStyle>
          <a:p>
            <a:fld id="{18C5F25F-DF69-4208-9E4C-1572B33EFF16}" type="slidenum">
              <a:rPr lang="en-US" smtClean="0">
                <a:solidFill>
                  <a:srgbClr val="898989"/>
                </a:solidFill>
              </a:rPr>
              <a:pPr/>
              <a:t>30</a:t>
            </a:fld>
            <a:endParaRPr lang="en-US" dirty="0">
              <a:solidFill>
                <a:srgbClr val="898989"/>
              </a:solidFill>
            </a:endParaRPr>
          </a:p>
        </p:txBody>
      </p:sp>
      <p:sp>
        <p:nvSpPr>
          <p:cNvPr id="28676" name="Content Placeholder 2"/>
          <p:cNvSpPr txBox="1">
            <a:spLocks/>
          </p:cNvSpPr>
          <p:nvPr/>
        </p:nvSpPr>
        <p:spPr bwMode="auto">
          <a:xfrm>
            <a:off x="2061883" y="1949824"/>
            <a:ext cx="8068235" cy="18153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algn="ctr" eaLnBrk="1" hangingPunct="1">
              <a:spcBef>
                <a:spcPct val="20000"/>
              </a:spcBef>
            </a:pPr>
            <a:r>
              <a:rPr lang="en-US" sz="2647" i="1" dirty="0">
                <a:solidFill>
                  <a:srgbClr val="FF0000"/>
                </a:solidFill>
              </a:rPr>
              <a:t>What is your diagnosis?</a:t>
            </a:r>
          </a:p>
          <a:p>
            <a:pPr algn="ctr" eaLnBrk="1" hangingPunct="1">
              <a:spcBef>
                <a:spcPct val="20000"/>
              </a:spcBef>
            </a:pPr>
            <a:endParaRPr lang="en-US" sz="2647" i="1" dirty="0">
              <a:solidFill>
                <a:srgbClr val="FF0000"/>
              </a:solidFill>
            </a:endParaRPr>
          </a:p>
          <a:p>
            <a:pPr marL="301175" indent="-301175">
              <a:buFont typeface="Arial" panose="020B0604020202020204" pitchFamily="34" charset="0"/>
              <a:buChar char="•"/>
            </a:pPr>
            <a:r>
              <a:rPr lang="en-US" sz="2647" dirty="0"/>
              <a:t> Anterolateral STEMI</a:t>
            </a:r>
          </a:p>
          <a:p>
            <a:endParaRPr lang="en-US" sz="2647" dirty="0"/>
          </a:p>
          <a:p>
            <a:pPr eaLnBrk="1" hangingPunct="1">
              <a:spcBef>
                <a:spcPct val="20000"/>
              </a:spcBef>
              <a:buFont typeface="Arial" charset="0"/>
              <a:buChar char="•"/>
            </a:pPr>
            <a:endParaRPr lang="en-US" sz="2647" dirty="0"/>
          </a:p>
          <a:p>
            <a:pPr eaLnBrk="1" hangingPunct="1">
              <a:spcBef>
                <a:spcPct val="20000"/>
              </a:spcBef>
              <a:buFont typeface="Arial" charset="0"/>
              <a:buChar char="•"/>
            </a:pPr>
            <a:endParaRPr lang="en-US" sz="2647" dirty="0"/>
          </a:p>
          <a:p>
            <a:pPr algn="ctr" eaLnBrk="1" hangingPunct="1">
              <a:buFont typeface="Arial" charset="0"/>
              <a:buNone/>
            </a:pPr>
            <a:endParaRPr lang="en-US" sz="2647" i="1" dirty="0">
              <a:solidFill>
                <a:srgbClr val="FF0000"/>
              </a:solidFill>
            </a:endParaRPr>
          </a:p>
        </p:txBody>
      </p:sp>
    </p:spTree>
    <p:extLst>
      <p:ext uri="{BB962C8B-B14F-4D97-AF65-F5344CB8AC3E}">
        <p14:creationId xmlns:p14="http://schemas.microsoft.com/office/powerpoint/2010/main" val="394348903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867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Treatment </a:t>
            </a:r>
          </a:p>
        </p:txBody>
      </p:sp>
      <p:sp>
        <p:nvSpPr>
          <p:cNvPr id="38914" name="Content Placeholder 2"/>
          <p:cNvSpPr>
            <a:spLocks noGrp="1"/>
          </p:cNvSpPr>
          <p:nvPr>
            <p:ph idx="1"/>
          </p:nvPr>
        </p:nvSpPr>
        <p:spPr/>
        <p:txBody>
          <a:bodyPr/>
          <a:lstStyle/>
          <a:p>
            <a:pPr marL="0" indent="0" algn="ctr">
              <a:spcBef>
                <a:spcPts val="1588"/>
              </a:spcBef>
              <a:buNone/>
            </a:pPr>
            <a:r>
              <a:rPr lang="en-US" i="1" dirty="0">
                <a:solidFill>
                  <a:srgbClr val="FF0000"/>
                </a:solidFill>
              </a:rPr>
              <a:t>What treatments and dosages would you recommend?</a:t>
            </a:r>
          </a:p>
          <a:p>
            <a:pPr marL="0" indent="0" algn="ctr">
              <a:spcBef>
                <a:spcPts val="1588"/>
              </a:spcBef>
              <a:buNone/>
            </a:pPr>
            <a:r>
              <a:rPr lang="en-US" i="1" dirty="0">
                <a:solidFill>
                  <a:srgbClr val="FF0000"/>
                </a:solidFill>
              </a:rPr>
              <a:t>Provide your reasoning.</a:t>
            </a:r>
          </a:p>
        </p:txBody>
      </p:sp>
      <p:sp>
        <p:nvSpPr>
          <p:cNvPr id="16388" name="Slide Number Placeholder 3"/>
          <p:cNvSpPr>
            <a:spLocks noGrp="1"/>
          </p:cNvSpPr>
          <p:nvPr>
            <p:ph type="sldNum" sz="quarter" idx="12"/>
          </p:nvPr>
        </p:nvSpPr>
        <p:spPr/>
        <p:txBody>
          <a:bodyPr/>
          <a:lstStyle>
            <a:lvl1pPr eaLnBrk="0" hangingPunct="0">
              <a:defRPr>
                <a:solidFill>
                  <a:schemeClr val="tx1"/>
                </a:solidFill>
                <a:latin typeface="Calibri" pitchFamily="34" charset="0"/>
                <a:ea typeface="MS PGothic" pitchFamily="34" charset="-128"/>
              </a:defRPr>
            </a:lvl1pPr>
            <a:lvl2pPr marL="655579" indent="-252146" eaLnBrk="0" hangingPunct="0">
              <a:defRPr>
                <a:solidFill>
                  <a:schemeClr val="tx1"/>
                </a:solidFill>
                <a:latin typeface="Calibri" pitchFamily="34" charset="0"/>
                <a:ea typeface="MS PGothic" pitchFamily="34" charset="-128"/>
              </a:defRPr>
            </a:lvl2pPr>
            <a:lvl3pPr marL="1008583" indent="-201717" eaLnBrk="0" hangingPunct="0">
              <a:defRPr>
                <a:solidFill>
                  <a:schemeClr val="tx1"/>
                </a:solidFill>
                <a:latin typeface="Calibri" pitchFamily="34" charset="0"/>
                <a:ea typeface="MS PGothic" pitchFamily="34" charset="-128"/>
              </a:defRPr>
            </a:lvl3pPr>
            <a:lvl4pPr marL="1412016" indent="-201717" eaLnBrk="0" hangingPunct="0">
              <a:defRPr>
                <a:solidFill>
                  <a:schemeClr val="tx1"/>
                </a:solidFill>
                <a:latin typeface="Calibri" pitchFamily="34" charset="0"/>
                <a:ea typeface="MS PGothic" pitchFamily="34" charset="-128"/>
              </a:defRPr>
            </a:lvl4pPr>
            <a:lvl5pPr marL="1815450" indent="-201717" eaLnBrk="0" hangingPunct="0">
              <a:defRPr>
                <a:solidFill>
                  <a:schemeClr val="tx1"/>
                </a:solidFill>
                <a:latin typeface="Calibri" pitchFamily="34" charset="0"/>
                <a:ea typeface="MS PGothic" pitchFamily="34" charset="-128"/>
              </a:defRPr>
            </a:lvl5pPr>
            <a:lvl6pPr marL="2218883" indent="-201717" eaLnBrk="0" fontAlgn="base" hangingPunct="0">
              <a:spcBef>
                <a:spcPct val="0"/>
              </a:spcBef>
              <a:spcAft>
                <a:spcPct val="0"/>
              </a:spcAft>
              <a:defRPr>
                <a:solidFill>
                  <a:schemeClr val="tx1"/>
                </a:solidFill>
                <a:latin typeface="Calibri" pitchFamily="34" charset="0"/>
                <a:ea typeface="MS PGothic" pitchFamily="34" charset="-128"/>
              </a:defRPr>
            </a:lvl6pPr>
            <a:lvl7pPr marL="2622316" indent="-201717" eaLnBrk="0" fontAlgn="base" hangingPunct="0">
              <a:spcBef>
                <a:spcPct val="0"/>
              </a:spcBef>
              <a:spcAft>
                <a:spcPct val="0"/>
              </a:spcAft>
              <a:defRPr>
                <a:solidFill>
                  <a:schemeClr val="tx1"/>
                </a:solidFill>
                <a:latin typeface="Calibri" pitchFamily="34" charset="0"/>
                <a:ea typeface="MS PGothic" pitchFamily="34" charset="-128"/>
              </a:defRPr>
            </a:lvl7pPr>
            <a:lvl8pPr marL="3025750" indent="-201717" eaLnBrk="0" fontAlgn="base" hangingPunct="0">
              <a:spcBef>
                <a:spcPct val="0"/>
              </a:spcBef>
              <a:spcAft>
                <a:spcPct val="0"/>
              </a:spcAft>
              <a:defRPr>
                <a:solidFill>
                  <a:schemeClr val="tx1"/>
                </a:solidFill>
                <a:latin typeface="Calibri" pitchFamily="34" charset="0"/>
                <a:ea typeface="MS PGothic" pitchFamily="34" charset="-128"/>
              </a:defRPr>
            </a:lvl8pPr>
            <a:lvl9pPr marL="3429183" indent="-201717" eaLnBrk="0" fontAlgn="base" hangingPunct="0">
              <a:spcBef>
                <a:spcPct val="0"/>
              </a:spcBef>
              <a:spcAft>
                <a:spcPct val="0"/>
              </a:spcAft>
              <a:defRPr>
                <a:solidFill>
                  <a:schemeClr val="tx1"/>
                </a:solidFill>
                <a:latin typeface="Calibri" pitchFamily="34" charset="0"/>
                <a:ea typeface="MS PGothic" pitchFamily="34" charset="-128"/>
              </a:defRPr>
            </a:lvl9pPr>
          </a:lstStyle>
          <a:p>
            <a:fld id="{99E24528-4798-4030-8568-A420B1B7259F}" type="slidenum">
              <a:rPr lang="en-US" smtClean="0">
                <a:solidFill>
                  <a:srgbClr val="898989"/>
                </a:solidFill>
              </a:rPr>
              <a:pPr/>
              <a:t>31</a:t>
            </a:fld>
            <a:endParaRPr lang="en-US" dirty="0">
              <a:solidFill>
                <a:srgbClr val="898989"/>
              </a:solidFill>
            </a:endParaRPr>
          </a:p>
        </p:txBody>
      </p:sp>
    </p:spTree>
    <p:extLst>
      <p:ext uri="{BB962C8B-B14F-4D97-AF65-F5344CB8AC3E}">
        <p14:creationId xmlns:p14="http://schemas.microsoft.com/office/powerpoint/2010/main" val="423908306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Progression</a:t>
            </a:r>
          </a:p>
        </p:txBody>
      </p:sp>
      <p:sp>
        <p:nvSpPr>
          <p:cNvPr id="3" name="Content Placeholder 2"/>
          <p:cNvSpPr>
            <a:spLocks noGrp="1"/>
          </p:cNvSpPr>
          <p:nvPr>
            <p:ph idx="1"/>
          </p:nvPr>
        </p:nvSpPr>
        <p:spPr/>
        <p:txBody>
          <a:bodyPr/>
          <a:lstStyle/>
          <a:p>
            <a:r>
              <a:rPr lang="en-US" dirty="0"/>
              <a:t>After STEMI is diagnosed on the 12-lead ECG and initial treatment is started, the patient becomes unresponsive.</a:t>
            </a:r>
          </a:p>
          <a:p>
            <a:endParaRPr lang="en-US" dirty="0"/>
          </a:p>
          <a:p>
            <a:pPr marL="0" indent="0" algn="ctr">
              <a:buNone/>
            </a:pPr>
            <a:r>
              <a:rPr lang="en-US" i="1" dirty="0">
                <a:solidFill>
                  <a:srgbClr val="FF0000"/>
                </a:solidFill>
              </a:rPr>
              <a:t>What would you do now?</a:t>
            </a:r>
          </a:p>
        </p:txBody>
      </p:sp>
      <p:sp>
        <p:nvSpPr>
          <p:cNvPr id="17412" name="Slide Number Placeholder 3"/>
          <p:cNvSpPr>
            <a:spLocks noGrp="1"/>
          </p:cNvSpPr>
          <p:nvPr>
            <p:ph type="sldNum" sz="quarter" idx="12"/>
          </p:nvPr>
        </p:nvSpPr>
        <p:spPr/>
        <p:txBody>
          <a:bodyPr/>
          <a:lstStyle>
            <a:lvl1pPr eaLnBrk="0" hangingPunct="0">
              <a:defRPr>
                <a:solidFill>
                  <a:schemeClr val="tx1"/>
                </a:solidFill>
                <a:latin typeface="Calibri" pitchFamily="34" charset="0"/>
                <a:ea typeface="MS PGothic" pitchFamily="34" charset="-128"/>
              </a:defRPr>
            </a:lvl1pPr>
            <a:lvl2pPr marL="655579" indent="-252146" eaLnBrk="0" hangingPunct="0">
              <a:defRPr>
                <a:solidFill>
                  <a:schemeClr val="tx1"/>
                </a:solidFill>
                <a:latin typeface="Calibri" pitchFamily="34" charset="0"/>
                <a:ea typeface="MS PGothic" pitchFamily="34" charset="-128"/>
              </a:defRPr>
            </a:lvl2pPr>
            <a:lvl3pPr marL="1008583" indent="-201717" eaLnBrk="0" hangingPunct="0">
              <a:defRPr>
                <a:solidFill>
                  <a:schemeClr val="tx1"/>
                </a:solidFill>
                <a:latin typeface="Calibri" pitchFamily="34" charset="0"/>
                <a:ea typeface="MS PGothic" pitchFamily="34" charset="-128"/>
              </a:defRPr>
            </a:lvl3pPr>
            <a:lvl4pPr marL="1412016" indent="-201717" eaLnBrk="0" hangingPunct="0">
              <a:defRPr>
                <a:solidFill>
                  <a:schemeClr val="tx1"/>
                </a:solidFill>
                <a:latin typeface="Calibri" pitchFamily="34" charset="0"/>
                <a:ea typeface="MS PGothic" pitchFamily="34" charset="-128"/>
              </a:defRPr>
            </a:lvl4pPr>
            <a:lvl5pPr marL="1815450" indent="-201717" eaLnBrk="0" hangingPunct="0">
              <a:defRPr>
                <a:solidFill>
                  <a:schemeClr val="tx1"/>
                </a:solidFill>
                <a:latin typeface="Calibri" pitchFamily="34" charset="0"/>
                <a:ea typeface="MS PGothic" pitchFamily="34" charset="-128"/>
              </a:defRPr>
            </a:lvl5pPr>
            <a:lvl6pPr marL="2218883" indent="-201717" eaLnBrk="0" fontAlgn="base" hangingPunct="0">
              <a:spcBef>
                <a:spcPct val="0"/>
              </a:spcBef>
              <a:spcAft>
                <a:spcPct val="0"/>
              </a:spcAft>
              <a:defRPr>
                <a:solidFill>
                  <a:schemeClr val="tx1"/>
                </a:solidFill>
                <a:latin typeface="Calibri" pitchFamily="34" charset="0"/>
                <a:ea typeface="MS PGothic" pitchFamily="34" charset="-128"/>
              </a:defRPr>
            </a:lvl6pPr>
            <a:lvl7pPr marL="2622316" indent="-201717" eaLnBrk="0" fontAlgn="base" hangingPunct="0">
              <a:spcBef>
                <a:spcPct val="0"/>
              </a:spcBef>
              <a:spcAft>
                <a:spcPct val="0"/>
              </a:spcAft>
              <a:defRPr>
                <a:solidFill>
                  <a:schemeClr val="tx1"/>
                </a:solidFill>
                <a:latin typeface="Calibri" pitchFamily="34" charset="0"/>
                <a:ea typeface="MS PGothic" pitchFamily="34" charset="-128"/>
              </a:defRPr>
            </a:lvl7pPr>
            <a:lvl8pPr marL="3025750" indent="-201717" eaLnBrk="0" fontAlgn="base" hangingPunct="0">
              <a:spcBef>
                <a:spcPct val="0"/>
              </a:spcBef>
              <a:spcAft>
                <a:spcPct val="0"/>
              </a:spcAft>
              <a:defRPr>
                <a:solidFill>
                  <a:schemeClr val="tx1"/>
                </a:solidFill>
                <a:latin typeface="Calibri" pitchFamily="34" charset="0"/>
                <a:ea typeface="MS PGothic" pitchFamily="34" charset="-128"/>
              </a:defRPr>
            </a:lvl8pPr>
            <a:lvl9pPr marL="3429183" indent="-201717" eaLnBrk="0" fontAlgn="base" hangingPunct="0">
              <a:spcBef>
                <a:spcPct val="0"/>
              </a:spcBef>
              <a:spcAft>
                <a:spcPct val="0"/>
              </a:spcAft>
              <a:defRPr>
                <a:solidFill>
                  <a:schemeClr val="tx1"/>
                </a:solidFill>
                <a:latin typeface="Calibri" pitchFamily="34" charset="0"/>
                <a:ea typeface="MS PGothic" pitchFamily="34" charset="-128"/>
              </a:defRPr>
            </a:lvl9pPr>
          </a:lstStyle>
          <a:p>
            <a:fld id="{D42D709F-36C7-4A5B-BC73-283FF11333A9}" type="slidenum">
              <a:rPr lang="en-US" smtClean="0">
                <a:solidFill>
                  <a:srgbClr val="898989"/>
                </a:solidFill>
              </a:rPr>
              <a:pPr/>
              <a:t>32</a:t>
            </a:fld>
            <a:endParaRPr lang="en-US" dirty="0">
              <a:solidFill>
                <a:srgbClr val="898989"/>
              </a:solidFill>
            </a:endParaRPr>
          </a:p>
        </p:txBody>
      </p:sp>
    </p:spTree>
    <p:extLst>
      <p:ext uri="{BB962C8B-B14F-4D97-AF65-F5344CB8AC3E}">
        <p14:creationId xmlns:p14="http://schemas.microsoft.com/office/powerpoint/2010/main" val="273392002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Progression</a:t>
            </a:r>
          </a:p>
        </p:txBody>
      </p:sp>
      <p:sp>
        <p:nvSpPr>
          <p:cNvPr id="3" name="Content Placeholder 2"/>
          <p:cNvSpPr>
            <a:spLocks noGrp="1"/>
          </p:cNvSpPr>
          <p:nvPr>
            <p:ph idx="1"/>
          </p:nvPr>
        </p:nvSpPr>
        <p:spPr/>
        <p:txBody>
          <a:bodyPr/>
          <a:lstStyle/>
          <a:p>
            <a:r>
              <a:rPr lang="en-US" dirty="0"/>
              <a:t>You conduct the BLS assessment; no pulse is found and VF is present on the monitor.</a:t>
            </a:r>
          </a:p>
          <a:p>
            <a:endParaRPr lang="en-US" dirty="0"/>
          </a:p>
          <a:p>
            <a:pPr marL="0" indent="0" algn="ctr">
              <a:spcBef>
                <a:spcPts val="1588"/>
              </a:spcBef>
              <a:buNone/>
            </a:pPr>
            <a:r>
              <a:rPr lang="en-US" i="1" dirty="0">
                <a:solidFill>
                  <a:srgbClr val="FF0000"/>
                </a:solidFill>
              </a:rPr>
              <a:t>What would you do next?</a:t>
            </a:r>
          </a:p>
          <a:p>
            <a:pPr marL="0" indent="0" algn="ctr">
              <a:spcBef>
                <a:spcPts val="1588"/>
              </a:spcBef>
              <a:buNone/>
            </a:pPr>
            <a:r>
              <a:rPr lang="en-US" i="1" dirty="0">
                <a:solidFill>
                  <a:srgbClr val="FF0000"/>
                </a:solidFill>
              </a:rPr>
              <a:t>What additional actions do you want to take?</a:t>
            </a:r>
          </a:p>
        </p:txBody>
      </p:sp>
      <p:sp>
        <p:nvSpPr>
          <p:cNvPr id="18436" name="Slide Number Placeholder 3"/>
          <p:cNvSpPr>
            <a:spLocks noGrp="1"/>
          </p:cNvSpPr>
          <p:nvPr>
            <p:ph type="sldNum" sz="quarter" idx="12"/>
          </p:nvPr>
        </p:nvSpPr>
        <p:spPr/>
        <p:txBody>
          <a:bodyPr/>
          <a:lstStyle>
            <a:lvl1pPr eaLnBrk="0" hangingPunct="0">
              <a:defRPr>
                <a:solidFill>
                  <a:schemeClr val="tx1"/>
                </a:solidFill>
                <a:latin typeface="Calibri" pitchFamily="34" charset="0"/>
                <a:ea typeface="MS PGothic" pitchFamily="34" charset="-128"/>
              </a:defRPr>
            </a:lvl1pPr>
            <a:lvl2pPr marL="655579" indent="-252146" eaLnBrk="0" hangingPunct="0">
              <a:defRPr>
                <a:solidFill>
                  <a:schemeClr val="tx1"/>
                </a:solidFill>
                <a:latin typeface="Calibri" pitchFamily="34" charset="0"/>
                <a:ea typeface="MS PGothic" pitchFamily="34" charset="-128"/>
              </a:defRPr>
            </a:lvl2pPr>
            <a:lvl3pPr marL="1008583" indent="-201717" eaLnBrk="0" hangingPunct="0">
              <a:defRPr>
                <a:solidFill>
                  <a:schemeClr val="tx1"/>
                </a:solidFill>
                <a:latin typeface="Calibri" pitchFamily="34" charset="0"/>
                <a:ea typeface="MS PGothic" pitchFamily="34" charset="-128"/>
              </a:defRPr>
            </a:lvl3pPr>
            <a:lvl4pPr marL="1412016" indent="-201717" eaLnBrk="0" hangingPunct="0">
              <a:defRPr>
                <a:solidFill>
                  <a:schemeClr val="tx1"/>
                </a:solidFill>
                <a:latin typeface="Calibri" pitchFamily="34" charset="0"/>
                <a:ea typeface="MS PGothic" pitchFamily="34" charset="-128"/>
              </a:defRPr>
            </a:lvl4pPr>
            <a:lvl5pPr marL="1815450" indent="-201717" eaLnBrk="0" hangingPunct="0">
              <a:defRPr>
                <a:solidFill>
                  <a:schemeClr val="tx1"/>
                </a:solidFill>
                <a:latin typeface="Calibri" pitchFamily="34" charset="0"/>
                <a:ea typeface="MS PGothic" pitchFamily="34" charset="-128"/>
              </a:defRPr>
            </a:lvl5pPr>
            <a:lvl6pPr marL="2218883" indent="-201717" eaLnBrk="0" fontAlgn="base" hangingPunct="0">
              <a:spcBef>
                <a:spcPct val="0"/>
              </a:spcBef>
              <a:spcAft>
                <a:spcPct val="0"/>
              </a:spcAft>
              <a:defRPr>
                <a:solidFill>
                  <a:schemeClr val="tx1"/>
                </a:solidFill>
                <a:latin typeface="Calibri" pitchFamily="34" charset="0"/>
                <a:ea typeface="MS PGothic" pitchFamily="34" charset="-128"/>
              </a:defRPr>
            </a:lvl6pPr>
            <a:lvl7pPr marL="2622316" indent="-201717" eaLnBrk="0" fontAlgn="base" hangingPunct="0">
              <a:spcBef>
                <a:spcPct val="0"/>
              </a:spcBef>
              <a:spcAft>
                <a:spcPct val="0"/>
              </a:spcAft>
              <a:defRPr>
                <a:solidFill>
                  <a:schemeClr val="tx1"/>
                </a:solidFill>
                <a:latin typeface="Calibri" pitchFamily="34" charset="0"/>
                <a:ea typeface="MS PGothic" pitchFamily="34" charset="-128"/>
              </a:defRPr>
            </a:lvl7pPr>
            <a:lvl8pPr marL="3025750" indent="-201717" eaLnBrk="0" fontAlgn="base" hangingPunct="0">
              <a:spcBef>
                <a:spcPct val="0"/>
              </a:spcBef>
              <a:spcAft>
                <a:spcPct val="0"/>
              </a:spcAft>
              <a:defRPr>
                <a:solidFill>
                  <a:schemeClr val="tx1"/>
                </a:solidFill>
                <a:latin typeface="Calibri" pitchFamily="34" charset="0"/>
                <a:ea typeface="MS PGothic" pitchFamily="34" charset="-128"/>
              </a:defRPr>
            </a:lvl8pPr>
            <a:lvl9pPr marL="3429183" indent="-201717" eaLnBrk="0" fontAlgn="base" hangingPunct="0">
              <a:spcBef>
                <a:spcPct val="0"/>
              </a:spcBef>
              <a:spcAft>
                <a:spcPct val="0"/>
              </a:spcAft>
              <a:defRPr>
                <a:solidFill>
                  <a:schemeClr val="tx1"/>
                </a:solidFill>
                <a:latin typeface="Calibri" pitchFamily="34" charset="0"/>
                <a:ea typeface="MS PGothic" pitchFamily="34" charset="-128"/>
              </a:defRPr>
            </a:lvl9pPr>
          </a:lstStyle>
          <a:p>
            <a:fld id="{481E60EF-BB6B-4344-9407-2F858D4BA399}" type="slidenum">
              <a:rPr lang="en-US" smtClean="0">
                <a:solidFill>
                  <a:srgbClr val="898989"/>
                </a:solidFill>
              </a:rPr>
              <a:pPr/>
              <a:t>33</a:t>
            </a:fld>
            <a:endParaRPr lang="en-US" dirty="0">
              <a:solidFill>
                <a:srgbClr val="898989"/>
              </a:solidFill>
            </a:endParaRPr>
          </a:p>
        </p:txBody>
      </p:sp>
    </p:spTree>
    <p:extLst>
      <p:ext uri="{BB962C8B-B14F-4D97-AF65-F5344CB8AC3E}">
        <p14:creationId xmlns:p14="http://schemas.microsoft.com/office/powerpoint/2010/main" val="91039380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dirty="0"/>
              <a:t>Case Progression</a:t>
            </a:r>
          </a:p>
        </p:txBody>
      </p:sp>
      <p:sp>
        <p:nvSpPr>
          <p:cNvPr id="12291" name="Content Placeholder 2"/>
          <p:cNvSpPr>
            <a:spLocks noGrp="1"/>
          </p:cNvSpPr>
          <p:nvPr>
            <p:ph idx="1"/>
          </p:nvPr>
        </p:nvSpPr>
        <p:spPr/>
        <p:txBody>
          <a:bodyPr/>
          <a:lstStyle/>
          <a:p>
            <a:r>
              <a:rPr lang="en-US" dirty="0"/>
              <a:t>ROSC is achieved.</a:t>
            </a:r>
          </a:p>
          <a:p>
            <a:endParaRPr lang="en-US" dirty="0"/>
          </a:p>
          <a:p>
            <a:pPr marL="0" indent="0" algn="ctr">
              <a:buNone/>
            </a:pPr>
            <a:r>
              <a:rPr lang="en-US" i="1" dirty="0">
                <a:solidFill>
                  <a:srgbClr val="FF0000"/>
                </a:solidFill>
              </a:rPr>
              <a:t>What are your next actions?</a:t>
            </a:r>
          </a:p>
        </p:txBody>
      </p:sp>
      <p:sp>
        <p:nvSpPr>
          <p:cNvPr id="19460" name="Slide Number Placeholder 3"/>
          <p:cNvSpPr>
            <a:spLocks noGrp="1"/>
          </p:cNvSpPr>
          <p:nvPr>
            <p:ph type="sldNum" sz="quarter" idx="12"/>
          </p:nvPr>
        </p:nvSpPr>
        <p:spPr/>
        <p:txBody>
          <a:bodyPr/>
          <a:lstStyle>
            <a:lvl1pPr eaLnBrk="0" hangingPunct="0">
              <a:defRPr>
                <a:solidFill>
                  <a:schemeClr val="tx1"/>
                </a:solidFill>
                <a:latin typeface="Calibri" pitchFamily="34" charset="0"/>
                <a:ea typeface="MS PGothic" pitchFamily="34" charset="-128"/>
              </a:defRPr>
            </a:lvl1pPr>
            <a:lvl2pPr marL="655579" indent="-252146" eaLnBrk="0" hangingPunct="0">
              <a:defRPr>
                <a:solidFill>
                  <a:schemeClr val="tx1"/>
                </a:solidFill>
                <a:latin typeface="Calibri" pitchFamily="34" charset="0"/>
                <a:ea typeface="MS PGothic" pitchFamily="34" charset="-128"/>
              </a:defRPr>
            </a:lvl2pPr>
            <a:lvl3pPr marL="1008583" indent="-201717" eaLnBrk="0" hangingPunct="0">
              <a:defRPr>
                <a:solidFill>
                  <a:schemeClr val="tx1"/>
                </a:solidFill>
                <a:latin typeface="Calibri" pitchFamily="34" charset="0"/>
                <a:ea typeface="MS PGothic" pitchFamily="34" charset="-128"/>
              </a:defRPr>
            </a:lvl3pPr>
            <a:lvl4pPr marL="1412016" indent="-201717" eaLnBrk="0" hangingPunct="0">
              <a:defRPr>
                <a:solidFill>
                  <a:schemeClr val="tx1"/>
                </a:solidFill>
                <a:latin typeface="Calibri" pitchFamily="34" charset="0"/>
                <a:ea typeface="MS PGothic" pitchFamily="34" charset="-128"/>
              </a:defRPr>
            </a:lvl4pPr>
            <a:lvl5pPr marL="1815450" indent="-201717" eaLnBrk="0" hangingPunct="0">
              <a:defRPr>
                <a:solidFill>
                  <a:schemeClr val="tx1"/>
                </a:solidFill>
                <a:latin typeface="Calibri" pitchFamily="34" charset="0"/>
                <a:ea typeface="MS PGothic" pitchFamily="34" charset="-128"/>
              </a:defRPr>
            </a:lvl5pPr>
            <a:lvl6pPr marL="2218883" indent="-201717" eaLnBrk="0" fontAlgn="base" hangingPunct="0">
              <a:spcBef>
                <a:spcPct val="0"/>
              </a:spcBef>
              <a:spcAft>
                <a:spcPct val="0"/>
              </a:spcAft>
              <a:defRPr>
                <a:solidFill>
                  <a:schemeClr val="tx1"/>
                </a:solidFill>
                <a:latin typeface="Calibri" pitchFamily="34" charset="0"/>
                <a:ea typeface="MS PGothic" pitchFamily="34" charset="-128"/>
              </a:defRPr>
            </a:lvl6pPr>
            <a:lvl7pPr marL="2622316" indent="-201717" eaLnBrk="0" fontAlgn="base" hangingPunct="0">
              <a:spcBef>
                <a:spcPct val="0"/>
              </a:spcBef>
              <a:spcAft>
                <a:spcPct val="0"/>
              </a:spcAft>
              <a:defRPr>
                <a:solidFill>
                  <a:schemeClr val="tx1"/>
                </a:solidFill>
                <a:latin typeface="Calibri" pitchFamily="34" charset="0"/>
                <a:ea typeface="MS PGothic" pitchFamily="34" charset="-128"/>
              </a:defRPr>
            </a:lvl7pPr>
            <a:lvl8pPr marL="3025750" indent="-201717" eaLnBrk="0" fontAlgn="base" hangingPunct="0">
              <a:spcBef>
                <a:spcPct val="0"/>
              </a:spcBef>
              <a:spcAft>
                <a:spcPct val="0"/>
              </a:spcAft>
              <a:defRPr>
                <a:solidFill>
                  <a:schemeClr val="tx1"/>
                </a:solidFill>
                <a:latin typeface="Calibri" pitchFamily="34" charset="0"/>
                <a:ea typeface="MS PGothic" pitchFamily="34" charset="-128"/>
              </a:defRPr>
            </a:lvl8pPr>
            <a:lvl9pPr marL="3429183" indent="-201717" eaLnBrk="0" fontAlgn="base" hangingPunct="0">
              <a:spcBef>
                <a:spcPct val="0"/>
              </a:spcBef>
              <a:spcAft>
                <a:spcPct val="0"/>
              </a:spcAft>
              <a:defRPr>
                <a:solidFill>
                  <a:schemeClr val="tx1"/>
                </a:solidFill>
                <a:latin typeface="Calibri" pitchFamily="34" charset="0"/>
                <a:ea typeface="MS PGothic" pitchFamily="34" charset="-128"/>
              </a:defRPr>
            </a:lvl9pPr>
          </a:lstStyle>
          <a:p>
            <a:fld id="{EBE674CD-28EB-4310-A6E5-5641AFDC09D4}" type="slidenum">
              <a:rPr lang="en-US" smtClean="0">
                <a:solidFill>
                  <a:srgbClr val="898989"/>
                </a:solidFill>
              </a:rPr>
              <a:pPr/>
              <a:t>34</a:t>
            </a:fld>
            <a:endParaRPr lang="en-US" dirty="0">
              <a:solidFill>
                <a:srgbClr val="898989"/>
              </a:solidFill>
            </a:endParaRPr>
          </a:p>
        </p:txBody>
      </p:sp>
    </p:spTree>
    <p:extLst>
      <p:ext uri="{BB962C8B-B14F-4D97-AF65-F5344CB8AC3E}">
        <p14:creationId xmlns:p14="http://schemas.microsoft.com/office/powerpoint/2010/main" val="889626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29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dirty="0"/>
              <a:t>Treatment</a:t>
            </a:r>
          </a:p>
        </p:txBody>
      </p:sp>
      <p:sp>
        <p:nvSpPr>
          <p:cNvPr id="20483" name="Content Placeholder 2"/>
          <p:cNvSpPr>
            <a:spLocks noGrp="1"/>
          </p:cNvSpPr>
          <p:nvPr>
            <p:ph idx="1"/>
          </p:nvPr>
        </p:nvSpPr>
        <p:spPr/>
        <p:txBody>
          <a:bodyPr/>
          <a:lstStyle/>
          <a:p>
            <a:r>
              <a:rPr lang="en-US" dirty="0"/>
              <a:t>The patient is intubated.</a:t>
            </a:r>
          </a:p>
          <a:p>
            <a:r>
              <a:rPr lang="en-US" dirty="0"/>
              <a:t>After an IV fluid bolus is given and dopamine is started at 5 mcg/kg per minute, the patient</a:t>
            </a:r>
            <a:r>
              <a:rPr lang="en-US" altLang="ja-JP" dirty="0"/>
              <a:t>’s BP is up to 120/80 mm Hg and HR is 80/min. </a:t>
            </a:r>
          </a:p>
          <a:p>
            <a:r>
              <a:rPr lang="en-US" dirty="0"/>
              <a:t>You initiate targeted temperature management (TTM) and transfer the patient to the catheterization lab. </a:t>
            </a:r>
          </a:p>
          <a:p>
            <a:endParaRPr lang="en-US" dirty="0"/>
          </a:p>
        </p:txBody>
      </p:sp>
      <p:sp>
        <p:nvSpPr>
          <p:cNvPr id="20484" name="Slide Number Placeholder 3"/>
          <p:cNvSpPr>
            <a:spLocks noGrp="1"/>
          </p:cNvSpPr>
          <p:nvPr>
            <p:ph type="sldNum" sz="quarter" idx="12"/>
          </p:nvPr>
        </p:nvSpPr>
        <p:spPr/>
        <p:txBody>
          <a:bodyPr/>
          <a:lstStyle>
            <a:lvl1pPr eaLnBrk="0" hangingPunct="0">
              <a:defRPr>
                <a:solidFill>
                  <a:schemeClr val="tx1"/>
                </a:solidFill>
                <a:latin typeface="Calibri" pitchFamily="34" charset="0"/>
                <a:ea typeface="MS PGothic" pitchFamily="34" charset="-128"/>
              </a:defRPr>
            </a:lvl1pPr>
            <a:lvl2pPr marL="655579" indent="-252146" eaLnBrk="0" hangingPunct="0">
              <a:defRPr>
                <a:solidFill>
                  <a:schemeClr val="tx1"/>
                </a:solidFill>
                <a:latin typeface="Calibri" pitchFamily="34" charset="0"/>
                <a:ea typeface="MS PGothic" pitchFamily="34" charset="-128"/>
              </a:defRPr>
            </a:lvl2pPr>
            <a:lvl3pPr marL="1008583" indent="-201717" eaLnBrk="0" hangingPunct="0">
              <a:defRPr>
                <a:solidFill>
                  <a:schemeClr val="tx1"/>
                </a:solidFill>
                <a:latin typeface="Calibri" pitchFamily="34" charset="0"/>
                <a:ea typeface="MS PGothic" pitchFamily="34" charset="-128"/>
              </a:defRPr>
            </a:lvl3pPr>
            <a:lvl4pPr marL="1412016" indent="-201717" eaLnBrk="0" hangingPunct="0">
              <a:defRPr>
                <a:solidFill>
                  <a:schemeClr val="tx1"/>
                </a:solidFill>
                <a:latin typeface="Calibri" pitchFamily="34" charset="0"/>
                <a:ea typeface="MS PGothic" pitchFamily="34" charset="-128"/>
              </a:defRPr>
            </a:lvl4pPr>
            <a:lvl5pPr marL="1815450" indent="-201717" eaLnBrk="0" hangingPunct="0">
              <a:defRPr>
                <a:solidFill>
                  <a:schemeClr val="tx1"/>
                </a:solidFill>
                <a:latin typeface="Calibri" pitchFamily="34" charset="0"/>
                <a:ea typeface="MS PGothic" pitchFamily="34" charset="-128"/>
              </a:defRPr>
            </a:lvl5pPr>
            <a:lvl6pPr marL="2218883" indent="-201717" eaLnBrk="0" fontAlgn="base" hangingPunct="0">
              <a:spcBef>
                <a:spcPct val="0"/>
              </a:spcBef>
              <a:spcAft>
                <a:spcPct val="0"/>
              </a:spcAft>
              <a:defRPr>
                <a:solidFill>
                  <a:schemeClr val="tx1"/>
                </a:solidFill>
                <a:latin typeface="Calibri" pitchFamily="34" charset="0"/>
                <a:ea typeface="MS PGothic" pitchFamily="34" charset="-128"/>
              </a:defRPr>
            </a:lvl6pPr>
            <a:lvl7pPr marL="2622316" indent="-201717" eaLnBrk="0" fontAlgn="base" hangingPunct="0">
              <a:spcBef>
                <a:spcPct val="0"/>
              </a:spcBef>
              <a:spcAft>
                <a:spcPct val="0"/>
              </a:spcAft>
              <a:defRPr>
                <a:solidFill>
                  <a:schemeClr val="tx1"/>
                </a:solidFill>
                <a:latin typeface="Calibri" pitchFamily="34" charset="0"/>
                <a:ea typeface="MS PGothic" pitchFamily="34" charset="-128"/>
              </a:defRPr>
            </a:lvl7pPr>
            <a:lvl8pPr marL="3025750" indent="-201717" eaLnBrk="0" fontAlgn="base" hangingPunct="0">
              <a:spcBef>
                <a:spcPct val="0"/>
              </a:spcBef>
              <a:spcAft>
                <a:spcPct val="0"/>
              </a:spcAft>
              <a:defRPr>
                <a:solidFill>
                  <a:schemeClr val="tx1"/>
                </a:solidFill>
                <a:latin typeface="Calibri" pitchFamily="34" charset="0"/>
                <a:ea typeface="MS PGothic" pitchFamily="34" charset="-128"/>
              </a:defRPr>
            </a:lvl8pPr>
            <a:lvl9pPr marL="3429183" indent="-201717" eaLnBrk="0" fontAlgn="base" hangingPunct="0">
              <a:spcBef>
                <a:spcPct val="0"/>
              </a:spcBef>
              <a:spcAft>
                <a:spcPct val="0"/>
              </a:spcAft>
              <a:defRPr>
                <a:solidFill>
                  <a:schemeClr val="tx1"/>
                </a:solidFill>
                <a:latin typeface="Calibri" pitchFamily="34" charset="0"/>
                <a:ea typeface="MS PGothic" pitchFamily="34" charset="-128"/>
              </a:defRPr>
            </a:lvl9pPr>
          </a:lstStyle>
          <a:p>
            <a:fld id="{54DFBC2E-0554-446D-B99C-0E8EAAAF39A8}" type="slidenum">
              <a:rPr lang="en-US" smtClean="0">
                <a:solidFill>
                  <a:srgbClr val="898989"/>
                </a:solidFill>
              </a:rPr>
              <a:pPr/>
              <a:t>35</a:t>
            </a:fld>
            <a:endParaRPr lang="en-US" dirty="0">
              <a:solidFill>
                <a:srgbClr val="898989"/>
              </a:solidFill>
            </a:endParaRPr>
          </a:p>
        </p:txBody>
      </p:sp>
    </p:spTree>
    <p:extLst>
      <p:ext uri="{BB962C8B-B14F-4D97-AF65-F5344CB8AC3E}">
        <p14:creationId xmlns:p14="http://schemas.microsoft.com/office/powerpoint/2010/main" val="1231115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48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48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dirty="0"/>
              <a:t>Case Summary</a:t>
            </a:r>
          </a:p>
        </p:txBody>
      </p:sp>
      <p:sp>
        <p:nvSpPr>
          <p:cNvPr id="21507" name="Content Placeholder 2"/>
          <p:cNvSpPr>
            <a:spLocks noGrp="1"/>
          </p:cNvSpPr>
          <p:nvPr>
            <p:ph idx="1"/>
          </p:nvPr>
        </p:nvSpPr>
        <p:spPr/>
        <p:txBody>
          <a:bodyPr/>
          <a:lstStyle/>
          <a:p>
            <a:r>
              <a:rPr lang="en-US" dirty="0"/>
              <a:t>After PCI, the patient is transferred to the ICU.</a:t>
            </a:r>
          </a:p>
          <a:p>
            <a:endParaRPr lang="en-US" dirty="0"/>
          </a:p>
        </p:txBody>
      </p:sp>
      <p:sp>
        <p:nvSpPr>
          <p:cNvPr id="21508" name="Slide Number Placeholder 3"/>
          <p:cNvSpPr>
            <a:spLocks noGrp="1"/>
          </p:cNvSpPr>
          <p:nvPr>
            <p:ph type="sldNum" sz="quarter" idx="12"/>
          </p:nvPr>
        </p:nvSpPr>
        <p:spPr/>
        <p:txBody>
          <a:bodyPr/>
          <a:lstStyle>
            <a:lvl1pPr eaLnBrk="0" hangingPunct="0">
              <a:defRPr>
                <a:solidFill>
                  <a:schemeClr val="tx1"/>
                </a:solidFill>
                <a:latin typeface="Calibri" pitchFamily="34" charset="0"/>
                <a:ea typeface="MS PGothic" pitchFamily="34" charset="-128"/>
              </a:defRPr>
            </a:lvl1pPr>
            <a:lvl2pPr marL="655579" indent="-252146" eaLnBrk="0" hangingPunct="0">
              <a:defRPr>
                <a:solidFill>
                  <a:schemeClr val="tx1"/>
                </a:solidFill>
                <a:latin typeface="Calibri" pitchFamily="34" charset="0"/>
                <a:ea typeface="MS PGothic" pitchFamily="34" charset="-128"/>
              </a:defRPr>
            </a:lvl2pPr>
            <a:lvl3pPr marL="1008583" indent="-201717" eaLnBrk="0" hangingPunct="0">
              <a:defRPr>
                <a:solidFill>
                  <a:schemeClr val="tx1"/>
                </a:solidFill>
                <a:latin typeface="Calibri" pitchFamily="34" charset="0"/>
                <a:ea typeface="MS PGothic" pitchFamily="34" charset="-128"/>
              </a:defRPr>
            </a:lvl3pPr>
            <a:lvl4pPr marL="1412016" indent="-201717" eaLnBrk="0" hangingPunct="0">
              <a:defRPr>
                <a:solidFill>
                  <a:schemeClr val="tx1"/>
                </a:solidFill>
                <a:latin typeface="Calibri" pitchFamily="34" charset="0"/>
                <a:ea typeface="MS PGothic" pitchFamily="34" charset="-128"/>
              </a:defRPr>
            </a:lvl4pPr>
            <a:lvl5pPr marL="1815450" indent="-201717" eaLnBrk="0" hangingPunct="0">
              <a:defRPr>
                <a:solidFill>
                  <a:schemeClr val="tx1"/>
                </a:solidFill>
                <a:latin typeface="Calibri" pitchFamily="34" charset="0"/>
                <a:ea typeface="MS PGothic" pitchFamily="34" charset="-128"/>
              </a:defRPr>
            </a:lvl5pPr>
            <a:lvl6pPr marL="2218883" indent="-201717" eaLnBrk="0" fontAlgn="base" hangingPunct="0">
              <a:spcBef>
                <a:spcPct val="0"/>
              </a:spcBef>
              <a:spcAft>
                <a:spcPct val="0"/>
              </a:spcAft>
              <a:defRPr>
                <a:solidFill>
                  <a:schemeClr val="tx1"/>
                </a:solidFill>
                <a:latin typeface="Calibri" pitchFamily="34" charset="0"/>
                <a:ea typeface="MS PGothic" pitchFamily="34" charset="-128"/>
              </a:defRPr>
            </a:lvl6pPr>
            <a:lvl7pPr marL="2622316" indent="-201717" eaLnBrk="0" fontAlgn="base" hangingPunct="0">
              <a:spcBef>
                <a:spcPct val="0"/>
              </a:spcBef>
              <a:spcAft>
                <a:spcPct val="0"/>
              </a:spcAft>
              <a:defRPr>
                <a:solidFill>
                  <a:schemeClr val="tx1"/>
                </a:solidFill>
                <a:latin typeface="Calibri" pitchFamily="34" charset="0"/>
                <a:ea typeface="MS PGothic" pitchFamily="34" charset="-128"/>
              </a:defRPr>
            </a:lvl7pPr>
            <a:lvl8pPr marL="3025750" indent="-201717" eaLnBrk="0" fontAlgn="base" hangingPunct="0">
              <a:spcBef>
                <a:spcPct val="0"/>
              </a:spcBef>
              <a:spcAft>
                <a:spcPct val="0"/>
              </a:spcAft>
              <a:defRPr>
                <a:solidFill>
                  <a:schemeClr val="tx1"/>
                </a:solidFill>
                <a:latin typeface="Calibri" pitchFamily="34" charset="0"/>
                <a:ea typeface="MS PGothic" pitchFamily="34" charset="-128"/>
              </a:defRPr>
            </a:lvl8pPr>
            <a:lvl9pPr marL="3429183" indent="-201717" eaLnBrk="0" fontAlgn="base" hangingPunct="0">
              <a:spcBef>
                <a:spcPct val="0"/>
              </a:spcBef>
              <a:spcAft>
                <a:spcPct val="0"/>
              </a:spcAft>
              <a:defRPr>
                <a:solidFill>
                  <a:schemeClr val="tx1"/>
                </a:solidFill>
                <a:latin typeface="Calibri" pitchFamily="34" charset="0"/>
                <a:ea typeface="MS PGothic" pitchFamily="34" charset="-128"/>
              </a:defRPr>
            </a:lvl9pPr>
          </a:lstStyle>
          <a:p>
            <a:fld id="{08793A23-EFDB-4C06-84FC-4D6B1E7ED720}" type="slidenum">
              <a:rPr lang="en-US" smtClean="0">
                <a:solidFill>
                  <a:srgbClr val="898989"/>
                </a:solidFill>
              </a:rPr>
              <a:pPr/>
              <a:t>36</a:t>
            </a:fld>
            <a:endParaRPr lang="en-US" dirty="0">
              <a:solidFill>
                <a:srgbClr val="898989"/>
              </a:solidFill>
            </a:endParaRPr>
          </a:p>
        </p:txBody>
      </p:sp>
    </p:spTree>
    <p:extLst>
      <p:ext uri="{BB962C8B-B14F-4D97-AF65-F5344CB8AC3E}">
        <p14:creationId xmlns:p14="http://schemas.microsoft.com/office/powerpoint/2010/main" val="217106723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a:t>Case Summary</a:t>
            </a:r>
          </a:p>
        </p:txBody>
      </p:sp>
      <p:sp>
        <p:nvSpPr>
          <p:cNvPr id="34818" name="Content Placeholder 2"/>
          <p:cNvSpPr>
            <a:spLocks noGrp="1"/>
          </p:cNvSpPr>
          <p:nvPr>
            <p:ph idx="1"/>
          </p:nvPr>
        </p:nvSpPr>
        <p:spPr/>
        <p:txBody>
          <a:bodyPr>
            <a:normAutofit lnSpcReduction="10000"/>
          </a:bodyPr>
          <a:lstStyle/>
          <a:p>
            <a:r>
              <a:rPr lang="en-US" dirty="0"/>
              <a:t>An inpatient is admitted for vomiting and then develops chest discomfort representing a STEMI. </a:t>
            </a:r>
          </a:p>
          <a:p>
            <a:r>
              <a:rPr lang="en-US" dirty="0"/>
              <a:t>An ECG reveals the diagnosis, and the patient will go into cardiac arrest shortly after the ECG is read. </a:t>
            </a:r>
          </a:p>
          <a:p>
            <a:r>
              <a:rPr lang="en-US" dirty="0"/>
              <a:t>ROSC is achieved when the patient is given tPA during the arrest.</a:t>
            </a:r>
          </a:p>
          <a:p>
            <a:r>
              <a:rPr lang="en-US" dirty="0"/>
              <a:t>An alternative in some systems could be to bring the patient to the catheterization lab, but this would be an unlikely scenario in most systems. </a:t>
            </a:r>
          </a:p>
        </p:txBody>
      </p:sp>
      <p:sp>
        <p:nvSpPr>
          <p:cNvPr id="22532" name="Slide Number Placeholder 3"/>
          <p:cNvSpPr>
            <a:spLocks noGrp="1"/>
          </p:cNvSpPr>
          <p:nvPr>
            <p:ph type="sldNum" sz="quarter" idx="12"/>
          </p:nvPr>
        </p:nvSpPr>
        <p:spPr/>
        <p:txBody>
          <a:bodyPr/>
          <a:lstStyle>
            <a:lvl1pPr eaLnBrk="0" hangingPunct="0">
              <a:defRPr>
                <a:solidFill>
                  <a:schemeClr val="tx1"/>
                </a:solidFill>
                <a:latin typeface="Calibri" pitchFamily="34" charset="0"/>
                <a:ea typeface="MS PGothic" pitchFamily="34" charset="-128"/>
              </a:defRPr>
            </a:lvl1pPr>
            <a:lvl2pPr marL="655579" indent="-252146" eaLnBrk="0" hangingPunct="0">
              <a:defRPr>
                <a:solidFill>
                  <a:schemeClr val="tx1"/>
                </a:solidFill>
                <a:latin typeface="Calibri" pitchFamily="34" charset="0"/>
                <a:ea typeface="MS PGothic" pitchFamily="34" charset="-128"/>
              </a:defRPr>
            </a:lvl2pPr>
            <a:lvl3pPr marL="1008583" indent="-201717" eaLnBrk="0" hangingPunct="0">
              <a:defRPr>
                <a:solidFill>
                  <a:schemeClr val="tx1"/>
                </a:solidFill>
                <a:latin typeface="Calibri" pitchFamily="34" charset="0"/>
                <a:ea typeface="MS PGothic" pitchFamily="34" charset="-128"/>
              </a:defRPr>
            </a:lvl3pPr>
            <a:lvl4pPr marL="1412016" indent="-201717" eaLnBrk="0" hangingPunct="0">
              <a:defRPr>
                <a:solidFill>
                  <a:schemeClr val="tx1"/>
                </a:solidFill>
                <a:latin typeface="Calibri" pitchFamily="34" charset="0"/>
                <a:ea typeface="MS PGothic" pitchFamily="34" charset="-128"/>
              </a:defRPr>
            </a:lvl4pPr>
            <a:lvl5pPr marL="1815450" indent="-201717" eaLnBrk="0" hangingPunct="0">
              <a:defRPr>
                <a:solidFill>
                  <a:schemeClr val="tx1"/>
                </a:solidFill>
                <a:latin typeface="Calibri" pitchFamily="34" charset="0"/>
                <a:ea typeface="MS PGothic" pitchFamily="34" charset="-128"/>
              </a:defRPr>
            </a:lvl5pPr>
            <a:lvl6pPr marL="2218883" indent="-201717" eaLnBrk="0" fontAlgn="base" hangingPunct="0">
              <a:spcBef>
                <a:spcPct val="0"/>
              </a:spcBef>
              <a:spcAft>
                <a:spcPct val="0"/>
              </a:spcAft>
              <a:defRPr>
                <a:solidFill>
                  <a:schemeClr val="tx1"/>
                </a:solidFill>
                <a:latin typeface="Calibri" pitchFamily="34" charset="0"/>
                <a:ea typeface="MS PGothic" pitchFamily="34" charset="-128"/>
              </a:defRPr>
            </a:lvl6pPr>
            <a:lvl7pPr marL="2622316" indent="-201717" eaLnBrk="0" fontAlgn="base" hangingPunct="0">
              <a:spcBef>
                <a:spcPct val="0"/>
              </a:spcBef>
              <a:spcAft>
                <a:spcPct val="0"/>
              </a:spcAft>
              <a:defRPr>
                <a:solidFill>
                  <a:schemeClr val="tx1"/>
                </a:solidFill>
                <a:latin typeface="Calibri" pitchFamily="34" charset="0"/>
                <a:ea typeface="MS PGothic" pitchFamily="34" charset="-128"/>
              </a:defRPr>
            </a:lvl7pPr>
            <a:lvl8pPr marL="3025750" indent="-201717" eaLnBrk="0" fontAlgn="base" hangingPunct="0">
              <a:spcBef>
                <a:spcPct val="0"/>
              </a:spcBef>
              <a:spcAft>
                <a:spcPct val="0"/>
              </a:spcAft>
              <a:defRPr>
                <a:solidFill>
                  <a:schemeClr val="tx1"/>
                </a:solidFill>
                <a:latin typeface="Calibri" pitchFamily="34" charset="0"/>
                <a:ea typeface="MS PGothic" pitchFamily="34" charset="-128"/>
              </a:defRPr>
            </a:lvl8pPr>
            <a:lvl9pPr marL="3429183" indent="-201717" eaLnBrk="0" fontAlgn="base" hangingPunct="0">
              <a:spcBef>
                <a:spcPct val="0"/>
              </a:spcBef>
              <a:spcAft>
                <a:spcPct val="0"/>
              </a:spcAft>
              <a:defRPr>
                <a:solidFill>
                  <a:schemeClr val="tx1"/>
                </a:solidFill>
                <a:latin typeface="Calibri" pitchFamily="34" charset="0"/>
                <a:ea typeface="MS PGothic" pitchFamily="34" charset="-128"/>
              </a:defRPr>
            </a:lvl9pPr>
          </a:lstStyle>
          <a:p>
            <a:fld id="{48556482-5802-46D9-8BB2-F2EA3E799AA8}" type="slidenum">
              <a:rPr lang="en-US" smtClean="0">
                <a:solidFill>
                  <a:srgbClr val="898989"/>
                </a:solidFill>
              </a:rPr>
              <a:pPr/>
              <a:t>37</a:t>
            </a:fld>
            <a:endParaRPr lang="en-US" dirty="0">
              <a:solidFill>
                <a:srgbClr val="898989"/>
              </a:solidFill>
            </a:endParaRPr>
          </a:p>
        </p:txBody>
      </p:sp>
    </p:spTree>
    <p:extLst>
      <p:ext uri="{BB962C8B-B14F-4D97-AF65-F5344CB8AC3E}">
        <p14:creationId xmlns:p14="http://schemas.microsoft.com/office/powerpoint/2010/main" val="56972323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4"/>
          <p:cNvSpPr>
            <a:spLocks noGrp="1" noChangeArrowheads="1"/>
          </p:cNvSpPr>
          <p:nvPr>
            <p:ph type="title"/>
          </p:nvPr>
        </p:nvSpPr>
        <p:spPr/>
        <p:txBody>
          <a:bodyPr/>
          <a:lstStyle/>
          <a:p>
            <a:r>
              <a:rPr lang="en-US" dirty="0"/>
              <a:t>Localizing Ischemia or Injury </a:t>
            </a:r>
          </a:p>
        </p:txBody>
      </p:sp>
      <p:sp>
        <p:nvSpPr>
          <p:cNvPr id="23556" name="Slide Number Placeholder 3"/>
          <p:cNvSpPr>
            <a:spLocks noGrp="1"/>
          </p:cNvSpPr>
          <p:nvPr>
            <p:ph type="sldNum" sz="quarter" idx="12"/>
          </p:nvPr>
        </p:nvSpPr>
        <p:spPr/>
        <p:txBody>
          <a:bodyPr/>
          <a:lstStyle>
            <a:lvl1pPr eaLnBrk="0" hangingPunct="0">
              <a:defRPr>
                <a:solidFill>
                  <a:schemeClr val="tx1"/>
                </a:solidFill>
                <a:latin typeface="Calibri" pitchFamily="34" charset="0"/>
                <a:ea typeface="MS PGothic" pitchFamily="34" charset="-128"/>
              </a:defRPr>
            </a:lvl1pPr>
            <a:lvl2pPr marL="655579" indent="-252146" eaLnBrk="0" hangingPunct="0">
              <a:defRPr>
                <a:solidFill>
                  <a:schemeClr val="tx1"/>
                </a:solidFill>
                <a:latin typeface="Calibri" pitchFamily="34" charset="0"/>
                <a:ea typeface="MS PGothic" pitchFamily="34" charset="-128"/>
              </a:defRPr>
            </a:lvl2pPr>
            <a:lvl3pPr marL="1008583" indent="-201717" eaLnBrk="0" hangingPunct="0">
              <a:defRPr>
                <a:solidFill>
                  <a:schemeClr val="tx1"/>
                </a:solidFill>
                <a:latin typeface="Calibri" pitchFamily="34" charset="0"/>
                <a:ea typeface="MS PGothic" pitchFamily="34" charset="-128"/>
              </a:defRPr>
            </a:lvl3pPr>
            <a:lvl4pPr marL="1412016" indent="-201717" eaLnBrk="0" hangingPunct="0">
              <a:defRPr>
                <a:solidFill>
                  <a:schemeClr val="tx1"/>
                </a:solidFill>
                <a:latin typeface="Calibri" pitchFamily="34" charset="0"/>
                <a:ea typeface="MS PGothic" pitchFamily="34" charset="-128"/>
              </a:defRPr>
            </a:lvl4pPr>
            <a:lvl5pPr marL="1815450" indent="-201717" eaLnBrk="0" hangingPunct="0">
              <a:defRPr>
                <a:solidFill>
                  <a:schemeClr val="tx1"/>
                </a:solidFill>
                <a:latin typeface="Calibri" pitchFamily="34" charset="0"/>
                <a:ea typeface="MS PGothic" pitchFamily="34" charset="-128"/>
              </a:defRPr>
            </a:lvl5pPr>
            <a:lvl6pPr marL="2218883" indent="-201717" eaLnBrk="0" fontAlgn="base" hangingPunct="0">
              <a:spcBef>
                <a:spcPct val="0"/>
              </a:spcBef>
              <a:spcAft>
                <a:spcPct val="0"/>
              </a:spcAft>
              <a:defRPr>
                <a:solidFill>
                  <a:schemeClr val="tx1"/>
                </a:solidFill>
                <a:latin typeface="Calibri" pitchFamily="34" charset="0"/>
                <a:ea typeface="MS PGothic" pitchFamily="34" charset="-128"/>
              </a:defRPr>
            </a:lvl6pPr>
            <a:lvl7pPr marL="2622316" indent="-201717" eaLnBrk="0" fontAlgn="base" hangingPunct="0">
              <a:spcBef>
                <a:spcPct val="0"/>
              </a:spcBef>
              <a:spcAft>
                <a:spcPct val="0"/>
              </a:spcAft>
              <a:defRPr>
                <a:solidFill>
                  <a:schemeClr val="tx1"/>
                </a:solidFill>
                <a:latin typeface="Calibri" pitchFamily="34" charset="0"/>
                <a:ea typeface="MS PGothic" pitchFamily="34" charset="-128"/>
              </a:defRPr>
            </a:lvl7pPr>
            <a:lvl8pPr marL="3025750" indent="-201717" eaLnBrk="0" fontAlgn="base" hangingPunct="0">
              <a:spcBef>
                <a:spcPct val="0"/>
              </a:spcBef>
              <a:spcAft>
                <a:spcPct val="0"/>
              </a:spcAft>
              <a:defRPr>
                <a:solidFill>
                  <a:schemeClr val="tx1"/>
                </a:solidFill>
                <a:latin typeface="Calibri" pitchFamily="34" charset="0"/>
                <a:ea typeface="MS PGothic" pitchFamily="34" charset="-128"/>
              </a:defRPr>
            </a:lvl8pPr>
            <a:lvl9pPr marL="3429183" indent="-201717" eaLnBrk="0" fontAlgn="base" hangingPunct="0">
              <a:spcBef>
                <a:spcPct val="0"/>
              </a:spcBef>
              <a:spcAft>
                <a:spcPct val="0"/>
              </a:spcAft>
              <a:defRPr>
                <a:solidFill>
                  <a:schemeClr val="tx1"/>
                </a:solidFill>
                <a:latin typeface="Calibri" pitchFamily="34" charset="0"/>
                <a:ea typeface="MS PGothic" pitchFamily="34" charset="-128"/>
              </a:defRPr>
            </a:lvl9pPr>
          </a:lstStyle>
          <a:p>
            <a:fld id="{C80DB501-8A99-4A37-B456-FFC6B2D172B2}" type="slidenum">
              <a:rPr lang="en-US" smtClean="0">
                <a:solidFill>
                  <a:srgbClr val="898989"/>
                </a:solidFill>
              </a:rPr>
              <a:pPr/>
              <a:t>38</a:t>
            </a:fld>
            <a:endParaRPr lang="en-US" dirty="0">
              <a:solidFill>
                <a:srgbClr val="898989"/>
              </a:solidFill>
            </a:endParaRPr>
          </a:p>
        </p:txBody>
      </p:sp>
      <p:grpSp>
        <p:nvGrpSpPr>
          <p:cNvPr id="2" name="Group 75"/>
          <p:cNvGrpSpPr>
            <a:grpSpLocks/>
          </p:cNvGrpSpPr>
          <p:nvPr/>
        </p:nvGrpSpPr>
        <p:grpSpPr bwMode="auto">
          <a:xfrm>
            <a:off x="2335026" y="2218765"/>
            <a:ext cx="7521949" cy="3140449"/>
            <a:chOff x="446" y="1427"/>
            <a:chExt cx="4882" cy="1978"/>
          </a:xfrm>
        </p:grpSpPr>
        <p:sp>
          <p:nvSpPr>
            <p:cNvPr id="23558" name="Rectangle 50"/>
            <p:cNvSpPr>
              <a:spLocks noChangeArrowheads="1"/>
            </p:cNvSpPr>
            <p:nvPr/>
          </p:nvSpPr>
          <p:spPr bwMode="auto">
            <a:xfrm>
              <a:off x="446" y="1427"/>
              <a:ext cx="1218" cy="660"/>
            </a:xfrm>
            <a:prstGeom prst="rect">
              <a:avLst/>
            </a:prstGeom>
            <a:solidFill>
              <a:srgbClr val="CC00CC"/>
            </a:solidFill>
            <a:ln w="28575">
              <a:solidFill>
                <a:schemeClr val="tx1"/>
              </a:solidFill>
              <a:miter lim="800000"/>
              <a:headEnd/>
              <a:tailEnd/>
            </a:ln>
          </p:spPr>
          <p:txBody>
            <a:bodyPr wrap="none" anchor="ctr"/>
            <a:lstStyle/>
            <a:p>
              <a:endParaRPr lang="en-US" sz="1588" dirty="0">
                <a:cs typeface="Calibri" pitchFamily="34" charset="0"/>
              </a:endParaRPr>
            </a:p>
          </p:txBody>
        </p:sp>
        <p:sp>
          <p:nvSpPr>
            <p:cNvPr id="23559" name="Rectangle 51"/>
            <p:cNvSpPr>
              <a:spLocks noChangeArrowheads="1"/>
            </p:cNvSpPr>
            <p:nvPr/>
          </p:nvSpPr>
          <p:spPr bwMode="auto">
            <a:xfrm>
              <a:off x="1662" y="1427"/>
              <a:ext cx="1219" cy="660"/>
            </a:xfrm>
            <a:prstGeom prst="rect">
              <a:avLst/>
            </a:prstGeom>
            <a:solidFill>
              <a:schemeClr val="bg1"/>
            </a:solidFill>
            <a:ln w="28575">
              <a:solidFill>
                <a:schemeClr val="tx1"/>
              </a:solidFill>
              <a:miter lim="800000"/>
              <a:headEnd/>
              <a:tailEnd/>
            </a:ln>
          </p:spPr>
          <p:txBody>
            <a:bodyPr wrap="none" anchor="ctr"/>
            <a:lstStyle/>
            <a:p>
              <a:endParaRPr lang="en-US" sz="1588" dirty="0">
                <a:cs typeface="Calibri" pitchFamily="34" charset="0"/>
              </a:endParaRPr>
            </a:p>
          </p:txBody>
        </p:sp>
        <p:sp>
          <p:nvSpPr>
            <p:cNvPr id="23560" name="Rectangle 52"/>
            <p:cNvSpPr>
              <a:spLocks noChangeArrowheads="1"/>
            </p:cNvSpPr>
            <p:nvPr/>
          </p:nvSpPr>
          <p:spPr bwMode="auto">
            <a:xfrm>
              <a:off x="2882" y="1427"/>
              <a:ext cx="1218" cy="660"/>
            </a:xfrm>
            <a:prstGeom prst="rect">
              <a:avLst/>
            </a:prstGeom>
            <a:solidFill>
              <a:srgbClr val="9900CC"/>
            </a:solidFill>
            <a:ln w="28575">
              <a:solidFill>
                <a:schemeClr val="tx1"/>
              </a:solidFill>
              <a:miter lim="800000"/>
              <a:headEnd/>
              <a:tailEnd/>
            </a:ln>
          </p:spPr>
          <p:txBody>
            <a:bodyPr wrap="none" anchor="ctr"/>
            <a:lstStyle/>
            <a:p>
              <a:endParaRPr lang="en-US" sz="1588" dirty="0">
                <a:cs typeface="Calibri" pitchFamily="34" charset="0"/>
              </a:endParaRPr>
            </a:p>
          </p:txBody>
        </p:sp>
        <p:sp>
          <p:nvSpPr>
            <p:cNvPr id="23561" name="Rectangle 53"/>
            <p:cNvSpPr>
              <a:spLocks noChangeArrowheads="1"/>
            </p:cNvSpPr>
            <p:nvPr/>
          </p:nvSpPr>
          <p:spPr bwMode="auto">
            <a:xfrm>
              <a:off x="4097" y="1427"/>
              <a:ext cx="1218" cy="660"/>
            </a:xfrm>
            <a:prstGeom prst="rect">
              <a:avLst/>
            </a:prstGeom>
            <a:solidFill>
              <a:srgbClr val="33CCCC"/>
            </a:solidFill>
            <a:ln w="28575">
              <a:solidFill>
                <a:schemeClr val="tx1"/>
              </a:solidFill>
              <a:miter lim="800000"/>
              <a:headEnd/>
              <a:tailEnd/>
            </a:ln>
          </p:spPr>
          <p:txBody>
            <a:bodyPr wrap="none" anchor="ctr"/>
            <a:lstStyle/>
            <a:p>
              <a:endParaRPr lang="en-US" sz="1588" dirty="0">
                <a:cs typeface="Calibri" pitchFamily="34" charset="0"/>
              </a:endParaRPr>
            </a:p>
          </p:txBody>
        </p:sp>
        <p:sp>
          <p:nvSpPr>
            <p:cNvPr id="23562" name="Rectangle 54"/>
            <p:cNvSpPr>
              <a:spLocks noChangeArrowheads="1"/>
            </p:cNvSpPr>
            <p:nvPr/>
          </p:nvSpPr>
          <p:spPr bwMode="auto">
            <a:xfrm>
              <a:off x="446" y="2089"/>
              <a:ext cx="1218" cy="660"/>
            </a:xfrm>
            <a:prstGeom prst="rect">
              <a:avLst/>
            </a:prstGeom>
            <a:solidFill>
              <a:srgbClr val="339933"/>
            </a:solidFill>
            <a:ln w="28575">
              <a:solidFill>
                <a:schemeClr val="tx1"/>
              </a:solidFill>
              <a:miter lim="800000"/>
              <a:headEnd/>
              <a:tailEnd/>
            </a:ln>
          </p:spPr>
          <p:txBody>
            <a:bodyPr wrap="none" anchor="ctr"/>
            <a:lstStyle/>
            <a:p>
              <a:endParaRPr lang="en-US" sz="1588" dirty="0">
                <a:cs typeface="Calibri" pitchFamily="34" charset="0"/>
              </a:endParaRPr>
            </a:p>
          </p:txBody>
        </p:sp>
        <p:sp>
          <p:nvSpPr>
            <p:cNvPr id="23563" name="Rectangle 55"/>
            <p:cNvSpPr>
              <a:spLocks noChangeArrowheads="1"/>
            </p:cNvSpPr>
            <p:nvPr/>
          </p:nvSpPr>
          <p:spPr bwMode="auto">
            <a:xfrm>
              <a:off x="1662" y="2089"/>
              <a:ext cx="1219" cy="660"/>
            </a:xfrm>
            <a:prstGeom prst="rect">
              <a:avLst/>
            </a:prstGeom>
            <a:solidFill>
              <a:srgbClr val="CC00CC"/>
            </a:solidFill>
            <a:ln w="28575">
              <a:solidFill>
                <a:schemeClr val="tx1"/>
              </a:solidFill>
              <a:miter lim="800000"/>
              <a:headEnd/>
              <a:tailEnd/>
            </a:ln>
          </p:spPr>
          <p:txBody>
            <a:bodyPr wrap="none" anchor="ctr"/>
            <a:lstStyle/>
            <a:p>
              <a:endParaRPr lang="en-US" sz="1588" dirty="0">
                <a:cs typeface="Calibri" pitchFamily="34" charset="0"/>
              </a:endParaRPr>
            </a:p>
          </p:txBody>
        </p:sp>
        <p:sp>
          <p:nvSpPr>
            <p:cNvPr id="23564" name="Rectangle 56"/>
            <p:cNvSpPr>
              <a:spLocks noChangeArrowheads="1"/>
            </p:cNvSpPr>
            <p:nvPr/>
          </p:nvSpPr>
          <p:spPr bwMode="auto">
            <a:xfrm>
              <a:off x="2882" y="2089"/>
              <a:ext cx="1218" cy="660"/>
            </a:xfrm>
            <a:prstGeom prst="rect">
              <a:avLst/>
            </a:prstGeom>
            <a:solidFill>
              <a:srgbClr val="9900CC"/>
            </a:solidFill>
            <a:ln w="28575">
              <a:solidFill>
                <a:schemeClr val="tx1"/>
              </a:solidFill>
              <a:miter lim="800000"/>
              <a:headEnd/>
              <a:tailEnd/>
            </a:ln>
          </p:spPr>
          <p:txBody>
            <a:bodyPr wrap="none" anchor="ctr"/>
            <a:lstStyle/>
            <a:p>
              <a:endParaRPr lang="en-US" sz="1588" dirty="0">
                <a:cs typeface="Calibri" pitchFamily="34" charset="0"/>
              </a:endParaRPr>
            </a:p>
          </p:txBody>
        </p:sp>
        <p:sp>
          <p:nvSpPr>
            <p:cNvPr id="23565" name="Rectangle 57"/>
            <p:cNvSpPr>
              <a:spLocks noChangeArrowheads="1"/>
            </p:cNvSpPr>
            <p:nvPr/>
          </p:nvSpPr>
          <p:spPr bwMode="auto">
            <a:xfrm>
              <a:off x="4097" y="2089"/>
              <a:ext cx="1218" cy="660"/>
            </a:xfrm>
            <a:prstGeom prst="rect">
              <a:avLst/>
            </a:prstGeom>
            <a:solidFill>
              <a:srgbClr val="CC00CC"/>
            </a:solidFill>
            <a:ln w="28575">
              <a:solidFill>
                <a:schemeClr val="tx1"/>
              </a:solidFill>
              <a:miter lim="800000"/>
              <a:headEnd/>
              <a:tailEnd/>
            </a:ln>
          </p:spPr>
          <p:txBody>
            <a:bodyPr wrap="none" anchor="ctr"/>
            <a:lstStyle/>
            <a:p>
              <a:endParaRPr lang="en-US" sz="1588" dirty="0">
                <a:cs typeface="Calibri" pitchFamily="34" charset="0"/>
              </a:endParaRPr>
            </a:p>
          </p:txBody>
        </p:sp>
        <p:sp>
          <p:nvSpPr>
            <p:cNvPr id="23566" name="Rectangle 58"/>
            <p:cNvSpPr>
              <a:spLocks noChangeArrowheads="1"/>
            </p:cNvSpPr>
            <p:nvPr/>
          </p:nvSpPr>
          <p:spPr bwMode="auto">
            <a:xfrm>
              <a:off x="446" y="2745"/>
              <a:ext cx="1218" cy="660"/>
            </a:xfrm>
            <a:prstGeom prst="rect">
              <a:avLst/>
            </a:prstGeom>
            <a:solidFill>
              <a:srgbClr val="339933"/>
            </a:solidFill>
            <a:ln w="28575">
              <a:solidFill>
                <a:schemeClr val="tx1"/>
              </a:solidFill>
              <a:miter lim="800000"/>
              <a:headEnd/>
              <a:tailEnd/>
            </a:ln>
          </p:spPr>
          <p:txBody>
            <a:bodyPr wrap="none" anchor="ctr"/>
            <a:lstStyle/>
            <a:p>
              <a:endParaRPr lang="en-US" sz="1588" dirty="0">
                <a:cs typeface="Calibri" pitchFamily="34" charset="0"/>
              </a:endParaRPr>
            </a:p>
          </p:txBody>
        </p:sp>
        <p:sp>
          <p:nvSpPr>
            <p:cNvPr id="23567" name="Rectangle 59"/>
            <p:cNvSpPr>
              <a:spLocks noChangeArrowheads="1"/>
            </p:cNvSpPr>
            <p:nvPr/>
          </p:nvSpPr>
          <p:spPr bwMode="auto">
            <a:xfrm>
              <a:off x="1662" y="2745"/>
              <a:ext cx="1219" cy="660"/>
            </a:xfrm>
            <a:prstGeom prst="rect">
              <a:avLst/>
            </a:prstGeom>
            <a:solidFill>
              <a:srgbClr val="339933"/>
            </a:solidFill>
            <a:ln w="28575">
              <a:solidFill>
                <a:schemeClr val="tx1"/>
              </a:solidFill>
              <a:miter lim="800000"/>
              <a:headEnd/>
              <a:tailEnd/>
            </a:ln>
          </p:spPr>
          <p:txBody>
            <a:bodyPr wrap="none" anchor="ctr"/>
            <a:lstStyle/>
            <a:p>
              <a:endParaRPr lang="en-US" sz="1588" dirty="0">
                <a:cs typeface="Calibri" pitchFamily="34" charset="0"/>
              </a:endParaRPr>
            </a:p>
          </p:txBody>
        </p:sp>
        <p:sp>
          <p:nvSpPr>
            <p:cNvPr id="23568" name="Rectangle 60"/>
            <p:cNvSpPr>
              <a:spLocks noChangeArrowheads="1"/>
            </p:cNvSpPr>
            <p:nvPr/>
          </p:nvSpPr>
          <p:spPr bwMode="auto">
            <a:xfrm>
              <a:off x="2882" y="2745"/>
              <a:ext cx="1218" cy="660"/>
            </a:xfrm>
            <a:prstGeom prst="rect">
              <a:avLst/>
            </a:prstGeom>
            <a:solidFill>
              <a:srgbClr val="33CCCC"/>
            </a:solidFill>
            <a:ln w="28575">
              <a:solidFill>
                <a:schemeClr val="tx1"/>
              </a:solidFill>
              <a:miter lim="800000"/>
              <a:headEnd/>
              <a:tailEnd/>
            </a:ln>
          </p:spPr>
          <p:txBody>
            <a:bodyPr wrap="none" anchor="ctr"/>
            <a:lstStyle/>
            <a:p>
              <a:endParaRPr lang="en-US" sz="1588" dirty="0">
                <a:cs typeface="Calibri" pitchFamily="34" charset="0"/>
              </a:endParaRPr>
            </a:p>
          </p:txBody>
        </p:sp>
        <p:sp>
          <p:nvSpPr>
            <p:cNvPr id="23569" name="Rectangle 61"/>
            <p:cNvSpPr>
              <a:spLocks noChangeArrowheads="1"/>
            </p:cNvSpPr>
            <p:nvPr/>
          </p:nvSpPr>
          <p:spPr bwMode="auto">
            <a:xfrm>
              <a:off x="4097" y="2745"/>
              <a:ext cx="1218" cy="660"/>
            </a:xfrm>
            <a:prstGeom prst="rect">
              <a:avLst/>
            </a:prstGeom>
            <a:solidFill>
              <a:srgbClr val="CC00CC"/>
            </a:solidFill>
            <a:ln w="28575">
              <a:solidFill>
                <a:schemeClr val="tx1"/>
              </a:solidFill>
              <a:miter lim="800000"/>
              <a:headEnd/>
              <a:tailEnd/>
            </a:ln>
          </p:spPr>
          <p:txBody>
            <a:bodyPr wrap="none" anchor="ctr"/>
            <a:lstStyle/>
            <a:p>
              <a:endParaRPr lang="en-US" sz="1588" dirty="0">
                <a:cs typeface="Calibri" pitchFamily="34" charset="0"/>
              </a:endParaRPr>
            </a:p>
          </p:txBody>
        </p:sp>
        <p:sp>
          <p:nvSpPr>
            <p:cNvPr id="23570" name="Text Box 62"/>
            <p:cNvSpPr txBox="1">
              <a:spLocks noChangeArrowheads="1"/>
            </p:cNvSpPr>
            <p:nvPr/>
          </p:nvSpPr>
          <p:spPr bwMode="auto">
            <a:xfrm>
              <a:off x="1654" y="2911"/>
              <a:ext cx="1356" cy="28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tabLst>
                  <a:tab pos="635000" algn="l"/>
                </a:tabLst>
                <a:defRPr>
                  <a:solidFill>
                    <a:schemeClr val="tx1"/>
                  </a:solidFill>
                  <a:latin typeface="Calibri" pitchFamily="34" charset="0"/>
                  <a:ea typeface="MS PGothic" pitchFamily="34" charset="-128"/>
                </a:defRPr>
              </a:lvl1pPr>
              <a:lvl2pPr marL="742950" indent="-285750" eaLnBrk="0" hangingPunct="0">
                <a:tabLst>
                  <a:tab pos="635000" algn="l"/>
                </a:tabLst>
                <a:defRPr>
                  <a:solidFill>
                    <a:schemeClr val="tx1"/>
                  </a:solidFill>
                  <a:latin typeface="Calibri" pitchFamily="34" charset="0"/>
                  <a:ea typeface="MS PGothic" pitchFamily="34" charset="-128"/>
                </a:defRPr>
              </a:lvl2pPr>
              <a:lvl3pPr marL="1143000" indent="-228600" eaLnBrk="0" hangingPunct="0">
                <a:tabLst>
                  <a:tab pos="635000" algn="l"/>
                </a:tabLst>
                <a:defRPr>
                  <a:solidFill>
                    <a:schemeClr val="tx1"/>
                  </a:solidFill>
                  <a:latin typeface="Calibri" pitchFamily="34" charset="0"/>
                  <a:ea typeface="MS PGothic" pitchFamily="34" charset="-128"/>
                </a:defRPr>
              </a:lvl3pPr>
              <a:lvl4pPr marL="1600200" indent="-228600" eaLnBrk="0" hangingPunct="0">
                <a:tabLst>
                  <a:tab pos="635000" algn="l"/>
                </a:tabLst>
                <a:defRPr>
                  <a:solidFill>
                    <a:schemeClr val="tx1"/>
                  </a:solidFill>
                  <a:latin typeface="Calibri" pitchFamily="34" charset="0"/>
                  <a:ea typeface="MS PGothic" pitchFamily="34" charset="-128"/>
                </a:defRPr>
              </a:lvl4pPr>
              <a:lvl5pPr marL="2057400" indent="-228600" eaLnBrk="0" hangingPunct="0">
                <a:tabLst>
                  <a:tab pos="635000" algn="l"/>
                </a:tabLst>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tabLst>
                  <a:tab pos="635000" algn="l"/>
                </a:tabLs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tabLst>
                  <a:tab pos="635000" algn="l"/>
                </a:tabLs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tabLst>
                  <a:tab pos="635000" algn="l"/>
                </a:tabLs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tabLst>
                  <a:tab pos="635000" algn="l"/>
                </a:tabLst>
                <a:defRPr>
                  <a:solidFill>
                    <a:schemeClr val="tx1"/>
                  </a:solidFill>
                  <a:latin typeface="Calibri" pitchFamily="34" charset="0"/>
                  <a:ea typeface="MS PGothic" pitchFamily="34" charset="-128"/>
                </a:defRPr>
              </a:lvl9pPr>
            </a:lstStyle>
            <a:p>
              <a:pPr algn="ctr" eaLnBrk="1" hangingPunct="1"/>
              <a:r>
                <a:rPr lang="en-US" sz="2382" dirty="0">
                  <a:solidFill>
                    <a:schemeClr val="bg1"/>
                  </a:solidFill>
                </a:rPr>
                <a:t>aVF inferior</a:t>
              </a:r>
            </a:p>
          </p:txBody>
        </p:sp>
        <p:sp>
          <p:nvSpPr>
            <p:cNvPr id="23571" name="Text Box 63"/>
            <p:cNvSpPr txBox="1">
              <a:spLocks noChangeArrowheads="1"/>
            </p:cNvSpPr>
            <p:nvPr/>
          </p:nvSpPr>
          <p:spPr bwMode="auto">
            <a:xfrm>
              <a:off x="457" y="2911"/>
              <a:ext cx="1175" cy="28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tabLst>
                  <a:tab pos="515938" algn="l"/>
                </a:tabLst>
                <a:defRPr>
                  <a:solidFill>
                    <a:schemeClr val="tx1"/>
                  </a:solidFill>
                  <a:latin typeface="Calibri" pitchFamily="34" charset="0"/>
                  <a:ea typeface="MS PGothic" pitchFamily="34" charset="-128"/>
                </a:defRPr>
              </a:lvl1pPr>
              <a:lvl2pPr marL="742950" indent="-285750" eaLnBrk="0" hangingPunct="0">
                <a:tabLst>
                  <a:tab pos="515938" algn="l"/>
                </a:tabLst>
                <a:defRPr>
                  <a:solidFill>
                    <a:schemeClr val="tx1"/>
                  </a:solidFill>
                  <a:latin typeface="Calibri" pitchFamily="34" charset="0"/>
                  <a:ea typeface="MS PGothic" pitchFamily="34" charset="-128"/>
                </a:defRPr>
              </a:lvl2pPr>
              <a:lvl3pPr marL="1143000" indent="-228600" eaLnBrk="0" hangingPunct="0">
                <a:tabLst>
                  <a:tab pos="515938" algn="l"/>
                </a:tabLst>
                <a:defRPr>
                  <a:solidFill>
                    <a:schemeClr val="tx1"/>
                  </a:solidFill>
                  <a:latin typeface="Calibri" pitchFamily="34" charset="0"/>
                  <a:ea typeface="MS PGothic" pitchFamily="34" charset="-128"/>
                </a:defRPr>
              </a:lvl3pPr>
              <a:lvl4pPr marL="1600200" indent="-228600" eaLnBrk="0" hangingPunct="0">
                <a:tabLst>
                  <a:tab pos="515938" algn="l"/>
                </a:tabLst>
                <a:defRPr>
                  <a:solidFill>
                    <a:schemeClr val="tx1"/>
                  </a:solidFill>
                  <a:latin typeface="Calibri" pitchFamily="34" charset="0"/>
                  <a:ea typeface="MS PGothic" pitchFamily="34" charset="-128"/>
                </a:defRPr>
              </a:lvl4pPr>
              <a:lvl5pPr marL="2057400" indent="-228600" eaLnBrk="0" hangingPunct="0">
                <a:tabLst>
                  <a:tab pos="515938" algn="l"/>
                </a:tabLst>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tabLst>
                  <a:tab pos="515938" algn="l"/>
                </a:tabLs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tabLst>
                  <a:tab pos="515938" algn="l"/>
                </a:tabLs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tabLst>
                  <a:tab pos="515938" algn="l"/>
                </a:tabLs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tabLst>
                  <a:tab pos="515938" algn="l"/>
                </a:tabLst>
                <a:defRPr>
                  <a:solidFill>
                    <a:schemeClr val="tx1"/>
                  </a:solidFill>
                  <a:latin typeface="Calibri" pitchFamily="34" charset="0"/>
                  <a:ea typeface="MS PGothic" pitchFamily="34" charset="-128"/>
                </a:defRPr>
              </a:lvl9pPr>
            </a:lstStyle>
            <a:p>
              <a:pPr algn="ctr" eaLnBrk="1" hangingPunct="1"/>
              <a:r>
                <a:rPr lang="en-US" sz="2382" dirty="0">
                  <a:solidFill>
                    <a:schemeClr val="bg1"/>
                  </a:solidFill>
                </a:rPr>
                <a:t>III inferior</a:t>
              </a:r>
            </a:p>
          </p:txBody>
        </p:sp>
        <p:sp>
          <p:nvSpPr>
            <p:cNvPr id="23572" name="Text Box 64"/>
            <p:cNvSpPr txBox="1">
              <a:spLocks noChangeArrowheads="1"/>
            </p:cNvSpPr>
            <p:nvPr/>
          </p:nvSpPr>
          <p:spPr bwMode="auto">
            <a:xfrm>
              <a:off x="2893" y="2911"/>
              <a:ext cx="1185" cy="28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tabLst>
                  <a:tab pos="515938" algn="l"/>
                </a:tabLst>
                <a:defRPr>
                  <a:solidFill>
                    <a:schemeClr val="tx1"/>
                  </a:solidFill>
                  <a:latin typeface="Calibri" pitchFamily="34" charset="0"/>
                  <a:ea typeface="MS PGothic" pitchFamily="34" charset="-128"/>
                </a:defRPr>
              </a:lvl1pPr>
              <a:lvl2pPr marL="742950" indent="-285750" eaLnBrk="0" hangingPunct="0">
                <a:tabLst>
                  <a:tab pos="515938" algn="l"/>
                </a:tabLst>
                <a:defRPr>
                  <a:solidFill>
                    <a:schemeClr val="tx1"/>
                  </a:solidFill>
                  <a:latin typeface="Calibri" pitchFamily="34" charset="0"/>
                  <a:ea typeface="MS PGothic" pitchFamily="34" charset="-128"/>
                </a:defRPr>
              </a:lvl2pPr>
              <a:lvl3pPr marL="1143000" indent="-228600" eaLnBrk="0" hangingPunct="0">
                <a:tabLst>
                  <a:tab pos="515938" algn="l"/>
                </a:tabLst>
                <a:defRPr>
                  <a:solidFill>
                    <a:schemeClr val="tx1"/>
                  </a:solidFill>
                  <a:latin typeface="Calibri" pitchFamily="34" charset="0"/>
                  <a:ea typeface="MS PGothic" pitchFamily="34" charset="-128"/>
                </a:defRPr>
              </a:lvl3pPr>
              <a:lvl4pPr marL="1600200" indent="-228600" eaLnBrk="0" hangingPunct="0">
                <a:tabLst>
                  <a:tab pos="515938" algn="l"/>
                </a:tabLst>
                <a:defRPr>
                  <a:solidFill>
                    <a:schemeClr val="tx1"/>
                  </a:solidFill>
                  <a:latin typeface="Calibri" pitchFamily="34" charset="0"/>
                  <a:ea typeface="MS PGothic" pitchFamily="34" charset="-128"/>
                </a:defRPr>
              </a:lvl4pPr>
              <a:lvl5pPr marL="2057400" indent="-228600" eaLnBrk="0" hangingPunct="0">
                <a:tabLst>
                  <a:tab pos="515938" algn="l"/>
                </a:tabLst>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tabLst>
                  <a:tab pos="515938" algn="l"/>
                </a:tabLs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tabLst>
                  <a:tab pos="515938" algn="l"/>
                </a:tabLs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tabLst>
                  <a:tab pos="515938" algn="l"/>
                </a:tabLs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tabLst>
                  <a:tab pos="515938" algn="l"/>
                </a:tabLst>
                <a:defRPr>
                  <a:solidFill>
                    <a:schemeClr val="tx1"/>
                  </a:solidFill>
                  <a:latin typeface="Calibri" pitchFamily="34" charset="0"/>
                  <a:ea typeface="MS PGothic" pitchFamily="34" charset="-128"/>
                </a:defRPr>
              </a:lvl9pPr>
            </a:lstStyle>
            <a:p>
              <a:pPr algn="ctr" eaLnBrk="1" hangingPunct="1"/>
              <a:r>
                <a:rPr lang="en-US" sz="2382" dirty="0"/>
                <a:t>V</a:t>
              </a:r>
              <a:r>
                <a:rPr lang="en-US" sz="2382" baseline="-25000" dirty="0"/>
                <a:t>3</a:t>
              </a:r>
              <a:r>
                <a:rPr lang="en-US" sz="2382" dirty="0"/>
                <a:t> anterior</a:t>
              </a:r>
            </a:p>
          </p:txBody>
        </p:sp>
        <p:sp>
          <p:nvSpPr>
            <p:cNvPr id="23573" name="Text Box 65"/>
            <p:cNvSpPr txBox="1">
              <a:spLocks noChangeArrowheads="1"/>
            </p:cNvSpPr>
            <p:nvPr/>
          </p:nvSpPr>
          <p:spPr bwMode="auto">
            <a:xfrm>
              <a:off x="4113" y="2911"/>
              <a:ext cx="1165" cy="28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tabLst>
                  <a:tab pos="515938" algn="l"/>
                </a:tabLst>
                <a:defRPr>
                  <a:solidFill>
                    <a:schemeClr val="tx1"/>
                  </a:solidFill>
                  <a:latin typeface="Calibri" pitchFamily="34" charset="0"/>
                  <a:ea typeface="MS PGothic" pitchFamily="34" charset="-128"/>
                </a:defRPr>
              </a:lvl1pPr>
              <a:lvl2pPr marL="742950" indent="-285750" eaLnBrk="0" hangingPunct="0">
                <a:tabLst>
                  <a:tab pos="515938" algn="l"/>
                </a:tabLst>
                <a:defRPr>
                  <a:solidFill>
                    <a:schemeClr val="tx1"/>
                  </a:solidFill>
                  <a:latin typeface="Calibri" pitchFamily="34" charset="0"/>
                  <a:ea typeface="MS PGothic" pitchFamily="34" charset="-128"/>
                </a:defRPr>
              </a:lvl2pPr>
              <a:lvl3pPr marL="1143000" indent="-228600" eaLnBrk="0" hangingPunct="0">
                <a:tabLst>
                  <a:tab pos="515938" algn="l"/>
                </a:tabLst>
                <a:defRPr>
                  <a:solidFill>
                    <a:schemeClr val="tx1"/>
                  </a:solidFill>
                  <a:latin typeface="Calibri" pitchFamily="34" charset="0"/>
                  <a:ea typeface="MS PGothic" pitchFamily="34" charset="-128"/>
                </a:defRPr>
              </a:lvl3pPr>
              <a:lvl4pPr marL="1600200" indent="-228600" eaLnBrk="0" hangingPunct="0">
                <a:tabLst>
                  <a:tab pos="515938" algn="l"/>
                </a:tabLst>
                <a:defRPr>
                  <a:solidFill>
                    <a:schemeClr val="tx1"/>
                  </a:solidFill>
                  <a:latin typeface="Calibri" pitchFamily="34" charset="0"/>
                  <a:ea typeface="MS PGothic" pitchFamily="34" charset="-128"/>
                </a:defRPr>
              </a:lvl4pPr>
              <a:lvl5pPr marL="2057400" indent="-228600" eaLnBrk="0" hangingPunct="0">
                <a:tabLst>
                  <a:tab pos="515938" algn="l"/>
                </a:tabLst>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tabLst>
                  <a:tab pos="515938" algn="l"/>
                </a:tabLs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tabLst>
                  <a:tab pos="515938" algn="l"/>
                </a:tabLs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tabLst>
                  <a:tab pos="515938" algn="l"/>
                </a:tabLs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tabLst>
                  <a:tab pos="515938" algn="l"/>
                </a:tabLst>
                <a:defRPr>
                  <a:solidFill>
                    <a:schemeClr val="tx1"/>
                  </a:solidFill>
                  <a:latin typeface="Calibri" pitchFamily="34" charset="0"/>
                  <a:ea typeface="MS PGothic" pitchFamily="34" charset="-128"/>
                </a:defRPr>
              </a:lvl9pPr>
            </a:lstStyle>
            <a:p>
              <a:pPr algn="ctr" eaLnBrk="1" hangingPunct="1"/>
              <a:r>
                <a:rPr lang="en-US" sz="2382" dirty="0">
                  <a:solidFill>
                    <a:schemeClr val="bg1"/>
                  </a:solidFill>
                </a:rPr>
                <a:t>V</a:t>
              </a:r>
              <a:r>
                <a:rPr lang="en-US" sz="2382" baseline="-25000" dirty="0">
                  <a:solidFill>
                    <a:schemeClr val="bg1"/>
                  </a:solidFill>
                </a:rPr>
                <a:t>6 </a:t>
              </a:r>
              <a:r>
                <a:rPr lang="en-US" sz="2382" dirty="0">
                  <a:solidFill>
                    <a:schemeClr val="bg1"/>
                  </a:solidFill>
                </a:rPr>
                <a:t>lateral</a:t>
              </a:r>
            </a:p>
          </p:txBody>
        </p:sp>
        <p:sp>
          <p:nvSpPr>
            <p:cNvPr id="23574" name="Text Box 66"/>
            <p:cNvSpPr txBox="1">
              <a:spLocks noChangeArrowheads="1"/>
            </p:cNvSpPr>
            <p:nvPr/>
          </p:nvSpPr>
          <p:spPr bwMode="auto">
            <a:xfrm>
              <a:off x="1675" y="2251"/>
              <a:ext cx="1157" cy="28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tabLst>
                  <a:tab pos="635000" algn="l"/>
                </a:tabLst>
                <a:defRPr>
                  <a:solidFill>
                    <a:schemeClr val="tx1"/>
                  </a:solidFill>
                  <a:latin typeface="Calibri" pitchFamily="34" charset="0"/>
                  <a:ea typeface="MS PGothic" pitchFamily="34" charset="-128"/>
                </a:defRPr>
              </a:lvl1pPr>
              <a:lvl2pPr marL="742950" indent="-285750" eaLnBrk="0" hangingPunct="0">
                <a:tabLst>
                  <a:tab pos="635000" algn="l"/>
                </a:tabLst>
                <a:defRPr>
                  <a:solidFill>
                    <a:schemeClr val="tx1"/>
                  </a:solidFill>
                  <a:latin typeface="Calibri" pitchFamily="34" charset="0"/>
                  <a:ea typeface="MS PGothic" pitchFamily="34" charset="-128"/>
                </a:defRPr>
              </a:lvl2pPr>
              <a:lvl3pPr marL="1143000" indent="-228600" eaLnBrk="0" hangingPunct="0">
                <a:tabLst>
                  <a:tab pos="635000" algn="l"/>
                </a:tabLst>
                <a:defRPr>
                  <a:solidFill>
                    <a:schemeClr val="tx1"/>
                  </a:solidFill>
                  <a:latin typeface="Calibri" pitchFamily="34" charset="0"/>
                  <a:ea typeface="MS PGothic" pitchFamily="34" charset="-128"/>
                </a:defRPr>
              </a:lvl3pPr>
              <a:lvl4pPr marL="1600200" indent="-228600" eaLnBrk="0" hangingPunct="0">
                <a:tabLst>
                  <a:tab pos="635000" algn="l"/>
                </a:tabLst>
                <a:defRPr>
                  <a:solidFill>
                    <a:schemeClr val="tx1"/>
                  </a:solidFill>
                  <a:latin typeface="Calibri" pitchFamily="34" charset="0"/>
                  <a:ea typeface="MS PGothic" pitchFamily="34" charset="-128"/>
                </a:defRPr>
              </a:lvl4pPr>
              <a:lvl5pPr marL="2057400" indent="-228600" eaLnBrk="0" hangingPunct="0">
                <a:tabLst>
                  <a:tab pos="635000" algn="l"/>
                </a:tabLst>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tabLst>
                  <a:tab pos="635000" algn="l"/>
                </a:tabLs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tabLst>
                  <a:tab pos="635000" algn="l"/>
                </a:tabLs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tabLst>
                  <a:tab pos="635000" algn="l"/>
                </a:tabLs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tabLst>
                  <a:tab pos="635000" algn="l"/>
                </a:tabLst>
                <a:defRPr>
                  <a:solidFill>
                    <a:schemeClr val="tx1"/>
                  </a:solidFill>
                  <a:latin typeface="Calibri" pitchFamily="34" charset="0"/>
                  <a:ea typeface="MS PGothic" pitchFamily="34" charset="-128"/>
                </a:defRPr>
              </a:lvl9pPr>
            </a:lstStyle>
            <a:p>
              <a:pPr algn="ctr" eaLnBrk="1" hangingPunct="1"/>
              <a:r>
                <a:rPr lang="en-US" sz="2382" dirty="0">
                  <a:solidFill>
                    <a:schemeClr val="bg1"/>
                  </a:solidFill>
                </a:rPr>
                <a:t>aVL	lateral</a:t>
              </a:r>
            </a:p>
          </p:txBody>
        </p:sp>
        <p:sp>
          <p:nvSpPr>
            <p:cNvPr id="23575" name="Text Box 67"/>
            <p:cNvSpPr txBox="1">
              <a:spLocks noChangeArrowheads="1"/>
            </p:cNvSpPr>
            <p:nvPr/>
          </p:nvSpPr>
          <p:spPr bwMode="auto">
            <a:xfrm>
              <a:off x="457" y="2251"/>
              <a:ext cx="1175" cy="28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tabLst>
                  <a:tab pos="515938" algn="l"/>
                </a:tabLst>
                <a:defRPr>
                  <a:solidFill>
                    <a:schemeClr val="tx1"/>
                  </a:solidFill>
                  <a:latin typeface="Calibri" pitchFamily="34" charset="0"/>
                  <a:ea typeface="MS PGothic" pitchFamily="34" charset="-128"/>
                </a:defRPr>
              </a:lvl1pPr>
              <a:lvl2pPr marL="742950" indent="-285750" eaLnBrk="0" hangingPunct="0">
                <a:tabLst>
                  <a:tab pos="515938" algn="l"/>
                </a:tabLst>
                <a:defRPr>
                  <a:solidFill>
                    <a:schemeClr val="tx1"/>
                  </a:solidFill>
                  <a:latin typeface="Calibri" pitchFamily="34" charset="0"/>
                  <a:ea typeface="MS PGothic" pitchFamily="34" charset="-128"/>
                </a:defRPr>
              </a:lvl2pPr>
              <a:lvl3pPr marL="1143000" indent="-228600" eaLnBrk="0" hangingPunct="0">
                <a:tabLst>
                  <a:tab pos="515938" algn="l"/>
                </a:tabLst>
                <a:defRPr>
                  <a:solidFill>
                    <a:schemeClr val="tx1"/>
                  </a:solidFill>
                  <a:latin typeface="Calibri" pitchFamily="34" charset="0"/>
                  <a:ea typeface="MS PGothic" pitchFamily="34" charset="-128"/>
                </a:defRPr>
              </a:lvl3pPr>
              <a:lvl4pPr marL="1600200" indent="-228600" eaLnBrk="0" hangingPunct="0">
                <a:tabLst>
                  <a:tab pos="515938" algn="l"/>
                </a:tabLst>
                <a:defRPr>
                  <a:solidFill>
                    <a:schemeClr val="tx1"/>
                  </a:solidFill>
                  <a:latin typeface="Calibri" pitchFamily="34" charset="0"/>
                  <a:ea typeface="MS PGothic" pitchFamily="34" charset="-128"/>
                </a:defRPr>
              </a:lvl4pPr>
              <a:lvl5pPr marL="2057400" indent="-228600" eaLnBrk="0" hangingPunct="0">
                <a:tabLst>
                  <a:tab pos="515938" algn="l"/>
                </a:tabLst>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tabLst>
                  <a:tab pos="515938" algn="l"/>
                </a:tabLs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tabLst>
                  <a:tab pos="515938" algn="l"/>
                </a:tabLs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tabLst>
                  <a:tab pos="515938" algn="l"/>
                </a:tabLs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tabLst>
                  <a:tab pos="515938" algn="l"/>
                </a:tabLst>
                <a:defRPr>
                  <a:solidFill>
                    <a:schemeClr val="tx1"/>
                  </a:solidFill>
                  <a:latin typeface="Calibri" pitchFamily="34" charset="0"/>
                  <a:ea typeface="MS PGothic" pitchFamily="34" charset="-128"/>
                </a:defRPr>
              </a:lvl9pPr>
            </a:lstStyle>
            <a:p>
              <a:pPr algn="ctr" eaLnBrk="1" hangingPunct="1"/>
              <a:r>
                <a:rPr lang="en-US" sz="2382" dirty="0">
                  <a:solidFill>
                    <a:schemeClr val="bg1"/>
                  </a:solidFill>
                </a:rPr>
                <a:t>II inferior</a:t>
              </a:r>
            </a:p>
          </p:txBody>
        </p:sp>
        <p:sp>
          <p:nvSpPr>
            <p:cNvPr id="23576" name="Text Box 68"/>
            <p:cNvSpPr txBox="1">
              <a:spLocks noChangeArrowheads="1"/>
            </p:cNvSpPr>
            <p:nvPr/>
          </p:nvSpPr>
          <p:spPr bwMode="auto">
            <a:xfrm>
              <a:off x="2893" y="2251"/>
              <a:ext cx="1185" cy="28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tabLst>
                  <a:tab pos="515938" algn="l"/>
                </a:tabLst>
                <a:defRPr>
                  <a:solidFill>
                    <a:schemeClr val="tx1"/>
                  </a:solidFill>
                  <a:latin typeface="Calibri" pitchFamily="34" charset="0"/>
                  <a:ea typeface="MS PGothic" pitchFamily="34" charset="-128"/>
                </a:defRPr>
              </a:lvl1pPr>
              <a:lvl2pPr marL="742950" indent="-285750" eaLnBrk="0" hangingPunct="0">
                <a:tabLst>
                  <a:tab pos="515938" algn="l"/>
                </a:tabLst>
                <a:defRPr>
                  <a:solidFill>
                    <a:schemeClr val="tx1"/>
                  </a:solidFill>
                  <a:latin typeface="Calibri" pitchFamily="34" charset="0"/>
                  <a:ea typeface="MS PGothic" pitchFamily="34" charset="-128"/>
                </a:defRPr>
              </a:lvl2pPr>
              <a:lvl3pPr marL="1143000" indent="-228600" eaLnBrk="0" hangingPunct="0">
                <a:tabLst>
                  <a:tab pos="515938" algn="l"/>
                </a:tabLst>
                <a:defRPr>
                  <a:solidFill>
                    <a:schemeClr val="tx1"/>
                  </a:solidFill>
                  <a:latin typeface="Calibri" pitchFamily="34" charset="0"/>
                  <a:ea typeface="MS PGothic" pitchFamily="34" charset="-128"/>
                </a:defRPr>
              </a:lvl3pPr>
              <a:lvl4pPr marL="1600200" indent="-228600" eaLnBrk="0" hangingPunct="0">
                <a:tabLst>
                  <a:tab pos="515938" algn="l"/>
                </a:tabLst>
                <a:defRPr>
                  <a:solidFill>
                    <a:schemeClr val="tx1"/>
                  </a:solidFill>
                  <a:latin typeface="Calibri" pitchFamily="34" charset="0"/>
                  <a:ea typeface="MS PGothic" pitchFamily="34" charset="-128"/>
                </a:defRPr>
              </a:lvl4pPr>
              <a:lvl5pPr marL="2057400" indent="-228600" eaLnBrk="0" hangingPunct="0">
                <a:tabLst>
                  <a:tab pos="515938" algn="l"/>
                </a:tabLst>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tabLst>
                  <a:tab pos="515938" algn="l"/>
                </a:tabLs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tabLst>
                  <a:tab pos="515938" algn="l"/>
                </a:tabLs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tabLst>
                  <a:tab pos="515938" algn="l"/>
                </a:tabLs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tabLst>
                  <a:tab pos="515938" algn="l"/>
                </a:tabLst>
                <a:defRPr>
                  <a:solidFill>
                    <a:schemeClr val="tx1"/>
                  </a:solidFill>
                  <a:latin typeface="Calibri" pitchFamily="34" charset="0"/>
                  <a:ea typeface="MS PGothic" pitchFamily="34" charset="-128"/>
                </a:defRPr>
              </a:lvl9pPr>
            </a:lstStyle>
            <a:p>
              <a:pPr algn="ctr" eaLnBrk="1" hangingPunct="1"/>
              <a:r>
                <a:rPr lang="en-US" sz="2382" dirty="0">
                  <a:solidFill>
                    <a:schemeClr val="bg1"/>
                  </a:solidFill>
                </a:rPr>
                <a:t>V</a:t>
              </a:r>
              <a:r>
                <a:rPr lang="en-US" sz="2382" baseline="-25000" dirty="0">
                  <a:solidFill>
                    <a:schemeClr val="bg1"/>
                  </a:solidFill>
                </a:rPr>
                <a:t>2</a:t>
              </a:r>
              <a:r>
                <a:rPr lang="en-US" sz="2382" dirty="0">
                  <a:solidFill>
                    <a:schemeClr val="bg1"/>
                  </a:solidFill>
                </a:rPr>
                <a:t> septal</a:t>
              </a:r>
            </a:p>
          </p:txBody>
        </p:sp>
        <p:sp>
          <p:nvSpPr>
            <p:cNvPr id="23577" name="Text Box 69"/>
            <p:cNvSpPr txBox="1">
              <a:spLocks noChangeArrowheads="1"/>
            </p:cNvSpPr>
            <p:nvPr/>
          </p:nvSpPr>
          <p:spPr bwMode="auto">
            <a:xfrm>
              <a:off x="4113" y="2251"/>
              <a:ext cx="1215" cy="28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tabLst>
                  <a:tab pos="515938" algn="l"/>
                </a:tabLst>
                <a:defRPr>
                  <a:solidFill>
                    <a:schemeClr val="tx1"/>
                  </a:solidFill>
                  <a:latin typeface="Calibri" pitchFamily="34" charset="0"/>
                  <a:ea typeface="MS PGothic" pitchFamily="34" charset="-128"/>
                </a:defRPr>
              </a:lvl1pPr>
              <a:lvl2pPr marL="742950" indent="-285750" eaLnBrk="0" hangingPunct="0">
                <a:tabLst>
                  <a:tab pos="515938" algn="l"/>
                </a:tabLst>
                <a:defRPr>
                  <a:solidFill>
                    <a:schemeClr val="tx1"/>
                  </a:solidFill>
                  <a:latin typeface="Calibri" pitchFamily="34" charset="0"/>
                  <a:ea typeface="MS PGothic" pitchFamily="34" charset="-128"/>
                </a:defRPr>
              </a:lvl2pPr>
              <a:lvl3pPr marL="1143000" indent="-228600" eaLnBrk="0" hangingPunct="0">
                <a:tabLst>
                  <a:tab pos="515938" algn="l"/>
                </a:tabLst>
                <a:defRPr>
                  <a:solidFill>
                    <a:schemeClr val="tx1"/>
                  </a:solidFill>
                  <a:latin typeface="Calibri" pitchFamily="34" charset="0"/>
                  <a:ea typeface="MS PGothic" pitchFamily="34" charset="-128"/>
                </a:defRPr>
              </a:lvl3pPr>
              <a:lvl4pPr marL="1600200" indent="-228600" eaLnBrk="0" hangingPunct="0">
                <a:tabLst>
                  <a:tab pos="515938" algn="l"/>
                </a:tabLst>
                <a:defRPr>
                  <a:solidFill>
                    <a:schemeClr val="tx1"/>
                  </a:solidFill>
                  <a:latin typeface="Calibri" pitchFamily="34" charset="0"/>
                  <a:ea typeface="MS PGothic" pitchFamily="34" charset="-128"/>
                </a:defRPr>
              </a:lvl4pPr>
              <a:lvl5pPr marL="2057400" indent="-228600" eaLnBrk="0" hangingPunct="0">
                <a:tabLst>
                  <a:tab pos="515938" algn="l"/>
                </a:tabLst>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tabLst>
                  <a:tab pos="515938" algn="l"/>
                </a:tabLs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tabLst>
                  <a:tab pos="515938" algn="l"/>
                </a:tabLs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tabLst>
                  <a:tab pos="515938" algn="l"/>
                </a:tabLs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tabLst>
                  <a:tab pos="515938" algn="l"/>
                </a:tabLst>
                <a:defRPr>
                  <a:solidFill>
                    <a:schemeClr val="tx1"/>
                  </a:solidFill>
                  <a:latin typeface="Calibri" pitchFamily="34" charset="0"/>
                  <a:ea typeface="MS PGothic" pitchFamily="34" charset="-128"/>
                </a:defRPr>
              </a:lvl9pPr>
            </a:lstStyle>
            <a:p>
              <a:pPr algn="ctr" eaLnBrk="1" hangingPunct="1"/>
              <a:r>
                <a:rPr lang="en-US" sz="2382" dirty="0">
                  <a:solidFill>
                    <a:schemeClr val="bg1"/>
                  </a:solidFill>
                </a:rPr>
                <a:t>V</a:t>
              </a:r>
              <a:r>
                <a:rPr lang="en-US" sz="2382" baseline="-25000" dirty="0">
                  <a:solidFill>
                    <a:schemeClr val="bg1"/>
                  </a:solidFill>
                </a:rPr>
                <a:t>5</a:t>
              </a:r>
              <a:r>
                <a:rPr lang="en-US" sz="2382" dirty="0">
                  <a:solidFill>
                    <a:schemeClr val="bg1"/>
                  </a:solidFill>
                </a:rPr>
                <a:t> lateral</a:t>
              </a:r>
            </a:p>
          </p:txBody>
        </p:sp>
        <p:sp>
          <p:nvSpPr>
            <p:cNvPr id="23578" name="Text Box 70"/>
            <p:cNvSpPr txBox="1">
              <a:spLocks noChangeArrowheads="1"/>
            </p:cNvSpPr>
            <p:nvPr/>
          </p:nvSpPr>
          <p:spPr bwMode="auto">
            <a:xfrm>
              <a:off x="1675" y="1589"/>
              <a:ext cx="1157" cy="28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tabLst>
                  <a:tab pos="687388" algn="l"/>
                </a:tabLst>
                <a:defRPr>
                  <a:solidFill>
                    <a:schemeClr val="tx1"/>
                  </a:solidFill>
                  <a:latin typeface="Calibri" pitchFamily="34" charset="0"/>
                  <a:ea typeface="MS PGothic" pitchFamily="34" charset="-128"/>
                </a:defRPr>
              </a:lvl1pPr>
              <a:lvl2pPr marL="742950" indent="-285750" eaLnBrk="0" hangingPunct="0">
                <a:tabLst>
                  <a:tab pos="687388" algn="l"/>
                </a:tabLst>
                <a:defRPr>
                  <a:solidFill>
                    <a:schemeClr val="tx1"/>
                  </a:solidFill>
                  <a:latin typeface="Calibri" pitchFamily="34" charset="0"/>
                  <a:ea typeface="MS PGothic" pitchFamily="34" charset="-128"/>
                </a:defRPr>
              </a:lvl2pPr>
              <a:lvl3pPr marL="1143000" indent="-228600" eaLnBrk="0" hangingPunct="0">
                <a:tabLst>
                  <a:tab pos="687388" algn="l"/>
                </a:tabLst>
                <a:defRPr>
                  <a:solidFill>
                    <a:schemeClr val="tx1"/>
                  </a:solidFill>
                  <a:latin typeface="Calibri" pitchFamily="34" charset="0"/>
                  <a:ea typeface="MS PGothic" pitchFamily="34" charset="-128"/>
                </a:defRPr>
              </a:lvl3pPr>
              <a:lvl4pPr marL="1600200" indent="-228600" eaLnBrk="0" hangingPunct="0">
                <a:tabLst>
                  <a:tab pos="687388" algn="l"/>
                </a:tabLst>
                <a:defRPr>
                  <a:solidFill>
                    <a:schemeClr val="tx1"/>
                  </a:solidFill>
                  <a:latin typeface="Calibri" pitchFamily="34" charset="0"/>
                  <a:ea typeface="MS PGothic" pitchFamily="34" charset="-128"/>
                </a:defRPr>
              </a:lvl4pPr>
              <a:lvl5pPr marL="2057400" indent="-228600" eaLnBrk="0" hangingPunct="0">
                <a:tabLst>
                  <a:tab pos="687388" algn="l"/>
                </a:tabLst>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tabLst>
                  <a:tab pos="687388" algn="l"/>
                </a:tabLs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tabLst>
                  <a:tab pos="687388" algn="l"/>
                </a:tabLs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tabLst>
                  <a:tab pos="687388" algn="l"/>
                </a:tabLs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tabLst>
                  <a:tab pos="687388" algn="l"/>
                </a:tabLst>
                <a:defRPr>
                  <a:solidFill>
                    <a:schemeClr val="tx1"/>
                  </a:solidFill>
                  <a:latin typeface="Calibri" pitchFamily="34" charset="0"/>
                  <a:ea typeface="MS PGothic" pitchFamily="34" charset="-128"/>
                </a:defRPr>
              </a:lvl9pPr>
            </a:lstStyle>
            <a:p>
              <a:pPr algn="ctr" eaLnBrk="1" hangingPunct="1"/>
              <a:r>
                <a:rPr lang="en-US" sz="2382" dirty="0"/>
                <a:t>aVR</a:t>
              </a:r>
            </a:p>
          </p:txBody>
        </p:sp>
        <p:sp>
          <p:nvSpPr>
            <p:cNvPr id="23579" name="Text Box 71"/>
            <p:cNvSpPr txBox="1">
              <a:spLocks noChangeArrowheads="1"/>
            </p:cNvSpPr>
            <p:nvPr/>
          </p:nvSpPr>
          <p:spPr bwMode="auto">
            <a:xfrm>
              <a:off x="457" y="1589"/>
              <a:ext cx="1223" cy="28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tabLst>
                  <a:tab pos="515938" algn="l"/>
                </a:tabLst>
                <a:defRPr>
                  <a:solidFill>
                    <a:schemeClr val="tx1"/>
                  </a:solidFill>
                  <a:latin typeface="Calibri" pitchFamily="34" charset="0"/>
                  <a:ea typeface="MS PGothic" pitchFamily="34" charset="-128"/>
                </a:defRPr>
              </a:lvl1pPr>
              <a:lvl2pPr marL="742950" indent="-285750" eaLnBrk="0" hangingPunct="0">
                <a:tabLst>
                  <a:tab pos="515938" algn="l"/>
                </a:tabLst>
                <a:defRPr>
                  <a:solidFill>
                    <a:schemeClr val="tx1"/>
                  </a:solidFill>
                  <a:latin typeface="Calibri" pitchFamily="34" charset="0"/>
                  <a:ea typeface="MS PGothic" pitchFamily="34" charset="-128"/>
                </a:defRPr>
              </a:lvl2pPr>
              <a:lvl3pPr marL="1143000" indent="-228600" eaLnBrk="0" hangingPunct="0">
                <a:tabLst>
                  <a:tab pos="515938" algn="l"/>
                </a:tabLst>
                <a:defRPr>
                  <a:solidFill>
                    <a:schemeClr val="tx1"/>
                  </a:solidFill>
                  <a:latin typeface="Calibri" pitchFamily="34" charset="0"/>
                  <a:ea typeface="MS PGothic" pitchFamily="34" charset="-128"/>
                </a:defRPr>
              </a:lvl3pPr>
              <a:lvl4pPr marL="1600200" indent="-228600" eaLnBrk="0" hangingPunct="0">
                <a:tabLst>
                  <a:tab pos="515938" algn="l"/>
                </a:tabLst>
                <a:defRPr>
                  <a:solidFill>
                    <a:schemeClr val="tx1"/>
                  </a:solidFill>
                  <a:latin typeface="Calibri" pitchFamily="34" charset="0"/>
                  <a:ea typeface="MS PGothic" pitchFamily="34" charset="-128"/>
                </a:defRPr>
              </a:lvl4pPr>
              <a:lvl5pPr marL="2057400" indent="-228600" eaLnBrk="0" hangingPunct="0">
                <a:tabLst>
                  <a:tab pos="515938" algn="l"/>
                </a:tabLst>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tabLst>
                  <a:tab pos="515938" algn="l"/>
                </a:tabLs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tabLst>
                  <a:tab pos="515938" algn="l"/>
                </a:tabLs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tabLst>
                  <a:tab pos="515938" algn="l"/>
                </a:tabLs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tabLst>
                  <a:tab pos="515938" algn="l"/>
                </a:tabLst>
                <a:defRPr>
                  <a:solidFill>
                    <a:schemeClr val="tx1"/>
                  </a:solidFill>
                  <a:latin typeface="Calibri" pitchFamily="34" charset="0"/>
                  <a:ea typeface="MS PGothic" pitchFamily="34" charset="-128"/>
                </a:defRPr>
              </a:lvl9pPr>
            </a:lstStyle>
            <a:p>
              <a:pPr algn="ctr" eaLnBrk="1" hangingPunct="1"/>
              <a:r>
                <a:rPr lang="en-US" sz="2382" dirty="0">
                  <a:solidFill>
                    <a:schemeClr val="bg1"/>
                  </a:solidFill>
                </a:rPr>
                <a:t>I lateral</a:t>
              </a:r>
            </a:p>
          </p:txBody>
        </p:sp>
        <p:sp>
          <p:nvSpPr>
            <p:cNvPr id="23580" name="Text Box 72"/>
            <p:cNvSpPr txBox="1">
              <a:spLocks noChangeArrowheads="1"/>
            </p:cNvSpPr>
            <p:nvPr/>
          </p:nvSpPr>
          <p:spPr bwMode="auto">
            <a:xfrm>
              <a:off x="2893" y="1589"/>
              <a:ext cx="1185" cy="28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tabLst>
                  <a:tab pos="515938" algn="l"/>
                </a:tabLst>
                <a:defRPr>
                  <a:solidFill>
                    <a:schemeClr val="tx1"/>
                  </a:solidFill>
                  <a:latin typeface="Calibri" pitchFamily="34" charset="0"/>
                  <a:ea typeface="MS PGothic" pitchFamily="34" charset="-128"/>
                </a:defRPr>
              </a:lvl1pPr>
              <a:lvl2pPr marL="742950" indent="-285750" eaLnBrk="0" hangingPunct="0">
                <a:tabLst>
                  <a:tab pos="515938" algn="l"/>
                </a:tabLst>
                <a:defRPr>
                  <a:solidFill>
                    <a:schemeClr val="tx1"/>
                  </a:solidFill>
                  <a:latin typeface="Calibri" pitchFamily="34" charset="0"/>
                  <a:ea typeface="MS PGothic" pitchFamily="34" charset="-128"/>
                </a:defRPr>
              </a:lvl2pPr>
              <a:lvl3pPr marL="1143000" indent="-228600" eaLnBrk="0" hangingPunct="0">
                <a:tabLst>
                  <a:tab pos="515938" algn="l"/>
                </a:tabLst>
                <a:defRPr>
                  <a:solidFill>
                    <a:schemeClr val="tx1"/>
                  </a:solidFill>
                  <a:latin typeface="Calibri" pitchFamily="34" charset="0"/>
                  <a:ea typeface="MS PGothic" pitchFamily="34" charset="-128"/>
                </a:defRPr>
              </a:lvl3pPr>
              <a:lvl4pPr marL="1600200" indent="-228600" eaLnBrk="0" hangingPunct="0">
                <a:tabLst>
                  <a:tab pos="515938" algn="l"/>
                </a:tabLst>
                <a:defRPr>
                  <a:solidFill>
                    <a:schemeClr val="tx1"/>
                  </a:solidFill>
                  <a:latin typeface="Calibri" pitchFamily="34" charset="0"/>
                  <a:ea typeface="MS PGothic" pitchFamily="34" charset="-128"/>
                </a:defRPr>
              </a:lvl4pPr>
              <a:lvl5pPr marL="2057400" indent="-228600" eaLnBrk="0" hangingPunct="0">
                <a:tabLst>
                  <a:tab pos="515938" algn="l"/>
                </a:tabLst>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tabLst>
                  <a:tab pos="515938" algn="l"/>
                </a:tabLs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tabLst>
                  <a:tab pos="515938" algn="l"/>
                </a:tabLs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tabLst>
                  <a:tab pos="515938" algn="l"/>
                </a:tabLs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tabLst>
                  <a:tab pos="515938" algn="l"/>
                </a:tabLst>
                <a:defRPr>
                  <a:solidFill>
                    <a:schemeClr val="tx1"/>
                  </a:solidFill>
                  <a:latin typeface="Calibri" pitchFamily="34" charset="0"/>
                  <a:ea typeface="MS PGothic" pitchFamily="34" charset="-128"/>
                </a:defRPr>
              </a:lvl9pPr>
            </a:lstStyle>
            <a:p>
              <a:pPr algn="ctr" eaLnBrk="1" hangingPunct="1"/>
              <a:r>
                <a:rPr lang="en-US" sz="2382" dirty="0">
                  <a:solidFill>
                    <a:schemeClr val="bg1"/>
                  </a:solidFill>
                </a:rPr>
                <a:t>V</a:t>
              </a:r>
              <a:r>
                <a:rPr lang="en-US" sz="2382" baseline="-25000" dirty="0">
                  <a:solidFill>
                    <a:schemeClr val="bg1"/>
                  </a:solidFill>
                </a:rPr>
                <a:t>1 </a:t>
              </a:r>
              <a:r>
                <a:rPr lang="en-US" sz="2382" dirty="0">
                  <a:solidFill>
                    <a:schemeClr val="bg1"/>
                  </a:solidFill>
                </a:rPr>
                <a:t>septal</a:t>
              </a:r>
            </a:p>
          </p:txBody>
        </p:sp>
        <p:sp>
          <p:nvSpPr>
            <p:cNvPr id="23581" name="Text Box 73"/>
            <p:cNvSpPr txBox="1">
              <a:spLocks noChangeArrowheads="1"/>
            </p:cNvSpPr>
            <p:nvPr/>
          </p:nvSpPr>
          <p:spPr bwMode="auto">
            <a:xfrm>
              <a:off x="4112" y="1589"/>
              <a:ext cx="1168" cy="28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tabLst>
                  <a:tab pos="515938" algn="l"/>
                </a:tabLst>
                <a:defRPr>
                  <a:solidFill>
                    <a:schemeClr val="tx1"/>
                  </a:solidFill>
                  <a:latin typeface="Calibri" pitchFamily="34" charset="0"/>
                  <a:ea typeface="MS PGothic" pitchFamily="34" charset="-128"/>
                </a:defRPr>
              </a:lvl1pPr>
              <a:lvl2pPr marL="742950" indent="-285750" eaLnBrk="0" hangingPunct="0">
                <a:tabLst>
                  <a:tab pos="515938" algn="l"/>
                </a:tabLst>
                <a:defRPr>
                  <a:solidFill>
                    <a:schemeClr val="tx1"/>
                  </a:solidFill>
                  <a:latin typeface="Calibri" pitchFamily="34" charset="0"/>
                  <a:ea typeface="MS PGothic" pitchFamily="34" charset="-128"/>
                </a:defRPr>
              </a:lvl2pPr>
              <a:lvl3pPr marL="1143000" indent="-228600" eaLnBrk="0" hangingPunct="0">
                <a:tabLst>
                  <a:tab pos="515938" algn="l"/>
                </a:tabLst>
                <a:defRPr>
                  <a:solidFill>
                    <a:schemeClr val="tx1"/>
                  </a:solidFill>
                  <a:latin typeface="Calibri" pitchFamily="34" charset="0"/>
                  <a:ea typeface="MS PGothic" pitchFamily="34" charset="-128"/>
                </a:defRPr>
              </a:lvl3pPr>
              <a:lvl4pPr marL="1600200" indent="-228600" eaLnBrk="0" hangingPunct="0">
                <a:tabLst>
                  <a:tab pos="515938" algn="l"/>
                </a:tabLst>
                <a:defRPr>
                  <a:solidFill>
                    <a:schemeClr val="tx1"/>
                  </a:solidFill>
                  <a:latin typeface="Calibri" pitchFamily="34" charset="0"/>
                  <a:ea typeface="MS PGothic" pitchFamily="34" charset="-128"/>
                </a:defRPr>
              </a:lvl4pPr>
              <a:lvl5pPr marL="2057400" indent="-228600" eaLnBrk="0" hangingPunct="0">
                <a:tabLst>
                  <a:tab pos="515938" algn="l"/>
                </a:tabLst>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tabLst>
                  <a:tab pos="515938" algn="l"/>
                </a:tabLs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tabLst>
                  <a:tab pos="515938" algn="l"/>
                </a:tabLs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tabLst>
                  <a:tab pos="515938" algn="l"/>
                </a:tabLs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tabLst>
                  <a:tab pos="515938" algn="l"/>
                </a:tabLst>
                <a:defRPr>
                  <a:solidFill>
                    <a:schemeClr val="tx1"/>
                  </a:solidFill>
                  <a:latin typeface="Calibri" pitchFamily="34" charset="0"/>
                  <a:ea typeface="MS PGothic" pitchFamily="34" charset="-128"/>
                </a:defRPr>
              </a:lvl9pPr>
            </a:lstStyle>
            <a:p>
              <a:pPr algn="ctr" eaLnBrk="1" hangingPunct="1"/>
              <a:r>
                <a:rPr lang="en-US" sz="2382" dirty="0"/>
                <a:t>V</a:t>
              </a:r>
              <a:r>
                <a:rPr lang="en-US" sz="2382" baseline="-25000" dirty="0"/>
                <a:t>4 </a:t>
              </a:r>
              <a:r>
                <a:rPr lang="en-US" sz="2382" dirty="0"/>
                <a:t>anterior</a:t>
              </a:r>
            </a:p>
          </p:txBody>
        </p:sp>
      </p:grpSp>
    </p:spTree>
    <p:extLst>
      <p:ext uri="{BB962C8B-B14F-4D97-AF65-F5344CB8AC3E}">
        <p14:creationId xmlns:p14="http://schemas.microsoft.com/office/powerpoint/2010/main" val="568742024"/>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4" presetClass="entr" presetSubtype="1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525" name="Rectangle 37"/>
          <p:cNvSpPr>
            <a:spLocks noGrp="1" noChangeArrowheads="1"/>
          </p:cNvSpPr>
          <p:nvPr>
            <p:ph type="title"/>
          </p:nvPr>
        </p:nvSpPr>
        <p:spPr/>
        <p:txBody>
          <a:bodyPr/>
          <a:lstStyle/>
          <a:p>
            <a:r>
              <a:rPr lang="en-US" dirty="0"/>
              <a:t>Cardiac Anatomy in Relation </a:t>
            </a:r>
            <a:br>
              <a:rPr lang="en-US" dirty="0"/>
            </a:br>
            <a:r>
              <a:rPr lang="en-US" dirty="0"/>
              <a:t>to the Coronary Artery</a:t>
            </a:r>
          </a:p>
        </p:txBody>
      </p:sp>
      <p:sp>
        <p:nvSpPr>
          <p:cNvPr id="24580" name="Slide Number Placeholder 3"/>
          <p:cNvSpPr>
            <a:spLocks noGrp="1"/>
          </p:cNvSpPr>
          <p:nvPr>
            <p:ph type="sldNum" sz="quarter" idx="10"/>
          </p:nvPr>
        </p:nvSpPr>
        <p:spPr/>
        <p:txBody>
          <a:bodyPr/>
          <a:lstStyle>
            <a:lvl1pPr eaLnBrk="0" hangingPunct="0">
              <a:defRPr>
                <a:solidFill>
                  <a:schemeClr val="tx1"/>
                </a:solidFill>
                <a:latin typeface="Calibri" pitchFamily="34" charset="0"/>
                <a:ea typeface="MS PGothic" pitchFamily="34" charset="-128"/>
              </a:defRPr>
            </a:lvl1pPr>
            <a:lvl2pPr marL="655579" indent="-252146" eaLnBrk="0" hangingPunct="0">
              <a:defRPr>
                <a:solidFill>
                  <a:schemeClr val="tx1"/>
                </a:solidFill>
                <a:latin typeface="Calibri" pitchFamily="34" charset="0"/>
                <a:ea typeface="MS PGothic" pitchFamily="34" charset="-128"/>
              </a:defRPr>
            </a:lvl2pPr>
            <a:lvl3pPr marL="1008583" indent="-201717" eaLnBrk="0" hangingPunct="0">
              <a:defRPr>
                <a:solidFill>
                  <a:schemeClr val="tx1"/>
                </a:solidFill>
                <a:latin typeface="Calibri" pitchFamily="34" charset="0"/>
                <a:ea typeface="MS PGothic" pitchFamily="34" charset="-128"/>
              </a:defRPr>
            </a:lvl3pPr>
            <a:lvl4pPr marL="1412016" indent="-201717" eaLnBrk="0" hangingPunct="0">
              <a:defRPr>
                <a:solidFill>
                  <a:schemeClr val="tx1"/>
                </a:solidFill>
                <a:latin typeface="Calibri" pitchFamily="34" charset="0"/>
                <a:ea typeface="MS PGothic" pitchFamily="34" charset="-128"/>
              </a:defRPr>
            </a:lvl4pPr>
            <a:lvl5pPr marL="1815450" indent="-201717" eaLnBrk="0" hangingPunct="0">
              <a:defRPr>
                <a:solidFill>
                  <a:schemeClr val="tx1"/>
                </a:solidFill>
                <a:latin typeface="Calibri" pitchFamily="34" charset="0"/>
                <a:ea typeface="MS PGothic" pitchFamily="34" charset="-128"/>
              </a:defRPr>
            </a:lvl5pPr>
            <a:lvl6pPr marL="2218883" indent="-201717" eaLnBrk="0" fontAlgn="base" hangingPunct="0">
              <a:spcBef>
                <a:spcPct val="0"/>
              </a:spcBef>
              <a:spcAft>
                <a:spcPct val="0"/>
              </a:spcAft>
              <a:defRPr>
                <a:solidFill>
                  <a:schemeClr val="tx1"/>
                </a:solidFill>
                <a:latin typeface="Calibri" pitchFamily="34" charset="0"/>
                <a:ea typeface="MS PGothic" pitchFamily="34" charset="-128"/>
              </a:defRPr>
            </a:lvl6pPr>
            <a:lvl7pPr marL="2622316" indent="-201717" eaLnBrk="0" fontAlgn="base" hangingPunct="0">
              <a:spcBef>
                <a:spcPct val="0"/>
              </a:spcBef>
              <a:spcAft>
                <a:spcPct val="0"/>
              </a:spcAft>
              <a:defRPr>
                <a:solidFill>
                  <a:schemeClr val="tx1"/>
                </a:solidFill>
                <a:latin typeface="Calibri" pitchFamily="34" charset="0"/>
                <a:ea typeface="MS PGothic" pitchFamily="34" charset="-128"/>
              </a:defRPr>
            </a:lvl7pPr>
            <a:lvl8pPr marL="3025750" indent="-201717" eaLnBrk="0" fontAlgn="base" hangingPunct="0">
              <a:spcBef>
                <a:spcPct val="0"/>
              </a:spcBef>
              <a:spcAft>
                <a:spcPct val="0"/>
              </a:spcAft>
              <a:defRPr>
                <a:solidFill>
                  <a:schemeClr val="tx1"/>
                </a:solidFill>
                <a:latin typeface="Calibri" pitchFamily="34" charset="0"/>
                <a:ea typeface="MS PGothic" pitchFamily="34" charset="-128"/>
              </a:defRPr>
            </a:lvl8pPr>
            <a:lvl9pPr marL="3429183" indent="-201717" eaLnBrk="0" fontAlgn="base" hangingPunct="0">
              <a:spcBef>
                <a:spcPct val="0"/>
              </a:spcBef>
              <a:spcAft>
                <a:spcPct val="0"/>
              </a:spcAft>
              <a:defRPr>
                <a:solidFill>
                  <a:schemeClr val="tx1"/>
                </a:solidFill>
                <a:latin typeface="Calibri" pitchFamily="34" charset="0"/>
                <a:ea typeface="MS PGothic" pitchFamily="34" charset="-128"/>
              </a:defRPr>
            </a:lvl9pPr>
          </a:lstStyle>
          <a:p>
            <a:fld id="{FA617B4F-857F-4589-B2BB-4379B0A079AA}" type="slidenum">
              <a:rPr lang="en-US" smtClean="0">
                <a:solidFill>
                  <a:srgbClr val="898989"/>
                </a:solidFill>
              </a:rPr>
              <a:pPr/>
              <a:t>39</a:t>
            </a:fld>
            <a:endParaRPr lang="en-US" dirty="0">
              <a:solidFill>
                <a:srgbClr val="898989"/>
              </a:solidFill>
            </a:endParaRPr>
          </a:p>
        </p:txBody>
      </p:sp>
      <p:pic>
        <p:nvPicPr>
          <p:cNvPr id="24579" name="Picture 60" descr="Heart"/>
          <p:cNvPicPr>
            <a:picLocks noChangeAspect="1" noChangeArrowheads="1"/>
          </p:cNvPicPr>
          <p:nvPr/>
        </p:nvPicPr>
        <p:blipFill>
          <a:blip r:embed="rId3">
            <a:extLst>
              <a:ext uri="{28A0092B-C50C-407E-A947-70E740481C1C}">
                <a14:useLocalDpi xmlns:a14="http://schemas.microsoft.com/office/drawing/2010/main" val="0"/>
              </a:ext>
            </a:extLst>
          </a:blip>
          <a:srcRect l="22885" t="16315" r="26837" b="24107"/>
          <a:stretch>
            <a:fillRect/>
          </a:stretch>
        </p:blipFill>
        <p:spPr bwMode="auto">
          <a:xfrm>
            <a:off x="3968284" y="2017059"/>
            <a:ext cx="4255434" cy="4436129"/>
          </a:xfrm>
          <a:prstGeom prst="rect">
            <a:avLst/>
          </a:prstGeom>
          <a:noFill/>
          <a:ln w="222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1176186523"/>
      </p:ext>
    </p:extLst>
  </p:cSld>
  <p:clrMapOvr>
    <a:masterClrMapping/>
  </p:clrMapOvr>
  <p:transition>
    <p:pull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12800" y="2170707"/>
            <a:ext cx="10114844" cy="3613105"/>
          </a:xfrm>
          <a:prstGeom prst="rect">
            <a:avLst/>
          </a:prstGeom>
        </p:spPr>
        <p:txBody>
          <a:bodyPr wrap="square">
            <a:spAutoFit/>
          </a:bodyPr>
          <a:lstStyle/>
          <a:p>
            <a:pPr marL="457200" indent="-457200" algn="r" rtl="1">
              <a:lnSpc>
                <a:spcPct val="115000"/>
              </a:lnSpc>
              <a:spcAft>
                <a:spcPts val="1000"/>
              </a:spcAft>
              <a:buFontTx/>
              <a:buChar char="-"/>
            </a:pPr>
            <a:r>
              <a:rPr lang="fa-IR" sz="2800" b="1" dirty="0" smtClean="0">
                <a:solidFill>
                  <a:schemeClr val="bg1"/>
                </a:solidFill>
                <a:latin typeface="Calibri" panose="020F0502020204030204" pitchFamily="34" charset="0"/>
                <a:ea typeface="Calibri" panose="020F0502020204030204" pitchFamily="34" charset="0"/>
              </a:rPr>
              <a:t>پس </a:t>
            </a:r>
            <a:r>
              <a:rPr lang="fa-IR" sz="2800" b="1" dirty="0">
                <a:solidFill>
                  <a:schemeClr val="bg1"/>
                </a:solidFill>
                <a:latin typeface="Calibri" panose="020F0502020204030204" pitchFamily="34" charset="0"/>
                <a:ea typeface="Calibri" panose="020F0502020204030204" pitchFamily="34" charset="0"/>
              </a:rPr>
              <a:t>از حضور بر بالین فرد متوجه تنفسهای </a:t>
            </a:r>
            <a:r>
              <a:rPr lang="en-US" sz="2800" b="1" dirty="0">
                <a:solidFill>
                  <a:schemeClr val="bg1"/>
                </a:solidFill>
                <a:latin typeface="Calibri" panose="020F0502020204030204" pitchFamily="34" charset="0"/>
                <a:ea typeface="Calibri" panose="020F0502020204030204" pitchFamily="34" charset="0"/>
                <a:cs typeface="Arial" panose="020B0604020202020204" pitchFamily="34" charset="0"/>
              </a:rPr>
              <a:t>gasping </a:t>
            </a:r>
            <a:r>
              <a:rPr lang="fa-IR" sz="2800" b="1" dirty="0">
                <a:solidFill>
                  <a:schemeClr val="bg1"/>
                </a:solidFill>
                <a:latin typeface="Calibri" panose="020F0502020204030204" pitchFamily="34" charset="0"/>
                <a:ea typeface="Calibri" panose="020F0502020204030204" pitchFamily="34" charset="0"/>
              </a:rPr>
              <a:t> وی می شوید و بیمار با صدا کردن واکنشی نشان نمی دهد.کدام اقدام مناسبتر است</a:t>
            </a:r>
            <a:r>
              <a:rPr lang="fa-IR" sz="2800" b="1" dirty="0" smtClean="0">
                <a:solidFill>
                  <a:schemeClr val="bg1"/>
                </a:solidFill>
                <a:latin typeface="Calibri" panose="020F0502020204030204" pitchFamily="34" charset="0"/>
                <a:ea typeface="Calibri" panose="020F0502020204030204" pitchFamily="34" charset="0"/>
              </a:rPr>
              <a:t>؟</a:t>
            </a:r>
            <a:endParaRPr lang="fa-IR" sz="2800" b="1" dirty="0">
              <a:solidFill>
                <a:schemeClr val="bg1"/>
              </a:solidFill>
              <a:latin typeface="Calibri" panose="020F0502020204030204" pitchFamily="34" charset="0"/>
              <a:ea typeface="Calibri" panose="020F0502020204030204" pitchFamily="34" charset="0"/>
              <a:cs typeface="Arial" panose="020B0604020202020204" pitchFamily="34" charset="0"/>
            </a:endParaRPr>
          </a:p>
          <a:p>
            <a:pPr marL="457200" indent="-457200" algn="r" rtl="1">
              <a:lnSpc>
                <a:spcPct val="115000"/>
              </a:lnSpc>
              <a:spcAft>
                <a:spcPts val="1000"/>
              </a:spcAft>
              <a:buFontTx/>
              <a:buChar char="-"/>
            </a:pPr>
            <a:endParaRPr lang="en-US" sz="2800" b="1" dirty="0">
              <a:solidFill>
                <a:schemeClr val="bg1"/>
              </a:solidFill>
              <a:latin typeface="Calibri" panose="020F0502020204030204" pitchFamily="34" charset="0"/>
              <a:ea typeface="Calibri" panose="020F0502020204030204" pitchFamily="34" charset="0"/>
              <a:cs typeface="Arial" panose="020B0604020202020204" pitchFamily="34" charset="0"/>
            </a:endParaRPr>
          </a:p>
          <a:p>
            <a:pPr algn="r" rtl="1">
              <a:lnSpc>
                <a:spcPct val="115000"/>
              </a:lnSpc>
              <a:spcAft>
                <a:spcPts val="1000"/>
              </a:spcAft>
            </a:pPr>
            <a:r>
              <a:rPr lang="fa-IR" sz="2000" b="1" dirty="0">
                <a:solidFill>
                  <a:srgbClr val="FFFF00"/>
                </a:solidFill>
                <a:latin typeface="Calibri" panose="020F0502020204030204" pitchFamily="34" charset="0"/>
                <a:ea typeface="Calibri" panose="020F0502020204030204" pitchFamily="34" charset="0"/>
              </a:rPr>
              <a:t>چک کردن نبض کاروتید  </a:t>
            </a:r>
            <a:endParaRPr lang="en-US" sz="2000" b="1" dirty="0">
              <a:solidFill>
                <a:srgbClr val="FFFF00"/>
              </a:solidFill>
              <a:latin typeface="Calibri" panose="020F0502020204030204" pitchFamily="34" charset="0"/>
              <a:ea typeface="Calibri" panose="020F0502020204030204" pitchFamily="34" charset="0"/>
              <a:cs typeface="Arial" panose="020B0604020202020204" pitchFamily="34" charset="0"/>
            </a:endParaRPr>
          </a:p>
          <a:p>
            <a:pPr algn="r" rtl="1">
              <a:lnSpc>
                <a:spcPct val="115000"/>
              </a:lnSpc>
              <a:spcAft>
                <a:spcPts val="1000"/>
              </a:spcAft>
            </a:pPr>
            <a:r>
              <a:rPr lang="fa-IR" sz="2000" b="1" dirty="0">
                <a:solidFill>
                  <a:srgbClr val="FFFF00"/>
                </a:solidFill>
                <a:latin typeface="Calibri" panose="020F0502020204030204" pitchFamily="34" charset="0"/>
                <a:ea typeface="Calibri" panose="020F0502020204030204" pitchFamily="34" charset="0"/>
              </a:rPr>
              <a:t>زدن مشت بر قفسه سینه بیمار</a:t>
            </a:r>
            <a:endParaRPr lang="en-US" sz="2000" b="1" dirty="0">
              <a:solidFill>
                <a:srgbClr val="FFFF00"/>
              </a:solidFill>
              <a:latin typeface="Calibri" panose="020F0502020204030204" pitchFamily="34" charset="0"/>
              <a:ea typeface="Calibri" panose="020F0502020204030204" pitchFamily="34" charset="0"/>
              <a:cs typeface="Arial" panose="020B0604020202020204" pitchFamily="34" charset="0"/>
            </a:endParaRPr>
          </a:p>
          <a:p>
            <a:pPr algn="r" rtl="1">
              <a:lnSpc>
                <a:spcPct val="115000"/>
              </a:lnSpc>
              <a:spcAft>
                <a:spcPts val="1000"/>
              </a:spcAft>
            </a:pPr>
            <a:r>
              <a:rPr lang="fa-IR" sz="2000" b="1" dirty="0">
                <a:solidFill>
                  <a:srgbClr val="FFFF00"/>
                </a:solidFill>
                <a:latin typeface="Calibri" panose="020F0502020204030204" pitchFamily="34" charset="0"/>
                <a:ea typeface="Calibri" panose="020F0502020204030204" pitchFamily="34" charset="0"/>
              </a:rPr>
              <a:t>دادن تنفس مصنوعی</a:t>
            </a:r>
            <a:endParaRPr lang="en-US" sz="2000" b="1" dirty="0">
              <a:solidFill>
                <a:srgbClr val="FFFF00"/>
              </a:solidFill>
              <a:latin typeface="Calibri" panose="020F0502020204030204" pitchFamily="34" charset="0"/>
              <a:ea typeface="Calibri" panose="020F0502020204030204" pitchFamily="34" charset="0"/>
              <a:cs typeface="Arial" panose="020B0604020202020204" pitchFamily="34" charset="0"/>
            </a:endParaRPr>
          </a:p>
          <a:p>
            <a:pPr algn="r" rtl="1">
              <a:lnSpc>
                <a:spcPct val="115000"/>
              </a:lnSpc>
              <a:spcAft>
                <a:spcPts val="1000"/>
              </a:spcAft>
            </a:pPr>
            <a:r>
              <a:rPr lang="fa-IR" sz="2000" b="1" dirty="0">
                <a:solidFill>
                  <a:srgbClr val="FFFF00"/>
                </a:solidFill>
                <a:latin typeface="Calibri" panose="020F0502020204030204" pitchFamily="34" charset="0"/>
                <a:ea typeface="Calibri" panose="020F0502020204030204" pitchFamily="34" charset="0"/>
              </a:rPr>
              <a:t>خواباندن بیمار به پهلوی چپ</a:t>
            </a:r>
            <a:endParaRPr lang="en-US" sz="2000" b="1" dirty="0">
              <a:solidFill>
                <a:srgbClr val="FFFF00"/>
              </a:solidFill>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33213233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4"/>
          <p:cNvSpPr>
            <a:spLocks noGrp="1"/>
          </p:cNvSpPr>
          <p:nvPr>
            <p:ph type="title"/>
          </p:nvPr>
        </p:nvSpPr>
        <p:spPr/>
        <p:txBody>
          <a:bodyPr/>
          <a:lstStyle/>
          <a:p>
            <a:r>
              <a:rPr lang="en-US" dirty="0"/>
              <a:t>Acute Coronary Syndromes</a:t>
            </a:r>
          </a:p>
        </p:txBody>
      </p:sp>
      <p:sp>
        <p:nvSpPr>
          <p:cNvPr id="36866" name="Slide Number Placeholder 2"/>
          <p:cNvSpPr>
            <a:spLocks noGrp="1"/>
          </p:cNvSpPr>
          <p:nvPr>
            <p:ph type="sldNum" sz="quarter" idx="10"/>
          </p:nvPr>
        </p:nvSpPr>
        <p:spPr/>
        <p:txBody>
          <a:bodyPr/>
          <a:lstStyle>
            <a:lvl1pPr eaLnBrk="0" hangingPunct="0">
              <a:defRPr sz="2118">
                <a:solidFill>
                  <a:schemeClr val="tx1"/>
                </a:solidFill>
                <a:latin typeface="Calibri" charset="0"/>
                <a:ea typeface="MS PGothic" charset="0"/>
                <a:cs typeface="MS PGothic" charset="0"/>
              </a:defRPr>
            </a:lvl1pPr>
            <a:lvl2pPr marL="655579" indent="-252146" eaLnBrk="0" hangingPunct="0">
              <a:defRPr sz="2118">
                <a:solidFill>
                  <a:schemeClr val="tx1"/>
                </a:solidFill>
                <a:latin typeface="Calibri" charset="0"/>
                <a:ea typeface="MS PGothic" charset="0"/>
                <a:cs typeface="MS PGothic" charset="0"/>
              </a:defRPr>
            </a:lvl2pPr>
            <a:lvl3pPr marL="1008583" indent="-201717" eaLnBrk="0" hangingPunct="0">
              <a:defRPr sz="2118">
                <a:solidFill>
                  <a:schemeClr val="tx1"/>
                </a:solidFill>
                <a:latin typeface="Calibri" charset="0"/>
                <a:ea typeface="MS PGothic" charset="0"/>
                <a:cs typeface="MS PGothic" charset="0"/>
              </a:defRPr>
            </a:lvl3pPr>
            <a:lvl4pPr marL="1412016" indent="-201717" eaLnBrk="0" hangingPunct="0">
              <a:defRPr sz="2118">
                <a:solidFill>
                  <a:schemeClr val="tx1"/>
                </a:solidFill>
                <a:latin typeface="Calibri" charset="0"/>
                <a:ea typeface="MS PGothic" charset="0"/>
                <a:cs typeface="MS PGothic" charset="0"/>
              </a:defRPr>
            </a:lvl4pPr>
            <a:lvl5pPr marL="1815450" indent="-201717" eaLnBrk="0" hangingPunct="0">
              <a:defRPr sz="2118">
                <a:solidFill>
                  <a:schemeClr val="tx1"/>
                </a:solidFill>
                <a:latin typeface="Calibri" charset="0"/>
                <a:ea typeface="MS PGothic" charset="0"/>
                <a:cs typeface="MS PGothic" charset="0"/>
              </a:defRPr>
            </a:lvl5pPr>
            <a:lvl6pPr marL="2218883" indent="-201717" eaLnBrk="0" fontAlgn="base" hangingPunct="0">
              <a:spcBef>
                <a:spcPct val="0"/>
              </a:spcBef>
              <a:spcAft>
                <a:spcPct val="0"/>
              </a:spcAft>
              <a:defRPr sz="2118">
                <a:solidFill>
                  <a:schemeClr val="tx1"/>
                </a:solidFill>
                <a:latin typeface="Calibri" charset="0"/>
                <a:ea typeface="MS PGothic" charset="0"/>
                <a:cs typeface="MS PGothic" charset="0"/>
              </a:defRPr>
            </a:lvl6pPr>
            <a:lvl7pPr marL="2622316" indent="-201717" eaLnBrk="0" fontAlgn="base" hangingPunct="0">
              <a:spcBef>
                <a:spcPct val="0"/>
              </a:spcBef>
              <a:spcAft>
                <a:spcPct val="0"/>
              </a:spcAft>
              <a:defRPr sz="2118">
                <a:solidFill>
                  <a:schemeClr val="tx1"/>
                </a:solidFill>
                <a:latin typeface="Calibri" charset="0"/>
                <a:ea typeface="MS PGothic" charset="0"/>
                <a:cs typeface="MS PGothic" charset="0"/>
              </a:defRPr>
            </a:lvl7pPr>
            <a:lvl8pPr marL="3025750" indent="-201717" eaLnBrk="0" fontAlgn="base" hangingPunct="0">
              <a:spcBef>
                <a:spcPct val="0"/>
              </a:spcBef>
              <a:spcAft>
                <a:spcPct val="0"/>
              </a:spcAft>
              <a:defRPr sz="2118">
                <a:solidFill>
                  <a:schemeClr val="tx1"/>
                </a:solidFill>
                <a:latin typeface="Calibri" charset="0"/>
                <a:ea typeface="MS PGothic" charset="0"/>
                <a:cs typeface="MS PGothic" charset="0"/>
              </a:defRPr>
            </a:lvl8pPr>
            <a:lvl9pPr marL="3429183" indent="-201717" eaLnBrk="0" fontAlgn="base" hangingPunct="0">
              <a:spcBef>
                <a:spcPct val="0"/>
              </a:spcBef>
              <a:spcAft>
                <a:spcPct val="0"/>
              </a:spcAft>
              <a:defRPr sz="2118">
                <a:solidFill>
                  <a:schemeClr val="tx1"/>
                </a:solidFill>
                <a:latin typeface="Calibri" charset="0"/>
                <a:ea typeface="MS PGothic" charset="0"/>
                <a:cs typeface="MS PGothic" charset="0"/>
              </a:defRPr>
            </a:lvl9pPr>
          </a:lstStyle>
          <a:p>
            <a:fld id="{6DA46C62-9176-D043-BAF4-D90DEC6561AE}" type="slidenum">
              <a:rPr lang="en-US" sz="1059">
                <a:solidFill>
                  <a:srgbClr val="898989"/>
                </a:solidFill>
              </a:rPr>
              <a:pPr/>
              <a:t>40</a:t>
            </a:fld>
            <a:endParaRPr lang="en-US" sz="1059" dirty="0">
              <a:solidFill>
                <a:srgbClr val="898989"/>
              </a:solidFill>
            </a:endParaRPr>
          </a:p>
        </p:txBody>
      </p:sp>
      <p:pic>
        <p:nvPicPr>
          <p:cNvPr id="5" name="Picture 4"/>
          <p:cNvPicPr>
            <a:picLocks noChangeAspect="1"/>
          </p:cNvPicPr>
          <p:nvPr/>
        </p:nvPicPr>
        <p:blipFill>
          <a:blip r:embed="rId3"/>
          <a:stretch>
            <a:fillRect/>
          </a:stretch>
        </p:blipFill>
        <p:spPr>
          <a:xfrm>
            <a:off x="2667000" y="1815351"/>
            <a:ext cx="6858000" cy="4450593"/>
          </a:xfrm>
          <a:prstGeom prst="rect">
            <a:avLst/>
          </a:prstGeom>
        </p:spPr>
      </p:pic>
    </p:spTree>
    <p:extLst>
      <p:ext uri="{BB962C8B-B14F-4D97-AF65-F5344CB8AC3E}">
        <p14:creationId xmlns:p14="http://schemas.microsoft.com/office/powerpoint/2010/main" val="266914418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4"/>
          <p:cNvSpPr>
            <a:spLocks noGrp="1"/>
          </p:cNvSpPr>
          <p:nvPr>
            <p:ph type="title"/>
          </p:nvPr>
        </p:nvSpPr>
        <p:spPr/>
        <p:txBody>
          <a:bodyPr/>
          <a:lstStyle/>
          <a:p>
            <a:r>
              <a:rPr lang="en-US" dirty="0"/>
              <a:t>Acute Coronary Syndromes: STEMI</a:t>
            </a:r>
          </a:p>
        </p:txBody>
      </p:sp>
      <p:sp>
        <p:nvSpPr>
          <p:cNvPr id="36866" name="Slide Number Placeholder 2"/>
          <p:cNvSpPr>
            <a:spLocks noGrp="1"/>
          </p:cNvSpPr>
          <p:nvPr>
            <p:ph type="sldNum" sz="quarter" idx="10"/>
          </p:nvPr>
        </p:nvSpPr>
        <p:spPr/>
        <p:txBody>
          <a:bodyPr/>
          <a:lstStyle>
            <a:lvl1pPr eaLnBrk="0" hangingPunct="0">
              <a:defRPr sz="2118">
                <a:solidFill>
                  <a:schemeClr val="tx1"/>
                </a:solidFill>
                <a:latin typeface="Calibri" charset="0"/>
                <a:ea typeface="MS PGothic" charset="0"/>
                <a:cs typeface="MS PGothic" charset="0"/>
              </a:defRPr>
            </a:lvl1pPr>
            <a:lvl2pPr marL="655579" indent="-252146" eaLnBrk="0" hangingPunct="0">
              <a:defRPr sz="2118">
                <a:solidFill>
                  <a:schemeClr val="tx1"/>
                </a:solidFill>
                <a:latin typeface="Calibri" charset="0"/>
                <a:ea typeface="MS PGothic" charset="0"/>
                <a:cs typeface="MS PGothic" charset="0"/>
              </a:defRPr>
            </a:lvl2pPr>
            <a:lvl3pPr marL="1008583" indent="-201717" eaLnBrk="0" hangingPunct="0">
              <a:defRPr sz="2118">
                <a:solidFill>
                  <a:schemeClr val="tx1"/>
                </a:solidFill>
                <a:latin typeface="Calibri" charset="0"/>
                <a:ea typeface="MS PGothic" charset="0"/>
                <a:cs typeface="MS PGothic" charset="0"/>
              </a:defRPr>
            </a:lvl3pPr>
            <a:lvl4pPr marL="1412016" indent="-201717" eaLnBrk="0" hangingPunct="0">
              <a:defRPr sz="2118">
                <a:solidFill>
                  <a:schemeClr val="tx1"/>
                </a:solidFill>
                <a:latin typeface="Calibri" charset="0"/>
                <a:ea typeface="MS PGothic" charset="0"/>
                <a:cs typeface="MS PGothic" charset="0"/>
              </a:defRPr>
            </a:lvl4pPr>
            <a:lvl5pPr marL="1815450" indent="-201717" eaLnBrk="0" hangingPunct="0">
              <a:defRPr sz="2118">
                <a:solidFill>
                  <a:schemeClr val="tx1"/>
                </a:solidFill>
                <a:latin typeface="Calibri" charset="0"/>
                <a:ea typeface="MS PGothic" charset="0"/>
                <a:cs typeface="MS PGothic" charset="0"/>
              </a:defRPr>
            </a:lvl5pPr>
            <a:lvl6pPr marL="2218883" indent="-201717" eaLnBrk="0" fontAlgn="base" hangingPunct="0">
              <a:spcBef>
                <a:spcPct val="0"/>
              </a:spcBef>
              <a:spcAft>
                <a:spcPct val="0"/>
              </a:spcAft>
              <a:defRPr sz="2118">
                <a:solidFill>
                  <a:schemeClr val="tx1"/>
                </a:solidFill>
                <a:latin typeface="Calibri" charset="0"/>
                <a:ea typeface="MS PGothic" charset="0"/>
                <a:cs typeface="MS PGothic" charset="0"/>
              </a:defRPr>
            </a:lvl6pPr>
            <a:lvl7pPr marL="2622316" indent="-201717" eaLnBrk="0" fontAlgn="base" hangingPunct="0">
              <a:spcBef>
                <a:spcPct val="0"/>
              </a:spcBef>
              <a:spcAft>
                <a:spcPct val="0"/>
              </a:spcAft>
              <a:defRPr sz="2118">
                <a:solidFill>
                  <a:schemeClr val="tx1"/>
                </a:solidFill>
                <a:latin typeface="Calibri" charset="0"/>
                <a:ea typeface="MS PGothic" charset="0"/>
                <a:cs typeface="MS PGothic" charset="0"/>
              </a:defRPr>
            </a:lvl7pPr>
            <a:lvl8pPr marL="3025750" indent="-201717" eaLnBrk="0" fontAlgn="base" hangingPunct="0">
              <a:spcBef>
                <a:spcPct val="0"/>
              </a:spcBef>
              <a:spcAft>
                <a:spcPct val="0"/>
              </a:spcAft>
              <a:defRPr sz="2118">
                <a:solidFill>
                  <a:schemeClr val="tx1"/>
                </a:solidFill>
                <a:latin typeface="Calibri" charset="0"/>
                <a:ea typeface="MS PGothic" charset="0"/>
                <a:cs typeface="MS PGothic" charset="0"/>
              </a:defRPr>
            </a:lvl8pPr>
            <a:lvl9pPr marL="3429183" indent="-201717" eaLnBrk="0" fontAlgn="base" hangingPunct="0">
              <a:spcBef>
                <a:spcPct val="0"/>
              </a:spcBef>
              <a:spcAft>
                <a:spcPct val="0"/>
              </a:spcAft>
              <a:defRPr sz="2118">
                <a:solidFill>
                  <a:schemeClr val="tx1"/>
                </a:solidFill>
                <a:latin typeface="Calibri" charset="0"/>
                <a:ea typeface="MS PGothic" charset="0"/>
                <a:cs typeface="MS PGothic" charset="0"/>
              </a:defRPr>
            </a:lvl9pPr>
          </a:lstStyle>
          <a:p>
            <a:fld id="{6DA46C62-9176-D043-BAF4-D90DEC6561AE}" type="slidenum">
              <a:rPr lang="en-US" sz="1059">
                <a:solidFill>
                  <a:srgbClr val="898989"/>
                </a:solidFill>
              </a:rPr>
              <a:pPr/>
              <a:t>41</a:t>
            </a:fld>
            <a:endParaRPr lang="en-US" sz="1059" dirty="0">
              <a:solidFill>
                <a:srgbClr val="898989"/>
              </a:solidFill>
            </a:endParaRPr>
          </a:p>
        </p:txBody>
      </p:sp>
      <p:pic>
        <p:nvPicPr>
          <p:cNvPr id="3" name="Picture 2"/>
          <p:cNvPicPr>
            <a:picLocks noChangeAspect="1"/>
          </p:cNvPicPr>
          <p:nvPr/>
        </p:nvPicPr>
        <p:blipFill rotWithShape="1">
          <a:blip r:embed="rId3"/>
          <a:srcRect b="2745"/>
          <a:stretch/>
        </p:blipFill>
        <p:spPr>
          <a:xfrm>
            <a:off x="3433483" y="1756803"/>
            <a:ext cx="5325035" cy="4765021"/>
          </a:xfrm>
          <a:prstGeom prst="rect">
            <a:avLst/>
          </a:prstGeom>
        </p:spPr>
      </p:pic>
    </p:spTree>
    <p:extLst>
      <p:ext uri="{BB962C8B-B14F-4D97-AF65-F5344CB8AC3E}">
        <p14:creationId xmlns:p14="http://schemas.microsoft.com/office/powerpoint/2010/main" val="217009948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Number Placeholder 1"/>
          <p:cNvSpPr>
            <a:spLocks noGrp="1"/>
          </p:cNvSpPr>
          <p:nvPr>
            <p:ph type="sldNum" sz="quarter" idx="10"/>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Calibri" pitchFamily="34" charset="0"/>
                <a:ea typeface="MS PGothic" pitchFamily="34" charset="-128"/>
              </a:defRPr>
            </a:lvl1pPr>
            <a:lvl2pPr marL="655579" indent="-252146" eaLnBrk="0" hangingPunct="0">
              <a:defRPr>
                <a:solidFill>
                  <a:schemeClr val="tx1"/>
                </a:solidFill>
                <a:latin typeface="Calibri" pitchFamily="34" charset="0"/>
                <a:ea typeface="MS PGothic" pitchFamily="34" charset="-128"/>
              </a:defRPr>
            </a:lvl2pPr>
            <a:lvl3pPr marL="1008583" indent="-201717" eaLnBrk="0" hangingPunct="0">
              <a:defRPr>
                <a:solidFill>
                  <a:schemeClr val="tx1"/>
                </a:solidFill>
                <a:latin typeface="Calibri" pitchFamily="34" charset="0"/>
                <a:ea typeface="MS PGothic" pitchFamily="34" charset="-128"/>
              </a:defRPr>
            </a:lvl3pPr>
            <a:lvl4pPr marL="1412016" indent="-201717" eaLnBrk="0" hangingPunct="0">
              <a:defRPr>
                <a:solidFill>
                  <a:schemeClr val="tx1"/>
                </a:solidFill>
                <a:latin typeface="Calibri" pitchFamily="34" charset="0"/>
                <a:ea typeface="MS PGothic" pitchFamily="34" charset="-128"/>
              </a:defRPr>
            </a:lvl4pPr>
            <a:lvl5pPr marL="1815450" indent="-201717" eaLnBrk="0" hangingPunct="0">
              <a:defRPr>
                <a:solidFill>
                  <a:schemeClr val="tx1"/>
                </a:solidFill>
                <a:latin typeface="Calibri" pitchFamily="34" charset="0"/>
                <a:ea typeface="MS PGothic" pitchFamily="34" charset="-128"/>
              </a:defRPr>
            </a:lvl5pPr>
            <a:lvl6pPr marL="2218883" indent="-201717" eaLnBrk="0" fontAlgn="base" hangingPunct="0">
              <a:spcBef>
                <a:spcPct val="0"/>
              </a:spcBef>
              <a:spcAft>
                <a:spcPct val="0"/>
              </a:spcAft>
              <a:defRPr>
                <a:solidFill>
                  <a:schemeClr val="tx1"/>
                </a:solidFill>
                <a:latin typeface="Calibri" pitchFamily="34" charset="0"/>
                <a:ea typeface="MS PGothic" pitchFamily="34" charset="-128"/>
              </a:defRPr>
            </a:lvl6pPr>
            <a:lvl7pPr marL="2622316" indent="-201717" eaLnBrk="0" fontAlgn="base" hangingPunct="0">
              <a:spcBef>
                <a:spcPct val="0"/>
              </a:spcBef>
              <a:spcAft>
                <a:spcPct val="0"/>
              </a:spcAft>
              <a:defRPr>
                <a:solidFill>
                  <a:schemeClr val="tx1"/>
                </a:solidFill>
                <a:latin typeface="Calibri" pitchFamily="34" charset="0"/>
                <a:ea typeface="MS PGothic" pitchFamily="34" charset="-128"/>
              </a:defRPr>
            </a:lvl7pPr>
            <a:lvl8pPr marL="3025750" indent="-201717" eaLnBrk="0" fontAlgn="base" hangingPunct="0">
              <a:spcBef>
                <a:spcPct val="0"/>
              </a:spcBef>
              <a:spcAft>
                <a:spcPct val="0"/>
              </a:spcAft>
              <a:defRPr>
                <a:solidFill>
                  <a:schemeClr val="tx1"/>
                </a:solidFill>
                <a:latin typeface="Calibri" pitchFamily="34" charset="0"/>
                <a:ea typeface="MS PGothic" pitchFamily="34" charset="-128"/>
              </a:defRPr>
            </a:lvl8pPr>
            <a:lvl9pPr marL="3429183" indent="-201717"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fld id="{9DABDE9D-9121-4046-A6E1-A2259973BE9A}" type="slidenum">
              <a:rPr lang="en-US" smtClean="0">
                <a:solidFill>
                  <a:srgbClr val="898989"/>
                </a:solidFill>
              </a:rPr>
              <a:pPr eaLnBrk="1" hangingPunct="1"/>
              <a:t>42</a:t>
            </a:fld>
            <a:endParaRPr lang="en-US" dirty="0">
              <a:solidFill>
                <a:srgbClr val="898989"/>
              </a:solidFill>
            </a:endParaRPr>
          </a:p>
        </p:txBody>
      </p:sp>
      <p:pic>
        <p:nvPicPr>
          <p:cNvPr id="27651"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247030" y="850247"/>
            <a:ext cx="3697941" cy="57388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5620079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5378" y="1097033"/>
            <a:ext cx="9968089" cy="4259628"/>
          </a:xfrm>
          <a:prstGeom prst="rect">
            <a:avLst/>
          </a:prstGeom>
        </p:spPr>
        <p:txBody>
          <a:bodyPr wrap="square">
            <a:spAutoFit/>
          </a:bodyPr>
          <a:lstStyle/>
          <a:p>
            <a:pPr marL="342900" indent="-342900" algn="r" rtl="1">
              <a:lnSpc>
                <a:spcPct val="115000"/>
              </a:lnSpc>
              <a:spcAft>
                <a:spcPts val="1000"/>
              </a:spcAft>
              <a:buFontTx/>
              <a:buChar char="-"/>
            </a:pPr>
            <a:r>
              <a:rPr lang="fa-IR" sz="2400" b="1" dirty="0" smtClean="0">
                <a:solidFill>
                  <a:schemeClr val="bg1"/>
                </a:solidFill>
                <a:latin typeface="Calibri" panose="020F0502020204030204" pitchFamily="34" charset="0"/>
                <a:ea typeface="Calibri" panose="020F0502020204030204" pitchFamily="34" charset="0"/>
              </a:rPr>
              <a:t>درمعاینه </a:t>
            </a:r>
            <a:r>
              <a:rPr lang="fa-IR" sz="2400" b="1" dirty="0">
                <a:solidFill>
                  <a:schemeClr val="bg1"/>
                </a:solidFill>
                <a:latin typeface="Calibri" panose="020F0502020204030204" pitchFamily="34" charset="0"/>
                <a:ea typeface="Calibri" panose="020F0502020204030204" pitchFamily="34" charset="0"/>
              </a:rPr>
              <a:t>بیمار نبض ندارد.با موبایل خود به اورژانس 115 تماس میگیرید و آدرس محل خود را میدهید. وضعیت بیمار را شرح میدهید.چه اقدامی را انجام میدهید</a:t>
            </a:r>
            <a:r>
              <a:rPr lang="fa-IR" sz="2400" b="1" dirty="0" smtClean="0">
                <a:solidFill>
                  <a:schemeClr val="bg1"/>
                </a:solidFill>
                <a:latin typeface="Calibri" panose="020F0502020204030204" pitchFamily="34" charset="0"/>
                <a:ea typeface="Calibri" panose="020F0502020204030204" pitchFamily="34" charset="0"/>
              </a:rPr>
              <a:t>؟</a:t>
            </a:r>
          </a:p>
          <a:p>
            <a:pPr marL="342900" indent="-342900" algn="r" rtl="1">
              <a:lnSpc>
                <a:spcPct val="115000"/>
              </a:lnSpc>
              <a:spcAft>
                <a:spcPts val="1000"/>
              </a:spcAft>
              <a:buFontTx/>
              <a:buChar char="-"/>
            </a:pPr>
            <a:endParaRPr lang="fa-IR" sz="2400" b="1" dirty="0">
              <a:solidFill>
                <a:schemeClr val="bg1"/>
              </a:solidFill>
              <a:latin typeface="Calibri" panose="020F0502020204030204" pitchFamily="34" charset="0"/>
              <a:ea typeface="Calibri" panose="020F0502020204030204" pitchFamily="34" charset="0"/>
              <a:cs typeface="Arial" panose="020B0604020202020204" pitchFamily="34" charset="0"/>
            </a:endParaRPr>
          </a:p>
          <a:p>
            <a:pPr marL="342900" indent="-342900" algn="r" rtl="1">
              <a:lnSpc>
                <a:spcPct val="115000"/>
              </a:lnSpc>
              <a:spcAft>
                <a:spcPts val="1000"/>
              </a:spcAft>
              <a:buFontTx/>
              <a:buChar char="-"/>
            </a:pPr>
            <a:endParaRPr lang="en-US" sz="2400" b="1" dirty="0">
              <a:solidFill>
                <a:schemeClr val="bg1"/>
              </a:solidFill>
              <a:latin typeface="Calibri" panose="020F0502020204030204" pitchFamily="34" charset="0"/>
              <a:ea typeface="Calibri" panose="020F0502020204030204" pitchFamily="34" charset="0"/>
              <a:cs typeface="Arial" panose="020B0604020202020204" pitchFamily="34" charset="0"/>
            </a:endParaRPr>
          </a:p>
          <a:p>
            <a:pPr algn="r" rtl="1">
              <a:lnSpc>
                <a:spcPct val="115000"/>
              </a:lnSpc>
              <a:spcAft>
                <a:spcPts val="1000"/>
              </a:spcAft>
            </a:pPr>
            <a:r>
              <a:rPr lang="fa-IR" sz="2400" b="1" dirty="0" smtClean="0">
                <a:solidFill>
                  <a:srgbClr val="FFFF00"/>
                </a:solidFill>
                <a:latin typeface="Calibri" panose="020F0502020204030204" pitchFamily="34" charset="0"/>
                <a:ea typeface="Calibri" panose="020F0502020204030204" pitchFamily="34" charset="0"/>
              </a:rPr>
              <a:t>باز کردن راه هوایی با انجام مانور </a:t>
            </a:r>
            <a:r>
              <a:rPr lang="en-US" sz="2400" b="1" dirty="0" smtClean="0">
                <a:solidFill>
                  <a:srgbClr val="FFFF00"/>
                </a:solidFill>
                <a:latin typeface="Calibri" panose="020F0502020204030204" pitchFamily="34" charset="0"/>
                <a:ea typeface="Calibri" panose="020F0502020204030204" pitchFamily="34" charset="0"/>
                <a:cs typeface="Arial" panose="020B0604020202020204" pitchFamily="34" charset="0"/>
              </a:rPr>
              <a:t>Head tilt – Chin lift</a:t>
            </a:r>
          </a:p>
          <a:p>
            <a:pPr algn="r" rtl="1">
              <a:lnSpc>
                <a:spcPct val="115000"/>
              </a:lnSpc>
              <a:spcAft>
                <a:spcPts val="1000"/>
              </a:spcAft>
            </a:pPr>
            <a:r>
              <a:rPr lang="fa-IR" sz="2400" b="1" dirty="0" smtClean="0">
                <a:solidFill>
                  <a:srgbClr val="FFFF00"/>
                </a:solidFill>
                <a:latin typeface="Calibri" panose="020F0502020204030204" pitchFamily="34" charset="0"/>
                <a:ea typeface="Calibri" panose="020F0502020204030204" pitchFamily="34" charset="0"/>
              </a:rPr>
              <a:t>شروع احیای قلبی با 30 ماساژ قلبی و 2 تنفس </a:t>
            </a:r>
            <a:endParaRPr lang="en-US" sz="2400" b="1" dirty="0" smtClean="0">
              <a:solidFill>
                <a:srgbClr val="FFFF00"/>
              </a:solidFill>
              <a:latin typeface="Calibri" panose="020F0502020204030204" pitchFamily="34" charset="0"/>
              <a:ea typeface="Calibri" panose="020F0502020204030204" pitchFamily="34" charset="0"/>
              <a:cs typeface="Arial" panose="020B0604020202020204" pitchFamily="34" charset="0"/>
            </a:endParaRPr>
          </a:p>
          <a:p>
            <a:pPr algn="r" rtl="1">
              <a:lnSpc>
                <a:spcPct val="115000"/>
              </a:lnSpc>
              <a:spcAft>
                <a:spcPts val="1000"/>
              </a:spcAft>
            </a:pPr>
            <a:r>
              <a:rPr lang="fa-IR" sz="2400" b="1" dirty="0" smtClean="0">
                <a:solidFill>
                  <a:srgbClr val="FFFF00"/>
                </a:solidFill>
                <a:latin typeface="Calibri" panose="020F0502020204030204" pitchFamily="34" charset="0"/>
                <a:ea typeface="Calibri" panose="020F0502020204030204" pitchFamily="34" charset="0"/>
              </a:rPr>
              <a:t>فقط ماساژقلبی کافی است چون بیمار تنفس دارد</a:t>
            </a:r>
            <a:endParaRPr lang="en-US" sz="2400" b="1" dirty="0" smtClean="0">
              <a:solidFill>
                <a:srgbClr val="FFFF00"/>
              </a:solidFill>
              <a:latin typeface="Calibri" panose="020F0502020204030204" pitchFamily="34" charset="0"/>
              <a:ea typeface="Calibri" panose="020F0502020204030204" pitchFamily="34" charset="0"/>
              <a:cs typeface="Arial" panose="020B0604020202020204" pitchFamily="34" charset="0"/>
            </a:endParaRPr>
          </a:p>
          <a:p>
            <a:pPr algn="r" rtl="1">
              <a:lnSpc>
                <a:spcPct val="115000"/>
              </a:lnSpc>
              <a:spcAft>
                <a:spcPts val="1000"/>
              </a:spcAft>
            </a:pPr>
            <a:r>
              <a:rPr lang="fa-IR" sz="2400" b="1" dirty="0" smtClean="0">
                <a:solidFill>
                  <a:srgbClr val="FFFF00"/>
                </a:solidFill>
                <a:latin typeface="Calibri" panose="020F0502020204030204" pitchFamily="34" charset="0"/>
                <a:ea typeface="Calibri" panose="020F0502020204030204" pitchFamily="34" charset="0"/>
              </a:rPr>
              <a:t>احیای قلبی با نسبت 15 به 2 به مدت 2 دقیقه</a:t>
            </a:r>
            <a:endParaRPr lang="en-US" sz="2400" b="1" dirty="0">
              <a:solidFill>
                <a:srgbClr val="FFFF00"/>
              </a:solidFill>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3408157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0266" y="1357907"/>
            <a:ext cx="11040533" cy="4896725"/>
          </a:xfrm>
          <a:prstGeom prst="rect">
            <a:avLst/>
          </a:prstGeom>
        </p:spPr>
        <p:txBody>
          <a:bodyPr wrap="square">
            <a:spAutoFit/>
          </a:bodyPr>
          <a:lstStyle/>
          <a:p>
            <a:pPr marL="457200" indent="-457200" algn="r" rtl="1">
              <a:lnSpc>
                <a:spcPct val="115000"/>
              </a:lnSpc>
              <a:spcAft>
                <a:spcPts val="1000"/>
              </a:spcAft>
              <a:buFontTx/>
              <a:buChar char="-"/>
            </a:pPr>
            <a:r>
              <a:rPr lang="fa-IR" sz="3200" b="1" dirty="0" smtClean="0">
                <a:solidFill>
                  <a:schemeClr val="bg1"/>
                </a:solidFill>
                <a:latin typeface="Calibri" panose="020F0502020204030204" pitchFamily="34" charset="0"/>
                <a:ea typeface="Calibri" panose="020F0502020204030204" pitchFamily="34" charset="0"/>
              </a:rPr>
              <a:t>پس </a:t>
            </a:r>
            <a:r>
              <a:rPr lang="fa-IR" sz="3200" b="1" dirty="0">
                <a:solidFill>
                  <a:schemeClr val="bg1"/>
                </a:solidFill>
                <a:latin typeface="Calibri" panose="020F0502020204030204" pitchFamily="34" charset="0"/>
                <a:ea typeface="Calibri" panose="020F0502020204030204" pitchFamily="34" charset="0"/>
              </a:rPr>
              <a:t>از 2 دقیقه از احیای قلبی ، مجددا بیمار ارزیابی شد و متوجه شدید که بیمار همچنان نبض ندارد و تنفس نیز ندارد. چه اقدامی را مناسب می دانید</a:t>
            </a:r>
            <a:r>
              <a:rPr lang="fa-IR" sz="3200" b="1" dirty="0" smtClean="0">
                <a:solidFill>
                  <a:schemeClr val="bg1"/>
                </a:solidFill>
                <a:latin typeface="Calibri" panose="020F0502020204030204" pitchFamily="34" charset="0"/>
                <a:ea typeface="Calibri" panose="020F0502020204030204" pitchFamily="34" charset="0"/>
              </a:rPr>
              <a:t>؟</a:t>
            </a:r>
          </a:p>
          <a:p>
            <a:pPr marL="457200" indent="-457200" algn="r" rtl="1">
              <a:lnSpc>
                <a:spcPct val="115000"/>
              </a:lnSpc>
              <a:spcAft>
                <a:spcPts val="1000"/>
              </a:spcAft>
              <a:buFontTx/>
              <a:buChar char="-"/>
            </a:pPr>
            <a:endParaRPr lang="fa-IR" sz="3200" b="1" dirty="0">
              <a:solidFill>
                <a:schemeClr val="bg1"/>
              </a:solidFill>
              <a:latin typeface="Calibri" panose="020F0502020204030204" pitchFamily="34" charset="0"/>
              <a:ea typeface="Calibri" panose="020F0502020204030204" pitchFamily="34" charset="0"/>
              <a:cs typeface="Arial" panose="020B0604020202020204" pitchFamily="34" charset="0"/>
            </a:endParaRPr>
          </a:p>
          <a:p>
            <a:pPr marL="457200" indent="-457200" algn="r" rtl="1">
              <a:lnSpc>
                <a:spcPct val="115000"/>
              </a:lnSpc>
              <a:spcAft>
                <a:spcPts val="1000"/>
              </a:spcAft>
              <a:buFontTx/>
              <a:buChar char="-"/>
            </a:pPr>
            <a:endParaRPr lang="en-US" sz="3600" dirty="0">
              <a:solidFill>
                <a:schemeClr val="bg1"/>
              </a:solidFill>
              <a:latin typeface="Calibri" panose="020F0502020204030204" pitchFamily="34" charset="0"/>
              <a:ea typeface="Calibri" panose="020F0502020204030204" pitchFamily="34" charset="0"/>
              <a:cs typeface="Arial" panose="020B0604020202020204" pitchFamily="34" charset="0"/>
            </a:endParaRPr>
          </a:p>
          <a:p>
            <a:pPr algn="r" rtl="1">
              <a:lnSpc>
                <a:spcPct val="115000"/>
              </a:lnSpc>
              <a:spcAft>
                <a:spcPts val="1000"/>
              </a:spcAft>
            </a:pPr>
            <a:r>
              <a:rPr lang="fa-IR" sz="2400" dirty="0">
                <a:solidFill>
                  <a:srgbClr val="FFFF00"/>
                </a:solidFill>
                <a:latin typeface="Calibri" panose="020F0502020204030204" pitchFamily="34" charset="0"/>
                <a:ea typeface="Calibri" panose="020F0502020204030204" pitchFamily="34" charset="0"/>
              </a:rPr>
              <a:t>ادامه احیای قلبی با نسبت 15 به 1</a:t>
            </a:r>
            <a:endParaRPr lang="en-US" sz="2400" dirty="0">
              <a:solidFill>
                <a:srgbClr val="FFFF00"/>
              </a:solidFill>
              <a:latin typeface="Calibri" panose="020F0502020204030204" pitchFamily="34" charset="0"/>
              <a:ea typeface="Calibri" panose="020F0502020204030204" pitchFamily="34" charset="0"/>
              <a:cs typeface="Arial" panose="020B0604020202020204" pitchFamily="34" charset="0"/>
            </a:endParaRPr>
          </a:p>
          <a:p>
            <a:pPr algn="r" rtl="1">
              <a:lnSpc>
                <a:spcPct val="115000"/>
              </a:lnSpc>
              <a:spcAft>
                <a:spcPts val="1000"/>
              </a:spcAft>
            </a:pPr>
            <a:r>
              <a:rPr lang="fa-IR" sz="2400" dirty="0">
                <a:solidFill>
                  <a:srgbClr val="FFFF00"/>
                </a:solidFill>
                <a:latin typeface="Calibri" panose="020F0502020204030204" pitchFamily="34" charset="0"/>
                <a:ea typeface="Calibri" panose="020F0502020204030204" pitchFamily="34" charset="0"/>
              </a:rPr>
              <a:t>انجام ماساژقلبی با سرعت  100 بار و تنفس هر 2 دقیقه</a:t>
            </a:r>
            <a:endParaRPr lang="en-US" sz="2400" dirty="0">
              <a:solidFill>
                <a:srgbClr val="FFFF00"/>
              </a:solidFill>
              <a:latin typeface="Calibri" panose="020F0502020204030204" pitchFamily="34" charset="0"/>
              <a:ea typeface="Calibri" panose="020F0502020204030204" pitchFamily="34" charset="0"/>
              <a:cs typeface="Arial" panose="020B0604020202020204" pitchFamily="34" charset="0"/>
            </a:endParaRPr>
          </a:p>
          <a:p>
            <a:pPr algn="r" rtl="1">
              <a:lnSpc>
                <a:spcPct val="115000"/>
              </a:lnSpc>
              <a:spcAft>
                <a:spcPts val="1000"/>
              </a:spcAft>
            </a:pPr>
            <a:r>
              <a:rPr lang="fa-IR" sz="2400" dirty="0">
                <a:solidFill>
                  <a:srgbClr val="FFFF00"/>
                </a:solidFill>
                <a:latin typeface="Calibri" panose="020F0502020204030204" pitchFamily="34" charset="0"/>
                <a:ea typeface="Calibri" panose="020F0502020204030204" pitchFamily="34" charset="0"/>
              </a:rPr>
              <a:t>احیای قلبی به مدت 2 دقیقه با نسبت 30 به 2 *****</a:t>
            </a:r>
            <a:endParaRPr lang="en-US" sz="2400" dirty="0">
              <a:solidFill>
                <a:srgbClr val="FFFF00"/>
              </a:solidFill>
              <a:latin typeface="Calibri" panose="020F0502020204030204" pitchFamily="34" charset="0"/>
              <a:ea typeface="Calibri" panose="020F0502020204030204" pitchFamily="34" charset="0"/>
              <a:cs typeface="Arial" panose="020B0604020202020204" pitchFamily="34" charset="0"/>
            </a:endParaRPr>
          </a:p>
          <a:p>
            <a:pPr algn="r" rtl="1">
              <a:lnSpc>
                <a:spcPct val="115000"/>
              </a:lnSpc>
              <a:spcAft>
                <a:spcPts val="1000"/>
              </a:spcAft>
            </a:pPr>
            <a:r>
              <a:rPr lang="fa-IR" sz="2400" dirty="0">
                <a:solidFill>
                  <a:srgbClr val="FFFF00"/>
                </a:solidFill>
                <a:latin typeface="Calibri" panose="020F0502020204030204" pitchFamily="34" charset="0"/>
                <a:ea typeface="Calibri" panose="020F0502020204030204" pitchFamily="34" charset="0"/>
              </a:rPr>
              <a:t>افزایش سرعت ماساژ قلبی به 150 بار در دقیقه و تنفس 2 بار در دقیقه</a:t>
            </a:r>
            <a:endParaRPr lang="en-US" sz="2400" dirty="0">
              <a:solidFill>
                <a:srgbClr val="FFFF00"/>
              </a:solidFill>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5051418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085744"/>
            <a:ext cx="11695289" cy="4414542"/>
          </a:xfrm>
          <a:prstGeom prst="rect">
            <a:avLst/>
          </a:prstGeom>
        </p:spPr>
        <p:txBody>
          <a:bodyPr wrap="square">
            <a:spAutoFit/>
          </a:bodyPr>
          <a:lstStyle/>
          <a:p>
            <a:pPr algn="r" rtl="1">
              <a:lnSpc>
                <a:spcPct val="115000"/>
              </a:lnSpc>
              <a:spcAft>
                <a:spcPts val="1000"/>
              </a:spcAft>
            </a:pPr>
            <a:r>
              <a:rPr lang="fa-IR" dirty="0">
                <a:latin typeface="Calibri" panose="020F0502020204030204" pitchFamily="34" charset="0"/>
                <a:ea typeface="Calibri" panose="020F0502020204030204" pitchFamily="34" charset="0"/>
              </a:rPr>
              <a:t>5</a:t>
            </a:r>
            <a:r>
              <a:rPr lang="fa-IR" sz="2800" b="1" dirty="0">
                <a:solidFill>
                  <a:schemeClr val="bg1"/>
                </a:solidFill>
                <a:latin typeface="Calibri" panose="020F0502020204030204" pitchFamily="34" charset="0"/>
                <a:ea typeface="Calibri" panose="020F0502020204030204" pitchFamily="34" charset="0"/>
              </a:rPr>
              <a:t>- پس از چند دقیقه از احیای شما همکاران اورژانس 115 در محل حاضر گردیدند.همراه آنها دستگاه </a:t>
            </a:r>
            <a:r>
              <a:rPr lang="en-US" sz="2800" b="1" dirty="0">
                <a:solidFill>
                  <a:schemeClr val="bg1"/>
                </a:solidFill>
                <a:latin typeface="Calibri" panose="020F0502020204030204" pitchFamily="34" charset="0"/>
                <a:ea typeface="Calibri" panose="020F0502020204030204" pitchFamily="34" charset="0"/>
                <a:cs typeface="Arial" panose="020B0604020202020204" pitchFamily="34" charset="0"/>
              </a:rPr>
              <a:t>AED</a:t>
            </a:r>
            <a:r>
              <a:rPr lang="fa-IR" sz="2800" b="1" dirty="0">
                <a:solidFill>
                  <a:schemeClr val="bg1"/>
                </a:solidFill>
                <a:latin typeface="Calibri" panose="020F0502020204030204" pitchFamily="34" charset="0"/>
                <a:ea typeface="Calibri" panose="020F0502020204030204" pitchFamily="34" charset="0"/>
              </a:rPr>
              <a:t> آماده اتصال به مریض و داروهای احیا است.شما وسط احیا و سیکل 2 دقیقه ای خود هستید.چه افدامی مناسب است</a:t>
            </a:r>
            <a:r>
              <a:rPr lang="fa-IR" sz="2800" b="1" dirty="0" smtClean="0">
                <a:solidFill>
                  <a:schemeClr val="bg1"/>
                </a:solidFill>
                <a:latin typeface="Calibri" panose="020F0502020204030204" pitchFamily="34" charset="0"/>
                <a:ea typeface="Calibri" panose="020F0502020204030204" pitchFamily="34" charset="0"/>
              </a:rPr>
              <a:t>؟</a:t>
            </a:r>
          </a:p>
          <a:p>
            <a:pPr algn="r" rtl="1">
              <a:lnSpc>
                <a:spcPct val="115000"/>
              </a:lnSpc>
              <a:spcAft>
                <a:spcPts val="1000"/>
              </a:spcAft>
            </a:pPr>
            <a:endParaRPr lang="en-US" sz="2800" b="1" dirty="0">
              <a:latin typeface="Calibri" panose="020F0502020204030204" pitchFamily="34" charset="0"/>
              <a:ea typeface="Calibri" panose="020F0502020204030204" pitchFamily="34" charset="0"/>
              <a:cs typeface="Arial" panose="020B0604020202020204" pitchFamily="34" charset="0"/>
            </a:endParaRPr>
          </a:p>
          <a:p>
            <a:pPr algn="r" rtl="1">
              <a:lnSpc>
                <a:spcPct val="115000"/>
              </a:lnSpc>
              <a:spcAft>
                <a:spcPts val="1000"/>
              </a:spcAft>
            </a:pPr>
            <a:r>
              <a:rPr lang="fa-IR" sz="2400" b="1" dirty="0">
                <a:solidFill>
                  <a:srgbClr val="FFFF00"/>
                </a:solidFill>
                <a:latin typeface="Calibri" panose="020F0502020204030204" pitchFamily="34" charset="0"/>
                <a:ea typeface="Calibri" panose="020F0502020204030204" pitchFamily="34" charset="0"/>
              </a:rPr>
              <a:t>ادامه احیا تا پایان سیکل 2 دقیقه ای</a:t>
            </a:r>
            <a:endParaRPr lang="en-US" sz="2400" b="1" dirty="0">
              <a:solidFill>
                <a:srgbClr val="FFFF00"/>
              </a:solidFill>
              <a:latin typeface="Calibri" panose="020F0502020204030204" pitchFamily="34" charset="0"/>
              <a:ea typeface="Calibri" panose="020F0502020204030204" pitchFamily="34" charset="0"/>
              <a:cs typeface="Arial" panose="020B0604020202020204" pitchFamily="34" charset="0"/>
            </a:endParaRPr>
          </a:p>
          <a:p>
            <a:pPr algn="r" rtl="1">
              <a:lnSpc>
                <a:spcPct val="115000"/>
              </a:lnSpc>
              <a:spcAft>
                <a:spcPts val="1000"/>
              </a:spcAft>
            </a:pPr>
            <a:r>
              <a:rPr lang="fa-IR" sz="2400" b="1" dirty="0">
                <a:solidFill>
                  <a:srgbClr val="FFFF00"/>
                </a:solidFill>
                <a:latin typeface="Calibri" panose="020F0502020204030204" pitchFamily="34" charset="0"/>
                <a:ea typeface="Calibri" panose="020F0502020204030204" pitchFamily="34" charset="0"/>
              </a:rPr>
              <a:t>ادامه ماساژ قلبی و درخواست از همکار </a:t>
            </a:r>
            <a:r>
              <a:rPr lang="en-US" sz="2400" b="1" dirty="0">
                <a:solidFill>
                  <a:srgbClr val="FFFF00"/>
                </a:solidFill>
                <a:latin typeface="Calibri" panose="020F0502020204030204" pitchFamily="34" charset="0"/>
                <a:ea typeface="Calibri" panose="020F0502020204030204" pitchFamily="34" charset="0"/>
                <a:cs typeface="Arial" panose="020B0604020202020204" pitchFamily="34" charset="0"/>
              </a:rPr>
              <a:t>EMS</a:t>
            </a:r>
            <a:r>
              <a:rPr lang="fa-IR" sz="2400" b="1" dirty="0">
                <a:solidFill>
                  <a:srgbClr val="FFFF00"/>
                </a:solidFill>
                <a:latin typeface="Calibri" panose="020F0502020204030204" pitchFamily="34" charset="0"/>
                <a:ea typeface="Calibri" panose="020F0502020204030204" pitchFamily="34" charset="0"/>
              </a:rPr>
              <a:t> جهت دادن تنفس</a:t>
            </a:r>
            <a:endParaRPr lang="en-US" sz="2400" b="1" dirty="0">
              <a:solidFill>
                <a:srgbClr val="FFFF00"/>
              </a:solidFill>
              <a:latin typeface="Calibri" panose="020F0502020204030204" pitchFamily="34" charset="0"/>
              <a:ea typeface="Calibri" panose="020F0502020204030204" pitchFamily="34" charset="0"/>
              <a:cs typeface="Arial" panose="020B0604020202020204" pitchFamily="34" charset="0"/>
            </a:endParaRPr>
          </a:p>
          <a:p>
            <a:pPr algn="r" rtl="1">
              <a:lnSpc>
                <a:spcPct val="115000"/>
              </a:lnSpc>
              <a:spcAft>
                <a:spcPts val="1000"/>
              </a:spcAft>
            </a:pPr>
            <a:r>
              <a:rPr lang="fa-IR" sz="2400" b="1" dirty="0">
                <a:solidFill>
                  <a:srgbClr val="FFFF00"/>
                </a:solidFill>
                <a:latin typeface="Calibri" panose="020F0502020204030204" pitchFamily="34" charset="0"/>
                <a:ea typeface="Calibri" panose="020F0502020204030204" pitchFamily="34" charset="0"/>
              </a:rPr>
              <a:t>توصیه به تزریق اپی نفرین و ادامه ماساژ قلبی</a:t>
            </a:r>
            <a:endParaRPr lang="en-US" sz="2400" b="1" dirty="0">
              <a:solidFill>
                <a:srgbClr val="FFFF00"/>
              </a:solidFill>
              <a:latin typeface="Calibri" panose="020F0502020204030204" pitchFamily="34" charset="0"/>
              <a:ea typeface="Calibri" panose="020F0502020204030204" pitchFamily="34" charset="0"/>
              <a:cs typeface="Arial" panose="020B0604020202020204" pitchFamily="34" charset="0"/>
            </a:endParaRPr>
          </a:p>
          <a:p>
            <a:pPr algn="r" rtl="1">
              <a:lnSpc>
                <a:spcPct val="115000"/>
              </a:lnSpc>
              <a:spcAft>
                <a:spcPts val="1000"/>
              </a:spcAft>
            </a:pPr>
            <a:r>
              <a:rPr lang="fa-IR" sz="2400" b="1" dirty="0">
                <a:solidFill>
                  <a:srgbClr val="FFFF00"/>
                </a:solidFill>
                <a:latin typeface="Calibri" panose="020F0502020204030204" pitchFamily="34" charset="0"/>
                <a:ea typeface="Calibri" panose="020F0502020204030204" pitchFamily="34" charset="0"/>
              </a:rPr>
              <a:t>قطع احیا و اتصال دستگاه </a:t>
            </a:r>
            <a:r>
              <a:rPr lang="en-US" sz="2400" b="1" dirty="0" smtClean="0">
                <a:solidFill>
                  <a:srgbClr val="FFFF00"/>
                </a:solidFill>
                <a:latin typeface="Calibri" panose="020F0502020204030204" pitchFamily="34" charset="0"/>
                <a:ea typeface="Calibri" panose="020F0502020204030204" pitchFamily="34" charset="0"/>
                <a:cs typeface="Arial" panose="020B0604020202020204" pitchFamily="34" charset="0"/>
              </a:rPr>
              <a:t>AED</a:t>
            </a:r>
            <a:endParaRPr lang="en-US" sz="2400" b="1" dirty="0">
              <a:solidFill>
                <a:srgbClr val="FFFF00"/>
              </a:solidFill>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3355200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flipH="1">
            <a:off x="1332085" y="1025216"/>
            <a:ext cx="9561689" cy="1600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fa-IR" altLang="en-US" sz="2000" b="0" i="0" u="none" strike="noStrike" cap="none" normalizeH="0" baseline="0" dirty="0" smtClean="0">
                <a:ln>
                  <a:noFill/>
                </a:ln>
                <a:solidFill>
                  <a:schemeClr val="bg1"/>
                </a:solidFill>
                <a:effectLst/>
                <a:latin typeface="Calibri" panose="020F0502020204030204" pitchFamily="34" charset="0"/>
                <a:ea typeface="Calibri" panose="020F0502020204030204" pitchFamily="34" charset="0"/>
                <a:cs typeface="B Titr" panose="00000700000000000000" pitchFamily="2" charset="-78"/>
              </a:rPr>
              <a:t>به شما</a:t>
            </a:r>
            <a:r>
              <a:rPr kumimoji="0" lang="fa-IR" altLang="en-US" sz="2000" b="0" i="0" u="none" strike="noStrike" cap="none" normalizeH="0" dirty="0" smtClean="0">
                <a:ln>
                  <a:noFill/>
                </a:ln>
                <a:solidFill>
                  <a:schemeClr val="bg1"/>
                </a:solidFill>
                <a:effectLst/>
                <a:latin typeface="Calibri" panose="020F0502020204030204" pitchFamily="34" charset="0"/>
                <a:ea typeface="Calibri" panose="020F0502020204030204" pitchFamily="34" charset="0"/>
                <a:cs typeface="B Titr" panose="00000700000000000000" pitchFamily="2" charset="-78"/>
              </a:rPr>
              <a:t> اطلاع میدهند </a:t>
            </a:r>
            <a:r>
              <a:rPr kumimoji="0" lang="fa-IR" altLang="en-US" sz="2000" b="0" i="0" u="none" strike="noStrike" cap="none" normalizeH="0" baseline="0" dirty="0" smtClean="0">
                <a:ln>
                  <a:noFill/>
                </a:ln>
                <a:solidFill>
                  <a:schemeClr val="bg1"/>
                </a:solidFill>
                <a:effectLst/>
                <a:latin typeface="Calibri" panose="020F0502020204030204" pitchFamily="34" charset="0"/>
                <a:ea typeface="Calibri" panose="020F0502020204030204" pitchFamily="34" charset="0"/>
                <a:cs typeface="B Titr" panose="00000700000000000000" pitchFamily="2" charset="-78"/>
              </a:rPr>
              <a:t>آقای 70 ساله ای را به</a:t>
            </a:r>
            <a:r>
              <a:rPr kumimoji="0" lang="fa-IR" altLang="en-US" sz="2000" b="0" i="0" u="none" strike="noStrike" cap="none" normalizeH="0" dirty="0" smtClean="0">
                <a:ln>
                  <a:noFill/>
                </a:ln>
                <a:solidFill>
                  <a:schemeClr val="bg1"/>
                </a:solidFill>
                <a:effectLst/>
                <a:latin typeface="Calibri" panose="020F0502020204030204" pitchFamily="34" charset="0"/>
                <a:ea typeface="Calibri" panose="020F0502020204030204" pitchFamily="34" charset="0"/>
                <a:cs typeface="B Titr" panose="00000700000000000000" pitchFamily="2" charset="-78"/>
              </a:rPr>
              <a:t> بخش اورده</a:t>
            </a:r>
            <a:r>
              <a:rPr lang="fa-IR" altLang="en-US" sz="2000" dirty="0">
                <a:solidFill>
                  <a:schemeClr val="bg1"/>
                </a:solidFill>
                <a:latin typeface="Calibri" panose="020F0502020204030204" pitchFamily="34" charset="0"/>
                <a:ea typeface="Calibri" panose="020F0502020204030204" pitchFamily="34" charset="0"/>
                <a:cs typeface="B Titr" panose="00000700000000000000" pitchFamily="2" charset="-78"/>
              </a:rPr>
              <a:t> </a:t>
            </a:r>
            <a:r>
              <a:rPr lang="fa-IR" altLang="en-US" sz="2000" dirty="0" smtClean="0">
                <a:solidFill>
                  <a:schemeClr val="bg1"/>
                </a:solidFill>
                <a:latin typeface="Calibri" panose="020F0502020204030204" pitchFamily="34" charset="0"/>
                <a:ea typeface="Calibri" panose="020F0502020204030204" pitchFamily="34" charset="0"/>
                <a:cs typeface="B Titr" panose="00000700000000000000" pitchFamily="2" charset="-78"/>
              </a:rPr>
              <a:t>اند</a:t>
            </a:r>
            <a:r>
              <a:rPr kumimoji="0" lang="fa-IR" altLang="en-US" sz="2000" b="0" i="0" u="none" strike="noStrike" cap="none" normalizeH="0" baseline="0" dirty="0" smtClean="0">
                <a:ln>
                  <a:noFill/>
                </a:ln>
                <a:solidFill>
                  <a:schemeClr val="bg1"/>
                </a:solidFill>
                <a:effectLst/>
                <a:latin typeface="Calibri" panose="020F0502020204030204" pitchFamily="34" charset="0"/>
                <a:ea typeface="Calibri" panose="020F0502020204030204" pitchFamily="34" charset="0"/>
                <a:cs typeface="B Titr" panose="00000700000000000000" pitchFamily="2" charset="-78"/>
              </a:rPr>
              <a:t> ، در حین ویزیت بیمار مجاور متوجه حرکات لرزشی بیمار و افت هوشیاری وی می شوید ، بلافاصله مانیتور را ملاحظه می کنید ، بر بالین وی حاضر شده و نبض مرکزی را چک می کنید ، بیمار فاقد نبض مرکزی می باشد.</a:t>
            </a:r>
            <a:endParaRPr kumimoji="0" lang="en-US" altLang="en-US" sz="1100" b="0" i="0" u="none" strike="noStrike" cap="none" normalizeH="0" baseline="0" dirty="0" smtClean="0">
              <a:ln>
                <a:noFill/>
              </a:ln>
              <a:solidFill>
                <a:schemeClr val="bg1"/>
              </a:solidFill>
              <a:effectLst/>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fa-IR" altLang="en-US" sz="2000" b="0" i="0" u="none" strike="noStrike" cap="none" normalizeH="0" baseline="0" dirty="0" smtClean="0">
                <a:ln>
                  <a:noFill/>
                </a:ln>
                <a:solidFill>
                  <a:schemeClr val="bg1"/>
                </a:solidFill>
                <a:effectLst/>
                <a:latin typeface="Calibri" panose="020F0502020204030204" pitchFamily="34" charset="0"/>
                <a:ea typeface="Calibri" panose="020F0502020204030204" pitchFamily="34" charset="0"/>
                <a:cs typeface="B Titr" panose="00000700000000000000" pitchFamily="2" charset="-78"/>
              </a:rPr>
              <a:t>1- اقدام مناسب...</a:t>
            </a:r>
            <a:endParaRPr kumimoji="0" lang="en-US" altLang="en-US" sz="1100" b="0"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pic>
        <p:nvPicPr>
          <p:cNvPr id="4097" name="Picture 2" descr="index"/>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1190" y="2233058"/>
            <a:ext cx="5807075" cy="166675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793063" y="3833496"/>
            <a:ext cx="7100711" cy="1938992"/>
          </a:xfrm>
          <a:prstGeom prst="rect">
            <a:avLst/>
          </a:prstGeom>
          <a:noFill/>
        </p:spPr>
        <p:txBody>
          <a:bodyPr wrap="square" rtlCol="0">
            <a:spAutoFit/>
          </a:bodyPr>
          <a:lstStyle/>
          <a:p>
            <a:pPr lvl="0" algn="justLow" defTabSz="914400" rtl="1" eaLnBrk="0" fontAlgn="base" hangingPunct="0">
              <a:spcBef>
                <a:spcPct val="0"/>
              </a:spcBef>
              <a:spcAft>
                <a:spcPct val="0"/>
              </a:spcAft>
              <a:buFontTx/>
              <a:buChar char="•"/>
            </a:pPr>
            <a:r>
              <a:rPr lang="fa-IR" altLang="en-US" sz="2000" dirty="0">
                <a:solidFill>
                  <a:srgbClr val="FFFF00"/>
                </a:solidFill>
                <a:latin typeface="Calibri" panose="020F0502020204030204" pitchFamily="34" charset="0"/>
                <a:ea typeface="Calibri" panose="020F0502020204030204" pitchFamily="34" charset="0"/>
                <a:cs typeface="B Titr" panose="00000700000000000000" pitchFamily="2" charset="-78"/>
              </a:rPr>
              <a:t>شروع ماساژ قفسه سینه  </a:t>
            </a:r>
            <a:endParaRPr lang="en-US" altLang="en-US" sz="1100" dirty="0">
              <a:solidFill>
                <a:srgbClr val="FFFF00"/>
              </a:solidFill>
            </a:endParaRPr>
          </a:p>
          <a:p>
            <a:pPr lvl="0" algn="justLow" defTabSz="914400" rtl="1" eaLnBrk="0" fontAlgn="base" hangingPunct="0">
              <a:spcBef>
                <a:spcPct val="0"/>
              </a:spcBef>
              <a:spcAft>
                <a:spcPct val="0"/>
              </a:spcAft>
              <a:buFontTx/>
              <a:buChar char="•"/>
            </a:pPr>
            <a:r>
              <a:rPr lang="fa-IR" altLang="en-US" sz="2000" dirty="0">
                <a:solidFill>
                  <a:srgbClr val="FFFF00"/>
                </a:solidFill>
                <a:latin typeface="Calibri" panose="020F0502020204030204" pitchFamily="34" charset="0"/>
                <a:ea typeface="Calibri" panose="020F0502020204030204" pitchFamily="34" charset="0"/>
                <a:cs typeface="B Titr" panose="00000700000000000000" pitchFamily="2" charset="-78"/>
              </a:rPr>
              <a:t>شوک سینکرونیزه </a:t>
            </a:r>
            <a:endParaRPr lang="en-US" altLang="en-US" sz="1100" dirty="0">
              <a:solidFill>
                <a:srgbClr val="FFFF00"/>
              </a:solidFill>
            </a:endParaRPr>
          </a:p>
          <a:p>
            <a:pPr lvl="0" algn="justLow" defTabSz="914400" rtl="1" eaLnBrk="0" fontAlgn="base" hangingPunct="0">
              <a:spcBef>
                <a:spcPct val="0"/>
              </a:spcBef>
              <a:spcAft>
                <a:spcPct val="0"/>
              </a:spcAft>
              <a:buFontTx/>
              <a:buChar char="•"/>
            </a:pPr>
            <a:r>
              <a:rPr lang="fa-IR" altLang="en-US" sz="2000" dirty="0">
                <a:solidFill>
                  <a:srgbClr val="FFFF00"/>
                </a:solidFill>
                <a:latin typeface="Calibri" panose="020F0502020204030204" pitchFamily="34" charset="0"/>
                <a:ea typeface="Calibri" panose="020F0502020204030204" pitchFamily="34" charset="0"/>
                <a:cs typeface="B Titr" panose="00000700000000000000" pitchFamily="2" charset="-78"/>
              </a:rPr>
              <a:t>اینتوباسیون</a:t>
            </a:r>
            <a:endParaRPr lang="en-US" altLang="en-US" sz="1100" dirty="0">
              <a:solidFill>
                <a:srgbClr val="FFFF00"/>
              </a:solidFill>
            </a:endParaRPr>
          </a:p>
          <a:p>
            <a:pPr lvl="0" algn="justLow" defTabSz="914400" rtl="1" eaLnBrk="0" fontAlgn="base" hangingPunct="0">
              <a:spcBef>
                <a:spcPct val="0"/>
              </a:spcBef>
              <a:spcAft>
                <a:spcPct val="0"/>
              </a:spcAft>
              <a:buFontTx/>
              <a:buChar char="•"/>
            </a:pPr>
            <a:r>
              <a:rPr lang="fa-IR" altLang="en-US" sz="2000" dirty="0">
                <a:solidFill>
                  <a:srgbClr val="FFFF00"/>
                </a:solidFill>
                <a:latin typeface="Calibri" panose="020F0502020204030204" pitchFamily="34" charset="0"/>
                <a:ea typeface="Calibri" panose="020F0502020204030204" pitchFamily="34" charset="0"/>
                <a:cs typeface="B Titr" panose="00000700000000000000" pitchFamily="2" charset="-78"/>
              </a:rPr>
              <a:t>تجویز اپی نفرین</a:t>
            </a:r>
            <a:endParaRPr lang="en-US" altLang="en-US" sz="1100" dirty="0">
              <a:solidFill>
                <a:srgbClr val="FFFF00"/>
              </a:solidFill>
            </a:endParaRPr>
          </a:p>
          <a:p>
            <a:pPr lvl="0" algn="justLow" defTabSz="914400" rtl="1" eaLnBrk="0" fontAlgn="base" hangingPunct="0">
              <a:spcBef>
                <a:spcPct val="0"/>
              </a:spcBef>
              <a:spcAft>
                <a:spcPct val="0"/>
              </a:spcAft>
              <a:buFontTx/>
              <a:buChar char="•"/>
            </a:pPr>
            <a:r>
              <a:rPr lang="fa-IR" altLang="en-US" sz="2000" dirty="0">
                <a:solidFill>
                  <a:srgbClr val="FFFF00"/>
                </a:solidFill>
                <a:latin typeface="Calibri" panose="020F0502020204030204" pitchFamily="34" charset="0"/>
                <a:ea typeface="Calibri" panose="020F0502020204030204" pitchFamily="34" charset="0"/>
                <a:cs typeface="B Titr" panose="00000700000000000000" pitchFamily="2" charset="-78"/>
              </a:rPr>
              <a:t>دادن اکسیژن با ماسک و آمبوبگ</a:t>
            </a:r>
            <a:endParaRPr lang="en-US" altLang="en-US" sz="1100" dirty="0">
              <a:solidFill>
                <a:srgbClr val="FFFF00"/>
              </a:solidFill>
            </a:endParaRPr>
          </a:p>
          <a:p>
            <a:pPr lvl="0" algn="justLow" defTabSz="914400" rtl="1" eaLnBrk="0" fontAlgn="base" hangingPunct="0">
              <a:spcBef>
                <a:spcPct val="0"/>
              </a:spcBef>
              <a:spcAft>
                <a:spcPct val="0"/>
              </a:spcAft>
              <a:buFontTx/>
              <a:buChar char="•"/>
            </a:pPr>
            <a:r>
              <a:rPr lang="fa-IR" altLang="en-US" sz="2000" dirty="0">
                <a:solidFill>
                  <a:srgbClr val="FFFF00"/>
                </a:solidFill>
                <a:latin typeface="Calibri" panose="020F0502020204030204" pitchFamily="34" charset="0"/>
                <a:ea typeface="Calibri" panose="020F0502020204030204" pitchFamily="34" charset="0"/>
                <a:cs typeface="B Titr" panose="00000700000000000000" pitchFamily="2" charset="-78"/>
              </a:rPr>
              <a:t>فراخوان تیم احیا</a:t>
            </a:r>
            <a:endParaRPr lang="fa-IR" altLang="en-US" sz="2800" dirty="0">
              <a:solidFill>
                <a:srgbClr val="FFFF00"/>
              </a:solidFill>
              <a:latin typeface="Arial" panose="020B0604020202020204" pitchFamily="34" charset="0"/>
            </a:endParaRPr>
          </a:p>
        </p:txBody>
      </p:sp>
    </p:spTree>
    <p:extLst>
      <p:ext uri="{BB962C8B-B14F-4D97-AF65-F5344CB8AC3E}">
        <p14:creationId xmlns:p14="http://schemas.microsoft.com/office/powerpoint/2010/main" val="42487666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0178" y="693226"/>
            <a:ext cx="9482665" cy="882678"/>
          </a:xfrm>
          <a:prstGeom prst="rect">
            <a:avLst/>
          </a:prstGeom>
        </p:spPr>
        <p:txBody>
          <a:bodyPr wrap="square">
            <a:spAutoFit/>
          </a:bodyPr>
          <a:lstStyle/>
          <a:p>
            <a:pPr algn="just" rtl="1">
              <a:lnSpc>
                <a:spcPct val="107000"/>
              </a:lnSpc>
              <a:spcAft>
                <a:spcPts val="800"/>
              </a:spcAft>
            </a:pPr>
            <a:r>
              <a:rPr lang="fa-IR" sz="2400" dirty="0">
                <a:solidFill>
                  <a:schemeClr val="bg1"/>
                </a:solidFill>
                <a:latin typeface="Calibri" panose="020F0502020204030204" pitchFamily="34" charset="0"/>
                <a:ea typeface="Calibri" panose="020F0502020204030204" pitchFamily="34" charset="0"/>
              </a:rPr>
              <a:t>–</a:t>
            </a:r>
            <a:r>
              <a:rPr lang="fa-IR" sz="2400" dirty="0">
                <a:solidFill>
                  <a:schemeClr val="bg1"/>
                </a:solidFill>
                <a:latin typeface="Calibri" panose="020F0502020204030204" pitchFamily="34" charset="0"/>
                <a:ea typeface="Calibri" panose="020F0502020204030204" pitchFamily="34" charset="0"/>
                <a:cs typeface="B Titr" panose="00000700000000000000" pitchFamily="2" charset="-78"/>
              </a:rPr>
              <a:t> پس از وصل کردن بیمار به مانیتور و مهیا شدن دستگاه دفیبریلاتور ، ریتم بیمار را ملاحظه می کنید ، اقدام مناسب ....</a:t>
            </a:r>
            <a:endParaRPr lang="en-US"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pic>
        <p:nvPicPr>
          <p:cNvPr id="3" name="Picture 2" descr="C:\Users\Samira\Desktop\index.jpg"/>
          <p:cNvPicPr/>
          <p:nvPr/>
        </p:nvPicPr>
        <p:blipFill>
          <a:blip r:embed="rId2" cstate="print"/>
          <a:srcRect/>
          <a:stretch>
            <a:fillRect/>
          </a:stretch>
        </p:blipFill>
        <p:spPr bwMode="auto">
          <a:xfrm>
            <a:off x="2054578" y="1840089"/>
            <a:ext cx="7145866" cy="1873955"/>
          </a:xfrm>
          <a:prstGeom prst="rect">
            <a:avLst/>
          </a:prstGeom>
          <a:noFill/>
          <a:ln w="9525">
            <a:noFill/>
            <a:miter lim="800000"/>
            <a:headEnd/>
            <a:tailEnd/>
          </a:ln>
        </p:spPr>
      </p:pic>
      <p:sp>
        <p:nvSpPr>
          <p:cNvPr id="4" name="Rectangle 3"/>
          <p:cNvSpPr/>
          <p:nvPr/>
        </p:nvSpPr>
        <p:spPr>
          <a:xfrm>
            <a:off x="3014133" y="4528596"/>
            <a:ext cx="6096000" cy="1409617"/>
          </a:xfrm>
          <a:prstGeom prst="rect">
            <a:avLst/>
          </a:prstGeom>
        </p:spPr>
        <p:txBody>
          <a:bodyPr>
            <a:spAutoFit/>
          </a:bodyPr>
          <a:lstStyle/>
          <a:p>
            <a:pPr marL="342900" marR="0" lvl="0" indent="-342900" algn="just" rtl="1">
              <a:lnSpc>
                <a:spcPct val="107000"/>
              </a:lnSpc>
              <a:spcBef>
                <a:spcPts val="0"/>
              </a:spcBef>
              <a:spcAft>
                <a:spcPts val="0"/>
              </a:spcAft>
              <a:buFont typeface="Symbol" panose="05050102010706020507" pitchFamily="18" charset="2"/>
              <a:buChar char=""/>
            </a:pPr>
            <a:r>
              <a:rPr lang="fa-IR" sz="2000" dirty="0">
                <a:solidFill>
                  <a:srgbClr val="FFFF00"/>
                </a:solidFill>
                <a:latin typeface="Calibri" panose="020F0502020204030204" pitchFamily="34" charset="0"/>
                <a:ea typeface="Calibri" panose="020F0502020204030204" pitchFamily="34" charset="0"/>
                <a:cs typeface="B Titr" panose="00000700000000000000" pitchFamily="2" charset="-78"/>
              </a:rPr>
              <a:t>شوک سینکرونیزه ی 200 ژول</a:t>
            </a:r>
            <a:endParaRPr lang="en-US" sz="1600" dirty="0">
              <a:solidFill>
                <a:srgbClr val="FFFF00"/>
              </a:solidFill>
              <a:latin typeface="Calibri" panose="020F0502020204030204" pitchFamily="34" charset="0"/>
              <a:ea typeface="Calibri" panose="020F0502020204030204" pitchFamily="34" charset="0"/>
              <a:cs typeface="Arial" panose="020B0604020202020204" pitchFamily="34" charset="0"/>
            </a:endParaRPr>
          </a:p>
          <a:p>
            <a:pPr marL="342900" marR="0" lvl="0" indent="-342900" algn="just" rtl="1">
              <a:lnSpc>
                <a:spcPct val="107000"/>
              </a:lnSpc>
              <a:spcBef>
                <a:spcPts val="0"/>
              </a:spcBef>
              <a:spcAft>
                <a:spcPts val="0"/>
              </a:spcAft>
              <a:buFont typeface="Symbol" panose="05050102010706020507" pitchFamily="18" charset="2"/>
              <a:buChar char=""/>
            </a:pPr>
            <a:r>
              <a:rPr lang="fa-IR" sz="2000" dirty="0">
                <a:solidFill>
                  <a:srgbClr val="FFFF00"/>
                </a:solidFill>
                <a:latin typeface="Calibri" panose="020F0502020204030204" pitchFamily="34" charset="0"/>
                <a:ea typeface="Calibri" panose="020F0502020204030204" pitchFamily="34" charset="0"/>
                <a:cs typeface="B Titr" panose="00000700000000000000" pitchFamily="2" charset="-78"/>
              </a:rPr>
              <a:t>شوک آسینکرونیزه ی 200 ژول</a:t>
            </a:r>
            <a:endParaRPr lang="en-US" sz="1600" dirty="0">
              <a:solidFill>
                <a:srgbClr val="FFFF00"/>
              </a:solidFill>
              <a:latin typeface="Calibri" panose="020F0502020204030204" pitchFamily="34" charset="0"/>
              <a:ea typeface="Calibri" panose="020F0502020204030204" pitchFamily="34" charset="0"/>
              <a:cs typeface="Arial" panose="020B0604020202020204" pitchFamily="34" charset="0"/>
            </a:endParaRPr>
          </a:p>
          <a:p>
            <a:pPr marL="342900" marR="0" lvl="0" indent="-342900" algn="just" rtl="1">
              <a:lnSpc>
                <a:spcPct val="107000"/>
              </a:lnSpc>
              <a:spcBef>
                <a:spcPts val="0"/>
              </a:spcBef>
              <a:spcAft>
                <a:spcPts val="0"/>
              </a:spcAft>
              <a:buFont typeface="Symbol" panose="05050102010706020507" pitchFamily="18" charset="2"/>
              <a:buChar char=""/>
            </a:pPr>
            <a:r>
              <a:rPr lang="fa-IR" sz="2000" dirty="0">
                <a:solidFill>
                  <a:srgbClr val="FFFF00"/>
                </a:solidFill>
                <a:latin typeface="Calibri" panose="020F0502020204030204" pitchFamily="34" charset="0"/>
                <a:ea typeface="Calibri" panose="020F0502020204030204" pitchFamily="34" charset="0"/>
                <a:cs typeface="B Titr" panose="00000700000000000000" pitchFamily="2" charset="-78"/>
              </a:rPr>
              <a:t>شوک آسینکرونیزه ی 50 ژول</a:t>
            </a:r>
            <a:endParaRPr lang="en-US" sz="1600" dirty="0">
              <a:solidFill>
                <a:srgbClr val="FFFF00"/>
              </a:solidFill>
              <a:latin typeface="Calibri" panose="020F0502020204030204" pitchFamily="34" charset="0"/>
              <a:ea typeface="Calibri" panose="020F0502020204030204" pitchFamily="34" charset="0"/>
              <a:cs typeface="Arial" panose="020B0604020202020204" pitchFamily="34" charset="0"/>
            </a:endParaRPr>
          </a:p>
          <a:p>
            <a:pPr marL="342900" marR="0" lvl="0" indent="-342900" algn="just" rtl="1">
              <a:lnSpc>
                <a:spcPct val="107000"/>
              </a:lnSpc>
              <a:spcBef>
                <a:spcPts val="0"/>
              </a:spcBef>
              <a:spcAft>
                <a:spcPts val="800"/>
              </a:spcAft>
              <a:buFont typeface="Symbol" panose="05050102010706020507" pitchFamily="18" charset="2"/>
              <a:buChar char=""/>
            </a:pPr>
            <a:r>
              <a:rPr lang="fa-IR" sz="2000" dirty="0">
                <a:solidFill>
                  <a:srgbClr val="FFFF00"/>
                </a:solidFill>
                <a:latin typeface="Calibri" panose="020F0502020204030204" pitchFamily="34" charset="0"/>
                <a:ea typeface="Calibri" panose="020F0502020204030204" pitchFamily="34" charset="0"/>
                <a:cs typeface="B Titr" panose="00000700000000000000" pitchFamily="2" charset="-78"/>
              </a:rPr>
              <a:t>ماساژ قفسه سینه را ادامه داده و اپی نفرین تجویز می کنیم</a:t>
            </a:r>
            <a:endParaRPr lang="en-US" sz="1600" dirty="0">
              <a:solidFill>
                <a:srgbClr val="FFFF00"/>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11339729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824</TotalTime>
  <Words>3778</Words>
  <Application>Microsoft Office PowerPoint</Application>
  <PresentationFormat>Widescreen</PresentationFormat>
  <Paragraphs>446</Paragraphs>
  <Slides>42</Slides>
  <Notes>24</Notes>
  <HiddenSlides>0</HiddenSlides>
  <MMClips>0</MMClips>
  <ScaleCrop>false</ScaleCrop>
  <HeadingPairs>
    <vt:vector size="8" baseType="variant">
      <vt:variant>
        <vt:lpstr>Fonts Used</vt:lpstr>
      </vt:variant>
      <vt:variant>
        <vt:i4>11</vt:i4>
      </vt:variant>
      <vt:variant>
        <vt:lpstr>Theme</vt:lpstr>
      </vt:variant>
      <vt:variant>
        <vt:i4>1</vt:i4>
      </vt:variant>
      <vt:variant>
        <vt:lpstr>Embedded OLE Servers</vt:lpstr>
      </vt:variant>
      <vt:variant>
        <vt:i4>1</vt:i4>
      </vt:variant>
      <vt:variant>
        <vt:lpstr>Slide Titles</vt:lpstr>
      </vt:variant>
      <vt:variant>
        <vt:i4>42</vt:i4>
      </vt:variant>
    </vt:vector>
  </HeadingPairs>
  <TitlesOfParts>
    <vt:vector size="55" baseType="lpstr">
      <vt:lpstr>ＭＳ Ｐゴシック</vt:lpstr>
      <vt:lpstr>ＭＳ Ｐゴシック</vt:lpstr>
      <vt:lpstr>Arial</vt:lpstr>
      <vt:lpstr>Arial Black</vt:lpstr>
      <vt:lpstr>Arial Unicode MS</vt:lpstr>
      <vt:lpstr>B Titr</vt:lpstr>
      <vt:lpstr>Calibri</vt:lpstr>
      <vt:lpstr>Symbol</vt:lpstr>
      <vt:lpstr>Times New Roman</vt:lpstr>
      <vt:lpstr>Trebuchet MS</vt:lpstr>
      <vt:lpstr>Tw Cen MT</vt:lpstr>
      <vt:lpstr>Circuit</vt:lpstr>
      <vt:lpstr>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بیمار اماده رفتن به بخش مراقبت های قلبی میشه که متوجه میشوید که ضربان قلب بیمار 30 و تنفس 15 د ردقیقه و فشار بیمتر 100/55 است درجه حرارت بیمار 36.5 اقدام بعدی شماچیست؟</vt:lpstr>
      <vt:lpstr>PowerPoint Presentation</vt:lpstr>
      <vt:lpstr>بعد از سیکل های متعدد احیا ریتم بیمارventricular escape bradycardia with hypotension   است  اقدام بعدی چیست؟</vt:lpstr>
      <vt:lpstr>Case Presentation</vt:lpstr>
      <vt:lpstr>Case Presentation:  Physical Findings</vt:lpstr>
      <vt:lpstr>Perfusion</vt:lpstr>
      <vt:lpstr>Differential Diagnosis: Secondary Assessment SAMPLE</vt:lpstr>
      <vt:lpstr>Differential Diagnosis: Secondary Assessment H’s</vt:lpstr>
      <vt:lpstr>Differential Diagnosis: Secondary Assessment T’s</vt:lpstr>
      <vt:lpstr>12-Lead ECG</vt:lpstr>
      <vt:lpstr>12-Lead ECG Examples</vt:lpstr>
      <vt:lpstr>12-Lead ECG Findings</vt:lpstr>
      <vt:lpstr>12-Lead ECG Findings</vt:lpstr>
      <vt:lpstr>Pathophysiology of ACS</vt:lpstr>
      <vt:lpstr>Diagnosis</vt:lpstr>
      <vt:lpstr>Treatment </vt:lpstr>
      <vt:lpstr>Case Progression</vt:lpstr>
      <vt:lpstr>Case Progression</vt:lpstr>
      <vt:lpstr>Case Progression</vt:lpstr>
      <vt:lpstr>Treatment</vt:lpstr>
      <vt:lpstr>Case Summary</vt:lpstr>
      <vt:lpstr>Case Summary</vt:lpstr>
      <vt:lpstr>Localizing Ischemia or Injury </vt:lpstr>
      <vt:lpstr>Cardiac Anatomy in Relation  to the Coronary Artery</vt:lpstr>
      <vt:lpstr>Acute Coronary Syndromes</vt:lpstr>
      <vt:lpstr>Acute Coronary Syndromes: STEMI</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K1</dc:creator>
  <cp:lastModifiedBy>K1</cp:lastModifiedBy>
  <cp:revision>26</cp:revision>
  <dcterms:created xsi:type="dcterms:W3CDTF">2021-06-20T06:32:42Z</dcterms:created>
  <dcterms:modified xsi:type="dcterms:W3CDTF">2021-06-22T09:21:44Z</dcterms:modified>
</cp:coreProperties>
</file>