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86" r:id="rId4"/>
    <p:sldId id="282" r:id="rId5"/>
    <p:sldId id="287" r:id="rId6"/>
    <p:sldId id="283" r:id="rId7"/>
    <p:sldId id="284" r:id="rId8"/>
    <p:sldId id="288" r:id="rId9"/>
    <p:sldId id="259" r:id="rId10"/>
    <p:sldId id="261" r:id="rId11"/>
    <p:sldId id="265" r:id="rId12"/>
    <p:sldId id="263" r:id="rId13"/>
    <p:sldId id="267" r:id="rId14"/>
    <p:sldId id="285" r:id="rId15"/>
    <p:sldId id="272" r:id="rId16"/>
    <p:sldId id="270" r:id="rId17"/>
    <p:sldId id="273" r:id="rId18"/>
    <p:sldId id="274" r:id="rId19"/>
    <p:sldId id="275" r:id="rId20"/>
    <p:sldId id="276" r:id="rId21"/>
    <p:sldId id="277" r:id="rId22"/>
    <p:sldId id="279" r:id="rId23"/>
    <p:sldId id="290" r:id="rId24"/>
    <p:sldId id="292" r:id="rId25"/>
    <p:sldId id="278" r:id="rId26"/>
    <p:sldId id="280" r:id="rId27"/>
    <p:sldId id="291" r:id="rId28"/>
    <p:sldId id="2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C7AF870-0031-4D6F-AEA4-8930538141F9}"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960201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7AF870-0031-4D6F-AEA4-8930538141F9}"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2936008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7AF870-0031-4D6F-AEA4-8930538141F9}"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475464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7AF870-0031-4D6F-AEA4-8930538141F9}"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2871166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C7AF870-0031-4D6F-AEA4-8930538141F9}"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3177888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7AF870-0031-4D6F-AEA4-8930538141F9}"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4244202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C7AF870-0031-4D6F-AEA4-8930538141F9}" type="datetimeFigureOut">
              <a:rPr lang="en-US" smtClean="0"/>
              <a:t>6/25/2021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366209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C7AF870-0031-4D6F-AEA4-8930538141F9}" type="datetimeFigureOut">
              <a:rPr lang="en-US" smtClean="0"/>
              <a:t>6/25/2021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3878650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AF870-0031-4D6F-AEA4-8930538141F9}" type="datetimeFigureOut">
              <a:rPr lang="en-US" smtClean="0"/>
              <a:t>6/25/2021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3874259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C7AF870-0031-4D6F-AEA4-8930538141F9}"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3021254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C7AF870-0031-4D6F-AEA4-8930538141F9}"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D12958-9702-477B-AFD1-C49A70850401}" type="slidenum">
              <a:rPr lang="en-US" smtClean="0"/>
              <a:t>‹#›</a:t>
            </a:fld>
            <a:endParaRPr lang="en-US"/>
          </a:p>
        </p:txBody>
      </p:sp>
    </p:spTree>
    <p:extLst>
      <p:ext uri="{BB962C8B-B14F-4D97-AF65-F5344CB8AC3E}">
        <p14:creationId xmlns:p14="http://schemas.microsoft.com/office/powerpoint/2010/main" val="3505330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AF870-0031-4D6F-AEA4-8930538141F9}" type="datetimeFigureOut">
              <a:rPr lang="en-US" smtClean="0"/>
              <a:t>6/25/2021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2958-9702-477B-AFD1-C49A70850401}" type="slidenum">
              <a:rPr lang="en-US" smtClean="0"/>
              <a:t>‹#›</a:t>
            </a:fld>
            <a:endParaRPr lang="en-US"/>
          </a:p>
        </p:txBody>
      </p:sp>
    </p:spTree>
    <p:extLst>
      <p:ext uri="{BB962C8B-B14F-4D97-AF65-F5344CB8AC3E}">
        <p14:creationId xmlns:p14="http://schemas.microsoft.com/office/powerpoint/2010/main" val="3619632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69243" y="750771"/>
            <a:ext cx="8053514" cy="5255207"/>
          </a:xfrm>
          <a:prstGeom prst="rect">
            <a:avLst/>
          </a:prstGeom>
        </p:spPr>
      </p:pic>
    </p:spTree>
    <p:extLst>
      <p:ext uri="{BB962C8B-B14F-4D97-AF65-F5344CB8AC3E}">
        <p14:creationId xmlns:p14="http://schemas.microsoft.com/office/powerpoint/2010/main" val="1801678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Completely inherited thrombophilia causes:</a:t>
            </a:r>
            <a:endParaRPr lang="en-US" dirty="0"/>
          </a:p>
        </p:txBody>
      </p:sp>
      <p:sp>
        <p:nvSpPr>
          <p:cNvPr id="3" name="Content Placeholder 2"/>
          <p:cNvSpPr>
            <a:spLocks noGrp="1"/>
          </p:cNvSpPr>
          <p:nvPr>
            <p:ph idx="1"/>
          </p:nvPr>
        </p:nvSpPr>
        <p:spPr/>
        <p:txBody>
          <a:bodyPr/>
          <a:lstStyle/>
          <a:p>
            <a:endParaRPr lang="en-US" dirty="0" smtClean="0"/>
          </a:p>
          <a:p>
            <a:r>
              <a:rPr lang="en-US" dirty="0" err="1" smtClean="0"/>
              <a:t>Antithrombin</a:t>
            </a:r>
            <a:r>
              <a:rPr lang="en-US" dirty="0" smtClean="0"/>
              <a:t> (AT) deficiency.</a:t>
            </a:r>
          </a:p>
          <a:p>
            <a:r>
              <a:rPr lang="en-US" dirty="0" smtClean="0"/>
              <a:t>Protein C deficiency.</a:t>
            </a:r>
          </a:p>
          <a:p>
            <a:r>
              <a:rPr lang="en-US" dirty="0" smtClean="0"/>
              <a:t>Protein S deficiency.</a:t>
            </a:r>
          </a:p>
          <a:p>
            <a:r>
              <a:rPr lang="en-US" dirty="0" smtClean="0"/>
              <a:t>Mutation in factor V.</a:t>
            </a:r>
          </a:p>
          <a:p>
            <a:r>
              <a:rPr lang="en-US" dirty="0" smtClean="0"/>
              <a:t>Prothrombin gene mutation.</a:t>
            </a:r>
            <a:endParaRPr lang="en-US" dirty="0"/>
          </a:p>
        </p:txBody>
      </p:sp>
    </p:spTree>
    <p:extLst>
      <p:ext uri="{BB962C8B-B14F-4D97-AF65-F5344CB8AC3E}">
        <p14:creationId xmlns:p14="http://schemas.microsoft.com/office/powerpoint/2010/main" val="2088155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464067" y="365125"/>
            <a:ext cx="6928145" cy="6303050"/>
          </a:xfrm>
          <a:prstGeom prst="rect">
            <a:avLst/>
          </a:prstGeom>
        </p:spPr>
      </p:pic>
    </p:spTree>
    <p:extLst>
      <p:ext uri="{BB962C8B-B14F-4D97-AF65-F5344CB8AC3E}">
        <p14:creationId xmlns:p14="http://schemas.microsoft.com/office/powerpoint/2010/main" val="905911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gene variants and </a:t>
            </a:r>
            <a:r>
              <a:rPr lang="en-US" dirty="0" err="1"/>
              <a:t>procoagulants</a:t>
            </a:r>
            <a:endParaRPr lang="en-US" dirty="0"/>
          </a:p>
        </p:txBody>
      </p:sp>
      <p:sp>
        <p:nvSpPr>
          <p:cNvPr id="3" name="Content Placeholder 2"/>
          <p:cNvSpPr>
            <a:spLocks noGrp="1"/>
          </p:cNvSpPr>
          <p:nvPr>
            <p:ph idx="1"/>
          </p:nvPr>
        </p:nvSpPr>
        <p:spPr/>
        <p:txBody>
          <a:bodyPr/>
          <a:lstStyle/>
          <a:p>
            <a:endParaRPr lang="en-US" dirty="0" smtClean="0"/>
          </a:p>
          <a:p>
            <a:r>
              <a:rPr lang="en-US" dirty="0" smtClean="0"/>
              <a:t>variants </a:t>
            </a:r>
            <a:r>
              <a:rPr lang="en-US" dirty="0"/>
              <a:t>in the factor V gene other than </a:t>
            </a:r>
            <a:r>
              <a:rPr lang="en-US" dirty="0" smtClean="0"/>
              <a:t>FVL</a:t>
            </a:r>
          </a:p>
          <a:p>
            <a:r>
              <a:rPr lang="en-US" dirty="0" smtClean="0"/>
              <a:t>promoter </a:t>
            </a:r>
            <a:r>
              <a:rPr lang="en-US" dirty="0"/>
              <a:t>variants in the PAI-1 </a:t>
            </a:r>
            <a:r>
              <a:rPr lang="en-US" dirty="0" smtClean="0"/>
              <a:t>gene</a:t>
            </a:r>
          </a:p>
          <a:p>
            <a:r>
              <a:rPr lang="en-US" dirty="0" smtClean="0"/>
              <a:t>variants </a:t>
            </a:r>
            <a:r>
              <a:rPr lang="en-US" dirty="0"/>
              <a:t>in the gene for protein </a:t>
            </a:r>
            <a:r>
              <a:rPr lang="en-US" dirty="0" smtClean="0"/>
              <a:t>Z</a:t>
            </a:r>
            <a:endParaRPr lang="en-US" dirty="0"/>
          </a:p>
          <a:p>
            <a:r>
              <a:rPr lang="en-US" dirty="0"/>
              <a:t>variants that affect expression or enhance activity of other clotting factor genes</a:t>
            </a:r>
          </a:p>
        </p:txBody>
      </p:sp>
    </p:spTree>
    <p:extLst>
      <p:ext uri="{BB962C8B-B14F-4D97-AF65-F5344CB8AC3E}">
        <p14:creationId xmlns:p14="http://schemas.microsoft.com/office/powerpoint/2010/main" val="37263944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22960" y="261071"/>
            <a:ext cx="10523027" cy="6318691"/>
          </a:xfrm>
          <a:prstGeom prst="rect">
            <a:avLst/>
          </a:prstGeom>
        </p:spPr>
      </p:pic>
    </p:spTree>
    <p:extLst>
      <p:ext uri="{BB962C8B-B14F-4D97-AF65-F5344CB8AC3E}">
        <p14:creationId xmlns:p14="http://schemas.microsoft.com/office/powerpoint/2010/main" val="2080955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3520" y="731520"/>
            <a:ext cx="11785600" cy="5703328"/>
          </a:xfrm>
          <a:prstGeom prst="rect">
            <a:avLst/>
          </a:prstGeom>
        </p:spPr>
      </p:pic>
    </p:spTree>
    <p:extLst>
      <p:ext uri="{BB962C8B-B14F-4D97-AF65-F5344CB8AC3E}">
        <p14:creationId xmlns:p14="http://schemas.microsoft.com/office/powerpoint/2010/main" val="3987330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6155"/>
          </a:xfrm>
        </p:spPr>
        <p:txBody>
          <a:bodyPr>
            <a:normAutofit/>
          </a:bodyPr>
          <a:lstStyle/>
          <a:p>
            <a:r>
              <a:rPr lang="en-US" sz="4800" dirty="0" smtClean="0">
                <a:effectLst>
                  <a:outerShdw blurRad="38100" dist="38100" dir="2700000" algn="tl">
                    <a:srgbClr val="000000">
                      <a:alpha val="43137"/>
                    </a:srgbClr>
                  </a:outerShdw>
                </a:effectLst>
              </a:rPr>
              <a:t>Selection of patients for screening</a:t>
            </a:r>
            <a:endParaRPr lang="en-US" sz="4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25120" y="1564640"/>
            <a:ext cx="11328400" cy="4968240"/>
          </a:xfrm>
        </p:spPr>
        <p:txBody>
          <a:bodyPr>
            <a:normAutofit/>
          </a:bodyPr>
          <a:lstStyle/>
          <a:p>
            <a:pPr>
              <a:lnSpc>
                <a:spcPct val="150000"/>
              </a:lnSpc>
            </a:pPr>
            <a:r>
              <a:rPr lang="en-US" u="sng" dirty="0"/>
              <a:t>Routinely</a:t>
            </a:r>
            <a:r>
              <a:rPr lang="en-US" dirty="0"/>
              <a:t> screening for inherited </a:t>
            </a:r>
            <a:r>
              <a:rPr lang="en-US" dirty="0" err="1"/>
              <a:t>thrombophilias</a:t>
            </a:r>
            <a:r>
              <a:rPr lang="en-US" dirty="0"/>
              <a:t> in unselected populations is </a:t>
            </a:r>
            <a:r>
              <a:rPr lang="en-US" u="sng" dirty="0"/>
              <a:t>not recommended </a:t>
            </a:r>
            <a:r>
              <a:rPr lang="en-US" dirty="0"/>
              <a:t>because of the low frequency of the condition becoming symptomatic </a:t>
            </a:r>
            <a:r>
              <a:rPr lang="en-US" dirty="0" smtClean="0"/>
              <a:t>and the </a:t>
            </a:r>
            <a:r>
              <a:rPr lang="en-US" dirty="0"/>
              <a:t>lack of a safe, cost-effective, long-term method of prophylaxis against </a:t>
            </a:r>
            <a:r>
              <a:rPr lang="en-US" dirty="0" smtClean="0"/>
              <a:t>thromboembolism</a:t>
            </a:r>
            <a:endParaRPr lang="en-US" dirty="0"/>
          </a:p>
          <a:p>
            <a:pPr>
              <a:lnSpc>
                <a:spcPct val="150000"/>
              </a:lnSpc>
            </a:pPr>
            <a:r>
              <a:rPr lang="en-US" dirty="0"/>
              <a:t>The American College of Obstetricians and Gynecologists suggests screening for thrombophilia when the results will </a:t>
            </a:r>
            <a:r>
              <a:rPr lang="en-US" dirty="0" smtClean="0"/>
              <a:t>affect pregnancy/postpartum </a:t>
            </a:r>
            <a:r>
              <a:rPr lang="en-US" dirty="0"/>
              <a:t>management</a:t>
            </a:r>
          </a:p>
        </p:txBody>
      </p:sp>
    </p:spTree>
    <p:extLst>
      <p:ext uri="{BB962C8B-B14F-4D97-AF65-F5344CB8AC3E}">
        <p14:creationId xmlns:p14="http://schemas.microsoft.com/office/powerpoint/2010/main" val="10054773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9755"/>
          </a:xfrm>
        </p:spPr>
        <p:txBody>
          <a:bodyPr>
            <a:normAutofit fontScale="90000"/>
          </a:bodyPr>
          <a:lstStyle/>
          <a:p>
            <a:r>
              <a:rPr lang="en-US" dirty="0" smtClean="0">
                <a:effectLst>
                  <a:outerShdw blurRad="38100" dist="38100" dir="2700000" algn="tl">
                    <a:srgbClr val="000000">
                      <a:alpha val="43137"/>
                    </a:srgbClr>
                  </a:outerShdw>
                </a:effectLst>
              </a:rPr>
              <a:t>Thrombophilia test: is it necessary and when?</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82880" y="1148080"/>
            <a:ext cx="11907520" cy="5709920"/>
          </a:xfrm>
        </p:spPr>
        <p:txBody>
          <a:bodyPr>
            <a:normAutofit fontScale="92500" lnSpcReduction="20000"/>
          </a:bodyPr>
          <a:lstStyle/>
          <a:p>
            <a:pPr marL="0" indent="0">
              <a:buNone/>
            </a:pPr>
            <a:r>
              <a:rPr lang="en-US" u="sng" dirty="0" smtClean="0"/>
              <a:t>1.History </a:t>
            </a:r>
            <a:r>
              <a:rPr lang="en-US" u="sng" dirty="0"/>
              <a:t>of VTE associated with a transient risk factor</a:t>
            </a:r>
            <a:r>
              <a:rPr lang="en-US" dirty="0" smtClean="0"/>
              <a:t>:</a:t>
            </a:r>
          </a:p>
          <a:p>
            <a:pPr marL="0" indent="0">
              <a:buNone/>
            </a:pPr>
            <a:r>
              <a:rPr lang="en-US" sz="2400" dirty="0" smtClean="0"/>
              <a:t>those </a:t>
            </a:r>
            <a:r>
              <a:rPr lang="en-US" sz="2400" dirty="0"/>
              <a:t>with no hereditary </a:t>
            </a:r>
            <a:r>
              <a:rPr lang="en-US" sz="2400" dirty="0" err="1"/>
              <a:t>thrombophilic</a:t>
            </a:r>
            <a:r>
              <a:rPr lang="en-US" sz="2400" dirty="0"/>
              <a:t> defect are </a:t>
            </a:r>
            <a:r>
              <a:rPr lang="en-US" sz="2400" dirty="0" smtClean="0"/>
              <a:t>at low </a:t>
            </a:r>
            <a:r>
              <a:rPr lang="en-US" sz="2400" dirty="0"/>
              <a:t>risk for recurrent </a:t>
            </a:r>
            <a:r>
              <a:rPr lang="en-US" sz="2400" dirty="0" smtClean="0"/>
              <a:t>thrombosis </a:t>
            </a:r>
            <a:r>
              <a:rPr lang="en-US" sz="2400" dirty="0"/>
              <a:t>and do not require antepartum </a:t>
            </a:r>
            <a:r>
              <a:rPr lang="en-US" sz="2400" dirty="0" err="1"/>
              <a:t>thromboprophylaxis</a:t>
            </a:r>
            <a:endParaRPr lang="en-US" dirty="0" smtClean="0"/>
          </a:p>
          <a:p>
            <a:pPr marL="0" indent="0">
              <a:buNone/>
            </a:pPr>
            <a:r>
              <a:rPr lang="en-US" u="sng" dirty="0"/>
              <a:t>2. History of idiopathic (unprovoked) VTE, recurrent VTE, or VTE in </a:t>
            </a:r>
            <a:r>
              <a:rPr lang="en-US" u="sng" dirty="0" smtClean="0"/>
              <a:t>association </a:t>
            </a:r>
            <a:r>
              <a:rPr lang="en-US" u="sng" dirty="0"/>
              <a:t>with estrogen-progestin </a:t>
            </a:r>
            <a:r>
              <a:rPr lang="en-US" u="sng" dirty="0" smtClean="0"/>
              <a:t>contraceptive </a:t>
            </a:r>
            <a:r>
              <a:rPr lang="en-US" u="sng" dirty="0"/>
              <a:t>use or </a:t>
            </a:r>
            <a:r>
              <a:rPr lang="en-US" u="sng" dirty="0" smtClean="0"/>
              <a:t>pregnancy:</a:t>
            </a:r>
            <a:endParaRPr lang="en-US" dirty="0" smtClean="0"/>
          </a:p>
          <a:p>
            <a:pPr marL="0" indent="0">
              <a:buNone/>
            </a:pPr>
            <a:r>
              <a:rPr lang="en-US" sz="2400" dirty="0" smtClean="0"/>
              <a:t>women </a:t>
            </a:r>
            <a:r>
              <a:rPr lang="en-US" sz="2400" dirty="0"/>
              <a:t>are </a:t>
            </a:r>
            <a:r>
              <a:rPr lang="en-US" sz="2400" dirty="0" smtClean="0"/>
              <a:t>at relatively </a:t>
            </a:r>
            <a:r>
              <a:rPr lang="en-US" sz="2400" dirty="0"/>
              <a:t>high risk of recurrent thrombosis and should receive prophylactic anticoagulation antepartum regardless of thrombophilia status. However, screening is </a:t>
            </a:r>
            <a:r>
              <a:rPr lang="en-US" sz="2400" dirty="0" smtClean="0"/>
              <a:t>still useful </a:t>
            </a:r>
            <a:r>
              <a:rPr lang="en-US" sz="2400" dirty="0"/>
              <a:t>in this population because the presence and type of thrombophilia affect the anticoagulant dose</a:t>
            </a:r>
            <a:r>
              <a:rPr lang="en-US" sz="2400" dirty="0" smtClean="0"/>
              <a:t>.</a:t>
            </a:r>
          </a:p>
          <a:p>
            <a:pPr marL="0" indent="0">
              <a:buNone/>
            </a:pPr>
            <a:r>
              <a:rPr lang="en-US" u="sng" dirty="0"/>
              <a:t>3. No prior VTE but a first degree relative with a history of a high-risk </a:t>
            </a:r>
            <a:r>
              <a:rPr lang="en-US" u="sng" dirty="0" smtClean="0"/>
              <a:t>thrombophilia:</a:t>
            </a:r>
          </a:p>
          <a:p>
            <a:pPr marL="0" indent="0">
              <a:buNone/>
            </a:pPr>
            <a:r>
              <a:rPr lang="en-US" sz="2400" dirty="0" smtClean="0"/>
              <a:t>Testing </a:t>
            </a:r>
            <a:r>
              <a:rPr lang="en-US" sz="2400" dirty="0"/>
              <a:t>is reasonable in asymptomatic (no prior VTE) women planning </a:t>
            </a:r>
            <a:r>
              <a:rPr lang="en-US" sz="2400" dirty="0" smtClean="0"/>
              <a:t>a pregnancy </a:t>
            </a:r>
            <a:r>
              <a:rPr lang="en-US" sz="2400" dirty="0"/>
              <a:t>who have a first degree relative with a history of a high-risk </a:t>
            </a:r>
            <a:r>
              <a:rPr lang="en-US" sz="2400" dirty="0" smtClean="0"/>
              <a:t>thrombophilia.</a:t>
            </a:r>
          </a:p>
          <a:p>
            <a:pPr marL="0" indent="0">
              <a:buNone/>
            </a:pPr>
            <a:r>
              <a:rPr lang="en-US" sz="2400" dirty="0" smtClean="0"/>
              <a:t>The </a:t>
            </a:r>
            <a:r>
              <a:rPr lang="en-US" sz="2400" dirty="0"/>
              <a:t>rationale for such testing is that antepartum and postpartum prophylaxis are indicated if the asymptomatic patient is found to be a carrier of one of the more </a:t>
            </a:r>
            <a:r>
              <a:rPr lang="en-US" sz="2400" dirty="0" smtClean="0"/>
              <a:t>highly </a:t>
            </a:r>
            <a:r>
              <a:rPr lang="en-US" sz="2400" dirty="0" err="1" smtClean="0"/>
              <a:t>thrombogenic</a:t>
            </a:r>
            <a:r>
              <a:rPr lang="en-US" sz="2400" dirty="0" smtClean="0"/>
              <a:t> defects</a:t>
            </a:r>
          </a:p>
          <a:p>
            <a:pPr marL="0" indent="0">
              <a:buNone/>
            </a:pPr>
            <a:endParaRPr lang="en-US" sz="2400" dirty="0" smtClean="0"/>
          </a:p>
          <a:p>
            <a:pPr>
              <a:buFont typeface="Wingdings" panose="05000000000000000000" pitchFamily="2" charset="2"/>
              <a:buChar char="ü"/>
            </a:pPr>
            <a:r>
              <a:rPr lang="en-US" sz="2400" dirty="0"/>
              <a:t>If the asymptomatic patient is heterozygous for one of the less </a:t>
            </a:r>
            <a:r>
              <a:rPr lang="en-US" sz="2400" dirty="0" err="1"/>
              <a:t>thrombogenic</a:t>
            </a:r>
            <a:r>
              <a:rPr lang="en-US" sz="2400" dirty="0"/>
              <a:t> defects (</a:t>
            </a:r>
            <a:r>
              <a:rPr lang="en-US" sz="2400" dirty="0" err="1"/>
              <a:t>eg</a:t>
            </a:r>
            <a:r>
              <a:rPr lang="en-US" sz="2400" dirty="0"/>
              <a:t>, heterozygous FVL), </a:t>
            </a:r>
            <a:r>
              <a:rPr lang="en-US" sz="2400" dirty="0" err="1"/>
              <a:t>thromboprophylaxis</a:t>
            </a:r>
            <a:r>
              <a:rPr lang="en-US" sz="2400" dirty="0"/>
              <a:t> may be indicated in the presence </a:t>
            </a:r>
            <a:r>
              <a:rPr lang="en-US" sz="2400" dirty="0" smtClean="0"/>
              <a:t>of other </a:t>
            </a:r>
            <a:r>
              <a:rPr lang="en-US" sz="2400" dirty="0"/>
              <a:t>risk factors for VTE (</a:t>
            </a:r>
            <a:r>
              <a:rPr lang="en-US" sz="2400" dirty="0" err="1"/>
              <a:t>eg</a:t>
            </a:r>
            <a:r>
              <a:rPr lang="en-US" sz="2400" dirty="0"/>
              <a:t>, cesarean delivery, prolonged immobilization, severe obesity, or a first-degree relative with VTE before age 50 years)</a:t>
            </a:r>
          </a:p>
        </p:txBody>
      </p:sp>
    </p:spTree>
    <p:extLst>
      <p:ext uri="{BB962C8B-B14F-4D97-AF65-F5344CB8AC3E}">
        <p14:creationId xmlns:p14="http://schemas.microsoft.com/office/powerpoint/2010/main" val="3407871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When thrombophilia test not recommended?</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8000" y="1927225"/>
            <a:ext cx="11277600" cy="4351338"/>
          </a:xfrm>
        </p:spPr>
        <p:txBody>
          <a:bodyPr/>
          <a:lstStyle/>
          <a:p>
            <a:pPr marL="514350" indent="-514350">
              <a:buAutoNum type="arabicPeriod"/>
            </a:pPr>
            <a:endParaRPr lang="en-US" dirty="0" smtClean="0"/>
          </a:p>
          <a:p>
            <a:pPr marL="514350" indent="-514350">
              <a:buAutoNum type="arabicPeriod"/>
            </a:pPr>
            <a:r>
              <a:rPr lang="en-US" sz="3200" dirty="0" smtClean="0"/>
              <a:t>Women </a:t>
            </a:r>
            <a:r>
              <a:rPr lang="en-US" sz="3200" dirty="0"/>
              <a:t>with a history of recurrent or </a:t>
            </a:r>
            <a:r>
              <a:rPr lang="en-US" sz="3200" dirty="0" err="1"/>
              <a:t>nonrecurrent</a:t>
            </a:r>
            <a:r>
              <a:rPr lang="en-US" sz="3200" dirty="0"/>
              <a:t> early fetal loss, abruption, fetal growth restriction, or </a:t>
            </a:r>
            <a:r>
              <a:rPr lang="en-US" sz="3200" dirty="0" smtClean="0"/>
              <a:t>preeclampsia</a:t>
            </a:r>
          </a:p>
          <a:p>
            <a:pPr marL="514350" indent="-514350">
              <a:buAutoNum type="arabicPeriod"/>
            </a:pPr>
            <a:endParaRPr lang="en-US" sz="3200" dirty="0"/>
          </a:p>
          <a:p>
            <a:pPr marL="514350" indent="-514350">
              <a:buAutoNum type="arabicPeriod"/>
            </a:pPr>
            <a:r>
              <a:rPr lang="en-US" sz="3200" dirty="0"/>
              <a:t>Couples with IVF </a:t>
            </a:r>
            <a:r>
              <a:rPr lang="en-US" sz="3200" dirty="0" smtClean="0"/>
              <a:t>failure</a:t>
            </a:r>
            <a:endParaRPr lang="en-US" sz="3200" dirty="0"/>
          </a:p>
        </p:txBody>
      </p:sp>
    </p:spTree>
    <p:extLst>
      <p:ext uri="{BB962C8B-B14F-4D97-AF65-F5344CB8AC3E}">
        <p14:creationId xmlns:p14="http://schemas.microsoft.com/office/powerpoint/2010/main" val="40063845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Laboratory testing</a:t>
            </a:r>
            <a:endParaRPr lang="en-US" dirty="0"/>
          </a:p>
        </p:txBody>
      </p:sp>
      <p:sp>
        <p:nvSpPr>
          <p:cNvPr id="3" name="Content Placeholder 2"/>
          <p:cNvSpPr>
            <a:spLocks noGrp="1"/>
          </p:cNvSpPr>
          <p:nvPr>
            <p:ph idx="1"/>
          </p:nvPr>
        </p:nvSpPr>
        <p:spPr/>
        <p:txBody>
          <a:bodyPr>
            <a:normAutofit/>
          </a:bodyPr>
          <a:lstStyle/>
          <a:p>
            <a:r>
              <a:rPr lang="en-US" dirty="0"/>
              <a:t>Laboratory testing is </a:t>
            </a:r>
            <a:r>
              <a:rPr lang="en-US" dirty="0" smtClean="0"/>
              <a:t>performed:</a:t>
            </a:r>
          </a:p>
          <a:p>
            <a:pPr>
              <a:buFontTx/>
              <a:buChar char="-"/>
            </a:pPr>
            <a:r>
              <a:rPr lang="en-US" dirty="0" smtClean="0"/>
              <a:t>at </a:t>
            </a:r>
            <a:r>
              <a:rPr lang="en-US" dirty="0"/>
              <a:t>least six weeks from the thrombotic </a:t>
            </a:r>
            <a:r>
              <a:rPr lang="en-US" dirty="0" smtClean="0"/>
              <a:t>event</a:t>
            </a:r>
          </a:p>
          <a:p>
            <a:pPr>
              <a:buFontTx/>
              <a:buChar char="-"/>
            </a:pPr>
            <a:r>
              <a:rPr lang="en-US" dirty="0" smtClean="0"/>
              <a:t>while </a:t>
            </a:r>
            <a:r>
              <a:rPr lang="en-US" dirty="0"/>
              <a:t>the patient is not </a:t>
            </a:r>
            <a:r>
              <a:rPr lang="en-US" dirty="0" smtClean="0"/>
              <a:t>pregnant</a:t>
            </a:r>
          </a:p>
          <a:p>
            <a:pPr>
              <a:buFontTx/>
              <a:buChar char="-"/>
            </a:pPr>
            <a:r>
              <a:rPr lang="en-US" dirty="0" smtClean="0"/>
              <a:t>not </a:t>
            </a:r>
            <a:r>
              <a:rPr lang="en-US" dirty="0"/>
              <a:t>taking an anticoagulant or hormonal </a:t>
            </a:r>
            <a:r>
              <a:rPr lang="en-US" dirty="0" smtClean="0"/>
              <a:t>therapy</a:t>
            </a:r>
          </a:p>
          <a:p>
            <a:endParaRPr lang="en-US" dirty="0" smtClean="0"/>
          </a:p>
          <a:p>
            <a:r>
              <a:rPr lang="en-US" dirty="0" smtClean="0"/>
              <a:t>Ideally</a:t>
            </a:r>
            <a:r>
              <a:rPr lang="en-US" dirty="0"/>
              <a:t>, hemostasis is not evaluated by functional assays earlier than three months following delivery and after terminating breastfeeding to exclude pregnancy-related effects</a:t>
            </a:r>
          </a:p>
        </p:txBody>
      </p:sp>
    </p:spTree>
    <p:extLst>
      <p:ext uri="{BB962C8B-B14F-4D97-AF65-F5344CB8AC3E}">
        <p14:creationId xmlns:p14="http://schemas.microsoft.com/office/powerpoint/2010/main" val="3285464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Thrombophilia tests recommendations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1825625"/>
            <a:ext cx="11775440" cy="4351338"/>
          </a:xfrm>
        </p:spPr>
        <p:txBody>
          <a:bodyPr>
            <a:normAutofit fontScale="77500" lnSpcReduction="20000"/>
          </a:bodyPr>
          <a:lstStyle/>
          <a:p>
            <a:pPr>
              <a:lnSpc>
                <a:spcPct val="150000"/>
              </a:lnSpc>
            </a:pPr>
            <a:r>
              <a:rPr lang="en-US" dirty="0"/>
              <a:t>AT </a:t>
            </a:r>
            <a:r>
              <a:rPr lang="en-US" dirty="0" smtClean="0"/>
              <a:t>deficiency</a:t>
            </a:r>
          </a:p>
          <a:p>
            <a:pPr>
              <a:lnSpc>
                <a:spcPct val="150000"/>
              </a:lnSpc>
            </a:pPr>
            <a:r>
              <a:rPr lang="en-US" dirty="0"/>
              <a:t>APC resistance and </a:t>
            </a:r>
            <a:r>
              <a:rPr lang="en-US" dirty="0" smtClean="0"/>
              <a:t>FVL</a:t>
            </a:r>
          </a:p>
          <a:p>
            <a:pPr>
              <a:lnSpc>
                <a:spcPct val="150000"/>
              </a:lnSpc>
            </a:pPr>
            <a:r>
              <a:rPr lang="en-US" dirty="0"/>
              <a:t>Protein S </a:t>
            </a:r>
            <a:r>
              <a:rPr lang="en-US" dirty="0" smtClean="0"/>
              <a:t>deficiency</a:t>
            </a:r>
          </a:p>
          <a:p>
            <a:pPr>
              <a:lnSpc>
                <a:spcPct val="150000"/>
              </a:lnSpc>
            </a:pPr>
            <a:r>
              <a:rPr lang="en-US" dirty="0"/>
              <a:t>Protein C </a:t>
            </a:r>
            <a:r>
              <a:rPr lang="en-US" dirty="0" smtClean="0"/>
              <a:t>deficiency</a:t>
            </a:r>
          </a:p>
          <a:p>
            <a:pPr>
              <a:lnSpc>
                <a:spcPct val="150000"/>
              </a:lnSpc>
            </a:pPr>
            <a:r>
              <a:rPr lang="en-US" dirty="0"/>
              <a:t>Prothrombin G20210A : also called prothrombin gene mutation </a:t>
            </a:r>
            <a:r>
              <a:rPr lang="en-US" dirty="0" smtClean="0"/>
              <a:t>[PGM]</a:t>
            </a:r>
          </a:p>
          <a:p>
            <a:pPr>
              <a:lnSpc>
                <a:spcPct val="150000"/>
              </a:lnSpc>
            </a:pPr>
            <a:r>
              <a:rPr lang="en-US" dirty="0"/>
              <a:t>Antiphospholipid antibodies: immunoassays for IgG and IgM </a:t>
            </a:r>
            <a:r>
              <a:rPr lang="en-US" dirty="0" smtClean="0"/>
              <a:t>antibodies </a:t>
            </a:r>
            <a:r>
              <a:rPr lang="en-US" dirty="0"/>
              <a:t>to </a:t>
            </a:r>
            <a:r>
              <a:rPr lang="en-US" dirty="0" err="1"/>
              <a:t>cardiolipin</a:t>
            </a:r>
            <a:r>
              <a:rPr lang="en-US" dirty="0"/>
              <a:t> and beta2-glycoprotein (GP) I and a </a:t>
            </a:r>
            <a:r>
              <a:rPr lang="en-US" dirty="0" smtClean="0"/>
              <a:t>functional assay for </a:t>
            </a:r>
            <a:r>
              <a:rPr lang="en-US" dirty="0"/>
              <a:t>the lupus anticoagulant (LA) phenomenon.</a:t>
            </a:r>
          </a:p>
        </p:txBody>
      </p:sp>
    </p:spTree>
    <p:extLst>
      <p:ext uri="{BB962C8B-B14F-4D97-AF65-F5344CB8AC3E}">
        <p14:creationId xmlns:p14="http://schemas.microsoft.com/office/powerpoint/2010/main" val="1650251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7891" y="340990"/>
            <a:ext cx="11473313" cy="6433895"/>
          </a:xfrm>
          <a:prstGeom prst="rect">
            <a:avLst/>
          </a:prstGeom>
        </p:spPr>
      </p:pic>
      <p:sp>
        <p:nvSpPr>
          <p:cNvPr id="2" name="Title 1"/>
          <p:cNvSpPr>
            <a:spLocks noGrp="1"/>
          </p:cNvSpPr>
          <p:nvPr>
            <p:ph type="ctrTitle"/>
          </p:nvPr>
        </p:nvSpPr>
        <p:spPr>
          <a:xfrm>
            <a:off x="211756" y="606393"/>
            <a:ext cx="11829448" cy="1876926"/>
          </a:xfrm>
        </p:spPr>
        <p:txBody>
          <a:bodyPr>
            <a:noAutofit/>
          </a:bodyPr>
          <a:lstStyle/>
          <a:p>
            <a:r>
              <a:rPr lang="en-US" sz="6600" b="1" dirty="0" smtClean="0">
                <a:solidFill>
                  <a:schemeClr val="bg1"/>
                </a:solidFill>
                <a:effectLst>
                  <a:outerShdw blurRad="38100" dist="38100" dir="2700000" algn="tl">
                    <a:srgbClr val="000000">
                      <a:alpha val="43137"/>
                    </a:srgbClr>
                  </a:outerShdw>
                </a:effectLst>
              </a:rPr>
              <a:t>Thrombophilia and </a:t>
            </a:r>
            <a:r>
              <a:rPr lang="en-US" sz="6600" b="1" dirty="0" smtClean="0">
                <a:solidFill>
                  <a:schemeClr val="bg1"/>
                </a:solidFill>
                <a:effectLst>
                  <a:outerShdw blurRad="38100" dist="38100" dir="2700000" algn="tl">
                    <a:srgbClr val="000000">
                      <a:alpha val="43137"/>
                    </a:srgbClr>
                  </a:outerShdw>
                </a:effectLst>
              </a:rPr>
              <a:t>Pregnancy </a:t>
            </a:r>
            <a:endParaRPr lang="en-US" sz="6600" b="1"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smtClean="0">
                <a:solidFill>
                  <a:schemeClr val="bg1"/>
                </a:solidFill>
              </a:rPr>
              <a:t>Dr. Marziyeh Ghalamkari</a:t>
            </a:r>
          </a:p>
          <a:p>
            <a:r>
              <a:rPr lang="en-US" i="1" dirty="0" smtClean="0">
                <a:solidFill>
                  <a:schemeClr val="bg1"/>
                </a:solidFill>
              </a:rPr>
              <a:t>Assistant professor of hematology and medical oncology</a:t>
            </a:r>
          </a:p>
          <a:p>
            <a:r>
              <a:rPr lang="en-US" i="1" dirty="0" smtClean="0">
                <a:solidFill>
                  <a:schemeClr val="bg1"/>
                </a:solidFill>
              </a:rPr>
              <a:t>Iran University Of Medical Science</a:t>
            </a:r>
            <a:endParaRPr lang="en-US" i="1" dirty="0">
              <a:solidFill>
                <a:schemeClr val="bg1"/>
              </a:solidFill>
            </a:endParaRPr>
          </a:p>
        </p:txBody>
      </p:sp>
    </p:spTree>
    <p:extLst>
      <p:ext uri="{BB962C8B-B14F-4D97-AF65-F5344CB8AC3E}">
        <p14:creationId xmlns:p14="http://schemas.microsoft.com/office/powerpoint/2010/main" val="31549890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rPr>
              <a:t>Thrombophilia tests </a:t>
            </a:r>
            <a:r>
              <a:rPr lang="en-US" dirty="0" smtClean="0">
                <a:effectLst>
                  <a:outerShdw blurRad="38100" dist="38100" dir="2700000" algn="tl">
                    <a:srgbClr val="000000">
                      <a:alpha val="43137"/>
                    </a:srgbClr>
                  </a:outerShdw>
                </a:effectLst>
              </a:rPr>
              <a:t>not recommend</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2240" y="1825625"/>
            <a:ext cx="11846560" cy="4351338"/>
          </a:xfrm>
        </p:spPr>
        <p:txBody>
          <a:bodyPr/>
          <a:lstStyle/>
          <a:p>
            <a:r>
              <a:rPr lang="en-US" dirty="0" smtClean="0"/>
              <a:t> </a:t>
            </a:r>
            <a:r>
              <a:rPr lang="en-US" dirty="0"/>
              <a:t>Homocysteine </a:t>
            </a:r>
            <a:r>
              <a:rPr lang="en-US" dirty="0" smtClean="0"/>
              <a:t>level</a:t>
            </a:r>
          </a:p>
          <a:p>
            <a:endParaRPr lang="en-US" dirty="0"/>
          </a:p>
          <a:p>
            <a:r>
              <a:rPr lang="en-US" dirty="0" smtClean="0"/>
              <a:t> </a:t>
            </a:r>
            <a:r>
              <a:rPr lang="en-US" dirty="0"/>
              <a:t>MTHFR polymorphisms (C677T, A1298C</a:t>
            </a:r>
            <a:r>
              <a:rPr lang="en-US" dirty="0" smtClean="0"/>
              <a:t>)</a:t>
            </a:r>
          </a:p>
          <a:p>
            <a:pPr marL="0" indent="0">
              <a:buNone/>
            </a:pPr>
            <a:endParaRPr lang="en-US" dirty="0"/>
          </a:p>
          <a:p>
            <a:r>
              <a:rPr lang="en-US" dirty="0" smtClean="0"/>
              <a:t> </a:t>
            </a:r>
            <a:r>
              <a:rPr lang="en-US" dirty="0"/>
              <a:t>PAI-1 polymorphism: The prevalence of the PAI-1 polymorphism (4G/5G) is very high (approximately 50 percent) in the general population and 20 to 25 percent of these individuals are </a:t>
            </a:r>
            <a:r>
              <a:rPr lang="en-US" dirty="0" smtClean="0"/>
              <a:t>homozygous for </a:t>
            </a:r>
            <a:r>
              <a:rPr lang="en-US" dirty="0"/>
              <a:t>the purported 4G/4G "</a:t>
            </a:r>
            <a:r>
              <a:rPr lang="en-US" dirty="0" err="1"/>
              <a:t>thrombogenic</a:t>
            </a:r>
            <a:r>
              <a:rPr lang="en-US" dirty="0"/>
              <a:t>" genotype.</a:t>
            </a:r>
          </a:p>
        </p:txBody>
      </p:sp>
    </p:spTree>
    <p:extLst>
      <p:ext uri="{BB962C8B-B14F-4D97-AF65-F5344CB8AC3E}">
        <p14:creationId xmlns:p14="http://schemas.microsoft.com/office/powerpoint/2010/main" val="16494817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VTE</a:t>
            </a:r>
            <a:endParaRPr lang="en-US" dirty="0"/>
          </a:p>
        </p:txBody>
      </p:sp>
      <p:sp>
        <p:nvSpPr>
          <p:cNvPr id="3" name="Content Placeholder 2"/>
          <p:cNvSpPr>
            <a:spLocks noGrp="1"/>
          </p:cNvSpPr>
          <p:nvPr>
            <p:ph idx="1"/>
          </p:nvPr>
        </p:nvSpPr>
        <p:spPr>
          <a:xfrm>
            <a:off x="132080" y="1825624"/>
            <a:ext cx="11887200" cy="4778375"/>
          </a:xfrm>
        </p:spPr>
        <p:txBody>
          <a:bodyPr>
            <a:normAutofit lnSpcReduction="10000"/>
          </a:bodyPr>
          <a:lstStyle/>
          <a:p>
            <a:r>
              <a:rPr lang="en-US" dirty="0"/>
              <a:t>In pregnant women with inherited </a:t>
            </a:r>
            <a:r>
              <a:rPr lang="en-US" dirty="0" err="1"/>
              <a:t>thrombophilias</a:t>
            </a:r>
            <a:r>
              <a:rPr lang="en-US" dirty="0"/>
              <a:t> the goal of treatment is prevention of maternal venous thromboembolism (VTE</a:t>
            </a:r>
            <a:r>
              <a:rPr lang="en-US" dirty="0" smtClean="0"/>
              <a:t>).</a:t>
            </a:r>
          </a:p>
          <a:p>
            <a:endParaRPr lang="en-US" dirty="0"/>
          </a:p>
          <a:p>
            <a:r>
              <a:rPr lang="en-US" u="sng" dirty="0"/>
              <a:t>Anticoagulant therapy is based on</a:t>
            </a:r>
            <a:r>
              <a:rPr lang="en-US" dirty="0" smtClean="0"/>
              <a:t>:</a:t>
            </a:r>
          </a:p>
          <a:p>
            <a:pPr marL="0" indent="0">
              <a:buNone/>
            </a:pPr>
            <a:r>
              <a:rPr lang="en-US" dirty="0" smtClean="0"/>
              <a:t>-prior VTE</a:t>
            </a:r>
          </a:p>
          <a:p>
            <a:pPr marL="0" indent="0">
              <a:buNone/>
            </a:pPr>
            <a:r>
              <a:rPr lang="en-US" dirty="0" smtClean="0"/>
              <a:t>-Thrombophilia risk</a:t>
            </a:r>
          </a:p>
          <a:p>
            <a:endParaRPr lang="en-US" dirty="0"/>
          </a:p>
          <a:p>
            <a:endParaRPr lang="en-US" dirty="0" smtClean="0"/>
          </a:p>
          <a:p>
            <a:endParaRPr lang="en-US" dirty="0"/>
          </a:p>
          <a:p>
            <a:pPr marL="0" indent="0">
              <a:buNone/>
            </a:pPr>
            <a:r>
              <a:rPr lang="en-US" dirty="0" smtClean="0"/>
              <a:t>-</a:t>
            </a:r>
            <a:endParaRPr lang="en-US" dirty="0"/>
          </a:p>
        </p:txBody>
      </p:sp>
    </p:spTree>
    <p:extLst>
      <p:ext uri="{BB962C8B-B14F-4D97-AF65-F5344CB8AC3E}">
        <p14:creationId xmlns:p14="http://schemas.microsoft.com/office/powerpoint/2010/main" val="26059724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00405"/>
            <a:ext cx="10515600" cy="833755"/>
          </a:xfrm>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233680" y="447040"/>
            <a:ext cx="11795760" cy="5933440"/>
          </a:xfrm>
        </p:spPr>
        <p:txBody>
          <a:bodyPr/>
          <a:lstStyle/>
          <a:p>
            <a:pPr>
              <a:lnSpc>
                <a:spcPct val="150000"/>
              </a:lnSpc>
            </a:pPr>
            <a:endParaRPr lang="en-US" b="1" u="sng" dirty="0" smtClean="0"/>
          </a:p>
          <a:p>
            <a:pPr>
              <a:lnSpc>
                <a:spcPct val="150000"/>
              </a:lnSpc>
            </a:pPr>
            <a:r>
              <a:rPr lang="en-US" b="1" u="sng" dirty="0" smtClean="0"/>
              <a:t>High-risk </a:t>
            </a:r>
            <a:r>
              <a:rPr lang="en-US" b="1" u="sng" dirty="0" err="1" smtClean="0"/>
              <a:t>thrombophilias</a:t>
            </a:r>
            <a:r>
              <a:rPr lang="en-US" b="1" u="sng" dirty="0" smtClean="0"/>
              <a:t> </a:t>
            </a:r>
            <a:endParaRPr lang="en-US" dirty="0" smtClean="0"/>
          </a:p>
          <a:p>
            <a:pPr>
              <a:lnSpc>
                <a:spcPct val="150000"/>
              </a:lnSpc>
            </a:pPr>
            <a:r>
              <a:rPr lang="en-US" dirty="0" err="1" smtClean="0"/>
              <a:t>antithrombin</a:t>
            </a:r>
            <a:r>
              <a:rPr lang="en-US" dirty="0" smtClean="0"/>
              <a:t> </a:t>
            </a:r>
            <a:r>
              <a:rPr lang="en-US" dirty="0"/>
              <a:t>[AT] deficiency, homozygotes for factor V Leiden [FVL], homozygotes for prothrombin </a:t>
            </a:r>
            <a:r>
              <a:rPr lang="en-US" dirty="0" smtClean="0"/>
              <a:t>G20210A (prothrombin </a:t>
            </a:r>
            <a:r>
              <a:rPr lang="en-US" dirty="0"/>
              <a:t>gene mutation, </a:t>
            </a:r>
            <a:r>
              <a:rPr lang="en-US" dirty="0" smtClean="0"/>
              <a:t>PGM) , </a:t>
            </a:r>
            <a:r>
              <a:rPr lang="en-US" dirty="0"/>
              <a:t>double heterozygotes for FVL and </a:t>
            </a:r>
            <a:r>
              <a:rPr lang="en-US" dirty="0" smtClean="0"/>
              <a:t>PGM</a:t>
            </a:r>
          </a:p>
          <a:p>
            <a:pPr>
              <a:lnSpc>
                <a:spcPct val="150000"/>
              </a:lnSpc>
            </a:pPr>
            <a:endParaRPr lang="en-US" dirty="0"/>
          </a:p>
          <a:p>
            <a:pPr>
              <a:lnSpc>
                <a:spcPct val="150000"/>
              </a:lnSpc>
            </a:pPr>
            <a:r>
              <a:rPr lang="en-US" b="1" u="sng" dirty="0" smtClean="0"/>
              <a:t>low </a:t>
            </a:r>
            <a:r>
              <a:rPr lang="en-US" b="1" u="sng" dirty="0"/>
              <a:t>risk </a:t>
            </a:r>
            <a:r>
              <a:rPr lang="en-US" b="1" u="sng" dirty="0" err="1"/>
              <a:t>thrombophilias</a:t>
            </a:r>
            <a:r>
              <a:rPr lang="en-US" b="1" u="sng" dirty="0"/>
              <a:t> </a:t>
            </a:r>
            <a:r>
              <a:rPr lang="en-US" b="1" dirty="0" smtClean="0"/>
              <a:t>: </a:t>
            </a:r>
            <a:r>
              <a:rPr lang="en-US" dirty="0" smtClean="0"/>
              <a:t>heterozygotes </a:t>
            </a:r>
            <a:r>
              <a:rPr lang="en-US" dirty="0"/>
              <a:t>for FVL or </a:t>
            </a:r>
            <a:r>
              <a:rPr lang="en-US" dirty="0" smtClean="0"/>
              <a:t>PGM, deficiencies </a:t>
            </a:r>
            <a:r>
              <a:rPr lang="en-US" dirty="0"/>
              <a:t>of protein C or protein S</a:t>
            </a:r>
          </a:p>
        </p:txBody>
      </p:sp>
    </p:spTree>
    <p:extLst>
      <p:ext uri="{BB962C8B-B14F-4D97-AF65-F5344CB8AC3E}">
        <p14:creationId xmlns:p14="http://schemas.microsoft.com/office/powerpoint/2010/main" val="23108022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10063" y="107777"/>
            <a:ext cx="7116833" cy="6511313"/>
          </a:xfrm>
          <a:prstGeom prst="rect">
            <a:avLst/>
          </a:prstGeom>
        </p:spPr>
      </p:pic>
    </p:spTree>
    <p:extLst>
      <p:ext uri="{BB962C8B-B14F-4D97-AF65-F5344CB8AC3E}">
        <p14:creationId xmlns:p14="http://schemas.microsoft.com/office/powerpoint/2010/main" val="2026321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829827" y="0"/>
            <a:ext cx="6044665" cy="6727134"/>
          </a:xfrm>
          <a:prstGeom prst="rect">
            <a:avLst/>
          </a:prstGeom>
        </p:spPr>
      </p:pic>
    </p:spTree>
    <p:extLst>
      <p:ext uri="{BB962C8B-B14F-4D97-AF65-F5344CB8AC3E}">
        <p14:creationId xmlns:p14="http://schemas.microsoft.com/office/powerpoint/2010/main" val="42108555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pregnancy complications</a:t>
            </a:r>
            <a:endParaRPr lang="en-US" dirty="0"/>
          </a:p>
        </p:txBody>
      </p:sp>
      <p:sp>
        <p:nvSpPr>
          <p:cNvPr id="3" name="Content Placeholder 2"/>
          <p:cNvSpPr>
            <a:spLocks noGrp="1"/>
          </p:cNvSpPr>
          <p:nvPr>
            <p:ph idx="1"/>
          </p:nvPr>
        </p:nvSpPr>
        <p:spPr>
          <a:xfrm>
            <a:off x="325120" y="1825624"/>
            <a:ext cx="11623040" cy="4697095"/>
          </a:xfrm>
        </p:spPr>
        <p:txBody>
          <a:bodyPr>
            <a:normAutofit fontScale="92500" lnSpcReduction="20000"/>
          </a:bodyPr>
          <a:lstStyle/>
          <a:p>
            <a:r>
              <a:rPr lang="en-US" dirty="0"/>
              <a:t>most available evidence </a:t>
            </a:r>
            <a:r>
              <a:rPr lang="en-US" u="sng" dirty="0"/>
              <a:t>does not support </a:t>
            </a:r>
            <a:r>
              <a:rPr lang="en-US" dirty="0"/>
              <a:t>an association between inherited thrombophilia and preeclampsia, fetal growth restriction, or </a:t>
            </a:r>
            <a:r>
              <a:rPr lang="en-US" dirty="0" smtClean="0"/>
              <a:t>abruption</a:t>
            </a:r>
          </a:p>
          <a:p>
            <a:pPr marL="0" indent="0">
              <a:buNone/>
            </a:pPr>
            <a:endParaRPr lang="en-US" dirty="0" smtClean="0"/>
          </a:p>
          <a:p>
            <a:r>
              <a:rPr lang="en-US" dirty="0"/>
              <a:t>T</a:t>
            </a:r>
            <a:r>
              <a:rPr lang="en-US" dirty="0" smtClean="0"/>
              <a:t>here </a:t>
            </a:r>
            <a:r>
              <a:rPr lang="en-US" dirty="0"/>
              <a:t>is some evidence of an association between </a:t>
            </a:r>
            <a:r>
              <a:rPr lang="en-US" dirty="0" smtClean="0"/>
              <a:t>inherited thrombophilia </a:t>
            </a:r>
            <a:r>
              <a:rPr lang="en-US" dirty="0"/>
              <a:t>and late fetal loss</a:t>
            </a:r>
            <a:r>
              <a:rPr lang="en-US" dirty="0" smtClean="0"/>
              <a:t>.</a:t>
            </a:r>
          </a:p>
          <a:p>
            <a:pPr marL="0" indent="0">
              <a:buNone/>
            </a:pPr>
            <a:endParaRPr lang="en-US" dirty="0"/>
          </a:p>
          <a:p>
            <a:r>
              <a:rPr lang="en-US" dirty="0"/>
              <a:t>we consider </a:t>
            </a:r>
            <a:r>
              <a:rPr lang="en-US" dirty="0" smtClean="0"/>
              <a:t>anticoagulation on </a:t>
            </a:r>
            <a:r>
              <a:rPr lang="en-US" dirty="0"/>
              <a:t>a case-by-case basis after taking into account the patient's medical and obstetric history, placental histopathology, and other potential causes of the adverse </a:t>
            </a:r>
            <a:r>
              <a:rPr lang="en-US" dirty="0" smtClean="0"/>
              <a:t>pregnancy outcome.</a:t>
            </a:r>
          </a:p>
          <a:p>
            <a:r>
              <a:rPr lang="en-US" dirty="0"/>
              <a:t>we may offer treatment with an intermediate or therapeutic dose of </a:t>
            </a:r>
            <a:r>
              <a:rPr lang="en-US" dirty="0" smtClean="0"/>
              <a:t>LMWH </a:t>
            </a:r>
            <a:r>
              <a:rPr lang="en-US" dirty="0"/>
              <a:t>to a patient with an </a:t>
            </a:r>
            <a:r>
              <a:rPr lang="en-US" u="sng" dirty="0"/>
              <a:t>inherited thrombophilia and a </a:t>
            </a:r>
            <a:r>
              <a:rPr lang="en-US" u="sng" dirty="0" smtClean="0"/>
              <a:t>third-trimester fetal </a:t>
            </a:r>
            <a:r>
              <a:rPr lang="en-US" u="sng" dirty="0"/>
              <a:t>loss </a:t>
            </a:r>
            <a:r>
              <a:rPr lang="en-US" dirty="0"/>
              <a:t>associated with </a:t>
            </a:r>
            <a:r>
              <a:rPr lang="en-US" dirty="0" err="1"/>
              <a:t>decidual</a:t>
            </a:r>
            <a:r>
              <a:rPr lang="en-US" dirty="0"/>
              <a:t> </a:t>
            </a:r>
            <a:r>
              <a:rPr lang="en-US" dirty="0" err="1"/>
              <a:t>vasculopathy</a:t>
            </a:r>
            <a:r>
              <a:rPr lang="en-US" dirty="0"/>
              <a:t> and thrombi and multifocal maternal-side placental infarction, but no history of preeclampsia or VTE</a:t>
            </a:r>
          </a:p>
        </p:txBody>
      </p:sp>
    </p:spTree>
    <p:extLst>
      <p:ext uri="{BB962C8B-B14F-4D97-AF65-F5344CB8AC3E}">
        <p14:creationId xmlns:p14="http://schemas.microsoft.com/office/powerpoint/2010/main" val="37998458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240" y="589280"/>
            <a:ext cx="11582400" cy="5984240"/>
          </a:xfrm>
        </p:spPr>
        <p:txBody>
          <a:bodyPr>
            <a:normAutofit lnSpcReduction="10000"/>
          </a:bodyPr>
          <a:lstStyle/>
          <a:p>
            <a:r>
              <a:rPr lang="en-US" b="1" u="sng" dirty="0" smtClean="0"/>
              <a:t>Antepartum/intrapartum</a:t>
            </a:r>
            <a:r>
              <a:rPr lang="en-US" dirty="0"/>
              <a:t>:</a:t>
            </a:r>
            <a:endParaRPr lang="en-US" dirty="0" smtClean="0"/>
          </a:p>
          <a:p>
            <a:pPr marL="0" indent="0">
              <a:buNone/>
            </a:pPr>
            <a:r>
              <a:rPr lang="en-US" dirty="0" smtClean="0"/>
              <a:t>-Anticoagulation </a:t>
            </a:r>
            <a:r>
              <a:rPr lang="en-US" dirty="0"/>
              <a:t>should be initiated in the first trimester since the risk of VTE increases early in </a:t>
            </a:r>
            <a:r>
              <a:rPr lang="en-US" dirty="0" smtClean="0"/>
              <a:t>pregnancy. </a:t>
            </a:r>
          </a:p>
          <a:p>
            <a:pPr marL="0" indent="0">
              <a:buNone/>
            </a:pPr>
            <a:r>
              <a:rPr lang="en-US" dirty="0"/>
              <a:t>-</a:t>
            </a:r>
            <a:r>
              <a:rPr lang="en-US" dirty="0" smtClean="0"/>
              <a:t>Anticoagulation </a:t>
            </a:r>
            <a:r>
              <a:rPr lang="en-US" dirty="0"/>
              <a:t>should be discontinued at onset of labor or before scheduled induction or cesarean delivery </a:t>
            </a:r>
            <a:r>
              <a:rPr lang="en-US" dirty="0" smtClean="0"/>
              <a:t>to minimize </a:t>
            </a:r>
            <a:r>
              <a:rPr lang="en-US" dirty="0"/>
              <a:t>risk of hemorrhagic </a:t>
            </a:r>
            <a:r>
              <a:rPr lang="en-US" dirty="0" smtClean="0"/>
              <a:t>complications</a:t>
            </a:r>
          </a:p>
          <a:p>
            <a:r>
              <a:rPr lang="en-US" dirty="0" smtClean="0"/>
              <a:t> </a:t>
            </a:r>
            <a:r>
              <a:rPr lang="en-US" b="1" u="sng" dirty="0" smtClean="0"/>
              <a:t>Postpartum </a:t>
            </a:r>
            <a:r>
              <a:rPr lang="en-US" dirty="0" smtClean="0"/>
              <a:t>:</a:t>
            </a:r>
          </a:p>
          <a:p>
            <a:pPr>
              <a:buFontTx/>
              <a:buChar char="-"/>
            </a:pPr>
            <a:r>
              <a:rPr lang="en-US" dirty="0" smtClean="0"/>
              <a:t>Postpartum </a:t>
            </a:r>
            <a:r>
              <a:rPr lang="en-US" dirty="0"/>
              <a:t>risk of VTE is as high or higher than antepartum </a:t>
            </a:r>
            <a:r>
              <a:rPr lang="en-US" dirty="0" smtClean="0"/>
              <a:t>risk</a:t>
            </a:r>
          </a:p>
          <a:p>
            <a:pPr>
              <a:buFontTx/>
              <a:buChar char="-"/>
            </a:pPr>
            <a:r>
              <a:rPr lang="en-US" dirty="0" smtClean="0"/>
              <a:t>Postpartum </a:t>
            </a:r>
            <a:r>
              <a:rPr lang="en-US" dirty="0"/>
              <a:t>treatment is sometimes indicated for women who did not receive antepartum </a:t>
            </a:r>
            <a:r>
              <a:rPr lang="en-US" dirty="0" smtClean="0"/>
              <a:t>anticoagulation.</a:t>
            </a:r>
          </a:p>
          <a:p>
            <a:pPr>
              <a:buFontTx/>
              <a:buChar char="-"/>
            </a:pPr>
            <a:r>
              <a:rPr lang="en-US" smtClean="0"/>
              <a:t>Postpartum </a:t>
            </a:r>
            <a:r>
              <a:rPr lang="en-US" dirty="0" smtClean="0"/>
              <a:t>heparin can </a:t>
            </a:r>
            <a:r>
              <a:rPr lang="en-US" dirty="0"/>
              <a:t>generally be started 4 to 6 hours after a vaginal delivery or 6 to 12 hours after a cesarean delivery in patients with normal </a:t>
            </a:r>
            <a:r>
              <a:rPr lang="en-US"/>
              <a:t>postpartum </a:t>
            </a:r>
            <a:r>
              <a:rPr lang="en-US" smtClean="0"/>
              <a:t>bleeding</a:t>
            </a:r>
          </a:p>
          <a:p>
            <a:pPr>
              <a:buFontTx/>
              <a:buChar char="-"/>
            </a:pPr>
            <a:r>
              <a:rPr lang="en-US" smtClean="0"/>
              <a:t>warfarin </a:t>
            </a:r>
            <a:r>
              <a:rPr lang="en-US" dirty="0" smtClean="0"/>
              <a:t>therapy can </a:t>
            </a:r>
            <a:r>
              <a:rPr lang="en-US" dirty="0"/>
              <a:t>begin immediately after delivery since it takes a few days to achieve </a:t>
            </a:r>
            <a:r>
              <a:rPr lang="en-US" dirty="0" smtClean="0"/>
              <a:t>anticoagulation.</a:t>
            </a:r>
            <a:endParaRPr lang="en-US" dirty="0"/>
          </a:p>
        </p:txBody>
      </p:sp>
    </p:spTree>
    <p:extLst>
      <p:ext uri="{BB962C8B-B14F-4D97-AF65-F5344CB8AC3E}">
        <p14:creationId xmlns:p14="http://schemas.microsoft.com/office/powerpoint/2010/main" val="41694883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16441" y="1097280"/>
            <a:ext cx="9370363" cy="5031557"/>
          </a:xfrm>
          <a:prstGeom prst="rect">
            <a:avLst/>
          </a:prstGeom>
        </p:spPr>
      </p:pic>
    </p:spTree>
    <p:extLst>
      <p:ext uri="{BB962C8B-B14F-4D97-AF65-F5344CB8AC3E}">
        <p14:creationId xmlns:p14="http://schemas.microsoft.com/office/powerpoint/2010/main" val="23794599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942574" y="446404"/>
            <a:ext cx="6306852" cy="6228715"/>
          </a:xfrm>
          <a:prstGeom prst="rect">
            <a:avLst/>
          </a:prstGeom>
        </p:spPr>
      </p:pic>
      <p:sp>
        <p:nvSpPr>
          <p:cNvPr id="5" name="Rectangle 4"/>
          <p:cNvSpPr/>
          <p:nvPr/>
        </p:nvSpPr>
        <p:spPr>
          <a:xfrm>
            <a:off x="2245360" y="2967335"/>
            <a:ext cx="7965440" cy="923330"/>
          </a:xfrm>
          <a:prstGeom prst="rect">
            <a:avLst/>
          </a:prstGeom>
          <a:noFill/>
        </p:spPr>
        <p:txBody>
          <a:bodyPr wrap="square" lIns="91440" tIns="45720" rIns="91440" bIns="45720">
            <a:spAutoFit/>
          </a:bodyPr>
          <a:lstStyle/>
          <a:p>
            <a:pPr algn="ctr"/>
            <a:r>
              <a:rPr lang="en-US" sz="5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Thanks for attention</a:t>
            </a:r>
            <a:endPar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672280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981305" y="510140"/>
            <a:ext cx="7555622" cy="5532070"/>
          </a:xfrm>
          <a:prstGeom prst="rect">
            <a:avLst/>
          </a:prstGeom>
        </p:spPr>
      </p:pic>
    </p:spTree>
    <p:extLst>
      <p:ext uri="{BB962C8B-B14F-4D97-AF65-F5344CB8AC3E}">
        <p14:creationId xmlns:p14="http://schemas.microsoft.com/office/powerpoint/2010/main" val="4219963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160" y="239077"/>
            <a:ext cx="10515600" cy="858203"/>
          </a:xfrm>
        </p:spPr>
        <p:txBody>
          <a:bodyPr/>
          <a:lstStyle/>
          <a:p>
            <a:r>
              <a:rPr lang="en-US" dirty="0" smtClean="0"/>
              <a:t>Coagulation changes in pregnancy </a:t>
            </a:r>
            <a:endParaRPr lang="en-US" dirty="0"/>
          </a:p>
        </p:txBody>
      </p:sp>
      <p:sp>
        <p:nvSpPr>
          <p:cNvPr id="3" name="Content Placeholder 2"/>
          <p:cNvSpPr>
            <a:spLocks noGrp="1"/>
          </p:cNvSpPr>
          <p:nvPr>
            <p:ph idx="1"/>
          </p:nvPr>
        </p:nvSpPr>
        <p:spPr>
          <a:xfrm>
            <a:off x="690880" y="1330960"/>
            <a:ext cx="11074400" cy="5059680"/>
          </a:xfrm>
        </p:spPr>
        <p:txBody>
          <a:bodyPr>
            <a:normAutofit fontScale="92500" lnSpcReduction="10000"/>
          </a:bodyPr>
          <a:lstStyle/>
          <a:p>
            <a:r>
              <a:rPr lang="en-US" dirty="0"/>
              <a:t>During pregnancy, normal changes occur in the coagulation </a:t>
            </a:r>
            <a:r>
              <a:rPr lang="en-US" dirty="0" smtClean="0"/>
              <a:t>system:</a:t>
            </a:r>
          </a:p>
          <a:p>
            <a:pPr marL="0" indent="0">
              <a:buNone/>
            </a:pPr>
            <a:r>
              <a:rPr lang="en-US" dirty="0" smtClean="0"/>
              <a:t>- Increase </a:t>
            </a:r>
            <a:r>
              <a:rPr lang="en-US" dirty="0"/>
              <a:t>in coagulation </a:t>
            </a:r>
            <a:r>
              <a:rPr lang="en-US" dirty="0" smtClean="0"/>
              <a:t>factors : </a:t>
            </a:r>
            <a:r>
              <a:rPr lang="en-US" dirty="0" err="1"/>
              <a:t>Vc</a:t>
            </a:r>
            <a:r>
              <a:rPr lang="en-US" dirty="0"/>
              <a:t>, </a:t>
            </a:r>
            <a:r>
              <a:rPr lang="en-US" dirty="0" err="1"/>
              <a:t>VIIIc</a:t>
            </a:r>
            <a:r>
              <a:rPr lang="en-US" dirty="0"/>
              <a:t>, </a:t>
            </a:r>
            <a:r>
              <a:rPr lang="en-US" dirty="0" err="1"/>
              <a:t>Xc</a:t>
            </a:r>
            <a:r>
              <a:rPr lang="en-US" dirty="0"/>
              <a:t>, and </a:t>
            </a:r>
            <a:r>
              <a:rPr lang="en-US" dirty="0" smtClean="0"/>
              <a:t>von-</a:t>
            </a:r>
            <a:r>
              <a:rPr lang="en-US" dirty="0" err="1" smtClean="0"/>
              <a:t>Willebrand</a:t>
            </a:r>
            <a:r>
              <a:rPr lang="en-US" dirty="0" smtClean="0"/>
              <a:t> </a:t>
            </a:r>
            <a:r>
              <a:rPr lang="en-US" dirty="0"/>
              <a:t>factor </a:t>
            </a:r>
            <a:r>
              <a:rPr lang="en-US" dirty="0" smtClean="0"/>
              <a:t>antigen and Platelet derived inhibitor </a:t>
            </a:r>
            <a:r>
              <a:rPr lang="en-US" dirty="0"/>
              <a:t>of </a:t>
            </a:r>
            <a:r>
              <a:rPr lang="en-US" dirty="0" smtClean="0"/>
              <a:t>type2 </a:t>
            </a:r>
            <a:r>
              <a:rPr lang="en-US" dirty="0"/>
              <a:t>plasminogen activation (PAI-2</a:t>
            </a:r>
            <a:r>
              <a:rPr lang="en-US" dirty="0" smtClean="0"/>
              <a:t>)</a:t>
            </a:r>
          </a:p>
          <a:p>
            <a:pPr marL="0" indent="0">
              <a:buNone/>
            </a:pPr>
            <a:r>
              <a:rPr lang="en-US" dirty="0" smtClean="0"/>
              <a:t>- Reduction in: </a:t>
            </a:r>
            <a:r>
              <a:rPr lang="en-US" dirty="0"/>
              <a:t>total and free S protein </a:t>
            </a:r>
            <a:endParaRPr lang="en-US" dirty="0" smtClean="0"/>
          </a:p>
          <a:p>
            <a:pPr marL="0" indent="0">
              <a:buNone/>
            </a:pPr>
            <a:r>
              <a:rPr lang="en-US" dirty="0" smtClean="0"/>
              <a:t>- Coagulation </a:t>
            </a:r>
            <a:r>
              <a:rPr lang="en-US" dirty="0"/>
              <a:t>activation markers are increased particularly </a:t>
            </a:r>
            <a:r>
              <a:rPr lang="en-US" dirty="0" smtClean="0"/>
              <a:t>in the </a:t>
            </a:r>
            <a:r>
              <a:rPr lang="en-US" dirty="0"/>
              <a:t>third trimester of pregnancy. </a:t>
            </a:r>
            <a:endParaRPr lang="en-US" dirty="0" smtClean="0"/>
          </a:p>
          <a:p>
            <a:pPr marL="0" indent="0">
              <a:buNone/>
            </a:pPr>
            <a:r>
              <a:rPr lang="en-US" dirty="0" smtClean="0"/>
              <a:t>- There </a:t>
            </a:r>
            <a:r>
              <a:rPr lang="en-US" dirty="0"/>
              <a:t>is no significant change in plasma levels </a:t>
            </a:r>
            <a:r>
              <a:rPr lang="en-US" dirty="0" smtClean="0"/>
              <a:t>of protein </a:t>
            </a:r>
            <a:r>
              <a:rPr lang="en-US" dirty="0"/>
              <a:t>C or </a:t>
            </a:r>
            <a:r>
              <a:rPr lang="en-US" dirty="0" err="1"/>
              <a:t>antithrombin</a:t>
            </a:r>
            <a:r>
              <a:rPr lang="en-US" dirty="0"/>
              <a:t> III throughout </a:t>
            </a:r>
            <a:r>
              <a:rPr lang="en-US" dirty="0" smtClean="0"/>
              <a:t>pregnancy </a:t>
            </a:r>
          </a:p>
          <a:p>
            <a:r>
              <a:rPr lang="en-US" dirty="0" smtClean="0"/>
              <a:t>These </a:t>
            </a:r>
            <a:r>
              <a:rPr lang="en-US" dirty="0"/>
              <a:t>physiological changes during pregnancy develop a </a:t>
            </a:r>
            <a:r>
              <a:rPr lang="en-US" dirty="0" smtClean="0"/>
              <a:t>relative thrombotic tendency.</a:t>
            </a:r>
          </a:p>
          <a:p>
            <a:r>
              <a:rPr lang="en-US" dirty="0" smtClean="0"/>
              <a:t>cesarean </a:t>
            </a:r>
            <a:r>
              <a:rPr lang="en-US" dirty="0"/>
              <a:t>section, </a:t>
            </a:r>
            <a:r>
              <a:rPr lang="en-US" dirty="0" smtClean="0"/>
              <a:t>previous thromboembolic </a:t>
            </a:r>
            <a:r>
              <a:rPr lang="en-US" dirty="0"/>
              <a:t>event, high BMI, multiple pregnancies, infections, </a:t>
            </a:r>
            <a:r>
              <a:rPr lang="en-US" dirty="0" smtClean="0"/>
              <a:t>preeclampsia, immobility</a:t>
            </a:r>
            <a:r>
              <a:rPr lang="en-US" dirty="0"/>
              <a:t>, and maternal age are additional risk factors for venous </a:t>
            </a:r>
            <a:r>
              <a:rPr lang="en-US" dirty="0" smtClean="0"/>
              <a:t>thromboembolic events</a:t>
            </a:r>
            <a:endParaRPr lang="en-US" dirty="0"/>
          </a:p>
        </p:txBody>
      </p:sp>
    </p:spTree>
    <p:extLst>
      <p:ext uri="{BB962C8B-B14F-4D97-AF65-F5344CB8AC3E}">
        <p14:creationId xmlns:p14="http://schemas.microsoft.com/office/powerpoint/2010/main" val="2537074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90813" y="185665"/>
            <a:ext cx="7308537" cy="6530313"/>
          </a:xfrm>
          <a:prstGeom prst="rect">
            <a:avLst/>
          </a:prstGeom>
        </p:spPr>
      </p:pic>
    </p:spTree>
    <p:extLst>
      <p:ext uri="{BB962C8B-B14F-4D97-AF65-F5344CB8AC3E}">
        <p14:creationId xmlns:p14="http://schemas.microsoft.com/office/powerpoint/2010/main" val="3334413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4395"/>
          </a:xfrm>
        </p:spPr>
        <p:txBody>
          <a:bodyPr/>
          <a:lstStyle/>
          <a:p>
            <a:r>
              <a:rPr lang="en-US" dirty="0" smtClean="0"/>
              <a:t>Known and possible pregnancy complications</a:t>
            </a:r>
            <a:endParaRPr lang="en-US" dirty="0"/>
          </a:p>
        </p:txBody>
      </p:sp>
      <p:sp>
        <p:nvSpPr>
          <p:cNvPr id="3" name="Content Placeholder 2"/>
          <p:cNvSpPr>
            <a:spLocks noGrp="1"/>
          </p:cNvSpPr>
          <p:nvPr>
            <p:ph idx="1"/>
          </p:nvPr>
        </p:nvSpPr>
        <p:spPr>
          <a:xfrm>
            <a:off x="223520" y="1574800"/>
            <a:ext cx="11724640" cy="4602163"/>
          </a:xfrm>
        </p:spPr>
        <p:txBody>
          <a:bodyPr>
            <a:normAutofit lnSpcReduction="10000"/>
          </a:bodyPr>
          <a:lstStyle/>
          <a:p>
            <a:pPr>
              <a:lnSpc>
                <a:spcPct val="150000"/>
              </a:lnSpc>
            </a:pPr>
            <a:r>
              <a:rPr lang="en-US" dirty="0"/>
              <a:t>Inherited </a:t>
            </a:r>
            <a:r>
              <a:rPr lang="en-US" dirty="0" err="1"/>
              <a:t>thrombophilias</a:t>
            </a:r>
            <a:r>
              <a:rPr lang="en-US" dirty="0"/>
              <a:t> increase the risk of maternal venous thromboembolism (VTE</a:t>
            </a:r>
            <a:r>
              <a:rPr lang="en-US" dirty="0" smtClean="0"/>
              <a:t>).</a:t>
            </a:r>
          </a:p>
          <a:p>
            <a:pPr marL="0" indent="0">
              <a:lnSpc>
                <a:spcPct val="150000"/>
              </a:lnSpc>
              <a:buNone/>
            </a:pPr>
            <a:endParaRPr lang="en-US" dirty="0"/>
          </a:p>
          <a:p>
            <a:pPr>
              <a:lnSpc>
                <a:spcPct val="150000"/>
              </a:lnSpc>
            </a:pPr>
            <a:r>
              <a:rPr lang="en-US" dirty="0"/>
              <a:t>It has been hypothesized that they also increase the risk of thrombosis at the low flow maternal-placental interface, resulting in </a:t>
            </a:r>
            <a:r>
              <a:rPr lang="en-US" u="sng" dirty="0"/>
              <a:t>placenta-mediated complications</a:t>
            </a:r>
            <a:r>
              <a:rPr lang="en-US" dirty="0"/>
              <a:t>, such as pregnancy loss, preeclampsia, fetal growth impairment, and abruption.</a:t>
            </a:r>
          </a:p>
          <a:p>
            <a:endParaRPr lang="en-US" dirty="0" smtClean="0"/>
          </a:p>
        </p:txBody>
      </p:sp>
    </p:spTree>
    <p:extLst>
      <p:ext uri="{BB962C8B-B14F-4D97-AF65-F5344CB8AC3E}">
        <p14:creationId xmlns:p14="http://schemas.microsoft.com/office/powerpoint/2010/main" val="1919384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Pregnancy complications </a:t>
            </a:r>
            <a:endParaRPr lang="en-US" dirty="0"/>
          </a:p>
        </p:txBody>
      </p:sp>
      <p:sp>
        <p:nvSpPr>
          <p:cNvPr id="3" name="Content Placeholder 2"/>
          <p:cNvSpPr>
            <a:spLocks noGrp="1"/>
          </p:cNvSpPr>
          <p:nvPr>
            <p:ph idx="1"/>
          </p:nvPr>
        </p:nvSpPr>
        <p:spPr/>
        <p:txBody>
          <a:bodyPr/>
          <a:lstStyle/>
          <a:p>
            <a:r>
              <a:rPr lang="en-US" dirty="0" smtClean="0"/>
              <a:t>many clinical types of hereditary thrombophilia are associated with pregnancy complications such as</a:t>
            </a:r>
          </a:p>
          <a:p>
            <a:pPr>
              <a:buFontTx/>
              <a:buChar char="-"/>
            </a:pPr>
            <a:r>
              <a:rPr lang="en-US" dirty="0" smtClean="0"/>
              <a:t>recurrent miscarriage</a:t>
            </a:r>
          </a:p>
          <a:p>
            <a:pPr>
              <a:buFontTx/>
              <a:buChar char="-"/>
            </a:pPr>
            <a:r>
              <a:rPr lang="en-US" dirty="0" smtClean="0"/>
              <a:t>Preeclampsia</a:t>
            </a:r>
          </a:p>
          <a:p>
            <a:pPr>
              <a:buFontTx/>
              <a:buChar char="-"/>
            </a:pPr>
            <a:r>
              <a:rPr lang="en-US" dirty="0" smtClean="0"/>
              <a:t>endometrial growth retardation</a:t>
            </a:r>
          </a:p>
          <a:p>
            <a:pPr>
              <a:buFontTx/>
              <a:buChar char="-"/>
            </a:pPr>
            <a:r>
              <a:rPr lang="en-US" dirty="0" smtClean="0"/>
              <a:t>HELLP syndrome</a:t>
            </a:r>
          </a:p>
          <a:p>
            <a:endParaRPr lang="en-US" dirty="0"/>
          </a:p>
        </p:txBody>
      </p:sp>
    </p:spTree>
    <p:extLst>
      <p:ext uri="{BB962C8B-B14F-4D97-AF65-F5344CB8AC3E}">
        <p14:creationId xmlns:p14="http://schemas.microsoft.com/office/powerpoint/2010/main" val="489184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95916" y="1106905"/>
            <a:ext cx="9891536" cy="4710255"/>
          </a:xfrm>
          <a:prstGeom prst="rect">
            <a:avLst/>
          </a:prstGeom>
        </p:spPr>
      </p:pic>
    </p:spTree>
    <p:extLst>
      <p:ext uri="{BB962C8B-B14F-4D97-AF65-F5344CB8AC3E}">
        <p14:creationId xmlns:p14="http://schemas.microsoft.com/office/powerpoint/2010/main" val="3600019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70656"/>
          </a:xfrm>
        </p:spPr>
        <p:txBody>
          <a:bodyPr/>
          <a:lstStyle/>
          <a:p>
            <a:r>
              <a:rPr lang="en-US" dirty="0" smtClean="0"/>
              <a:t>Thrombophilia</a:t>
            </a:r>
            <a:endParaRPr lang="en-US" dirty="0"/>
          </a:p>
        </p:txBody>
      </p:sp>
      <p:sp>
        <p:nvSpPr>
          <p:cNvPr id="3" name="Content Placeholder 2"/>
          <p:cNvSpPr>
            <a:spLocks noGrp="1"/>
          </p:cNvSpPr>
          <p:nvPr>
            <p:ph idx="1"/>
          </p:nvPr>
        </p:nvSpPr>
        <p:spPr>
          <a:xfrm>
            <a:off x="279133" y="1241659"/>
            <a:ext cx="11723570" cy="5419023"/>
          </a:xfrm>
        </p:spPr>
        <p:txBody>
          <a:bodyPr>
            <a:normAutofit fontScale="92500" lnSpcReduction="20000"/>
          </a:bodyPr>
          <a:lstStyle/>
          <a:p>
            <a:pPr>
              <a:lnSpc>
                <a:spcPct val="150000"/>
              </a:lnSpc>
            </a:pPr>
            <a:r>
              <a:rPr lang="en-US" u="sng" dirty="0" smtClean="0"/>
              <a:t>Thrombophilia</a:t>
            </a:r>
            <a:r>
              <a:rPr lang="en-US" dirty="0" smtClean="0"/>
              <a:t> : a series of conditions with increased risk of blood clot formation in vessels. It may be congenital or acquired, and all the symptoms depend on the location as well as the extent of thrombosis</a:t>
            </a:r>
          </a:p>
          <a:p>
            <a:pPr>
              <a:lnSpc>
                <a:spcPct val="150000"/>
              </a:lnSpc>
            </a:pPr>
            <a:r>
              <a:rPr lang="en-US" dirty="0" smtClean="0"/>
              <a:t>Patients with </a:t>
            </a:r>
            <a:r>
              <a:rPr lang="en-US" dirty="0"/>
              <a:t>thrombophilia form clots very easily, either because they produce in </a:t>
            </a:r>
            <a:r>
              <a:rPr lang="en-US" dirty="0" smtClean="0"/>
              <a:t>excess certain </a:t>
            </a:r>
            <a:r>
              <a:rPr lang="en-US" dirty="0"/>
              <a:t>proteins called coagulation factors or because they produce less </a:t>
            </a:r>
            <a:r>
              <a:rPr lang="en-US" dirty="0" smtClean="0"/>
              <a:t>anticoagulants </a:t>
            </a:r>
          </a:p>
          <a:p>
            <a:pPr marL="0" indent="0">
              <a:lnSpc>
                <a:spcPct val="150000"/>
              </a:lnSpc>
              <a:buNone/>
            </a:pPr>
            <a:r>
              <a:rPr lang="en-US" u="sng" dirty="0" smtClean="0"/>
              <a:t>1.Congenital/inherited </a:t>
            </a:r>
            <a:r>
              <a:rPr lang="en-US" u="sng" dirty="0" smtClean="0"/>
              <a:t>thrombophilia</a:t>
            </a:r>
            <a:r>
              <a:rPr lang="en-US" dirty="0" smtClean="0"/>
              <a:t>: It is used for inborn and more often hereditary abnormalities.</a:t>
            </a:r>
          </a:p>
          <a:p>
            <a:pPr marL="0" indent="0">
              <a:lnSpc>
                <a:spcPct val="150000"/>
              </a:lnSpc>
              <a:buNone/>
            </a:pPr>
            <a:r>
              <a:rPr lang="en-US" u="sng" dirty="0" smtClean="0"/>
              <a:t>2. acquired </a:t>
            </a:r>
            <a:r>
              <a:rPr lang="en-US" u="sng" dirty="0" smtClean="0"/>
              <a:t>thrombophilia : </a:t>
            </a:r>
            <a:r>
              <a:rPr lang="en-US" dirty="0" smtClean="0"/>
              <a:t>all cases that present later in life</a:t>
            </a:r>
            <a:r>
              <a:rPr lang="en-US" dirty="0" smtClean="0"/>
              <a:t>.</a:t>
            </a:r>
            <a:endParaRPr lang="en-US" dirty="0" smtClean="0"/>
          </a:p>
        </p:txBody>
      </p:sp>
    </p:spTree>
    <p:extLst>
      <p:ext uri="{BB962C8B-B14F-4D97-AF65-F5344CB8AC3E}">
        <p14:creationId xmlns:p14="http://schemas.microsoft.com/office/powerpoint/2010/main" val="37546147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2135</TotalTime>
  <Words>1188</Words>
  <Application>Microsoft Office PowerPoint</Application>
  <PresentationFormat>Widescreen</PresentationFormat>
  <Paragraphs>110</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Wingdings</vt:lpstr>
      <vt:lpstr>Office Theme</vt:lpstr>
      <vt:lpstr>PowerPoint Presentation</vt:lpstr>
      <vt:lpstr>Thrombophilia and Pregnancy </vt:lpstr>
      <vt:lpstr>PowerPoint Presentation</vt:lpstr>
      <vt:lpstr>Coagulation changes in pregnancy </vt:lpstr>
      <vt:lpstr>PowerPoint Presentation</vt:lpstr>
      <vt:lpstr>Known and possible pregnancy complications</vt:lpstr>
      <vt:lpstr>Pregnancy complications </vt:lpstr>
      <vt:lpstr>PowerPoint Presentation</vt:lpstr>
      <vt:lpstr>Thrombophilia</vt:lpstr>
      <vt:lpstr>Completely inherited thrombophilia causes:</vt:lpstr>
      <vt:lpstr>PowerPoint Presentation</vt:lpstr>
      <vt:lpstr>Other gene variants and procoagulants</vt:lpstr>
      <vt:lpstr>PowerPoint Presentation</vt:lpstr>
      <vt:lpstr>PowerPoint Presentation</vt:lpstr>
      <vt:lpstr>Selection of patients for screening</vt:lpstr>
      <vt:lpstr>Thrombophilia test: is it necessary and when?</vt:lpstr>
      <vt:lpstr>When thrombophilia test not recommended?</vt:lpstr>
      <vt:lpstr>Laboratory testing</vt:lpstr>
      <vt:lpstr>Thrombophilia tests recommendations</vt:lpstr>
      <vt:lpstr>Thrombophilia tests not recommend</vt:lpstr>
      <vt:lpstr>Prevention of VTE</vt:lpstr>
      <vt:lpstr> </vt:lpstr>
      <vt:lpstr>PowerPoint Presentation</vt:lpstr>
      <vt:lpstr>PowerPoint Presentation</vt:lpstr>
      <vt:lpstr>Prevention of pregnancy complications</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140</cp:revision>
  <dcterms:created xsi:type="dcterms:W3CDTF">2021-06-11T03:42:49Z</dcterms:created>
  <dcterms:modified xsi:type="dcterms:W3CDTF">2021-06-25T07:31:56Z</dcterms:modified>
</cp:coreProperties>
</file>