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477000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Copyrights apply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1797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CAD480A-BC55-4206-BA09-C6A673A73F86}" type="datetimeFigureOut">
              <a:rPr lang="en-US" smtClean="0"/>
              <a:pPr/>
              <a:t>6/19/2021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B5DDEB6-E452-4616-828B-E2011E3209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ptodate.com/contents/enoxaparin-drug-information?search=thrombocytopenia+thrombosis&amp;topicRef=117208&amp;source=see_lin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ptodate.com/contents/ibrutinib-drug-information?search=thrombocytopenia+thrombosis&amp;topicRef=117208&amp;source=see_lin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FF00"/>
                </a:solidFill>
              </a:rPr>
              <a:t>Anticoagulation in patients with thrombocytopenia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Mohsen</a:t>
            </a:r>
            <a:r>
              <a:rPr lang="en-US" b="1" dirty="0" smtClean="0"/>
              <a:t> </a:t>
            </a:r>
            <a:r>
              <a:rPr lang="en-US" b="1" dirty="0" err="1" smtClean="0"/>
              <a:t>Esfanbdod</a:t>
            </a:r>
            <a:r>
              <a:rPr lang="en-US" b="1" dirty="0" smtClean="0"/>
              <a:t> MD</a:t>
            </a:r>
          </a:p>
          <a:p>
            <a:r>
              <a:rPr lang="en-US" b="1" dirty="0" err="1" smtClean="0"/>
              <a:t>Hemotolgist</a:t>
            </a:r>
            <a:r>
              <a:rPr lang="en-US" b="1" smtClean="0"/>
              <a:t> &amp; medical </a:t>
            </a:r>
            <a:r>
              <a:rPr lang="en-US" b="1" dirty="0" err="1" smtClean="0"/>
              <a:t>oncololgist</a:t>
            </a:r>
            <a:endParaRPr lang="en-US" b="1" dirty="0" smtClean="0"/>
          </a:p>
          <a:p>
            <a:r>
              <a:rPr lang="en-US" b="1" dirty="0" err="1" smtClean="0"/>
              <a:t>Hemostasis</a:t>
            </a:r>
            <a:r>
              <a:rPr lang="en-US" b="1" dirty="0" smtClean="0"/>
              <a:t> and Thrombosis Research Center</a:t>
            </a:r>
          </a:p>
          <a:p>
            <a:r>
              <a:rPr lang="en-US" b="1" dirty="0" smtClean="0"/>
              <a:t>TUMS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C00000"/>
                </a:solidFill>
              </a:rPr>
              <a:t>Low risk </a:t>
            </a:r>
            <a:r>
              <a:rPr lang="en-US" dirty="0" smtClean="0"/>
              <a:t>for VTE progression/recurrence/</a:t>
            </a:r>
            <a:r>
              <a:rPr lang="en-US" dirty="0" err="1" smtClean="0"/>
              <a:t>embolization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VTE that occurred more than 30 days prior</a:t>
            </a:r>
          </a:p>
          <a:p>
            <a:r>
              <a:rPr lang="en-US" dirty="0" smtClean="0"/>
              <a:t>Isolated distal DVT</a:t>
            </a:r>
          </a:p>
          <a:p>
            <a:r>
              <a:rPr lang="en-US" dirty="0" smtClean="0"/>
              <a:t>Isolated </a:t>
            </a:r>
            <a:r>
              <a:rPr lang="en-US" dirty="0" err="1" smtClean="0"/>
              <a:t>subsegmental</a:t>
            </a:r>
            <a:r>
              <a:rPr lang="en-US" dirty="0" smtClean="0"/>
              <a:t> PE (with negative bilateral ultrasound)</a:t>
            </a:r>
          </a:p>
          <a:p>
            <a:r>
              <a:rPr lang="en-US" dirty="0" smtClean="0"/>
              <a:t>DVT associated with a transient risk factor that has been eliminated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Use anticoagulation in those at </a:t>
            </a:r>
            <a:r>
              <a:rPr lang="en-US" b="1" i="1" dirty="0" smtClean="0">
                <a:solidFill>
                  <a:srgbClr val="C00000"/>
                </a:solidFill>
              </a:rPr>
              <a:t>high risk </a:t>
            </a:r>
            <a:r>
              <a:rPr lang="en-US" dirty="0" smtClean="0"/>
              <a:t>for VTE progression or recurrence(platelet&gt;25000)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low risk </a:t>
            </a:r>
            <a:r>
              <a:rPr lang="en-US" dirty="0" smtClean="0"/>
              <a:t>for VTE or VTE progression: anticoagulation if the platelet count is &gt;50,000/</a:t>
            </a:r>
            <a:r>
              <a:rPr lang="en-US" dirty="0" err="1" smtClean="0"/>
              <a:t>microL</a:t>
            </a:r>
            <a:r>
              <a:rPr lang="en-US" dirty="0" smtClean="0"/>
              <a:t> and there are no other major bleeding risk factors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en-US" sz="4000" dirty="0" smtClean="0"/>
              <a:t>Platelet transfusions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000" dirty="0" err="1" smtClean="0"/>
              <a:t>Thrombopoietin</a:t>
            </a:r>
            <a:r>
              <a:rPr lang="en-US" sz="4000" dirty="0" smtClean="0"/>
              <a:t> receptor agonists (TPO-RAs)</a:t>
            </a:r>
          </a:p>
          <a:p>
            <a:pPr marL="857250" indent="-857250">
              <a:buFont typeface="+mj-lt"/>
              <a:buAutoNum type="romanUcPeriod"/>
            </a:pPr>
            <a:r>
              <a:rPr lang="en-US" sz="4000" dirty="0" smtClean="0"/>
              <a:t>Correction of underlying coagulation  disorder</a:t>
            </a:r>
            <a:r>
              <a:rPr lang="en-US" dirty="0" smtClean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CANCER-ASSOCIATED VTE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sz="3200" dirty="0" smtClean="0"/>
              <a:t>Primary VTE prophylaxis (platelet counts above 50,000/micro)(full dose anticoagulation)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200" dirty="0" smtClean="0"/>
              <a:t>Platelet count is below the 20,000 to 30,000/</a:t>
            </a:r>
            <a:r>
              <a:rPr lang="en-US" sz="3200" dirty="0" err="1" smtClean="0"/>
              <a:t>microL</a:t>
            </a:r>
            <a:r>
              <a:rPr lang="en-US" sz="3200" dirty="0" smtClean="0"/>
              <a:t>(No anticoagulation)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VTE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Platelet counts ≥50,000/</a:t>
            </a:r>
            <a:r>
              <a:rPr lang="en-US" dirty="0" err="1" smtClean="0"/>
              <a:t>microL</a:t>
            </a:r>
            <a:r>
              <a:rPr lang="en-US" dirty="0" smtClean="0"/>
              <a:t> full-dose anticoagulation</a:t>
            </a:r>
          </a:p>
          <a:p>
            <a:r>
              <a:rPr lang="en-US" dirty="0" smtClean="0"/>
              <a:t>Certain exceptions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i="1" dirty="0" smtClean="0"/>
              <a:t>Age &gt;75 years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i="1" dirty="0" smtClean="0"/>
              <a:t>A recent severe bleeding episode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i="1" dirty="0" smtClean="0"/>
              <a:t>Hematopoietic stem cell transplant (HCT)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i="1" dirty="0" smtClean="0"/>
              <a:t>Renal or hepatic failure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i="1" dirty="0" smtClean="0"/>
              <a:t>Concomitant coagulation disorder or platelet function defect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Prophylaxis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individuals with platelet counts of </a:t>
            </a:r>
            <a:r>
              <a:rPr lang="en-US" b="1" i="1" dirty="0" smtClean="0">
                <a:solidFill>
                  <a:srgbClr val="7030A0"/>
                </a:solidFill>
              </a:rPr>
              <a:t>50,000/</a:t>
            </a:r>
            <a:r>
              <a:rPr lang="en-US" b="1" i="1" dirty="0" err="1" smtClean="0">
                <a:solidFill>
                  <a:srgbClr val="7030A0"/>
                </a:solidFill>
              </a:rPr>
              <a:t>microL</a:t>
            </a:r>
            <a:r>
              <a:rPr lang="en-US" b="1" i="1" dirty="0" smtClean="0">
                <a:solidFill>
                  <a:srgbClr val="7030A0"/>
                </a:solidFill>
              </a:rPr>
              <a:t> or above</a:t>
            </a:r>
            <a:r>
              <a:rPr lang="en-US" dirty="0" smtClean="0"/>
              <a:t>, anticoagulation for VTE prophylaxis can be done according to established protocols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those with counts between 25,000 and 50,000/</a:t>
            </a:r>
            <a:r>
              <a:rPr lang="en-US" dirty="0" err="1" smtClean="0"/>
              <a:t>microL</a:t>
            </a:r>
            <a:r>
              <a:rPr lang="en-US" dirty="0" smtClean="0"/>
              <a:t>, VTE prophylaxis is individualized</a:t>
            </a:r>
          </a:p>
          <a:p>
            <a:r>
              <a:rPr lang="en-US" dirty="0" err="1" smtClean="0"/>
              <a:t>Plateletvcounts</a:t>
            </a:r>
            <a:r>
              <a:rPr lang="en-US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below 25,000/</a:t>
            </a:r>
            <a:r>
              <a:rPr lang="en-US" b="1" i="1" dirty="0" err="1" smtClean="0">
                <a:solidFill>
                  <a:srgbClr val="C00000"/>
                </a:solidFill>
              </a:rPr>
              <a:t>microL</a:t>
            </a:r>
            <a:r>
              <a:rPr lang="en-US" dirty="0" smtClean="0"/>
              <a:t>, prophylactic anticoagulation generally is not used.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individuals with platelet counts of </a:t>
            </a:r>
            <a:r>
              <a:rPr lang="en-US" b="1" i="1" dirty="0" smtClean="0">
                <a:solidFill>
                  <a:srgbClr val="C00000"/>
                </a:solidFill>
              </a:rPr>
              <a:t>50,000/</a:t>
            </a:r>
            <a:r>
              <a:rPr lang="en-US" b="1" i="1" dirty="0" err="1" smtClean="0">
                <a:solidFill>
                  <a:srgbClr val="C00000"/>
                </a:solidFill>
              </a:rPr>
              <a:t>microL</a:t>
            </a:r>
            <a:r>
              <a:rPr lang="en-US" b="1" i="1" dirty="0" smtClean="0">
                <a:solidFill>
                  <a:srgbClr val="C00000"/>
                </a:solidFill>
              </a:rPr>
              <a:t> or above</a:t>
            </a:r>
            <a:r>
              <a:rPr lang="en-US" dirty="0" smtClean="0"/>
              <a:t>, anticoagulation for VTE treatment can be administered according to established protocols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most individuals with cancer-associated VTE and platelet counts between 25,000 and 50,000/</a:t>
            </a:r>
            <a:r>
              <a:rPr lang="en-US" dirty="0" err="1" smtClean="0"/>
              <a:t>microL</a:t>
            </a:r>
            <a:r>
              <a:rPr lang="en-US" dirty="0" smtClean="0"/>
              <a:t> :</a:t>
            </a:r>
            <a:endParaRPr lang="en-US" b="1" i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i="1" u="sng" dirty="0" smtClean="0">
                <a:solidFill>
                  <a:srgbClr val="C00000"/>
                </a:solidFill>
              </a:rPr>
              <a:t>Full (therapeutic)-dose </a:t>
            </a:r>
            <a:r>
              <a:rPr lang="en-US" dirty="0" smtClean="0"/>
              <a:t>anticoagulation with platelet support (</a:t>
            </a:r>
            <a:r>
              <a:rPr lang="en-US" dirty="0" err="1" smtClean="0"/>
              <a:t>eg</a:t>
            </a:r>
            <a:r>
              <a:rPr lang="en-US" dirty="0" smtClean="0"/>
              <a:t>, platelet transfusions to raise the platelet count above 50,000/</a:t>
            </a:r>
            <a:r>
              <a:rPr lang="en-US" dirty="0" err="1" smtClean="0"/>
              <a:t>microL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i="1" u="sng" dirty="0" smtClean="0">
                <a:solidFill>
                  <a:srgbClr val="C00000"/>
                </a:solidFill>
              </a:rPr>
              <a:t>Half-dose anticoagulation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, </a:t>
            </a:r>
            <a:r>
              <a:rPr lang="en-US" dirty="0" err="1" smtClean="0">
                <a:hlinkClick r:id="rId2"/>
              </a:rPr>
              <a:t>enoxaparin</a:t>
            </a:r>
            <a:r>
              <a:rPr lang="en-US" dirty="0" smtClean="0"/>
              <a:t> 0.5 mg/kg twice daily rather than 1 mg/kg twice daily), prophylactic-dose anticoagulation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1800" y="0"/>
            <a:ext cx="57277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4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Thrombocytopenia may increase </a:t>
            </a:r>
            <a:r>
              <a:rPr lang="en-US" sz="4000" b="1" i="1" dirty="0" smtClean="0">
                <a:solidFill>
                  <a:srgbClr val="C00000"/>
                </a:solidFill>
              </a:rPr>
              <a:t>bleeding</a:t>
            </a:r>
            <a:r>
              <a:rPr lang="en-US" sz="4000" dirty="0" smtClean="0"/>
              <a:t> risk, but it does </a:t>
            </a:r>
            <a:r>
              <a:rPr lang="en-US" sz="4000" b="1" i="1" dirty="0" smtClean="0">
                <a:solidFill>
                  <a:srgbClr val="C00000"/>
                </a:solidFill>
              </a:rPr>
              <a:t>not protect </a:t>
            </a:r>
            <a:r>
              <a:rPr lang="en-US" sz="4000" dirty="0" smtClean="0"/>
              <a:t>against venous </a:t>
            </a:r>
            <a:r>
              <a:rPr lang="en-US" sz="4000" dirty="0" err="1" smtClean="0"/>
              <a:t>thromboembolism</a:t>
            </a:r>
            <a:r>
              <a:rPr lang="en-US" sz="4000" dirty="0" smtClean="0"/>
              <a:t> (VTE) or stroke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your patient attention</a:t>
            </a:r>
            <a:endParaRPr lang="en-US" dirty="0"/>
          </a:p>
        </p:txBody>
      </p:sp>
      <p:pic>
        <p:nvPicPr>
          <p:cNvPr id="4" name="Content Placeholder 3" descr="Dese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9100" y="2249488"/>
            <a:ext cx="5765800" cy="432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Thus, caring for patients with both </a:t>
            </a:r>
            <a:r>
              <a:rPr lang="en-US" b="1" i="1" dirty="0" smtClean="0">
                <a:solidFill>
                  <a:srgbClr val="C00000"/>
                </a:solidFill>
              </a:rPr>
              <a:t>thrombocytopenia and an indication for anticoagulation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, VTE prophylaxis or treatment, stroke prophylaxis or treatment) can be </a:t>
            </a:r>
            <a:r>
              <a:rPr lang="en-US" b="1" i="1" dirty="0" smtClean="0">
                <a:solidFill>
                  <a:srgbClr val="C00000"/>
                </a:solidFill>
              </a:rPr>
              <a:t>challenging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Balance the risks of </a:t>
            </a:r>
            <a:r>
              <a:rPr lang="en-US" sz="4000" b="1" i="1" dirty="0" smtClean="0">
                <a:solidFill>
                  <a:srgbClr val="C00000"/>
                </a:solidFill>
              </a:rPr>
              <a:t>thrombosis</a:t>
            </a:r>
            <a:r>
              <a:rPr lang="en-US" sz="4000" dirty="0" smtClean="0"/>
              <a:t> and thrombosis</a:t>
            </a:r>
            <a:r>
              <a:rPr lang="en-US" sz="4000" b="1" i="1" dirty="0" smtClean="0">
                <a:solidFill>
                  <a:srgbClr val="C00000"/>
                </a:solidFill>
              </a:rPr>
              <a:t> </a:t>
            </a:r>
            <a:r>
              <a:rPr lang="en-US" sz="4000" dirty="0" smtClean="0"/>
              <a:t>progression with the risks of </a:t>
            </a:r>
            <a:r>
              <a:rPr lang="en-US" sz="4000" b="1" i="1" dirty="0" smtClean="0">
                <a:solidFill>
                  <a:srgbClr val="C00000"/>
                </a:solidFill>
              </a:rPr>
              <a:t>bleeding</a:t>
            </a:r>
            <a:endParaRPr lang="en-US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</a:t>
            </a:r>
            <a:r>
              <a:rPr lang="en-US" b="1" i="1" dirty="0" smtClean="0">
                <a:solidFill>
                  <a:srgbClr val="C00000"/>
                </a:solidFill>
              </a:rPr>
              <a:t>no simple formula </a:t>
            </a:r>
            <a:r>
              <a:rPr lang="en-US" dirty="0" smtClean="0"/>
              <a:t>for calculating which risk (thrombosis or bleeding) is greater</a:t>
            </a:r>
          </a:p>
          <a:p>
            <a:r>
              <a:rPr lang="en-US" dirty="0" smtClean="0"/>
              <a:t>There is </a:t>
            </a:r>
            <a:r>
              <a:rPr lang="en-US" b="1" i="1" dirty="0" smtClean="0">
                <a:solidFill>
                  <a:srgbClr val="C00000"/>
                </a:solidFill>
              </a:rPr>
              <a:t>no anticoagulant </a:t>
            </a:r>
            <a:r>
              <a:rPr lang="en-US" dirty="0" smtClean="0"/>
              <a:t>that can reduce thrombotic risk without also increasing bleeding risk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>Estimating bleeding risk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Recent major bleeding</a:t>
            </a:r>
          </a:p>
          <a:p>
            <a:r>
              <a:rPr lang="en-US" b="1" dirty="0" smtClean="0"/>
              <a:t>Platelet count &lt;50,000/</a:t>
            </a:r>
            <a:r>
              <a:rPr lang="en-US" b="1" dirty="0" err="1" smtClean="0"/>
              <a:t>microL</a:t>
            </a:r>
            <a:endParaRPr lang="en-US" b="1" dirty="0" smtClean="0"/>
          </a:p>
          <a:p>
            <a:r>
              <a:rPr lang="en-US" b="1" dirty="0" smtClean="0"/>
              <a:t>Hematopoietic stem cell</a:t>
            </a:r>
            <a:r>
              <a:rPr lang="en-US" dirty="0" smtClean="0"/>
              <a:t> </a:t>
            </a:r>
            <a:r>
              <a:rPr lang="en-US" b="1" dirty="0" smtClean="0"/>
              <a:t>transplant</a:t>
            </a:r>
          </a:p>
          <a:p>
            <a:r>
              <a:rPr lang="en-US" b="1" dirty="0" smtClean="0"/>
              <a:t>Coagulation abnormalities(liver disease ,DIC)</a:t>
            </a:r>
          </a:p>
          <a:p>
            <a:r>
              <a:rPr lang="en-US" b="1" dirty="0" smtClean="0"/>
              <a:t>Platelet function defects</a:t>
            </a:r>
            <a:r>
              <a:rPr lang="en-US" dirty="0" smtClean="0"/>
              <a:t> :Uremia from renal failure or certain medications (</a:t>
            </a:r>
            <a:r>
              <a:rPr lang="en-US" dirty="0" err="1" smtClean="0"/>
              <a:t>eg</a:t>
            </a:r>
            <a:r>
              <a:rPr lang="en-US" dirty="0" smtClean="0"/>
              <a:t>, tyrosine </a:t>
            </a:r>
            <a:r>
              <a:rPr lang="en-US" dirty="0" err="1" smtClean="0"/>
              <a:t>kinase</a:t>
            </a:r>
            <a:r>
              <a:rPr lang="en-US" dirty="0" smtClean="0"/>
              <a:t> inhibitors such as </a:t>
            </a:r>
            <a:r>
              <a:rPr lang="en-US" dirty="0" err="1" smtClean="0">
                <a:hlinkClick r:id="rId2"/>
              </a:rPr>
              <a:t>ibrutinib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Older age</a:t>
            </a:r>
            <a:r>
              <a:rPr lang="en-US" dirty="0" smtClean="0"/>
              <a:t> Especially &gt;75 years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individuals with VTE or </a:t>
            </a:r>
            <a:r>
              <a:rPr lang="en-US" dirty="0" err="1" smtClean="0"/>
              <a:t>atrial</a:t>
            </a:r>
            <a:r>
              <a:rPr lang="en-US" dirty="0" smtClean="0"/>
              <a:t> fibrillation who do </a:t>
            </a:r>
            <a:r>
              <a:rPr lang="en-US" b="1" i="1" dirty="0" smtClean="0">
                <a:solidFill>
                  <a:srgbClr val="C00000"/>
                </a:solidFill>
              </a:rPr>
              <a:t>not have </a:t>
            </a:r>
            <a:r>
              <a:rPr lang="en-US" dirty="0" smtClean="0"/>
              <a:t>one of these </a:t>
            </a:r>
            <a:r>
              <a:rPr lang="en-US" b="1" i="1" u="sng" dirty="0" smtClean="0">
                <a:solidFill>
                  <a:srgbClr val="C00000"/>
                </a:solidFill>
              </a:rPr>
              <a:t>increased bleeding risk factors</a:t>
            </a:r>
            <a:r>
              <a:rPr lang="en-US" dirty="0" smtClean="0"/>
              <a:t>, anticoagulation can generally be given if the platelet count is ≥50,000/</a:t>
            </a:r>
            <a:r>
              <a:rPr lang="en-US" dirty="0" err="1" smtClean="0"/>
              <a:t>microL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rgbClr val="C00000"/>
                </a:solidFill>
              </a:rPr>
              <a:t>Increased </a:t>
            </a:r>
            <a:r>
              <a:rPr lang="en-US" b="1" i="1" dirty="0" smtClean="0">
                <a:solidFill>
                  <a:srgbClr val="C00000"/>
                </a:solidFill>
              </a:rPr>
              <a:t>risk of bleeding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Use of</a:t>
            </a:r>
            <a:r>
              <a:rPr lang="en-US" b="1" i="1" u="sng" dirty="0" smtClean="0">
                <a:solidFill>
                  <a:srgbClr val="C00000"/>
                </a:solidFill>
              </a:rPr>
              <a:t> lower-dose </a:t>
            </a:r>
            <a:r>
              <a:rPr lang="en-US" dirty="0" smtClean="0"/>
              <a:t>anticoagulation (either prophylactic dose or reducing the dose by half)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 </a:t>
            </a:r>
            <a:r>
              <a:rPr lang="en-US" b="1" i="1" u="sng" dirty="0" smtClean="0">
                <a:solidFill>
                  <a:srgbClr val="C00000"/>
                </a:solidFill>
              </a:rPr>
              <a:t>Temporarily holding </a:t>
            </a:r>
            <a:r>
              <a:rPr lang="en-US" dirty="0" smtClean="0"/>
              <a:t>the anticoagulant (especially if bleeding risk factors are transient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Placement of an inferior vena cava </a:t>
            </a:r>
            <a:r>
              <a:rPr lang="en-US" b="1" i="1" u="sng" dirty="0" smtClean="0">
                <a:solidFill>
                  <a:srgbClr val="C00000"/>
                </a:solidFill>
              </a:rPr>
              <a:t>(IVC) filter</a:t>
            </a:r>
            <a:endParaRPr lang="en-US" b="1" i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C00000"/>
                </a:solidFill>
              </a:rPr>
              <a:t>High risk </a:t>
            </a:r>
            <a:r>
              <a:rPr lang="en-US" dirty="0" smtClean="0"/>
              <a:t>for VTE progression/recurrence/</a:t>
            </a:r>
            <a:r>
              <a:rPr lang="en-US" dirty="0" err="1" smtClean="0"/>
              <a:t>embolization</a:t>
            </a: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VTE within the prior 30 days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Proximal lower extremity deep vein thrombosis (DVT)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Segmental or larger pulmonary embolus (PE)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Poor performance status (</a:t>
            </a:r>
            <a:r>
              <a:rPr lang="en-US" dirty="0" err="1" smtClean="0"/>
              <a:t>eg</a:t>
            </a:r>
            <a:r>
              <a:rPr lang="en-US" dirty="0" smtClean="0"/>
              <a:t>, bedridden for most or all of the day)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Active cancer and/or receiving chemotherapy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Strongly </a:t>
            </a:r>
            <a:r>
              <a:rPr lang="en-US" dirty="0" err="1" smtClean="0"/>
              <a:t>prothrombotic</a:t>
            </a:r>
            <a:r>
              <a:rPr lang="en-US" dirty="0" smtClean="0"/>
              <a:t> syndrome such as APS, PNH, or HIT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High-risk </a:t>
            </a:r>
            <a:r>
              <a:rPr lang="en-US" dirty="0" err="1" smtClean="0"/>
              <a:t>thrombophilia</a:t>
            </a:r>
            <a:r>
              <a:rPr lang="en-US" dirty="0" smtClean="0"/>
              <a:t> such as homozygous factor V Leiden mutation or </a:t>
            </a:r>
            <a:r>
              <a:rPr lang="en-US" dirty="0" err="1" smtClean="0"/>
              <a:t>antithrombin</a:t>
            </a:r>
            <a:r>
              <a:rPr lang="en-US" dirty="0" smtClean="0"/>
              <a:t> deficiency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</TotalTime>
  <Words>558</Words>
  <Application>Microsoft Office PowerPoint</Application>
  <PresentationFormat>On-screen Show (4:3)</PresentationFormat>
  <Paragraphs>61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Georgia</vt:lpstr>
      <vt:lpstr>Trebuchet MS</vt:lpstr>
      <vt:lpstr>Wingdings 2</vt:lpstr>
      <vt:lpstr>Urban</vt:lpstr>
      <vt:lpstr>Anticoagulation in patients with thrombocytopenia</vt:lpstr>
      <vt:lpstr>PowerPoint Presentation</vt:lpstr>
      <vt:lpstr>PowerPoint Presentation</vt:lpstr>
      <vt:lpstr>PowerPoint Presentation</vt:lpstr>
      <vt:lpstr>PowerPoint Presentation</vt:lpstr>
      <vt:lpstr>Estimating bleeding risk</vt:lpstr>
      <vt:lpstr>PowerPoint Presentation</vt:lpstr>
      <vt:lpstr>Increased risk of bleeding</vt:lpstr>
      <vt:lpstr>High risk for VTE progression/recurrence/embolization </vt:lpstr>
      <vt:lpstr>Low risk for VTE progression/recurrence/embolization</vt:lpstr>
      <vt:lpstr>PowerPoint Presentation</vt:lpstr>
      <vt:lpstr>PowerPoint Presentation</vt:lpstr>
      <vt:lpstr>CANCER-ASSOCIATED VTE</vt:lpstr>
      <vt:lpstr>VTE treatment</vt:lpstr>
      <vt:lpstr>Prophylaxis</vt:lpstr>
      <vt:lpstr>PowerPoint Presentation</vt:lpstr>
      <vt:lpstr>Treatment</vt:lpstr>
      <vt:lpstr>PowerPoint Presentation</vt:lpstr>
      <vt:lpstr>PowerPoint Presentation</vt:lpstr>
      <vt:lpstr>Thanks for your patient attention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Heydari</cp:lastModifiedBy>
  <cp:revision>9</cp:revision>
  <dcterms:created xsi:type="dcterms:W3CDTF">2021-06-18T09:29:42Z</dcterms:created>
  <dcterms:modified xsi:type="dcterms:W3CDTF">2021-06-19T06:34:34Z</dcterms:modified>
</cp:coreProperties>
</file>