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273" r:id="rId3"/>
    <p:sldId id="259" r:id="rId4"/>
    <p:sldId id="265" r:id="rId5"/>
    <p:sldId id="266" r:id="rId6"/>
    <p:sldId id="264" r:id="rId7"/>
    <p:sldId id="258" r:id="rId8"/>
    <p:sldId id="274" r:id="rId9"/>
    <p:sldId id="267" r:id="rId10"/>
    <p:sldId id="270" r:id="rId11"/>
    <p:sldId id="275" r:id="rId12"/>
    <p:sldId id="302" r:id="rId13"/>
    <p:sldId id="301" r:id="rId14"/>
    <p:sldId id="276" r:id="rId15"/>
    <p:sldId id="271" r:id="rId16"/>
    <p:sldId id="277" r:id="rId17"/>
    <p:sldId id="279" r:id="rId18"/>
    <p:sldId id="278"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4" r:id="rId33"/>
    <p:sldId id="293" r:id="rId34"/>
    <p:sldId id="303" r:id="rId35"/>
    <p:sldId id="298" r:id="rId36"/>
    <p:sldId id="296" r:id="rId37"/>
    <p:sldId id="297" r:id="rId38"/>
    <p:sldId id="300" r:id="rId39"/>
    <p:sldId id="29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7" autoAdjust="0"/>
    <p:restoredTop sz="80294" autoAdjust="0"/>
  </p:normalViewPr>
  <p:slideViewPr>
    <p:cSldViewPr snapToGrid="0">
      <p:cViewPr varScale="1">
        <p:scale>
          <a:sx n="65" d="100"/>
          <a:sy n="65" d="100"/>
        </p:scale>
        <p:origin x="76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C33365-D55F-4D43-A486-909012D6F80F}" type="datetimeFigureOut">
              <a:rPr lang="en-US" smtClean="0"/>
              <a:t>6/20/2021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8B95A4-2C1D-4E81-B6B5-2D62E866BAF6}" type="slidenum">
              <a:rPr lang="en-US" smtClean="0"/>
              <a:t>‹#›</a:t>
            </a:fld>
            <a:endParaRPr lang="en-US"/>
          </a:p>
        </p:txBody>
      </p:sp>
    </p:spTree>
    <p:extLst>
      <p:ext uri="{BB962C8B-B14F-4D97-AF65-F5344CB8AC3E}">
        <p14:creationId xmlns:p14="http://schemas.microsoft.com/office/powerpoint/2010/main" val="2195122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medilib.ir/uptodate/show/1031" TargetMode="External"/><Relationship Id="rId13" Type="http://schemas.openxmlformats.org/officeDocument/2006/relationships/hyperlink" Target="https://medilib.ir/uptodate/show/9498" TargetMode="External"/><Relationship Id="rId3" Type="http://schemas.openxmlformats.org/officeDocument/2006/relationships/hyperlink" Target="https://medilib.ir/uptodate/show/8171" TargetMode="External"/><Relationship Id="rId7" Type="http://schemas.openxmlformats.org/officeDocument/2006/relationships/hyperlink" Target="https://medilib.ir/uptodate/show/16104" TargetMode="External"/><Relationship Id="rId12" Type="http://schemas.openxmlformats.org/officeDocument/2006/relationships/hyperlink" Target="https://medilib.ir/uptodate/show/8926"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medilib.ir/uptodate/show/13496" TargetMode="External"/><Relationship Id="rId11" Type="http://schemas.openxmlformats.org/officeDocument/2006/relationships/hyperlink" Target="https://medilib.ir/uptodate/show/4682" TargetMode="External"/><Relationship Id="rId5" Type="http://schemas.openxmlformats.org/officeDocument/2006/relationships/hyperlink" Target="https://medilib.ir/uptodate/show/85642" TargetMode="External"/><Relationship Id="rId10" Type="http://schemas.openxmlformats.org/officeDocument/2006/relationships/hyperlink" Target="https://medilib.ir/uptodate/show/10050" TargetMode="External"/><Relationship Id="rId4" Type="http://schemas.openxmlformats.org/officeDocument/2006/relationships/hyperlink" Target="https://medilib.ir/uptodate/show/1342" TargetMode="External"/><Relationship Id="rId9" Type="http://schemas.openxmlformats.org/officeDocument/2006/relationships/hyperlink" Target="https://medilib.ir/uptodate/show/117823" TargetMode="External"/><Relationship Id="rId14" Type="http://schemas.openxmlformats.org/officeDocument/2006/relationships/hyperlink" Target="https://medilib.ir/uptodate/show/99275" TargetMode="Externa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medilib.ir/uptodate/show/85642" TargetMode="External"/><Relationship Id="rId13" Type="http://schemas.openxmlformats.org/officeDocument/2006/relationships/hyperlink" Target="https://medilib.ir/uptodate/show/1370#rid33" TargetMode="External"/><Relationship Id="rId3" Type="http://schemas.openxmlformats.org/officeDocument/2006/relationships/hyperlink" Target="https://medilib.ir/uptodate/show/10050" TargetMode="External"/><Relationship Id="rId7" Type="http://schemas.openxmlformats.org/officeDocument/2006/relationships/hyperlink" Target="https://medilib.ir/uptodate/show/1370#rid28" TargetMode="External"/><Relationship Id="rId12" Type="http://schemas.openxmlformats.org/officeDocument/2006/relationships/hyperlink" Target="https://medilib.ir/uptodate/show/2044"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medilib.ir/uptodate/show/119889" TargetMode="External"/><Relationship Id="rId11" Type="http://schemas.openxmlformats.org/officeDocument/2006/relationships/hyperlink" Target="https://medilib.ir/uptodate/show/1370#rid30" TargetMode="External"/><Relationship Id="rId5" Type="http://schemas.openxmlformats.org/officeDocument/2006/relationships/hyperlink" Target="https://medilib.ir/uptodate/show/1370#rid27" TargetMode="External"/><Relationship Id="rId10" Type="http://schemas.openxmlformats.org/officeDocument/2006/relationships/hyperlink" Target="https://medilib.ir/uptodate/show/8926" TargetMode="External"/><Relationship Id="rId4" Type="http://schemas.openxmlformats.org/officeDocument/2006/relationships/hyperlink" Target="https://medilib.ir/uptodate/show/1370#rid26" TargetMode="External"/><Relationship Id="rId9" Type="http://schemas.openxmlformats.org/officeDocument/2006/relationships/hyperlink" Target="https://medilib.ir/uptodate/show/1370#rid29"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medilib.ir/uptodate/show/1370#rid113"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medilib.ir/uptodate/show/10050" TargetMode="External"/><Relationship Id="rId4" Type="http://schemas.openxmlformats.org/officeDocument/2006/relationships/hyperlink" Target="https://medilib.ir/uptodate/show/1334"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medilib.ir/uptodate/show/10050"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Thrombin</a:t>
            </a:r>
            <a:r>
              <a:rPr lang="en-US" sz="1200" b="0" i="0" kern="1200" dirty="0" smtClean="0">
                <a:solidFill>
                  <a:schemeClr val="tx1"/>
                </a:solidFill>
                <a:effectLst/>
                <a:latin typeface="+mn-lt"/>
                <a:ea typeface="+mn-ea"/>
                <a:cs typeface="+mn-cs"/>
              </a:rPr>
              <a:t> – Thrombin (factor </a:t>
            </a:r>
            <a:r>
              <a:rPr lang="en-US" sz="1200" b="0" i="0" kern="1200" dirty="0" err="1" smtClean="0">
                <a:solidFill>
                  <a:schemeClr val="tx1"/>
                </a:solidFill>
                <a:effectLst/>
                <a:latin typeface="+mn-lt"/>
                <a:ea typeface="+mn-ea"/>
                <a:cs typeface="+mn-cs"/>
              </a:rPr>
              <a:t>IIa</a:t>
            </a:r>
            <a:r>
              <a:rPr lang="en-US" sz="1200" b="0" i="0" kern="1200" dirty="0" smtClean="0">
                <a:solidFill>
                  <a:schemeClr val="tx1"/>
                </a:solidFill>
                <a:effectLst/>
                <a:latin typeface="+mn-lt"/>
                <a:ea typeface="+mn-ea"/>
                <a:cs typeface="+mn-cs"/>
              </a:rPr>
              <a:t>) is the final enzyme of the clotting cascade that produces fibrin; it is formed by the proteolytic cleavage of prothrombin by factor </a:t>
            </a:r>
            <a:r>
              <a:rPr lang="en-US" sz="1200" b="0" i="0" kern="1200" dirty="0" err="1" smtClean="0">
                <a:solidFill>
                  <a:schemeClr val="tx1"/>
                </a:solidFill>
                <a:effectLst/>
                <a:latin typeface="+mn-lt"/>
                <a:ea typeface="+mn-ea"/>
                <a:cs typeface="+mn-cs"/>
              </a:rPr>
              <a:t>Xa</a:t>
            </a:r>
            <a:r>
              <a:rPr lang="en-US" sz="1200" b="0" i="0" kern="1200" dirty="0" smtClean="0">
                <a:solidFill>
                  <a:schemeClr val="tx1"/>
                </a:solidFill>
                <a:effectLst/>
                <a:latin typeface="+mn-lt"/>
                <a:ea typeface="+mn-ea"/>
                <a:cs typeface="+mn-cs"/>
              </a:rPr>
              <a:t>. Thrombin has a central role in coagulation: it cleaves fibrinogen to fibrin; activates other </a:t>
            </a:r>
            <a:r>
              <a:rPr lang="en-US" sz="1200" b="0" i="0" kern="1200" dirty="0" err="1" smtClean="0">
                <a:solidFill>
                  <a:schemeClr val="tx1"/>
                </a:solidFill>
                <a:effectLst/>
                <a:latin typeface="+mn-lt"/>
                <a:ea typeface="+mn-ea"/>
                <a:cs typeface="+mn-cs"/>
              </a:rPr>
              <a:t>procoagulant</a:t>
            </a:r>
            <a:r>
              <a:rPr lang="en-US" sz="1200" b="0" i="0" kern="1200" dirty="0" smtClean="0">
                <a:solidFill>
                  <a:schemeClr val="tx1"/>
                </a:solidFill>
                <a:effectLst/>
                <a:latin typeface="+mn-lt"/>
                <a:ea typeface="+mn-ea"/>
                <a:cs typeface="+mn-cs"/>
              </a:rPr>
              <a:t> factors including factors V, VIII, XI, and XIII; and activates platelets </a:t>
            </a:r>
            <a:endParaRPr lang="en-US" dirty="0"/>
          </a:p>
        </p:txBody>
      </p:sp>
      <p:sp>
        <p:nvSpPr>
          <p:cNvPr id="4" name="Slide Number Placeholder 3"/>
          <p:cNvSpPr>
            <a:spLocks noGrp="1"/>
          </p:cNvSpPr>
          <p:nvPr>
            <p:ph type="sldNum" sz="quarter" idx="10"/>
          </p:nvPr>
        </p:nvSpPr>
        <p:spPr/>
        <p:txBody>
          <a:bodyPr/>
          <a:lstStyle/>
          <a:p>
            <a:fld id="{858B95A4-2C1D-4E81-B6B5-2D62E866BAF6}" type="slidenum">
              <a:rPr lang="en-US" smtClean="0"/>
              <a:t>3</a:t>
            </a:fld>
            <a:endParaRPr lang="en-US"/>
          </a:p>
        </p:txBody>
      </p:sp>
    </p:spTree>
    <p:extLst>
      <p:ext uri="{BB962C8B-B14F-4D97-AF65-F5344CB8AC3E}">
        <p14:creationId xmlns:p14="http://schemas.microsoft.com/office/powerpoint/2010/main" val="2460409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According to a subgroup analysis regarding off label dosing of non-VKA oral anticoagulants of the Outcomes Registry for Better Informed Treatment of Atrial Fibrillation phase III (ORBIT-AF III) trial, almost one in eight of US patients in the community received a DOAC dose inconsistent with labeling</a:t>
            </a:r>
          </a:p>
          <a:p>
            <a:r>
              <a:rPr lang="en-US" dirty="0" smtClean="0"/>
              <a:t>Two prospective studies</a:t>
            </a:r>
            <a:r>
              <a:rPr lang="en-US" baseline="0" dirty="0" smtClean="0"/>
              <a:t> </a:t>
            </a:r>
            <a:r>
              <a:rPr lang="en-US" dirty="0" smtClean="0"/>
              <a:t>conducted to evaluate the appropriateness of prescribing</a:t>
            </a:r>
            <a:r>
              <a:rPr lang="en-US" baseline="0" dirty="0" smtClean="0"/>
              <a:t> </a:t>
            </a:r>
            <a:r>
              <a:rPr lang="en-US" dirty="0" smtClean="0"/>
              <a:t>dabigatran and </a:t>
            </a:r>
            <a:r>
              <a:rPr lang="en-US" dirty="0" err="1" smtClean="0"/>
              <a:t>rivaroxaban</a:t>
            </a:r>
            <a:r>
              <a:rPr lang="en-US" dirty="0" smtClean="0"/>
              <a:t> in patients with non-</a:t>
            </a:r>
            <a:r>
              <a:rPr lang="en-US" dirty="0" err="1" smtClean="0"/>
              <a:t>valvular</a:t>
            </a:r>
            <a:r>
              <a:rPr lang="en-US" baseline="0" dirty="0" smtClean="0"/>
              <a:t> </a:t>
            </a:r>
            <a:r>
              <a:rPr lang="en-US" dirty="0" smtClean="0"/>
              <a:t>atrial fibrillation (NVAF) in the clinic setting found</a:t>
            </a:r>
            <a:r>
              <a:rPr lang="en-US" baseline="0" dirty="0" smtClean="0"/>
              <a:t> </a:t>
            </a:r>
            <a:r>
              <a:rPr lang="en-US" dirty="0" smtClean="0"/>
              <a:t>that the choice of drug and dosage were the most frequent</a:t>
            </a:r>
            <a:r>
              <a:rPr lang="en-US" baseline="0" dirty="0" smtClean="0"/>
              <a:t> </a:t>
            </a:r>
            <a:r>
              <a:rPr lang="en-US" dirty="0" smtClean="0"/>
              <a:t>inappropriate criterion among patients</a:t>
            </a:r>
          </a:p>
          <a:p>
            <a:r>
              <a:rPr lang="en-US" sz="1200" b="0" i="0" u="none" strike="noStrike" kern="1200" baseline="0" dirty="0" smtClean="0">
                <a:solidFill>
                  <a:schemeClr val="tx1"/>
                </a:solidFill>
                <a:latin typeface="+mn-lt"/>
                <a:ea typeface="+mn-ea"/>
                <a:cs typeface="+mn-cs"/>
              </a:rPr>
              <a:t>Although the clinical impact of adverse events associated with inappropriate prescribing has not been well established among various clinical studies, some have identified thrombotic and bleeding risks associated with suboptimal prescribing</a:t>
            </a:r>
            <a:endParaRPr lang="en-US" dirty="0"/>
          </a:p>
        </p:txBody>
      </p:sp>
      <p:sp>
        <p:nvSpPr>
          <p:cNvPr id="4" name="Slide Number Placeholder 3"/>
          <p:cNvSpPr>
            <a:spLocks noGrp="1"/>
          </p:cNvSpPr>
          <p:nvPr>
            <p:ph type="sldNum" sz="quarter" idx="10"/>
          </p:nvPr>
        </p:nvSpPr>
        <p:spPr/>
        <p:txBody>
          <a:bodyPr/>
          <a:lstStyle/>
          <a:p>
            <a:fld id="{858B95A4-2C1D-4E81-B6B5-2D62E866BAF6}" type="slidenum">
              <a:rPr lang="en-US" smtClean="0"/>
              <a:t>11</a:t>
            </a:fld>
            <a:endParaRPr lang="en-US"/>
          </a:p>
        </p:txBody>
      </p:sp>
    </p:spTree>
    <p:extLst>
      <p:ext uri="{BB962C8B-B14F-4D97-AF65-F5344CB8AC3E}">
        <p14:creationId xmlns:p14="http://schemas.microsoft.com/office/powerpoint/2010/main" val="406459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 Examples of P-</a:t>
            </a:r>
            <a:r>
              <a:rPr lang="en-US" sz="1200" b="0" i="0" kern="1200" dirty="0" err="1" smtClean="0">
                <a:solidFill>
                  <a:schemeClr val="tx1"/>
                </a:solidFill>
                <a:effectLst/>
                <a:latin typeface="+mn-lt"/>
                <a:ea typeface="+mn-ea"/>
                <a:cs typeface="+mn-cs"/>
              </a:rPr>
              <a:t>gp</a:t>
            </a:r>
            <a:r>
              <a:rPr lang="en-US" sz="1200" b="0" i="0" kern="1200" dirty="0" smtClean="0">
                <a:solidFill>
                  <a:schemeClr val="tx1"/>
                </a:solidFill>
                <a:effectLst/>
                <a:latin typeface="+mn-lt"/>
                <a:ea typeface="+mn-ea"/>
                <a:cs typeface="+mn-cs"/>
              </a:rPr>
              <a:t> inhibitors that reduce metabolism of DOACs, leading to increased DOAC levels, include clarithromycin, </a:t>
            </a:r>
            <a:r>
              <a:rPr lang="en-US" sz="1200" b="0" i="0" kern="1200" dirty="0" err="1" smtClean="0">
                <a:solidFill>
                  <a:schemeClr val="tx1"/>
                </a:solidFill>
                <a:effectLst/>
                <a:latin typeface="+mn-lt"/>
                <a:ea typeface="+mn-ea"/>
                <a:cs typeface="+mn-cs"/>
              </a:rPr>
              <a:t>ombitasvir</a:t>
            </a:r>
            <a:r>
              <a:rPr lang="en-US" sz="1200" b="0" i="0" kern="1200" dirty="0" smtClean="0">
                <a:solidFill>
                  <a:schemeClr val="tx1"/>
                </a:solidFill>
                <a:effectLst/>
                <a:latin typeface="+mn-lt"/>
                <a:ea typeface="+mn-ea"/>
                <a:cs typeface="+mn-cs"/>
              </a:rPr>
              <a:t>- or ritonavir-containing combinations, and verapamil. Examples of P-</a:t>
            </a:r>
            <a:r>
              <a:rPr lang="en-US" sz="1200" b="0" i="0" kern="1200" dirty="0" err="1" smtClean="0">
                <a:solidFill>
                  <a:schemeClr val="tx1"/>
                </a:solidFill>
                <a:effectLst/>
                <a:latin typeface="+mn-lt"/>
                <a:ea typeface="+mn-ea"/>
                <a:cs typeface="+mn-cs"/>
              </a:rPr>
              <a:t>gp</a:t>
            </a:r>
            <a:r>
              <a:rPr lang="en-US" sz="1200" b="0" i="0" kern="1200" dirty="0" smtClean="0">
                <a:solidFill>
                  <a:schemeClr val="tx1"/>
                </a:solidFill>
                <a:effectLst/>
                <a:latin typeface="+mn-lt"/>
                <a:ea typeface="+mn-ea"/>
                <a:cs typeface="+mn-cs"/>
              </a:rPr>
              <a:t> inducers that increase DOAC metabolism, leading to lower DOAC levels, include phenytoin, rifampin, and St. John's </a:t>
            </a:r>
            <a:r>
              <a:rPr lang="en-US" sz="1200" b="0" i="0" kern="1200" dirty="0" err="1" smtClean="0">
                <a:solidFill>
                  <a:schemeClr val="tx1"/>
                </a:solidFill>
                <a:effectLst/>
                <a:latin typeface="+mn-lt"/>
                <a:ea typeface="+mn-ea"/>
                <a:cs typeface="+mn-cs"/>
              </a:rPr>
              <a:t>wort</a:t>
            </a:r>
            <a:r>
              <a:rPr lang="en-US" sz="1200" b="0" i="0" kern="1200" dirty="0" smtClean="0">
                <a:solidFill>
                  <a:schemeClr val="tx1"/>
                </a:solidFill>
                <a:effectLst/>
                <a:latin typeface="+mn-lt"/>
                <a:ea typeface="+mn-ea"/>
                <a:cs typeface="+mn-cs"/>
              </a:rPr>
              <a:t>.</a:t>
            </a:r>
            <a:r>
              <a:rPr lang="en-US" dirty="0" smtClean="0"/>
              <a:t/>
            </a:r>
            <a:br>
              <a:rPr lang="en-US" dirty="0" smtClean="0"/>
            </a:br>
            <a:r>
              <a:rPr lang="en-US" sz="1200" b="0" i="0" kern="1200" dirty="0" smtClean="0">
                <a:solidFill>
                  <a:schemeClr val="tx1"/>
                </a:solidFill>
                <a:effectLst/>
                <a:latin typeface="+mn-lt"/>
                <a:ea typeface="+mn-ea"/>
                <a:cs typeface="+mn-cs"/>
              </a:rPr>
              <a:t>¶ Examples of strong CYP3A4 inhibitors that reduce metabolism of some DOACs, leading to increased DOAC levels, include clarithromycin and </a:t>
            </a:r>
            <a:r>
              <a:rPr lang="en-US" sz="1200" b="0" i="0" kern="1200" dirty="0" err="1" smtClean="0">
                <a:solidFill>
                  <a:schemeClr val="tx1"/>
                </a:solidFill>
                <a:effectLst/>
                <a:latin typeface="+mn-lt"/>
                <a:ea typeface="+mn-ea"/>
                <a:cs typeface="+mn-cs"/>
              </a:rPr>
              <a:t>ombitasvir</a:t>
            </a:r>
            <a:r>
              <a:rPr lang="en-US" sz="1200" b="0" i="0" kern="1200" dirty="0" smtClean="0">
                <a:solidFill>
                  <a:schemeClr val="tx1"/>
                </a:solidFill>
                <a:effectLst/>
                <a:latin typeface="+mn-lt"/>
                <a:ea typeface="+mn-ea"/>
                <a:cs typeface="+mn-cs"/>
              </a:rPr>
              <a:t>- or ritonavir-containing combinations. Examples of strong CYP3A4 inducers that increase metabolism of some DOACs, leading to lower DOAC levels, include carbamazepine, phenytoin, and rifampin.</a:t>
            </a:r>
            <a:endParaRPr lang="en-US" dirty="0"/>
          </a:p>
        </p:txBody>
      </p:sp>
      <p:sp>
        <p:nvSpPr>
          <p:cNvPr id="4" name="Slide Number Placeholder 3"/>
          <p:cNvSpPr>
            <a:spLocks noGrp="1"/>
          </p:cNvSpPr>
          <p:nvPr>
            <p:ph type="sldNum" sz="quarter" idx="10"/>
          </p:nvPr>
        </p:nvSpPr>
        <p:spPr/>
        <p:txBody>
          <a:bodyPr/>
          <a:lstStyle/>
          <a:p>
            <a:fld id="{858B95A4-2C1D-4E81-B6B5-2D62E866BAF6}" type="slidenum">
              <a:rPr lang="en-US" smtClean="0"/>
              <a:t>13</a:t>
            </a:fld>
            <a:endParaRPr lang="en-US"/>
          </a:p>
        </p:txBody>
      </p:sp>
    </p:spTree>
    <p:extLst>
      <p:ext uri="{BB962C8B-B14F-4D97-AF65-F5344CB8AC3E}">
        <p14:creationId xmlns:p14="http://schemas.microsoft.com/office/powerpoint/2010/main" val="892276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Prosthetic heart valves</a:t>
            </a:r>
            <a:r>
              <a:rPr lang="en-US" sz="1200" b="0" i="0" kern="1200" dirty="0" smtClean="0">
                <a:solidFill>
                  <a:schemeClr val="tx1"/>
                </a:solidFill>
                <a:effectLst/>
                <a:latin typeface="+mn-lt"/>
                <a:ea typeface="+mn-ea"/>
                <a:cs typeface="+mn-cs"/>
              </a:rPr>
              <a:t> – The direct thrombin inhibitors and direct factor </a:t>
            </a:r>
            <a:r>
              <a:rPr lang="en-US" sz="1200" b="0" i="0" kern="1200" dirty="0" err="1" smtClean="0">
                <a:solidFill>
                  <a:schemeClr val="tx1"/>
                </a:solidFill>
                <a:effectLst/>
                <a:latin typeface="+mn-lt"/>
                <a:ea typeface="+mn-ea"/>
                <a:cs typeface="+mn-cs"/>
              </a:rPr>
              <a:t>Xa</a:t>
            </a:r>
            <a:r>
              <a:rPr lang="en-US" sz="1200" b="0" i="0" kern="1200" dirty="0" smtClean="0">
                <a:solidFill>
                  <a:schemeClr val="tx1"/>
                </a:solidFill>
                <a:effectLst/>
                <a:latin typeface="+mn-lt"/>
                <a:ea typeface="+mn-ea"/>
                <a:cs typeface="+mn-cs"/>
              </a:rPr>
              <a:t> inhibitors are </a:t>
            </a:r>
            <a:r>
              <a:rPr lang="en-US" sz="1200" b="1" i="0" kern="1200" dirty="0" smtClean="0">
                <a:solidFill>
                  <a:schemeClr val="tx1"/>
                </a:solidFill>
                <a:effectLst/>
                <a:latin typeface="+mn-lt"/>
                <a:ea typeface="+mn-ea"/>
                <a:cs typeface="+mn-cs"/>
              </a:rPr>
              <a:t>not</a:t>
            </a:r>
            <a:r>
              <a:rPr lang="en-US" sz="1200" b="0" i="0" kern="1200" dirty="0" smtClean="0">
                <a:solidFill>
                  <a:schemeClr val="tx1"/>
                </a:solidFill>
                <a:effectLst/>
                <a:latin typeface="+mn-lt"/>
                <a:ea typeface="+mn-ea"/>
                <a:cs typeface="+mn-cs"/>
              </a:rPr>
              <a:t> used in patients with prosthetic heart valves, due to greater risk of valve thrombosis, which may be fatal. (See </a:t>
            </a:r>
            <a:r>
              <a:rPr lang="en-US" sz="1200" b="0" i="0" u="sng" kern="1200" dirty="0" smtClean="0">
                <a:solidFill>
                  <a:schemeClr val="tx1"/>
                </a:solidFill>
                <a:effectLst/>
                <a:latin typeface="+mn-lt"/>
                <a:ea typeface="+mn-ea"/>
                <a:cs typeface="+mn-cs"/>
                <a:hlinkClick r:id="rId3"/>
              </a:rPr>
              <a:t>"Antithrombotic therapy for surgical prosthetic heart valves and surgical valve repair: Indications", section on 'Direct oral anticoagulants'</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Pregnancy</a:t>
            </a:r>
            <a:r>
              <a:rPr lang="en-US" sz="1200" b="0" i="0" kern="1200" dirty="0" smtClean="0">
                <a:solidFill>
                  <a:schemeClr val="tx1"/>
                </a:solidFill>
                <a:effectLst/>
                <a:latin typeface="+mn-lt"/>
                <a:ea typeface="+mn-ea"/>
                <a:cs typeface="+mn-cs"/>
              </a:rPr>
              <a:t> – Direct thrombin inhibitors and direct factor </a:t>
            </a:r>
            <a:r>
              <a:rPr lang="en-US" sz="1200" b="0" i="0" kern="1200" dirty="0" err="1" smtClean="0">
                <a:solidFill>
                  <a:schemeClr val="tx1"/>
                </a:solidFill>
                <a:effectLst/>
                <a:latin typeface="+mn-lt"/>
                <a:ea typeface="+mn-ea"/>
                <a:cs typeface="+mn-cs"/>
              </a:rPr>
              <a:t>Xa</a:t>
            </a:r>
            <a:r>
              <a:rPr lang="en-US" sz="1200" b="0" i="0" kern="1200" dirty="0" smtClean="0">
                <a:solidFill>
                  <a:schemeClr val="tx1"/>
                </a:solidFill>
                <a:effectLst/>
                <a:latin typeface="+mn-lt"/>
                <a:ea typeface="+mn-ea"/>
                <a:cs typeface="+mn-cs"/>
              </a:rPr>
              <a:t> inhibitors are </a:t>
            </a:r>
            <a:r>
              <a:rPr lang="en-US" sz="1200" b="1" i="0" kern="1200" dirty="0" smtClean="0">
                <a:solidFill>
                  <a:schemeClr val="tx1"/>
                </a:solidFill>
                <a:effectLst/>
                <a:latin typeface="+mn-lt"/>
                <a:ea typeface="+mn-ea"/>
                <a:cs typeface="+mn-cs"/>
              </a:rPr>
              <a:t>not</a:t>
            </a:r>
            <a:r>
              <a:rPr lang="en-US" sz="1200" b="0" i="0" kern="1200" dirty="0" smtClean="0">
                <a:solidFill>
                  <a:schemeClr val="tx1"/>
                </a:solidFill>
                <a:effectLst/>
                <a:latin typeface="+mn-lt"/>
                <a:ea typeface="+mn-ea"/>
                <a:cs typeface="+mn-cs"/>
              </a:rPr>
              <a:t> used during pregnancy, due to lack of clinical experience in this setting; LMW heparin is preferred in most pregnant women who require an anticoagulant. If a patient taking one of these agents becomes pregnant, she should be switched to LMW heparin immediately. This issue is discussed in detail separately. (See </a:t>
            </a:r>
            <a:r>
              <a:rPr lang="en-US" sz="1200" b="0" i="0" u="sng" kern="1200" dirty="0" smtClean="0">
                <a:solidFill>
                  <a:schemeClr val="tx1"/>
                </a:solidFill>
                <a:effectLst/>
                <a:latin typeface="+mn-lt"/>
                <a:ea typeface="+mn-ea"/>
                <a:cs typeface="+mn-cs"/>
                <a:hlinkClick r:id="rId4"/>
              </a:rPr>
              <a:t>"Use of anticoagulants during pregnancy and postpartum"</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Chronic kidney disease</a:t>
            </a:r>
            <a:r>
              <a:rPr lang="en-US" sz="1200" b="0" i="0" kern="1200" dirty="0" smtClean="0">
                <a:solidFill>
                  <a:schemeClr val="tx1"/>
                </a:solidFill>
                <a:effectLst/>
                <a:latin typeface="+mn-lt"/>
                <a:ea typeface="+mn-ea"/>
                <a:cs typeface="+mn-cs"/>
              </a:rPr>
              <a:t> – DOACs are metabolized mostly in the kidney, with </a:t>
            </a:r>
            <a:r>
              <a:rPr lang="en-US" sz="1200" b="0" i="0" u="sng" kern="1200" dirty="0" err="1" smtClean="0">
                <a:solidFill>
                  <a:schemeClr val="tx1"/>
                </a:solidFill>
                <a:effectLst/>
                <a:latin typeface="+mn-lt"/>
                <a:ea typeface="+mn-ea"/>
                <a:cs typeface="+mn-cs"/>
                <a:hlinkClick r:id="rId5"/>
              </a:rPr>
              <a:t>apixaban</a:t>
            </a:r>
            <a:r>
              <a:rPr lang="en-US" sz="1200" b="0" i="0" kern="1200" dirty="0" smtClean="0">
                <a:solidFill>
                  <a:schemeClr val="tx1"/>
                </a:solidFill>
                <a:effectLst/>
                <a:latin typeface="+mn-lt"/>
                <a:ea typeface="+mn-ea"/>
                <a:cs typeface="+mn-cs"/>
              </a:rPr>
              <a:t> least dependent on clearance by the kidney (approximately 25 percent). Creatinine clearance (</a:t>
            </a:r>
            <a:r>
              <a:rPr lang="en-US" sz="1200" b="0" i="0" kern="1200" dirty="0" err="1" smtClean="0">
                <a:solidFill>
                  <a:schemeClr val="tx1"/>
                </a:solidFill>
                <a:effectLst/>
                <a:latin typeface="+mn-lt"/>
                <a:ea typeface="+mn-ea"/>
                <a:cs typeface="+mn-cs"/>
              </a:rPr>
              <a:t>CrCl</a:t>
            </a:r>
            <a:r>
              <a:rPr lang="en-US" sz="1200" b="0" i="0" kern="1200" dirty="0" smtClean="0">
                <a:solidFill>
                  <a:schemeClr val="tx1"/>
                </a:solidFill>
                <a:effectLst/>
                <a:latin typeface="+mn-lt"/>
                <a:ea typeface="+mn-ea"/>
                <a:cs typeface="+mn-cs"/>
              </a:rPr>
              <a:t>) can be estimated from the patient's sex, age, weight, and serum creatinine (</a:t>
            </a:r>
            <a:r>
              <a:rPr lang="en-US" sz="1200" b="0" i="0" u="sng" kern="1200" dirty="0" smtClean="0">
                <a:solidFill>
                  <a:schemeClr val="tx1"/>
                </a:solidFill>
                <a:effectLst/>
                <a:latin typeface="+mn-lt"/>
                <a:ea typeface="+mn-ea"/>
                <a:cs typeface="+mn-cs"/>
                <a:hlinkClick r:id="rId6"/>
              </a:rPr>
              <a:t>calculator 1</a:t>
            </a:r>
            <a:r>
              <a:rPr lang="en-US" sz="1200" b="0" i="0" kern="1200" dirty="0" smtClean="0">
                <a:solidFill>
                  <a:schemeClr val="tx1"/>
                </a:solidFill>
                <a:effectLst/>
                <a:latin typeface="+mn-lt"/>
                <a:ea typeface="+mn-ea"/>
                <a:cs typeface="+mn-cs"/>
              </a:rPr>
              <a:t> and </a:t>
            </a:r>
            <a:r>
              <a:rPr lang="en-US" sz="1200" b="0" i="0" u="sng" kern="1200" dirty="0" smtClean="0">
                <a:solidFill>
                  <a:schemeClr val="tx1"/>
                </a:solidFill>
                <a:effectLst/>
                <a:latin typeface="+mn-lt"/>
                <a:ea typeface="+mn-ea"/>
                <a:cs typeface="+mn-cs"/>
                <a:hlinkClick r:id="rId7"/>
              </a:rPr>
              <a:t>calculator 2</a:t>
            </a:r>
            <a:r>
              <a:rPr lang="en-US" sz="1200" b="0" i="0" kern="1200" dirty="0" smtClean="0">
                <a:solidFill>
                  <a:schemeClr val="tx1"/>
                </a:solidFill>
                <a:effectLst/>
                <a:latin typeface="+mn-lt"/>
                <a:ea typeface="+mn-ea"/>
                <a:cs typeface="+mn-cs"/>
              </a:rPr>
              <a:t>). Concerns have existed with the use of DOACs in individuals with </a:t>
            </a:r>
            <a:r>
              <a:rPr lang="en-US" sz="1200" b="0" i="0" kern="1200" dirty="0" err="1" smtClean="0">
                <a:solidFill>
                  <a:schemeClr val="tx1"/>
                </a:solidFill>
                <a:effectLst/>
                <a:latin typeface="+mn-lt"/>
                <a:ea typeface="+mn-ea"/>
                <a:cs typeface="+mn-cs"/>
              </a:rPr>
              <a:t>CrCl</a:t>
            </a:r>
            <a:r>
              <a:rPr lang="en-US" sz="1200" b="0" i="0" kern="1200" dirty="0" smtClean="0">
                <a:solidFill>
                  <a:schemeClr val="tx1"/>
                </a:solidFill>
                <a:effectLst/>
                <a:latin typeface="+mn-lt"/>
                <a:ea typeface="+mn-ea"/>
                <a:cs typeface="+mn-cs"/>
              </a:rPr>
              <a:t> less than 30 mL/minute. However, data continue to accumulate, especially in individuals with atrial fibrillation, suggesting that DOACs, especially </a:t>
            </a:r>
            <a:r>
              <a:rPr lang="en-US" sz="1200" b="0" i="0" kern="1200" dirty="0" err="1" smtClean="0">
                <a:solidFill>
                  <a:schemeClr val="tx1"/>
                </a:solidFill>
                <a:effectLst/>
                <a:latin typeface="+mn-lt"/>
                <a:ea typeface="+mn-ea"/>
                <a:cs typeface="+mn-cs"/>
              </a:rPr>
              <a:t>apixaban</a:t>
            </a:r>
            <a:r>
              <a:rPr lang="en-US" sz="1200" b="0" i="0" kern="1200" dirty="0" smtClean="0">
                <a:solidFill>
                  <a:schemeClr val="tx1"/>
                </a:solidFill>
                <a:effectLst/>
                <a:latin typeface="+mn-lt"/>
                <a:ea typeface="+mn-ea"/>
                <a:cs typeface="+mn-cs"/>
              </a:rPr>
              <a:t>, have better to equal efficacy and safety, similar to effects in individuals with normal </a:t>
            </a:r>
            <a:r>
              <a:rPr lang="en-US" sz="1200" b="0" i="0" kern="1200" dirty="0" err="1" smtClean="0">
                <a:solidFill>
                  <a:schemeClr val="tx1"/>
                </a:solidFill>
                <a:effectLst/>
                <a:latin typeface="+mn-lt"/>
                <a:ea typeface="+mn-ea"/>
                <a:cs typeface="+mn-cs"/>
              </a:rPr>
              <a:t>CrCl</a:t>
            </a:r>
            <a:r>
              <a:rPr lang="en-US" sz="1200" b="0" i="0" kern="1200" dirty="0" smtClean="0">
                <a:solidFill>
                  <a:schemeClr val="tx1"/>
                </a:solidFill>
                <a:effectLst/>
                <a:latin typeface="+mn-lt"/>
                <a:ea typeface="+mn-ea"/>
                <a:cs typeface="+mn-cs"/>
              </a:rPr>
              <a:t>. (See </a:t>
            </a:r>
            <a:r>
              <a:rPr lang="en-US" sz="1200" b="0" i="0" u="sng" kern="1200" dirty="0" smtClean="0">
                <a:solidFill>
                  <a:schemeClr val="tx1"/>
                </a:solidFill>
                <a:effectLst/>
                <a:latin typeface="+mn-lt"/>
                <a:ea typeface="+mn-ea"/>
                <a:cs typeface="+mn-cs"/>
              </a:rPr>
              <a:t>'Chronic kidney disease'</a:t>
            </a:r>
            <a:r>
              <a:rPr lang="en-US" sz="1200" b="0" i="0" kern="1200" dirty="0" smtClean="0">
                <a:solidFill>
                  <a:schemeClr val="tx1"/>
                </a:solidFill>
                <a:effectLst/>
                <a:latin typeface="+mn-lt"/>
                <a:ea typeface="+mn-ea"/>
                <a:cs typeface="+mn-cs"/>
              </a:rPr>
              <a:t> above and </a:t>
            </a:r>
            <a:r>
              <a:rPr lang="en-US" sz="1200" b="0" i="0" u="sng" kern="1200" dirty="0" smtClean="0">
                <a:solidFill>
                  <a:schemeClr val="tx1"/>
                </a:solidFill>
                <a:effectLst/>
                <a:latin typeface="+mn-lt"/>
                <a:ea typeface="+mn-ea"/>
                <a:cs typeface="+mn-cs"/>
                <a:hlinkClick r:id="rId8"/>
              </a:rPr>
              <a:t>"Atrial fibrillation: Anticoagulant therapy to prevent thromboembolism", section on 'Chronic kidney disease'</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Severe liver disease</a:t>
            </a:r>
            <a:r>
              <a:rPr lang="en-US" sz="1200" b="0" i="0" kern="1200" dirty="0" smtClean="0">
                <a:solidFill>
                  <a:schemeClr val="tx1"/>
                </a:solidFill>
                <a:effectLst/>
                <a:latin typeface="+mn-lt"/>
                <a:ea typeface="+mn-ea"/>
                <a:cs typeface="+mn-cs"/>
              </a:rPr>
              <a:t> – DOACs are </a:t>
            </a:r>
            <a:r>
              <a:rPr lang="en-US" sz="1200" b="0" i="0" kern="1200" dirty="0" err="1" smtClean="0">
                <a:solidFill>
                  <a:schemeClr val="tx1"/>
                </a:solidFill>
                <a:effectLst/>
                <a:latin typeface="+mn-lt"/>
                <a:ea typeface="+mn-ea"/>
                <a:cs typeface="+mn-cs"/>
              </a:rPr>
              <a:t>hepatically</a:t>
            </a:r>
            <a:r>
              <a:rPr lang="en-US" sz="1200" b="0" i="0" kern="1200" dirty="0" smtClean="0">
                <a:solidFill>
                  <a:schemeClr val="tx1"/>
                </a:solidFill>
                <a:effectLst/>
                <a:latin typeface="+mn-lt"/>
                <a:ea typeface="+mn-ea"/>
                <a:cs typeface="+mn-cs"/>
              </a:rPr>
              <a:t> metabolized to varying degrees, and most clinicians do not use DOACs in individuals with severe hepatic impairment, as shown in the table (</a:t>
            </a:r>
            <a:r>
              <a:rPr lang="en-US" sz="1200" b="0" i="0" u="sng" kern="1200" dirty="0" smtClean="0">
                <a:solidFill>
                  <a:schemeClr val="tx1"/>
                </a:solidFill>
                <a:effectLst/>
                <a:latin typeface="+mn-lt"/>
                <a:ea typeface="+mn-ea"/>
                <a:cs typeface="+mn-cs"/>
                <a:hlinkClick r:id="rId9"/>
              </a:rPr>
              <a:t>table 3</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Antiphospholipid syndrome</a:t>
            </a:r>
            <a:r>
              <a:rPr lang="en-US" sz="1200" b="0" i="0" kern="1200" dirty="0" smtClean="0">
                <a:solidFill>
                  <a:schemeClr val="tx1"/>
                </a:solidFill>
                <a:effectLst/>
                <a:latin typeface="+mn-lt"/>
                <a:ea typeface="+mn-ea"/>
                <a:cs typeface="+mn-cs"/>
              </a:rPr>
              <a:t> – In patients with the antiphospholipid syndrome (APS) who require anticoagulation, heparin followed by </a:t>
            </a:r>
            <a:r>
              <a:rPr lang="en-US" sz="1200" b="0" i="0" u="sng" kern="1200" dirty="0" smtClean="0">
                <a:solidFill>
                  <a:schemeClr val="tx1"/>
                </a:solidFill>
                <a:effectLst/>
                <a:latin typeface="+mn-lt"/>
                <a:ea typeface="+mn-ea"/>
                <a:cs typeface="+mn-cs"/>
                <a:hlinkClick r:id="rId10"/>
              </a:rPr>
              <a:t>warfarin</a:t>
            </a:r>
            <a:r>
              <a:rPr lang="en-US" sz="1200" b="0" i="0" kern="1200" dirty="0" smtClean="0">
                <a:solidFill>
                  <a:schemeClr val="tx1"/>
                </a:solidFill>
                <a:effectLst/>
                <a:latin typeface="+mn-lt"/>
                <a:ea typeface="+mn-ea"/>
                <a:cs typeface="+mn-cs"/>
              </a:rPr>
              <a:t> is the preferred therapy, especially for those with a history of arterial thrombosis or other high-risk features. (See </a:t>
            </a:r>
            <a:r>
              <a:rPr lang="en-US" sz="1200" b="0" i="0" u="sng" kern="1200" dirty="0" smtClean="0">
                <a:solidFill>
                  <a:schemeClr val="tx1"/>
                </a:solidFill>
                <a:effectLst/>
                <a:latin typeface="+mn-lt"/>
                <a:ea typeface="+mn-ea"/>
                <a:cs typeface="+mn-cs"/>
                <a:hlinkClick r:id="rId11"/>
              </a:rPr>
              <a:t>"Treatment of antiphospholipid syndrome"</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Compliance</a:t>
            </a:r>
            <a:r>
              <a:rPr lang="en-US" sz="1200" b="0" i="0" kern="1200" dirty="0" smtClean="0">
                <a:solidFill>
                  <a:schemeClr val="tx1"/>
                </a:solidFill>
                <a:effectLst/>
                <a:latin typeface="+mn-lt"/>
                <a:ea typeface="+mn-ea"/>
                <a:cs typeface="+mn-cs"/>
              </a:rPr>
              <a:t> – Use of DOACs may be challenging in patients who are unable to take their medication as prescribed. The lack of routine monitoring and short half-lives of these agents make it more difficult to determine if a patient is taking them appropriately. In addition, missing one or two doses can leave the patient inadequately anticoagulated; in contrast, missing a couple of doses of </a:t>
            </a:r>
            <a:r>
              <a:rPr lang="en-US" sz="1200" b="0" i="0" u="sng" kern="1200" dirty="0" smtClean="0">
                <a:solidFill>
                  <a:schemeClr val="tx1"/>
                </a:solidFill>
                <a:effectLst/>
                <a:latin typeface="+mn-lt"/>
                <a:ea typeface="+mn-ea"/>
                <a:cs typeface="+mn-cs"/>
                <a:hlinkClick r:id="rId10"/>
              </a:rPr>
              <a:t>warfarin</a:t>
            </a:r>
            <a:r>
              <a:rPr lang="en-US" sz="1200" b="0" i="0" kern="1200" dirty="0" smtClean="0">
                <a:solidFill>
                  <a:schemeClr val="tx1"/>
                </a:solidFill>
                <a:effectLst/>
                <a:latin typeface="+mn-lt"/>
                <a:ea typeface="+mn-ea"/>
                <a:cs typeface="+mn-cs"/>
              </a:rPr>
              <a:t> is unlikely to substantially increase the time outside the therapeutic range.</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Gastrointestinal disease</a:t>
            </a:r>
            <a:r>
              <a:rPr lang="en-US" sz="1200" b="0" i="0" kern="1200" dirty="0" smtClean="0">
                <a:solidFill>
                  <a:schemeClr val="tx1"/>
                </a:solidFill>
                <a:effectLst/>
                <a:latin typeface="+mn-lt"/>
                <a:ea typeface="+mn-ea"/>
                <a:cs typeface="+mn-cs"/>
              </a:rPr>
              <a:t> – Patients with gastrointestinal diseases, especially those with a history of bleeding, may prefer to avoid the direct factor </a:t>
            </a:r>
            <a:r>
              <a:rPr lang="en-US" sz="1200" b="0" i="0" kern="1200" dirty="0" err="1" smtClean="0">
                <a:solidFill>
                  <a:schemeClr val="tx1"/>
                </a:solidFill>
                <a:effectLst/>
                <a:latin typeface="+mn-lt"/>
                <a:ea typeface="+mn-ea"/>
                <a:cs typeface="+mn-cs"/>
              </a:rPr>
              <a:t>Xa</a:t>
            </a:r>
            <a:r>
              <a:rPr lang="en-US" sz="1200" b="0" i="0" kern="1200" dirty="0" smtClean="0">
                <a:solidFill>
                  <a:schemeClr val="tx1"/>
                </a:solidFill>
                <a:effectLst/>
                <a:latin typeface="+mn-lt"/>
                <a:ea typeface="+mn-ea"/>
                <a:cs typeface="+mn-cs"/>
              </a:rPr>
              <a:t> inhibitors because of an increased bleeding risk. Individuals with severe dyspepsia may not tolerate </a:t>
            </a:r>
            <a:r>
              <a:rPr lang="en-US" sz="1200" b="0" i="0" u="sng" kern="1200" dirty="0" smtClean="0">
                <a:solidFill>
                  <a:schemeClr val="tx1"/>
                </a:solidFill>
                <a:effectLst/>
                <a:latin typeface="+mn-lt"/>
                <a:ea typeface="+mn-ea"/>
                <a:cs typeface="+mn-cs"/>
                <a:hlinkClick r:id="rId12"/>
              </a:rPr>
              <a:t>dabigatran</a:t>
            </a:r>
            <a:r>
              <a:rPr lang="en-US" sz="1200" b="0" i="0" kern="1200" dirty="0" smtClean="0">
                <a:solidFill>
                  <a:schemeClr val="tx1"/>
                </a:solidFill>
                <a:effectLst/>
                <a:latin typeface="+mn-lt"/>
                <a:ea typeface="+mn-ea"/>
                <a:cs typeface="+mn-cs"/>
              </a:rPr>
              <a:t>. (See </a:t>
            </a:r>
            <a:r>
              <a:rPr lang="en-US" sz="1200" b="0" i="0" u="sng" kern="1200" dirty="0" smtClean="0">
                <a:solidFill>
                  <a:schemeClr val="tx1"/>
                </a:solidFill>
                <a:effectLst/>
                <a:latin typeface="+mn-lt"/>
                <a:ea typeface="+mn-ea"/>
                <a:cs typeface="+mn-cs"/>
              </a:rPr>
              <a:t>'Risks (dabigatran)'</a:t>
            </a:r>
            <a:r>
              <a:rPr lang="en-US" sz="1200" b="0" i="0" kern="1200" dirty="0" smtClean="0">
                <a:solidFill>
                  <a:schemeClr val="tx1"/>
                </a:solidFill>
                <a:effectLst/>
                <a:latin typeface="+mn-lt"/>
                <a:ea typeface="+mn-ea"/>
                <a:cs typeface="+mn-cs"/>
              </a:rPr>
              <a:t> below.)</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Altered gastrointestinal anatomy</a:t>
            </a:r>
            <a:r>
              <a:rPr lang="en-US" sz="1200" b="0" i="0" kern="1200" dirty="0" smtClean="0">
                <a:solidFill>
                  <a:schemeClr val="tx1"/>
                </a:solidFill>
                <a:effectLst/>
                <a:latin typeface="+mn-lt"/>
                <a:ea typeface="+mn-ea"/>
                <a:cs typeface="+mn-cs"/>
              </a:rPr>
              <a:t> – Individuals who have undergone gastrectomy or weight reduction surgeries such as gastric bypass may have altered absorption of the DOACs. Some experts consider this a reason to avoid DOAC and would use a different anticoagulant such as heparin or </a:t>
            </a:r>
            <a:r>
              <a:rPr lang="en-US" sz="1200" b="0" i="0" u="sng" kern="1200" dirty="0" smtClean="0">
                <a:solidFill>
                  <a:schemeClr val="tx1"/>
                </a:solidFill>
                <a:effectLst/>
                <a:latin typeface="+mn-lt"/>
                <a:ea typeface="+mn-ea"/>
                <a:cs typeface="+mn-cs"/>
                <a:hlinkClick r:id="rId10"/>
              </a:rPr>
              <a:t>warfarin</a:t>
            </a:r>
            <a:r>
              <a:rPr lang="en-US" sz="1200" b="0" i="0" kern="1200" dirty="0" smtClean="0">
                <a:solidFill>
                  <a:schemeClr val="tx1"/>
                </a:solidFill>
                <a:effectLst/>
                <a:latin typeface="+mn-lt"/>
                <a:ea typeface="+mn-ea"/>
                <a:cs typeface="+mn-cs"/>
              </a:rPr>
              <a:t>, for which therapeutic drug monitoring is available. Another alternative if a DOAC is used is to measure drug levels to confirm absorption.</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Dosing convenience</a:t>
            </a:r>
            <a:r>
              <a:rPr lang="en-US" sz="1200" b="0" i="0" kern="1200" dirty="0" smtClean="0">
                <a:solidFill>
                  <a:schemeClr val="tx1"/>
                </a:solidFill>
                <a:effectLst/>
                <a:latin typeface="+mn-lt"/>
                <a:ea typeface="+mn-ea"/>
                <a:cs typeface="+mn-cs"/>
              </a:rPr>
              <a:t> – </a:t>
            </a:r>
            <a:r>
              <a:rPr lang="en-US" sz="1200" b="0" i="0" u="sng" kern="1200" dirty="0" smtClean="0">
                <a:solidFill>
                  <a:schemeClr val="tx1"/>
                </a:solidFill>
                <a:effectLst/>
                <a:latin typeface="+mn-lt"/>
                <a:ea typeface="+mn-ea"/>
                <a:cs typeface="+mn-cs"/>
                <a:hlinkClick r:id="rId12"/>
              </a:rPr>
              <a:t>Dabigatran</a:t>
            </a:r>
            <a:r>
              <a:rPr lang="en-US" sz="1200" b="0" i="0" kern="1200" dirty="0" smtClean="0">
                <a:solidFill>
                  <a:schemeClr val="tx1"/>
                </a:solidFill>
                <a:effectLst/>
                <a:latin typeface="+mn-lt"/>
                <a:ea typeface="+mn-ea"/>
                <a:cs typeface="+mn-cs"/>
              </a:rPr>
              <a:t> and </a:t>
            </a:r>
            <a:r>
              <a:rPr lang="en-US" sz="1200" b="0" i="0" u="sng" kern="1200" dirty="0" err="1" smtClean="0">
                <a:solidFill>
                  <a:schemeClr val="tx1"/>
                </a:solidFill>
                <a:effectLst/>
                <a:latin typeface="+mn-lt"/>
                <a:ea typeface="+mn-ea"/>
                <a:cs typeface="+mn-cs"/>
                <a:hlinkClick r:id="rId5"/>
              </a:rPr>
              <a:t>apixaban</a:t>
            </a:r>
            <a:r>
              <a:rPr lang="en-US" sz="1200" b="0" i="0" kern="1200" dirty="0" smtClean="0">
                <a:solidFill>
                  <a:schemeClr val="tx1"/>
                </a:solidFill>
                <a:effectLst/>
                <a:latin typeface="+mn-lt"/>
                <a:ea typeface="+mn-ea"/>
                <a:cs typeface="+mn-cs"/>
              </a:rPr>
              <a:t> require twice daily dosing, which may cause an increased burden for patients who place a higher value on taking a single daily dose of an anticoagulant. European labeling for dabigatran includes once daily dosing. </a:t>
            </a:r>
            <a:r>
              <a:rPr lang="en-US" sz="1200" b="0" i="0" u="sng" kern="1200" dirty="0" smtClean="0">
                <a:solidFill>
                  <a:schemeClr val="tx1"/>
                </a:solidFill>
                <a:effectLst/>
                <a:latin typeface="+mn-lt"/>
                <a:ea typeface="+mn-ea"/>
                <a:cs typeface="+mn-cs"/>
                <a:hlinkClick r:id="rId13"/>
              </a:rPr>
              <a:t>Rivaroxaban</a:t>
            </a:r>
            <a:r>
              <a:rPr lang="en-US" sz="1200" b="0" i="0" kern="1200" dirty="0" smtClean="0">
                <a:solidFill>
                  <a:schemeClr val="tx1"/>
                </a:solidFill>
                <a:effectLst/>
                <a:latin typeface="+mn-lt"/>
                <a:ea typeface="+mn-ea"/>
                <a:cs typeface="+mn-cs"/>
              </a:rPr>
              <a:t> and </a:t>
            </a:r>
            <a:r>
              <a:rPr lang="en-US" sz="1200" b="0" i="0" u="sng" kern="1200" dirty="0" err="1" smtClean="0">
                <a:solidFill>
                  <a:schemeClr val="tx1"/>
                </a:solidFill>
                <a:effectLst/>
                <a:latin typeface="+mn-lt"/>
                <a:ea typeface="+mn-ea"/>
                <a:cs typeface="+mn-cs"/>
                <a:hlinkClick r:id="rId14"/>
              </a:rPr>
              <a:t>edoxaban</a:t>
            </a:r>
            <a:r>
              <a:rPr lang="en-US" sz="1200" b="0" i="0" kern="1200" dirty="0" smtClean="0">
                <a:solidFill>
                  <a:schemeClr val="tx1"/>
                </a:solidFill>
                <a:effectLst/>
                <a:latin typeface="+mn-lt"/>
                <a:ea typeface="+mn-ea"/>
                <a:cs typeface="+mn-cs"/>
              </a:rPr>
              <a:t> have a once daily dosing schedule, as does </a:t>
            </a:r>
            <a:r>
              <a:rPr lang="en-US" sz="1200" b="0" i="0" u="sng" kern="1200" dirty="0" smtClean="0">
                <a:solidFill>
                  <a:schemeClr val="tx1"/>
                </a:solidFill>
                <a:effectLst/>
                <a:latin typeface="+mn-lt"/>
                <a:ea typeface="+mn-ea"/>
                <a:cs typeface="+mn-cs"/>
                <a:hlinkClick r:id="rId10"/>
              </a:rPr>
              <a:t>warfarin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Cost</a:t>
            </a:r>
            <a:r>
              <a:rPr lang="en-US" sz="1200" b="0" i="0" kern="1200" dirty="0" smtClean="0">
                <a:solidFill>
                  <a:schemeClr val="tx1"/>
                </a:solidFill>
                <a:effectLst/>
                <a:latin typeface="+mn-lt"/>
                <a:ea typeface="+mn-ea"/>
                <a:cs typeface="+mn-cs"/>
              </a:rPr>
              <a:t> – Vitamin K antagonists are typically much less expensive than DOACs.</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Inability to titrate the dose</a:t>
            </a:r>
            <a:r>
              <a:rPr lang="en-US" sz="1200" b="0" i="0" kern="1200" dirty="0" smtClean="0">
                <a:solidFill>
                  <a:schemeClr val="tx1"/>
                </a:solidFill>
                <a:effectLst/>
                <a:latin typeface="+mn-lt"/>
                <a:ea typeface="+mn-ea"/>
                <a:cs typeface="+mn-cs"/>
              </a:rPr>
              <a:t> – Individuals with an aggressive </a:t>
            </a:r>
            <a:r>
              <a:rPr lang="en-US" sz="1200" b="0" i="0" kern="1200" dirty="0" err="1" smtClean="0">
                <a:solidFill>
                  <a:schemeClr val="tx1"/>
                </a:solidFill>
                <a:effectLst/>
                <a:latin typeface="+mn-lt"/>
                <a:ea typeface="+mn-ea"/>
                <a:cs typeface="+mn-cs"/>
              </a:rPr>
              <a:t>hypercoagulable</a:t>
            </a:r>
            <a:r>
              <a:rPr lang="en-US" sz="1200" b="0" i="0" kern="1200" dirty="0" smtClean="0">
                <a:solidFill>
                  <a:schemeClr val="tx1"/>
                </a:solidFill>
                <a:effectLst/>
                <a:latin typeface="+mn-lt"/>
                <a:ea typeface="+mn-ea"/>
                <a:cs typeface="+mn-cs"/>
              </a:rPr>
              <a:t> state may have recurrent thrombosis despite adequate anticoagulation. For individuals with </a:t>
            </a:r>
            <a:r>
              <a:rPr lang="en-US" sz="1200" b="0" i="0" u="sng" kern="1200" dirty="0" smtClean="0">
                <a:solidFill>
                  <a:schemeClr val="tx1"/>
                </a:solidFill>
                <a:effectLst/>
                <a:latin typeface="+mn-lt"/>
                <a:ea typeface="+mn-ea"/>
                <a:cs typeface="+mn-cs"/>
                <a:hlinkClick r:id="rId10"/>
              </a:rPr>
              <a:t>warfarin</a:t>
            </a:r>
            <a:r>
              <a:rPr lang="en-US" sz="1200" b="0" i="0" kern="1200" dirty="0" smtClean="0">
                <a:solidFill>
                  <a:schemeClr val="tx1"/>
                </a:solidFill>
                <a:effectLst/>
                <a:latin typeface="+mn-lt"/>
                <a:ea typeface="+mn-ea"/>
                <a:cs typeface="+mn-cs"/>
              </a:rPr>
              <a:t>, one approach is to target a higher INR. This type of dose titration is not validated for DOACs.</a:t>
            </a:r>
          </a:p>
          <a:p>
            <a:endParaRPr lang="en-US" dirty="0"/>
          </a:p>
        </p:txBody>
      </p:sp>
      <p:sp>
        <p:nvSpPr>
          <p:cNvPr id="4" name="Slide Number Placeholder 3"/>
          <p:cNvSpPr>
            <a:spLocks noGrp="1"/>
          </p:cNvSpPr>
          <p:nvPr>
            <p:ph type="sldNum" sz="quarter" idx="10"/>
          </p:nvPr>
        </p:nvSpPr>
        <p:spPr/>
        <p:txBody>
          <a:bodyPr/>
          <a:lstStyle/>
          <a:p>
            <a:fld id="{858B95A4-2C1D-4E81-B6B5-2D62E866BAF6}" type="slidenum">
              <a:rPr lang="en-US" smtClean="0"/>
              <a:t>15</a:t>
            </a:fld>
            <a:endParaRPr lang="en-US"/>
          </a:p>
        </p:txBody>
      </p:sp>
    </p:spTree>
    <p:extLst>
      <p:ext uri="{BB962C8B-B14F-4D97-AF65-F5344CB8AC3E}">
        <p14:creationId xmlns:p14="http://schemas.microsoft.com/office/powerpoint/2010/main" val="218635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Lower bleeding risk</a:t>
            </a:r>
            <a:r>
              <a:rPr lang="en-US" sz="1200" b="0" i="0" kern="1200" dirty="0" smtClean="0">
                <a:solidFill>
                  <a:schemeClr val="tx1"/>
                </a:solidFill>
                <a:effectLst/>
                <a:latin typeface="+mn-lt"/>
                <a:ea typeface="+mn-ea"/>
                <a:cs typeface="+mn-cs"/>
              </a:rPr>
              <a:t> – Overall, all-cause mortality from DOACs appears to be lower than that from </a:t>
            </a:r>
            <a:r>
              <a:rPr lang="en-US" sz="1200" b="0" i="0" u="sng" kern="1200" dirty="0" smtClean="0">
                <a:solidFill>
                  <a:schemeClr val="tx1"/>
                </a:solidFill>
                <a:effectLst/>
                <a:latin typeface="+mn-lt"/>
                <a:ea typeface="+mn-ea"/>
                <a:cs typeface="+mn-cs"/>
                <a:hlinkClick r:id="rId3"/>
              </a:rPr>
              <a:t>warfarin</a:t>
            </a:r>
            <a:r>
              <a:rPr lang="en-US" sz="1200" b="0" i="0" kern="1200" dirty="0" smtClean="0">
                <a:solidFill>
                  <a:schemeClr val="tx1"/>
                </a:solidFill>
                <a:effectLst/>
                <a:latin typeface="+mn-lt"/>
                <a:ea typeface="+mn-ea"/>
                <a:cs typeface="+mn-cs"/>
              </a:rPr>
              <a:t>, driven primarily by a decrease in fatal intracranial bleeding risks [</a:t>
            </a:r>
            <a:r>
              <a:rPr lang="en-US" sz="1200" b="0" i="0" u="sng" kern="1200" dirty="0" smtClean="0">
                <a:solidFill>
                  <a:schemeClr val="tx1"/>
                </a:solidFill>
                <a:effectLst/>
                <a:latin typeface="+mn-lt"/>
                <a:ea typeface="+mn-ea"/>
                <a:cs typeface="+mn-cs"/>
                <a:hlinkClick r:id="rId4"/>
              </a:rPr>
              <a:t>26</a:t>
            </a:r>
            <a:r>
              <a:rPr lang="en-US" sz="1200" b="0" i="0" kern="1200" dirty="0" smtClean="0">
                <a:solidFill>
                  <a:schemeClr val="tx1"/>
                </a:solidFill>
                <a:effectLst/>
                <a:latin typeface="+mn-lt"/>
                <a:ea typeface="+mn-ea"/>
                <a:cs typeface="+mn-cs"/>
              </a:rPr>
              <a:t>]. However, direct comparison of bleeding risk with different agents is challenging because risks appear to vary in different patient populations and clinical settings, and meta-analysis often combines different doses of the same anticoagulant [</a:t>
            </a:r>
            <a:r>
              <a:rPr lang="en-US" sz="1200" b="0" i="0" u="sng" kern="1200" dirty="0" smtClean="0">
                <a:solidFill>
                  <a:schemeClr val="tx1"/>
                </a:solidFill>
                <a:effectLst/>
                <a:latin typeface="+mn-lt"/>
                <a:ea typeface="+mn-ea"/>
                <a:cs typeface="+mn-cs"/>
                <a:hlinkClick r:id="rId5"/>
              </a:rPr>
              <a:t>27</a:t>
            </a:r>
            <a:r>
              <a:rPr lang="en-US" sz="1200" b="0" i="0" kern="1200" dirty="0" smtClean="0">
                <a:solidFill>
                  <a:schemeClr val="tx1"/>
                </a:solidFill>
                <a:effectLst/>
                <a:latin typeface="+mn-lt"/>
                <a:ea typeface="+mn-ea"/>
                <a:cs typeface="+mn-cs"/>
              </a:rPr>
              <a:t>]. This issue is discussed in detail separately. (See </a:t>
            </a:r>
            <a:r>
              <a:rPr lang="en-US" sz="1200" b="0" i="0" u="sng" kern="1200" dirty="0" smtClean="0">
                <a:solidFill>
                  <a:schemeClr val="tx1"/>
                </a:solidFill>
                <a:effectLst/>
                <a:latin typeface="+mn-lt"/>
                <a:ea typeface="+mn-ea"/>
                <a:cs typeface="+mn-cs"/>
                <a:hlinkClick r:id="rId6"/>
              </a:rPr>
              <a:t>"Risks and prevention of bleeding with oral anticoagulants", section on 'Risk factors related to the anticoagulant'</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Possible lower risk of fractures</a:t>
            </a:r>
            <a:r>
              <a:rPr lang="en-US" sz="1200" b="0" i="0" kern="1200" dirty="0" smtClean="0">
                <a:solidFill>
                  <a:schemeClr val="tx1"/>
                </a:solidFill>
                <a:effectLst/>
                <a:latin typeface="+mn-lt"/>
                <a:ea typeface="+mn-ea"/>
                <a:cs typeface="+mn-cs"/>
              </a:rPr>
              <a:t> – The risk of fractures has not been evaluated in a randomized trial, but a series of observational studies suggest that DOACs are associated with lower risk of fractures than </a:t>
            </a:r>
            <a:r>
              <a:rPr lang="en-US" sz="1200" b="0" i="0" u="sng" kern="1200" dirty="0" smtClean="0">
                <a:solidFill>
                  <a:schemeClr val="tx1"/>
                </a:solidFill>
                <a:effectLst/>
                <a:latin typeface="+mn-lt"/>
                <a:ea typeface="+mn-ea"/>
                <a:cs typeface="+mn-cs"/>
                <a:hlinkClick r:id="rId3"/>
              </a:rPr>
              <a:t>warfarin</a:t>
            </a:r>
            <a:r>
              <a:rPr lang="en-US" sz="1200" b="0" i="0" kern="1200" dirty="0" smtClean="0">
                <a:solidFill>
                  <a:schemeClr val="tx1"/>
                </a:solidFill>
                <a:effectLst/>
                <a:latin typeface="+mn-lt"/>
                <a:ea typeface="+mn-ea"/>
                <a:cs typeface="+mn-cs"/>
              </a:rPr>
              <a:t>. One retrospective series of nearly 170,000 individuals with atrial fibrillation who were started on a new anticoagulant found a lower fracture risk of the ensuing 13 months with DOACs over warfarin (hazard ratio [HR], 0.78; 95% CI 0.79-0.96) [</a:t>
            </a:r>
            <a:r>
              <a:rPr lang="en-US" sz="1200" b="0" i="0" u="sng" kern="1200" dirty="0" smtClean="0">
                <a:solidFill>
                  <a:schemeClr val="tx1"/>
                </a:solidFill>
                <a:effectLst/>
                <a:latin typeface="+mn-lt"/>
                <a:ea typeface="+mn-ea"/>
                <a:cs typeface="+mn-cs"/>
                <a:hlinkClick r:id="rId7"/>
              </a:rPr>
              <a:t>28</a:t>
            </a:r>
            <a:r>
              <a:rPr lang="en-US" sz="1200" b="0" i="0" kern="1200" dirty="0" smtClean="0">
                <a:solidFill>
                  <a:schemeClr val="tx1"/>
                </a:solidFill>
                <a:effectLst/>
                <a:latin typeface="+mn-lt"/>
                <a:ea typeface="+mn-ea"/>
                <a:cs typeface="+mn-cs"/>
              </a:rPr>
              <a:t>]. The finding was most impressive for people with preexisting osteoporosis and with </a:t>
            </a:r>
            <a:r>
              <a:rPr lang="en-US" sz="1200" b="0" i="0" u="sng" kern="1200" dirty="0" err="1" smtClean="0">
                <a:solidFill>
                  <a:schemeClr val="tx1"/>
                </a:solidFill>
                <a:effectLst/>
                <a:latin typeface="+mn-lt"/>
                <a:ea typeface="+mn-ea"/>
                <a:cs typeface="+mn-cs"/>
                <a:hlinkClick r:id="rId8"/>
              </a:rPr>
              <a:t>apixaban</a:t>
            </a:r>
            <a:r>
              <a:rPr lang="en-US" sz="1200" b="0" i="0" kern="1200" dirty="0" smtClean="0">
                <a:solidFill>
                  <a:schemeClr val="tx1"/>
                </a:solidFill>
                <a:effectLst/>
                <a:latin typeface="+mn-lt"/>
                <a:ea typeface="+mn-ea"/>
                <a:cs typeface="+mn-cs"/>
              </a:rPr>
              <a:t> versus warfarin. A second retrospective series of nearly 20,000 individuals followed for 2.4 years reported remarkably similar findings supporting a lower risk with DOACs (HR 0.84; 95% CI 0.77-0.93) with the greatest decrease seen with </a:t>
            </a:r>
            <a:r>
              <a:rPr lang="en-US" sz="1200" b="0" i="0" kern="1200" dirty="0" err="1" smtClean="0">
                <a:solidFill>
                  <a:schemeClr val="tx1"/>
                </a:solidFill>
                <a:effectLst/>
                <a:latin typeface="+mn-lt"/>
                <a:ea typeface="+mn-ea"/>
                <a:cs typeface="+mn-cs"/>
              </a:rPr>
              <a:t>apixaban</a:t>
            </a:r>
            <a:r>
              <a:rPr lang="en-US" sz="1200" b="0" i="0" kern="1200" dirty="0" smtClean="0">
                <a:solidFill>
                  <a:schemeClr val="tx1"/>
                </a:solidFill>
                <a:effectLst/>
                <a:latin typeface="+mn-lt"/>
                <a:ea typeface="+mn-ea"/>
                <a:cs typeface="+mn-cs"/>
              </a:rPr>
              <a:t> [</a:t>
            </a:r>
            <a:r>
              <a:rPr lang="en-US" sz="1200" b="0" i="0" u="sng" kern="1200" dirty="0" smtClean="0">
                <a:solidFill>
                  <a:schemeClr val="tx1"/>
                </a:solidFill>
                <a:effectLst/>
                <a:latin typeface="+mn-lt"/>
                <a:ea typeface="+mn-ea"/>
                <a:cs typeface="+mn-cs"/>
                <a:hlinkClick r:id="rId9"/>
              </a:rPr>
              <a:t>29</a:t>
            </a:r>
            <a:r>
              <a:rPr lang="en-US" sz="1200" b="0" i="0" kern="1200" dirty="0" smtClean="0">
                <a:solidFill>
                  <a:schemeClr val="tx1"/>
                </a:solidFill>
                <a:effectLst/>
                <a:latin typeface="+mn-lt"/>
                <a:ea typeface="+mn-ea"/>
                <a:cs typeface="+mn-cs"/>
              </a:rPr>
              <a:t>]. An earlier study observed a lower risk of fractures with </a:t>
            </a:r>
            <a:r>
              <a:rPr lang="en-US" sz="1200" b="0" i="0" u="sng" kern="1200" dirty="0" smtClean="0">
                <a:solidFill>
                  <a:schemeClr val="tx1"/>
                </a:solidFill>
                <a:effectLst/>
                <a:latin typeface="+mn-lt"/>
                <a:ea typeface="+mn-ea"/>
                <a:cs typeface="+mn-cs"/>
                <a:hlinkClick r:id="rId10"/>
              </a:rPr>
              <a:t>dabigatran</a:t>
            </a:r>
            <a:r>
              <a:rPr lang="en-US" sz="1200" b="0" i="0" kern="1200" dirty="0" smtClean="0">
                <a:solidFill>
                  <a:schemeClr val="tx1"/>
                </a:solidFill>
                <a:effectLst/>
                <a:latin typeface="+mn-lt"/>
                <a:ea typeface="+mn-ea"/>
                <a:cs typeface="+mn-cs"/>
              </a:rPr>
              <a:t> compared with warfarin [</a:t>
            </a:r>
            <a:r>
              <a:rPr lang="en-US" sz="1200" b="0" i="0" u="sng" kern="1200" dirty="0" smtClean="0">
                <a:solidFill>
                  <a:schemeClr val="tx1"/>
                </a:solidFill>
                <a:effectLst/>
                <a:latin typeface="+mn-lt"/>
                <a:ea typeface="+mn-ea"/>
                <a:cs typeface="+mn-cs"/>
                <a:hlinkClick r:id="rId11"/>
              </a:rPr>
              <a:t>30-32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reason for this difference in fracture risk, if real, is unknown. Nor is it clear whether it represents an increase over baseline risk with </a:t>
            </a:r>
            <a:r>
              <a:rPr lang="en-US" sz="1200" b="0" i="0" u="sng" kern="1200" dirty="0" smtClean="0">
                <a:solidFill>
                  <a:schemeClr val="tx1"/>
                </a:solidFill>
                <a:effectLst/>
                <a:latin typeface="+mn-lt"/>
                <a:ea typeface="+mn-ea"/>
                <a:cs typeface="+mn-cs"/>
                <a:hlinkClick r:id="rId3"/>
              </a:rPr>
              <a:t>warfarin</a:t>
            </a:r>
            <a:r>
              <a:rPr lang="en-US" sz="1200" b="0" i="0" kern="1200" dirty="0" smtClean="0">
                <a:solidFill>
                  <a:schemeClr val="tx1"/>
                </a:solidFill>
                <a:effectLst/>
                <a:latin typeface="+mn-lt"/>
                <a:ea typeface="+mn-ea"/>
                <a:cs typeface="+mn-cs"/>
              </a:rPr>
              <a:t> or a decrease from baseline risk with DOACs. Suggested mechanisms range from a difference in risk of falls to alterations in bone biology. (See </a:t>
            </a:r>
            <a:r>
              <a:rPr lang="en-US" sz="1200" b="0" i="0" u="sng" kern="1200" dirty="0" smtClean="0">
                <a:solidFill>
                  <a:schemeClr val="tx1"/>
                </a:solidFill>
                <a:effectLst/>
                <a:latin typeface="+mn-lt"/>
                <a:ea typeface="+mn-ea"/>
                <a:cs typeface="+mn-cs"/>
                <a:hlinkClick r:id="rId12"/>
              </a:rPr>
              <a:t>"Pathogenesis of osteoporosis"</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Less laboratory monitoring</a:t>
            </a:r>
            <a:r>
              <a:rPr lang="en-US" sz="1200" b="0" i="0" kern="1200" dirty="0" smtClean="0">
                <a:solidFill>
                  <a:schemeClr val="tx1"/>
                </a:solidFill>
                <a:effectLst/>
                <a:latin typeface="+mn-lt"/>
                <a:ea typeface="+mn-ea"/>
                <a:cs typeface="+mn-cs"/>
              </a:rPr>
              <a:t> – Heparin and </a:t>
            </a:r>
            <a:r>
              <a:rPr lang="en-US" sz="1200" b="0" i="0" u="sng" kern="1200" dirty="0" smtClean="0">
                <a:solidFill>
                  <a:schemeClr val="tx1"/>
                </a:solidFill>
                <a:effectLst/>
                <a:latin typeface="+mn-lt"/>
                <a:ea typeface="+mn-ea"/>
                <a:cs typeface="+mn-cs"/>
                <a:hlinkClick r:id="rId3"/>
              </a:rPr>
              <a:t>warfarin</a:t>
            </a:r>
            <a:r>
              <a:rPr lang="en-US" sz="1200" b="0" i="0" kern="1200" dirty="0" smtClean="0">
                <a:solidFill>
                  <a:schemeClr val="tx1"/>
                </a:solidFill>
                <a:effectLst/>
                <a:latin typeface="+mn-lt"/>
                <a:ea typeface="+mn-ea"/>
                <a:cs typeface="+mn-cs"/>
              </a:rPr>
              <a:t> both have a relatively narrow therapeutic window and more variable dose-response relationship that depends on a variety of factors; these features lead to a requirement for frequent monitoring of clotting times to optimize the therapeutic dose range and prevent bleeding [</a:t>
            </a:r>
            <a:r>
              <a:rPr lang="en-US" sz="1200" b="0" i="0" u="sng" kern="1200" dirty="0" smtClean="0">
                <a:solidFill>
                  <a:schemeClr val="tx1"/>
                </a:solidFill>
                <a:effectLst/>
                <a:latin typeface="+mn-lt"/>
                <a:ea typeface="+mn-ea"/>
                <a:cs typeface="+mn-cs"/>
                <a:hlinkClick r:id="rId13"/>
              </a:rPr>
              <a:t>33,34</a:t>
            </a:r>
            <a:r>
              <a:rPr lang="en-US" sz="1200" b="0" i="0" kern="1200" dirty="0" smtClean="0">
                <a:solidFill>
                  <a:schemeClr val="tx1"/>
                </a:solidFill>
                <a:effectLst/>
                <a:latin typeface="+mn-lt"/>
                <a:ea typeface="+mn-ea"/>
                <a:cs typeface="+mn-cs"/>
              </a:rPr>
              <a:t>]. Dose may be affected by differing bioavailability, diet, and acute medical illnesses. In contrast, the DOACs are generally used without a requirement for monitoring of drug levels or coagulation (clotting) times. This may be an advantage for patients for whom frequent monitoring is a greater burden. It remains to be determined whether laboratory monitoring of any of the DOACs can further improve their efficacy or safety. (See </a:t>
            </a:r>
            <a:r>
              <a:rPr lang="en-US" sz="1200" b="0" i="0" u="sng" kern="1200" dirty="0" smtClean="0">
                <a:solidFill>
                  <a:schemeClr val="tx1"/>
                </a:solidFill>
                <a:effectLst/>
                <a:latin typeface="+mn-lt"/>
                <a:ea typeface="+mn-ea"/>
                <a:cs typeface="+mn-cs"/>
              </a:rPr>
              <a:t>'Laboratory testing and monitoring (dabigatran)'</a:t>
            </a:r>
            <a:r>
              <a:rPr lang="en-US" sz="1200" b="0" i="0" kern="1200" dirty="0" smtClean="0">
                <a:solidFill>
                  <a:schemeClr val="tx1"/>
                </a:solidFill>
                <a:effectLst/>
                <a:latin typeface="+mn-lt"/>
                <a:ea typeface="+mn-ea"/>
                <a:cs typeface="+mn-cs"/>
              </a:rPr>
              <a:t> below.)</a:t>
            </a:r>
          </a:p>
          <a:p>
            <a:r>
              <a:rPr lang="en-US" sz="1200" b="0" i="0" kern="1200" dirty="0" smtClean="0">
                <a:solidFill>
                  <a:schemeClr val="tx1"/>
                </a:solidFill>
                <a:effectLst/>
                <a:latin typeface="+mn-lt"/>
                <a:ea typeface="+mn-ea"/>
                <a:cs typeface="+mn-cs"/>
              </a:rPr>
              <a:t>●</a:t>
            </a:r>
            <a:r>
              <a:rPr lang="en-US" sz="1200" b="1" i="0" kern="1200" dirty="0" smtClean="0">
                <a:solidFill>
                  <a:schemeClr val="tx1"/>
                </a:solidFill>
                <a:effectLst/>
                <a:latin typeface="+mn-lt"/>
                <a:ea typeface="+mn-ea"/>
                <a:cs typeface="+mn-cs"/>
              </a:rPr>
              <a:t>Preferable pharmacokinetics</a:t>
            </a:r>
            <a:r>
              <a:rPr lang="en-US" sz="1200" b="0" i="0" kern="1200" dirty="0" smtClean="0">
                <a:solidFill>
                  <a:schemeClr val="tx1"/>
                </a:solidFill>
                <a:effectLst/>
                <a:latin typeface="+mn-lt"/>
                <a:ea typeface="+mn-ea"/>
                <a:cs typeface="+mn-cs"/>
              </a:rPr>
              <a:t> – </a:t>
            </a:r>
            <a:r>
              <a:rPr lang="en-US" sz="1200" b="0" i="0" u="sng" kern="1200" dirty="0" smtClean="0">
                <a:solidFill>
                  <a:schemeClr val="tx1"/>
                </a:solidFill>
                <a:effectLst/>
                <a:latin typeface="+mn-lt"/>
                <a:ea typeface="+mn-ea"/>
                <a:cs typeface="+mn-cs"/>
                <a:hlinkClick r:id="rId3"/>
              </a:rPr>
              <a:t>Warfarin</a:t>
            </a:r>
            <a:r>
              <a:rPr lang="en-US" sz="1200" b="0" i="0" kern="1200" dirty="0" smtClean="0">
                <a:solidFill>
                  <a:schemeClr val="tx1"/>
                </a:solidFill>
                <a:effectLst/>
                <a:latin typeface="+mn-lt"/>
                <a:ea typeface="+mn-ea"/>
                <a:cs typeface="+mn-cs"/>
              </a:rPr>
              <a:t> pharmacokinetics is affected by the level of vitamin K intake and production in the gastrointestinal tract, as well as induction of hepatic cytochromes. Thus, warfarin effect can be altered by changes in diet, administration of other medications, gastrointestinal disorders, and reduced oral intake. Patients with difficulty controlling the prothrombin time/international normalized ratio (PT/INR) may benefit from a DOAC because these agents have less variability in drug effect for a given dose than vitamin K antagonists. Affected patients may include those with unavoidable drug-drug interactions (such as frequent need for antibiotics or a large number of concomitant and variable medications) or unexplained poor warfarin control. However, it is important to determine that the INR instability with a vitamin K antagonist is not due to poor compliance, which may be easier to monitor for vitamin K antagonists than for the target-specific agents.</a:t>
            </a:r>
          </a:p>
          <a:p>
            <a:endParaRPr lang="en-US" dirty="0"/>
          </a:p>
        </p:txBody>
      </p:sp>
      <p:sp>
        <p:nvSpPr>
          <p:cNvPr id="4" name="Slide Number Placeholder 3"/>
          <p:cNvSpPr>
            <a:spLocks noGrp="1"/>
          </p:cNvSpPr>
          <p:nvPr>
            <p:ph type="sldNum" sz="quarter" idx="10"/>
          </p:nvPr>
        </p:nvSpPr>
        <p:spPr/>
        <p:txBody>
          <a:bodyPr/>
          <a:lstStyle/>
          <a:p>
            <a:fld id="{858B95A4-2C1D-4E81-B6B5-2D62E866BAF6}" type="slidenum">
              <a:rPr lang="en-US" smtClean="0"/>
              <a:t>16</a:t>
            </a:fld>
            <a:endParaRPr lang="en-US"/>
          </a:p>
        </p:txBody>
      </p:sp>
    </p:spTree>
    <p:extLst>
      <p:ext uri="{BB962C8B-B14F-4D97-AF65-F5344CB8AC3E}">
        <p14:creationId xmlns:p14="http://schemas.microsoft.com/office/powerpoint/2010/main" val="1692852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should only be dispensed and stored in the original bottle (with desiccant) or blister package in which they came, due to the potential for product breakdown from moisture and resulting loss of potency</a:t>
            </a:r>
            <a:endParaRPr lang="en-US" dirty="0"/>
          </a:p>
        </p:txBody>
      </p:sp>
      <p:sp>
        <p:nvSpPr>
          <p:cNvPr id="4" name="Slide Number Placeholder 3"/>
          <p:cNvSpPr>
            <a:spLocks noGrp="1"/>
          </p:cNvSpPr>
          <p:nvPr>
            <p:ph type="sldNum" sz="quarter" idx="10"/>
          </p:nvPr>
        </p:nvSpPr>
        <p:spPr/>
        <p:txBody>
          <a:bodyPr/>
          <a:lstStyle/>
          <a:p>
            <a:fld id="{858B95A4-2C1D-4E81-B6B5-2D62E866BAF6}" type="slidenum">
              <a:rPr lang="en-US" smtClean="0"/>
              <a:t>18</a:t>
            </a:fld>
            <a:endParaRPr lang="en-US"/>
          </a:p>
        </p:txBody>
      </p:sp>
    </p:spTree>
    <p:extLst>
      <p:ext uri="{BB962C8B-B14F-4D97-AF65-F5344CB8AC3E}">
        <p14:creationId xmlns:p14="http://schemas.microsoft.com/office/powerpoint/2010/main" val="4228847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 The goal when transitioning between anticoagulants is to maintain stable anticoagulation. Thus, when transitioning </a:t>
            </a:r>
            <a:r>
              <a:rPr lang="en-US" sz="1200" b="1" i="0" kern="1200" dirty="0" smtClean="0">
                <a:solidFill>
                  <a:schemeClr val="tx1"/>
                </a:solidFill>
                <a:effectLst/>
                <a:latin typeface="+mn-lt"/>
                <a:ea typeface="+mn-ea"/>
                <a:cs typeface="+mn-cs"/>
              </a:rPr>
              <a:t>from</a:t>
            </a:r>
            <a:r>
              <a:rPr lang="en-US" sz="1200" b="0" i="0" kern="1200" dirty="0" smtClean="0">
                <a:solidFill>
                  <a:schemeClr val="tx1"/>
                </a:solidFill>
                <a:effectLst/>
                <a:latin typeface="+mn-lt"/>
                <a:ea typeface="+mn-ea"/>
                <a:cs typeface="+mn-cs"/>
              </a:rPr>
              <a:t> a DOAC </a:t>
            </a:r>
            <a:r>
              <a:rPr lang="en-US" sz="1200" b="1" i="0" kern="1200" dirty="0" smtClean="0">
                <a:solidFill>
                  <a:schemeClr val="tx1"/>
                </a:solidFill>
                <a:effectLst/>
                <a:latin typeface="+mn-lt"/>
                <a:ea typeface="+mn-ea"/>
                <a:cs typeface="+mn-cs"/>
              </a:rPr>
              <a:t>to</a:t>
            </a:r>
            <a:r>
              <a:rPr lang="en-US" sz="1200" b="0" i="0" kern="1200" dirty="0" smtClean="0">
                <a:solidFill>
                  <a:schemeClr val="tx1"/>
                </a:solidFill>
                <a:effectLst/>
                <a:latin typeface="+mn-lt"/>
                <a:ea typeface="+mn-ea"/>
                <a:cs typeface="+mn-cs"/>
              </a:rPr>
              <a:t> a vitamin K antagonist (VKA), it is important to keep in mind that the full effect of the VKA does not occur for the first few days, despite prolongation of the prothrombin time/international normalized ratio (PT/INR) [</a:t>
            </a:r>
            <a:r>
              <a:rPr lang="en-US" sz="1200" b="0" i="0" u="sng" kern="1200" dirty="0" smtClean="0">
                <a:solidFill>
                  <a:schemeClr val="tx1"/>
                </a:solidFill>
                <a:effectLst/>
                <a:latin typeface="+mn-lt"/>
                <a:ea typeface="+mn-ea"/>
                <a:cs typeface="+mn-cs"/>
                <a:hlinkClick r:id="rId3"/>
              </a:rPr>
              <a:t>113,114</a:t>
            </a:r>
            <a:r>
              <a:rPr lang="en-US" sz="1200" b="0" i="0" kern="1200" dirty="0" smtClean="0">
                <a:solidFill>
                  <a:schemeClr val="tx1"/>
                </a:solidFill>
                <a:effectLst/>
                <a:latin typeface="+mn-lt"/>
                <a:ea typeface="+mn-ea"/>
                <a:cs typeface="+mn-cs"/>
              </a:rPr>
              <a:t>] (see </a:t>
            </a:r>
            <a:r>
              <a:rPr lang="en-US" sz="1200" b="0" i="0" u="sng" kern="1200" dirty="0" smtClean="0">
                <a:solidFill>
                  <a:schemeClr val="tx1"/>
                </a:solidFill>
                <a:effectLst/>
                <a:latin typeface="+mn-lt"/>
                <a:ea typeface="+mn-ea"/>
                <a:cs typeface="+mn-cs"/>
                <a:hlinkClick r:id="rId4"/>
              </a:rPr>
              <a:t>"Warfarin and other VKAs: Dosing and adverse effects", section on 'Initial dosing'</a:t>
            </a:r>
            <a:r>
              <a:rPr lang="en-US" sz="1200" b="0" i="0" kern="1200" dirty="0" smtClean="0">
                <a:solidFill>
                  <a:schemeClr val="tx1"/>
                </a:solidFill>
                <a:effectLst/>
                <a:latin typeface="+mn-lt"/>
                <a:ea typeface="+mn-ea"/>
                <a:cs typeface="+mn-cs"/>
              </a:rPr>
              <a:t>). Likewise, when transitioning from </a:t>
            </a:r>
            <a:r>
              <a:rPr lang="en-US" sz="1200" b="0" i="0" u="sng" kern="1200" dirty="0" smtClean="0">
                <a:solidFill>
                  <a:schemeClr val="tx1"/>
                </a:solidFill>
                <a:effectLst/>
                <a:latin typeface="+mn-lt"/>
                <a:ea typeface="+mn-ea"/>
                <a:cs typeface="+mn-cs"/>
                <a:hlinkClick r:id="rId5"/>
              </a:rPr>
              <a:t>warfarin</a:t>
            </a:r>
            <a:r>
              <a:rPr lang="en-US" sz="1200" b="0" i="0" kern="1200" dirty="0" smtClean="0">
                <a:solidFill>
                  <a:schemeClr val="tx1"/>
                </a:solidFill>
                <a:effectLst/>
                <a:latin typeface="+mn-lt"/>
                <a:ea typeface="+mn-ea"/>
                <a:cs typeface="+mn-cs"/>
              </a:rPr>
              <a:t> to a DOAC, the resolution of warfarin effect may take several days.</a:t>
            </a:r>
            <a:endParaRPr lang="en-US" dirty="0"/>
          </a:p>
        </p:txBody>
      </p:sp>
      <p:sp>
        <p:nvSpPr>
          <p:cNvPr id="4" name="Slide Number Placeholder 3"/>
          <p:cNvSpPr>
            <a:spLocks noGrp="1"/>
          </p:cNvSpPr>
          <p:nvPr>
            <p:ph type="sldNum" sz="quarter" idx="10"/>
          </p:nvPr>
        </p:nvSpPr>
        <p:spPr/>
        <p:txBody>
          <a:bodyPr/>
          <a:lstStyle/>
          <a:p>
            <a:fld id="{858B95A4-2C1D-4E81-B6B5-2D62E866BAF6}" type="slidenum">
              <a:rPr lang="en-US" smtClean="0"/>
              <a:t>35</a:t>
            </a:fld>
            <a:endParaRPr lang="en-US"/>
          </a:p>
        </p:txBody>
      </p:sp>
    </p:spTree>
    <p:extLst>
      <p:ext uri="{BB962C8B-B14F-4D97-AF65-F5344CB8AC3E}">
        <p14:creationId xmlns:p14="http://schemas.microsoft.com/office/powerpoint/2010/main" val="2956406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 In addition, missing one or two doses can leave the patient inadequately anticoagulated; in contrast, missing a couple of doses of </a:t>
            </a:r>
            <a:r>
              <a:rPr lang="en-US" sz="1200" b="0" i="0" u="sng" kern="1200" dirty="0" smtClean="0">
                <a:solidFill>
                  <a:schemeClr val="tx1"/>
                </a:solidFill>
                <a:effectLst/>
                <a:latin typeface="+mn-lt"/>
                <a:ea typeface="+mn-ea"/>
                <a:cs typeface="+mn-cs"/>
                <a:hlinkClick r:id="rId3"/>
              </a:rPr>
              <a:t>warfarin</a:t>
            </a:r>
            <a:r>
              <a:rPr lang="en-US" sz="1200" b="0" i="0" kern="1200" dirty="0" smtClean="0">
                <a:solidFill>
                  <a:schemeClr val="tx1"/>
                </a:solidFill>
                <a:effectLst/>
                <a:latin typeface="+mn-lt"/>
                <a:ea typeface="+mn-ea"/>
                <a:cs typeface="+mn-cs"/>
              </a:rPr>
              <a:t> is unlikely to substantially increase the time outside the therapeutic range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CYP3A4 is an important metabolizer for </a:t>
            </a:r>
            <a:r>
              <a:rPr lang="en-US" sz="1200" b="0" i="0" kern="1200" dirty="0" err="1" smtClean="0">
                <a:solidFill>
                  <a:schemeClr val="tx1"/>
                </a:solidFill>
                <a:effectLst/>
                <a:latin typeface="+mn-lt"/>
                <a:ea typeface="+mn-ea"/>
                <a:cs typeface="+mn-cs"/>
              </a:rPr>
              <a:t>apixaban</a:t>
            </a:r>
            <a:r>
              <a:rPr lang="en-US" sz="1200" b="0" i="0" kern="1200" dirty="0" smtClean="0">
                <a:solidFill>
                  <a:schemeClr val="tx1"/>
                </a:solidFill>
                <a:effectLst/>
                <a:latin typeface="+mn-lt"/>
                <a:ea typeface="+mn-ea"/>
                <a:cs typeface="+mn-cs"/>
              </a:rPr>
              <a:t> (20-25%) and </a:t>
            </a:r>
            <a:r>
              <a:rPr lang="en-US" sz="1200" b="0" i="0" kern="1200" dirty="0" err="1" smtClean="0">
                <a:solidFill>
                  <a:schemeClr val="tx1"/>
                </a:solidFill>
                <a:effectLst/>
                <a:latin typeface="+mn-lt"/>
                <a:ea typeface="+mn-ea"/>
                <a:cs typeface="+mn-cs"/>
              </a:rPr>
              <a:t>rivaroxaban</a:t>
            </a:r>
            <a:r>
              <a:rPr lang="en-US" sz="1200" b="0" i="0" kern="1200" dirty="0" smtClean="0">
                <a:solidFill>
                  <a:schemeClr val="tx1"/>
                </a:solidFill>
                <a:effectLst/>
                <a:latin typeface="+mn-lt"/>
                <a:ea typeface="+mn-ea"/>
                <a:cs typeface="+mn-cs"/>
              </a:rPr>
              <a:t> (50%) but not the other DOACs. P-</a:t>
            </a:r>
            <a:r>
              <a:rPr lang="en-US" sz="1200" b="0" i="0" kern="1200" dirty="0" err="1" smtClean="0">
                <a:solidFill>
                  <a:schemeClr val="tx1"/>
                </a:solidFill>
                <a:effectLst/>
                <a:latin typeface="+mn-lt"/>
                <a:ea typeface="+mn-ea"/>
                <a:cs typeface="+mn-cs"/>
              </a:rPr>
              <a:t>gp</a:t>
            </a:r>
            <a:r>
              <a:rPr lang="en-US" sz="1200" b="0" i="0" kern="1200" dirty="0" smtClean="0">
                <a:solidFill>
                  <a:schemeClr val="tx1"/>
                </a:solidFill>
                <a:effectLst/>
                <a:latin typeface="+mn-lt"/>
                <a:ea typeface="+mn-ea"/>
                <a:cs typeface="+mn-cs"/>
              </a:rPr>
              <a:t> is an important mediator for </a:t>
            </a:r>
            <a:r>
              <a:rPr lang="en-US" sz="1200" b="0" i="0" kern="1200" dirty="0" err="1" smtClean="0">
                <a:solidFill>
                  <a:schemeClr val="tx1"/>
                </a:solidFill>
                <a:effectLst/>
                <a:latin typeface="+mn-lt"/>
                <a:ea typeface="+mn-ea"/>
                <a:cs typeface="+mn-cs"/>
              </a:rPr>
              <a:t>apixaban</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betrixaban</a:t>
            </a:r>
            <a:r>
              <a:rPr lang="en-US" sz="1200" b="0" i="0" kern="1200" dirty="0" smtClean="0">
                <a:solidFill>
                  <a:schemeClr val="tx1"/>
                </a:solidFill>
                <a:effectLst/>
                <a:latin typeface="+mn-lt"/>
                <a:ea typeface="+mn-ea"/>
                <a:cs typeface="+mn-cs"/>
              </a:rPr>
              <a:t>, dabigatran, and </a:t>
            </a:r>
            <a:r>
              <a:rPr lang="en-US" sz="1200" b="0" i="0" kern="1200" dirty="0" err="1" smtClean="0">
                <a:solidFill>
                  <a:schemeClr val="tx1"/>
                </a:solidFill>
                <a:effectLst/>
                <a:latin typeface="+mn-lt"/>
                <a:ea typeface="+mn-ea"/>
                <a:cs typeface="+mn-cs"/>
              </a:rPr>
              <a:t>rivaroxaban</a:t>
            </a:r>
            <a:r>
              <a:rPr lang="en-US" sz="1200" b="0" i="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858B95A4-2C1D-4E81-B6B5-2D62E866BAF6}" type="slidenum">
              <a:rPr lang="en-US" smtClean="0"/>
              <a:t>38</a:t>
            </a:fld>
            <a:endParaRPr lang="en-US"/>
          </a:p>
        </p:txBody>
      </p:sp>
    </p:spTree>
    <p:extLst>
      <p:ext uri="{BB962C8B-B14F-4D97-AF65-F5344CB8AC3E}">
        <p14:creationId xmlns:p14="http://schemas.microsoft.com/office/powerpoint/2010/main" val="1861085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8B95A4-2C1D-4E81-B6B5-2D62E866BAF6}" type="slidenum">
              <a:rPr lang="en-US" smtClean="0"/>
              <a:t>39</a:t>
            </a:fld>
            <a:endParaRPr lang="en-US"/>
          </a:p>
        </p:txBody>
      </p:sp>
    </p:spTree>
    <p:extLst>
      <p:ext uri="{BB962C8B-B14F-4D97-AF65-F5344CB8AC3E}">
        <p14:creationId xmlns:p14="http://schemas.microsoft.com/office/powerpoint/2010/main" val="1947636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3C8736B8-BF9E-443E-9C8D-6A6BF684DA91}" type="datetimeFigureOut">
              <a:rPr lang="en-US" smtClean="0"/>
              <a:t>6/20/2021</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39C1722D-E864-458B-8A76-740A861923EE}" type="slidenum">
              <a:rPr lang="en-US" smtClean="0"/>
              <a:t>‹#›</a:t>
            </a:fld>
            <a:endParaRPr lang="en-US"/>
          </a:p>
        </p:txBody>
      </p:sp>
    </p:spTree>
    <p:extLst>
      <p:ext uri="{BB962C8B-B14F-4D97-AF65-F5344CB8AC3E}">
        <p14:creationId xmlns:p14="http://schemas.microsoft.com/office/powerpoint/2010/main" val="3163419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C8736B8-BF9E-443E-9C8D-6A6BF684DA91}" type="datetimeFigureOut">
              <a:rPr lang="en-US" smtClean="0"/>
              <a:t>6/20/2021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C1722D-E864-458B-8A76-740A861923EE}" type="slidenum">
              <a:rPr lang="en-US" smtClean="0"/>
              <a:t>‹#›</a:t>
            </a:fld>
            <a:endParaRPr lang="en-US"/>
          </a:p>
        </p:txBody>
      </p:sp>
    </p:spTree>
    <p:extLst>
      <p:ext uri="{BB962C8B-B14F-4D97-AF65-F5344CB8AC3E}">
        <p14:creationId xmlns:p14="http://schemas.microsoft.com/office/powerpoint/2010/main" val="3093203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3C8736B8-BF9E-443E-9C8D-6A6BF684DA91}" type="datetimeFigureOut">
              <a:rPr lang="en-US" smtClean="0"/>
              <a:t>6/20/2021</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39C1722D-E864-458B-8A76-740A861923EE}" type="slidenum">
              <a:rPr lang="en-US" smtClean="0"/>
              <a:t>‹#›</a:t>
            </a:fld>
            <a:endParaRPr lang="en-US"/>
          </a:p>
        </p:txBody>
      </p:sp>
    </p:spTree>
    <p:extLst>
      <p:ext uri="{BB962C8B-B14F-4D97-AF65-F5344CB8AC3E}">
        <p14:creationId xmlns:p14="http://schemas.microsoft.com/office/powerpoint/2010/main" val="434269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normAutofit/>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3C8736B8-BF9E-443E-9C8D-6A6BF684DA91}" type="datetimeFigureOut">
              <a:rPr lang="en-US" smtClean="0"/>
              <a:t>6/20/2021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39C1722D-E864-458B-8A76-740A861923EE}" type="slidenum">
              <a:rPr lang="en-US" smtClean="0"/>
              <a:t>‹#›</a:t>
            </a:fld>
            <a:endParaRPr lang="en-US"/>
          </a:p>
        </p:txBody>
      </p:sp>
    </p:spTree>
    <p:extLst>
      <p:ext uri="{BB962C8B-B14F-4D97-AF65-F5344CB8AC3E}">
        <p14:creationId xmlns:p14="http://schemas.microsoft.com/office/powerpoint/2010/main" val="2993161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3C8736B8-BF9E-443E-9C8D-6A6BF684DA91}" type="datetimeFigureOut">
              <a:rPr lang="en-US" smtClean="0"/>
              <a:t>6/20/2021</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39C1722D-E864-458B-8A76-740A861923EE}" type="slidenum">
              <a:rPr lang="en-US" smtClean="0"/>
              <a:t>‹#›</a:t>
            </a:fld>
            <a:endParaRPr lang="en-US"/>
          </a:p>
        </p:txBody>
      </p:sp>
    </p:spTree>
    <p:extLst>
      <p:ext uri="{BB962C8B-B14F-4D97-AF65-F5344CB8AC3E}">
        <p14:creationId xmlns:p14="http://schemas.microsoft.com/office/powerpoint/2010/main" val="3301940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C8736B8-BF9E-443E-9C8D-6A6BF684DA91}" type="datetimeFigureOut">
              <a:rPr lang="en-US" smtClean="0"/>
              <a:t>6/20/2021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1722D-E864-458B-8A76-740A861923EE}" type="slidenum">
              <a:rPr lang="en-US" smtClean="0"/>
              <a:t>‹#›</a:t>
            </a:fld>
            <a:endParaRPr lang="en-US"/>
          </a:p>
        </p:txBody>
      </p:sp>
    </p:spTree>
    <p:extLst>
      <p:ext uri="{BB962C8B-B14F-4D97-AF65-F5344CB8AC3E}">
        <p14:creationId xmlns:p14="http://schemas.microsoft.com/office/powerpoint/2010/main" val="3363948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C8736B8-BF9E-443E-9C8D-6A6BF684DA91}" type="datetimeFigureOut">
              <a:rPr lang="en-US" smtClean="0"/>
              <a:t>6/20/2021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C1722D-E864-458B-8A76-740A861923EE}" type="slidenum">
              <a:rPr lang="en-US" smtClean="0"/>
              <a:t>‹#›</a:t>
            </a:fld>
            <a:endParaRPr lang="en-US"/>
          </a:p>
        </p:txBody>
      </p:sp>
    </p:spTree>
    <p:extLst>
      <p:ext uri="{BB962C8B-B14F-4D97-AF65-F5344CB8AC3E}">
        <p14:creationId xmlns:p14="http://schemas.microsoft.com/office/powerpoint/2010/main" val="415736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C8736B8-BF9E-443E-9C8D-6A6BF684DA91}" type="datetimeFigureOut">
              <a:rPr lang="en-US" smtClean="0"/>
              <a:t>6/20/2021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C1722D-E864-458B-8A76-740A861923EE}" type="slidenum">
              <a:rPr lang="en-US" smtClean="0"/>
              <a:t>‹#›</a:t>
            </a:fld>
            <a:endParaRPr lang="en-US"/>
          </a:p>
        </p:txBody>
      </p:sp>
    </p:spTree>
    <p:extLst>
      <p:ext uri="{BB962C8B-B14F-4D97-AF65-F5344CB8AC3E}">
        <p14:creationId xmlns:p14="http://schemas.microsoft.com/office/powerpoint/2010/main" val="3879575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8736B8-BF9E-443E-9C8D-6A6BF684DA91}" type="datetimeFigureOut">
              <a:rPr lang="en-US" smtClean="0"/>
              <a:t>6/20/2021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C1722D-E864-458B-8A76-740A861923EE}" type="slidenum">
              <a:rPr lang="en-US" smtClean="0"/>
              <a:t>‹#›</a:t>
            </a:fld>
            <a:endParaRPr lang="en-US"/>
          </a:p>
        </p:txBody>
      </p:sp>
    </p:spTree>
    <p:extLst>
      <p:ext uri="{BB962C8B-B14F-4D97-AF65-F5344CB8AC3E}">
        <p14:creationId xmlns:p14="http://schemas.microsoft.com/office/powerpoint/2010/main" val="127220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3C8736B8-BF9E-443E-9C8D-6A6BF684DA91}" type="datetimeFigureOut">
              <a:rPr lang="en-US" smtClean="0"/>
              <a:t>6/20/2021</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39C1722D-E864-458B-8A76-740A861923EE}" type="slidenum">
              <a:rPr lang="en-US" smtClean="0"/>
              <a:t>‹#›</a:t>
            </a:fld>
            <a:endParaRPr lang="en-US"/>
          </a:p>
        </p:txBody>
      </p:sp>
    </p:spTree>
    <p:extLst>
      <p:ext uri="{BB962C8B-B14F-4D97-AF65-F5344CB8AC3E}">
        <p14:creationId xmlns:p14="http://schemas.microsoft.com/office/powerpoint/2010/main" val="1134158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C8736B8-BF9E-443E-9C8D-6A6BF684DA91}" type="datetimeFigureOut">
              <a:rPr lang="en-US" smtClean="0"/>
              <a:t>6/20/2021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C1722D-E864-458B-8A76-740A861923EE}" type="slidenum">
              <a:rPr lang="en-US" smtClean="0"/>
              <a:t>‹#›</a:t>
            </a:fld>
            <a:endParaRPr lang="en-US"/>
          </a:p>
        </p:txBody>
      </p:sp>
    </p:spTree>
    <p:extLst>
      <p:ext uri="{BB962C8B-B14F-4D97-AF65-F5344CB8AC3E}">
        <p14:creationId xmlns:p14="http://schemas.microsoft.com/office/powerpoint/2010/main" val="237804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3C8736B8-BF9E-443E-9C8D-6A6BF684DA91}" type="datetimeFigureOut">
              <a:rPr lang="en-US" smtClean="0"/>
              <a:t>6/20/2021</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39C1722D-E864-458B-8A76-740A861923EE}"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776565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9226" y="1020431"/>
            <a:ext cx="10993549" cy="1475013"/>
          </a:xfrm>
        </p:spPr>
        <p:txBody>
          <a:bodyPr/>
          <a:lstStyle/>
          <a:p>
            <a:pPr algn="ctr"/>
            <a:r>
              <a:rPr lang="en-US" dirty="0" smtClean="0"/>
              <a:t>New antithrombotic agents</a:t>
            </a:r>
            <a:endParaRPr lang="en-US" dirty="0"/>
          </a:p>
        </p:txBody>
      </p:sp>
      <p:sp>
        <p:nvSpPr>
          <p:cNvPr id="3" name="Subtitle 2"/>
          <p:cNvSpPr>
            <a:spLocks noGrp="1"/>
          </p:cNvSpPr>
          <p:nvPr>
            <p:ph type="subTitle" idx="1"/>
          </p:nvPr>
        </p:nvSpPr>
        <p:spPr>
          <a:xfrm>
            <a:off x="599226" y="4203059"/>
            <a:ext cx="10993546" cy="1063004"/>
          </a:xfrm>
        </p:spPr>
        <p:txBody>
          <a:bodyPr>
            <a:noAutofit/>
          </a:bodyPr>
          <a:lstStyle/>
          <a:p>
            <a:pPr algn="ctr"/>
            <a:r>
              <a:rPr lang="en-US" sz="2000" dirty="0" err="1" smtClean="0">
                <a:solidFill>
                  <a:schemeClr val="bg1"/>
                </a:solidFill>
              </a:rPr>
              <a:t>Dr</a:t>
            </a:r>
            <a:r>
              <a:rPr lang="en-US" sz="2000" dirty="0" smtClean="0">
                <a:solidFill>
                  <a:schemeClr val="bg1"/>
                </a:solidFill>
              </a:rPr>
              <a:t> Zahra Jahangard Rafsanjani </a:t>
            </a:r>
          </a:p>
          <a:p>
            <a:pPr algn="ctr"/>
            <a:r>
              <a:rPr lang="en-US" sz="2000" dirty="0" smtClean="0">
                <a:solidFill>
                  <a:schemeClr val="bg1"/>
                </a:solidFill>
              </a:rPr>
              <a:t>Clinical pharmacist</a:t>
            </a:r>
          </a:p>
          <a:p>
            <a:pPr algn="ctr"/>
            <a:r>
              <a:rPr lang="en-US" sz="2000" dirty="0" smtClean="0">
                <a:solidFill>
                  <a:schemeClr val="bg1"/>
                </a:solidFill>
              </a:rPr>
              <a:t>Tehran university of medical sciences</a:t>
            </a:r>
            <a:endParaRPr lang="en-US" sz="2000" dirty="0">
              <a:solidFill>
                <a:schemeClr val="bg1"/>
              </a:solidFill>
            </a:endParaRPr>
          </a:p>
        </p:txBody>
      </p:sp>
    </p:spTree>
    <p:extLst>
      <p:ext uri="{BB962C8B-B14F-4D97-AF65-F5344CB8AC3E}">
        <p14:creationId xmlns:p14="http://schemas.microsoft.com/office/powerpoint/2010/main" val="3456434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INDICATIONS</a:t>
            </a:r>
          </a:p>
        </p:txBody>
      </p:sp>
      <p:sp>
        <p:nvSpPr>
          <p:cNvPr id="3" name="Content Placeholder 2"/>
          <p:cNvSpPr>
            <a:spLocks noGrp="1"/>
          </p:cNvSpPr>
          <p:nvPr>
            <p:ph idx="1"/>
          </p:nvPr>
        </p:nvSpPr>
        <p:spPr/>
        <p:txBody>
          <a:bodyPr/>
          <a:lstStyle/>
          <a:p>
            <a:r>
              <a:rPr lang="en-US" dirty="0" smtClean="0"/>
              <a:t>Post operative VTE </a:t>
            </a:r>
            <a:r>
              <a:rPr lang="en-US" dirty="0"/>
              <a:t>prophylaxis (non-orthopedic &amp; </a:t>
            </a:r>
            <a:r>
              <a:rPr lang="en-US" dirty="0" smtClean="0"/>
              <a:t>orthopedic)</a:t>
            </a:r>
          </a:p>
          <a:p>
            <a:r>
              <a:rPr lang="en-US" dirty="0"/>
              <a:t>VTE treatment (initial </a:t>
            </a:r>
            <a:r>
              <a:rPr lang="en-US" dirty="0" smtClean="0"/>
              <a:t>&amp; long-term anticoagulation)</a:t>
            </a:r>
          </a:p>
          <a:p>
            <a:r>
              <a:rPr lang="en-US" dirty="0"/>
              <a:t>Atrial fibrillation </a:t>
            </a:r>
          </a:p>
          <a:p>
            <a:r>
              <a:rPr lang="en-US" dirty="0"/>
              <a:t>Acute coronary </a:t>
            </a:r>
            <a:r>
              <a:rPr lang="en-US" dirty="0" smtClean="0"/>
              <a:t>syndromes</a:t>
            </a:r>
          </a:p>
          <a:p>
            <a:r>
              <a:rPr lang="en-US" dirty="0"/>
              <a:t>Heparin-induced thrombocytopenia</a:t>
            </a:r>
          </a:p>
          <a:p>
            <a:endParaRPr lang="en-US" dirty="0"/>
          </a:p>
        </p:txBody>
      </p:sp>
    </p:spTree>
    <p:extLst>
      <p:ext uri="{BB962C8B-B14F-4D97-AF65-F5344CB8AC3E}">
        <p14:creationId xmlns:p14="http://schemas.microsoft.com/office/powerpoint/2010/main" val="4100728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Inappropriate prescribing</a:t>
            </a:r>
          </a:p>
        </p:txBody>
      </p:sp>
      <p:sp>
        <p:nvSpPr>
          <p:cNvPr id="3" name="Content Placeholder 2"/>
          <p:cNvSpPr>
            <a:spLocks noGrp="1"/>
          </p:cNvSpPr>
          <p:nvPr>
            <p:ph idx="1"/>
          </p:nvPr>
        </p:nvSpPr>
        <p:spPr/>
        <p:txBody>
          <a:bodyPr>
            <a:normAutofit/>
          </a:bodyPr>
          <a:lstStyle/>
          <a:p>
            <a:r>
              <a:rPr lang="en-US" dirty="0"/>
              <a:t>DOACs are marketed </a:t>
            </a:r>
            <a:r>
              <a:rPr lang="en-US" dirty="0" smtClean="0"/>
              <a:t>for:</a:t>
            </a:r>
          </a:p>
          <a:p>
            <a:pPr lvl="1"/>
            <a:r>
              <a:rPr lang="en-US" dirty="0" smtClean="0"/>
              <a:t>Having </a:t>
            </a:r>
            <a:r>
              <a:rPr lang="en-US" dirty="0"/>
              <a:t>fixed dosing as </a:t>
            </a:r>
            <a:r>
              <a:rPr lang="en-US" dirty="0" smtClean="0"/>
              <a:t>compared to warfarin</a:t>
            </a:r>
          </a:p>
          <a:p>
            <a:pPr lvl="1"/>
            <a:r>
              <a:rPr lang="en-US" dirty="0" smtClean="0"/>
              <a:t>Due </a:t>
            </a:r>
            <a:r>
              <a:rPr lang="en-US" dirty="0"/>
              <a:t>to a wider therapeutic index </a:t>
            </a:r>
            <a:endParaRPr lang="en-US" dirty="0" smtClean="0"/>
          </a:p>
          <a:p>
            <a:pPr lvl="1"/>
            <a:r>
              <a:rPr lang="en-US" dirty="0" smtClean="0"/>
              <a:t>More predictable pharmacokinetic </a:t>
            </a:r>
            <a:r>
              <a:rPr lang="en-US" dirty="0"/>
              <a:t>and </a:t>
            </a:r>
            <a:r>
              <a:rPr lang="en-US" dirty="0" err="1"/>
              <a:t>pharmacodynamic</a:t>
            </a:r>
            <a:r>
              <a:rPr lang="en-US" dirty="0"/>
              <a:t> </a:t>
            </a:r>
            <a:r>
              <a:rPr lang="en-US" dirty="0" smtClean="0"/>
              <a:t>properties</a:t>
            </a:r>
          </a:p>
          <a:p>
            <a:pPr lvl="1"/>
            <a:r>
              <a:rPr lang="en-US" dirty="0"/>
              <a:t>The lack of routine </a:t>
            </a:r>
            <a:r>
              <a:rPr lang="en-US" dirty="0" smtClean="0"/>
              <a:t>monitoring</a:t>
            </a:r>
            <a:endParaRPr lang="en-US" dirty="0"/>
          </a:p>
          <a:p>
            <a:r>
              <a:rPr lang="en-US" dirty="0" smtClean="0"/>
              <a:t>When </a:t>
            </a:r>
            <a:r>
              <a:rPr lang="en-US" dirty="0"/>
              <a:t>determining the appropriate dose for a </a:t>
            </a:r>
            <a:r>
              <a:rPr lang="en-US" dirty="0" smtClean="0"/>
              <a:t>patient, factors </a:t>
            </a:r>
            <a:r>
              <a:rPr lang="en-US" dirty="0"/>
              <a:t>such as the indication, physiological properties </a:t>
            </a:r>
            <a:r>
              <a:rPr lang="en-US" dirty="0" smtClean="0"/>
              <a:t>and clinical </a:t>
            </a:r>
            <a:r>
              <a:rPr lang="en-US" dirty="0"/>
              <a:t>parameters (age, weight, renal insufficiency, </a:t>
            </a:r>
            <a:r>
              <a:rPr lang="en-US" dirty="0" smtClean="0"/>
              <a:t>interacting drugs</a:t>
            </a:r>
            <a:r>
              <a:rPr lang="en-US" dirty="0"/>
              <a:t>) of the patient should be taken into consideration</a:t>
            </a:r>
          </a:p>
        </p:txBody>
      </p:sp>
    </p:spTree>
    <p:extLst>
      <p:ext uri="{BB962C8B-B14F-4D97-AF65-F5344CB8AC3E}">
        <p14:creationId xmlns:p14="http://schemas.microsoft.com/office/powerpoint/2010/main" val="2607044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7818" y="1"/>
            <a:ext cx="11790217" cy="6858000"/>
          </a:xfrm>
          <a:prstGeom prst="rect">
            <a:avLst/>
          </a:prstGeom>
        </p:spPr>
      </p:pic>
    </p:spTree>
    <p:extLst>
      <p:ext uri="{BB962C8B-B14F-4D97-AF65-F5344CB8AC3E}">
        <p14:creationId xmlns:p14="http://schemas.microsoft.com/office/powerpoint/2010/main" val="1397087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50462121"/>
              </p:ext>
            </p:extLst>
          </p:nvPr>
        </p:nvGraphicFramePr>
        <p:xfrm>
          <a:off x="484910" y="1203232"/>
          <a:ext cx="11236036" cy="4749800"/>
        </p:xfrm>
        <a:graphic>
          <a:graphicData uri="http://schemas.openxmlformats.org/drawingml/2006/table">
            <a:tbl>
              <a:tblPr firstRow="1" firstCol="1" bandRow="1">
                <a:tableStyleId>{5C22544A-7EE6-4342-B048-85BDC9FD1C3A}</a:tableStyleId>
              </a:tblPr>
              <a:tblGrid>
                <a:gridCol w="2278275">
                  <a:extLst>
                    <a:ext uri="{9D8B030D-6E8A-4147-A177-3AD203B41FA5}">
                      <a16:colId xmlns:a16="http://schemas.microsoft.com/office/drawing/2014/main" val="2730523664"/>
                    </a:ext>
                  </a:extLst>
                </a:gridCol>
                <a:gridCol w="8957761">
                  <a:extLst>
                    <a:ext uri="{9D8B030D-6E8A-4147-A177-3AD203B41FA5}">
                      <a16:colId xmlns:a16="http://schemas.microsoft.com/office/drawing/2014/main" val="1514711321"/>
                    </a:ext>
                  </a:extLst>
                </a:gridCol>
              </a:tblGrid>
              <a:tr h="258420">
                <a:tc>
                  <a:txBody>
                    <a:bodyPr/>
                    <a:lstStyle/>
                    <a:p>
                      <a:pPr marL="0" marR="0" algn="ctr">
                        <a:lnSpc>
                          <a:spcPts val="1800"/>
                        </a:lnSpc>
                        <a:spcBef>
                          <a:spcPts val="0"/>
                        </a:spcBef>
                        <a:spcAft>
                          <a:spcPts val="0"/>
                        </a:spcAft>
                      </a:pPr>
                      <a:r>
                        <a:rPr lang="en-US" sz="2400">
                          <a:effectLst/>
                          <a:latin typeface="Calibri" panose="020F0502020204030204" pitchFamily="34" charset="0"/>
                          <a:cs typeface="Calibri" panose="020F0502020204030204" pitchFamily="34" charset="0"/>
                        </a:rPr>
                        <a:t>Anticoagulant</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marL="0" marR="0" algn="ctr">
                        <a:lnSpc>
                          <a:spcPts val="1800"/>
                        </a:lnSpc>
                        <a:spcBef>
                          <a:spcPts val="0"/>
                        </a:spcBef>
                        <a:spcAft>
                          <a:spcPts val="0"/>
                        </a:spcAft>
                      </a:pPr>
                      <a:r>
                        <a:rPr lang="en-US" sz="2400">
                          <a:effectLst/>
                          <a:latin typeface="Calibri" panose="020F0502020204030204" pitchFamily="34" charset="0"/>
                          <a:cs typeface="Calibri" panose="020F0502020204030204" pitchFamily="34" charset="0"/>
                        </a:rPr>
                        <a:t>Potential for pharmacokinetic drug interactions*</a:t>
                      </a:r>
                      <a:r>
                        <a:rPr lang="en-US" sz="2000" baseline="30000">
                          <a:effectLst/>
                          <a:latin typeface="Calibri" panose="020F0502020204030204" pitchFamily="34" charset="0"/>
                          <a:cs typeface="Calibri" panose="020F0502020204030204" pitchFamily="34" charset="0"/>
                        </a:rPr>
                        <a:t>¶</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408037083"/>
                  </a:ext>
                </a:extLst>
              </a:tr>
              <a:tr h="647923">
                <a:tc>
                  <a:txBody>
                    <a:bodyPr/>
                    <a:lstStyle/>
                    <a:p>
                      <a:pPr marL="0" marR="0">
                        <a:lnSpc>
                          <a:spcPts val="1800"/>
                        </a:lnSpc>
                        <a:spcBef>
                          <a:spcPts val="0"/>
                        </a:spcBef>
                        <a:spcAft>
                          <a:spcPts val="0"/>
                        </a:spcAft>
                      </a:pPr>
                      <a:r>
                        <a:rPr lang="en-US" sz="2000">
                          <a:effectLst/>
                          <a:latin typeface="Calibri" panose="020F0502020204030204" pitchFamily="34" charset="0"/>
                          <a:cs typeface="Calibri" panose="020F0502020204030204" pitchFamily="34" charset="0"/>
                        </a:rPr>
                        <a:t>Dabigatran</a:t>
                      </a:r>
                      <a:br>
                        <a:rPr lang="en-US" sz="2000">
                          <a:effectLst/>
                          <a:latin typeface="Calibri" panose="020F0502020204030204" pitchFamily="34" charset="0"/>
                          <a:cs typeface="Calibri" panose="020F0502020204030204" pitchFamily="34" charset="0"/>
                        </a:rPr>
                      </a:br>
                      <a:r>
                        <a:rPr lang="en-US" sz="2000">
                          <a:effectLst/>
                          <a:latin typeface="Calibri" panose="020F0502020204030204" pitchFamily="34" charset="0"/>
                          <a:cs typeface="Calibri" panose="020F0502020204030204" pitchFamily="34" charset="0"/>
                        </a:rPr>
                        <a:t>(Pradaxa)</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342900" marR="0" lvl="0" indent="-342900" rtl="0">
                        <a:lnSpc>
                          <a:spcPts val="1800"/>
                        </a:lnSpc>
                        <a:spcBef>
                          <a:spcPts val="240"/>
                        </a:spcBef>
                        <a:spcAft>
                          <a:spcPts val="240"/>
                        </a:spcAft>
                        <a:buSzPts val="1000"/>
                        <a:buFont typeface="Wingdings" panose="05000000000000000000" pitchFamily="2" charset="2"/>
                        <a:buChar char=""/>
                        <a:tabLst>
                          <a:tab pos="457200" algn="l"/>
                        </a:tabLst>
                      </a:pPr>
                      <a:r>
                        <a:rPr lang="en-US" sz="2000">
                          <a:effectLst/>
                          <a:latin typeface="Calibri" panose="020F0502020204030204" pitchFamily="34" charset="0"/>
                          <a:cs typeface="Calibri" panose="020F0502020204030204" pitchFamily="34" charset="0"/>
                        </a:rPr>
                        <a:t>P-gp inhibitors can increase dabigatran effect</a:t>
                      </a:r>
                      <a:endParaRPr lang="en-US" sz="2400">
                        <a:effectLst/>
                        <a:latin typeface="Calibri" panose="020F0502020204030204" pitchFamily="34" charset="0"/>
                        <a:cs typeface="Calibri" panose="020F0502020204030204" pitchFamily="34" charset="0"/>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2000">
                          <a:effectLst/>
                          <a:latin typeface="Calibri" panose="020F0502020204030204" pitchFamily="34" charset="0"/>
                          <a:cs typeface="Calibri" panose="020F0502020204030204" pitchFamily="34" charset="0"/>
                        </a:rPr>
                        <a:t>P-gp inducers can decrease dabigatran effect</a:t>
                      </a:r>
                      <a:endParaRPr lang="en-US" sz="2400">
                        <a:effectLst/>
                        <a:latin typeface="Calibri" panose="020F0502020204030204" pitchFamily="34" charset="0"/>
                        <a:cs typeface="Calibri" panose="020F0502020204030204" pitchFamily="34" charset="0"/>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2000">
                          <a:effectLst/>
                          <a:latin typeface="Calibri" panose="020F0502020204030204" pitchFamily="34" charset="0"/>
                          <a:cs typeface="Calibri" panose="020F0502020204030204" pitchFamily="34" charset="0"/>
                        </a:rPr>
                        <a:t>Avoidance of some combinations or dose adjustment may be needed</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492362831"/>
                  </a:ext>
                </a:extLst>
              </a:tr>
              <a:tr h="984992">
                <a:tc>
                  <a:txBody>
                    <a:bodyPr/>
                    <a:lstStyle/>
                    <a:p>
                      <a:pPr marL="0" marR="0">
                        <a:lnSpc>
                          <a:spcPts val="1800"/>
                        </a:lnSpc>
                        <a:spcBef>
                          <a:spcPts val="0"/>
                        </a:spcBef>
                        <a:spcAft>
                          <a:spcPts val="0"/>
                        </a:spcAft>
                      </a:pPr>
                      <a:r>
                        <a:rPr lang="en-US" sz="2000">
                          <a:effectLst/>
                          <a:latin typeface="Calibri" panose="020F0502020204030204" pitchFamily="34" charset="0"/>
                          <a:cs typeface="Calibri" panose="020F0502020204030204" pitchFamily="34" charset="0"/>
                        </a:rPr>
                        <a:t>Apixaban</a:t>
                      </a:r>
                      <a:br>
                        <a:rPr lang="en-US" sz="2000">
                          <a:effectLst/>
                          <a:latin typeface="Calibri" panose="020F0502020204030204" pitchFamily="34" charset="0"/>
                          <a:cs typeface="Calibri" panose="020F0502020204030204" pitchFamily="34" charset="0"/>
                        </a:rPr>
                      </a:br>
                      <a:r>
                        <a:rPr lang="en-US" sz="2000">
                          <a:effectLst/>
                          <a:latin typeface="Calibri" panose="020F0502020204030204" pitchFamily="34" charset="0"/>
                          <a:cs typeface="Calibri" panose="020F0502020204030204" pitchFamily="34" charset="0"/>
                        </a:rPr>
                        <a:t>(Eliquis)</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342900" marR="0" lvl="0" indent="-342900" rtl="0">
                        <a:lnSpc>
                          <a:spcPts val="1800"/>
                        </a:lnSpc>
                        <a:spcBef>
                          <a:spcPts val="240"/>
                        </a:spcBef>
                        <a:spcAft>
                          <a:spcPts val="240"/>
                        </a:spcAft>
                        <a:buSzPts val="1000"/>
                        <a:buFont typeface="Wingdings" panose="05000000000000000000" pitchFamily="2" charset="2"/>
                        <a:buChar char=""/>
                        <a:tabLst>
                          <a:tab pos="457200" algn="l"/>
                        </a:tabLst>
                      </a:pPr>
                      <a:r>
                        <a:rPr lang="en-US" sz="2000" dirty="0">
                          <a:effectLst/>
                          <a:latin typeface="Calibri" panose="020F0502020204030204" pitchFamily="34" charset="0"/>
                          <a:cs typeface="Calibri" panose="020F0502020204030204" pitchFamily="34" charset="0"/>
                        </a:rPr>
                        <a:t>Strong CYP3A4 inhibitors and/or strong P-</a:t>
                      </a:r>
                      <a:r>
                        <a:rPr lang="en-US" sz="2000" dirty="0" err="1">
                          <a:effectLst/>
                          <a:latin typeface="Calibri" panose="020F0502020204030204" pitchFamily="34" charset="0"/>
                          <a:cs typeface="Calibri" panose="020F0502020204030204" pitchFamily="34" charset="0"/>
                        </a:rPr>
                        <a:t>gp</a:t>
                      </a:r>
                      <a:r>
                        <a:rPr lang="en-US" sz="2000" dirty="0">
                          <a:effectLst/>
                          <a:latin typeface="Calibri" panose="020F0502020204030204" pitchFamily="34" charset="0"/>
                          <a:cs typeface="Calibri" panose="020F0502020204030204" pitchFamily="34" charset="0"/>
                        </a:rPr>
                        <a:t> inhibitors can increase </a:t>
                      </a:r>
                      <a:r>
                        <a:rPr lang="en-US" sz="2000" dirty="0" err="1">
                          <a:effectLst/>
                          <a:latin typeface="Calibri" panose="020F0502020204030204" pitchFamily="34" charset="0"/>
                          <a:cs typeface="Calibri" panose="020F0502020204030204" pitchFamily="34" charset="0"/>
                        </a:rPr>
                        <a:t>apixaban</a:t>
                      </a:r>
                      <a:r>
                        <a:rPr lang="en-US" sz="2000" dirty="0">
                          <a:effectLst/>
                          <a:latin typeface="Calibri" panose="020F0502020204030204" pitchFamily="34" charset="0"/>
                          <a:cs typeface="Calibri" panose="020F0502020204030204" pitchFamily="34" charset="0"/>
                        </a:rPr>
                        <a:t> effect</a:t>
                      </a:r>
                      <a:endParaRPr lang="en-US" sz="2400" dirty="0">
                        <a:effectLst/>
                        <a:latin typeface="Calibri" panose="020F0502020204030204" pitchFamily="34" charset="0"/>
                        <a:cs typeface="Calibri" panose="020F0502020204030204" pitchFamily="34" charset="0"/>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2000" dirty="0">
                          <a:effectLst/>
                          <a:latin typeface="Calibri" panose="020F0502020204030204" pitchFamily="34" charset="0"/>
                          <a:cs typeface="Calibri" panose="020F0502020204030204" pitchFamily="34" charset="0"/>
                        </a:rPr>
                        <a:t>Strong CYP3A4 inducers and/or strong P-</a:t>
                      </a:r>
                      <a:r>
                        <a:rPr lang="en-US" sz="2000" dirty="0" err="1">
                          <a:effectLst/>
                          <a:latin typeface="Calibri" panose="020F0502020204030204" pitchFamily="34" charset="0"/>
                          <a:cs typeface="Calibri" panose="020F0502020204030204" pitchFamily="34" charset="0"/>
                        </a:rPr>
                        <a:t>gp</a:t>
                      </a:r>
                      <a:r>
                        <a:rPr lang="en-US" sz="2000" dirty="0">
                          <a:effectLst/>
                          <a:latin typeface="Calibri" panose="020F0502020204030204" pitchFamily="34" charset="0"/>
                          <a:cs typeface="Calibri" panose="020F0502020204030204" pitchFamily="34" charset="0"/>
                        </a:rPr>
                        <a:t> inducers can decrease </a:t>
                      </a:r>
                      <a:r>
                        <a:rPr lang="en-US" sz="2000" dirty="0" err="1">
                          <a:effectLst/>
                          <a:latin typeface="Calibri" panose="020F0502020204030204" pitchFamily="34" charset="0"/>
                          <a:cs typeface="Calibri" panose="020F0502020204030204" pitchFamily="34" charset="0"/>
                        </a:rPr>
                        <a:t>apixaban</a:t>
                      </a:r>
                      <a:r>
                        <a:rPr lang="en-US" sz="2000" dirty="0">
                          <a:effectLst/>
                          <a:latin typeface="Calibri" panose="020F0502020204030204" pitchFamily="34" charset="0"/>
                          <a:cs typeface="Calibri" panose="020F0502020204030204" pitchFamily="34" charset="0"/>
                        </a:rPr>
                        <a:t> effect</a:t>
                      </a:r>
                      <a:endParaRPr lang="en-US" sz="2400" dirty="0">
                        <a:effectLst/>
                        <a:latin typeface="Calibri" panose="020F0502020204030204" pitchFamily="34" charset="0"/>
                        <a:cs typeface="Calibri" panose="020F0502020204030204" pitchFamily="34" charset="0"/>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2000" dirty="0">
                          <a:effectLst/>
                          <a:latin typeface="Calibri" panose="020F0502020204030204" pitchFamily="34" charset="0"/>
                          <a:cs typeface="Calibri" panose="020F0502020204030204" pitchFamily="34" charset="0"/>
                        </a:rPr>
                        <a:t>Avoidance of some combinations or dose adjustment may be needed</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401242721"/>
                  </a:ext>
                </a:extLst>
              </a:tr>
              <a:tr h="647923">
                <a:tc>
                  <a:txBody>
                    <a:bodyPr/>
                    <a:lstStyle/>
                    <a:p>
                      <a:pPr marL="0" marR="0">
                        <a:lnSpc>
                          <a:spcPts val="1800"/>
                        </a:lnSpc>
                        <a:spcBef>
                          <a:spcPts val="0"/>
                        </a:spcBef>
                        <a:spcAft>
                          <a:spcPts val="0"/>
                        </a:spcAft>
                      </a:pPr>
                      <a:r>
                        <a:rPr lang="en-US" sz="2000" dirty="0">
                          <a:effectLst/>
                          <a:latin typeface="Calibri" panose="020F0502020204030204" pitchFamily="34" charset="0"/>
                          <a:cs typeface="Calibri" panose="020F0502020204030204" pitchFamily="34" charset="0"/>
                        </a:rPr>
                        <a:t>Edoxaban</a:t>
                      </a:r>
                      <a:br>
                        <a:rPr lang="en-US" sz="2000" dirty="0">
                          <a:effectLst/>
                          <a:latin typeface="Calibri" panose="020F0502020204030204" pitchFamily="34" charset="0"/>
                          <a:cs typeface="Calibri" panose="020F0502020204030204" pitchFamily="34" charset="0"/>
                        </a:rPr>
                      </a:br>
                      <a:r>
                        <a:rPr lang="en-US" sz="2000" dirty="0">
                          <a:effectLst/>
                          <a:latin typeface="Calibri" panose="020F0502020204030204" pitchFamily="34" charset="0"/>
                          <a:cs typeface="Calibri" panose="020F0502020204030204" pitchFamily="34" charset="0"/>
                        </a:rPr>
                        <a:t>(</a:t>
                      </a:r>
                      <a:r>
                        <a:rPr lang="en-US" sz="2000" dirty="0" err="1">
                          <a:effectLst/>
                          <a:latin typeface="Calibri" panose="020F0502020204030204" pitchFamily="34" charset="0"/>
                          <a:cs typeface="Calibri" panose="020F0502020204030204" pitchFamily="34" charset="0"/>
                        </a:rPr>
                        <a:t>Savaysa</a:t>
                      </a:r>
                      <a:r>
                        <a:rPr lang="en-US" sz="2000" dirty="0">
                          <a:effectLst/>
                          <a:latin typeface="Calibri" panose="020F0502020204030204" pitchFamily="34" charset="0"/>
                          <a:cs typeface="Calibri" panose="020F0502020204030204" pitchFamily="34" charset="0"/>
                        </a:rPr>
                        <a:t>, Lixiana)</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342900" marR="0" lvl="0" indent="-342900" rtl="0">
                        <a:lnSpc>
                          <a:spcPts val="1800"/>
                        </a:lnSpc>
                        <a:spcBef>
                          <a:spcPts val="240"/>
                        </a:spcBef>
                        <a:spcAft>
                          <a:spcPts val="240"/>
                        </a:spcAft>
                        <a:buSzPts val="1000"/>
                        <a:buFont typeface="Wingdings" panose="05000000000000000000" pitchFamily="2" charset="2"/>
                        <a:buChar char=""/>
                        <a:tabLst>
                          <a:tab pos="457200" algn="l"/>
                        </a:tabLst>
                      </a:pPr>
                      <a:r>
                        <a:rPr lang="en-US" sz="2000" dirty="0">
                          <a:effectLst/>
                          <a:latin typeface="Calibri" panose="020F0502020204030204" pitchFamily="34" charset="0"/>
                          <a:cs typeface="Calibri" panose="020F0502020204030204" pitchFamily="34" charset="0"/>
                        </a:rPr>
                        <a:t>P-</a:t>
                      </a:r>
                      <a:r>
                        <a:rPr lang="en-US" sz="2000" dirty="0" err="1">
                          <a:effectLst/>
                          <a:latin typeface="Calibri" panose="020F0502020204030204" pitchFamily="34" charset="0"/>
                          <a:cs typeface="Calibri" panose="020F0502020204030204" pitchFamily="34" charset="0"/>
                        </a:rPr>
                        <a:t>gp</a:t>
                      </a:r>
                      <a:r>
                        <a:rPr lang="en-US" sz="2000" dirty="0">
                          <a:effectLst/>
                          <a:latin typeface="Calibri" panose="020F0502020204030204" pitchFamily="34" charset="0"/>
                          <a:cs typeface="Calibri" panose="020F0502020204030204" pitchFamily="34" charset="0"/>
                        </a:rPr>
                        <a:t> inhibitors can increase </a:t>
                      </a:r>
                      <a:r>
                        <a:rPr lang="en-US" sz="2000" dirty="0" err="1">
                          <a:effectLst/>
                          <a:latin typeface="Calibri" panose="020F0502020204030204" pitchFamily="34" charset="0"/>
                          <a:cs typeface="Calibri" panose="020F0502020204030204" pitchFamily="34" charset="0"/>
                        </a:rPr>
                        <a:t>edoxaban</a:t>
                      </a:r>
                      <a:r>
                        <a:rPr lang="en-US" sz="2000" dirty="0">
                          <a:effectLst/>
                          <a:latin typeface="Calibri" panose="020F0502020204030204" pitchFamily="34" charset="0"/>
                          <a:cs typeface="Calibri" panose="020F0502020204030204" pitchFamily="34" charset="0"/>
                        </a:rPr>
                        <a:t> effect</a:t>
                      </a:r>
                      <a:endParaRPr lang="en-US" sz="2400" dirty="0">
                        <a:effectLst/>
                        <a:latin typeface="Calibri" panose="020F0502020204030204" pitchFamily="34" charset="0"/>
                        <a:cs typeface="Calibri" panose="020F0502020204030204" pitchFamily="34" charset="0"/>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2000" dirty="0">
                          <a:effectLst/>
                          <a:latin typeface="Calibri" panose="020F0502020204030204" pitchFamily="34" charset="0"/>
                          <a:cs typeface="Calibri" panose="020F0502020204030204" pitchFamily="34" charset="0"/>
                        </a:rPr>
                        <a:t>P-</a:t>
                      </a:r>
                      <a:r>
                        <a:rPr lang="en-US" sz="2000" dirty="0" err="1">
                          <a:effectLst/>
                          <a:latin typeface="Calibri" panose="020F0502020204030204" pitchFamily="34" charset="0"/>
                          <a:cs typeface="Calibri" panose="020F0502020204030204" pitchFamily="34" charset="0"/>
                        </a:rPr>
                        <a:t>gp</a:t>
                      </a:r>
                      <a:r>
                        <a:rPr lang="en-US" sz="2000" dirty="0">
                          <a:effectLst/>
                          <a:latin typeface="Calibri" panose="020F0502020204030204" pitchFamily="34" charset="0"/>
                          <a:cs typeface="Calibri" panose="020F0502020204030204" pitchFamily="34" charset="0"/>
                        </a:rPr>
                        <a:t> inducers can decrease </a:t>
                      </a:r>
                      <a:r>
                        <a:rPr lang="en-US" sz="2000" dirty="0" err="1">
                          <a:effectLst/>
                          <a:latin typeface="Calibri" panose="020F0502020204030204" pitchFamily="34" charset="0"/>
                          <a:cs typeface="Calibri" panose="020F0502020204030204" pitchFamily="34" charset="0"/>
                        </a:rPr>
                        <a:t>edoxaban</a:t>
                      </a:r>
                      <a:r>
                        <a:rPr lang="en-US" sz="2000" dirty="0">
                          <a:effectLst/>
                          <a:latin typeface="Calibri" panose="020F0502020204030204" pitchFamily="34" charset="0"/>
                          <a:cs typeface="Calibri" panose="020F0502020204030204" pitchFamily="34" charset="0"/>
                        </a:rPr>
                        <a:t> effect</a:t>
                      </a:r>
                      <a:endParaRPr lang="en-US" sz="2400" dirty="0">
                        <a:effectLst/>
                        <a:latin typeface="Calibri" panose="020F0502020204030204" pitchFamily="34" charset="0"/>
                        <a:cs typeface="Calibri" panose="020F0502020204030204" pitchFamily="34" charset="0"/>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2000" dirty="0">
                          <a:effectLst/>
                          <a:latin typeface="Calibri" panose="020F0502020204030204" pitchFamily="34" charset="0"/>
                          <a:cs typeface="Calibri" panose="020F0502020204030204" pitchFamily="34" charset="0"/>
                        </a:rPr>
                        <a:t>Avoidance of some combinations or dose adjustment may be needed</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929340147"/>
                  </a:ext>
                </a:extLst>
              </a:tr>
              <a:tr h="984992">
                <a:tc>
                  <a:txBody>
                    <a:bodyPr/>
                    <a:lstStyle/>
                    <a:p>
                      <a:pPr marL="0" marR="0">
                        <a:lnSpc>
                          <a:spcPts val="1800"/>
                        </a:lnSpc>
                        <a:spcBef>
                          <a:spcPts val="0"/>
                        </a:spcBef>
                        <a:spcAft>
                          <a:spcPts val="0"/>
                        </a:spcAft>
                      </a:pPr>
                      <a:r>
                        <a:rPr lang="en-US" sz="2000">
                          <a:effectLst/>
                          <a:latin typeface="Calibri" panose="020F0502020204030204" pitchFamily="34" charset="0"/>
                          <a:cs typeface="Calibri" panose="020F0502020204030204" pitchFamily="34" charset="0"/>
                        </a:rPr>
                        <a:t>Rivaroxaban</a:t>
                      </a:r>
                      <a:br>
                        <a:rPr lang="en-US" sz="2000">
                          <a:effectLst/>
                          <a:latin typeface="Calibri" panose="020F0502020204030204" pitchFamily="34" charset="0"/>
                          <a:cs typeface="Calibri" panose="020F0502020204030204" pitchFamily="34" charset="0"/>
                        </a:rPr>
                      </a:br>
                      <a:r>
                        <a:rPr lang="en-US" sz="2000">
                          <a:effectLst/>
                          <a:latin typeface="Calibri" panose="020F0502020204030204" pitchFamily="34" charset="0"/>
                          <a:cs typeface="Calibri" panose="020F0502020204030204" pitchFamily="34" charset="0"/>
                        </a:rPr>
                        <a:t>(Xarelto)</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342900" marR="0" lvl="0" indent="-342900" rtl="0">
                        <a:lnSpc>
                          <a:spcPts val="1800"/>
                        </a:lnSpc>
                        <a:spcBef>
                          <a:spcPts val="240"/>
                        </a:spcBef>
                        <a:spcAft>
                          <a:spcPts val="240"/>
                        </a:spcAft>
                        <a:buSzPts val="1000"/>
                        <a:buFont typeface="Wingdings" panose="05000000000000000000" pitchFamily="2" charset="2"/>
                        <a:buChar char=""/>
                        <a:tabLst>
                          <a:tab pos="457200" algn="l"/>
                        </a:tabLst>
                      </a:pPr>
                      <a:r>
                        <a:rPr lang="en-US" sz="2000" dirty="0">
                          <a:effectLst/>
                          <a:latin typeface="Calibri" panose="020F0502020204030204" pitchFamily="34" charset="0"/>
                          <a:cs typeface="Calibri" panose="020F0502020204030204" pitchFamily="34" charset="0"/>
                        </a:rPr>
                        <a:t>Strong CYP3A4 inhibitors and/or strong P-</a:t>
                      </a:r>
                      <a:r>
                        <a:rPr lang="en-US" sz="2000" dirty="0" err="1">
                          <a:effectLst/>
                          <a:latin typeface="Calibri" panose="020F0502020204030204" pitchFamily="34" charset="0"/>
                          <a:cs typeface="Calibri" panose="020F0502020204030204" pitchFamily="34" charset="0"/>
                        </a:rPr>
                        <a:t>gp</a:t>
                      </a:r>
                      <a:r>
                        <a:rPr lang="en-US" sz="2000" dirty="0">
                          <a:effectLst/>
                          <a:latin typeface="Calibri" panose="020F0502020204030204" pitchFamily="34" charset="0"/>
                          <a:cs typeface="Calibri" panose="020F0502020204030204" pitchFamily="34" charset="0"/>
                        </a:rPr>
                        <a:t> inhibitors can increase </a:t>
                      </a:r>
                      <a:r>
                        <a:rPr lang="en-US" sz="2000" dirty="0" err="1">
                          <a:effectLst/>
                          <a:latin typeface="Calibri" panose="020F0502020204030204" pitchFamily="34" charset="0"/>
                          <a:cs typeface="Calibri" panose="020F0502020204030204" pitchFamily="34" charset="0"/>
                        </a:rPr>
                        <a:t>rivaroxaban</a:t>
                      </a:r>
                      <a:r>
                        <a:rPr lang="en-US" sz="2000" dirty="0">
                          <a:effectLst/>
                          <a:latin typeface="Calibri" panose="020F0502020204030204" pitchFamily="34" charset="0"/>
                          <a:cs typeface="Calibri" panose="020F0502020204030204" pitchFamily="34" charset="0"/>
                        </a:rPr>
                        <a:t> effect</a:t>
                      </a:r>
                      <a:endParaRPr lang="en-US" sz="2400" dirty="0">
                        <a:effectLst/>
                        <a:latin typeface="Calibri" panose="020F0502020204030204" pitchFamily="34" charset="0"/>
                        <a:cs typeface="Calibri" panose="020F0502020204030204" pitchFamily="34" charset="0"/>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2000" dirty="0">
                          <a:effectLst/>
                          <a:latin typeface="Calibri" panose="020F0502020204030204" pitchFamily="34" charset="0"/>
                          <a:cs typeface="Calibri" panose="020F0502020204030204" pitchFamily="34" charset="0"/>
                        </a:rPr>
                        <a:t>Strong CYP3A4 inducers and/or strong P-</a:t>
                      </a:r>
                      <a:r>
                        <a:rPr lang="en-US" sz="2000" dirty="0" err="1">
                          <a:effectLst/>
                          <a:latin typeface="Calibri" panose="020F0502020204030204" pitchFamily="34" charset="0"/>
                          <a:cs typeface="Calibri" panose="020F0502020204030204" pitchFamily="34" charset="0"/>
                        </a:rPr>
                        <a:t>gp</a:t>
                      </a:r>
                      <a:r>
                        <a:rPr lang="en-US" sz="2000" dirty="0">
                          <a:effectLst/>
                          <a:latin typeface="Calibri" panose="020F0502020204030204" pitchFamily="34" charset="0"/>
                          <a:cs typeface="Calibri" panose="020F0502020204030204" pitchFamily="34" charset="0"/>
                        </a:rPr>
                        <a:t> inducers can decrease </a:t>
                      </a:r>
                      <a:r>
                        <a:rPr lang="en-US" sz="2000" dirty="0" err="1">
                          <a:effectLst/>
                          <a:latin typeface="Calibri" panose="020F0502020204030204" pitchFamily="34" charset="0"/>
                          <a:cs typeface="Calibri" panose="020F0502020204030204" pitchFamily="34" charset="0"/>
                        </a:rPr>
                        <a:t>rivaroxaban</a:t>
                      </a:r>
                      <a:r>
                        <a:rPr lang="en-US" sz="2000" dirty="0">
                          <a:effectLst/>
                          <a:latin typeface="Calibri" panose="020F0502020204030204" pitchFamily="34" charset="0"/>
                          <a:cs typeface="Calibri" panose="020F0502020204030204" pitchFamily="34" charset="0"/>
                        </a:rPr>
                        <a:t> effect</a:t>
                      </a:r>
                      <a:endParaRPr lang="en-US" sz="2400" dirty="0">
                        <a:effectLst/>
                        <a:latin typeface="Calibri" panose="020F0502020204030204" pitchFamily="34" charset="0"/>
                        <a:cs typeface="Calibri" panose="020F0502020204030204" pitchFamily="34" charset="0"/>
                      </a:endParaRPr>
                    </a:p>
                    <a:p>
                      <a:pPr marL="342900" marR="0" lvl="0" indent="-342900">
                        <a:lnSpc>
                          <a:spcPts val="1800"/>
                        </a:lnSpc>
                        <a:spcBef>
                          <a:spcPts val="240"/>
                        </a:spcBef>
                        <a:spcAft>
                          <a:spcPts val="240"/>
                        </a:spcAft>
                        <a:buSzPts val="1000"/>
                        <a:buFont typeface="Wingdings" panose="05000000000000000000" pitchFamily="2" charset="2"/>
                        <a:buChar char=""/>
                        <a:tabLst>
                          <a:tab pos="457200" algn="l"/>
                        </a:tabLst>
                      </a:pPr>
                      <a:r>
                        <a:rPr lang="en-US" sz="2000" dirty="0">
                          <a:effectLst/>
                          <a:latin typeface="Calibri" panose="020F0502020204030204" pitchFamily="34" charset="0"/>
                          <a:cs typeface="Calibri" panose="020F0502020204030204" pitchFamily="34" charset="0"/>
                        </a:rPr>
                        <a:t>Avoidance of some combinations or dose adjustment may be needed</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03772681"/>
                  </a:ext>
                </a:extLst>
              </a:tr>
            </a:tbl>
          </a:graphicData>
        </a:graphic>
      </p:graphicFrame>
    </p:spTree>
    <p:extLst>
      <p:ext uri="{BB962C8B-B14F-4D97-AF65-F5344CB8AC3E}">
        <p14:creationId xmlns:p14="http://schemas.microsoft.com/office/powerpoint/2010/main" val="736512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3345" y="-8630"/>
            <a:ext cx="11374582" cy="6911651"/>
          </a:xfrm>
          <a:prstGeom prst="rect">
            <a:avLst/>
          </a:prstGeom>
        </p:spPr>
      </p:pic>
    </p:spTree>
    <p:extLst>
      <p:ext uri="{BB962C8B-B14F-4D97-AF65-F5344CB8AC3E}">
        <p14:creationId xmlns:p14="http://schemas.microsoft.com/office/powerpoint/2010/main" val="1832233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a:t>Settings in which a heparin or vitamin K antagonist may be preferable </a:t>
            </a:r>
          </a:p>
        </p:txBody>
      </p:sp>
      <p:sp>
        <p:nvSpPr>
          <p:cNvPr id="3" name="Content Placeholder 2"/>
          <p:cNvSpPr>
            <a:spLocks noGrp="1"/>
          </p:cNvSpPr>
          <p:nvPr>
            <p:ph idx="1"/>
          </p:nvPr>
        </p:nvSpPr>
        <p:spPr/>
        <p:txBody>
          <a:bodyPr numCol="2">
            <a:normAutofit/>
          </a:bodyPr>
          <a:lstStyle/>
          <a:p>
            <a:r>
              <a:rPr lang="en-US" dirty="0"/>
              <a:t>Prosthetic heart </a:t>
            </a:r>
            <a:r>
              <a:rPr lang="en-US" dirty="0" smtClean="0"/>
              <a:t>valves</a:t>
            </a:r>
          </a:p>
          <a:p>
            <a:r>
              <a:rPr lang="en-US" dirty="0"/>
              <a:t>Pregnancy </a:t>
            </a:r>
            <a:endParaRPr lang="en-US" dirty="0" smtClean="0"/>
          </a:p>
          <a:p>
            <a:r>
              <a:rPr lang="en-US" dirty="0"/>
              <a:t>Chronic kidney </a:t>
            </a:r>
            <a:r>
              <a:rPr lang="en-US" dirty="0" smtClean="0"/>
              <a:t>disease</a:t>
            </a:r>
          </a:p>
          <a:p>
            <a:r>
              <a:rPr lang="en-US" dirty="0" smtClean="0"/>
              <a:t>Severe </a:t>
            </a:r>
            <a:r>
              <a:rPr lang="en-US" dirty="0"/>
              <a:t>liver </a:t>
            </a:r>
            <a:r>
              <a:rPr lang="en-US" dirty="0" smtClean="0"/>
              <a:t>disease</a:t>
            </a:r>
          </a:p>
          <a:p>
            <a:r>
              <a:rPr lang="en-US" dirty="0"/>
              <a:t>Antiphospholipid </a:t>
            </a:r>
            <a:r>
              <a:rPr lang="en-US" dirty="0" smtClean="0"/>
              <a:t>syndrome</a:t>
            </a:r>
          </a:p>
          <a:p>
            <a:r>
              <a:rPr lang="en-US" dirty="0"/>
              <a:t>Compliance </a:t>
            </a:r>
            <a:endParaRPr lang="en-US" dirty="0" smtClean="0"/>
          </a:p>
          <a:p>
            <a:r>
              <a:rPr lang="en-US" dirty="0"/>
              <a:t>Gastrointestinal </a:t>
            </a:r>
            <a:r>
              <a:rPr lang="en-US" dirty="0" smtClean="0"/>
              <a:t>disease</a:t>
            </a:r>
          </a:p>
          <a:p>
            <a:r>
              <a:rPr lang="en-US" dirty="0"/>
              <a:t>Altered gastrointestinal </a:t>
            </a:r>
            <a:r>
              <a:rPr lang="en-US" dirty="0" smtClean="0"/>
              <a:t>anatomy</a:t>
            </a:r>
          </a:p>
          <a:p>
            <a:r>
              <a:rPr lang="en-US" dirty="0"/>
              <a:t>Dosing convenience</a:t>
            </a:r>
          </a:p>
          <a:p>
            <a:r>
              <a:rPr lang="en-US" dirty="0"/>
              <a:t>Cost </a:t>
            </a:r>
          </a:p>
          <a:p>
            <a:r>
              <a:rPr lang="en-US" dirty="0"/>
              <a:t>Inability to titrate the dose </a:t>
            </a:r>
          </a:p>
          <a:p>
            <a:endParaRPr lang="en-US" dirty="0" smtClean="0"/>
          </a:p>
        </p:txBody>
      </p:sp>
    </p:spTree>
    <p:extLst>
      <p:ext uri="{BB962C8B-B14F-4D97-AF65-F5344CB8AC3E}">
        <p14:creationId xmlns:p14="http://schemas.microsoft.com/office/powerpoint/2010/main" val="3636759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Advantages over heparin and warfarin</a:t>
            </a:r>
          </a:p>
        </p:txBody>
      </p:sp>
      <p:sp>
        <p:nvSpPr>
          <p:cNvPr id="3" name="Content Placeholder 2"/>
          <p:cNvSpPr>
            <a:spLocks noGrp="1"/>
          </p:cNvSpPr>
          <p:nvPr>
            <p:ph idx="1"/>
          </p:nvPr>
        </p:nvSpPr>
        <p:spPr/>
        <p:txBody>
          <a:bodyPr/>
          <a:lstStyle/>
          <a:p>
            <a:r>
              <a:rPr lang="en-US" dirty="0"/>
              <a:t>Lower bleeding </a:t>
            </a:r>
            <a:r>
              <a:rPr lang="en-US" dirty="0" smtClean="0"/>
              <a:t>risk</a:t>
            </a:r>
          </a:p>
          <a:p>
            <a:r>
              <a:rPr lang="en-US" dirty="0"/>
              <a:t>Possible lower risk of fractures </a:t>
            </a:r>
            <a:endParaRPr lang="en-US" dirty="0" smtClean="0"/>
          </a:p>
          <a:p>
            <a:r>
              <a:rPr lang="en-US" dirty="0"/>
              <a:t>Less laboratory monitoring </a:t>
            </a:r>
            <a:endParaRPr lang="en-US" dirty="0" smtClean="0"/>
          </a:p>
          <a:p>
            <a:r>
              <a:rPr lang="en-US" dirty="0"/>
              <a:t>Preferable pharmacokinetics </a:t>
            </a:r>
            <a:endParaRPr lang="en-US" dirty="0" smtClean="0"/>
          </a:p>
          <a:p>
            <a:endParaRPr lang="en-US" dirty="0"/>
          </a:p>
        </p:txBody>
      </p:sp>
    </p:spTree>
    <p:extLst>
      <p:ext uri="{BB962C8B-B14F-4D97-AF65-F5344CB8AC3E}">
        <p14:creationId xmlns:p14="http://schemas.microsoft.com/office/powerpoint/2010/main" val="3150481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8583" y="3244334"/>
            <a:ext cx="9234837" cy="646331"/>
          </a:xfrm>
          <a:prstGeom prst="rect">
            <a:avLst/>
          </a:prstGeom>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dirty="0" smtClean="0">
                <a:ln/>
                <a:solidFill>
                  <a:schemeClr val="accent3"/>
                </a:solidFill>
                <a:effectLst>
                  <a:outerShdw blurRad="38100" dist="38100" dir="2700000" algn="tl">
                    <a:srgbClr val="000000">
                      <a:alpha val="43137"/>
                    </a:srgbClr>
                  </a:outerShdw>
                </a:effectLst>
              </a:rPr>
              <a:t>ORAL DIRECT </a:t>
            </a:r>
            <a:r>
              <a:rPr lang="en-US" sz="3600" b="1" dirty="0">
                <a:ln/>
                <a:solidFill>
                  <a:schemeClr val="accent3"/>
                </a:solidFill>
                <a:effectLst>
                  <a:outerShdw blurRad="38100" dist="38100" dir="2700000" algn="tl">
                    <a:srgbClr val="000000">
                      <a:alpha val="43137"/>
                    </a:srgbClr>
                  </a:outerShdw>
                </a:effectLst>
              </a:rPr>
              <a:t>THROMBIN INHIBITORS</a:t>
            </a:r>
          </a:p>
        </p:txBody>
      </p:sp>
    </p:spTree>
    <p:extLst>
      <p:ext uri="{BB962C8B-B14F-4D97-AF65-F5344CB8AC3E}">
        <p14:creationId xmlns:p14="http://schemas.microsoft.com/office/powerpoint/2010/main" val="3947668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Dabigatran</a:t>
            </a:r>
          </a:p>
        </p:txBody>
      </p:sp>
      <p:sp>
        <p:nvSpPr>
          <p:cNvPr id="3" name="Content Placeholder 2"/>
          <p:cNvSpPr>
            <a:spLocks noGrp="1"/>
          </p:cNvSpPr>
          <p:nvPr>
            <p:ph idx="1"/>
          </p:nvPr>
        </p:nvSpPr>
        <p:spPr>
          <a:xfrm>
            <a:off x="581192" y="2418112"/>
            <a:ext cx="11029615" cy="4093524"/>
          </a:xfrm>
        </p:spPr>
        <p:txBody>
          <a:bodyPr>
            <a:normAutofit/>
          </a:bodyPr>
          <a:lstStyle/>
          <a:p>
            <a:r>
              <a:rPr lang="en-US" dirty="0" smtClean="0"/>
              <a:t>Dabigatran </a:t>
            </a:r>
            <a:r>
              <a:rPr lang="en-US" dirty="0" err="1"/>
              <a:t>etexilate</a:t>
            </a:r>
            <a:r>
              <a:rPr lang="en-US" dirty="0"/>
              <a:t> </a:t>
            </a:r>
            <a:r>
              <a:rPr lang="en-US" dirty="0" smtClean="0"/>
              <a:t> a prodrug converted </a:t>
            </a:r>
            <a:r>
              <a:rPr lang="en-US" dirty="0"/>
              <a:t>in the liver to </a:t>
            </a:r>
            <a:r>
              <a:rPr lang="en-US" dirty="0" smtClean="0"/>
              <a:t>dabigatran</a:t>
            </a:r>
          </a:p>
          <a:p>
            <a:r>
              <a:rPr lang="en-US" dirty="0" smtClean="0"/>
              <a:t>Should </a:t>
            </a:r>
            <a:r>
              <a:rPr lang="en-US" dirty="0"/>
              <a:t>only be dispensed and stored in the original bottle (with desiccant) or blister </a:t>
            </a:r>
            <a:r>
              <a:rPr lang="en-US" dirty="0" smtClean="0"/>
              <a:t>package </a:t>
            </a:r>
          </a:p>
          <a:p>
            <a:r>
              <a:rPr lang="en-US" dirty="0" smtClean="0"/>
              <a:t>Once </a:t>
            </a:r>
            <a:r>
              <a:rPr lang="en-US" dirty="0"/>
              <a:t>the bottle is opened, the pills inside must be used within four </a:t>
            </a:r>
            <a:r>
              <a:rPr lang="en-US" dirty="0" smtClean="0"/>
              <a:t>months</a:t>
            </a:r>
          </a:p>
          <a:p>
            <a:r>
              <a:rPr lang="en-US" dirty="0" smtClean="0"/>
              <a:t>Capsule </a:t>
            </a:r>
            <a:r>
              <a:rPr lang="en-US" dirty="0"/>
              <a:t>must be taken intact and requires gastric acidity for </a:t>
            </a:r>
            <a:r>
              <a:rPr lang="en-US" dirty="0" smtClean="0"/>
              <a:t>absorption</a:t>
            </a:r>
          </a:p>
          <a:p>
            <a:r>
              <a:rPr lang="en-US" dirty="0"/>
              <a:t>Unaffected by food</a:t>
            </a:r>
            <a:endParaRPr lang="fa-IR" dirty="0" smtClean="0"/>
          </a:p>
          <a:p>
            <a:r>
              <a:rPr lang="en-US" dirty="0" smtClean="0"/>
              <a:t>Is </a:t>
            </a:r>
            <a:r>
              <a:rPr lang="en-US" dirty="0"/>
              <a:t>used in the prevention and management </a:t>
            </a:r>
            <a:r>
              <a:rPr lang="en-US" dirty="0" smtClean="0"/>
              <a:t>VTE </a:t>
            </a:r>
            <a:r>
              <a:rPr lang="en-US" dirty="0"/>
              <a:t>disease, in stroke prevention in patients with </a:t>
            </a:r>
            <a:r>
              <a:rPr lang="en-US" dirty="0" smtClean="0"/>
              <a:t>AF, </a:t>
            </a:r>
            <a:r>
              <a:rPr lang="en-US" dirty="0"/>
              <a:t>and in ischemic heart disease</a:t>
            </a:r>
          </a:p>
        </p:txBody>
      </p:sp>
      <p:pic>
        <p:nvPicPr>
          <p:cNvPr id="1026" name="Picture 2" descr="Pradaxa Full Prescribing Information, Dosage &amp;amp; Side Effects | MIMS Indonesia"/>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9663" b="20347"/>
          <a:stretch/>
        </p:blipFill>
        <p:spPr bwMode="auto">
          <a:xfrm>
            <a:off x="8298873" y="0"/>
            <a:ext cx="3893127" cy="2493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2917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Dabigatran</a:t>
            </a:r>
          </a:p>
        </p:txBody>
      </p:sp>
      <p:sp>
        <p:nvSpPr>
          <p:cNvPr id="3" name="Content Placeholder 2"/>
          <p:cNvSpPr>
            <a:spLocks noGrp="1"/>
          </p:cNvSpPr>
          <p:nvPr>
            <p:ph idx="1"/>
          </p:nvPr>
        </p:nvSpPr>
        <p:spPr>
          <a:xfrm>
            <a:off x="581192" y="2180496"/>
            <a:ext cx="11029615" cy="4054049"/>
          </a:xfrm>
        </p:spPr>
        <p:txBody>
          <a:bodyPr>
            <a:normAutofit lnSpcReduction="10000"/>
          </a:bodyPr>
          <a:lstStyle/>
          <a:p>
            <a:r>
              <a:rPr lang="en-US" dirty="0" smtClean="0"/>
              <a:t>Given </a:t>
            </a:r>
            <a:r>
              <a:rPr lang="en-US" dirty="0"/>
              <a:t>at a fixed dose without </a:t>
            </a:r>
            <a:r>
              <a:rPr lang="en-US" dirty="0" smtClean="0"/>
              <a:t>monitoring</a:t>
            </a:r>
            <a:endParaRPr lang="fa-IR" dirty="0" smtClean="0"/>
          </a:p>
          <a:p>
            <a:r>
              <a:rPr lang="en-US" dirty="0" smtClean="0"/>
              <a:t>VTE </a:t>
            </a:r>
            <a:r>
              <a:rPr lang="en-US" dirty="0"/>
              <a:t>primary prophylaxis in surgical patients: </a:t>
            </a:r>
            <a:endParaRPr lang="en-US" dirty="0" smtClean="0"/>
          </a:p>
          <a:p>
            <a:pPr lvl="1"/>
            <a:r>
              <a:rPr lang="en-US" dirty="0" smtClean="0">
                <a:solidFill>
                  <a:schemeClr val="accent1">
                    <a:lumMod val="75000"/>
                    <a:lumOff val="25000"/>
                  </a:schemeClr>
                </a:solidFill>
              </a:rPr>
              <a:t>110 </a:t>
            </a:r>
            <a:r>
              <a:rPr lang="en-US" dirty="0">
                <a:solidFill>
                  <a:schemeClr val="accent1">
                    <a:lumMod val="75000"/>
                    <a:lumOff val="25000"/>
                  </a:schemeClr>
                </a:solidFill>
              </a:rPr>
              <a:t>mg one to four hours after surgery, followed by 220 mg once daily for 28 to 35 days (hip replacement) or 10 days (knee replacement</a:t>
            </a:r>
            <a:r>
              <a:rPr lang="en-US" dirty="0" smtClean="0">
                <a:solidFill>
                  <a:schemeClr val="accent1">
                    <a:lumMod val="75000"/>
                    <a:lumOff val="25000"/>
                  </a:schemeClr>
                </a:solidFill>
              </a:rPr>
              <a:t>).</a:t>
            </a:r>
            <a:endParaRPr lang="en-US" dirty="0">
              <a:solidFill>
                <a:schemeClr val="accent1">
                  <a:lumMod val="75000"/>
                  <a:lumOff val="25000"/>
                </a:schemeClr>
              </a:solidFill>
            </a:endParaRPr>
          </a:p>
          <a:p>
            <a:r>
              <a:rPr lang="en-US" dirty="0" smtClean="0"/>
              <a:t>Treatment </a:t>
            </a:r>
            <a:r>
              <a:rPr lang="en-US" dirty="0"/>
              <a:t>and secondary prevention of VTE: </a:t>
            </a:r>
            <a:endParaRPr lang="en-US" dirty="0" smtClean="0"/>
          </a:p>
          <a:p>
            <a:pPr lvl="1"/>
            <a:r>
              <a:rPr lang="en-US" dirty="0" smtClean="0">
                <a:solidFill>
                  <a:srgbClr val="00B050"/>
                </a:solidFill>
              </a:rPr>
              <a:t>150 </a:t>
            </a:r>
            <a:r>
              <a:rPr lang="en-US" dirty="0">
                <a:solidFill>
                  <a:srgbClr val="00B050"/>
                </a:solidFill>
              </a:rPr>
              <a:t>mg </a:t>
            </a:r>
            <a:r>
              <a:rPr lang="en-US" dirty="0">
                <a:solidFill>
                  <a:schemeClr val="accent1">
                    <a:lumMod val="75000"/>
                    <a:lumOff val="25000"/>
                  </a:schemeClr>
                </a:solidFill>
              </a:rPr>
              <a:t>orally </a:t>
            </a:r>
            <a:r>
              <a:rPr lang="en-US" dirty="0">
                <a:solidFill>
                  <a:srgbClr val="00B050"/>
                </a:solidFill>
              </a:rPr>
              <a:t>twice daily </a:t>
            </a:r>
            <a:r>
              <a:rPr lang="en-US" dirty="0">
                <a:solidFill>
                  <a:schemeClr val="accent1">
                    <a:lumMod val="75000"/>
                    <a:lumOff val="25000"/>
                  </a:schemeClr>
                </a:solidFill>
              </a:rPr>
              <a:t>after 5 to 10 days of parenteral anticoagulation (</a:t>
            </a:r>
            <a:r>
              <a:rPr lang="en-US" dirty="0" err="1">
                <a:solidFill>
                  <a:schemeClr val="accent1">
                    <a:lumMod val="75000"/>
                    <a:lumOff val="25000"/>
                  </a:schemeClr>
                </a:solidFill>
              </a:rPr>
              <a:t>CrCl</a:t>
            </a:r>
            <a:r>
              <a:rPr lang="en-US" dirty="0">
                <a:solidFill>
                  <a:schemeClr val="accent1">
                    <a:lumMod val="75000"/>
                    <a:lumOff val="25000"/>
                  </a:schemeClr>
                </a:solidFill>
              </a:rPr>
              <a:t> &gt;30 mL/minute</a:t>
            </a:r>
            <a:r>
              <a:rPr lang="en-US" dirty="0" smtClean="0">
                <a:solidFill>
                  <a:schemeClr val="accent1">
                    <a:lumMod val="75000"/>
                    <a:lumOff val="25000"/>
                  </a:schemeClr>
                </a:solidFill>
              </a:rPr>
              <a:t>).</a:t>
            </a:r>
            <a:endParaRPr lang="en-US" dirty="0">
              <a:solidFill>
                <a:schemeClr val="accent1">
                  <a:lumMod val="75000"/>
                  <a:lumOff val="25000"/>
                </a:schemeClr>
              </a:solidFill>
            </a:endParaRPr>
          </a:p>
          <a:p>
            <a:r>
              <a:rPr lang="en-US" dirty="0" smtClean="0"/>
              <a:t>Stroke </a:t>
            </a:r>
            <a:r>
              <a:rPr lang="en-US" dirty="0"/>
              <a:t>prevention in </a:t>
            </a:r>
            <a:r>
              <a:rPr lang="en-US" dirty="0" smtClean="0"/>
              <a:t>AF: </a:t>
            </a:r>
          </a:p>
          <a:p>
            <a:pPr lvl="1"/>
            <a:r>
              <a:rPr lang="en-US" dirty="0" smtClean="0">
                <a:solidFill>
                  <a:schemeClr val="accent1">
                    <a:lumMod val="75000"/>
                    <a:lumOff val="25000"/>
                  </a:schemeClr>
                </a:solidFill>
              </a:rPr>
              <a:t>110 </a:t>
            </a:r>
            <a:r>
              <a:rPr lang="en-US" dirty="0">
                <a:solidFill>
                  <a:schemeClr val="accent1">
                    <a:lumMod val="75000"/>
                    <a:lumOff val="25000"/>
                  </a:schemeClr>
                </a:solidFill>
              </a:rPr>
              <a:t>mg orally twice daily or 150 mg orally twice daily (</a:t>
            </a:r>
            <a:r>
              <a:rPr lang="en-US" dirty="0" err="1">
                <a:solidFill>
                  <a:schemeClr val="accent1">
                    <a:lumMod val="75000"/>
                    <a:lumOff val="25000"/>
                  </a:schemeClr>
                </a:solidFill>
              </a:rPr>
              <a:t>CrCl</a:t>
            </a:r>
            <a:r>
              <a:rPr lang="en-US" dirty="0">
                <a:solidFill>
                  <a:schemeClr val="accent1">
                    <a:lumMod val="75000"/>
                    <a:lumOff val="25000"/>
                  </a:schemeClr>
                </a:solidFill>
              </a:rPr>
              <a:t> &gt;30 mL/minute). </a:t>
            </a:r>
            <a:endParaRPr lang="en-US" dirty="0" smtClean="0">
              <a:solidFill>
                <a:schemeClr val="accent1">
                  <a:lumMod val="75000"/>
                  <a:lumOff val="25000"/>
                </a:schemeClr>
              </a:solidFill>
            </a:endParaRPr>
          </a:p>
          <a:p>
            <a:pPr lvl="1"/>
            <a:r>
              <a:rPr lang="en-US" dirty="0" smtClean="0">
                <a:solidFill>
                  <a:schemeClr val="accent1">
                    <a:lumMod val="75000"/>
                    <a:lumOff val="25000"/>
                  </a:schemeClr>
                </a:solidFill>
              </a:rPr>
              <a:t>European </a:t>
            </a:r>
            <a:r>
              <a:rPr lang="en-US" dirty="0">
                <a:solidFill>
                  <a:schemeClr val="accent1">
                    <a:lumMod val="75000"/>
                    <a:lumOff val="25000"/>
                  </a:schemeClr>
                </a:solidFill>
              </a:rPr>
              <a:t>labeling suggests dose reduction in patients older than 75 years (</a:t>
            </a:r>
            <a:r>
              <a:rPr lang="en-US" dirty="0" err="1">
                <a:solidFill>
                  <a:schemeClr val="accent1">
                    <a:lumMod val="75000"/>
                    <a:lumOff val="25000"/>
                  </a:schemeClr>
                </a:solidFill>
              </a:rPr>
              <a:t>eg</a:t>
            </a:r>
            <a:r>
              <a:rPr lang="en-US" dirty="0">
                <a:solidFill>
                  <a:schemeClr val="accent1">
                    <a:lumMod val="75000"/>
                    <a:lumOff val="25000"/>
                  </a:schemeClr>
                </a:solidFill>
              </a:rPr>
              <a:t>, 150 mg orally once per day or 110 mg orally twice per day)</a:t>
            </a:r>
          </a:p>
        </p:txBody>
      </p:sp>
    </p:spTree>
    <p:extLst>
      <p:ext uri="{BB962C8B-B14F-4D97-AF65-F5344CB8AC3E}">
        <p14:creationId xmlns:p14="http://schemas.microsoft.com/office/powerpoint/2010/main" val="219460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581192" y="1850834"/>
            <a:ext cx="11029615" cy="4770303"/>
          </a:xfrm>
        </p:spPr>
        <p:txBody>
          <a:bodyPr>
            <a:normAutofit/>
          </a:bodyPr>
          <a:lstStyle/>
          <a:p>
            <a:r>
              <a:rPr lang="en-US" dirty="0"/>
              <a:t>Antithrombotic agents include both </a:t>
            </a:r>
            <a:r>
              <a:rPr lang="en-US" dirty="0" smtClean="0"/>
              <a:t>antiplatelet </a:t>
            </a:r>
            <a:r>
              <a:rPr lang="en-US" dirty="0"/>
              <a:t>agents </a:t>
            </a:r>
            <a:r>
              <a:rPr lang="en-US" dirty="0" smtClean="0"/>
              <a:t>as </a:t>
            </a:r>
            <a:r>
              <a:rPr lang="en-US" dirty="0"/>
              <a:t>well as </a:t>
            </a:r>
            <a:r>
              <a:rPr lang="en-US" dirty="0" smtClean="0">
                <a:solidFill>
                  <a:srgbClr val="C00000"/>
                </a:solidFill>
              </a:rPr>
              <a:t>anticoagulants</a:t>
            </a:r>
          </a:p>
          <a:p>
            <a:r>
              <a:rPr lang="en-US" dirty="0" smtClean="0"/>
              <a:t>Anticoagulants</a:t>
            </a:r>
          </a:p>
          <a:p>
            <a:pPr lvl="1"/>
            <a:r>
              <a:rPr lang="en-US" sz="2200" dirty="0" smtClean="0"/>
              <a:t>Agents </a:t>
            </a:r>
            <a:r>
              <a:rPr lang="en-US" sz="2200" dirty="0"/>
              <a:t>that inhibit one or more steps in the </a:t>
            </a:r>
            <a:r>
              <a:rPr lang="en-US" sz="2200" dirty="0">
                <a:solidFill>
                  <a:srgbClr val="C00000"/>
                </a:solidFill>
              </a:rPr>
              <a:t>coagulation cascade</a:t>
            </a:r>
          </a:p>
          <a:p>
            <a:pPr lvl="2"/>
            <a:r>
              <a:rPr lang="en-US" sz="2000" dirty="0"/>
              <a:t>Direct enzymatic inhibition</a:t>
            </a:r>
          </a:p>
          <a:p>
            <a:pPr lvl="3"/>
            <a:r>
              <a:rPr lang="en-US" sz="1800" dirty="0">
                <a:solidFill>
                  <a:schemeClr val="accent1">
                    <a:lumMod val="75000"/>
                    <a:lumOff val="25000"/>
                  </a:schemeClr>
                </a:solidFill>
              </a:rPr>
              <a:t>Direct thrombin inhibitors, direct factor </a:t>
            </a:r>
            <a:r>
              <a:rPr lang="en-US" sz="1800" dirty="0" err="1">
                <a:solidFill>
                  <a:schemeClr val="accent1">
                    <a:lumMod val="75000"/>
                    <a:lumOff val="25000"/>
                  </a:schemeClr>
                </a:solidFill>
              </a:rPr>
              <a:t>Xa</a:t>
            </a:r>
            <a:r>
              <a:rPr lang="en-US" sz="1800" dirty="0">
                <a:solidFill>
                  <a:schemeClr val="accent1">
                    <a:lumMod val="75000"/>
                    <a:lumOff val="25000"/>
                  </a:schemeClr>
                </a:solidFill>
              </a:rPr>
              <a:t> inhibitors</a:t>
            </a:r>
          </a:p>
          <a:p>
            <a:pPr lvl="2"/>
            <a:r>
              <a:rPr lang="en-US" sz="2000" dirty="0"/>
              <a:t>Indirect inhibition by binding to </a:t>
            </a:r>
            <a:r>
              <a:rPr lang="en-US" sz="2000" dirty="0" err="1"/>
              <a:t>antithrombin</a:t>
            </a:r>
            <a:endParaRPr lang="en-US" sz="2000" dirty="0"/>
          </a:p>
          <a:p>
            <a:pPr lvl="3"/>
            <a:r>
              <a:rPr lang="en-US" sz="1800" dirty="0">
                <a:solidFill>
                  <a:schemeClr val="accent1">
                    <a:lumMod val="75000"/>
                    <a:lumOff val="25000"/>
                  </a:schemeClr>
                </a:solidFill>
              </a:rPr>
              <a:t>Unfractionated heparin, low molecular weight heparins, fondaparinux</a:t>
            </a:r>
          </a:p>
          <a:p>
            <a:pPr lvl="2"/>
            <a:r>
              <a:rPr lang="en-US" sz="2000" dirty="0"/>
              <a:t>Antagonism of vitamin K-dependent factors by preventing their synthesis in the liver and/or modification of their calcium-binding properties</a:t>
            </a:r>
          </a:p>
          <a:p>
            <a:pPr lvl="3"/>
            <a:r>
              <a:rPr lang="en-US" sz="1800" dirty="0">
                <a:solidFill>
                  <a:schemeClr val="accent1">
                    <a:lumMod val="75000"/>
                    <a:lumOff val="25000"/>
                  </a:schemeClr>
                </a:solidFill>
              </a:rPr>
              <a:t>Vitamin K antagonists such as </a:t>
            </a:r>
            <a:r>
              <a:rPr lang="en-US" sz="1800" dirty="0" smtClean="0">
                <a:solidFill>
                  <a:schemeClr val="accent1">
                    <a:lumMod val="75000"/>
                    <a:lumOff val="25000"/>
                  </a:schemeClr>
                </a:solidFill>
              </a:rPr>
              <a:t>warfarin</a:t>
            </a:r>
            <a:endParaRPr lang="en-US" sz="1800" dirty="0"/>
          </a:p>
        </p:txBody>
      </p:sp>
    </p:spTree>
    <p:extLst>
      <p:ext uri="{BB962C8B-B14F-4D97-AF65-F5344CB8AC3E}">
        <p14:creationId xmlns:p14="http://schemas.microsoft.com/office/powerpoint/2010/main" val="924664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dose modification or drug avoidance </a:t>
            </a:r>
          </a:p>
        </p:txBody>
      </p:sp>
      <p:sp>
        <p:nvSpPr>
          <p:cNvPr id="3" name="Content Placeholder 2"/>
          <p:cNvSpPr>
            <a:spLocks noGrp="1"/>
          </p:cNvSpPr>
          <p:nvPr>
            <p:ph idx="1"/>
          </p:nvPr>
        </p:nvSpPr>
        <p:spPr>
          <a:xfrm>
            <a:off x="581192" y="2180496"/>
            <a:ext cx="11029615" cy="4372704"/>
          </a:xfrm>
        </p:spPr>
        <p:txBody>
          <a:bodyPr>
            <a:normAutofit/>
          </a:bodyPr>
          <a:lstStyle/>
          <a:p>
            <a:endParaRPr lang="en-US" dirty="0" smtClean="0"/>
          </a:p>
          <a:p>
            <a:r>
              <a:rPr lang="en-US" dirty="0" smtClean="0"/>
              <a:t>Avoidance in </a:t>
            </a:r>
            <a:r>
              <a:rPr lang="en-US" dirty="0" err="1" smtClean="0"/>
              <a:t>CrCl</a:t>
            </a:r>
            <a:r>
              <a:rPr lang="en-US" dirty="0" smtClean="0"/>
              <a:t> </a:t>
            </a:r>
            <a:r>
              <a:rPr lang="en-US" dirty="0"/>
              <a:t>&lt;15 mL/minute or in those who are hemodialysis </a:t>
            </a:r>
            <a:r>
              <a:rPr lang="en-US" dirty="0" smtClean="0"/>
              <a:t>dependent (</a:t>
            </a:r>
            <a:r>
              <a:rPr lang="en-US" dirty="0"/>
              <a:t>US </a:t>
            </a:r>
            <a:r>
              <a:rPr lang="en-US" dirty="0" smtClean="0"/>
              <a:t>labeling)</a:t>
            </a:r>
          </a:p>
          <a:p>
            <a:r>
              <a:rPr lang="en-US" dirty="0" smtClean="0"/>
              <a:t>Avoidance </a:t>
            </a:r>
            <a:r>
              <a:rPr lang="en-US" dirty="0"/>
              <a:t>in </a:t>
            </a:r>
            <a:r>
              <a:rPr lang="en-US" dirty="0" err="1" smtClean="0"/>
              <a:t>CrCl</a:t>
            </a:r>
            <a:r>
              <a:rPr lang="en-US" dirty="0" smtClean="0"/>
              <a:t> </a:t>
            </a:r>
            <a:r>
              <a:rPr lang="en-US" dirty="0"/>
              <a:t>&lt;30 </a:t>
            </a:r>
            <a:r>
              <a:rPr lang="en-US" dirty="0" smtClean="0"/>
              <a:t>mL/minute(</a:t>
            </a:r>
            <a:r>
              <a:rPr lang="en-US" dirty="0"/>
              <a:t>Canadian, United Kingdom, and European Medicines Agency labeling</a:t>
            </a:r>
            <a:r>
              <a:rPr lang="en-US" dirty="0" smtClean="0"/>
              <a:t>)</a:t>
            </a:r>
          </a:p>
          <a:p>
            <a:r>
              <a:rPr lang="en-US" dirty="0"/>
              <a:t>Nonvalvular atrial </a:t>
            </a:r>
            <a:r>
              <a:rPr lang="en-US" dirty="0" smtClean="0"/>
              <a:t>fibrillation &amp; </a:t>
            </a:r>
            <a:r>
              <a:rPr lang="en-US" dirty="0" err="1" smtClean="0"/>
              <a:t>CrCl</a:t>
            </a:r>
            <a:r>
              <a:rPr lang="en-US" dirty="0" smtClean="0"/>
              <a:t> 15-30: </a:t>
            </a:r>
            <a:r>
              <a:rPr lang="en-US" dirty="0"/>
              <a:t>75 mg twice </a:t>
            </a:r>
            <a:r>
              <a:rPr lang="en-US" dirty="0" smtClean="0"/>
              <a:t>daily</a:t>
            </a:r>
          </a:p>
          <a:p>
            <a:r>
              <a:rPr lang="en-US" dirty="0" smtClean="0"/>
              <a:t>A </a:t>
            </a:r>
            <a:r>
              <a:rPr lang="en-US" dirty="0"/>
              <a:t>substrate for P-glycoprotein</a:t>
            </a:r>
          </a:p>
          <a:p>
            <a:pPr lvl="1"/>
            <a:r>
              <a:rPr lang="en-US" dirty="0" smtClean="0"/>
              <a:t>P-glycoprotein </a:t>
            </a:r>
            <a:r>
              <a:rPr lang="en-US" dirty="0"/>
              <a:t>inhibitors or </a:t>
            </a:r>
            <a:r>
              <a:rPr lang="en-US" dirty="0" smtClean="0"/>
              <a:t>inducers</a:t>
            </a:r>
          </a:p>
          <a:p>
            <a:r>
              <a:rPr lang="en-US" dirty="0" smtClean="0"/>
              <a:t>Avoidance in individuals with a </a:t>
            </a:r>
            <a:r>
              <a:rPr lang="en-US" dirty="0"/>
              <a:t>BMI &gt;40 kg/m2, or weight ≥120 kg</a:t>
            </a:r>
            <a:endParaRPr lang="en-US" dirty="0" smtClean="0"/>
          </a:p>
          <a:p>
            <a:endParaRPr lang="en-US" dirty="0" smtClean="0"/>
          </a:p>
          <a:p>
            <a:endParaRPr lang="en-US" dirty="0"/>
          </a:p>
        </p:txBody>
      </p:sp>
    </p:spTree>
    <p:extLst>
      <p:ext uri="{BB962C8B-B14F-4D97-AF65-F5344CB8AC3E}">
        <p14:creationId xmlns:p14="http://schemas.microsoft.com/office/powerpoint/2010/main" val="1385945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Bleeding risk</a:t>
            </a:r>
            <a:endParaRPr lang="en-US" dirty="0"/>
          </a:p>
        </p:txBody>
      </p:sp>
      <p:sp>
        <p:nvSpPr>
          <p:cNvPr id="3" name="Content Placeholder 2"/>
          <p:cNvSpPr>
            <a:spLocks noGrp="1"/>
          </p:cNvSpPr>
          <p:nvPr>
            <p:ph idx="1"/>
          </p:nvPr>
        </p:nvSpPr>
        <p:spPr/>
        <p:txBody>
          <a:bodyPr/>
          <a:lstStyle/>
          <a:p>
            <a:r>
              <a:rPr lang="en-US" dirty="0" smtClean="0"/>
              <a:t>Overall </a:t>
            </a:r>
            <a:r>
              <a:rPr lang="en-US" dirty="0"/>
              <a:t>bleeding rates are similar with dabigatran compared with </a:t>
            </a:r>
            <a:r>
              <a:rPr lang="en-US" dirty="0" smtClean="0"/>
              <a:t>warfarin</a:t>
            </a:r>
          </a:p>
          <a:p>
            <a:r>
              <a:rPr lang="en-US" dirty="0" smtClean="0"/>
              <a:t>A </a:t>
            </a:r>
            <a:r>
              <a:rPr lang="en-US" dirty="0"/>
              <a:t>slightly lower rate of intracranial hemorrhage and death, and a slightly higher risk of gastrointestinal bleeding at the 150 mg twice daily </a:t>
            </a:r>
            <a:r>
              <a:rPr lang="en-US" dirty="0" smtClean="0"/>
              <a:t>dose</a:t>
            </a:r>
          </a:p>
          <a:p>
            <a:r>
              <a:rPr lang="en-US" dirty="0"/>
              <a:t>An antidote has been developed</a:t>
            </a:r>
          </a:p>
          <a:p>
            <a:pPr lvl="1"/>
            <a:r>
              <a:rPr lang="en-US" dirty="0" err="1" smtClean="0">
                <a:solidFill>
                  <a:srgbClr val="00B050"/>
                </a:solidFill>
              </a:rPr>
              <a:t>Idarucizumab</a:t>
            </a:r>
            <a:endParaRPr lang="en-US" dirty="0">
              <a:solidFill>
                <a:srgbClr val="00B050"/>
              </a:solidFill>
            </a:endParaRPr>
          </a:p>
        </p:txBody>
      </p:sp>
    </p:spTree>
    <p:extLst>
      <p:ext uri="{BB962C8B-B14F-4D97-AF65-F5344CB8AC3E}">
        <p14:creationId xmlns:p14="http://schemas.microsoft.com/office/powerpoint/2010/main" val="1375546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97180" y="3244334"/>
            <a:ext cx="6597640" cy="584775"/>
          </a:xfrm>
          <a:prstGeom prst="rect">
            <a:avLst/>
          </a:prstGeom>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dirty="0">
                <a:ln/>
                <a:solidFill>
                  <a:schemeClr val="accent3"/>
                </a:solidFill>
                <a:effectLst>
                  <a:outerShdw blurRad="38100" dist="38100" dir="2700000" algn="tl">
                    <a:srgbClr val="000000">
                      <a:alpha val="43137"/>
                    </a:srgbClr>
                  </a:outerShdw>
                </a:effectLst>
                <a:latin typeface="Arial" panose="020B0604020202020204" pitchFamily="34" charset="0"/>
              </a:rPr>
              <a:t>DIRECT FACTOR </a:t>
            </a:r>
            <a:r>
              <a:rPr lang="en-US" sz="3200" b="1" dirty="0" err="1">
                <a:ln/>
                <a:solidFill>
                  <a:schemeClr val="accent3"/>
                </a:solidFill>
                <a:effectLst>
                  <a:outerShdw blurRad="38100" dist="38100" dir="2700000" algn="tl">
                    <a:srgbClr val="000000">
                      <a:alpha val="43137"/>
                    </a:srgbClr>
                  </a:outerShdw>
                </a:effectLst>
                <a:latin typeface="Arial" panose="020B0604020202020204" pitchFamily="34" charset="0"/>
              </a:rPr>
              <a:t>Xa</a:t>
            </a:r>
            <a:r>
              <a:rPr lang="en-US" sz="3200" b="1" dirty="0">
                <a:ln/>
                <a:solidFill>
                  <a:schemeClr val="accent3"/>
                </a:solidFill>
                <a:effectLst>
                  <a:outerShdw blurRad="38100" dist="38100" dir="2700000" algn="tl">
                    <a:srgbClr val="000000">
                      <a:alpha val="43137"/>
                    </a:srgbClr>
                  </a:outerShdw>
                </a:effectLst>
                <a:latin typeface="Arial" panose="020B0604020202020204" pitchFamily="34" charset="0"/>
              </a:rPr>
              <a:t> INHIBITORS</a:t>
            </a:r>
            <a:endParaRPr lang="en-US" sz="3200" b="1" dirty="0">
              <a:ln/>
              <a:solidFill>
                <a:schemeClr val="accent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1247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81192" y="2180496"/>
            <a:ext cx="11029615" cy="4289577"/>
          </a:xfrm>
        </p:spPr>
        <p:txBody>
          <a:bodyPr>
            <a:normAutofit/>
          </a:bodyPr>
          <a:lstStyle/>
          <a:p>
            <a:r>
              <a:rPr lang="en-US" dirty="0" smtClean="0"/>
              <a:t>Administered </a:t>
            </a:r>
            <a:r>
              <a:rPr lang="en-US" dirty="0"/>
              <a:t>at a fixed dose without </a:t>
            </a:r>
            <a:r>
              <a:rPr lang="en-US" dirty="0" smtClean="0"/>
              <a:t>monitoring</a:t>
            </a:r>
          </a:p>
          <a:p>
            <a:r>
              <a:rPr lang="en-US" dirty="0"/>
              <a:t>Anti-factor </a:t>
            </a:r>
            <a:r>
              <a:rPr lang="en-US" dirty="0" err="1"/>
              <a:t>Xa</a:t>
            </a:r>
            <a:r>
              <a:rPr lang="en-US" dirty="0"/>
              <a:t> activity can be measured in unusual </a:t>
            </a:r>
            <a:r>
              <a:rPr lang="en-US" dirty="0" smtClean="0"/>
              <a:t>circumstances</a:t>
            </a:r>
          </a:p>
          <a:p>
            <a:pPr lvl="1"/>
            <a:r>
              <a:rPr lang="en-US" dirty="0" smtClean="0"/>
              <a:t>Individual </a:t>
            </a:r>
            <a:r>
              <a:rPr lang="en-US" dirty="0"/>
              <a:t>with altered gastrointestinal anatomy for whom there is concern about drug </a:t>
            </a:r>
            <a:r>
              <a:rPr lang="en-US" dirty="0" smtClean="0"/>
              <a:t>absorption</a:t>
            </a:r>
          </a:p>
          <a:p>
            <a:pPr lvl="1"/>
            <a:r>
              <a:rPr lang="en-US" dirty="0" smtClean="0"/>
              <a:t>Individual </a:t>
            </a:r>
            <a:r>
              <a:rPr lang="en-US" dirty="0"/>
              <a:t>who must take an interacting drug along with a direct factor </a:t>
            </a:r>
            <a:r>
              <a:rPr lang="en-US" dirty="0" err="1"/>
              <a:t>Xa</a:t>
            </a:r>
            <a:r>
              <a:rPr lang="en-US" dirty="0"/>
              <a:t> </a:t>
            </a:r>
            <a:r>
              <a:rPr lang="en-US" dirty="0" smtClean="0"/>
              <a:t>inhibitor</a:t>
            </a:r>
          </a:p>
          <a:p>
            <a:pPr lvl="1"/>
            <a:r>
              <a:rPr lang="en-US" dirty="0" smtClean="0"/>
              <a:t>Individual </a:t>
            </a:r>
            <a:r>
              <a:rPr lang="en-US" dirty="0"/>
              <a:t>with an extremely high body mass index [BMI</a:t>
            </a:r>
            <a:r>
              <a:rPr lang="en-US" dirty="0" smtClean="0"/>
              <a:t>]).</a:t>
            </a:r>
          </a:p>
          <a:p>
            <a:r>
              <a:rPr lang="en-US" dirty="0" smtClean="0"/>
              <a:t>Partially </a:t>
            </a:r>
            <a:r>
              <a:rPr lang="en-US" dirty="0"/>
              <a:t>excreted by the kidney (approximately 25 to 35 percent) and metabolized in the </a:t>
            </a:r>
            <a:r>
              <a:rPr lang="en-US" dirty="0" smtClean="0"/>
              <a:t>liver</a:t>
            </a:r>
          </a:p>
          <a:p>
            <a:r>
              <a:rPr lang="en-US" dirty="0" smtClean="0"/>
              <a:t>Avoidance </a:t>
            </a:r>
            <a:r>
              <a:rPr lang="en-US" dirty="0"/>
              <a:t>of these agents in individuals with a body mass index (BMI) &gt;40 kg/m2, or weight ≥120 kg</a:t>
            </a:r>
          </a:p>
        </p:txBody>
      </p:sp>
    </p:spTree>
    <p:extLst>
      <p:ext uri="{BB962C8B-B14F-4D97-AF65-F5344CB8AC3E}">
        <p14:creationId xmlns:p14="http://schemas.microsoft.com/office/powerpoint/2010/main" val="27893497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Rivaroxaban</a:t>
            </a:r>
            <a:endParaRPr lang="en-US" dirty="0"/>
          </a:p>
        </p:txBody>
      </p:sp>
      <p:sp>
        <p:nvSpPr>
          <p:cNvPr id="3" name="Content Placeholder 2"/>
          <p:cNvSpPr>
            <a:spLocks noGrp="1"/>
          </p:cNvSpPr>
          <p:nvPr>
            <p:ph idx="1"/>
          </p:nvPr>
        </p:nvSpPr>
        <p:spPr/>
        <p:txBody>
          <a:bodyPr>
            <a:normAutofit/>
          </a:bodyPr>
          <a:lstStyle/>
          <a:p>
            <a:r>
              <a:rPr lang="en-US" dirty="0" smtClean="0"/>
              <a:t>A half-life </a:t>
            </a:r>
            <a:r>
              <a:rPr lang="en-US" dirty="0"/>
              <a:t>of 5 to 9 </a:t>
            </a:r>
            <a:r>
              <a:rPr lang="en-US" dirty="0" smtClean="0"/>
              <a:t>hours</a:t>
            </a:r>
          </a:p>
          <a:p>
            <a:r>
              <a:rPr lang="en-US" dirty="0" smtClean="0"/>
              <a:t>Is </a:t>
            </a:r>
            <a:r>
              <a:rPr lang="en-US" dirty="0"/>
              <a:t>used in the prevention and treatment of </a:t>
            </a:r>
            <a:r>
              <a:rPr lang="en-US" dirty="0" smtClean="0"/>
              <a:t>VTE </a:t>
            </a:r>
            <a:r>
              <a:rPr lang="en-US" dirty="0"/>
              <a:t>disease, in stroke prevention in patients </a:t>
            </a:r>
            <a:r>
              <a:rPr lang="en-US" dirty="0" smtClean="0"/>
              <a:t>with AF, </a:t>
            </a:r>
            <a:r>
              <a:rPr lang="en-US" dirty="0"/>
              <a:t>and in ischemic heart disease</a:t>
            </a:r>
            <a:r>
              <a:rPr lang="en-US" dirty="0" smtClean="0"/>
              <a:t>.</a:t>
            </a:r>
          </a:p>
          <a:p>
            <a:r>
              <a:rPr lang="en-US" dirty="0"/>
              <a:t>10 mg dose:</a:t>
            </a:r>
          </a:p>
          <a:p>
            <a:pPr lvl="1"/>
            <a:r>
              <a:rPr lang="en-US" dirty="0"/>
              <a:t>80 to 100% </a:t>
            </a:r>
            <a:r>
              <a:rPr lang="en-US" dirty="0" smtClean="0"/>
              <a:t>bioavailable, Unaffected </a:t>
            </a:r>
            <a:r>
              <a:rPr lang="en-US" dirty="0"/>
              <a:t>by </a:t>
            </a:r>
            <a:r>
              <a:rPr lang="en-US" dirty="0" smtClean="0"/>
              <a:t>food</a:t>
            </a:r>
            <a:endParaRPr lang="en-US" dirty="0"/>
          </a:p>
          <a:p>
            <a:r>
              <a:rPr lang="en-US" dirty="0"/>
              <a:t>20 mg dose:</a:t>
            </a:r>
          </a:p>
          <a:p>
            <a:pPr lvl="1"/>
            <a:r>
              <a:rPr lang="en-US" dirty="0"/>
              <a:t>66% bioavailable if taken when fasting; increased if taken with food</a:t>
            </a:r>
          </a:p>
        </p:txBody>
      </p:sp>
      <p:pic>
        <p:nvPicPr>
          <p:cNvPr id="2050" name="Picture 2" descr="Mejores resultados combinando rivaroxaban y ácido acetilsalicílico"/>
          <p:cNvPicPr>
            <a:picLocks noChangeAspect="1" noChangeArrowheads="1"/>
          </p:cNvPicPr>
          <p:nvPr/>
        </p:nvPicPr>
        <p:blipFill rotWithShape="1">
          <a:blip r:embed="rId2">
            <a:extLst>
              <a:ext uri="{28A0092B-C50C-407E-A947-70E740481C1C}">
                <a14:useLocalDpi xmlns:a14="http://schemas.microsoft.com/office/drawing/2010/main" val="0"/>
              </a:ext>
            </a:extLst>
          </a:blip>
          <a:srcRect l="13503" r="15709"/>
          <a:stretch/>
        </p:blipFill>
        <p:spPr bwMode="auto">
          <a:xfrm>
            <a:off x="8063346" y="0"/>
            <a:ext cx="4128654" cy="26984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296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dosing</a:t>
            </a:r>
            <a:endParaRPr lang="en-US" dirty="0"/>
          </a:p>
        </p:txBody>
      </p:sp>
      <p:sp>
        <p:nvSpPr>
          <p:cNvPr id="3" name="Content Placeholder 2"/>
          <p:cNvSpPr>
            <a:spLocks noGrp="1"/>
          </p:cNvSpPr>
          <p:nvPr>
            <p:ph idx="1"/>
          </p:nvPr>
        </p:nvSpPr>
        <p:spPr/>
        <p:txBody>
          <a:bodyPr/>
          <a:lstStyle/>
          <a:p>
            <a:r>
              <a:rPr lang="en-US" dirty="0" smtClean="0"/>
              <a:t>VTE </a:t>
            </a:r>
            <a:r>
              <a:rPr lang="en-US" dirty="0"/>
              <a:t>prophylaxis in surgical patients: </a:t>
            </a:r>
            <a:endParaRPr lang="en-US" dirty="0" smtClean="0"/>
          </a:p>
          <a:p>
            <a:pPr lvl="1"/>
            <a:r>
              <a:rPr lang="en-US" dirty="0" smtClean="0"/>
              <a:t>10 </a:t>
            </a:r>
            <a:r>
              <a:rPr lang="en-US" dirty="0"/>
              <a:t>mg daily; duration (12 days versus extended to 35 days) depends on the type of </a:t>
            </a:r>
            <a:r>
              <a:rPr lang="en-US" dirty="0" smtClean="0"/>
              <a:t>surgery</a:t>
            </a:r>
            <a:endParaRPr lang="en-US" dirty="0"/>
          </a:p>
          <a:p>
            <a:r>
              <a:rPr lang="en-US" dirty="0"/>
              <a:t>Treatment and secondary prevention of VTE: </a:t>
            </a:r>
            <a:endParaRPr lang="en-US" dirty="0" smtClean="0"/>
          </a:p>
          <a:p>
            <a:pPr lvl="1"/>
            <a:r>
              <a:rPr lang="en-US" dirty="0" smtClean="0"/>
              <a:t>15 </a:t>
            </a:r>
            <a:r>
              <a:rPr lang="en-US" dirty="0"/>
              <a:t>mg twice daily (with food) for 21 days, followed by 20 mg once daily (with food). </a:t>
            </a:r>
            <a:endParaRPr lang="en-US" dirty="0" smtClean="0"/>
          </a:p>
          <a:p>
            <a:pPr lvl="1"/>
            <a:r>
              <a:rPr lang="en-US" dirty="0" smtClean="0"/>
              <a:t>If </a:t>
            </a:r>
            <a:r>
              <a:rPr lang="en-US" dirty="0"/>
              <a:t>therapy is continued after six months, the dose can be reduced to 10 mg once daily for selected individuals. </a:t>
            </a:r>
            <a:endParaRPr lang="en-US" dirty="0" smtClean="0"/>
          </a:p>
          <a:p>
            <a:pPr lvl="1"/>
            <a:r>
              <a:rPr lang="en-US" dirty="0" smtClean="0"/>
              <a:t>For </a:t>
            </a:r>
            <a:r>
              <a:rPr lang="en-US" dirty="0"/>
              <a:t>those with an increased risk for VTE beyond six months of anticoagulation (</a:t>
            </a:r>
            <a:r>
              <a:rPr lang="en-US" dirty="0" err="1"/>
              <a:t>eg</a:t>
            </a:r>
            <a:r>
              <a:rPr lang="en-US" dirty="0"/>
              <a:t>, two or more episodes of VTE), the 20 mg once-daily dose should be used</a:t>
            </a:r>
          </a:p>
        </p:txBody>
      </p:sp>
    </p:spTree>
    <p:extLst>
      <p:ext uri="{BB962C8B-B14F-4D97-AF65-F5344CB8AC3E}">
        <p14:creationId xmlns:p14="http://schemas.microsoft.com/office/powerpoint/2010/main" val="535652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dosing</a:t>
            </a:r>
            <a:endParaRPr lang="en-US" dirty="0"/>
          </a:p>
        </p:txBody>
      </p:sp>
      <p:sp>
        <p:nvSpPr>
          <p:cNvPr id="3" name="Content Placeholder 2"/>
          <p:cNvSpPr>
            <a:spLocks noGrp="1"/>
          </p:cNvSpPr>
          <p:nvPr>
            <p:ph idx="1"/>
          </p:nvPr>
        </p:nvSpPr>
        <p:spPr/>
        <p:txBody>
          <a:bodyPr>
            <a:normAutofit lnSpcReduction="10000"/>
          </a:bodyPr>
          <a:lstStyle/>
          <a:p>
            <a:r>
              <a:rPr lang="en-US" dirty="0"/>
              <a:t>Stroke prevention in </a:t>
            </a:r>
            <a:r>
              <a:rPr lang="en-US" dirty="0" smtClean="0"/>
              <a:t>AF: </a:t>
            </a:r>
          </a:p>
          <a:p>
            <a:pPr lvl="1"/>
            <a:r>
              <a:rPr lang="en-US" dirty="0" smtClean="0"/>
              <a:t>20 </a:t>
            </a:r>
            <a:r>
              <a:rPr lang="en-US" dirty="0"/>
              <a:t>mg once daily with the evening meal (creatinine clearance [</a:t>
            </a:r>
            <a:r>
              <a:rPr lang="en-US" dirty="0" err="1"/>
              <a:t>CrCl</a:t>
            </a:r>
            <a:r>
              <a:rPr lang="en-US" dirty="0"/>
              <a:t>] &gt;50 mL/minute); or 15 mg once daily with the evening meal (</a:t>
            </a:r>
            <a:r>
              <a:rPr lang="en-US" dirty="0" err="1"/>
              <a:t>CrCl</a:t>
            </a:r>
            <a:r>
              <a:rPr lang="en-US" dirty="0"/>
              <a:t> ≤50 mL/minute</a:t>
            </a:r>
            <a:r>
              <a:rPr lang="en-US" dirty="0" smtClean="0"/>
              <a:t>)</a:t>
            </a:r>
          </a:p>
          <a:p>
            <a:r>
              <a:rPr lang="en-US" dirty="0"/>
              <a:t>Secondary prevention in individuals with stable cardiovascular disease: </a:t>
            </a:r>
            <a:endParaRPr lang="en-US" dirty="0" smtClean="0"/>
          </a:p>
          <a:p>
            <a:pPr lvl="1"/>
            <a:r>
              <a:rPr lang="en-US" dirty="0" smtClean="0"/>
              <a:t>2.5 </a:t>
            </a:r>
            <a:r>
              <a:rPr lang="en-US" dirty="0"/>
              <a:t>mg twice daily in combination with </a:t>
            </a:r>
            <a:r>
              <a:rPr lang="en-US" dirty="0" smtClean="0"/>
              <a:t>aspirin</a:t>
            </a:r>
          </a:p>
          <a:p>
            <a:r>
              <a:rPr lang="en-US" dirty="0" smtClean="0"/>
              <a:t>Is not </a:t>
            </a:r>
            <a:r>
              <a:rPr lang="en-US" dirty="0"/>
              <a:t>recommended for VTE prophylaxis, treatment, or secondary prevention in individuals with a </a:t>
            </a:r>
            <a:r>
              <a:rPr lang="en-US" dirty="0" err="1"/>
              <a:t>CrCl</a:t>
            </a:r>
            <a:r>
              <a:rPr lang="en-US" dirty="0"/>
              <a:t> &lt;30 mL/minute</a:t>
            </a:r>
            <a:r>
              <a:rPr lang="en-US" dirty="0" smtClean="0"/>
              <a:t>.</a:t>
            </a:r>
          </a:p>
          <a:p>
            <a:r>
              <a:rPr lang="en-US" dirty="0" smtClean="0"/>
              <a:t>Should </a:t>
            </a:r>
            <a:r>
              <a:rPr lang="en-US" dirty="0"/>
              <a:t>not be used in individuals with a </a:t>
            </a:r>
            <a:r>
              <a:rPr lang="en-US" dirty="0" err="1"/>
              <a:t>CrCl</a:t>
            </a:r>
            <a:r>
              <a:rPr lang="en-US" dirty="0"/>
              <a:t> &lt;15 mL/minute, as well as in those with significant hepatic impairment (Child-Pugh Class B and C with coagulopathy) </a:t>
            </a:r>
          </a:p>
        </p:txBody>
      </p:sp>
    </p:spTree>
    <p:extLst>
      <p:ext uri="{BB962C8B-B14F-4D97-AF65-F5344CB8AC3E}">
        <p14:creationId xmlns:p14="http://schemas.microsoft.com/office/powerpoint/2010/main" val="854853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 interactions</a:t>
            </a:r>
            <a:endParaRPr lang="en-US" dirty="0"/>
          </a:p>
        </p:txBody>
      </p:sp>
      <p:sp>
        <p:nvSpPr>
          <p:cNvPr id="3" name="Content Placeholder 2"/>
          <p:cNvSpPr>
            <a:spLocks noGrp="1"/>
          </p:cNvSpPr>
          <p:nvPr>
            <p:ph idx="1"/>
          </p:nvPr>
        </p:nvSpPr>
        <p:spPr/>
        <p:txBody>
          <a:bodyPr/>
          <a:lstStyle/>
          <a:p>
            <a:r>
              <a:rPr lang="en-US" dirty="0" err="1" smtClean="0"/>
              <a:t>Contrandicated</a:t>
            </a:r>
            <a:r>
              <a:rPr lang="en-US" dirty="0" smtClean="0"/>
              <a:t> </a:t>
            </a:r>
            <a:r>
              <a:rPr lang="en-US" dirty="0"/>
              <a:t>with drugs that are potent </a:t>
            </a:r>
            <a:r>
              <a:rPr lang="en-US" dirty="0">
                <a:solidFill>
                  <a:srgbClr val="00B050"/>
                </a:solidFill>
              </a:rPr>
              <a:t>dual</a:t>
            </a:r>
            <a:r>
              <a:rPr lang="en-US" dirty="0"/>
              <a:t> </a:t>
            </a:r>
            <a:r>
              <a:rPr lang="en-US" dirty="0">
                <a:solidFill>
                  <a:srgbClr val="00B050"/>
                </a:solidFill>
              </a:rPr>
              <a:t>inhibitors</a:t>
            </a:r>
            <a:r>
              <a:rPr lang="en-US" dirty="0"/>
              <a:t> of CYP-3A4 and </a:t>
            </a:r>
            <a:r>
              <a:rPr lang="en-US" dirty="0" smtClean="0"/>
              <a:t>P-glycoprotein</a:t>
            </a:r>
          </a:p>
          <a:p>
            <a:pPr lvl="1"/>
            <a:r>
              <a:rPr lang="en-US" dirty="0" smtClean="0"/>
              <a:t>Systemic </a:t>
            </a:r>
            <a:r>
              <a:rPr lang="en-US" dirty="0"/>
              <a:t>ketoconazole, </a:t>
            </a:r>
            <a:r>
              <a:rPr lang="en-US" dirty="0" err="1"/>
              <a:t>itraconazole</a:t>
            </a:r>
            <a:r>
              <a:rPr lang="en-US" dirty="0"/>
              <a:t>, </a:t>
            </a:r>
            <a:r>
              <a:rPr lang="en-US" dirty="0" err="1"/>
              <a:t>voriconazole</a:t>
            </a:r>
            <a:r>
              <a:rPr lang="en-US" dirty="0"/>
              <a:t>, </a:t>
            </a:r>
            <a:r>
              <a:rPr lang="en-US" dirty="0" err="1"/>
              <a:t>posaconazole</a:t>
            </a:r>
            <a:r>
              <a:rPr lang="en-US" dirty="0"/>
              <a:t> or </a:t>
            </a:r>
            <a:r>
              <a:rPr lang="en-US" dirty="0" smtClean="0"/>
              <a:t>ritonavir</a:t>
            </a:r>
          </a:p>
          <a:p>
            <a:r>
              <a:rPr lang="en-US" dirty="0"/>
              <a:t>Drugs that inhibit either CYP-3A4 or P-glycoprotein, as opposed to both, do not seem to significantly alter </a:t>
            </a:r>
            <a:r>
              <a:rPr lang="en-US" dirty="0" err="1" smtClean="0"/>
              <a:t>rivaroxaban</a:t>
            </a:r>
            <a:endParaRPr lang="en-US" dirty="0" smtClean="0"/>
          </a:p>
          <a:p>
            <a:r>
              <a:rPr lang="en-US" dirty="0"/>
              <a:t>Potent inducers of CYP-3A4 (</a:t>
            </a:r>
            <a:r>
              <a:rPr lang="en-US" dirty="0" err="1"/>
              <a:t>eg</a:t>
            </a:r>
            <a:r>
              <a:rPr lang="en-US" dirty="0"/>
              <a:t>, </a:t>
            </a:r>
            <a:r>
              <a:rPr lang="en-US" dirty="0" err="1"/>
              <a:t>rifamycins</a:t>
            </a:r>
            <a:r>
              <a:rPr lang="en-US" dirty="0"/>
              <a:t>, carbamazepine, St. John's </a:t>
            </a:r>
            <a:r>
              <a:rPr lang="en-US" dirty="0" err="1"/>
              <a:t>wort</a:t>
            </a:r>
            <a:r>
              <a:rPr lang="en-US" dirty="0"/>
              <a:t>) may reduce </a:t>
            </a:r>
            <a:r>
              <a:rPr lang="en-US" dirty="0" err="1"/>
              <a:t>rivaroxaban's</a:t>
            </a:r>
            <a:r>
              <a:rPr lang="en-US" dirty="0"/>
              <a:t> </a:t>
            </a:r>
            <a:r>
              <a:rPr lang="en-US" dirty="0" smtClean="0"/>
              <a:t>effects</a:t>
            </a:r>
            <a:endParaRPr lang="en-US" dirty="0"/>
          </a:p>
        </p:txBody>
      </p:sp>
    </p:spTree>
    <p:extLst>
      <p:ext uri="{BB962C8B-B14F-4D97-AF65-F5344CB8AC3E}">
        <p14:creationId xmlns:p14="http://schemas.microsoft.com/office/powerpoint/2010/main" val="29042693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Apixaban</a:t>
            </a:r>
            <a:endParaRPr lang="en-US" dirty="0"/>
          </a:p>
        </p:txBody>
      </p:sp>
      <p:sp>
        <p:nvSpPr>
          <p:cNvPr id="3" name="Content Placeholder 2"/>
          <p:cNvSpPr>
            <a:spLocks noGrp="1"/>
          </p:cNvSpPr>
          <p:nvPr>
            <p:ph idx="1"/>
          </p:nvPr>
        </p:nvSpPr>
        <p:spPr/>
        <p:txBody>
          <a:bodyPr/>
          <a:lstStyle/>
          <a:p>
            <a:r>
              <a:rPr lang="en-US" dirty="0" smtClean="0"/>
              <a:t>A </a:t>
            </a:r>
            <a:r>
              <a:rPr lang="en-US" dirty="0"/>
              <a:t>half-life of approximately 12 hours</a:t>
            </a:r>
            <a:r>
              <a:rPr lang="en-US" dirty="0" smtClean="0"/>
              <a:t>.</a:t>
            </a:r>
          </a:p>
          <a:p>
            <a:r>
              <a:rPr lang="en-US" dirty="0"/>
              <a:t>50% </a:t>
            </a:r>
            <a:r>
              <a:rPr lang="en-US" dirty="0" smtClean="0"/>
              <a:t>bioavailable, Unaffected </a:t>
            </a:r>
            <a:r>
              <a:rPr lang="en-US" dirty="0"/>
              <a:t>by </a:t>
            </a:r>
            <a:r>
              <a:rPr lang="en-US" dirty="0" smtClean="0"/>
              <a:t>food</a:t>
            </a:r>
          </a:p>
          <a:p>
            <a:r>
              <a:rPr lang="en-US" dirty="0" smtClean="0"/>
              <a:t>Is </a:t>
            </a:r>
            <a:r>
              <a:rPr lang="en-US" dirty="0"/>
              <a:t>used in the prevention and treatment of VTE and in stroke prevention in patients with </a:t>
            </a:r>
            <a:r>
              <a:rPr lang="en-US" dirty="0" smtClean="0"/>
              <a:t>AF</a:t>
            </a:r>
          </a:p>
          <a:p>
            <a:r>
              <a:rPr lang="en-US" dirty="0"/>
              <a:t>The dosing of </a:t>
            </a:r>
            <a:r>
              <a:rPr lang="en-US" dirty="0" err="1"/>
              <a:t>apixaban</a:t>
            </a:r>
            <a:r>
              <a:rPr lang="en-US" dirty="0"/>
              <a:t> differs according to the clinical indication and the patient's age, weight, and kidney </a:t>
            </a:r>
            <a:r>
              <a:rPr lang="en-US" dirty="0" smtClean="0"/>
              <a:t>function</a:t>
            </a:r>
          </a:p>
          <a:p>
            <a:endParaRPr lang="en-US" dirty="0"/>
          </a:p>
        </p:txBody>
      </p:sp>
      <p:pic>
        <p:nvPicPr>
          <p:cNvPr id="3074" name="Picture 2" descr="European Commission approves Eliquis (apixaban) for treatment of deep vein  thrombosis and pulmonary embolism | Vascular Ne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3875" y="0"/>
            <a:ext cx="4048125" cy="31146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958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dosing</a:t>
            </a:r>
            <a:endParaRPr lang="en-US" dirty="0"/>
          </a:p>
        </p:txBody>
      </p:sp>
      <p:sp>
        <p:nvSpPr>
          <p:cNvPr id="3" name="Content Placeholder 2"/>
          <p:cNvSpPr>
            <a:spLocks noGrp="1"/>
          </p:cNvSpPr>
          <p:nvPr>
            <p:ph idx="1"/>
          </p:nvPr>
        </p:nvSpPr>
        <p:spPr>
          <a:xfrm>
            <a:off x="581192" y="2180496"/>
            <a:ext cx="11029615" cy="4206449"/>
          </a:xfrm>
        </p:spPr>
        <p:txBody>
          <a:bodyPr>
            <a:normAutofit lnSpcReduction="10000"/>
          </a:bodyPr>
          <a:lstStyle/>
          <a:p>
            <a:r>
              <a:rPr lang="en-US" dirty="0" smtClean="0"/>
              <a:t>VTE </a:t>
            </a:r>
            <a:r>
              <a:rPr lang="en-US" dirty="0"/>
              <a:t>prophylaxis in surgical patients: </a:t>
            </a:r>
            <a:endParaRPr lang="en-US" dirty="0" smtClean="0"/>
          </a:p>
          <a:p>
            <a:pPr lvl="1"/>
            <a:r>
              <a:rPr lang="en-US" sz="2200" dirty="0" smtClean="0">
                <a:solidFill>
                  <a:srgbClr val="7030A0"/>
                </a:solidFill>
              </a:rPr>
              <a:t>2.5 </a:t>
            </a:r>
            <a:r>
              <a:rPr lang="en-US" sz="2200" dirty="0">
                <a:solidFill>
                  <a:srgbClr val="7030A0"/>
                </a:solidFill>
              </a:rPr>
              <a:t>mg twice daily; duration (12 days versus extended to 35 days) depends on the type of </a:t>
            </a:r>
            <a:r>
              <a:rPr lang="en-US" sz="2200" dirty="0" smtClean="0">
                <a:solidFill>
                  <a:srgbClr val="7030A0"/>
                </a:solidFill>
              </a:rPr>
              <a:t>surgery</a:t>
            </a:r>
          </a:p>
          <a:p>
            <a:r>
              <a:rPr lang="en-US" dirty="0"/>
              <a:t>Treatment and secondary prevention of VTE: </a:t>
            </a:r>
            <a:endParaRPr lang="en-US" dirty="0" smtClean="0"/>
          </a:p>
          <a:p>
            <a:pPr lvl="1"/>
            <a:r>
              <a:rPr lang="en-US" sz="2200" dirty="0" smtClean="0">
                <a:solidFill>
                  <a:srgbClr val="7030A0"/>
                </a:solidFill>
              </a:rPr>
              <a:t>10 </a:t>
            </a:r>
            <a:r>
              <a:rPr lang="en-US" sz="2200" dirty="0">
                <a:solidFill>
                  <a:srgbClr val="7030A0"/>
                </a:solidFill>
              </a:rPr>
              <a:t>mg twice daily for seven days, followed by 5 mg twice daily. If therapy continues beyond six months, the dose is reduced to 2.5 mg twice </a:t>
            </a:r>
            <a:r>
              <a:rPr lang="en-US" sz="2200" dirty="0" smtClean="0">
                <a:solidFill>
                  <a:srgbClr val="7030A0"/>
                </a:solidFill>
              </a:rPr>
              <a:t>daily</a:t>
            </a:r>
          </a:p>
          <a:p>
            <a:r>
              <a:rPr lang="en-US" dirty="0"/>
              <a:t>Stroke prevention in </a:t>
            </a:r>
            <a:r>
              <a:rPr lang="en-US" dirty="0" smtClean="0"/>
              <a:t>AF: </a:t>
            </a:r>
          </a:p>
          <a:p>
            <a:pPr lvl="1"/>
            <a:r>
              <a:rPr lang="en-US" sz="2200" dirty="0" smtClean="0">
                <a:solidFill>
                  <a:srgbClr val="7030A0"/>
                </a:solidFill>
              </a:rPr>
              <a:t>5 </a:t>
            </a:r>
            <a:r>
              <a:rPr lang="en-US" sz="2200" dirty="0">
                <a:solidFill>
                  <a:srgbClr val="7030A0"/>
                </a:solidFill>
              </a:rPr>
              <a:t>mg twice daily (</a:t>
            </a:r>
            <a:r>
              <a:rPr lang="en-US" sz="2200" dirty="0" err="1">
                <a:solidFill>
                  <a:srgbClr val="7030A0"/>
                </a:solidFill>
              </a:rPr>
              <a:t>CrCl</a:t>
            </a:r>
            <a:r>
              <a:rPr lang="en-US" sz="2200" dirty="0">
                <a:solidFill>
                  <a:srgbClr val="7030A0"/>
                </a:solidFill>
              </a:rPr>
              <a:t> &gt;50 mL/minute</a:t>
            </a:r>
            <a:r>
              <a:rPr lang="en-US" sz="2200" dirty="0" smtClean="0">
                <a:solidFill>
                  <a:srgbClr val="7030A0"/>
                </a:solidFill>
              </a:rPr>
              <a:t>) </a:t>
            </a:r>
          </a:p>
          <a:p>
            <a:pPr lvl="1"/>
            <a:r>
              <a:rPr lang="en-US" sz="2200" dirty="0" smtClean="0">
                <a:solidFill>
                  <a:srgbClr val="7030A0"/>
                </a:solidFill>
              </a:rPr>
              <a:t>or </a:t>
            </a:r>
            <a:r>
              <a:rPr lang="en-US" sz="2200" dirty="0">
                <a:solidFill>
                  <a:srgbClr val="7030A0"/>
                </a:solidFill>
              </a:rPr>
              <a:t>2.5 mg twice daily for those with any two of the following: age ≥80 years, body weight ≤60 kg, or serum creatinine ≥1.5 mg/</a:t>
            </a:r>
            <a:r>
              <a:rPr lang="en-US" sz="2200" dirty="0" err="1">
                <a:solidFill>
                  <a:srgbClr val="7030A0"/>
                </a:solidFill>
              </a:rPr>
              <a:t>dL</a:t>
            </a:r>
            <a:r>
              <a:rPr lang="en-US" sz="2200" dirty="0">
                <a:solidFill>
                  <a:srgbClr val="7030A0"/>
                </a:solidFill>
              </a:rPr>
              <a:t>.</a:t>
            </a:r>
          </a:p>
        </p:txBody>
      </p:sp>
    </p:spTree>
    <p:extLst>
      <p:ext uri="{BB962C8B-B14F-4D97-AF65-F5344CB8AC3E}">
        <p14:creationId xmlns:p14="http://schemas.microsoft.com/office/powerpoint/2010/main" val="1774531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lements of the coagulation cascade with anticoagulant and thrombolytic medication interactions. Warfarin inhibits biologic activation of factors II, VII, IX, and X as well as proteins C and S (not shown). Heparin binds with antithrombin III to primarily inhibit factors Xa and thrombin (IIa). Direct Xa and thrombin (IIa) inhibitors interact with their respective factors. Tissue plasminogen activator (tPA) acts in the fibrin clot lysis pathway.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4729" y="700089"/>
            <a:ext cx="7702542" cy="5972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438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dose reduction is recommended for patients who are also receiving strong </a:t>
            </a:r>
            <a:r>
              <a:rPr lang="en-US" dirty="0">
                <a:solidFill>
                  <a:srgbClr val="00B050"/>
                </a:solidFill>
              </a:rPr>
              <a:t>dual</a:t>
            </a:r>
            <a:r>
              <a:rPr lang="en-US" dirty="0"/>
              <a:t> inhibitors of CYP-3A4 and </a:t>
            </a:r>
            <a:r>
              <a:rPr lang="en-US" dirty="0" smtClean="0"/>
              <a:t>P-glycoprotein</a:t>
            </a:r>
          </a:p>
          <a:p>
            <a:r>
              <a:rPr lang="en-US" dirty="0" smtClean="0"/>
              <a:t>Has </a:t>
            </a:r>
            <a:r>
              <a:rPr lang="en-US" dirty="0"/>
              <a:t>the least dependence on clearance by the </a:t>
            </a:r>
            <a:r>
              <a:rPr lang="en-US" dirty="0" smtClean="0"/>
              <a:t>kidney</a:t>
            </a:r>
          </a:p>
          <a:p>
            <a:r>
              <a:rPr lang="en-US" dirty="0"/>
              <a:t>Canadian product information states that </a:t>
            </a:r>
            <a:r>
              <a:rPr lang="en-US" dirty="0" err="1"/>
              <a:t>apixaban</a:t>
            </a:r>
            <a:r>
              <a:rPr lang="en-US" dirty="0"/>
              <a:t> is not recommended in individuals with </a:t>
            </a:r>
            <a:r>
              <a:rPr lang="en-US" dirty="0" err="1"/>
              <a:t>CrCl</a:t>
            </a:r>
            <a:r>
              <a:rPr lang="en-US" dirty="0"/>
              <a:t> &lt;15 </a:t>
            </a:r>
            <a:r>
              <a:rPr lang="en-US" dirty="0" smtClean="0"/>
              <a:t>mL/minute</a:t>
            </a:r>
          </a:p>
          <a:p>
            <a:r>
              <a:rPr lang="en-US" dirty="0" smtClean="0"/>
              <a:t>United </a:t>
            </a:r>
            <a:r>
              <a:rPr lang="en-US" dirty="0"/>
              <a:t>States product information recommends dose adjustments based on </a:t>
            </a:r>
            <a:r>
              <a:rPr lang="en-US" dirty="0" err="1"/>
              <a:t>CrCl</a:t>
            </a:r>
            <a:r>
              <a:rPr lang="en-US" dirty="0"/>
              <a:t>, body weight, and age </a:t>
            </a:r>
          </a:p>
        </p:txBody>
      </p:sp>
    </p:spTree>
    <p:extLst>
      <p:ext uri="{BB962C8B-B14F-4D97-AF65-F5344CB8AC3E}">
        <p14:creationId xmlns:p14="http://schemas.microsoft.com/office/powerpoint/2010/main" val="754595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Edoxaban</a:t>
            </a:r>
          </a:p>
        </p:txBody>
      </p:sp>
      <p:sp>
        <p:nvSpPr>
          <p:cNvPr id="3" name="Content Placeholder 2"/>
          <p:cNvSpPr>
            <a:spLocks noGrp="1"/>
          </p:cNvSpPr>
          <p:nvPr>
            <p:ph idx="1"/>
          </p:nvPr>
        </p:nvSpPr>
        <p:spPr/>
        <p:txBody>
          <a:bodyPr/>
          <a:lstStyle/>
          <a:p>
            <a:r>
              <a:rPr lang="en-US" dirty="0" smtClean="0"/>
              <a:t>A </a:t>
            </a:r>
            <a:r>
              <a:rPr lang="en-US" dirty="0"/>
              <a:t>half-life in the range of 10 to 14 </a:t>
            </a:r>
            <a:r>
              <a:rPr lang="en-US" dirty="0" smtClean="0"/>
              <a:t>hours</a:t>
            </a:r>
          </a:p>
          <a:p>
            <a:r>
              <a:rPr lang="en-US" dirty="0"/>
              <a:t>62% </a:t>
            </a:r>
            <a:r>
              <a:rPr lang="en-US" dirty="0" smtClean="0"/>
              <a:t>bioavailable, Unaffected </a:t>
            </a:r>
            <a:r>
              <a:rPr lang="en-US" dirty="0"/>
              <a:t>by </a:t>
            </a:r>
            <a:r>
              <a:rPr lang="en-US" dirty="0" smtClean="0"/>
              <a:t>food</a:t>
            </a:r>
            <a:endParaRPr lang="fa-IR" dirty="0" smtClean="0"/>
          </a:p>
          <a:p>
            <a:r>
              <a:rPr lang="en-US" dirty="0" smtClean="0"/>
              <a:t>Is </a:t>
            </a:r>
            <a:r>
              <a:rPr lang="en-US" dirty="0"/>
              <a:t>excreted by the kidney and is a substrate for P-glycoprotein</a:t>
            </a:r>
            <a:endParaRPr lang="en-US" dirty="0" smtClean="0"/>
          </a:p>
          <a:p>
            <a:r>
              <a:rPr lang="en-US" dirty="0" smtClean="0"/>
              <a:t>Used </a:t>
            </a:r>
            <a:r>
              <a:rPr lang="en-US" dirty="0"/>
              <a:t>in </a:t>
            </a:r>
            <a:r>
              <a:rPr lang="en-US" dirty="0" smtClean="0"/>
              <a:t>treatment </a:t>
            </a:r>
            <a:r>
              <a:rPr lang="en-US" dirty="0"/>
              <a:t>of VTE and in stroke prevention in patients with </a:t>
            </a:r>
            <a:r>
              <a:rPr lang="en-US" dirty="0" smtClean="0"/>
              <a:t>AF</a:t>
            </a:r>
          </a:p>
          <a:p>
            <a:endParaRPr lang="en-US" dirty="0"/>
          </a:p>
          <a:p>
            <a:endParaRPr lang="en-US" dirty="0" smtClean="0"/>
          </a:p>
        </p:txBody>
      </p:sp>
      <p:pic>
        <p:nvPicPr>
          <p:cNvPr id="1026" name="Picture 2" descr="ETNA-AF-Europe Registry Data on LIXIANA (edoxaban) Highlights Important  Clinical Considerations for Treating Ageing Patients with AF » Cardiology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4389" y="0"/>
            <a:ext cx="4837611" cy="1833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955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dosing</a:t>
            </a:r>
            <a:endParaRPr lang="en-US" dirty="0"/>
          </a:p>
        </p:txBody>
      </p:sp>
      <p:sp>
        <p:nvSpPr>
          <p:cNvPr id="3" name="Content Placeholder 2"/>
          <p:cNvSpPr>
            <a:spLocks noGrp="1"/>
          </p:cNvSpPr>
          <p:nvPr>
            <p:ph idx="1"/>
          </p:nvPr>
        </p:nvSpPr>
        <p:spPr/>
        <p:txBody>
          <a:bodyPr/>
          <a:lstStyle/>
          <a:p>
            <a:r>
              <a:rPr lang="en-US" dirty="0"/>
              <a:t>VTE treatment:</a:t>
            </a:r>
          </a:p>
          <a:p>
            <a:pPr lvl="1"/>
            <a:r>
              <a:rPr lang="en-US" dirty="0"/>
              <a:t>Is given after 5 to 10 days of parenteral anticoagulation</a:t>
            </a:r>
          </a:p>
          <a:p>
            <a:pPr lvl="1"/>
            <a:r>
              <a:rPr lang="en-US" dirty="0"/>
              <a:t>Typical dosing is 30(weight &lt;60 kg) or 60 mg (weight &gt;60 kg)orally once </a:t>
            </a:r>
            <a:r>
              <a:rPr lang="en-US" dirty="0" smtClean="0"/>
              <a:t>daily</a:t>
            </a:r>
          </a:p>
          <a:p>
            <a:r>
              <a:rPr lang="en-US" dirty="0"/>
              <a:t>Nonvalvular AF - stroke </a:t>
            </a:r>
            <a:r>
              <a:rPr lang="en-US" dirty="0" smtClean="0"/>
              <a:t>prophylaxis:</a:t>
            </a:r>
          </a:p>
          <a:p>
            <a:pPr lvl="1"/>
            <a:r>
              <a:rPr lang="en-US" dirty="0" smtClean="0"/>
              <a:t>60 mg once daily</a:t>
            </a:r>
            <a:endParaRPr lang="fa-IR" dirty="0" smtClean="0"/>
          </a:p>
          <a:p>
            <a:pPr lvl="1"/>
            <a:r>
              <a:rPr lang="en-US" dirty="0" smtClean="0"/>
              <a:t>Reduced </a:t>
            </a:r>
            <a:r>
              <a:rPr lang="en-US" dirty="0"/>
              <a:t>efficacy </a:t>
            </a:r>
            <a:r>
              <a:rPr lang="en-US" dirty="0" smtClean="0"/>
              <a:t>in </a:t>
            </a:r>
            <a:r>
              <a:rPr lang="en-US" dirty="0"/>
              <a:t>patients with </a:t>
            </a:r>
            <a:r>
              <a:rPr lang="en-US" dirty="0" err="1"/>
              <a:t>CrCl</a:t>
            </a:r>
            <a:r>
              <a:rPr lang="en-US" dirty="0"/>
              <a:t> &gt;95 </a:t>
            </a:r>
            <a:r>
              <a:rPr lang="en-US" dirty="0" smtClean="0"/>
              <a:t>mL/minute so </a:t>
            </a:r>
            <a:r>
              <a:rPr lang="en-US" dirty="0">
                <a:solidFill>
                  <a:schemeClr val="accent1">
                    <a:lumMod val="75000"/>
                    <a:lumOff val="25000"/>
                  </a:schemeClr>
                </a:solidFill>
              </a:rPr>
              <a:t>Do not use</a:t>
            </a:r>
          </a:p>
          <a:p>
            <a:endParaRPr lang="fa-IR" dirty="0" smtClean="0"/>
          </a:p>
        </p:txBody>
      </p:sp>
    </p:spTree>
    <p:extLst>
      <p:ext uri="{BB962C8B-B14F-4D97-AF65-F5344CB8AC3E}">
        <p14:creationId xmlns:p14="http://schemas.microsoft.com/office/powerpoint/2010/main" val="6711355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40543986"/>
              </p:ext>
            </p:extLst>
          </p:nvPr>
        </p:nvGraphicFramePr>
        <p:xfrm>
          <a:off x="512618" y="1373360"/>
          <a:ext cx="11166764" cy="4625630"/>
        </p:xfrm>
        <a:graphic>
          <a:graphicData uri="http://schemas.openxmlformats.org/drawingml/2006/table">
            <a:tbl>
              <a:tblPr>
                <a:tableStyleId>{8A107856-5554-42FB-B03E-39F5DBC370BA}</a:tableStyleId>
              </a:tblPr>
              <a:tblGrid>
                <a:gridCol w="2064329">
                  <a:extLst>
                    <a:ext uri="{9D8B030D-6E8A-4147-A177-3AD203B41FA5}">
                      <a16:colId xmlns:a16="http://schemas.microsoft.com/office/drawing/2014/main" val="1713266353"/>
                    </a:ext>
                  </a:extLst>
                </a:gridCol>
                <a:gridCol w="2535381">
                  <a:extLst>
                    <a:ext uri="{9D8B030D-6E8A-4147-A177-3AD203B41FA5}">
                      <a16:colId xmlns:a16="http://schemas.microsoft.com/office/drawing/2014/main" val="3866170730"/>
                    </a:ext>
                  </a:extLst>
                </a:gridCol>
                <a:gridCol w="4031673">
                  <a:extLst>
                    <a:ext uri="{9D8B030D-6E8A-4147-A177-3AD203B41FA5}">
                      <a16:colId xmlns:a16="http://schemas.microsoft.com/office/drawing/2014/main" val="1130621968"/>
                    </a:ext>
                  </a:extLst>
                </a:gridCol>
                <a:gridCol w="2535381">
                  <a:extLst>
                    <a:ext uri="{9D8B030D-6E8A-4147-A177-3AD203B41FA5}">
                      <a16:colId xmlns:a16="http://schemas.microsoft.com/office/drawing/2014/main" val="176554975"/>
                    </a:ext>
                  </a:extLst>
                </a:gridCol>
              </a:tblGrid>
              <a:tr h="373784">
                <a:tc>
                  <a:txBody>
                    <a:bodyPr/>
                    <a:lstStyle/>
                    <a:p>
                      <a:pPr algn="ctr" fontAlgn="ctr"/>
                      <a:r>
                        <a:rPr lang="en-US" sz="2200">
                          <a:effectLst/>
                          <a:latin typeface="Calibri" panose="020F0502020204030204" pitchFamily="34" charset="0"/>
                          <a:cs typeface="Calibri" panose="020F0502020204030204" pitchFamily="34" charset="0"/>
                        </a:rPr>
                        <a:t>Anticoagulant</a:t>
                      </a:r>
                      <a:endParaRPr lang="en-US" sz="2200" b="1">
                        <a:effectLst/>
                        <a:latin typeface="Calibri" panose="020F0502020204030204" pitchFamily="34" charset="0"/>
                        <a:cs typeface="Calibri" panose="020F0502020204030204" pitchFamily="34" charset="0"/>
                      </a:endParaRPr>
                    </a:p>
                  </a:txBody>
                  <a:tcPr marL="53398" marR="53398" marT="26699" marB="26699" anchor="ctr"/>
                </a:tc>
                <a:tc>
                  <a:txBody>
                    <a:bodyPr/>
                    <a:lstStyle/>
                    <a:p>
                      <a:pPr algn="ctr" fontAlgn="ctr"/>
                      <a:r>
                        <a:rPr lang="en-US" sz="2200" dirty="0">
                          <a:effectLst/>
                          <a:latin typeface="Calibri" panose="020F0502020204030204" pitchFamily="34" charset="0"/>
                          <a:cs typeface="Calibri" panose="020F0502020204030204" pitchFamily="34" charset="0"/>
                        </a:rPr>
                        <a:t>Nonvalvular AF - stroke prophylaxis</a:t>
                      </a:r>
                      <a:r>
                        <a:rPr lang="en-US" sz="2200" baseline="30000" dirty="0">
                          <a:effectLst/>
                          <a:latin typeface="Calibri" panose="020F0502020204030204" pitchFamily="34" charset="0"/>
                          <a:cs typeface="Calibri" panose="020F0502020204030204" pitchFamily="34" charset="0"/>
                        </a:rPr>
                        <a:t>*</a:t>
                      </a:r>
                      <a:endParaRPr lang="en-US" sz="2200" b="1" dirty="0">
                        <a:effectLst/>
                        <a:latin typeface="Calibri" panose="020F0502020204030204" pitchFamily="34" charset="0"/>
                        <a:cs typeface="Calibri" panose="020F0502020204030204" pitchFamily="34" charset="0"/>
                      </a:endParaRPr>
                    </a:p>
                  </a:txBody>
                  <a:tcPr marL="53398" marR="53398" marT="26699" marB="26699" anchor="ctr"/>
                </a:tc>
                <a:tc>
                  <a:txBody>
                    <a:bodyPr/>
                    <a:lstStyle/>
                    <a:p>
                      <a:pPr algn="ctr" fontAlgn="ctr"/>
                      <a:r>
                        <a:rPr lang="en-US" sz="2200" dirty="0">
                          <a:effectLst/>
                          <a:latin typeface="Calibri" panose="020F0502020204030204" pitchFamily="34" charset="0"/>
                          <a:cs typeface="Calibri" panose="020F0502020204030204" pitchFamily="34" charset="0"/>
                        </a:rPr>
                        <a:t>VTE treatment</a:t>
                      </a:r>
                      <a:r>
                        <a:rPr lang="en-US" sz="2200" baseline="30000" dirty="0">
                          <a:effectLst/>
                          <a:latin typeface="Calibri" panose="020F0502020204030204" pitchFamily="34" charset="0"/>
                          <a:cs typeface="Calibri" panose="020F0502020204030204" pitchFamily="34" charset="0"/>
                        </a:rPr>
                        <a:t>¶</a:t>
                      </a:r>
                      <a:endParaRPr lang="en-US" sz="2200" b="1" dirty="0">
                        <a:effectLst/>
                        <a:latin typeface="Calibri" panose="020F0502020204030204" pitchFamily="34" charset="0"/>
                        <a:cs typeface="Calibri" panose="020F0502020204030204" pitchFamily="34" charset="0"/>
                      </a:endParaRPr>
                    </a:p>
                  </a:txBody>
                  <a:tcPr marL="53398" marR="53398" marT="26699" marB="26699" anchor="ctr"/>
                </a:tc>
                <a:tc>
                  <a:txBody>
                    <a:bodyPr/>
                    <a:lstStyle/>
                    <a:p>
                      <a:pPr algn="ctr" fontAlgn="ctr"/>
                      <a:r>
                        <a:rPr lang="en-US" sz="2200">
                          <a:effectLst/>
                          <a:latin typeface="Calibri" panose="020F0502020204030204" pitchFamily="34" charset="0"/>
                          <a:cs typeface="Calibri" panose="020F0502020204030204" pitchFamily="34" charset="0"/>
                        </a:rPr>
                        <a:t>VTE primary prophylaxis</a:t>
                      </a:r>
                      <a:r>
                        <a:rPr lang="el-GR" sz="2200" baseline="30000">
                          <a:effectLst/>
                          <a:latin typeface="Calibri" panose="020F0502020204030204" pitchFamily="34" charset="0"/>
                          <a:cs typeface="Calibri" panose="020F0502020204030204" pitchFamily="34" charset="0"/>
                        </a:rPr>
                        <a:t>Δ</a:t>
                      </a:r>
                      <a:endParaRPr lang="el-GR" sz="2200" b="1">
                        <a:effectLst/>
                        <a:latin typeface="Calibri" panose="020F0502020204030204" pitchFamily="34" charset="0"/>
                        <a:cs typeface="Calibri" panose="020F0502020204030204" pitchFamily="34" charset="0"/>
                      </a:endParaRPr>
                    </a:p>
                  </a:txBody>
                  <a:tcPr marL="53398" marR="53398" marT="26699" marB="26699" anchor="ctr"/>
                </a:tc>
                <a:extLst>
                  <a:ext uri="{0D108BD9-81ED-4DB2-BD59-A6C34878D82A}">
                    <a16:rowId xmlns:a16="http://schemas.microsoft.com/office/drawing/2014/main" val="603518134"/>
                  </a:ext>
                </a:extLst>
              </a:tr>
              <a:tr h="694170">
                <a:tc>
                  <a:txBody>
                    <a:bodyPr/>
                    <a:lstStyle/>
                    <a:p>
                      <a:pPr algn="ctr" fontAlgn="t"/>
                      <a:r>
                        <a:rPr lang="en-US" sz="2200">
                          <a:effectLst/>
                          <a:latin typeface="Calibri" panose="020F0502020204030204" pitchFamily="34" charset="0"/>
                          <a:cs typeface="Calibri" panose="020F0502020204030204" pitchFamily="34" charset="0"/>
                        </a:rPr>
                        <a:t>Dabigatran (Pradaxa)</a:t>
                      </a:r>
                    </a:p>
                  </a:txBody>
                  <a:tcPr marL="53398" marR="53398" marT="26699" marB="26699" anchor="ctr"/>
                </a:tc>
                <a:tc>
                  <a:txBody>
                    <a:bodyPr/>
                    <a:lstStyle/>
                    <a:p>
                      <a:pPr algn="ctr" fontAlgn="t"/>
                      <a:r>
                        <a:rPr lang="en-US" sz="2200">
                          <a:effectLst/>
                          <a:latin typeface="Calibri" panose="020F0502020204030204" pitchFamily="34" charset="0"/>
                          <a:cs typeface="Calibri" panose="020F0502020204030204" pitchFamily="34" charset="0"/>
                        </a:rPr>
                        <a:t>150 mg twice daily</a:t>
                      </a:r>
                      <a:endParaRPr lang="en-US" sz="2200">
                        <a:solidFill>
                          <a:srgbClr val="555555"/>
                        </a:solidFill>
                        <a:effectLst/>
                        <a:latin typeface="Calibri" panose="020F0502020204030204" pitchFamily="34" charset="0"/>
                        <a:cs typeface="Calibri" panose="020F0502020204030204" pitchFamily="34" charset="0"/>
                      </a:endParaRPr>
                    </a:p>
                  </a:txBody>
                  <a:tcPr marL="53398" marR="53398" marT="26699" marB="26699" anchor="ctr"/>
                </a:tc>
                <a:tc>
                  <a:txBody>
                    <a:bodyPr/>
                    <a:lstStyle/>
                    <a:p>
                      <a:pPr algn="ctr" fontAlgn="t"/>
                      <a:r>
                        <a:rPr lang="en-US" sz="2200">
                          <a:effectLst/>
                          <a:latin typeface="Calibri" panose="020F0502020204030204" pitchFamily="34" charset="0"/>
                          <a:cs typeface="Calibri" panose="020F0502020204030204" pitchFamily="34" charset="0"/>
                        </a:rPr>
                        <a:t>Parenteral anticoagulation for 5 to 10 days; then dabigatran 150 mg twice daily</a:t>
                      </a:r>
                    </a:p>
                  </a:txBody>
                  <a:tcPr marL="53398" marR="53398" marT="26699" marB="26699" anchor="ctr"/>
                </a:tc>
                <a:tc>
                  <a:txBody>
                    <a:bodyPr/>
                    <a:lstStyle/>
                    <a:p>
                      <a:pPr algn="ctr" fontAlgn="t"/>
                      <a:r>
                        <a:rPr lang="en-US" sz="2200">
                          <a:effectLst/>
                          <a:latin typeface="Calibri" panose="020F0502020204030204" pitchFamily="34" charset="0"/>
                          <a:cs typeface="Calibri" panose="020F0502020204030204" pitchFamily="34" charset="0"/>
                        </a:rPr>
                        <a:t>110 mg for the first day, then 220 mg once daily</a:t>
                      </a:r>
                    </a:p>
                  </a:txBody>
                  <a:tcPr marL="53398" marR="53398" marT="26699" marB="26699" anchor="ctr"/>
                </a:tc>
                <a:extLst>
                  <a:ext uri="{0D108BD9-81ED-4DB2-BD59-A6C34878D82A}">
                    <a16:rowId xmlns:a16="http://schemas.microsoft.com/office/drawing/2014/main" val="2032015413"/>
                  </a:ext>
                </a:extLst>
              </a:tr>
              <a:tr h="533977">
                <a:tc>
                  <a:txBody>
                    <a:bodyPr/>
                    <a:lstStyle/>
                    <a:p>
                      <a:pPr algn="ctr" fontAlgn="t"/>
                      <a:r>
                        <a:rPr lang="en-US" sz="2200">
                          <a:effectLst/>
                          <a:latin typeface="Calibri" panose="020F0502020204030204" pitchFamily="34" charset="0"/>
                          <a:cs typeface="Calibri" panose="020F0502020204030204" pitchFamily="34" charset="0"/>
                        </a:rPr>
                        <a:t>Apixaban (Eliquis)</a:t>
                      </a:r>
                    </a:p>
                  </a:txBody>
                  <a:tcPr marL="53398" marR="53398" marT="26699" marB="26699" anchor="ctr"/>
                </a:tc>
                <a:tc>
                  <a:txBody>
                    <a:bodyPr/>
                    <a:lstStyle/>
                    <a:p>
                      <a:pPr algn="ctr" fontAlgn="t"/>
                      <a:r>
                        <a:rPr lang="en-US" sz="2200" dirty="0">
                          <a:effectLst/>
                          <a:latin typeface="Calibri" panose="020F0502020204030204" pitchFamily="34" charset="0"/>
                          <a:cs typeface="Calibri" panose="020F0502020204030204" pitchFamily="34" charset="0"/>
                        </a:rPr>
                        <a:t>5 mg twice daily</a:t>
                      </a:r>
                    </a:p>
                  </a:txBody>
                  <a:tcPr marL="53398" marR="53398" marT="26699" marB="26699" anchor="ctr"/>
                </a:tc>
                <a:tc>
                  <a:txBody>
                    <a:bodyPr/>
                    <a:lstStyle/>
                    <a:p>
                      <a:pPr algn="ctr" fontAlgn="t"/>
                      <a:r>
                        <a:rPr lang="en-US" sz="2200">
                          <a:effectLst/>
                          <a:latin typeface="Calibri" panose="020F0502020204030204" pitchFamily="34" charset="0"/>
                          <a:cs typeface="Calibri" panose="020F0502020204030204" pitchFamily="34" charset="0"/>
                        </a:rPr>
                        <a:t>10 mg twice daily for one week, then 5 mg twice daily</a:t>
                      </a:r>
                    </a:p>
                  </a:txBody>
                  <a:tcPr marL="53398" marR="53398" marT="26699" marB="26699" anchor="ctr"/>
                </a:tc>
                <a:tc>
                  <a:txBody>
                    <a:bodyPr/>
                    <a:lstStyle/>
                    <a:p>
                      <a:pPr algn="ctr" fontAlgn="t"/>
                      <a:r>
                        <a:rPr lang="en-US" sz="2200">
                          <a:effectLst/>
                          <a:latin typeface="Calibri" panose="020F0502020204030204" pitchFamily="34" charset="0"/>
                          <a:cs typeface="Calibri" panose="020F0502020204030204" pitchFamily="34" charset="0"/>
                        </a:rPr>
                        <a:t>2.5 mg twice daily</a:t>
                      </a:r>
                    </a:p>
                  </a:txBody>
                  <a:tcPr marL="53398" marR="53398" marT="26699" marB="26699" anchor="ctr"/>
                </a:tc>
                <a:extLst>
                  <a:ext uri="{0D108BD9-81ED-4DB2-BD59-A6C34878D82A}">
                    <a16:rowId xmlns:a16="http://schemas.microsoft.com/office/drawing/2014/main" val="3424118817"/>
                  </a:ext>
                </a:extLst>
              </a:tr>
              <a:tr h="694170">
                <a:tc>
                  <a:txBody>
                    <a:bodyPr/>
                    <a:lstStyle/>
                    <a:p>
                      <a:pPr algn="ctr" fontAlgn="t"/>
                      <a:r>
                        <a:rPr lang="en-US" sz="2200" dirty="0">
                          <a:effectLst/>
                          <a:latin typeface="Calibri" panose="020F0502020204030204" pitchFamily="34" charset="0"/>
                          <a:cs typeface="Calibri" panose="020F0502020204030204" pitchFamily="34" charset="0"/>
                        </a:rPr>
                        <a:t>Edoxaban </a:t>
                      </a:r>
                      <a:r>
                        <a:rPr lang="en-US" sz="2200" dirty="0" smtClean="0">
                          <a:effectLst/>
                          <a:latin typeface="Calibri" panose="020F0502020204030204" pitchFamily="34" charset="0"/>
                          <a:cs typeface="Calibri" panose="020F0502020204030204" pitchFamily="34" charset="0"/>
                        </a:rPr>
                        <a:t>(Lixiana</a:t>
                      </a:r>
                      <a:r>
                        <a:rPr lang="en-US" sz="2200" dirty="0">
                          <a:effectLst/>
                          <a:latin typeface="Calibri" panose="020F0502020204030204" pitchFamily="34" charset="0"/>
                          <a:cs typeface="Calibri" panose="020F0502020204030204" pitchFamily="34" charset="0"/>
                        </a:rPr>
                        <a:t>)</a:t>
                      </a:r>
                    </a:p>
                  </a:txBody>
                  <a:tcPr marL="53398" marR="53398" marT="26699" marB="26699" anchor="ctr"/>
                </a:tc>
                <a:tc>
                  <a:txBody>
                    <a:bodyPr/>
                    <a:lstStyle/>
                    <a:p>
                      <a:pPr algn="ctr" fontAlgn="t"/>
                      <a:r>
                        <a:rPr lang="en-US" sz="2200">
                          <a:effectLst/>
                          <a:latin typeface="Calibri" panose="020F0502020204030204" pitchFamily="34" charset="0"/>
                          <a:cs typeface="Calibri" panose="020F0502020204030204" pitchFamily="34" charset="0"/>
                        </a:rPr>
                        <a:t>60 mg once daily</a:t>
                      </a:r>
                    </a:p>
                  </a:txBody>
                  <a:tcPr marL="53398" marR="53398" marT="26699" marB="26699" anchor="ctr"/>
                </a:tc>
                <a:tc>
                  <a:txBody>
                    <a:bodyPr/>
                    <a:lstStyle/>
                    <a:p>
                      <a:pPr algn="ctr" fontAlgn="t"/>
                      <a:r>
                        <a:rPr lang="en-US" sz="2200" dirty="0">
                          <a:effectLst/>
                          <a:latin typeface="Calibri" panose="020F0502020204030204" pitchFamily="34" charset="0"/>
                          <a:cs typeface="Calibri" panose="020F0502020204030204" pitchFamily="34" charset="0"/>
                        </a:rPr>
                        <a:t>Parenteral anticoagulation for 5 to 10 days; then </a:t>
                      </a:r>
                      <a:r>
                        <a:rPr lang="en-US" sz="2200" dirty="0" err="1">
                          <a:effectLst/>
                          <a:latin typeface="Calibri" panose="020F0502020204030204" pitchFamily="34" charset="0"/>
                          <a:cs typeface="Calibri" panose="020F0502020204030204" pitchFamily="34" charset="0"/>
                        </a:rPr>
                        <a:t>edoxaban</a:t>
                      </a:r>
                      <a:r>
                        <a:rPr lang="en-US" sz="2200" dirty="0">
                          <a:effectLst/>
                          <a:latin typeface="Calibri" panose="020F0502020204030204" pitchFamily="34" charset="0"/>
                          <a:cs typeface="Calibri" panose="020F0502020204030204" pitchFamily="34" charset="0"/>
                        </a:rPr>
                        <a:t> 60 mg once daily</a:t>
                      </a:r>
                    </a:p>
                  </a:txBody>
                  <a:tcPr marL="53398" marR="53398" marT="26699" marB="26699" anchor="ctr"/>
                </a:tc>
                <a:tc>
                  <a:txBody>
                    <a:bodyPr/>
                    <a:lstStyle/>
                    <a:p>
                      <a:pPr algn="ctr" fontAlgn="t"/>
                      <a:r>
                        <a:rPr lang="en-US" sz="2200" dirty="0">
                          <a:effectLst/>
                          <a:latin typeface="Calibri" panose="020F0502020204030204" pitchFamily="34" charset="0"/>
                          <a:cs typeface="Calibri" panose="020F0502020204030204" pitchFamily="34" charset="0"/>
                        </a:rPr>
                        <a:t> </a:t>
                      </a:r>
                    </a:p>
                  </a:txBody>
                  <a:tcPr marL="53398" marR="53398" marT="26699" marB="26699" anchor="ctr"/>
                </a:tc>
                <a:extLst>
                  <a:ext uri="{0D108BD9-81ED-4DB2-BD59-A6C34878D82A}">
                    <a16:rowId xmlns:a16="http://schemas.microsoft.com/office/drawing/2014/main" val="1235576021"/>
                  </a:ext>
                </a:extLst>
              </a:tr>
              <a:tr h="694170">
                <a:tc>
                  <a:txBody>
                    <a:bodyPr/>
                    <a:lstStyle/>
                    <a:p>
                      <a:pPr algn="ctr" fontAlgn="t"/>
                      <a:r>
                        <a:rPr lang="en-US" sz="2200">
                          <a:effectLst/>
                          <a:latin typeface="Calibri" panose="020F0502020204030204" pitchFamily="34" charset="0"/>
                          <a:cs typeface="Calibri" panose="020F0502020204030204" pitchFamily="34" charset="0"/>
                        </a:rPr>
                        <a:t>Rivaroxaban (Xarelto)</a:t>
                      </a:r>
                    </a:p>
                  </a:txBody>
                  <a:tcPr marL="53398" marR="53398" marT="26699" marB="26699" anchor="ctr"/>
                </a:tc>
                <a:tc>
                  <a:txBody>
                    <a:bodyPr/>
                    <a:lstStyle/>
                    <a:p>
                      <a:pPr algn="ctr" fontAlgn="t"/>
                      <a:r>
                        <a:rPr lang="en-US" sz="2200">
                          <a:effectLst/>
                          <a:latin typeface="Calibri" panose="020F0502020204030204" pitchFamily="34" charset="0"/>
                          <a:cs typeface="Calibri" panose="020F0502020204030204" pitchFamily="34" charset="0"/>
                        </a:rPr>
                        <a:t>20 mg once daily with the evening meal</a:t>
                      </a:r>
                    </a:p>
                  </a:txBody>
                  <a:tcPr marL="53398" marR="53398" marT="26699" marB="26699" anchor="ctr"/>
                </a:tc>
                <a:tc>
                  <a:txBody>
                    <a:bodyPr/>
                    <a:lstStyle/>
                    <a:p>
                      <a:pPr algn="ctr" fontAlgn="t"/>
                      <a:r>
                        <a:rPr lang="en-US" sz="2200">
                          <a:effectLst/>
                          <a:latin typeface="Calibri" panose="020F0502020204030204" pitchFamily="34" charset="0"/>
                          <a:cs typeface="Calibri" panose="020F0502020204030204" pitchFamily="34" charset="0"/>
                        </a:rPr>
                        <a:t>15 mg twice daily with food for three weeks; then 20 mg once daily with food</a:t>
                      </a:r>
                    </a:p>
                  </a:txBody>
                  <a:tcPr marL="53398" marR="53398" marT="26699" marB="26699" anchor="ctr"/>
                </a:tc>
                <a:tc>
                  <a:txBody>
                    <a:bodyPr/>
                    <a:lstStyle/>
                    <a:p>
                      <a:pPr algn="ctr" fontAlgn="t"/>
                      <a:r>
                        <a:rPr lang="en-US" sz="2200" dirty="0">
                          <a:effectLst/>
                          <a:latin typeface="Calibri" panose="020F0502020204030204" pitchFamily="34" charset="0"/>
                          <a:cs typeface="Calibri" panose="020F0502020204030204" pitchFamily="34" charset="0"/>
                        </a:rPr>
                        <a:t>10 mg once daily, with or without food</a:t>
                      </a:r>
                    </a:p>
                  </a:txBody>
                  <a:tcPr marL="53398" marR="53398" marT="26699" marB="26699" anchor="ctr"/>
                </a:tc>
                <a:extLst>
                  <a:ext uri="{0D108BD9-81ED-4DB2-BD59-A6C34878D82A}">
                    <a16:rowId xmlns:a16="http://schemas.microsoft.com/office/drawing/2014/main" val="798017129"/>
                  </a:ext>
                </a:extLst>
              </a:tr>
            </a:tbl>
          </a:graphicData>
        </a:graphic>
      </p:graphicFrame>
      <p:sp>
        <p:nvSpPr>
          <p:cNvPr id="3" name="Rectangle 1"/>
          <p:cNvSpPr>
            <a:spLocks noChangeArrowheads="1"/>
          </p:cNvSpPr>
          <p:nvPr/>
        </p:nvSpPr>
        <p:spPr bwMode="auto">
          <a:xfrm rot="10800000" flipV="1">
            <a:off x="2321142" y="802727"/>
            <a:ext cx="754971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accent1">
                    <a:lumMod val="75000"/>
                    <a:lumOff val="25000"/>
                  </a:schemeClr>
                </a:solidFill>
                <a:effectLst/>
                <a:latin typeface="Verdana" panose="020B0604030504040204" pitchFamily="34" charset="0"/>
              </a:rPr>
              <a:t>Standard dosing of direct oral anticoagulants</a:t>
            </a:r>
            <a:endParaRPr kumimoji="0" lang="en-US" altLang="en-US" sz="1200" b="0" i="0" u="none" strike="noStrike" cap="none" normalizeH="0" baseline="0" dirty="0" smtClean="0">
              <a:ln>
                <a:noFill/>
              </a:ln>
              <a:solidFill>
                <a:schemeClr val="accent1">
                  <a:lumMod val="75000"/>
                  <a:lumOff val="25000"/>
                </a:schemeClr>
              </a:solidFill>
              <a:effectLst/>
            </a:endParaRPr>
          </a:p>
        </p:txBody>
      </p:sp>
    </p:spTree>
    <p:extLst>
      <p:ext uri="{BB962C8B-B14F-4D97-AF65-F5344CB8AC3E}">
        <p14:creationId xmlns:p14="http://schemas.microsoft.com/office/powerpoint/2010/main" val="1717949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3213"/>
            <a:ext cx="12192000" cy="6861213"/>
          </a:xfrm>
          <a:prstGeom prst="rect">
            <a:avLst/>
          </a:prstGeom>
        </p:spPr>
      </p:pic>
    </p:spTree>
    <p:extLst>
      <p:ext uri="{BB962C8B-B14F-4D97-AF65-F5344CB8AC3E}">
        <p14:creationId xmlns:p14="http://schemas.microsoft.com/office/powerpoint/2010/main" val="2223957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8658" y="3244334"/>
            <a:ext cx="10334689" cy="584775"/>
          </a:xfrm>
          <a:prstGeom prst="rect">
            <a:avLst/>
          </a:prstGeom>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dirty="0">
                <a:ln/>
                <a:solidFill>
                  <a:schemeClr val="accent3"/>
                </a:solidFill>
              </a:rPr>
              <a:t>TRANSITIONING BETWEEN ANTICOAGULANTS</a:t>
            </a:r>
          </a:p>
        </p:txBody>
      </p:sp>
    </p:spTree>
    <p:extLst>
      <p:ext uri="{BB962C8B-B14F-4D97-AF65-F5344CB8AC3E}">
        <p14:creationId xmlns:p14="http://schemas.microsoft.com/office/powerpoint/2010/main" val="1663599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1382039822"/>
              </p:ext>
            </p:extLst>
          </p:nvPr>
        </p:nvGraphicFramePr>
        <p:xfrm>
          <a:off x="290946" y="703425"/>
          <a:ext cx="11679382" cy="5677980"/>
        </p:xfrm>
        <a:graphic>
          <a:graphicData uri="http://schemas.openxmlformats.org/drawingml/2006/table">
            <a:tbl>
              <a:tblPr>
                <a:tableStyleId>{0505E3EF-67EA-436B-97B2-0124C06EBD24}</a:tableStyleId>
              </a:tblPr>
              <a:tblGrid>
                <a:gridCol w="1040534">
                  <a:extLst>
                    <a:ext uri="{9D8B030D-6E8A-4147-A177-3AD203B41FA5}">
                      <a16:colId xmlns:a16="http://schemas.microsoft.com/office/drawing/2014/main" val="1225889805"/>
                    </a:ext>
                  </a:extLst>
                </a:gridCol>
                <a:gridCol w="10638848">
                  <a:extLst>
                    <a:ext uri="{9D8B030D-6E8A-4147-A177-3AD203B41FA5}">
                      <a16:colId xmlns:a16="http://schemas.microsoft.com/office/drawing/2014/main" val="2785376968"/>
                    </a:ext>
                  </a:extLst>
                </a:gridCol>
              </a:tblGrid>
              <a:tr h="55731">
                <a:tc gridSpan="2">
                  <a:txBody>
                    <a:bodyPr/>
                    <a:lstStyle/>
                    <a:p>
                      <a:pPr algn="ctr" fontAlgn="t"/>
                      <a:r>
                        <a:rPr lang="en-US" sz="1600" b="1" dirty="0">
                          <a:solidFill>
                            <a:schemeClr val="accent1">
                              <a:lumMod val="75000"/>
                              <a:lumOff val="25000"/>
                            </a:schemeClr>
                          </a:solidFill>
                          <a:effectLst/>
                        </a:rPr>
                        <a:t>Switching from a DOAC to warfarin</a:t>
                      </a:r>
                    </a:p>
                  </a:txBody>
                  <a:tcPr marL="13933" marR="13933" marT="6966" marB="6966" anchor="ctr"/>
                </a:tc>
                <a:tc hMerge="1">
                  <a:txBody>
                    <a:bodyPr/>
                    <a:lstStyle/>
                    <a:p>
                      <a:endParaRPr lang="en-US"/>
                    </a:p>
                  </a:txBody>
                  <a:tcPr/>
                </a:tc>
                <a:extLst>
                  <a:ext uri="{0D108BD9-81ED-4DB2-BD59-A6C34878D82A}">
                    <a16:rowId xmlns:a16="http://schemas.microsoft.com/office/drawing/2014/main" val="357422211"/>
                  </a:ext>
                </a:extLst>
              </a:tr>
              <a:tr h="431914">
                <a:tc>
                  <a:txBody>
                    <a:bodyPr/>
                    <a:lstStyle/>
                    <a:p>
                      <a:pPr fontAlgn="t"/>
                      <a:r>
                        <a:rPr lang="en-US" sz="1600">
                          <a:effectLst/>
                        </a:rPr>
                        <a:t>Dabigatran</a:t>
                      </a:r>
                    </a:p>
                  </a:txBody>
                  <a:tcPr marL="13933" marR="13933" marT="6966" marB="6966" anchor="ctr"/>
                </a:tc>
                <a:tc>
                  <a:txBody>
                    <a:bodyPr/>
                    <a:lstStyle/>
                    <a:p>
                      <a:pPr fontAlgn="t"/>
                      <a:r>
                        <a:rPr lang="en-US" sz="1600" dirty="0">
                          <a:effectLst/>
                        </a:rPr>
                        <a:t>Overlap warfarin with dabigatran for 3 days (normal renal function); 2 days (</a:t>
                      </a:r>
                      <a:r>
                        <a:rPr lang="en-US" sz="1600" dirty="0" err="1">
                          <a:effectLst/>
                        </a:rPr>
                        <a:t>CrCl</a:t>
                      </a:r>
                      <a:r>
                        <a:rPr lang="en-US" sz="1600" dirty="0">
                          <a:effectLst/>
                        </a:rPr>
                        <a:t> 30 to 50 mL/min); or 1 day (</a:t>
                      </a:r>
                      <a:r>
                        <a:rPr lang="en-US" sz="1600" dirty="0" err="1">
                          <a:effectLst/>
                        </a:rPr>
                        <a:t>CrCl</a:t>
                      </a:r>
                      <a:r>
                        <a:rPr lang="en-US" sz="1600" dirty="0">
                          <a:effectLst/>
                        </a:rPr>
                        <a:t> 15 to 30 mL/min); note that dabigatran can contribute to INR elevation.</a:t>
                      </a:r>
                    </a:p>
                    <a:p>
                      <a:pPr fontAlgn="t"/>
                      <a:r>
                        <a:rPr lang="en-US" sz="1600" dirty="0">
                          <a:effectLst/>
                        </a:rPr>
                        <a:t>-or-</a:t>
                      </a:r>
                    </a:p>
                    <a:p>
                      <a:pPr fontAlgn="t"/>
                      <a:r>
                        <a:rPr lang="en-US" sz="1600" dirty="0">
                          <a:effectLst/>
                        </a:rPr>
                        <a:t>Overlap warfarin with dabigatran until the INR is therapeutic on warfarin (ASH).*</a:t>
                      </a:r>
                    </a:p>
                  </a:txBody>
                  <a:tcPr marL="13933" marR="13933" marT="6966" marB="6966" anchor="ctr"/>
                </a:tc>
                <a:extLst>
                  <a:ext uri="{0D108BD9-81ED-4DB2-BD59-A6C34878D82A}">
                    <a16:rowId xmlns:a16="http://schemas.microsoft.com/office/drawing/2014/main" val="231667353"/>
                  </a:ext>
                </a:extLst>
              </a:tr>
              <a:tr h="348318">
                <a:tc>
                  <a:txBody>
                    <a:bodyPr/>
                    <a:lstStyle/>
                    <a:p>
                      <a:pPr fontAlgn="t"/>
                      <a:r>
                        <a:rPr lang="en-US" sz="1600">
                          <a:effectLst/>
                        </a:rPr>
                        <a:t>Apixaban</a:t>
                      </a:r>
                    </a:p>
                  </a:txBody>
                  <a:tcPr marL="13933" marR="13933" marT="6966" marB="6966" anchor="ctr"/>
                </a:tc>
                <a:tc>
                  <a:txBody>
                    <a:bodyPr/>
                    <a:lstStyle/>
                    <a:p>
                      <a:pPr fontAlgn="t"/>
                      <a:r>
                        <a:rPr lang="en-US" sz="1600" dirty="0">
                          <a:effectLst/>
                        </a:rPr>
                        <a:t>If continuous anticoagulation is needed, discontinue </a:t>
                      </a:r>
                      <a:r>
                        <a:rPr lang="en-US" sz="1600" dirty="0" err="1">
                          <a:effectLst/>
                        </a:rPr>
                        <a:t>apixaban</a:t>
                      </a:r>
                      <a:r>
                        <a:rPr lang="en-US" sz="1600" dirty="0">
                          <a:effectLst/>
                        </a:rPr>
                        <a:t> and start a parenteral anticoagulant with warfarin; continue the parenteral agent until the INR is therapeutic on warfarin (PI). Note that </a:t>
                      </a:r>
                      <a:r>
                        <a:rPr lang="en-US" sz="1600" dirty="0" err="1">
                          <a:effectLst/>
                        </a:rPr>
                        <a:t>apixaban</a:t>
                      </a:r>
                      <a:r>
                        <a:rPr lang="en-US" sz="1600" dirty="0">
                          <a:effectLst/>
                        </a:rPr>
                        <a:t> can contribute to INR elevation.</a:t>
                      </a:r>
                    </a:p>
                    <a:p>
                      <a:pPr fontAlgn="t"/>
                      <a:r>
                        <a:rPr lang="en-US" sz="1600" dirty="0">
                          <a:effectLst/>
                        </a:rPr>
                        <a:t>-or-</a:t>
                      </a:r>
                    </a:p>
                    <a:p>
                      <a:pPr fontAlgn="t"/>
                      <a:r>
                        <a:rPr lang="en-US" sz="1600" dirty="0">
                          <a:effectLst/>
                        </a:rPr>
                        <a:t>Overlap warfarin with </a:t>
                      </a:r>
                      <a:r>
                        <a:rPr lang="en-US" sz="1600" dirty="0" err="1">
                          <a:effectLst/>
                        </a:rPr>
                        <a:t>apixaban</a:t>
                      </a:r>
                      <a:r>
                        <a:rPr lang="en-US" sz="1600" dirty="0">
                          <a:effectLst/>
                        </a:rPr>
                        <a:t> until the INR is therapeutic on warfarin, testing right before the next </a:t>
                      </a:r>
                      <a:r>
                        <a:rPr lang="en-US" sz="1600" dirty="0" err="1">
                          <a:effectLst/>
                        </a:rPr>
                        <a:t>apixaban</a:t>
                      </a:r>
                      <a:r>
                        <a:rPr lang="en-US" sz="1600" dirty="0">
                          <a:effectLst/>
                        </a:rPr>
                        <a:t> dose to minimize the effect of </a:t>
                      </a:r>
                      <a:r>
                        <a:rPr lang="en-US" sz="1600" dirty="0" err="1">
                          <a:effectLst/>
                        </a:rPr>
                        <a:t>apixaban</a:t>
                      </a:r>
                      <a:r>
                        <a:rPr lang="en-US" sz="1600" dirty="0">
                          <a:effectLst/>
                        </a:rPr>
                        <a:t> on INR elevation (ASH).*</a:t>
                      </a:r>
                    </a:p>
                  </a:txBody>
                  <a:tcPr marL="13933" marR="13933" marT="6966" marB="6966" anchor="ctr"/>
                </a:tc>
                <a:extLst>
                  <a:ext uri="{0D108BD9-81ED-4DB2-BD59-A6C34878D82A}">
                    <a16:rowId xmlns:a16="http://schemas.microsoft.com/office/drawing/2014/main" val="488961103"/>
                  </a:ext>
                </a:extLst>
              </a:tr>
              <a:tr h="348318">
                <a:tc>
                  <a:txBody>
                    <a:bodyPr/>
                    <a:lstStyle/>
                    <a:p>
                      <a:pPr fontAlgn="t"/>
                      <a:r>
                        <a:rPr lang="en-US" sz="1600" dirty="0">
                          <a:effectLst/>
                        </a:rPr>
                        <a:t>Edoxaban</a:t>
                      </a:r>
                    </a:p>
                  </a:txBody>
                  <a:tcPr marL="13933" marR="13933" marT="6966" marB="6966" anchor="ctr"/>
                </a:tc>
                <a:tc>
                  <a:txBody>
                    <a:bodyPr/>
                    <a:lstStyle/>
                    <a:p>
                      <a:pPr fontAlgn="t"/>
                      <a:r>
                        <a:rPr lang="en-US" sz="1600" dirty="0">
                          <a:effectLst/>
                        </a:rPr>
                        <a:t>Reduce dose by half (</a:t>
                      </a:r>
                      <a:r>
                        <a:rPr lang="en-US" sz="1600" dirty="0" err="1">
                          <a:effectLst/>
                        </a:rPr>
                        <a:t>eg</a:t>
                      </a:r>
                      <a:r>
                        <a:rPr lang="en-US" sz="1600" dirty="0">
                          <a:effectLst/>
                        </a:rPr>
                        <a:t>, from 60 to 30 mg daily or from 30 to 15 mg daily) and begin warfarin concurrently (PI). Discontinue </a:t>
                      </a:r>
                      <a:r>
                        <a:rPr lang="en-US" sz="1600" dirty="0" err="1">
                          <a:effectLst/>
                        </a:rPr>
                        <a:t>edoxaban</a:t>
                      </a:r>
                      <a:r>
                        <a:rPr lang="en-US" sz="1600" dirty="0">
                          <a:effectLst/>
                        </a:rPr>
                        <a:t> when the INR is ≥2; note that </a:t>
                      </a:r>
                      <a:r>
                        <a:rPr lang="en-US" sz="1600" dirty="0" err="1">
                          <a:effectLst/>
                        </a:rPr>
                        <a:t>edoxaban</a:t>
                      </a:r>
                      <a:r>
                        <a:rPr lang="en-US" sz="1600" dirty="0">
                          <a:effectLst/>
                        </a:rPr>
                        <a:t> can contribute to INR elevation.</a:t>
                      </a:r>
                    </a:p>
                    <a:p>
                      <a:pPr fontAlgn="t"/>
                      <a:r>
                        <a:rPr lang="en-US" sz="1600" dirty="0">
                          <a:effectLst/>
                        </a:rPr>
                        <a:t>-or-</a:t>
                      </a:r>
                    </a:p>
                    <a:p>
                      <a:pPr fontAlgn="t"/>
                      <a:r>
                        <a:rPr lang="en-US" sz="1600" dirty="0">
                          <a:effectLst/>
                        </a:rPr>
                        <a:t>Discontinue </a:t>
                      </a:r>
                      <a:r>
                        <a:rPr lang="en-US" sz="1600" dirty="0" err="1">
                          <a:effectLst/>
                        </a:rPr>
                        <a:t>edoxaban</a:t>
                      </a:r>
                      <a:r>
                        <a:rPr lang="en-US" sz="1600" dirty="0">
                          <a:effectLst/>
                        </a:rPr>
                        <a:t> and start a parenteral anticoagulant with warfarin; continue the parenteral agent until the INR is therapeutic on warfarin (PI).</a:t>
                      </a:r>
                    </a:p>
                    <a:p>
                      <a:pPr fontAlgn="t"/>
                      <a:r>
                        <a:rPr lang="en-US" sz="1600" dirty="0">
                          <a:effectLst/>
                        </a:rPr>
                        <a:t>-or-</a:t>
                      </a:r>
                    </a:p>
                    <a:p>
                      <a:pPr fontAlgn="t"/>
                      <a:r>
                        <a:rPr lang="en-US" sz="1600" dirty="0">
                          <a:effectLst/>
                        </a:rPr>
                        <a:t>Overlap warfarin with </a:t>
                      </a:r>
                      <a:r>
                        <a:rPr lang="en-US" sz="1600" dirty="0" err="1">
                          <a:effectLst/>
                        </a:rPr>
                        <a:t>edoxaban</a:t>
                      </a:r>
                      <a:r>
                        <a:rPr lang="en-US" sz="1600" dirty="0">
                          <a:effectLst/>
                        </a:rPr>
                        <a:t> until the INR is therapeutic on warfarin, testing right before the next </a:t>
                      </a:r>
                      <a:r>
                        <a:rPr lang="en-US" sz="1600" dirty="0" err="1">
                          <a:effectLst/>
                        </a:rPr>
                        <a:t>edoxaban</a:t>
                      </a:r>
                      <a:r>
                        <a:rPr lang="en-US" sz="1600" dirty="0">
                          <a:effectLst/>
                        </a:rPr>
                        <a:t> dose to minimize the effect of </a:t>
                      </a:r>
                      <a:r>
                        <a:rPr lang="en-US" sz="1600" dirty="0" err="1">
                          <a:effectLst/>
                        </a:rPr>
                        <a:t>edoxaban</a:t>
                      </a:r>
                      <a:r>
                        <a:rPr lang="en-US" sz="1600" dirty="0">
                          <a:effectLst/>
                        </a:rPr>
                        <a:t> on INR elevation (ASH).*</a:t>
                      </a:r>
                    </a:p>
                  </a:txBody>
                  <a:tcPr marL="13933" marR="13933" marT="6966" marB="6966" anchor="ctr"/>
                </a:tc>
                <a:extLst>
                  <a:ext uri="{0D108BD9-81ED-4DB2-BD59-A6C34878D82A}">
                    <a16:rowId xmlns:a16="http://schemas.microsoft.com/office/drawing/2014/main" val="2706541140"/>
                  </a:ext>
                </a:extLst>
              </a:tr>
              <a:tr h="473712">
                <a:tc>
                  <a:txBody>
                    <a:bodyPr/>
                    <a:lstStyle/>
                    <a:p>
                      <a:pPr fontAlgn="t"/>
                      <a:r>
                        <a:rPr lang="en-US" sz="1600">
                          <a:effectLst/>
                        </a:rPr>
                        <a:t>Rivaroxaban</a:t>
                      </a:r>
                    </a:p>
                  </a:txBody>
                  <a:tcPr marL="13933" marR="13933" marT="6966" marB="6966" anchor="ctr"/>
                </a:tc>
                <a:tc>
                  <a:txBody>
                    <a:bodyPr/>
                    <a:lstStyle/>
                    <a:p>
                      <a:pPr fontAlgn="t"/>
                      <a:r>
                        <a:rPr lang="en-US" sz="1600" dirty="0">
                          <a:effectLst/>
                        </a:rPr>
                        <a:t>Discontinue </a:t>
                      </a:r>
                      <a:r>
                        <a:rPr lang="en-US" sz="1600" dirty="0" err="1">
                          <a:effectLst/>
                        </a:rPr>
                        <a:t>rivaroxaban</a:t>
                      </a:r>
                      <a:r>
                        <a:rPr lang="en-US" sz="1600" dirty="0">
                          <a:effectLst/>
                        </a:rPr>
                        <a:t> and start a parenteral anticoagulant with warfarin; continue the parenteral agent until the INR is therapeutic on warfarin (PI). Note that </a:t>
                      </a:r>
                      <a:r>
                        <a:rPr lang="en-US" sz="1600" dirty="0" err="1">
                          <a:effectLst/>
                        </a:rPr>
                        <a:t>rivaroxaban</a:t>
                      </a:r>
                      <a:r>
                        <a:rPr lang="en-US" sz="1600" dirty="0">
                          <a:effectLst/>
                        </a:rPr>
                        <a:t> can contribute to INR elevation.</a:t>
                      </a:r>
                    </a:p>
                    <a:p>
                      <a:pPr fontAlgn="t"/>
                      <a:r>
                        <a:rPr lang="en-US" sz="1600" dirty="0">
                          <a:effectLst/>
                        </a:rPr>
                        <a:t>-or-</a:t>
                      </a:r>
                    </a:p>
                    <a:p>
                      <a:pPr fontAlgn="t"/>
                      <a:r>
                        <a:rPr lang="en-US" sz="1600" dirty="0">
                          <a:effectLst/>
                        </a:rPr>
                        <a:t>Overlap warfarin with </a:t>
                      </a:r>
                      <a:r>
                        <a:rPr lang="en-US" sz="1600" dirty="0" err="1">
                          <a:effectLst/>
                        </a:rPr>
                        <a:t>rivaroxaban</a:t>
                      </a:r>
                      <a:r>
                        <a:rPr lang="en-US" sz="1600" dirty="0">
                          <a:effectLst/>
                        </a:rPr>
                        <a:t> until the INR is therapeutic on warfarin, testing right before the next </a:t>
                      </a:r>
                      <a:r>
                        <a:rPr lang="en-US" sz="1600" dirty="0" err="1">
                          <a:effectLst/>
                        </a:rPr>
                        <a:t>rivaroxaban</a:t>
                      </a:r>
                      <a:r>
                        <a:rPr lang="en-US" sz="1600" dirty="0">
                          <a:effectLst/>
                        </a:rPr>
                        <a:t> dose to minimize the effect of </a:t>
                      </a:r>
                      <a:r>
                        <a:rPr lang="en-US" sz="1600" dirty="0" err="1">
                          <a:effectLst/>
                        </a:rPr>
                        <a:t>rivaroxaban</a:t>
                      </a:r>
                      <a:r>
                        <a:rPr lang="en-US" sz="1600" dirty="0">
                          <a:effectLst/>
                        </a:rPr>
                        <a:t> on INR elevation (ASH).*</a:t>
                      </a:r>
                    </a:p>
                  </a:txBody>
                  <a:tcPr marL="13933" marR="13933" marT="6966" marB="6966" anchor="ctr"/>
                </a:tc>
                <a:extLst>
                  <a:ext uri="{0D108BD9-81ED-4DB2-BD59-A6C34878D82A}">
                    <a16:rowId xmlns:a16="http://schemas.microsoft.com/office/drawing/2014/main" val="3903974625"/>
                  </a:ext>
                </a:extLst>
              </a:tr>
            </a:tbl>
          </a:graphicData>
        </a:graphic>
      </p:graphicFrame>
    </p:spTree>
    <p:extLst>
      <p:ext uri="{BB962C8B-B14F-4D97-AF65-F5344CB8AC3E}">
        <p14:creationId xmlns:p14="http://schemas.microsoft.com/office/powerpoint/2010/main" val="24877556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3681738163"/>
              </p:ext>
            </p:extLst>
          </p:nvPr>
        </p:nvGraphicFramePr>
        <p:xfrm>
          <a:off x="581025" y="2181225"/>
          <a:ext cx="10737972" cy="3008746"/>
        </p:xfrm>
        <a:graphic>
          <a:graphicData uri="http://schemas.openxmlformats.org/drawingml/2006/table">
            <a:tbl>
              <a:tblPr>
                <a:tableStyleId>{8A107856-5554-42FB-B03E-39F5DBC370BA}</a:tableStyleId>
              </a:tblPr>
              <a:tblGrid>
                <a:gridCol w="1441739">
                  <a:extLst>
                    <a:ext uri="{9D8B030D-6E8A-4147-A177-3AD203B41FA5}">
                      <a16:colId xmlns:a16="http://schemas.microsoft.com/office/drawing/2014/main" val="3958507524"/>
                    </a:ext>
                  </a:extLst>
                </a:gridCol>
                <a:gridCol w="9296233">
                  <a:extLst>
                    <a:ext uri="{9D8B030D-6E8A-4147-A177-3AD203B41FA5}">
                      <a16:colId xmlns:a16="http://schemas.microsoft.com/office/drawing/2014/main" val="2715188904"/>
                    </a:ext>
                  </a:extLst>
                </a:gridCol>
              </a:tblGrid>
              <a:tr h="0">
                <a:tc gridSpan="2">
                  <a:txBody>
                    <a:bodyPr/>
                    <a:lstStyle/>
                    <a:p>
                      <a:pPr fontAlgn="t"/>
                      <a:r>
                        <a:rPr lang="en-US" sz="1800" dirty="0">
                          <a:effectLst/>
                          <a:latin typeface="Calibri" panose="020F0502020204030204" pitchFamily="34" charset="0"/>
                          <a:cs typeface="Calibri" panose="020F0502020204030204" pitchFamily="34" charset="0"/>
                        </a:rPr>
                        <a:t>Switching from warfarin to a DOAC</a:t>
                      </a:r>
                      <a:endParaRPr lang="en-US" sz="1800" b="1" dirty="0">
                        <a:effectLst/>
                        <a:latin typeface="Calibri" panose="020F0502020204030204" pitchFamily="34" charset="0"/>
                        <a:cs typeface="Calibri" panose="020F0502020204030204" pitchFamily="34" charset="0"/>
                      </a:endParaRPr>
                    </a:p>
                  </a:txBody>
                  <a:tcPr anchor="ctr"/>
                </a:tc>
                <a:tc hMerge="1">
                  <a:txBody>
                    <a:bodyPr/>
                    <a:lstStyle/>
                    <a:p>
                      <a:endParaRPr lang="en-US"/>
                    </a:p>
                  </a:txBody>
                  <a:tcPr/>
                </a:tc>
                <a:extLst>
                  <a:ext uri="{0D108BD9-81ED-4DB2-BD59-A6C34878D82A}">
                    <a16:rowId xmlns:a16="http://schemas.microsoft.com/office/drawing/2014/main" val="1007124525"/>
                  </a:ext>
                </a:extLst>
              </a:tr>
              <a:tr h="431914">
                <a:tc>
                  <a:txBody>
                    <a:bodyPr/>
                    <a:lstStyle/>
                    <a:p>
                      <a:pPr fontAlgn="t"/>
                      <a:r>
                        <a:rPr lang="en-US" sz="1800" dirty="0">
                          <a:effectLst/>
                          <a:latin typeface="Calibri" panose="020F0502020204030204" pitchFamily="34" charset="0"/>
                          <a:cs typeface="Calibri" panose="020F0502020204030204" pitchFamily="34" charset="0"/>
                        </a:rPr>
                        <a:t>Dabigatran</a:t>
                      </a:r>
                    </a:p>
                  </a:txBody>
                  <a:tcPr anchor="ctr"/>
                </a:tc>
                <a:tc>
                  <a:txBody>
                    <a:bodyPr/>
                    <a:lstStyle/>
                    <a:p>
                      <a:pPr fontAlgn="t"/>
                      <a:r>
                        <a:rPr lang="en-US" sz="1800">
                          <a:effectLst/>
                          <a:latin typeface="Calibri" panose="020F0502020204030204" pitchFamily="34" charset="0"/>
                          <a:cs typeface="Calibri" panose="020F0502020204030204" pitchFamily="34" charset="0"/>
                        </a:rPr>
                        <a:t>Stop warfarin, monitor the PT/INR, and start dabigatran when the INR is &lt;2 (PI).</a:t>
                      </a:r>
                    </a:p>
                  </a:txBody>
                  <a:tcPr anchor="ctr"/>
                </a:tc>
                <a:extLst>
                  <a:ext uri="{0D108BD9-81ED-4DB2-BD59-A6C34878D82A}">
                    <a16:rowId xmlns:a16="http://schemas.microsoft.com/office/drawing/2014/main" val="3559889941"/>
                  </a:ext>
                </a:extLst>
              </a:tr>
              <a:tr h="348318">
                <a:tc>
                  <a:txBody>
                    <a:bodyPr/>
                    <a:lstStyle/>
                    <a:p>
                      <a:pPr fontAlgn="t"/>
                      <a:r>
                        <a:rPr lang="en-US" sz="1800">
                          <a:effectLst/>
                          <a:latin typeface="Calibri" panose="020F0502020204030204" pitchFamily="34" charset="0"/>
                          <a:cs typeface="Calibri" panose="020F0502020204030204" pitchFamily="34" charset="0"/>
                        </a:rPr>
                        <a:t>Apixaban</a:t>
                      </a:r>
                    </a:p>
                  </a:txBody>
                  <a:tcPr anchor="ctr"/>
                </a:tc>
                <a:tc>
                  <a:txBody>
                    <a:bodyPr/>
                    <a:lstStyle/>
                    <a:p>
                      <a:pPr fontAlgn="t"/>
                      <a:r>
                        <a:rPr lang="en-US" sz="1800" dirty="0">
                          <a:effectLst/>
                          <a:latin typeface="Calibri" panose="020F0502020204030204" pitchFamily="34" charset="0"/>
                          <a:cs typeface="Calibri" panose="020F0502020204030204" pitchFamily="34" charset="0"/>
                        </a:rPr>
                        <a:t>Stop warfarin, monitor the PT/INR, and start </a:t>
                      </a:r>
                      <a:r>
                        <a:rPr lang="en-US" sz="1800" dirty="0" err="1">
                          <a:effectLst/>
                          <a:latin typeface="Calibri" panose="020F0502020204030204" pitchFamily="34" charset="0"/>
                          <a:cs typeface="Calibri" panose="020F0502020204030204" pitchFamily="34" charset="0"/>
                        </a:rPr>
                        <a:t>apixaban</a:t>
                      </a:r>
                      <a:r>
                        <a:rPr lang="en-US" sz="1800" dirty="0">
                          <a:effectLst/>
                          <a:latin typeface="Calibri" panose="020F0502020204030204" pitchFamily="34" charset="0"/>
                          <a:cs typeface="Calibri" panose="020F0502020204030204" pitchFamily="34" charset="0"/>
                        </a:rPr>
                        <a:t> when the INR is &lt;2 (PI).</a:t>
                      </a:r>
                    </a:p>
                  </a:txBody>
                  <a:tcPr anchor="ctr"/>
                </a:tc>
                <a:extLst>
                  <a:ext uri="{0D108BD9-81ED-4DB2-BD59-A6C34878D82A}">
                    <a16:rowId xmlns:a16="http://schemas.microsoft.com/office/drawing/2014/main" val="1259707842"/>
                  </a:ext>
                </a:extLst>
              </a:tr>
              <a:tr h="348318">
                <a:tc>
                  <a:txBody>
                    <a:bodyPr/>
                    <a:lstStyle/>
                    <a:p>
                      <a:pPr fontAlgn="t"/>
                      <a:r>
                        <a:rPr lang="en-US" sz="1800" dirty="0">
                          <a:effectLst/>
                          <a:latin typeface="Calibri" panose="020F0502020204030204" pitchFamily="34" charset="0"/>
                          <a:cs typeface="Calibri" panose="020F0502020204030204" pitchFamily="34" charset="0"/>
                        </a:rPr>
                        <a:t>Edoxaban</a:t>
                      </a:r>
                    </a:p>
                  </a:txBody>
                  <a:tcPr anchor="ctr"/>
                </a:tc>
                <a:tc>
                  <a:txBody>
                    <a:bodyPr/>
                    <a:lstStyle/>
                    <a:p>
                      <a:pPr fontAlgn="t"/>
                      <a:r>
                        <a:rPr lang="en-US" sz="1800" dirty="0">
                          <a:effectLst/>
                          <a:latin typeface="Calibri" panose="020F0502020204030204" pitchFamily="34" charset="0"/>
                          <a:cs typeface="Calibri" panose="020F0502020204030204" pitchFamily="34" charset="0"/>
                        </a:rPr>
                        <a:t>Stop warfarin, monitor the PT/INR, and start </a:t>
                      </a:r>
                      <a:r>
                        <a:rPr lang="en-US" sz="1800" dirty="0" err="1">
                          <a:effectLst/>
                          <a:latin typeface="Calibri" panose="020F0502020204030204" pitchFamily="34" charset="0"/>
                          <a:cs typeface="Calibri" panose="020F0502020204030204" pitchFamily="34" charset="0"/>
                        </a:rPr>
                        <a:t>edoxaban</a:t>
                      </a:r>
                      <a:r>
                        <a:rPr lang="en-US" sz="1800" dirty="0">
                          <a:effectLst/>
                          <a:latin typeface="Calibri" panose="020F0502020204030204" pitchFamily="34" charset="0"/>
                          <a:cs typeface="Calibri" panose="020F0502020204030204" pitchFamily="34" charset="0"/>
                        </a:rPr>
                        <a:t> when the INR is ≤2.5 (PI).</a:t>
                      </a:r>
                    </a:p>
                  </a:txBody>
                  <a:tcPr anchor="ctr"/>
                </a:tc>
                <a:extLst>
                  <a:ext uri="{0D108BD9-81ED-4DB2-BD59-A6C34878D82A}">
                    <a16:rowId xmlns:a16="http://schemas.microsoft.com/office/drawing/2014/main" val="3790444268"/>
                  </a:ext>
                </a:extLst>
              </a:tr>
              <a:tr h="473712">
                <a:tc>
                  <a:txBody>
                    <a:bodyPr/>
                    <a:lstStyle/>
                    <a:p>
                      <a:pPr fontAlgn="t"/>
                      <a:r>
                        <a:rPr lang="en-US" sz="1800">
                          <a:effectLst/>
                          <a:latin typeface="Calibri" panose="020F0502020204030204" pitchFamily="34" charset="0"/>
                          <a:cs typeface="Calibri" panose="020F0502020204030204" pitchFamily="34" charset="0"/>
                        </a:rPr>
                        <a:t>Rivaroxaban</a:t>
                      </a:r>
                    </a:p>
                  </a:txBody>
                  <a:tcPr anchor="ctr"/>
                </a:tc>
                <a:tc>
                  <a:txBody>
                    <a:bodyPr/>
                    <a:lstStyle/>
                    <a:p>
                      <a:pPr fontAlgn="t"/>
                      <a:r>
                        <a:rPr lang="en-US" sz="1800" dirty="0">
                          <a:effectLst/>
                          <a:latin typeface="Calibri" panose="020F0502020204030204" pitchFamily="34" charset="0"/>
                          <a:cs typeface="Calibri" panose="020F0502020204030204" pitchFamily="34" charset="0"/>
                        </a:rPr>
                        <a:t>Stop warfarin, monitor the PT/INR, and start </a:t>
                      </a:r>
                      <a:r>
                        <a:rPr lang="en-US" sz="1800" dirty="0" err="1">
                          <a:effectLst/>
                          <a:latin typeface="Calibri" panose="020F0502020204030204" pitchFamily="34" charset="0"/>
                          <a:cs typeface="Calibri" panose="020F0502020204030204" pitchFamily="34" charset="0"/>
                        </a:rPr>
                        <a:t>rivaroxaban</a:t>
                      </a:r>
                      <a:r>
                        <a:rPr lang="en-US" sz="1800" dirty="0">
                          <a:effectLst/>
                          <a:latin typeface="Calibri" panose="020F0502020204030204" pitchFamily="34" charset="0"/>
                          <a:cs typeface="Calibri" panose="020F0502020204030204" pitchFamily="34" charset="0"/>
                        </a:rPr>
                        <a:t> when the INR is &lt;3 (PI).</a:t>
                      </a:r>
                    </a:p>
                  </a:txBody>
                  <a:tcPr anchor="ctr"/>
                </a:tc>
                <a:extLst>
                  <a:ext uri="{0D108BD9-81ED-4DB2-BD59-A6C34878D82A}">
                    <a16:rowId xmlns:a16="http://schemas.microsoft.com/office/drawing/2014/main" val="1099389080"/>
                  </a:ext>
                </a:extLst>
              </a:tr>
              <a:tr h="0">
                <a:tc gridSpan="2">
                  <a:txBody>
                    <a:bodyPr/>
                    <a:lstStyle/>
                    <a:p>
                      <a:pPr fontAlgn="t"/>
                      <a:r>
                        <a:rPr lang="en-US" sz="1800" dirty="0">
                          <a:effectLst/>
                          <a:latin typeface="Calibri" panose="020F0502020204030204" pitchFamily="34" charset="0"/>
                          <a:cs typeface="Calibri" panose="020F0502020204030204" pitchFamily="34" charset="0"/>
                        </a:rPr>
                        <a:t>Switching from one DOAC to a different DOAC</a:t>
                      </a:r>
                      <a:endParaRPr lang="en-US" sz="1800" b="1" dirty="0">
                        <a:effectLst/>
                        <a:latin typeface="Calibri" panose="020F0502020204030204" pitchFamily="34" charset="0"/>
                        <a:cs typeface="Calibri" panose="020F0502020204030204" pitchFamily="34" charset="0"/>
                      </a:endParaRPr>
                    </a:p>
                  </a:txBody>
                  <a:tcPr anchor="ctr"/>
                </a:tc>
                <a:tc hMerge="1">
                  <a:txBody>
                    <a:bodyPr/>
                    <a:lstStyle/>
                    <a:p>
                      <a:endParaRPr lang="en-US"/>
                    </a:p>
                  </a:txBody>
                  <a:tcPr/>
                </a:tc>
                <a:extLst>
                  <a:ext uri="{0D108BD9-81ED-4DB2-BD59-A6C34878D82A}">
                    <a16:rowId xmlns:a16="http://schemas.microsoft.com/office/drawing/2014/main" val="496787809"/>
                  </a:ext>
                </a:extLst>
              </a:tr>
              <a:tr h="306520">
                <a:tc>
                  <a:txBody>
                    <a:bodyPr/>
                    <a:lstStyle/>
                    <a:p>
                      <a:pPr fontAlgn="t"/>
                      <a:r>
                        <a:rPr lang="en-US" sz="1800">
                          <a:effectLst/>
                          <a:latin typeface="Calibri" panose="020F0502020204030204" pitchFamily="34" charset="0"/>
                          <a:cs typeface="Calibri" panose="020F0502020204030204" pitchFamily="34" charset="0"/>
                        </a:rPr>
                        <a:t>Any DOAC</a:t>
                      </a:r>
                    </a:p>
                  </a:txBody>
                  <a:tcPr anchor="ctr"/>
                </a:tc>
                <a:tc>
                  <a:txBody>
                    <a:bodyPr/>
                    <a:lstStyle/>
                    <a:p>
                      <a:pPr fontAlgn="t"/>
                      <a:r>
                        <a:rPr lang="en-US" sz="1800" dirty="0">
                          <a:effectLst/>
                          <a:latin typeface="Calibri" panose="020F0502020204030204" pitchFamily="34" charset="0"/>
                          <a:cs typeface="Calibri" panose="020F0502020204030204" pitchFamily="34" charset="0"/>
                        </a:rPr>
                        <a:t>Start the second DOAC when the next dose of the first DOAC would have been due; do not overlap.</a:t>
                      </a:r>
                    </a:p>
                  </a:txBody>
                  <a:tcPr anchor="ctr"/>
                </a:tc>
                <a:extLst>
                  <a:ext uri="{0D108BD9-81ED-4DB2-BD59-A6C34878D82A}">
                    <a16:rowId xmlns:a16="http://schemas.microsoft.com/office/drawing/2014/main" val="1752252809"/>
                  </a:ext>
                </a:extLst>
              </a:tr>
            </a:tbl>
          </a:graphicData>
        </a:graphic>
      </p:graphicFrame>
    </p:spTree>
    <p:extLst>
      <p:ext uri="{BB962C8B-B14F-4D97-AF65-F5344CB8AC3E}">
        <p14:creationId xmlns:p14="http://schemas.microsoft.com/office/powerpoint/2010/main" val="3403816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&amp; Important points</a:t>
            </a:r>
            <a:endParaRPr lang="en-US" dirty="0"/>
          </a:p>
        </p:txBody>
      </p:sp>
      <p:sp>
        <p:nvSpPr>
          <p:cNvPr id="3" name="Content Placeholder 2"/>
          <p:cNvSpPr>
            <a:spLocks noGrp="1"/>
          </p:cNvSpPr>
          <p:nvPr>
            <p:ph idx="1"/>
          </p:nvPr>
        </p:nvSpPr>
        <p:spPr>
          <a:xfrm>
            <a:off x="581192" y="1958823"/>
            <a:ext cx="11029615" cy="4344995"/>
          </a:xfrm>
        </p:spPr>
        <p:txBody>
          <a:bodyPr>
            <a:normAutofit lnSpcReduction="10000"/>
          </a:bodyPr>
          <a:lstStyle/>
          <a:p>
            <a:pPr marL="0" indent="0">
              <a:buNone/>
            </a:pPr>
            <a:r>
              <a:rPr lang="en-US" dirty="0" smtClean="0"/>
              <a:t> </a:t>
            </a:r>
          </a:p>
          <a:p>
            <a:r>
              <a:rPr lang="en-US" dirty="0" smtClean="0"/>
              <a:t>Are </a:t>
            </a:r>
            <a:r>
              <a:rPr lang="en-US" dirty="0"/>
              <a:t>generally administered at fixed doses without laboratory </a:t>
            </a:r>
            <a:r>
              <a:rPr lang="en-US" dirty="0" smtClean="0"/>
              <a:t>monitoring</a:t>
            </a:r>
            <a:endParaRPr lang="fa-IR" dirty="0" smtClean="0"/>
          </a:p>
          <a:p>
            <a:r>
              <a:rPr lang="en-US" dirty="0" smtClean="0"/>
              <a:t>Age, weight, renal function is important for dosing</a:t>
            </a:r>
          </a:p>
          <a:p>
            <a:r>
              <a:rPr lang="en-US" dirty="0"/>
              <a:t>Use is not appropriate in patients with severely reduced kidney function, severe liver disease, pregnancy, antiphospholipid syndrome (APS), or prosthetic heart valves</a:t>
            </a:r>
          </a:p>
          <a:p>
            <a:r>
              <a:rPr lang="en-US" dirty="0"/>
              <a:t>These agents generally should be avoided in individuals with a body mass index (BMI) &gt;40 kg/m2 or weight &gt;120 kg</a:t>
            </a:r>
            <a:r>
              <a:rPr lang="en-US" dirty="0" smtClean="0"/>
              <a:t>.</a:t>
            </a:r>
          </a:p>
          <a:p>
            <a:r>
              <a:rPr lang="en-US" dirty="0"/>
              <a:t>Drug adherence </a:t>
            </a:r>
            <a:endParaRPr lang="en-US" dirty="0" smtClean="0"/>
          </a:p>
          <a:p>
            <a:r>
              <a:rPr lang="en-US" dirty="0"/>
              <a:t>Drug-Drug </a:t>
            </a:r>
            <a:r>
              <a:rPr lang="en-US" dirty="0" smtClean="0"/>
              <a:t>Interactions</a:t>
            </a:r>
          </a:p>
          <a:p>
            <a:endParaRPr lang="en-US" dirty="0"/>
          </a:p>
        </p:txBody>
      </p:sp>
    </p:spTree>
    <p:extLst>
      <p:ext uri="{BB962C8B-B14F-4D97-AF65-F5344CB8AC3E}">
        <p14:creationId xmlns:p14="http://schemas.microsoft.com/office/powerpoint/2010/main" val="39143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pring flowers Summer flowers background frame watercolor illustration 48422729"/>
          <p:cNvPicPr>
            <a:picLocks noChangeAspect="1" noChangeArrowheads="1"/>
          </p:cNvPicPr>
          <p:nvPr/>
        </p:nvPicPr>
        <p:blipFill rotWithShape="1">
          <a:blip r:embed="rId3">
            <a:extLst>
              <a:ext uri="{28A0092B-C50C-407E-A947-70E740481C1C}">
                <a14:useLocalDpi xmlns:a14="http://schemas.microsoft.com/office/drawing/2010/main" val="0"/>
              </a:ext>
            </a:extLst>
          </a:blip>
          <a:srcRect b="4440"/>
          <a:stretch/>
        </p:blipFill>
        <p:spPr bwMode="auto">
          <a:xfrm>
            <a:off x="381000" y="87092"/>
            <a:ext cx="11381509" cy="67709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519055" y="2604655"/>
            <a:ext cx="5375563" cy="1323439"/>
          </a:xfrm>
          <a:prstGeom prst="rect">
            <a:avLst/>
          </a:prstGeom>
          <a:solidFill>
            <a:schemeClr val="bg1"/>
          </a:solid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i="1" dirty="0" smtClean="0">
                <a:ln/>
                <a:solidFill>
                  <a:schemeClr val="accent3"/>
                </a:solidFill>
                <a:effectLst>
                  <a:outerShdw blurRad="38100" dist="38100" dir="2700000" algn="tl">
                    <a:srgbClr val="000000">
                      <a:alpha val="43137"/>
                    </a:srgbClr>
                  </a:outerShdw>
                </a:effectLst>
              </a:rPr>
              <a:t>Thanks for your attention </a:t>
            </a:r>
            <a:endParaRPr lang="en-US" sz="4000" b="1" i="1" dirty="0">
              <a:ln/>
              <a:solidFill>
                <a:schemeClr val="accent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4536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medscape.com/content/2002/00/44/43/444378/art-ajhp444378.fig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3119" y="477860"/>
            <a:ext cx="6149531" cy="638014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645042" y="2144436"/>
            <a:ext cx="4564911" cy="3046988"/>
          </a:xfrm>
          <a:prstGeom prst="rect">
            <a:avLst/>
          </a:prstGeom>
          <a:ln>
            <a:solidFill>
              <a:schemeClr val="accent1"/>
            </a:solidFill>
          </a:ln>
        </p:spPr>
        <p:txBody>
          <a:bodyPr wrap="square">
            <a:spAutoFit/>
          </a:bodyPr>
          <a:lstStyle/>
          <a:p>
            <a:pPr marL="342900" indent="-342900">
              <a:buFont typeface="Arial" panose="020B0604020202020204" pitchFamily="34" charset="0"/>
              <a:buChar char="•"/>
            </a:pPr>
            <a:r>
              <a:rPr lang="en-US" sz="2400" dirty="0" smtClean="0"/>
              <a:t>UFH</a:t>
            </a:r>
            <a:r>
              <a:rPr lang="en-US" sz="2400" dirty="0"/>
              <a:t>: </a:t>
            </a:r>
            <a:endParaRPr lang="en-US" sz="2400" dirty="0" smtClean="0"/>
          </a:p>
          <a:p>
            <a:pPr marL="800100" lvl="1" indent="-342900">
              <a:buFont typeface="Arial" panose="020B0604020202020204" pitchFamily="34" charset="0"/>
              <a:buChar char="•"/>
            </a:pPr>
            <a:r>
              <a:rPr lang="en-US" sz="2400" dirty="0" smtClean="0"/>
              <a:t>Inhibition </a:t>
            </a:r>
            <a:r>
              <a:rPr lang="en-US" sz="2400" dirty="0"/>
              <a:t>at </a:t>
            </a:r>
            <a:r>
              <a:rPr lang="en-US" sz="2400" dirty="0" err="1"/>
              <a:t>Xa</a:t>
            </a:r>
            <a:r>
              <a:rPr lang="en-US" sz="2400" dirty="0"/>
              <a:t> and </a:t>
            </a:r>
            <a:r>
              <a:rPr lang="en-US" sz="2400" dirty="0" err="1"/>
              <a:t>IIa</a:t>
            </a:r>
            <a:r>
              <a:rPr lang="en-US" sz="2400" dirty="0"/>
              <a:t> in a 1:1 ratio </a:t>
            </a:r>
            <a:endParaRPr lang="en-US" sz="2400" dirty="0" smtClean="0"/>
          </a:p>
          <a:p>
            <a:pPr marL="342900" indent="-342900">
              <a:buFont typeface="Arial" panose="020B0604020202020204" pitchFamily="34" charset="0"/>
              <a:buChar char="•"/>
            </a:pPr>
            <a:r>
              <a:rPr lang="en-US" sz="2400" dirty="0" smtClean="0"/>
              <a:t>LMWH </a:t>
            </a:r>
            <a:r>
              <a:rPr lang="en-US" sz="2400" dirty="0"/>
              <a:t>products: </a:t>
            </a:r>
            <a:endParaRPr lang="en-US" sz="2400" dirty="0" smtClean="0"/>
          </a:p>
          <a:p>
            <a:pPr marL="800100" lvl="1" indent="-342900">
              <a:buFont typeface="Arial" panose="020B0604020202020204" pitchFamily="34" charset="0"/>
              <a:buChar char="•"/>
            </a:pPr>
            <a:r>
              <a:rPr lang="en-US" sz="2400" dirty="0" smtClean="0"/>
              <a:t>Inhibition </a:t>
            </a:r>
            <a:r>
              <a:rPr lang="en-US" sz="2400" dirty="0"/>
              <a:t>at </a:t>
            </a:r>
            <a:r>
              <a:rPr lang="en-US" sz="2400" dirty="0" err="1"/>
              <a:t>Xa</a:t>
            </a:r>
            <a:r>
              <a:rPr lang="en-US" sz="2400" dirty="0"/>
              <a:t> and </a:t>
            </a:r>
            <a:r>
              <a:rPr lang="en-US" sz="2400" dirty="0" err="1"/>
              <a:t>IIa</a:t>
            </a:r>
            <a:r>
              <a:rPr lang="en-US" sz="2400" dirty="0"/>
              <a:t> in a 3:1 ratio </a:t>
            </a:r>
            <a:endParaRPr lang="en-US" sz="2400" dirty="0" smtClean="0"/>
          </a:p>
          <a:p>
            <a:pPr marL="342900" indent="-342900">
              <a:buFont typeface="Arial" panose="020B0604020202020204" pitchFamily="34" charset="0"/>
              <a:buChar char="•"/>
            </a:pPr>
            <a:r>
              <a:rPr lang="en-US" sz="2400" dirty="0" err="1" smtClean="0"/>
              <a:t>Pentasaccharides</a:t>
            </a:r>
            <a:r>
              <a:rPr lang="en-US" sz="2400" dirty="0"/>
              <a:t>: </a:t>
            </a:r>
            <a:endParaRPr lang="en-US" sz="2400" dirty="0" smtClean="0"/>
          </a:p>
          <a:p>
            <a:pPr marL="800100" lvl="1" indent="-342900">
              <a:buFont typeface="Arial" panose="020B0604020202020204" pitchFamily="34" charset="0"/>
              <a:buChar char="•"/>
            </a:pPr>
            <a:r>
              <a:rPr lang="en-US" sz="2400" dirty="0" smtClean="0"/>
              <a:t>Inhibits </a:t>
            </a:r>
            <a:r>
              <a:rPr lang="en-US" sz="2400" dirty="0"/>
              <a:t>directly </a:t>
            </a:r>
            <a:r>
              <a:rPr lang="en-US" sz="2400" dirty="0" err="1"/>
              <a:t>FXa</a:t>
            </a:r>
            <a:r>
              <a:rPr lang="en-US" sz="2400" dirty="0"/>
              <a:t> </a:t>
            </a:r>
          </a:p>
        </p:txBody>
      </p:sp>
      <p:sp>
        <p:nvSpPr>
          <p:cNvPr id="3" name="Rectangle 2"/>
          <p:cNvSpPr/>
          <p:nvPr/>
        </p:nvSpPr>
        <p:spPr>
          <a:xfrm>
            <a:off x="1550931" y="1371467"/>
            <a:ext cx="2753131" cy="523220"/>
          </a:xfrm>
          <a:prstGeom prst="rect">
            <a:avLst/>
          </a:prstGeom>
        </p:spPr>
        <p:txBody>
          <a:bodyPr wrap="square">
            <a:spAutoFit/>
          </a:bodyPr>
          <a:lstStyle/>
          <a:p>
            <a:r>
              <a:rPr lang="en-US" sz="2800" dirty="0">
                <a:solidFill>
                  <a:srgbClr val="C00000"/>
                </a:solidFill>
                <a:effectLst>
                  <a:outerShdw blurRad="38100" dist="38100" dir="2700000" algn="tl">
                    <a:srgbClr val="000000">
                      <a:alpha val="43137"/>
                    </a:srgbClr>
                  </a:outerShdw>
                </a:effectLst>
              </a:rPr>
              <a:t>Indirect inhibition </a:t>
            </a:r>
          </a:p>
        </p:txBody>
      </p:sp>
    </p:spTree>
    <p:extLst>
      <p:ext uri="{BB962C8B-B14F-4D97-AF65-F5344CB8AC3E}">
        <p14:creationId xmlns:p14="http://schemas.microsoft.com/office/powerpoint/2010/main" val="971184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troke prevention in atrial fibrillation: current limitations and novel  antithrombotic agents Module ppt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t="15118" b="7983"/>
          <a:stretch/>
        </p:blipFill>
        <p:spPr bwMode="auto">
          <a:xfrm>
            <a:off x="1664897" y="873387"/>
            <a:ext cx="8862207" cy="511122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956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154135" y="102486"/>
            <a:ext cx="6923562" cy="6755514"/>
          </a:xfrm>
          <a:prstGeom prst="rect">
            <a:avLst/>
          </a:prstGeom>
          <a:ln>
            <a:solidFill>
              <a:schemeClr val="tx1"/>
            </a:solidFill>
          </a:ln>
        </p:spPr>
      </p:pic>
      <p:sp>
        <p:nvSpPr>
          <p:cNvPr id="5" name="Rectangle 4"/>
          <p:cNvSpPr/>
          <p:nvPr/>
        </p:nvSpPr>
        <p:spPr>
          <a:xfrm>
            <a:off x="559982" y="2202970"/>
            <a:ext cx="3607981" cy="2554545"/>
          </a:xfrm>
          <a:prstGeom prst="rect">
            <a:avLst/>
          </a:prstGeom>
        </p:spPr>
        <p:txBody>
          <a:bodyPr wrap="square">
            <a:spAutoFit/>
          </a:bodyPr>
          <a:lstStyle/>
          <a:p>
            <a:pPr marL="285750" indent="-285750">
              <a:buFont typeface="Arial" panose="020B0604020202020204" pitchFamily="34" charset="0"/>
              <a:buChar char="•"/>
            </a:pPr>
            <a:r>
              <a:rPr lang="en-US" sz="2000" dirty="0">
                <a:solidFill>
                  <a:sysClr val="windowText" lastClr="000000"/>
                </a:solidFill>
              </a:rPr>
              <a:t>Direct thrombin </a:t>
            </a:r>
            <a:r>
              <a:rPr lang="en-US" sz="2000" dirty="0" smtClean="0">
                <a:solidFill>
                  <a:sysClr val="windowText" lastClr="000000"/>
                </a:solidFill>
              </a:rPr>
              <a:t>inhibitors</a:t>
            </a:r>
            <a:endParaRPr lang="en-US" sz="2000" dirty="0">
              <a:solidFill>
                <a:sysClr val="windowText" lastClr="000000"/>
              </a:solidFill>
            </a:endParaRPr>
          </a:p>
          <a:p>
            <a:pPr marL="742950" lvl="1" indent="-285750">
              <a:buFont typeface="Arial" panose="020B0604020202020204" pitchFamily="34" charset="0"/>
              <a:buChar char="•"/>
            </a:pPr>
            <a:r>
              <a:rPr lang="en-US" sz="2000" dirty="0">
                <a:solidFill>
                  <a:sysClr val="windowText" lastClr="000000"/>
                </a:solidFill>
              </a:rPr>
              <a:t>Parenteral DTIs </a:t>
            </a:r>
          </a:p>
          <a:p>
            <a:pPr marL="1200150" lvl="2" indent="-285750">
              <a:buFont typeface="Arial" panose="020B0604020202020204" pitchFamily="34" charset="0"/>
              <a:buChar char="•"/>
            </a:pPr>
            <a:r>
              <a:rPr lang="en-US" sz="2000" dirty="0" err="1" smtClean="0">
                <a:solidFill>
                  <a:sysClr val="windowText" lastClr="000000"/>
                </a:solidFill>
              </a:rPr>
              <a:t>Bivalirudin</a:t>
            </a:r>
            <a:endParaRPr lang="en-US" sz="2000" dirty="0">
              <a:solidFill>
                <a:sysClr val="windowText" lastClr="000000"/>
              </a:solidFill>
            </a:endParaRPr>
          </a:p>
          <a:p>
            <a:pPr marL="1200150" lvl="2" indent="-285750">
              <a:buFont typeface="Arial" panose="020B0604020202020204" pitchFamily="34" charset="0"/>
              <a:buChar char="•"/>
            </a:pPr>
            <a:r>
              <a:rPr lang="en-US" sz="2000" dirty="0" err="1">
                <a:solidFill>
                  <a:sysClr val="windowText" lastClr="000000"/>
                </a:solidFill>
              </a:rPr>
              <a:t>Argatroban</a:t>
            </a:r>
            <a:r>
              <a:rPr lang="en-US" sz="2000" dirty="0">
                <a:solidFill>
                  <a:sysClr val="windowText" lastClr="000000"/>
                </a:solidFill>
              </a:rPr>
              <a:t> </a:t>
            </a:r>
          </a:p>
          <a:p>
            <a:pPr marL="1200150" lvl="2" indent="-285750">
              <a:buFont typeface="Arial" panose="020B0604020202020204" pitchFamily="34" charset="0"/>
              <a:buChar char="•"/>
            </a:pPr>
            <a:r>
              <a:rPr lang="en-US" sz="2000" dirty="0" err="1">
                <a:solidFill>
                  <a:sysClr val="windowText" lastClr="000000"/>
                </a:solidFill>
              </a:rPr>
              <a:t>Desirudin</a:t>
            </a:r>
            <a:r>
              <a:rPr lang="en-US" sz="2000" dirty="0">
                <a:solidFill>
                  <a:sysClr val="windowText" lastClr="000000"/>
                </a:solidFill>
              </a:rPr>
              <a:t> </a:t>
            </a:r>
          </a:p>
          <a:p>
            <a:pPr marL="742950" lvl="1" indent="-285750">
              <a:buFont typeface="Arial" panose="020B0604020202020204" pitchFamily="34" charset="0"/>
              <a:buChar char="•"/>
            </a:pPr>
            <a:r>
              <a:rPr lang="en-US" sz="2000" dirty="0">
                <a:solidFill>
                  <a:sysClr val="windowText" lastClr="000000"/>
                </a:solidFill>
              </a:rPr>
              <a:t>Oral DTI </a:t>
            </a:r>
          </a:p>
          <a:p>
            <a:pPr marL="1200150" lvl="2" indent="-285750">
              <a:buFont typeface="Arial" panose="020B0604020202020204" pitchFamily="34" charset="0"/>
              <a:buChar char="•"/>
            </a:pPr>
            <a:r>
              <a:rPr lang="en-US" sz="2000" dirty="0">
                <a:solidFill>
                  <a:sysClr val="windowText" lastClr="000000"/>
                </a:solidFill>
              </a:rPr>
              <a:t>Dabigatran </a:t>
            </a:r>
            <a:r>
              <a:rPr lang="en-US" sz="2000" dirty="0" err="1">
                <a:solidFill>
                  <a:sysClr val="windowText" lastClr="000000"/>
                </a:solidFill>
              </a:rPr>
              <a:t>etexilate</a:t>
            </a:r>
            <a:r>
              <a:rPr lang="en-US" sz="2000" dirty="0">
                <a:solidFill>
                  <a:sysClr val="windowText" lastClr="000000"/>
                </a:solidFill>
              </a:rPr>
              <a:t> (</a:t>
            </a:r>
            <a:r>
              <a:rPr lang="en-US" sz="2000" dirty="0" err="1">
                <a:solidFill>
                  <a:sysClr val="windowText" lastClr="000000"/>
                </a:solidFill>
              </a:rPr>
              <a:t>Pradaxa</a:t>
            </a:r>
            <a:r>
              <a:rPr lang="en-US" sz="2000" dirty="0">
                <a:solidFill>
                  <a:sysClr val="windowText" lastClr="000000"/>
                </a:solidFill>
              </a:rPr>
              <a:t>)</a:t>
            </a:r>
            <a:endParaRPr lang="fa-IR" sz="2000" dirty="0">
              <a:solidFill>
                <a:sysClr val="windowText" lastClr="000000"/>
              </a:solidFill>
            </a:endParaRPr>
          </a:p>
        </p:txBody>
      </p:sp>
    </p:spTree>
    <p:extLst>
      <p:ext uri="{BB962C8B-B14F-4D97-AF65-F5344CB8AC3E}">
        <p14:creationId xmlns:p14="http://schemas.microsoft.com/office/powerpoint/2010/main" val="2890454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5273" t="35834" r="35195" b="20624"/>
          <a:stretch/>
        </p:blipFill>
        <p:spPr>
          <a:xfrm>
            <a:off x="3132517" y="1114425"/>
            <a:ext cx="6082920" cy="5044962"/>
          </a:xfrm>
          <a:prstGeom prst="rect">
            <a:avLst/>
          </a:prstGeom>
          <a:ln>
            <a:solidFill>
              <a:schemeClr val="tx1"/>
            </a:solidFill>
          </a:ln>
        </p:spPr>
      </p:pic>
    </p:spTree>
    <p:extLst>
      <p:ext uri="{BB962C8B-B14F-4D97-AF65-F5344CB8AC3E}">
        <p14:creationId xmlns:p14="http://schemas.microsoft.com/office/powerpoint/2010/main" val="127576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smtClean="0"/>
              <a:t>Oral Direct Thrombin Inhibitor &amp; Oral Direct Factor </a:t>
            </a:r>
            <a:r>
              <a:rPr lang="en-US" cap="none" dirty="0" err="1" smtClean="0"/>
              <a:t>Xa</a:t>
            </a:r>
            <a:r>
              <a:rPr lang="en-US" cap="none" dirty="0" smtClean="0"/>
              <a:t> Inhibitors</a:t>
            </a:r>
            <a:endParaRPr lang="en-US" cap="none" dirty="0"/>
          </a:p>
        </p:txBody>
      </p:sp>
      <p:sp>
        <p:nvSpPr>
          <p:cNvPr id="3" name="Content Placeholder 2"/>
          <p:cNvSpPr>
            <a:spLocks noGrp="1"/>
          </p:cNvSpPr>
          <p:nvPr>
            <p:ph idx="1"/>
          </p:nvPr>
        </p:nvSpPr>
        <p:spPr/>
        <p:txBody>
          <a:bodyPr/>
          <a:lstStyle/>
          <a:p>
            <a:pPr marL="0" indent="0" algn="ctr">
              <a:buNone/>
            </a:pPr>
            <a:r>
              <a:rPr lang="en-US" dirty="0" smtClean="0"/>
              <a:t>Direct </a:t>
            </a:r>
            <a:r>
              <a:rPr lang="en-US" dirty="0"/>
              <a:t>oral </a:t>
            </a:r>
            <a:r>
              <a:rPr lang="en-US" dirty="0" smtClean="0"/>
              <a:t>anticoagulants</a:t>
            </a:r>
          </a:p>
          <a:p>
            <a:pPr marL="0" indent="0" algn="ctr">
              <a:buNone/>
            </a:pPr>
            <a:r>
              <a:rPr lang="en-US" dirty="0" smtClean="0"/>
              <a:t>                    </a:t>
            </a:r>
          </a:p>
          <a:p>
            <a:pPr marL="0" indent="0" algn="ctr">
              <a:buNone/>
            </a:pPr>
            <a:r>
              <a:rPr lang="en-US" dirty="0" smtClean="0"/>
              <a:t>DOACs</a:t>
            </a:r>
          </a:p>
          <a:p>
            <a:pPr marL="0" indent="0" algn="ctr">
              <a:buNone/>
            </a:pPr>
            <a:r>
              <a:rPr lang="en-US" dirty="0" smtClean="0"/>
              <a:t>Novel </a:t>
            </a:r>
            <a:r>
              <a:rPr lang="en-US" dirty="0"/>
              <a:t>oral </a:t>
            </a:r>
            <a:r>
              <a:rPr lang="en-US" dirty="0" smtClean="0"/>
              <a:t>anticoagulants or </a:t>
            </a:r>
            <a:r>
              <a:rPr lang="it-IT" dirty="0"/>
              <a:t>non-vitamin K antagonist oral anticoagulants </a:t>
            </a:r>
            <a:endParaRPr lang="it-IT" dirty="0" smtClean="0"/>
          </a:p>
          <a:p>
            <a:pPr marL="0" indent="0" algn="ctr">
              <a:buNone/>
            </a:pPr>
            <a:endParaRPr lang="it-IT" dirty="0" smtClean="0"/>
          </a:p>
          <a:p>
            <a:pPr marL="0" indent="0" algn="ctr">
              <a:buNone/>
            </a:pPr>
            <a:r>
              <a:rPr lang="en-US" dirty="0" smtClean="0"/>
              <a:t>NOACs</a:t>
            </a:r>
            <a:endParaRPr lang="en-US" dirty="0"/>
          </a:p>
          <a:p>
            <a:endParaRPr lang="en-US" dirty="0"/>
          </a:p>
        </p:txBody>
      </p:sp>
      <p:sp>
        <p:nvSpPr>
          <p:cNvPr id="4" name="Down Arrow 3"/>
          <p:cNvSpPr/>
          <p:nvPr/>
        </p:nvSpPr>
        <p:spPr>
          <a:xfrm>
            <a:off x="5783855" y="2710149"/>
            <a:ext cx="561861" cy="616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5772838" y="4284474"/>
            <a:ext cx="561861" cy="616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0316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Anticoagulant differences </a:t>
            </a:r>
            <a:endParaRPr lang="en-US" dirty="0"/>
          </a:p>
        </p:txBody>
      </p:sp>
      <p:sp>
        <p:nvSpPr>
          <p:cNvPr id="3" name="Content Placeholder 2"/>
          <p:cNvSpPr>
            <a:spLocks noGrp="1"/>
          </p:cNvSpPr>
          <p:nvPr>
            <p:ph idx="1"/>
          </p:nvPr>
        </p:nvSpPr>
        <p:spPr/>
        <p:txBody>
          <a:bodyPr/>
          <a:lstStyle/>
          <a:p>
            <a:r>
              <a:rPr lang="en-US" dirty="0" smtClean="0"/>
              <a:t>Efficacy </a:t>
            </a:r>
            <a:r>
              <a:rPr lang="en-US" dirty="0"/>
              <a:t>depending on the clinical </a:t>
            </a:r>
            <a:r>
              <a:rPr lang="en-US" dirty="0" smtClean="0"/>
              <a:t>setting</a:t>
            </a:r>
          </a:p>
          <a:p>
            <a:r>
              <a:rPr lang="en-US" dirty="0" smtClean="0"/>
              <a:t>Dosing</a:t>
            </a:r>
          </a:p>
          <a:p>
            <a:r>
              <a:rPr lang="en-US" dirty="0" smtClean="0"/>
              <a:t>Monitoring</a:t>
            </a:r>
          </a:p>
          <a:p>
            <a:r>
              <a:rPr lang="en-US" dirty="0" smtClean="0"/>
              <a:t>Cost</a:t>
            </a:r>
          </a:p>
          <a:p>
            <a:r>
              <a:rPr lang="en-US" dirty="0" smtClean="0"/>
              <a:t>Risks</a:t>
            </a:r>
            <a:endParaRPr lang="en-US" dirty="0"/>
          </a:p>
        </p:txBody>
      </p:sp>
    </p:spTree>
    <p:extLst>
      <p:ext uri="{BB962C8B-B14F-4D97-AF65-F5344CB8AC3E}">
        <p14:creationId xmlns:p14="http://schemas.microsoft.com/office/powerpoint/2010/main" val="4075023616"/>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940</TotalTime>
  <Words>2275</Words>
  <Application>Microsoft Office PowerPoint</Application>
  <PresentationFormat>Widescreen</PresentationFormat>
  <Paragraphs>278</Paragraphs>
  <Slides>39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Calibri</vt:lpstr>
      <vt:lpstr>Gill Sans MT</vt:lpstr>
      <vt:lpstr>Majalla UI</vt:lpstr>
      <vt:lpstr>Verdana</vt:lpstr>
      <vt:lpstr>Wingdings</vt:lpstr>
      <vt:lpstr>Wingdings 2</vt:lpstr>
      <vt:lpstr>Dividend</vt:lpstr>
      <vt:lpstr>New antithrombotic agents</vt:lpstr>
      <vt:lpstr>introduction</vt:lpstr>
      <vt:lpstr>PowerPoint Presentation</vt:lpstr>
      <vt:lpstr>PowerPoint Presentation</vt:lpstr>
      <vt:lpstr>PowerPoint Presentation</vt:lpstr>
      <vt:lpstr>PowerPoint Presentation</vt:lpstr>
      <vt:lpstr>PowerPoint Presentation</vt:lpstr>
      <vt:lpstr>Oral Direct Thrombin Inhibitor &amp; Oral Direct Factor Xa Inhibitors</vt:lpstr>
      <vt:lpstr>Anticoagulant differences </vt:lpstr>
      <vt:lpstr>INDICATIONS</vt:lpstr>
      <vt:lpstr>Inappropriate prescribing</vt:lpstr>
      <vt:lpstr>PowerPoint Presentation</vt:lpstr>
      <vt:lpstr>PowerPoint Presentation</vt:lpstr>
      <vt:lpstr>PowerPoint Presentation</vt:lpstr>
      <vt:lpstr>Settings in which a heparin or vitamin K antagonist may be preferable </vt:lpstr>
      <vt:lpstr>Advantages over heparin and warfarin</vt:lpstr>
      <vt:lpstr>PowerPoint Presentation</vt:lpstr>
      <vt:lpstr>Dabigatran</vt:lpstr>
      <vt:lpstr>Dabigatran</vt:lpstr>
      <vt:lpstr>dose modification or drug avoidance </vt:lpstr>
      <vt:lpstr>Bleeding risk</vt:lpstr>
      <vt:lpstr>PowerPoint Presentation</vt:lpstr>
      <vt:lpstr>PowerPoint Presentation</vt:lpstr>
      <vt:lpstr>Rivaroxaban</vt:lpstr>
      <vt:lpstr>dosing</vt:lpstr>
      <vt:lpstr>dosing</vt:lpstr>
      <vt:lpstr>Drug interactions</vt:lpstr>
      <vt:lpstr>Apixaban</vt:lpstr>
      <vt:lpstr>dosing</vt:lpstr>
      <vt:lpstr>PowerPoint Presentation</vt:lpstr>
      <vt:lpstr>Edoxaban</vt:lpstr>
      <vt:lpstr>dosing</vt:lpstr>
      <vt:lpstr>PowerPoint Presentation</vt:lpstr>
      <vt:lpstr>PowerPoint Presentation</vt:lpstr>
      <vt:lpstr>PowerPoint Presentation</vt:lpstr>
      <vt:lpstr>PowerPoint Presentation</vt:lpstr>
      <vt:lpstr>PowerPoint Presentation</vt:lpstr>
      <vt:lpstr>Conclusion &amp; Important points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user-5</dc:creator>
  <cp:lastModifiedBy>Heydari</cp:lastModifiedBy>
  <cp:revision>48</cp:revision>
  <dcterms:created xsi:type="dcterms:W3CDTF">2021-06-13T11:51:29Z</dcterms:created>
  <dcterms:modified xsi:type="dcterms:W3CDTF">2021-06-20T04:38:44Z</dcterms:modified>
</cp:coreProperties>
</file>