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theme/themeOverride3.xml" ContentType="application/vnd.openxmlformats-officedocument.themeOverride+xml"/>
  <Override PartName="/ppt/charts/chart8.xml" ContentType="application/vnd.openxmlformats-officedocument.drawingml.chart+xml"/>
  <Override PartName="/ppt/theme/themeOverride4.xml" ContentType="application/vnd.openxmlformats-officedocument.themeOverride+xml"/>
  <Override PartName="/ppt/charts/chart9.xml" ContentType="application/vnd.openxmlformats-officedocument.drawingml.chart+xml"/>
  <Override PartName="/ppt/theme/themeOverride5.xml" ContentType="application/vnd.openxmlformats-officedocument.themeOverride+xml"/>
  <Override PartName="/ppt/charts/chart10.xml" ContentType="application/vnd.openxmlformats-officedocument.drawingml.chart+xml"/>
  <Override PartName="/ppt/theme/themeOverride6.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 id="2147484006" r:id="rId2"/>
    <p:sldMasterId id="2147484020" r:id="rId3"/>
  </p:sldMasterIdLst>
  <p:notesMasterIdLst>
    <p:notesMasterId r:id="rId58"/>
  </p:notesMasterIdLst>
  <p:handoutMasterIdLst>
    <p:handoutMasterId r:id="rId59"/>
  </p:handoutMasterIdLst>
  <p:sldIdLst>
    <p:sldId id="503" r:id="rId4"/>
    <p:sldId id="504" r:id="rId5"/>
    <p:sldId id="483" r:id="rId6"/>
    <p:sldId id="486" r:id="rId7"/>
    <p:sldId id="487" r:id="rId8"/>
    <p:sldId id="488" r:id="rId9"/>
    <p:sldId id="489" r:id="rId10"/>
    <p:sldId id="490" r:id="rId11"/>
    <p:sldId id="496" r:id="rId12"/>
    <p:sldId id="498" r:id="rId13"/>
    <p:sldId id="277" r:id="rId14"/>
    <p:sldId id="278" r:id="rId15"/>
    <p:sldId id="292" r:id="rId16"/>
    <p:sldId id="293" r:id="rId17"/>
    <p:sldId id="502" r:id="rId18"/>
    <p:sldId id="501" r:id="rId19"/>
    <p:sldId id="294" r:id="rId20"/>
    <p:sldId id="384" r:id="rId21"/>
    <p:sldId id="385" r:id="rId22"/>
    <p:sldId id="386" r:id="rId23"/>
    <p:sldId id="505" r:id="rId24"/>
    <p:sldId id="506" r:id="rId25"/>
    <p:sldId id="507" r:id="rId26"/>
    <p:sldId id="508" r:id="rId27"/>
    <p:sldId id="509" r:id="rId28"/>
    <p:sldId id="510" r:id="rId29"/>
    <p:sldId id="511" r:id="rId30"/>
    <p:sldId id="512" r:id="rId31"/>
    <p:sldId id="513" r:id="rId32"/>
    <p:sldId id="514" r:id="rId33"/>
    <p:sldId id="515" r:id="rId34"/>
    <p:sldId id="310" r:id="rId35"/>
    <p:sldId id="314" r:id="rId36"/>
    <p:sldId id="449" r:id="rId37"/>
    <p:sldId id="427" r:id="rId38"/>
    <p:sldId id="500" r:id="rId39"/>
    <p:sldId id="318" r:id="rId40"/>
    <p:sldId id="448" r:id="rId41"/>
    <p:sldId id="376" r:id="rId42"/>
    <p:sldId id="377" r:id="rId43"/>
    <p:sldId id="451" r:id="rId44"/>
    <p:sldId id="452" r:id="rId45"/>
    <p:sldId id="453" r:id="rId46"/>
    <p:sldId id="454" r:id="rId47"/>
    <p:sldId id="455" r:id="rId48"/>
    <p:sldId id="456" r:id="rId49"/>
    <p:sldId id="457" r:id="rId50"/>
    <p:sldId id="470" r:id="rId51"/>
    <p:sldId id="471" r:id="rId52"/>
    <p:sldId id="473" r:id="rId53"/>
    <p:sldId id="475" r:id="rId54"/>
    <p:sldId id="480" r:id="rId55"/>
    <p:sldId id="481" r:id="rId56"/>
    <p:sldId id="447"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1D"/>
    <a:srgbClr val="0606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5" autoAdjust="0"/>
    <p:restoredTop sz="94721" autoAdjust="0"/>
  </p:normalViewPr>
  <p:slideViewPr>
    <p:cSldViewPr snapToGrid="0">
      <p:cViewPr varScale="1">
        <p:scale>
          <a:sx n="77" d="100"/>
          <a:sy n="77" d="100"/>
        </p:scale>
        <p:origin x="43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2170"/>
    </p:cViewPr>
  </p:sorterViewPr>
  <p:notesViewPr>
    <p:cSldViewPr snapToGrid="0">
      <p:cViewPr varScale="1">
        <p:scale>
          <a:sx n="88" d="100"/>
          <a:sy n="88" d="100"/>
        </p:scale>
        <p:origin x="3778" y="8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782984298488654E-2"/>
          <c:y val="6.6805555555555562E-2"/>
          <c:w val="0.85702270368602562"/>
          <c:h val="0.80958746802216708"/>
        </c:manualLayout>
      </c:layout>
      <c:barChart>
        <c:barDir val="col"/>
        <c:grouping val="clustered"/>
        <c:varyColors val="0"/>
        <c:ser>
          <c:idx val="0"/>
          <c:order val="0"/>
          <c:tx>
            <c:strRef>
              <c:f>'Figure 2'!$A$18</c:f>
              <c:strCache>
                <c:ptCount val="1"/>
                <c:pt idx="0">
                  <c:v>&lt;7 %</c:v>
                </c:pt>
              </c:strCache>
            </c:strRef>
          </c:tx>
          <c:spPr>
            <a:solidFill>
              <a:srgbClr val="CAAE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4D4D4F"/>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'Figure 2'!$B$17:$D$17</c:f>
              <c:strCache>
                <c:ptCount val="3"/>
                <c:pt idx="0">
                  <c:v>T1D</c:v>
                </c:pt>
                <c:pt idx="1">
                  <c:v>T2D - OGLD + insulin</c:v>
                </c:pt>
                <c:pt idx="2">
                  <c:v>T2D - Insulin only</c:v>
                </c:pt>
              </c:strCache>
            </c:strRef>
          </c:cat>
          <c:val>
            <c:numRef>
              <c:f>'Figure 2'!$B$18:$D$18</c:f>
              <c:numCache>
                <c:formatCode>General</c:formatCode>
                <c:ptCount val="3"/>
                <c:pt idx="0">
                  <c:v>21.8</c:v>
                </c:pt>
                <c:pt idx="1">
                  <c:v>14.2</c:v>
                </c:pt>
                <c:pt idx="2">
                  <c:v>20.7</c:v>
                </c:pt>
              </c:numCache>
            </c:numRef>
          </c:val>
          <c:extLst>
            <c:ext xmlns:c16="http://schemas.microsoft.com/office/drawing/2014/chart" uri="{C3380CC4-5D6E-409C-BE32-E72D297353CC}">
              <c16:uniqueId val="{00000000-80C0-4152-9153-776B1C5FD2EA}"/>
            </c:ext>
          </c:extLst>
        </c:ser>
        <c:ser>
          <c:idx val="1"/>
          <c:order val="1"/>
          <c:tx>
            <c:strRef>
              <c:f>'Figure 2'!$A$19</c:f>
              <c:strCache>
                <c:ptCount val="1"/>
                <c:pt idx="0">
                  <c:v>≥7–≤8 %</c:v>
                </c:pt>
              </c:strCache>
            </c:strRef>
          </c:tx>
          <c:spPr>
            <a:solidFill>
              <a:srgbClr val="BCBC1C"/>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4D4D4F"/>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'Figure 2'!$B$17:$D$17</c:f>
              <c:strCache>
                <c:ptCount val="3"/>
                <c:pt idx="0">
                  <c:v>T1D</c:v>
                </c:pt>
                <c:pt idx="1">
                  <c:v>T2D - OGLD + insulin</c:v>
                </c:pt>
                <c:pt idx="2">
                  <c:v>T2D - Insulin only</c:v>
                </c:pt>
              </c:strCache>
            </c:strRef>
          </c:cat>
          <c:val>
            <c:numRef>
              <c:f>'Figure 2'!$B$19:$D$19</c:f>
              <c:numCache>
                <c:formatCode>General</c:formatCode>
                <c:ptCount val="3"/>
                <c:pt idx="0">
                  <c:v>28</c:v>
                </c:pt>
                <c:pt idx="1">
                  <c:v>31.4</c:v>
                </c:pt>
                <c:pt idx="2">
                  <c:v>27.3</c:v>
                </c:pt>
              </c:numCache>
            </c:numRef>
          </c:val>
          <c:extLst>
            <c:ext xmlns:c16="http://schemas.microsoft.com/office/drawing/2014/chart" uri="{C3380CC4-5D6E-409C-BE32-E72D297353CC}">
              <c16:uniqueId val="{00000001-80C0-4152-9153-776B1C5FD2EA}"/>
            </c:ext>
          </c:extLst>
        </c:ser>
        <c:ser>
          <c:idx val="2"/>
          <c:order val="2"/>
          <c:tx>
            <c:strRef>
              <c:f>'Figure 2'!$A$20</c:f>
              <c:strCache>
                <c:ptCount val="1"/>
                <c:pt idx="0">
                  <c:v>&gt;8 %</c:v>
                </c:pt>
              </c:strCache>
            </c:strRef>
          </c:tx>
          <c:spPr>
            <a:solidFill>
              <a:srgbClr val="6B747B"/>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4D4D4F"/>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'Figure 2'!$B$17:$D$17</c:f>
              <c:strCache>
                <c:ptCount val="3"/>
                <c:pt idx="0">
                  <c:v>T1D</c:v>
                </c:pt>
                <c:pt idx="1">
                  <c:v>T2D - OGLD + insulin</c:v>
                </c:pt>
                <c:pt idx="2">
                  <c:v>T2D - Insulin only</c:v>
                </c:pt>
              </c:strCache>
            </c:strRef>
          </c:cat>
          <c:val>
            <c:numRef>
              <c:f>'Figure 2'!$B$20:$D$20</c:f>
              <c:numCache>
                <c:formatCode>General</c:formatCode>
                <c:ptCount val="3"/>
                <c:pt idx="0">
                  <c:v>50.2</c:v>
                </c:pt>
                <c:pt idx="1">
                  <c:v>54.5</c:v>
                </c:pt>
                <c:pt idx="2">
                  <c:v>52</c:v>
                </c:pt>
              </c:numCache>
            </c:numRef>
          </c:val>
          <c:extLst>
            <c:ext xmlns:c16="http://schemas.microsoft.com/office/drawing/2014/chart" uri="{C3380CC4-5D6E-409C-BE32-E72D297353CC}">
              <c16:uniqueId val="{00000002-80C0-4152-9153-776B1C5FD2EA}"/>
            </c:ext>
          </c:extLst>
        </c:ser>
        <c:dLbls>
          <c:dLblPos val="outEnd"/>
          <c:showLegendKey val="0"/>
          <c:showVal val="1"/>
          <c:showCatName val="0"/>
          <c:showSerName val="0"/>
          <c:showPercent val="0"/>
          <c:showBubbleSize val="0"/>
        </c:dLbls>
        <c:gapWidth val="219"/>
        <c:overlap val="-27"/>
        <c:axId val="-1494077360"/>
        <c:axId val="-1494064304"/>
      </c:barChart>
      <c:catAx>
        <c:axId val="-1494077360"/>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800" b="0" i="0" u="none" strike="noStrike" kern="1200" baseline="0">
                <a:solidFill>
                  <a:srgbClr val="4D4D4F"/>
                </a:solidFill>
                <a:latin typeface="+mn-lt"/>
                <a:ea typeface="+mn-ea"/>
                <a:cs typeface="+mn-cs"/>
              </a:defRPr>
            </a:pPr>
            <a:endParaRPr lang="en-US"/>
          </a:p>
        </c:txPr>
        <c:crossAx val="-1494064304"/>
        <c:crosses val="autoZero"/>
        <c:auto val="1"/>
        <c:lblAlgn val="ctr"/>
        <c:lblOffset val="100"/>
        <c:noMultiLvlLbl val="0"/>
      </c:catAx>
      <c:valAx>
        <c:axId val="-1494064304"/>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600" b="0" i="0" u="none" strike="noStrike" kern="1200" baseline="0">
                <a:solidFill>
                  <a:srgbClr val="4D4D4F"/>
                </a:solidFill>
                <a:latin typeface="+mn-lt"/>
                <a:ea typeface="+mn-ea"/>
                <a:cs typeface="+mn-cs"/>
              </a:defRPr>
            </a:pPr>
            <a:endParaRPr lang="en-US"/>
          </a:p>
        </c:txPr>
        <c:crossAx val="-1494077360"/>
        <c:crosses val="autoZero"/>
        <c:crossBetween val="between"/>
      </c:valAx>
      <c:spPr>
        <a:noFill/>
        <a:ln w="25400">
          <a:noFill/>
        </a:ln>
        <a:effectLst/>
      </c:spPr>
    </c:plotArea>
    <c:legend>
      <c:legendPos val="b"/>
      <c:layout>
        <c:manualLayout>
          <c:xMode val="edge"/>
          <c:yMode val="edge"/>
          <c:x val="0.86577007930542971"/>
          <c:y val="0.10108405209248157"/>
          <c:w val="0.13112343616187414"/>
          <c:h val="0.23147778041039485"/>
        </c:manualLayout>
      </c:layout>
      <c:overlay val="0"/>
      <c:spPr>
        <a:noFill/>
        <a:ln>
          <a:noFill/>
        </a:ln>
        <a:effectLst/>
      </c:spPr>
      <c:txPr>
        <a:bodyPr rot="0" spcFirstLastPara="1" vertOverflow="ellipsis" vert="horz" wrap="square" anchor="ctr" anchorCtr="1"/>
        <a:lstStyle/>
        <a:p>
          <a:pPr>
            <a:defRPr sz="1600" b="0" i="0" u="none" strike="noStrike" kern="1200" baseline="0">
              <a:solidFill>
                <a:srgbClr val="4D4D4F"/>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47353744172206E-2"/>
          <c:y val="0.10837069170265541"/>
          <c:w val="0.89001473273010656"/>
          <c:h val="0.74222193433370298"/>
        </c:manualLayout>
      </c:layout>
      <c:barChart>
        <c:barDir val="col"/>
        <c:grouping val="clustered"/>
        <c:varyColors val="0"/>
        <c:ser>
          <c:idx val="0"/>
          <c:order val="0"/>
          <c:tx>
            <c:strRef>
              <c:f>Sheet1!$B$1</c:f>
              <c:strCache>
                <c:ptCount val="1"/>
                <c:pt idx="0">
                  <c:v>Gla-300</c:v>
                </c:pt>
              </c:strCache>
            </c:strRef>
          </c:tx>
          <c:spPr>
            <a:solidFill>
              <a:srgbClr val="476728"/>
            </a:solidFill>
            <a:ln>
              <a:solidFill>
                <a:srgbClr val="476728"/>
              </a:solidFill>
            </a:ln>
            <a:effectLst/>
          </c:spPr>
          <c:invertIfNegative val="0"/>
          <c:dLbls>
            <c:numFmt formatCode="#,##0.00" sourceLinked="0"/>
            <c:spPr>
              <a:noFill/>
              <a:ln>
                <a:noFill/>
              </a:ln>
              <a:effectLst/>
            </c:spPr>
            <c:txPr>
              <a:bodyPr rot="0" spcFirstLastPara="1" vertOverflow="ellipsis" vert="horz" wrap="square" lIns="38100" tIns="144000" rIns="38100" bIns="18000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General</c:formatCode>
                <c:ptCount val="3"/>
                <c:pt idx="0">
                  <c:v>0.16200000000000001</c:v>
                </c:pt>
                <c:pt idx="1">
                  <c:v>0.16539999999999999</c:v>
                </c:pt>
                <c:pt idx="2">
                  <c:v>0.1522</c:v>
                </c:pt>
              </c:numCache>
            </c:numRef>
          </c:val>
          <c:extLst>
            <c:ext xmlns:c16="http://schemas.microsoft.com/office/drawing/2014/chart" uri="{C3380CC4-5D6E-409C-BE32-E72D297353CC}">
              <c16:uniqueId val="{00000003-AE31-4DC2-A27D-479B8537112D}"/>
            </c:ext>
          </c:extLst>
        </c:ser>
        <c:ser>
          <c:idx val="1"/>
          <c:order val="1"/>
          <c:tx>
            <c:strRef>
              <c:f>Sheet1!$C$1</c:f>
              <c:strCache>
                <c:ptCount val="1"/>
                <c:pt idx="0">
                  <c:v>Comparator</c:v>
                </c:pt>
              </c:strCache>
            </c:strRef>
          </c:tx>
          <c:spPr>
            <a:solidFill>
              <a:srgbClr val="7030A0"/>
            </a:solidFill>
            <a:ln>
              <a:noFill/>
            </a:ln>
            <a:effectLst/>
          </c:spPr>
          <c:invertIfNegative val="0"/>
          <c:dPt>
            <c:idx val="0"/>
            <c:invertIfNegative val="0"/>
            <c:bubble3D val="0"/>
            <c:spPr>
              <a:solidFill>
                <a:srgbClr val="525CA3"/>
              </a:solidFill>
              <a:ln>
                <a:solidFill>
                  <a:srgbClr val="525CA3"/>
                </a:solidFill>
              </a:ln>
              <a:effectLst/>
            </c:spPr>
            <c:extLst>
              <c:ext xmlns:c16="http://schemas.microsoft.com/office/drawing/2014/chart" uri="{C3380CC4-5D6E-409C-BE32-E72D297353CC}">
                <c16:uniqueId val="{00000005-AE31-4DC2-A27D-479B8537112D}"/>
              </c:ext>
            </c:extLst>
          </c:dPt>
          <c:dPt>
            <c:idx val="1"/>
            <c:invertIfNegative val="0"/>
            <c:bubble3D val="0"/>
            <c:spPr>
              <a:solidFill>
                <a:srgbClr val="8F6EAA"/>
              </a:solidFill>
              <a:ln>
                <a:solidFill>
                  <a:srgbClr val="8F6EAA"/>
                </a:solidFill>
              </a:ln>
              <a:effectLst/>
            </c:spPr>
            <c:extLst>
              <c:ext xmlns:c16="http://schemas.microsoft.com/office/drawing/2014/chart" uri="{C3380CC4-5D6E-409C-BE32-E72D297353CC}">
                <c16:uniqueId val="{00000007-AE31-4DC2-A27D-479B8537112D}"/>
              </c:ext>
            </c:extLst>
          </c:dPt>
          <c:dPt>
            <c:idx val="2"/>
            <c:invertIfNegative val="0"/>
            <c:bubble3D val="0"/>
            <c:spPr>
              <a:solidFill>
                <a:srgbClr val="CAAE7A"/>
              </a:solidFill>
              <a:ln>
                <a:solidFill>
                  <a:srgbClr val="CAAE7A"/>
                </a:solidFill>
              </a:ln>
              <a:effectLst/>
            </c:spPr>
            <c:extLst>
              <c:ext xmlns:c16="http://schemas.microsoft.com/office/drawing/2014/chart" uri="{C3380CC4-5D6E-409C-BE32-E72D297353CC}">
                <c16:uniqueId val="{00000009-AE31-4DC2-A27D-479B8537112D}"/>
              </c:ext>
            </c:extLst>
          </c:dPt>
          <c:dLbls>
            <c:dLbl>
              <c:idx val="2"/>
              <c:numFmt formatCode="#,##0.00" sourceLinked="0"/>
              <c:spPr>
                <a:noFill/>
                <a:ln>
                  <a:noFill/>
                </a:ln>
                <a:effectLst/>
              </c:spPr>
              <c:txPr>
                <a:bodyPr rot="0" spcFirstLastPara="1" vertOverflow="ellipsis" vert="horz" wrap="square" lIns="38100" tIns="144000" rIns="36000" bIns="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E31-4DC2-A27D-479B8537112D}"/>
                </c:ext>
              </c:extLst>
            </c:dLbl>
            <c:numFmt formatCode="#,##0.00" sourceLinked="0"/>
            <c:spPr>
              <a:noFill/>
              <a:ln>
                <a:noFill/>
              </a:ln>
              <a:effectLst/>
            </c:spPr>
            <c:txPr>
              <a:bodyPr rot="0" spcFirstLastPara="1" vertOverflow="ellipsis" vert="horz" wrap="square" lIns="38100" tIns="144000" rIns="38100" bIns="18000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General</c:formatCode>
                <c:ptCount val="3"/>
                <c:pt idx="0">
                  <c:v>0.27589999999999998</c:v>
                </c:pt>
                <c:pt idx="1">
                  <c:v>0.30920000000000003</c:v>
                </c:pt>
                <c:pt idx="2">
                  <c:v>0.30920000000000003</c:v>
                </c:pt>
              </c:numCache>
            </c:numRef>
          </c:val>
          <c:extLst>
            <c:ext xmlns:c16="http://schemas.microsoft.com/office/drawing/2014/chart" uri="{C3380CC4-5D6E-409C-BE32-E72D297353CC}">
              <c16:uniqueId val="{0000000A-AE31-4DC2-A27D-479B8537112D}"/>
            </c:ext>
          </c:extLst>
        </c:ser>
        <c:dLbls>
          <c:showLegendKey val="0"/>
          <c:showVal val="0"/>
          <c:showCatName val="0"/>
          <c:showSerName val="0"/>
          <c:showPercent val="0"/>
          <c:showBubbleSize val="0"/>
        </c:dLbls>
        <c:gapWidth val="68"/>
        <c:overlap val="-27"/>
        <c:axId val="-1025648496"/>
        <c:axId val="-1025674064"/>
      </c:barChart>
      <c:catAx>
        <c:axId val="-1025648496"/>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900" b="1" i="0" u="none" strike="noStrike" kern="1200" baseline="0">
                <a:solidFill>
                  <a:schemeClr val="accent4"/>
                </a:solidFill>
                <a:latin typeface="+mn-lt"/>
                <a:ea typeface="+mn-ea"/>
                <a:cs typeface="+mn-cs"/>
              </a:defRPr>
            </a:pPr>
            <a:endParaRPr lang="en-US"/>
          </a:p>
        </c:txPr>
        <c:crossAx val="-1025674064"/>
        <c:crosses val="autoZero"/>
        <c:auto val="1"/>
        <c:lblAlgn val="ctr"/>
        <c:lblOffset val="100"/>
        <c:noMultiLvlLbl val="0"/>
      </c:catAx>
      <c:valAx>
        <c:axId val="-1025674064"/>
        <c:scaling>
          <c:orientation val="minMax"/>
          <c:max val="0.5"/>
          <c:min val="0"/>
        </c:scaling>
        <c:delete val="0"/>
        <c:axPos val="l"/>
        <c:majorGridlines>
          <c:spPr>
            <a:ln w="9525" cap="flat" cmpd="sng" algn="ctr">
              <a:noFill/>
              <a:round/>
            </a:ln>
            <a:effectLst/>
          </c:spPr>
        </c:majorGridlines>
        <c:numFmt formatCode="General" sourceLinked="1"/>
        <c:majorTickMark val="out"/>
        <c:minorTickMark val="none"/>
        <c:tickLblPos val="nextTo"/>
        <c:spPr>
          <a:noFill/>
          <a:ln w="12700">
            <a:solidFill>
              <a:schemeClr val="accent4"/>
            </a:solid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1025648496"/>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09958297711269"/>
          <c:y val="0.14431374957771564"/>
          <c:w val="0.7944321244673006"/>
          <c:h val="0.66397362369983493"/>
        </c:manualLayout>
      </c:layout>
      <c:barChart>
        <c:barDir val="col"/>
        <c:grouping val="clustered"/>
        <c:varyColors val="0"/>
        <c:ser>
          <c:idx val="0"/>
          <c:order val="0"/>
          <c:tx>
            <c:strRef>
              <c:f>Sheet1!$B$1</c:f>
              <c:strCache>
                <c:ptCount val="1"/>
                <c:pt idx="0">
                  <c:v>Column3</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1-54A7-4C7A-A7FC-7A2CAED49A8B}"/>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54A7-4C7A-A7FC-7A2CAED49A8B}"/>
              </c:ext>
            </c:extLst>
          </c:dPt>
          <c:dPt>
            <c:idx val="2"/>
            <c:invertIfNegative val="0"/>
            <c:bubble3D val="0"/>
            <c:extLst>
              <c:ext xmlns:c16="http://schemas.microsoft.com/office/drawing/2014/chart" uri="{C3380CC4-5D6E-409C-BE32-E72D297353CC}">
                <c16:uniqueId val="{00000005-54A7-4C7A-A7FC-7A2CAED49A8B}"/>
              </c:ext>
            </c:extLst>
          </c:dPt>
          <c:dPt>
            <c:idx val="3"/>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7-54A7-4C7A-A7FC-7A2CAED49A8B}"/>
              </c:ext>
            </c:extLst>
          </c:dPt>
          <c:dLbls>
            <c:numFmt formatCode="0.0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Gla-300 Baseline</c:v>
                </c:pt>
                <c:pt idx="1">
                  <c:v>Gla-300 Follow-up</c:v>
                </c:pt>
                <c:pt idx="2">
                  <c:v>Other BI Baseline</c:v>
                </c:pt>
                <c:pt idx="3">
                  <c:v>Other BI Follow-up</c:v>
                </c:pt>
              </c:strCache>
            </c:strRef>
          </c:cat>
          <c:val>
            <c:numRef>
              <c:f>Sheet1!$B$2:$B$5</c:f>
              <c:numCache>
                <c:formatCode>General</c:formatCode>
                <c:ptCount val="4"/>
                <c:pt idx="0">
                  <c:v>8.9499999999999993</c:v>
                </c:pt>
                <c:pt idx="1">
                  <c:v>8.43</c:v>
                </c:pt>
                <c:pt idx="2">
                  <c:v>8.93</c:v>
                </c:pt>
                <c:pt idx="3">
                  <c:v>8.43</c:v>
                </c:pt>
              </c:numCache>
            </c:numRef>
          </c:val>
          <c:extLst>
            <c:ext xmlns:c16="http://schemas.microsoft.com/office/drawing/2014/chart" uri="{C3380CC4-5D6E-409C-BE32-E72D297353CC}">
              <c16:uniqueId val="{00000008-54A7-4C7A-A7FC-7A2CAED49A8B}"/>
            </c:ext>
          </c:extLst>
        </c:ser>
        <c:dLbls>
          <c:showLegendKey val="0"/>
          <c:showVal val="0"/>
          <c:showCatName val="0"/>
          <c:showSerName val="0"/>
          <c:showPercent val="0"/>
          <c:showBubbleSize val="0"/>
        </c:dLbls>
        <c:gapWidth val="75"/>
        <c:overlap val="-25"/>
        <c:axId val="-1025673520"/>
        <c:axId val="-1025659376"/>
      </c:barChart>
      <c:catAx>
        <c:axId val="-1025673520"/>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1000" b="1" i="0" u="none" strike="noStrike" kern="1200" baseline="0">
                <a:solidFill>
                  <a:schemeClr val="accent4"/>
                </a:solidFill>
                <a:latin typeface="+mn-lt"/>
                <a:ea typeface="+mn-ea"/>
                <a:cs typeface="+mn-cs"/>
              </a:defRPr>
            </a:pPr>
            <a:endParaRPr lang="en-US"/>
          </a:p>
        </c:txPr>
        <c:crossAx val="-1025659376"/>
        <c:crosses val="autoZero"/>
        <c:auto val="1"/>
        <c:lblAlgn val="ctr"/>
        <c:lblOffset val="100"/>
        <c:noMultiLvlLbl val="0"/>
      </c:catAx>
      <c:valAx>
        <c:axId val="-1025659376"/>
        <c:scaling>
          <c:orientation val="minMax"/>
          <c:max val="9.5"/>
          <c:min val="5.5"/>
        </c:scaling>
        <c:delete val="0"/>
        <c:axPos val="l"/>
        <c:title>
          <c:tx>
            <c:rich>
              <a:bodyPr rot="-5400000" spcFirstLastPara="1" vertOverflow="ellipsis" vert="horz" wrap="square" anchor="ctr" anchorCtr="1"/>
              <a:lstStyle/>
              <a:p>
                <a:pPr>
                  <a:defRPr sz="1000" b="1" i="0" u="none" strike="noStrike" kern="1200" baseline="0">
                    <a:solidFill>
                      <a:schemeClr val="accent4"/>
                    </a:solidFill>
                    <a:latin typeface="+mn-lt"/>
                    <a:ea typeface="+mn-ea"/>
                    <a:cs typeface="+mn-cs"/>
                  </a:defRPr>
                </a:pPr>
                <a:r>
                  <a:rPr lang="en-GB" sz="1000" b="1" dirty="0">
                    <a:solidFill>
                      <a:schemeClr val="accent4"/>
                    </a:solidFill>
                  </a:rPr>
                  <a:t>HbA</a:t>
                </a:r>
                <a:r>
                  <a:rPr lang="en-GB" sz="1000" b="1" baseline="-25000" dirty="0">
                    <a:solidFill>
                      <a:schemeClr val="accent4"/>
                    </a:solidFill>
                  </a:rPr>
                  <a:t>1C</a:t>
                </a:r>
                <a:r>
                  <a:rPr lang="en-GB" sz="1000" b="1" dirty="0">
                    <a:solidFill>
                      <a:schemeClr val="accent4"/>
                    </a:solidFill>
                  </a:rPr>
                  <a:t>,</a:t>
                </a:r>
                <a:r>
                  <a:rPr lang="en-GB" sz="1000" b="1" baseline="0" dirty="0">
                    <a:solidFill>
                      <a:schemeClr val="accent4"/>
                    </a:solidFill>
                  </a:rPr>
                  <a:t> </a:t>
                </a:r>
                <a:r>
                  <a:rPr lang="en-GB" sz="1000" b="1" dirty="0">
                    <a:solidFill>
                      <a:schemeClr val="accent4"/>
                    </a:solidFill>
                  </a:rPr>
                  <a:t>%</a:t>
                </a:r>
              </a:p>
            </c:rich>
          </c:tx>
          <c:layout>
            <c:manualLayout>
              <c:xMode val="edge"/>
              <c:yMode val="edge"/>
              <c:x val="7.8492373767964328E-3"/>
              <c:y val="0.3216260882372971"/>
            </c:manualLayout>
          </c:layout>
          <c:overlay val="0"/>
          <c:spPr>
            <a:noFill/>
            <a:ln>
              <a:noFill/>
            </a:ln>
            <a:effectLst/>
          </c:spPr>
        </c:title>
        <c:numFmt formatCode="0.0" sourceLinked="0"/>
        <c:majorTickMark val="out"/>
        <c:minorTickMark val="none"/>
        <c:tickLblPos val="nextTo"/>
        <c:spPr>
          <a:noFill/>
          <a:ln w="12700">
            <a:solidFill>
              <a:schemeClr val="accent4"/>
            </a:solidFill>
          </a:ln>
          <a:effectLst/>
        </c:spPr>
        <c:txPr>
          <a:bodyPr rot="-60000000" spcFirstLastPara="1" vertOverflow="ellipsis" vert="horz" wrap="square" anchor="ctr" anchorCtr="1"/>
          <a:lstStyle/>
          <a:p>
            <a:pPr>
              <a:defRPr sz="1000" b="0" i="0" u="none" strike="noStrike" kern="1200" baseline="0">
                <a:solidFill>
                  <a:schemeClr val="accent4"/>
                </a:solidFill>
                <a:latin typeface="+mn-lt"/>
                <a:ea typeface="+mn-ea"/>
                <a:cs typeface="+mn-cs"/>
              </a:defRPr>
            </a:pPr>
            <a:endParaRPr lang="en-US"/>
          </a:p>
        </c:txPr>
        <c:crossAx val="-1025673520"/>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4359899162786"/>
          <c:y val="6.8155758011819584E-2"/>
          <c:w val="0.8455640100837214"/>
          <c:h val="0.79548953684174573"/>
        </c:manualLayout>
      </c:layout>
      <c:barChart>
        <c:barDir val="col"/>
        <c:grouping val="clustered"/>
        <c:varyColors val="0"/>
        <c:ser>
          <c:idx val="0"/>
          <c:order val="0"/>
          <c:tx>
            <c:strRef>
              <c:f>Sheet1!$D$7</c:f>
              <c:strCache>
                <c:ptCount val="1"/>
                <c:pt idx="0">
                  <c:v>Adjusted Mean Hypoglycemia Event Rate (Events/PPPY)</c:v>
                </c:pt>
              </c:strCache>
            </c:strRef>
          </c:tx>
          <c:invertIfNegative val="0"/>
          <c:dPt>
            <c:idx val="0"/>
            <c:invertIfNegative val="0"/>
            <c:bubble3D val="0"/>
            <c:spPr>
              <a:solidFill>
                <a:schemeClr val="accent2"/>
              </a:solidFill>
              <a:scene3d>
                <a:camera prst="orthographicFront"/>
                <a:lightRig rig="threePt" dir="t"/>
              </a:scene3d>
            </c:spPr>
            <c:extLst>
              <c:ext xmlns:c16="http://schemas.microsoft.com/office/drawing/2014/chart" uri="{C3380CC4-5D6E-409C-BE32-E72D297353CC}">
                <c16:uniqueId val="{00000001-D063-4578-A3B7-92BE219F9A24}"/>
              </c:ext>
            </c:extLst>
          </c:dPt>
          <c:dPt>
            <c:idx val="1"/>
            <c:invertIfNegative val="0"/>
            <c:bubble3D val="0"/>
            <c:spPr>
              <a:solidFill>
                <a:schemeClr val="accent1">
                  <a:lumMod val="60000"/>
                  <a:lumOff val="40000"/>
                </a:schemeClr>
              </a:solidFill>
              <a:scene3d>
                <a:camera prst="orthographicFront"/>
                <a:lightRig rig="threePt" dir="t"/>
              </a:scene3d>
            </c:spPr>
            <c:extLst>
              <c:ext xmlns:c16="http://schemas.microsoft.com/office/drawing/2014/chart" uri="{C3380CC4-5D6E-409C-BE32-E72D297353CC}">
                <c16:uniqueId val="{00000003-D063-4578-A3B7-92BE219F9A24}"/>
              </c:ext>
            </c:extLst>
          </c:dPt>
          <c:cat>
            <c:strRef>
              <c:f>Sheet1!$C$8:$C$9</c:f>
              <c:strCache>
                <c:ptCount val="2"/>
                <c:pt idx="0">
                  <c:v>Gla-300</c:v>
                </c:pt>
                <c:pt idx="1">
                  <c:v>Other BI</c:v>
                </c:pt>
              </c:strCache>
            </c:strRef>
          </c:cat>
          <c:val>
            <c:numRef>
              <c:f>Sheet1!$D$8:$D$9</c:f>
              <c:numCache>
                <c:formatCode>General</c:formatCode>
                <c:ptCount val="2"/>
                <c:pt idx="0">
                  <c:v>0.64</c:v>
                </c:pt>
                <c:pt idx="1">
                  <c:v>0.79</c:v>
                </c:pt>
              </c:numCache>
            </c:numRef>
          </c:val>
          <c:extLst>
            <c:ext xmlns:c16="http://schemas.microsoft.com/office/drawing/2014/chart" uri="{C3380CC4-5D6E-409C-BE32-E72D297353CC}">
              <c16:uniqueId val="{00000004-D063-4578-A3B7-92BE219F9A24}"/>
            </c:ext>
          </c:extLst>
        </c:ser>
        <c:dLbls>
          <c:showLegendKey val="0"/>
          <c:showVal val="0"/>
          <c:showCatName val="0"/>
          <c:showSerName val="0"/>
          <c:showPercent val="0"/>
          <c:showBubbleSize val="0"/>
        </c:dLbls>
        <c:gapWidth val="100"/>
        <c:axId val="-1025646864"/>
        <c:axId val="-1025654480"/>
      </c:barChart>
      <c:catAx>
        <c:axId val="-1025646864"/>
        <c:scaling>
          <c:orientation val="minMax"/>
        </c:scaling>
        <c:delete val="0"/>
        <c:axPos val="b"/>
        <c:numFmt formatCode="General" sourceLinked="0"/>
        <c:majorTickMark val="none"/>
        <c:minorTickMark val="none"/>
        <c:tickLblPos val="nextTo"/>
        <c:spPr>
          <a:ln w="15875">
            <a:solidFill>
              <a:schemeClr val="accent4"/>
            </a:solidFill>
          </a:ln>
        </c:spPr>
        <c:txPr>
          <a:bodyPr/>
          <a:lstStyle/>
          <a:p>
            <a:pPr>
              <a:defRPr sz="1000" b="1" baseline="0">
                <a:solidFill>
                  <a:srgbClr val="596169"/>
                </a:solidFill>
              </a:defRPr>
            </a:pPr>
            <a:endParaRPr lang="en-US"/>
          </a:p>
        </c:txPr>
        <c:crossAx val="-1025654480"/>
        <c:crosses val="autoZero"/>
        <c:auto val="1"/>
        <c:lblAlgn val="ctr"/>
        <c:lblOffset val="100"/>
        <c:noMultiLvlLbl val="0"/>
      </c:catAx>
      <c:valAx>
        <c:axId val="-1025654480"/>
        <c:scaling>
          <c:orientation val="minMax"/>
        </c:scaling>
        <c:delete val="0"/>
        <c:axPos val="l"/>
        <c:numFmt formatCode="General" sourceLinked="1"/>
        <c:majorTickMark val="out"/>
        <c:minorTickMark val="none"/>
        <c:tickLblPos val="nextTo"/>
        <c:spPr>
          <a:ln w="15875">
            <a:solidFill>
              <a:schemeClr val="accent4"/>
            </a:solidFill>
          </a:ln>
        </c:spPr>
        <c:txPr>
          <a:bodyPr/>
          <a:lstStyle/>
          <a:p>
            <a:pPr>
              <a:defRPr sz="950" baseline="0">
                <a:solidFill>
                  <a:srgbClr val="596169"/>
                </a:solidFill>
              </a:defRPr>
            </a:pPr>
            <a:endParaRPr lang="en-US"/>
          </a:p>
        </c:txPr>
        <c:crossAx val="-1025646864"/>
        <c:crosses val="autoZero"/>
        <c:crossBetween val="between"/>
      </c:valAx>
      <c:spPr>
        <a:noFill/>
        <a:ln w="25400">
          <a:noFill/>
        </a:ln>
      </c:spPr>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22172172172173"/>
          <c:y val="6.4535749311602844E-2"/>
          <c:w val="0.83002377377377379"/>
          <c:h val="0.77585897199615483"/>
        </c:manualLayout>
      </c:layout>
      <c:barChart>
        <c:barDir val="col"/>
        <c:grouping val="clustered"/>
        <c:varyColors val="0"/>
        <c:ser>
          <c:idx val="0"/>
          <c:order val="0"/>
          <c:tx>
            <c:strRef>
              <c:f>Sheet1!$D$7</c:f>
              <c:strCache>
                <c:ptCount val="1"/>
                <c:pt idx="0">
                  <c:v>Adjusted Mean Hypoglycemia Event Rate (Events/PPPY)</c:v>
                </c:pt>
              </c:strCache>
            </c:strRef>
          </c:tx>
          <c:spPr>
            <a:solidFill>
              <a:schemeClr val="accent2"/>
            </a:solidFill>
            <a:scene3d>
              <a:camera prst="orthographicFront"/>
              <a:lightRig rig="threePt" dir="t"/>
            </a:scene3d>
            <a:sp3d/>
          </c:spPr>
          <c:invertIfNegative val="0"/>
          <c:dPt>
            <c:idx val="0"/>
            <c:invertIfNegative val="0"/>
            <c:bubble3D val="0"/>
            <c:extLst>
              <c:ext xmlns:c16="http://schemas.microsoft.com/office/drawing/2014/chart" uri="{C3380CC4-5D6E-409C-BE32-E72D297353CC}">
                <c16:uniqueId val="{00000001-0E68-42DC-864B-07D11A343B44}"/>
              </c:ext>
            </c:extLst>
          </c:dPt>
          <c:dPt>
            <c:idx val="1"/>
            <c:invertIfNegative val="0"/>
            <c:bubble3D val="0"/>
            <c:spPr>
              <a:solidFill>
                <a:schemeClr val="accent1">
                  <a:lumMod val="60000"/>
                  <a:lumOff val="40000"/>
                </a:schemeClr>
              </a:solidFill>
              <a:scene3d>
                <a:camera prst="orthographicFront"/>
                <a:lightRig rig="threePt" dir="t"/>
              </a:scene3d>
              <a:sp3d/>
            </c:spPr>
            <c:extLst>
              <c:ext xmlns:c16="http://schemas.microsoft.com/office/drawing/2014/chart" uri="{C3380CC4-5D6E-409C-BE32-E72D297353CC}">
                <c16:uniqueId val="{00000003-0E68-42DC-864B-07D11A343B44}"/>
              </c:ext>
            </c:extLst>
          </c:dPt>
          <c:cat>
            <c:strRef>
              <c:f>Sheet1!$C$8:$C$9</c:f>
              <c:strCache>
                <c:ptCount val="2"/>
                <c:pt idx="0">
                  <c:v>Gla-300 (n=468)</c:v>
                </c:pt>
                <c:pt idx="1">
                  <c:v>Other BI (n=1142)</c:v>
                </c:pt>
              </c:strCache>
            </c:strRef>
          </c:cat>
          <c:val>
            <c:numRef>
              <c:f>Sheet1!$E$8:$E$9</c:f>
              <c:numCache>
                <c:formatCode>General</c:formatCode>
                <c:ptCount val="2"/>
                <c:pt idx="0">
                  <c:v>56.8</c:v>
                </c:pt>
                <c:pt idx="1">
                  <c:v>100</c:v>
                </c:pt>
              </c:numCache>
            </c:numRef>
          </c:val>
          <c:extLst>
            <c:ext xmlns:c16="http://schemas.microsoft.com/office/drawing/2014/chart" uri="{C3380CC4-5D6E-409C-BE32-E72D297353CC}">
              <c16:uniqueId val="{00000004-0E68-42DC-864B-07D11A343B44}"/>
            </c:ext>
          </c:extLst>
        </c:ser>
        <c:dLbls>
          <c:showLegendKey val="0"/>
          <c:showVal val="0"/>
          <c:showCatName val="0"/>
          <c:showSerName val="0"/>
          <c:showPercent val="0"/>
          <c:showBubbleSize val="0"/>
        </c:dLbls>
        <c:gapWidth val="100"/>
        <c:axId val="-1025647408"/>
        <c:axId val="-1025667536"/>
      </c:barChart>
      <c:catAx>
        <c:axId val="-1025647408"/>
        <c:scaling>
          <c:orientation val="minMax"/>
        </c:scaling>
        <c:delete val="0"/>
        <c:axPos val="b"/>
        <c:numFmt formatCode="General" sourceLinked="0"/>
        <c:majorTickMark val="out"/>
        <c:minorTickMark val="none"/>
        <c:tickLblPos val="nextTo"/>
        <c:txPr>
          <a:bodyPr/>
          <a:lstStyle/>
          <a:p>
            <a:pPr>
              <a:defRPr sz="1100" b="1" baseline="0">
                <a:solidFill>
                  <a:srgbClr val="596169"/>
                </a:solidFill>
              </a:defRPr>
            </a:pPr>
            <a:endParaRPr lang="en-US"/>
          </a:p>
        </c:txPr>
        <c:crossAx val="-1025667536"/>
        <c:crosses val="autoZero"/>
        <c:auto val="1"/>
        <c:lblAlgn val="ctr"/>
        <c:lblOffset val="100"/>
        <c:noMultiLvlLbl val="0"/>
      </c:catAx>
      <c:valAx>
        <c:axId val="-1025667536"/>
        <c:scaling>
          <c:orientation val="minMax"/>
          <c:max val="100"/>
        </c:scaling>
        <c:delete val="0"/>
        <c:axPos val="l"/>
        <c:numFmt formatCode="General" sourceLinked="1"/>
        <c:majorTickMark val="out"/>
        <c:minorTickMark val="none"/>
        <c:tickLblPos val="nextTo"/>
        <c:txPr>
          <a:bodyPr/>
          <a:lstStyle/>
          <a:p>
            <a:pPr>
              <a:defRPr sz="950" baseline="0">
                <a:solidFill>
                  <a:srgbClr val="596169"/>
                </a:solidFill>
              </a:defRPr>
            </a:pPr>
            <a:endParaRPr lang="en-US"/>
          </a:p>
        </c:txPr>
        <c:crossAx val="-1025647408"/>
        <c:crosses val="autoZero"/>
        <c:crossBetween val="between"/>
        <c:majorUnit val="20"/>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09958297711269"/>
          <c:y val="0.14431374957771564"/>
          <c:w val="0.7944321244673006"/>
          <c:h val="0.66397362369983493"/>
        </c:manualLayout>
      </c:layout>
      <c:barChart>
        <c:barDir val="col"/>
        <c:grouping val="clustered"/>
        <c:varyColors val="0"/>
        <c:ser>
          <c:idx val="0"/>
          <c:order val="0"/>
          <c:tx>
            <c:strRef>
              <c:f>Sheet1!$B$1</c:f>
              <c:strCache>
                <c:ptCount val="1"/>
                <c:pt idx="0">
                  <c:v>Column3</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FBD2-4465-908F-64FDAE146F37}"/>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2-FBD2-4465-908F-64FDAE146F37}"/>
              </c:ext>
            </c:extLst>
          </c:dPt>
          <c:dPt>
            <c:idx val="2"/>
            <c:invertIfNegative val="0"/>
            <c:bubble3D val="0"/>
            <c:extLst>
              <c:ext xmlns:c16="http://schemas.microsoft.com/office/drawing/2014/chart" uri="{C3380CC4-5D6E-409C-BE32-E72D297353CC}">
                <c16:uniqueId val="{00000003-FBD2-4465-908F-64FDAE146F37}"/>
              </c:ext>
            </c:extLst>
          </c:dPt>
          <c:dPt>
            <c:idx val="3"/>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5-FBD2-4465-908F-64FDAE146F37}"/>
              </c:ext>
            </c:extLst>
          </c:dPt>
          <c:dLbls>
            <c:numFmt formatCode="0.0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Gla-300 Baseline</c:v>
                </c:pt>
                <c:pt idx="1">
                  <c:v>Gla-300 Follow-up</c:v>
                </c:pt>
                <c:pt idx="2">
                  <c:v>Other BI Baseline</c:v>
                </c:pt>
                <c:pt idx="3">
                  <c:v>Other BI Follow-up</c:v>
                </c:pt>
              </c:strCache>
            </c:strRef>
          </c:cat>
          <c:val>
            <c:numRef>
              <c:f>Sheet1!$B$2:$B$5</c:f>
              <c:numCache>
                <c:formatCode>General</c:formatCode>
                <c:ptCount val="4"/>
                <c:pt idx="0">
                  <c:v>8.52</c:v>
                </c:pt>
                <c:pt idx="1">
                  <c:v>8.19</c:v>
                </c:pt>
                <c:pt idx="2">
                  <c:v>8.34</c:v>
                </c:pt>
                <c:pt idx="3">
                  <c:v>8</c:v>
                </c:pt>
              </c:numCache>
            </c:numRef>
          </c:val>
          <c:extLst>
            <c:ext xmlns:c16="http://schemas.microsoft.com/office/drawing/2014/chart" uri="{C3380CC4-5D6E-409C-BE32-E72D297353CC}">
              <c16:uniqueId val="{00000006-FBD2-4465-908F-64FDAE146F37}"/>
            </c:ext>
          </c:extLst>
        </c:ser>
        <c:dLbls>
          <c:showLegendKey val="0"/>
          <c:showVal val="0"/>
          <c:showCatName val="0"/>
          <c:showSerName val="0"/>
          <c:showPercent val="0"/>
          <c:showBubbleSize val="0"/>
        </c:dLbls>
        <c:gapWidth val="75"/>
        <c:overlap val="-25"/>
        <c:axId val="-1025660464"/>
        <c:axId val="-1025662096"/>
      </c:barChart>
      <c:catAx>
        <c:axId val="-1025660464"/>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900" b="1" i="0" u="none" strike="noStrike" kern="1200" baseline="0">
                <a:solidFill>
                  <a:schemeClr val="accent4"/>
                </a:solidFill>
                <a:latin typeface="+mn-lt"/>
                <a:ea typeface="+mn-ea"/>
                <a:cs typeface="+mn-cs"/>
              </a:defRPr>
            </a:pPr>
            <a:endParaRPr lang="en-US"/>
          </a:p>
        </c:txPr>
        <c:crossAx val="-1025662096"/>
        <c:crosses val="autoZero"/>
        <c:auto val="1"/>
        <c:lblAlgn val="ctr"/>
        <c:lblOffset val="100"/>
        <c:noMultiLvlLbl val="0"/>
      </c:catAx>
      <c:valAx>
        <c:axId val="-1025662096"/>
        <c:scaling>
          <c:orientation val="minMax"/>
          <c:max val="9.5"/>
          <c:min val="5.5"/>
        </c:scaling>
        <c:delete val="0"/>
        <c:axPos val="l"/>
        <c:title>
          <c:tx>
            <c:rich>
              <a:bodyPr rot="-5400000" spcFirstLastPara="1" vertOverflow="ellipsis" vert="horz" wrap="square" anchor="ctr" anchorCtr="1"/>
              <a:lstStyle/>
              <a:p>
                <a:pPr>
                  <a:defRPr sz="1000" b="1" i="0" u="none" strike="noStrike" kern="1200" baseline="0">
                    <a:solidFill>
                      <a:schemeClr val="accent4"/>
                    </a:solidFill>
                    <a:latin typeface="+mn-lt"/>
                    <a:ea typeface="+mn-ea"/>
                    <a:cs typeface="+mn-cs"/>
                  </a:defRPr>
                </a:pPr>
                <a:r>
                  <a:rPr lang="en-GB" sz="1000" b="1" dirty="0">
                    <a:solidFill>
                      <a:schemeClr val="accent4"/>
                    </a:solidFill>
                  </a:rPr>
                  <a:t>HbA</a:t>
                </a:r>
                <a:r>
                  <a:rPr lang="en-GB" sz="1000" b="1" baseline="-25000" dirty="0">
                    <a:solidFill>
                      <a:schemeClr val="accent4"/>
                    </a:solidFill>
                  </a:rPr>
                  <a:t>1C</a:t>
                </a:r>
                <a:r>
                  <a:rPr lang="en-GB" sz="1000" b="1" dirty="0">
                    <a:solidFill>
                      <a:schemeClr val="accent4"/>
                    </a:solidFill>
                  </a:rPr>
                  <a:t>,</a:t>
                </a:r>
                <a:r>
                  <a:rPr lang="en-GB" sz="1000" b="1" baseline="0" dirty="0">
                    <a:solidFill>
                      <a:schemeClr val="accent4"/>
                    </a:solidFill>
                  </a:rPr>
                  <a:t> </a:t>
                </a:r>
                <a:r>
                  <a:rPr lang="en-GB" sz="1000" b="1" dirty="0">
                    <a:solidFill>
                      <a:schemeClr val="accent4"/>
                    </a:solidFill>
                  </a:rPr>
                  <a:t>%</a:t>
                </a:r>
              </a:p>
            </c:rich>
          </c:tx>
          <c:layout>
            <c:manualLayout>
              <c:xMode val="edge"/>
              <c:yMode val="edge"/>
              <c:x val="0"/>
              <c:y val="0.32772276355822871"/>
            </c:manualLayout>
          </c:layout>
          <c:overlay val="0"/>
          <c:spPr>
            <a:noFill/>
            <a:ln>
              <a:noFill/>
            </a:ln>
            <a:effectLst/>
          </c:spPr>
        </c:title>
        <c:numFmt formatCode="0.0" sourceLinked="0"/>
        <c:majorTickMark val="none"/>
        <c:minorTickMark val="none"/>
        <c:tickLblPos val="nextTo"/>
        <c:spPr>
          <a:noFill/>
          <a:ln w="12700">
            <a:solidFill>
              <a:schemeClr val="accent4"/>
            </a:solidFill>
          </a:ln>
          <a:effectLst/>
        </c:spPr>
        <c:txPr>
          <a:bodyPr rot="-60000000" spcFirstLastPara="1" vertOverflow="ellipsis" vert="horz" wrap="square" anchor="ctr" anchorCtr="1"/>
          <a:lstStyle/>
          <a:p>
            <a:pPr>
              <a:defRPr sz="1000" b="0" i="0" u="none" strike="noStrike" kern="1200" baseline="0">
                <a:solidFill>
                  <a:schemeClr val="accent4"/>
                </a:solidFill>
                <a:latin typeface="+mn-lt"/>
                <a:ea typeface="+mn-ea"/>
                <a:cs typeface="+mn-cs"/>
              </a:defRPr>
            </a:pPr>
            <a:endParaRPr lang="en-US"/>
          </a:p>
        </c:txPr>
        <c:crossAx val="-102566046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9895894506521816"/>
          <c:y val="6.7353037825600717E-2"/>
          <c:w val="0.28509906612298125"/>
          <c:h val="0.82300292560560739"/>
        </c:manualLayout>
      </c:layout>
      <c:barChart>
        <c:barDir val="bar"/>
        <c:grouping val="clustered"/>
        <c:varyColors val="0"/>
        <c:ser>
          <c:idx val="0"/>
          <c:order val="0"/>
          <c:tx>
            <c:strRef>
              <c:f>Sheet1!$B$1</c:f>
              <c:strCache>
                <c:ptCount val="1"/>
                <c:pt idx="0">
                  <c:v>T2D</c:v>
                </c:pt>
              </c:strCache>
            </c:strRef>
          </c:tx>
          <c:spPr>
            <a:solidFill>
              <a:schemeClr val="accent1"/>
            </a:solidFill>
            <a:ln w="9525" cmpd="sng">
              <a:solidFill>
                <a:srgbClr val="4D4D4F"/>
              </a:solidFill>
            </a:ln>
            <a:effectLst/>
          </c:spPr>
          <c:invertIfNegative val="0"/>
          <c:dPt>
            <c:idx val="0"/>
            <c:invertIfNegative val="0"/>
            <c:bubble3D val="0"/>
            <c:spPr>
              <a:solidFill>
                <a:srgbClr val="3E90D0"/>
              </a:solidFill>
              <a:ln w="9525" cmpd="sng">
                <a:solidFill>
                  <a:srgbClr val="4D4D4F"/>
                </a:solidFill>
              </a:ln>
              <a:effectLst/>
            </c:spPr>
            <c:extLst>
              <c:ext xmlns:c16="http://schemas.microsoft.com/office/drawing/2014/chart" uri="{C3380CC4-5D6E-409C-BE32-E72D297353CC}">
                <c16:uniqueId val="{00000001-E4FD-44FC-8B8E-5B9DA66F1104}"/>
              </c:ext>
            </c:extLst>
          </c:dPt>
          <c:dPt>
            <c:idx val="1"/>
            <c:invertIfNegative val="0"/>
            <c:bubble3D val="0"/>
            <c:spPr>
              <a:solidFill>
                <a:srgbClr val="8F6EAA"/>
              </a:solidFill>
              <a:ln w="9525" cmpd="sng">
                <a:solidFill>
                  <a:srgbClr val="4D4D4F"/>
                </a:solidFill>
              </a:ln>
              <a:effectLst/>
            </c:spPr>
            <c:extLst>
              <c:ext xmlns:c16="http://schemas.microsoft.com/office/drawing/2014/chart" uri="{C3380CC4-5D6E-409C-BE32-E72D297353CC}">
                <c16:uniqueId val="{00000028-23AD-43C3-8AD0-8CDB707B97D5}"/>
              </c:ext>
            </c:extLst>
          </c:dPt>
          <c:dPt>
            <c:idx val="2"/>
            <c:invertIfNegative val="0"/>
            <c:bubble3D val="0"/>
            <c:spPr>
              <a:solidFill>
                <a:srgbClr val="BE006B"/>
              </a:solidFill>
              <a:ln w="9525" cmpd="sng">
                <a:solidFill>
                  <a:srgbClr val="4D4D4F"/>
                </a:solidFill>
              </a:ln>
              <a:effectLst/>
            </c:spPr>
            <c:extLst>
              <c:ext xmlns:c16="http://schemas.microsoft.com/office/drawing/2014/chart" uri="{C3380CC4-5D6E-409C-BE32-E72D297353CC}">
                <c16:uniqueId val="{00000003-E4FD-44FC-8B8E-5B9DA66F1104}"/>
              </c:ext>
            </c:extLst>
          </c:dPt>
          <c:dPt>
            <c:idx val="3"/>
            <c:invertIfNegative val="0"/>
            <c:bubble3D val="0"/>
            <c:spPr>
              <a:solidFill>
                <a:srgbClr val="00A590"/>
              </a:solidFill>
              <a:ln w="9525" cmpd="sng">
                <a:solidFill>
                  <a:srgbClr val="4D4D4F"/>
                </a:solidFill>
              </a:ln>
              <a:effectLst/>
            </c:spPr>
            <c:extLst>
              <c:ext xmlns:c16="http://schemas.microsoft.com/office/drawing/2014/chart" uri="{C3380CC4-5D6E-409C-BE32-E72D297353CC}">
                <c16:uniqueId val="{00000005-E4FD-44FC-8B8E-5B9DA66F1104}"/>
              </c:ext>
            </c:extLst>
          </c:dPt>
          <c:dPt>
            <c:idx val="4"/>
            <c:invertIfNegative val="0"/>
            <c:bubble3D val="0"/>
            <c:spPr>
              <a:solidFill>
                <a:srgbClr val="CAAE7A"/>
              </a:solidFill>
              <a:ln w="9525" cmpd="sng">
                <a:solidFill>
                  <a:srgbClr val="4D4D4F"/>
                </a:solidFill>
              </a:ln>
              <a:effectLst/>
            </c:spPr>
            <c:extLst>
              <c:ext xmlns:c16="http://schemas.microsoft.com/office/drawing/2014/chart" uri="{C3380CC4-5D6E-409C-BE32-E72D297353CC}">
                <c16:uniqueId val="{00000007-E4FD-44FC-8B8E-5B9DA66F1104}"/>
              </c:ext>
            </c:extLst>
          </c:dPt>
          <c:dPt>
            <c:idx val="5"/>
            <c:invertIfNegative val="0"/>
            <c:bubble3D val="0"/>
            <c:spPr>
              <a:solidFill>
                <a:srgbClr val="BCBC1C"/>
              </a:solidFill>
              <a:ln w="9525" cmpd="sng">
                <a:solidFill>
                  <a:srgbClr val="4D4D4F"/>
                </a:solidFill>
              </a:ln>
              <a:effectLst/>
            </c:spPr>
            <c:extLst>
              <c:ext xmlns:c16="http://schemas.microsoft.com/office/drawing/2014/chart" uri="{C3380CC4-5D6E-409C-BE32-E72D297353CC}">
                <c16:uniqueId val="{00000009-E4FD-44FC-8B8E-5B9DA66F1104}"/>
              </c:ext>
            </c:extLst>
          </c:dPt>
          <c:dPt>
            <c:idx val="6"/>
            <c:invertIfNegative val="0"/>
            <c:bubble3D val="0"/>
            <c:spPr>
              <a:solidFill>
                <a:srgbClr val="6B747B"/>
              </a:solidFill>
              <a:ln w="9525" cmpd="sng">
                <a:solidFill>
                  <a:srgbClr val="4D4D4F"/>
                </a:solidFill>
              </a:ln>
              <a:effectLst/>
            </c:spPr>
            <c:extLst>
              <c:ext xmlns:c16="http://schemas.microsoft.com/office/drawing/2014/chart" uri="{C3380CC4-5D6E-409C-BE32-E72D297353CC}">
                <c16:uniqueId val="{0000000B-E4FD-44FC-8B8E-5B9DA66F1104}"/>
              </c:ext>
            </c:extLst>
          </c:dPt>
          <c:dPt>
            <c:idx val="7"/>
            <c:invertIfNegative val="0"/>
            <c:bubble3D val="0"/>
            <c:spPr>
              <a:solidFill>
                <a:srgbClr val="525CA3"/>
              </a:solidFill>
              <a:ln w="9525" cmpd="sng">
                <a:solidFill>
                  <a:srgbClr val="4D4D4F"/>
                </a:solidFill>
              </a:ln>
              <a:effectLst/>
            </c:spPr>
            <c:extLst>
              <c:ext xmlns:c16="http://schemas.microsoft.com/office/drawing/2014/chart" uri="{C3380CC4-5D6E-409C-BE32-E72D297353CC}">
                <c16:uniqueId val="{0000000D-E4FD-44FC-8B8E-5B9DA66F1104}"/>
              </c:ext>
            </c:extLst>
          </c:dPt>
          <c:dPt>
            <c:idx val="8"/>
            <c:invertIfNegative val="0"/>
            <c:bubble3D val="0"/>
            <c:spPr>
              <a:solidFill>
                <a:srgbClr val="476728"/>
              </a:solidFill>
              <a:ln w="9525" cmpd="sng">
                <a:solidFill>
                  <a:srgbClr val="4D4D4F"/>
                </a:solidFill>
              </a:ln>
              <a:effectLst/>
            </c:spPr>
            <c:extLst>
              <c:ext xmlns:c16="http://schemas.microsoft.com/office/drawing/2014/chart" uri="{C3380CC4-5D6E-409C-BE32-E72D297353CC}">
                <c16:uniqueId val="{0000000F-E4FD-44FC-8B8E-5B9DA66F1104}"/>
              </c:ext>
            </c:extLst>
          </c:dPt>
          <c:dPt>
            <c:idx val="9"/>
            <c:invertIfNegative val="0"/>
            <c:bubble3D val="0"/>
            <c:spPr>
              <a:solidFill>
                <a:srgbClr val="1A496D"/>
              </a:solidFill>
              <a:ln w="9525" cmpd="sng">
                <a:solidFill>
                  <a:srgbClr val="4D4D4F"/>
                </a:solidFill>
              </a:ln>
              <a:effectLst/>
            </c:spPr>
            <c:extLst>
              <c:ext xmlns:c16="http://schemas.microsoft.com/office/drawing/2014/chart" uri="{C3380CC4-5D6E-409C-BE32-E72D297353CC}">
                <c16:uniqueId val="{00000011-E4FD-44FC-8B8E-5B9DA66F1104}"/>
              </c:ext>
            </c:extLst>
          </c:dPt>
          <c:dPt>
            <c:idx val="10"/>
            <c:invertIfNegative val="0"/>
            <c:bubble3D val="0"/>
            <c:spPr>
              <a:solidFill>
                <a:srgbClr val="483458"/>
              </a:solidFill>
              <a:ln w="9525" cmpd="sng">
                <a:solidFill>
                  <a:srgbClr val="4D4D4F"/>
                </a:solidFill>
              </a:ln>
              <a:effectLst/>
            </c:spPr>
            <c:extLst>
              <c:ext xmlns:c16="http://schemas.microsoft.com/office/drawing/2014/chart" uri="{C3380CC4-5D6E-409C-BE32-E72D297353CC}">
                <c16:uniqueId val="{00000013-E4FD-44FC-8B8E-5B9DA66F1104}"/>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Lack of efficacy</c:v>
                </c:pt>
                <c:pt idx="1">
                  <c:v>Absence of dose flexibility</c:v>
                </c:pt>
                <c:pt idx="2">
                  <c:v>Occurrence of side effects</c:v>
                </c:pt>
                <c:pt idx="3">
                  <c:v>Weight gain</c:v>
                </c:pt>
                <c:pt idx="4">
                  <c:v>Lack of experience in insulin administration</c:v>
                </c:pt>
                <c:pt idx="5">
                  <c:v>Episodes of hypoglycaemia</c:v>
                </c:pt>
                <c:pt idx="6">
                  <c:v>Lack of experience in insulin dosing</c:v>
                </c:pt>
                <c:pt idx="7">
                  <c:v>Lack of support</c:v>
                </c:pt>
                <c:pt idx="8">
                  <c:v>Fear of hypoglycaemia</c:v>
                </c:pt>
                <c:pt idx="9">
                  <c:v>Cost of medicine and strips</c:v>
                </c:pt>
                <c:pt idx="10">
                  <c:v>Impact on social life</c:v>
                </c:pt>
              </c:strCache>
            </c:strRef>
          </c:cat>
          <c:val>
            <c:numRef>
              <c:f>Sheet1!$B$2:$B$12</c:f>
              <c:numCache>
                <c:formatCode>General</c:formatCode>
                <c:ptCount val="11"/>
                <c:pt idx="0">
                  <c:v>8.4</c:v>
                </c:pt>
                <c:pt idx="1">
                  <c:v>5.2</c:v>
                </c:pt>
                <c:pt idx="2">
                  <c:v>11</c:v>
                </c:pt>
                <c:pt idx="3">
                  <c:v>8.9</c:v>
                </c:pt>
                <c:pt idx="4">
                  <c:v>14.7</c:v>
                </c:pt>
                <c:pt idx="5">
                  <c:v>12.7</c:v>
                </c:pt>
                <c:pt idx="6">
                  <c:v>25.6</c:v>
                </c:pt>
                <c:pt idx="7">
                  <c:v>25.9</c:v>
                </c:pt>
                <c:pt idx="8">
                  <c:v>28</c:v>
                </c:pt>
                <c:pt idx="9">
                  <c:v>24.5</c:v>
                </c:pt>
                <c:pt idx="10">
                  <c:v>30.5</c:v>
                </c:pt>
              </c:numCache>
            </c:numRef>
          </c:val>
          <c:extLst>
            <c:ext xmlns:c16="http://schemas.microsoft.com/office/drawing/2014/chart" uri="{C3380CC4-5D6E-409C-BE32-E72D297353CC}">
              <c16:uniqueId val="{00000014-E4FD-44FC-8B8E-5B9DA66F1104}"/>
            </c:ext>
          </c:extLst>
        </c:ser>
        <c:dLbls>
          <c:showLegendKey val="0"/>
          <c:showVal val="0"/>
          <c:showCatName val="0"/>
          <c:showSerName val="0"/>
          <c:showPercent val="0"/>
          <c:showBubbleSize val="0"/>
        </c:dLbls>
        <c:gapWidth val="100"/>
        <c:axId val="-1494049616"/>
        <c:axId val="-1528704064"/>
      </c:barChart>
      <c:catAx>
        <c:axId val="-1494049616"/>
        <c:scaling>
          <c:orientation val="minMax"/>
        </c:scaling>
        <c:delete val="0"/>
        <c:axPos val="l"/>
        <c:numFmt formatCode="General" sourceLinked="1"/>
        <c:majorTickMark val="none"/>
        <c:minorTickMark val="none"/>
        <c:tickLblPos val="none"/>
        <c:spPr>
          <a:noFill/>
          <a:ln w="6350" cap="flat" cmpd="sng" algn="ctr">
            <a:solidFill>
              <a:srgbClr val="4D4D4F"/>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28704064"/>
        <c:crosses val="autoZero"/>
        <c:auto val="1"/>
        <c:lblAlgn val="ctr"/>
        <c:lblOffset val="100"/>
        <c:noMultiLvlLbl val="0"/>
      </c:catAx>
      <c:valAx>
        <c:axId val="-1528704064"/>
        <c:scaling>
          <c:orientation val="minMax"/>
          <c:max val="50"/>
        </c:scaling>
        <c:delete val="0"/>
        <c:axPos val="b"/>
        <c:numFmt formatCode="General" sourceLinked="1"/>
        <c:majorTickMark val="out"/>
        <c:minorTickMark val="none"/>
        <c:tickLblPos val="nextTo"/>
        <c:spPr>
          <a:noFill/>
          <a:ln w="6350">
            <a:solidFill>
              <a:srgbClr val="4D4D4F"/>
            </a:solidFill>
          </a:ln>
          <a:effectLst/>
        </c:spPr>
        <c:txPr>
          <a:bodyPr rot="-60000000" spcFirstLastPara="1" vertOverflow="ellipsis" vert="horz" wrap="square" anchor="ctr" anchorCtr="1"/>
          <a:lstStyle/>
          <a:p>
            <a:pPr>
              <a:defRPr sz="1800" b="0" i="0" u="none" strike="noStrike" kern="1200" baseline="0">
                <a:solidFill>
                  <a:srgbClr val="4D4D4F"/>
                </a:solidFill>
                <a:latin typeface="+mn-lt"/>
                <a:ea typeface="+mn-ea"/>
                <a:cs typeface="+mn-cs"/>
              </a:defRPr>
            </a:pPr>
            <a:endParaRPr lang="en-US"/>
          </a:p>
        </c:txPr>
        <c:crossAx val="-1494049616"/>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20050813009191"/>
          <c:y val="1.3580119562261796E-2"/>
          <c:w val="0.37603252015919209"/>
          <c:h val="0.88424662764652695"/>
        </c:manualLayout>
      </c:layout>
      <c:barChart>
        <c:barDir val="bar"/>
        <c:grouping val="clustered"/>
        <c:varyColors val="0"/>
        <c:ser>
          <c:idx val="1"/>
          <c:order val="0"/>
          <c:tx>
            <c:strRef>
              <c:f>Sheet1!$C$1</c:f>
              <c:strCache>
                <c:ptCount val="1"/>
                <c:pt idx="0">
                  <c:v>T1D</c:v>
                </c:pt>
              </c:strCache>
            </c:strRef>
          </c:tx>
          <c:spPr>
            <a:pattFill prst="ltVert">
              <a:fgClr>
                <a:srgbClr val="8F6EAA"/>
              </a:fgClr>
              <a:bgClr>
                <a:srgbClr val="FFFFFF"/>
              </a:bgClr>
            </a:pattFill>
            <a:ln>
              <a:solidFill>
                <a:srgbClr val="4D4D4F"/>
              </a:solidFill>
            </a:ln>
            <a:effectLst/>
          </c:spPr>
          <c:invertIfNegative val="0"/>
          <c:dPt>
            <c:idx val="0"/>
            <c:invertIfNegative val="0"/>
            <c:bubble3D val="0"/>
            <c:spPr>
              <a:pattFill prst="pct25">
                <a:fgClr>
                  <a:srgbClr val="3E90D0"/>
                </a:fgClr>
                <a:bgClr>
                  <a:srgbClr val="FFFFFF"/>
                </a:bgClr>
              </a:pattFill>
              <a:ln>
                <a:solidFill>
                  <a:srgbClr val="4D4D4F"/>
                </a:solidFill>
              </a:ln>
              <a:effectLst/>
            </c:spPr>
            <c:extLst>
              <c:ext xmlns:c16="http://schemas.microsoft.com/office/drawing/2014/chart" uri="{C3380CC4-5D6E-409C-BE32-E72D297353CC}">
                <c16:uniqueId val="{00000001-10A0-4EAD-89F6-016C4477F4B3}"/>
              </c:ext>
            </c:extLst>
          </c:dPt>
          <c:dPt>
            <c:idx val="1"/>
            <c:invertIfNegative val="0"/>
            <c:bubble3D val="0"/>
            <c:spPr>
              <a:pattFill prst="pct25">
                <a:fgClr>
                  <a:srgbClr val="8F6EAA"/>
                </a:fgClr>
                <a:bgClr>
                  <a:srgbClr val="FFFFFF"/>
                </a:bgClr>
              </a:pattFill>
              <a:ln>
                <a:solidFill>
                  <a:srgbClr val="4D4D4F"/>
                </a:solidFill>
              </a:ln>
              <a:effectLst/>
            </c:spPr>
            <c:extLst>
              <c:ext xmlns:c16="http://schemas.microsoft.com/office/drawing/2014/chart" uri="{C3380CC4-5D6E-409C-BE32-E72D297353CC}">
                <c16:uniqueId val="{00000014-17F9-4AD6-98AE-90342A0447EA}"/>
              </c:ext>
            </c:extLst>
          </c:dPt>
          <c:dPt>
            <c:idx val="2"/>
            <c:invertIfNegative val="0"/>
            <c:bubble3D val="0"/>
            <c:spPr>
              <a:pattFill prst="pct25">
                <a:fgClr>
                  <a:srgbClr val="BE006B"/>
                </a:fgClr>
                <a:bgClr>
                  <a:srgbClr val="FFFFFF"/>
                </a:bgClr>
              </a:pattFill>
              <a:ln>
                <a:solidFill>
                  <a:srgbClr val="4D4D4F"/>
                </a:solidFill>
              </a:ln>
              <a:effectLst/>
            </c:spPr>
            <c:extLst>
              <c:ext xmlns:c16="http://schemas.microsoft.com/office/drawing/2014/chart" uri="{C3380CC4-5D6E-409C-BE32-E72D297353CC}">
                <c16:uniqueId val="{00000003-10A0-4EAD-89F6-016C4477F4B3}"/>
              </c:ext>
            </c:extLst>
          </c:dPt>
          <c:dPt>
            <c:idx val="3"/>
            <c:invertIfNegative val="0"/>
            <c:bubble3D val="0"/>
            <c:spPr>
              <a:pattFill prst="pct25">
                <a:fgClr>
                  <a:srgbClr val="00A590"/>
                </a:fgClr>
                <a:bgClr>
                  <a:srgbClr val="FFFFFF"/>
                </a:bgClr>
              </a:pattFill>
              <a:ln>
                <a:solidFill>
                  <a:srgbClr val="4D4D4F"/>
                </a:solidFill>
              </a:ln>
              <a:effectLst/>
            </c:spPr>
            <c:extLst>
              <c:ext xmlns:c16="http://schemas.microsoft.com/office/drawing/2014/chart" uri="{C3380CC4-5D6E-409C-BE32-E72D297353CC}">
                <c16:uniqueId val="{00000005-10A0-4EAD-89F6-016C4477F4B3}"/>
              </c:ext>
            </c:extLst>
          </c:dPt>
          <c:dPt>
            <c:idx val="4"/>
            <c:invertIfNegative val="0"/>
            <c:bubble3D val="0"/>
            <c:spPr>
              <a:pattFill prst="pct25">
                <a:fgClr>
                  <a:srgbClr val="CAAE7A"/>
                </a:fgClr>
                <a:bgClr>
                  <a:srgbClr val="FFFFFF"/>
                </a:bgClr>
              </a:pattFill>
              <a:ln>
                <a:solidFill>
                  <a:srgbClr val="4D4D4F"/>
                </a:solidFill>
              </a:ln>
              <a:effectLst/>
            </c:spPr>
            <c:extLst>
              <c:ext xmlns:c16="http://schemas.microsoft.com/office/drawing/2014/chart" uri="{C3380CC4-5D6E-409C-BE32-E72D297353CC}">
                <c16:uniqueId val="{00000007-10A0-4EAD-89F6-016C4477F4B3}"/>
              </c:ext>
            </c:extLst>
          </c:dPt>
          <c:dPt>
            <c:idx val="5"/>
            <c:invertIfNegative val="0"/>
            <c:bubble3D val="0"/>
            <c:spPr>
              <a:pattFill prst="pct25">
                <a:fgClr>
                  <a:srgbClr val="BCBC1C"/>
                </a:fgClr>
                <a:bgClr>
                  <a:srgbClr val="FFFFFF"/>
                </a:bgClr>
              </a:pattFill>
              <a:ln>
                <a:solidFill>
                  <a:srgbClr val="4D4D4F"/>
                </a:solidFill>
              </a:ln>
              <a:effectLst/>
            </c:spPr>
            <c:extLst>
              <c:ext xmlns:c16="http://schemas.microsoft.com/office/drawing/2014/chart" uri="{C3380CC4-5D6E-409C-BE32-E72D297353CC}">
                <c16:uniqueId val="{00000009-10A0-4EAD-89F6-016C4477F4B3}"/>
              </c:ext>
            </c:extLst>
          </c:dPt>
          <c:dPt>
            <c:idx val="6"/>
            <c:invertIfNegative val="0"/>
            <c:bubble3D val="0"/>
            <c:spPr>
              <a:pattFill prst="pct25">
                <a:fgClr>
                  <a:srgbClr val="6B747B"/>
                </a:fgClr>
                <a:bgClr>
                  <a:srgbClr val="FFFFFF"/>
                </a:bgClr>
              </a:pattFill>
              <a:ln>
                <a:solidFill>
                  <a:srgbClr val="4D4D4F"/>
                </a:solidFill>
              </a:ln>
              <a:effectLst/>
            </c:spPr>
            <c:extLst>
              <c:ext xmlns:c16="http://schemas.microsoft.com/office/drawing/2014/chart" uri="{C3380CC4-5D6E-409C-BE32-E72D297353CC}">
                <c16:uniqueId val="{0000000B-10A0-4EAD-89F6-016C4477F4B3}"/>
              </c:ext>
            </c:extLst>
          </c:dPt>
          <c:dPt>
            <c:idx val="7"/>
            <c:invertIfNegative val="0"/>
            <c:bubble3D val="0"/>
            <c:spPr>
              <a:pattFill prst="pct25">
                <a:fgClr>
                  <a:srgbClr val="525CA3"/>
                </a:fgClr>
                <a:bgClr>
                  <a:srgbClr val="FFFFFF"/>
                </a:bgClr>
              </a:pattFill>
              <a:ln>
                <a:solidFill>
                  <a:srgbClr val="4D4D4F"/>
                </a:solidFill>
              </a:ln>
              <a:effectLst/>
            </c:spPr>
            <c:extLst>
              <c:ext xmlns:c16="http://schemas.microsoft.com/office/drawing/2014/chart" uri="{C3380CC4-5D6E-409C-BE32-E72D297353CC}">
                <c16:uniqueId val="{0000000D-10A0-4EAD-89F6-016C4477F4B3}"/>
              </c:ext>
            </c:extLst>
          </c:dPt>
          <c:dPt>
            <c:idx val="8"/>
            <c:invertIfNegative val="0"/>
            <c:bubble3D val="0"/>
            <c:spPr>
              <a:pattFill prst="pct25">
                <a:fgClr>
                  <a:srgbClr val="476728"/>
                </a:fgClr>
                <a:bgClr>
                  <a:srgbClr val="FFFFFF"/>
                </a:bgClr>
              </a:pattFill>
              <a:ln>
                <a:solidFill>
                  <a:srgbClr val="4D4D4F"/>
                </a:solidFill>
              </a:ln>
              <a:effectLst/>
            </c:spPr>
            <c:extLst>
              <c:ext xmlns:c16="http://schemas.microsoft.com/office/drawing/2014/chart" uri="{C3380CC4-5D6E-409C-BE32-E72D297353CC}">
                <c16:uniqueId val="{0000000F-10A0-4EAD-89F6-016C4477F4B3}"/>
              </c:ext>
            </c:extLst>
          </c:dPt>
          <c:dPt>
            <c:idx val="9"/>
            <c:invertIfNegative val="0"/>
            <c:bubble3D val="0"/>
            <c:spPr>
              <a:pattFill prst="pct25">
                <a:fgClr>
                  <a:srgbClr val="1A496D"/>
                </a:fgClr>
                <a:bgClr>
                  <a:srgbClr val="FFFFFF"/>
                </a:bgClr>
              </a:pattFill>
              <a:ln>
                <a:solidFill>
                  <a:srgbClr val="4D4D4F"/>
                </a:solidFill>
              </a:ln>
              <a:effectLst/>
            </c:spPr>
            <c:extLst>
              <c:ext xmlns:c16="http://schemas.microsoft.com/office/drawing/2014/chart" uri="{C3380CC4-5D6E-409C-BE32-E72D297353CC}">
                <c16:uniqueId val="{00000011-10A0-4EAD-89F6-016C4477F4B3}"/>
              </c:ext>
            </c:extLst>
          </c:dPt>
          <c:dPt>
            <c:idx val="10"/>
            <c:invertIfNegative val="0"/>
            <c:bubble3D val="0"/>
            <c:spPr>
              <a:pattFill prst="pct25">
                <a:fgClr>
                  <a:srgbClr val="483458"/>
                </a:fgClr>
                <a:bgClr>
                  <a:srgbClr val="FFFFFF"/>
                </a:bgClr>
              </a:pattFill>
              <a:ln>
                <a:solidFill>
                  <a:srgbClr val="4D4D4F"/>
                </a:solidFill>
              </a:ln>
              <a:effectLst/>
            </c:spPr>
            <c:extLst>
              <c:ext xmlns:c16="http://schemas.microsoft.com/office/drawing/2014/chart" uri="{C3380CC4-5D6E-409C-BE32-E72D297353CC}">
                <c16:uniqueId val="{00000013-10A0-4EAD-89F6-016C4477F4B3}"/>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Lack of efficacy</c:v>
                </c:pt>
                <c:pt idx="1">
                  <c:v>Absence of dose flexibility</c:v>
                </c:pt>
                <c:pt idx="2">
                  <c:v>Occurrence of side effects</c:v>
                </c:pt>
                <c:pt idx="3">
                  <c:v>Weight gain</c:v>
                </c:pt>
                <c:pt idx="4">
                  <c:v>Lack of experience in insulin administration</c:v>
                </c:pt>
                <c:pt idx="5">
                  <c:v>Episodes of hypoglycemia</c:v>
                </c:pt>
                <c:pt idx="6">
                  <c:v>Lack of experience in insulin dosing</c:v>
                </c:pt>
                <c:pt idx="7">
                  <c:v>Lack of support</c:v>
                </c:pt>
                <c:pt idx="8">
                  <c:v>Fear of hypoglycemia</c:v>
                </c:pt>
                <c:pt idx="9">
                  <c:v>Cost of medicine and strips</c:v>
                </c:pt>
                <c:pt idx="10">
                  <c:v>Impact on social life</c:v>
                </c:pt>
              </c:strCache>
            </c:strRef>
          </c:cat>
          <c:val>
            <c:numRef>
              <c:f>Sheet1!$C$2:$C$12</c:f>
              <c:numCache>
                <c:formatCode>General</c:formatCode>
                <c:ptCount val="11"/>
                <c:pt idx="0">
                  <c:v>3.3</c:v>
                </c:pt>
                <c:pt idx="1">
                  <c:v>5.0999999999999996</c:v>
                </c:pt>
                <c:pt idx="2">
                  <c:v>8.4</c:v>
                </c:pt>
                <c:pt idx="3">
                  <c:v>8.8000000000000007</c:v>
                </c:pt>
                <c:pt idx="4">
                  <c:v>9.5</c:v>
                </c:pt>
                <c:pt idx="5">
                  <c:v>14.7</c:v>
                </c:pt>
                <c:pt idx="6">
                  <c:v>20.9</c:v>
                </c:pt>
                <c:pt idx="7">
                  <c:v>26.4</c:v>
                </c:pt>
                <c:pt idx="8">
                  <c:v>26.7</c:v>
                </c:pt>
                <c:pt idx="9">
                  <c:v>34.4</c:v>
                </c:pt>
                <c:pt idx="10">
                  <c:v>41</c:v>
                </c:pt>
              </c:numCache>
            </c:numRef>
          </c:val>
          <c:extLst>
            <c:ext xmlns:c16="http://schemas.microsoft.com/office/drawing/2014/chart" uri="{C3380CC4-5D6E-409C-BE32-E72D297353CC}">
              <c16:uniqueId val="{00000014-10A0-4EAD-89F6-016C4477F4B3}"/>
            </c:ext>
          </c:extLst>
        </c:ser>
        <c:dLbls>
          <c:showLegendKey val="0"/>
          <c:showVal val="0"/>
          <c:showCatName val="0"/>
          <c:showSerName val="0"/>
          <c:showPercent val="0"/>
          <c:showBubbleSize val="0"/>
        </c:dLbls>
        <c:gapWidth val="100"/>
        <c:axId val="-1528696992"/>
        <c:axId val="-1528801952"/>
      </c:barChart>
      <c:catAx>
        <c:axId val="-1528696992"/>
        <c:scaling>
          <c:orientation val="minMax"/>
        </c:scaling>
        <c:delete val="0"/>
        <c:axPos val="l"/>
        <c:numFmt formatCode="General" sourceLinked="1"/>
        <c:majorTickMark val="none"/>
        <c:minorTickMark val="none"/>
        <c:tickLblPos val="nextTo"/>
        <c:spPr>
          <a:noFill/>
          <a:ln w="6350" cap="flat" cmpd="sng" algn="ctr">
            <a:solidFill>
              <a:srgbClr val="4D4D4F"/>
            </a:solidFill>
            <a:round/>
          </a:ln>
          <a:effectLst/>
        </c:spPr>
        <c:txPr>
          <a:bodyPr rot="-60000000" spcFirstLastPara="1" vertOverflow="ellipsis" vert="horz" wrap="square" anchor="ctr" anchorCtr="1"/>
          <a:lstStyle/>
          <a:p>
            <a:pPr>
              <a:defRPr sz="1800" b="0" i="0" u="none" strike="noStrike" kern="0" baseline="0">
                <a:solidFill>
                  <a:schemeClr val="tx1">
                    <a:lumMod val="65000"/>
                    <a:lumOff val="35000"/>
                  </a:schemeClr>
                </a:solidFill>
                <a:latin typeface="+mn-lt"/>
                <a:ea typeface="+mn-ea"/>
                <a:cs typeface="+mn-cs"/>
              </a:defRPr>
            </a:pPr>
            <a:endParaRPr lang="en-US"/>
          </a:p>
        </c:txPr>
        <c:crossAx val="-1528801952"/>
        <c:crosses val="autoZero"/>
        <c:auto val="1"/>
        <c:lblAlgn val="ctr"/>
        <c:lblOffset val="100"/>
        <c:noMultiLvlLbl val="0"/>
      </c:catAx>
      <c:valAx>
        <c:axId val="-1528801952"/>
        <c:scaling>
          <c:orientation val="minMax"/>
          <c:max val="50"/>
        </c:scaling>
        <c:delete val="0"/>
        <c:axPos val="b"/>
        <c:numFmt formatCode="General" sourceLinked="1"/>
        <c:majorTickMark val="out"/>
        <c:minorTickMark val="none"/>
        <c:tickLblPos val="nextTo"/>
        <c:spPr>
          <a:noFill/>
          <a:ln w="6350">
            <a:solidFill>
              <a:srgbClr val="4D4D4F"/>
            </a:solidFill>
          </a:ln>
          <a:effectLst/>
        </c:spPr>
        <c:txPr>
          <a:bodyPr rot="-60000000" spcFirstLastPara="1" vertOverflow="ellipsis" vert="horz" wrap="square" anchor="ctr" anchorCtr="1"/>
          <a:lstStyle/>
          <a:p>
            <a:pPr>
              <a:defRPr sz="1800" b="0" i="0" u="none" strike="noStrike" kern="1200" baseline="0">
                <a:solidFill>
                  <a:srgbClr val="4D4D4F"/>
                </a:solidFill>
                <a:latin typeface="+mn-lt"/>
                <a:ea typeface="+mn-ea"/>
                <a:cs typeface="+mn-cs"/>
              </a:defRPr>
            </a:pPr>
            <a:endParaRPr lang="en-US"/>
          </a:p>
        </c:txPr>
        <c:crossAx val="-1528696992"/>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21686351706"/>
          <c:y val="6.2701714960152893E-2"/>
          <c:w val="0.828053969816268"/>
          <c:h val="0.81595812373467602"/>
        </c:manualLayout>
      </c:layout>
      <c:barChart>
        <c:barDir val="bar"/>
        <c:grouping val="clustered"/>
        <c:varyColors val="0"/>
        <c:ser>
          <c:idx val="0"/>
          <c:order val="0"/>
          <c:tx>
            <c:strRef>
              <c:f>Sheet1!$A$2</c:f>
              <c:strCache>
                <c:ptCount val="1"/>
                <c:pt idx="0">
                  <c:v>Primary care physician</c:v>
                </c:pt>
              </c:strCache>
            </c:strRef>
          </c:tx>
          <c:spPr>
            <a:solidFill>
              <a:srgbClr val="005074"/>
            </a:solidFill>
            <a:ln>
              <a:noFill/>
            </a:ln>
            <a:scene3d>
              <a:camera prst="orthographicFront"/>
              <a:lightRig rig="threePt" dir="t"/>
            </a:scene3d>
            <a:sp3d>
              <a:bevelT w="190500" h="38100"/>
            </a:sp3d>
          </c:spPr>
          <c:invertIfNegative val="0"/>
          <c:dPt>
            <c:idx val="0"/>
            <c:invertIfNegative val="0"/>
            <c:bubble3D val="0"/>
            <c:spPr>
              <a:solidFill>
                <a:srgbClr val="005074"/>
              </a:solidFill>
              <a:ln>
                <a:noFill/>
              </a:ln>
              <a:scene3d>
                <a:camera prst="orthographicFront"/>
                <a:lightRig rig="threePt" dir="t"/>
              </a:scene3d>
              <a:sp3d/>
            </c:spPr>
            <c:extLst>
              <c:ext xmlns:c16="http://schemas.microsoft.com/office/drawing/2014/chart" uri="{C3380CC4-5D6E-409C-BE32-E72D297353CC}">
                <c16:uniqueId val="{00000001-2511-4D54-89BA-5E2191922FAB}"/>
              </c:ext>
            </c:extLst>
          </c:dPt>
          <c:dLbls>
            <c:dLbl>
              <c:idx val="0"/>
              <c:layout>
                <c:manualLayout>
                  <c:x val="-6.3229986876640418E-3"/>
                  <c:y val="4.6496943526123965E-7"/>
                </c:manualLayout>
              </c:layout>
              <c:tx>
                <c:rich>
                  <a:bodyPr/>
                  <a:lstStyle/>
                  <a:p>
                    <a:r>
                      <a:rPr lang="en-US" sz="1400" b="0" dirty="0">
                        <a:solidFill>
                          <a:schemeClr val="accent4"/>
                        </a:solidFill>
                        <a:latin typeface="Arial" panose="020B0604020202020204" pitchFamily="34" charset="0"/>
                        <a:cs typeface="Arial" panose="020B0604020202020204" pitchFamily="34" charset="0"/>
                      </a:rPr>
                      <a:t>72%</a:t>
                    </a:r>
                    <a:endParaRPr lang="en-US" sz="3200" dirty="0">
                      <a:solidFill>
                        <a:schemeClr val="bg1"/>
                      </a:solidFill>
                    </a:endParaRP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11-4D54-89BA-5E2191922FAB}"/>
                </c:ext>
              </c:extLst>
            </c:dLbl>
            <c:dLbl>
              <c:idx val="1"/>
              <c:tx>
                <c:rich>
                  <a:bodyPr/>
                  <a:lstStyle/>
                  <a:p>
                    <a:r>
                      <a:rPr lang="en-US" sz="1400" b="0" dirty="0">
                        <a:solidFill>
                          <a:schemeClr val="accent4"/>
                        </a:solidFill>
                        <a:latin typeface="Arial" panose="020B0604020202020204" pitchFamily="34" charset="0"/>
                        <a:cs typeface="Arial" panose="020B0604020202020204" pitchFamily="34" charset="0"/>
                      </a:rPr>
                      <a:t>80%</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11-4D54-89BA-5E2191922FAB}"/>
                </c:ext>
              </c:extLst>
            </c:dLbl>
            <c:dLbl>
              <c:idx val="2"/>
              <c:tx>
                <c:rich>
                  <a:bodyPr/>
                  <a:lstStyle/>
                  <a:p>
                    <a:r>
                      <a:rPr lang="en-US" sz="1400" b="0" dirty="0">
                        <a:solidFill>
                          <a:schemeClr val="accent4"/>
                        </a:solidFill>
                        <a:latin typeface="Arial" panose="020B0604020202020204" pitchFamily="34" charset="0"/>
                        <a:cs typeface="Arial" panose="020B0604020202020204" pitchFamily="34" charset="0"/>
                      </a:rPr>
                      <a:t>72%</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11-4D54-89BA-5E2191922FAB}"/>
                </c:ext>
              </c:extLst>
            </c:dLbl>
            <c:dLbl>
              <c:idx val="3"/>
              <c:tx>
                <c:rich>
                  <a:bodyPr/>
                  <a:lstStyle/>
                  <a:p>
                    <a:r>
                      <a:rPr lang="en-US" sz="1400" b="0" dirty="0">
                        <a:solidFill>
                          <a:schemeClr val="accent4"/>
                        </a:solidFill>
                        <a:latin typeface="Arial" panose="020B0604020202020204" pitchFamily="34" charset="0"/>
                        <a:cs typeface="Arial" panose="020B0604020202020204" pitchFamily="34" charset="0"/>
                      </a:rPr>
                      <a:t>85%</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11-4D54-89BA-5E2191922FAB}"/>
                </c:ext>
              </c:extLst>
            </c:dLbl>
            <c:spPr>
              <a:noFill/>
              <a:ln>
                <a:noFill/>
              </a:ln>
              <a:effectLst/>
            </c:spPr>
            <c:txPr>
              <a:bodyPr/>
              <a:lstStyle/>
              <a:p>
                <a:pPr>
                  <a:defRPr sz="1200" b="0">
                    <a:solidFill>
                      <a:schemeClr val="accent4"/>
                    </a:solidFill>
                    <a:latin typeface="Arial" panose="020B0604020202020204" pitchFamily="34" charset="0"/>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Concern</c:v>
                </c:pt>
              </c:strCache>
            </c:strRef>
          </c:cat>
          <c:val>
            <c:numRef>
              <c:f>Sheet1!$B$2</c:f>
              <c:numCache>
                <c:formatCode>General</c:formatCode>
                <c:ptCount val="1"/>
                <c:pt idx="0">
                  <c:v>72</c:v>
                </c:pt>
              </c:numCache>
            </c:numRef>
          </c:val>
          <c:extLst>
            <c:ext xmlns:c16="http://schemas.microsoft.com/office/drawing/2014/chart" uri="{C3380CC4-5D6E-409C-BE32-E72D297353CC}">
              <c16:uniqueId val="{00000005-2511-4D54-89BA-5E2191922FAB}"/>
            </c:ext>
          </c:extLst>
        </c:ser>
        <c:ser>
          <c:idx val="1"/>
          <c:order val="1"/>
          <c:tx>
            <c:strRef>
              <c:f>Sheet1!$A$3</c:f>
              <c:strCache>
                <c:ptCount val="1"/>
                <c:pt idx="0">
                  <c:v>Specialist</c:v>
                </c:pt>
              </c:strCache>
            </c:strRef>
          </c:tx>
          <c:spPr>
            <a:solidFill>
              <a:schemeClr val="accent3"/>
            </a:solidFill>
            <a:ln>
              <a:noFill/>
            </a:ln>
            <a:scene3d>
              <a:camera prst="orthographicFront"/>
              <a:lightRig rig="threePt" dir="t"/>
            </a:scene3d>
            <a:sp3d/>
          </c:spPr>
          <c:invertIfNegative val="0"/>
          <c:dLbls>
            <c:dLbl>
              <c:idx val="0"/>
              <c:layout>
                <c:manualLayout>
                  <c:x val="-6.3021653543307091E-3"/>
                  <c:y val="-4.9386728563397889E-3"/>
                </c:manualLayout>
              </c:layout>
              <c:tx>
                <c:rich>
                  <a:bodyPr/>
                  <a:lstStyle/>
                  <a:p>
                    <a:r>
                      <a:rPr lang="en-US" sz="1400" b="0" dirty="0">
                        <a:solidFill>
                          <a:schemeClr val="accent4"/>
                        </a:solidFill>
                        <a:latin typeface="Arial" panose="020B0604020202020204" pitchFamily="34" charset="0"/>
                        <a:cs typeface="Arial" panose="020B0604020202020204" pitchFamily="34" charset="0"/>
                      </a:rPr>
                      <a:t>79%</a:t>
                    </a:r>
                    <a:endParaRPr lang="en-US" sz="2000" dirty="0">
                      <a:solidFill>
                        <a:schemeClr val="bg1"/>
                      </a:solidFill>
                    </a:endParaRPr>
                  </a:p>
                </c:rich>
              </c:tx>
              <c:dLblPos val="outEnd"/>
              <c:showLegendKey val="0"/>
              <c:showVal val="1"/>
              <c:showCatName val="0"/>
              <c:showSerName val="0"/>
              <c:showPercent val="0"/>
              <c:showBubbleSize val="0"/>
              <c:extLst>
                <c:ext xmlns:c15="http://schemas.microsoft.com/office/drawing/2012/chart" uri="{CE6537A1-D6FC-4f65-9D91-7224C49458BB}">
                  <c15:layout>
                    <c:manualLayout>
                      <c:w val="9.7968667979002624E-2"/>
                      <c:h val="0.12051913301519515"/>
                    </c:manualLayout>
                  </c15:layout>
                </c:ext>
                <c:ext xmlns:c16="http://schemas.microsoft.com/office/drawing/2014/chart" uri="{C3380CC4-5D6E-409C-BE32-E72D297353CC}">
                  <c16:uniqueId val="{00000006-2511-4D54-89BA-5E2191922FAB}"/>
                </c:ext>
              </c:extLst>
            </c:dLbl>
            <c:dLbl>
              <c:idx val="1"/>
              <c:tx>
                <c:rich>
                  <a:bodyPr/>
                  <a:lstStyle/>
                  <a:p>
                    <a:r>
                      <a:rPr lang="en-US" sz="1400" b="0" dirty="0">
                        <a:solidFill>
                          <a:schemeClr val="accent4"/>
                        </a:solidFill>
                        <a:latin typeface="Arial" panose="020B0604020202020204" pitchFamily="34" charset="0"/>
                        <a:cs typeface="Arial" panose="020B0604020202020204" pitchFamily="34" charset="0"/>
                      </a:rPr>
                      <a:t>79%</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511-4D54-89BA-5E2191922FAB}"/>
                </c:ext>
              </c:extLst>
            </c:dLbl>
            <c:dLbl>
              <c:idx val="2"/>
              <c:tx>
                <c:rich>
                  <a:bodyPr/>
                  <a:lstStyle/>
                  <a:p>
                    <a:r>
                      <a:rPr lang="en-US" sz="1400" b="0" dirty="0">
                        <a:solidFill>
                          <a:schemeClr val="accent4"/>
                        </a:solidFill>
                        <a:latin typeface="Arial" panose="020B0604020202020204" pitchFamily="34" charset="0"/>
                        <a:cs typeface="Arial" panose="020B0604020202020204" pitchFamily="34" charset="0"/>
                      </a:rPr>
                      <a:t>79%</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511-4D54-89BA-5E2191922FAB}"/>
                </c:ext>
              </c:extLst>
            </c:dLbl>
            <c:dLbl>
              <c:idx val="3"/>
              <c:tx>
                <c:rich>
                  <a:bodyPr/>
                  <a:lstStyle/>
                  <a:p>
                    <a:r>
                      <a:rPr lang="en-US" sz="1400" b="0" dirty="0">
                        <a:solidFill>
                          <a:schemeClr val="accent4"/>
                        </a:solidFill>
                        <a:latin typeface="Arial" panose="020B0604020202020204" pitchFamily="34" charset="0"/>
                        <a:cs typeface="Arial" panose="020B0604020202020204" pitchFamily="34" charset="0"/>
                      </a:rPr>
                      <a:t>90%</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511-4D54-89BA-5E2191922FAB}"/>
                </c:ext>
              </c:extLst>
            </c:dLbl>
            <c:spPr>
              <a:noFill/>
              <a:ln>
                <a:noFill/>
              </a:ln>
              <a:effectLst/>
            </c:spPr>
            <c:txPr>
              <a:bodyPr/>
              <a:lstStyle/>
              <a:p>
                <a:pPr>
                  <a:defRPr sz="1200" b="0">
                    <a:solidFill>
                      <a:schemeClr val="accent4"/>
                    </a:solidFill>
                    <a:latin typeface="Arial" panose="020B0604020202020204" pitchFamily="34" charset="0"/>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Concern</c:v>
                </c:pt>
              </c:strCache>
            </c:strRef>
          </c:cat>
          <c:val>
            <c:numRef>
              <c:f>Sheet1!$B$3</c:f>
              <c:numCache>
                <c:formatCode>General</c:formatCode>
                <c:ptCount val="1"/>
                <c:pt idx="0">
                  <c:v>79</c:v>
                </c:pt>
              </c:numCache>
            </c:numRef>
          </c:val>
          <c:extLst>
            <c:ext xmlns:c16="http://schemas.microsoft.com/office/drawing/2014/chart" uri="{C3380CC4-5D6E-409C-BE32-E72D297353CC}">
              <c16:uniqueId val="{0000000A-2511-4D54-89BA-5E2191922FAB}"/>
            </c:ext>
          </c:extLst>
        </c:ser>
        <c:dLbls>
          <c:showLegendKey val="0"/>
          <c:showVal val="0"/>
          <c:showCatName val="0"/>
          <c:showSerName val="0"/>
          <c:showPercent val="0"/>
          <c:showBubbleSize val="0"/>
        </c:dLbls>
        <c:gapWidth val="94"/>
        <c:overlap val="-33"/>
        <c:axId val="-1528756448"/>
        <c:axId val="-1025650672"/>
      </c:barChart>
      <c:catAx>
        <c:axId val="-1528756448"/>
        <c:scaling>
          <c:orientation val="maxMin"/>
        </c:scaling>
        <c:delete val="0"/>
        <c:axPos val="l"/>
        <c:numFmt formatCode="General" sourceLinked="1"/>
        <c:majorTickMark val="out"/>
        <c:minorTickMark val="none"/>
        <c:tickLblPos val="none"/>
        <c:spPr>
          <a:noFill/>
          <a:ln w="19050" cap="sq" cmpd="sng" algn="ctr">
            <a:solidFill>
              <a:srgbClr val="000000"/>
            </a:solidFill>
            <a:prstDash val="solid"/>
          </a:ln>
          <a:effectLst/>
        </c:spPr>
        <c:txPr>
          <a:bodyPr/>
          <a:lstStyle/>
          <a:p>
            <a:pPr>
              <a:defRPr>
                <a:solidFill>
                  <a:schemeClr val="tx1"/>
                </a:solidFill>
                <a:latin typeface="+mn-lt"/>
                <a:ea typeface="+mn-ea"/>
                <a:cs typeface="+mn-cs"/>
              </a:defRPr>
            </a:pPr>
            <a:endParaRPr lang="en-US"/>
          </a:p>
        </c:txPr>
        <c:crossAx val="-1025650672"/>
        <c:crosses val="autoZero"/>
        <c:auto val="1"/>
        <c:lblAlgn val="ctr"/>
        <c:lblOffset val="100"/>
        <c:noMultiLvlLbl val="0"/>
      </c:catAx>
      <c:valAx>
        <c:axId val="-1025650672"/>
        <c:scaling>
          <c:orientation val="minMax"/>
          <c:max val="100"/>
        </c:scaling>
        <c:delete val="0"/>
        <c:axPos val="b"/>
        <c:numFmt formatCode="General" sourceLinked="1"/>
        <c:majorTickMark val="out"/>
        <c:minorTickMark val="none"/>
        <c:tickLblPos val="high"/>
        <c:spPr>
          <a:noFill/>
          <a:ln w="19050" cap="sq" cmpd="sng" algn="ctr">
            <a:solidFill>
              <a:srgbClr val="000000"/>
            </a:solidFill>
            <a:prstDash val="solid"/>
          </a:ln>
          <a:effectLst/>
        </c:spPr>
        <c:txPr>
          <a:bodyPr/>
          <a:lstStyle/>
          <a:p>
            <a:pPr>
              <a:defRPr sz="1200">
                <a:solidFill>
                  <a:srgbClr val="596169"/>
                </a:solidFill>
                <a:latin typeface="Arial" panose="020B0604020202020204" pitchFamily="34" charset="0"/>
                <a:ea typeface="+mn-ea"/>
                <a:cs typeface="Arial" panose="020B0604020202020204" pitchFamily="34" charset="0"/>
              </a:defRPr>
            </a:pPr>
            <a:endParaRPr lang="en-US"/>
          </a:p>
        </c:txPr>
        <c:crossAx val="-1528756448"/>
        <c:crosses val="max"/>
        <c:crossBetween val="between"/>
        <c:majorUnit val="20"/>
      </c:valAx>
    </c:plotArea>
    <c:plotVisOnly val="1"/>
    <c:dispBlanksAs val="gap"/>
    <c:showDLblsOverMax val="0"/>
  </c:chart>
  <c:txPr>
    <a:bodyPr/>
    <a:lstStyle/>
    <a:p>
      <a:pPr>
        <a:defRPr sz="1400" baseline="0">
          <a:solidFill>
            <a:srgbClr val="C0504D"/>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8211731359181E-2"/>
          <c:y val="0.18006167884914401"/>
          <c:w val="0.91794227724697253"/>
          <c:h val="0.74911059357495946"/>
        </c:manualLayout>
      </c:layout>
      <c:barChart>
        <c:barDir val="col"/>
        <c:grouping val="clustered"/>
        <c:varyColors val="0"/>
        <c:ser>
          <c:idx val="0"/>
          <c:order val="0"/>
          <c:tx>
            <c:strRef>
              <c:f>Sheet1!$B$1</c:f>
              <c:strCache>
                <c:ptCount val="1"/>
                <c:pt idx="0">
                  <c:v>Gla-300</c:v>
                </c:pt>
              </c:strCache>
            </c:strRef>
          </c:tx>
          <c:spPr>
            <a:solidFill>
              <a:schemeClr val="accent2"/>
            </a:solidFill>
            <a:ln w="25290">
              <a:noFill/>
            </a:ln>
          </c:spPr>
          <c:invertIfNegative val="0"/>
          <c:dLbls>
            <c:dLbl>
              <c:idx val="0"/>
              <c:numFmt formatCode="#,##0.00" sourceLinked="0"/>
              <c:spPr>
                <a:noFill/>
                <a:ln>
                  <a:noFill/>
                </a:ln>
                <a:effectLst/>
              </c:spPr>
              <c:txPr>
                <a:bodyPr wrap="square" lIns="38100" tIns="19050" rIns="38100" bIns="19050" anchor="ctr">
                  <a:spAutoFit/>
                </a:bodyPr>
                <a:lstStyle/>
                <a:p>
                  <a:pPr>
                    <a:defRPr sz="800">
                      <a:solidFill>
                        <a:srgbClr val="596169"/>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0-0D7C-4001-90BE-EFF953994F25}"/>
                </c:ext>
              </c:extLst>
            </c:dLbl>
            <c:numFmt formatCode="#,##0.00" sourceLinked="0"/>
            <c:spPr>
              <a:noFill/>
              <a:ln>
                <a:noFill/>
              </a:ln>
              <a:effectLst/>
            </c:spPr>
            <c:txPr>
              <a:bodyPr wrap="square" lIns="38100" tIns="19050" rIns="38100" bIns="19050" anchor="ctr">
                <a:spAutoFit/>
              </a:bodyPr>
              <a:lstStyle/>
              <a:p>
                <a:pPr>
                  <a:defRPr sz="800">
                    <a:solidFill>
                      <a:schemeClr val="accent4"/>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ED1</c:v>
                </c:pt>
                <c:pt idx="1">
                  <c:v>ED2</c:v>
                </c:pt>
                <c:pt idx="2">
                  <c:v>ED3</c:v>
                </c:pt>
                <c:pt idx="3">
                  <c:v>EDJP2</c:v>
                </c:pt>
                <c:pt idx="4">
                  <c:v>ED4</c:v>
                </c:pt>
                <c:pt idx="5">
                  <c:v>ED JP1</c:v>
                </c:pt>
              </c:strCache>
            </c:strRef>
          </c:cat>
          <c:val>
            <c:numRef>
              <c:f>Sheet1!$B$2:$B$7</c:f>
              <c:numCache>
                <c:formatCode>General</c:formatCode>
                <c:ptCount val="6"/>
                <c:pt idx="0">
                  <c:v>-0.83</c:v>
                </c:pt>
                <c:pt idx="1">
                  <c:v>-0.56999999999999995</c:v>
                </c:pt>
                <c:pt idx="2">
                  <c:v>-1.42</c:v>
                </c:pt>
                <c:pt idx="3">
                  <c:v>-0.45</c:v>
                </c:pt>
                <c:pt idx="4">
                  <c:v>-0.4</c:v>
                </c:pt>
                <c:pt idx="5">
                  <c:v>-0.3</c:v>
                </c:pt>
              </c:numCache>
            </c:numRef>
          </c:val>
          <c:extLst>
            <c:ext xmlns:c16="http://schemas.microsoft.com/office/drawing/2014/chart" uri="{C3380CC4-5D6E-409C-BE32-E72D297353CC}">
              <c16:uniqueId val="{00000001-ED02-4A66-B73F-E7EE8257CAB1}"/>
            </c:ext>
          </c:extLst>
        </c:ser>
        <c:ser>
          <c:idx val="1"/>
          <c:order val="1"/>
          <c:tx>
            <c:strRef>
              <c:f>Sheet1!$C$1</c:f>
              <c:strCache>
                <c:ptCount val="1"/>
                <c:pt idx="0">
                  <c:v>Lantus®</c:v>
                </c:pt>
              </c:strCache>
            </c:strRef>
          </c:tx>
          <c:spPr>
            <a:solidFill>
              <a:srgbClr val="0092D0"/>
            </a:solidFill>
            <a:ln w="25290">
              <a:noFill/>
            </a:ln>
          </c:spPr>
          <c:invertIfNegative val="0"/>
          <c:dLbls>
            <c:dLbl>
              <c:idx val="2"/>
              <c:layout>
                <c:manualLayout>
                  <c:x val="0"/>
                  <c:y val="-9.68180407840279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02-4A66-B73F-E7EE8257CAB1}"/>
                </c:ext>
              </c:extLst>
            </c:dLbl>
            <c:spPr>
              <a:noFill/>
              <a:ln>
                <a:noFill/>
              </a:ln>
              <a:effectLst/>
            </c:spPr>
            <c:txPr>
              <a:bodyPr wrap="square" lIns="38100" tIns="19050" rIns="38100" bIns="19050" anchor="ctr">
                <a:spAutoFit/>
              </a:bodyPr>
              <a:lstStyle/>
              <a:p>
                <a:pPr>
                  <a:defRPr sz="800">
                    <a:solidFill>
                      <a:schemeClr val="accent4"/>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ED1</c:v>
                </c:pt>
                <c:pt idx="1">
                  <c:v>ED2</c:v>
                </c:pt>
                <c:pt idx="2">
                  <c:v>ED3</c:v>
                </c:pt>
                <c:pt idx="3">
                  <c:v>EDJP2</c:v>
                </c:pt>
                <c:pt idx="4">
                  <c:v>ED4</c:v>
                </c:pt>
                <c:pt idx="5">
                  <c:v>ED JP1</c:v>
                </c:pt>
              </c:strCache>
            </c:strRef>
          </c:cat>
          <c:val>
            <c:numRef>
              <c:f>Sheet1!$C$2:$C$7</c:f>
              <c:numCache>
                <c:formatCode>General</c:formatCode>
                <c:ptCount val="6"/>
                <c:pt idx="0">
                  <c:v>-0.83</c:v>
                </c:pt>
                <c:pt idx="1">
                  <c:v>-0.56000000000000005</c:v>
                </c:pt>
                <c:pt idx="2">
                  <c:v>-1.46</c:v>
                </c:pt>
                <c:pt idx="3">
                  <c:v>-0.55000000000000004</c:v>
                </c:pt>
                <c:pt idx="4">
                  <c:v>-0.44</c:v>
                </c:pt>
                <c:pt idx="5">
                  <c:v>-0.43</c:v>
                </c:pt>
              </c:numCache>
            </c:numRef>
          </c:val>
          <c:extLst>
            <c:ext xmlns:c16="http://schemas.microsoft.com/office/drawing/2014/chart" uri="{C3380CC4-5D6E-409C-BE32-E72D297353CC}">
              <c16:uniqueId val="{00000003-ED02-4A66-B73F-E7EE8257CAB1}"/>
            </c:ext>
          </c:extLst>
        </c:ser>
        <c:dLbls>
          <c:showLegendKey val="0"/>
          <c:showVal val="0"/>
          <c:showCatName val="0"/>
          <c:showSerName val="0"/>
          <c:showPercent val="0"/>
          <c:showBubbleSize val="0"/>
        </c:dLbls>
        <c:gapWidth val="219"/>
        <c:overlap val="-27"/>
        <c:axId val="-1025645232"/>
        <c:axId val="-1025665904"/>
      </c:barChart>
      <c:catAx>
        <c:axId val="-1025645232"/>
        <c:scaling>
          <c:orientation val="minMax"/>
        </c:scaling>
        <c:delete val="0"/>
        <c:axPos val="b"/>
        <c:numFmt formatCode="General" sourceLinked="1"/>
        <c:majorTickMark val="out"/>
        <c:minorTickMark val="none"/>
        <c:tickLblPos val="none"/>
        <c:spPr>
          <a:noFill/>
          <a:ln w="19050" cap="sq" cmpd="sng" algn="ctr">
            <a:solidFill>
              <a:schemeClr val="accent4"/>
            </a:solidFill>
            <a:miter lim="800000"/>
          </a:ln>
          <a:effectLst/>
        </c:spPr>
        <c:txPr>
          <a:bodyPr rot="-60000000" spcFirstLastPara="1" vertOverflow="ellipsis" vert="horz" wrap="square" anchor="ctr" anchorCtr="1"/>
          <a:lstStyle/>
          <a:p>
            <a:pPr>
              <a:defRPr sz="1000" b="0" i="0" u="none" strike="noStrike" kern="1200" baseline="0">
                <a:solidFill>
                  <a:schemeClr val="accent4"/>
                </a:solidFill>
                <a:latin typeface="+mn-lt"/>
                <a:ea typeface="+mn-ea"/>
                <a:cs typeface="+mn-cs"/>
              </a:defRPr>
            </a:pPr>
            <a:endParaRPr lang="en-US"/>
          </a:p>
        </c:txPr>
        <c:crossAx val="-1025665904"/>
        <c:crosses val="autoZero"/>
        <c:auto val="1"/>
        <c:lblAlgn val="ctr"/>
        <c:lblOffset val="100"/>
        <c:noMultiLvlLbl val="0"/>
      </c:catAx>
      <c:valAx>
        <c:axId val="-1025665904"/>
        <c:scaling>
          <c:orientation val="minMax"/>
          <c:max val="0"/>
          <c:min val="-1.5"/>
        </c:scaling>
        <c:delete val="0"/>
        <c:axPos val="l"/>
        <c:numFmt formatCode="#,##0.0" sourceLinked="0"/>
        <c:majorTickMark val="out"/>
        <c:minorTickMark val="none"/>
        <c:tickLblPos val="nextTo"/>
        <c:spPr>
          <a:noFill/>
          <a:ln w="19050" cap="sq">
            <a:solidFill>
              <a:schemeClr val="accent4"/>
            </a:solidFill>
            <a:miter lim="800000"/>
          </a:ln>
          <a:effectLst/>
        </c:spPr>
        <c:txPr>
          <a:bodyPr rot="-60000000" spcFirstLastPara="1" vertOverflow="ellipsis" vert="horz" wrap="square" anchor="ctr" anchorCtr="1"/>
          <a:lstStyle/>
          <a:p>
            <a:pPr>
              <a:defRPr sz="1200" b="0" i="0" u="none" strike="noStrike" kern="1200" baseline="0">
                <a:solidFill>
                  <a:schemeClr val="accent4"/>
                </a:solidFill>
                <a:latin typeface="+mn-lt"/>
                <a:ea typeface="+mn-ea"/>
                <a:cs typeface="+mn-cs"/>
              </a:defRPr>
            </a:pPr>
            <a:endParaRPr lang="en-US"/>
          </a:p>
        </c:txPr>
        <c:crossAx val="-1025645232"/>
        <c:crosses val="autoZero"/>
        <c:crossBetween val="between"/>
        <c:majorUnit val="0.5"/>
      </c:valAx>
      <c:spPr>
        <a:noFill/>
        <a:ln w="25345">
          <a:noFill/>
        </a:ln>
      </c:spPr>
    </c:plotArea>
    <c:plotVisOnly val="1"/>
    <c:dispBlanksAs val="gap"/>
    <c:showDLblsOverMax val="0"/>
  </c:chart>
  <c:spPr>
    <a:noFill/>
    <a:ln>
      <a:noFill/>
    </a:ln>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195775050666299"/>
          <c:y val="8.10338795018338E-2"/>
          <c:w val="0.70319035738302005"/>
          <c:h val="0.83222253135437896"/>
        </c:manualLayout>
      </c:layout>
      <c:barChart>
        <c:barDir val="col"/>
        <c:grouping val="clustered"/>
        <c:varyColors val="0"/>
        <c:ser>
          <c:idx val="0"/>
          <c:order val="0"/>
          <c:tx>
            <c:strRef>
              <c:f>Sheet1!$B$1</c:f>
              <c:strCache>
                <c:ptCount val="1"/>
                <c:pt idx="0">
                  <c:v>U300</c:v>
                </c:pt>
              </c:strCache>
            </c:strRef>
          </c:tx>
          <c:spPr>
            <a:solidFill>
              <a:srgbClr val="241773"/>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D525-4EBA-A529-CC7D7EE46270}"/>
              </c:ext>
            </c:extLst>
          </c:dPt>
          <c:cat>
            <c:numRef>
              <c:f>Sheet1!$A$2:$A$4</c:f>
              <c:numCache>
                <c:formatCode>General</c:formatCode>
                <c:ptCount val="3"/>
              </c:numCache>
            </c:numRef>
          </c:cat>
          <c:val>
            <c:numRef>
              <c:f>Sheet1!$B$2</c:f>
              <c:numCache>
                <c:formatCode>General</c:formatCode>
                <c:ptCount val="1"/>
                <c:pt idx="0">
                  <c:v>30.6</c:v>
                </c:pt>
              </c:numCache>
            </c:numRef>
          </c:val>
          <c:extLst>
            <c:ext xmlns:c16="http://schemas.microsoft.com/office/drawing/2014/chart" uri="{C3380CC4-5D6E-409C-BE32-E72D297353CC}">
              <c16:uniqueId val="{00000002-D525-4EBA-A529-CC7D7EE46270}"/>
            </c:ext>
          </c:extLst>
        </c:ser>
        <c:ser>
          <c:idx val="1"/>
          <c:order val="1"/>
          <c:tx>
            <c:strRef>
              <c:f>Sheet1!$C$1</c:f>
              <c:strCache>
                <c:ptCount val="1"/>
                <c:pt idx="0">
                  <c:v>Lantus</c:v>
                </c:pt>
              </c:strCache>
            </c:strRef>
          </c:tx>
          <c:spPr>
            <a:solidFill>
              <a:srgbClr val="0070C0"/>
            </a:solidFill>
            <a:ln>
              <a:noFill/>
            </a:ln>
            <a:effectLst/>
          </c:spPr>
          <c:invertIfNegative val="0"/>
          <c:dPt>
            <c:idx val="0"/>
            <c:invertIfNegative val="0"/>
            <c:bubble3D val="0"/>
            <c:extLst>
              <c:ext xmlns:c16="http://schemas.microsoft.com/office/drawing/2014/chart" uri="{C3380CC4-5D6E-409C-BE32-E72D297353CC}">
                <c16:uniqueId val="{00000003-D525-4EBA-A529-CC7D7EE46270}"/>
              </c:ext>
            </c:extLst>
          </c:dPt>
          <c:cat>
            <c:numRef>
              <c:f>Sheet1!$A$2:$A$4</c:f>
              <c:numCache>
                <c:formatCode>General</c:formatCode>
                <c:ptCount val="3"/>
              </c:numCache>
            </c:numRef>
          </c:cat>
          <c:val>
            <c:numRef>
              <c:f>Sheet1!$C$2</c:f>
              <c:numCache>
                <c:formatCode>General</c:formatCode>
                <c:ptCount val="1"/>
                <c:pt idx="0">
                  <c:v>30.4</c:v>
                </c:pt>
              </c:numCache>
            </c:numRef>
          </c:val>
          <c:extLst>
            <c:ext xmlns:c16="http://schemas.microsoft.com/office/drawing/2014/chart" uri="{C3380CC4-5D6E-409C-BE32-E72D297353CC}">
              <c16:uniqueId val="{00000004-D525-4EBA-A529-CC7D7EE46270}"/>
            </c:ext>
          </c:extLst>
        </c:ser>
        <c:dLbls>
          <c:showLegendKey val="0"/>
          <c:showVal val="0"/>
          <c:showCatName val="0"/>
          <c:showSerName val="0"/>
          <c:showPercent val="0"/>
          <c:showBubbleSize val="0"/>
        </c:dLbls>
        <c:gapWidth val="78"/>
        <c:overlap val="-27"/>
        <c:axId val="-1025649040"/>
        <c:axId val="-1025647952"/>
      </c:barChart>
      <c:catAx>
        <c:axId val="-1025649040"/>
        <c:scaling>
          <c:orientation val="minMax"/>
        </c:scaling>
        <c:delete val="0"/>
        <c:axPos val="b"/>
        <c:numFmt formatCode="General" sourceLinked="1"/>
        <c:majorTickMark val="none"/>
        <c:minorTickMark val="none"/>
        <c:tickLblPos val="nextTo"/>
        <c:spPr>
          <a:noFill/>
          <a:ln w="19050" cap="flat" cmpd="sng" algn="ctr">
            <a:solidFill>
              <a:srgbClr val="4D4D4F"/>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5647952"/>
        <c:crosses val="autoZero"/>
        <c:auto val="1"/>
        <c:lblAlgn val="ctr"/>
        <c:lblOffset val="100"/>
        <c:noMultiLvlLbl val="0"/>
      </c:catAx>
      <c:valAx>
        <c:axId val="-1025647952"/>
        <c:scaling>
          <c:orientation val="minMax"/>
          <c:min val="0"/>
        </c:scaling>
        <c:delete val="0"/>
        <c:axPos val="l"/>
        <c:numFmt formatCode="General" sourceLinked="1"/>
        <c:majorTickMark val="out"/>
        <c:minorTickMark val="none"/>
        <c:tickLblPos val="nextTo"/>
        <c:spPr>
          <a:noFill/>
          <a:ln w="19050">
            <a:solidFill>
              <a:srgbClr val="4D4D4F"/>
            </a:solidFill>
          </a:ln>
          <a:effectLst/>
        </c:spPr>
        <c:txPr>
          <a:bodyPr rot="-60000000" spcFirstLastPara="1" vertOverflow="ellipsis" vert="horz" wrap="square" anchor="ctr" anchorCtr="1"/>
          <a:lstStyle/>
          <a:p>
            <a:pPr>
              <a:defRPr sz="1100" b="0" i="0" u="none" strike="noStrike" kern="1200" baseline="0">
                <a:solidFill>
                  <a:srgbClr val="4D4D4F"/>
                </a:solidFill>
                <a:latin typeface="+mn-lt"/>
                <a:ea typeface="+mn-ea"/>
                <a:cs typeface="+mn-cs"/>
              </a:defRPr>
            </a:pPr>
            <a:endParaRPr lang="en-US"/>
          </a:p>
        </c:txPr>
        <c:crossAx val="-102564904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47353744172206E-2"/>
          <c:y val="0.18613290975201349"/>
          <c:w val="0.89001473273010656"/>
          <c:h val="0.66445980780863245"/>
        </c:manualLayout>
      </c:layout>
      <c:barChart>
        <c:barDir val="col"/>
        <c:grouping val="clustered"/>
        <c:varyColors val="0"/>
        <c:ser>
          <c:idx val="0"/>
          <c:order val="0"/>
          <c:tx>
            <c:strRef>
              <c:f>Sheet1!$B$1</c:f>
              <c:strCache>
                <c:ptCount val="1"/>
                <c:pt idx="0">
                  <c:v>Gla-300</c:v>
                </c:pt>
              </c:strCache>
            </c:strRef>
          </c:tx>
          <c:spPr>
            <a:solidFill>
              <a:srgbClr val="476728"/>
            </a:solidFill>
            <a:ln>
              <a:solidFill>
                <a:srgbClr val="476728"/>
              </a:solidFill>
            </a:ln>
            <a:effectLst/>
          </c:spPr>
          <c:invertIfNegative val="0"/>
          <c:dLbls>
            <c:numFmt formatCode="#,##0.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59616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General</c:formatCode>
                <c:ptCount val="3"/>
                <c:pt idx="0">
                  <c:v>-1.27</c:v>
                </c:pt>
                <c:pt idx="1">
                  <c:v>-1.27</c:v>
                </c:pt>
                <c:pt idx="2">
                  <c:v>-1.46</c:v>
                </c:pt>
              </c:numCache>
            </c:numRef>
          </c:val>
          <c:extLst>
            <c:ext xmlns:c16="http://schemas.microsoft.com/office/drawing/2014/chart" uri="{C3380CC4-5D6E-409C-BE32-E72D297353CC}">
              <c16:uniqueId val="{00000000-5720-499A-A206-06ECFEA6510D}"/>
            </c:ext>
          </c:extLst>
        </c:ser>
        <c:ser>
          <c:idx val="1"/>
          <c:order val="1"/>
          <c:tx>
            <c:strRef>
              <c:f>Sheet1!$C$1</c:f>
              <c:strCache>
                <c:ptCount val="1"/>
                <c:pt idx="0">
                  <c:v>Comparator</c:v>
                </c:pt>
              </c:strCache>
            </c:strRef>
          </c:tx>
          <c:spPr>
            <a:solidFill>
              <a:srgbClr val="7030A0"/>
            </a:solidFill>
            <a:ln>
              <a:noFill/>
            </a:ln>
            <a:effectLst/>
          </c:spPr>
          <c:invertIfNegative val="0"/>
          <c:dPt>
            <c:idx val="0"/>
            <c:invertIfNegative val="0"/>
            <c:bubble3D val="0"/>
            <c:spPr>
              <a:solidFill>
                <a:srgbClr val="525CA3"/>
              </a:solidFill>
              <a:ln>
                <a:solidFill>
                  <a:srgbClr val="525CA3"/>
                </a:solidFill>
              </a:ln>
              <a:effectLst/>
            </c:spPr>
            <c:extLst>
              <c:ext xmlns:c16="http://schemas.microsoft.com/office/drawing/2014/chart" uri="{C3380CC4-5D6E-409C-BE32-E72D297353CC}">
                <c16:uniqueId val="{00000002-5720-499A-A206-06ECFEA6510D}"/>
              </c:ext>
            </c:extLst>
          </c:dPt>
          <c:dPt>
            <c:idx val="1"/>
            <c:invertIfNegative val="0"/>
            <c:bubble3D val="0"/>
            <c:spPr>
              <a:solidFill>
                <a:srgbClr val="8F6EAA"/>
              </a:solidFill>
              <a:ln>
                <a:solidFill>
                  <a:srgbClr val="8F6EAA"/>
                </a:solidFill>
              </a:ln>
              <a:effectLst/>
            </c:spPr>
            <c:extLst>
              <c:ext xmlns:c16="http://schemas.microsoft.com/office/drawing/2014/chart" uri="{C3380CC4-5D6E-409C-BE32-E72D297353CC}">
                <c16:uniqueId val="{00000004-5720-499A-A206-06ECFEA6510D}"/>
              </c:ext>
            </c:extLst>
          </c:dPt>
          <c:dPt>
            <c:idx val="2"/>
            <c:invertIfNegative val="0"/>
            <c:bubble3D val="0"/>
            <c:spPr>
              <a:solidFill>
                <a:srgbClr val="CAAE7A"/>
              </a:solidFill>
              <a:ln>
                <a:solidFill>
                  <a:srgbClr val="CAAE7A"/>
                </a:solidFill>
              </a:ln>
              <a:effectLst/>
            </c:spPr>
            <c:extLst>
              <c:ext xmlns:c16="http://schemas.microsoft.com/office/drawing/2014/chart" uri="{C3380CC4-5D6E-409C-BE32-E72D297353CC}">
                <c16:uniqueId val="{00000006-5720-499A-A206-06ECFEA6510D}"/>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59616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General</c:formatCode>
                <c:ptCount val="3"/>
                <c:pt idx="0">
                  <c:v>-1.42</c:v>
                </c:pt>
                <c:pt idx="1">
                  <c:v>-1.3</c:v>
                </c:pt>
                <c:pt idx="2">
                  <c:v>-1.54</c:v>
                </c:pt>
              </c:numCache>
            </c:numRef>
          </c:val>
          <c:extLst>
            <c:ext xmlns:c16="http://schemas.microsoft.com/office/drawing/2014/chart" uri="{C3380CC4-5D6E-409C-BE32-E72D297353CC}">
              <c16:uniqueId val="{00000007-5720-499A-A206-06ECFEA6510D}"/>
            </c:ext>
          </c:extLst>
        </c:ser>
        <c:dLbls>
          <c:showLegendKey val="0"/>
          <c:showVal val="0"/>
          <c:showCatName val="0"/>
          <c:showSerName val="0"/>
          <c:showPercent val="0"/>
          <c:showBubbleSize val="0"/>
        </c:dLbls>
        <c:gapWidth val="68"/>
        <c:overlap val="-27"/>
        <c:axId val="-1025650128"/>
        <c:axId val="-1025663728"/>
      </c:barChart>
      <c:catAx>
        <c:axId val="-1025650128"/>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900" b="1" i="0" u="none" strike="noStrike" kern="1200" baseline="0">
                <a:solidFill>
                  <a:schemeClr val="accent4"/>
                </a:solidFill>
                <a:latin typeface="+mn-lt"/>
                <a:ea typeface="+mn-ea"/>
                <a:cs typeface="+mn-cs"/>
              </a:defRPr>
            </a:pPr>
            <a:endParaRPr lang="en-US"/>
          </a:p>
        </c:txPr>
        <c:crossAx val="-1025663728"/>
        <c:crosses val="autoZero"/>
        <c:auto val="1"/>
        <c:lblAlgn val="ctr"/>
        <c:lblOffset val="100"/>
        <c:noMultiLvlLbl val="0"/>
      </c:catAx>
      <c:valAx>
        <c:axId val="-1025663728"/>
        <c:scaling>
          <c:orientation val="minMax"/>
        </c:scaling>
        <c:delete val="0"/>
        <c:axPos val="l"/>
        <c:majorGridlines>
          <c:spPr>
            <a:ln w="9525" cap="flat" cmpd="sng" algn="ctr">
              <a:noFill/>
              <a:round/>
            </a:ln>
            <a:effectLst/>
          </c:spPr>
        </c:majorGridlines>
        <c:numFmt formatCode="#,##0.0" sourceLinked="0"/>
        <c:majorTickMark val="out"/>
        <c:minorTickMark val="none"/>
        <c:tickLblPos val="nextTo"/>
        <c:spPr>
          <a:noFill/>
          <a:ln w="12700">
            <a:solidFill>
              <a:schemeClr val="accent4"/>
            </a:solidFill>
          </a:ln>
          <a:effectLst/>
        </c:spPr>
        <c:txPr>
          <a:bodyPr rot="-60000000" spcFirstLastPara="1" vertOverflow="ellipsis" vert="horz" wrap="square" anchor="ctr" anchorCtr="1"/>
          <a:lstStyle/>
          <a:p>
            <a:pPr>
              <a:defRPr sz="800" b="0" i="0" u="none" strike="noStrike" kern="1200" baseline="0">
                <a:solidFill>
                  <a:schemeClr val="accent4"/>
                </a:solidFill>
                <a:latin typeface="+mn-lt"/>
                <a:ea typeface="+mn-ea"/>
                <a:cs typeface="+mn-cs"/>
              </a:defRPr>
            </a:pPr>
            <a:endParaRPr lang="en-US"/>
          </a:p>
        </c:txPr>
        <c:crossAx val="-1025650128"/>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47353744172206E-2"/>
          <c:y val="0.10837069170265541"/>
          <c:w val="0.89001473273010656"/>
          <c:h val="0.74222193433370298"/>
        </c:manualLayout>
      </c:layout>
      <c:barChart>
        <c:barDir val="col"/>
        <c:grouping val="clustered"/>
        <c:varyColors val="0"/>
        <c:ser>
          <c:idx val="0"/>
          <c:order val="0"/>
          <c:tx>
            <c:strRef>
              <c:f>Sheet1!$B$1</c:f>
              <c:strCache>
                <c:ptCount val="1"/>
                <c:pt idx="0">
                  <c:v>Gla-300</c:v>
                </c:pt>
              </c:strCache>
            </c:strRef>
          </c:tx>
          <c:spPr>
            <a:solidFill>
              <a:srgbClr val="476728"/>
            </a:solidFill>
            <a:ln>
              <a:solidFill>
                <a:srgbClr val="476728"/>
              </a:solidFill>
            </a:ln>
            <a:effectLst/>
          </c:spPr>
          <c:invertIfNegative val="0"/>
          <c:dLbls>
            <c:numFmt formatCode="#,##0.00" sourceLinked="0"/>
            <c:spPr>
              <a:noFill/>
              <a:ln>
                <a:noFill/>
              </a:ln>
              <a:effectLst/>
            </c:spPr>
            <c:txPr>
              <a:bodyPr rot="0" spcFirstLastPara="1" vertOverflow="ellipsis" vert="horz" wrap="square" lIns="38100" tIns="144000" rIns="38100" bIns="18000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General</c:formatCode>
                <c:ptCount val="3"/>
                <c:pt idx="0">
                  <c:v>4.4900000000000002E-2</c:v>
                </c:pt>
                <c:pt idx="1">
                  <c:v>4.4699999999999997E-2</c:v>
                </c:pt>
                <c:pt idx="2">
                  <c:v>5.1900000000000002E-2</c:v>
                </c:pt>
              </c:numCache>
            </c:numRef>
          </c:val>
          <c:extLst>
            <c:ext xmlns:c16="http://schemas.microsoft.com/office/drawing/2014/chart" uri="{C3380CC4-5D6E-409C-BE32-E72D297353CC}">
              <c16:uniqueId val="{00000003-AE31-4DC2-A27D-479B8537112D}"/>
            </c:ext>
          </c:extLst>
        </c:ser>
        <c:ser>
          <c:idx val="1"/>
          <c:order val="1"/>
          <c:tx>
            <c:strRef>
              <c:f>Sheet1!$C$1</c:f>
              <c:strCache>
                <c:ptCount val="1"/>
                <c:pt idx="0">
                  <c:v>Comparator</c:v>
                </c:pt>
              </c:strCache>
            </c:strRef>
          </c:tx>
          <c:spPr>
            <a:solidFill>
              <a:srgbClr val="7030A0"/>
            </a:solidFill>
            <a:ln>
              <a:noFill/>
            </a:ln>
            <a:effectLst/>
          </c:spPr>
          <c:invertIfNegative val="0"/>
          <c:dPt>
            <c:idx val="0"/>
            <c:invertIfNegative val="0"/>
            <c:bubble3D val="0"/>
            <c:spPr>
              <a:solidFill>
                <a:srgbClr val="525CA3"/>
              </a:solidFill>
              <a:ln>
                <a:solidFill>
                  <a:srgbClr val="525CA3"/>
                </a:solidFill>
              </a:ln>
              <a:effectLst/>
            </c:spPr>
            <c:extLst>
              <c:ext xmlns:c16="http://schemas.microsoft.com/office/drawing/2014/chart" uri="{C3380CC4-5D6E-409C-BE32-E72D297353CC}">
                <c16:uniqueId val="{00000005-AE31-4DC2-A27D-479B8537112D}"/>
              </c:ext>
            </c:extLst>
          </c:dPt>
          <c:dPt>
            <c:idx val="1"/>
            <c:invertIfNegative val="0"/>
            <c:bubble3D val="0"/>
            <c:spPr>
              <a:solidFill>
                <a:srgbClr val="8F6EAA"/>
              </a:solidFill>
              <a:ln>
                <a:solidFill>
                  <a:srgbClr val="8F6EAA"/>
                </a:solidFill>
              </a:ln>
              <a:effectLst/>
            </c:spPr>
            <c:extLst>
              <c:ext xmlns:c16="http://schemas.microsoft.com/office/drawing/2014/chart" uri="{C3380CC4-5D6E-409C-BE32-E72D297353CC}">
                <c16:uniqueId val="{00000007-AE31-4DC2-A27D-479B8537112D}"/>
              </c:ext>
            </c:extLst>
          </c:dPt>
          <c:dPt>
            <c:idx val="2"/>
            <c:invertIfNegative val="0"/>
            <c:bubble3D val="0"/>
            <c:spPr>
              <a:solidFill>
                <a:srgbClr val="CAAE7A"/>
              </a:solidFill>
              <a:ln>
                <a:solidFill>
                  <a:srgbClr val="CAAE7A"/>
                </a:solidFill>
              </a:ln>
              <a:effectLst/>
            </c:spPr>
            <c:extLst>
              <c:ext xmlns:c16="http://schemas.microsoft.com/office/drawing/2014/chart" uri="{C3380CC4-5D6E-409C-BE32-E72D297353CC}">
                <c16:uniqueId val="{00000009-AE31-4DC2-A27D-479B8537112D}"/>
              </c:ext>
            </c:extLst>
          </c:dPt>
          <c:dLbls>
            <c:dLbl>
              <c:idx val="2"/>
              <c:numFmt formatCode="#,##0.00" sourceLinked="0"/>
              <c:spPr>
                <a:noFill/>
                <a:ln>
                  <a:noFill/>
                </a:ln>
                <a:effectLst/>
              </c:spPr>
              <c:txPr>
                <a:bodyPr rot="0" spcFirstLastPara="1" vertOverflow="ellipsis" vert="horz" wrap="square" lIns="38100" tIns="144000" rIns="36000" bIns="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E31-4DC2-A27D-479B8537112D}"/>
                </c:ext>
              </c:extLst>
            </c:dLbl>
            <c:numFmt formatCode="#,##0.00" sourceLinked="0"/>
            <c:spPr>
              <a:noFill/>
              <a:ln>
                <a:noFill/>
              </a:ln>
              <a:effectLst/>
            </c:spPr>
            <c:txPr>
              <a:bodyPr rot="0" spcFirstLastPara="1" vertOverflow="ellipsis" vert="horz" wrap="square" lIns="38100" tIns="144000" rIns="38100" bIns="180000" anchor="ctr" anchorCtr="1">
                <a:spAutoFit/>
              </a:bodyPr>
              <a:lstStyle/>
              <a:p>
                <a:pPr>
                  <a:defRPr sz="800" b="0" i="0" u="none" strike="noStrike" kern="1200" baseline="0">
                    <a:solidFill>
                      <a:srgbClr val="596169"/>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General</c:formatCode>
                <c:ptCount val="3"/>
                <c:pt idx="0">
                  <c:v>8.9200000000000002E-2</c:v>
                </c:pt>
                <c:pt idx="1">
                  <c:v>0.1186</c:v>
                </c:pt>
                <c:pt idx="2">
                  <c:v>8.8499999999999995E-2</c:v>
                </c:pt>
              </c:numCache>
            </c:numRef>
          </c:val>
          <c:extLst>
            <c:ext xmlns:c16="http://schemas.microsoft.com/office/drawing/2014/chart" uri="{C3380CC4-5D6E-409C-BE32-E72D297353CC}">
              <c16:uniqueId val="{0000000A-AE31-4DC2-A27D-479B8537112D}"/>
            </c:ext>
          </c:extLst>
        </c:ser>
        <c:dLbls>
          <c:showLegendKey val="0"/>
          <c:showVal val="0"/>
          <c:showCatName val="0"/>
          <c:showSerName val="0"/>
          <c:showPercent val="0"/>
          <c:showBubbleSize val="0"/>
        </c:dLbls>
        <c:gapWidth val="68"/>
        <c:overlap val="-27"/>
        <c:axId val="-1025655024"/>
        <c:axId val="-1025644144"/>
      </c:barChart>
      <c:catAx>
        <c:axId val="-1025655024"/>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900" b="1" i="0" u="none" strike="noStrike" kern="1200" baseline="0">
                <a:solidFill>
                  <a:schemeClr val="accent4"/>
                </a:solidFill>
                <a:latin typeface="+mn-lt"/>
                <a:ea typeface="+mn-ea"/>
                <a:cs typeface="+mn-cs"/>
              </a:defRPr>
            </a:pPr>
            <a:endParaRPr lang="en-US"/>
          </a:p>
        </c:txPr>
        <c:crossAx val="-1025644144"/>
        <c:crosses val="autoZero"/>
        <c:auto val="1"/>
        <c:lblAlgn val="ctr"/>
        <c:lblOffset val="100"/>
        <c:noMultiLvlLbl val="0"/>
      </c:catAx>
      <c:valAx>
        <c:axId val="-1025644144"/>
        <c:scaling>
          <c:orientation val="minMax"/>
          <c:max val="0.5"/>
          <c:min val="0"/>
        </c:scaling>
        <c:delete val="0"/>
        <c:axPos val="l"/>
        <c:majorGridlines>
          <c:spPr>
            <a:ln w="9525" cap="flat" cmpd="sng" algn="ctr">
              <a:noFill/>
              <a:round/>
            </a:ln>
            <a:effectLst/>
          </c:spPr>
        </c:majorGridlines>
        <c:numFmt formatCode="General" sourceLinked="1"/>
        <c:majorTickMark val="out"/>
        <c:minorTickMark val="none"/>
        <c:tickLblPos val="nextTo"/>
        <c:spPr>
          <a:noFill/>
          <a:ln w="12700">
            <a:solidFill>
              <a:schemeClr val="accent4"/>
            </a:solid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n-US"/>
          </a:p>
        </c:txPr>
        <c:crossAx val="-1025655024"/>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47353744172206E-2"/>
          <c:y val="0.18613290975201349"/>
          <c:w val="0.89001473273010656"/>
          <c:h val="0.66445980780863245"/>
        </c:manualLayout>
      </c:layout>
      <c:barChart>
        <c:barDir val="col"/>
        <c:grouping val="clustered"/>
        <c:varyColors val="0"/>
        <c:ser>
          <c:idx val="0"/>
          <c:order val="0"/>
          <c:tx>
            <c:strRef>
              <c:f>Sheet1!$B$1</c:f>
              <c:strCache>
                <c:ptCount val="1"/>
                <c:pt idx="0">
                  <c:v>Gla-300</c:v>
                </c:pt>
              </c:strCache>
            </c:strRef>
          </c:tx>
          <c:spPr>
            <a:solidFill>
              <a:srgbClr val="476728"/>
            </a:solidFill>
            <a:ln>
              <a:solidFill>
                <a:srgbClr val="476728"/>
              </a:solidFill>
            </a:ln>
            <a:effectLst/>
          </c:spPr>
          <c:invertIfNegative val="0"/>
          <c:dLbls>
            <c:numFmt formatCode="#,##0.0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59616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General</c:formatCode>
                <c:ptCount val="3"/>
                <c:pt idx="0">
                  <c:v>-0.59</c:v>
                </c:pt>
                <c:pt idx="1">
                  <c:v>-0.59</c:v>
                </c:pt>
                <c:pt idx="2">
                  <c:v>-0.66</c:v>
                </c:pt>
              </c:numCache>
            </c:numRef>
          </c:val>
          <c:extLst>
            <c:ext xmlns:c16="http://schemas.microsoft.com/office/drawing/2014/chart" uri="{C3380CC4-5D6E-409C-BE32-E72D297353CC}">
              <c16:uniqueId val="{00000000-5720-499A-A206-06ECFEA6510D}"/>
            </c:ext>
          </c:extLst>
        </c:ser>
        <c:ser>
          <c:idx val="1"/>
          <c:order val="1"/>
          <c:tx>
            <c:strRef>
              <c:f>Sheet1!$C$1</c:f>
              <c:strCache>
                <c:ptCount val="1"/>
                <c:pt idx="0">
                  <c:v>Comparator</c:v>
                </c:pt>
              </c:strCache>
            </c:strRef>
          </c:tx>
          <c:spPr>
            <a:solidFill>
              <a:srgbClr val="7030A0"/>
            </a:solidFill>
            <a:ln>
              <a:noFill/>
            </a:ln>
            <a:effectLst/>
          </c:spPr>
          <c:invertIfNegative val="0"/>
          <c:dPt>
            <c:idx val="0"/>
            <c:invertIfNegative val="0"/>
            <c:bubble3D val="0"/>
            <c:spPr>
              <a:solidFill>
                <a:srgbClr val="525CA3"/>
              </a:solidFill>
              <a:ln>
                <a:solidFill>
                  <a:srgbClr val="525CA3"/>
                </a:solidFill>
              </a:ln>
              <a:effectLst/>
            </c:spPr>
            <c:extLst>
              <c:ext xmlns:c16="http://schemas.microsoft.com/office/drawing/2014/chart" uri="{C3380CC4-5D6E-409C-BE32-E72D297353CC}">
                <c16:uniqueId val="{00000002-5720-499A-A206-06ECFEA6510D}"/>
              </c:ext>
            </c:extLst>
          </c:dPt>
          <c:dPt>
            <c:idx val="1"/>
            <c:invertIfNegative val="0"/>
            <c:bubble3D val="0"/>
            <c:spPr>
              <a:solidFill>
                <a:srgbClr val="8F6EAA"/>
              </a:solidFill>
              <a:ln>
                <a:solidFill>
                  <a:srgbClr val="8F6EAA"/>
                </a:solidFill>
              </a:ln>
              <a:effectLst/>
            </c:spPr>
            <c:extLst>
              <c:ext xmlns:c16="http://schemas.microsoft.com/office/drawing/2014/chart" uri="{C3380CC4-5D6E-409C-BE32-E72D297353CC}">
                <c16:uniqueId val="{00000004-5720-499A-A206-06ECFEA6510D}"/>
              </c:ext>
            </c:extLst>
          </c:dPt>
          <c:dPt>
            <c:idx val="2"/>
            <c:invertIfNegative val="0"/>
            <c:bubble3D val="0"/>
            <c:spPr>
              <a:solidFill>
                <a:srgbClr val="CAAE7A"/>
              </a:solidFill>
              <a:ln>
                <a:solidFill>
                  <a:srgbClr val="CAAE7A"/>
                </a:solidFill>
              </a:ln>
              <a:effectLst/>
            </c:spPr>
            <c:extLst>
              <c:ext xmlns:c16="http://schemas.microsoft.com/office/drawing/2014/chart" uri="{C3380CC4-5D6E-409C-BE32-E72D297353CC}">
                <c16:uniqueId val="{00000006-5720-499A-A206-06ECFEA6510D}"/>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rgbClr val="59616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General</c:formatCode>
                <c:ptCount val="3"/>
                <c:pt idx="0">
                  <c:v>-0.47</c:v>
                </c:pt>
                <c:pt idx="1">
                  <c:v>-0.45</c:v>
                </c:pt>
                <c:pt idx="2">
                  <c:v>-0.59</c:v>
                </c:pt>
              </c:numCache>
            </c:numRef>
          </c:val>
          <c:extLst>
            <c:ext xmlns:c16="http://schemas.microsoft.com/office/drawing/2014/chart" uri="{C3380CC4-5D6E-409C-BE32-E72D297353CC}">
              <c16:uniqueId val="{00000007-5720-499A-A206-06ECFEA6510D}"/>
            </c:ext>
          </c:extLst>
        </c:ser>
        <c:dLbls>
          <c:showLegendKey val="0"/>
          <c:showVal val="0"/>
          <c:showCatName val="0"/>
          <c:showSerName val="0"/>
          <c:showPercent val="0"/>
          <c:showBubbleSize val="0"/>
        </c:dLbls>
        <c:gapWidth val="68"/>
        <c:overlap val="-27"/>
        <c:axId val="-1025653936"/>
        <c:axId val="-1025663184"/>
      </c:barChart>
      <c:catAx>
        <c:axId val="-1025653936"/>
        <c:scaling>
          <c:orientation val="minMax"/>
        </c:scaling>
        <c:delete val="0"/>
        <c:axPos val="b"/>
        <c:numFmt formatCode="General" sourceLinked="1"/>
        <c:majorTickMark val="none"/>
        <c:minorTickMark val="none"/>
        <c:tickLblPos val="nextTo"/>
        <c:spPr>
          <a:noFill/>
          <a:ln w="12700" cap="flat" cmpd="sng" algn="ctr">
            <a:solidFill>
              <a:schemeClr val="accent4"/>
            </a:solidFill>
            <a:round/>
          </a:ln>
          <a:effectLst/>
        </c:spPr>
        <c:txPr>
          <a:bodyPr rot="-60000000" spcFirstLastPara="1" vertOverflow="ellipsis" vert="horz" wrap="square" anchor="ctr" anchorCtr="1"/>
          <a:lstStyle/>
          <a:p>
            <a:pPr>
              <a:defRPr sz="900" b="1" i="0" u="none" strike="noStrike" kern="1200" baseline="0">
                <a:solidFill>
                  <a:schemeClr val="accent4"/>
                </a:solidFill>
                <a:latin typeface="+mn-lt"/>
                <a:ea typeface="+mn-ea"/>
                <a:cs typeface="+mn-cs"/>
              </a:defRPr>
            </a:pPr>
            <a:endParaRPr lang="en-US"/>
          </a:p>
        </c:txPr>
        <c:crossAx val="-1025663184"/>
        <c:crosses val="autoZero"/>
        <c:auto val="1"/>
        <c:lblAlgn val="ctr"/>
        <c:lblOffset val="100"/>
        <c:noMultiLvlLbl val="0"/>
      </c:catAx>
      <c:valAx>
        <c:axId val="-1025663184"/>
        <c:scaling>
          <c:orientation val="minMax"/>
          <c:min val="-1.8"/>
        </c:scaling>
        <c:delete val="0"/>
        <c:axPos val="l"/>
        <c:majorGridlines>
          <c:spPr>
            <a:ln w="9525" cap="flat" cmpd="sng" algn="ctr">
              <a:noFill/>
              <a:round/>
            </a:ln>
            <a:effectLst/>
          </c:spPr>
        </c:majorGridlines>
        <c:numFmt formatCode="#,##0.0" sourceLinked="0"/>
        <c:majorTickMark val="out"/>
        <c:minorTickMark val="none"/>
        <c:tickLblPos val="nextTo"/>
        <c:spPr>
          <a:noFill/>
          <a:ln w="12700">
            <a:solidFill>
              <a:schemeClr val="accent4"/>
            </a:solidFill>
          </a:ln>
          <a:effectLst/>
        </c:spPr>
        <c:txPr>
          <a:bodyPr rot="-60000000" spcFirstLastPara="1" vertOverflow="ellipsis" vert="horz" wrap="square" anchor="ctr" anchorCtr="1"/>
          <a:lstStyle/>
          <a:p>
            <a:pPr>
              <a:defRPr sz="800" b="0" i="0" u="none" strike="noStrike" kern="1200" baseline="0">
                <a:solidFill>
                  <a:schemeClr val="accent4"/>
                </a:solidFill>
                <a:latin typeface="+mn-lt"/>
                <a:ea typeface="+mn-ea"/>
                <a:cs typeface="+mn-cs"/>
              </a:defRPr>
            </a:pPr>
            <a:endParaRPr lang="en-US"/>
          </a:p>
        </c:txPr>
        <c:crossAx val="-1025653936"/>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5C06B8-4267-4CFD-9EF0-C0DAB54308CB}"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E47B2B9-1F20-4800-A6EF-049F381441D6}">
      <dgm:prSet phldrT="[Text]" custT="1"/>
      <dgm:spPr>
        <a:solidFill>
          <a:schemeClr val="accent2">
            <a:lumMod val="75000"/>
          </a:schemeClr>
        </a:solidFill>
      </dgm:spPr>
      <dgm:t>
        <a:bodyPr/>
        <a:lstStyle/>
        <a:p>
          <a:r>
            <a:rPr lang="en-US" sz="2400" dirty="0" smtClean="0"/>
            <a:t>Section 1</a:t>
          </a:r>
          <a:endParaRPr lang="en-US" sz="2400" dirty="0"/>
        </a:p>
        <a:p>
          <a:r>
            <a:rPr lang="en-US" sz="2400" dirty="0"/>
            <a:t>Burdens and barriers</a:t>
          </a:r>
        </a:p>
      </dgm:t>
    </dgm:pt>
    <dgm:pt modelId="{4B59DE08-030C-4D5F-A8F6-F4646E6CEAB0}" type="parTrans" cxnId="{B387653F-43FE-4E45-8239-D59D8EE4E4C9}">
      <dgm:prSet/>
      <dgm:spPr/>
      <dgm:t>
        <a:bodyPr/>
        <a:lstStyle/>
        <a:p>
          <a:endParaRPr lang="en-US" sz="2400"/>
        </a:p>
      </dgm:t>
    </dgm:pt>
    <dgm:pt modelId="{D5961EC8-1E39-4FBB-AE55-B0C91195C3B6}" type="sibTrans" cxnId="{B387653F-43FE-4E45-8239-D59D8EE4E4C9}">
      <dgm:prSet/>
      <dgm:spPr/>
      <dgm:t>
        <a:bodyPr/>
        <a:lstStyle/>
        <a:p>
          <a:endParaRPr lang="en-US" sz="2400"/>
        </a:p>
      </dgm:t>
    </dgm:pt>
    <dgm:pt modelId="{EBB62581-CC57-444F-9826-FCCA09EAF309}">
      <dgm:prSet phldrT="[Text]" custT="1"/>
      <dgm:spPr/>
      <dgm:t>
        <a:bodyPr/>
        <a:lstStyle/>
        <a:p>
          <a:pPr>
            <a:spcBef>
              <a:spcPct val="0"/>
            </a:spcBef>
            <a:spcAft>
              <a:spcPts val="600"/>
            </a:spcAft>
          </a:pPr>
          <a:r>
            <a:rPr lang="en-US" sz="2400" dirty="0" smtClean="0"/>
            <a:t>Section 2  </a:t>
          </a:r>
        </a:p>
        <a:p>
          <a:pPr>
            <a:spcBef>
              <a:spcPct val="0"/>
            </a:spcBef>
            <a:spcAft>
              <a:spcPts val="600"/>
            </a:spcAft>
          </a:pPr>
          <a:r>
            <a:rPr lang="en-US" sz="2400" dirty="0" smtClean="0"/>
            <a:t>Gla-300 character-</a:t>
          </a:r>
          <a:r>
            <a:rPr lang="en-US" sz="2400" dirty="0" err="1" smtClean="0"/>
            <a:t>istics</a:t>
          </a:r>
          <a:endParaRPr lang="en-US" sz="2400" dirty="0"/>
        </a:p>
      </dgm:t>
    </dgm:pt>
    <dgm:pt modelId="{BD6B86C6-1F10-4A72-BFE4-86B02B24BEBF}" type="parTrans" cxnId="{7CE901BC-1378-41B6-8343-CD2D367CF01C}">
      <dgm:prSet/>
      <dgm:spPr/>
      <dgm:t>
        <a:bodyPr/>
        <a:lstStyle/>
        <a:p>
          <a:endParaRPr lang="en-US" sz="2400"/>
        </a:p>
      </dgm:t>
    </dgm:pt>
    <dgm:pt modelId="{D407DAA9-E0C7-4FF3-8559-3FF4D9DB0E2E}" type="sibTrans" cxnId="{7CE901BC-1378-41B6-8343-CD2D367CF01C}">
      <dgm:prSet/>
      <dgm:spPr/>
      <dgm:t>
        <a:bodyPr/>
        <a:lstStyle/>
        <a:p>
          <a:endParaRPr lang="en-US" sz="2400"/>
        </a:p>
      </dgm:t>
    </dgm:pt>
    <dgm:pt modelId="{227DE576-E88D-4532-8FDE-0FABA5955FE0}">
      <dgm:prSet phldrT="[Text]" custT="1"/>
      <dgm:spPr>
        <a:solidFill>
          <a:schemeClr val="bg2"/>
        </a:solidFill>
      </dgm:spPr>
      <dgm:t>
        <a:bodyPr/>
        <a:lstStyle/>
        <a:p>
          <a:r>
            <a:rPr lang="en-US" sz="2400" dirty="0" smtClean="0">
              <a:solidFill>
                <a:schemeClr val="bg2">
                  <a:lumMod val="50000"/>
                </a:schemeClr>
              </a:solidFill>
            </a:rPr>
            <a:t>Section 4</a:t>
          </a:r>
          <a:endParaRPr lang="en-US" sz="2400" dirty="0">
            <a:solidFill>
              <a:schemeClr val="bg2">
                <a:lumMod val="50000"/>
              </a:schemeClr>
            </a:solidFill>
          </a:endParaRPr>
        </a:p>
        <a:p>
          <a:r>
            <a:rPr lang="en-US" sz="2400" dirty="0">
              <a:solidFill>
                <a:schemeClr val="bg2">
                  <a:lumMod val="50000"/>
                </a:schemeClr>
              </a:solidFill>
            </a:rPr>
            <a:t>Impact in real life</a:t>
          </a:r>
        </a:p>
      </dgm:t>
    </dgm:pt>
    <dgm:pt modelId="{BD7CB743-DC38-42F6-8DA1-29D2BA0753A6}" type="parTrans" cxnId="{D2966F6E-2D83-4F1B-915C-8CEC1954B494}">
      <dgm:prSet/>
      <dgm:spPr/>
      <dgm:t>
        <a:bodyPr/>
        <a:lstStyle/>
        <a:p>
          <a:endParaRPr lang="en-US" sz="2400"/>
        </a:p>
      </dgm:t>
    </dgm:pt>
    <dgm:pt modelId="{D774DA2C-755F-4CD0-A98D-D5E63EED2202}" type="sibTrans" cxnId="{D2966F6E-2D83-4F1B-915C-8CEC1954B494}">
      <dgm:prSet/>
      <dgm:spPr/>
      <dgm:t>
        <a:bodyPr/>
        <a:lstStyle/>
        <a:p>
          <a:endParaRPr lang="en-US" sz="2400"/>
        </a:p>
      </dgm:t>
    </dgm:pt>
    <dgm:pt modelId="{D6AB93DD-23B4-47FD-A12A-1BE306E72CCC}">
      <dgm:prSet custT="1"/>
      <dgm:spPr/>
      <dgm:t>
        <a:bodyPr/>
        <a:lstStyle/>
        <a:p>
          <a:r>
            <a:rPr lang="en-US" sz="2400" dirty="0" smtClean="0"/>
            <a:t>Section 3</a:t>
          </a:r>
        </a:p>
        <a:p>
          <a:r>
            <a:rPr lang="en-US" sz="2400" dirty="0" smtClean="0"/>
            <a:t>Gla-300 clinical profile</a:t>
          </a:r>
          <a:endParaRPr lang="en-US" sz="2400" dirty="0"/>
        </a:p>
      </dgm:t>
    </dgm:pt>
    <dgm:pt modelId="{E42ADAE0-A295-4AE0-8867-7F769FD03ACC}" type="parTrans" cxnId="{C20BBBF0-85B0-4187-8D30-AF9B15C8FBA3}">
      <dgm:prSet/>
      <dgm:spPr/>
      <dgm:t>
        <a:bodyPr/>
        <a:lstStyle/>
        <a:p>
          <a:endParaRPr lang="en-US" sz="2400"/>
        </a:p>
      </dgm:t>
    </dgm:pt>
    <dgm:pt modelId="{9C81FC70-1FC5-43CF-90E7-FBCAF7096080}" type="sibTrans" cxnId="{C20BBBF0-85B0-4187-8D30-AF9B15C8FBA3}">
      <dgm:prSet/>
      <dgm:spPr/>
      <dgm:t>
        <a:bodyPr/>
        <a:lstStyle/>
        <a:p>
          <a:endParaRPr lang="en-US" sz="2400"/>
        </a:p>
      </dgm:t>
    </dgm:pt>
    <dgm:pt modelId="{76361958-0A8A-4F6D-A88B-6C9E0A1DDF0D}" type="pres">
      <dgm:prSet presAssocID="{045C06B8-4267-4CFD-9EF0-C0DAB54308CB}" presName="Name0" presStyleCnt="0">
        <dgm:presLayoutVars>
          <dgm:dir/>
          <dgm:resizeHandles val="exact"/>
        </dgm:presLayoutVars>
      </dgm:prSet>
      <dgm:spPr/>
      <dgm:t>
        <a:bodyPr/>
        <a:lstStyle/>
        <a:p>
          <a:endParaRPr lang="en-US"/>
        </a:p>
      </dgm:t>
    </dgm:pt>
    <dgm:pt modelId="{553A1AFE-147A-4B61-93E6-6877BB6C54BA}" type="pres">
      <dgm:prSet presAssocID="{7E47B2B9-1F20-4800-A6EF-049F381441D6}" presName="node" presStyleLbl="node1" presStyleIdx="0" presStyleCnt="4" custScaleX="81526">
        <dgm:presLayoutVars>
          <dgm:bulletEnabled val="1"/>
        </dgm:presLayoutVars>
      </dgm:prSet>
      <dgm:spPr/>
      <dgm:t>
        <a:bodyPr/>
        <a:lstStyle/>
        <a:p>
          <a:endParaRPr lang="en-US"/>
        </a:p>
      </dgm:t>
    </dgm:pt>
    <dgm:pt modelId="{20A66B35-D6C2-4DFA-813F-E23BAE448CE1}" type="pres">
      <dgm:prSet presAssocID="{D5961EC8-1E39-4FBB-AE55-B0C91195C3B6}" presName="sibTrans" presStyleCnt="0"/>
      <dgm:spPr/>
    </dgm:pt>
    <dgm:pt modelId="{A75E0634-2AA8-4586-8F75-0DFA42920985}" type="pres">
      <dgm:prSet presAssocID="{EBB62581-CC57-444F-9826-FCCA09EAF309}" presName="node" presStyleLbl="node1" presStyleIdx="1" presStyleCnt="4" custScaleX="87348">
        <dgm:presLayoutVars>
          <dgm:bulletEnabled val="1"/>
        </dgm:presLayoutVars>
      </dgm:prSet>
      <dgm:spPr/>
      <dgm:t>
        <a:bodyPr/>
        <a:lstStyle/>
        <a:p>
          <a:endParaRPr lang="en-US"/>
        </a:p>
      </dgm:t>
    </dgm:pt>
    <dgm:pt modelId="{74499A1C-310E-4C1B-8D9E-4FE00325BF53}" type="pres">
      <dgm:prSet presAssocID="{D407DAA9-E0C7-4FF3-8559-3FF4D9DB0E2E}" presName="sibTrans" presStyleCnt="0"/>
      <dgm:spPr/>
    </dgm:pt>
    <dgm:pt modelId="{1714E506-2E19-492C-A11C-CE73C6B41573}" type="pres">
      <dgm:prSet presAssocID="{D6AB93DD-23B4-47FD-A12A-1BE306E72CCC}" presName="node" presStyleLbl="node1" presStyleIdx="2" presStyleCnt="4" custScaleX="83421">
        <dgm:presLayoutVars>
          <dgm:bulletEnabled val="1"/>
        </dgm:presLayoutVars>
      </dgm:prSet>
      <dgm:spPr/>
      <dgm:t>
        <a:bodyPr/>
        <a:lstStyle/>
        <a:p>
          <a:endParaRPr lang="en-US"/>
        </a:p>
      </dgm:t>
    </dgm:pt>
    <dgm:pt modelId="{AF8949A5-4954-46F4-9BC5-7236692103F6}" type="pres">
      <dgm:prSet presAssocID="{9C81FC70-1FC5-43CF-90E7-FBCAF7096080}" presName="sibTrans" presStyleCnt="0"/>
      <dgm:spPr/>
    </dgm:pt>
    <dgm:pt modelId="{7F9A706A-BD3D-4655-8F2D-BD704BF6249F}" type="pres">
      <dgm:prSet presAssocID="{227DE576-E88D-4532-8FDE-0FABA5955FE0}" presName="node" presStyleLbl="node1" presStyleIdx="3" presStyleCnt="4" custScaleX="79076" custScaleY="96400">
        <dgm:presLayoutVars>
          <dgm:bulletEnabled val="1"/>
        </dgm:presLayoutVars>
      </dgm:prSet>
      <dgm:spPr/>
      <dgm:t>
        <a:bodyPr/>
        <a:lstStyle/>
        <a:p>
          <a:endParaRPr lang="en-US"/>
        </a:p>
      </dgm:t>
    </dgm:pt>
  </dgm:ptLst>
  <dgm:cxnLst>
    <dgm:cxn modelId="{F2BD44CB-BE6A-4353-91FC-C81A9A1506A7}" type="presOf" srcId="{EBB62581-CC57-444F-9826-FCCA09EAF309}" destId="{A75E0634-2AA8-4586-8F75-0DFA42920985}" srcOrd="0" destOrd="0" presId="urn:microsoft.com/office/officeart/2005/8/layout/hList6"/>
    <dgm:cxn modelId="{BA4834E2-81A7-4D87-8153-64B56AA8E6D8}" type="presOf" srcId="{227DE576-E88D-4532-8FDE-0FABA5955FE0}" destId="{7F9A706A-BD3D-4655-8F2D-BD704BF6249F}" srcOrd="0" destOrd="0" presId="urn:microsoft.com/office/officeart/2005/8/layout/hList6"/>
    <dgm:cxn modelId="{C20BBBF0-85B0-4187-8D30-AF9B15C8FBA3}" srcId="{045C06B8-4267-4CFD-9EF0-C0DAB54308CB}" destId="{D6AB93DD-23B4-47FD-A12A-1BE306E72CCC}" srcOrd="2" destOrd="0" parTransId="{E42ADAE0-A295-4AE0-8867-7F769FD03ACC}" sibTransId="{9C81FC70-1FC5-43CF-90E7-FBCAF7096080}"/>
    <dgm:cxn modelId="{15579772-512A-4146-BD18-209452442730}" type="presOf" srcId="{7E47B2B9-1F20-4800-A6EF-049F381441D6}" destId="{553A1AFE-147A-4B61-93E6-6877BB6C54BA}" srcOrd="0" destOrd="0" presId="urn:microsoft.com/office/officeart/2005/8/layout/hList6"/>
    <dgm:cxn modelId="{F3FD11C4-E337-4560-AF11-42F754E6533D}" type="presOf" srcId="{045C06B8-4267-4CFD-9EF0-C0DAB54308CB}" destId="{76361958-0A8A-4F6D-A88B-6C9E0A1DDF0D}" srcOrd="0" destOrd="0" presId="urn:microsoft.com/office/officeart/2005/8/layout/hList6"/>
    <dgm:cxn modelId="{B387653F-43FE-4E45-8239-D59D8EE4E4C9}" srcId="{045C06B8-4267-4CFD-9EF0-C0DAB54308CB}" destId="{7E47B2B9-1F20-4800-A6EF-049F381441D6}" srcOrd="0" destOrd="0" parTransId="{4B59DE08-030C-4D5F-A8F6-F4646E6CEAB0}" sibTransId="{D5961EC8-1E39-4FBB-AE55-B0C91195C3B6}"/>
    <dgm:cxn modelId="{7CE901BC-1378-41B6-8343-CD2D367CF01C}" srcId="{045C06B8-4267-4CFD-9EF0-C0DAB54308CB}" destId="{EBB62581-CC57-444F-9826-FCCA09EAF309}" srcOrd="1" destOrd="0" parTransId="{BD6B86C6-1F10-4A72-BFE4-86B02B24BEBF}" sibTransId="{D407DAA9-E0C7-4FF3-8559-3FF4D9DB0E2E}"/>
    <dgm:cxn modelId="{D2966F6E-2D83-4F1B-915C-8CEC1954B494}" srcId="{045C06B8-4267-4CFD-9EF0-C0DAB54308CB}" destId="{227DE576-E88D-4532-8FDE-0FABA5955FE0}" srcOrd="3" destOrd="0" parTransId="{BD7CB743-DC38-42F6-8DA1-29D2BA0753A6}" sibTransId="{D774DA2C-755F-4CD0-A98D-D5E63EED2202}"/>
    <dgm:cxn modelId="{F6E506C8-C351-487A-BB50-EC1D39943C9F}" type="presOf" srcId="{D6AB93DD-23B4-47FD-A12A-1BE306E72CCC}" destId="{1714E506-2E19-492C-A11C-CE73C6B41573}" srcOrd="0" destOrd="0" presId="urn:microsoft.com/office/officeart/2005/8/layout/hList6"/>
    <dgm:cxn modelId="{765B99A3-582F-46FB-8996-D18FC4F901C4}" type="presParOf" srcId="{76361958-0A8A-4F6D-A88B-6C9E0A1DDF0D}" destId="{553A1AFE-147A-4B61-93E6-6877BB6C54BA}" srcOrd="0" destOrd="0" presId="urn:microsoft.com/office/officeart/2005/8/layout/hList6"/>
    <dgm:cxn modelId="{46DCF1EB-D6E7-49C3-AD25-065C71BED41E}" type="presParOf" srcId="{76361958-0A8A-4F6D-A88B-6C9E0A1DDF0D}" destId="{20A66B35-D6C2-4DFA-813F-E23BAE448CE1}" srcOrd="1" destOrd="0" presId="urn:microsoft.com/office/officeart/2005/8/layout/hList6"/>
    <dgm:cxn modelId="{AC7EB6D6-56E7-4C86-9DAE-F8B95275E565}" type="presParOf" srcId="{76361958-0A8A-4F6D-A88B-6C9E0A1DDF0D}" destId="{A75E0634-2AA8-4586-8F75-0DFA42920985}" srcOrd="2" destOrd="0" presId="urn:microsoft.com/office/officeart/2005/8/layout/hList6"/>
    <dgm:cxn modelId="{AA622ABF-350A-449A-9364-AFCEFF56D8F1}" type="presParOf" srcId="{76361958-0A8A-4F6D-A88B-6C9E0A1DDF0D}" destId="{74499A1C-310E-4C1B-8D9E-4FE00325BF53}" srcOrd="3" destOrd="0" presId="urn:microsoft.com/office/officeart/2005/8/layout/hList6"/>
    <dgm:cxn modelId="{238FA92D-92EC-48D0-860D-46F4F2A14F83}" type="presParOf" srcId="{76361958-0A8A-4F6D-A88B-6C9E0A1DDF0D}" destId="{1714E506-2E19-492C-A11C-CE73C6B41573}" srcOrd="4" destOrd="0" presId="urn:microsoft.com/office/officeart/2005/8/layout/hList6"/>
    <dgm:cxn modelId="{651FE667-C54C-4B37-A956-608C18CE3FE8}" type="presParOf" srcId="{76361958-0A8A-4F6D-A88B-6C9E0A1DDF0D}" destId="{AF8949A5-4954-46F4-9BC5-7236692103F6}" srcOrd="5" destOrd="0" presId="urn:microsoft.com/office/officeart/2005/8/layout/hList6"/>
    <dgm:cxn modelId="{5EAB509A-8311-4839-8A4A-EFC98A846032}" type="presParOf" srcId="{76361958-0A8A-4F6D-A88B-6C9E0A1DDF0D}" destId="{7F9A706A-BD3D-4655-8F2D-BD704BF6249F}"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A1AFE-147A-4B61-93E6-6877BB6C54BA}">
      <dsp:nvSpPr>
        <dsp:cNvPr id="0" name=""/>
        <dsp:cNvSpPr/>
      </dsp:nvSpPr>
      <dsp:spPr>
        <a:xfrm rot="16200000">
          <a:off x="-1128216" y="1135595"/>
          <a:ext cx="4919923" cy="2648731"/>
        </a:xfrm>
        <a:prstGeom prst="flowChartManualOperation">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t>Section 1</a:t>
          </a:r>
          <a:endParaRPr lang="en-US" sz="2400" kern="1200" dirty="0"/>
        </a:p>
        <a:p>
          <a:pPr lvl="0" algn="ctr" defTabSz="1066800">
            <a:lnSpc>
              <a:spcPct val="90000"/>
            </a:lnSpc>
            <a:spcBef>
              <a:spcPct val="0"/>
            </a:spcBef>
            <a:spcAft>
              <a:spcPct val="35000"/>
            </a:spcAft>
          </a:pPr>
          <a:r>
            <a:rPr lang="en-US" sz="2400" kern="1200" dirty="0"/>
            <a:t>Burdens and barriers</a:t>
          </a:r>
        </a:p>
      </dsp:txBody>
      <dsp:txXfrm rot="5400000">
        <a:off x="7380" y="983984"/>
        <a:ext cx="2648731" cy="2951953"/>
      </dsp:txXfrm>
    </dsp:sp>
    <dsp:sp modelId="{A75E0634-2AA8-4586-8F75-0DFA42920985}">
      <dsp:nvSpPr>
        <dsp:cNvPr id="0" name=""/>
        <dsp:cNvSpPr/>
      </dsp:nvSpPr>
      <dsp:spPr>
        <a:xfrm rot="16200000">
          <a:off x="1858761" y="1041019"/>
          <a:ext cx="4919923" cy="2837884"/>
        </a:xfrm>
        <a:prstGeom prst="flowChartManualOperati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ts val="600"/>
            </a:spcAft>
          </a:pPr>
          <a:r>
            <a:rPr lang="en-US" sz="2400" kern="1200" dirty="0" smtClean="0"/>
            <a:t>Section 2  </a:t>
          </a:r>
        </a:p>
        <a:p>
          <a:pPr lvl="0" algn="ctr" defTabSz="1066800">
            <a:lnSpc>
              <a:spcPct val="90000"/>
            </a:lnSpc>
            <a:spcBef>
              <a:spcPct val="0"/>
            </a:spcBef>
            <a:spcAft>
              <a:spcPts val="600"/>
            </a:spcAft>
          </a:pPr>
          <a:r>
            <a:rPr lang="en-US" sz="2400" kern="1200" dirty="0" smtClean="0"/>
            <a:t>Gla-300 character-</a:t>
          </a:r>
          <a:r>
            <a:rPr lang="en-US" sz="2400" kern="1200" dirty="0" err="1" smtClean="0"/>
            <a:t>istics</a:t>
          </a:r>
          <a:endParaRPr lang="en-US" sz="2400" kern="1200" dirty="0"/>
        </a:p>
      </dsp:txBody>
      <dsp:txXfrm rot="5400000">
        <a:off x="2899780" y="983985"/>
        <a:ext cx="2837884" cy="2951953"/>
      </dsp:txXfrm>
    </dsp:sp>
    <dsp:sp modelId="{1714E506-2E19-492C-A11C-CE73C6B41573}">
      <dsp:nvSpPr>
        <dsp:cNvPr id="0" name=""/>
        <dsp:cNvSpPr/>
      </dsp:nvSpPr>
      <dsp:spPr>
        <a:xfrm rot="16200000">
          <a:off x="4876523" y="1104812"/>
          <a:ext cx="4919923" cy="2710298"/>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t>Section 3</a:t>
          </a:r>
        </a:p>
        <a:p>
          <a:pPr lvl="0" algn="ctr" defTabSz="1066800">
            <a:lnSpc>
              <a:spcPct val="90000"/>
            </a:lnSpc>
            <a:spcBef>
              <a:spcPct val="0"/>
            </a:spcBef>
            <a:spcAft>
              <a:spcPct val="35000"/>
            </a:spcAft>
          </a:pPr>
          <a:r>
            <a:rPr lang="en-US" sz="2400" kern="1200" dirty="0" smtClean="0"/>
            <a:t>Gla-300 clinical profile</a:t>
          </a:r>
          <a:endParaRPr lang="en-US" sz="2400" kern="1200" dirty="0"/>
        </a:p>
      </dsp:txBody>
      <dsp:txXfrm rot="5400000">
        <a:off x="5981335" y="983985"/>
        <a:ext cx="2710298" cy="2951953"/>
      </dsp:txXfrm>
    </dsp:sp>
    <dsp:sp modelId="{7F9A706A-BD3D-4655-8F2D-BD704BF6249F}">
      <dsp:nvSpPr>
        <dsp:cNvPr id="0" name=""/>
        <dsp:cNvSpPr/>
      </dsp:nvSpPr>
      <dsp:spPr>
        <a:xfrm rot="16200000">
          <a:off x="7848467" y="1175395"/>
          <a:ext cx="4742805" cy="2569131"/>
        </a:xfrm>
        <a:prstGeom prst="flowChartManualOperation">
          <a:avLst/>
        </a:prstGeom>
        <a:solidFill>
          <a:schemeClr val="bg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2">
                  <a:lumMod val="50000"/>
                </a:schemeClr>
              </a:solidFill>
            </a:rPr>
            <a:t>Section 4</a:t>
          </a:r>
          <a:endParaRPr lang="en-US" sz="2400" kern="1200" dirty="0">
            <a:solidFill>
              <a:schemeClr val="bg2">
                <a:lumMod val="50000"/>
              </a:schemeClr>
            </a:solidFill>
          </a:endParaRPr>
        </a:p>
        <a:p>
          <a:pPr lvl="0" algn="ctr" defTabSz="1066800">
            <a:lnSpc>
              <a:spcPct val="90000"/>
            </a:lnSpc>
            <a:spcBef>
              <a:spcPct val="0"/>
            </a:spcBef>
            <a:spcAft>
              <a:spcPct val="35000"/>
            </a:spcAft>
          </a:pPr>
          <a:r>
            <a:rPr lang="en-US" sz="2400" kern="1200" dirty="0">
              <a:solidFill>
                <a:schemeClr val="bg2">
                  <a:lumMod val="50000"/>
                </a:schemeClr>
              </a:solidFill>
            </a:rPr>
            <a:t>Impact in real life</a:t>
          </a:r>
        </a:p>
      </dsp:txBody>
      <dsp:txXfrm rot="5400000">
        <a:off x="8935304" y="1037119"/>
        <a:ext cx="2569131" cy="284568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0.33819</cdr:x>
      <cdr:y>0.26385</cdr:y>
    </cdr:from>
    <cdr:to>
      <cdr:x>0.60847</cdr:x>
      <cdr:y>0.47773</cdr:y>
    </cdr:to>
    <cdr:sp macro="" textlink="">
      <cdr:nvSpPr>
        <cdr:cNvPr id="2" name="TextBox 7"/>
        <cdr:cNvSpPr txBox="1"/>
      </cdr:nvSpPr>
      <cdr:spPr>
        <a:xfrm xmlns:a="http://schemas.openxmlformats.org/drawingml/2006/main">
          <a:off x="723693" y="341726"/>
          <a:ext cx="578372"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GB" sz="1200" b="1" dirty="0">
              <a:solidFill>
                <a:schemeClr val="bg1"/>
              </a:solidFill>
            </a:rPr>
            <a:t>31%</a:t>
          </a:r>
        </a:p>
      </cdr:txBody>
    </cdr:sp>
  </cdr:relSizeAnchor>
  <cdr:relSizeAnchor xmlns:cdr="http://schemas.openxmlformats.org/drawingml/2006/chartDrawing">
    <cdr:from>
      <cdr:x>0.63723</cdr:x>
      <cdr:y>0.28111</cdr:y>
    </cdr:from>
    <cdr:to>
      <cdr:x>0.934</cdr:x>
      <cdr:y>0.49499</cdr:y>
    </cdr:to>
    <cdr:sp macro="" textlink="">
      <cdr:nvSpPr>
        <cdr:cNvPr id="3" name="TextBox 8"/>
        <cdr:cNvSpPr txBox="1"/>
      </cdr:nvSpPr>
      <cdr:spPr>
        <a:xfrm xmlns:a="http://schemas.openxmlformats.org/drawingml/2006/main">
          <a:off x="1363609" y="364076"/>
          <a:ext cx="635084" cy="27700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GB" sz="1200" b="1" dirty="0">
              <a:solidFill>
                <a:schemeClr val="bg1"/>
              </a:solidFill>
            </a:rPr>
            <a:t>30%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0" y="0"/>
            <a:ext cx="3038475" cy="466725"/>
          </a:xfrm>
          <a:prstGeom prst="rect">
            <a:avLst/>
          </a:prstGeom>
        </p:spPr>
        <p:txBody>
          <a:bodyPr vert="horz" lIns="91440" tIns="45720" rIns="91440" bIns="45720" rtlCol="0"/>
          <a:lstStyle>
            <a:lvl1pPr algn="r">
              <a:defRPr sz="1200"/>
            </a:lvl1pPr>
          </a:lstStyle>
          <a:p>
            <a:fld id="{0DACEC64-8674-49FB-A222-BE22C410492D}" type="datetimeFigureOut">
              <a:rPr lang="en-US" smtClean="0"/>
              <a:t>6/23/2021</a:t>
            </a:fld>
            <a:endParaRPr lang="en-US"/>
          </a:p>
        </p:txBody>
      </p:sp>
      <p:sp>
        <p:nvSpPr>
          <p:cNvPr id="4" name="Footer Placeholder 3"/>
          <p:cNvSpPr>
            <a:spLocks noGrp="1"/>
          </p:cNvSpPr>
          <p:nvPr>
            <p:ph type="ftr" sz="quarter" idx="2"/>
          </p:nvPr>
        </p:nvSpPr>
        <p:spPr>
          <a:xfrm>
            <a:off x="2" y="8829677"/>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0" y="8829677"/>
            <a:ext cx="3038475" cy="466725"/>
          </a:xfrm>
          <a:prstGeom prst="rect">
            <a:avLst/>
          </a:prstGeom>
        </p:spPr>
        <p:txBody>
          <a:bodyPr vert="horz" lIns="91440" tIns="45720" rIns="91440" bIns="45720" rtlCol="0" anchor="b"/>
          <a:lstStyle>
            <a:lvl1pPr algn="r">
              <a:defRPr sz="1200"/>
            </a:lvl1pPr>
          </a:lstStyle>
          <a:p>
            <a:fld id="{4C56134E-3A09-4290-9CED-6012BC57EF59}" type="slidenum">
              <a:rPr lang="en-US" smtClean="0"/>
              <a:t>‹#›</a:t>
            </a:fld>
            <a:endParaRPr lang="en-US"/>
          </a:p>
        </p:txBody>
      </p:sp>
    </p:spTree>
    <p:extLst>
      <p:ext uri="{BB962C8B-B14F-4D97-AF65-F5344CB8AC3E}">
        <p14:creationId xmlns:p14="http://schemas.microsoft.com/office/powerpoint/2010/main" val="2566393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0AD36B-1726-4311-9615-210E199DBFFE}" type="datetimeFigureOut">
              <a:rPr lang="en-US" smtClean="0"/>
              <a:t>6/23/2021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77" tIns="46589" rIns="93177" bIns="46589" rtlCol="0" anchor="b"/>
          <a:lstStyle>
            <a:lvl1pPr algn="r">
              <a:defRPr sz="1200"/>
            </a:lvl1pPr>
          </a:lstStyle>
          <a:p>
            <a:fld id="{7B53461A-2EA5-4446-84AA-453DAF0B11F7}" type="slidenum">
              <a:rPr lang="en-US" smtClean="0"/>
              <a:t>‹#›</a:t>
            </a:fld>
            <a:endParaRPr lang="en-US"/>
          </a:p>
        </p:txBody>
      </p:sp>
    </p:spTree>
    <p:extLst>
      <p:ext uri="{BB962C8B-B14F-4D97-AF65-F5344CB8AC3E}">
        <p14:creationId xmlns:p14="http://schemas.microsoft.com/office/powerpoint/2010/main" val="3722414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163C10-12FB-4F7B-A93A-1551A6E5CEB3}" type="slidenum">
              <a:rPr lang="en-US" smtClean="0"/>
              <a:t>1</a:t>
            </a:fld>
            <a:endParaRPr lang="en-US"/>
          </a:p>
        </p:txBody>
      </p:sp>
    </p:spTree>
    <p:extLst>
      <p:ext uri="{BB962C8B-B14F-4D97-AF65-F5344CB8AC3E}">
        <p14:creationId xmlns:p14="http://schemas.microsoft.com/office/powerpoint/2010/main" val="68915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bwMode="auto">
          <a:xfrm>
            <a:off x="114300" y="746125"/>
            <a:ext cx="662940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2804" indent="-172804">
              <a:buFont typeface="Arial" panose="020B0604020202020204" pitchFamily="34" charset="0"/>
              <a:buChar char="•"/>
              <a:defRPr/>
            </a:pPr>
            <a:endParaRPr lang="en-US" dirty="0"/>
          </a:p>
        </p:txBody>
      </p:sp>
      <p:sp>
        <p:nvSpPr>
          <p:cNvPr id="2959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defRPr>
            </a:lvl1pPr>
            <a:lvl2pPr marL="748819" indent="-288007">
              <a:defRPr>
                <a:solidFill>
                  <a:schemeClr val="tx1"/>
                </a:solidFill>
                <a:latin typeface="Arial" pitchFamily="34" charset="0"/>
              </a:defRPr>
            </a:lvl2pPr>
            <a:lvl3pPr marL="1152030" indent="-230406">
              <a:defRPr>
                <a:solidFill>
                  <a:schemeClr val="tx1"/>
                </a:solidFill>
                <a:latin typeface="Arial" pitchFamily="34" charset="0"/>
              </a:defRPr>
            </a:lvl3pPr>
            <a:lvl4pPr marL="1612842" indent="-230406">
              <a:defRPr>
                <a:solidFill>
                  <a:schemeClr val="tx1"/>
                </a:solidFill>
                <a:latin typeface="Arial" pitchFamily="34" charset="0"/>
              </a:defRPr>
            </a:lvl4pPr>
            <a:lvl5pPr marL="2073653" indent="-230406">
              <a:defRPr>
                <a:solidFill>
                  <a:schemeClr val="tx1"/>
                </a:solidFill>
                <a:latin typeface="Arial" pitchFamily="34" charset="0"/>
              </a:defRPr>
            </a:lvl5pPr>
            <a:lvl6pPr marL="2534465" indent="-230406" defTabSz="460812" fontAlgn="base">
              <a:spcBef>
                <a:spcPct val="0"/>
              </a:spcBef>
              <a:spcAft>
                <a:spcPct val="0"/>
              </a:spcAft>
              <a:defRPr>
                <a:solidFill>
                  <a:schemeClr val="tx1"/>
                </a:solidFill>
                <a:latin typeface="Arial" pitchFamily="34" charset="0"/>
              </a:defRPr>
            </a:lvl6pPr>
            <a:lvl7pPr marL="2995277" indent="-230406" defTabSz="460812" fontAlgn="base">
              <a:spcBef>
                <a:spcPct val="0"/>
              </a:spcBef>
              <a:spcAft>
                <a:spcPct val="0"/>
              </a:spcAft>
              <a:defRPr>
                <a:solidFill>
                  <a:schemeClr val="tx1"/>
                </a:solidFill>
                <a:latin typeface="Arial" pitchFamily="34" charset="0"/>
              </a:defRPr>
            </a:lvl7pPr>
            <a:lvl8pPr marL="3456089" indent="-230406" defTabSz="460812" fontAlgn="base">
              <a:spcBef>
                <a:spcPct val="0"/>
              </a:spcBef>
              <a:spcAft>
                <a:spcPct val="0"/>
              </a:spcAft>
              <a:defRPr>
                <a:solidFill>
                  <a:schemeClr val="tx1"/>
                </a:solidFill>
                <a:latin typeface="Arial" pitchFamily="34" charset="0"/>
              </a:defRPr>
            </a:lvl8pPr>
            <a:lvl9pPr marL="3916901" indent="-230406" defTabSz="460812"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928A8BB9-A0FD-43D3-915F-E7958E32585B}" type="slidenum">
              <a:rPr lang="en-US" altLang="en-US" smtClean="0">
                <a:solidFill>
                  <a:srgbClr val="000000"/>
                </a:solidFill>
              </a:rPr>
              <a:pPr fontAlgn="base">
                <a:spcBef>
                  <a:spcPct val="0"/>
                </a:spcBef>
                <a:spcAft>
                  <a:spcPct val="0"/>
                </a:spcAft>
                <a:defRPr/>
              </a:pPr>
              <a:t>19</a:t>
            </a:fld>
            <a:endParaRPr lang="en-US" altLang="en-US" dirty="0">
              <a:solidFill>
                <a:srgbClr val="000000"/>
              </a:solidFill>
            </a:endParaRPr>
          </a:p>
        </p:txBody>
      </p:sp>
    </p:spTree>
    <p:extLst>
      <p:ext uri="{BB962C8B-B14F-4D97-AF65-F5344CB8AC3E}">
        <p14:creationId xmlns:p14="http://schemas.microsoft.com/office/powerpoint/2010/main" val="52133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114300" y="746125"/>
            <a:ext cx="6629400"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32011" indent="-280707">
              <a:defRPr>
                <a:solidFill>
                  <a:schemeClr val="tx1"/>
                </a:solidFill>
                <a:latin typeface="Arial" pitchFamily="34" charset="0"/>
                <a:ea typeface="MS PGothic" pitchFamily="34" charset="-128"/>
              </a:defRPr>
            </a:lvl2pPr>
            <a:lvl3pPr marL="1127483" indent="-224878">
              <a:defRPr>
                <a:solidFill>
                  <a:schemeClr val="tx1"/>
                </a:solidFill>
                <a:latin typeface="Arial" pitchFamily="34" charset="0"/>
                <a:ea typeface="MS PGothic" pitchFamily="34" charset="-128"/>
              </a:defRPr>
            </a:lvl3pPr>
            <a:lvl4pPr marL="1578787" indent="-224878">
              <a:defRPr>
                <a:solidFill>
                  <a:schemeClr val="tx1"/>
                </a:solidFill>
                <a:latin typeface="Arial" pitchFamily="34" charset="0"/>
                <a:ea typeface="MS PGothic" pitchFamily="34" charset="-128"/>
              </a:defRPr>
            </a:lvl4pPr>
            <a:lvl5pPr marL="2030089" indent="-224878">
              <a:defRPr>
                <a:solidFill>
                  <a:schemeClr val="tx1"/>
                </a:solidFill>
                <a:latin typeface="Arial" pitchFamily="34" charset="0"/>
                <a:ea typeface="MS PGothic" pitchFamily="34" charset="-128"/>
              </a:defRPr>
            </a:lvl5pPr>
            <a:lvl6pPr marL="2476741" indent="-224878" defTabSz="446651" eaLnBrk="0" fontAlgn="base" hangingPunct="0">
              <a:spcBef>
                <a:spcPct val="0"/>
              </a:spcBef>
              <a:spcAft>
                <a:spcPct val="0"/>
              </a:spcAft>
              <a:defRPr>
                <a:solidFill>
                  <a:schemeClr val="tx1"/>
                </a:solidFill>
                <a:latin typeface="Arial" pitchFamily="34" charset="0"/>
                <a:ea typeface="MS PGothic" pitchFamily="34" charset="-128"/>
              </a:defRPr>
            </a:lvl6pPr>
            <a:lvl7pPr marL="2923391" indent="-224878" defTabSz="446651" eaLnBrk="0" fontAlgn="base" hangingPunct="0">
              <a:spcBef>
                <a:spcPct val="0"/>
              </a:spcBef>
              <a:spcAft>
                <a:spcPct val="0"/>
              </a:spcAft>
              <a:defRPr>
                <a:solidFill>
                  <a:schemeClr val="tx1"/>
                </a:solidFill>
                <a:latin typeface="Arial" pitchFamily="34" charset="0"/>
                <a:ea typeface="MS PGothic" pitchFamily="34" charset="-128"/>
              </a:defRPr>
            </a:lvl7pPr>
            <a:lvl8pPr marL="3370041" indent="-224878" defTabSz="446651" eaLnBrk="0" fontAlgn="base" hangingPunct="0">
              <a:spcBef>
                <a:spcPct val="0"/>
              </a:spcBef>
              <a:spcAft>
                <a:spcPct val="0"/>
              </a:spcAft>
              <a:defRPr>
                <a:solidFill>
                  <a:schemeClr val="tx1"/>
                </a:solidFill>
                <a:latin typeface="Arial" pitchFamily="34" charset="0"/>
                <a:ea typeface="MS PGothic" pitchFamily="34" charset="-128"/>
              </a:defRPr>
            </a:lvl8pPr>
            <a:lvl9pPr marL="3816693" indent="-224878" defTabSz="446651" eaLnBrk="0" fontAlgn="base" hangingPunct="0">
              <a:spcBef>
                <a:spcPct val="0"/>
              </a:spcBef>
              <a:spcAft>
                <a:spcPct val="0"/>
              </a:spcAft>
              <a:defRPr>
                <a:solidFill>
                  <a:schemeClr val="tx1"/>
                </a:solidFill>
                <a:latin typeface="Arial" pitchFamily="34" charset="0"/>
                <a:ea typeface="MS PGothic"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B72FB00-D12A-404F-BD20-127DBFD8CD7D}" type="slidenum">
              <a:rPr kumimoji="0" lang="en-US" altLang="en-US"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200" b="0"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729576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b="1"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fld id="{72D5A359-26D5-4E9F-813B-C646FC1251FE}" type="slidenum">
              <a:rPr lang="en-GB" smtClean="0"/>
              <a:pPr/>
              <a:t>21</a:t>
            </a:fld>
            <a:endParaRPr lang="en-GB" dirty="0"/>
          </a:p>
        </p:txBody>
      </p:sp>
    </p:spTree>
    <p:extLst>
      <p:ext uri="{BB962C8B-B14F-4D97-AF65-F5344CB8AC3E}">
        <p14:creationId xmlns:p14="http://schemas.microsoft.com/office/powerpoint/2010/main" val="101812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A1949F-3997-5540-B7DE-2B44A80D1D1D}" type="slidenum">
              <a:rPr lang="en-US" smtClean="0"/>
              <a:pPr/>
              <a:t>22</a:t>
            </a:fld>
            <a:endParaRPr lang="en-US" dirty="0"/>
          </a:p>
        </p:txBody>
      </p:sp>
    </p:spTree>
    <p:extLst>
      <p:ext uri="{BB962C8B-B14F-4D97-AF65-F5344CB8AC3E}">
        <p14:creationId xmlns:p14="http://schemas.microsoft.com/office/powerpoint/2010/main" val="2853607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AA4B0E-D2B2-41E8-BBF7-C0A22D6387EA}" type="slidenum">
              <a:rPr lang="en-US" altLang="en-US" smtClean="0">
                <a:latin typeface="Calibri" panose="020F0502020204030204" pitchFamily="34" charset="0"/>
              </a:rPr>
              <a:pPr/>
              <a:t>23</a:t>
            </a:fld>
            <a:endParaRPr lang="en-US" altLang="en-US" dirty="0">
              <a:latin typeface="Calibri" panose="020F0502020204030204" pitchFamily="34" charset="0"/>
            </a:endParaRPr>
          </a:p>
        </p:txBody>
      </p:sp>
    </p:spTree>
    <p:extLst>
      <p:ext uri="{BB962C8B-B14F-4D97-AF65-F5344CB8AC3E}">
        <p14:creationId xmlns:p14="http://schemas.microsoft.com/office/powerpoint/2010/main" val="1176984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b="1" baseline="0"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7ED98B-6794-4CE0-A3E5-ED53FBF3578D}" type="slidenum">
              <a:rPr lang="en-US" altLang="en-US" smtClean="0">
                <a:latin typeface="Calibri" panose="020F0502020204030204" pitchFamily="34" charset="0"/>
              </a:rPr>
              <a:pPr/>
              <a:t>24</a:t>
            </a:fld>
            <a:endParaRPr lang="en-US" altLang="en-US" dirty="0">
              <a:latin typeface="Calibri" panose="020F0502020204030204" pitchFamily="34" charset="0"/>
            </a:endParaRPr>
          </a:p>
        </p:txBody>
      </p:sp>
    </p:spTree>
    <p:extLst>
      <p:ext uri="{BB962C8B-B14F-4D97-AF65-F5344CB8AC3E}">
        <p14:creationId xmlns:p14="http://schemas.microsoft.com/office/powerpoint/2010/main" val="3290423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8D9BC7-36F0-489B-8B84-72A30C570A06}" type="slidenum">
              <a:rPr lang="en-US" altLang="en-US" smtClean="0">
                <a:solidFill>
                  <a:prstClr val="black"/>
                </a:solidFill>
                <a:latin typeface="Calibri" panose="020F0502020204030204" pitchFamily="34" charset="0"/>
              </a:rPr>
              <a:pPr/>
              <a:t>25</a:t>
            </a:fld>
            <a:endParaRPr lang="en-US" altLang="en-US" dirty="0">
              <a:solidFill>
                <a:prstClr val="black"/>
              </a:solidFill>
              <a:latin typeface="Calibri" panose="020F0502020204030204" pitchFamily="34" charset="0"/>
            </a:endParaRPr>
          </a:p>
        </p:txBody>
      </p:sp>
    </p:spTree>
    <p:extLst>
      <p:ext uri="{BB962C8B-B14F-4D97-AF65-F5344CB8AC3E}">
        <p14:creationId xmlns:p14="http://schemas.microsoft.com/office/powerpoint/2010/main" val="1054144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D78536-0625-45A0-AE9B-16ECD7F8431E}" type="slidenum">
              <a:rPr lang="en-US" altLang="en-US" smtClean="0">
                <a:latin typeface="Calibri" panose="020F0502020204030204" pitchFamily="34" charset="0"/>
              </a:rPr>
              <a:pPr/>
              <a:t>26</a:t>
            </a:fld>
            <a:endParaRPr lang="en-US" altLang="en-US" dirty="0">
              <a:latin typeface="Calibri" panose="020F0502020204030204" pitchFamily="34" charset="0"/>
            </a:endParaRPr>
          </a:p>
        </p:txBody>
      </p:sp>
    </p:spTree>
    <p:extLst>
      <p:ext uri="{BB962C8B-B14F-4D97-AF65-F5344CB8AC3E}">
        <p14:creationId xmlns:p14="http://schemas.microsoft.com/office/powerpoint/2010/main" val="3689638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572F75-52D2-4A59-9303-74D2BC7A1D02}" type="slidenum">
              <a:rPr lang="en-US" altLang="en-US" smtClean="0">
                <a:latin typeface="Calibri" panose="020F0502020204030204" pitchFamily="34" charset="0"/>
              </a:rPr>
              <a:pPr/>
              <a:t>27</a:t>
            </a:fld>
            <a:endParaRPr lang="en-US" altLang="en-US" dirty="0">
              <a:latin typeface="Calibri" panose="020F0502020204030204" pitchFamily="34" charset="0"/>
            </a:endParaRPr>
          </a:p>
        </p:txBody>
      </p:sp>
    </p:spTree>
    <p:extLst>
      <p:ext uri="{BB962C8B-B14F-4D97-AF65-F5344CB8AC3E}">
        <p14:creationId xmlns:p14="http://schemas.microsoft.com/office/powerpoint/2010/main" val="1463932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A1949F-3997-5540-B7DE-2B44A80D1D1D}" type="slidenum">
              <a:rPr lang="en-US" smtClean="0"/>
              <a:pPr/>
              <a:t>28</a:t>
            </a:fld>
            <a:endParaRPr lang="en-US" dirty="0"/>
          </a:p>
        </p:txBody>
      </p:sp>
    </p:spTree>
    <p:extLst>
      <p:ext uri="{BB962C8B-B14F-4D97-AF65-F5344CB8AC3E}">
        <p14:creationId xmlns:p14="http://schemas.microsoft.com/office/powerpoint/2010/main" val="73462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378" rtl="0" eaLnBrk="1" fontAlgn="auto" latinLnBrk="0" hangingPunct="1">
              <a:lnSpc>
                <a:spcPct val="100000"/>
              </a:lnSpc>
              <a:spcBef>
                <a:spcPct val="0"/>
              </a:spcBef>
              <a:spcAft>
                <a:spcPts val="0"/>
              </a:spcAft>
              <a:buClrTx/>
              <a:buSzTx/>
              <a:buFontTx/>
              <a:buNone/>
              <a:tabLst/>
              <a:defRPr/>
            </a:pPr>
            <a:r>
              <a:rPr lang="en-US" altLang="fr-FR" sz="1200" dirty="0" smtClean="0">
                <a:solidFill>
                  <a:schemeClr val="bg1"/>
                </a:solidFill>
                <a:hlinkClick r:id="rId2" action="ppaction://hlinksldjump"/>
              </a:rPr>
              <a:t>Diabetes is an increasing global epidemic</a:t>
            </a:r>
            <a:endParaRPr lang="en-US" altLang="fr-FR" sz="1200" dirty="0" smtClean="0">
              <a:solidFill>
                <a:schemeClr val="bg1"/>
              </a:solidFill>
            </a:endParaRPr>
          </a:p>
          <a:p>
            <a:pPr eaLnBrk="1" hangingPunct="1">
              <a:spcBef>
                <a:spcPct val="0"/>
              </a:spcBef>
            </a:pPr>
            <a:endParaRPr lang="zh-CN" altLang="zh-CN" dirty="0"/>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2868333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A1949F-3997-5540-B7DE-2B44A80D1D1D}" type="slidenum">
              <a:rPr lang="en-US" smtClean="0"/>
              <a:pPr/>
              <a:t>29</a:t>
            </a:fld>
            <a:endParaRPr lang="en-US" dirty="0"/>
          </a:p>
        </p:txBody>
      </p:sp>
    </p:spTree>
    <p:extLst>
      <p:ext uri="{BB962C8B-B14F-4D97-AF65-F5344CB8AC3E}">
        <p14:creationId xmlns:p14="http://schemas.microsoft.com/office/powerpoint/2010/main" val="635337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9F00F7-39D7-4358-BE02-D90B296B593D}" type="slidenum">
              <a:rPr lang="en-US" altLang="en-US" smtClean="0">
                <a:latin typeface="Calibri" panose="020F0502020204030204" pitchFamily="34" charset="0"/>
              </a:rPr>
              <a:pPr/>
              <a:t>30</a:t>
            </a:fld>
            <a:endParaRPr lang="en-US" altLang="en-US" dirty="0">
              <a:latin typeface="Calibri" panose="020F0502020204030204" pitchFamily="34" charset="0"/>
            </a:endParaRPr>
          </a:p>
        </p:txBody>
      </p:sp>
    </p:spTree>
    <p:extLst>
      <p:ext uri="{BB962C8B-B14F-4D97-AF65-F5344CB8AC3E}">
        <p14:creationId xmlns:p14="http://schemas.microsoft.com/office/powerpoint/2010/main" val="2969529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677703-EE02-40A0-9974-C21209D25DF2}" type="slidenum">
              <a:rPr lang="en-US" smtClean="0">
                <a:solidFill>
                  <a:srgbClr val="000000"/>
                </a:solidFill>
                <a:latin typeface="Calibri" panose="020F0502020204030204" pitchFamily="34" charset="0"/>
                <a:ea typeface="MS PGothic" panose="020B0600070205080204" pitchFamily="34" charset="-128"/>
              </a:rPr>
              <a:pPr/>
              <a:t>31</a:t>
            </a:fld>
            <a:endParaRPr lang="en-US" dirty="0">
              <a:solidFill>
                <a:srgbClr val="000000"/>
              </a:solidFill>
              <a:latin typeface="Calibri" panose="020F0502020204030204" pitchFamily="34" charset="0"/>
              <a:ea typeface="MS PGothic" panose="020B0600070205080204" pitchFamily="34" charset="-128"/>
            </a:endParaRPr>
          </a:p>
        </p:txBody>
      </p:sp>
      <p:sp>
        <p:nvSpPr>
          <p:cNvPr id="2" name="Notes Placeholder 1"/>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501251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7713"/>
            <a:ext cx="6624637" cy="3727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A1949F-3997-5540-B7DE-2B44A80D1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266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75" y="804863"/>
            <a:ext cx="7159625" cy="4027487"/>
          </a:xfrm>
        </p:spPr>
      </p:sp>
      <p:sp>
        <p:nvSpPr>
          <p:cNvPr id="3" name="Notes Placeholder 2"/>
          <p:cNvSpPr>
            <a:spLocks noGrp="1"/>
          </p:cNvSpPr>
          <p:nvPr>
            <p:ph type="body" idx="1"/>
          </p:nvPr>
        </p:nvSpPr>
        <p:spPr/>
        <p:txBody>
          <a:bodyPr/>
          <a:lstStyle/>
          <a:p>
            <a:endParaRPr lang="en-GB" dirty="0"/>
          </a:p>
          <a:p>
            <a:endParaRPr lang="en-US" dirty="0"/>
          </a:p>
        </p:txBody>
      </p:sp>
      <p:sp>
        <p:nvSpPr>
          <p:cNvPr id="4" name="Slide Number Placeholder 3"/>
          <p:cNvSpPr>
            <a:spLocks noGrp="1"/>
          </p:cNvSpPr>
          <p:nvPr>
            <p:ph type="sldNum" sz="quarter" idx="10"/>
          </p:nvPr>
        </p:nvSpPr>
        <p:spPr/>
        <p:txBody>
          <a:bodyPr/>
          <a:lstStyle/>
          <a:p>
            <a:fld id="{9BA1949F-3997-5540-B7DE-2B44A80D1D1D}"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3427063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29038"/>
          </a:xfrm>
        </p:spPr>
      </p:sp>
      <p:sp>
        <p:nvSpPr>
          <p:cNvPr id="3" name="Notes Placeholder 2"/>
          <p:cNvSpPr>
            <a:spLocks noGrp="1"/>
          </p:cNvSpPr>
          <p:nvPr>
            <p:ph type="body" idx="1"/>
          </p:nvPr>
        </p:nvSpPr>
        <p:spPr/>
        <p:txBody>
          <a:bodyPr/>
          <a:lstStyle/>
          <a:p>
            <a:endParaRPr lang="en-GB" dirty="0"/>
          </a:p>
          <a:p>
            <a:endParaRPr lang="en-US" dirty="0"/>
          </a:p>
        </p:txBody>
      </p:sp>
      <p:sp>
        <p:nvSpPr>
          <p:cNvPr id="4" name="Slide Number Placeholder 3"/>
          <p:cNvSpPr>
            <a:spLocks noGrp="1"/>
          </p:cNvSpPr>
          <p:nvPr>
            <p:ph type="sldNum" sz="quarter" idx="10"/>
          </p:nvPr>
        </p:nvSpPr>
        <p:spPr/>
        <p:txBody>
          <a:bodyPr/>
          <a:lstStyle/>
          <a:p>
            <a:fld id="{9BA1949F-3997-5540-B7DE-2B44A80D1D1D}"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2183538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7713"/>
            <a:ext cx="6624637" cy="3727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BA1949F-3997-5540-B7DE-2B44A80D1D1D}" type="slidenum">
              <a:rPr lang="en-US" smtClean="0">
                <a:solidFill>
                  <a:prstClr val="black"/>
                </a:solidFill>
              </a:rPr>
              <a:pPr>
                <a:defRPr/>
              </a:pPr>
              <a:t>48</a:t>
            </a:fld>
            <a:endParaRPr lang="en-US" dirty="0">
              <a:solidFill>
                <a:prstClr val="black"/>
              </a:solidFill>
            </a:endParaRPr>
          </a:p>
        </p:txBody>
      </p:sp>
    </p:spTree>
    <p:extLst>
      <p:ext uri="{BB962C8B-B14F-4D97-AF65-F5344CB8AC3E}">
        <p14:creationId xmlns:p14="http://schemas.microsoft.com/office/powerpoint/2010/main" val="1544570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noProof="0" dirty="0"/>
              <a:t>Study</a:t>
            </a:r>
            <a:r>
              <a:rPr lang="fr-CA" b="1" u="sng" dirty="0"/>
              <a:t> </a:t>
            </a:r>
            <a:r>
              <a:rPr lang="en-US" b="1" u="sng" noProof="0" dirty="0"/>
              <a:t>Results</a:t>
            </a:r>
            <a:r>
              <a:rPr lang="fr-CA" b="1" u="sng" dirty="0"/>
              <a:t>:</a:t>
            </a:r>
          </a:p>
          <a:p>
            <a:endParaRPr lang="fr-CA" b="1" u="sng" dirty="0"/>
          </a:p>
          <a:p>
            <a:r>
              <a:rPr lang="en-US" b="1" i="1" dirty="0">
                <a:solidFill>
                  <a:srgbClr val="CCCCCC">
                    <a:lumMod val="50000"/>
                  </a:srgbClr>
                </a:solidFill>
                <a:latin typeface="Calibri" charset="0"/>
              </a:rPr>
              <a:t>F. Liz Zhou, L. </a:t>
            </a:r>
            <a:r>
              <a:rPr lang="en-US" b="1" i="1" dirty="0" err="1">
                <a:solidFill>
                  <a:srgbClr val="CCCCCC">
                    <a:lumMod val="50000"/>
                  </a:srgbClr>
                </a:solidFill>
                <a:latin typeface="Calibri" charset="0"/>
              </a:rPr>
              <a:t>Xie</a:t>
            </a:r>
            <a:r>
              <a:rPr lang="en-US" b="1" i="1" dirty="0">
                <a:solidFill>
                  <a:srgbClr val="CCCCCC">
                    <a:lumMod val="50000"/>
                  </a:srgbClr>
                </a:solidFill>
                <a:latin typeface="Calibri" charset="0"/>
              </a:rPr>
              <a:t>, et al, AACE 2017 (DELIVER 2) </a:t>
            </a:r>
            <a:endParaRPr lang="en-US" b="1" i="1" u="sng" dirty="0"/>
          </a:p>
          <a:p>
            <a:endParaRPr lang="en-US" b="1" dirty="0"/>
          </a:p>
          <a:p>
            <a:r>
              <a:rPr lang="en-US" b="1" dirty="0"/>
              <a:t>Objective:</a:t>
            </a:r>
            <a:r>
              <a:rPr lang="en-US" dirty="0"/>
              <a:t> To evaluate clinical outcomes and health care utilization of patients with T2D using basal insulin who switched to either Gla-300 or other basal insulins in real-world clinical practice.</a:t>
            </a:r>
          </a:p>
          <a:p>
            <a:endParaRPr lang="en-US" dirty="0"/>
          </a:p>
          <a:p>
            <a:r>
              <a:rPr lang="en-US" b="1" dirty="0"/>
              <a:t>Methods:</a:t>
            </a:r>
            <a:endParaRPr lang="en-US" b="1" i="1" u="sng" dirty="0"/>
          </a:p>
          <a:p>
            <a:endParaRPr lang="en-US" b="1" u="sng" dirty="0"/>
          </a:p>
          <a:p>
            <a:r>
              <a:rPr lang="en-US" i="1" dirty="0"/>
              <a:t>Study Design</a:t>
            </a:r>
            <a:endParaRPr lang="en-US" dirty="0"/>
          </a:p>
          <a:p>
            <a:endParaRPr lang="en-US" dirty="0"/>
          </a:p>
          <a:p>
            <a:pPr marL="176088" indent="-176088">
              <a:buFont typeface="Arial" panose="020B0604020202020204" pitchFamily="34" charset="0"/>
              <a:buChar char="•"/>
            </a:pPr>
            <a:r>
              <a:rPr lang="en-US" dirty="0"/>
              <a:t>The Differentiate Gla-300 clinical and Economic in real-world Via EMR data study (DELIVER 2) is a retrospective cohort study.</a:t>
            </a:r>
          </a:p>
          <a:p>
            <a:pPr marL="176088" indent="-176088">
              <a:buFont typeface="Arial" panose="020B0604020202020204" pitchFamily="34" charset="0"/>
              <a:buChar char="•"/>
            </a:pPr>
            <a:r>
              <a:rPr lang="en-US" dirty="0"/>
              <a:t>Data were collected from the Predictive Health Intelligence Environment database of electronic medical records (EMRs) representing 37 integrated health delivery networks</a:t>
            </a:r>
          </a:p>
          <a:p>
            <a:pPr marL="176088" indent="-176088">
              <a:buFont typeface="Arial" panose="020B0604020202020204" pitchFamily="34" charset="0"/>
              <a:buChar char="•"/>
            </a:pPr>
            <a:endParaRPr lang="en-US" dirty="0"/>
          </a:p>
          <a:p>
            <a:r>
              <a:rPr lang="en-US" i="1" dirty="0"/>
              <a:t>Patient Selection</a:t>
            </a:r>
            <a:endParaRPr lang="en-US" dirty="0"/>
          </a:p>
          <a:p>
            <a:endParaRPr lang="en-US" dirty="0"/>
          </a:p>
          <a:p>
            <a:pPr marL="176088" indent="-176088">
              <a:buFont typeface="Arial" panose="020B0604020202020204" pitchFamily="34" charset="0"/>
              <a:buChar char="•"/>
            </a:pPr>
            <a:r>
              <a:rPr lang="en-US" dirty="0"/>
              <a:t>Patients with ≥ 1 T2D diagnosis record in the database at any time were identified by ICD-9-CM/ICD-10-CM codes.</a:t>
            </a:r>
            <a:r>
              <a:rPr lang="en-US" baseline="30000" dirty="0"/>
              <a:t>1</a:t>
            </a:r>
          </a:p>
          <a:p>
            <a:pPr marL="176088" indent="-176088">
              <a:buFont typeface="Arial" panose="020B0604020202020204" pitchFamily="34" charset="0"/>
              <a:buChar char="•"/>
            </a:pPr>
            <a:r>
              <a:rPr lang="en-US" dirty="0"/>
              <a:t>Included patients in the study were adults with T2D using basal insulin, with data for 12 months prior to (baseline)</a:t>
            </a:r>
          </a:p>
          <a:p>
            <a:pPr marL="176088" indent="-176088">
              <a:buFont typeface="Arial" panose="020B0604020202020204" pitchFamily="34" charset="0"/>
              <a:buChar char="•"/>
            </a:pPr>
            <a:r>
              <a:rPr lang="en-US" dirty="0"/>
              <a:t>and 6 months after (follow-up) switching to either Gla-300 or other basal insulins (Gla-100, insulin detemir, insulin</a:t>
            </a:r>
          </a:p>
          <a:p>
            <a:pPr marL="176088" indent="-176088">
              <a:buFont typeface="Arial" panose="020B0604020202020204" pitchFamily="34" charset="0"/>
              <a:buChar char="•"/>
            </a:pPr>
            <a:r>
              <a:rPr lang="en-US" dirty="0"/>
              <a:t>degludec) (index date: first basal insulin switch from March 1, 2015 through May 31, 2016).</a:t>
            </a:r>
          </a:p>
          <a:p>
            <a:pPr marL="176088" indent="-176088">
              <a:buFont typeface="Arial" panose="020B0604020202020204" pitchFamily="34" charset="0"/>
              <a:buChar char="•"/>
            </a:pPr>
            <a:r>
              <a:rPr lang="en-US" dirty="0"/>
              <a:t>All patients had glycated hemoglobin A1c (A1C) levels measured &lt; 6 months pre- and &gt; 90 days post-index date.</a:t>
            </a:r>
          </a:p>
          <a:p>
            <a:pPr marL="176088" indent="-176088">
              <a:buFont typeface="Arial" panose="020B0604020202020204" pitchFamily="34" charset="0"/>
              <a:buChar char="•"/>
            </a:pPr>
            <a:r>
              <a:rPr lang="en-US" dirty="0"/>
              <a:t>Patients using more than 1 basal insulin on the index date were excluded.</a:t>
            </a:r>
          </a:p>
          <a:p>
            <a:endParaRPr lang="en-US" dirty="0"/>
          </a:p>
          <a:p>
            <a:endParaRPr lang="en-US" dirty="0"/>
          </a:p>
          <a:p>
            <a:r>
              <a:rPr lang="en-US" i="1" dirty="0"/>
              <a:t>Outcomes Assessment</a:t>
            </a:r>
            <a:endParaRPr lang="en-US" dirty="0"/>
          </a:p>
          <a:p>
            <a:endParaRPr lang="en-US" dirty="0"/>
          </a:p>
          <a:p>
            <a:r>
              <a:rPr lang="en-US" dirty="0"/>
              <a:t>The study endpoints included:</a:t>
            </a:r>
          </a:p>
          <a:p>
            <a:pPr marL="176088" indent="-176088">
              <a:buFont typeface="Arial" panose="020B0604020202020204" pitchFamily="34" charset="0"/>
              <a:buChar char="•"/>
            </a:pPr>
            <a:r>
              <a:rPr lang="en-US" dirty="0"/>
              <a:t>A1C change: reduction in A1C from baseline to follow-up (latest available value during follow-up period)</a:t>
            </a:r>
          </a:p>
          <a:p>
            <a:pPr marL="176088" indent="-176088">
              <a:buFont typeface="Arial" panose="020B0604020202020204" pitchFamily="34" charset="0"/>
              <a:buChar char="•"/>
            </a:pPr>
            <a:r>
              <a:rPr lang="en-US" dirty="0"/>
              <a:t>A1C goal attainment measured as number of patients who reached A1C goal of &lt; 7.0% and &lt; 8.0%</a:t>
            </a:r>
          </a:p>
          <a:p>
            <a:pPr marL="176088" indent="-176088">
              <a:buFont typeface="Arial" panose="020B0604020202020204" pitchFamily="34" charset="0"/>
              <a:buChar char="•"/>
            </a:pPr>
            <a:r>
              <a:rPr lang="en-US" dirty="0"/>
              <a:t>incidence and event rate (adjusted for baseline hypoglycemia events) of hypoglycemia (identified by ICD-9-CM/ICD-10-CM and/or plasma glucose level ≤ 70 mg/dl) during the 6-month follow-up</a:t>
            </a:r>
          </a:p>
          <a:p>
            <a:pPr marL="176088" indent="-176088">
              <a:buFont typeface="Arial" panose="020B0604020202020204" pitchFamily="34" charset="0"/>
              <a:buChar char="•"/>
            </a:pPr>
            <a:r>
              <a:rPr lang="en-US" dirty="0"/>
              <a:t>health care utilization: proportion of patients requiring inpatient, emergency department (ED), and outpatient services during the 6-month follow-up (all-cause, diabetes- [defined as encounters with a recorded diagnosis of T2D at different care settings], and hypoglycemia-related [defined as encounters with a recorded diagnosis of T2D and hypoglycemia at different care settings]); 6-month health care resource utilization rates (events/per patient per year [PPPY]) (adjusted for baseline health care utilization)</a:t>
            </a:r>
          </a:p>
          <a:p>
            <a:pPr marL="176088" indent="-176088">
              <a:buFont typeface="Arial" panose="020B0604020202020204" pitchFamily="34" charset="0"/>
              <a:buChar char="•"/>
            </a:pPr>
            <a:r>
              <a:rPr lang="en-US" dirty="0"/>
              <a:t>health care cost and cost-saving: cost was estimated by applying cost per event (unit cost) to adjusted mean health care events/PPPY; cost-saving related to Gla-300 was calculated similarly based on adjusted mean difference in events/PPPY between the 2 cohorts. All unit cost values were inflated to 2016 USD using the medical care component of the Consumer Price Index.</a:t>
            </a:r>
          </a:p>
          <a:p>
            <a:pPr marL="176088" indent="-176088">
              <a:buFont typeface="Arial" panose="020B0604020202020204" pitchFamily="34" charset="0"/>
              <a:buChar char="•"/>
            </a:pPr>
            <a:endParaRPr lang="en-US" dirty="0"/>
          </a:p>
          <a:p>
            <a:endParaRPr lang="en-US" dirty="0"/>
          </a:p>
          <a:p>
            <a:r>
              <a:rPr lang="en-US" i="1" dirty="0"/>
              <a:t>Propensity Score</a:t>
            </a:r>
          </a:p>
          <a:p>
            <a:endParaRPr lang="en-US" i="1" dirty="0"/>
          </a:p>
          <a:p>
            <a:pPr marL="176088" indent="-176088">
              <a:buFont typeface="Arial" panose="020B0604020202020204" pitchFamily="34" charset="0"/>
              <a:buChar char="•"/>
            </a:pPr>
            <a:r>
              <a:rPr lang="en-US" dirty="0"/>
              <a:t>Patients switching to Gla-300 and to other basal insulins were matched at a 1:1 ratio on a propensity score based on baseline demographics and clinical characteristics.</a:t>
            </a:r>
            <a:r>
              <a:rPr lang="en-US" baseline="30000" dirty="0"/>
              <a:t>2</a:t>
            </a:r>
          </a:p>
          <a:p>
            <a:pPr marL="176088" indent="-176088">
              <a:buFont typeface="Arial" panose="020B0604020202020204" pitchFamily="34" charset="0"/>
              <a:buChar char="•"/>
            </a:pPr>
            <a:r>
              <a:rPr lang="en-US" dirty="0"/>
              <a:t>Baseline patient characteristics used in the matching were demographic characteristics (age, gender, race, insurance type, geographic region), clinical characteristics (A1C, body-mass index [BMI]), </a:t>
            </a:r>
            <a:r>
              <a:rPr lang="en-US" dirty="0" err="1"/>
              <a:t>Charlson</a:t>
            </a:r>
            <a:r>
              <a:rPr lang="en-US" dirty="0"/>
              <a:t> comorbidity index (CCI) score, prevalence of comorbidities, concomitant medication, hypoglycemia incidence within 6 months and 12 months prior to baseline, baseline basal insulin, and baseline all-cause heath care utilization.</a:t>
            </a:r>
          </a:p>
          <a:p>
            <a:pPr marL="176088" indent="-176088">
              <a:buFont typeface="Arial" panose="020B0604020202020204" pitchFamily="34" charset="0"/>
              <a:buChar char="•"/>
            </a:pPr>
            <a:r>
              <a:rPr lang="en-US" dirty="0"/>
              <a:t>To assess any imbalance before and after matching in individual baseline characteristics, the statistical test (χ2 test/2-sample Student t-test) was performed, and standardized mean difference (SMD) was calculated as well.</a:t>
            </a:r>
          </a:p>
          <a:p>
            <a:pPr marL="176088" indent="-176088">
              <a:buFont typeface="Arial" panose="020B0604020202020204" pitchFamily="34" charset="0"/>
              <a:buChar char="•"/>
            </a:pPr>
            <a:endParaRPr lang="en-US" dirty="0"/>
          </a:p>
          <a:p>
            <a:pPr marL="176088" indent="-176088">
              <a:buFont typeface="Arial" panose="020B0604020202020204" pitchFamily="34" charset="0"/>
              <a:buChar char="•"/>
            </a:pPr>
            <a:endParaRPr lang="en-US" dirty="0"/>
          </a:p>
          <a:p>
            <a:r>
              <a:rPr lang="en-US" i="1" dirty="0"/>
              <a:t>Statistical Analysis</a:t>
            </a:r>
          </a:p>
          <a:p>
            <a:endParaRPr lang="en-US" i="1" dirty="0"/>
          </a:p>
          <a:p>
            <a:pPr marL="176088" indent="-176088">
              <a:buFont typeface="Arial" panose="020B0604020202020204" pitchFamily="34" charset="0"/>
              <a:buChar char="•"/>
            </a:pPr>
            <a:r>
              <a:rPr lang="en-US" dirty="0"/>
              <a:t>Differences between baseline and follow-up A1C were tested by paired Student t-test within each cohort, and A1C changes from baseline to follow-up were compared between Gla-300 and other basal insulin cohorts by 2-sample Student t-test.</a:t>
            </a:r>
          </a:p>
          <a:p>
            <a:pPr marL="176088" indent="-176088">
              <a:buFont typeface="Arial" panose="020B0604020202020204" pitchFamily="34" charset="0"/>
              <a:buChar char="•"/>
            </a:pPr>
            <a:r>
              <a:rPr lang="en-US" dirty="0"/>
              <a:t>Adjusted odds ratios (</a:t>
            </a:r>
            <a:r>
              <a:rPr lang="en-US" dirty="0" err="1"/>
              <a:t>aOR</a:t>
            </a:r>
            <a:r>
              <a:rPr lang="en-US" dirty="0"/>
              <a:t>) (adjusted for baseline hypoglycemia incidence) were calculated for incidence of hypoglycemia to compare risks between the 2 cohorts; adjusted mean and least-squares means (LSM) difference were calculated for event rates of hypoglycemia in the 2 cohorts controlled for baseline hypoglycemia event.</a:t>
            </a:r>
          </a:p>
          <a:p>
            <a:pPr marL="176088" indent="-176088">
              <a:buFont typeface="Arial" panose="020B0604020202020204" pitchFamily="34" charset="0"/>
              <a:buChar char="•"/>
            </a:pPr>
            <a:r>
              <a:rPr lang="en-US" dirty="0" err="1"/>
              <a:t>aORs</a:t>
            </a:r>
            <a:r>
              <a:rPr lang="en-US" dirty="0"/>
              <a:t> (adjusted for baseline healthcare resource use) were calculated to compare risk of requiring health care utilizations between the two cohorts; adjusted mean and LSM difference were calculated for health care event rates in the 2 cohorts controlled for baseline health care event.</a:t>
            </a:r>
          </a:p>
          <a:p>
            <a:endParaRPr lang="en-US" b="1" i="1" dirty="0"/>
          </a:p>
          <a:p>
            <a:r>
              <a:rPr lang="en-US" b="1" dirty="0"/>
              <a:t>Results:</a:t>
            </a:r>
          </a:p>
          <a:p>
            <a:endParaRPr lang="en-US" b="1" dirty="0"/>
          </a:p>
          <a:p>
            <a:endParaRPr lang="en-US" b="1" dirty="0"/>
          </a:p>
          <a:p>
            <a:r>
              <a:rPr lang="en-US" i="1" dirty="0"/>
              <a:t>Patient Selection and Matching</a:t>
            </a:r>
            <a:endParaRPr lang="en-US" dirty="0"/>
          </a:p>
          <a:p>
            <a:endParaRPr lang="en-US" dirty="0"/>
          </a:p>
          <a:p>
            <a:pPr marL="176088" indent="-176088">
              <a:buFont typeface="Arial" panose="020B0604020202020204" pitchFamily="34" charset="0"/>
              <a:buChar char="•"/>
            </a:pPr>
            <a:r>
              <a:rPr lang="en-US" dirty="0"/>
              <a:t>The final cohort consisted of 2,185 patients who switched to Gla-300 and 3,921 who switched to other basal insulins. After matching, each cohort comprised 1,827 patients.</a:t>
            </a:r>
          </a:p>
          <a:p>
            <a:pPr marL="176088" indent="-176088">
              <a:buFont typeface="Arial" panose="020B0604020202020204" pitchFamily="34" charset="0"/>
              <a:buChar char="•"/>
            </a:pPr>
            <a:r>
              <a:rPr lang="en-US" dirty="0"/>
              <a:t>After matching, all baseline characteristics (except the percentages of commercial- and Medicaid-insured patients) had an SMD &lt; 0.1, demonstrating that the matching resulted in improved balance in baseline values between the treatment groups.</a:t>
            </a:r>
          </a:p>
          <a:p>
            <a:pPr marL="176088" indent="-176088">
              <a:buFont typeface="Arial" panose="020B0604020202020204" pitchFamily="34" charset="0"/>
              <a:buChar char="•"/>
            </a:pPr>
            <a:endParaRPr lang="en-US" dirty="0"/>
          </a:p>
          <a:p>
            <a:endParaRPr lang="en-US" dirty="0"/>
          </a:p>
          <a:p>
            <a:r>
              <a:rPr lang="en-US" i="1" dirty="0"/>
              <a:t>Patient Baseline Characteristics</a:t>
            </a:r>
          </a:p>
          <a:p>
            <a:endParaRPr lang="en-US" dirty="0"/>
          </a:p>
          <a:p>
            <a:r>
              <a:rPr lang="en-US" dirty="0"/>
              <a:t>• In the matched cohorts, 48.9% and 47.8% of patients were men in the Gla-300 and other basal insulin cohort, respectively, and mean age was 59 years.</a:t>
            </a:r>
          </a:p>
          <a:p>
            <a:r>
              <a:rPr lang="en-US" dirty="0"/>
              <a:t>• Gla-100 was the baseline basal insulin in 72.5% and 71.6% of patients in the cohorts switching to Gla-300 and other basal insulin, respectively. The remainder of patients in each cohort switched from insulin detemir. In the other basal insulin cohort, 24.1%, 65.7%, and 10.2% of patients switched to Gla-100, insulin detemir, and insulin degludec, respectively.</a:t>
            </a:r>
          </a:p>
          <a:p>
            <a:r>
              <a:rPr lang="en-US" dirty="0"/>
              <a:t>• The mean number of oral </a:t>
            </a:r>
            <a:r>
              <a:rPr lang="en-US" dirty="0" err="1"/>
              <a:t>antidiabetes</a:t>
            </a:r>
            <a:r>
              <a:rPr lang="en-US" dirty="0"/>
              <a:t> medications was 1.1 in both cohorts.</a:t>
            </a:r>
          </a:p>
          <a:p>
            <a:r>
              <a:rPr lang="en-US" dirty="0"/>
              <a:t>• Hypoglycemia prevalence within 6 months prior to baseline was 15.9% in the Gla-300 cohort and 14.1% in the other basal insulin cohort. Annual hypoglycemia prevalence within 12 months prior to baseline was 22.1% in the Gla-300 cohort and 20.8% in the other basal insulin cohort.</a:t>
            </a:r>
          </a:p>
          <a:p>
            <a:endParaRPr lang="en-US" dirty="0"/>
          </a:p>
          <a:p>
            <a:endParaRPr lang="en-US" dirty="0"/>
          </a:p>
          <a:p>
            <a:r>
              <a:rPr lang="en-US" i="1" dirty="0"/>
              <a:t>A1C Change</a:t>
            </a:r>
          </a:p>
          <a:p>
            <a:endParaRPr lang="en-US" dirty="0"/>
          </a:p>
          <a:p>
            <a:r>
              <a:rPr lang="en-US" dirty="0"/>
              <a:t>• Mean baseline A1C was 8.95% in the Gla-300 cohort and 8.93% in the other basal insulin cohort, and A1C levels significantly decreased to 8.40% and 8.46%, respectively, during the 6-month follow-up period (</a:t>
            </a:r>
            <a:r>
              <a:rPr lang="en-US" i="1" dirty="0"/>
              <a:t>P </a:t>
            </a:r>
            <a:r>
              <a:rPr lang="en-US" dirty="0"/>
              <a:t>&lt; 0.01 for both). A1C reductions were comparable in both cohorts (−0.55% for Gla-300 vs −0.47% for other basal insulin; </a:t>
            </a:r>
            <a:r>
              <a:rPr lang="en-US" i="1" dirty="0"/>
              <a:t>P </a:t>
            </a:r>
            <a:r>
              <a:rPr lang="en-US" dirty="0"/>
              <a:t>= 0.14).</a:t>
            </a:r>
          </a:p>
          <a:p>
            <a:endParaRPr lang="en-US" dirty="0"/>
          </a:p>
          <a:p>
            <a:endParaRPr lang="en-US" dirty="0"/>
          </a:p>
          <a:p>
            <a:r>
              <a:rPr lang="en-US" i="1" dirty="0"/>
              <a:t>A1C Goal Attainment</a:t>
            </a:r>
          </a:p>
          <a:p>
            <a:endParaRPr lang="en-US" dirty="0"/>
          </a:p>
          <a:p>
            <a:r>
              <a:rPr lang="en-US" dirty="0"/>
              <a:t>• After the 6-month follow-up, patients on Gla-300 and those on other basal insulins were equally likely to reach A1C &lt; 7.0% (16.9% vs 18.7%, respectively; </a:t>
            </a:r>
            <a:r>
              <a:rPr lang="en-US" i="1" dirty="0"/>
              <a:t>P </a:t>
            </a:r>
            <a:r>
              <a:rPr lang="en-US" dirty="0"/>
              <a:t>= 0.35) and A1C &lt; 8.0% (45.0% vs 42.0%, respectively; </a:t>
            </a:r>
            <a:r>
              <a:rPr lang="en-US" i="1" dirty="0"/>
              <a:t>P </a:t>
            </a:r>
            <a:r>
              <a:rPr lang="en-US" dirty="0"/>
              <a:t>= 0.31)</a:t>
            </a:r>
          </a:p>
          <a:p>
            <a:endParaRPr lang="en-US" dirty="0"/>
          </a:p>
          <a:p>
            <a:endParaRPr lang="en-US" dirty="0"/>
          </a:p>
          <a:p>
            <a:r>
              <a:rPr lang="en-US" i="1" dirty="0"/>
              <a:t>Hypoglycemia</a:t>
            </a:r>
          </a:p>
          <a:p>
            <a:endParaRPr lang="en-US" dirty="0"/>
          </a:p>
          <a:p>
            <a:r>
              <a:rPr lang="en-US" dirty="0"/>
              <a:t>• During the 6-month follow-up period, significantly fewer patients on Gla-300 experienced hypoglycemia versus those on other basal insulins (incidence: 15.9% vs 18.2%, respectively, </a:t>
            </a:r>
            <a:r>
              <a:rPr lang="en-US" i="1" dirty="0"/>
              <a:t>P </a:t>
            </a:r>
            <a:r>
              <a:rPr lang="en-US" dirty="0"/>
              <a:t>= 0.01; </a:t>
            </a:r>
            <a:r>
              <a:rPr lang="en-US" dirty="0" err="1"/>
              <a:t>aOR</a:t>
            </a:r>
            <a:r>
              <a:rPr lang="en-US" dirty="0"/>
              <a:t> 0.78, 95% confidence interval [CI] [0.65, 0.94]) controlled for baseline hypoglycemia incidence. Adjusting for baseline hypoglycemia, switching to Gla-300 was associated with a significantly lower hypoglycemia event rate at the 6-month follow-up (adjusted mean: Gla-300: 0.677 events/PPPY, other basal insulin: 0.902 events/PPPY; LSM difference: −0.225 events/PPPY, 95%CI[−0.379,−0.072], </a:t>
            </a:r>
            <a:r>
              <a:rPr lang="en-US" i="1" dirty="0"/>
              <a:t>P </a:t>
            </a:r>
            <a:r>
              <a:rPr lang="en-US" dirty="0"/>
              <a:t>&lt; 0.01).</a:t>
            </a:r>
          </a:p>
          <a:p>
            <a:r>
              <a:rPr lang="en-US" dirty="0"/>
              <a:t>• A similar trend was observed for hypoglycemia associated with inpatient or ED encounters.</a:t>
            </a:r>
          </a:p>
          <a:p>
            <a:endParaRPr lang="en-US" dirty="0"/>
          </a:p>
          <a:p>
            <a:endParaRPr lang="en-US" dirty="0"/>
          </a:p>
          <a:p>
            <a:r>
              <a:rPr lang="en-US" i="1" dirty="0"/>
              <a:t>Health Care Utilization Incidences</a:t>
            </a:r>
          </a:p>
          <a:p>
            <a:endParaRPr lang="en-US" dirty="0"/>
          </a:p>
          <a:p>
            <a:r>
              <a:rPr lang="en-US" dirty="0"/>
              <a:t>• Patients on Gla-300 had a lower risk of requiring all-cause inpatient or ED services compared to other basal insulins at follow-up (</a:t>
            </a:r>
            <a:r>
              <a:rPr lang="en-US" dirty="0" err="1"/>
              <a:t>aOR</a:t>
            </a:r>
            <a:r>
              <a:rPr lang="en-US" dirty="0"/>
              <a:t>: inpatient 0.76, 95% CI [0.63, 0.93], </a:t>
            </a:r>
            <a:r>
              <a:rPr lang="en-US" i="1" dirty="0"/>
              <a:t>P </a:t>
            </a:r>
            <a:r>
              <a:rPr lang="en-US" dirty="0"/>
              <a:t>= 0.01; ED 0.77, 95%CI [0.66, 0.91], </a:t>
            </a:r>
            <a:r>
              <a:rPr lang="en-US" i="1" dirty="0"/>
              <a:t>P </a:t>
            </a:r>
            <a:r>
              <a:rPr lang="en-US" dirty="0"/>
              <a:t>&lt; 0.01). Similarly, the outcomes of diabetes- and hypoglycemia-related health care utilization were significantly favorable for Gla-300.</a:t>
            </a:r>
          </a:p>
          <a:p>
            <a:endParaRPr lang="en-US" dirty="0"/>
          </a:p>
          <a:p>
            <a:endParaRPr lang="en-US" dirty="0"/>
          </a:p>
          <a:p>
            <a:r>
              <a:rPr lang="en-US" i="1" dirty="0"/>
              <a:t>Health Care Utilization Events and Costs</a:t>
            </a:r>
          </a:p>
          <a:p>
            <a:endParaRPr lang="en-US" i="1" dirty="0"/>
          </a:p>
          <a:p>
            <a:r>
              <a:rPr lang="en-US" dirty="0"/>
              <a:t>• Patients switching to Gla-300 experienced significantly fewer days in hospital due to all-cause, diabetes- and hypoglycemia-related causes during 6 months follow-up compared to patients switching to other basal insulins, translating to savings of $1,800, $1,148 and $1,359 PPPY, respectively.</a:t>
            </a:r>
          </a:p>
          <a:p>
            <a:r>
              <a:rPr lang="en-US" dirty="0"/>
              <a:t>• There were significantly fewer all-cause ED and outpatient events during follow-up in patients treated with Gla-300 (LSM difference: ED −0.177 events/PPPY, 95%CI [−0.319, −0.036], </a:t>
            </a:r>
            <a:r>
              <a:rPr lang="en-US" i="1" dirty="0"/>
              <a:t>P </a:t>
            </a:r>
            <a:r>
              <a:rPr lang="en-US" dirty="0"/>
              <a:t>= 0.01; outpatient −0.985 events/PPPY, 95%CI [−1.610, −0.359], </a:t>
            </a:r>
            <a:r>
              <a:rPr lang="en-US" i="1" dirty="0"/>
              <a:t>P </a:t>
            </a:r>
            <a:r>
              <a:rPr lang="en-US" dirty="0"/>
              <a:t>&lt; 0.01) resulting in savings of $199 and $72 PPPY for the two outcomes, respectively.</a:t>
            </a:r>
          </a:p>
          <a:p>
            <a:r>
              <a:rPr lang="en-US" dirty="0"/>
              <a:t>• The number of diabetes-related outpatient visits was also lower in patients switching to Gla-300 (LSM difference in events/PPPY: −0.298, 95%CI [−0.584, −0.013], </a:t>
            </a:r>
            <a:r>
              <a:rPr lang="en-US" i="1" dirty="0"/>
              <a:t>P </a:t>
            </a:r>
            <a:r>
              <a:rPr lang="en-US" dirty="0"/>
              <a:t>= 0.04), resulting in a saving of $43 PPPY.</a:t>
            </a:r>
          </a:p>
          <a:p>
            <a:endParaRPr lang="en-US" dirty="0"/>
          </a:p>
          <a:p>
            <a:r>
              <a:rPr lang="en-US" b="1" dirty="0"/>
              <a:t>Strengths and Limitations:</a:t>
            </a:r>
          </a:p>
          <a:p>
            <a:endParaRPr lang="en-US" b="1" dirty="0"/>
          </a:p>
          <a:p>
            <a:r>
              <a:rPr lang="en-US" dirty="0"/>
              <a:t>• To our knowledge, this is the first study to evaluate the novel second-generation basal insulin Gla-300 with matched cohorts and large sample size in a real-world setting.</a:t>
            </a:r>
          </a:p>
          <a:p>
            <a:r>
              <a:rPr lang="en-US" dirty="0"/>
              <a:t>• While the findings represent actual treatment-use patterns and outcomes outside the confines of clinical trials, several limitations should be noted:</a:t>
            </a:r>
          </a:p>
          <a:p>
            <a:r>
              <a:rPr lang="en-US" dirty="0"/>
              <a:t>–– hypoglycemia may have been underreported in the study, as only the more marked events were likely to be captured (i.e. no self-monitoring blood glucose or continuous blood glucose monitoring data)</a:t>
            </a:r>
          </a:p>
          <a:p>
            <a:r>
              <a:rPr lang="en-US" dirty="0"/>
              <a:t>–– EMR data may not reveal the reason why patients switched basal insulins</a:t>
            </a:r>
          </a:p>
          <a:p>
            <a:r>
              <a:rPr lang="en-US" dirty="0"/>
              <a:t>–– EMR data capture the prescription of medication, not the dispensing or consumption of medication. The prescription information may not reflect the actual drug use in real life</a:t>
            </a:r>
          </a:p>
          <a:p>
            <a:r>
              <a:rPr lang="en-US" dirty="0"/>
              <a:t>–– dosage data were missing in a high percentage of the EMRs; thus the dose information could not be addressed in this study</a:t>
            </a:r>
          </a:p>
          <a:p>
            <a:r>
              <a:rPr lang="en-US" dirty="0"/>
              <a:t>–– unit cost may differ based on integrated delivery network size, feature, geographic location, etc.</a:t>
            </a:r>
          </a:p>
          <a:p>
            <a:endParaRPr lang="en-US" dirty="0"/>
          </a:p>
          <a:p>
            <a:r>
              <a:rPr lang="en-US" b="1" dirty="0"/>
              <a:t>Conclusions:</a:t>
            </a:r>
          </a:p>
          <a:p>
            <a:endParaRPr lang="en-US" b="1" dirty="0"/>
          </a:p>
          <a:p>
            <a:r>
              <a:rPr lang="en-US" dirty="0"/>
              <a:t>• In T2D patients with elevated A1C levels in clinical settings, switching basal insulins to Gla-300 versus other basal insulins is associated with similarly improved glycemic control but with significantly lower risk of hypoglycemia.</a:t>
            </a:r>
          </a:p>
          <a:p>
            <a:r>
              <a:rPr lang="en-US" dirty="0"/>
              <a:t>• The lower hypoglycemia risk is associated with lower health care resource utilization, including inpatient and ED visits as well as the associated costs.</a:t>
            </a:r>
          </a:p>
          <a:p>
            <a:r>
              <a:rPr lang="en-US" dirty="0"/>
              <a:t>• Given the prevailing significant personal and economic burden of T2D, these results demonstrate that basal insulin therapy that delivers improved control with lower hypoglycemia risk and lower health care resource utilization and costs, may have important relevance and implications for patients, providers, and payers.</a:t>
            </a:r>
          </a:p>
          <a:p>
            <a:endParaRPr lang="en-US" dirty="0"/>
          </a:p>
          <a:p>
            <a:r>
              <a:rPr lang="en-US" b="1" dirty="0"/>
              <a:t>References:</a:t>
            </a:r>
          </a:p>
          <a:p>
            <a:endParaRPr lang="en-US" b="1" dirty="0"/>
          </a:p>
          <a:p>
            <a:r>
              <a:rPr lang="en-US" dirty="0"/>
              <a:t>1. The American Association of Clinical Endocrinologists. Diabetes ICD-9-CM crosswalk to ICD-10-CM. Available from: https://www.aace.com/files/</a:t>
            </a:r>
          </a:p>
          <a:p>
            <a:r>
              <a:rPr lang="en-US" dirty="0"/>
              <a:t>socioeconomics/crosswalk/icd9-icd10-crosswalk-for-dm-2015.pdf. Accessed February 28, 2017.</a:t>
            </a:r>
          </a:p>
          <a:p>
            <a:r>
              <a:rPr lang="en-US" dirty="0"/>
              <a:t>2. Rosenbaum PR, Rubin DB. </a:t>
            </a:r>
            <a:r>
              <a:rPr lang="en-US" dirty="0" err="1"/>
              <a:t>Biometrika</a:t>
            </a:r>
            <a:r>
              <a:rPr lang="en-US" dirty="0"/>
              <a:t>. 1983;70:41-55</a:t>
            </a:r>
            <a:endParaRPr lang="en-US" b="1" dirty="0"/>
          </a:p>
          <a:p>
            <a:pPr eaLnBrk="1" hangingPunct="1">
              <a:spcBef>
                <a:spcPct val="0"/>
              </a:spcBef>
            </a:pPr>
            <a:endParaRPr lang="zh-CN" altLang="zh-CN" dirty="0"/>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27331766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163C10-12FB-4F7B-A93A-1551A6E5CEB3}" type="slidenum">
              <a:rPr lang="en-US" smtClean="0"/>
              <a:t>50</a:t>
            </a:fld>
            <a:endParaRPr lang="en-US"/>
          </a:p>
        </p:txBody>
      </p:sp>
    </p:spTree>
    <p:extLst>
      <p:ext uri="{BB962C8B-B14F-4D97-AF65-F5344CB8AC3E}">
        <p14:creationId xmlns:p14="http://schemas.microsoft.com/office/powerpoint/2010/main" val="1051042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zh-CN" dirty="0"/>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58567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7713"/>
            <a:ext cx="6624637" cy="3727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9BA1949F-3997-5540-B7DE-2B44A80D1D1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5290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5E2B45-0630-4498-A3EE-C40F644DC572}" type="slidenum">
              <a:rPr lang="en-GB" altLang="en-US" smtClean="0">
                <a:solidFill>
                  <a:srgbClr val="000000"/>
                </a:solidFill>
              </a:rPr>
              <a:pPr/>
              <a:t>54</a:t>
            </a:fld>
            <a:endParaRPr lang="en-GB" altLang="en-US" smtClean="0">
              <a:solidFill>
                <a:srgbClr val="000000"/>
              </a:solidFill>
            </a:endParaRPr>
          </a:p>
        </p:txBody>
      </p:sp>
    </p:spTree>
    <p:extLst>
      <p:ext uri="{BB962C8B-B14F-4D97-AF65-F5344CB8AC3E}">
        <p14:creationId xmlns:p14="http://schemas.microsoft.com/office/powerpoint/2010/main" val="2919987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7713"/>
            <a:ext cx="6624637" cy="3727450"/>
          </a:xfrm>
        </p:spPr>
      </p:sp>
      <p:sp>
        <p:nvSpPr>
          <p:cNvPr id="3" name="Notes Placeholder 2"/>
          <p:cNvSpPr>
            <a:spLocks noGrp="1"/>
          </p:cNvSpPr>
          <p:nvPr>
            <p:ph type="body" idx="1"/>
          </p:nvPr>
        </p:nvSpPr>
        <p:spPr/>
        <p:txBody>
          <a:bodyPr/>
          <a:lstStyle/>
          <a:p>
            <a:pPr marL="0" marR="0" lvl="1" indent="0" algn="l" defTabSz="609585" rtl="0" eaLnBrk="1" fontAlgn="auto" latinLnBrk="0" hangingPunct="1">
              <a:lnSpc>
                <a:spcPct val="120000"/>
              </a:lnSpc>
              <a:spcBef>
                <a:spcPts val="0"/>
              </a:spcBef>
              <a:spcAft>
                <a:spcPts val="600"/>
              </a:spcAft>
              <a:buClr>
                <a:srgbClr val="00A590"/>
              </a:buClr>
              <a:buSzTx/>
              <a:buFont typeface="Arial" pitchFamily="34" charset="0"/>
              <a:buNone/>
              <a:tabLst/>
              <a:defRPr/>
            </a:pPr>
            <a:r>
              <a:rPr lang="en-GB" dirty="0"/>
              <a:t>The most frequent reasons for discontinuing therapy in people with T1D were the impact of insulin injection on social life, cost of medications, fear of hypoglycaemia and lack of support.</a:t>
            </a:r>
          </a:p>
          <a:p>
            <a:pPr marL="0" lvl="1" indent="0">
              <a:lnSpc>
                <a:spcPct val="120000"/>
              </a:lnSpc>
              <a:spcAft>
                <a:spcPts val="600"/>
              </a:spcAft>
              <a:buClr>
                <a:srgbClr val="00A590"/>
              </a:buClr>
              <a:buFont typeface="Arial" pitchFamily="34" charset="0"/>
              <a:buNone/>
            </a:pPr>
            <a:endParaRPr lang="en-GB" dirty="0"/>
          </a:p>
          <a:p>
            <a:pPr marL="0" lvl="1" indent="0">
              <a:lnSpc>
                <a:spcPct val="120000"/>
              </a:lnSpc>
              <a:spcAft>
                <a:spcPts val="600"/>
              </a:spcAft>
              <a:buClr>
                <a:srgbClr val="00A590"/>
              </a:buClr>
              <a:buFont typeface="Arial" pitchFamily="34" charset="0"/>
              <a:buNone/>
            </a:pPr>
            <a:r>
              <a:rPr lang="en-GB" dirty="0"/>
              <a:t>Reasons for discontinuation in people with T2D were similar to those with T1D</a:t>
            </a:r>
          </a:p>
          <a:p>
            <a:pPr marL="0" lvl="1" indent="0">
              <a:lnSpc>
                <a:spcPct val="120000"/>
              </a:lnSpc>
              <a:spcAft>
                <a:spcPts val="600"/>
              </a:spcAft>
              <a:buClr>
                <a:srgbClr val="00A590"/>
              </a:buClr>
              <a:buFont typeface="Arial" pitchFamily="34" charset="0"/>
              <a:buNone/>
            </a:pPr>
            <a:endParaRPr lang="en-GB" dirty="0"/>
          </a:p>
          <a:p>
            <a:pPr marL="0" lvl="1" indent="0">
              <a:lnSpc>
                <a:spcPct val="120000"/>
              </a:lnSpc>
              <a:spcAft>
                <a:spcPts val="600"/>
              </a:spcAft>
              <a:buClr>
                <a:srgbClr val="00A590"/>
              </a:buClr>
              <a:buFont typeface="Arial" pitchFamily="34" charset="0"/>
              <a:buNone/>
            </a:pPr>
            <a:r>
              <a:rPr lang="en-GB" dirty="0"/>
              <a:t>Additionally, lack of experience in insulin dosing was a further highly referenced reason for discontinuation in people with T2D</a:t>
            </a:r>
          </a:p>
          <a:p>
            <a:endParaRPr lang="en-US" dirty="0"/>
          </a:p>
        </p:txBody>
      </p:sp>
      <p:sp>
        <p:nvSpPr>
          <p:cNvPr id="4" name="Slide Number Placeholder 3"/>
          <p:cNvSpPr>
            <a:spLocks noGrp="1"/>
          </p:cNvSpPr>
          <p:nvPr>
            <p:ph type="sldNum" sz="quarter" idx="10"/>
          </p:nvPr>
        </p:nvSpPr>
        <p:spPr/>
        <p:txBody>
          <a:bodyPr/>
          <a:lstStyle/>
          <a:p>
            <a:pPr defTabSz="609585">
              <a:defRPr/>
            </a:pPr>
            <a:fld id="{9BA1949F-3997-5540-B7DE-2B44A80D1D1D}" type="slidenum">
              <a:rPr lang="en-US" smtClean="0">
                <a:solidFill>
                  <a:prstClr val="black"/>
                </a:solidFill>
              </a:rPr>
              <a:pPr defTabSz="609585">
                <a:defRPr/>
              </a:pPr>
              <a:t>5</a:t>
            </a:fld>
            <a:endParaRPr lang="en-US" dirty="0">
              <a:solidFill>
                <a:prstClr val="black"/>
              </a:solidFill>
            </a:endParaRPr>
          </a:p>
        </p:txBody>
      </p:sp>
    </p:spTree>
    <p:extLst>
      <p:ext uri="{BB962C8B-B14F-4D97-AF65-F5344CB8AC3E}">
        <p14:creationId xmlns:p14="http://schemas.microsoft.com/office/powerpoint/2010/main" val="1259508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14308" indent="-214308">
              <a:spcBef>
                <a:spcPts val="450"/>
              </a:spcBef>
              <a:buFont typeface="Arial" panose="020B0604020202020204" pitchFamily="34" charset="0"/>
              <a:buChar char="•"/>
            </a:pPr>
            <a:r>
              <a:rPr lang="en-US" altLang="fr-FR" sz="1200" dirty="0" smtClean="0">
                <a:solidFill>
                  <a:schemeClr val="bg1"/>
                </a:solidFill>
                <a:hlinkClick r:id="rId2" action="ppaction://hlinksldjump"/>
              </a:rPr>
              <a:t>Rates of hypoglycemia are high</a:t>
            </a:r>
            <a:endParaRPr lang="en-US" altLang="fr-FR" sz="1200" dirty="0" smtClean="0">
              <a:solidFill>
                <a:schemeClr val="bg1"/>
              </a:solidFill>
            </a:endParaRPr>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1535292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Bef>
                <a:spcPts val="450"/>
              </a:spcBef>
              <a:buFont typeface="Arial" panose="020B0604020202020204" pitchFamily="34" charset="0"/>
              <a:buNone/>
            </a:pPr>
            <a:r>
              <a:rPr lang="en-US" altLang="zh-CN" sz="1200" b="0" dirty="0" smtClean="0">
                <a:solidFill>
                  <a:schemeClr val="bg1"/>
                </a:solidFill>
              </a:rPr>
              <a:t>70-80%</a:t>
            </a:r>
            <a:r>
              <a:rPr lang="en-US" altLang="zh-CN" sz="1200" b="0" baseline="0" dirty="0" smtClean="0">
                <a:solidFill>
                  <a:schemeClr val="bg1"/>
                </a:solidFill>
              </a:rPr>
              <a:t> of physicians would consider the target of their patients tightly if </a:t>
            </a:r>
            <a:r>
              <a:rPr lang="en-US" sz="1200" b="0" dirty="0" smtClean="0">
                <a:solidFill>
                  <a:srgbClr val="596169"/>
                </a:solidFill>
                <a:latin typeface="Arial"/>
                <a:ea typeface="MS PGothic" pitchFamily="34" charset="-128"/>
                <a:cs typeface="Arial" panose="020B0604020202020204" pitchFamily="34" charset="0"/>
              </a:rPr>
              <a:t>there was no concern about hypoglycemia</a:t>
            </a:r>
            <a:endParaRPr lang="zh-CN" altLang="zh-CN" b="0" dirty="0"/>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2919520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spect="1" noTextEdit="1"/>
          </p:cNvSpPr>
          <p:nvPr>
            <p:ph type="sldImg"/>
          </p:nvPr>
        </p:nvSpPr>
        <p:spPr bwMode="auto">
          <a:xfrm>
            <a:off x="-88900" y="795338"/>
            <a:ext cx="7042150" cy="3962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p:cNvSpPr>
            <a:spLocks noGrp="1"/>
          </p:cNvSpPr>
          <p:nvPr>
            <p:ph type="body" idx="1"/>
          </p:nvPr>
        </p:nvSpPr>
        <p:spPr bwMode="auto">
          <a:xfrm>
            <a:off x="684216" y="5017630"/>
            <a:ext cx="5489575" cy="47534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14308" indent="-214308">
              <a:spcBef>
                <a:spcPts val="450"/>
              </a:spcBef>
              <a:buFont typeface="Arial" panose="020B0604020202020204" pitchFamily="34" charset="0"/>
              <a:buChar char="•"/>
            </a:pPr>
            <a:r>
              <a:rPr lang="en-US" sz="1200" dirty="0" smtClean="0">
                <a:solidFill>
                  <a:schemeClr val="bg1"/>
                </a:solidFill>
                <a:hlinkClick r:id="rId3" action="ppaction://hlinksldjump"/>
              </a:rPr>
              <a:t>Overcoming limitations in basal insulins</a:t>
            </a:r>
            <a:endParaRPr lang="en-US" altLang="fr-FR" sz="1200" dirty="0" smtClean="0">
              <a:solidFill>
                <a:schemeClr val="bg1"/>
              </a:solidFill>
            </a:endParaRPr>
          </a:p>
          <a:p>
            <a:pPr marL="214308" indent="-214308">
              <a:spcBef>
                <a:spcPts val="450"/>
              </a:spcBef>
              <a:buFont typeface="Arial" panose="020B0604020202020204" pitchFamily="34" charset="0"/>
              <a:buChar char="•"/>
            </a:pPr>
            <a:r>
              <a:rPr lang="en-US" altLang="fr-FR" sz="1200" dirty="0" smtClean="0">
                <a:solidFill>
                  <a:schemeClr val="bg1"/>
                </a:solidFill>
                <a:hlinkClick r:id="rId4" action="ppaction://hlinksldjump"/>
              </a:rPr>
              <a:t>Clinical benefits of an ideal PK/PD profile</a:t>
            </a:r>
            <a:endParaRPr lang="en-US" altLang="fr-FR" sz="1100" dirty="0" smtClean="0">
              <a:solidFill>
                <a:schemeClr val="bg1"/>
              </a:solidFill>
            </a:endParaRPr>
          </a:p>
          <a:p>
            <a:pPr eaLnBrk="1" hangingPunct="1">
              <a:spcBef>
                <a:spcPct val="0"/>
              </a:spcBef>
            </a:pPr>
            <a:endParaRPr lang="zh-CN" altLang="zh-CN" dirty="0"/>
          </a:p>
        </p:txBody>
      </p:sp>
      <p:sp>
        <p:nvSpPr>
          <p:cNvPr id="261124" name="TextBox 1"/>
          <p:cNvSpPr txBox="1">
            <a:spLocks noChangeArrowheads="1"/>
          </p:cNvSpPr>
          <p:nvPr/>
        </p:nvSpPr>
        <p:spPr bwMode="auto">
          <a:xfrm>
            <a:off x="1017591" y="216487"/>
            <a:ext cx="4924425" cy="36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04" tIns="45901" rIns="91804" bIns="45901">
            <a:spAutoFit/>
          </a:bodyPr>
          <a:lstStyle>
            <a:lvl1pPr defTabSz="458788" eaLnBrk="0" hangingPunct="0">
              <a:defRPr>
                <a:solidFill>
                  <a:schemeClr val="tx1"/>
                </a:solidFill>
                <a:latin typeface="Arial" pitchFamily="34" charset="0"/>
                <a:cs typeface="Arial" pitchFamily="34" charset="0"/>
              </a:defRPr>
            </a:lvl1pPr>
            <a:lvl2pPr marL="742950" indent="-285750" defTabSz="458788" eaLnBrk="0" hangingPunct="0">
              <a:defRPr>
                <a:solidFill>
                  <a:schemeClr val="tx1"/>
                </a:solidFill>
                <a:latin typeface="Arial" pitchFamily="34" charset="0"/>
                <a:cs typeface="Arial" pitchFamily="34" charset="0"/>
              </a:defRPr>
            </a:lvl2pPr>
            <a:lvl3pPr marL="1143000" indent="-228600" defTabSz="458788" eaLnBrk="0" hangingPunct="0">
              <a:defRPr>
                <a:solidFill>
                  <a:schemeClr val="tx1"/>
                </a:solidFill>
                <a:latin typeface="Arial" pitchFamily="34" charset="0"/>
                <a:cs typeface="Arial" pitchFamily="34" charset="0"/>
              </a:defRPr>
            </a:lvl3pPr>
            <a:lvl4pPr marL="1600200" indent="-228600" defTabSz="458788" eaLnBrk="0" hangingPunct="0">
              <a:defRPr>
                <a:solidFill>
                  <a:schemeClr val="tx1"/>
                </a:solidFill>
                <a:latin typeface="Arial" pitchFamily="34" charset="0"/>
                <a:cs typeface="Arial" pitchFamily="34" charset="0"/>
              </a:defRPr>
            </a:lvl4pPr>
            <a:lvl5pPr marL="2057400" indent="-228600" defTabSz="458788" eaLnBrk="0" hangingPunct="0">
              <a:defRPr>
                <a:solidFill>
                  <a:schemeClr val="tx1"/>
                </a:solidFill>
                <a:latin typeface="Arial" pitchFamily="34" charset="0"/>
                <a:cs typeface="Arial" pitchFamily="34" charset="0"/>
              </a:defRPr>
            </a:lvl5pPr>
            <a:lvl6pPr marL="2514600" indent="-228600" defTabSz="4587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87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87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8788"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en-US" dirty="0">
                <a:solidFill>
                  <a:srgbClr val="000000"/>
                </a:solidFill>
                <a:latin typeface="Calibri" pitchFamily="34" charset="0"/>
              </a:rPr>
              <a:t>Slide taken from Gla-300 value deck – slide 2</a:t>
            </a:r>
          </a:p>
        </p:txBody>
      </p:sp>
    </p:spTree>
    <p:extLst>
      <p:ext uri="{BB962C8B-B14F-4D97-AF65-F5344CB8AC3E}">
        <p14:creationId xmlns:p14="http://schemas.microsoft.com/office/powerpoint/2010/main" val="317686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025" y="812800"/>
            <a:ext cx="7205663" cy="4054475"/>
          </a:xfrm>
        </p:spPr>
      </p:sp>
      <p:sp>
        <p:nvSpPr>
          <p:cNvPr id="4" name="Slide Number Placeholder 3"/>
          <p:cNvSpPr>
            <a:spLocks noGrp="1"/>
          </p:cNvSpPr>
          <p:nvPr>
            <p:ph type="sldNum" sz="quarter" idx="10"/>
          </p:nvPr>
        </p:nvSpPr>
        <p:spPr/>
        <p:txBody>
          <a:bodyPr/>
          <a:lstStyle/>
          <a:p>
            <a:pPr defTabSz="966788" eaLnBrk="0" fontAlgn="base" hangingPunct="0">
              <a:spcBef>
                <a:spcPct val="0"/>
              </a:spcBef>
              <a:spcAft>
                <a:spcPct val="0"/>
              </a:spcAft>
              <a:defRPr/>
            </a:pPr>
            <a:fld id="{9BA1949F-3997-5540-B7DE-2B44A80D1D1D}" type="slidenum">
              <a:rPr lang="en-US" sz="1300" smtClean="0">
                <a:solidFill>
                  <a:prstClr val="black"/>
                </a:solidFill>
                <a:latin typeface="Times" panose="02020603050405020304" pitchFamily="18" charset="0"/>
                <a:cs typeface="Arial" panose="020B0604020202020204" pitchFamily="34" charset="0"/>
              </a:rPr>
              <a:pPr defTabSz="966788" eaLnBrk="0" fontAlgn="base" hangingPunct="0">
                <a:spcBef>
                  <a:spcPct val="0"/>
                </a:spcBef>
                <a:spcAft>
                  <a:spcPct val="0"/>
                </a:spcAft>
                <a:defRPr/>
              </a:pPr>
              <a:t>9</a:t>
            </a:fld>
            <a:endParaRPr lang="en-US" sz="1300" dirty="0">
              <a:solidFill>
                <a:prstClr val="black"/>
              </a:solidFill>
              <a:latin typeface="Times" panose="02020603050405020304" pitchFamily="18" charset="0"/>
              <a:cs typeface="Arial" panose="020B0604020202020204" pitchFamily="34" charset="0"/>
            </a:endParaRPr>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37327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4" name="Slide Number Placeholder 3"/>
          <p:cNvSpPr>
            <a:spLocks noGrp="1"/>
          </p:cNvSpPr>
          <p:nvPr>
            <p:ph type="sldNum" sz="quarter" idx="10"/>
          </p:nvPr>
        </p:nvSpPr>
        <p:spPr/>
        <p:txBody>
          <a:bodyPr/>
          <a:lstStyle/>
          <a:p>
            <a:fld id="{9BA1949F-3997-5540-B7DE-2B44A80D1D1D}" type="slidenum">
              <a:rPr lang="en-US" smtClean="0">
                <a:solidFill>
                  <a:prstClr val="black"/>
                </a:solidFill>
              </a:rPr>
              <a:pPr/>
              <a:t>18</a:t>
            </a:fld>
            <a:endParaRPr lang="en-US" dirty="0">
              <a:solidFill>
                <a:prstClr val="black"/>
              </a:solidFill>
            </a:endParaRPr>
          </a:p>
        </p:txBody>
      </p:sp>
      <p:sp>
        <p:nvSpPr>
          <p:cNvPr id="5" name="Notes Placeholder 4"/>
          <p:cNvSpPr>
            <a:spLocks noGrp="1"/>
          </p:cNvSpPr>
          <p:nvPr>
            <p:ph type="body" sz="quarter" idx="11"/>
          </p:nvPr>
        </p:nvSpPr>
        <p:spPr/>
        <p:txBody>
          <a:bodyPr/>
          <a:lstStyle/>
          <a:p>
            <a:endParaRPr lang="en-US" dirty="0" smtClean="0"/>
          </a:p>
          <a:p>
            <a:endParaRPr lang="en-US" dirty="0" smtClean="0"/>
          </a:p>
          <a:p>
            <a:endParaRPr lang="en-US" dirty="0" smtClean="0"/>
          </a:p>
          <a:p>
            <a:endParaRPr lang="en-US" dirty="0" smtClean="0"/>
          </a:p>
          <a:p>
            <a:endParaRPr lang="en-GB" dirty="0"/>
          </a:p>
        </p:txBody>
      </p:sp>
    </p:spTree>
    <p:extLst>
      <p:ext uri="{BB962C8B-B14F-4D97-AF65-F5344CB8AC3E}">
        <p14:creationId xmlns:p14="http://schemas.microsoft.com/office/powerpoint/2010/main" val="2589413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BF9DB1-53D3-49E5-AEAF-C48AF71A46E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1E399-6AAB-4214-B1CF-0F0CECF6E11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064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BF9DB1-53D3-49E5-AEAF-C48AF71A46E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706520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BF9DB1-53D3-49E5-AEAF-C48AF71A46E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1181053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492710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5" name="Rectangle 4"/>
          <p:cNvSpPr/>
          <p:nvPr userDrawn="1"/>
        </p:nvSpPr>
        <p:spPr>
          <a:xfrm>
            <a:off x="1" y="16575"/>
            <a:ext cx="1498359"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SAIR.GLA.18.10.0222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192854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4255987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2746541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
        <p:nvSpPr>
          <p:cNvPr id="2" name="Rectangle 1"/>
          <p:cNvSpPr/>
          <p:nvPr userDrawn="1"/>
        </p:nvSpPr>
        <p:spPr>
          <a:xfrm>
            <a:off x="-101146" y="-13951"/>
            <a:ext cx="263214"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1540921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752077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41334831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586592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BF9DB1-53D3-49E5-AEAF-C48AF71A46E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1264684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433659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806955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900859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ablea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0002" y="429434"/>
            <a:ext cx="11225167" cy="387799"/>
          </a:xfrm>
          <a:prstGeom prst="rect">
            <a:avLst/>
          </a:prstGeom>
        </p:spPr>
        <p:txBody>
          <a:bodyPr/>
          <a:lstStyle>
            <a:lvl1pPr>
              <a:defRPr/>
            </a:lvl1pPr>
          </a:lstStyle>
          <a:p>
            <a:r>
              <a:rPr lang="fr-FR" dirty="0"/>
              <a:t>Conclusion, corps 28</a:t>
            </a:r>
            <a:endParaRPr lang="en-US" dirty="0"/>
          </a:p>
        </p:txBody>
      </p:sp>
      <p:sp>
        <p:nvSpPr>
          <p:cNvPr id="24" name="Espace réservé de la date 23"/>
          <p:cNvSpPr>
            <a:spLocks noGrp="1"/>
          </p:cNvSpPr>
          <p:nvPr>
            <p:ph type="dt" sz="half" idx="14"/>
          </p:nvPr>
        </p:nvSpPr>
        <p:spPr>
          <a:xfrm>
            <a:off x="10284664" y="6441569"/>
            <a:ext cx="1035587" cy="123111"/>
          </a:xfrm>
          <a:prstGeom prst="rect">
            <a:avLst/>
          </a:prstGeom>
        </p:spPr>
        <p:txBody>
          <a:bodyPr/>
          <a:lstStyle/>
          <a:p>
            <a:r>
              <a:rPr lang="fr-FR">
                <a:solidFill>
                  <a:srgbClr val="6B747B"/>
                </a:solidFill>
              </a:rPr>
              <a:t>DATE</a:t>
            </a:r>
            <a:endParaRPr lang="fr-FR" dirty="0">
              <a:solidFill>
                <a:srgbClr val="6B747B"/>
              </a:solidFill>
            </a:endParaRPr>
          </a:p>
        </p:txBody>
      </p:sp>
      <p:sp>
        <p:nvSpPr>
          <p:cNvPr id="25" name="Espace réservé du pied de page 24"/>
          <p:cNvSpPr>
            <a:spLocks noGrp="1"/>
          </p:cNvSpPr>
          <p:nvPr>
            <p:ph type="ftr" sz="quarter" idx="15"/>
          </p:nvPr>
        </p:nvSpPr>
        <p:spPr>
          <a:xfrm>
            <a:off x="1671786" y="6441569"/>
            <a:ext cx="8848436" cy="123111"/>
          </a:xfrm>
          <a:prstGeom prst="rect">
            <a:avLst/>
          </a:prstGeom>
        </p:spPr>
        <p:txBody>
          <a:bodyPr/>
          <a:lstStyle/>
          <a:p>
            <a:r>
              <a:rPr lang="fr-FR">
                <a:solidFill>
                  <a:srgbClr val="6B747B"/>
                </a:solidFill>
              </a:rPr>
              <a:t>TITRE DE LA PRÉSENTATION</a:t>
            </a:r>
            <a:endParaRPr lang="fr-FR" dirty="0">
              <a:solidFill>
                <a:srgbClr val="6B747B"/>
              </a:solidFill>
            </a:endParaRPr>
          </a:p>
        </p:txBody>
      </p:sp>
      <p:sp>
        <p:nvSpPr>
          <p:cNvPr id="26" name="Espace réservé du numéro de diapositive 25"/>
          <p:cNvSpPr>
            <a:spLocks noGrp="1"/>
          </p:cNvSpPr>
          <p:nvPr>
            <p:ph type="sldNum" sz="quarter" idx="16"/>
          </p:nvPr>
        </p:nvSpPr>
        <p:spPr>
          <a:xfrm>
            <a:off x="11289995" y="6441569"/>
            <a:ext cx="414748" cy="123111"/>
          </a:xfrm>
          <a:prstGeom prst="rect">
            <a:avLst/>
          </a:prstGeom>
        </p:spPr>
        <p:txBody>
          <a:bodyPr/>
          <a:lstStyle/>
          <a:p>
            <a:fld id="{980E94A8-0648-D043-B8F7-3AFA110B04BE}" type="slidenum">
              <a:rPr lang="fr-FR" smtClean="0">
                <a:solidFill>
                  <a:srgbClr val="6B747B"/>
                </a:solidFill>
              </a:rPr>
              <a:pPr/>
              <a:t>‹#›</a:t>
            </a:fld>
            <a:endParaRPr lang="fr-FR" dirty="0">
              <a:solidFill>
                <a:srgbClr val="6B747B"/>
              </a:solidFill>
            </a:endParaRPr>
          </a:p>
        </p:txBody>
      </p:sp>
      <p:sp>
        <p:nvSpPr>
          <p:cNvPr id="31" name="Content Placeholder 2"/>
          <p:cNvSpPr>
            <a:spLocks noGrp="1"/>
          </p:cNvSpPr>
          <p:nvPr>
            <p:ph idx="17" hasCustomPrompt="1"/>
          </p:nvPr>
        </p:nvSpPr>
        <p:spPr>
          <a:xfrm>
            <a:off x="480002" y="950402"/>
            <a:ext cx="11225167" cy="465508"/>
          </a:xfrm>
          <a:prstGeom prst="rect">
            <a:avLst/>
          </a:prstGeom>
        </p:spPr>
        <p:txBody>
          <a:bodyPr/>
          <a:lstStyle>
            <a:lvl1pPr marL="0" indent="0">
              <a:buNone/>
              <a:defRPr sz="2200" b="0" baseline="0">
                <a:solidFill>
                  <a:schemeClr val="tx1"/>
                </a:solidFill>
              </a:defRPr>
            </a:lvl1pPr>
            <a:lvl2pPr marL="266693" indent="0">
              <a:buNone/>
              <a:defRPr/>
            </a:lvl2pPr>
            <a:lvl3pPr marL="685783" indent="0">
              <a:buNone/>
              <a:defRPr/>
            </a:lvl3pPr>
            <a:lvl4pPr marL="1028674" indent="0">
              <a:buNone/>
              <a:defRPr/>
            </a:lvl4pPr>
            <a:lvl5pPr marL="1371566" indent="0">
              <a:buNone/>
              <a:defRPr/>
            </a:lvl5pPr>
          </a:lstStyle>
          <a:p>
            <a:pPr lvl="0"/>
            <a:r>
              <a:rPr lang="fr-FR" dirty="0"/>
              <a:t>Sous-titre, corps 22</a:t>
            </a:r>
            <a:endParaRPr lang="en-US" dirty="0"/>
          </a:p>
        </p:txBody>
      </p:sp>
      <p:sp>
        <p:nvSpPr>
          <p:cNvPr id="5" name="Espace réservé du tableau 4"/>
          <p:cNvSpPr>
            <a:spLocks noGrp="1"/>
          </p:cNvSpPr>
          <p:nvPr>
            <p:ph type="tbl" sz="quarter" idx="18"/>
          </p:nvPr>
        </p:nvSpPr>
        <p:spPr>
          <a:xfrm>
            <a:off x="478369" y="1653117"/>
            <a:ext cx="11226801" cy="4428067"/>
          </a:xfrm>
          <a:prstGeom prst="rect">
            <a:avLst/>
          </a:prstGeom>
          <a:noFill/>
          <a:ln>
            <a:noFill/>
          </a:ln>
        </p:spPr>
        <p:txBody>
          <a:bodyPr/>
          <a:lstStyle/>
          <a:p>
            <a:endParaRPr lang="fr-FR" dirty="0"/>
          </a:p>
        </p:txBody>
      </p:sp>
    </p:spTree>
    <p:extLst>
      <p:ext uri="{BB962C8B-B14F-4D97-AF65-F5344CB8AC3E}">
        <p14:creationId xmlns:p14="http://schemas.microsoft.com/office/powerpoint/2010/main" val="2753302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2980">
          <p15:clr>
            <a:srgbClr val="FBAE40"/>
          </p15:clr>
        </p15:guide>
        <p15:guide id="2" pos="30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anofi External BLANK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800" b="1">
                <a:solidFill>
                  <a:schemeClr val="accent1"/>
                </a:solidFill>
              </a:defRPr>
            </a:lvl1pPr>
          </a:lstStyle>
          <a:p>
            <a:r>
              <a:rPr lang="en-GB" dirty="0"/>
              <a:t>Click to edit Master title style</a:t>
            </a:r>
            <a:endParaRPr lang="en-US" dirty="0"/>
          </a:p>
        </p:txBody>
      </p:sp>
      <p:sp>
        <p:nvSpPr>
          <p:cNvPr id="3" name="Content Placeholder 2"/>
          <p:cNvSpPr>
            <a:spLocks noGrp="1"/>
          </p:cNvSpPr>
          <p:nvPr>
            <p:ph idx="1"/>
          </p:nvPr>
        </p:nvSpPr>
        <p:spPr>
          <a:xfrm>
            <a:off x="609600" y="2129059"/>
            <a:ext cx="10560000" cy="3207176"/>
          </a:xfrm>
          <a:prstGeom prst="rect">
            <a:avLst/>
          </a:prstGeom>
        </p:spPr>
        <p:txBody>
          <a:bodyPr/>
          <a:lstStyle>
            <a:lvl1pPr>
              <a:spcBef>
                <a:spcPts val="1200"/>
              </a:spcBef>
              <a:spcAft>
                <a:spcPts val="0"/>
              </a:spcAft>
              <a:buClr>
                <a:srgbClr val="81BD55"/>
              </a:buClr>
              <a:defRPr sz="2400">
                <a:solidFill>
                  <a:srgbClr val="596169"/>
                </a:solidFill>
              </a:defRPr>
            </a:lvl1pPr>
            <a:lvl2pPr>
              <a:spcBef>
                <a:spcPts val="480"/>
              </a:spcBef>
              <a:spcAft>
                <a:spcPts val="0"/>
              </a:spcAft>
              <a:buClr>
                <a:srgbClr val="81BD55"/>
              </a:buClr>
              <a:defRPr sz="2000">
                <a:solidFill>
                  <a:srgbClr val="596169"/>
                </a:solidFill>
              </a:defRPr>
            </a:lvl2pPr>
            <a:lvl3pPr>
              <a:spcBef>
                <a:spcPts val="480"/>
              </a:spcBef>
              <a:spcAft>
                <a:spcPts val="0"/>
              </a:spcAft>
              <a:buClr>
                <a:srgbClr val="81BD55"/>
              </a:buClr>
              <a:defRPr sz="1800">
                <a:solidFill>
                  <a:srgbClr val="596169"/>
                </a:solidFill>
              </a:defRPr>
            </a:lvl3pPr>
            <a:lvl4pPr>
              <a:spcBef>
                <a:spcPts val="480"/>
              </a:spcBef>
              <a:spcAft>
                <a:spcPts val="0"/>
              </a:spcAft>
              <a:buClr>
                <a:srgbClr val="81BD55"/>
              </a:buClr>
              <a:defRPr sz="1800">
                <a:solidFill>
                  <a:srgbClr val="596169"/>
                </a:solidFill>
              </a:defRPr>
            </a:lvl4pPr>
            <a:lvl5pPr>
              <a:spcBef>
                <a:spcPts val="480"/>
              </a:spcBef>
              <a:spcAft>
                <a:spcPts val="0"/>
              </a:spcAft>
              <a:buClr>
                <a:srgbClr val="81BD55"/>
              </a:buClr>
              <a:defRPr sz="1800">
                <a:solidFill>
                  <a:srgbClr val="596169"/>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3"/>
          <p:cNvSpPr>
            <a:spLocks noGrp="1"/>
          </p:cNvSpPr>
          <p:nvPr>
            <p:ph type="ftr" sz="quarter" idx="10"/>
          </p:nvPr>
        </p:nvSpPr>
        <p:spPr>
          <a:xfrm>
            <a:off x="609600" y="5685693"/>
            <a:ext cx="10560000" cy="433800"/>
          </a:xfrm>
          <a:prstGeom prst="rect">
            <a:avLst/>
          </a:prstGeom>
        </p:spPr>
        <p:txBody>
          <a:bodyPr/>
          <a:lstStyle>
            <a:lvl1pPr>
              <a:defRPr sz="800"/>
            </a:lvl1pPr>
          </a:lstStyle>
          <a:p>
            <a:r>
              <a:rPr lang="en-GB" dirty="0">
                <a:solidFill>
                  <a:srgbClr val="444492"/>
                </a:solidFill>
                <a:latin typeface="Arial"/>
              </a:rPr>
              <a:t>Footer:</a:t>
            </a:r>
          </a:p>
        </p:txBody>
      </p:sp>
      <p:sp>
        <p:nvSpPr>
          <p:cNvPr id="10" name="Text Placeholder 9"/>
          <p:cNvSpPr>
            <a:spLocks noGrp="1"/>
          </p:cNvSpPr>
          <p:nvPr>
            <p:ph type="body" sz="quarter" idx="11" hasCustomPrompt="1"/>
          </p:nvPr>
        </p:nvSpPr>
        <p:spPr>
          <a:xfrm>
            <a:off x="609600" y="1438361"/>
            <a:ext cx="10560051" cy="690696"/>
          </a:xfrm>
          <a:prstGeom prst="rect">
            <a:avLst/>
          </a:prstGeom>
        </p:spPr>
        <p:txBody>
          <a:bodyPr/>
          <a:lstStyle>
            <a:lvl1pPr marL="0" indent="0">
              <a:buNone/>
              <a:defRPr sz="2400">
                <a:solidFill>
                  <a:srgbClr val="81B838"/>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dirty="0"/>
              <a:t>Click to edit Subtitle style</a:t>
            </a:r>
          </a:p>
        </p:txBody>
      </p:sp>
      <p:sp>
        <p:nvSpPr>
          <p:cNvPr id="6"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353075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8_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800" b="1">
                <a:solidFill>
                  <a:schemeClr val="bg2"/>
                </a:solidFill>
              </a:defRPr>
            </a:lvl1pPr>
          </a:lstStyle>
          <a:p>
            <a:r>
              <a:rPr lang="en-GB" dirty="0"/>
              <a:t>Click to edit Master title style</a:t>
            </a:r>
            <a:endParaRPr lang="en-US" dirty="0"/>
          </a:p>
        </p:txBody>
      </p:sp>
      <p:sp>
        <p:nvSpPr>
          <p:cNvPr id="3" name="Slide Number Placeholder 8"/>
          <p:cNvSpPr>
            <a:spLocks noGrp="1"/>
          </p:cNvSpPr>
          <p:nvPr>
            <p:ph type="sldNum" sz="quarter" idx="10"/>
          </p:nvPr>
        </p:nvSpPr>
        <p:spPr>
          <a:xfrm>
            <a:off x="12701" y="6356351"/>
            <a:ext cx="455084"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smtClean="0">
                <a:solidFill>
                  <a:srgbClr val="4D4D4F"/>
                </a:solidFill>
                <a:cs typeface="Arial" pitchFamily="34" charset="0"/>
              </a:defRPr>
            </a:lvl1pPr>
          </a:lstStyle>
          <a:p>
            <a:pPr fontAlgn="base">
              <a:spcBef>
                <a:spcPct val="0"/>
              </a:spcBef>
              <a:spcAft>
                <a:spcPct val="0"/>
              </a:spcAft>
              <a:defRPr/>
            </a:pPr>
            <a:fld id="{250C9BC5-D2DB-4216-8749-4DA7D252DF40}" type="slidenum">
              <a:rPr lang="en-GB" altLang="en-US" smtClean="0">
                <a:ea typeface="MS PGothic" pitchFamily="34" charset="-128"/>
              </a:rPr>
              <a:pPr fontAlgn="base">
                <a:spcBef>
                  <a:spcPct val="0"/>
                </a:spcBef>
                <a:spcAft>
                  <a:spcPct val="0"/>
                </a:spcAft>
                <a:defRPr/>
              </a:pPr>
              <a:t>‹#›</a:t>
            </a:fld>
            <a:endParaRPr lang="en-GB" altLang="en-US">
              <a:ea typeface="MS PGothic" pitchFamily="34" charset="-128"/>
            </a:endParaRPr>
          </a:p>
        </p:txBody>
      </p:sp>
      <p:sp>
        <p:nvSpPr>
          <p:cNvPr id="4"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1423842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2_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800" b="1">
                <a:solidFill>
                  <a:schemeClr val="bg2"/>
                </a:solidFill>
              </a:defRPr>
            </a:lvl1pPr>
          </a:lstStyle>
          <a:p>
            <a:r>
              <a:rPr lang="en-GB" dirty="0"/>
              <a:t>Click to edit Master title style</a:t>
            </a:r>
            <a:endParaRPr lang="en-US" dirty="0"/>
          </a:p>
        </p:txBody>
      </p:sp>
      <p:sp>
        <p:nvSpPr>
          <p:cNvPr id="3" name="Slide Number Placeholder 8"/>
          <p:cNvSpPr>
            <a:spLocks noGrp="1"/>
          </p:cNvSpPr>
          <p:nvPr>
            <p:ph type="sldNum" sz="quarter" idx="10"/>
          </p:nvPr>
        </p:nvSpPr>
        <p:spPr>
          <a:xfrm>
            <a:off x="12701" y="6356351"/>
            <a:ext cx="455084"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smtClean="0">
                <a:solidFill>
                  <a:srgbClr val="4D4D4F"/>
                </a:solidFill>
                <a:cs typeface="Arial" pitchFamily="34" charset="0"/>
              </a:defRPr>
            </a:lvl1pPr>
          </a:lstStyle>
          <a:p>
            <a:pPr fontAlgn="base">
              <a:spcBef>
                <a:spcPct val="0"/>
              </a:spcBef>
              <a:spcAft>
                <a:spcPct val="0"/>
              </a:spcAft>
              <a:defRPr/>
            </a:pPr>
            <a:fld id="{250C9BC5-D2DB-4216-8749-4DA7D252DF40}" type="slidenum">
              <a:rPr lang="en-GB" altLang="en-US" smtClean="0">
                <a:ea typeface="MS PGothic" pitchFamily="34" charset="-128"/>
              </a:rPr>
              <a:pPr fontAlgn="base">
                <a:spcBef>
                  <a:spcPct val="0"/>
                </a:spcBef>
                <a:spcAft>
                  <a:spcPct val="0"/>
                </a:spcAft>
                <a:defRPr/>
              </a:pPr>
              <a:t>‹#›</a:t>
            </a:fld>
            <a:endParaRPr lang="en-GB" altLang="en-US">
              <a:ea typeface="MS PGothic" pitchFamily="34" charset="-128"/>
            </a:endParaRPr>
          </a:p>
        </p:txBody>
      </p:sp>
      <p:sp>
        <p:nvSpPr>
          <p:cNvPr id="4"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3480133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anofi External COPY bg. ">
    <p:spTree>
      <p:nvGrpSpPr>
        <p:cNvPr id="1" name=""/>
        <p:cNvGrpSpPr/>
        <p:nvPr/>
      </p:nvGrpSpPr>
      <p:grpSpPr>
        <a:xfrm>
          <a:off x="0" y="0"/>
          <a:ext cx="0" cy="0"/>
          <a:chOff x="0" y="0"/>
          <a:chExt cx="0" cy="0"/>
        </a:xfrm>
      </p:grpSpPr>
      <p:pic>
        <p:nvPicPr>
          <p:cNvPr id="7" name="Picture 6" descr="Sanofi-COPY.png"/>
          <p:cNvPicPr>
            <a:picLocks noChangeAspect="1"/>
          </p:cNvPicPr>
          <p:nvPr userDrawn="1"/>
        </p:nvPicPr>
        <p:blipFill>
          <a:blip r:embed="rId2"/>
          <a:stretch>
            <a:fillRect/>
          </a:stretch>
        </p:blipFill>
        <p:spPr>
          <a:xfrm>
            <a:off x="14552" y="1497849"/>
            <a:ext cx="12190993" cy="5364037"/>
          </a:xfrm>
          <a:prstGeom prst="rect">
            <a:avLst/>
          </a:prstGeom>
        </p:spPr>
      </p:pic>
      <p:sp>
        <p:nvSpPr>
          <p:cNvPr id="2" name="Title 1"/>
          <p:cNvSpPr>
            <a:spLocks noGrp="1"/>
          </p:cNvSpPr>
          <p:nvPr>
            <p:ph type="title"/>
          </p:nvPr>
        </p:nvSpPr>
        <p:spPr>
          <a:xfrm>
            <a:off x="609600" y="274639"/>
            <a:ext cx="10560000" cy="1143000"/>
          </a:xfrm>
          <a:prstGeom prst="rect">
            <a:avLst/>
          </a:prstGeom>
        </p:spPr>
        <p:txBody>
          <a:bodyPr/>
          <a:lstStyle>
            <a:lvl1pPr>
              <a:defRPr sz="2800" b="1">
                <a:solidFill>
                  <a:schemeClr val="accent1"/>
                </a:solidFill>
              </a:defRPr>
            </a:lvl1pPr>
          </a:lstStyle>
          <a:p>
            <a:r>
              <a:rPr lang="en-GB" dirty="0"/>
              <a:t>Click to edit Master title style</a:t>
            </a:r>
            <a:endParaRPr lang="en-US" dirty="0"/>
          </a:p>
        </p:txBody>
      </p:sp>
      <p:sp>
        <p:nvSpPr>
          <p:cNvPr id="3" name="Content Placeholder 2"/>
          <p:cNvSpPr>
            <a:spLocks noGrp="1"/>
          </p:cNvSpPr>
          <p:nvPr>
            <p:ph idx="1"/>
          </p:nvPr>
        </p:nvSpPr>
        <p:spPr>
          <a:xfrm>
            <a:off x="609600" y="2129059"/>
            <a:ext cx="10560000" cy="3207176"/>
          </a:xfrm>
          <a:prstGeom prst="rect">
            <a:avLst/>
          </a:prstGeom>
        </p:spPr>
        <p:txBody>
          <a:bodyPr/>
          <a:lstStyle>
            <a:lvl1pPr>
              <a:spcBef>
                <a:spcPts val="1200"/>
              </a:spcBef>
              <a:spcAft>
                <a:spcPts val="0"/>
              </a:spcAft>
              <a:buClr>
                <a:srgbClr val="81BD55"/>
              </a:buClr>
              <a:defRPr sz="2400">
                <a:solidFill>
                  <a:srgbClr val="596169"/>
                </a:solidFill>
              </a:defRPr>
            </a:lvl1pPr>
            <a:lvl2pPr>
              <a:spcBef>
                <a:spcPts val="480"/>
              </a:spcBef>
              <a:spcAft>
                <a:spcPts val="0"/>
              </a:spcAft>
              <a:buClr>
                <a:srgbClr val="81BD55"/>
              </a:buClr>
              <a:defRPr sz="2000">
                <a:solidFill>
                  <a:srgbClr val="596169"/>
                </a:solidFill>
              </a:defRPr>
            </a:lvl2pPr>
            <a:lvl3pPr>
              <a:spcBef>
                <a:spcPts val="480"/>
              </a:spcBef>
              <a:spcAft>
                <a:spcPts val="0"/>
              </a:spcAft>
              <a:buClr>
                <a:srgbClr val="81BD55"/>
              </a:buClr>
              <a:defRPr sz="1800">
                <a:solidFill>
                  <a:srgbClr val="596169"/>
                </a:solidFill>
              </a:defRPr>
            </a:lvl3pPr>
            <a:lvl4pPr>
              <a:spcBef>
                <a:spcPts val="480"/>
              </a:spcBef>
              <a:spcAft>
                <a:spcPts val="0"/>
              </a:spcAft>
              <a:buClr>
                <a:srgbClr val="81BD55"/>
              </a:buClr>
              <a:defRPr sz="1800">
                <a:solidFill>
                  <a:srgbClr val="596169"/>
                </a:solidFill>
              </a:defRPr>
            </a:lvl4pPr>
            <a:lvl5pPr>
              <a:spcBef>
                <a:spcPts val="480"/>
              </a:spcBef>
              <a:spcAft>
                <a:spcPts val="0"/>
              </a:spcAft>
              <a:buClr>
                <a:srgbClr val="81BD55"/>
              </a:buClr>
              <a:defRPr sz="1800">
                <a:solidFill>
                  <a:srgbClr val="596169"/>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3"/>
          <p:cNvSpPr>
            <a:spLocks noGrp="1"/>
          </p:cNvSpPr>
          <p:nvPr>
            <p:ph type="ftr" sz="quarter" idx="10"/>
          </p:nvPr>
        </p:nvSpPr>
        <p:spPr>
          <a:xfrm>
            <a:off x="609600" y="5656387"/>
            <a:ext cx="10560000" cy="463108"/>
          </a:xfrm>
          <a:prstGeom prst="rect">
            <a:avLst/>
          </a:prstGeom>
        </p:spPr>
        <p:txBody>
          <a:bodyPr/>
          <a:lstStyle>
            <a:lvl1pPr>
              <a:defRPr sz="800"/>
            </a:lvl1pPr>
          </a:lstStyle>
          <a:p>
            <a:r>
              <a:rPr lang="en-GB" dirty="0">
                <a:solidFill>
                  <a:srgbClr val="444492"/>
                </a:solidFill>
                <a:latin typeface="Arial"/>
              </a:rPr>
              <a:t>Footer:</a:t>
            </a:r>
          </a:p>
        </p:txBody>
      </p:sp>
      <p:sp>
        <p:nvSpPr>
          <p:cNvPr id="10" name="Text Placeholder 9"/>
          <p:cNvSpPr>
            <a:spLocks noGrp="1"/>
          </p:cNvSpPr>
          <p:nvPr>
            <p:ph type="body" sz="quarter" idx="11" hasCustomPrompt="1"/>
          </p:nvPr>
        </p:nvSpPr>
        <p:spPr>
          <a:xfrm>
            <a:off x="609600" y="1438361"/>
            <a:ext cx="10560051" cy="690696"/>
          </a:xfrm>
          <a:prstGeom prst="rect">
            <a:avLst/>
          </a:prstGeom>
        </p:spPr>
        <p:txBody>
          <a:bodyPr/>
          <a:lstStyle>
            <a:lvl1pPr marL="0" indent="0">
              <a:buNone/>
              <a:defRPr sz="2400">
                <a:solidFill>
                  <a:srgbClr val="81B838"/>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dirty="0"/>
              <a:t>Click to edit Subtitle style</a:t>
            </a:r>
          </a:p>
        </p:txBody>
      </p:sp>
      <p:sp>
        <p:nvSpPr>
          <p:cNvPr id="8"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988265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am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Text Placeholder 4"/>
          <p:cNvSpPr>
            <a:spLocks noGrp="1"/>
          </p:cNvSpPr>
          <p:nvPr>
            <p:ph type="body" sz="quarter" idx="10"/>
          </p:nvPr>
        </p:nvSpPr>
        <p:spPr>
          <a:xfrm>
            <a:off x="609600" y="1190625"/>
            <a:ext cx="11379200" cy="4806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3144867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11582400" cy="4343400"/>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GB" dirty="0"/>
          </a:p>
        </p:txBody>
      </p:sp>
      <p:sp>
        <p:nvSpPr>
          <p:cNvPr id="5" name="Title 4"/>
          <p:cNvSpPr>
            <a:spLocks noGrp="1"/>
          </p:cNvSpPr>
          <p:nvPr>
            <p:ph type="title"/>
          </p:nvPr>
        </p:nvSpPr>
        <p:spPr>
          <a:xfrm>
            <a:off x="304803" y="274641"/>
            <a:ext cx="11582400" cy="850915"/>
          </a:xfrm>
          <a:prstGeom prst="rect">
            <a:avLst/>
          </a:prstGeom>
        </p:spPr>
        <p:txBody>
          <a:bodyPr/>
          <a:lstStyle/>
          <a:p>
            <a:r>
              <a:rPr lang="en-US" smtClean="0"/>
              <a:t>Click to edit Master title style</a:t>
            </a:r>
            <a:endParaRPr lang="en-GB"/>
          </a:p>
        </p:txBody>
      </p:sp>
      <p:sp>
        <p:nvSpPr>
          <p:cNvPr id="6" name="Text Placeholder 6"/>
          <p:cNvSpPr>
            <a:spLocks noGrp="1"/>
          </p:cNvSpPr>
          <p:nvPr>
            <p:ph type="body" sz="quarter" idx="12" hasCustomPrompt="1"/>
          </p:nvPr>
        </p:nvSpPr>
        <p:spPr>
          <a:xfrm>
            <a:off x="304800" y="5638800"/>
            <a:ext cx="9448800" cy="609600"/>
          </a:xfrm>
          <a:prstGeom prst="rect">
            <a:avLst/>
          </a:prstGeom>
        </p:spPr>
        <p:txBody>
          <a:bodyPr lIns="0" tIns="0" rIns="0" bIns="0" anchor="b">
            <a:normAutofit/>
          </a:bodyPr>
          <a:lstStyle>
            <a:lvl1pPr marL="0" indent="0" algn="l">
              <a:buNone/>
              <a:defRPr sz="1067">
                <a:solidFill>
                  <a:schemeClr val="tx1"/>
                </a:solidFill>
              </a:defRPr>
            </a:lvl1pPr>
            <a:lvl5pPr>
              <a:defRPr/>
            </a:lvl5pPr>
          </a:lstStyle>
          <a:p>
            <a:pPr lvl="0"/>
            <a:r>
              <a:rPr lang="en-US" dirty="0" smtClean="0"/>
              <a:t>References</a:t>
            </a:r>
            <a:endParaRPr lang="en-GB" dirty="0"/>
          </a:p>
        </p:txBody>
      </p:sp>
    </p:spTree>
    <p:extLst>
      <p:ext uri="{BB962C8B-B14F-4D97-AF65-F5344CB8AC3E}">
        <p14:creationId xmlns:p14="http://schemas.microsoft.com/office/powerpoint/2010/main" val="1959335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BF9DB1-53D3-49E5-AEAF-C48AF71A46EC}" type="datetimeFigureOut">
              <a:rPr lang="en-US" smtClean="0"/>
              <a:t>6/23/2021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D1E399-6AAB-4214-B1CF-0F0CECF6E11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6213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40289838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36676665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
        <p:nvSpPr>
          <p:cNvPr id="2" name="Rectangle 1"/>
          <p:cNvSpPr/>
          <p:nvPr userDrawn="1"/>
        </p:nvSpPr>
        <p:spPr>
          <a:xfrm>
            <a:off x="-101146" y="-13951"/>
            <a:ext cx="1498359"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SAIR.GLA.18.10.0222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479595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47448" y="5575947"/>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28960" y="55759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20" y="80728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42582364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7702315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10731614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5" name="Rectangle 4"/>
          <p:cNvSpPr/>
          <p:nvPr userDrawn="1"/>
        </p:nvSpPr>
        <p:spPr>
          <a:xfrm>
            <a:off x="1" y="16575"/>
            <a:ext cx="1498359"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SAIR.GLA.18.10.0222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34100791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8026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0844262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5" name="Rectangle 4"/>
          <p:cNvSpPr/>
          <p:nvPr userDrawn="1"/>
        </p:nvSpPr>
        <p:spPr>
          <a:xfrm>
            <a:off x="1" y="16575"/>
            <a:ext cx="1498359"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SAIR.GLA.18.10.0222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2669371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BF9DB1-53D3-49E5-AEAF-C48AF71A46EC}"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24731546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5" name="Rectangle 4"/>
          <p:cNvSpPr/>
          <p:nvPr userDrawn="1"/>
        </p:nvSpPr>
        <p:spPr>
          <a:xfrm>
            <a:off x="1" y="16575"/>
            <a:ext cx="1498359" cy="276999"/>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444492"/>
                </a:solidFill>
                <a:effectLst/>
                <a:uLnTx/>
                <a:uFillTx/>
                <a:latin typeface="+mn-lt"/>
                <a:ea typeface="+mn-ea"/>
                <a:cs typeface="+mn-cs"/>
              </a:rPr>
              <a:t>SAIR.GLA.18.10.0222</a:t>
            </a:r>
            <a:endParaRPr kumimoji="0" lang="en-US" sz="1200" b="0" i="0" u="none" strike="noStrike" kern="1200" cap="none" spc="0" normalizeH="0" baseline="0" noProof="0" dirty="0">
              <a:ln>
                <a:noFill/>
              </a:ln>
              <a:solidFill>
                <a:srgbClr val="444492"/>
              </a:solidFill>
              <a:effectLst/>
              <a:uLnTx/>
              <a:uFillTx/>
              <a:latin typeface="+mn-lt"/>
              <a:ea typeface="+mn-ea"/>
              <a:cs typeface="+mn-cs"/>
            </a:endParaRPr>
          </a:p>
        </p:txBody>
      </p:sp>
    </p:spTree>
    <p:extLst>
      <p:ext uri="{BB962C8B-B14F-4D97-AF65-F5344CB8AC3E}">
        <p14:creationId xmlns:p14="http://schemas.microsoft.com/office/powerpoint/2010/main" val="449952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35767587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40546175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100" b="1">
                <a:solidFill>
                  <a:schemeClr val="bg2"/>
                </a:solidFill>
              </a:defRPr>
            </a:lvl1pPr>
          </a:lstStyle>
          <a:p>
            <a:r>
              <a:rPr lang="en-GB" dirty="0"/>
              <a:t>Click to edit Master title style</a:t>
            </a:r>
            <a:endParaRPr lang="en-US" dirty="0"/>
          </a:p>
        </p:txBody>
      </p:sp>
      <p:sp>
        <p:nvSpPr>
          <p:cNvPr id="3" name="Slide Number Placeholder 8"/>
          <p:cNvSpPr>
            <a:spLocks noGrp="1"/>
          </p:cNvSpPr>
          <p:nvPr>
            <p:ph type="sldNum" sz="quarter" idx="10"/>
          </p:nvPr>
        </p:nvSpPr>
        <p:spPr>
          <a:xfrm>
            <a:off x="12703" y="6356364"/>
            <a:ext cx="455084"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600" smtClean="0">
                <a:solidFill>
                  <a:srgbClr val="4D4D4F"/>
                </a:solidFill>
                <a:cs typeface="Arial" pitchFamily="34" charset="0"/>
              </a:defRPr>
            </a:lvl1pPr>
          </a:lstStyle>
          <a:p>
            <a:pPr defTabSz="914354" fontAlgn="base">
              <a:spcBef>
                <a:spcPct val="0"/>
              </a:spcBef>
              <a:spcAft>
                <a:spcPct val="0"/>
              </a:spcAft>
              <a:defRPr/>
            </a:pPr>
            <a:fld id="{250C9BC5-D2DB-4216-8749-4DA7D252DF40}" type="slidenum">
              <a:rPr lang="en-GB" altLang="en-US" smtClean="0">
                <a:ea typeface="MS PGothic" pitchFamily="34" charset="-128"/>
              </a:rPr>
              <a:pPr defTabSz="914354" fontAlgn="base">
                <a:spcBef>
                  <a:spcPct val="0"/>
                </a:spcBef>
                <a:spcAft>
                  <a:spcPct val="0"/>
                </a:spcAft>
                <a:defRPr/>
              </a:pPr>
              <a:t>‹#›</a:t>
            </a:fld>
            <a:endParaRPr lang="en-GB" altLang="en-US" dirty="0">
              <a:ea typeface="MS PGothic" pitchFamily="34" charset="-128"/>
            </a:endParaRPr>
          </a:p>
        </p:txBody>
      </p:sp>
    </p:spTree>
    <p:extLst>
      <p:ext uri="{BB962C8B-B14F-4D97-AF65-F5344CB8AC3E}">
        <p14:creationId xmlns:p14="http://schemas.microsoft.com/office/powerpoint/2010/main" val="40088408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30404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5098278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7732769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pPr/>
              <a:t>‹#›</a:t>
            </a:fld>
            <a:endParaRPr lang="en-GB" sz="1333" dirty="0"/>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2775442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anofi External DIVIDER bg.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528581"/>
            <a:ext cx="10560000" cy="1920000"/>
          </a:xfrm>
          <a:prstGeom prst="rect">
            <a:avLst/>
          </a:prstGeom>
        </p:spPr>
        <p:txBody>
          <a:bodyPr anchor="b"/>
          <a:lstStyle>
            <a:lvl1pPr>
              <a:defRPr sz="3200" b="1">
                <a:solidFill>
                  <a:schemeClr val="accent1"/>
                </a:solidFill>
              </a:defRPr>
            </a:lvl1pPr>
          </a:lstStyle>
          <a:p>
            <a:r>
              <a:rPr lang="en-GB" dirty="0"/>
              <a:t>Click to edit Divider title style</a:t>
            </a:r>
            <a:endParaRPr lang="en-US" dirty="0"/>
          </a:p>
        </p:txBody>
      </p:sp>
      <p:sp>
        <p:nvSpPr>
          <p:cNvPr id="4" name="Footer Placeholder 3"/>
          <p:cNvSpPr>
            <a:spLocks noGrp="1"/>
          </p:cNvSpPr>
          <p:nvPr>
            <p:ph type="ftr" sz="quarter" idx="3"/>
          </p:nvPr>
        </p:nvSpPr>
        <p:spPr>
          <a:xfrm>
            <a:off x="609600" y="5793157"/>
            <a:ext cx="10560000" cy="326339"/>
          </a:xfrm>
          <a:prstGeom prst="rect">
            <a:avLst/>
          </a:prstGeom>
        </p:spPr>
        <p:txBody>
          <a:bodyPr/>
          <a:lstStyle>
            <a:lvl1pPr>
              <a:defRPr sz="800">
                <a:solidFill>
                  <a:srgbClr val="596169"/>
                </a:solidFill>
              </a:defRPr>
            </a:lvl1pPr>
          </a:lstStyle>
          <a:p>
            <a:r>
              <a:rPr lang="en-GB" dirty="0">
                <a:latin typeface="Arial"/>
              </a:rPr>
              <a:t>Footer:</a:t>
            </a:r>
          </a:p>
        </p:txBody>
      </p:sp>
      <p:sp>
        <p:nvSpPr>
          <p:cNvPr id="5" name="ZoneTexte 4"/>
          <p:cNvSpPr txBox="1"/>
          <p:nvPr userDrawn="1"/>
        </p:nvSpPr>
        <p:spPr>
          <a:xfrm>
            <a:off x="181967" y="6598551"/>
            <a:ext cx="2893325" cy="276999"/>
          </a:xfrm>
          <a:prstGeom prst="rect">
            <a:avLst/>
          </a:prstGeom>
          <a:noFill/>
        </p:spPr>
        <p:txBody>
          <a:bodyPr wrap="square" rtlCol="0">
            <a:spAutoFit/>
          </a:bodyPr>
          <a:lstStyle/>
          <a:p>
            <a:r>
              <a:rPr lang="en-US" sz="1200" dirty="0">
                <a:solidFill>
                  <a:schemeClr val="bg1">
                    <a:lumMod val="65000"/>
                  </a:schemeClr>
                </a:solidFill>
              </a:rPr>
              <a:t>SAGLB.TJO.15.09.0742</a:t>
            </a:r>
          </a:p>
        </p:txBody>
      </p:sp>
    </p:spTree>
    <p:extLst>
      <p:ext uri="{BB962C8B-B14F-4D97-AF65-F5344CB8AC3E}">
        <p14:creationId xmlns:p14="http://schemas.microsoft.com/office/powerpoint/2010/main" val="1930178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2" name="Group 11"/>
          <p:cNvGrpSpPr/>
          <p:nvPr userDrawn="1"/>
        </p:nvGrpSpPr>
        <p:grpSpPr>
          <a:xfrm>
            <a:off x="-7916" y="2742989"/>
            <a:ext cx="12223739" cy="4120948"/>
            <a:chOff x="-5937" y="2057241"/>
            <a:chExt cx="9167804" cy="3090711"/>
          </a:xfrm>
        </p:grpSpPr>
        <p:sp>
          <p:nvSpPr>
            <p:cNvPr id="14" name="Freeform 13"/>
            <p:cNvSpPr/>
            <p:nvPr userDrawn="1"/>
          </p:nvSpPr>
          <p:spPr>
            <a:xfrm>
              <a:off x="-5937" y="2057241"/>
              <a:ext cx="9167804" cy="3090711"/>
            </a:xfrm>
            <a:custGeom>
              <a:avLst/>
              <a:gdLst>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781299 w 9149938"/>
                <a:gd name="connsiteY7" fmla="*/ 184067 h 3087584"/>
                <a:gd name="connsiteX8" fmla="*/ 1941616 w 9149938"/>
                <a:gd name="connsiteY8" fmla="*/ 207818 h 3087584"/>
                <a:gd name="connsiteX9" fmla="*/ 2107870 w 9149938"/>
                <a:gd name="connsiteY9" fmla="*/ 237506 h 3087584"/>
                <a:gd name="connsiteX10" fmla="*/ 2327564 w 9149938"/>
                <a:gd name="connsiteY10" fmla="*/ 267195 h 3087584"/>
                <a:gd name="connsiteX11" fmla="*/ 2559133 w 9149938"/>
                <a:gd name="connsiteY11" fmla="*/ 308758 h 3087584"/>
                <a:gd name="connsiteX12" fmla="*/ 2838203 w 9149938"/>
                <a:gd name="connsiteY12" fmla="*/ 356260 h 3087584"/>
                <a:gd name="connsiteX13" fmla="*/ 3063834 w 9149938"/>
                <a:gd name="connsiteY13" fmla="*/ 397823 h 3087584"/>
                <a:gd name="connsiteX14" fmla="*/ 3331029 w 9149938"/>
                <a:gd name="connsiteY14" fmla="*/ 445325 h 3087584"/>
                <a:gd name="connsiteX15" fmla="*/ 3550722 w 9149938"/>
                <a:gd name="connsiteY15" fmla="*/ 480950 h 3087584"/>
                <a:gd name="connsiteX16" fmla="*/ 3758541 w 9149938"/>
                <a:gd name="connsiteY16" fmla="*/ 522514 h 3087584"/>
                <a:gd name="connsiteX17" fmla="*/ 4091050 w 9149938"/>
                <a:gd name="connsiteY17" fmla="*/ 587828 h 3087584"/>
                <a:gd name="connsiteX18" fmla="*/ 4352307 w 9149938"/>
                <a:gd name="connsiteY18" fmla="*/ 629392 h 3087584"/>
                <a:gd name="connsiteX19" fmla="*/ 4566063 w 9149938"/>
                <a:gd name="connsiteY19" fmla="*/ 659080 h 3087584"/>
                <a:gd name="connsiteX20" fmla="*/ 4839195 w 9149938"/>
                <a:gd name="connsiteY20" fmla="*/ 700644 h 3087584"/>
                <a:gd name="connsiteX21" fmla="*/ 5088577 w 9149938"/>
                <a:gd name="connsiteY21" fmla="*/ 730332 h 3087584"/>
                <a:gd name="connsiteX22" fmla="*/ 5343896 w 9149938"/>
                <a:gd name="connsiteY22" fmla="*/ 760021 h 3087584"/>
                <a:gd name="connsiteX23" fmla="*/ 5545777 w 9149938"/>
                <a:gd name="connsiteY23" fmla="*/ 777834 h 3087584"/>
                <a:gd name="connsiteX24" fmla="*/ 5741720 w 9149938"/>
                <a:gd name="connsiteY24" fmla="*/ 801584 h 3087584"/>
                <a:gd name="connsiteX25" fmla="*/ 5973289 w 9149938"/>
                <a:gd name="connsiteY25" fmla="*/ 819397 h 3087584"/>
                <a:gd name="connsiteX26" fmla="*/ 6163294 w 9149938"/>
                <a:gd name="connsiteY26" fmla="*/ 831273 h 3087584"/>
                <a:gd name="connsiteX27" fmla="*/ 6353299 w 9149938"/>
                <a:gd name="connsiteY27" fmla="*/ 837210 h 3087584"/>
                <a:gd name="connsiteX28" fmla="*/ 6513616 w 9149938"/>
                <a:gd name="connsiteY28" fmla="*/ 837210 h 3087584"/>
                <a:gd name="connsiteX29" fmla="*/ 6727372 w 9149938"/>
                <a:gd name="connsiteY29" fmla="*/ 837210 h 3087584"/>
                <a:gd name="connsiteX30" fmla="*/ 6964878 w 9149938"/>
                <a:gd name="connsiteY30" fmla="*/ 831273 h 3087584"/>
                <a:gd name="connsiteX31" fmla="*/ 7154883 w 9149938"/>
                <a:gd name="connsiteY31" fmla="*/ 825335 h 3087584"/>
                <a:gd name="connsiteX32" fmla="*/ 7344889 w 9149938"/>
                <a:gd name="connsiteY32" fmla="*/ 813460 h 3087584"/>
                <a:gd name="connsiteX33" fmla="*/ 7505206 w 9149938"/>
                <a:gd name="connsiteY33" fmla="*/ 807522 h 3087584"/>
                <a:gd name="connsiteX34" fmla="*/ 7677398 w 9149938"/>
                <a:gd name="connsiteY34" fmla="*/ 789709 h 3087584"/>
                <a:gd name="connsiteX35" fmla="*/ 7873341 w 9149938"/>
                <a:gd name="connsiteY35" fmla="*/ 765958 h 3087584"/>
                <a:gd name="connsiteX36" fmla="*/ 8075221 w 9149938"/>
                <a:gd name="connsiteY36" fmla="*/ 736270 h 3087584"/>
                <a:gd name="connsiteX37" fmla="*/ 8265226 w 9149938"/>
                <a:gd name="connsiteY37" fmla="*/ 700644 h 3087584"/>
                <a:gd name="connsiteX38" fmla="*/ 8407730 w 9149938"/>
                <a:gd name="connsiteY38" fmla="*/ 676893 h 3087584"/>
                <a:gd name="connsiteX39" fmla="*/ 8597735 w 9149938"/>
                <a:gd name="connsiteY39" fmla="*/ 629392 h 3087584"/>
                <a:gd name="connsiteX40" fmla="*/ 8763990 w 9149938"/>
                <a:gd name="connsiteY40" fmla="*/ 593766 h 3087584"/>
                <a:gd name="connsiteX41" fmla="*/ 8942120 w 9149938"/>
                <a:gd name="connsiteY41" fmla="*/ 540327 h 3087584"/>
                <a:gd name="connsiteX42" fmla="*/ 9149938 w 9149938"/>
                <a:gd name="connsiteY42" fmla="*/ 475013 h 3087584"/>
                <a:gd name="connsiteX43" fmla="*/ 9149938 w 9149938"/>
                <a:gd name="connsiteY43" fmla="*/ 3087584 h 3087584"/>
                <a:gd name="connsiteX44" fmla="*/ 0 w 9149938"/>
                <a:gd name="connsiteY44" fmla="*/ 3087584 h 3087584"/>
                <a:gd name="connsiteX45" fmla="*/ 0 w 9149938"/>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54883 w 9155876"/>
                <a:gd name="connsiteY31" fmla="*/ 825335 h 3087584"/>
                <a:gd name="connsiteX32" fmla="*/ 7344889 w 9155876"/>
                <a:gd name="connsiteY32" fmla="*/ 813460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13460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38063 w 9155876"/>
                <a:gd name="connsiteY42" fmla="*/ 825335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53996 w 9155876"/>
                <a:gd name="connsiteY41" fmla="*/ 825335 h 3087584"/>
                <a:gd name="connsiteX42" fmla="*/ 9138063 w 9155876"/>
                <a:gd name="connsiteY42" fmla="*/ 825335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9138063 w 9155876"/>
                <a:gd name="connsiteY41" fmla="*/ 825335 h 3087584"/>
                <a:gd name="connsiteX42" fmla="*/ 9149938 w 9155876"/>
                <a:gd name="connsiteY42" fmla="*/ 3087584 h 3087584"/>
                <a:gd name="connsiteX43" fmla="*/ 0 w 9155876"/>
                <a:gd name="connsiteY43" fmla="*/ 3087584 h 3087584"/>
                <a:gd name="connsiteX44" fmla="*/ 0 w 9155876"/>
                <a:gd name="connsiteY44"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9138063 w 9155876"/>
                <a:gd name="connsiteY40" fmla="*/ 825335 h 3087584"/>
                <a:gd name="connsiteX41" fmla="*/ 9149938 w 9155876"/>
                <a:gd name="connsiteY41" fmla="*/ 3087584 h 3087584"/>
                <a:gd name="connsiteX42" fmla="*/ 0 w 9155876"/>
                <a:gd name="connsiteY42" fmla="*/ 3087584 h 3087584"/>
                <a:gd name="connsiteX43" fmla="*/ 0 w 9155876"/>
                <a:gd name="connsiteY43"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9138063 w 9155876"/>
                <a:gd name="connsiteY39" fmla="*/ 825335 h 3087584"/>
                <a:gd name="connsiteX40" fmla="*/ 9149938 w 9155876"/>
                <a:gd name="connsiteY40" fmla="*/ 3087584 h 3087584"/>
                <a:gd name="connsiteX41" fmla="*/ 0 w 9155876"/>
                <a:gd name="connsiteY41" fmla="*/ 3087584 h 3087584"/>
                <a:gd name="connsiteX42" fmla="*/ 0 w 9155876"/>
                <a:gd name="connsiteY42"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9138063 w 9155876"/>
                <a:gd name="connsiteY38" fmla="*/ 825335 h 3087584"/>
                <a:gd name="connsiteX39" fmla="*/ 9149938 w 9155876"/>
                <a:gd name="connsiteY39" fmla="*/ 3087584 h 3087584"/>
                <a:gd name="connsiteX40" fmla="*/ 0 w 9155876"/>
                <a:gd name="connsiteY40" fmla="*/ 3087584 h 3087584"/>
                <a:gd name="connsiteX41" fmla="*/ 0 w 9155876"/>
                <a:gd name="connsiteY41"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9138063 w 9155876"/>
                <a:gd name="connsiteY37" fmla="*/ 825335 h 3087584"/>
                <a:gd name="connsiteX38" fmla="*/ 9149938 w 9155876"/>
                <a:gd name="connsiteY38" fmla="*/ 3087584 h 3087584"/>
                <a:gd name="connsiteX39" fmla="*/ 0 w 9155876"/>
                <a:gd name="connsiteY39" fmla="*/ 3087584 h 3087584"/>
                <a:gd name="connsiteX40" fmla="*/ 0 w 9155876"/>
                <a:gd name="connsiteY40"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9138063 w 9155876"/>
                <a:gd name="connsiteY36" fmla="*/ 825335 h 3087584"/>
                <a:gd name="connsiteX37" fmla="*/ 9149938 w 9155876"/>
                <a:gd name="connsiteY37" fmla="*/ 3087584 h 3087584"/>
                <a:gd name="connsiteX38" fmla="*/ 0 w 9155876"/>
                <a:gd name="connsiteY38" fmla="*/ 3087584 h 3087584"/>
                <a:gd name="connsiteX39" fmla="*/ 0 w 9155876"/>
                <a:gd name="connsiteY39"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9138063 w 9155876"/>
                <a:gd name="connsiteY35" fmla="*/ 825335 h 3087584"/>
                <a:gd name="connsiteX36" fmla="*/ 9149938 w 9155876"/>
                <a:gd name="connsiteY36" fmla="*/ 3087584 h 3087584"/>
                <a:gd name="connsiteX37" fmla="*/ 0 w 9155876"/>
                <a:gd name="connsiteY37" fmla="*/ 3087584 h 3087584"/>
                <a:gd name="connsiteX38" fmla="*/ 0 w 9155876"/>
                <a:gd name="connsiteY38"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9138063 w 9155876"/>
                <a:gd name="connsiteY34" fmla="*/ 825335 h 3087584"/>
                <a:gd name="connsiteX35" fmla="*/ 9149938 w 9155876"/>
                <a:gd name="connsiteY35" fmla="*/ 3087584 h 3087584"/>
                <a:gd name="connsiteX36" fmla="*/ 0 w 9155876"/>
                <a:gd name="connsiteY36" fmla="*/ 3087584 h 3087584"/>
                <a:gd name="connsiteX37" fmla="*/ 0 w 9155876"/>
                <a:gd name="connsiteY3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9138063 w 9155876"/>
                <a:gd name="connsiteY33" fmla="*/ 825335 h 3087584"/>
                <a:gd name="connsiteX34" fmla="*/ 9149938 w 9155876"/>
                <a:gd name="connsiteY34" fmla="*/ 3087584 h 3087584"/>
                <a:gd name="connsiteX35" fmla="*/ 0 w 9155876"/>
                <a:gd name="connsiteY35" fmla="*/ 3087584 h 3087584"/>
                <a:gd name="connsiteX36" fmla="*/ 0 w 9155876"/>
                <a:gd name="connsiteY36"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9138063 w 9155876"/>
                <a:gd name="connsiteY32" fmla="*/ 825335 h 3087584"/>
                <a:gd name="connsiteX33" fmla="*/ 9149938 w 9155876"/>
                <a:gd name="connsiteY33" fmla="*/ 3087584 h 3087584"/>
                <a:gd name="connsiteX34" fmla="*/ 0 w 9155876"/>
                <a:gd name="connsiteY34" fmla="*/ 3087584 h 3087584"/>
                <a:gd name="connsiteX35" fmla="*/ 0 w 9155876"/>
                <a:gd name="connsiteY3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7166759 w 9155876"/>
                <a:gd name="connsiteY30" fmla="*/ 837211 h 3087584"/>
                <a:gd name="connsiteX31" fmla="*/ 9138063 w 9155876"/>
                <a:gd name="connsiteY31" fmla="*/ 825335 h 3087584"/>
                <a:gd name="connsiteX32" fmla="*/ 9149938 w 9155876"/>
                <a:gd name="connsiteY32" fmla="*/ 3087584 h 3087584"/>
                <a:gd name="connsiteX33" fmla="*/ 0 w 9155876"/>
                <a:gd name="connsiteY33" fmla="*/ 3087584 h 3087584"/>
                <a:gd name="connsiteX34" fmla="*/ 0 w 9155876"/>
                <a:gd name="connsiteY34"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9138063 w 9155876"/>
                <a:gd name="connsiteY30" fmla="*/ 825335 h 3087584"/>
                <a:gd name="connsiteX31" fmla="*/ 9149938 w 9155876"/>
                <a:gd name="connsiteY31" fmla="*/ 3087584 h 3087584"/>
                <a:gd name="connsiteX32" fmla="*/ 0 w 9155876"/>
                <a:gd name="connsiteY32" fmla="*/ 3087584 h 3087584"/>
                <a:gd name="connsiteX33" fmla="*/ 0 w 9155876"/>
                <a:gd name="connsiteY33"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741720 w 9155876"/>
                <a:gd name="connsiteY23" fmla="*/ 801584 h 3087584"/>
                <a:gd name="connsiteX24" fmla="*/ 5973289 w 9155876"/>
                <a:gd name="connsiteY24" fmla="*/ 819397 h 3087584"/>
                <a:gd name="connsiteX25" fmla="*/ 6163294 w 9155876"/>
                <a:gd name="connsiteY25" fmla="*/ 831273 h 3087584"/>
                <a:gd name="connsiteX26" fmla="*/ 6353299 w 9155876"/>
                <a:gd name="connsiteY26" fmla="*/ 837210 h 3087584"/>
                <a:gd name="connsiteX27" fmla="*/ 6513616 w 9155876"/>
                <a:gd name="connsiteY27" fmla="*/ 837210 h 3087584"/>
                <a:gd name="connsiteX28" fmla="*/ 9155876 w 9155876"/>
                <a:gd name="connsiteY28" fmla="*/ 843147 h 3087584"/>
                <a:gd name="connsiteX29" fmla="*/ 9138063 w 9155876"/>
                <a:gd name="connsiteY29" fmla="*/ 825335 h 3087584"/>
                <a:gd name="connsiteX30" fmla="*/ 9149938 w 9155876"/>
                <a:gd name="connsiteY30" fmla="*/ 3087584 h 3087584"/>
                <a:gd name="connsiteX31" fmla="*/ 0 w 9155876"/>
                <a:gd name="connsiteY31" fmla="*/ 3087584 h 3087584"/>
                <a:gd name="connsiteX32" fmla="*/ 0 w 9155876"/>
                <a:gd name="connsiteY32"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741720 w 9155876"/>
                <a:gd name="connsiteY23" fmla="*/ 801584 h 3087584"/>
                <a:gd name="connsiteX24" fmla="*/ 5973289 w 9155876"/>
                <a:gd name="connsiteY24" fmla="*/ 819397 h 3087584"/>
                <a:gd name="connsiteX25" fmla="*/ 6353299 w 9155876"/>
                <a:gd name="connsiteY25" fmla="*/ 837210 h 3087584"/>
                <a:gd name="connsiteX26" fmla="*/ 6513616 w 9155876"/>
                <a:gd name="connsiteY26" fmla="*/ 837210 h 3087584"/>
                <a:gd name="connsiteX27" fmla="*/ 9155876 w 9155876"/>
                <a:gd name="connsiteY27" fmla="*/ 843147 h 3087584"/>
                <a:gd name="connsiteX28" fmla="*/ 9138063 w 9155876"/>
                <a:gd name="connsiteY28" fmla="*/ 825335 h 3087584"/>
                <a:gd name="connsiteX29" fmla="*/ 9149938 w 9155876"/>
                <a:gd name="connsiteY29" fmla="*/ 3087584 h 3087584"/>
                <a:gd name="connsiteX30" fmla="*/ 0 w 9155876"/>
                <a:gd name="connsiteY30" fmla="*/ 3087584 h 3087584"/>
                <a:gd name="connsiteX31" fmla="*/ 0 w 9155876"/>
                <a:gd name="connsiteY31"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107870 w 9155876"/>
                <a:gd name="connsiteY8" fmla="*/ 237506 h 3087584"/>
                <a:gd name="connsiteX9" fmla="*/ 2327564 w 9155876"/>
                <a:gd name="connsiteY9" fmla="*/ 267195 h 3087584"/>
                <a:gd name="connsiteX10" fmla="*/ 2559133 w 9155876"/>
                <a:gd name="connsiteY10" fmla="*/ 308758 h 3087584"/>
                <a:gd name="connsiteX11" fmla="*/ 2838203 w 9155876"/>
                <a:gd name="connsiteY11" fmla="*/ 356260 h 3087584"/>
                <a:gd name="connsiteX12" fmla="*/ 3063834 w 9155876"/>
                <a:gd name="connsiteY12" fmla="*/ 397823 h 3087584"/>
                <a:gd name="connsiteX13" fmla="*/ 3331029 w 9155876"/>
                <a:gd name="connsiteY13" fmla="*/ 445325 h 3087584"/>
                <a:gd name="connsiteX14" fmla="*/ 3550722 w 9155876"/>
                <a:gd name="connsiteY14" fmla="*/ 480950 h 3087584"/>
                <a:gd name="connsiteX15" fmla="*/ 3758541 w 9155876"/>
                <a:gd name="connsiteY15" fmla="*/ 522514 h 3087584"/>
                <a:gd name="connsiteX16" fmla="*/ 4091050 w 9155876"/>
                <a:gd name="connsiteY16" fmla="*/ 587828 h 3087584"/>
                <a:gd name="connsiteX17" fmla="*/ 4352307 w 9155876"/>
                <a:gd name="connsiteY17" fmla="*/ 629392 h 3087584"/>
                <a:gd name="connsiteX18" fmla="*/ 4566063 w 9155876"/>
                <a:gd name="connsiteY18" fmla="*/ 659080 h 3087584"/>
                <a:gd name="connsiteX19" fmla="*/ 4839195 w 9155876"/>
                <a:gd name="connsiteY19" fmla="*/ 700644 h 3087584"/>
                <a:gd name="connsiteX20" fmla="*/ 5088577 w 9155876"/>
                <a:gd name="connsiteY20" fmla="*/ 730332 h 3087584"/>
                <a:gd name="connsiteX21" fmla="*/ 5343896 w 9155876"/>
                <a:gd name="connsiteY21" fmla="*/ 760021 h 3087584"/>
                <a:gd name="connsiteX22" fmla="*/ 5741720 w 9155876"/>
                <a:gd name="connsiteY22" fmla="*/ 801584 h 3087584"/>
                <a:gd name="connsiteX23" fmla="*/ 5973289 w 9155876"/>
                <a:gd name="connsiteY23" fmla="*/ 819397 h 3087584"/>
                <a:gd name="connsiteX24" fmla="*/ 6353299 w 9155876"/>
                <a:gd name="connsiteY24" fmla="*/ 837210 h 3087584"/>
                <a:gd name="connsiteX25" fmla="*/ 6513616 w 9155876"/>
                <a:gd name="connsiteY25" fmla="*/ 837210 h 3087584"/>
                <a:gd name="connsiteX26" fmla="*/ 9155876 w 9155876"/>
                <a:gd name="connsiteY26" fmla="*/ 843147 h 3087584"/>
                <a:gd name="connsiteX27" fmla="*/ 9138063 w 9155876"/>
                <a:gd name="connsiteY27" fmla="*/ 825335 h 3087584"/>
                <a:gd name="connsiteX28" fmla="*/ 9149938 w 9155876"/>
                <a:gd name="connsiteY28" fmla="*/ 3087584 h 3087584"/>
                <a:gd name="connsiteX29" fmla="*/ 0 w 9155876"/>
                <a:gd name="connsiteY29" fmla="*/ 3087584 h 3087584"/>
                <a:gd name="connsiteX30" fmla="*/ 0 w 9155876"/>
                <a:gd name="connsiteY30"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559133 w 9155876"/>
                <a:gd name="connsiteY9" fmla="*/ 308758 h 3087584"/>
                <a:gd name="connsiteX10" fmla="*/ 2838203 w 9155876"/>
                <a:gd name="connsiteY10" fmla="*/ 356260 h 3087584"/>
                <a:gd name="connsiteX11" fmla="*/ 3063834 w 9155876"/>
                <a:gd name="connsiteY11" fmla="*/ 397823 h 3087584"/>
                <a:gd name="connsiteX12" fmla="*/ 3331029 w 9155876"/>
                <a:gd name="connsiteY12" fmla="*/ 445325 h 3087584"/>
                <a:gd name="connsiteX13" fmla="*/ 3550722 w 9155876"/>
                <a:gd name="connsiteY13" fmla="*/ 480950 h 3087584"/>
                <a:gd name="connsiteX14" fmla="*/ 3758541 w 9155876"/>
                <a:gd name="connsiteY14" fmla="*/ 522514 h 3087584"/>
                <a:gd name="connsiteX15" fmla="*/ 4091050 w 9155876"/>
                <a:gd name="connsiteY15" fmla="*/ 587828 h 3087584"/>
                <a:gd name="connsiteX16" fmla="*/ 4352307 w 9155876"/>
                <a:gd name="connsiteY16" fmla="*/ 629392 h 3087584"/>
                <a:gd name="connsiteX17" fmla="*/ 4566063 w 9155876"/>
                <a:gd name="connsiteY17" fmla="*/ 659080 h 3087584"/>
                <a:gd name="connsiteX18" fmla="*/ 4839195 w 9155876"/>
                <a:gd name="connsiteY18" fmla="*/ 700644 h 3087584"/>
                <a:gd name="connsiteX19" fmla="*/ 5088577 w 9155876"/>
                <a:gd name="connsiteY19" fmla="*/ 730332 h 3087584"/>
                <a:gd name="connsiteX20" fmla="*/ 5343896 w 9155876"/>
                <a:gd name="connsiteY20" fmla="*/ 760021 h 3087584"/>
                <a:gd name="connsiteX21" fmla="*/ 5741720 w 9155876"/>
                <a:gd name="connsiteY21" fmla="*/ 801584 h 3087584"/>
                <a:gd name="connsiteX22" fmla="*/ 5973289 w 9155876"/>
                <a:gd name="connsiteY22" fmla="*/ 819397 h 3087584"/>
                <a:gd name="connsiteX23" fmla="*/ 6353299 w 9155876"/>
                <a:gd name="connsiteY23" fmla="*/ 837210 h 3087584"/>
                <a:gd name="connsiteX24" fmla="*/ 6513616 w 9155876"/>
                <a:gd name="connsiteY24" fmla="*/ 837210 h 3087584"/>
                <a:gd name="connsiteX25" fmla="*/ 9155876 w 9155876"/>
                <a:gd name="connsiteY25" fmla="*/ 843147 h 3087584"/>
                <a:gd name="connsiteX26" fmla="*/ 9138063 w 9155876"/>
                <a:gd name="connsiteY26" fmla="*/ 825335 h 3087584"/>
                <a:gd name="connsiteX27" fmla="*/ 9149938 w 9155876"/>
                <a:gd name="connsiteY27" fmla="*/ 3087584 h 3087584"/>
                <a:gd name="connsiteX28" fmla="*/ 0 w 9155876"/>
                <a:gd name="connsiteY28" fmla="*/ 3087584 h 3087584"/>
                <a:gd name="connsiteX29" fmla="*/ 0 w 9155876"/>
                <a:gd name="connsiteY29"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550722 w 9155876"/>
                <a:gd name="connsiteY12" fmla="*/ 480950 h 3087584"/>
                <a:gd name="connsiteX13" fmla="*/ 3758541 w 9155876"/>
                <a:gd name="connsiteY13" fmla="*/ 522514 h 3087584"/>
                <a:gd name="connsiteX14" fmla="*/ 4091050 w 9155876"/>
                <a:gd name="connsiteY14" fmla="*/ 587828 h 3087584"/>
                <a:gd name="connsiteX15" fmla="*/ 4352307 w 9155876"/>
                <a:gd name="connsiteY15" fmla="*/ 629392 h 3087584"/>
                <a:gd name="connsiteX16" fmla="*/ 4566063 w 9155876"/>
                <a:gd name="connsiteY16" fmla="*/ 659080 h 3087584"/>
                <a:gd name="connsiteX17" fmla="*/ 4839195 w 9155876"/>
                <a:gd name="connsiteY17" fmla="*/ 700644 h 3087584"/>
                <a:gd name="connsiteX18" fmla="*/ 5088577 w 9155876"/>
                <a:gd name="connsiteY18" fmla="*/ 730332 h 3087584"/>
                <a:gd name="connsiteX19" fmla="*/ 5343896 w 9155876"/>
                <a:gd name="connsiteY19" fmla="*/ 760021 h 3087584"/>
                <a:gd name="connsiteX20" fmla="*/ 5741720 w 9155876"/>
                <a:gd name="connsiteY20" fmla="*/ 801584 h 3087584"/>
                <a:gd name="connsiteX21" fmla="*/ 5973289 w 9155876"/>
                <a:gd name="connsiteY21" fmla="*/ 819397 h 3087584"/>
                <a:gd name="connsiteX22" fmla="*/ 6353299 w 9155876"/>
                <a:gd name="connsiteY22" fmla="*/ 837210 h 3087584"/>
                <a:gd name="connsiteX23" fmla="*/ 6513616 w 9155876"/>
                <a:gd name="connsiteY23" fmla="*/ 837210 h 3087584"/>
                <a:gd name="connsiteX24" fmla="*/ 9155876 w 9155876"/>
                <a:gd name="connsiteY24" fmla="*/ 843147 h 3087584"/>
                <a:gd name="connsiteX25" fmla="*/ 9138063 w 9155876"/>
                <a:gd name="connsiteY25" fmla="*/ 825335 h 3087584"/>
                <a:gd name="connsiteX26" fmla="*/ 9149938 w 9155876"/>
                <a:gd name="connsiteY26" fmla="*/ 3087584 h 3087584"/>
                <a:gd name="connsiteX27" fmla="*/ 0 w 9155876"/>
                <a:gd name="connsiteY27" fmla="*/ 3087584 h 3087584"/>
                <a:gd name="connsiteX28" fmla="*/ 0 w 9155876"/>
                <a:gd name="connsiteY28"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9155876 w 9155876"/>
                <a:gd name="connsiteY22" fmla="*/ 843147 h 3087584"/>
                <a:gd name="connsiteX23" fmla="*/ 9138063 w 9155876"/>
                <a:gd name="connsiteY23" fmla="*/ 825335 h 3087584"/>
                <a:gd name="connsiteX24" fmla="*/ 9149938 w 9155876"/>
                <a:gd name="connsiteY24" fmla="*/ 3087584 h 3087584"/>
                <a:gd name="connsiteX25" fmla="*/ 0 w 9155876"/>
                <a:gd name="connsiteY25" fmla="*/ 3087584 h 3087584"/>
                <a:gd name="connsiteX26" fmla="*/ 0 w 9155876"/>
                <a:gd name="connsiteY26" fmla="*/ 0 h 3087584"/>
                <a:gd name="connsiteX0" fmla="*/ 5938 w 9221190"/>
                <a:gd name="connsiteY0" fmla="*/ 0 h 3087584"/>
                <a:gd name="connsiteX1" fmla="*/ 267195 w 9221190"/>
                <a:gd name="connsiteY1" fmla="*/ 17813 h 3087584"/>
                <a:gd name="connsiteX2" fmla="*/ 528452 w 9221190"/>
                <a:gd name="connsiteY2" fmla="*/ 35626 h 3087584"/>
                <a:gd name="connsiteX3" fmla="*/ 801585 w 9221190"/>
                <a:gd name="connsiteY3" fmla="*/ 59376 h 3087584"/>
                <a:gd name="connsiteX4" fmla="*/ 1045029 w 9221190"/>
                <a:gd name="connsiteY4" fmla="*/ 83127 h 3087584"/>
                <a:gd name="connsiteX5" fmla="*/ 1294411 w 9221190"/>
                <a:gd name="connsiteY5" fmla="*/ 112815 h 3087584"/>
                <a:gd name="connsiteX6" fmla="*/ 1502229 w 9221190"/>
                <a:gd name="connsiteY6" fmla="*/ 142504 h 3087584"/>
                <a:gd name="connsiteX7" fmla="*/ 1941616 w 9221190"/>
                <a:gd name="connsiteY7" fmla="*/ 207818 h 3087584"/>
                <a:gd name="connsiteX8" fmla="*/ 2327564 w 9221190"/>
                <a:gd name="connsiteY8" fmla="*/ 267195 h 3087584"/>
                <a:gd name="connsiteX9" fmla="*/ 2838203 w 9221190"/>
                <a:gd name="connsiteY9" fmla="*/ 356260 h 3087584"/>
                <a:gd name="connsiteX10" fmla="*/ 3063834 w 9221190"/>
                <a:gd name="connsiteY10" fmla="*/ 397823 h 3087584"/>
                <a:gd name="connsiteX11" fmla="*/ 3331029 w 9221190"/>
                <a:gd name="connsiteY11" fmla="*/ 445325 h 3087584"/>
                <a:gd name="connsiteX12" fmla="*/ 3758541 w 9221190"/>
                <a:gd name="connsiteY12" fmla="*/ 522514 h 3087584"/>
                <a:gd name="connsiteX13" fmla="*/ 4091050 w 9221190"/>
                <a:gd name="connsiteY13" fmla="*/ 587828 h 3087584"/>
                <a:gd name="connsiteX14" fmla="*/ 4352307 w 9221190"/>
                <a:gd name="connsiteY14" fmla="*/ 629392 h 3087584"/>
                <a:gd name="connsiteX15" fmla="*/ 4566063 w 9221190"/>
                <a:gd name="connsiteY15" fmla="*/ 659080 h 3087584"/>
                <a:gd name="connsiteX16" fmla="*/ 4839195 w 9221190"/>
                <a:gd name="connsiteY16" fmla="*/ 700644 h 3087584"/>
                <a:gd name="connsiteX17" fmla="*/ 5088577 w 9221190"/>
                <a:gd name="connsiteY17" fmla="*/ 730332 h 3087584"/>
                <a:gd name="connsiteX18" fmla="*/ 5343896 w 9221190"/>
                <a:gd name="connsiteY18" fmla="*/ 760021 h 3087584"/>
                <a:gd name="connsiteX19" fmla="*/ 5741720 w 9221190"/>
                <a:gd name="connsiteY19" fmla="*/ 801584 h 3087584"/>
                <a:gd name="connsiteX20" fmla="*/ 5973289 w 9221190"/>
                <a:gd name="connsiteY20" fmla="*/ 819397 h 3087584"/>
                <a:gd name="connsiteX21" fmla="*/ 6368372 w 9221190"/>
                <a:gd name="connsiteY21" fmla="*/ 847258 h 3087584"/>
                <a:gd name="connsiteX22" fmla="*/ 9221190 w 9221190"/>
                <a:gd name="connsiteY22" fmla="*/ 838123 h 3087584"/>
                <a:gd name="connsiteX23" fmla="*/ 9138063 w 9221190"/>
                <a:gd name="connsiteY23" fmla="*/ 825335 h 3087584"/>
                <a:gd name="connsiteX24" fmla="*/ 9149938 w 9221190"/>
                <a:gd name="connsiteY24" fmla="*/ 3087584 h 3087584"/>
                <a:gd name="connsiteX25" fmla="*/ 0 w 9221190"/>
                <a:gd name="connsiteY25" fmla="*/ 3087584 h 3087584"/>
                <a:gd name="connsiteX26" fmla="*/ 0 w 9221190"/>
                <a:gd name="connsiteY26"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25335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54002"/>
                <a:gd name="connsiteY0" fmla="*/ 0 h 3087584"/>
                <a:gd name="connsiteX1" fmla="*/ 267195 w 9154002"/>
                <a:gd name="connsiteY1" fmla="*/ 17813 h 3087584"/>
                <a:gd name="connsiteX2" fmla="*/ 528452 w 9154002"/>
                <a:gd name="connsiteY2" fmla="*/ 35626 h 3087584"/>
                <a:gd name="connsiteX3" fmla="*/ 801585 w 9154002"/>
                <a:gd name="connsiteY3" fmla="*/ 59376 h 3087584"/>
                <a:gd name="connsiteX4" fmla="*/ 1045029 w 9154002"/>
                <a:gd name="connsiteY4" fmla="*/ 83127 h 3087584"/>
                <a:gd name="connsiteX5" fmla="*/ 1294411 w 9154002"/>
                <a:gd name="connsiteY5" fmla="*/ 112815 h 3087584"/>
                <a:gd name="connsiteX6" fmla="*/ 1502229 w 9154002"/>
                <a:gd name="connsiteY6" fmla="*/ 142504 h 3087584"/>
                <a:gd name="connsiteX7" fmla="*/ 1941616 w 9154002"/>
                <a:gd name="connsiteY7" fmla="*/ 207818 h 3087584"/>
                <a:gd name="connsiteX8" fmla="*/ 2327564 w 9154002"/>
                <a:gd name="connsiteY8" fmla="*/ 267195 h 3087584"/>
                <a:gd name="connsiteX9" fmla="*/ 2838203 w 9154002"/>
                <a:gd name="connsiteY9" fmla="*/ 356260 h 3087584"/>
                <a:gd name="connsiteX10" fmla="*/ 3063834 w 9154002"/>
                <a:gd name="connsiteY10" fmla="*/ 397823 h 3087584"/>
                <a:gd name="connsiteX11" fmla="*/ 3331029 w 9154002"/>
                <a:gd name="connsiteY11" fmla="*/ 445325 h 3087584"/>
                <a:gd name="connsiteX12" fmla="*/ 3758541 w 9154002"/>
                <a:gd name="connsiteY12" fmla="*/ 522514 h 3087584"/>
                <a:gd name="connsiteX13" fmla="*/ 4091050 w 9154002"/>
                <a:gd name="connsiteY13" fmla="*/ 587828 h 3087584"/>
                <a:gd name="connsiteX14" fmla="*/ 4352307 w 9154002"/>
                <a:gd name="connsiteY14" fmla="*/ 629392 h 3087584"/>
                <a:gd name="connsiteX15" fmla="*/ 4566063 w 9154002"/>
                <a:gd name="connsiteY15" fmla="*/ 659080 h 3087584"/>
                <a:gd name="connsiteX16" fmla="*/ 4839195 w 9154002"/>
                <a:gd name="connsiteY16" fmla="*/ 700644 h 3087584"/>
                <a:gd name="connsiteX17" fmla="*/ 5088577 w 9154002"/>
                <a:gd name="connsiteY17" fmla="*/ 730332 h 3087584"/>
                <a:gd name="connsiteX18" fmla="*/ 5343896 w 9154002"/>
                <a:gd name="connsiteY18" fmla="*/ 760021 h 3087584"/>
                <a:gd name="connsiteX19" fmla="*/ 5741720 w 9154002"/>
                <a:gd name="connsiteY19" fmla="*/ 801584 h 3087584"/>
                <a:gd name="connsiteX20" fmla="*/ 5973289 w 9154002"/>
                <a:gd name="connsiteY20" fmla="*/ 819397 h 3087584"/>
                <a:gd name="connsiteX21" fmla="*/ 6368372 w 9154002"/>
                <a:gd name="connsiteY21" fmla="*/ 847258 h 3087584"/>
                <a:gd name="connsiteX22" fmla="*/ 9153136 w 9154002"/>
                <a:gd name="connsiteY22" fmla="*/ 845432 h 3087584"/>
                <a:gd name="connsiteX23" fmla="*/ 9149938 w 9154002"/>
                <a:gd name="connsiteY23" fmla="*/ 3087584 h 3087584"/>
                <a:gd name="connsiteX24" fmla="*/ 0 w 9154002"/>
                <a:gd name="connsiteY24" fmla="*/ 3087584 h 3087584"/>
                <a:gd name="connsiteX25" fmla="*/ 0 w 9154002"/>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68372 w 9159987"/>
                <a:gd name="connsiteY21" fmla="*/ 847258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78420 w 9159987"/>
                <a:gd name="connsiteY21" fmla="*/ 832185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3444 w 9159987"/>
                <a:gd name="connsiteY21" fmla="*/ 852282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3444 w 9159987"/>
                <a:gd name="connsiteY21" fmla="*/ 852282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37209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5670 w 9159987"/>
                <a:gd name="connsiteY20" fmla="*/ 833685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39339 w 9159987"/>
                <a:gd name="connsiteY19" fmla="*/ 808728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4102 w 9159987"/>
                <a:gd name="connsiteY18" fmla="*/ 801584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4102 w 9159987"/>
                <a:gd name="connsiteY18" fmla="*/ 801584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384546 w 9159987"/>
                <a:gd name="connsiteY20" fmla="*/ 849479 h 3087584"/>
                <a:gd name="connsiteX21" fmla="*/ 9151767 w 9159987"/>
                <a:gd name="connsiteY21" fmla="*/ 857511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3127 h 3090711"/>
                <a:gd name="connsiteX1" fmla="*/ 302096 w 9159987"/>
                <a:gd name="connsiteY1" fmla="*/ 0 h 3090711"/>
                <a:gd name="connsiteX2" fmla="*/ 528452 w 9159987"/>
                <a:gd name="connsiteY2" fmla="*/ 38753 h 3090711"/>
                <a:gd name="connsiteX3" fmla="*/ 801585 w 9159987"/>
                <a:gd name="connsiteY3" fmla="*/ 6250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01585 w 9159987"/>
                <a:gd name="connsiteY3" fmla="*/ 6250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29506 w 9159987"/>
                <a:gd name="connsiteY3" fmla="*/ 4854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15352 w 9159987"/>
                <a:gd name="connsiteY5" fmla="*/ 9500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15352 w 9159987"/>
                <a:gd name="connsiteY5" fmla="*/ 9500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88350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44109 w 9159987"/>
                <a:gd name="connsiteY6" fmla="*/ 131671 h 3090711"/>
                <a:gd name="connsiteX7" fmla="*/ 1946378 w 9159987"/>
                <a:gd name="connsiteY7" fmla="*/ 201420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51252 w 9159987"/>
                <a:gd name="connsiteY6" fmla="*/ 129290 h 3090711"/>
                <a:gd name="connsiteX7" fmla="*/ 1946378 w 9159987"/>
                <a:gd name="connsiteY7" fmla="*/ 201420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384546 w 9159987"/>
                <a:gd name="connsiteY18" fmla="*/ 852606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384546 w 9159987"/>
                <a:gd name="connsiteY18" fmla="*/ 852606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18106 w 9159987"/>
                <a:gd name="connsiteY8" fmla="*/ 29909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16233 w 9159987"/>
                <a:gd name="connsiteY6" fmla="*/ 70792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62885 w 9159987"/>
                <a:gd name="connsiteY4" fmla="*/ 79640 h 3092050"/>
                <a:gd name="connsiteX5" fmla="*/ 1551252 w 9159987"/>
                <a:gd name="connsiteY5" fmla="*/ 0 h 3092050"/>
                <a:gd name="connsiteX6" fmla="*/ 1916233 w 9159987"/>
                <a:gd name="connsiteY6" fmla="*/ 72131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32740 w 9159987"/>
                <a:gd name="connsiteY4" fmla="*/ 19350 h 3092050"/>
                <a:gd name="connsiteX5" fmla="*/ 1551252 w 9159987"/>
                <a:gd name="connsiteY5" fmla="*/ 0 h 3092050"/>
                <a:gd name="connsiteX6" fmla="*/ 1916233 w 9159987"/>
                <a:gd name="connsiteY6" fmla="*/ 72131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32740 w 9159987"/>
                <a:gd name="connsiteY4" fmla="*/ 19350 h 3092050"/>
                <a:gd name="connsiteX5" fmla="*/ 1551252 w 9159987"/>
                <a:gd name="connsiteY5" fmla="*/ 0 h 3092050"/>
                <a:gd name="connsiteX6" fmla="*/ 1855943 w 9159987"/>
                <a:gd name="connsiteY6" fmla="*/ 122373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32740 w 9159987"/>
                <a:gd name="connsiteY4" fmla="*/ 18011 h 3090711"/>
                <a:gd name="connsiteX5" fmla="*/ 1420624 w 9159987"/>
                <a:gd name="connsiteY5" fmla="*/ 58951 h 3090711"/>
                <a:gd name="connsiteX6" fmla="*/ 1855943 w 9159987"/>
                <a:gd name="connsiteY6" fmla="*/ 121034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55943 w 9159987"/>
                <a:gd name="connsiteY5" fmla="*/ 121034 h 3090711"/>
                <a:gd name="connsiteX6" fmla="*/ 2297419 w 9159987"/>
                <a:gd name="connsiteY6" fmla="*/ 169838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55943 w 9159987"/>
                <a:gd name="connsiteY5" fmla="*/ 121034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90889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60658"/>
                <a:gd name="connsiteY0" fmla="*/ 3127 h 3090711"/>
                <a:gd name="connsiteX1" fmla="*/ 302096 w 9160658"/>
                <a:gd name="connsiteY1" fmla="*/ 0 h 3090711"/>
                <a:gd name="connsiteX2" fmla="*/ 598418 w 9160658"/>
                <a:gd name="connsiteY2" fmla="*/ 10668 h 3090711"/>
                <a:gd name="connsiteX3" fmla="*/ 883129 w 9160658"/>
                <a:gd name="connsiteY3" fmla="*/ 27765 h 3090711"/>
                <a:gd name="connsiteX4" fmla="*/ 1413480 w 9160658"/>
                <a:gd name="connsiteY4" fmla="*/ 78001 h 3090711"/>
                <a:gd name="connsiteX5" fmla="*/ 1816273 w 9160658"/>
                <a:gd name="connsiteY5" fmla="*/ 123939 h 3090711"/>
                <a:gd name="connsiteX6" fmla="*/ 2284989 w 9160658"/>
                <a:gd name="connsiteY6" fmla="*/ 207127 h 3090711"/>
                <a:gd name="connsiteX7" fmla="*/ 2813343 w 9160658"/>
                <a:gd name="connsiteY7" fmla="*/ 326337 h 3090711"/>
                <a:gd name="connsiteX8" fmla="*/ 3338173 w 9160658"/>
                <a:gd name="connsiteY8" fmla="*/ 438927 h 3090711"/>
                <a:gd name="connsiteX9" fmla="*/ 3758541 w 9160658"/>
                <a:gd name="connsiteY9" fmla="*/ 525641 h 3090711"/>
                <a:gd name="connsiteX10" fmla="*/ 4093431 w 9160658"/>
                <a:gd name="connsiteY10" fmla="*/ 583811 h 3090711"/>
                <a:gd name="connsiteX11" fmla="*/ 4566063 w 9160658"/>
                <a:gd name="connsiteY11" fmla="*/ 662207 h 3090711"/>
                <a:gd name="connsiteX12" fmla="*/ 4839195 w 9160658"/>
                <a:gd name="connsiteY12" fmla="*/ 703771 h 3090711"/>
                <a:gd name="connsiteX13" fmla="*/ 5088577 w 9160658"/>
                <a:gd name="connsiteY13" fmla="*/ 733459 h 3090711"/>
                <a:gd name="connsiteX14" fmla="*/ 5343896 w 9160658"/>
                <a:gd name="connsiteY14" fmla="*/ 763148 h 3090711"/>
                <a:gd name="connsiteX15" fmla="*/ 5858165 w 9160658"/>
                <a:gd name="connsiteY15" fmla="*/ 823433 h 3090711"/>
                <a:gd name="connsiteX16" fmla="*/ 6459702 w 9160658"/>
                <a:gd name="connsiteY16" fmla="*/ 862000 h 3090711"/>
                <a:gd name="connsiteX17" fmla="*/ 9159451 w 9160658"/>
                <a:gd name="connsiteY17" fmla="*/ 891374 h 3090711"/>
                <a:gd name="connsiteX18" fmla="*/ 9159987 w 9160658"/>
                <a:gd name="connsiteY18" fmla="*/ 3090711 h 3090711"/>
                <a:gd name="connsiteX19" fmla="*/ 0 w 9160658"/>
                <a:gd name="connsiteY19" fmla="*/ 3090711 h 3090711"/>
                <a:gd name="connsiteX20" fmla="*/ 0 w 9160658"/>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58165 w 9167804"/>
                <a:gd name="connsiteY15" fmla="*/ 8234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58165 w 9167804"/>
                <a:gd name="connsiteY15" fmla="*/ 8234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965741 w 9167804"/>
                <a:gd name="connsiteY15" fmla="*/ 85416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6185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6185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38801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38801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215872 w 9167804"/>
                <a:gd name="connsiteY15" fmla="*/ 845945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22966 w 9167804"/>
                <a:gd name="connsiteY15" fmla="*/ 84118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22966 w 9167804"/>
                <a:gd name="connsiteY15" fmla="*/ 84118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37254 w 9167804"/>
                <a:gd name="connsiteY15" fmla="*/ 8221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958698 w 9167804"/>
                <a:gd name="connsiteY15" fmla="*/ 834040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70292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70292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839195 w 9167804"/>
                <a:gd name="connsiteY11" fmla="*/ 703771 h 3090711"/>
                <a:gd name="connsiteX12" fmla="*/ 5088577 w 9167804"/>
                <a:gd name="connsiteY12" fmla="*/ 733459 h 3090711"/>
                <a:gd name="connsiteX13" fmla="*/ 5343896 w 9167804"/>
                <a:gd name="connsiteY13" fmla="*/ 770292 h 3090711"/>
                <a:gd name="connsiteX14" fmla="*/ 6459702 w 9167804"/>
                <a:gd name="connsiteY14" fmla="*/ 862000 h 3090711"/>
                <a:gd name="connsiteX15" fmla="*/ 9167135 w 9167804"/>
                <a:gd name="connsiteY15" fmla="*/ 868322 h 3090711"/>
                <a:gd name="connsiteX16" fmla="*/ 9159987 w 9167804"/>
                <a:gd name="connsiteY16" fmla="*/ 3090711 h 3090711"/>
                <a:gd name="connsiteX17" fmla="*/ 0 w 9167804"/>
                <a:gd name="connsiteY17" fmla="*/ 3090711 h 3090711"/>
                <a:gd name="connsiteX18" fmla="*/ 0 w 9167804"/>
                <a:gd name="connsiteY18"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433588 w 9167804"/>
                <a:gd name="connsiteY10" fmla="*/ 638675 h 3090711"/>
                <a:gd name="connsiteX11" fmla="*/ 4839195 w 9167804"/>
                <a:gd name="connsiteY11" fmla="*/ 703771 h 3090711"/>
                <a:gd name="connsiteX12" fmla="*/ 5088577 w 9167804"/>
                <a:gd name="connsiteY12" fmla="*/ 733459 h 3090711"/>
                <a:gd name="connsiteX13" fmla="*/ 5343896 w 9167804"/>
                <a:gd name="connsiteY13" fmla="*/ 770292 h 3090711"/>
                <a:gd name="connsiteX14" fmla="*/ 6459702 w 9167804"/>
                <a:gd name="connsiteY14" fmla="*/ 862000 h 3090711"/>
                <a:gd name="connsiteX15" fmla="*/ 9167135 w 9167804"/>
                <a:gd name="connsiteY15" fmla="*/ 868322 h 3090711"/>
                <a:gd name="connsiteX16" fmla="*/ 9159987 w 9167804"/>
                <a:gd name="connsiteY16" fmla="*/ 3090711 h 3090711"/>
                <a:gd name="connsiteX17" fmla="*/ 0 w 9167804"/>
                <a:gd name="connsiteY17" fmla="*/ 3090711 h 3090711"/>
                <a:gd name="connsiteX18" fmla="*/ 0 w 9167804"/>
                <a:gd name="connsiteY18"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433588 w 9167804"/>
                <a:gd name="connsiteY10" fmla="*/ 638675 h 3090711"/>
                <a:gd name="connsiteX11" fmla="*/ 5088577 w 9167804"/>
                <a:gd name="connsiteY11" fmla="*/ 733459 h 3090711"/>
                <a:gd name="connsiteX12" fmla="*/ 5343896 w 9167804"/>
                <a:gd name="connsiteY12" fmla="*/ 770292 h 3090711"/>
                <a:gd name="connsiteX13" fmla="*/ 6459702 w 9167804"/>
                <a:gd name="connsiteY13" fmla="*/ 862000 h 3090711"/>
                <a:gd name="connsiteX14" fmla="*/ 9167135 w 9167804"/>
                <a:gd name="connsiteY14" fmla="*/ 868322 h 3090711"/>
                <a:gd name="connsiteX15" fmla="*/ 9159987 w 9167804"/>
                <a:gd name="connsiteY15" fmla="*/ 3090711 h 3090711"/>
                <a:gd name="connsiteX16" fmla="*/ 0 w 9167804"/>
                <a:gd name="connsiteY16" fmla="*/ 3090711 h 3090711"/>
                <a:gd name="connsiteX17" fmla="*/ 0 w 9167804"/>
                <a:gd name="connsiteY17"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3758541 w 9167804"/>
                <a:gd name="connsiteY8" fmla="*/ 525641 h 3090711"/>
                <a:gd name="connsiteX9" fmla="*/ 4433588 w 9167804"/>
                <a:gd name="connsiteY9" fmla="*/ 638675 h 3090711"/>
                <a:gd name="connsiteX10" fmla="*/ 5088577 w 9167804"/>
                <a:gd name="connsiteY10" fmla="*/ 733459 h 3090711"/>
                <a:gd name="connsiteX11" fmla="*/ 5343896 w 9167804"/>
                <a:gd name="connsiteY11" fmla="*/ 770292 h 3090711"/>
                <a:gd name="connsiteX12" fmla="*/ 6459702 w 9167804"/>
                <a:gd name="connsiteY12" fmla="*/ 862000 h 3090711"/>
                <a:gd name="connsiteX13" fmla="*/ 9167135 w 9167804"/>
                <a:gd name="connsiteY13" fmla="*/ 868322 h 3090711"/>
                <a:gd name="connsiteX14" fmla="*/ 9159987 w 9167804"/>
                <a:gd name="connsiteY14" fmla="*/ 3090711 h 3090711"/>
                <a:gd name="connsiteX15" fmla="*/ 0 w 9167804"/>
                <a:gd name="connsiteY15" fmla="*/ 3090711 h 3090711"/>
                <a:gd name="connsiteX16" fmla="*/ 0 w 9167804"/>
                <a:gd name="connsiteY16"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5343896 w 9167804"/>
                <a:gd name="connsiteY10" fmla="*/ 770292 h 3090711"/>
                <a:gd name="connsiteX11" fmla="*/ 6459702 w 9167804"/>
                <a:gd name="connsiteY11" fmla="*/ 862000 h 3090711"/>
                <a:gd name="connsiteX12" fmla="*/ 9167135 w 9167804"/>
                <a:gd name="connsiteY12" fmla="*/ 868322 h 3090711"/>
                <a:gd name="connsiteX13" fmla="*/ 9159987 w 9167804"/>
                <a:gd name="connsiteY13" fmla="*/ 3090711 h 3090711"/>
                <a:gd name="connsiteX14" fmla="*/ 0 w 9167804"/>
                <a:gd name="connsiteY14" fmla="*/ 3090711 h 3090711"/>
                <a:gd name="connsiteX15" fmla="*/ 0 w 9167804"/>
                <a:gd name="connsiteY15"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5343896 w 9167804"/>
                <a:gd name="connsiteY10" fmla="*/ 770292 h 3090711"/>
                <a:gd name="connsiteX11" fmla="*/ 6459702 w 9167804"/>
                <a:gd name="connsiteY11" fmla="*/ 862000 h 3090711"/>
                <a:gd name="connsiteX12" fmla="*/ 9167135 w 9167804"/>
                <a:gd name="connsiteY12" fmla="*/ 868322 h 3090711"/>
                <a:gd name="connsiteX13" fmla="*/ 9159987 w 9167804"/>
                <a:gd name="connsiteY13" fmla="*/ 3090711 h 3090711"/>
                <a:gd name="connsiteX14" fmla="*/ 0 w 9167804"/>
                <a:gd name="connsiteY14" fmla="*/ 3090711 h 3090711"/>
                <a:gd name="connsiteX15" fmla="*/ 0 w 9167804"/>
                <a:gd name="connsiteY15"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4092 w 9167804"/>
                <a:gd name="connsiteY10" fmla="*/ 86761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67804" h="3090711">
                  <a:moveTo>
                    <a:pt x="5938" y="3127"/>
                  </a:moveTo>
                  <a:lnTo>
                    <a:pt x="302096" y="0"/>
                  </a:lnTo>
                  <a:lnTo>
                    <a:pt x="598418" y="10668"/>
                  </a:lnTo>
                  <a:lnTo>
                    <a:pt x="883129" y="27765"/>
                  </a:lnTo>
                  <a:lnTo>
                    <a:pt x="1413480" y="78001"/>
                  </a:lnTo>
                  <a:lnTo>
                    <a:pt x="1816273" y="123939"/>
                  </a:lnTo>
                  <a:cubicBezTo>
                    <a:pt x="2009024" y="154049"/>
                    <a:pt x="2104144" y="174635"/>
                    <a:pt x="2284989" y="207127"/>
                  </a:cubicBezTo>
                  <a:cubicBezTo>
                    <a:pt x="2538639" y="259625"/>
                    <a:pt x="3092581" y="385841"/>
                    <a:pt x="3338173" y="438927"/>
                  </a:cubicBezTo>
                  <a:lnTo>
                    <a:pt x="4433588" y="638675"/>
                  </a:lnTo>
                  <a:lnTo>
                    <a:pt x="5088577" y="733459"/>
                  </a:lnTo>
                  <a:cubicBezTo>
                    <a:pt x="5751775" y="836158"/>
                    <a:pt x="5997050" y="824763"/>
                    <a:pt x="6454092" y="867610"/>
                  </a:cubicBezTo>
                  <a:cubicBezTo>
                    <a:pt x="7091298" y="883948"/>
                    <a:pt x="8264657" y="866215"/>
                    <a:pt x="9167135" y="868322"/>
                  </a:cubicBezTo>
                  <a:cubicBezTo>
                    <a:pt x="9171093" y="1622405"/>
                    <a:pt x="9156029" y="2336628"/>
                    <a:pt x="9159987" y="3090711"/>
                  </a:cubicBezTo>
                  <a:lnTo>
                    <a:pt x="0" y="3090711"/>
                  </a:lnTo>
                  <a:lnTo>
                    <a:pt x="0" y="3127"/>
                  </a:lnTo>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rgbClr val="FFFFFF"/>
                </a:solidFill>
              </a:endParaRPr>
            </a:p>
          </p:txBody>
        </p:sp>
        <p:sp>
          <p:nvSpPr>
            <p:cNvPr id="15" name="Freeform 14"/>
            <p:cNvSpPr/>
            <p:nvPr userDrawn="1"/>
          </p:nvSpPr>
          <p:spPr>
            <a:xfrm>
              <a:off x="2578967" y="2109794"/>
              <a:ext cx="6573038" cy="747096"/>
            </a:xfrm>
            <a:custGeom>
              <a:avLst/>
              <a:gdLst>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954783 w 5264290"/>
                <a:gd name="connsiteY26" fmla="*/ 115381 h 747096"/>
                <a:gd name="connsiteX27" fmla="*/ 1003821 w 5264290"/>
                <a:gd name="connsiteY27" fmla="*/ 112497 h 747096"/>
                <a:gd name="connsiteX28" fmla="*/ 1038435 w 5264290"/>
                <a:gd name="connsiteY28" fmla="*/ 106728 h 747096"/>
                <a:gd name="connsiteX29" fmla="*/ 1078819 w 5264290"/>
                <a:gd name="connsiteY29" fmla="*/ 103843 h 747096"/>
                <a:gd name="connsiteX30" fmla="*/ 1145163 w 5264290"/>
                <a:gd name="connsiteY30" fmla="*/ 95189 h 747096"/>
                <a:gd name="connsiteX31" fmla="*/ 1243238 w 5264290"/>
                <a:gd name="connsiteY31" fmla="*/ 86536 h 747096"/>
                <a:gd name="connsiteX32" fmla="*/ 1375927 w 5264290"/>
                <a:gd name="connsiteY32" fmla="*/ 77882 h 747096"/>
                <a:gd name="connsiteX33" fmla="*/ 1574960 w 5264290"/>
                <a:gd name="connsiteY33" fmla="*/ 63460 h 747096"/>
                <a:gd name="connsiteX34" fmla="*/ 1794185 w 5264290"/>
                <a:gd name="connsiteY34" fmla="*/ 54806 h 747096"/>
                <a:gd name="connsiteX35" fmla="*/ 1996103 w 5264290"/>
                <a:gd name="connsiteY35" fmla="*/ 43268 h 747096"/>
                <a:gd name="connsiteX36" fmla="*/ 2172060 w 5264290"/>
                <a:gd name="connsiteY36" fmla="*/ 34614 h 747096"/>
                <a:gd name="connsiteX37" fmla="*/ 2399939 w 5264290"/>
                <a:gd name="connsiteY37" fmla="*/ 25960 h 747096"/>
                <a:gd name="connsiteX38" fmla="*/ 2723008 w 5264290"/>
                <a:gd name="connsiteY38" fmla="*/ 20191 h 747096"/>
                <a:gd name="connsiteX39" fmla="*/ 2858581 w 5264290"/>
                <a:gd name="connsiteY39" fmla="*/ 17307 h 747096"/>
                <a:gd name="connsiteX40" fmla="*/ 2985501 w 5264290"/>
                <a:gd name="connsiteY40" fmla="*/ 14422 h 747096"/>
                <a:gd name="connsiteX41" fmla="*/ 3115306 w 5264290"/>
                <a:gd name="connsiteY41" fmla="*/ 11538 h 747096"/>
                <a:gd name="connsiteX42" fmla="*/ 3294147 w 5264290"/>
                <a:gd name="connsiteY42" fmla="*/ 8653 h 747096"/>
                <a:gd name="connsiteX43" fmla="*/ 3464335 w 5264290"/>
                <a:gd name="connsiteY43" fmla="*/ 8653 h 747096"/>
                <a:gd name="connsiteX44" fmla="*/ 3669138 w 5264290"/>
                <a:gd name="connsiteY44" fmla="*/ 2884 h 747096"/>
                <a:gd name="connsiteX45" fmla="*/ 5264290 w 5264290"/>
                <a:gd name="connsiteY45" fmla="*/ 0 h 747096"/>
                <a:gd name="connsiteX46" fmla="*/ 5264290 w 5264290"/>
                <a:gd name="connsiteY46" fmla="*/ 744212 h 747096"/>
                <a:gd name="connsiteX47" fmla="*/ 3135498 w 5264290"/>
                <a:gd name="connsiteY47" fmla="*/ 747096 h 747096"/>
                <a:gd name="connsiteX48" fmla="*/ 3005693 w 5264290"/>
                <a:gd name="connsiteY48" fmla="*/ 744212 h 747096"/>
                <a:gd name="connsiteX49" fmla="*/ 2910503 w 5264290"/>
                <a:gd name="connsiteY49" fmla="*/ 747096 h 747096"/>
                <a:gd name="connsiteX50" fmla="*/ 2835505 w 5264290"/>
                <a:gd name="connsiteY50" fmla="*/ 747096 h 747096"/>
                <a:gd name="connsiteX51" fmla="*/ 2777814 w 5264290"/>
                <a:gd name="connsiteY51" fmla="*/ 744212 h 747096"/>
                <a:gd name="connsiteX52" fmla="*/ 2656664 w 5264290"/>
                <a:gd name="connsiteY52" fmla="*/ 741327 h 747096"/>
                <a:gd name="connsiteX53" fmla="*/ 2509552 w 5264290"/>
                <a:gd name="connsiteY53" fmla="*/ 741327 h 747096"/>
                <a:gd name="connsiteX54" fmla="*/ 2414362 w 5264290"/>
                <a:gd name="connsiteY54" fmla="*/ 735558 h 747096"/>
                <a:gd name="connsiteX55" fmla="*/ 2324941 w 5264290"/>
                <a:gd name="connsiteY55" fmla="*/ 729789 h 747096"/>
                <a:gd name="connsiteX56" fmla="*/ 2221098 w 5264290"/>
                <a:gd name="connsiteY56" fmla="*/ 724020 h 747096"/>
                <a:gd name="connsiteX57" fmla="*/ 2146099 w 5264290"/>
                <a:gd name="connsiteY57" fmla="*/ 718251 h 747096"/>
                <a:gd name="connsiteX58" fmla="*/ 2033602 w 5264290"/>
                <a:gd name="connsiteY58" fmla="*/ 706713 h 747096"/>
                <a:gd name="connsiteX59" fmla="*/ 1944181 w 5264290"/>
                <a:gd name="connsiteY59" fmla="*/ 695174 h 747096"/>
                <a:gd name="connsiteX60" fmla="*/ 1840338 w 5264290"/>
                <a:gd name="connsiteY60" fmla="*/ 686521 h 747096"/>
                <a:gd name="connsiteX61" fmla="*/ 1655727 w 5264290"/>
                <a:gd name="connsiteY61" fmla="*/ 669213 h 747096"/>
                <a:gd name="connsiteX62" fmla="*/ 1471116 w 5264290"/>
                <a:gd name="connsiteY62" fmla="*/ 649022 h 747096"/>
                <a:gd name="connsiteX63" fmla="*/ 1277852 w 5264290"/>
                <a:gd name="connsiteY63" fmla="*/ 631714 h 747096"/>
                <a:gd name="connsiteX64" fmla="*/ 1021128 w 5264290"/>
                <a:gd name="connsiteY64" fmla="*/ 602869 h 747096"/>
                <a:gd name="connsiteX65" fmla="*/ 775942 w 5264290"/>
                <a:gd name="connsiteY65" fmla="*/ 571139 h 747096"/>
                <a:gd name="connsiteX66" fmla="*/ 631715 w 5264290"/>
                <a:gd name="connsiteY66" fmla="*/ 548063 h 747096"/>
                <a:gd name="connsiteX67" fmla="*/ 496141 w 5264290"/>
                <a:gd name="connsiteY67" fmla="*/ 522102 h 747096"/>
                <a:gd name="connsiteX68" fmla="*/ 331722 w 5264290"/>
                <a:gd name="connsiteY68" fmla="*/ 496141 h 747096"/>
                <a:gd name="connsiteX69" fmla="*/ 126920 w 5264290"/>
                <a:gd name="connsiteY69" fmla="*/ 461526 h 747096"/>
                <a:gd name="connsiteX70" fmla="*/ 0 w 5264290"/>
                <a:gd name="connsiteY7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1003821 w 5264290"/>
                <a:gd name="connsiteY26" fmla="*/ 112497 h 747096"/>
                <a:gd name="connsiteX27" fmla="*/ 1038435 w 5264290"/>
                <a:gd name="connsiteY27" fmla="*/ 106728 h 747096"/>
                <a:gd name="connsiteX28" fmla="*/ 1078819 w 5264290"/>
                <a:gd name="connsiteY28" fmla="*/ 103843 h 747096"/>
                <a:gd name="connsiteX29" fmla="*/ 1145163 w 5264290"/>
                <a:gd name="connsiteY29" fmla="*/ 95189 h 747096"/>
                <a:gd name="connsiteX30" fmla="*/ 1243238 w 5264290"/>
                <a:gd name="connsiteY30" fmla="*/ 86536 h 747096"/>
                <a:gd name="connsiteX31" fmla="*/ 1375927 w 5264290"/>
                <a:gd name="connsiteY31" fmla="*/ 77882 h 747096"/>
                <a:gd name="connsiteX32" fmla="*/ 1574960 w 5264290"/>
                <a:gd name="connsiteY32" fmla="*/ 63460 h 747096"/>
                <a:gd name="connsiteX33" fmla="*/ 1794185 w 5264290"/>
                <a:gd name="connsiteY33" fmla="*/ 54806 h 747096"/>
                <a:gd name="connsiteX34" fmla="*/ 1996103 w 5264290"/>
                <a:gd name="connsiteY34" fmla="*/ 43268 h 747096"/>
                <a:gd name="connsiteX35" fmla="*/ 2172060 w 5264290"/>
                <a:gd name="connsiteY35" fmla="*/ 34614 h 747096"/>
                <a:gd name="connsiteX36" fmla="*/ 2399939 w 5264290"/>
                <a:gd name="connsiteY36" fmla="*/ 25960 h 747096"/>
                <a:gd name="connsiteX37" fmla="*/ 2723008 w 5264290"/>
                <a:gd name="connsiteY37" fmla="*/ 20191 h 747096"/>
                <a:gd name="connsiteX38" fmla="*/ 2858581 w 5264290"/>
                <a:gd name="connsiteY38" fmla="*/ 17307 h 747096"/>
                <a:gd name="connsiteX39" fmla="*/ 2985501 w 5264290"/>
                <a:gd name="connsiteY39" fmla="*/ 14422 h 747096"/>
                <a:gd name="connsiteX40" fmla="*/ 3115306 w 5264290"/>
                <a:gd name="connsiteY40" fmla="*/ 11538 h 747096"/>
                <a:gd name="connsiteX41" fmla="*/ 3294147 w 5264290"/>
                <a:gd name="connsiteY41" fmla="*/ 8653 h 747096"/>
                <a:gd name="connsiteX42" fmla="*/ 3464335 w 5264290"/>
                <a:gd name="connsiteY42" fmla="*/ 8653 h 747096"/>
                <a:gd name="connsiteX43" fmla="*/ 3669138 w 5264290"/>
                <a:gd name="connsiteY43" fmla="*/ 2884 h 747096"/>
                <a:gd name="connsiteX44" fmla="*/ 5264290 w 5264290"/>
                <a:gd name="connsiteY44" fmla="*/ 0 h 747096"/>
                <a:gd name="connsiteX45" fmla="*/ 5264290 w 5264290"/>
                <a:gd name="connsiteY45" fmla="*/ 744212 h 747096"/>
                <a:gd name="connsiteX46" fmla="*/ 3135498 w 5264290"/>
                <a:gd name="connsiteY46" fmla="*/ 747096 h 747096"/>
                <a:gd name="connsiteX47" fmla="*/ 3005693 w 5264290"/>
                <a:gd name="connsiteY47" fmla="*/ 744212 h 747096"/>
                <a:gd name="connsiteX48" fmla="*/ 2910503 w 5264290"/>
                <a:gd name="connsiteY48" fmla="*/ 747096 h 747096"/>
                <a:gd name="connsiteX49" fmla="*/ 2835505 w 5264290"/>
                <a:gd name="connsiteY49" fmla="*/ 747096 h 747096"/>
                <a:gd name="connsiteX50" fmla="*/ 2777814 w 5264290"/>
                <a:gd name="connsiteY50" fmla="*/ 744212 h 747096"/>
                <a:gd name="connsiteX51" fmla="*/ 2656664 w 5264290"/>
                <a:gd name="connsiteY51" fmla="*/ 741327 h 747096"/>
                <a:gd name="connsiteX52" fmla="*/ 2509552 w 5264290"/>
                <a:gd name="connsiteY52" fmla="*/ 741327 h 747096"/>
                <a:gd name="connsiteX53" fmla="*/ 2414362 w 5264290"/>
                <a:gd name="connsiteY53" fmla="*/ 735558 h 747096"/>
                <a:gd name="connsiteX54" fmla="*/ 2324941 w 5264290"/>
                <a:gd name="connsiteY54" fmla="*/ 729789 h 747096"/>
                <a:gd name="connsiteX55" fmla="*/ 2221098 w 5264290"/>
                <a:gd name="connsiteY55" fmla="*/ 724020 h 747096"/>
                <a:gd name="connsiteX56" fmla="*/ 2146099 w 5264290"/>
                <a:gd name="connsiteY56" fmla="*/ 718251 h 747096"/>
                <a:gd name="connsiteX57" fmla="*/ 2033602 w 5264290"/>
                <a:gd name="connsiteY57" fmla="*/ 706713 h 747096"/>
                <a:gd name="connsiteX58" fmla="*/ 1944181 w 5264290"/>
                <a:gd name="connsiteY58" fmla="*/ 695174 h 747096"/>
                <a:gd name="connsiteX59" fmla="*/ 1840338 w 5264290"/>
                <a:gd name="connsiteY59" fmla="*/ 686521 h 747096"/>
                <a:gd name="connsiteX60" fmla="*/ 1655727 w 5264290"/>
                <a:gd name="connsiteY60" fmla="*/ 669213 h 747096"/>
                <a:gd name="connsiteX61" fmla="*/ 1471116 w 5264290"/>
                <a:gd name="connsiteY61" fmla="*/ 649022 h 747096"/>
                <a:gd name="connsiteX62" fmla="*/ 1277852 w 5264290"/>
                <a:gd name="connsiteY62" fmla="*/ 631714 h 747096"/>
                <a:gd name="connsiteX63" fmla="*/ 1021128 w 5264290"/>
                <a:gd name="connsiteY63" fmla="*/ 602869 h 747096"/>
                <a:gd name="connsiteX64" fmla="*/ 775942 w 5264290"/>
                <a:gd name="connsiteY64" fmla="*/ 571139 h 747096"/>
                <a:gd name="connsiteX65" fmla="*/ 631715 w 5264290"/>
                <a:gd name="connsiteY65" fmla="*/ 548063 h 747096"/>
                <a:gd name="connsiteX66" fmla="*/ 496141 w 5264290"/>
                <a:gd name="connsiteY66" fmla="*/ 522102 h 747096"/>
                <a:gd name="connsiteX67" fmla="*/ 331722 w 5264290"/>
                <a:gd name="connsiteY67" fmla="*/ 496141 h 747096"/>
                <a:gd name="connsiteX68" fmla="*/ 126920 w 5264290"/>
                <a:gd name="connsiteY68" fmla="*/ 461526 h 747096"/>
                <a:gd name="connsiteX69" fmla="*/ 0 w 5264290"/>
                <a:gd name="connsiteY6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1003821 w 5264290"/>
                <a:gd name="connsiteY26" fmla="*/ 112497 h 747096"/>
                <a:gd name="connsiteX27" fmla="*/ 1078819 w 5264290"/>
                <a:gd name="connsiteY27" fmla="*/ 103843 h 747096"/>
                <a:gd name="connsiteX28" fmla="*/ 1145163 w 5264290"/>
                <a:gd name="connsiteY28" fmla="*/ 95189 h 747096"/>
                <a:gd name="connsiteX29" fmla="*/ 1243238 w 5264290"/>
                <a:gd name="connsiteY29" fmla="*/ 86536 h 747096"/>
                <a:gd name="connsiteX30" fmla="*/ 1375927 w 5264290"/>
                <a:gd name="connsiteY30" fmla="*/ 77882 h 747096"/>
                <a:gd name="connsiteX31" fmla="*/ 1574960 w 5264290"/>
                <a:gd name="connsiteY31" fmla="*/ 63460 h 747096"/>
                <a:gd name="connsiteX32" fmla="*/ 1794185 w 5264290"/>
                <a:gd name="connsiteY32" fmla="*/ 54806 h 747096"/>
                <a:gd name="connsiteX33" fmla="*/ 1996103 w 5264290"/>
                <a:gd name="connsiteY33" fmla="*/ 43268 h 747096"/>
                <a:gd name="connsiteX34" fmla="*/ 2172060 w 5264290"/>
                <a:gd name="connsiteY34" fmla="*/ 34614 h 747096"/>
                <a:gd name="connsiteX35" fmla="*/ 2399939 w 5264290"/>
                <a:gd name="connsiteY35" fmla="*/ 25960 h 747096"/>
                <a:gd name="connsiteX36" fmla="*/ 2723008 w 5264290"/>
                <a:gd name="connsiteY36" fmla="*/ 20191 h 747096"/>
                <a:gd name="connsiteX37" fmla="*/ 2858581 w 5264290"/>
                <a:gd name="connsiteY37" fmla="*/ 17307 h 747096"/>
                <a:gd name="connsiteX38" fmla="*/ 2985501 w 5264290"/>
                <a:gd name="connsiteY38" fmla="*/ 14422 h 747096"/>
                <a:gd name="connsiteX39" fmla="*/ 3115306 w 5264290"/>
                <a:gd name="connsiteY39" fmla="*/ 11538 h 747096"/>
                <a:gd name="connsiteX40" fmla="*/ 3294147 w 5264290"/>
                <a:gd name="connsiteY40" fmla="*/ 8653 h 747096"/>
                <a:gd name="connsiteX41" fmla="*/ 3464335 w 5264290"/>
                <a:gd name="connsiteY41" fmla="*/ 8653 h 747096"/>
                <a:gd name="connsiteX42" fmla="*/ 3669138 w 5264290"/>
                <a:gd name="connsiteY42" fmla="*/ 2884 h 747096"/>
                <a:gd name="connsiteX43" fmla="*/ 5264290 w 5264290"/>
                <a:gd name="connsiteY43" fmla="*/ 0 h 747096"/>
                <a:gd name="connsiteX44" fmla="*/ 5264290 w 5264290"/>
                <a:gd name="connsiteY44" fmla="*/ 744212 h 747096"/>
                <a:gd name="connsiteX45" fmla="*/ 3135498 w 5264290"/>
                <a:gd name="connsiteY45" fmla="*/ 747096 h 747096"/>
                <a:gd name="connsiteX46" fmla="*/ 3005693 w 5264290"/>
                <a:gd name="connsiteY46" fmla="*/ 744212 h 747096"/>
                <a:gd name="connsiteX47" fmla="*/ 2910503 w 5264290"/>
                <a:gd name="connsiteY47" fmla="*/ 747096 h 747096"/>
                <a:gd name="connsiteX48" fmla="*/ 2835505 w 5264290"/>
                <a:gd name="connsiteY48" fmla="*/ 747096 h 747096"/>
                <a:gd name="connsiteX49" fmla="*/ 2777814 w 5264290"/>
                <a:gd name="connsiteY49" fmla="*/ 744212 h 747096"/>
                <a:gd name="connsiteX50" fmla="*/ 2656664 w 5264290"/>
                <a:gd name="connsiteY50" fmla="*/ 741327 h 747096"/>
                <a:gd name="connsiteX51" fmla="*/ 2509552 w 5264290"/>
                <a:gd name="connsiteY51" fmla="*/ 741327 h 747096"/>
                <a:gd name="connsiteX52" fmla="*/ 2414362 w 5264290"/>
                <a:gd name="connsiteY52" fmla="*/ 735558 h 747096"/>
                <a:gd name="connsiteX53" fmla="*/ 2324941 w 5264290"/>
                <a:gd name="connsiteY53" fmla="*/ 729789 h 747096"/>
                <a:gd name="connsiteX54" fmla="*/ 2221098 w 5264290"/>
                <a:gd name="connsiteY54" fmla="*/ 724020 h 747096"/>
                <a:gd name="connsiteX55" fmla="*/ 2146099 w 5264290"/>
                <a:gd name="connsiteY55" fmla="*/ 718251 h 747096"/>
                <a:gd name="connsiteX56" fmla="*/ 2033602 w 5264290"/>
                <a:gd name="connsiteY56" fmla="*/ 706713 h 747096"/>
                <a:gd name="connsiteX57" fmla="*/ 1944181 w 5264290"/>
                <a:gd name="connsiteY57" fmla="*/ 695174 h 747096"/>
                <a:gd name="connsiteX58" fmla="*/ 1840338 w 5264290"/>
                <a:gd name="connsiteY58" fmla="*/ 686521 h 747096"/>
                <a:gd name="connsiteX59" fmla="*/ 1655727 w 5264290"/>
                <a:gd name="connsiteY59" fmla="*/ 669213 h 747096"/>
                <a:gd name="connsiteX60" fmla="*/ 1471116 w 5264290"/>
                <a:gd name="connsiteY60" fmla="*/ 649022 h 747096"/>
                <a:gd name="connsiteX61" fmla="*/ 1277852 w 5264290"/>
                <a:gd name="connsiteY61" fmla="*/ 631714 h 747096"/>
                <a:gd name="connsiteX62" fmla="*/ 1021128 w 5264290"/>
                <a:gd name="connsiteY62" fmla="*/ 602869 h 747096"/>
                <a:gd name="connsiteX63" fmla="*/ 775942 w 5264290"/>
                <a:gd name="connsiteY63" fmla="*/ 571139 h 747096"/>
                <a:gd name="connsiteX64" fmla="*/ 631715 w 5264290"/>
                <a:gd name="connsiteY64" fmla="*/ 548063 h 747096"/>
                <a:gd name="connsiteX65" fmla="*/ 496141 w 5264290"/>
                <a:gd name="connsiteY65" fmla="*/ 522102 h 747096"/>
                <a:gd name="connsiteX66" fmla="*/ 331722 w 5264290"/>
                <a:gd name="connsiteY66" fmla="*/ 496141 h 747096"/>
                <a:gd name="connsiteX67" fmla="*/ 126920 w 5264290"/>
                <a:gd name="connsiteY67" fmla="*/ 461526 h 747096"/>
                <a:gd name="connsiteX68" fmla="*/ 0 w 5264290"/>
                <a:gd name="connsiteY6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819210 w 5264290"/>
                <a:gd name="connsiteY22" fmla="*/ 138458 h 747096"/>
                <a:gd name="connsiteX23" fmla="*/ 856709 w 5264290"/>
                <a:gd name="connsiteY23" fmla="*/ 129804 h 747096"/>
                <a:gd name="connsiteX24" fmla="*/ 911515 w 5264290"/>
                <a:gd name="connsiteY24" fmla="*/ 124035 h 747096"/>
                <a:gd name="connsiteX25" fmla="*/ 1003821 w 5264290"/>
                <a:gd name="connsiteY25" fmla="*/ 112497 h 747096"/>
                <a:gd name="connsiteX26" fmla="*/ 1078819 w 5264290"/>
                <a:gd name="connsiteY26" fmla="*/ 103843 h 747096"/>
                <a:gd name="connsiteX27" fmla="*/ 1145163 w 5264290"/>
                <a:gd name="connsiteY27" fmla="*/ 95189 h 747096"/>
                <a:gd name="connsiteX28" fmla="*/ 1243238 w 5264290"/>
                <a:gd name="connsiteY28" fmla="*/ 86536 h 747096"/>
                <a:gd name="connsiteX29" fmla="*/ 1375927 w 5264290"/>
                <a:gd name="connsiteY29" fmla="*/ 77882 h 747096"/>
                <a:gd name="connsiteX30" fmla="*/ 1574960 w 5264290"/>
                <a:gd name="connsiteY30" fmla="*/ 63460 h 747096"/>
                <a:gd name="connsiteX31" fmla="*/ 1794185 w 5264290"/>
                <a:gd name="connsiteY31" fmla="*/ 54806 h 747096"/>
                <a:gd name="connsiteX32" fmla="*/ 1996103 w 5264290"/>
                <a:gd name="connsiteY32" fmla="*/ 43268 h 747096"/>
                <a:gd name="connsiteX33" fmla="*/ 2172060 w 5264290"/>
                <a:gd name="connsiteY33" fmla="*/ 34614 h 747096"/>
                <a:gd name="connsiteX34" fmla="*/ 2399939 w 5264290"/>
                <a:gd name="connsiteY34" fmla="*/ 25960 h 747096"/>
                <a:gd name="connsiteX35" fmla="*/ 2723008 w 5264290"/>
                <a:gd name="connsiteY35" fmla="*/ 20191 h 747096"/>
                <a:gd name="connsiteX36" fmla="*/ 2858581 w 5264290"/>
                <a:gd name="connsiteY36" fmla="*/ 17307 h 747096"/>
                <a:gd name="connsiteX37" fmla="*/ 2985501 w 5264290"/>
                <a:gd name="connsiteY37" fmla="*/ 14422 h 747096"/>
                <a:gd name="connsiteX38" fmla="*/ 3115306 w 5264290"/>
                <a:gd name="connsiteY38" fmla="*/ 11538 h 747096"/>
                <a:gd name="connsiteX39" fmla="*/ 3294147 w 5264290"/>
                <a:gd name="connsiteY39" fmla="*/ 8653 h 747096"/>
                <a:gd name="connsiteX40" fmla="*/ 3464335 w 5264290"/>
                <a:gd name="connsiteY40" fmla="*/ 8653 h 747096"/>
                <a:gd name="connsiteX41" fmla="*/ 3669138 w 5264290"/>
                <a:gd name="connsiteY41" fmla="*/ 2884 h 747096"/>
                <a:gd name="connsiteX42" fmla="*/ 5264290 w 5264290"/>
                <a:gd name="connsiteY42" fmla="*/ 0 h 747096"/>
                <a:gd name="connsiteX43" fmla="*/ 5264290 w 5264290"/>
                <a:gd name="connsiteY43" fmla="*/ 744212 h 747096"/>
                <a:gd name="connsiteX44" fmla="*/ 3135498 w 5264290"/>
                <a:gd name="connsiteY44" fmla="*/ 747096 h 747096"/>
                <a:gd name="connsiteX45" fmla="*/ 3005693 w 5264290"/>
                <a:gd name="connsiteY45" fmla="*/ 744212 h 747096"/>
                <a:gd name="connsiteX46" fmla="*/ 2910503 w 5264290"/>
                <a:gd name="connsiteY46" fmla="*/ 747096 h 747096"/>
                <a:gd name="connsiteX47" fmla="*/ 2835505 w 5264290"/>
                <a:gd name="connsiteY47" fmla="*/ 747096 h 747096"/>
                <a:gd name="connsiteX48" fmla="*/ 2777814 w 5264290"/>
                <a:gd name="connsiteY48" fmla="*/ 744212 h 747096"/>
                <a:gd name="connsiteX49" fmla="*/ 2656664 w 5264290"/>
                <a:gd name="connsiteY49" fmla="*/ 741327 h 747096"/>
                <a:gd name="connsiteX50" fmla="*/ 2509552 w 5264290"/>
                <a:gd name="connsiteY50" fmla="*/ 741327 h 747096"/>
                <a:gd name="connsiteX51" fmla="*/ 2414362 w 5264290"/>
                <a:gd name="connsiteY51" fmla="*/ 735558 h 747096"/>
                <a:gd name="connsiteX52" fmla="*/ 2324941 w 5264290"/>
                <a:gd name="connsiteY52" fmla="*/ 729789 h 747096"/>
                <a:gd name="connsiteX53" fmla="*/ 2221098 w 5264290"/>
                <a:gd name="connsiteY53" fmla="*/ 724020 h 747096"/>
                <a:gd name="connsiteX54" fmla="*/ 2146099 w 5264290"/>
                <a:gd name="connsiteY54" fmla="*/ 718251 h 747096"/>
                <a:gd name="connsiteX55" fmla="*/ 2033602 w 5264290"/>
                <a:gd name="connsiteY55" fmla="*/ 706713 h 747096"/>
                <a:gd name="connsiteX56" fmla="*/ 1944181 w 5264290"/>
                <a:gd name="connsiteY56" fmla="*/ 695174 h 747096"/>
                <a:gd name="connsiteX57" fmla="*/ 1840338 w 5264290"/>
                <a:gd name="connsiteY57" fmla="*/ 686521 h 747096"/>
                <a:gd name="connsiteX58" fmla="*/ 1655727 w 5264290"/>
                <a:gd name="connsiteY58" fmla="*/ 669213 h 747096"/>
                <a:gd name="connsiteX59" fmla="*/ 1471116 w 5264290"/>
                <a:gd name="connsiteY59" fmla="*/ 649022 h 747096"/>
                <a:gd name="connsiteX60" fmla="*/ 1277852 w 5264290"/>
                <a:gd name="connsiteY60" fmla="*/ 631714 h 747096"/>
                <a:gd name="connsiteX61" fmla="*/ 1021128 w 5264290"/>
                <a:gd name="connsiteY61" fmla="*/ 602869 h 747096"/>
                <a:gd name="connsiteX62" fmla="*/ 775942 w 5264290"/>
                <a:gd name="connsiteY62" fmla="*/ 571139 h 747096"/>
                <a:gd name="connsiteX63" fmla="*/ 631715 w 5264290"/>
                <a:gd name="connsiteY63" fmla="*/ 548063 h 747096"/>
                <a:gd name="connsiteX64" fmla="*/ 496141 w 5264290"/>
                <a:gd name="connsiteY64" fmla="*/ 522102 h 747096"/>
                <a:gd name="connsiteX65" fmla="*/ 331722 w 5264290"/>
                <a:gd name="connsiteY65" fmla="*/ 496141 h 747096"/>
                <a:gd name="connsiteX66" fmla="*/ 126920 w 5264290"/>
                <a:gd name="connsiteY66" fmla="*/ 461526 h 747096"/>
                <a:gd name="connsiteX67" fmla="*/ 0 w 5264290"/>
                <a:gd name="connsiteY67"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372106 w 5264290"/>
                <a:gd name="connsiteY10" fmla="*/ 242301 h 747096"/>
                <a:gd name="connsiteX11" fmla="*/ 409605 w 5264290"/>
                <a:gd name="connsiteY11" fmla="*/ 233648 h 747096"/>
                <a:gd name="connsiteX12" fmla="*/ 438450 w 5264290"/>
                <a:gd name="connsiteY12" fmla="*/ 222109 h 747096"/>
                <a:gd name="connsiteX13" fmla="*/ 478834 w 5264290"/>
                <a:gd name="connsiteY13" fmla="*/ 213456 h 747096"/>
                <a:gd name="connsiteX14" fmla="*/ 527871 w 5264290"/>
                <a:gd name="connsiteY14" fmla="*/ 196148 h 747096"/>
                <a:gd name="connsiteX15" fmla="*/ 576908 w 5264290"/>
                <a:gd name="connsiteY15" fmla="*/ 187495 h 747096"/>
                <a:gd name="connsiteX16" fmla="*/ 611523 w 5264290"/>
                <a:gd name="connsiteY16" fmla="*/ 178841 h 747096"/>
                <a:gd name="connsiteX17" fmla="*/ 651906 w 5264290"/>
                <a:gd name="connsiteY17" fmla="*/ 167303 h 747096"/>
                <a:gd name="connsiteX18" fmla="*/ 689405 w 5264290"/>
                <a:gd name="connsiteY18" fmla="*/ 161534 h 747096"/>
                <a:gd name="connsiteX19" fmla="*/ 729789 w 5264290"/>
                <a:gd name="connsiteY19" fmla="*/ 155765 h 747096"/>
                <a:gd name="connsiteX20" fmla="*/ 761519 w 5264290"/>
                <a:gd name="connsiteY20" fmla="*/ 147111 h 747096"/>
                <a:gd name="connsiteX21" fmla="*/ 819210 w 5264290"/>
                <a:gd name="connsiteY21" fmla="*/ 138458 h 747096"/>
                <a:gd name="connsiteX22" fmla="*/ 856709 w 5264290"/>
                <a:gd name="connsiteY22" fmla="*/ 129804 h 747096"/>
                <a:gd name="connsiteX23" fmla="*/ 911515 w 5264290"/>
                <a:gd name="connsiteY23" fmla="*/ 124035 h 747096"/>
                <a:gd name="connsiteX24" fmla="*/ 1003821 w 5264290"/>
                <a:gd name="connsiteY24" fmla="*/ 112497 h 747096"/>
                <a:gd name="connsiteX25" fmla="*/ 1078819 w 5264290"/>
                <a:gd name="connsiteY25" fmla="*/ 103843 h 747096"/>
                <a:gd name="connsiteX26" fmla="*/ 1145163 w 5264290"/>
                <a:gd name="connsiteY26" fmla="*/ 95189 h 747096"/>
                <a:gd name="connsiteX27" fmla="*/ 1243238 w 5264290"/>
                <a:gd name="connsiteY27" fmla="*/ 86536 h 747096"/>
                <a:gd name="connsiteX28" fmla="*/ 1375927 w 5264290"/>
                <a:gd name="connsiteY28" fmla="*/ 77882 h 747096"/>
                <a:gd name="connsiteX29" fmla="*/ 1574960 w 5264290"/>
                <a:gd name="connsiteY29" fmla="*/ 63460 h 747096"/>
                <a:gd name="connsiteX30" fmla="*/ 1794185 w 5264290"/>
                <a:gd name="connsiteY30" fmla="*/ 54806 h 747096"/>
                <a:gd name="connsiteX31" fmla="*/ 1996103 w 5264290"/>
                <a:gd name="connsiteY31" fmla="*/ 43268 h 747096"/>
                <a:gd name="connsiteX32" fmla="*/ 2172060 w 5264290"/>
                <a:gd name="connsiteY32" fmla="*/ 34614 h 747096"/>
                <a:gd name="connsiteX33" fmla="*/ 2399939 w 5264290"/>
                <a:gd name="connsiteY33" fmla="*/ 25960 h 747096"/>
                <a:gd name="connsiteX34" fmla="*/ 2723008 w 5264290"/>
                <a:gd name="connsiteY34" fmla="*/ 20191 h 747096"/>
                <a:gd name="connsiteX35" fmla="*/ 2858581 w 5264290"/>
                <a:gd name="connsiteY35" fmla="*/ 17307 h 747096"/>
                <a:gd name="connsiteX36" fmla="*/ 2985501 w 5264290"/>
                <a:gd name="connsiteY36" fmla="*/ 14422 h 747096"/>
                <a:gd name="connsiteX37" fmla="*/ 3115306 w 5264290"/>
                <a:gd name="connsiteY37" fmla="*/ 11538 h 747096"/>
                <a:gd name="connsiteX38" fmla="*/ 3294147 w 5264290"/>
                <a:gd name="connsiteY38" fmla="*/ 8653 h 747096"/>
                <a:gd name="connsiteX39" fmla="*/ 3464335 w 5264290"/>
                <a:gd name="connsiteY39" fmla="*/ 8653 h 747096"/>
                <a:gd name="connsiteX40" fmla="*/ 3669138 w 5264290"/>
                <a:gd name="connsiteY40" fmla="*/ 2884 h 747096"/>
                <a:gd name="connsiteX41" fmla="*/ 5264290 w 5264290"/>
                <a:gd name="connsiteY41" fmla="*/ 0 h 747096"/>
                <a:gd name="connsiteX42" fmla="*/ 5264290 w 5264290"/>
                <a:gd name="connsiteY42" fmla="*/ 744212 h 747096"/>
                <a:gd name="connsiteX43" fmla="*/ 3135498 w 5264290"/>
                <a:gd name="connsiteY43" fmla="*/ 747096 h 747096"/>
                <a:gd name="connsiteX44" fmla="*/ 3005693 w 5264290"/>
                <a:gd name="connsiteY44" fmla="*/ 744212 h 747096"/>
                <a:gd name="connsiteX45" fmla="*/ 2910503 w 5264290"/>
                <a:gd name="connsiteY45" fmla="*/ 747096 h 747096"/>
                <a:gd name="connsiteX46" fmla="*/ 2835505 w 5264290"/>
                <a:gd name="connsiteY46" fmla="*/ 747096 h 747096"/>
                <a:gd name="connsiteX47" fmla="*/ 2777814 w 5264290"/>
                <a:gd name="connsiteY47" fmla="*/ 744212 h 747096"/>
                <a:gd name="connsiteX48" fmla="*/ 2656664 w 5264290"/>
                <a:gd name="connsiteY48" fmla="*/ 741327 h 747096"/>
                <a:gd name="connsiteX49" fmla="*/ 2509552 w 5264290"/>
                <a:gd name="connsiteY49" fmla="*/ 741327 h 747096"/>
                <a:gd name="connsiteX50" fmla="*/ 2414362 w 5264290"/>
                <a:gd name="connsiteY50" fmla="*/ 735558 h 747096"/>
                <a:gd name="connsiteX51" fmla="*/ 2324941 w 5264290"/>
                <a:gd name="connsiteY51" fmla="*/ 729789 h 747096"/>
                <a:gd name="connsiteX52" fmla="*/ 2221098 w 5264290"/>
                <a:gd name="connsiteY52" fmla="*/ 724020 h 747096"/>
                <a:gd name="connsiteX53" fmla="*/ 2146099 w 5264290"/>
                <a:gd name="connsiteY53" fmla="*/ 718251 h 747096"/>
                <a:gd name="connsiteX54" fmla="*/ 2033602 w 5264290"/>
                <a:gd name="connsiteY54" fmla="*/ 706713 h 747096"/>
                <a:gd name="connsiteX55" fmla="*/ 1944181 w 5264290"/>
                <a:gd name="connsiteY55" fmla="*/ 695174 h 747096"/>
                <a:gd name="connsiteX56" fmla="*/ 1840338 w 5264290"/>
                <a:gd name="connsiteY56" fmla="*/ 686521 h 747096"/>
                <a:gd name="connsiteX57" fmla="*/ 1655727 w 5264290"/>
                <a:gd name="connsiteY57" fmla="*/ 669213 h 747096"/>
                <a:gd name="connsiteX58" fmla="*/ 1471116 w 5264290"/>
                <a:gd name="connsiteY58" fmla="*/ 649022 h 747096"/>
                <a:gd name="connsiteX59" fmla="*/ 1277852 w 5264290"/>
                <a:gd name="connsiteY59" fmla="*/ 631714 h 747096"/>
                <a:gd name="connsiteX60" fmla="*/ 1021128 w 5264290"/>
                <a:gd name="connsiteY60" fmla="*/ 602869 h 747096"/>
                <a:gd name="connsiteX61" fmla="*/ 775942 w 5264290"/>
                <a:gd name="connsiteY61" fmla="*/ 571139 h 747096"/>
                <a:gd name="connsiteX62" fmla="*/ 631715 w 5264290"/>
                <a:gd name="connsiteY62" fmla="*/ 548063 h 747096"/>
                <a:gd name="connsiteX63" fmla="*/ 496141 w 5264290"/>
                <a:gd name="connsiteY63" fmla="*/ 522102 h 747096"/>
                <a:gd name="connsiteX64" fmla="*/ 331722 w 5264290"/>
                <a:gd name="connsiteY64" fmla="*/ 496141 h 747096"/>
                <a:gd name="connsiteX65" fmla="*/ 126920 w 5264290"/>
                <a:gd name="connsiteY65" fmla="*/ 461526 h 747096"/>
                <a:gd name="connsiteX66" fmla="*/ 0 w 5264290"/>
                <a:gd name="connsiteY66"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478834 w 5264290"/>
                <a:gd name="connsiteY12" fmla="*/ 213456 h 747096"/>
                <a:gd name="connsiteX13" fmla="*/ 527871 w 5264290"/>
                <a:gd name="connsiteY13" fmla="*/ 196148 h 747096"/>
                <a:gd name="connsiteX14" fmla="*/ 576908 w 5264290"/>
                <a:gd name="connsiteY14" fmla="*/ 187495 h 747096"/>
                <a:gd name="connsiteX15" fmla="*/ 611523 w 5264290"/>
                <a:gd name="connsiteY15" fmla="*/ 178841 h 747096"/>
                <a:gd name="connsiteX16" fmla="*/ 651906 w 5264290"/>
                <a:gd name="connsiteY16" fmla="*/ 167303 h 747096"/>
                <a:gd name="connsiteX17" fmla="*/ 689405 w 5264290"/>
                <a:gd name="connsiteY17" fmla="*/ 161534 h 747096"/>
                <a:gd name="connsiteX18" fmla="*/ 729789 w 5264290"/>
                <a:gd name="connsiteY18" fmla="*/ 155765 h 747096"/>
                <a:gd name="connsiteX19" fmla="*/ 761519 w 5264290"/>
                <a:gd name="connsiteY19" fmla="*/ 147111 h 747096"/>
                <a:gd name="connsiteX20" fmla="*/ 819210 w 5264290"/>
                <a:gd name="connsiteY20" fmla="*/ 138458 h 747096"/>
                <a:gd name="connsiteX21" fmla="*/ 856709 w 5264290"/>
                <a:gd name="connsiteY21" fmla="*/ 129804 h 747096"/>
                <a:gd name="connsiteX22" fmla="*/ 911515 w 5264290"/>
                <a:gd name="connsiteY22" fmla="*/ 124035 h 747096"/>
                <a:gd name="connsiteX23" fmla="*/ 1003821 w 5264290"/>
                <a:gd name="connsiteY23" fmla="*/ 112497 h 747096"/>
                <a:gd name="connsiteX24" fmla="*/ 1078819 w 5264290"/>
                <a:gd name="connsiteY24" fmla="*/ 103843 h 747096"/>
                <a:gd name="connsiteX25" fmla="*/ 1145163 w 5264290"/>
                <a:gd name="connsiteY25" fmla="*/ 95189 h 747096"/>
                <a:gd name="connsiteX26" fmla="*/ 1243238 w 5264290"/>
                <a:gd name="connsiteY26" fmla="*/ 86536 h 747096"/>
                <a:gd name="connsiteX27" fmla="*/ 1375927 w 5264290"/>
                <a:gd name="connsiteY27" fmla="*/ 77882 h 747096"/>
                <a:gd name="connsiteX28" fmla="*/ 1574960 w 5264290"/>
                <a:gd name="connsiteY28" fmla="*/ 63460 h 747096"/>
                <a:gd name="connsiteX29" fmla="*/ 1794185 w 5264290"/>
                <a:gd name="connsiteY29" fmla="*/ 54806 h 747096"/>
                <a:gd name="connsiteX30" fmla="*/ 1996103 w 5264290"/>
                <a:gd name="connsiteY30" fmla="*/ 43268 h 747096"/>
                <a:gd name="connsiteX31" fmla="*/ 2172060 w 5264290"/>
                <a:gd name="connsiteY31" fmla="*/ 34614 h 747096"/>
                <a:gd name="connsiteX32" fmla="*/ 2399939 w 5264290"/>
                <a:gd name="connsiteY32" fmla="*/ 25960 h 747096"/>
                <a:gd name="connsiteX33" fmla="*/ 2723008 w 5264290"/>
                <a:gd name="connsiteY33" fmla="*/ 20191 h 747096"/>
                <a:gd name="connsiteX34" fmla="*/ 2858581 w 5264290"/>
                <a:gd name="connsiteY34" fmla="*/ 17307 h 747096"/>
                <a:gd name="connsiteX35" fmla="*/ 2985501 w 5264290"/>
                <a:gd name="connsiteY35" fmla="*/ 14422 h 747096"/>
                <a:gd name="connsiteX36" fmla="*/ 3115306 w 5264290"/>
                <a:gd name="connsiteY36" fmla="*/ 11538 h 747096"/>
                <a:gd name="connsiteX37" fmla="*/ 3294147 w 5264290"/>
                <a:gd name="connsiteY37" fmla="*/ 8653 h 747096"/>
                <a:gd name="connsiteX38" fmla="*/ 3464335 w 5264290"/>
                <a:gd name="connsiteY38" fmla="*/ 8653 h 747096"/>
                <a:gd name="connsiteX39" fmla="*/ 3669138 w 5264290"/>
                <a:gd name="connsiteY39" fmla="*/ 2884 h 747096"/>
                <a:gd name="connsiteX40" fmla="*/ 5264290 w 5264290"/>
                <a:gd name="connsiteY40" fmla="*/ 0 h 747096"/>
                <a:gd name="connsiteX41" fmla="*/ 5264290 w 5264290"/>
                <a:gd name="connsiteY41" fmla="*/ 744212 h 747096"/>
                <a:gd name="connsiteX42" fmla="*/ 3135498 w 5264290"/>
                <a:gd name="connsiteY42" fmla="*/ 747096 h 747096"/>
                <a:gd name="connsiteX43" fmla="*/ 3005693 w 5264290"/>
                <a:gd name="connsiteY43" fmla="*/ 744212 h 747096"/>
                <a:gd name="connsiteX44" fmla="*/ 2910503 w 5264290"/>
                <a:gd name="connsiteY44" fmla="*/ 747096 h 747096"/>
                <a:gd name="connsiteX45" fmla="*/ 2835505 w 5264290"/>
                <a:gd name="connsiteY45" fmla="*/ 747096 h 747096"/>
                <a:gd name="connsiteX46" fmla="*/ 2777814 w 5264290"/>
                <a:gd name="connsiteY46" fmla="*/ 744212 h 747096"/>
                <a:gd name="connsiteX47" fmla="*/ 2656664 w 5264290"/>
                <a:gd name="connsiteY47" fmla="*/ 741327 h 747096"/>
                <a:gd name="connsiteX48" fmla="*/ 2509552 w 5264290"/>
                <a:gd name="connsiteY48" fmla="*/ 741327 h 747096"/>
                <a:gd name="connsiteX49" fmla="*/ 2414362 w 5264290"/>
                <a:gd name="connsiteY49" fmla="*/ 735558 h 747096"/>
                <a:gd name="connsiteX50" fmla="*/ 2324941 w 5264290"/>
                <a:gd name="connsiteY50" fmla="*/ 729789 h 747096"/>
                <a:gd name="connsiteX51" fmla="*/ 2221098 w 5264290"/>
                <a:gd name="connsiteY51" fmla="*/ 724020 h 747096"/>
                <a:gd name="connsiteX52" fmla="*/ 2146099 w 5264290"/>
                <a:gd name="connsiteY52" fmla="*/ 718251 h 747096"/>
                <a:gd name="connsiteX53" fmla="*/ 2033602 w 5264290"/>
                <a:gd name="connsiteY53" fmla="*/ 706713 h 747096"/>
                <a:gd name="connsiteX54" fmla="*/ 1944181 w 5264290"/>
                <a:gd name="connsiteY54" fmla="*/ 695174 h 747096"/>
                <a:gd name="connsiteX55" fmla="*/ 1840338 w 5264290"/>
                <a:gd name="connsiteY55" fmla="*/ 686521 h 747096"/>
                <a:gd name="connsiteX56" fmla="*/ 1655727 w 5264290"/>
                <a:gd name="connsiteY56" fmla="*/ 669213 h 747096"/>
                <a:gd name="connsiteX57" fmla="*/ 1471116 w 5264290"/>
                <a:gd name="connsiteY57" fmla="*/ 649022 h 747096"/>
                <a:gd name="connsiteX58" fmla="*/ 1277852 w 5264290"/>
                <a:gd name="connsiteY58" fmla="*/ 631714 h 747096"/>
                <a:gd name="connsiteX59" fmla="*/ 1021128 w 5264290"/>
                <a:gd name="connsiteY59" fmla="*/ 602869 h 747096"/>
                <a:gd name="connsiteX60" fmla="*/ 775942 w 5264290"/>
                <a:gd name="connsiteY60" fmla="*/ 571139 h 747096"/>
                <a:gd name="connsiteX61" fmla="*/ 631715 w 5264290"/>
                <a:gd name="connsiteY61" fmla="*/ 548063 h 747096"/>
                <a:gd name="connsiteX62" fmla="*/ 496141 w 5264290"/>
                <a:gd name="connsiteY62" fmla="*/ 522102 h 747096"/>
                <a:gd name="connsiteX63" fmla="*/ 331722 w 5264290"/>
                <a:gd name="connsiteY63" fmla="*/ 496141 h 747096"/>
                <a:gd name="connsiteX64" fmla="*/ 126920 w 5264290"/>
                <a:gd name="connsiteY64" fmla="*/ 461526 h 747096"/>
                <a:gd name="connsiteX65" fmla="*/ 0 w 5264290"/>
                <a:gd name="connsiteY6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51906 w 5264290"/>
                <a:gd name="connsiteY15" fmla="*/ 167303 h 747096"/>
                <a:gd name="connsiteX16" fmla="*/ 689405 w 5264290"/>
                <a:gd name="connsiteY16" fmla="*/ 161534 h 747096"/>
                <a:gd name="connsiteX17" fmla="*/ 729789 w 5264290"/>
                <a:gd name="connsiteY17" fmla="*/ 155765 h 747096"/>
                <a:gd name="connsiteX18" fmla="*/ 761519 w 5264290"/>
                <a:gd name="connsiteY18" fmla="*/ 147111 h 747096"/>
                <a:gd name="connsiteX19" fmla="*/ 819210 w 5264290"/>
                <a:gd name="connsiteY19" fmla="*/ 138458 h 747096"/>
                <a:gd name="connsiteX20" fmla="*/ 856709 w 5264290"/>
                <a:gd name="connsiteY20" fmla="*/ 129804 h 747096"/>
                <a:gd name="connsiteX21" fmla="*/ 911515 w 5264290"/>
                <a:gd name="connsiteY21" fmla="*/ 124035 h 747096"/>
                <a:gd name="connsiteX22" fmla="*/ 1003821 w 5264290"/>
                <a:gd name="connsiteY22" fmla="*/ 112497 h 747096"/>
                <a:gd name="connsiteX23" fmla="*/ 1078819 w 5264290"/>
                <a:gd name="connsiteY23" fmla="*/ 103843 h 747096"/>
                <a:gd name="connsiteX24" fmla="*/ 1145163 w 5264290"/>
                <a:gd name="connsiteY24" fmla="*/ 95189 h 747096"/>
                <a:gd name="connsiteX25" fmla="*/ 1243238 w 5264290"/>
                <a:gd name="connsiteY25" fmla="*/ 86536 h 747096"/>
                <a:gd name="connsiteX26" fmla="*/ 1375927 w 5264290"/>
                <a:gd name="connsiteY26" fmla="*/ 77882 h 747096"/>
                <a:gd name="connsiteX27" fmla="*/ 1574960 w 5264290"/>
                <a:gd name="connsiteY27" fmla="*/ 63460 h 747096"/>
                <a:gd name="connsiteX28" fmla="*/ 1794185 w 5264290"/>
                <a:gd name="connsiteY28" fmla="*/ 54806 h 747096"/>
                <a:gd name="connsiteX29" fmla="*/ 1996103 w 5264290"/>
                <a:gd name="connsiteY29" fmla="*/ 43268 h 747096"/>
                <a:gd name="connsiteX30" fmla="*/ 2172060 w 5264290"/>
                <a:gd name="connsiteY30" fmla="*/ 34614 h 747096"/>
                <a:gd name="connsiteX31" fmla="*/ 2399939 w 5264290"/>
                <a:gd name="connsiteY31" fmla="*/ 25960 h 747096"/>
                <a:gd name="connsiteX32" fmla="*/ 2723008 w 5264290"/>
                <a:gd name="connsiteY32" fmla="*/ 20191 h 747096"/>
                <a:gd name="connsiteX33" fmla="*/ 2858581 w 5264290"/>
                <a:gd name="connsiteY33" fmla="*/ 17307 h 747096"/>
                <a:gd name="connsiteX34" fmla="*/ 2985501 w 5264290"/>
                <a:gd name="connsiteY34" fmla="*/ 14422 h 747096"/>
                <a:gd name="connsiteX35" fmla="*/ 3115306 w 5264290"/>
                <a:gd name="connsiteY35" fmla="*/ 11538 h 747096"/>
                <a:gd name="connsiteX36" fmla="*/ 3294147 w 5264290"/>
                <a:gd name="connsiteY36" fmla="*/ 8653 h 747096"/>
                <a:gd name="connsiteX37" fmla="*/ 3464335 w 5264290"/>
                <a:gd name="connsiteY37" fmla="*/ 8653 h 747096"/>
                <a:gd name="connsiteX38" fmla="*/ 3669138 w 5264290"/>
                <a:gd name="connsiteY38" fmla="*/ 2884 h 747096"/>
                <a:gd name="connsiteX39" fmla="*/ 5264290 w 5264290"/>
                <a:gd name="connsiteY39" fmla="*/ 0 h 747096"/>
                <a:gd name="connsiteX40" fmla="*/ 5264290 w 5264290"/>
                <a:gd name="connsiteY40" fmla="*/ 744212 h 747096"/>
                <a:gd name="connsiteX41" fmla="*/ 3135498 w 5264290"/>
                <a:gd name="connsiteY41" fmla="*/ 747096 h 747096"/>
                <a:gd name="connsiteX42" fmla="*/ 3005693 w 5264290"/>
                <a:gd name="connsiteY42" fmla="*/ 744212 h 747096"/>
                <a:gd name="connsiteX43" fmla="*/ 2910503 w 5264290"/>
                <a:gd name="connsiteY43" fmla="*/ 747096 h 747096"/>
                <a:gd name="connsiteX44" fmla="*/ 2835505 w 5264290"/>
                <a:gd name="connsiteY44" fmla="*/ 747096 h 747096"/>
                <a:gd name="connsiteX45" fmla="*/ 2777814 w 5264290"/>
                <a:gd name="connsiteY45" fmla="*/ 744212 h 747096"/>
                <a:gd name="connsiteX46" fmla="*/ 2656664 w 5264290"/>
                <a:gd name="connsiteY46" fmla="*/ 741327 h 747096"/>
                <a:gd name="connsiteX47" fmla="*/ 2509552 w 5264290"/>
                <a:gd name="connsiteY47" fmla="*/ 741327 h 747096"/>
                <a:gd name="connsiteX48" fmla="*/ 2414362 w 5264290"/>
                <a:gd name="connsiteY48" fmla="*/ 735558 h 747096"/>
                <a:gd name="connsiteX49" fmla="*/ 2324941 w 5264290"/>
                <a:gd name="connsiteY49" fmla="*/ 729789 h 747096"/>
                <a:gd name="connsiteX50" fmla="*/ 2221098 w 5264290"/>
                <a:gd name="connsiteY50" fmla="*/ 724020 h 747096"/>
                <a:gd name="connsiteX51" fmla="*/ 2146099 w 5264290"/>
                <a:gd name="connsiteY51" fmla="*/ 718251 h 747096"/>
                <a:gd name="connsiteX52" fmla="*/ 2033602 w 5264290"/>
                <a:gd name="connsiteY52" fmla="*/ 706713 h 747096"/>
                <a:gd name="connsiteX53" fmla="*/ 1944181 w 5264290"/>
                <a:gd name="connsiteY53" fmla="*/ 695174 h 747096"/>
                <a:gd name="connsiteX54" fmla="*/ 1840338 w 5264290"/>
                <a:gd name="connsiteY54" fmla="*/ 686521 h 747096"/>
                <a:gd name="connsiteX55" fmla="*/ 1655727 w 5264290"/>
                <a:gd name="connsiteY55" fmla="*/ 669213 h 747096"/>
                <a:gd name="connsiteX56" fmla="*/ 1471116 w 5264290"/>
                <a:gd name="connsiteY56" fmla="*/ 649022 h 747096"/>
                <a:gd name="connsiteX57" fmla="*/ 1277852 w 5264290"/>
                <a:gd name="connsiteY57" fmla="*/ 631714 h 747096"/>
                <a:gd name="connsiteX58" fmla="*/ 1021128 w 5264290"/>
                <a:gd name="connsiteY58" fmla="*/ 602869 h 747096"/>
                <a:gd name="connsiteX59" fmla="*/ 775942 w 5264290"/>
                <a:gd name="connsiteY59" fmla="*/ 571139 h 747096"/>
                <a:gd name="connsiteX60" fmla="*/ 631715 w 5264290"/>
                <a:gd name="connsiteY60" fmla="*/ 548063 h 747096"/>
                <a:gd name="connsiteX61" fmla="*/ 496141 w 5264290"/>
                <a:gd name="connsiteY61" fmla="*/ 522102 h 747096"/>
                <a:gd name="connsiteX62" fmla="*/ 331722 w 5264290"/>
                <a:gd name="connsiteY62" fmla="*/ 496141 h 747096"/>
                <a:gd name="connsiteX63" fmla="*/ 126920 w 5264290"/>
                <a:gd name="connsiteY63" fmla="*/ 461526 h 747096"/>
                <a:gd name="connsiteX64" fmla="*/ 0 w 5264290"/>
                <a:gd name="connsiteY64"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89405 w 5264290"/>
                <a:gd name="connsiteY15" fmla="*/ 161534 h 747096"/>
                <a:gd name="connsiteX16" fmla="*/ 729789 w 5264290"/>
                <a:gd name="connsiteY16" fmla="*/ 155765 h 747096"/>
                <a:gd name="connsiteX17" fmla="*/ 761519 w 5264290"/>
                <a:gd name="connsiteY17" fmla="*/ 147111 h 747096"/>
                <a:gd name="connsiteX18" fmla="*/ 819210 w 5264290"/>
                <a:gd name="connsiteY18" fmla="*/ 138458 h 747096"/>
                <a:gd name="connsiteX19" fmla="*/ 856709 w 5264290"/>
                <a:gd name="connsiteY19" fmla="*/ 129804 h 747096"/>
                <a:gd name="connsiteX20" fmla="*/ 911515 w 5264290"/>
                <a:gd name="connsiteY20" fmla="*/ 124035 h 747096"/>
                <a:gd name="connsiteX21" fmla="*/ 1003821 w 5264290"/>
                <a:gd name="connsiteY21" fmla="*/ 112497 h 747096"/>
                <a:gd name="connsiteX22" fmla="*/ 1078819 w 5264290"/>
                <a:gd name="connsiteY22" fmla="*/ 103843 h 747096"/>
                <a:gd name="connsiteX23" fmla="*/ 1145163 w 5264290"/>
                <a:gd name="connsiteY23" fmla="*/ 95189 h 747096"/>
                <a:gd name="connsiteX24" fmla="*/ 1243238 w 5264290"/>
                <a:gd name="connsiteY24" fmla="*/ 86536 h 747096"/>
                <a:gd name="connsiteX25" fmla="*/ 1375927 w 5264290"/>
                <a:gd name="connsiteY25" fmla="*/ 77882 h 747096"/>
                <a:gd name="connsiteX26" fmla="*/ 1574960 w 5264290"/>
                <a:gd name="connsiteY26" fmla="*/ 63460 h 747096"/>
                <a:gd name="connsiteX27" fmla="*/ 1794185 w 5264290"/>
                <a:gd name="connsiteY27" fmla="*/ 54806 h 747096"/>
                <a:gd name="connsiteX28" fmla="*/ 1996103 w 5264290"/>
                <a:gd name="connsiteY28" fmla="*/ 43268 h 747096"/>
                <a:gd name="connsiteX29" fmla="*/ 2172060 w 5264290"/>
                <a:gd name="connsiteY29" fmla="*/ 34614 h 747096"/>
                <a:gd name="connsiteX30" fmla="*/ 2399939 w 5264290"/>
                <a:gd name="connsiteY30" fmla="*/ 25960 h 747096"/>
                <a:gd name="connsiteX31" fmla="*/ 2723008 w 5264290"/>
                <a:gd name="connsiteY31" fmla="*/ 20191 h 747096"/>
                <a:gd name="connsiteX32" fmla="*/ 2858581 w 5264290"/>
                <a:gd name="connsiteY32" fmla="*/ 17307 h 747096"/>
                <a:gd name="connsiteX33" fmla="*/ 2985501 w 5264290"/>
                <a:gd name="connsiteY33" fmla="*/ 14422 h 747096"/>
                <a:gd name="connsiteX34" fmla="*/ 3115306 w 5264290"/>
                <a:gd name="connsiteY34" fmla="*/ 11538 h 747096"/>
                <a:gd name="connsiteX35" fmla="*/ 3294147 w 5264290"/>
                <a:gd name="connsiteY35" fmla="*/ 8653 h 747096"/>
                <a:gd name="connsiteX36" fmla="*/ 3464335 w 5264290"/>
                <a:gd name="connsiteY36" fmla="*/ 8653 h 747096"/>
                <a:gd name="connsiteX37" fmla="*/ 3669138 w 5264290"/>
                <a:gd name="connsiteY37" fmla="*/ 2884 h 747096"/>
                <a:gd name="connsiteX38" fmla="*/ 5264290 w 5264290"/>
                <a:gd name="connsiteY38" fmla="*/ 0 h 747096"/>
                <a:gd name="connsiteX39" fmla="*/ 5264290 w 5264290"/>
                <a:gd name="connsiteY39" fmla="*/ 744212 h 747096"/>
                <a:gd name="connsiteX40" fmla="*/ 3135498 w 5264290"/>
                <a:gd name="connsiteY40" fmla="*/ 747096 h 747096"/>
                <a:gd name="connsiteX41" fmla="*/ 3005693 w 5264290"/>
                <a:gd name="connsiteY41" fmla="*/ 744212 h 747096"/>
                <a:gd name="connsiteX42" fmla="*/ 2910503 w 5264290"/>
                <a:gd name="connsiteY42" fmla="*/ 747096 h 747096"/>
                <a:gd name="connsiteX43" fmla="*/ 2835505 w 5264290"/>
                <a:gd name="connsiteY43" fmla="*/ 747096 h 747096"/>
                <a:gd name="connsiteX44" fmla="*/ 2777814 w 5264290"/>
                <a:gd name="connsiteY44" fmla="*/ 744212 h 747096"/>
                <a:gd name="connsiteX45" fmla="*/ 2656664 w 5264290"/>
                <a:gd name="connsiteY45" fmla="*/ 741327 h 747096"/>
                <a:gd name="connsiteX46" fmla="*/ 2509552 w 5264290"/>
                <a:gd name="connsiteY46" fmla="*/ 741327 h 747096"/>
                <a:gd name="connsiteX47" fmla="*/ 2414362 w 5264290"/>
                <a:gd name="connsiteY47" fmla="*/ 735558 h 747096"/>
                <a:gd name="connsiteX48" fmla="*/ 2324941 w 5264290"/>
                <a:gd name="connsiteY48" fmla="*/ 729789 h 747096"/>
                <a:gd name="connsiteX49" fmla="*/ 2221098 w 5264290"/>
                <a:gd name="connsiteY49" fmla="*/ 724020 h 747096"/>
                <a:gd name="connsiteX50" fmla="*/ 2146099 w 5264290"/>
                <a:gd name="connsiteY50" fmla="*/ 718251 h 747096"/>
                <a:gd name="connsiteX51" fmla="*/ 2033602 w 5264290"/>
                <a:gd name="connsiteY51" fmla="*/ 706713 h 747096"/>
                <a:gd name="connsiteX52" fmla="*/ 1944181 w 5264290"/>
                <a:gd name="connsiteY52" fmla="*/ 695174 h 747096"/>
                <a:gd name="connsiteX53" fmla="*/ 1840338 w 5264290"/>
                <a:gd name="connsiteY53" fmla="*/ 686521 h 747096"/>
                <a:gd name="connsiteX54" fmla="*/ 1655727 w 5264290"/>
                <a:gd name="connsiteY54" fmla="*/ 669213 h 747096"/>
                <a:gd name="connsiteX55" fmla="*/ 1471116 w 5264290"/>
                <a:gd name="connsiteY55" fmla="*/ 649022 h 747096"/>
                <a:gd name="connsiteX56" fmla="*/ 1277852 w 5264290"/>
                <a:gd name="connsiteY56" fmla="*/ 631714 h 747096"/>
                <a:gd name="connsiteX57" fmla="*/ 1021128 w 5264290"/>
                <a:gd name="connsiteY57" fmla="*/ 602869 h 747096"/>
                <a:gd name="connsiteX58" fmla="*/ 775942 w 5264290"/>
                <a:gd name="connsiteY58" fmla="*/ 571139 h 747096"/>
                <a:gd name="connsiteX59" fmla="*/ 631715 w 5264290"/>
                <a:gd name="connsiteY59" fmla="*/ 548063 h 747096"/>
                <a:gd name="connsiteX60" fmla="*/ 496141 w 5264290"/>
                <a:gd name="connsiteY60" fmla="*/ 522102 h 747096"/>
                <a:gd name="connsiteX61" fmla="*/ 331722 w 5264290"/>
                <a:gd name="connsiteY61" fmla="*/ 496141 h 747096"/>
                <a:gd name="connsiteX62" fmla="*/ 126920 w 5264290"/>
                <a:gd name="connsiteY62" fmla="*/ 461526 h 747096"/>
                <a:gd name="connsiteX63" fmla="*/ 0 w 5264290"/>
                <a:gd name="connsiteY63"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89405 w 5264290"/>
                <a:gd name="connsiteY15" fmla="*/ 161534 h 747096"/>
                <a:gd name="connsiteX16" fmla="*/ 761519 w 5264290"/>
                <a:gd name="connsiteY16" fmla="*/ 147111 h 747096"/>
                <a:gd name="connsiteX17" fmla="*/ 819210 w 5264290"/>
                <a:gd name="connsiteY17" fmla="*/ 138458 h 747096"/>
                <a:gd name="connsiteX18" fmla="*/ 856709 w 5264290"/>
                <a:gd name="connsiteY18" fmla="*/ 129804 h 747096"/>
                <a:gd name="connsiteX19" fmla="*/ 911515 w 5264290"/>
                <a:gd name="connsiteY19" fmla="*/ 124035 h 747096"/>
                <a:gd name="connsiteX20" fmla="*/ 1003821 w 5264290"/>
                <a:gd name="connsiteY20" fmla="*/ 112497 h 747096"/>
                <a:gd name="connsiteX21" fmla="*/ 1078819 w 5264290"/>
                <a:gd name="connsiteY21" fmla="*/ 103843 h 747096"/>
                <a:gd name="connsiteX22" fmla="*/ 1145163 w 5264290"/>
                <a:gd name="connsiteY22" fmla="*/ 95189 h 747096"/>
                <a:gd name="connsiteX23" fmla="*/ 1243238 w 5264290"/>
                <a:gd name="connsiteY23" fmla="*/ 86536 h 747096"/>
                <a:gd name="connsiteX24" fmla="*/ 1375927 w 5264290"/>
                <a:gd name="connsiteY24" fmla="*/ 77882 h 747096"/>
                <a:gd name="connsiteX25" fmla="*/ 1574960 w 5264290"/>
                <a:gd name="connsiteY25" fmla="*/ 63460 h 747096"/>
                <a:gd name="connsiteX26" fmla="*/ 1794185 w 5264290"/>
                <a:gd name="connsiteY26" fmla="*/ 54806 h 747096"/>
                <a:gd name="connsiteX27" fmla="*/ 1996103 w 5264290"/>
                <a:gd name="connsiteY27" fmla="*/ 43268 h 747096"/>
                <a:gd name="connsiteX28" fmla="*/ 2172060 w 5264290"/>
                <a:gd name="connsiteY28" fmla="*/ 34614 h 747096"/>
                <a:gd name="connsiteX29" fmla="*/ 2399939 w 5264290"/>
                <a:gd name="connsiteY29" fmla="*/ 25960 h 747096"/>
                <a:gd name="connsiteX30" fmla="*/ 2723008 w 5264290"/>
                <a:gd name="connsiteY30" fmla="*/ 20191 h 747096"/>
                <a:gd name="connsiteX31" fmla="*/ 2858581 w 5264290"/>
                <a:gd name="connsiteY31" fmla="*/ 17307 h 747096"/>
                <a:gd name="connsiteX32" fmla="*/ 2985501 w 5264290"/>
                <a:gd name="connsiteY32" fmla="*/ 14422 h 747096"/>
                <a:gd name="connsiteX33" fmla="*/ 3115306 w 5264290"/>
                <a:gd name="connsiteY33" fmla="*/ 11538 h 747096"/>
                <a:gd name="connsiteX34" fmla="*/ 3294147 w 5264290"/>
                <a:gd name="connsiteY34" fmla="*/ 8653 h 747096"/>
                <a:gd name="connsiteX35" fmla="*/ 3464335 w 5264290"/>
                <a:gd name="connsiteY35" fmla="*/ 8653 h 747096"/>
                <a:gd name="connsiteX36" fmla="*/ 3669138 w 5264290"/>
                <a:gd name="connsiteY36" fmla="*/ 2884 h 747096"/>
                <a:gd name="connsiteX37" fmla="*/ 5264290 w 5264290"/>
                <a:gd name="connsiteY37" fmla="*/ 0 h 747096"/>
                <a:gd name="connsiteX38" fmla="*/ 5264290 w 5264290"/>
                <a:gd name="connsiteY38" fmla="*/ 744212 h 747096"/>
                <a:gd name="connsiteX39" fmla="*/ 3135498 w 5264290"/>
                <a:gd name="connsiteY39" fmla="*/ 747096 h 747096"/>
                <a:gd name="connsiteX40" fmla="*/ 3005693 w 5264290"/>
                <a:gd name="connsiteY40" fmla="*/ 744212 h 747096"/>
                <a:gd name="connsiteX41" fmla="*/ 2910503 w 5264290"/>
                <a:gd name="connsiteY41" fmla="*/ 747096 h 747096"/>
                <a:gd name="connsiteX42" fmla="*/ 2835505 w 5264290"/>
                <a:gd name="connsiteY42" fmla="*/ 747096 h 747096"/>
                <a:gd name="connsiteX43" fmla="*/ 2777814 w 5264290"/>
                <a:gd name="connsiteY43" fmla="*/ 744212 h 747096"/>
                <a:gd name="connsiteX44" fmla="*/ 2656664 w 5264290"/>
                <a:gd name="connsiteY44" fmla="*/ 741327 h 747096"/>
                <a:gd name="connsiteX45" fmla="*/ 2509552 w 5264290"/>
                <a:gd name="connsiteY45" fmla="*/ 741327 h 747096"/>
                <a:gd name="connsiteX46" fmla="*/ 2414362 w 5264290"/>
                <a:gd name="connsiteY46" fmla="*/ 735558 h 747096"/>
                <a:gd name="connsiteX47" fmla="*/ 2324941 w 5264290"/>
                <a:gd name="connsiteY47" fmla="*/ 729789 h 747096"/>
                <a:gd name="connsiteX48" fmla="*/ 2221098 w 5264290"/>
                <a:gd name="connsiteY48" fmla="*/ 724020 h 747096"/>
                <a:gd name="connsiteX49" fmla="*/ 2146099 w 5264290"/>
                <a:gd name="connsiteY49" fmla="*/ 718251 h 747096"/>
                <a:gd name="connsiteX50" fmla="*/ 2033602 w 5264290"/>
                <a:gd name="connsiteY50" fmla="*/ 706713 h 747096"/>
                <a:gd name="connsiteX51" fmla="*/ 1944181 w 5264290"/>
                <a:gd name="connsiteY51" fmla="*/ 695174 h 747096"/>
                <a:gd name="connsiteX52" fmla="*/ 1840338 w 5264290"/>
                <a:gd name="connsiteY52" fmla="*/ 686521 h 747096"/>
                <a:gd name="connsiteX53" fmla="*/ 1655727 w 5264290"/>
                <a:gd name="connsiteY53" fmla="*/ 669213 h 747096"/>
                <a:gd name="connsiteX54" fmla="*/ 1471116 w 5264290"/>
                <a:gd name="connsiteY54" fmla="*/ 649022 h 747096"/>
                <a:gd name="connsiteX55" fmla="*/ 1277852 w 5264290"/>
                <a:gd name="connsiteY55" fmla="*/ 631714 h 747096"/>
                <a:gd name="connsiteX56" fmla="*/ 1021128 w 5264290"/>
                <a:gd name="connsiteY56" fmla="*/ 602869 h 747096"/>
                <a:gd name="connsiteX57" fmla="*/ 775942 w 5264290"/>
                <a:gd name="connsiteY57" fmla="*/ 571139 h 747096"/>
                <a:gd name="connsiteX58" fmla="*/ 631715 w 5264290"/>
                <a:gd name="connsiteY58" fmla="*/ 548063 h 747096"/>
                <a:gd name="connsiteX59" fmla="*/ 496141 w 5264290"/>
                <a:gd name="connsiteY59" fmla="*/ 522102 h 747096"/>
                <a:gd name="connsiteX60" fmla="*/ 331722 w 5264290"/>
                <a:gd name="connsiteY60" fmla="*/ 496141 h 747096"/>
                <a:gd name="connsiteX61" fmla="*/ 126920 w 5264290"/>
                <a:gd name="connsiteY61" fmla="*/ 461526 h 747096"/>
                <a:gd name="connsiteX62" fmla="*/ 0 w 5264290"/>
                <a:gd name="connsiteY6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611523 w 5264290"/>
                <a:gd name="connsiteY13" fmla="*/ 178841 h 747096"/>
                <a:gd name="connsiteX14" fmla="*/ 689405 w 5264290"/>
                <a:gd name="connsiteY14" fmla="*/ 161534 h 747096"/>
                <a:gd name="connsiteX15" fmla="*/ 761519 w 5264290"/>
                <a:gd name="connsiteY15" fmla="*/ 147111 h 747096"/>
                <a:gd name="connsiteX16" fmla="*/ 819210 w 5264290"/>
                <a:gd name="connsiteY16" fmla="*/ 138458 h 747096"/>
                <a:gd name="connsiteX17" fmla="*/ 856709 w 5264290"/>
                <a:gd name="connsiteY17" fmla="*/ 129804 h 747096"/>
                <a:gd name="connsiteX18" fmla="*/ 911515 w 5264290"/>
                <a:gd name="connsiteY18" fmla="*/ 124035 h 747096"/>
                <a:gd name="connsiteX19" fmla="*/ 1003821 w 5264290"/>
                <a:gd name="connsiteY19" fmla="*/ 112497 h 747096"/>
                <a:gd name="connsiteX20" fmla="*/ 1078819 w 5264290"/>
                <a:gd name="connsiteY20" fmla="*/ 103843 h 747096"/>
                <a:gd name="connsiteX21" fmla="*/ 1145163 w 5264290"/>
                <a:gd name="connsiteY21" fmla="*/ 95189 h 747096"/>
                <a:gd name="connsiteX22" fmla="*/ 1243238 w 5264290"/>
                <a:gd name="connsiteY22" fmla="*/ 86536 h 747096"/>
                <a:gd name="connsiteX23" fmla="*/ 1375927 w 5264290"/>
                <a:gd name="connsiteY23" fmla="*/ 77882 h 747096"/>
                <a:gd name="connsiteX24" fmla="*/ 1574960 w 5264290"/>
                <a:gd name="connsiteY24" fmla="*/ 63460 h 747096"/>
                <a:gd name="connsiteX25" fmla="*/ 1794185 w 5264290"/>
                <a:gd name="connsiteY25" fmla="*/ 54806 h 747096"/>
                <a:gd name="connsiteX26" fmla="*/ 1996103 w 5264290"/>
                <a:gd name="connsiteY26" fmla="*/ 43268 h 747096"/>
                <a:gd name="connsiteX27" fmla="*/ 2172060 w 5264290"/>
                <a:gd name="connsiteY27" fmla="*/ 34614 h 747096"/>
                <a:gd name="connsiteX28" fmla="*/ 2399939 w 5264290"/>
                <a:gd name="connsiteY28" fmla="*/ 25960 h 747096"/>
                <a:gd name="connsiteX29" fmla="*/ 2723008 w 5264290"/>
                <a:gd name="connsiteY29" fmla="*/ 20191 h 747096"/>
                <a:gd name="connsiteX30" fmla="*/ 2858581 w 5264290"/>
                <a:gd name="connsiteY30" fmla="*/ 17307 h 747096"/>
                <a:gd name="connsiteX31" fmla="*/ 2985501 w 5264290"/>
                <a:gd name="connsiteY31" fmla="*/ 14422 h 747096"/>
                <a:gd name="connsiteX32" fmla="*/ 3115306 w 5264290"/>
                <a:gd name="connsiteY32" fmla="*/ 11538 h 747096"/>
                <a:gd name="connsiteX33" fmla="*/ 3294147 w 5264290"/>
                <a:gd name="connsiteY33" fmla="*/ 8653 h 747096"/>
                <a:gd name="connsiteX34" fmla="*/ 3464335 w 5264290"/>
                <a:gd name="connsiteY34" fmla="*/ 8653 h 747096"/>
                <a:gd name="connsiteX35" fmla="*/ 3669138 w 5264290"/>
                <a:gd name="connsiteY35" fmla="*/ 2884 h 747096"/>
                <a:gd name="connsiteX36" fmla="*/ 5264290 w 5264290"/>
                <a:gd name="connsiteY36" fmla="*/ 0 h 747096"/>
                <a:gd name="connsiteX37" fmla="*/ 5264290 w 5264290"/>
                <a:gd name="connsiteY37" fmla="*/ 744212 h 747096"/>
                <a:gd name="connsiteX38" fmla="*/ 3135498 w 5264290"/>
                <a:gd name="connsiteY38" fmla="*/ 747096 h 747096"/>
                <a:gd name="connsiteX39" fmla="*/ 3005693 w 5264290"/>
                <a:gd name="connsiteY39" fmla="*/ 744212 h 747096"/>
                <a:gd name="connsiteX40" fmla="*/ 2910503 w 5264290"/>
                <a:gd name="connsiteY40" fmla="*/ 747096 h 747096"/>
                <a:gd name="connsiteX41" fmla="*/ 2835505 w 5264290"/>
                <a:gd name="connsiteY41" fmla="*/ 747096 h 747096"/>
                <a:gd name="connsiteX42" fmla="*/ 2777814 w 5264290"/>
                <a:gd name="connsiteY42" fmla="*/ 744212 h 747096"/>
                <a:gd name="connsiteX43" fmla="*/ 2656664 w 5264290"/>
                <a:gd name="connsiteY43" fmla="*/ 741327 h 747096"/>
                <a:gd name="connsiteX44" fmla="*/ 2509552 w 5264290"/>
                <a:gd name="connsiteY44" fmla="*/ 741327 h 747096"/>
                <a:gd name="connsiteX45" fmla="*/ 2414362 w 5264290"/>
                <a:gd name="connsiteY45" fmla="*/ 735558 h 747096"/>
                <a:gd name="connsiteX46" fmla="*/ 2324941 w 5264290"/>
                <a:gd name="connsiteY46" fmla="*/ 729789 h 747096"/>
                <a:gd name="connsiteX47" fmla="*/ 2221098 w 5264290"/>
                <a:gd name="connsiteY47" fmla="*/ 724020 h 747096"/>
                <a:gd name="connsiteX48" fmla="*/ 2146099 w 5264290"/>
                <a:gd name="connsiteY48" fmla="*/ 718251 h 747096"/>
                <a:gd name="connsiteX49" fmla="*/ 2033602 w 5264290"/>
                <a:gd name="connsiteY49" fmla="*/ 706713 h 747096"/>
                <a:gd name="connsiteX50" fmla="*/ 1944181 w 5264290"/>
                <a:gd name="connsiteY50" fmla="*/ 695174 h 747096"/>
                <a:gd name="connsiteX51" fmla="*/ 1840338 w 5264290"/>
                <a:gd name="connsiteY51" fmla="*/ 686521 h 747096"/>
                <a:gd name="connsiteX52" fmla="*/ 1655727 w 5264290"/>
                <a:gd name="connsiteY52" fmla="*/ 669213 h 747096"/>
                <a:gd name="connsiteX53" fmla="*/ 1471116 w 5264290"/>
                <a:gd name="connsiteY53" fmla="*/ 649022 h 747096"/>
                <a:gd name="connsiteX54" fmla="*/ 1277852 w 5264290"/>
                <a:gd name="connsiteY54" fmla="*/ 631714 h 747096"/>
                <a:gd name="connsiteX55" fmla="*/ 1021128 w 5264290"/>
                <a:gd name="connsiteY55" fmla="*/ 602869 h 747096"/>
                <a:gd name="connsiteX56" fmla="*/ 775942 w 5264290"/>
                <a:gd name="connsiteY56" fmla="*/ 571139 h 747096"/>
                <a:gd name="connsiteX57" fmla="*/ 631715 w 5264290"/>
                <a:gd name="connsiteY57" fmla="*/ 548063 h 747096"/>
                <a:gd name="connsiteX58" fmla="*/ 496141 w 5264290"/>
                <a:gd name="connsiteY58" fmla="*/ 522102 h 747096"/>
                <a:gd name="connsiteX59" fmla="*/ 331722 w 5264290"/>
                <a:gd name="connsiteY59" fmla="*/ 496141 h 747096"/>
                <a:gd name="connsiteX60" fmla="*/ 126920 w 5264290"/>
                <a:gd name="connsiteY60" fmla="*/ 461526 h 747096"/>
                <a:gd name="connsiteX61" fmla="*/ 0 w 5264290"/>
                <a:gd name="connsiteY61"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3005693 w 5264290"/>
                <a:gd name="connsiteY38" fmla="*/ 744212 h 747096"/>
                <a:gd name="connsiteX39" fmla="*/ 2910503 w 5264290"/>
                <a:gd name="connsiteY39" fmla="*/ 747096 h 747096"/>
                <a:gd name="connsiteX40" fmla="*/ 2835505 w 5264290"/>
                <a:gd name="connsiteY40" fmla="*/ 747096 h 747096"/>
                <a:gd name="connsiteX41" fmla="*/ 2777814 w 5264290"/>
                <a:gd name="connsiteY41" fmla="*/ 744212 h 747096"/>
                <a:gd name="connsiteX42" fmla="*/ 2656664 w 5264290"/>
                <a:gd name="connsiteY42" fmla="*/ 741327 h 747096"/>
                <a:gd name="connsiteX43" fmla="*/ 2509552 w 5264290"/>
                <a:gd name="connsiteY43" fmla="*/ 741327 h 747096"/>
                <a:gd name="connsiteX44" fmla="*/ 2414362 w 5264290"/>
                <a:gd name="connsiteY44" fmla="*/ 735558 h 747096"/>
                <a:gd name="connsiteX45" fmla="*/ 2324941 w 5264290"/>
                <a:gd name="connsiteY45" fmla="*/ 729789 h 747096"/>
                <a:gd name="connsiteX46" fmla="*/ 2221098 w 5264290"/>
                <a:gd name="connsiteY46" fmla="*/ 724020 h 747096"/>
                <a:gd name="connsiteX47" fmla="*/ 2146099 w 5264290"/>
                <a:gd name="connsiteY47" fmla="*/ 718251 h 747096"/>
                <a:gd name="connsiteX48" fmla="*/ 2033602 w 5264290"/>
                <a:gd name="connsiteY48" fmla="*/ 706713 h 747096"/>
                <a:gd name="connsiteX49" fmla="*/ 1944181 w 5264290"/>
                <a:gd name="connsiteY49" fmla="*/ 695174 h 747096"/>
                <a:gd name="connsiteX50" fmla="*/ 1840338 w 5264290"/>
                <a:gd name="connsiteY50" fmla="*/ 686521 h 747096"/>
                <a:gd name="connsiteX51" fmla="*/ 1655727 w 5264290"/>
                <a:gd name="connsiteY51" fmla="*/ 669213 h 747096"/>
                <a:gd name="connsiteX52" fmla="*/ 1471116 w 5264290"/>
                <a:gd name="connsiteY52" fmla="*/ 649022 h 747096"/>
                <a:gd name="connsiteX53" fmla="*/ 1277852 w 5264290"/>
                <a:gd name="connsiteY53" fmla="*/ 631714 h 747096"/>
                <a:gd name="connsiteX54" fmla="*/ 1021128 w 5264290"/>
                <a:gd name="connsiteY54" fmla="*/ 602869 h 747096"/>
                <a:gd name="connsiteX55" fmla="*/ 775942 w 5264290"/>
                <a:gd name="connsiteY55" fmla="*/ 571139 h 747096"/>
                <a:gd name="connsiteX56" fmla="*/ 631715 w 5264290"/>
                <a:gd name="connsiteY56" fmla="*/ 548063 h 747096"/>
                <a:gd name="connsiteX57" fmla="*/ 496141 w 5264290"/>
                <a:gd name="connsiteY57" fmla="*/ 522102 h 747096"/>
                <a:gd name="connsiteX58" fmla="*/ 331722 w 5264290"/>
                <a:gd name="connsiteY58" fmla="*/ 496141 h 747096"/>
                <a:gd name="connsiteX59" fmla="*/ 126920 w 5264290"/>
                <a:gd name="connsiteY59" fmla="*/ 461526 h 747096"/>
                <a:gd name="connsiteX60" fmla="*/ 0 w 5264290"/>
                <a:gd name="connsiteY6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3005693 w 5264290"/>
                <a:gd name="connsiteY38" fmla="*/ 744212 h 747096"/>
                <a:gd name="connsiteX39" fmla="*/ 2910503 w 5264290"/>
                <a:gd name="connsiteY39" fmla="*/ 747096 h 747096"/>
                <a:gd name="connsiteX40" fmla="*/ 2835505 w 5264290"/>
                <a:gd name="connsiteY40" fmla="*/ 747096 h 747096"/>
                <a:gd name="connsiteX41" fmla="*/ 2777814 w 5264290"/>
                <a:gd name="connsiteY41" fmla="*/ 744212 h 747096"/>
                <a:gd name="connsiteX42" fmla="*/ 2509552 w 5264290"/>
                <a:gd name="connsiteY42" fmla="*/ 741327 h 747096"/>
                <a:gd name="connsiteX43" fmla="*/ 2414362 w 5264290"/>
                <a:gd name="connsiteY43" fmla="*/ 735558 h 747096"/>
                <a:gd name="connsiteX44" fmla="*/ 2324941 w 5264290"/>
                <a:gd name="connsiteY44" fmla="*/ 729789 h 747096"/>
                <a:gd name="connsiteX45" fmla="*/ 2221098 w 5264290"/>
                <a:gd name="connsiteY45" fmla="*/ 724020 h 747096"/>
                <a:gd name="connsiteX46" fmla="*/ 2146099 w 5264290"/>
                <a:gd name="connsiteY46" fmla="*/ 718251 h 747096"/>
                <a:gd name="connsiteX47" fmla="*/ 2033602 w 5264290"/>
                <a:gd name="connsiteY47" fmla="*/ 706713 h 747096"/>
                <a:gd name="connsiteX48" fmla="*/ 1944181 w 5264290"/>
                <a:gd name="connsiteY48" fmla="*/ 695174 h 747096"/>
                <a:gd name="connsiteX49" fmla="*/ 1840338 w 5264290"/>
                <a:gd name="connsiteY49" fmla="*/ 686521 h 747096"/>
                <a:gd name="connsiteX50" fmla="*/ 1655727 w 5264290"/>
                <a:gd name="connsiteY50" fmla="*/ 669213 h 747096"/>
                <a:gd name="connsiteX51" fmla="*/ 1471116 w 5264290"/>
                <a:gd name="connsiteY51" fmla="*/ 649022 h 747096"/>
                <a:gd name="connsiteX52" fmla="*/ 1277852 w 5264290"/>
                <a:gd name="connsiteY52" fmla="*/ 631714 h 747096"/>
                <a:gd name="connsiteX53" fmla="*/ 1021128 w 5264290"/>
                <a:gd name="connsiteY53" fmla="*/ 602869 h 747096"/>
                <a:gd name="connsiteX54" fmla="*/ 775942 w 5264290"/>
                <a:gd name="connsiteY54" fmla="*/ 571139 h 747096"/>
                <a:gd name="connsiteX55" fmla="*/ 631715 w 5264290"/>
                <a:gd name="connsiteY55" fmla="*/ 548063 h 747096"/>
                <a:gd name="connsiteX56" fmla="*/ 496141 w 5264290"/>
                <a:gd name="connsiteY56" fmla="*/ 522102 h 747096"/>
                <a:gd name="connsiteX57" fmla="*/ 331722 w 5264290"/>
                <a:gd name="connsiteY57" fmla="*/ 496141 h 747096"/>
                <a:gd name="connsiteX58" fmla="*/ 126920 w 5264290"/>
                <a:gd name="connsiteY58" fmla="*/ 461526 h 747096"/>
                <a:gd name="connsiteX59" fmla="*/ 0 w 5264290"/>
                <a:gd name="connsiteY5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777814 w 5264290"/>
                <a:gd name="connsiteY40" fmla="*/ 744212 h 747096"/>
                <a:gd name="connsiteX41" fmla="*/ 2509552 w 5264290"/>
                <a:gd name="connsiteY41" fmla="*/ 741327 h 747096"/>
                <a:gd name="connsiteX42" fmla="*/ 2414362 w 5264290"/>
                <a:gd name="connsiteY42" fmla="*/ 735558 h 747096"/>
                <a:gd name="connsiteX43" fmla="*/ 2324941 w 5264290"/>
                <a:gd name="connsiteY43" fmla="*/ 729789 h 747096"/>
                <a:gd name="connsiteX44" fmla="*/ 2221098 w 5264290"/>
                <a:gd name="connsiteY44" fmla="*/ 724020 h 747096"/>
                <a:gd name="connsiteX45" fmla="*/ 2146099 w 5264290"/>
                <a:gd name="connsiteY45" fmla="*/ 718251 h 747096"/>
                <a:gd name="connsiteX46" fmla="*/ 2033602 w 5264290"/>
                <a:gd name="connsiteY46" fmla="*/ 706713 h 747096"/>
                <a:gd name="connsiteX47" fmla="*/ 1944181 w 5264290"/>
                <a:gd name="connsiteY47" fmla="*/ 695174 h 747096"/>
                <a:gd name="connsiteX48" fmla="*/ 1840338 w 5264290"/>
                <a:gd name="connsiteY48" fmla="*/ 686521 h 747096"/>
                <a:gd name="connsiteX49" fmla="*/ 1655727 w 5264290"/>
                <a:gd name="connsiteY49" fmla="*/ 669213 h 747096"/>
                <a:gd name="connsiteX50" fmla="*/ 1471116 w 5264290"/>
                <a:gd name="connsiteY50" fmla="*/ 649022 h 747096"/>
                <a:gd name="connsiteX51" fmla="*/ 1277852 w 5264290"/>
                <a:gd name="connsiteY51" fmla="*/ 631714 h 747096"/>
                <a:gd name="connsiteX52" fmla="*/ 1021128 w 5264290"/>
                <a:gd name="connsiteY52" fmla="*/ 602869 h 747096"/>
                <a:gd name="connsiteX53" fmla="*/ 775942 w 5264290"/>
                <a:gd name="connsiteY53" fmla="*/ 571139 h 747096"/>
                <a:gd name="connsiteX54" fmla="*/ 631715 w 5264290"/>
                <a:gd name="connsiteY54" fmla="*/ 548063 h 747096"/>
                <a:gd name="connsiteX55" fmla="*/ 496141 w 5264290"/>
                <a:gd name="connsiteY55" fmla="*/ 522102 h 747096"/>
                <a:gd name="connsiteX56" fmla="*/ 331722 w 5264290"/>
                <a:gd name="connsiteY56" fmla="*/ 496141 h 747096"/>
                <a:gd name="connsiteX57" fmla="*/ 126920 w 5264290"/>
                <a:gd name="connsiteY57" fmla="*/ 461526 h 747096"/>
                <a:gd name="connsiteX58" fmla="*/ 0 w 5264290"/>
                <a:gd name="connsiteY5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146099 w 5264290"/>
                <a:gd name="connsiteY44" fmla="*/ 718251 h 747096"/>
                <a:gd name="connsiteX45" fmla="*/ 2033602 w 5264290"/>
                <a:gd name="connsiteY45" fmla="*/ 706713 h 747096"/>
                <a:gd name="connsiteX46" fmla="*/ 1944181 w 5264290"/>
                <a:gd name="connsiteY46" fmla="*/ 695174 h 747096"/>
                <a:gd name="connsiteX47" fmla="*/ 1840338 w 5264290"/>
                <a:gd name="connsiteY47" fmla="*/ 686521 h 747096"/>
                <a:gd name="connsiteX48" fmla="*/ 1655727 w 5264290"/>
                <a:gd name="connsiteY48" fmla="*/ 669213 h 747096"/>
                <a:gd name="connsiteX49" fmla="*/ 1471116 w 5264290"/>
                <a:gd name="connsiteY49" fmla="*/ 649022 h 747096"/>
                <a:gd name="connsiteX50" fmla="*/ 1277852 w 5264290"/>
                <a:gd name="connsiteY50" fmla="*/ 631714 h 747096"/>
                <a:gd name="connsiteX51" fmla="*/ 1021128 w 5264290"/>
                <a:gd name="connsiteY51" fmla="*/ 602869 h 747096"/>
                <a:gd name="connsiteX52" fmla="*/ 775942 w 5264290"/>
                <a:gd name="connsiteY52" fmla="*/ 571139 h 747096"/>
                <a:gd name="connsiteX53" fmla="*/ 631715 w 5264290"/>
                <a:gd name="connsiteY53" fmla="*/ 548063 h 747096"/>
                <a:gd name="connsiteX54" fmla="*/ 496141 w 5264290"/>
                <a:gd name="connsiteY54" fmla="*/ 522102 h 747096"/>
                <a:gd name="connsiteX55" fmla="*/ 331722 w 5264290"/>
                <a:gd name="connsiteY55" fmla="*/ 496141 h 747096"/>
                <a:gd name="connsiteX56" fmla="*/ 126920 w 5264290"/>
                <a:gd name="connsiteY56" fmla="*/ 461526 h 747096"/>
                <a:gd name="connsiteX57" fmla="*/ 0 w 5264290"/>
                <a:gd name="connsiteY57"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631715 w 5264290"/>
                <a:gd name="connsiteY52" fmla="*/ 548063 h 747096"/>
                <a:gd name="connsiteX53" fmla="*/ 496141 w 5264290"/>
                <a:gd name="connsiteY53" fmla="*/ 522102 h 747096"/>
                <a:gd name="connsiteX54" fmla="*/ 331722 w 5264290"/>
                <a:gd name="connsiteY54" fmla="*/ 496141 h 747096"/>
                <a:gd name="connsiteX55" fmla="*/ 126920 w 5264290"/>
                <a:gd name="connsiteY55" fmla="*/ 461526 h 747096"/>
                <a:gd name="connsiteX56" fmla="*/ 0 w 5264290"/>
                <a:gd name="connsiteY56"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496141 w 5264290"/>
                <a:gd name="connsiteY52" fmla="*/ 522102 h 747096"/>
                <a:gd name="connsiteX53" fmla="*/ 331722 w 5264290"/>
                <a:gd name="connsiteY53" fmla="*/ 496141 h 747096"/>
                <a:gd name="connsiteX54" fmla="*/ 126920 w 5264290"/>
                <a:gd name="connsiteY54" fmla="*/ 461526 h 747096"/>
                <a:gd name="connsiteX55" fmla="*/ 0 w 5264290"/>
                <a:gd name="connsiteY5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496141 w 5264290"/>
                <a:gd name="connsiteY52" fmla="*/ 522102 h 747096"/>
                <a:gd name="connsiteX53" fmla="*/ 331722 w 5264290"/>
                <a:gd name="connsiteY53" fmla="*/ 496141 h 747096"/>
                <a:gd name="connsiteX54" fmla="*/ 135573 w 5264290"/>
                <a:gd name="connsiteY54" fmla="*/ 455757 h 747096"/>
                <a:gd name="connsiteX55" fmla="*/ 0 w 5264290"/>
                <a:gd name="connsiteY5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02877 w 5264290"/>
                <a:gd name="connsiteY7" fmla="*/ 268262 h 747096"/>
                <a:gd name="connsiteX8" fmla="*/ 349029 w 5264290"/>
                <a:gd name="connsiteY8" fmla="*/ 253839 h 747096"/>
                <a:gd name="connsiteX9" fmla="*/ 438450 w 5264290"/>
                <a:gd name="connsiteY9" fmla="*/ 222109 h 747096"/>
                <a:gd name="connsiteX10" fmla="*/ 527871 w 5264290"/>
                <a:gd name="connsiteY10" fmla="*/ 196148 h 747096"/>
                <a:gd name="connsiteX11" fmla="*/ 611523 w 5264290"/>
                <a:gd name="connsiteY11" fmla="*/ 178841 h 747096"/>
                <a:gd name="connsiteX12" fmla="*/ 689405 w 5264290"/>
                <a:gd name="connsiteY12" fmla="*/ 161534 h 747096"/>
                <a:gd name="connsiteX13" fmla="*/ 761519 w 5264290"/>
                <a:gd name="connsiteY13" fmla="*/ 147111 h 747096"/>
                <a:gd name="connsiteX14" fmla="*/ 819210 w 5264290"/>
                <a:gd name="connsiteY14" fmla="*/ 138458 h 747096"/>
                <a:gd name="connsiteX15" fmla="*/ 856709 w 5264290"/>
                <a:gd name="connsiteY15" fmla="*/ 129804 h 747096"/>
                <a:gd name="connsiteX16" fmla="*/ 911515 w 5264290"/>
                <a:gd name="connsiteY16" fmla="*/ 124035 h 747096"/>
                <a:gd name="connsiteX17" fmla="*/ 1003821 w 5264290"/>
                <a:gd name="connsiteY17" fmla="*/ 112497 h 747096"/>
                <a:gd name="connsiteX18" fmla="*/ 1078819 w 5264290"/>
                <a:gd name="connsiteY18" fmla="*/ 103843 h 747096"/>
                <a:gd name="connsiteX19" fmla="*/ 1145163 w 5264290"/>
                <a:gd name="connsiteY19" fmla="*/ 95189 h 747096"/>
                <a:gd name="connsiteX20" fmla="*/ 1243238 w 5264290"/>
                <a:gd name="connsiteY20" fmla="*/ 86536 h 747096"/>
                <a:gd name="connsiteX21" fmla="*/ 1375927 w 5264290"/>
                <a:gd name="connsiteY21" fmla="*/ 77882 h 747096"/>
                <a:gd name="connsiteX22" fmla="*/ 1574960 w 5264290"/>
                <a:gd name="connsiteY22" fmla="*/ 63460 h 747096"/>
                <a:gd name="connsiteX23" fmla="*/ 1794185 w 5264290"/>
                <a:gd name="connsiteY23" fmla="*/ 54806 h 747096"/>
                <a:gd name="connsiteX24" fmla="*/ 1996103 w 5264290"/>
                <a:gd name="connsiteY24" fmla="*/ 43268 h 747096"/>
                <a:gd name="connsiteX25" fmla="*/ 2172060 w 5264290"/>
                <a:gd name="connsiteY25" fmla="*/ 34614 h 747096"/>
                <a:gd name="connsiteX26" fmla="*/ 2399939 w 5264290"/>
                <a:gd name="connsiteY26" fmla="*/ 25960 h 747096"/>
                <a:gd name="connsiteX27" fmla="*/ 2723008 w 5264290"/>
                <a:gd name="connsiteY27" fmla="*/ 20191 h 747096"/>
                <a:gd name="connsiteX28" fmla="*/ 2858581 w 5264290"/>
                <a:gd name="connsiteY28" fmla="*/ 17307 h 747096"/>
                <a:gd name="connsiteX29" fmla="*/ 2985501 w 5264290"/>
                <a:gd name="connsiteY29" fmla="*/ 14422 h 747096"/>
                <a:gd name="connsiteX30" fmla="*/ 3115306 w 5264290"/>
                <a:gd name="connsiteY30" fmla="*/ 11538 h 747096"/>
                <a:gd name="connsiteX31" fmla="*/ 3294147 w 5264290"/>
                <a:gd name="connsiteY31" fmla="*/ 8653 h 747096"/>
                <a:gd name="connsiteX32" fmla="*/ 3464335 w 5264290"/>
                <a:gd name="connsiteY32" fmla="*/ 8653 h 747096"/>
                <a:gd name="connsiteX33" fmla="*/ 3669138 w 5264290"/>
                <a:gd name="connsiteY33" fmla="*/ 2884 h 747096"/>
                <a:gd name="connsiteX34" fmla="*/ 5264290 w 5264290"/>
                <a:gd name="connsiteY34" fmla="*/ 0 h 747096"/>
                <a:gd name="connsiteX35" fmla="*/ 5264290 w 5264290"/>
                <a:gd name="connsiteY35" fmla="*/ 744212 h 747096"/>
                <a:gd name="connsiteX36" fmla="*/ 3135498 w 5264290"/>
                <a:gd name="connsiteY36" fmla="*/ 747096 h 747096"/>
                <a:gd name="connsiteX37" fmla="*/ 2910503 w 5264290"/>
                <a:gd name="connsiteY37" fmla="*/ 747096 h 747096"/>
                <a:gd name="connsiteX38" fmla="*/ 2835505 w 5264290"/>
                <a:gd name="connsiteY38" fmla="*/ 747096 h 747096"/>
                <a:gd name="connsiteX39" fmla="*/ 2509552 w 5264290"/>
                <a:gd name="connsiteY39" fmla="*/ 741327 h 747096"/>
                <a:gd name="connsiteX40" fmla="*/ 2414362 w 5264290"/>
                <a:gd name="connsiteY40" fmla="*/ 735558 h 747096"/>
                <a:gd name="connsiteX41" fmla="*/ 2324941 w 5264290"/>
                <a:gd name="connsiteY41" fmla="*/ 729789 h 747096"/>
                <a:gd name="connsiteX42" fmla="*/ 2221098 w 5264290"/>
                <a:gd name="connsiteY42" fmla="*/ 724020 h 747096"/>
                <a:gd name="connsiteX43" fmla="*/ 2033602 w 5264290"/>
                <a:gd name="connsiteY43" fmla="*/ 706713 h 747096"/>
                <a:gd name="connsiteX44" fmla="*/ 1944181 w 5264290"/>
                <a:gd name="connsiteY44" fmla="*/ 695174 h 747096"/>
                <a:gd name="connsiteX45" fmla="*/ 1840338 w 5264290"/>
                <a:gd name="connsiteY45" fmla="*/ 686521 h 747096"/>
                <a:gd name="connsiteX46" fmla="*/ 1655727 w 5264290"/>
                <a:gd name="connsiteY46" fmla="*/ 669213 h 747096"/>
                <a:gd name="connsiteX47" fmla="*/ 1471116 w 5264290"/>
                <a:gd name="connsiteY47" fmla="*/ 649022 h 747096"/>
                <a:gd name="connsiteX48" fmla="*/ 1277852 w 5264290"/>
                <a:gd name="connsiteY48" fmla="*/ 631714 h 747096"/>
                <a:gd name="connsiteX49" fmla="*/ 1021128 w 5264290"/>
                <a:gd name="connsiteY49" fmla="*/ 602869 h 747096"/>
                <a:gd name="connsiteX50" fmla="*/ 775942 w 5264290"/>
                <a:gd name="connsiteY50" fmla="*/ 571139 h 747096"/>
                <a:gd name="connsiteX51" fmla="*/ 496141 w 5264290"/>
                <a:gd name="connsiteY51" fmla="*/ 522102 h 747096"/>
                <a:gd name="connsiteX52" fmla="*/ 331722 w 5264290"/>
                <a:gd name="connsiteY52" fmla="*/ 496141 h 747096"/>
                <a:gd name="connsiteX53" fmla="*/ 135573 w 5264290"/>
                <a:gd name="connsiteY53" fmla="*/ 455757 h 747096"/>
                <a:gd name="connsiteX54" fmla="*/ 0 w 5264290"/>
                <a:gd name="connsiteY54"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856709 w 5264290"/>
                <a:gd name="connsiteY14" fmla="*/ 129804 h 747096"/>
                <a:gd name="connsiteX15" fmla="*/ 911515 w 5264290"/>
                <a:gd name="connsiteY15" fmla="*/ 124035 h 747096"/>
                <a:gd name="connsiteX16" fmla="*/ 1003821 w 5264290"/>
                <a:gd name="connsiteY16" fmla="*/ 112497 h 747096"/>
                <a:gd name="connsiteX17" fmla="*/ 1078819 w 5264290"/>
                <a:gd name="connsiteY17" fmla="*/ 103843 h 747096"/>
                <a:gd name="connsiteX18" fmla="*/ 1145163 w 5264290"/>
                <a:gd name="connsiteY18" fmla="*/ 95189 h 747096"/>
                <a:gd name="connsiteX19" fmla="*/ 1243238 w 5264290"/>
                <a:gd name="connsiteY19" fmla="*/ 86536 h 747096"/>
                <a:gd name="connsiteX20" fmla="*/ 1375927 w 5264290"/>
                <a:gd name="connsiteY20" fmla="*/ 77882 h 747096"/>
                <a:gd name="connsiteX21" fmla="*/ 1574960 w 5264290"/>
                <a:gd name="connsiteY21" fmla="*/ 63460 h 747096"/>
                <a:gd name="connsiteX22" fmla="*/ 1794185 w 5264290"/>
                <a:gd name="connsiteY22" fmla="*/ 54806 h 747096"/>
                <a:gd name="connsiteX23" fmla="*/ 1996103 w 5264290"/>
                <a:gd name="connsiteY23" fmla="*/ 43268 h 747096"/>
                <a:gd name="connsiteX24" fmla="*/ 2172060 w 5264290"/>
                <a:gd name="connsiteY24" fmla="*/ 34614 h 747096"/>
                <a:gd name="connsiteX25" fmla="*/ 2399939 w 5264290"/>
                <a:gd name="connsiteY25" fmla="*/ 25960 h 747096"/>
                <a:gd name="connsiteX26" fmla="*/ 2723008 w 5264290"/>
                <a:gd name="connsiteY26" fmla="*/ 20191 h 747096"/>
                <a:gd name="connsiteX27" fmla="*/ 2858581 w 5264290"/>
                <a:gd name="connsiteY27" fmla="*/ 17307 h 747096"/>
                <a:gd name="connsiteX28" fmla="*/ 2985501 w 5264290"/>
                <a:gd name="connsiteY28" fmla="*/ 14422 h 747096"/>
                <a:gd name="connsiteX29" fmla="*/ 3115306 w 5264290"/>
                <a:gd name="connsiteY29" fmla="*/ 11538 h 747096"/>
                <a:gd name="connsiteX30" fmla="*/ 3294147 w 5264290"/>
                <a:gd name="connsiteY30" fmla="*/ 8653 h 747096"/>
                <a:gd name="connsiteX31" fmla="*/ 3464335 w 5264290"/>
                <a:gd name="connsiteY31" fmla="*/ 8653 h 747096"/>
                <a:gd name="connsiteX32" fmla="*/ 3669138 w 5264290"/>
                <a:gd name="connsiteY32" fmla="*/ 2884 h 747096"/>
                <a:gd name="connsiteX33" fmla="*/ 5264290 w 5264290"/>
                <a:gd name="connsiteY33" fmla="*/ 0 h 747096"/>
                <a:gd name="connsiteX34" fmla="*/ 5264290 w 5264290"/>
                <a:gd name="connsiteY34" fmla="*/ 744212 h 747096"/>
                <a:gd name="connsiteX35" fmla="*/ 3135498 w 5264290"/>
                <a:gd name="connsiteY35" fmla="*/ 747096 h 747096"/>
                <a:gd name="connsiteX36" fmla="*/ 2910503 w 5264290"/>
                <a:gd name="connsiteY36" fmla="*/ 747096 h 747096"/>
                <a:gd name="connsiteX37" fmla="*/ 2835505 w 5264290"/>
                <a:gd name="connsiteY37" fmla="*/ 747096 h 747096"/>
                <a:gd name="connsiteX38" fmla="*/ 2509552 w 5264290"/>
                <a:gd name="connsiteY38" fmla="*/ 741327 h 747096"/>
                <a:gd name="connsiteX39" fmla="*/ 2414362 w 5264290"/>
                <a:gd name="connsiteY39" fmla="*/ 735558 h 747096"/>
                <a:gd name="connsiteX40" fmla="*/ 2324941 w 5264290"/>
                <a:gd name="connsiteY40" fmla="*/ 729789 h 747096"/>
                <a:gd name="connsiteX41" fmla="*/ 2221098 w 5264290"/>
                <a:gd name="connsiteY41" fmla="*/ 724020 h 747096"/>
                <a:gd name="connsiteX42" fmla="*/ 2033602 w 5264290"/>
                <a:gd name="connsiteY42" fmla="*/ 706713 h 747096"/>
                <a:gd name="connsiteX43" fmla="*/ 1944181 w 5264290"/>
                <a:gd name="connsiteY43" fmla="*/ 695174 h 747096"/>
                <a:gd name="connsiteX44" fmla="*/ 1840338 w 5264290"/>
                <a:gd name="connsiteY44" fmla="*/ 686521 h 747096"/>
                <a:gd name="connsiteX45" fmla="*/ 1655727 w 5264290"/>
                <a:gd name="connsiteY45" fmla="*/ 669213 h 747096"/>
                <a:gd name="connsiteX46" fmla="*/ 1471116 w 5264290"/>
                <a:gd name="connsiteY46" fmla="*/ 649022 h 747096"/>
                <a:gd name="connsiteX47" fmla="*/ 1277852 w 5264290"/>
                <a:gd name="connsiteY47" fmla="*/ 631714 h 747096"/>
                <a:gd name="connsiteX48" fmla="*/ 1021128 w 5264290"/>
                <a:gd name="connsiteY48" fmla="*/ 602869 h 747096"/>
                <a:gd name="connsiteX49" fmla="*/ 775942 w 5264290"/>
                <a:gd name="connsiteY49" fmla="*/ 571139 h 747096"/>
                <a:gd name="connsiteX50" fmla="*/ 496141 w 5264290"/>
                <a:gd name="connsiteY50" fmla="*/ 522102 h 747096"/>
                <a:gd name="connsiteX51" fmla="*/ 331722 w 5264290"/>
                <a:gd name="connsiteY51" fmla="*/ 496141 h 747096"/>
                <a:gd name="connsiteX52" fmla="*/ 135573 w 5264290"/>
                <a:gd name="connsiteY52" fmla="*/ 455757 h 747096"/>
                <a:gd name="connsiteX53" fmla="*/ 0 w 5264290"/>
                <a:gd name="connsiteY53"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69138 w 5264290"/>
                <a:gd name="connsiteY31" fmla="*/ 2884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944181 w 5264290"/>
                <a:gd name="connsiteY42" fmla="*/ 695174 h 747096"/>
                <a:gd name="connsiteX43" fmla="*/ 1840338 w 5264290"/>
                <a:gd name="connsiteY43" fmla="*/ 686521 h 747096"/>
                <a:gd name="connsiteX44" fmla="*/ 1655727 w 5264290"/>
                <a:gd name="connsiteY44" fmla="*/ 669213 h 747096"/>
                <a:gd name="connsiteX45" fmla="*/ 1471116 w 5264290"/>
                <a:gd name="connsiteY45" fmla="*/ 649022 h 747096"/>
                <a:gd name="connsiteX46" fmla="*/ 1277852 w 5264290"/>
                <a:gd name="connsiteY46" fmla="*/ 631714 h 747096"/>
                <a:gd name="connsiteX47" fmla="*/ 1021128 w 5264290"/>
                <a:gd name="connsiteY47" fmla="*/ 602869 h 747096"/>
                <a:gd name="connsiteX48" fmla="*/ 775942 w 5264290"/>
                <a:gd name="connsiteY48" fmla="*/ 571139 h 747096"/>
                <a:gd name="connsiteX49" fmla="*/ 496141 w 5264290"/>
                <a:gd name="connsiteY49" fmla="*/ 522102 h 747096"/>
                <a:gd name="connsiteX50" fmla="*/ 331722 w 5264290"/>
                <a:gd name="connsiteY50" fmla="*/ 496141 h 747096"/>
                <a:gd name="connsiteX51" fmla="*/ 135573 w 5264290"/>
                <a:gd name="connsiteY51" fmla="*/ 455757 h 747096"/>
                <a:gd name="connsiteX52" fmla="*/ 0 w 5264290"/>
                <a:gd name="connsiteY5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944181 w 5264290"/>
                <a:gd name="connsiteY42" fmla="*/ 695174 h 747096"/>
                <a:gd name="connsiteX43" fmla="*/ 1840338 w 5264290"/>
                <a:gd name="connsiteY43" fmla="*/ 686521 h 747096"/>
                <a:gd name="connsiteX44" fmla="*/ 1655727 w 5264290"/>
                <a:gd name="connsiteY44" fmla="*/ 669213 h 747096"/>
                <a:gd name="connsiteX45" fmla="*/ 1471116 w 5264290"/>
                <a:gd name="connsiteY45" fmla="*/ 649022 h 747096"/>
                <a:gd name="connsiteX46" fmla="*/ 1277852 w 5264290"/>
                <a:gd name="connsiteY46" fmla="*/ 631714 h 747096"/>
                <a:gd name="connsiteX47" fmla="*/ 1021128 w 5264290"/>
                <a:gd name="connsiteY47" fmla="*/ 602869 h 747096"/>
                <a:gd name="connsiteX48" fmla="*/ 775942 w 5264290"/>
                <a:gd name="connsiteY48" fmla="*/ 571139 h 747096"/>
                <a:gd name="connsiteX49" fmla="*/ 496141 w 5264290"/>
                <a:gd name="connsiteY49" fmla="*/ 522102 h 747096"/>
                <a:gd name="connsiteX50" fmla="*/ 331722 w 5264290"/>
                <a:gd name="connsiteY50" fmla="*/ 496141 h 747096"/>
                <a:gd name="connsiteX51" fmla="*/ 135573 w 5264290"/>
                <a:gd name="connsiteY51" fmla="*/ 455757 h 747096"/>
                <a:gd name="connsiteX52" fmla="*/ 0 w 5264290"/>
                <a:gd name="connsiteY5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840338 w 5264290"/>
                <a:gd name="connsiteY42" fmla="*/ 686521 h 747096"/>
                <a:gd name="connsiteX43" fmla="*/ 1655727 w 5264290"/>
                <a:gd name="connsiteY43" fmla="*/ 669213 h 747096"/>
                <a:gd name="connsiteX44" fmla="*/ 1471116 w 5264290"/>
                <a:gd name="connsiteY44" fmla="*/ 649022 h 747096"/>
                <a:gd name="connsiteX45" fmla="*/ 1277852 w 5264290"/>
                <a:gd name="connsiteY45" fmla="*/ 631714 h 747096"/>
                <a:gd name="connsiteX46" fmla="*/ 1021128 w 5264290"/>
                <a:gd name="connsiteY46" fmla="*/ 602869 h 747096"/>
                <a:gd name="connsiteX47" fmla="*/ 775942 w 5264290"/>
                <a:gd name="connsiteY47" fmla="*/ 571139 h 747096"/>
                <a:gd name="connsiteX48" fmla="*/ 496141 w 5264290"/>
                <a:gd name="connsiteY48" fmla="*/ 522102 h 747096"/>
                <a:gd name="connsiteX49" fmla="*/ 331722 w 5264290"/>
                <a:gd name="connsiteY49" fmla="*/ 496141 h 747096"/>
                <a:gd name="connsiteX50" fmla="*/ 135573 w 5264290"/>
                <a:gd name="connsiteY50" fmla="*/ 455757 h 747096"/>
                <a:gd name="connsiteX51" fmla="*/ 0 w 5264290"/>
                <a:gd name="connsiteY51"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840338 w 5264290"/>
                <a:gd name="connsiteY42" fmla="*/ 686521 h 747096"/>
                <a:gd name="connsiteX43" fmla="*/ 1655727 w 5264290"/>
                <a:gd name="connsiteY43" fmla="*/ 669213 h 747096"/>
                <a:gd name="connsiteX44" fmla="*/ 1471116 w 5264290"/>
                <a:gd name="connsiteY44" fmla="*/ 649022 h 747096"/>
                <a:gd name="connsiteX45" fmla="*/ 1277852 w 5264290"/>
                <a:gd name="connsiteY45" fmla="*/ 631714 h 747096"/>
                <a:gd name="connsiteX46" fmla="*/ 1021128 w 5264290"/>
                <a:gd name="connsiteY46" fmla="*/ 602869 h 747096"/>
                <a:gd name="connsiteX47" fmla="*/ 496141 w 5264290"/>
                <a:gd name="connsiteY47" fmla="*/ 522102 h 747096"/>
                <a:gd name="connsiteX48" fmla="*/ 331722 w 5264290"/>
                <a:gd name="connsiteY48" fmla="*/ 496141 h 747096"/>
                <a:gd name="connsiteX49" fmla="*/ 135573 w 5264290"/>
                <a:gd name="connsiteY49" fmla="*/ 455757 h 747096"/>
                <a:gd name="connsiteX50" fmla="*/ 0 w 5264290"/>
                <a:gd name="connsiteY5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611523 w 5264290"/>
                <a:gd name="connsiteY9" fmla="*/ 178841 h 747096"/>
                <a:gd name="connsiteX10" fmla="*/ 689405 w 5264290"/>
                <a:gd name="connsiteY10" fmla="*/ 161534 h 747096"/>
                <a:gd name="connsiteX11" fmla="*/ 761519 w 5264290"/>
                <a:gd name="connsiteY11" fmla="*/ 147111 h 747096"/>
                <a:gd name="connsiteX12" fmla="*/ 819210 w 5264290"/>
                <a:gd name="connsiteY12" fmla="*/ 138458 h 747096"/>
                <a:gd name="connsiteX13" fmla="*/ 911515 w 5264290"/>
                <a:gd name="connsiteY13" fmla="*/ 124035 h 747096"/>
                <a:gd name="connsiteX14" fmla="*/ 1003821 w 5264290"/>
                <a:gd name="connsiteY14" fmla="*/ 112497 h 747096"/>
                <a:gd name="connsiteX15" fmla="*/ 1078819 w 5264290"/>
                <a:gd name="connsiteY15" fmla="*/ 103843 h 747096"/>
                <a:gd name="connsiteX16" fmla="*/ 1145163 w 5264290"/>
                <a:gd name="connsiteY16" fmla="*/ 95189 h 747096"/>
                <a:gd name="connsiteX17" fmla="*/ 1243238 w 5264290"/>
                <a:gd name="connsiteY17" fmla="*/ 86536 h 747096"/>
                <a:gd name="connsiteX18" fmla="*/ 1375927 w 5264290"/>
                <a:gd name="connsiteY18" fmla="*/ 77882 h 747096"/>
                <a:gd name="connsiteX19" fmla="*/ 1574960 w 5264290"/>
                <a:gd name="connsiteY19" fmla="*/ 63460 h 747096"/>
                <a:gd name="connsiteX20" fmla="*/ 1794185 w 5264290"/>
                <a:gd name="connsiteY20" fmla="*/ 54806 h 747096"/>
                <a:gd name="connsiteX21" fmla="*/ 1996103 w 5264290"/>
                <a:gd name="connsiteY21" fmla="*/ 43268 h 747096"/>
                <a:gd name="connsiteX22" fmla="*/ 2172060 w 5264290"/>
                <a:gd name="connsiteY22" fmla="*/ 34614 h 747096"/>
                <a:gd name="connsiteX23" fmla="*/ 2399939 w 5264290"/>
                <a:gd name="connsiteY23" fmla="*/ 25960 h 747096"/>
                <a:gd name="connsiteX24" fmla="*/ 2723008 w 5264290"/>
                <a:gd name="connsiteY24" fmla="*/ 20191 h 747096"/>
                <a:gd name="connsiteX25" fmla="*/ 2858581 w 5264290"/>
                <a:gd name="connsiteY25" fmla="*/ 17307 h 747096"/>
                <a:gd name="connsiteX26" fmla="*/ 2985501 w 5264290"/>
                <a:gd name="connsiteY26" fmla="*/ 14422 h 747096"/>
                <a:gd name="connsiteX27" fmla="*/ 3115306 w 5264290"/>
                <a:gd name="connsiteY27" fmla="*/ 11538 h 747096"/>
                <a:gd name="connsiteX28" fmla="*/ 3294147 w 5264290"/>
                <a:gd name="connsiteY28" fmla="*/ 8653 h 747096"/>
                <a:gd name="connsiteX29" fmla="*/ 3464335 w 5264290"/>
                <a:gd name="connsiteY29" fmla="*/ 8653 h 747096"/>
                <a:gd name="connsiteX30" fmla="*/ 3680676 w 5264290"/>
                <a:gd name="connsiteY30" fmla="*/ 11537 h 747096"/>
                <a:gd name="connsiteX31" fmla="*/ 5264290 w 5264290"/>
                <a:gd name="connsiteY31" fmla="*/ 0 h 747096"/>
                <a:gd name="connsiteX32" fmla="*/ 5264290 w 5264290"/>
                <a:gd name="connsiteY32" fmla="*/ 744212 h 747096"/>
                <a:gd name="connsiteX33" fmla="*/ 3135498 w 5264290"/>
                <a:gd name="connsiteY33" fmla="*/ 747096 h 747096"/>
                <a:gd name="connsiteX34" fmla="*/ 2910503 w 5264290"/>
                <a:gd name="connsiteY34" fmla="*/ 747096 h 747096"/>
                <a:gd name="connsiteX35" fmla="*/ 2835505 w 5264290"/>
                <a:gd name="connsiteY35" fmla="*/ 747096 h 747096"/>
                <a:gd name="connsiteX36" fmla="*/ 2509552 w 5264290"/>
                <a:gd name="connsiteY36" fmla="*/ 741327 h 747096"/>
                <a:gd name="connsiteX37" fmla="*/ 2414362 w 5264290"/>
                <a:gd name="connsiteY37" fmla="*/ 735558 h 747096"/>
                <a:gd name="connsiteX38" fmla="*/ 2324941 w 5264290"/>
                <a:gd name="connsiteY38" fmla="*/ 729789 h 747096"/>
                <a:gd name="connsiteX39" fmla="*/ 2221098 w 5264290"/>
                <a:gd name="connsiteY39" fmla="*/ 724020 h 747096"/>
                <a:gd name="connsiteX40" fmla="*/ 2033602 w 5264290"/>
                <a:gd name="connsiteY40" fmla="*/ 706713 h 747096"/>
                <a:gd name="connsiteX41" fmla="*/ 1840338 w 5264290"/>
                <a:gd name="connsiteY41" fmla="*/ 686521 h 747096"/>
                <a:gd name="connsiteX42" fmla="*/ 1655727 w 5264290"/>
                <a:gd name="connsiteY42" fmla="*/ 669213 h 747096"/>
                <a:gd name="connsiteX43" fmla="*/ 1471116 w 5264290"/>
                <a:gd name="connsiteY43" fmla="*/ 649022 h 747096"/>
                <a:gd name="connsiteX44" fmla="*/ 1277852 w 5264290"/>
                <a:gd name="connsiteY44" fmla="*/ 631714 h 747096"/>
                <a:gd name="connsiteX45" fmla="*/ 1021128 w 5264290"/>
                <a:gd name="connsiteY45" fmla="*/ 602869 h 747096"/>
                <a:gd name="connsiteX46" fmla="*/ 496141 w 5264290"/>
                <a:gd name="connsiteY46" fmla="*/ 522102 h 747096"/>
                <a:gd name="connsiteX47" fmla="*/ 331722 w 5264290"/>
                <a:gd name="connsiteY47" fmla="*/ 496141 h 747096"/>
                <a:gd name="connsiteX48" fmla="*/ 135573 w 5264290"/>
                <a:gd name="connsiteY48" fmla="*/ 455757 h 747096"/>
                <a:gd name="connsiteX49" fmla="*/ 0 w 5264290"/>
                <a:gd name="connsiteY4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1726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77483 w 5306200"/>
                <a:gd name="connsiteY47" fmla="*/ 45575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1120 w 5306200"/>
                <a:gd name="connsiteY10" fmla="*/ 138458 h 747096"/>
                <a:gd name="connsiteX11" fmla="*/ 953425 w 5306200"/>
                <a:gd name="connsiteY11" fmla="*/ 12403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53425 w 5306200"/>
                <a:gd name="connsiteY11" fmla="*/ 12403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57310 w 5306200"/>
                <a:gd name="connsiteY10" fmla="*/ 10797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54175 w 5306200"/>
                <a:gd name="connsiteY9" fmla="*/ 134864 h 747096"/>
                <a:gd name="connsiteX10" fmla="*/ 857310 w 5306200"/>
                <a:gd name="connsiteY10" fmla="*/ 10797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754175 w 5306200"/>
                <a:gd name="connsiteY8" fmla="*/ 134864 h 747096"/>
                <a:gd name="connsiteX9" fmla="*/ 857310 w 5306200"/>
                <a:gd name="connsiteY9" fmla="*/ 107978 h 747096"/>
                <a:gd name="connsiteX10" fmla="*/ 961045 w 5306200"/>
                <a:gd name="connsiteY10" fmla="*/ 97365 h 747096"/>
                <a:gd name="connsiteX11" fmla="*/ 1041921 w 5306200"/>
                <a:gd name="connsiteY11" fmla="*/ 97257 h 747096"/>
                <a:gd name="connsiteX12" fmla="*/ 1128349 w 5306200"/>
                <a:gd name="connsiteY12" fmla="*/ 88603 h 747096"/>
                <a:gd name="connsiteX13" fmla="*/ 1194693 w 5306200"/>
                <a:gd name="connsiteY13" fmla="*/ 83759 h 747096"/>
                <a:gd name="connsiteX14" fmla="*/ 1285148 w 5306200"/>
                <a:gd name="connsiteY14" fmla="*/ 86536 h 747096"/>
                <a:gd name="connsiteX15" fmla="*/ 1417837 w 5306200"/>
                <a:gd name="connsiteY15" fmla="*/ 77882 h 747096"/>
                <a:gd name="connsiteX16" fmla="*/ 1616870 w 5306200"/>
                <a:gd name="connsiteY16" fmla="*/ 63460 h 747096"/>
                <a:gd name="connsiteX17" fmla="*/ 1836095 w 5306200"/>
                <a:gd name="connsiteY17" fmla="*/ 54806 h 747096"/>
                <a:gd name="connsiteX18" fmla="*/ 2038013 w 5306200"/>
                <a:gd name="connsiteY18" fmla="*/ 43268 h 747096"/>
                <a:gd name="connsiteX19" fmla="*/ 2213970 w 5306200"/>
                <a:gd name="connsiteY19" fmla="*/ 34614 h 747096"/>
                <a:gd name="connsiteX20" fmla="*/ 2441849 w 5306200"/>
                <a:gd name="connsiteY20" fmla="*/ 25960 h 747096"/>
                <a:gd name="connsiteX21" fmla="*/ 2764918 w 5306200"/>
                <a:gd name="connsiteY21" fmla="*/ 20191 h 747096"/>
                <a:gd name="connsiteX22" fmla="*/ 2900491 w 5306200"/>
                <a:gd name="connsiteY22" fmla="*/ 17307 h 747096"/>
                <a:gd name="connsiteX23" fmla="*/ 3027411 w 5306200"/>
                <a:gd name="connsiteY23" fmla="*/ 14422 h 747096"/>
                <a:gd name="connsiteX24" fmla="*/ 3157216 w 5306200"/>
                <a:gd name="connsiteY24" fmla="*/ 11538 h 747096"/>
                <a:gd name="connsiteX25" fmla="*/ 3336057 w 5306200"/>
                <a:gd name="connsiteY25" fmla="*/ 8653 h 747096"/>
                <a:gd name="connsiteX26" fmla="*/ 3506245 w 5306200"/>
                <a:gd name="connsiteY26" fmla="*/ 8653 h 747096"/>
                <a:gd name="connsiteX27" fmla="*/ 3722586 w 5306200"/>
                <a:gd name="connsiteY27" fmla="*/ 11537 h 747096"/>
                <a:gd name="connsiteX28" fmla="*/ 5306200 w 5306200"/>
                <a:gd name="connsiteY28" fmla="*/ 0 h 747096"/>
                <a:gd name="connsiteX29" fmla="*/ 5306200 w 5306200"/>
                <a:gd name="connsiteY29" fmla="*/ 744212 h 747096"/>
                <a:gd name="connsiteX30" fmla="*/ 3177408 w 5306200"/>
                <a:gd name="connsiteY30" fmla="*/ 747096 h 747096"/>
                <a:gd name="connsiteX31" fmla="*/ 2952413 w 5306200"/>
                <a:gd name="connsiteY31" fmla="*/ 747096 h 747096"/>
                <a:gd name="connsiteX32" fmla="*/ 2877415 w 5306200"/>
                <a:gd name="connsiteY32" fmla="*/ 747096 h 747096"/>
                <a:gd name="connsiteX33" fmla="*/ 2551462 w 5306200"/>
                <a:gd name="connsiteY33" fmla="*/ 741327 h 747096"/>
                <a:gd name="connsiteX34" fmla="*/ 2456272 w 5306200"/>
                <a:gd name="connsiteY34" fmla="*/ 735558 h 747096"/>
                <a:gd name="connsiteX35" fmla="*/ 2366851 w 5306200"/>
                <a:gd name="connsiteY35" fmla="*/ 729789 h 747096"/>
                <a:gd name="connsiteX36" fmla="*/ 2263008 w 5306200"/>
                <a:gd name="connsiteY36" fmla="*/ 724020 h 747096"/>
                <a:gd name="connsiteX37" fmla="*/ 2075512 w 5306200"/>
                <a:gd name="connsiteY37" fmla="*/ 706713 h 747096"/>
                <a:gd name="connsiteX38" fmla="*/ 1882248 w 5306200"/>
                <a:gd name="connsiteY38" fmla="*/ 686521 h 747096"/>
                <a:gd name="connsiteX39" fmla="*/ 1697637 w 5306200"/>
                <a:gd name="connsiteY39" fmla="*/ 669213 h 747096"/>
                <a:gd name="connsiteX40" fmla="*/ 1513026 w 5306200"/>
                <a:gd name="connsiteY40" fmla="*/ 652832 h 747096"/>
                <a:gd name="connsiteX41" fmla="*/ 1319762 w 5306200"/>
                <a:gd name="connsiteY41" fmla="*/ 631714 h 747096"/>
                <a:gd name="connsiteX42" fmla="*/ 1063038 w 5306200"/>
                <a:gd name="connsiteY42" fmla="*/ 602869 h 747096"/>
                <a:gd name="connsiteX43" fmla="*/ 538051 w 5306200"/>
                <a:gd name="connsiteY43" fmla="*/ 522102 h 747096"/>
                <a:gd name="connsiteX44" fmla="*/ 373632 w 5306200"/>
                <a:gd name="connsiteY44" fmla="*/ 496141 h 747096"/>
                <a:gd name="connsiteX45" fmla="*/ 192723 w 5306200"/>
                <a:gd name="connsiteY45" fmla="*/ 467187 h 747096"/>
                <a:gd name="connsiteX46" fmla="*/ 0 w 5306200"/>
                <a:gd name="connsiteY46"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041921 w 5306200"/>
                <a:gd name="connsiteY10" fmla="*/ 97257 h 747096"/>
                <a:gd name="connsiteX11" fmla="*/ 1128349 w 5306200"/>
                <a:gd name="connsiteY11" fmla="*/ 88603 h 747096"/>
                <a:gd name="connsiteX12" fmla="*/ 1194693 w 5306200"/>
                <a:gd name="connsiteY12" fmla="*/ 83759 h 747096"/>
                <a:gd name="connsiteX13" fmla="*/ 1285148 w 5306200"/>
                <a:gd name="connsiteY13" fmla="*/ 86536 h 747096"/>
                <a:gd name="connsiteX14" fmla="*/ 1417837 w 5306200"/>
                <a:gd name="connsiteY14" fmla="*/ 77882 h 747096"/>
                <a:gd name="connsiteX15" fmla="*/ 1616870 w 5306200"/>
                <a:gd name="connsiteY15" fmla="*/ 63460 h 747096"/>
                <a:gd name="connsiteX16" fmla="*/ 1836095 w 5306200"/>
                <a:gd name="connsiteY16" fmla="*/ 54806 h 747096"/>
                <a:gd name="connsiteX17" fmla="*/ 2038013 w 5306200"/>
                <a:gd name="connsiteY17" fmla="*/ 43268 h 747096"/>
                <a:gd name="connsiteX18" fmla="*/ 2213970 w 5306200"/>
                <a:gd name="connsiteY18" fmla="*/ 34614 h 747096"/>
                <a:gd name="connsiteX19" fmla="*/ 2441849 w 5306200"/>
                <a:gd name="connsiteY19" fmla="*/ 25960 h 747096"/>
                <a:gd name="connsiteX20" fmla="*/ 2764918 w 5306200"/>
                <a:gd name="connsiteY20" fmla="*/ 20191 h 747096"/>
                <a:gd name="connsiteX21" fmla="*/ 2900491 w 5306200"/>
                <a:gd name="connsiteY21" fmla="*/ 17307 h 747096"/>
                <a:gd name="connsiteX22" fmla="*/ 3027411 w 5306200"/>
                <a:gd name="connsiteY22" fmla="*/ 14422 h 747096"/>
                <a:gd name="connsiteX23" fmla="*/ 3157216 w 5306200"/>
                <a:gd name="connsiteY23" fmla="*/ 11538 h 747096"/>
                <a:gd name="connsiteX24" fmla="*/ 3336057 w 5306200"/>
                <a:gd name="connsiteY24" fmla="*/ 8653 h 747096"/>
                <a:gd name="connsiteX25" fmla="*/ 3506245 w 5306200"/>
                <a:gd name="connsiteY25" fmla="*/ 8653 h 747096"/>
                <a:gd name="connsiteX26" fmla="*/ 3722586 w 5306200"/>
                <a:gd name="connsiteY26" fmla="*/ 11537 h 747096"/>
                <a:gd name="connsiteX27" fmla="*/ 5306200 w 5306200"/>
                <a:gd name="connsiteY27" fmla="*/ 0 h 747096"/>
                <a:gd name="connsiteX28" fmla="*/ 5306200 w 5306200"/>
                <a:gd name="connsiteY28" fmla="*/ 744212 h 747096"/>
                <a:gd name="connsiteX29" fmla="*/ 3177408 w 5306200"/>
                <a:gd name="connsiteY29" fmla="*/ 747096 h 747096"/>
                <a:gd name="connsiteX30" fmla="*/ 2952413 w 5306200"/>
                <a:gd name="connsiteY30" fmla="*/ 747096 h 747096"/>
                <a:gd name="connsiteX31" fmla="*/ 2877415 w 5306200"/>
                <a:gd name="connsiteY31" fmla="*/ 747096 h 747096"/>
                <a:gd name="connsiteX32" fmla="*/ 2551462 w 5306200"/>
                <a:gd name="connsiteY32" fmla="*/ 741327 h 747096"/>
                <a:gd name="connsiteX33" fmla="*/ 2456272 w 5306200"/>
                <a:gd name="connsiteY33" fmla="*/ 735558 h 747096"/>
                <a:gd name="connsiteX34" fmla="*/ 2366851 w 5306200"/>
                <a:gd name="connsiteY34" fmla="*/ 729789 h 747096"/>
                <a:gd name="connsiteX35" fmla="*/ 2263008 w 5306200"/>
                <a:gd name="connsiteY35" fmla="*/ 724020 h 747096"/>
                <a:gd name="connsiteX36" fmla="*/ 2075512 w 5306200"/>
                <a:gd name="connsiteY36" fmla="*/ 706713 h 747096"/>
                <a:gd name="connsiteX37" fmla="*/ 1882248 w 5306200"/>
                <a:gd name="connsiteY37" fmla="*/ 686521 h 747096"/>
                <a:gd name="connsiteX38" fmla="*/ 1697637 w 5306200"/>
                <a:gd name="connsiteY38" fmla="*/ 669213 h 747096"/>
                <a:gd name="connsiteX39" fmla="*/ 1513026 w 5306200"/>
                <a:gd name="connsiteY39" fmla="*/ 652832 h 747096"/>
                <a:gd name="connsiteX40" fmla="*/ 1319762 w 5306200"/>
                <a:gd name="connsiteY40" fmla="*/ 631714 h 747096"/>
                <a:gd name="connsiteX41" fmla="*/ 1063038 w 5306200"/>
                <a:gd name="connsiteY41" fmla="*/ 602869 h 747096"/>
                <a:gd name="connsiteX42" fmla="*/ 538051 w 5306200"/>
                <a:gd name="connsiteY42" fmla="*/ 522102 h 747096"/>
                <a:gd name="connsiteX43" fmla="*/ 373632 w 5306200"/>
                <a:gd name="connsiteY43" fmla="*/ 496141 h 747096"/>
                <a:gd name="connsiteX44" fmla="*/ 192723 w 5306200"/>
                <a:gd name="connsiteY44" fmla="*/ 467187 h 747096"/>
                <a:gd name="connsiteX45" fmla="*/ 0 w 5306200"/>
                <a:gd name="connsiteY4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285148 w 5306200"/>
                <a:gd name="connsiteY12" fmla="*/ 86536 h 747096"/>
                <a:gd name="connsiteX13" fmla="*/ 1417837 w 5306200"/>
                <a:gd name="connsiteY13" fmla="*/ 77882 h 747096"/>
                <a:gd name="connsiteX14" fmla="*/ 1616870 w 5306200"/>
                <a:gd name="connsiteY14" fmla="*/ 63460 h 747096"/>
                <a:gd name="connsiteX15" fmla="*/ 1836095 w 5306200"/>
                <a:gd name="connsiteY15" fmla="*/ 54806 h 747096"/>
                <a:gd name="connsiteX16" fmla="*/ 2038013 w 5306200"/>
                <a:gd name="connsiteY16" fmla="*/ 43268 h 747096"/>
                <a:gd name="connsiteX17" fmla="*/ 2213970 w 5306200"/>
                <a:gd name="connsiteY17" fmla="*/ 34614 h 747096"/>
                <a:gd name="connsiteX18" fmla="*/ 2441849 w 5306200"/>
                <a:gd name="connsiteY18" fmla="*/ 25960 h 747096"/>
                <a:gd name="connsiteX19" fmla="*/ 2764918 w 5306200"/>
                <a:gd name="connsiteY19" fmla="*/ 20191 h 747096"/>
                <a:gd name="connsiteX20" fmla="*/ 2900491 w 5306200"/>
                <a:gd name="connsiteY20" fmla="*/ 17307 h 747096"/>
                <a:gd name="connsiteX21" fmla="*/ 3027411 w 5306200"/>
                <a:gd name="connsiteY21" fmla="*/ 14422 h 747096"/>
                <a:gd name="connsiteX22" fmla="*/ 3157216 w 5306200"/>
                <a:gd name="connsiteY22" fmla="*/ 11538 h 747096"/>
                <a:gd name="connsiteX23" fmla="*/ 3336057 w 5306200"/>
                <a:gd name="connsiteY23" fmla="*/ 8653 h 747096"/>
                <a:gd name="connsiteX24" fmla="*/ 3506245 w 5306200"/>
                <a:gd name="connsiteY24" fmla="*/ 8653 h 747096"/>
                <a:gd name="connsiteX25" fmla="*/ 3722586 w 5306200"/>
                <a:gd name="connsiteY25" fmla="*/ 11537 h 747096"/>
                <a:gd name="connsiteX26" fmla="*/ 5306200 w 5306200"/>
                <a:gd name="connsiteY26" fmla="*/ 0 h 747096"/>
                <a:gd name="connsiteX27" fmla="*/ 5306200 w 5306200"/>
                <a:gd name="connsiteY27" fmla="*/ 744212 h 747096"/>
                <a:gd name="connsiteX28" fmla="*/ 3177408 w 5306200"/>
                <a:gd name="connsiteY28" fmla="*/ 747096 h 747096"/>
                <a:gd name="connsiteX29" fmla="*/ 2952413 w 5306200"/>
                <a:gd name="connsiteY29" fmla="*/ 747096 h 747096"/>
                <a:gd name="connsiteX30" fmla="*/ 2877415 w 5306200"/>
                <a:gd name="connsiteY30" fmla="*/ 747096 h 747096"/>
                <a:gd name="connsiteX31" fmla="*/ 2551462 w 5306200"/>
                <a:gd name="connsiteY31" fmla="*/ 741327 h 747096"/>
                <a:gd name="connsiteX32" fmla="*/ 2456272 w 5306200"/>
                <a:gd name="connsiteY32" fmla="*/ 735558 h 747096"/>
                <a:gd name="connsiteX33" fmla="*/ 2366851 w 5306200"/>
                <a:gd name="connsiteY33" fmla="*/ 729789 h 747096"/>
                <a:gd name="connsiteX34" fmla="*/ 2263008 w 5306200"/>
                <a:gd name="connsiteY34" fmla="*/ 724020 h 747096"/>
                <a:gd name="connsiteX35" fmla="*/ 2075512 w 5306200"/>
                <a:gd name="connsiteY35" fmla="*/ 706713 h 747096"/>
                <a:gd name="connsiteX36" fmla="*/ 1882248 w 5306200"/>
                <a:gd name="connsiteY36" fmla="*/ 686521 h 747096"/>
                <a:gd name="connsiteX37" fmla="*/ 1697637 w 5306200"/>
                <a:gd name="connsiteY37" fmla="*/ 669213 h 747096"/>
                <a:gd name="connsiteX38" fmla="*/ 1513026 w 5306200"/>
                <a:gd name="connsiteY38" fmla="*/ 652832 h 747096"/>
                <a:gd name="connsiteX39" fmla="*/ 1319762 w 5306200"/>
                <a:gd name="connsiteY39" fmla="*/ 631714 h 747096"/>
                <a:gd name="connsiteX40" fmla="*/ 1063038 w 5306200"/>
                <a:gd name="connsiteY40" fmla="*/ 602869 h 747096"/>
                <a:gd name="connsiteX41" fmla="*/ 538051 w 5306200"/>
                <a:gd name="connsiteY41" fmla="*/ 522102 h 747096"/>
                <a:gd name="connsiteX42" fmla="*/ 373632 w 5306200"/>
                <a:gd name="connsiteY42" fmla="*/ 496141 h 747096"/>
                <a:gd name="connsiteX43" fmla="*/ 192723 w 5306200"/>
                <a:gd name="connsiteY43" fmla="*/ 467187 h 747096"/>
                <a:gd name="connsiteX44" fmla="*/ 0 w 5306200"/>
                <a:gd name="connsiteY44"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417837 w 5306200"/>
                <a:gd name="connsiteY12" fmla="*/ 77882 h 747096"/>
                <a:gd name="connsiteX13" fmla="*/ 1616870 w 5306200"/>
                <a:gd name="connsiteY13" fmla="*/ 63460 h 747096"/>
                <a:gd name="connsiteX14" fmla="*/ 1836095 w 5306200"/>
                <a:gd name="connsiteY14" fmla="*/ 54806 h 747096"/>
                <a:gd name="connsiteX15" fmla="*/ 2038013 w 5306200"/>
                <a:gd name="connsiteY15" fmla="*/ 43268 h 747096"/>
                <a:gd name="connsiteX16" fmla="*/ 2213970 w 5306200"/>
                <a:gd name="connsiteY16" fmla="*/ 34614 h 747096"/>
                <a:gd name="connsiteX17" fmla="*/ 2441849 w 5306200"/>
                <a:gd name="connsiteY17" fmla="*/ 25960 h 747096"/>
                <a:gd name="connsiteX18" fmla="*/ 2764918 w 5306200"/>
                <a:gd name="connsiteY18" fmla="*/ 20191 h 747096"/>
                <a:gd name="connsiteX19" fmla="*/ 2900491 w 5306200"/>
                <a:gd name="connsiteY19" fmla="*/ 17307 h 747096"/>
                <a:gd name="connsiteX20" fmla="*/ 3027411 w 5306200"/>
                <a:gd name="connsiteY20" fmla="*/ 14422 h 747096"/>
                <a:gd name="connsiteX21" fmla="*/ 3157216 w 5306200"/>
                <a:gd name="connsiteY21" fmla="*/ 11538 h 747096"/>
                <a:gd name="connsiteX22" fmla="*/ 3336057 w 5306200"/>
                <a:gd name="connsiteY22" fmla="*/ 8653 h 747096"/>
                <a:gd name="connsiteX23" fmla="*/ 3506245 w 5306200"/>
                <a:gd name="connsiteY23" fmla="*/ 8653 h 747096"/>
                <a:gd name="connsiteX24" fmla="*/ 3722586 w 5306200"/>
                <a:gd name="connsiteY24" fmla="*/ 11537 h 747096"/>
                <a:gd name="connsiteX25" fmla="*/ 5306200 w 5306200"/>
                <a:gd name="connsiteY25" fmla="*/ 0 h 747096"/>
                <a:gd name="connsiteX26" fmla="*/ 5306200 w 5306200"/>
                <a:gd name="connsiteY26" fmla="*/ 744212 h 747096"/>
                <a:gd name="connsiteX27" fmla="*/ 3177408 w 5306200"/>
                <a:gd name="connsiteY27" fmla="*/ 747096 h 747096"/>
                <a:gd name="connsiteX28" fmla="*/ 2952413 w 5306200"/>
                <a:gd name="connsiteY28" fmla="*/ 747096 h 747096"/>
                <a:gd name="connsiteX29" fmla="*/ 2877415 w 5306200"/>
                <a:gd name="connsiteY29" fmla="*/ 747096 h 747096"/>
                <a:gd name="connsiteX30" fmla="*/ 2551462 w 5306200"/>
                <a:gd name="connsiteY30" fmla="*/ 741327 h 747096"/>
                <a:gd name="connsiteX31" fmla="*/ 2456272 w 5306200"/>
                <a:gd name="connsiteY31" fmla="*/ 735558 h 747096"/>
                <a:gd name="connsiteX32" fmla="*/ 2366851 w 5306200"/>
                <a:gd name="connsiteY32" fmla="*/ 729789 h 747096"/>
                <a:gd name="connsiteX33" fmla="*/ 2263008 w 5306200"/>
                <a:gd name="connsiteY33" fmla="*/ 724020 h 747096"/>
                <a:gd name="connsiteX34" fmla="*/ 2075512 w 5306200"/>
                <a:gd name="connsiteY34" fmla="*/ 706713 h 747096"/>
                <a:gd name="connsiteX35" fmla="*/ 1882248 w 5306200"/>
                <a:gd name="connsiteY35" fmla="*/ 686521 h 747096"/>
                <a:gd name="connsiteX36" fmla="*/ 1697637 w 5306200"/>
                <a:gd name="connsiteY36" fmla="*/ 669213 h 747096"/>
                <a:gd name="connsiteX37" fmla="*/ 1513026 w 5306200"/>
                <a:gd name="connsiteY37" fmla="*/ 652832 h 747096"/>
                <a:gd name="connsiteX38" fmla="*/ 1319762 w 5306200"/>
                <a:gd name="connsiteY38" fmla="*/ 631714 h 747096"/>
                <a:gd name="connsiteX39" fmla="*/ 1063038 w 5306200"/>
                <a:gd name="connsiteY39" fmla="*/ 602869 h 747096"/>
                <a:gd name="connsiteX40" fmla="*/ 538051 w 5306200"/>
                <a:gd name="connsiteY40" fmla="*/ 522102 h 747096"/>
                <a:gd name="connsiteX41" fmla="*/ 373632 w 5306200"/>
                <a:gd name="connsiteY41" fmla="*/ 496141 h 747096"/>
                <a:gd name="connsiteX42" fmla="*/ 192723 w 5306200"/>
                <a:gd name="connsiteY42" fmla="*/ 467187 h 747096"/>
                <a:gd name="connsiteX43" fmla="*/ 0 w 5306200"/>
                <a:gd name="connsiteY43"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28349 w 5306200"/>
                <a:gd name="connsiteY10" fmla="*/ 8860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70385 w 5306200"/>
                <a:gd name="connsiteY13" fmla="*/ 3194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70385 w 5306200"/>
                <a:gd name="connsiteY13" fmla="*/ 31946 h 747096"/>
                <a:gd name="connsiteX14" fmla="*/ 2057063 w 5306200"/>
                <a:gd name="connsiteY14" fmla="*/ 3183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2057063 w 5306200"/>
                <a:gd name="connsiteY13" fmla="*/ 31838 h 747096"/>
                <a:gd name="connsiteX14" fmla="*/ 2213970 w 5306200"/>
                <a:gd name="connsiteY14" fmla="*/ 34614 h 747096"/>
                <a:gd name="connsiteX15" fmla="*/ 2441849 w 5306200"/>
                <a:gd name="connsiteY15" fmla="*/ 25960 h 747096"/>
                <a:gd name="connsiteX16" fmla="*/ 2764918 w 5306200"/>
                <a:gd name="connsiteY16" fmla="*/ 20191 h 747096"/>
                <a:gd name="connsiteX17" fmla="*/ 2900491 w 5306200"/>
                <a:gd name="connsiteY17" fmla="*/ 17307 h 747096"/>
                <a:gd name="connsiteX18" fmla="*/ 3027411 w 5306200"/>
                <a:gd name="connsiteY18" fmla="*/ 14422 h 747096"/>
                <a:gd name="connsiteX19" fmla="*/ 3157216 w 5306200"/>
                <a:gd name="connsiteY19" fmla="*/ 11538 h 747096"/>
                <a:gd name="connsiteX20" fmla="*/ 3336057 w 5306200"/>
                <a:gd name="connsiteY20" fmla="*/ 8653 h 747096"/>
                <a:gd name="connsiteX21" fmla="*/ 3506245 w 5306200"/>
                <a:gd name="connsiteY21" fmla="*/ 8653 h 747096"/>
                <a:gd name="connsiteX22" fmla="*/ 3722586 w 5306200"/>
                <a:gd name="connsiteY22" fmla="*/ 11537 h 747096"/>
                <a:gd name="connsiteX23" fmla="*/ 5306200 w 5306200"/>
                <a:gd name="connsiteY23" fmla="*/ 0 h 747096"/>
                <a:gd name="connsiteX24" fmla="*/ 5306200 w 5306200"/>
                <a:gd name="connsiteY24" fmla="*/ 744212 h 747096"/>
                <a:gd name="connsiteX25" fmla="*/ 3177408 w 5306200"/>
                <a:gd name="connsiteY25" fmla="*/ 747096 h 747096"/>
                <a:gd name="connsiteX26" fmla="*/ 2952413 w 5306200"/>
                <a:gd name="connsiteY26" fmla="*/ 747096 h 747096"/>
                <a:gd name="connsiteX27" fmla="*/ 2877415 w 5306200"/>
                <a:gd name="connsiteY27" fmla="*/ 747096 h 747096"/>
                <a:gd name="connsiteX28" fmla="*/ 2551462 w 5306200"/>
                <a:gd name="connsiteY28" fmla="*/ 741327 h 747096"/>
                <a:gd name="connsiteX29" fmla="*/ 2456272 w 5306200"/>
                <a:gd name="connsiteY29" fmla="*/ 735558 h 747096"/>
                <a:gd name="connsiteX30" fmla="*/ 2366851 w 5306200"/>
                <a:gd name="connsiteY30" fmla="*/ 729789 h 747096"/>
                <a:gd name="connsiteX31" fmla="*/ 2263008 w 5306200"/>
                <a:gd name="connsiteY31" fmla="*/ 724020 h 747096"/>
                <a:gd name="connsiteX32" fmla="*/ 2075512 w 5306200"/>
                <a:gd name="connsiteY32" fmla="*/ 706713 h 747096"/>
                <a:gd name="connsiteX33" fmla="*/ 1882248 w 5306200"/>
                <a:gd name="connsiteY33" fmla="*/ 686521 h 747096"/>
                <a:gd name="connsiteX34" fmla="*/ 1697637 w 5306200"/>
                <a:gd name="connsiteY34" fmla="*/ 669213 h 747096"/>
                <a:gd name="connsiteX35" fmla="*/ 1513026 w 5306200"/>
                <a:gd name="connsiteY35" fmla="*/ 652832 h 747096"/>
                <a:gd name="connsiteX36" fmla="*/ 1319762 w 5306200"/>
                <a:gd name="connsiteY36" fmla="*/ 631714 h 747096"/>
                <a:gd name="connsiteX37" fmla="*/ 1063038 w 5306200"/>
                <a:gd name="connsiteY37" fmla="*/ 602869 h 747096"/>
                <a:gd name="connsiteX38" fmla="*/ 538051 w 5306200"/>
                <a:gd name="connsiteY38" fmla="*/ 522102 h 747096"/>
                <a:gd name="connsiteX39" fmla="*/ 373632 w 5306200"/>
                <a:gd name="connsiteY39" fmla="*/ 496141 h 747096"/>
                <a:gd name="connsiteX40" fmla="*/ 192723 w 5306200"/>
                <a:gd name="connsiteY40" fmla="*/ 467187 h 747096"/>
                <a:gd name="connsiteX41" fmla="*/ 0 w 5306200"/>
                <a:gd name="connsiteY4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2057063 w 5306200"/>
                <a:gd name="connsiteY13" fmla="*/ 31838 h 747096"/>
                <a:gd name="connsiteX14" fmla="*/ 2441849 w 5306200"/>
                <a:gd name="connsiteY14" fmla="*/ 2596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57063 w 5306200"/>
                <a:gd name="connsiteY13" fmla="*/ 31838 h 747096"/>
                <a:gd name="connsiteX14" fmla="*/ 2441849 w 5306200"/>
                <a:gd name="connsiteY14" fmla="*/ 2596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57063 w 5306200"/>
                <a:gd name="connsiteY13" fmla="*/ 31838 h 747096"/>
                <a:gd name="connsiteX14" fmla="*/ 2438039 w 5306200"/>
                <a:gd name="connsiteY14" fmla="*/ 1453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2900491 w 5306200"/>
                <a:gd name="connsiteY15" fmla="*/ 17307 h 747096"/>
                <a:gd name="connsiteX16" fmla="*/ 3027411 w 5306200"/>
                <a:gd name="connsiteY16" fmla="*/ 14422 h 747096"/>
                <a:gd name="connsiteX17" fmla="*/ 3157216 w 5306200"/>
                <a:gd name="connsiteY17" fmla="*/ 11538 h 747096"/>
                <a:gd name="connsiteX18" fmla="*/ 3336057 w 5306200"/>
                <a:gd name="connsiteY18" fmla="*/ 8653 h 747096"/>
                <a:gd name="connsiteX19" fmla="*/ 3506245 w 5306200"/>
                <a:gd name="connsiteY19" fmla="*/ 8653 h 747096"/>
                <a:gd name="connsiteX20" fmla="*/ 3722586 w 5306200"/>
                <a:gd name="connsiteY20" fmla="*/ 11537 h 747096"/>
                <a:gd name="connsiteX21" fmla="*/ 5306200 w 5306200"/>
                <a:gd name="connsiteY21" fmla="*/ 0 h 747096"/>
                <a:gd name="connsiteX22" fmla="*/ 5306200 w 5306200"/>
                <a:gd name="connsiteY22" fmla="*/ 744212 h 747096"/>
                <a:gd name="connsiteX23" fmla="*/ 3177408 w 5306200"/>
                <a:gd name="connsiteY23" fmla="*/ 747096 h 747096"/>
                <a:gd name="connsiteX24" fmla="*/ 2952413 w 5306200"/>
                <a:gd name="connsiteY24" fmla="*/ 747096 h 747096"/>
                <a:gd name="connsiteX25" fmla="*/ 2877415 w 5306200"/>
                <a:gd name="connsiteY25" fmla="*/ 747096 h 747096"/>
                <a:gd name="connsiteX26" fmla="*/ 2551462 w 5306200"/>
                <a:gd name="connsiteY26" fmla="*/ 741327 h 747096"/>
                <a:gd name="connsiteX27" fmla="*/ 2456272 w 5306200"/>
                <a:gd name="connsiteY27" fmla="*/ 735558 h 747096"/>
                <a:gd name="connsiteX28" fmla="*/ 2366851 w 5306200"/>
                <a:gd name="connsiteY28" fmla="*/ 729789 h 747096"/>
                <a:gd name="connsiteX29" fmla="*/ 2263008 w 5306200"/>
                <a:gd name="connsiteY29" fmla="*/ 724020 h 747096"/>
                <a:gd name="connsiteX30" fmla="*/ 2075512 w 5306200"/>
                <a:gd name="connsiteY30" fmla="*/ 706713 h 747096"/>
                <a:gd name="connsiteX31" fmla="*/ 1882248 w 5306200"/>
                <a:gd name="connsiteY31" fmla="*/ 686521 h 747096"/>
                <a:gd name="connsiteX32" fmla="*/ 1697637 w 5306200"/>
                <a:gd name="connsiteY32" fmla="*/ 669213 h 747096"/>
                <a:gd name="connsiteX33" fmla="*/ 1513026 w 5306200"/>
                <a:gd name="connsiteY33" fmla="*/ 652832 h 747096"/>
                <a:gd name="connsiteX34" fmla="*/ 1319762 w 5306200"/>
                <a:gd name="connsiteY34" fmla="*/ 631714 h 747096"/>
                <a:gd name="connsiteX35" fmla="*/ 1063038 w 5306200"/>
                <a:gd name="connsiteY35" fmla="*/ 602869 h 747096"/>
                <a:gd name="connsiteX36" fmla="*/ 538051 w 5306200"/>
                <a:gd name="connsiteY36" fmla="*/ 522102 h 747096"/>
                <a:gd name="connsiteX37" fmla="*/ 373632 w 5306200"/>
                <a:gd name="connsiteY37" fmla="*/ 496141 h 747096"/>
                <a:gd name="connsiteX38" fmla="*/ 192723 w 5306200"/>
                <a:gd name="connsiteY38" fmla="*/ 467187 h 747096"/>
                <a:gd name="connsiteX39" fmla="*/ 0 w 5306200"/>
                <a:gd name="connsiteY39"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157216 w 5306200"/>
                <a:gd name="connsiteY16" fmla="*/ 11538 h 747096"/>
                <a:gd name="connsiteX17" fmla="*/ 3336057 w 5306200"/>
                <a:gd name="connsiteY17" fmla="*/ 8653 h 747096"/>
                <a:gd name="connsiteX18" fmla="*/ 3506245 w 5306200"/>
                <a:gd name="connsiteY18" fmla="*/ 8653 h 747096"/>
                <a:gd name="connsiteX19" fmla="*/ 3722586 w 5306200"/>
                <a:gd name="connsiteY19" fmla="*/ 11537 h 747096"/>
                <a:gd name="connsiteX20" fmla="*/ 5306200 w 5306200"/>
                <a:gd name="connsiteY20" fmla="*/ 0 h 747096"/>
                <a:gd name="connsiteX21" fmla="*/ 5306200 w 5306200"/>
                <a:gd name="connsiteY21" fmla="*/ 744212 h 747096"/>
                <a:gd name="connsiteX22" fmla="*/ 3177408 w 5306200"/>
                <a:gd name="connsiteY22" fmla="*/ 747096 h 747096"/>
                <a:gd name="connsiteX23" fmla="*/ 2952413 w 5306200"/>
                <a:gd name="connsiteY23" fmla="*/ 747096 h 747096"/>
                <a:gd name="connsiteX24" fmla="*/ 2877415 w 5306200"/>
                <a:gd name="connsiteY24" fmla="*/ 747096 h 747096"/>
                <a:gd name="connsiteX25" fmla="*/ 2551462 w 5306200"/>
                <a:gd name="connsiteY25" fmla="*/ 741327 h 747096"/>
                <a:gd name="connsiteX26" fmla="*/ 2456272 w 5306200"/>
                <a:gd name="connsiteY26" fmla="*/ 735558 h 747096"/>
                <a:gd name="connsiteX27" fmla="*/ 2366851 w 5306200"/>
                <a:gd name="connsiteY27" fmla="*/ 729789 h 747096"/>
                <a:gd name="connsiteX28" fmla="*/ 2263008 w 5306200"/>
                <a:gd name="connsiteY28" fmla="*/ 724020 h 747096"/>
                <a:gd name="connsiteX29" fmla="*/ 2075512 w 5306200"/>
                <a:gd name="connsiteY29" fmla="*/ 706713 h 747096"/>
                <a:gd name="connsiteX30" fmla="*/ 1882248 w 5306200"/>
                <a:gd name="connsiteY30" fmla="*/ 686521 h 747096"/>
                <a:gd name="connsiteX31" fmla="*/ 1697637 w 5306200"/>
                <a:gd name="connsiteY31" fmla="*/ 669213 h 747096"/>
                <a:gd name="connsiteX32" fmla="*/ 1513026 w 5306200"/>
                <a:gd name="connsiteY32" fmla="*/ 652832 h 747096"/>
                <a:gd name="connsiteX33" fmla="*/ 1319762 w 5306200"/>
                <a:gd name="connsiteY33" fmla="*/ 631714 h 747096"/>
                <a:gd name="connsiteX34" fmla="*/ 1063038 w 5306200"/>
                <a:gd name="connsiteY34" fmla="*/ 602869 h 747096"/>
                <a:gd name="connsiteX35" fmla="*/ 538051 w 5306200"/>
                <a:gd name="connsiteY35" fmla="*/ 522102 h 747096"/>
                <a:gd name="connsiteX36" fmla="*/ 373632 w 5306200"/>
                <a:gd name="connsiteY36" fmla="*/ 496141 h 747096"/>
                <a:gd name="connsiteX37" fmla="*/ 192723 w 5306200"/>
                <a:gd name="connsiteY37" fmla="*/ 467187 h 747096"/>
                <a:gd name="connsiteX38" fmla="*/ 0 w 5306200"/>
                <a:gd name="connsiteY3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336057 w 5306200"/>
                <a:gd name="connsiteY16" fmla="*/ 8653 h 747096"/>
                <a:gd name="connsiteX17" fmla="*/ 3506245 w 5306200"/>
                <a:gd name="connsiteY17" fmla="*/ 8653 h 747096"/>
                <a:gd name="connsiteX18" fmla="*/ 3722586 w 5306200"/>
                <a:gd name="connsiteY18" fmla="*/ 11537 h 747096"/>
                <a:gd name="connsiteX19" fmla="*/ 5306200 w 5306200"/>
                <a:gd name="connsiteY19" fmla="*/ 0 h 747096"/>
                <a:gd name="connsiteX20" fmla="*/ 5306200 w 5306200"/>
                <a:gd name="connsiteY20" fmla="*/ 744212 h 747096"/>
                <a:gd name="connsiteX21" fmla="*/ 3177408 w 5306200"/>
                <a:gd name="connsiteY21" fmla="*/ 747096 h 747096"/>
                <a:gd name="connsiteX22" fmla="*/ 2952413 w 5306200"/>
                <a:gd name="connsiteY22" fmla="*/ 747096 h 747096"/>
                <a:gd name="connsiteX23" fmla="*/ 2877415 w 5306200"/>
                <a:gd name="connsiteY23" fmla="*/ 747096 h 747096"/>
                <a:gd name="connsiteX24" fmla="*/ 2551462 w 5306200"/>
                <a:gd name="connsiteY24" fmla="*/ 741327 h 747096"/>
                <a:gd name="connsiteX25" fmla="*/ 2456272 w 5306200"/>
                <a:gd name="connsiteY25" fmla="*/ 735558 h 747096"/>
                <a:gd name="connsiteX26" fmla="*/ 2366851 w 5306200"/>
                <a:gd name="connsiteY26" fmla="*/ 729789 h 747096"/>
                <a:gd name="connsiteX27" fmla="*/ 2263008 w 5306200"/>
                <a:gd name="connsiteY27" fmla="*/ 724020 h 747096"/>
                <a:gd name="connsiteX28" fmla="*/ 2075512 w 5306200"/>
                <a:gd name="connsiteY28" fmla="*/ 706713 h 747096"/>
                <a:gd name="connsiteX29" fmla="*/ 1882248 w 5306200"/>
                <a:gd name="connsiteY29" fmla="*/ 686521 h 747096"/>
                <a:gd name="connsiteX30" fmla="*/ 1697637 w 5306200"/>
                <a:gd name="connsiteY30" fmla="*/ 669213 h 747096"/>
                <a:gd name="connsiteX31" fmla="*/ 1513026 w 5306200"/>
                <a:gd name="connsiteY31" fmla="*/ 652832 h 747096"/>
                <a:gd name="connsiteX32" fmla="*/ 1319762 w 5306200"/>
                <a:gd name="connsiteY32" fmla="*/ 631714 h 747096"/>
                <a:gd name="connsiteX33" fmla="*/ 1063038 w 5306200"/>
                <a:gd name="connsiteY33" fmla="*/ 602869 h 747096"/>
                <a:gd name="connsiteX34" fmla="*/ 538051 w 5306200"/>
                <a:gd name="connsiteY34" fmla="*/ 522102 h 747096"/>
                <a:gd name="connsiteX35" fmla="*/ 373632 w 5306200"/>
                <a:gd name="connsiteY35" fmla="*/ 496141 h 747096"/>
                <a:gd name="connsiteX36" fmla="*/ 192723 w 5306200"/>
                <a:gd name="connsiteY36" fmla="*/ 467187 h 747096"/>
                <a:gd name="connsiteX37" fmla="*/ 0 w 5306200"/>
                <a:gd name="connsiteY3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506245 w 5306200"/>
                <a:gd name="connsiteY16" fmla="*/ 8653 h 747096"/>
                <a:gd name="connsiteX17" fmla="*/ 3722586 w 5306200"/>
                <a:gd name="connsiteY17" fmla="*/ 11537 h 747096"/>
                <a:gd name="connsiteX18" fmla="*/ 5306200 w 5306200"/>
                <a:gd name="connsiteY18" fmla="*/ 0 h 747096"/>
                <a:gd name="connsiteX19" fmla="*/ 5306200 w 5306200"/>
                <a:gd name="connsiteY19" fmla="*/ 744212 h 747096"/>
                <a:gd name="connsiteX20" fmla="*/ 3177408 w 5306200"/>
                <a:gd name="connsiteY20" fmla="*/ 747096 h 747096"/>
                <a:gd name="connsiteX21" fmla="*/ 2952413 w 5306200"/>
                <a:gd name="connsiteY21" fmla="*/ 747096 h 747096"/>
                <a:gd name="connsiteX22" fmla="*/ 2877415 w 5306200"/>
                <a:gd name="connsiteY22" fmla="*/ 747096 h 747096"/>
                <a:gd name="connsiteX23" fmla="*/ 2551462 w 5306200"/>
                <a:gd name="connsiteY23" fmla="*/ 741327 h 747096"/>
                <a:gd name="connsiteX24" fmla="*/ 2456272 w 5306200"/>
                <a:gd name="connsiteY24" fmla="*/ 735558 h 747096"/>
                <a:gd name="connsiteX25" fmla="*/ 2366851 w 5306200"/>
                <a:gd name="connsiteY25" fmla="*/ 729789 h 747096"/>
                <a:gd name="connsiteX26" fmla="*/ 2263008 w 5306200"/>
                <a:gd name="connsiteY26" fmla="*/ 724020 h 747096"/>
                <a:gd name="connsiteX27" fmla="*/ 2075512 w 5306200"/>
                <a:gd name="connsiteY27" fmla="*/ 706713 h 747096"/>
                <a:gd name="connsiteX28" fmla="*/ 1882248 w 5306200"/>
                <a:gd name="connsiteY28" fmla="*/ 686521 h 747096"/>
                <a:gd name="connsiteX29" fmla="*/ 1697637 w 5306200"/>
                <a:gd name="connsiteY29" fmla="*/ 669213 h 747096"/>
                <a:gd name="connsiteX30" fmla="*/ 1513026 w 5306200"/>
                <a:gd name="connsiteY30" fmla="*/ 652832 h 747096"/>
                <a:gd name="connsiteX31" fmla="*/ 1319762 w 5306200"/>
                <a:gd name="connsiteY31" fmla="*/ 631714 h 747096"/>
                <a:gd name="connsiteX32" fmla="*/ 1063038 w 5306200"/>
                <a:gd name="connsiteY32" fmla="*/ 602869 h 747096"/>
                <a:gd name="connsiteX33" fmla="*/ 538051 w 5306200"/>
                <a:gd name="connsiteY33" fmla="*/ 522102 h 747096"/>
                <a:gd name="connsiteX34" fmla="*/ 373632 w 5306200"/>
                <a:gd name="connsiteY34" fmla="*/ 496141 h 747096"/>
                <a:gd name="connsiteX35" fmla="*/ 192723 w 5306200"/>
                <a:gd name="connsiteY35" fmla="*/ 467187 h 747096"/>
                <a:gd name="connsiteX36" fmla="*/ 0 w 5306200"/>
                <a:gd name="connsiteY36"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722586 w 5306200"/>
                <a:gd name="connsiteY16" fmla="*/ 1153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4551 w 5306200"/>
                <a:gd name="connsiteY15" fmla="*/ 1442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366851 w 5306200"/>
                <a:gd name="connsiteY23" fmla="*/ 729789 h 747096"/>
                <a:gd name="connsiteX24" fmla="*/ 2263008 w 5306200"/>
                <a:gd name="connsiteY24" fmla="*/ 724020 h 747096"/>
                <a:gd name="connsiteX25" fmla="*/ 2075512 w 5306200"/>
                <a:gd name="connsiteY25" fmla="*/ 706713 h 747096"/>
                <a:gd name="connsiteX26" fmla="*/ 1882248 w 5306200"/>
                <a:gd name="connsiteY26" fmla="*/ 686521 h 747096"/>
                <a:gd name="connsiteX27" fmla="*/ 1697637 w 5306200"/>
                <a:gd name="connsiteY27" fmla="*/ 669213 h 747096"/>
                <a:gd name="connsiteX28" fmla="*/ 1513026 w 5306200"/>
                <a:gd name="connsiteY28" fmla="*/ 652832 h 747096"/>
                <a:gd name="connsiteX29" fmla="*/ 1319762 w 5306200"/>
                <a:gd name="connsiteY29" fmla="*/ 631714 h 747096"/>
                <a:gd name="connsiteX30" fmla="*/ 1063038 w 5306200"/>
                <a:gd name="connsiteY30" fmla="*/ 602869 h 747096"/>
                <a:gd name="connsiteX31" fmla="*/ 538051 w 5306200"/>
                <a:gd name="connsiteY31" fmla="*/ 522102 h 747096"/>
                <a:gd name="connsiteX32" fmla="*/ 373632 w 5306200"/>
                <a:gd name="connsiteY32" fmla="*/ 496141 h 747096"/>
                <a:gd name="connsiteX33" fmla="*/ 192723 w 5306200"/>
                <a:gd name="connsiteY33" fmla="*/ 467187 h 747096"/>
                <a:gd name="connsiteX34" fmla="*/ 0 w 5306200"/>
                <a:gd name="connsiteY34"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263008 w 5306200"/>
                <a:gd name="connsiteY23" fmla="*/ 724020 h 747096"/>
                <a:gd name="connsiteX24" fmla="*/ 2075512 w 5306200"/>
                <a:gd name="connsiteY24" fmla="*/ 706713 h 747096"/>
                <a:gd name="connsiteX25" fmla="*/ 1882248 w 5306200"/>
                <a:gd name="connsiteY25" fmla="*/ 686521 h 747096"/>
                <a:gd name="connsiteX26" fmla="*/ 1697637 w 5306200"/>
                <a:gd name="connsiteY26" fmla="*/ 669213 h 747096"/>
                <a:gd name="connsiteX27" fmla="*/ 1513026 w 5306200"/>
                <a:gd name="connsiteY27" fmla="*/ 652832 h 747096"/>
                <a:gd name="connsiteX28" fmla="*/ 1319762 w 5306200"/>
                <a:gd name="connsiteY28" fmla="*/ 631714 h 747096"/>
                <a:gd name="connsiteX29" fmla="*/ 1063038 w 5306200"/>
                <a:gd name="connsiteY29" fmla="*/ 602869 h 747096"/>
                <a:gd name="connsiteX30" fmla="*/ 538051 w 5306200"/>
                <a:gd name="connsiteY30" fmla="*/ 522102 h 747096"/>
                <a:gd name="connsiteX31" fmla="*/ 373632 w 5306200"/>
                <a:gd name="connsiteY31" fmla="*/ 496141 h 747096"/>
                <a:gd name="connsiteX32" fmla="*/ 192723 w 5306200"/>
                <a:gd name="connsiteY32" fmla="*/ 467187 h 747096"/>
                <a:gd name="connsiteX33" fmla="*/ 0 w 5306200"/>
                <a:gd name="connsiteY33"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263008 w 5306200"/>
                <a:gd name="connsiteY23" fmla="*/ 724020 h 747096"/>
                <a:gd name="connsiteX24" fmla="*/ 1882248 w 5306200"/>
                <a:gd name="connsiteY24" fmla="*/ 686521 h 747096"/>
                <a:gd name="connsiteX25" fmla="*/ 1697637 w 5306200"/>
                <a:gd name="connsiteY25" fmla="*/ 669213 h 747096"/>
                <a:gd name="connsiteX26" fmla="*/ 1513026 w 5306200"/>
                <a:gd name="connsiteY26" fmla="*/ 652832 h 747096"/>
                <a:gd name="connsiteX27" fmla="*/ 1319762 w 5306200"/>
                <a:gd name="connsiteY27" fmla="*/ 631714 h 747096"/>
                <a:gd name="connsiteX28" fmla="*/ 1063038 w 5306200"/>
                <a:gd name="connsiteY28" fmla="*/ 602869 h 747096"/>
                <a:gd name="connsiteX29" fmla="*/ 538051 w 5306200"/>
                <a:gd name="connsiteY29" fmla="*/ 522102 h 747096"/>
                <a:gd name="connsiteX30" fmla="*/ 373632 w 5306200"/>
                <a:gd name="connsiteY30" fmla="*/ 496141 h 747096"/>
                <a:gd name="connsiteX31" fmla="*/ 192723 w 5306200"/>
                <a:gd name="connsiteY31" fmla="*/ 467187 h 747096"/>
                <a:gd name="connsiteX32" fmla="*/ 0 w 5306200"/>
                <a:gd name="connsiteY3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86521 h 747096"/>
                <a:gd name="connsiteX25" fmla="*/ 1697637 w 5306200"/>
                <a:gd name="connsiteY25" fmla="*/ 669213 h 747096"/>
                <a:gd name="connsiteX26" fmla="*/ 1513026 w 5306200"/>
                <a:gd name="connsiteY26" fmla="*/ 652832 h 747096"/>
                <a:gd name="connsiteX27" fmla="*/ 1319762 w 5306200"/>
                <a:gd name="connsiteY27" fmla="*/ 631714 h 747096"/>
                <a:gd name="connsiteX28" fmla="*/ 1063038 w 5306200"/>
                <a:gd name="connsiteY28" fmla="*/ 602869 h 747096"/>
                <a:gd name="connsiteX29" fmla="*/ 538051 w 5306200"/>
                <a:gd name="connsiteY29" fmla="*/ 522102 h 747096"/>
                <a:gd name="connsiteX30" fmla="*/ 373632 w 5306200"/>
                <a:gd name="connsiteY30" fmla="*/ 496141 h 747096"/>
                <a:gd name="connsiteX31" fmla="*/ 192723 w 5306200"/>
                <a:gd name="connsiteY31" fmla="*/ 467187 h 747096"/>
                <a:gd name="connsiteX32" fmla="*/ 0 w 5306200"/>
                <a:gd name="connsiteY3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86521 h 747096"/>
                <a:gd name="connsiteX25" fmla="*/ 1513026 w 5306200"/>
                <a:gd name="connsiteY25" fmla="*/ 652832 h 747096"/>
                <a:gd name="connsiteX26" fmla="*/ 1319762 w 5306200"/>
                <a:gd name="connsiteY26" fmla="*/ 631714 h 747096"/>
                <a:gd name="connsiteX27" fmla="*/ 1063038 w 5306200"/>
                <a:gd name="connsiteY27" fmla="*/ 602869 h 747096"/>
                <a:gd name="connsiteX28" fmla="*/ 538051 w 5306200"/>
                <a:gd name="connsiteY28" fmla="*/ 522102 h 747096"/>
                <a:gd name="connsiteX29" fmla="*/ 373632 w 5306200"/>
                <a:gd name="connsiteY29" fmla="*/ 496141 h 747096"/>
                <a:gd name="connsiteX30" fmla="*/ 192723 w 5306200"/>
                <a:gd name="connsiteY30" fmla="*/ 467187 h 747096"/>
                <a:gd name="connsiteX31" fmla="*/ 0 w 5306200"/>
                <a:gd name="connsiteY3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98552 h 747096"/>
                <a:gd name="connsiteX25" fmla="*/ 1513026 w 5306200"/>
                <a:gd name="connsiteY25" fmla="*/ 652832 h 747096"/>
                <a:gd name="connsiteX26" fmla="*/ 1319762 w 5306200"/>
                <a:gd name="connsiteY26" fmla="*/ 631714 h 747096"/>
                <a:gd name="connsiteX27" fmla="*/ 1063038 w 5306200"/>
                <a:gd name="connsiteY27" fmla="*/ 602869 h 747096"/>
                <a:gd name="connsiteX28" fmla="*/ 538051 w 5306200"/>
                <a:gd name="connsiteY28" fmla="*/ 522102 h 747096"/>
                <a:gd name="connsiteX29" fmla="*/ 373632 w 5306200"/>
                <a:gd name="connsiteY29" fmla="*/ 496141 h 747096"/>
                <a:gd name="connsiteX30" fmla="*/ 192723 w 5306200"/>
                <a:gd name="connsiteY30" fmla="*/ 467187 h 747096"/>
                <a:gd name="connsiteX31" fmla="*/ 0 w 5306200"/>
                <a:gd name="connsiteY3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38039 w 5306200"/>
                <a:gd name="connsiteY13" fmla="*/ 14530 h 747096"/>
                <a:gd name="connsiteX14" fmla="*/ 3000540 w 5306200"/>
                <a:gd name="connsiteY14" fmla="*/ 10412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00540 w 5306200"/>
                <a:gd name="connsiteY14" fmla="*/ 10412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6598025"/>
                <a:gd name="connsiteY0" fmla="*/ 165450 h 747096"/>
                <a:gd name="connsiteX1" fmla="*/ 1391426 w 6598025"/>
                <a:gd name="connsiteY1" fmla="*/ 386528 h 747096"/>
                <a:gd name="connsiteX2" fmla="*/ 1426040 w 6598025"/>
                <a:gd name="connsiteY2" fmla="*/ 369221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1426040 w 6598025"/>
                <a:gd name="connsiteY2" fmla="*/ 369221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32795 w 6598025"/>
                <a:gd name="connsiteY7" fmla="*/ 158866 h 747096"/>
                <a:gd name="connsiteX8" fmla="*/ 1928429 w 6598025"/>
                <a:gd name="connsiteY8" fmla="*/ 96984 h 747096"/>
                <a:gd name="connsiteX9" fmla="*/ 2149135 w 6598025"/>
                <a:gd name="connsiteY9" fmla="*/ 107978 h 747096"/>
                <a:gd name="connsiteX10" fmla="*/ 2427794 w 6598025"/>
                <a:gd name="connsiteY10" fmla="*/ 61933 h 747096"/>
                <a:gd name="connsiteX11" fmla="*/ 2616058 w 6598025"/>
                <a:gd name="connsiteY11" fmla="*/ 45659 h 747096"/>
                <a:gd name="connsiteX12" fmla="*/ 2927745 w 6598025"/>
                <a:gd name="connsiteY12" fmla="*/ 25360 h 747096"/>
                <a:gd name="connsiteX13" fmla="*/ 3326028 w 6598025"/>
                <a:gd name="connsiteY13" fmla="*/ 12788 h 747096"/>
                <a:gd name="connsiteX14" fmla="*/ 3737885 w 6598025"/>
                <a:gd name="connsiteY14" fmla="*/ 2499 h 747096"/>
                <a:gd name="connsiteX15" fmla="*/ 4308408 w 6598025"/>
                <a:gd name="connsiteY15" fmla="*/ 6401 h 747096"/>
                <a:gd name="connsiteX16" fmla="*/ 4999171 w 6598025"/>
                <a:gd name="connsiteY16" fmla="*/ 3917 h 747096"/>
                <a:gd name="connsiteX17" fmla="*/ 6598025 w 6598025"/>
                <a:gd name="connsiteY17" fmla="*/ 0 h 747096"/>
                <a:gd name="connsiteX18" fmla="*/ 6598025 w 6598025"/>
                <a:gd name="connsiteY18" fmla="*/ 744212 h 747096"/>
                <a:gd name="connsiteX19" fmla="*/ 4469233 w 6598025"/>
                <a:gd name="connsiteY19" fmla="*/ 747096 h 747096"/>
                <a:gd name="connsiteX20" fmla="*/ 4244238 w 6598025"/>
                <a:gd name="connsiteY20" fmla="*/ 747096 h 747096"/>
                <a:gd name="connsiteX21" fmla="*/ 4169240 w 6598025"/>
                <a:gd name="connsiteY21" fmla="*/ 747096 h 747096"/>
                <a:gd name="connsiteX22" fmla="*/ 3748097 w 6598025"/>
                <a:gd name="connsiteY22" fmla="*/ 735558 h 747096"/>
                <a:gd name="connsiteX23" fmla="*/ 3470612 w 6598025"/>
                <a:gd name="connsiteY23" fmla="*/ 720010 h 747096"/>
                <a:gd name="connsiteX24" fmla="*/ 3174073 w 6598025"/>
                <a:gd name="connsiteY24" fmla="*/ 698552 h 747096"/>
                <a:gd name="connsiteX25" fmla="*/ 2804851 w 6598025"/>
                <a:gd name="connsiteY25" fmla="*/ 652832 h 747096"/>
                <a:gd name="connsiteX26" fmla="*/ 2611587 w 6598025"/>
                <a:gd name="connsiteY26" fmla="*/ 631714 h 747096"/>
                <a:gd name="connsiteX27" fmla="*/ 2354863 w 6598025"/>
                <a:gd name="connsiteY27" fmla="*/ 602869 h 747096"/>
                <a:gd name="connsiteX28" fmla="*/ 1829876 w 6598025"/>
                <a:gd name="connsiteY28" fmla="*/ 522102 h 747096"/>
                <a:gd name="connsiteX29" fmla="*/ 1665457 w 6598025"/>
                <a:gd name="connsiteY29" fmla="*/ 496141 h 747096"/>
                <a:gd name="connsiteX30" fmla="*/ 1484548 w 6598025"/>
                <a:gd name="connsiteY30" fmla="*/ 467187 h 747096"/>
                <a:gd name="connsiteX31" fmla="*/ 0 w 6598025"/>
                <a:gd name="connsiteY31"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870379 w 6598025"/>
                <a:gd name="connsiteY7" fmla="*/ 107660 h 747096"/>
                <a:gd name="connsiteX8" fmla="*/ 1928429 w 6598025"/>
                <a:gd name="connsiteY8" fmla="*/ 96984 h 747096"/>
                <a:gd name="connsiteX9" fmla="*/ 2149135 w 6598025"/>
                <a:gd name="connsiteY9" fmla="*/ 107978 h 747096"/>
                <a:gd name="connsiteX10" fmla="*/ 2427794 w 6598025"/>
                <a:gd name="connsiteY10" fmla="*/ 61933 h 747096"/>
                <a:gd name="connsiteX11" fmla="*/ 2616058 w 6598025"/>
                <a:gd name="connsiteY11" fmla="*/ 45659 h 747096"/>
                <a:gd name="connsiteX12" fmla="*/ 2927745 w 6598025"/>
                <a:gd name="connsiteY12" fmla="*/ 25360 h 747096"/>
                <a:gd name="connsiteX13" fmla="*/ 3326028 w 6598025"/>
                <a:gd name="connsiteY13" fmla="*/ 12788 h 747096"/>
                <a:gd name="connsiteX14" fmla="*/ 3737885 w 6598025"/>
                <a:gd name="connsiteY14" fmla="*/ 2499 h 747096"/>
                <a:gd name="connsiteX15" fmla="*/ 4308408 w 6598025"/>
                <a:gd name="connsiteY15" fmla="*/ 6401 h 747096"/>
                <a:gd name="connsiteX16" fmla="*/ 4999171 w 6598025"/>
                <a:gd name="connsiteY16" fmla="*/ 3917 h 747096"/>
                <a:gd name="connsiteX17" fmla="*/ 6598025 w 6598025"/>
                <a:gd name="connsiteY17" fmla="*/ 0 h 747096"/>
                <a:gd name="connsiteX18" fmla="*/ 6598025 w 6598025"/>
                <a:gd name="connsiteY18" fmla="*/ 744212 h 747096"/>
                <a:gd name="connsiteX19" fmla="*/ 4469233 w 6598025"/>
                <a:gd name="connsiteY19" fmla="*/ 747096 h 747096"/>
                <a:gd name="connsiteX20" fmla="*/ 4244238 w 6598025"/>
                <a:gd name="connsiteY20" fmla="*/ 747096 h 747096"/>
                <a:gd name="connsiteX21" fmla="*/ 4169240 w 6598025"/>
                <a:gd name="connsiteY21" fmla="*/ 747096 h 747096"/>
                <a:gd name="connsiteX22" fmla="*/ 3748097 w 6598025"/>
                <a:gd name="connsiteY22" fmla="*/ 735558 h 747096"/>
                <a:gd name="connsiteX23" fmla="*/ 3470612 w 6598025"/>
                <a:gd name="connsiteY23" fmla="*/ 720010 h 747096"/>
                <a:gd name="connsiteX24" fmla="*/ 3174073 w 6598025"/>
                <a:gd name="connsiteY24" fmla="*/ 698552 h 747096"/>
                <a:gd name="connsiteX25" fmla="*/ 2804851 w 6598025"/>
                <a:gd name="connsiteY25" fmla="*/ 652832 h 747096"/>
                <a:gd name="connsiteX26" fmla="*/ 2611587 w 6598025"/>
                <a:gd name="connsiteY26" fmla="*/ 631714 h 747096"/>
                <a:gd name="connsiteX27" fmla="*/ 2354863 w 6598025"/>
                <a:gd name="connsiteY27" fmla="*/ 602869 h 747096"/>
                <a:gd name="connsiteX28" fmla="*/ 1829876 w 6598025"/>
                <a:gd name="connsiteY28" fmla="*/ 522102 h 747096"/>
                <a:gd name="connsiteX29" fmla="*/ 1665457 w 6598025"/>
                <a:gd name="connsiteY29" fmla="*/ 496141 h 747096"/>
                <a:gd name="connsiteX30" fmla="*/ 1484548 w 6598025"/>
                <a:gd name="connsiteY30" fmla="*/ 467187 h 747096"/>
                <a:gd name="connsiteX31" fmla="*/ 0 w 6598025"/>
                <a:gd name="connsiteY31"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28429 w 6598025"/>
                <a:gd name="connsiteY7" fmla="*/ 96984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1928429 w 6598025"/>
                <a:gd name="connsiteY6" fmla="*/ 96984 h 747096"/>
                <a:gd name="connsiteX7" fmla="*/ 2149135 w 6598025"/>
                <a:gd name="connsiteY7" fmla="*/ 107978 h 747096"/>
                <a:gd name="connsiteX8" fmla="*/ 2427794 w 6598025"/>
                <a:gd name="connsiteY8" fmla="*/ 61933 h 747096"/>
                <a:gd name="connsiteX9" fmla="*/ 2616058 w 6598025"/>
                <a:gd name="connsiteY9" fmla="*/ 45659 h 747096"/>
                <a:gd name="connsiteX10" fmla="*/ 2927745 w 6598025"/>
                <a:gd name="connsiteY10" fmla="*/ 25360 h 747096"/>
                <a:gd name="connsiteX11" fmla="*/ 3326028 w 6598025"/>
                <a:gd name="connsiteY11" fmla="*/ 12788 h 747096"/>
                <a:gd name="connsiteX12" fmla="*/ 3737885 w 6598025"/>
                <a:gd name="connsiteY12" fmla="*/ 2499 h 747096"/>
                <a:gd name="connsiteX13" fmla="*/ 4308408 w 6598025"/>
                <a:gd name="connsiteY13" fmla="*/ 6401 h 747096"/>
                <a:gd name="connsiteX14" fmla="*/ 4999171 w 6598025"/>
                <a:gd name="connsiteY14" fmla="*/ 3917 h 747096"/>
                <a:gd name="connsiteX15" fmla="*/ 6598025 w 6598025"/>
                <a:gd name="connsiteY15" fmla="*/ 0 h 747096"/>
                <a:gd name="connsiteX16" fmla="*/ 6598025 w 6598025"/>
                <a:gd name="connsiteY16" fmla="*/ 744212 h 747096"/>
                <a:gd name="connsiteX17" fmla="*/ 4469233 w 6598025"/>
                <a:gd name="connsiteY17" fmla="*/ 747096 h 747096"/>
                <a:gd name="connsiteX18" fmla="*/ 4244238 w 6598025"/>
                <a:gd name="connsiteY18" fmla="*/ 747096 h 747096"/>
                <a:gd name="connsiteX19" fmla="*/ 4169240 w 6598025"/>
                <a:gd name="connsiteY19" fmla="*/ 747096 h 747096"/>
                <a:gd name="connsiteX20" fmla="*/ 3748097 w 6598025"/>
                <a:gd name="connsiteY20" fmla="*/ 735558 h 747096"/>
                <a:gd name="connsiteX21" fmla="*/ 3470612 w 6598025"/>
                <a:gd name="connsiteY21" fmla="*/ 720010 h 747096"/>
                <a:gd name="connsiteX22" fmla="*/ 3174073 w 6598025"/>
                <a:gd name="connsiteY22" fmla="*/ 698552 h 747096"/>
                <a:gd name="connsiteX23" fmla="*/ 2804851 w 6598025"/>
                <a:gd name="connsiteY23" fmla="*/ 652832 h 747096"/>
                <a:gd name="connsiteX24" fmla="*/ 2611587 w 6598025"/>
                <a:gd name="connsiteY24" fmla="*/ 631714 h 747096"/>
                <a:gd name="connsiteX25" fmla="*/ 2354863 w 6598025"/>
                <a:gd name="connsiteY25" fmla="*/ 602869 h 747096"/>
                <a:gd name="connsiteX26" fmla="*/ 1829876 w 6598025"/>
                <a:gd name="connsiteY26" fmla="*/ 522102 h 747096"/>
                <a:gd name="connsiteX27" fmla="*/ 1665457 w 6598025"/>
                <a:gd name="connsiteY27" fmla="*/ 496141 h 747096"/>
                <a:gd name="connsiteX28" fmla="*/ 1484548 w 6598025"/>
                <a:gd name="connsiteY28" fmla="*/ 467187 h 747096"/>
                <a:gd name="connsiteX29" fmla="*/ 0 w 6598025"/>
                <a:gd name="connsiteY29"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1928429 w 6598025"/>
                <a:gd name="connsiteY6" fmla="*/ 96984 h 747096"/>
                <a:gd name="connsiteX7" fmla="*/ 2160150 w 6598025"/>
                <a:gd name="connsiteY7" fmla="*/ 86032 h 747096"/>
                <a:gd name="connsiteX8" fmla="*/ 2427794 w 6598025"/>
                <a:gd name="connsiteY8" fmla="*/ 61933 h 747096"/>
                <a:gd name="connsiteX9" fmla="*/ 2616058 w 6598025"/>
                <a:gd name="connsiteY9" fmla="*/ 45659 h 747096"/>
                <a:gd name="connsiteX10" fmla="*/ 2927745 w 6598025"/>
                <a:gd name="connsiteY10" fmla="*/ 25360 h 747096"/>
                <a:gd name="connsiteX11" fmla="*/ 3326028 w 6598025"/>
                <a:gd name="connsiteY11" fmla="*/ 12788 h 747096"/>
                <a:gd name="connsiteX12" fmla="*/ 3737885 w 6598025"/>
                <a:gd name="connsiteY12" fmla="*/ 2499 h 747096"/>
                <a:gd name="connsiteX13" fmla="*/ 4308408 w 6598025"/>
                <a:gd name="connsiteY13" fmla="*/ 6401 h 747096"/>
                <a:gd name="connsiteX14" fmla="*/ 4999171 w 6598025"/>
                <a:gd name="connsiteY14" fmla="*/ 3917 h 747096"/>
                <a:gd name="connsiteX15" fmla="*/ 6598025 w 6598025"/>
                <a:gd name="connsiteY15" fmla="*/ 0 h 747096"/>
                <a:gd name="connsiteX16" fmla="*/ 6598025 w 6598025"/>
                <a:gd name="connsiteY16" fmla="*/ 744212 h 747096"/>
                <a:gd name="connsiteX17" fmla="*/ 4469233 w 6598025"/>
                <a:gd name="connsiteY17" fmla="*/ 747096 h 747096"/>
                <a:gd name="connsiteX18" fmla="*/ 4244238 w 6598025"/>
                <a:gd name="connsiteY18" fmla="*/ 747096 h 747096"/>
                <a:gd name="connsiteX19" fmla="*/ 4169240 w 6598025"/>
                <a:gd name="connsiteY19" fmla="*/ 747096 h 747096"/>
                <a:gd name="connsiteX20" fmla="*/ 3748097 w 6598025"/>
                <a:gd name="connsiteY20" fmla="*/ 735558 h 747096"/>
                <a:gd name="connsiteX21" fmla="*/ 3470612 w 6598025"/>
                <a:gd name="connsiteY21" fmla="*/ 720010 h 747096"/>
                <a:gd name="connsiteX22" fmla="*/ 3174073 w 6598025"/>
                <a:gd name="connsiteY22" fmla="*/ 698552 h 747096"/>
                <a:gd name="connsiteX23" fmla="*/ 2804851 w 6598025"/>
                <a:gd name="connsiteY23" fmla="*/ 652832 h 747096"/>
                <a:gd name="connsiteX24" fmla="*/ 2611587 w 6598025"/>
                <a:gd name="connsiteY24" fmla="*/ 631714 h 747096"/>
                <a:gd name="connsiteX25" fmla="*/ 2354863 w 6598025"/>
                <a:gd name="connsiteY25" fmla="*/ 602869 h 747096"/>
                <a:gd name="connsiteX26" fmla="*/ 1829876 w 6598025"/>
                <a:gd name="connsiteY26" fmla="*/ 522102 h 747096"/>
                <a:gd name="connsiteX27" fmla="*/ 1665457 w 6598025"/>
                <a:gd name="connsiteY27" fmla="*/ 496141 h 747096"/>
                <a:gd name="connsiteX28" fmla="*/ 1484548 w 6598025"/>
                <a:gd name="connsiteY28" fmla="*/ 467187 h 747096"/>
                <a:gd name="connsiteX29" fmla="*/ 0 w 6598025"/>
                <a:gd name="connsiteY29"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0593 w 6598025"/>
                <a:gd name="connsiteY3" fmla="*/ 118600 h 747096"/>
                <a:gd name="connsiteX4" fmla="*/ 1549555 w 6598025"/>
                <a:gd name="connsiteY4" fmla="*/ 86663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484548 w 6598025"/>
                <a:gd name="connsiteY26" fmla="*/ 467187 h 747096"/>
                <a:gd name="connsiteX27" fmla="*/ 0 w 6598025"/>
                <a:gd name="connsiteY27"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84387 w 6598025"/>
                <a:gd name="connsiteY8" fmla="*/ 8655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2963507 w 6598025"/>
                <a:gd name="connsiteY8" fmla="*/ 13485 h 747096"/>
                <a:gd name="connsiteX9" fmla="*/ 3326028 w 6598025"/>
                <a:gd name="connsiteY9" fmla="*/ 12788 h 747096"/>
                <a:gd name="connsiteX10" fmla="*/ 3737885 w 6598025"/>
                <a:gd name="connsiteY10" fmla="*/ 2499 h 747096"/>
                <a:gd name="connsiteX11" fmla="*/ 4308408 w 6598025"/>
                <a:gd name="connsiteY11" fmla="*/ 6401 h 747096"/>
                <a:gd name="connsiteX12" fmla="*/ 4999171 w 6598025"/>
                <a:gd name="connsiteY12" fmla="*/ 3917 h 747096"/>
                <a:gd name="connsiteX13" fmla="*/ 6598025 w 6598025"/>
                <a:gd name="connsiteY13" fmla="*/ 0 h 747096"/>
                <a:gd name="connsiteX14" fmla="*/ 6598025 w 6598025"/>
                <a:gd name="connsiteY14" fmla="*/ 744212 h 747096"/>
                <a:gd name="connsiteX15" fmla="*/ 4469233 w 6598025"/>
                <a:gd name="connsiteY15" fmla="*/ 747096 h 747096"/>
                <a:gd name="connsiteX16" fmla="*/ 4244238 w 6598025"/>
                <a:gd name="connsiteY16" fmla="*/ 747096 h 747096"/>
                <a:gd name="connsiteX17" fmla="*/ 4169240 w 6598025"/>
                <a:gd name="connsiteY17" fmla="*/ 747096 h 747096"/>
                <a:gd name="connsiteX18" fmla="*/ 3748097 w 6598025"/>
                <a:gd name="connsiteY18" fmla="*/ 735558 h 747096"/>
                <a:gd name="connsiteX19" fmla="*/ 3470612 w 6598025"/>
                <a:gd name="connsiteY19" fmla="*/ 720010 h 747096"/>
                <a:gd name="connsiteX20" fmla="*/ 3174073 w 6598025"/>
                <a:gd name="connsiteY20" fmla="*/ 698552 h 747096"/>
                <a:gd name="connsiteX21" fmla="*/ 2804851 w 6598025"/>
                <a:gd name="connsiteY21" fmla="*/ 652832 h 747096"/>
                <a:gd name="connsiteX22" fmla="*/ 2611587 w 6598025"/>
                <a:gd name="connsiteY22" fmla="*/ 631714 h 747096"/>
                <a:gd name="connsiteX23" fmla="*/ 2354863 w 6598025"/>
                <a:gd name="connsiteY23" fmla="*/ 602869 h 747096"/>
                <a:gd name="connsiteX24" fmla="*/ 1829876 w 6598025"/>
                <a:gd name="connsiteY24" fmla="*/ 522102 h 747096"/>
                <a:gd name="connsiteX25" fmla="*/ 0 w 6598025"/>
                <a:gd name="connsiteY25"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326028 w 6598025"/>
                <a:gd name="connsiteY8" fmla="*/ 12788 h 747096"/>
                <a:gd name="connsiteX9" fmla="*/ 3737885 w 6598025"/>
                <a:gd name="connsiteY9" fmla="*/ 2499 h 747096"/>
                <a:gd name="connsiteX10" fmla="*/ 4308408 w 6598025"/>
                <a:gd name="connsiteY10" fmla="*/ 6401 h 747096"/>
                <a:gd name="connsiteX11" fmla="*/ 4999171 w 6598025"/>
                <a:gd name="connsiteY11" fmla="*/ 3917 h 747096"/>
                <a:gd name="connsiteX12" fmla="*/ 6598025 w 6598025"/>
                <a:gd name="connsiteY12" fmla="*/ 0 h 747096"/>
                <a:gd name="connsiteX13" fmla="*/ 6598025 w 6598025"/>
                <a:gd name="connsiteY13" fmla="*/ 744212 h 747096"/>
                <a:gd name="connsiteX14" fmla="*/ 4469233 w 6598025"/>
                <a:gd name="connsiteY14" fmla="*/ 747096 h 747096"/>
                <a:gd name="connsiteX15" fmla="*/ 4244238 w 6598025"/>
                <a:gd name="connsiteY15" fmla="*/ 747096 h 747096"/>
                <a:gd name="connsiteX16" fmla="*/ 4169240 w 6598025"/>
                <a:gd name="connsiteY16" fmla="*/ 747096 h 747096"/>
                <a:gd name="connsiteX17" fmla="*/ 3748097 w 6598025"/>
                <a:gd name="connsiteY17" fmla="*/ 735558 h 747096"/>
                <a:gd name="connsiteX18" fmla="*/ 3470612 w 6598025"/>
                <a:gd name="connsiteY18" fmla="*/ 720010 h 747096"/>
                <a:gd name="connsiteX19" fmla="*/ 3174073 w 6598025"/>
                <a:gd name="connsiteY19" fmla="*/ 698552 h 747096"/>
                <a:gd name="connsiteX20" fmla="*/ 2804851 w 6598025"/>
                <a:gd name="connsiteY20" fmla="*/ 652832 h 747096"/>
                <a:gd name="connsiteX21" fmla="*/ 2611587 w 6598025"/>
                <a:gd name="connsiteY21" fmla="*/ 631714 h 747096"/>
                <a:gd name="connsiteX22" fmla="*/ 2354863 w 6598025"/>
                <a:gd name="connsiteY22" fmla="*/ 602869 h 747096"/>
                <a:gd name="connsiteX23" fmla="*/ 1829876 w 6598025"/>
                <a:gd name="connsiteY23" fmla="*/ 522102 h 747096"/>
                <a:gd name="connsiteX24" fmla="*/ 0 w 6598025"/>
                <a:gd name="connsiteY24"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611587 w 6598025"/>
                <a:gd name="connsiteY19" fmla="*/ 631714 h 747096"/>
                <a:gd name="connsiteX20" fmla="*/ 2354863 w 6598025"/>
                <a:gd name="connsiteY20" fmla="*/ 602869 h 747096"/>
                <a:gd name="connsiteX21" fmla="*/ 1829876 w 6598025"/>
                <a:gd name="connsiteY21" fmla="*/ 522102 h 747096"/>
                <a:gd name="connsiteX22" fmla="*/ 0 w 6598025"/>
                <a:gd name="connsiteY22"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3748097 w 6598025"/>
                <a:gd name="connsiteY15" fmla="*/ 735558 h 747096"/>
                <a:gd name="connsiteX16" fmla="*/ 3470612 w 6598025"/>
                <a:gd name="connsiteY16" fmla="*/ 720010 h 747096"/>
                <a:gd name="connsiteX17" fmla="*/ 3174073 w 6598025"/>
                <a:gd name="connsiteY17" fmla="*/ 698552 h 747096"/>
                <a:gd name="connsiteX18" fmla="*/ 2611587 w 6598025"/>
                <a:gd name="connsiteY18" fmla="*/ 631714 h 747096"/>
                <a:gd name="connsiteX19" fmla="*/ 2354863 w 6598025"/>
                <a:gd name="connsiteY19" fmla="*/ 602869 h 747096"/>
                <a:gd name="connsiteX20" fmla="*/ 1829876 w 6598025"/>
                <a:gd name="connsiteY20" fmla="*/ 522102 h 747096"/>
                <a:gd name="connsiteX21" fmla="*/ 0 w 6598025"/>
                <a:gd name="connsiteY21" fmla="*/ 165450 h 74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98025" h="747096">
                  <a:moveTo>
                    <a:pt x="0" y="165450"/>
                  </a:moveTo>
                  <a:lnTo>
                    <a:pt x="330362" y="145127"/>
                  </a:lnTo>
                  <a:lnTo>
                    <a:pt x="797690" y="104069"/>
                  </a:lnTo>
                  <a:lnTo>
                    <a:pt x="1295985" y="74281"/>
                  </a:lnTo>
                  <a:lnTo>
                    <a:pt x="1585317" y="56975"/>
                  </a:lnTo>
                  <a:lnTo>
                    <a:pt x="1886701" y="37663"/>
                  </a:lnTo>
                  <a:cubicBezTo>
                    <a:pt x="1989691" y="33291"/>
                    <a:pt x="2083352" y="29743"/>
                    <a:pt x="2184469" y="28460"/>
                  </a:cubicBezTo>
                  <a:lnTo>
                    <a:pt x="2684387" y="8655"/>
                  </a:lnTo>
                  <a:lnTo>
                    <a:pt x="3737885" y="2499"/>
                  </a:lnTo>
                  <a:lnTo>
                    <a:pt x="4308408" y="6401"/>
                  </a:lnTo>
                  <a:lnTo>
                    <a:pt x="4999171" y="3917"/>
                  </a:lnTo>
                  <a:lnTo>
                    <a:pt x="6598025" y="0"/>
                  </a:lnTo>
                  <a:lnTo>
                    <a:pt x="6598025" y="744212"/>
                  </a:lnTo>
                  <a:lnTo>
                    <a:pt x="4469233" y="747096"/>
                  </a:lnTo>
                  <a:lnTo>
                    <a:pt x="4244238" y="747096"/>
                  </a:lnTo>
                  <a:lnTo>
                    <a:pt x="3748097" y="735558"/>
                  </a:lnTo>
                  <a:cubicBezTo>
                    <a:pt x="3631659" y="731044"/>
                    <a:pt x="3563107" y="725193"/>
                    <a:pt x="3470612" y="720010"/>
                  </a:cubicBezTo>
                  <a:lnTo>
                    <a:pt x="3174073" y="698552"/>
                  </a:lnTo>
                  <a:lnTo>
                    <a:pt x="2611587" y="631714"/>
                  </a:lnTo>
                  <a:lnTo>
                    <a:pt x="2354863" y="602869"/>
                  </a:lnTo>
                  <a:lnTo>
                    <a:pt x="1829876" y="522102"/>
                  </a:lnTo>
                  <a:lnTo>
                    <a:pt x="0" y="16545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grpSp>
        <p:nvGrpSpPr>
          <p:cNvPr id="46" name="Group 45" hidden="1"/>
          <p:cNvGrpSpPr/>
          <p:nvPr userDrawn="1"/>
        </p:nvGrpSpPr>
        <p:grpSpPr>
          <a:xfrm>
            <a:off x="-250430" y="-248204"/>
            <a:ext cx="12579836" cy="10338568"/>
            <a:chOff x="-94871" y="-186153"/>
            <a:chExt cx="9248972" cy="7753926"/>
          </a:xfrm>
        </p:grpSpPr>
        <p:sp>
          <p:nvSpPr>
            <p:cNvPr id="42" name="Freeform 41"/>
            <p:cNvSpPr>
              <a:spLocks/>
            </p:cNvSpPr>
            <p:nvPr userDrawn="1"/>
          </p:nvSpPr>
          <p:spPr bwMode="auto">
            <a:xfrm rot="7359879">
              <a:off x="1731890" y="23803"/>
              <a:ext cx="5937912" cy="8456220"/>
            </a:xfrm>
            <a:custGeom>
              <a:avLst/>
              <a:gdLst>
                <a:gd name="connsiteX0" fmla="*/ 1576791 w 5937912"/>
                <a:gd name="connsiteY0" fmla="*/ 5964846 h 8456220"/>
                <a:gd name="connsiteX1" fmla="*/ 1122616 w 5937912"/>
                <a:gd name="connsiteY1" fmla="*/ 5153283 h 8456220"/>
                <a:gd name="connsiteX2" fmla="*/ 1317 w 5937912"/>
                <a:gd name="connsiteY2" fmla="*/ 860987 h 8456220"/>
                <a:gd name="connsiteX3" fmla="*/ 0 w 5937912"/>
                <a:gd name="connsiteY3" fmla="*/ 841677 h 8456220"/>
                <a:gd name="connsiteX4" fmla="*/ 1312826 w 5937912"/>
                <a:gd name="connsiteY4" fmla="*/ 0 h 8456220"/>
                <a:gd name="connsiteX5" fmla="*/ 5937912 w 5937912"/>
                <a:gd name="connsiteY5" fmla="*/ 7214097 h 8456220"/>
                <a:gd name="connsiteX6" fmla="*/ 4000477 w 5937912"/>
                <a:gd name="connsiteY6" fmla="*/ 8456220 h 8456220"/>
                <a:gd name="connsiteX7" fmla="*/ 3905396 w 5937912"/>
                <a:gd name="connsiteY7" fmla="*/ 8407067 h 8456220"/>
                <a:gd name="connsiteX8" fmla="*/ 2139968 w 5937912"/>
                <a:gd name="connsiteY8" fmla="*/ 6776410 h 8456220"/>
                <a:gd name="connsiteX9" fmla="*/ 1576791 w 5937912"/>
                <a:gd name="connsiteY9" fmla="*/ 5964846 h 845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37912" h="8456220">
                  <a:moveTo>
                    <a:pt x="1576791" y="5964846"/>
                  </a:moveTo>
                  <a:cubicBezTo>
                    <a:pt x="1413288" y="5706622"/>
                    <a:pt x="1267952" y="5448397"/>
                    <a:pt x="1122616" y="5153283"/>
                  </a:cubicBezTo>
                  <a:cubicBezTo>
                    <a:pt x="526510" y="3821811"/>
                    <a:pt x="126002" y="2391045"/>
                    <a:pt x="1317" y="860987"/>
                  </a:cubicBezTo>
                  <a:lnTo>
                    <a:pt x="0" y="841677"/>
                  </a:lnTo>
                  <a:lnTo>
                    <a:pt x="1312826" y="0"/>
                  </a:lnTo>
                  <a:lnTo>
                    <a:pt x="5937912" y="7214097"/>
                  </a:lnTo>
                  <a:lnTo>
                    <a:pt x="4000477" y="8456220"/>
                  </a:lnTo>
                  <a:lnTo>
                    <a:pt x="3905396" y="8407067"/>
                  </a:lnTo>
                  <a:cubicBezTo>
                    <a:pt x="3286760" y="8050243"/>
                    <a:pt x="2684978" y="7514195"/>
                    <a:pt x="2139968" y="6776410"/>
                  </a:cubicBezTo>
                  <a:cubicBezTo>
                    <a:pt x="1921964" y="6481296"/>
                    <a:pt x="1740294" y="6223071"/>
                    <a:pt x="1576791" y="5964846"/>
                  </a:cubicBezTo>
                  <a:close/>
                </a:path>
              </a:pathLst>
            </a:custGeom>
            <a:solidFill>
              <a:srgbClr val="0095D6"/>
            </a:solidFill>
            <a:ln>
              <a:noFill/>
            </a:ln>
          </p:spPr>
          <p:txBody>
            <a:bodyPr vert="horz" wrap="square" lIns="91440" tIns="45720" rIns="91440" bIns="45720" numCol="1" anchor="t" anchorCtr="0" compatLnSpc="1">
              <a:prstTxWarp prst="textNoShape">
                <a:avLst/>
              </a:prstTxWarp>
              <a:noAutofit/>
            </a:bodyPr>
            <a:lstStyle/>
            <a:p>
              <a:endParaRPr lang="en-GB" sz="2400">
                <a:solidFill>
                  <a:srgbClr val="444492"/>
                </a:solidFill>
              </a:endParaRPr>
            </a:p>
          </p:txBody>
        </p:sp>
        <p:sp>
          <p:nvSpPr>
            <p:cNvPr id="33" name="Freeform 32"/>
            <p:cNvSpPr>
              <a:spLocks/>
            </p:cNvSpPr>
            <p:nvPr userDrawn="1"/>
          </p:nvSpPr>
          <p:spPr bwMode="auto">
            <a:xfrm rot="10800000">
              <a:off x="-580" y="1976715"/>
              <a:ext cx="9154681" cy="3160320"/>
            </a:xfrm>
            <a:custGeom>
              <a:avLst/>
              <a:gdLst>
                <a:gd name="connsiteX0" fmla="*/ 0 w 9154681"/>
                <a:gd name="connsiteY0" fmla="*/ 3360626 h 3360626"/>
                <a:gd name="connsiteX1" fmla="*/ 0 w 9154681"/>
                <a:gd name="connsiteY1" fmla="*/ 0 h 3360626"/>
                <a:gd name="connsiteX2" fmla="*/ 8936232 w 9154681"/>
                <a:gd name="connsiteY2" fmla="*/ 0 h 3360626"/>
                <a:gd name="connsiteX3" fmla="*/ 9014405 w 9154681"/>
                <a:gd name="connsiteY3" fmla="*/ 84036 h 3360626"/>
                <a:gd name="connsiteX4" fmla="*/ 9154681 w 9154681"/>
                <a:gd name="connsiteY4" fmla="*/ 249114 h 3360626"/>
                <a:gd name="connsiteX5" fmla="*/ 9154681 w 9154681"/>
                <a:gd name="connsiteY5" fmla="*/ 2283670 h 3360626"/>
                <a:gd name="connsiteX6" fmla="*/ 9076403 w 9154681"/>
                <a:gd name="connsiteY6" fmla="*/ 2244605 h 3360626"/>
                <a:gd name="connsiteX7" fmla="*/ 65356 w 9154681"/>
                <a:gd name="connsiteY7" fmla="*/ 3357654 h 336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4681" h="3360626">
                  <a:moveTo>
                    <a:pt x="0" y="3360626"/>
                  </a:moveTo>
                  <a:lnTo>
                    <a:pt x="0" y="0"/>
                  </a:lnTo>
                  <a:lnTo>
                    <a:pt x="8936232" y="0"/>
                  </a:lnTo>
                  <a:lnTo>
                    <a:pt x="9014405" y="84036"/>
                  </a:lnTo>
                  <a:lnTo>
                    <a:pt x="9154681" y="249114"/>
                  </a:lnTo>
                  <a:lnTo>
                    <a:pt x="9154681" y="2283670"/>
                  </a:lnTo>
                  <a:lnTo>
                    <a:pt x="9076403" y="2244605"/>
                  </a:lnTo>
                  <a:cubicBezTo>
                    <a:pt x="6226987" y="898485"/>
                    <a:pt x="3159170" y="3123495"/>
                    <a:pt x="65356" y="3357654"/>
                  </a:cubicBezTo>
                  <a:close/>
                </a:path>
              </a:pathLst>
            </a:custGeom>
            <a:solidFill>
              <a:srgbClr val="81BC55"/>
            </a:solidFill>
            <a:ln w="73025">
              <a:solidFill>
                <a:schemeClr val="bg1"/>
              </a:solidFill>
            </a:ln>
          </p:spPr>
          <p:txBody>
            <a:bodyPr vert="horz" wrap="square" lIns="91440" tIns="45720" rIns="91440" bIns="45720" numCol="1" anchor="t" anchorCtr="0" compatLnSpc="1">
              <a:prstTxWarp prst="textNoShape">
                <a:avLst/>
              </a:prstTxWarp>
              <a:noAutofit/>
            </a:bodyPr>
            <a:lstStyle/>
            <a:p>
              <a:endParaRPr lang="en-GB" sz="2400">
                <a:solidFill>
                  <a:srgbClr val="444492"/>
                </a:solidFill>
              </a:endParaRPr>
            </a:p>
          </p:txBody>
        </p:sp>
        <p:sp>
          <p:nvSpPr>
            <p:cNvPr id="20" name="Freeform 19"/>
            <p:cNvSpPr>
              <a:spLocks/>
            </p:cNvSpPr>
            <p:nvPr userDrawn="1"/>
          </p:nvSpPr>
          <p:spPr bwMode="auto">
            <a:xfrm rot="18440126" flipH="1">
              <a:off x="611114" y="-892138"/>
              <a:ext cx="7753926" cy="9165895"/>
            </a:xfrm>
            <a:custGeom>
              <a:avLst/>
              <a:gdLst>
                <a:gd name="connsiteX0" fmla="*/ 5268899 w 7753926"/>
                <a:gd name="connsiteY0" fmla="*/ 0 h 9165895"/>
                <a:gd name="connsiteX1" fmla="*/ 5214173 w 7753926"/>
                <a:gd name="connsiteY1" fmla="*/ 74916 h 9165895"/>
                <a:gd name="connsiteX2" fmla="*/ 169182 w 7753926"/>
                <a:gd name="connsiteY2" fmla="*/ 7366223 h 9165895"/>
                <a:gd name="connsiteX3" fmla="*/ 0 w 7753926"/>
                <a:gd name="connsiteY3" fmla="*/ 7481484 h 9165895"/>
                <a:gd name="connsiteX4" fmla="*/ 2208270 w 7753926"/>
                <a:gd name="connsiteY4" fmla="*/ 9165895 h 9165895"/>
                <a:gd name="connsiteX5" fmla="*/ 7753926 w 7753926"/>
                <a:gd name="connsiteY5" fmla="*/ 1895513 h 9165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3926" h="9165895">
                  <a:moveTo>
                    <a:pt x="5268899" y="0"/>
                  </a:moveTo>
                  <a:lnTo>
                    <a:pt x="5214173" y="74916"/>
                  </a:lnTo>
                  <a:cubicBezTo>
                    <a:pt x="3566207" y="2395009"/>
                    <a:pt x="2733114" y="5526627"/>
                    <a:pt x="169182" y="7366223"/>
                  </a:cubicBezTo>
                  <a:lnTo>
                    <a:pt x="0" y="7481484"/>
                  </a:lnTo>
                  <a:lnTo>
                    <a:pt x="2208270" y="9165895"/>
                  </a:lnTo>
                  <a:lnTo>
                    <a:pt x="7753926" y="1895513"/>
                  </a:lnTo>
                  <a:close/>
                </a:path>
              </a:pathLst>
            </a:custGeom>
            <a:solidFill>
              <a:srgbClr val="134782"/>
            </a:solidFill>
            <a:ln w="60325">
              <a:solidFill>
                <a:schemeClr val="bg1"/>
              </a:solidFill>
            </a:ln>
          </p:spPr>
          <p:txBody>
            <a:bodyPr vert="horz" wrap="square" lIns="91440" tIns="45720" rIns="91440" bIns="45720" numCol="1" anchor="t" anchorCtr="0" compatLnSpc="1">
              <a:prstTxWarp prst="textNoShape">
                <a:avLst/>
              </a:prstTxWarp>
              <a:noAutofit/>
            </a:bodyPr>
            <a:lstStyle/>
            <a:p>
              <a:endParaRPr lang="en-GB" sz="2400">
                <a:solidFill>
                  <a:srgbClr val="FFFFFF"/>
                </a:solidFill>
              </a:endParaRPr>
            </a:p>
          </p:txBody>
        </p:sp>
      </p:grpSp>
      <p:sp>
        <p:nvSpPr>
          <p:cNvPr id="43" name="Title 1"/>
          <p:cNvSpPr>
            <a:spLocks noGrp="1"/>
          </p:cNvSpPr>
          <p:nvPr>
            <p:ph type="ctrTitle"/>
          </p:nvPr>
        </p:nvSpPr>
        <p:spPr>
          <a:xfrm>
            <a:off x="334434" y="4368334"/>
            <a:ext cx="11523133" cy="875369"/>
          </a:xfrm>
          <a:prstGeom prst="rect">
            <a:avLst/>
          </a:prstGeom>
        </p:spPr>
        <p:txBody>
          <a:bodyPr anchor="b">
            <a:normAutofit/>
          </a:bodyPr>
          <a:lstStyle>
            <a:lvl1pPr algn="ctr">
              <a:defRPr sz="3733" b="1">
                <a:solidFill>
                  <a:schemeClr val="bg1"/>
                </a:solidFill>
              </a:defRPr>
            </a:lvl1pPr>
          </a:lstStyle>
          <a:p>
            <a:r>
              <a:rPr lang="en-US" dirty="0"/>
              <a:t>Click to edit Master title style</a:t>
            </a:r>
          </a:p>
        </p:txBody>
      </p:sp>
      <p:sp>
        <p:nvSpPr>
          <p:cNvPr id="44" name="Subtitle 2"/>
          <p:cNvSpPr>
            <a:spLocks noGrp="1"/>
          </p:cNvSpPr>
          <p:nvPr>
            <p:ph type="subTitle" idx="1"/>
          </p:nvPr>
        </p:nvSpPr>
        <p:spPr>
          <a:xfrm>
            <a:off x="334434" y="5444355"/>
            <a:ext cx="11523133" cy="615796"/>
          </a:xfrm>
          <a:prstGeom prst="rect">
            <a:avLst/>
          </a:prstGeom>
          <a:noFill/>
        </p:spPr>
        <p:txBody>
          <a:bodyPr anchor="b">
            <a:normAutofit/>
          </a:bodyPr>
          <a:lstStyle>
            <a:lvl1pPr marL="0" indent="0" algn="ctr">
              <a:spcBef>
                <a:spcPts val="0"/>
              </a:spcBef>
              <a:buNone/>
              <a:defRPr sz="3200" b="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01533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BF9DB1-53D3-49E5-AEAF-C48AF71A46EC}" type="datetimeFigureOut">
              <a:rPr lang="en-US" smtClean="0"/>
              <a:t>6/23/2021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28392271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grpSp>
        <p:nvGrpSpPr>
          <p:cNvPr id="46" name="Group 45" hidden="1"/>
          <p:cNvGrpSpPr/>
          <p:nvPr userDrawn="1"/>
        </p:nvGrpSpPr>
        <p:grpSpPr>
          <a:xfrm>
            <a:off x="-250430" y="-248204"/>
            <a:ext cx="12579836" cy="10338568"/>
            <a:chOff x="-94871" y="-186153"/>
            <a:chExt cx="9248972" cy="7753926"/>
          </a:xfrm>
        </p:grpSpPr>
        <p:sp>
          <p:nvSpPr>
            <p:cNvPr id="42" name="Freeform 41"/>
            <p:cNvSpPr>
              <a:spLocks/>
            </p:cNvSpPr>
            <p:nvPr userDrawn="1"/>
          </p:nvSpPr>
          <p:spPr bwMode="auto">
            <a:xfrm rot="7359879">
              <a:off x="1731890" y="23803"/>
              <a:ext cx="5937912" cy="8456220"/>
            </a:xfrm>
            <a:custGeom>
              <a:avLst/>
              <a:gdLst>
                <a:gd name="connsiteX0" fmla="*/ 1576791 w 5937912"/>
                <a:gd name="connsiteY0" fmla="*/ 5964846 h 8456220"/>
                <a:gd name="connsiteX1" fmla="*/ 1122616 w 5937912"/>
                <a:gd name="connsiteY1" fmla="*/ 5153283 h 8456220"/>
                <a:gd name="connsiteX2" fmla="*/ 1317 w 5937912"/>
                <a:gd name="connsiteY2" fmla="*/ 860987 h 8456220"/>
                <a:gd name="connsiteX3" fmla="*/ 0 w 5937912"/>
                <a:gd name="connsiteY3" fmla="*/ 841677 h 8456220"/>
                <a:gd name="connsiteX4" fmla="*/ 1312826 w 5937912"/>
                <a:gd name="connsiteY4" fmla="*/ 0 h 8456220"/>
                <a:gd name="connsiteX5" fmla="*/ 5937912 w 5937912"/>
                <a:gd name="connsiteY5" fmla="*/ 7214097 h 8456220"/>
                <a:gd name="connsiteX6" fmla="*/ 4000477 w 5937912"/>
                <a:gd name="connsiteY6" fmla="*/ 8456220 h 8456220"/>
                <a:gd name="connsiteX7" fmla="*/ 3905396 w 5937912"/>
                <a:gd name="connsiteY7" fmla="*/ 8407067 h 8456220"/>
                <a:gd name="connsiteX8" fmla="*/ 2139968 w 5937912"/>
                <a:gd name="connsiteY8" fmla="*/ 6776410 h 8456220"/>
                <a:gd name="connsiteX9" fmla="*/ 1576791 w 5937912"/>
                <a:gd name="connsiteY9" fmla="*/ 5964846 h 845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37912" h="8456220">
                  <a:moveTo>
                    <a:pt x="1576791" y="5964846"/>
                  </a:moveTo>
                  <a:cubicBezTo>
                    <a:pt x="1413288" y="5706622"/>
                    <a:pt x="1267952" y="5448397"/>
                    <a:pt x="1122616" y="5153283"/>
                  </a:cubicBezTo>
                  <a:cubicBezTo>
                    <a:pt x="526510" y="3821811"/>
                    <a:pt x="126002" y="2391045"/>
                    <a:pt x="1317" y="860987"/>
                  </a:cubicBezTo>
                  <a:lnTo>
                    <a:pt x="0" y="841677"/>
                  </a:lnTo>
                  <a:lnTo>
                    <a:pt x="1312826" y="0"/>
                  </a:lnTo>
                  <a:lnTo>
                    <a:pt x="5937912" y="7214097"/>
                  </a:lnTo>
                  <a:lnTo>
                    <a:pt x="4000477" y="8456220"/>
                  </a:lnTo>
                  <a:lnTo>
                    <a:pt x="3905396" y="8407067"/>
                  </a:lnTo>
                  <a:cubicBezTo>
                    <a:pt x="3286760" y="8050243"/>
                    <a:pt x="2684978" y="7514195"/>
                    <a:pt x="2139968" y="6776410"/>
                  </a:cubicBezTo>
                  <a:cubicBezTo>
                    <a:pt x="1921964" y="6481296"/>
                    <a:pt x="1740294" y="6223071"/>
                    <a:pt x="1576791" y="5964846"/>
                  </a:cubicBezTo>
                  <a:close/>
                </a:path>
              </a:pathLst>
            </a:custGeom>
            <a:solidFill>
              <a:srgbClr val="0095D6"/>
            </a:solidFill>
            <a:ln>
              <a:noFill/>
            </a:ln>
          </p:spPr>
          <p:txBody>
            <a:bodyPr vert="horz" wrap="square" lIns="91440" tIns="45720" rIns="91440" bIns="45720" numCol="1" anchor="t" anchorCtr="0" compatLnSpc="1">
              <a:prstTxWarp prst="textNoShape">
                <a:avLst/>
              </a:prstTxWarp>
              <a:noAutofit/>
            </a:bodyPr>
            <a:lstStyle/>
            <a:p>
              <a:endParaRPr lang="en-GB" sz="2400">
                <a:solidFill>
                  <a:srgbClr val="444492"/>
                </a:solidFill>
              </a:endParaRPr>
            </a:p>
          </p:txBody>
        </p:sp>
        <p:sp>
          <p:nvSpPr>
            <p:cNvPr id="33" name="Freeform 32"/>
            <p:cNvSpPr>
              <a:spLocks/>
            </p:cNvSpPr>
            <p:nvPr userDrawn="1"/>
          </p:nvSpPr>
          <p:spPr bwMode="auto">
            <a:xfrm rot="10800000">
              <a:off x="-580" y="1976715"/>
              <a:ext cx="9154681" cy="3160320"/>
            </a:xfrm>
            <a:custGeom>
              <a:avLst/>
              <a:gdLst>
                <a:gd name="connsiteX0" fmla="*/ 0 w 9154681"/>
                <a:gd name="connsiteY0" fmla="*/ 3360626 h 3360626"/>
                <a:gd name="connsiteX1" fmla="*/ 0 w 9154681"/>
                <a:gd name="connsiteY1" fmla="*/ 0 h 3360626"/>
                <a:gd name="connsiteX2" fmla="*/ 8936232 w 9154681"/>
                <a:gd name="connsiteY2" fmla="*/ 0 h 3360626"/>
                <a:gd name="connsiteX3" fmla="*/ 9014405 w 9154681"/>
                <a:gd name="connsiteY3" fmla="*/ 84036 h 3360626"/>
                <a:gd name="connsiteX4" fmla="*/ 9154681 w 9154681"/>
                <a:gd name="connsiteY4" fmla="*/ 249114 h 3360626"/>
                <a:gd name="connsiteX5" fmla="*/ 9154681 w 9154681"/>
                <a:gd name="connsiteY5" fmla="*/ 2283670 h 3360626"/>
                <a:gd name="connsiteX6" fmla="*/ 9076403 w 9154681"/>
                <a:gd name="connsiteY6" fmla="*/ 2244605 h 3360626"/>
                <a:gd name="connsiteX7" fmla="*/ 65356 w 9154681"/>
                <a:gd name="connsiteY7" fmla="*/ 3357654 h 336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4681" h="3360626">
                  <a:moveTo>
                    <a:pt x="0" y="3360626"/>
                  </a:moveTo>
                  <a:lnTo>
                    <a:pt x="0" y="0"/>
                  </a:lnTo>
                  <a:lnTo>
                    <a:pt x="8936232" y="0"/>
                  </a:lnTo>
                  <a:lnTo>
                    <a:pt x="9014405" y="84036"/>
                  </a:lnTo>
                  <a:lnTo>
                    <a:pt x="9154681" y="249114"/>
                  </a:lnTo>
                  <a:lnTo>
                    <a:pt x="9154681" y="2283670"/>
                  </a:lnTo>
                  <a:lnTo>
                    <a:pt x="9076403" y="2244605"/>
                  </a:lnTo>
                  <a:cubicBezTo>
                    <a:pt x="6226987" y="898485"/>
                    <a:pt x="3159170" y="3123495"/>
                    <a:pt x="65356" y="3357654"/>
                  </a:cubicBezTo>
                  <a:close/>
                </a:path>
              </a:pathLst>
            </a:custGeom>
            <a:solidFill>
              <a:srgbClr val="81BC55"/>
            </a:solidFill>
            <a:ln w="73025">
              <a:solidFill>
                <a:schemeClr val="bg1"/>
              </a:solidFill>
            </a:ln>
          </p:spPr>
          <p:txBody>
            <a:bodyPr vert="horz" wrap="square" lIns="91440" tIns="45720" rIns="91440" bIns="45720" numCol="1" anchor="t" anchorCtr="0" compatLnSpc="1">
              <a:prstTxWarp prst="textNoShape">
                <a:avLst/>
              </a:prstTxWarp>
              <a:noAutofit/>
            </a:bodyPr>
            <a:lstStyle/>
            <a:p>
              <a:endParaRPr lang="en-GB" sz="2400">
                <a:solidFill>
                  <a:srgbClr val="444492"/>
                </a:solidFill>
              </a:endParaRPr>
            </a:p>
          </p:txBody>
        </p:sp>
        <p:sp>
          <p:nvSpPr>
            <p:cNvPr id="20" name="Freeform 19"/>
            <p:cNvSpPr>
              <a:spLocks/>
            </p:cNvSpPr>
            <p:nvPr userDrawn="1"/>
          </p:nvSpPr>
          <p:spPr bwMode="auto">
            <a:xfrm rot="18440126" flipH="1">
              <a:off x="611114" y="-892138"/>
              <a:ext cx="7753926" cy="9165895"/>
            </a:xfrm>
            <a:custGeom>
              <a:avLst/>
              <a:gdLst>
                <a:gd name="connsiteX0" fmla="*/ 5268899 w 7753926"/>
                <a:gd name="connsiteY0" fmla="*/ 0 h 9165895"/>
                <a:gd name="connsiteX1" fmla="*/ 5214173 w 7753926"/>
                <a:gd name="connsiteY1" fmla="*/ 74916 h 9165895"/>
                <a:gd name="connsiteX2" fmla="*/ 169182 w 7753926"/>
                <a:gd name="connsiteY2" fmla="*/ 7366223 h 9165895"/>
                <a:gd name="connsiteX3" fmla="*/ 0 w 7753926"/>
                <a:gd name="connsiteY3" fmla="*/ 7481484 h 9165895"/>
                <a:gd name="connsiteX4" fmla="*/ 2208270 w 7753926"/>
                <a:gd name="connsiteY4" fmla="*/ 9165895 h 9165895"/>
                <a:gd name="connsiteX5" fmla="*/ 7753926 w 7753926"/>
                <a:gd name="connsiteY5" fmla="*/ 1895513 h 9165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3926" h="9165895">
                  <a:moveTo>
                    <a:pt x="5268899" y="0"/>
                  </a:moveTo>
                  <a:lnTo>
                    <a:pt x="5214173" y="74916"/>
                  </a:lnTo>
                  <a:cubicBezTo>
                    <a:pt x="3566207" y="2395009"/>
                    <a:pt x="2733114" y="5526627"/>
                    <a:pt x="169182" y="7366223"/>
                  </a:cubicBezTo>
                  <a:lnTo>
                    <a:pt x="0" y="7481484"/>
                  </a:lnTo>
                  <a:lnTo>
                    <a:pt x="2208270" y="9165895"/>
                  </a:lnTo>
                  <a:lnTo>
                    <a:pt x="7753926" y="1895513"/>
                  </a:lnTo>
                  <a:close/>
                </a:path>
              </a:pathLst>
            </a:custGeom>
            <a:solidFill>
              <a:srgbClr val="134782"/>
            </a:solidFill>
            <a:ln w="60325">
              <a:solidFill>
                <a:schemeClr val="bg1"/>
              </a:solidFill>
            </a:ln>
          </p:spPr>
          <p:txBody>
            <a:bodyPr vert="horz" wrap="square" lIns="91440" tIns="45720" rIns="91440" bIns="45720" numCol="1" anchor="t" anchorCtr="0" compatLnSpc="1">
              <a:prstTxWarp prst="textNoShape">
                <a:avLst/>
              </a:prstTxWarp>
              <a:noAutofit/>
            </a:bodyPr>
            <a:lstStyle/>
            <a:p>
              <a:endParaRPr lang="en-GB" sz="2400">
                <a:solidFill>
                  <a:srgbClr val="FFFFFF"/>
                </a:solidFill>
              </a:endParaRPr>
            </a:p>
          </p:txBody>
        </p:sp>
      </p:grpSp>
      <p:sp>
        <p:nvSpPr>
          <p:cNvPr id="21" name="Title 1"/>
          <p:cNvSpPr>
            <a:spLocks noGrp="1"/>
          </p:cNvSpPr>
          <p:nvPr>
            <p:ph type="title" hasCustomPrompt="1"/>
          </p:nvPr>
        </p:nvSpPr>
        <p:spPr>
          <a:xfrm>
            <a:off x="334434" y="2035460"/>
            <a:ext cx="11523133" cy="1920000"/>
          </a:xfrm>
          <a:prstGeom prst="rect">
            <a:avLst/>
          </a:prstGeom>
        </p:spPr>
        <p:txBody>
          <a:bodyPr anchor="b"/>
          <a:lstStyle>
            <a:lvl1pPr>
              <a:defRPr sz="3733" b="1">
                <a:solidFill>
                  <a:srgbClr val="134782"/>
                </a:solidFill>
              </a:defRPr>
            </a:lvl1pPr>
          </a:lstStyle>
          <a:p>
            <a:r>
              <a:rPr lang="en-GB" dirty="0"/>
              <a:t>Click to edit Divider title style</a:t>
            </a:r>
            <a:endParaRPr lang="en-US" dirty="0"/>
          </a:p>
        </p:txBody>
      </p:sp>
      <p:sp>
        <p:nvSpPr>
          <p:cNvPr id="24" name="Slide Number Placeholder 5"/>
          <p:cNvSpPr>
            <a:spLocks noGrp="1"/>
          </p:cNvSpPr>
          <p:nvPr>
            <p:ph type="sldNum" sz="quarter" idx="4"/>
          </p:nvPr>
        </p:nvSpPr>
        <p:spPr>
          <a:xfrm>
            <a:off x="9033681" y="6346195"/>
            <a:ext cx="2823887" cy="360096"/>
          </a:xfrm>
          <a:prstGeom prst="rect">
            <a:avLst/>
          </a:prstGeom>
        </p:spPr>
        <p:txBody>
          <a:bodyPr vert="horz" lIns="91440" tIns="45720" rIns="91440" bIns="45720" rtlCol="0" anchor="ctr"/>
          <a:lstStyle>
            <a:lvl1pPr algn="r">
              <a:defRPr sz="1333">
                <a:solidFill>
                  <a:schemeClr val="bg1"/>
                </a:solidFill>
                <a:latin typeface="Arial" panose="020B0604020202020204" pitchFamily="34" charset="0"/>
                <a:cs typeface="Arial" panose="020B0604020202020204" pitchFamily="34" charset="0"/>
              </a:defRPr>
            </a:lvl1pPr>
          </a:lstStyle>
          <a:p>
            <a:fld id="{293A60AA-2399-48DC-9473-E7280D604B21}" type="slidenum">
              <a:rPr lang="en-GB" smtClean="0">
                <a:solidFill>
                  <a:srgbClr val="FFFFFF"/>
                </a:solidFill>
              </a:rPr>
              <a:pPr/>
              <a:t>‹#›</a:t>
            </a:fld>
            <a:endParaRPr lang="en-GB">
              <a:solidFill>
                <a:srgbClr val="FFFFFF"/>
              </a:solidFill>
            </a:endParaRPr>
          </a:p>
        </p:txBody>
      </p:sp>
      <p:pic>
        <p:nvPicPr>
          <p:cNvPr id="11"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43413"/>
          <a:stretch/>
        </p:blipFill>
        <p:spPr bwMode="auto">
          <a:xfrm>
            <a:off x="-16934" y="4521201"/>
            <a:ext cx="12225867"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3910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1" y="55484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18"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8919466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3" name="Content Placeholder 2"/>
          <p:cNvSpPr>
            <a:spLocks noGrp="1"/>
          </p:cNvSpPr>
          <p:nvPr>
            <p:ph idx="1"/>
          </p:nvPr>
        </p:nvSpPr>
        <p:spPr>
          <a:xfrm>
            <a:off x="389675" y="1030818"/>
            <a:ext cx="5592533"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2"/>
          </p:nvPr>
        </p:nvSpPr>
        <p:spPr>
          <a:xfrm>
            <a:off x="6209794" y="1030818"/>
            <a:ext cx="5647773"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1" name="Group 20"/>
          <p:cNvGrpSpPr/>
          <p:nvPr userDrawn="1"/>
        </p:nvGrpSpPr>
        <p:grpSpPr>
          <a:xfrm>
            <a:off x="-4307" y="6351341"/>
            <a:ext cx="12196308" cy="506659"/>
            <a:chOff x="-3231" y="4763506"/>
            <a:chExt cx="9147231" cy="379994"/>
          </a:xfrm>
        </p:grpSpPr>
        <p:sp>
          <p:nvSpPr>
            <p:cNvPr id="22" name="Freeform 21"/>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23" name="Freeform 22"/>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27"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sp>
        <p:nvSpPr>
          <p:cNvPr id="28"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cxnSp>
        <p:nvCxnSpPr>
          <p:cNvPr id="31" name="Straight Connector 30"/>
          <p:cNvCxnSpPr/>
          <p:nvPr userDrawn="1"/>
        </p:nvCxnSpPr>
        <p:spPr>
          <a:xfrm>
            <a:off x="383118" y="78134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6" name="Text Placeholder 5">
            <a:extLst>
              <a:ext uri="{FF2B5EF4-FFF2-40B4-BE49-F238E27FC236}">
                <a16:creationId xmlns:a16="http://schemas.microsoft.com/office/drawing/2014/main" id="{F6372B03-52F0-404D-93B4-591FB95B16F7}"/>
              </a:ext>
            </a:extLst>
          </p:cNvPr>
          <p:cNvSpPr>
            <a:spLocks noGrp="1"/>
          </p:cNvSpPr>
          <p:nvPr>
            <p:ph type="body" sz="quarter" idx="13" hasCustomPrompt="1"/>
          </p:nvPr>
        </p:nvSpPr>
        <p:spPr>
          <a:xfrm>
            <a:off x="265781" y="5557613"/>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7" name="Text Placeholder 5">
            <a:extLst>
              <a:ext uri="{FF2B5EF4-FFF2-40B4-BE49-F238E27FC236}">
                <a16:creationId xmlns:a16="http://schemas.microsoft.com/office/drawing/2014/main" id="{71A09A5B-6255-4116-8447-574A6C6578DF}"/>
              </a:ext>
            </a:extLst>
          </p:cNvPr>
          <p:cNvSpPr>
            <a:spLocks noGrp="1"/>
          </p:cNvSpPr>
          <p:nvPr>
            <p:ph type="body" sz="quarter" idx="14" hasCustomPrompt="1"/>
          </p:nvPr>
        </p:nvSpPr>
        <p:spPr>
          <a:xfrm>
            <a:off x="6319791" y="55484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23856209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14" name="Group 13"/>
          <p:cNvGrpSpPr/>
          <p:nvPr userDrawn="1"/>
        </p:nvGrpSpPr>
        <p:grpSpPr>
          <a:xfrm>
            <a:off x="-4307"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22"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cxnSp>
        <p:nvCxnSpPr>
          <p:cNvPr id="25" name="Straight Connector 24"/>
          <p:cNvCxnSpPr/>
          <p:nvPr userDrawn="1"/>
        </p:nvCxnSpPr>
        <p:spPr>
          <a:xfrm>
            <a:off x="383118"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1" y="55484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5433077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Sanofi External COVER bg. ">
    <p:spTree>
      <p:nvGrpSpPr>
        <p:cNvPr id="1" name=""/>
        <p:cNvGrpSpPr/>
        <p:nvPr/>
      </p:nvGrpSpPr>
      <p:grpSpPr>
        <a:xfrm>
          <a:off x="0" y="0"/>
          <a:ext cx="0" cy="0"/>
          <a:chOff x="0" y="0"/>
          <a:chExt cx="0" cy="0"/>
        </a:xfrm>
      </p:grpSpPr>
      <p:pic>
        <p:nvPicPr>
          <p:cNvPr id="11" name="Picture 10" descr="Sanofi-COVER.png"/>
          <p:cNvPicPr>
            <a:picLocks noChangeAspect="1"/>
          </p:cNvPicPr>
          <p:nvPr/>
        </p:nvPicPr>
        <p:blipFill>
          <a:blip r:embed="rId2" cstate="print"/>
          <a:stretch>
            <a:fillRect/>
          </a:stretch>
        </p:blipFill>
        <p:spPr>
          <a:xfrm>
            <a:off x="8" y="0"/>
            <a:ext cx="12190993" cy="5364037"/>
          </a:xfrm>
          <a:prstGeom prst="rect">
            <a:avLst/>
          </a:prstGeom>
        </p:spPr>
      </p:pic>
      <p:sp>
        <p:nvSpPr>
          <p:cNvPr id="9" name="Title 1"/>
          <p:cNvSpPr>
            <a:spLocks noGrp="1"/>
          </p:cNvSpPr>
          <p:nvPr>
            <p:ph type="ctrTitle"/>
          </p:nvPr>
        </p:nvSpPr>
        <p:spPr>
          <a:xfrm>
            <a:off x="579665" y="327557"/>
            <a:ext cx="10560000" cy="1128921"/>
          </a:xfrm>
          <a:prstGeom prst="rect">
            <a:avLst/>
          </a:prstGeom>
        </p:spPr>
        <p:txBody>
          <a:bodyPr anchor="t">
            <a:normAutofit/>
          </a:bodyPr>
          <a:lstStyle>
            <a:lvl1pPr algn="l">
              <a:defRPr sz="2800" b="1">
                <a:solidFill>
                  <a:schemeClr val="bg1"/>
                </a:solidFill>
              </a:defRPr>
            </a:lvl1pPr>
          </a:lstStyle>
          <a:p>
            <a:r>
              <a:rPr lang="en-US"/>
              <a:t>Click to edit Master title style</a:t>
            </a:r>
            <a:endParaRPr lang="en-US" dirty="0"/>
          </a:p>
        </p:txBody>
      </p:sp>
      <p:sp>
        <p:nvSpPr>
          <p:cNvPr id="10" name="Subtitle 2"/>
          <p:cNvSpPr>
            <a:spLocks noGrp="1"/>
          </p:cNvSpPr>
          <p:nvPr>
            <p:ph type="subTitle" idx="1"/>
          </p:nvPr>
        </p:nvSpPr>
        <p:spPr>
          <a:xfrm>
            <a:off x="579665" y="1505612"/>
            <a:ext cx="10560000" cy="1041973"/>
          </a:xfrm>
          <a:prstGeom prst="rect">
            <a:avLst/>
          </a:prstGeom>
        </p:spPr>
        <p:txBody>
          <a:bodyPr>
            <a:normAutofit/>
          </a:bodyPr>
          <a:lstStyle>
            <a:lvl1pPr marL="0" indent="0" algn="l">
              <a:spcBef>
                <a:spcPts val="0"/>
              </a:spcBef>
              <a:buNone/>
              <a:defRPr sz="240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8"/>
          <p:cNvSpPr>
            <a:spLocks noGrp="1"/>
          </p:cNvSpPr>
          <p:nvPr>
            <p:ph type="sldNum" sz="quarter" idx="4"/>
          </p:nvPr>
        </p:nvSpPr>
        <p:spPr>
          <a:xfrm>
            <a:off x="13097" y="6356406"/>
            <a:ext cx="455596" cy="366183"/>
          </a:xfrm>
          <a:prstGeom prst="rect">
            <a:avLst/>
          </a:prstGeom>
        </p:spPr>
        <p:txBody>
          <a:bodyPr vert="horz" lIns="91440" tIns="45720" rIns="91440" bIns="45720" rtlCol="0" anchor="ctr"/>
          <a:lstStyle>
            <a:lvl1pPr algn="r">
              <a:defRPr sz="800">
                <a:solidFill>
                  <a:srgbClr val="4D4D4F"/>
                </a:solidFill>
              </a:defRPr>
            </a:lvl1pPr>
          </a:lstStyle>
          <a:p>
            <a:fld id="{2F337113-A138-4A2A-8C07-030BDC07D2CB}" type="slidenum">
              <a:rPr lang="en-GB" smtClean="0"/>
              <a:pPr/>
              <a:t>‹#›</a:t>
            </a:fld>
            <a:endParaRPr lang="en-GB" dirty="0"/>
          </a:p>
        </p:txBody>
      </p:sp>
      <p:sp>
        <p:nvSpPr>
          <p:cNvPr id="7" name="Footer Placeholder 3"/>
          <p:cNvSpPr>
            <a:spLocks noGrp="1"/>
          </p:cNvSpPr>
          <p:nvPr>
            <p:ph type="ftr" sz="quarter" idx="3"/>
          </p:nvPr>
        </p:nvSpPr>
        <p:spPr>
          <a:xfrm>
            <a:off x="609600" y="5793157"/>
            <a:ext cx="10560000" cy="326339"/>
          </a:xfrm>
          <a:prstGeom prst="rect">
            <a:avLst/>
          </a:prstGeom>
        </p:spPr>
        <p:txBody>
          <a:bodyPr/>
          <a:lstStyle>
            <a:lvl1pPr>
              <a:defRPr sz="800">
                <a:solidFill>
                  <a:srgbClr val="596169"/>
                </a:solidFill>
              </a:defRPr>
            </a:lvl1pPr>
          </a:lstStyle>
          <a:p>
            <a:endParaRPr lang="en-GB" dirty="0"/>
          </a:p>
        </p:txBody>
      </p:sp>
    </p:spTree>
    <p:extLst>
      <p:ext uri="{BB962C8B-B14F-4D97-AF65-F5344CB8AC3E}">
        <p14:creationId xmlns:p14="http://schemas.microsoft.com/office/powerpoint/2010/main" val="34463208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8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2129059"/>
            <a:ext cx="10560000" cy="3207176"/>
          </a:xfrm>
          <a:prstGeom prst="rect">
            <a:avLst/>
          </a:prstGeom>
        </p:spPr>
        <p:txBody>
          <a:bodyPr/>
          <a:lstStyle>
            <a:lvl1pPr>
              <a:spcBef>
                <a:spcPts val="1200"/>
              </a:spcBef>
              <a:spcAft>
                <a:spcPts val="0"/>
              </a:spcAft>
              <a:buClr>
                <a:srgbClr val="81BD55"/>
              </a:buClr>
              <a:defRPr sz="2400">
                <a:solidFill>
                  <a:srgbClr val="596169"/>
                </a:solidFill>
              </a:defRPr>
            </a:lvl1pPr>
            <a:lvl2pPr>
              <a:spcBef>
                <a:spcPts val="480"/>
              </a:spcBef>
              <a:spcAft>
                <a:spcPts val="0"/>
              </a:spcAft>
              <a:buClr>
                <a:srgbClr val="81BD55"/>
              </a:buClr>
              <a:defRPr sz="2000">
                <a:solidFill>
                  <a:srgbClr val="596169"/>
                </a:solidFill>
              </a:defRPr>
            </a:lvl2pPr>
            <a:lvl3pPr>
              <a:spcBef>
                <a:spcPts val="480"/>
              </a:spcBef>
              <a:spcAft>
                <a:spcPts val="0"/>
              </a:spcAft>
              <a:buClr>
                <a:srgbClr val="81BD55"/>
              </a:buClr>
              <a:defRPr sz="1800">
                <a:solidFill>
                  <a:srgbClr val="596169"/>
                </a:solidFill>
              </a:defRPr>
            </a:lvl3pPr>
            <a:lvl4pPr>
              <a:spcBef>
                <a:spcPts val="480"/>
              </a:spcBef>
              <a:spcAft>
                <a:spcPts val="0"/>
              </a:spcAft>
              <a:buClr>
                <a:srgbClr val="81BD55"/>
              </a:buClr>
              <a:defRPr sz="1800">
                <a:solidFill>
                  <a:srgbClr val="596169"/>
                </a:solidFill>
              </a:defRPr>
            </a:lvl4pPr>
            <a:lvl5pPr>
              <a:spcBef>
                <a:spcPts val="480"/>
              </a:spcBef>
              <a:spcAft>
                <a:spcPts val="0"/>
              </a:spcAft>
              <a:buClr>
                <a:srgbClr val="81BD55"/>
              </a:buClr>
              <a:defRPr sz="1800">
                <a:solidFill>
                  <a:srgbClr val="59616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a:xfrm>
            <a:off x="609600" y="5656387"/>
            <a:ext cx="10560000" cy="463108"/>
          </a:xfrm>
          <a:prstGeom prst="rect">
            <a:avLst/>
          </a:prstGeom>
        </p:spPr>
        <p:txBody>
          <a:bodyPr/>
          <a:lstStyle>
            <a:lvl1pPr>
              <a:defRPr sz="800"/>
            </a:lvl1pPr>
          </a:lstStyle>
          <a:p>
            <a:endParaRPr lang="en-GB" dirty="0">
              <a:solidFill>
                <a:srgbClr val="444492"/>
              </a:solidFill>
            </a:endParaRPr>
          </a:p>
        </p:txBody>
      </p:sp>
      <p:sp>
        <p:nvSpPr>
          <p:cNvPr id="10" name="Text Placeholder 9"/>
          <p:cNvSpPr>
            <a:spLocks noGrp="1"/>
          </p:cNvSpPr>
          <p:nvPr>
            <p:ph type="body" sz="quarter" idx="11" hasCustomPrompt="1"/>
          </p:nvPr>
        </p:nvSpPr>
        <p:spPr>
          <a:xfrm>
            <a:off x="609600" y="1438361"/>
            <a:ext cx="10560051" cy="690696"/>
          </a:xfrm>
          <a:prstGeom prst="rect">
            <a:avLst/>
          </a:prstGeom>
        </p:spPr>
        <p:txBody>
          <a:bodyPr/>
          <a:lstStyle>
            <a:lvl1pPr marL="0" indent="0">
              <a:buNone/>
              <a:defRPr sz="2400">
                <a:solidFill>
                  <a:srgbClr val="81B838"/>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dirty="0"/>
              <a:t>Click to edit Subtitle style</a:t>
            </a:r>
          </a:p>
        </p:txBody>
      </p:sp>
    </p:spTree>
    <p:extLst>
      <p:ext uri="{BB962C8B-B14F-4D97-AF65-F5344CB8AC3E}">
        <p14:creationId xmlns:p14="http://schemas.microsoft.com/office/powerpoint/2010/main" val="3002882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11582400" cy="4343400"/>
          </a:xfrm>
        </p:spPr>
        <p:txBody>
          <a:bodyPr/>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
        <p:nvSpPr>
          <p:cNvPr id="5" name="Title 4"/>
          <p:cNvSpPr>
            <a:spLocks noGrp="1"/>
          </p:cNvSpPr>
          <p:nvPr>
            <p:ph type="title"/>
          </p:nvPr>
        </p:nvSpPr>
        <p:spPr/>
        <p:txBody>
          <a:bodyPr/>
          <a:lstStyle/>
          <a:p>
            <a:r>
              <a:rPr lang="en-US"/>
              <a:t>Click to edit Master title style</a:t>
            </a:r>
            <a:endParaRPr lang="en-GB"/>
          </a:p>
        </p:txBody>
      </p:sp>
      <p:sp>
        <p:nvSpPr>
          <p:cNvPr id="6" name="Text Placeholder 6"/>
          <p:cNvSpPr>
            <a:spLocks noGrp="1"/>
          </p:cNvSpPr>
          <p:nvPr>
            <p:ph type="body" sz="quarter" idx="12" hasCustomPrompt="1"/>
          </p:nvPr>
        </p:nvSpPr>
        <p:spPr>
          <a:xfrm>
            <a:off x="304800" y="5638800"/>
            <a:ext cx="9448800" cy="609600"/>
          </a:xfrm>
        </p:spPr>
        <p:txBody>
          <a:bodyPr lIns="0" tIns="0" rIns="0" bIns="0" anchor="b">
            <a:normAutofit/>
          </a:bodyPr>
          <a:lstStyle>
            <a:lvl1pPr marL="0" indent="0" algn="l">
              <a:buNone/>
              <a:defRPr sz="800">
                <a:solidFill>
                  <a:schemeClr val="tx1"/>
                </a:solidFill>
              </a:defRPr>
            </a:lvl1pPr>
            <a:lvl5pPr>
              <a:defRPr/>
            </a:lvl5pPr>
          </a:lstStyle>
          <a:p>
            <a:pPr lvl="0"/>
            <a:r>
              <a:rPr lang="en-US" dirty="0"/>
              <a:t>References</a:t>
            </a:r>
            <a:endParaRPr lang="en-GB" dirty="0"/>
          </a:p>
        </p:txBody>
      </p:sp>
    </p:spTree>
    <p:extLst>
      <p:ext uri="{BB962C8B-B14F-4D97-AF65-F5344CB8AC3E}">
        <p14:creationId xmlns:p14="http://schemas.microsoft.com/office/powerpoint/2010/main" val="11532300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422802" y="6206402"/>
            <a:ext cx="522417" cy="382653"/>
          </a:xfrm>
          <a:prstGeom prst="rect">
            <a:avLst/>
          </a:prstGeom>
        </p:spPr>
        <p:txBody>
          <a:bodyPr/>
          <a:lstStyle>
            <a:lvl1pPr algn="ctr">
              <a:defRPr>
                <a:solidFill>
                  <a:schemeClr val="accent5">
                    <a:lumMod val="50000"/>
                  </a:schemeClr>
                </a:solidFill>
              </a:defRPr>
            </a:lvl1pPr>
          </a:lstStyle>
          <a:p>
            <a:fld id="{A29B6D77-1BCB-964A-A4D8-0C59F2B02AE9}" type="slidenum">
              <a:rPr lang="en-US" smtClean="0">
                <a:solidFill>
                  <a:srgbClr val="4765AD">
                    <a:lumMod val="50000"/>
                  </a:srgbClr>
                </a:solidFill>
              </a:rPr>
              <a:pPr/>
              <a:t>‹#›</a:t>
            </a:fld>
            <a:endParaRPr lang="en-US">
              <a:solidFill>
                <a:srgbClr val="4765AD">
                  <a:lumMod val="50000"/>
                </a:srgbClr>
              </a:solidFill>
            </a:endParaRPr>
          </a:p>
        </p:txBody>
      </p:sp>
      <p:sp>
        <p:nvSpPr>
          <p:cNvPr id="2" name="Title 1"/>
          <p:cNvSpPr>
            <a:spLocks noGrp="1"/>
          </p:cNvSpPr>
          <p:nvPr>
            <p:ph type="title" hasCustomPrompt="1"/>
          </p:nvPr>
        </p:nvSpPr>
        <p:spPr/>
        <p:txBody>
          <a:bodyPr>
            <a:normAutofit/>
          </a:bodyPr>
          <a:lstStyle>
            <a:lvl1pPr>
              <a:defRPr sz="3200"/>
            </a:lvl1pPr>
          </a:lstStyle>
          <a:p>
            <a:r>
              <a:rPr lang="en-GB" dirty="0"/>
              <a:t>Title Arial Bold 24pt</a:t>
            </a:r>
            <a:endParaRPr lang="en-US" dirty="0"/>
          </a:p>
        </p:txBody>
      </p:sp>
    </p:spTree>
    <p:extLst>
      <p:ext uri="{BB962C8B-B14F-4D97-AF65-F5344CB8AC3E}">
        <p14:creationId xmlns:p14="http://schemas.microsoft.com/office/powerpoint/2010/main" val="19841074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980516"/>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4902"/>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cxnSp>
        <p:nvCxnSpPr>
          <p:cNvPr id="13" name="Straight Connector 12"/>
          <p:cNvCxnSpPr/>
          <p:nvPr userDrawn="1"/>
        </p:nvCxnSpPr>
        <p:spPr>
          <a:xfrm>
            <a:off x="383118" y="78134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29394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47448" y="5575947"/>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28960" y="55759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18" y="80728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371674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BF9DB1-53D3-49E5-AEAF-C48AF71A46EC}" type="datetimeFigureOut">
              <a:rPr lang="en-US" smtClean="0"/>
              <a:t>6/23/2021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3832489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47448" y="5575947"/>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28960" y="55759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18" y="80728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8078759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47448" y="5575947"/>
            <a:ext cx="5606424" cy="381000"/>
          </a:xfrm>
          <a:prstGeom prst="rect">
            <a:avLst/>
          </a:prstGeom>
        </p:spPr>
        <p:txBody>
          <a:bodyPr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28960" y="5575947"/>
            <a:ext cx="5647773" cy="381000"/>
          </a:xfrm>
          <a:prstGeom prst="rect">
            <a:avLst/>
          </a:prstGeom>
        </p:spPr>
        <p:txBody>
          <a:bodyPr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18" y="80728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2656523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2" name="Group 11"/>
          <p:cNvGrpSpPr/>
          <p:nvPr userDrawn="1"/>
        </p:nvGrpSpPr>
        <p:grpSpPr>
          <a:xfrm>
            <a:off x="-7916" y="2742990"/>
            <a:ext cx="12223739" cy="4120948"/>
            <a:chOff x="-5937" y="2057241"/>
            <a:chExt cx="9167804" cy="3090711"/>
          </a:xfrm>
        </p:grpSpPr>
        <p:sp>
          <p:nvSpPr>
            <p:cNvPr id="14" name="Freeform 13"/>
            <p:cNvSpPr/>
            <p:nvPr userDrawn="1"/>
          </p:nvSpPr>
          <p:spPr>
            <a:xfrm>
              <a:off x="-5937" y="2057241"/>
              <a:ext cx="9167804" cy="3090711"/>
            </a:xfrm>
            <a:custGeom>
              <a:avLst/>
              <a:gdLst>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781299 w 9149938"/>
                <a:gd name="connsiteY7" fmla="*/ 184067 h 3087584"/>
                <a:gd name="connsiteX8" fmla="*/ 1941616 w 9149938"/>
                <a:gd name="connsiteY8" fmla="*/ 207818 h 3087584"/>
                <a:gd name="connsiteX9" fmla="*/ 2107870 w 9149938"/>
                <a:gd name="connsiteY9" fmla="*/ 237506 h 3087584"/>
                <a:gd name="connsiteX10" fmla="*/ 2327564 w 9149938"/>
                <a:gd name="connsiteY10" fmla="*/ 267195 h 3087584"/>
                <a:gd name="connsiteX11" fmla="*/ 2559133 w 9149938"/>
                <a:gd name="connsiteY11" fmla="*/ 308758 h 3087584"/>
                <a:gd name="connsiteX12" fmla="*/ 2838203 w 9149938"/>
                <a:gd name="connsiteY12" fmla="*/ 356260 h 3087584"/>
                <a:gd name="connsiteX13" fmla="*/ 3063834 w 9149938"/>
                <a:gd name="connsiteY13" fmla="*/ 397823 h 3087584"/>
                <a:gd name="connsiteX14" fmla="*/ 3331029 w 9149938"/>
                <a:gd name="connsiteY14" fmla="*/ 445325 h 3087584"/>
                <a:gd name="connsiteX15" fmla="*/ 3550722 w 9149938"/>
                <a:gd name="connsiteY15" fmla="*/ 480950 h 3087584"/>
                <a:gd name="connsiteX16" fmla="*/ 3758541 w 9149938"/>
                <a:gd name="connsiteY16" fmla="*/ 522514 h 3087584"/>
                <a:gd name="connsiteX17" fmla="*/ 4091050 w 9149938"/>
                <a:gd name="connsiteY17" fmla="*/ 587828 h 3087584"/>
                <a:gd name="connsiteX18" fmla="*/ 4352307 w 9149938"/>
                <a:gd name="connsiteY18" fmla="*/ 629392 h 3087584"/>
                <a:gd name="connsiteX19" fmla="*/ 4566063 w 9149938"/>
                <a:gd name="connsiteY19" fmla="*/ 659080 h 3087584"/>
                <a:gd name="connsiteX20" fmla="*/ 4839195 w 9149938"/>
                <a:gd name="connsiteY20" fmla="*/ 700644 h 3087584"/>
                <a:gd name="connsiteX21" fmla="*/ 5088577 w 9149938"/>
                <a:gd name="connsiteY21" fmla="*/ 730332 h 3087584"/>
                <a:gd name="connsiteX22" fmla="*/ 5343896 w 9149938"/>
                <a:gd name="connsiteY22" fmla="*/ 760021 h 3087584"/>
                <a:gd name="connsiteX23" fmla="*/ 5545777 w 9149938"/>
                <a:gd name="connsiteY23" fmla="*/ 777834 h 3087584"/>
                <a:gd name="connsiteX24" fmla="*/ 5741720 w 9149938"/>
                <a:gd name="connsiteY24" fmla="*/ 801584 h 3087584"/>
                <a:gd name="connsiteX25" fmla="*/ 5973289 w 9149938"/>
                <a:gd name="connsiteY25" fmla="*/ 819397 h 3087584"/>
                <a:gd name="connsiteX26" fmla="*/ 6163294 w 9149938"/>
                <a:gd name="connsiteY26" fmla="*/ 831273 h 3087584"/>
                <a:gd name="connsiteX27" fmla="*/ 6353299 w 9149938"/>
                <a:gd name="connsiteY27" fmla="*/ 837210 h 3087584"/>
                <a:gd name="connsiteX28" fmla="*/ 6513616 w 9149938"/>
                <a:gd name="connsiteY28" fmla="*/ 837210 h 3087584"/>
                <a:gd name="connsiteX29" fmla="*/ 6727372 w 9149938"/>
                <a:gd name="connsiteY29" fmla="*/ 837210 h 3087584"/>
                <a:gd name="connsiteX30" fmla="*/ 6964878 w 9149938"/>
                <a:gd name="connsiteY30" fmla="*/ 831273 h 3087584"/>
                <a:gd name="connsiteX31" fmla="*/ 7154883 w 9149938"/>
                <a:gd name="connsiteY31" fmla="*/ 825335 h 3087584"/>
                <a:gd name="connsiteX32" fmla="*/ 7344889 w 9149938"/>
                <a:gd name="connsiteY32" fmla="*/ 813460 h 3087584"/>
                <a:gd name="connsiteX33" fmla="*/ 7505206 w 9149938"/>
                <a:gd name="connsiteY33" fmla="*/ 807522 h 3087584"/>
                <a:gd name="connsiteX34" fmla="*/ 7677398 w 9149938"/>
                <a:gd name="connsiteY34" fmla="*/ 789709 h 3087584"/>
                <a:gd name="connsiteX35" fmla="*/ 7873341 w 9149938"/>
                <a:gd name="connsiteY35" fmla="*/ 765958 h 3087584"/>
                <a:gd name="connsiteX36" fmla="*/ 8075221 w 9149938"/>
                <a:gd name="connsiteY36" fmla="*/ 736270 h 3087584"/>
                <a:gd name="connsiteX37" fmla="*/ 8265226 w 9149938"/>
                <a:gd name="connsiteY37" fmla="*/ 700644 h 3087584"/>
                <a:gd name="connsiteX38" fmla="*/ 8407730 w 9149938"/>
                <a:gd name="connsiteY38" fmla="*/ 676893 h 3087584"/>
                <a:gd name="connsiteX39" fmla="*/ 8597735 w 9149938"/>
                <a:gd name="connsiteY39" fmla="*/ 629392 h 3087584"/>
                <a:gd name="connsiteX40" fmla="*/ 8763990 w 9149938"/>
                <a:gd name="connsiteY40" fmla="*/ 593766 h 3087584"/>
                <a:gd name="connsiteX41" fmla="*/ 8942120 w 9149938"/>
                <a:gd name="connsiteY41" fmla="*/ 540327 h 3087584"/>
                <a:gd name="connsiteX42" fmla="*/ 9149938 w 9149938"/>
                <a:gd name="connsiteY42" fmla="*/ 475013 h 3087584"/>
                <a:gd name="connsiteX43" fmla="*/ 9149938 w 9149938"/>
                <a:gd name="connsiteY43" fmla="*/ 3087584 h 3087584"/>
                <a:gd name="connsiteX44" fmla="*/ 0 w 9149938"/>
                <a:gd name="connsiteY44" fmla="*/ 3087584 h 3087584"/>
                <a:gd name="connsiteX45" fmla="*/ 0 w 9149938"/>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54883 w 9155876"/>
                <a:gd name="connsiteY31" fmla="*/ 825335 h 3087584"/>
                <a:gd name="connsiteX32" fmla="*/ 7344889 w 9155876"/>
                <a:gd name="connsiteY32" fmla="*/ 813460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13460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07522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677398 w 9155876"/>
                <a:gd name="connsiteY34" fmla="*/ 789709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873341 w 9155876"/>
                <a:gd name="connsiteY35" fmla="*/ 765958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075221 w 9155876"/>
                <a:gd name="connsiteY36" fmla="*/ 736270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49938 w 9155876"/>
                <a:gd name="connsiteY42" fmla="*/ 475013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42120 w 9155876"/>
                <a:gd name="connsiteY41" fmla="*/ 540327 h 3087584"/>
                <a:gd name="connsiteX42" fmla="*/ 9138063 w 9155876"/>
                <a:gd name="connsiteY42" fmla="*/ 825335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8953996 w 9155876"/>
                <a:gd name="connsiteY41" fmla="*/ 825335 h 3087584"/>
                <a:gd name="connsiteX42" fmla="*/ 9138063 w 9155876"/>
                <a:gd name="connsiteY42" fmla="*/ 825335 h 3087584"/>
                <a:gd name="connsiteX43" fmla="*/ 9149938 w 9155876"/>
                <a:gd name="connsiteY43" fmla="*/ 3087584 h 3087584"/>
                <a:gd name="connsiteX44" fmla="*/ 0 w 9155876"/>
                <a:gd name="connsiteY44" fmla="*/ 3087584 h 3087584"/>
                <a:gd name="connsiteX45" fmla="*/ 0 w 9155876"/>
                <a:gd name="connsiteY4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8763990 w 9155876"/>
                <a:gd name="connsiteY40" fmla="*/ 593766 h 3087584"/>
                <a:gd name="connsiteX41" fmla="*/ 9138063 w 9155876"/>
                <a:gd name="connsiteY41" fmla="*/ 825335 h 3087584"/>
                <a:gd name="connsiteX42" fmla="*/ 9149938 w 9155876"/>
                <a:gd name="connsiteY42" fmla="*/ 3087584 h 3087584"/>
                <a:gd name="connsiteX43" fmla="*/ 0 w 9155876"/>
                <a:gd name="connsiteY43" fmla="*/ 3087584 h 3087584"/>
                <a:gd name="connsiteX44" fmla="*/ 0 w 9155876"/>
                <a:gd name="connsiteY44"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8597735 w 9155876"/>
                <a:gd name="connsiteY39" fmla="*/ 629392 h 3087584"/>
                <a:gd name="connsiteX40" fmla="*/ 9138063 w 9155876"/>
                <a:gd name="connsiteY40" fmla="*/ 825335 h 3087584"/>
                <a:gd name="connsiteX41" fmla="*/ 9149938 w 9155876"/>
                <a:gd name="connsiteY41" fmla="*/ 3087584 h 3087584"/>
                <a:gd name="connsiteX42" fmla="*/ 0 w 9155876"/>
                <a:gd name="connsiteY42" fmla="*/ 3087584 h 3087584"/>
                <a:gd name="connsiteX43" fmla="*/ 0 w 9155876"/>
                <a:gd name="connsiteY43"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8407730 w 9155876"/>
                <a:gd name="connsiteY38" fmla="*/ 676893 h 3087584"/>
                <a:gd name="connsiteX39" fmla="*/ 9138063 w 9155876"/>
                <a:gd name="connsiteY39" fmla="*/ 825335 h 3087584"/>
                <a:gd name="connsiteX40" fmla="*/ 9149938 w 9155876"/>
                <a:gd name="connsiteY40" fmla="*/ 3087584 h 3087584"/>
                <a:gd name="connsiteX41" fmla="*/ 0 w 9155876"/>
                <a:gd name="connsiteY41" fmla="*/ 3087584 h 3087584"/>
                <a:gd name="connsiteX42" fmla="*/ 0 w 9155876"/>
                <a:gd name="connsiteY42"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8265226 w 9155876"/>
                <a:gd name="connsiteY37" fmla="*/ 700644 h 3087584"/>
                <a:gd name="connsiteX38" fmla="*/ 9138063 w 9155876"/>
                <a:gd name="connsiteY38" fmla="*/ 825335 h 3087584"/>
                <a:gd name="connsiteX39" fmla="*/ 9149938 w 9155876"/>
                <a:gd name="connsiteY39" fmla="*/ 3087584 h 3087584"/>
                <a:gd name="connsiteX40" fmla="*/ 0 w 9155876"/>
                <a:gd name="connsiteY40" fmla="*/ 3087584 h 3087584"/>
                <a:gd name="connsiteX41" fmla="*/ 0 w 9155876"/>
                <a:gd name="connsiteY41"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8122722 w 9155876"/>
                <a:gd name="connsiteY36" fmla="*/ 831272 h 3087584"/>
                <a:gd name="connsiteX37" fmla="*/ 9138063 w 9155876"/>
                <a:gd name="connsiteY37" fmla="*/ 825335 h 3087584"/>
                <a:gd name="connsiteX38" fmla="*/ 9149938 w 9155876"/>
                <a:gd name="connsiteY38" fmla="*/ 3087584 h 3087584"/>
                <a:gd name="connsiteX39" fmla="*/ 0 w 9155876"/>
                <a:gd name="connsiteY39" fmla="*/ 3087584 h 3087584"/>
                <a:gd name="connsiteX40" fmla="*/ 0 w 9155876"/>
                <a:gd name="connsiteY40"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7920842 w 9155876"/>
                <a:gd name="connsiteY35" fmla="*/ 819397 h 3087584"/>
                <a:gd name="connsiteX36" fmla="*/ 9138063 w 9155876"/>
                <a:gd name="connsiteY36" fmla="*/ 825335 h 3087584"/>
                <a:gd name="connsiteX37" fmla="*/ 9149938 w 9155876"/>
                <a:gd name="connsiteY37" fmla="*/ 3087584 h 3087584"/>
                <a:gd name="connsiteX38" fmla="*/ 0 w 9155876"/>
                <a:gd name="connsiteY38" fmla="*/ 3087584 h 3087584"/>
                <a:gd name="connsiteX39" fmla="*/ 0 w 9155876"/>
                <a:gd name="connsiteY39"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7724899 w 9155876"/>
                <a:gd name="connsiteY34" fmla="*/ 837211 h 3087584"/>
                <a:gd name="connsiteX35" fmla="*/ 9138063 w 9155876"/>
                <a:gd name="connsiteY35" fmla="*/ 825335 h 3087584"/>
                <a:gd name="connsiteX36" fmla="*/ 9149938 w 9155876"/>
                <a:gd name="connsiteY36" fmla="*/ 3087584 h 3087584"/>
                <a:gd name="connsiteX37" fmla="*/ 0 w 9155876"/>
                <a:gd name="connsiteY37" fmla="*/ 3087584 h 3087584"/>
                <a:gd name="connsiteX38" fmla="*/ 0 w 9155876"/>
                <a:gd name="connsiteY38"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7505206 w 9155876"/>
                <a:gd name="connsiteY33" fmla="*/ 831273 h 3087584"/>
                <a:gd name="connsiteX34" fmla="*/ 9138063 w 9155876"/>
                <a:gd name="connsiteY34" fmla="*/ 825335 h 3087584"/>
                <a:gd name="connsiteX35" fmla="*/ 9149938 w 9155876"/>
                <a:gd name="connsiteY35" fmla="*/ 3087584 h 3087584"/>
                <a:gd name="connsiteX36" fmla="*/ 0 w 9155876"/>
                <a:gd name="connsiteY36" fmla="*/ 3087584 h 3087584"/>
                <a:gd name="connsiteX37" fmla="*/ 0 w 9155876"/>
                <a:gd name="connsiteY3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7344889 w 9155876"/>
                <a:gd name="connsiteY32" fmla="*/ 843149 h 3087584"/>
                <a:gd name="connsiteX33" fmla="*/ 9138063 w 9155876"/>
                <a:gd name="connsiteY33" fmla="*/ 825335 h 3087584"/>
                <a:gd name="connsiteX34" fmla="*/ 9149938 w 9155876"/>
                <a:gd name="connsiteY34" fmla="*/ 3087584 h 3087584"/>
                <a:gd name="connsiteX35" fmla="*/ 0 w 9155876"/>
                <a:gd name="connsiteY35" fmla="*/ 3087584 h 3087584"/>
                <a:gd name="connsiteX36" fmla="*/ 0 w 9155876"/>
                <a:gd name="connsiteY36"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6964878 w 9155876"/>
                <a:gd name="connsiteY30" fmla="*/ 831273 h 3087584"/>
                <a:gd name="connsiteX31" fmla="*/ 7166759 w 9155876"/>
                <a:gd name="connsiteY31" fmla="*/ 837211 h 3087584"/>
                <a:gd name="connsiteX32" fmla="*/ 9138063 w 9155876"/>
                <a:gd name="connsiteY32" fmla="*/ 825335 h 3087584"/>
                <a:gd name="connsiteX33" fmla="*/ 9149938 w 9155876"/>
                <a:gd name="connsiteY33" fmla="*/ 3087584 h 3087584"/>
                <a:gd name="connsiteX34" fmla="*/ 0 w 9155876"/>
                <a:gd name="connsiteY34" fmla="*/ 3087584 h 3087584"/>
                <a:gd name="connsiteX35" fmla="*/ 0 w 9155876"/>
                <a:gd name="connsiteY35"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7166759 w 9155876"/>
                <a:gd name="connsiteY30" fmla="*/ 837211 h 3087584"/>
                <a:gd name="connsiteX31" fmla="*/ 9138063 w 9155876"/>
                <a:gd name="connsiteY31" fmla="*/ 825335 h 3087584"/>
                <a:gd name="connsiteX32" fmla="*/ 9149938 w 9155876"/>
                <a:gd name="connsiteY32" fmla="*/ 3087584 h 3087584"/>
                <a:gd name="connsiteX33" fmla="*/ 0 w 9155876"/>
                <a:gd name="connsiteY33" fmla="*/ 3087584 h 3087584"/>
                <a:gd name="connsiteX34" fmla="*/ 0 w 9155876"/>
                <a:gd name="connsiteY34"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545777 w 9155876"/>
                <a:gd name="connsiteY23" fmla="*/ 777834 h 3087584"/>
                <a:gd name="connsiteX24" fmla="*/ 5741720 w 9155876"/>
                <a:gd name="connsiteY24" fmla="*/ 801584 h 3087584"/>
                <a:gd name="connsiteX25" fmla="*/ 5973289 w 9155876"/>
                <a:gd name="connsiteY25" fmla="*/ 819397 h 3087584"/>
                <a:gd name="connsiteX26" fmla="*/ 6163294 w 9155876"/>
                <a:gd name="connsiteY26" fmla="*/ 831273 h 3087584"/>
                <a:gd name="connsiteX27" fmla="*/ 6353299 w 9155876"/>
                <a:gd name="connsiteY27" fmla="*/ 837210 h 3087584"/>
                <a:gd name="connsiteX28" fmla="*/ 6513616 w 9155876"/>
                <a:gd name="connsiteY28" fmla="*/ 837210 h 3087584"/>
                <a:gd name="connsiteX29" fmla="*/ 9155876 w 9155876"/>
                <a:gd name="connsiteY29" fmla="*/ 843147 h 3087584"/>
                <a:gd name="connsiteX30" fmla="*/ 9138063 w 9155876"/>
                <a:gd name="connsiteY30" fmla="*/ 825335 h 3087584"/>
                <a:gd name="connsiteX31" fmla="*/ 9149938 w 9155876"/>
                <a:gd name="connsiteY31" fmla="*/ 3087584 h 3087584"/>
                <a:gd name="connsiteX32" fmla="*/ 0 w 9155876"/>
                <a:gd name="connsiteY32" fmla="*/ 3087584 h 3087584"/>
                <a:gd name="connsiteX33" fmla="*/ 0 w 9155876"/>
                <a:gd name="connsiteY33"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741720 w 9155876"/>
                <a:gd name="connsiteY23" fmla="*/ 801584 h 3087584"/>
                <a:gd name="connsiteX24" fmla="*/ 5973289 w 9155876"/>
                <a:gd name="connsiteY24" fmla="*/ 819397 h 3087584"/>
                <a:gd name="connsiteX25" fmla="*/ 6163294 w 9155876"/>
                <a:gd name="connsiteY25" fmla="*/ 831273 h 3087584"/>
                <a:gd name="connsiteX26" fmla="*/ 6353299 w 9155876"/>
                <a:gd name="connsiteY26" fmla="*/ 837210 h 3087584"/>
                <a:gd name="connsiteX27" fmla="*/ 6513616 w 9155876"/>
                <a:gd name="connsiteY27" fmla="*/ 837210 h 3087584"/>
                <a:gd name="connsiteX28" fmla="*/ 9155876 w 9155876"/>
                <a:gd name="connsiteY28" fmla="*/ 843147 h 3087584"/>
                <a:gd name="connsiteX29" fmla="*/ 9138063 w 9155876"/>
                <a:gd name="connsiteY29" fmla="*/ 825335 h 3087584"/>
                <a:gd name="connsiteX30" fmla="*/ 9149938 w 9155876"/>
                <a:gd name="connsiteY30" fmla="*/ 3087584 h 3087584"/>
                <a:gd name="connsiteX31" fmla="*/ 0 w 9155876"/>
                <a:gd name="connsiteY31" fmla="*/ 3087584 h 3087584"/>
                <a:gd name="connsiteX32" fmla="*/ 0 w 9155876"/>
                <a:gd name="connsiteY32"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781299 w 9155876"/>
                <a:gd name="connsiteY7" fmla="*/ 184067 h 3087584"/>
                <a:gd name="connsiteX8" fmla="*/ 1941616 w 9155876"/>
                <a:gd name="connsiteY8" fmla="*/ 207818 h 3087584"/>
                <a:gd name="connsiteX9" fmla="*/ 2107870 w 9155876"/>
                <a:gd name="connsiteY9" fmla="*/ 237506 h 3087584"/>
                <a:gd name="connsiteX10" fmla="*/ 2327564 w 9155876"/>
                <a:gd name="connsiteY10" fmla="*/ 267195 h 3087584"/>
                <a:gd name="connsiteX11" fmla="*/ 2559133 w 9155876"/>
                <a:gd name="connsiteY11" fmla="*/ 308758 h 3087584"/>
                <a:gd name="connsiteX12" fmla="*/ 2838203 w 9155876"/>
                <a:gd name="connsiteY12" fmla="*/ 356260 h 3087584"/>
                <a:gd name="connsiteX13" fmla="*/ 3063834 w 9155876"/>
                <a:gd name="connsiteY13" fmla="*/ 397823 h 3087584"/>
                <a:gd name="connsiteX14" fmla="*/ 3331029 w 9155876"/>
                <a:gd name="connsiteY14" fmla="*/ 445325 h 3087584"/>
                <a:gd name="connsiteX15" fmla="*/ 3550722 w 9155876"/>
                <a:gd name="connsiteY15" fmla="*/ 480950 h 3087584"/>
                <a:gd name="connsiteX16" fmla="*/ 3758541 w 9155876"/>
                <a:gd name="connsiteY16" fmla="*/ 522514 h 3087584"/>
                <a:gd name="connsiteX17" fmla="*/ 4091050 w 9155876"/>
                <a:gd name="connsiteY17" fmla="*/ 587828 h 3087584"/>
                <a:gd name="connsiteX18" fmla="*/ 4352307 w 9155876"/>
                <a:gd name="connsiteY18" fmla="*/ 629392 h 3087584"/>
                <a:gd name="connsiteX19" fmla="*/ 4566063 w 9155876"/>
                <a:gd name="connsiteY19" fmla="*/ 659080 h 3087584"/>
                <a:gd name="connsiteX20" fmla="*/ 4839195 w 9155876"/>
                <a:gd name="connsiteY20" fmla="*/ 700644 h 3087584"/>
                <a:gd name="connsiteX21" fmla="*/ 5088577 w 9155876"/>
                <a:gd name="connsiteY21" fmla="*/ 730332 h 3087584"/>
                <a:gd name="connsiteX22" fmla="*/ 5343896 w 9155876"/>
                <a:gd name="connsiteY22" fmla="*/ 760021 h 3087584"/>
                <a:gd name="connsiteX23" fmla="*/ 5741720 w 9155876"/>
                <a:gd name="connsiteY23" fmla="*/ 801584 h 3087584"/>
                <a:gd name="connsiteX24" fmla="*/ 5973289 w 9155876"/>
                <a:gd name="connsiteY24" fmla="*/ 819397 h 3087584"/>
                <a:gd name="connsiteX25" fmla="*/ 6353299 w 9155876"/>
                <a:gd name="connsiteY25" fmla="*/ 837210 h 3087584"/>
                <a:gd name="connsiteX26" fmla="*/ 6513616 w 9155876"/>
                <a:gd name="connsiteY26" fmla="*/ 837210 h 3087584"/>
                <a:gd name="connsiteX27" fmla="*/ 9155876 w 9155876"/>
                <a:gd name="connsiteY27" fmla="*/ 843147 h 3087584"/>
                <a:gd name="connsiteX28" fmla="*/ 9138063 w 9155876"/>
                <a:gd name="connsiteY28" fmla="*/ 825335 h 3087584"/>
                <a:gd name="connsiteX29" fmla="*/ 9149938 w 9155876"/>
                <a:gd name="connsiteY29" fmla="*/ 3087584 h 3087584"/>
                <a:gd name="connsiteX30" fmla="*/ 0 w 9155876"/>
                <a:gd name="connsiteY30" fmla="*/ 3087584 h 3087584"/>
                <a:gd name="connsiteX31" fmla="*/ 0 w 9155876"/>
                <a:gd name="connsiteY31"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107870 w 9155876"/>
                <a:gd name="connsiteY8" fmla="*/ 237506 h 3087584"/>
                <a:gd name="connsiteX9" fmla="*/ 2327564 w 9155876"/>
                <a:gd name="connsiteY9" fmla="*/ 267195 h 3087584"/>
                <a:gd name="connsiteX10" fmla="*/ 2559133 w 9155876"/>
                <a:gd name="connsiteY10" fmla="*/ 308758 h 3087584"/>
                <a:gd name="connsiteX11" fmla="*/ 2838203 w 9155876"/>
                <a:gd name="connsiteY11" fmla="*/ 356260 h 3087584"/>
                <a:gd name="connsiteX12" fmla="*/ 3063834 w 9155876"/>
                <a:gd name="connsiteY12" fmla="*/ 397823 h 3087584"/>
                <a:gd name="connsiteX13" fmla="*/ 3331029 w 9155876"/>
                <a:gd name="connsiteY13" fmla="*/ 445325 h 3087584"/>
                <a:gd name="connsiteX14" fmla="*/ 3550722 w 9155876"/>
                <a:gd name="connsiteY14" fmla="*/ 480950 h 3087584"/>
                <a:gd name="connsiteX15" fmla="*/ 3758541 w 9155876"/>
                <a:gd name="connsiteY15" fmla="*/ 522514 h 3087584"/>
                <a:gd name="connsiteX16" fmla="*/ 4091050 w 9155876"/>
                <a:gd name="connsiteY16" fmla="*/ 587828 h 3087584"/>
                <a:gd name="connsiteX17" fmla="*/ 4352307 w 9155876"/>
                <a:gd name="connsiteY17" fmla="*/ 629392 h 3087584"/>
                <a:gd name="connsiteX18" fmla="*/ 4566063 w 9155876"/>
                <a:gd name="connsiteY18" fmla="*/ 659080 h 3087584"/>
                <a:gd name="connsiteX19" fmla="*/ 4839195 w 9155876"/>
                <a:gd name="connsiteY19" fmla="*/ 700644 h 3087584"/>
                <a:gd name="connsiteX20" fmla="*/ 5088577 w 9155876"/>
                <a:gd name="connsiteY20" fmla="*/ 730332 h 3087584"/>
                <a:gd name="connsiteX21" fmla="*/ 5343896 w 9155876"/>
                <a:gd name="connsiteY21" fmla="*/ 760021 h 3087584"/>
                <a:gd name="connsiteX22" fmla="*/ 5741720 w 9155876"/>
                <a:gd name="connsiteY22" fmla="*/ 801584 h 3087584"/>
                <a:gd name="connsiteX23" fmla="*/ 5973289 w 9155876"/>
                <a:gd name="connsiteY23" fmla="*/ 819397 h 3087584"/>
                <a:gd name="connsiteX24" fmla="*/ 6353299 w 9155876"/>
                <a:gd name="connsiteY24" fmla="*/ 837210 h 3087584"/>
                <a:gd name="connsiteX25" fmla="*/ 6513616 w 9155876"/>
                <a:gd name="connsiteY25" fmla="*/ 837210 h 3087584"/>
                <a:gd name="connsiteX26" fmla="*/ 9155876 w 9155876"/>
                <a:gd name="connsiteY26" fmla="*/ 843147 h 3087584"/>
                <a:gd name="connsiteX27" fmla="*/ 9138063 w 9155876"/>
                <a:gd name="connsiteY27" fmla="*/ 825335 h 3087584"/>
                <a:gd name="connsiteX28" fmla="*/ 9149938 w 9155876"/>
                <a:gd name="connsiteY28" fmla="*/ 3087584 h 3087584"/>
                <a:gd name="connsiteX29" fmla="*/ 0 w 9155876"/>
                <a:gd name="connsiteY29" fmla="*/ 3087584 h 3087584"/>
                <a:gd name="connsiteX30" fmla="*/ 0 w 9155876"/>
                <a:gd name="connsiteY30"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559133 w 9155876"/>
                <a:gd name="connsiteY9" fmla="*/ 308758 h 3087584"/>
                <a:gd name="connsiteX10" fmla="*/ 2838203 w 9155876"/>
                <a:gd name="connsiteY10" fmla="*/ 356260 h 3087584"/>
                <a:gd name="connsiteX11" fmla="*/ 3063834 w 9155876"/>
                <a:gd name="connsiteY11" fmla="*/ 397823 h 3087584"/>
                <a:gd name="connsiteX12" fmla="*/ 3331029 w 9155876"/>
                <a:gd name="connsiteY12" fmla="*/ 445325 h 3087584"/>
                <a:gd name="connsiteX13" fmla="*/ 3550722 w 9155876"/>
                <a:gd name="connsiteY13" fmla="*/ 480950 h 3087584"/>
                <a:gd name="connsiteX14" fmla="*/ 3758541 w 9155876"/>
                <a:gd name="connsiteY14" fmla="*/ 522514 h 3087584"/>
                <a:gd name="connsiteX15" fmla="*/ 4091050 w 9155876"/>
                <a:gd name="connsiteY15" fmla="*/ 587828 h 3087584"/>
                <a:gd name="connsiteX16" fmla="*/ 4352307 w 9155876"/>
                <a:gd name="connsiteY16" fmla="*/ 629392 h 3087584"/>
                <a:gd name="connsiteX17" fmla="*/ 4566063 w 9155876"/>
                <a:gd name="connsiteY17" fmla="*/ 659080 h 3087584"/>
                <a:gd name="connsiteX18" fmla="*/ 4839195 w 9155876"/>
                <a:gd name="connsiteY18" fmla="*/ 700644 h 3087584"/>
                <a:gd name="connsiteX19" fmla="*/ 5088577 w 9155876"/>
                <a:gd name="connsiteY19" fmla="*/ 730332 h 3087584"/>
                <a:gd name="connsiteX20" fmla="*/ 5343896 w 9155876"/>
                <a:gd name="connsiteY20" fmla="*/ 760021 h 3087584"/>
                <a:gd name="connsiteX21" fmla="*/ 5741720 w 9155876"/>
                <a:gd name="connsiteY21" fmla="*/ 801584 h 3087584"/>
                <a:gd name="connsiteX22" fmla="*/ 5973289 w 9155876"/>
                <a:gd name="connsiteY22" fmla="*/ 819397 h 3087584"/>
                <a:gd name="connsiteX23" fmla="*/ 6353299 w 9155876"/>
                <a:gd name="connsiteY23" fmla="*/ 837210 h 3087584"/>
                <a:gd name="connsiteX24" fmla="*/ 6513616 w 9155876"/>
                <a:gd name="connsiteY24" fmla="*/ 837210 h 3087584"/>
                <a:gd name="connsiteX25" fmla="*/ 9155876 w 9155876"/>
                <a:gd name="connsiteY25" fmla="*/ 843147 h 3087584"/>
                <a:gd name="connsiteX26" fmla="*/ 9138063 w 9155876"/>
                <a:gd name="connsiteY26" fmla="*/ 825335 h 3087584"/>
                <a:gd name="connsiteX27" fmla="*/ 9149938 w 9155876"/>
                <a:gd name="connsiteY27" fmla="*/ 3087584 h 3087584"/>
                <a:gd name="connsiteX28" fmla="*/ 0 w 9155876"/>
                <a:gd name="connsiteY28" fmla="*/ 3087584 h 3087584"/>
                <a:gd name="connsiteX29" fmla="*/ 0 w 9155876"/>
                <a:gd name="connsiteY29"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550722 w 9155876"/>
                <a:gd name="connsiteY12" fmla="*/ 480950 h 3087584"/>
                <a:gd name="connsiteX13" fmla="*/ 3758541 w 9155876"/>
                <a:gd name="connsiteY13" fmla="*/ 522514 h 3087584"/>
                <a:gd name="connsiteX14" fmla="*/ 4091050 w 9155876"/>
                <a:gd name="connsiteY14" fmla="*/ 587828 h 3087584"/>
                <a:gd name="connsiteX15" fmla="*/ 4352307 w 9155876"/>
                <a:gd name="connsiteY15" fmla="*/ 629392 h 3087584"/>
                <a:gd name="connsiteX16" fmla="*/ 4566063 w 9155876"/>
                <a:gd name="connsiteY16" fmla="*/ 659080 h 3087584"/>
                <a:gd name="connsiteX17" fmla="*/ 4839195 w 9155876"/>
                <a:gd name="connsiteY17" fmla="*/ 700644 h 3087584"/>
                <a:gd name="connsiteX18" fmla="*/ 5088577 w 9155876"/>
                <a:gd name="connsiteY18" fmla="*/ 730332 h 3087584"/>
                <a:gd name="connsiteX19" fmla="*/ 5343896 w 9155876"/>
                <a:gd name="connsiteY19" fmla="*/ 760021 h 3087584"/>
                <a:gd name="connsiteX20" fmla="*/ 5741720 w 9155876"/>
                <a:gd name="connsiteY20" fmla="*/ 801584 h 3087584"/>
                <a:gd name="connsiteX21" fmla="*/ 5973289 w 9155876"/>
                <a:gd name="connsiteY21" fmla="*/ 819397 h 3087584"/>
                <a:gd name="connsiteX22" fmla="*/ 6353299 w 9155876"/>
                <a:gd name="connsiteY22" fmla="*/ 837210 h 3087584"/>
                <a:gd name="connsiteX23" fmla="*/ 6513616 w 9155876"/>
                <a:gd name="connsiteY23" fmla="*/ 837210 h 3087584"/>
                <a:gd name="connsiteX24" fmla="*/ 9155876 w 9155876"/>
                <a:gd name="connsiteY24" fmla="*/ 843147 h 3087584"/>
                <a:gd name="connsiteX25" fmla="*/ 9138063 w 9155876"/>
                <a:gd name="connsiteY25" fmla="*/ 825335 h 3087584"/>
                <a:gd name="connsiteX26" fmla="*/ 9149938 w 9155876"/>
                <a:gd name="connsiteY26" fmla="*/ 3087584 h 3087584"/>
                <a:gd name="connsiteX27" fmla="*/ 0 w 9155876"/>
                <a:gd name="connsiteY27" fmla="*/ 3087584 h 3087584"/>
                <a:gd name="connsiteX28" fmla="*/ 0 w 9155876"/>
                <a:gd name="connsiteY28"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53299 w 9155876"/>
                <a:gd name="connsiteY21" fmla="*/ 837210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6513616 w 9155876"/>
                <a:gd name="connsiteY22" fmla="*/ 837210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7417967 w 9155876"/>
                <a:gd name="connsiteY22" fmla="*/ 847258 h 3087584"/>
                <a:gd name="connsiteX23" fmla="*/ 9155876 w 9155876"/>
                <a:gd name="connsiteY23" fmla="*/ 843147 h 3087584"/>
                <a:gd name="connsiteX24" fmla="*/ 9138063 w 9155876"/>
                <a:gd name="connsiteY24" fmla="*/ 825335 h 3087584"/>
                <a:gd name="connsiteX25" fmla="*/ 9149938 w 9155876"/>
                <a:gd name="connsiteY25" fmla="*/ 3087584 h 3087584"/>
                <a:gd name="connsiteX26" fmla="*/ 0 w 9155876"/>
                <a:gd name="connsiteY26" fmla="*/ 3087584 h 3087584"/>
                <a:gd name="connsiteX27" fmla="*/ 0 w 9155876"/>
                <a:gd name="connsiteY27" fmla="*/ 0 h 3087584"/>
                <a:gd name="connsiteX0" fmla="*/ 5938 w 9155876"/>
                <a:gd name="connsiteY0" fmla="*/ 0 h 3087584"/>
                <a:gd name="connsiteX1" fmla="*/ 267195 w 9155876"/>
                <a:gd name="connsiteY1" fmla="*/ 17813 h 3087584"/>
                <a:gd name="connsiteX2" fmla="*/ 528452 w 9155876"/>
                <a:gd name="connsiteY2" fmla="*/ 35626 h 3087584"/>
                <a:gd name="connsiteX3" fmla="*/ 801585 w 9155876"/>
                <a:gd name="connsiteY3" fmla="*/ 59376 h 3087584"/>
                <a:gd name="connsiteX4" fmla="*/ 1045029 w 9155876"/>
                <a:gd name="connsiteY4" fmla="*/ 83127 h 3087584"/>
                <a:gd name="connsiteX5" fmla="*/ 1294411 w 9155876"/>
                <a:gd name="connsiteY5" fmla="*/ 112815 h 3087584"/>
                <a:gd name="connsiteX6" fmla="*/ 1502229 w 9155876"/>
                <a:gd name="connsiteY6" fmla="*/ 142504 h 3087584"/>
                <a:gd name="connsiteX7" fmla="*/ 1941616 w 9155876"/>
                <a:gd name="connsiteY7" fmla="*/ 207818 h 3087584"/>
                <a:gd name="connsiteX8" fmla="*/ 2327564 w 9155876"/>
                <a:gd name="connsiteY8" fmla="*/ 267195 h 3087584"/>
                <a:gd name="connsiteX9" fmla="*/ 2838203 w 9155876"/>
                <a:gd name="connsiteY9" fmla="*/ 356260 h 3087584"/>
                <a:gd name="connsiteX10" fmla="*/ 3063834 w 9155876"/>
                <a:gd name="connsiteY10" fmla="*/ 397823 h 3087584"/>
                <a:gd name="connsiteX11" fmla="*/ 3331029 w 9155876"/>
                <a:gd name="connsiteY11" fmla="*/ 445325 h 3087584"/>
                <a:gd name="connsiteX12" fmla="*/ 3758541 w 9155876"/>
                <a:gd name="connsiteY12" fmla="*/ 522514 h 3087584"/>
                <a:gd name="connsiteX13" fmla="*/ 4091050 w 9155876"/>
                <a:gd name="connsiteY13" fmla="*/ 587828 h 3087584"/>
                <a:gd name="connsiteX14" fmla="*/ 4352307 w 9155876"/>
                <a:gd name="connsiteY14" fmla="*/ 629392 h 3087584"/>
                <a:gd name="connsiteX15" fmla="*/ 4566063 w 9155876"/>
                <a:gd name="connsiteY15" fmla="*/ 659080 h 3087584"/>
                <a:gd name="connsiteX16" fmla="*/ 4839195 w 9155876"/>
                <a:gd name="connsiteY16" fmla="*/ 700644 h 3087584"/>
                <a:gd name="connsiteX17" fmla="*/ 5088577 w 9155876"/>
                <a:gd name="connsiteY17" fmla="*/ 730332 h 3087584"/>
                <a:gd name="connsiteX18" fmla="*/ 5343896 w 9155876"/>
                <a:gd name="connsiteY18" fmla="*/ 760021 h 3087584"/>
                <a:gd name="connsiteX19" fmla="*/ 5741720 w 9155876"/>
                <a:gd name="connsiteY19" fmla="*/ 801584 h 3087584"/>
                <a:gd name="connsiteX20" fmla="*/ 5973289 w 9155876"/>
                <a:gd name="connsiteY20" fmla="*/ 819397 h 3087584"/>
                <a:gd name="connsiteX21" fmla="*/ 6368372 w 9155876"/>
                <a:gd name="connsiteY21" fmla="*/ 847258 h 3087584"/>
                <a:gd name="connsiteX22" fmla="*/ 9155876 w 9155876"/>
                <a:gd name="connsiteY22" fmla="*/ 843147 h 3087584"/>
                <a:gd name="connsiteX23" fmla="*/ 9138063 w 9155876"/>
                <a:gd name="connsiteY23" fmla="*/ 825335 h 3087584"/>
                <a:gd name="connsiteX24" fmla="*/ 9149938 w 9155876"/>
                <a:gd name="connsiteY24" fmla="*/ 3087584 h 3087584"/>
                <a:gd name="connsiteX25" fmla="*/ 0 w 9155876"/>
                <a:gd name="connsiteY25" fmla="*/ 3087584 h 3087584"/>
                <a:gd name="connsiteX26" fmla="*/ 0 w 9155876"/>
                <a:gd name="connsiteY26" fmla="*/ 0 h 3087584"/>
                <a:gd name="connsiteX0" fmla="*/ 5938 w 9221190"/>
                <a:gd name="connsiteY0" fmla="*/ 0 h 3087584"/>
                <a:gd name="connsiteX1" fmla="*/ 267195 w 9221190"/>
                <a:gd name="connsiteY1" fmla="*/ 17813 h 3087584"/>
                <a:gd name="connsiteX2" fmla="*/ 528452 w 9221190"/>
                <a:gd name="connsiteY2" fmla="*/ 35626 h 3087584"/>
                <a:gd name="connsiteX3" fmla="*/ 801585 w 9221190"/>
                <a:gd name="connsiteY3" fmla="*/ 59376 h 3087584"/>
                <a:gd name="connsiteX4" fmla="*/ 1045029 w 9221190"/>
                <a:gd name="connsiteY4" fmla="*/ 83127 h 3087584"/>
                <a:gd name="connsiteX5" fmla="*/ 1294411 w 9221190"/>
                <a:gd name="connsiteY5" fmla="*/ 112815 h 3087584"/>
                <a:gd name="connsiteX6" fmla="*/ 1502229 w 9221190"/>
                <a:gd name="connsiteY6" fmla="*/ 142504 h 3087584"/>
                <a:gd name="connsiteX7" fmla="*/ 1941616 w 9221190"/>
                <a:gd name="connsiteY7" fmla="*/ 207818 h 3087584"/>
                <a:gd name="connsiteX8" fmla="*/ 2327564 w 9221190"/>
                <a:gd name="connsiteY8" fmla="*/ 267195 h 3087584"/>
                <a:gd name="connsiteX9" fmla="*/ 2838203 w 9221190"/>
                <a:gd name="connsiteY9" fmla="*/ 356260 h 3087584"/>
                <a:gd name="connsiteX10" fmla="*/ 3063834 w 9221190"/>
                <a:gd name="connsiteY10" fmla="*/ 397823 h 3087584"/>
                <a:gd name="connsiteX11" fmla="*/ 3331029 w 9221190"/>
                <a:gd name="connsiteY11" fmla="*/ 445325 h 3087584"/>
                <a:gd name="connsiteX12" fmla="*/ 3758541 w 9221190"/>
                <a:gd name="connsiteY12" fmla="*/ 522514 h 3087584"/>
                <a:gd name="connsiteX13" fmla="*/ 4091050 w 9221190"/>
                <a:gd name="connsiteY13" fmla="*/ 587828 h 3087584"/>
                <a:gd name="connsiteX14" fmla="*/ 4352307 w 9221190"/>
                <a:gd name="connsiteY14" fmla="*/ 629392 h 3087584"/>
                <a:gd name="connsiteX15" fmla="*/ 4566063 w 9221190"/>
                <a:gd name="connsiteY15" fmla="*/ 659080 h 3087584"/>
                <a:gd name="connsiteX16" fmla="*/ 4839195 w 9221190"/>
                <a:gd name="connsiteY16" fmla="*/ 700644 h 3087584"/>
                <a:gd name="connsiteX17" fmla="*/ 5088577 w 9221190"/>
                <a:gd name="connsiteY17" fmla="*/ 730332 h 3087584"/>
                <a:gd name="connsiteX18" fmla="*/ 5343896 w 9221190"/>
                <a:gd name="connsiteY18" fmla="*/ 760021 h 3087584"/>
                <a:gd name="connsiteX19" fmla="*/ 5741720 w 9221190"/>
                <a:gd name="connsiteY19" fmla="*/ 801584 h 3087584"/>
                <a:gd name="connsiteX20" fmla="*/ 5973289 w 9221190"/>
                <a:gd name="connsiteY20" fmla="*/ 819397 h 3087584"/>
                <a:gd name="connsiteX21" fmla="*/ 6368372 w 9221190"/>
                <a:gd name="connsiteY21" fmla="*/ 847258 h 3087584"/>
                <a:gd name="connsiteX22" fmla="*/ 9221190 w 9221190"/>
                <a:gd name="connsiteY22" fmla="*/ 838123 h 3087584"/>
                <a:gd name="connsiteX23" fmla="*/ 9138063 w 9221190"/>
                <a:gd name="connsiteY23" fmla="*/ 825335 h 3087584"/>
                <a:gd name="connsiteX24" fmla="*/ 9149938 w 9221190"/>
                <a:gd name="connsiteY24" fmla="*/ 3087584 h 3087584"/>
                <a:gd name="connsiteX25" fmla="*/ 0 w 9221190"/>
                <a:gd name="connsiteY25" fmla="*/ 3087584 h 3087584"/>
                <a:gd name="connsiteX26" fmla="*/ 0 w 9221190"/>
                <a:gd name="connsiteY26"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25335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49938"/>
                <a:gd name="connsiteY0" fmla="*/ 0 h 3087584"/>
                <a:gd name="connsiteX1" fmla="*/ 267195 w 9149938"/>
                <a:gd name="connsiteY1" fmla="*/ 17813 h 3087584"/>
                <a:gd name="connsiteX2" fmla="*/ 528452 w 9149938"/>
                <a:gd name="connsiteY2" fmla="*/ 35626 h 3087584"/>
                <a:gd name="connsiteX3" fmla="*/ 801585 w 9149938"/>
                <a:gd name="connsiteY3" fmla="*/ 59376 h 3087584"/>
                <a:gd name="connsiteX4" fmla="*/ 1045029 w 9149938"/>
                <a:gd name="connsiteY4" fmla="*/ 83127 h 3087584"/>
                <a:gd name="connsiteX5" fmla="*/ 1294411 w 9149938"/>
                <a:gd name="connsiteY5" fmla="*/ 112815 h 3087584"/>
                <a:gd name="connsiteX6" fmla="*/ 1502229 w 9149938"/>
                <a:gd name="connsiteY6" fmla="*/ 142504 h 3087584"/>
                <a:gd name="connsiteX7" fmla="*/ 1941616 w 9149938"/>
                <a:gd name="connsiteY7" fmla="*/ 207818 h 3087584"/>
                <a:gd name="connsiteX8" fmla="*/ 2327564 w 9149938"/>
                <a:gd name="connsiteY8" fmla="*/ 267195 h 3087584"/>
                <a:gd name="connsiteX9" fmla="*/ 2838203 w 9149938"/>
                <a:gd name="connsiteY9" fmla="*/ 356260 h 3087584"/>
                <a:gd name="connsiteX10" fmla="*/ 3063834 w 9149938"/>
                <a:gd name="connsiteY10" fmla="*/ 397823 h 3087584"/>
                <a:gd name="connsiteX11" fmla="*/ 3331029 w 9149938"/>
                <a:gd name="connsiteY11" fmla="*/ 445325 h 3087584"/>
                <a:gd name="connsiteX12" fmla="*/ 3758541 w 9149938"/>
                <a:gd name="connsiteY12" fmla="*/ 522514 h 3087584"/>
                <a:gd name="connsiteX13" fmla="*/ 4091050 w 9149938"/>
                <a:gd name="connsiteY13" fmla="*/ 587828 h 3087584"/>
                <a:gd name="connsiteX14" fmla="*/ 4352307 w 9149938"/>
                <a:gd name="connsiteY14" fmla="*/ 629392 h 3087584"/>
                <a:gd name="connsiteX15" fmla="*/ 4566063 w 9149938"/>
                <a:gd name="connsiteY15" fmla="*/ 659080 h 3087584"/>
                <a:gd name="connsiteX16" fmla="*/ 4839195 w 9149938"/>
                <a:gd name="connsiteY16" fmla="*/ 700644 h 3087584"/>
                <a:gd name="connsiteX17" fmla="*/ 5088577 w 9149938"/>
                <a:gd name="connsiteY17" fmla="*/ 730332 h 3087584"/>
                <a:gd name="connsiteX18" fmla="*/ 5343896 w 9149938"/>
                <a:gd name="connsiteY18" fmla="*/ 760021 h 3087584"/>
                <a:gd name="connsiteX19" fmla="*/ 5741720 w 9149938"/>
                <a:gd name="connsiteY19" fmla="*/ 801584 h 3087584"/>
                <a:gd name="connsiteX20" fmla="*/ 5973289 w 9149938"/>
                <a:gd name="connsiteY20" fmla="*/ 819397 h 3087584"/>
                <a:gd name="connsiteX21" fmla="*/ 6368372 w 9149938"/>
                <a:gd name="connsiteY21" fmla="*/ 847258 h 3087584"/>
                <a:gd name="connsiteX22" fmla="*/ 9138063 w 9149938"/>
                <a:gd name="connsiteY22" fmla="*/ 845432 h 3087584"/>
                <a:gd name="connsiteX23" fmla="*/ 9149938 w 9149938"/>
                <a:gd name="connsiteY23" fmla="*/ 3087584 h 3087584"/>
                <a:gd name="connsiteX24" fmla="*/ 0 w 9149938"/>
                <a:gd name="connsiteY24" fmla="*/ 3087584 h 3087584"/>
                <a:gd name="connsiteX25" fmla="*/ 0 w 9149938"/>
                <a:gd name="connsiteY25" fmla="*/ 0 h 3087584"/>
                <a:gd name="connsiteX0" fmla="*/ 5938 w 9154002"/>
                <a:gd name="connsiteY0" fmla="*/ 0 h 3087584"/>
                <a:gd name="connsiteX1" fmla="*/ 267195 w 9154002"/>
                <a:gd name="connsiteY1" fmla="*/ 17813 h 3087584"/>
                <a:gd name="connsiteX2" fmla="*/ 528452 w 9154002"/>
                <a:gd name="connsiteY2" fmla="*/ 35626 h 3087584"/>
                <a:gd name="connsiteX3" fmla="*/ 801585 w 9154002"/>
                <a:gd name="connsiteY3" fmla="*/ 59376 h 3087584"/>
                <a:gd name="connsiteX4" fmla="*/ 1045029 w 9154002"/>
                <a:gd name="connsiteY4" fmla="*/ 83127 h 3087584"/>
                <a:gd name="connsiteX5" fmla="*/ 1294411 w 9154002"/>
                <a:gd name="connsiteY5" fmla="*/ 112815 h 3087584"/>
                <a:gd name="connsiteX6" fmla="*/ 1502229 w 9154002"/>
                <a:gd name="connsiteY6" fmla="*/ 142504 h 3087584"/>
                <a:gd name="connsiteX7" fmla="*/ 1941616 w 9154002"/>
                <a:gd name="connsiteY7" fmla="*/ 207818 h 3087584"/>
                <a:gd name="connsiteX8" fmla="*/ 2327564 w 9154002"/>
                <a:gd name="connsiteY8" fmla="*/ 267195 h 3087584"/>
                <a:gd name="connsiteX9" fmla="*/ 2838203 w 9154002"/>
                <a:gd name="connsiteY9" fmla="*/ 356260 h 3087584"/>
                <a:gd name="connsiteX10" fmla="*/ 3063834 w 9154002"/>
                <a:gd name="connsiteY10" fmla="*/ 397823 h 3087584"/>
                <a:gd name="connsiteX11" fmla="*/ 3331029 w 9154002"/>
                <a:gd name="connsiteY11" fmla="*/ 445325 h 3087584"/>
                <a:gd name="connsiteX12" fmla="*/ 3758541 w 9154002"/>
                <a:gd name="connsiteY12" fmla="*/ 522514 h 3087584"/>
                <a:gd name="connsiteX13" fmla="*/ 4091050 w 9154002"/>
                <a:gd name="connsiteY13" fmla="*/ 587828 h 3087584"/>
                <a:gd name="connsiteX14" fmla="*/ 4352307 w 9154002"/>
                <a:gd name="connsiteY14" fmla="*/ 629392 h 3087584"/>
                <a:gd name="connsiteX15" fmla="*/ 4566063 w 9154002"/>
                <a:gd name="connsiteY15" fmla="*/ 659080 h 3087584"/>
                <a:gd name="connsiteX16" fmla="*/ 4839195 w 9154002"/>
                <a:gd name="connsiteY16" fmla="*/ 700644 h 3087584"/>
                <a:gd name="connsiteX17" fmla="*/ 5088577 w 9154002"/>
                <a:gd name="connsiteY17" fmla="*/ 730332 h 3087584"/>
                <a:gd name="connsiteX18" fmla="*/ 5343896 w 9154002"/>
                <a:gd name="connsiteY18" fmla="*/ 760021 h 3087584"/>
                <a:gd name="connsiteX19" fmla="*/ 5741720 w 9154002"/>
                <a:gd name="connsiteY19" fmla="*/ 801584 h 3087584"/>
                <a:gd name="connsiteX20" fmla="*/ 5973289 w 9154002"/>
                <a:gd name="connsiteY20" fmla="*/ 819397 h 3087584"/>
                <a:gd name="connsiteX21" fmla="*/ 6368372 w 9154002"/>
                <a:gd name="connsiteY21" fmla="*/ 847258 h 3087584"/>
                <a:gd name="connsiteX22" fmla="*/ 9153136 w 9154002"/>
                <a:gd name="connsiteY22" fmla="*/ 845432 h 3087584"/>
                <a:gd name="connsiteX23" fmla="*/ 9149938 w 9154002"/>
                <a:gd name="connsiteY23" fmla="*/ 3087584 h 3087584"/>
                <a:gd name="connsiteX24" fmla="*/ 0 w 9154002"/>
                <a:gd name="connsiteY24" fmla="*/ 3087584 h 3087584"/>
                <a:gd name="connsiteX25" fmla="*/ 0 w 9154002"/>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68372 w 9159987"/>
                <a:gd name="connsiteY21" fmla="*/ 847258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78420 w 9159987"/>
                <a:gd name="connsiteY21" fmla="*/ 832185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3444 w 9159987"/>
                <a:gd name="connsiteY21" fmla="*/ 852282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3444 w 9159987"/>
                <a:gd name="connsiteY21" fmla="*/ 852282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37209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88468 w 9159987"/>
                <a:gd name="connsiteY21" fmla="*/ 852281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393230 w 9159987"/>
                <a:gd name="connsiteY21" fmla="*/ 842756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3289 w 9159987"/>
                <a:gd name="connsiteY20" fmla="*/ 819397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75670 w 9159987"/>
                <a:gd name="connsiteY20" fmla="*/ 833685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209874 w 9159987"/>
                <a:gd name="connsiteY21" fmla="*/ 845137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1720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39339 w 9159987"/>
                <a:gd name="connsiteY19" fmla="*/ 808728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1050 w 9159987"/>
                <a:gd name="connsiteY13" fmla="*/ 587828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352307 w 9159987"/>
                <a:gd name="connsiteY14" fmla="*/ 629392 h 3087584"/>
                <a:gd name="connsiteX15" fmla="*/ 4566063 w 9159987"/>
                <a:gd name="connsiteY15" fmla="*/ 659080 h 3087584"/>
                <a:gd name="connsiteX16" fmla="*/ 4839195 w 9159987"/>
                <a:gd name="connsiteY16" fmla="*/ 700644 h 3087584"/>
                <a:gd name="connsiteX17" fmla="*/ 5088577 w 9159987"/>
                <a:gd name="connsiteY17" fmla="*/ 730332 h 3087584"/>
                <a:gd name="connsiteX18" fmla="*/ 5343896 w 9159987"/>
                <a:gd name="connsiteY18" fmla="*/ 760021 h 3087584"/>
                <a:gd name="connsiteX19" fmla="*/ 5744102 w 9159987"/>
                <a:gd name="connsiteY19" fmla="*/ 801584 h 3087584"/>
                <a:gd name="connsiteX20" fmla="*/ 5980432 w 9159987"/>
                <a:gd name="connsiteY20" fmla="*/ 826541 h 3087584"/>
                <a:gd name="connsiteX21" fmla="*/ 6400374 w 9159987"/>
                <a:gd name="connsiteY21" fmla="*/ 849900 h 3087584"/>
                <a:gd name="connsiteX22" fmla="*/ 9153136 w 9159987"/>
                <a:gd name="connsiteY22" fmla="*/ 845432 h 3087584"/>
                <a:gd name="connsiteX23" fmla="*/ 9159987 w 9159987"/>
                <a:gd name="connsiteY23" fmla="*/ 3087584 h 3087584"/>
                <a:gd name="connsiteX24" fmla="*/ 0 w 9159987"/>
                <a:gd name="connsiteY24" fmla="*/ 3087584 h 3087584"/>
                <a:gd name="connsiteX25" fmla="*/ 0 w 9159987"/>
                <a:gd name="connsiteY25"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4102 w 9159987"/>
                <a:gd name="connsiteY18" fmla="*/ 801584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4102 w 9159987"/>
                <a:gd name="connsiteY18" fmla="*/ 801584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400374 w 9159987"/>
                <a:gd name="connsiteY20" fmla="*/ 849900 h 3087584"/>
                <a:gd name="connsiteX21" fmla="*/ 9153136 w 9159987"/>
                <a:gd name="connsiteY21" fmla="*/ 845432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400374 w 9161016"/>
                <a:gd name="connsiteY20" fmla="*/ 849900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63347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6927 w 9161016"/>
                <a:gd name="connsiteY20" fmla="*/ 856623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61016"/>
                <a:gd name="connsiteY0" fmla="*/ 0 h 3087584"/>
                <a:gd name="connsiteX1" fmla="*/ 267195 w 9161016"/>
                <a:gd name="connsiteY1" fmla="*/ 17813 h 3087584"/>
                <a:gd name="connsiteX2" fmla="*/ 528452 w 9161016"/>
                <a:gd name="connsiteY2" fmla="*/ 35626 h 3087584"/>
                <a:gd name="connsiteX3" fmla="*/ 801585 w 9161016"/>
                <a:gd name="connsiteY3" fmla="*/ 59376 h 3087584"/>
                <a:gd name="connsiteX4" fmla="*/ 1045029 w 9161016"/>
                <a:gd name="connsiteY4" fmla="*/ 83127 h 3087584"/>
                <a:gd name="connsiteX5" fmla="*/ 1294411 w 9161016"/>
                <a:gd name="connsiteY5" fmla="*/ 112815 h 3087584"/>
                <a:gd name="connsiteX6" fmla="*/ 1502229 w 9161016"/>
                <a:gd name="connsiteY6" fmla="*/ 142504 h 3087584"/>
                <a:gd name="connsiteX7" fmla="*/ 1941616 w 9161016"/>
                <a:gd name="connsiteY7" fmla="*/ 207818 h 3087584"/>
                <a:gd name="connsiteX8" fmla="*/ 2327564 w 9161016"/>
                <a:gd name="connsiteY8" fmla="*/ 267195 h 3087584"/>
                <a:gd name="connsiteX9" fmla="*/ 2838203 w 9161016"/>
                <a:gd name="connsiteY9" fmla="*/ 356260 h 3087584"/>
                <a:gd name="connsiteX10" fmla="*/ 3063834 w 9161016"/>
                <a:gd name="connsiteY10" fmla="*/ 397823 h 3087584"/>
                <a:gd name="connsiteX11" fmla="*/ 3331029 w 9161016"/>
                <a:gd name="connsiteY11" fmla="*/ 445325 h 3087584"/>
                <a:gd name="connsiteX12" fmla="*/ 3758541 w 9161016"/>
                <a:gd name="connsiteY12" fmla="*/ 522514 h 3087584"/>
                <a:gd name="connsiteX13" fmla="*/ 4093431 w 9161016"/>
                <a:gd name="connsiteY13" fmla="*/ 580684 h 3087584"/>
                <a:gd name="connsiteX14" fmla="*/ 4566063 w 9161016"/>
                <a:gd name="connsiteY14" fmla="*/ 659080 h 3087584"/>
                <a:gd name="connsiteX15" fmla="*/ 4839195 w 9161016"/>
                <a:gd name="connsiteY15" fmla="*/ 700644 h 3087584"/>
                <a:gd name="connsiteX16" fmla="*/ 5088577 w 9161016"/>
                <a:gd name="connsiteY16" fmla="*/ 730332 h 3087584"/>
                <a:gd name="connsiteX17" fmla="*/ 5343896 w 9161016"/>
                <a:gd name="connsiteY17" fmla="*/ 760021 h 3087584"/>
                <a:gd name="connsiteX18" fmla="*/ 5746483 w 9161016"/>
                <a:gd name="connsiteY18" fmla="*/ 806346 h 3087584"/>
                <a:gd name="connsiteX19" fmla="*/ 5980432 w 9161016"/>
                <a:gd name="connsiteY19" fmla="*/ 826541 h 3087584"/>
                <a:gd name="connsiteX20" fmla="*/ 6384546 w 9161016"/>
                <a:gd name="connsiteY20" fmla="*/ 849479 h 3087584"/>
                <a:gd name="connsiteX21" fmla="*/ 9159859 w 9161016"/>
                <a:gd name="connsiteY21" fmla="*/ 865603 h 3087584"/>
                <a:gd name="connsiteX22" fmla="*/ 9159987 w 9161016"/>
                <a:gd name="connsiteY22" fmla="*/ 3087584 h 3087584"/>
                <a:gd name="connsiteX23" fmla="*/ 0 w 9161016"/>
                <a:gd name="connsiteY23" fmla="*/ 3087584 h 3087584"/>
                <a:gd name="connsiteX24" fmla="*/ 0 w 9161016"/>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5980432 w 9159987"/>
                <a:gd name="connsiteY19" fmla="*/ 826541 h 3087584"/>
                <a:gd name="connsiteX20" fmla="*/ 6384546 w 9159987"/>
                <a:gd name="connsiteY20" fmla="*/ 849479 h 3087584"/>
                <a:gd name="connsiteX21" fmla="*/ 9151767 w 9159987"/>
                <a:gd name="connsiteY21" fmla="*/ 857511 h 3087584"/>
                <a:gd name="connsiteX22" fmla="*/ 9159987 w 9159987"/>
                <a:gd name="connsiteY22" fmla="*/ 3087584 h 3087584"/>
                <a:gd name="connsiteX23" fmla="*/ 0 w 9159987"/>
                <a:gd name="connsiteY23" fmla="*/ 3087584 h 3087584"/>
                <a:gd name="connsiteX24" fmla="*/ 0 w 9159987"/>
                <a:gd name="connsiteY24"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746483 w 9159987"/>
                <a:gd name="connsiteY18" fmla="*/ 80634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0 h 3087584"/>
                <a:gd name="connsiteX1" fmla="*/ 267195 w 9159987"/>
                <a:gd name="connsiteY1" fmla="*/ 17813 h 3087584"/>
                <a:gd name="connsiteX2" fmla="*/ 528452 w 9159987"/>
                <a:gd name="connsiteY2" fmla="*/ 35626 h 3087584"/>
                <a:gd name="connsiteX3" fmla="*/ 801585 w 9159987"/>
                <a:gd name="connsiteY3" fmla="*/ 59376 h 3087584"/>
                <a:gd name="connsiteX4" fmla="*/ 1045029 w 9159987"/>
                <a:gd name="connsiteY4" fmla="*/ 83127 h 3087584"/>
                <a:gd name="connsiteX5" fmla="*/ 1294411 w 9159987"/>
                <a:gd name="connsiteY5" fmla="*/ 112815 h 3087584"/>
                <a:gd name="connsiteX6" fmla="*/ 1502229 w 9159987"/>
                <a:gd name="connsiteY6" fmla="*/ 142504 h 3087584"/>
                <a:gd name="connsiteX7" fmla="*/ 1941616 w 9159987"/>
                <a:gd name="connsiteY7" fmla="*/ 207818 h 3087584"/>
                <a:gd name="connsiteX8" fmla="*/ 2327564 w 9159987"/>
                <a:gd name="connsiteY8" fmla="*/ 267195 h 3087584"/>
                <a:gd name="connsiteX9" fmla="*/ 2838203 w 9159987"/>
                <a:gd name="connsiteY9" fmla="*/ 356260 h 3087584"/>
                <a:gd name="connsiteX10" fmla="*/ 3063834 w 9159987"/>
                <a:gd name="connsiteY10" fmla="*/ 397823 h 3087584"/>
                <a:gd name="connsiteX11" fmla="*/ 3331029 w 9159987"/>
                <a:gd name="connsiteY11" fmla="*/ 445325 h 3087584"/>
                <a:gd name="connsiteX12" fmla="*/ 3758541 w 9159987"/>
                <a:gd name="connsiteY12" fmla="*/ 522514 h 3087584"/>
                <a:gd name="connsiteX13" fmla="*/ 4093431 w 9159987"/>
                <a:gd name="connsiteY13" fmla="*/ 580684 h 3087584"/>
                <a:gd name="connsiteX14" fmla="*/ 4566063 w 9159987"/>
                <a:gd name="connsiteY14" fmla="*/ 659080 h 3087584"/>
                <a:gd name="connsiteX15" fmla="*/ 4839195 w 9159987"/>
                <a:gd name="connsiteY15" fmla="*/ 700644 h 3087584"/>
                <a:gd name="connsiteX16" fmla="*/ 5088577 w 9159987"/>
                <a:gd name="connsiteY16" fmla="*/ 730332 h 3087584"/>
                <a:gd name="connsiteX17" fmla="*/ 5343896 w 9159987"/>
                <a:gd name="connsiteY17" fmla="*/ 760021 h 3087584"/>
                <a:gd name="connsiteX18" fmla="*/ 5858165 w 9159987"/>
                <a:gd name="connsiteY18" fmla="*/ 820306 h 3087584"/>
                <a:gd name="connsiteX19" fmla="*/ 6384546 w 9159987"/>
                <a:gd name="connsiteY19" fmla="*/ 849479 h 3087584"/>
                <a:gd name="connsiteX20" fmla="*/ 9151767 w 9159987"/>
                <a:gd name="connsiteY20" fmla="*/ 857511 h 3087584"/>
                <a:gd name="connsiteX21" fmla="*/ 9159987 w 9159987"/>
                <a:gd name="connsiteY21" fmla="*/ 3087584 h 3087584"/>
                <a:gd name="connsiteX22" fmla="*/ 0 w 9159987"/>
                <a:gd name="connsiteY22" fmla="*/ 3087584 h 3087584"/>
                <a:gd name="connsiteX23" fmla="*/ 0 w 9159987"/>
                <a:gd name="connsiteY23" fmla="*/ 0 h 3087584"/>
                <a:gd name="connsiteX0" fmla="*/ 5938 w 9159987"/>
                <a:gd name="connsiteY0" fmla="*/ 3127 h 3090711"/>
                <a:gd name="connsiteX1" fmla="*/ 302096 w 9159987"/>
                <a:gd name="connsiteY1" fmla="*/ 0 h 3090711"/>
                <a:gd name="connsiteX2" fmla="*/ 528452 w 9159987"/>
                <a:gd name="connsiteY2" fmla="*/ 38753 h 3090711"/>
                <a:gd name="connsiteX3" fmla="*/ 801585 w 9159987"/>
                <a:gd name="connsiteY3" fmla="*/ 6250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01585 w 9159987"/>
                <a:gd name="connsiteY3" fmla="*/ 6250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29506 w 9159987"/>
                <a:gd name="connsiteY3" fmla="*/ 48543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045029 w 9159987"/>
                <a:gd name="connsiteY4" fmla="*/ 86254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294411 w 9159987"/>
                <a:gd name="connsiteY5" fmla="*/ 11594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15352 w 9159987"/>
                <a:gd name="connsiteY5" fmla="*/ 95002 h 3090711"/>
                <a:gd name="connsiteX6" fmla="*/ 1502229 w 9159987"/>
                <a:gd name="connsiteY6" fmla="*/ 14563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15352 w 9159987"/>
                <a:gd name="connsiteY5" fmla="*/ 9500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1274 w 9159987"/>
                <a:gd name="connsiteY2" fmla="*/ 17812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78367 w 9159987"/>
                <a:gd name="connsiteY3" fmla="*/ 20622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74062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14831 w 9159987"/>
                <a:gd name="connsiteY4" fmla="*/ 44373 h 3090711"/>
                <a:gd name="connsiteX5" fmla="*/ 1343272 w 9159987"/>
                <a:gd name="connsiteY5" fmla="*/ 88350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44109 w 9159987"/>
                <a:gd name="connsiteY6" fmla="*/ 131671 h 3090711"/>
                <a:gd name="connsiteX7" fmla="*/ 1941616 w 9159987"/>
                <a:gd name="connsiteY7" fmla="*/ 210945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44109 w 9159987"/>
                <a:gd name="connsiteY6" fmla="*/ 131671 h 3090711"/>
                <a:gd name="connsiteX7" fmla="*/ 1946378 w 9159987"/>
                <a:gd name="connsiteY7" fmla="*/ 201420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105306 w 9159987"/>
                <a:gd name="connsiteY4" fmla="*/ 51516 h 3090711"/>
                <a:gd name="connsiteX5" fmla="*/ 1343272 w 9159987"/>
                <a:gd name="connsiteY5" fmla="*/ 88350 h 3090711"/>
                <a:gd name="connsiteX6" fmla="*/ 1551252 w 9159987"/>
                <a:gd name="connsiteY6" fmla="*/ 129290 h 3090711"/>
                <a:gd name="connsiteX7" fmla="*/ 1946378 w 9159987"/>
                <a:gd name="connsiteY7" fmla="*/ 201420 h 3090711"/>
                <a:gd name="connsiteX8" fmla="*/ 2327564 w 9159987"/>
                <a:gd name="connsiteY8" fmla="*/ 270322 h 3090711"/>
                <a:gd name="connsiteX9" fmla="*/ 2838203 w 9159987"/>
                <a:gd name="connsiteY9" fmla="*/ 359387 h 3090711"/>
                <a:gd name="connsiteX10" fmla="*/ 3063834 w 9159987"/>
                <a:gd name="connsiteY10" fmla="*/ 400950 h 3090711"/>
                <a:gd name="connsiteX11" fmla="*/ 3331029 w 9159987"/>
                <a:gd name="connsiteY11" fmla="*/ 448452 h 3090711"/>
                <a:gd name="connsiteX12" fmla="*/ 3758541 w 9159987"/>
                <a:gd name="connsiteY12" fmla="*/ 525641 h 3090711"/>
                <a:gd name="connsiteX13" fmla="*/ 4093431 w 9159987"/>
                <a:gd name="connsiteY13" fmla="*/ 583811 h 3090711"/>
                <a:gd name="connsiteX14" fmla="*/ 4566063 w 9159987"/>
                <a:gd name="connsiteY14" fmla="*/ 662207 h 3090711"/>
                <a:gd name="connsiteX15" fmla="*/ 4839195 w 9159987"/>
                <a:gd name="connsiteY15" fmla="*/ 703771 h 3090711"/>
                <a:gd name="connsiteX16" fmla="*/ 5088577 w 9159987"/>
                <a:gd name="connsiteY16" fmla="*/ 733459 h 3090711"/>
                <a:gd name="connsiteX17" fmla="*/ 5343896 w 9159987"/>
                <a:gd name="connsiteY17" fmla="*/ 763148 h 3090711"/>
                <a:gd name="connsiteX18" fmla="*/ 5858165 w 9159987"/>
                <a:gd name="connsiteY18" fmla="*/ 823433 h 3090711"/>
                <a:gd name="connsiteX19" fmla="*/ 6384546 w 9159987"/>
                <a:gd name="connsiteY19" fmla="*/ 852606 h 3090711"/>
                <a:gd name="connsiteX20" fmla="*/ 9151767 w 9159987"/>
                <a:gd name="connsiteY20" fmla="*/ 860638 h 3090711"/>
                <a:gd name="connsiteX21" fmla="*/ 9159987 w 9159987"/>
                <a:gd name="connsiteY21" fmla="*/ 3090711 h 3090711"/>
                <a:gd name="connsiteX22" fmla="*/ 0 w 9159987"/>
                <a:gd name="connsiteY22" fmla="*/ 3090711 h 3090711"/>
                <a:gd name="connsiteX23" fmla="*/ 0 w 9159987"/>
                <a:gd name="connsiteY23"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384546 w 9159987"/>
                <a:gd name="connsiteY18" fmla="*/ 852606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384546 w 9159987"/>
                <a:gd name="connsiteY18" fmla="*/ 852606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343272 w 9159987"/>
                <a:gd name="connsiteY4" fmla="*/ 88350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38203 w 9159987"/>
                <a:gd name="connsiteY8" fmla="*/ 35938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18106 w 9159987"/>
                <a:gd name="connsiteY8" fmla="*/ 299097 h 3090711"/>
                <a:gd name="connsiteX9" fmla="*/ 3063834 w 9159987"/>
                <a:gd name="connsiteY9" fmla="*/ 400950 h 3090711"/>
                <a:gd name="connsiteX10" fmla="*/ 3331029 w 9159987"/>
                <a:gd name="connsiteY10" fmla="*/ 448452 h 3090711"/>
                <a:gd name="connsiteX11" fmla="*/ 3758541 w 9159987"/>
                <a:gd name="connsiteY11" fmla="*/ 525641 h 3090711"/>
                <a:gd name="connsiteX12" fmla="*/ 4093431 w 9159987"/>
                <a:gd name="connsiteY12" fmla="*/ 583811 h 3090711"/>
                <a:gd name="connsiteX13" fmla="*/ 4566063 w 9159987"/>
                <a:gd name="connsiteY13" fmla="*/ 662207 h 3090711"/>
                <a:gd name="connsiteX14" fmla="*/ 4839195 w 9159987"/>
                <a:gd name="connsiteY14" fmla="*/ 703771 h 3090711"/>
                <a:gd name="connsiteX15" fmla="*/ 5088577 w 9159987"/>
                <a:gd name="connsiteY15" fmla="*/ 733459 h 3090711"/>
                <a:gd name="connsiteX16" fmla="*/ 5343896 w 9159987"/>
                <a:gd name="connsiteY16" fmla="*/ 763148 h 3090711"/>
                <a:gd name="connsiteX17" fmla="*/ 5858165 w 9159987"/>
                <a:gd name="connsiteY17" fmla="*/ 823433 h 3090711"/>
                <a:gd name="connsiteX18" fmla="*/ 6459702 w 9159987"/>
                <a:gd name="connsiteY18" fmla="*/ 862000 h 3090711"/>
                <a:gd name="connsiteX19" fmla="*/ 9151767 w 9159987"/>
                <a:gd name="connsiteY19" fmla="*/ 860638 h 3090711"/>
                <a:gd name="connsiteX20" fmla="*/ 9159987 w 9159987"/>
                <a:gd name="connsiteY20" fmla="*/ 3090711 h 3090711"/>
                <a:gd name="connsiteX21" fmla="*/ 0 w 9159987"/>
                <a:gd name="connsiteY21" fmla="*/ 3090711 h 3090711"/>
                <a:gd name="connsiteX22" fmla="*/ 0 w 9159987"/>
                <a:gd name="connsiteY22"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327564 w 9159987"/>
                <a:gd name="connsiteY7" fmla="*/ 270322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46378 w 9159987"/>
                <a:gd name="connsiteY6" fmla="*/ 201420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62885 w 9159987"/>
                <a:gd name="connsiteY4" fmla="*/ 78301 h 3090711"/>
                <a:gd name="connsiteX5" fmla="*/ 1551252 w 9159987"/>
                <a:gd name="connsiteY5" fmla="*/ 129290 h 3090711"/>
                <a:gd name="connsiteX6" fmla="*/ 1916233 w 9159987"/>
                <a:gd name="connsiteY6" fmla="*/ 70792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62885 w 9159987"/>
                <a:gd name="connsiteY4" fmla="*/ 79640 h 3092050"/>
                <a:gd name="connsiteX5" fmla="*/ 1551252 w 9159987"/>
                <a:gd name="connsiteY5" fmla="*/ 0 h 3092050"/>
                <a:gd name="connsiteX6" fmla="*/ 1916233 w 9159987"/>
                <a:gd name="connsiteY6" fmla="*/ 72131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32740 w 9159987"/>
                <a:gd name="connsiteY4" fmla="*/ 19350 h 3092050"/>
                <a:gd name="connsiteX5" fmla="*/ 1551252 w 9159987"/>
                <a:gd name="connsiteY5" fmla="*/ 0 h 3092050"/>
                <a:gd name="connsiteX6" fmla="*/ 1916233 w 9159987"/>
                <a:gd name="connsiteY6" fmla="*/ 72131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4466 h 3092050"/>
                <a:gd name="connsiteX1" fmla="*/ 302096 w 9159987"/>
                <a:gd name="connsiteY1" fmla="*/ 1339 h 3092050"/>
                <a:gd name="connsiteX2" fmla="*/ 598418 w 9159987"/>
                <a:gd name="connsiteY2" fmla="*/ 12007 h 3092050"/>
                <a:gd name="connsiteX3" fmla="*/ 883129 w 9159987"/>
                <a:gd name="connsiteY3" fmla="*/ 29104 h 3092050"/>
                <a:gd name="connsiteX4" fmla="*/ 1232740 w 9159987"/>
                <a:gd name="connsiteY4" fmla="*/ 19350 h 3092050"/>
                <a:gd name="connsiteX5" fmla="*/ 1551252 w 9159987"/>
                <a:gd name="connsiteY5" fmla="*/ 0 h 3092050"/>
                <a:gd name="connsiteX6" fmla="*/ 1855943 w 9159987"/>
                <a:gd name="connsiteY6" fmla="*/ 122373 h 3092050"/>
                <a:gd name="connsiteX7" fmla="*/ 2297419 w 9159987"/>
                <a:gd name="connsiteY7" fmla="*/ 171177 h 3092050"/>
                <a:gd name="connsiteX8" fmla="*/ 2818106 w 9159987"/>
                <a:gd name="connsiteY8" fmla="*/ 300436 h 3092050"/>
                <a:gd name="connsiteX9" fmla="*/ 3331029 w 9159987"/>
                <a:gd name="connsiteY9" fmla="*/ 449791 h 3092050"/>
                <a:gd name="connsiteX10" fmla="*/ 3758541 w 9159987"/>
                <a:gd name="connsiteY10" fmla="*/ 526980 h 3092050"/>
                <a:gd name="connsiteX11" fmla="*/ 4093431 w 9159987"/>
                <a:gd name="connsiteY11" fmla="*/ 585150 h 3092050"/>
                <a:gd name="connsiteX12" fmla="*/ 4566063 w 9159987"/>
                <a:gd name="connsiteY12" fmla="*/ 663546 h 3092050"/>
                <a:gd name="connsiteX13" fmla="*/ 4839195 w 9159987"/>
                <a:gd name="connsiteY13" fmla="*/ 705110 h 3092050"/>
                <a:gd name="connsiteX14" fmla="*/ 5088577 w 9159987"/>
                <a:gd name="connsiteY14" fmla="*/ 734798 h 3092050"/>
                <a:gd name="connsiteX15" fmla="*/ 5343896 w 9159987"/>
                <a:gd name="connsiteY15" fmla="*/ 764487 h 3092050"/>
                <a:gd name="connsiteX16" fmla="*/ 5858165 w 9159987"/>
                <a:gd name="connsiteY16" fmla="*/ 824772 h 3092050"/>
                <a:gd name="connsiteX17" fmla="*/ 6459702 w 9159987"/>
                <a:gd name="connsiteY17" fmla="*/ 863339 h 3092050"/>
                <a:gd name="connsiteX18" fmla="*/ 9151767 w 9159987"/>
                <a:gd name="connsiteY18" fmla="*/ 861977 h 3092050"/>
                <a:gd name="connsiteX19" fmla="*/ 9159987 w 9159987"/>
                <a:gd name="connsiteY19" fmla="*/ 3092050 h 3092050"/>
                <a:gd name="connsiteX20" fmla="*/ 0 w 9159987"/>
                <a:gd name="connsiteY20" fmla="*/ 3092050 h 3092050"/>
                <a:gd name="connsiteX21" fmla="*/ 0 w 9159987"/>
                <a:gd name="connsiteY21" fmla="*/ 4466 h 3092050"/>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232740 w 9159987"/>
                <a:gd name="connsiteY4" fmla="*/ 18011 h 3090711"/>
                <a:gd name="connsiteX5" fmla="*/ 1420624 w 9159987"/>
                <a:gd name="connsiteY5" fmla="*/ 58951 h 3090711"/>
                <a:gd name="connsiteX6" fmla="*/ 1855943 w 9159987"/>
                <a:gd name="connsiteY6" fmla="*/ 121034 h 3090711"/>
                <a:gd name="connsiteX7" fmla="*/ 2297419 w 9159987"/>
                <a:gd name="connsiteY7" fmla="*/ 169838 h 3090711"/>
                <a:gd name="connsiteX8" fmla="*/ 2818106 w 9159987"/>
                <a:gd name="connsiteY8" fmla="*/ 299097 h 3090711"/>
                <a:gd name="connsiteX9" fmla="*/ 3331029 w 9159987"/>
                <a:gd name="connsiteY9" fmla="*/ 448452 h 3090711"/>
                <a:gd name="connsiteX10" fmla="*/ 3758541 w 9159987"/>
                <a:gd name="connsiteY10" fmla="*/ 525641 h 3090711"/>
                <a:gd name="connsiteX11" fmla="*/ 4093431 w 9159987"/>
                <a:gd name="connsiteY11" fmla="*/ 583811 h 3090711"/>
                <a:gd name="connsiteX12" fmla="*/ 4566063 w 9159987"/>
                <a:gd name="connsiteY12" fmla="*/ 662207 h 3090711"/>
                <a:gd name="connsiteX13" fmla="*/ 4839195 w 9159987"/>
                <a:gd name="connsiteY13" fmla="*/ 703771 h 3090711"/>
                <a:gd name="connsiteX14" fmla="*/ 5088577 w 9159987"/>
                <a:gd name="connsiteY14" fmla="*/ 733459 h 3090711"/>
                <a:gd name="connsiteX15" fmla="*/ 5343896 w 9159987"/>
                <a:gd name="connsiteY15" fmla="*/ 763148 h 3090711"/>
                <a:gd name="connsiteX16" fmla="*/ 5858165 w 9159987"/>
                <a:gd name="connsiteY16" fmla="*/ 823433 h 3090711"/>
                <a:gd name="connsiteX17" fmla="*/ 6459702 w 9159987"/>
                <a:gd name="connsiteY17" fmla="*/ 862000 h 3090711"/>
                <a:gd name="connsiteX18" fmla="*/ 9151767 w 9159987"/>
                <a:gd name="connsiteY18" fmla="*/ 860638 h 3090711"/>
                <a:gd name="connsiteX19" fmla="*/ 9159987 w 9159987"/>
                <a:gd name="connsiteY19" fmla="*/ 3090711 h 3090711"/>
                <a:gd name="connsiteX20" fmla="*/ 0 w 9159987"/>
                <a:gd name="connsiteY20" fmla="*/ 3090711 h 3090711"/>
                <a:gd name="connsiteX21" fmla="*/ 0 w 9159987"/>
                <a:gd name="connsiteY21"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55943 w 9159987"/>
                <a:gd name="connsiteY5" fmla="*/ 121034 h 3090711"/>
                <a:gd name="connsiteX6" fmla="*/ 2297419 w 9159987"/>
                <a:gd name="connsiteY6" fmla="*/ 169838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55943 w 9159987"/>
                <a:gd name="connsiteY5" fmla="*/ 121034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90889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299097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35846 w 9159987"/>
                <a:gd name="connsiteY5" fmla="*/ 100938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20624 w 9159987"/>
                <a:gd name="connsiteY4" fmla="*/ 58951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8243 w 9159987"/>
                <a:gd name="connsiteY4" fmla="*/ 68476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25798 w 9159987"/>
                <a:gd name="connsiteY5" fmla="*/ 131083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1029 w 9159987"/>
                <a:gd name="connsiteY8" fmla="*/ 448452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8106 w 9159987"/>
                <a:gd name="connsiteY7" fmla="*/ 319193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7371 w 9159987"/>
                <a:gd name="connsiteY6" fmla="*/ 199983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59987"/>
                <a:gd name="connsiteY0" fmla="*/ 3127 h 3090711"/>
                <a:gd name="connsiteX1" fmla="*/ 302096 w 9159987"/>
                <a:gd name="connsiteY1" fmla="*/ 0 h 3090711"/>
                <a:gd name="connsiteX2" fmla="*/ 598418 w 9159987"/>
                <a:gd name="connsiteY2" fmla="*/ 10668 h 3090711"/>
                <a:gd name="connsiteX3" fmla="*/ 883129 w 9159987"/>
                <a:gd name="connsiteY3" fmla="*/ 27765 h 3090711"/>
                <a:gd name="connsiteX4" fmla="*/ 1413480 w 9159987"/>
                <a:gd name="connsiteY4" fmla="*/ 78001 h 3090711"/>
                <a:gd name="connsiteX5" fmla="*/ 1816273 w 9159987"/>
                <a:gd name="connsiteY5" fmla="*/ 123939 h 3090711"/>
                <a:gd name="connsiteX6" fmla="*/ 2284989 w 9159987"/>
                <a:gd name="connsiteY6" fmla="*/ 207127 h 3090711"/>
                <a:gd name="connsiteX7" fmla="*/ 2813343 w 9159987"/>
                <a:gd name="connsiteY7" fmla="*/ 326337 h 3090711"/>
                <a:gd name="connsiteX8" fmla="*/ 3338173 w 9159987"/>
                <a:gd name="connsiteY8" fmla="*/ 438927 h 3090711"/>
                <a:gd name="connsiteX9" fmla="*/ 3758541 w 9159987"/>
                <a:gd name="connsiteY9" fmla="*/ 525641 h 3090711"/>
                <a:gd name="connsiteX10" fmla="*/ 4093431 w 9159987"/>
                <a:gd name="connsiteY10" fmla="*/ 583811 h 3090711"/>
                <a:gd name="connsiteX11" fmla="*/ 4566063 w 9159987"/>
                <a:gd name="connsiteY11" fmla="*/ 662207 h 3090711"/>
                <a:gd name="connsiteX12" fmla="*/ 4839195 w 9159987"/>
                <a:gd name="connsiteY12" fmla="*/ 703771 h 3090711"/>
                <a:gd name="connsiteX13" fmla="*/ 5088577 w 9159987"/>
                <a:gd name="connsiteY13" fmla="*/ 733459 h 3090711"/>
                <a:gd name="connsiteX14" fmla="*/ 5343896 w 9159987"/>
                <a:gd name="connsiteY14" fmla="*/ 763148 h 3090711"/>
                <a:gd name="connsiteX15" fmla="*/ 5858165 w 9159987"/>
                <a:gd name="connsiteY15" fmla="*/ 823433 h 3090711"/>
                <a:gd name="connsiteX16" fmla="*/ 6459702 w 9159987"/>
                <a:gd name="connsiteY16" fmla="*/ 862000 h 3090711"/>
                <a:gd name="connsiteX17" fmla="*/ 9151767 w 9159987"/>
                <a:gd name="connsiteY17" fmla="*/ 860638 h 3090711"/>
                <a:gd name="connsiteX18" fmla="*/ 9159987 w 9159987"/>
                <a:gd name="connsiteY18" fmla="*/ 3090711 h 3090711"/>
                <a:gd name="connsiteX19" fmla="*/ 0 w 9159987"/>
                <a:gd name="connsiteY19" fmla="*/ 3090711 h 3090711"/>
                <a:gd name="connsiteX20" fmla="*/ 0 w 9159987"/>
                <a:gd name="connsiteY20" fmla="*/ 3127 h 3090711"/>
                <a:gd name="connsiteX0" fmla="*/ 5938 w 9160658"/>
                <a:gd name="connsiteY0" fmla="*/ 3127 h 3090711"/>
                <a:gd name="connsiteX1" fmla="*/ 302096 w 9160658"/>
                <a:gd name="connsiteY1" fmla="*/ 0 h 3090711"/>
                <a:gd name="connsiteX2" fmla="*/ 598418 w 9160658"/>
                <a:gd name="connsiteY2" fmla="*/ 10668 h 3090711"/>
                <a:gd name="connsiteX3" fmla="*/ 883129 w 9160658"/>
                <a:gd name="connsiteY3" fmla="*/ 27765 h 3090711"/>
                <a:gd name="connsiteX4" fmla="*/ 1413480 w 9160658"/>
                <a:gd name="connsiteY4" fmla="*/ 78001 h 3090711"/>
                <a:gd name="connsiteX5" fmla="*/ 1816273 w 9160658"/>
                <a:gd name="connsiteY5" fmla="*/ 123939 h 3090711"/>
                <a:gd name="connsiteX6" fmla="*/ 2284989 w 9160658"/>
                <a:gd name="connsiteY6" fmla="*/ 207127 h 3090711"/>
                <a:gd name="connsiteX7" fmla="*/ 2813343 w 9160658"/>
                <a:gd name="connsiteY7" fmla="*/ 326337 h 3090711"/>
                <a:gd name="connsiteX8" fmla="*/ 3338173 w 9160658"/>
                <a:gd name="connsiteY8" fmla="*/ 438927 h 3090711"/>
                <a:gd name="connsiteX9" fmla="*/ 3758541 w 9160658"/>
                <a:gd name="connsiteY9" fmla="*/ 525641 h 3090711"/>
                <a:gd name="connsiteX10" fmla="*/ 4093431 w 9160658"/>
                <a:gd name="connsiteY10" fmla="*/ 583811 h 3090711"/>
                <a:gd name="connsiteX11" fmla="*/ 4566063 w 9160658"/>
                <a:gd name="connsiteY11" fmla="*/ 662207 h 3090711"/>
                <a:gd name="connsiteX12" fmla="*/ 4839195 w 9160658"/>
                <a:gd name="connsiteY12" fmla="*/ 703771 h 3090711"/>
                <a:gd name="connsiteX13" fmla="*/ 5088577 w 9160658"/>
                <a:gd name="connsiteY13" fmla="*/ 733459 h 3090711"/>
                <a:gd name="connsiteX14" fmla="*/ 5343896 w 9160658"/>
                <a:gd name="connsiteY14" fmla="*/ 763148 h 3090711"/>
                <a:gd name="connsiteX15" fmla="*/ 5858165 w 9160658"/>
                <a:gd name="connsiteY15" fmla="*/ 823433 h 3090711"/>
                <a:gd name="connsiteX16" fmla="*/ 6459702 w 9160658"/>
                <a:gd name="connsiteY16" fmla="*/ 862000 h 3090711"/>
                <a:gd name="connsiteX17" fmla="*/ 9159451 w 9160658"/>
                <a:gd name="connsiteY17" fmla="*/ 891374 h 3090711"/>
                <a:gd name="connsiteX18" fmla="*/ 9159987 w 9160658"/>
                <a:gd name="connsiteY18" fmla="*/ 3090711 h 3090711"/>
                <a:gd name="connsiteX19" fmla="*/ 0 w 9160658"/>
                <a:gd name="connsiteY19" fmla="*/ 3090711 h 3090711"/>
                <a:gd name="connsiteX20" fmla="*/ 0 w 9160658"/>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58165 w 9167804"/>
                <a:gd name="connsiteY15" fmla="*/ 8234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58165 w 9167804"/>
                <a:gd name="connsiteY15" fmla="*/ 8234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965741 w 9167804"/>
                <a:gd name="connsiteY15" fmla="*/ 85416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6185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6185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38801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034897 w 9167804"/>
                <a:gd name="connsiteY15" fmla="*/ 838801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215872 w 9167804"/>
                <a:gd name="connsiteY15" fmla="*/ 845945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691997 w 9167804"/>
                <a:gd name="connsiteY15" fmla="*/ 814989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22966 w 9167804"/>
                <a:gd name="connsiteY15" fmla="*/ 84118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22966 w 9167804"/>
                <a:gd name="connsiteY15" fmla="*/ 84118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837254 w 9167804"/>
                <a:gd name="connsiteY15" fmla="*/ 822133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5958698 w 9167804"/>
                <a:gd name="connsiteY15" fmla="*/ 834040 h 3090711"/>
                <a:gd name="connsiteX16" fmla="*/ 6459702 w 9167804"/>
                <a:gd name="connsiteY16" fmla="*/ 862000 h 3090711"/>
                <a:gd name="connsiteX17" fmla="*/ 9167135 w 9167804"/>
                <a:gd name="connsiteY17" fmla="*/ 868322 h 3090711"/>
                <a:gd name="connsiteX18" fmla="*/ 9159987 w 9167804"/>
                <a:gd name="connsiteY18" fmla="*/ 3090711 h 3090711"/>
                <a:gd name="connsiteX19" fmla="*/ 0 w 9167804"/>
                <a:gd name="connsiteY19" fmla="*/ 3090711 h 3090711"/>
                <a:gd name="connsiteX20" fmla="*/ 0 w 9167804"/>
                <a:gd name="connsiteY20"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63148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70292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566063 w 9167804"/>
                <a:gd name="connsiteY11" fmla="*/ 662207 h 3090711"/>
                <a:gd name="connsiteX12" fmla="*/ 4839195 w 9167804"/>
                <a:gd name="connsiteY12" fmla="*/ 703771 h 3090711"/>
                <a:gd name="connsiteX13" fmla="*/ 5088577 w 9167804"/>
                <a:gd name="connsiteY13" fmla="*/ 733459 h 3090711"/>
                <a:gd name="connsiteX14" fmla="*/ 5343896 w 9167804"/>
                <a:gd name="connsiteY14" fmla="*/ 770292 h 3090711"/>
                <a:gd name="connsiteX15" fmla="*/ 6459702 w 9167804"/>
                <a:gd name="connsiteY15" fmla="*/ 862000 h 3090711"/>
                <a:gd name="connsiteX16" fmla="*/ 9167135 w 9167804"/>
                <a:gd name="connsiteY16" fmla="*/ 868322 h 3090711"/>
                <a:gd name="connsiteX17" fmla="*/ 9159987 w 9167804"/>
                <a:gd name="connsiteY17" fmla="*/ 3090711 h 3090711"/>
                <a:gd name="connsiteX18" fmla="*/ 0 w 9167804"/>
                <a:gd name="connsiteY18" fmla="*/ 3090711 h 3090711"/>
                <a:gd name="connsiteX19" fmla="*/ 0 w 9167804"/>
                <a:gd name="connsiteY19"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093431 w 9167804"/>
                <a:gd name="connsiteY10" fmla="*/ 583811 h 3090711"/>
                <a:gd name="connsiteX11" fmla="*/ 4839195 w 9167804"/>
                <a:gd name="connsiteY11" fmla="*/ 703771 h 3090711"/>
                <a:gd name="connsiteX12" fmla="*/ 5088577 w 9167804"/>
                <a:gd name="connsiteY12" fmla="*/ 733459 h 3090711"/>
                <a:gd name="connsiteX13" fmla="*/ 5343896 w 9167804"/>
                <a:gd name="connsiteY13" fmla="*/ 770292 h 3090711"/>
                <a:gd name="connsiteX14" fmla="*/ 6459702 w 9167804"/>
                <a:gd name="connsiteY14" fmla="*/ 862000 h 3090711"/>
                <a:gd name="connsiteX15" fmla="*/ 9167135 w 9167804"/>
                <a:gd name="connsiteY15" fmla="*/ 868322 h 3090711"/>
                <a:gd name="connsiteX16" fmla="*/ 9159987 w 9167804"/>
                <a:gd name="connsiteY16" fmla="*/ 3090711 h 3090711"/>
                <a:gd name="connsiteX17" fmla="*/ 0 w 9167804"/>
                <a:gd name="connsiteY17" fmla="*/ 3090711 h 3090711"/>
                <a:gd name="connsiteX18" fmla="*/ 0 w 9167804"/>
                <a:gd name="connsiteY18"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433588 w 9167804"/>
                <a:gd name="connsiteY10" fmla="*/ 638675 h 3090711"/>
                <a:gd name="connsiteX11" fmla="*/ 4839195 w 9167804"/>
                <a:gd name="connsiteY11" fmla="*/ 703771 h 3090711"/>
                <a:gd name="connsiteX12" fmla="*/ 5088577 w 9167804"/>
                <a:gd name="connsiteY12" fmla="*/ 733459 h 3090711"/>
                <a:gd name="connsiteX13" fmla="*/ 5343896 w 9167804"/>
                <a:gd name="connsiteY13" fmla="*/ 770292 h 3090711"/>
                <a:gd name="connsiteX14" fmla="*/ 6459702 w 9167804"/>
                <a:gd name="connsiteY14" fmla="*/ 862000 h 3090711"/>
                <a:gd name="connsiteX15" fmla="*/ 9167135 w 9167804"/>
                <a:gd name="connsiteY15" fmla="*/ 868322 h 3090711"/>
                <a:gd name="connsiteX16" fmla="*/ 9159987 w 9167804"/>
                <a:gd name="connsiteY16" fmla="*/ 3090711 h 3090711"/>
                <a:gd name="connsiteX17" fmla="*/ 0 w 9167804"/>
                <a:gd name="connsiteY17" fmla="*/ 3090711 h 3090711"/>
                <a:gd name="connsiteX18" fmla="*/ 0 w 9167804"/>
                <a:gd name="connsiteY18"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2813343 w 9167804"/>
                <a:gd name="connsiteY7" fmla="*/ 326337 h 3090711"/>
                <a:gd name="connsiteX8" fmla="*/ 3338173 w 9167804"/>
                <a:gd name="connsiteY8" fmla="*/ 438927 h 3090711"/>
                <a:gd name="connsiteX9" fmla="*/ 3758541 w 9167804"/>
                <a:gd name="connsiteY9" fmla="*/ 525641 h 3090711"/>
                <a:gd name="connsiteX10" fmla="*/ 4433588 w 9167804"/>
                <a:gd name="connsiteY10" fmla="*/ 638675 h 3090711"/>
                <a:gd name="connsiteX11" fmla="*/ 5088577 w 9167804"/>
                <a:gd name="connsiteY11" fmla="*/ 733459 h 3090711"/>
                <a:gd name="connsiteX12" fmla="*/ 5343896 w 9167804"/>
                <a:gd name="connsiteY12" fmla="*/ 770292 h 3090711"/>
                <a:gd name="connsiteX13" fmla="*/ 6459702 w 9167804"/>
                <a:gd name="connsiteY13" fmla="*/ 862000 h 3090711"/>
                <a:gd name="connsiteX14" fmla="*/ 9167135 w 9167804"/>
                <a:gd name="connsiteY14" fmla="*/ 868322 h 3090711"/>
                <a:gd name="connsiteX15" fmla="*/ 9159987 w 9167804"/>
                <a:gd name="connsiteY15" fmla="*/ 3090711 h 3090711"/>
                <a:gd name="connsiteX16" fmla="*/ 0 w 9167804"/>
                <a:gd name="connsiteY16" fmla="*/ 3090711 h 3090711"/>
                <a:gd name="connsiteX17" fmla="*/ 0 w 9167804"/>
                <a:gd name="connsiteY17"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3758541 w 9167804"/>
                <a:gd name="connsiteY8" fmla="*/ 525641 h 3090711"/>
                <a:gd name="connsiteX9" fmla="*/ 4433588 w 9167804"/>
                <a:gd name="connsiteY9" fmla="*/ 638675 h 3090711"/>
                <a:gd name="connsiteX10" fmla="*/ 5088577 w 9167804"/>
                <a:gd name="connsiteY10" fmla="*/ 733459 h 3090711"/>
                <a:gd name="connsiteX11" fmla="*/ 5343896 w 9167804"/>
                <a:gd name="connsiteY11" fmla="*/ 770292 h 3090711"/>
                <a:gd name="connsiteX12" fmla="*/ 6459702 w 9167804"/>
                <a:gd name="connsiteY12" fmla="*/ 862000 h 3090711"/>
                <a:gd name="connsiteX13" fmla="*/ 9167135 w 9167804"/>
                <a:gd name="connsiteY13" fmla="*/ 868322 h 3090711"/>
                <a:gd name="connsiteX14" fmla="*/ 9159987 w 9167804"/>
                <a:gd name="connsiteY14" fmla="*/ 3090711 h 3090711"/>
                <a:gd name="connsiteX15" fmla="*/ 0 w 9167804"/>
                <a:gd name="connsiteY15" fmla="*/ 3090711 h 3090711"/>
                <a:gd name="connsiteX16" fmla="*/ 0 w 9167804"/>
                <a:gd name="connsiteY16"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5343896 w 9167804"/>
                <a:gd name="connsiteY10" fmla="*/ 770292 h 3090711"/>
                <a:gd name="connsiteX11" fmla="*/ 6459702 w 9167804"/>
                <a:gd name="connsiteY11" fmla="*/ 862000 h 3090711"/>
                <a:gd name="connsiteX12" fmla="*/ 9167135 w 9167804"/>
                <a:gd name="connsiteY12" fmla="*/ 868322 h 3090711"/>
                <a:gd name="connsiteX13" fmla="*/ 9159987 w 9167804"/>
                <a:gd name="connsiteY13" fmla="*/ 3090711 h 3090711"/>
                <a:gd name="connsiteX14" fmla="*/ 0 w 9167804"/>
                <a:gd name="connsiteY14" fmla="*/ 3090711 h 3090711"/>
                <a:gd name="connsiteX15" fmla="*/ 0 w 9167804"/>
                <a:gd name="connsiteY15"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5343896 w 9167804"/>
                <a:gd name="connsiteY10" fmla="*/ 770292 h 3090711"/>
                <a:gd name="connsiteX11" fmla="*/ 6459702 w 9167804"/>
                <a:gd name="connsiteY11" fmla="*/ 862000 h 3090711"/>
                <a:gd name="connsiteX12" fmla="*/ 9167135 w 9167804"/>
                <a:gd name="connsiteY12" fmla="*/ 868322 h 3090711"/>
                <a:gd name="connsiteX13" fmla="*/ 9159987 w 9167804"/>
                <a:gd name="connsiteY13" fmla="*/ 3090711 h 3090711"/>
                <a:gd name="connsiteX14" fmla="*/ 0 w 9167804"/>
                <a:gd name="connsiteY14" fmla="*/ 3090711 h 3090711"/>
                <a:gd name="connsiteX15" fmla="*/ 0 w 9167804"/>
                <a:gd name="connsiteY15"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9702 w 9167804"/>
                <a:gd name="connsiteY10" fmla="*/ 86200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 name="connsiteX0" fmla="*/ 5938 w 9167804"/>
                <a:gd name="connsiteY0" fmla="*/ 3127 h 3090711"/>
                <a:gd name="connsiteX1" fmla="*/ 302096 w 9167804"/>
                <a:gd name="connsiteY1" fmla="*/ 0 h 3090711"/>
                <a:gd name="connsiteX2" fmla="*/ 598418 w 9167804"/>
                <a:gd name="connsiteY2" fmla="*/ 10668 h 3090711"/>
                <a:gd name="connsiteX3" fmla="*/ 883129 w 9167804"/>
                <a:gd name="connsiteY3" fmla="*/ 27765 h 3090711"/>
                <a:gd name="connsiteX4" fmla="*/ 1413480 w 9167804"/>
                <a:gd name="connsiteY4" fmla="*/ 78001 h 3090711"/>
                <a:gd name="connsiteX5" fmla="*/ 1816273 w 9167804"/>
                <a:gd name="connsiteY5" fmla="*/ 123939 h 3090711"/>
                <a:gd name="connsiteX6" fmla="*/ 2284989 w 9167804"/>
                <a:gd name="connsiteY6" fmla="*/ 207127 h 3090711"/>
                <a:gd name="connsiteX7" fmla="*/ 3338173 w 9167804"/>
                <a:gd name="connsiteY7" fmla="*/ 438927 h 3090711"/>
                <a:gd name="connsiteX8" fmla="*/ 4433588 w 9167804"/>
                <a:gd name="connsiteY8" fmla="*/ 638675 h 3090711"/>
                <a:gd name="connsiteX9" fmla="*/ 5088577 w 9167804"/>
                <a:gd name="connsiteY9" fmla="*/ 733459 h 3090711"/>
                <a:gd name="connsiteX10" fmla="*/ 6454092 w 9167804"/>
                <a:gd name="connsiteY10" fmla="*/ 867610 h 3090711"/>
                <a:gd name="connsiteX11" fmla="*/ 9167135 w 9167804"/>
                <a:gd name="connsiteY11" fmla="*/ 868322 h 3090711"/>
                <a:gd name="connsiteX12" fmla="*/ 9159987 w 9167804"/>
                <a:gd name="connsiteY12" fmla="*/ 3090711 h 3090711"/>
                <a:gd name="connsiteX13" fmla="*/ 0 w 9167804"/>
                <a:gd name="connsiteY13" fmla="*/ 3090711 h 3090711"/>
                <a:gd name="connsiteX14" fmla="*/ 0 w 9167804"/>
                <a:gd name="connsiteY14" fmla="*/ 3127 h 309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67804" h="3090711">
                  <a:moveTo>
                    <a:pt x="5938" y="3127"/>
                  </a:moveTo>
                  <a:lnTo>
                    <a:pt x="302096" y="0"/>
                  </a:lnTo>
                  <a:lnTo>
                    <a:pt x="598418" y="10668"/>
                  </a:lnTo>
                  <a:lnTo>
                    <a:pt x="883129" y="27765"/>
                  </a:lnTo>
                  <a:lnTo>
                    <a:pt x="1413480" y="78001"/>
                  </a:lnTo>
                  <a:lnTo>
                    <a:pt x="1816273" y="123939"/>
                  </a:lnTo>
                  <a:cubicBezTo>
                    <a:pt x="2009024" y="154049"/>
                    <a:pt x="2104144" y="174635"/>
                    <a:pt x="2284989" y="207127"/>
                  </a:cubicBezTo>
                  <a:cubicBezTo>
                    <a:pt x="2538639" y="259625"/>
                    <a:pt x="3092581" y="385841"/>
                    <a:pt x="3338173" y="438927"/>
                  </a:cubicBezTo>
                  <a:lnTo>
                    <a:pt x="4433588" y="638675"/>
                  </a:lnTo>
                  <a:lnTo>
                    <a:pt x="5088577" y="733459"/>
                  </a:lnTo>
                  <a:cubicBezTo>
                    <a:pt x="5751775" y="836158"/>
                    <a:pt x="5997050" y="824763"/>
                    <a:pt x="6454092" y="867610"/>
                  </a:cubicBezTo>
                  <a:cubicBezTo>
                    <a:pt x="7091298" y="883948"/>
                    <a:pt x="8264657" y="866215"/>
                    <a:pt x="9167135" y="868322"/>
                  </a:cubicBezTo>
                  <a:cubicBezTo>
                    <a:pt x="9171093" y="1622405"/>
                    <a:pt x="9156029" y="2336628"/>
                    <a:pt x="9159987" y="3090711"/>
                  </a:cubicBezTo>
                  <a:lnTo>
                    <a:pt x="0" y="3090711"/>
                  </a:lnTo>
                  <a:lnTo>
                    <a:pt x="0" y="3127"/>
                  </a:lnTo>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dirty="0">
                <a:solidFill>
                  <a:srgbClr val="FFFFFF"/>
                </a:solidFill>
              </a:endParaRPr>
            </a:p>
          </p:txBody>
        </p:sp>
        <p:sp>
          <p:nvSpPr>
            <p:cNvPr id="15" name="Freeform 14"/>
            <p:cNvSpPr/>
            <p:nvPr userDrawn="1"/>
          </p:nvSpPr>
          <p:spPr>
            <a:xfrm>
              <a:off x="2578967" y="2109794"/>
              <a:ext cx="6573038" cy="747096"/>
            </a:xfrm>
            <a:custGeom>
              <a:avLst/>
              <a:gdLst>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954783 w 5264290"/>
                <a:gd name="connsiteY26" fmla="*/ 115381 h 747096"/>
                <a:gd name="connsiteX27" fmla="*/ 1003821 w 5264290"/>
                <a:gd name="connsiteY27" fmla="*/ 112497 h 747096"/>
                <a:gd name="connsiteX28" fmla="*/ 1038435 w 5264290"/>
                <a:gd name="connsiteY28" fmla="*/ 106728 h 747096"/>
                <a:gd name="connsiteX29" fmla="*/ 1078819 w 5264290"/>
                <a:gd name="connsiteY29" fmla="*/ 103843 h 747096"/>
                <a:gd name="connsiteX30" fmla="*/ 1145163 w 5264290"/>
                <a:gd name="connsiteY30" fmla="*/ 95189 h 747096"/>
                <a:gd name="connsiteX31" fmla="*/ 1243238 w 5264290"/>
                <a:gd name="connsiteY31" fmla="*/ 86536 h 747096"/>
                <a:gd name="connsiteX32" fmla="*/ 1375927 w 5264290"/>
                <a:gd name="connsiteY32" fmla="*/ 77882 h 747096"/>
                <a:gd name="connsiteX33" fmla="*/ 1574960 w 5264290"/>
                <a:gd name="connsiteY33" fmla="*/ 63460 h 747096"/>
                <a:gd name="connsiteX34" fmla="*/ 1794185 w 5264290"/>
                <a:gd name="connsiteY34" fmla="*/ 54806 h 747096"/>
                <a:gd name="connsiteX35" fmla="*/ 1996103 w 5264290"/>
                <a:gd name="connsiteY35" fmla="*/ 43268 h 747096"/>
                <a:gd name="connsiteX36" fmla="*/ 2172060 w 5264290"/>
                <a:gd name="connsiteY36" fmla="*/ 34614 h 747096"/>
                <a:gd name="connsiteX37" fmla="*/ 2399939 w 5264290"/>
                <a:gd name="connsiteY37" fmla="*/ 25960 h 747096"/>
                <a:gd name="connsiteX38" fmla="*/ 2723008 w 5264290"/>
                <a:gd name="connsiteY38" fmla="*/ 20191 h 747096"/>
                <a:gd name="connsiteX39" fmla="*/ 2858581 w 5264290"/>
                <a:gd name="connsiteY39" fmla="*/ 17307 h 747096"/>
                <a:gd name="connsiteX40" fmla="*/ 2985501 w 5264290"/>
                <a:gd name="connsiteY40" fmla="*/ 14422 h 747096"/>
                <a:gd name="connsiteX41" fmla="*/ 3115306 w 5264290"/>
                <a:gd name="connsiteY41" fmla="*/ 11538 h 747096"/>
                <a:gd name="connsiteX42" fmla="*/ 3294147 w 5264290"/>
                <a:gd name="connsiteY42" fmla="*/ 8653 h 747096"/>
                <a:gd name="connsiteX43" fmla="*/ 3464335 w 5264290"/>
                <a:gd name="connsiteY43" fmla="*/ 8653 h 747096"/>
                <a:gd name="connsiteX44" fmla="*/ 3669138 w 5264290"/>
                <a:gd name="connsiteY44" fmla="*/ 2884 h 747096"/>
                <a:gd name="connsiteX45" fmla="*/ 5264290 w 5264290"/>
                <a:gd name="connsiteY45" fmla="*/ 0 h 747096"/>
                <a:gd name="connsiteX46" fmla="*/ 5264290 w 5264290"/>
                <a:gd name="connsiteY46" fmla="*/ 744212 h 747096"/>
                <a:gd name="connsiteX47" fmla="*/ 3135498 w 5264290"/>
                <a:gd name="connsiteY47" fmla="*/ 747096 h 747096"/>
                <a:gd name="connsiteX48" fmla="*/ 3005693 w 5264290"/>
                <a:gd name="connsiteY48" fmla="*/ 744212 h 747096"/>
                <a:gd name="connsiteX49" fmla="*/ 2910503 w 5264290"/>
                <a:gd name="connsiteY49" fmla="*/ 747096 h 747096"/>
                <a:gd name="connsiteX50" fmla="*/ 2835505 w 5264290"/>
                <a:gd name="connsiteY50" fmla="*/ 747096 h 747096"/>
                <a:gd name="connsiteX51" fmla="*/ 2777814 w 5264290"/>
                <a:gd name="connsiteY51" fmla="*/ 744212 h 747096"/>
                <a:gd name="connsiteX52" fmla="*/ 2656664 w 5264290"/>
                <a:gd name="connsiteY52" fmla="*/ 741327 h 747096"/>
                <a:gd name="connsiteX53" fmla="*/ 2509552 w 5264290"/>
                <a:gd name="connsiteY53" fmla="*/ 741327 h 747096"/>
                <a:gd name="connsiteX54" fmla="*/ 2414362 w 5264290"/>
                <a:gd name="connsiteY54" fmla="*/ 735558 h 747096"/>
                <a:gd name="connsiteX55" fmla="*/ 2324941 w 5264290"/>
                <a:gd name="connsiteY55" fmla="*/ 729789 h 747096"/>
                <a:gd name="connsiteX56" fmla="*/ 2221098 w 5264290"/>
                <a:gd name="connsiteY56" fmla="*/ 724020 h 747096"/>
                <a:gd name="connsiteX57" fmla="*/ 2146099 w 5264290"/>
                <a:gd name="connsiteY57" fmla="*/ 718251 h 747096"/>
                <a:gd name="connsiteX58" fmla="*/ 2033602 w 5264290"/>
                <a:gd name="connsiteY58" fmla="*/ 706713 h 747096"/>
                <a:gd name="connsiteX59" fmla="*/ 1944181 w 5264290"/>
                <a:gd name="connsiteY59" fmla="*/ 695174 h 747096"/>
                <a:gd name="connsiteX60" fmla="*/ 1840338 w 5264290"/>
                <a:gd name="connsiteY60" fmla="*/ 686521 h 747096"/>
                <a:gd name="connsiteX61" fmla="*/ 1655727 w 5264290"/>
                <a:gd name="connsiteY61" fmla="*/ 669213 h 747096"/>
                <a:gd name="connsiteX62" fmla="*/ 1471116 w 5264290"/>
                <a:gd name="connsiteY62" fmla="*/ 649022 h 747096"/>
                <a:gd name="connsiteX63" fmla="*/ 1277852 w 5264290"/>
                <a:gd name="connsiteY63" fmla="*/ 631714 h 747096"/>
                <a:gd name="connsiteX64" fmla="*/ 1021128 w 5264290"/>
                <a:gd name="connsiteY64" fmla="*/ 602869 h 747096"/>
                <a:gd name="connsiteX65" fmla="*/ 775942 w 5264290"/>
                <a:gd name="connsiteY65" fmla="*/ 571139 h 747096"/>
                <a:gd name="connsiteX66" fmla="*/ 631715 w 5264290"/>
                <a:gd name="connsiteY66" fmla="*/ 548063 h 747096"/>
                <a:gd name="connsiteX67" fmla="*/ 496141 w 5264290"/>
                <a:gd name="connsiteY67" fmla="*/ 522102 h 747096"/>
                <a:gd name="connsiteX68" fmla="*/ 331722 w 5264290"/>
                <a:gd name="connsiteY68" fmla="*/ 496141 h 747096"/>
                <a:gd name="connsiteX69" fmla="*/ 126920 w 5264290"/>
                <a:gd name="connsiteY69" fmla="*/ 461526 h 747096"/>
                <a:gd name="connsiteX70" fmla="*/ 0 w 5264290"/>
                <a:gd name="connsiteY7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1003821 w 5264290"/>
                <a:gd name="connsiteY26" fmla="*/ 112497 h 747096"/>
                <a:gd name="connsiteX27" fmla="*/ 1038435 w 5264290"/>
                <a:gd name="connsiteY27" fmla="*/ 106728 h 747096"/>
                <a:gd name="connsiteX28" fmla="*/ 1078819 w 5264290"/>
                <a:gd name="connsiteY28" fmla="*/ 103843 h 747096"/>
                <a:gd name="connsiteX29" fmla="*/ 1145163 w 5264290"/>
                <a:gd name="connsiteY29" fmla="*/ 95189 h 747096"/>
                <a:gd name="connsiteX30" fmla="*/ 1243238 w 5264290"/>
                <a:gd name="connsiteY30" fmla="*/ 86536 h 747096"/>
                <a:gd name="connsiteX31" fmla="*/ 1375927 w 5264290"/>
                <a:gd name="connsiteY31" fmla="*/ 77882 h 747096"/>
                <a:gd name="connsiteX32" fmla="*/ 1574960 w 5264290"/>
                <a:gd name="connsiteY32" fmla="*/ 63460 h 747096"/>
                <a:gd name="connsiteX33" fmla="*/ 1794185 w 5264290"/>
                <a:gd name="connsiteY33" fmla="*/ 54806 h 747096"/>
                <a:gd name="connsiteX34" fmla="*/ 1996103 w 5264290"/>
                <a:gd name="connsiteY34" fmla="*/ 43268 h 747096"/>
                <a:gd name="connsiteX35" fmla="*/ 2172060 w 5264290"/>
                <a:gd name="connsiteY35" fmla="*/ 34614 h 747096"/>
                <a:gd name="connsiteX36" fmla="*/ 2399939 w 5264290"/>
                <a:gd name="connsiteY36" fmla="*/ 25960 h 747096"/>
                <a:gd name="connsiteX37" fmla="*/ 2723008 w 5264290"/>
                <a:gd name="connsiteY37" fmla="*/ 20191 h 747096"/>
                <a:gd name="connsiteX38" fmla="*/ 2858581 w 5264290"/>
                <a:gd name="connsiteY38" fmla="*/ 17307 h 747096"/>
                <a:gd name="connsiteX39" fmla="*/ 2985501 w 5264290"/>
                <a:gd name="connsiteY39" fmla="*/ 14422 h 747096"/>
                <a:gd name="connsiteX40" fmla="*/ 3115306 w 5264290"/>
                <a:gd name="connsiteY40" fmla="*/ 11538 h 747096"/>
                <a:gd name="connsiteX41" fmla="*/ 3294147 w 5264290"/>
                <a:gd name="connsiteY41" fmla="*/ 8653 h 747096"/>
                <a:gd name="connsiteX42" fmla="*/ 3464335 w 5264290"/>
                <a:gd name="connsiteY42" fmla="*/ 8653 h 747096"/>
                <a:gd name="connsiteX43" fmla="*/ 3669138 w 5264290"/>
                <a:gd name="connsiteY43" fmla="*/ 2884 h 747096"/>
                <a:gd name="connsiteX44" fmla="*/ 5264290 w 5264290"/>
                <a:gd name="connsiteY44" fmla="*/ 0 h 747096"/>
                <a:gd name="connsiteX45" fmla="*/ 5264290 w 5264290"/>
                <a:gd name="connsiteY45" fmla="*/ 744212 h 747096"/>
                <a:gd name="connsiteX46" fmla="*/ 3135498 w 5264290"/>
                <a:gd name="connsiteY46" fmla="*/ 747096 h 747096"/>
                <a:gd name="connsiteX47" fmla="*/ 3005693 w 5264290"/>
                <a:gd name="connsiteY47" fmla="*/ 744212 h 747096"/>
                <a:gd name="connsiteX48" fmla="*/ 2910503 w 5264290"/>
                <a:gd name="connsiteY48" fmla="*/ 747096 h 747096"/>
                <a:gd name="connsiteX49" fmla="*/ 2835505 w 5264290"/>
                <a:gd name="connsiteY49" fmla="*/ 747096 h 747096"/>
                <a:gd name="connsiteX50" fmla="*/ 2777814 w 5264290"/>
                <a:gd name="connsiteY50" fmla="*/ 744212 h 747096"/>
                <a:gd name="connsiteX51" fmla="*/ 2656664 w 5264290"/>
                <a:gd name="connsiteY51" fmla="*/ 741327 h 747096"/>
                <a:gd name="connsiteX52" fmla="*/ 2509552 w 5264290"/>
                <a:gd name="connsiteY52" fmla="*/ 741327 h 747096"/>
                <a:gd name="connsiteX53" fmla="*/ 2414362 w 5264290"/>
                <a:gd name="connsiteY53" fmla="*/ 735558 h 747096"/>
                <a:gd name="connsiteX54" fmla="*/ 2324941 w 5264290"/>
                <a:gd name="connsiteY54" fmla="*/ 729789 h 747096"/>
                <a:gd name="connsiteX55" fmla="*/ 2221098 w 5264290"/>
                <a:gd name="connsiteY55" fmla="*/ 724020 h 747096"/>
                <a:gd name="connsiteX56" fmla="*/ 2146099 w 5264290"/>
                <a:gd name="connsiteY56" fmla="*/ 718251 h 747096"/>
                <a:gd name="connsiteX57" fmla="*/ 2033602 w 5264290"/>
                <a:gd name="connsiteY57" fmla="*/ 706713 h 747096"/>
                <a:gd name="connsiteX58" fmla="*/ 1944181 w 5264290"/>
                <a:gd name="connsiteY58" fmla="*/ 695174 h 747096"/>
                <a:gd name="connsiteX59" fmla="*/ 1840338 w 5264290"/>
                <a:gd name="connsiteY59" fmla="*/ 686521 h 747096"/>
                <a:gd name="connsiteX60" fmla="*/ 1655727 w 5264290"/>
                <a:gd name="connsiteY60" fmla="*/ 669213 h 747096"/>
                <a:gd name="connsiteX61" fmla="*/ 1471116 w 5264290"/>
                <a:gd name="connsiteY61" fmla="*/ 649022 h 747096"/>
                <a:gd name="connsiteX62" fmla="*/ 1277852 w 5264290"/>
                <a:gd name="connsiteY62" fmla="*/ 631714 h 747096"/>
                <a:gd name="connsiteX63" fmla="*/ 1021128 w 5264290"/>
                <a:gd name="connsiteY63" fmla="*/ 602869 h 747096"/>
                <a:gd name="connsiteX64" fmla="*/ 775942 w 5264290"/>
                <a:gd name="connsiteY64" fmla="*/ 571139 h 747096"/>
                <a:gd name="connsiteX65" fmla="*/ 631715 w 5264290"/>
                <a:gd name="connsiteY65" fmla="*/ 548063 h 747096"/>
                <a:gd name="connsiteX66" fmla="*/ 496141 w 5264290"/>
                <a:gd name="connsiteY66" fmla="*/ 522102 h 747096"/>
                <a:gd name="connsiteX67" fmla="*/ 331722 w 5264290"/>
                <a:gd name="connsiteY67" fmla="*/ 496141 h 747096"/>
                <a:gd name="connsiteX68" fmla="*/ 126920 w 5264290"/>
                <a:gd name="connsiteY68" fmla="*/ 461526 h 747096"/>
                <a:gd name="connsiteX69" fmla="*/ 0 w 5264290"/>
                <a:gd name="connsiteY6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799018 w 5264290"/>
                <a:gd name="connsiteY22" fmla="*/ 141342 h 747096"/>
                <a:gd name="connsiteX23" fmla="*/ 819210 w 5264290"/>
                <a:gd name="connsiteY23" fmla="*/ 138458 h 747096"/>
                <a:gd name="connsiteX24" fmla="*/ 856709 w 5264290"/>
                <a:gd name="connsiteY24" fmla="*/ 129804 h 747096"/>
                <a:gd name="connsiteX25" fmla="*/ 911515 w 5264290"/>
                <a:gd name="connsiteY25" fmla="*/ 124035 h 747096"/>
                <a:gd name="connsiteX26" fmla="*/ 1003821 w 5264290"/>
                <a:gd name="connsiteY26" fmla="*/ 112497 h 747096"/>
                <a:gd name="connsiteX27" fmla="*/ 1078819 w 5264290"/>
                <a:gd name="connsiteY27" fmla="*/ 103843 h 747096"/>
                <a:gd name="connsiteX28" fmla="*/ 1145163 w 5264290"/>
                <a:gd name="connsiteY28" fmla="*/ 95189 h 747096"/>
                <a:gd name="connsiteX29" fmla="*/ 1243238 w 5264290"/>
                <a:gd name="connsiteY29" fmla="*/ 86536 h 747096"/>
                <a:gd name="connsiteX30" fmla="*/ 1375927 w 5264290"/>
                <a:gd name="connsiteY30" fmla="*/ 77882 h 747096"/>
                <a:gd name="connsiteX31" fmla="*/ 1574960 w 5264290"/>
                <a:gd name="connsiteY31" fmla="*/ 63460 h 747096"/>
                <a:gd name="connsiteX32" fmla="*/ 1794185 w 5264290"/>
                <a:gd name="connsiteY32" fmla="*/ 54806 h 747096"/>
                <a:gd name="connsiteX33" fmla="*/ 1996103 w 5264290"/>
                <a:gd name="connsiteY33" fmla="*/ 43268 h 747096"/>
                <a:gd name="connsiteX34" fmla="*/ 2172060 w 5264290"/>
                <a:gd name="connsiteY34" fmla="*/ 34614 h 747096"/>
                <a:gd name="connsiteX35" fmla="*/ 2399939 w 5264290"/>
                <a:gd name="connsiteY35" fmla="*/ 25960 h 747096"/>
                <a:gd name="connsiteX36" fmla="*/ 2723008 w 5264290"/>
                <a:gd name="connsiteY36" fmla="*/ 20191 h 747096"/>
                <a:gd name="connsiteX37" fmla="*/ 2858581 w 5264290"/>
                <a:gd name="connsiteY37" fmla="*/ 17307 h 747096"/>
                <a:gd name="connsiteX38" fmla="*/ 2985501 w 5264290"/>
                <a:gd name="connsiteY38" fmla="*/ 14422 h 747096"/>
                <a:gd name="connsiteX39" fmla="*/ 3115306 w 5264290"/>
                <a:gd name="connsiteY39" fmla="*/ 11538 h 747096"/>
                <a:gd name="connsiteX40" fmla="*/ 3294147 w 5264290"/>
                <a:gd name="connsiteY40" fmla="*/ 8653 h 747096"/>
                <a:gd name="connsiteX41" fmla="*/ 3464335 w 5264290"/>
                <a:gd name="connsiteY41" fmla="*/ 8653 h 747096"/>
                <a:gd name="connsiteX42" fmla="*/ 3669138 w 5264290"/>
                <a:gd name="connsiteY42" fmla="*/ 2884 h 747096"/>
                <a:gd name="connsiteX43" fmla="*/ 5264290 w 5264290"/>
                <a:gd name="connsiteY43" fmla="*/ 0 h 747096"/>
                <a:gd name="connsiteX44" fmla="*/ 5264290 w 5264290"/>
                <a:gd name="connsiteY44" fmla="*/ 744212 h 747096"/>
                <a:gd name="connsiteX45" fmla="*/ 3135498 w 5264290"/>
                <a:gd name="connsiteY45" fmla="*/ 747096 h 747096"/>
                <a:gd name="connsiteX46" fmla="*/ 3005693 w 5264290"/>
                <a:gd name="connsiteY46" fmla="*/ 744212 h 747096"/>
                <a:gd name="connsiteX47" fmla="*/ 2910503 w 5264290"/>
                <a:gd name="connsiteY47" fmla="*/ 747096 h 747096"/>
                <a:gd name="connsiteX48" fmla="*/ 2835505 w 5264290"/>
                <a:gd name="connsiteY48" fmla="*/ 747096 h 747096"/>
                <a:gd name="connsiteX49" fmla="*/ 2777814 w 5264290"/>
                <a:gd name="connsiteY49" fmla="*/ 744212 h 747096"/>
                <a:gd name="connsiteX50" fmla="*/ 2656664 w 5264290"/>
                <a:gd name="connsiteY50" fmla="*/ 741327 h 747096"/>
                <a:gd name="connsiteX51" fmla="*/ 2509552 w 5264290"/>
                <a:gd name="connsiteY51" fmla="*/ 741327 h 747096"/>
                <a:gd name="connsiteX52" fmla="*/ 2414362 w 5264290"/>
                <a:gd name="connsiteY52" fmla="*/ 735558 h 747096"/>
                <a:gd name="connsiteX53" fmla="*/ 2324941 w 5264290"/>
                <a:gd name="connsiteY53" fmla="*/ 729789 h 747096"/>
                <a:gd name="connsiteX54" fmla="*/ 2221098 w 5264290"/>
                <a:gd name="connsiteY54" fmla="*/ 724020 h 747096"/>
                <a:gd name="connsiteX55" fmla="*/ 2146099 w 5264290"/>
                <a:gd name="connsiteY55" fmla="*/ 718251 h 747096"/>
                <a:gd name="connsiteX56" fmla="*/ 2033602 w 5264290"/>
                <a:gd name="connsiteY56" fmla="*/ 706713 h 747096"/>
                <a:gd name="connsiteX57" fmla="*/ 1944181 w 5264290"/>
                <a:gd name="connsiteY57" fmla="*/ 695174 h 747096"/>
                <a:gd name="connsiteX58" fmla="*/ 1840338 w 5264290"/>
                <a:gd name="connsiteY58" fmla="*/ 686521 h 747096"/>
                <a:gd name="connsiteX59" fmla="*/ 1655727 w 5264290"/>
                <a:gd name="connsiteY59" fmla="*/ 669213 h 747096"/>
                <a:gd name="connsiteX60" fmla="*/ 1471116 w 5264290"/>
                <a:gd name="connsiteY60" fmla="*/ 649022 h 747096"/>
                <a:gd name="connsiteX61" fmla="*/ 1277852 w 5264290"/>
                <a:gd name="connsiteY61" fmla="*/ 631714 h 747096"/>
                <a:gd name="connsiteX62" fmla="*/ 1021128 w 5264290"/>
                <a:gd name="connsiteY62" fmla="*/ 602869 h 747096"/>
                <a:gd name="connsiteX63" fmla="*/ 775942 w 5264290"/>
                <a:gd name="connsiteY63" fmla="*/ 571139 h 747096"/>
                <a:gd name="connsiteX64" fmla="*/ 631715 w 5264290"/>
                <a:gd name="connsiteY64" fmla="*/ 548063 h 747096"/>
                <a:gd name="connsiteX65" fmla="*/ 496141 w 5264290"/>
                <a:gd name="connsiteY65" fmla="*/ 522102 h 747096"/>
                <a:gd name="connsiteX66" fmla="*/ 331722 w 5264290"/>
                <a:gd name="connsiteY66" fmla="*/ 496141 h 747096"/>
                <a:gd name="connsiteX67" fmla="*/ 126920 w 5264290"/>
                <a:gd name="connsiteY67" fmla="*/ 461526 h 747096"/>
                <a:gd name="connsiteX68" fmla="*/ 0 w 5264290"/>
                <a:gd name="connsiteY6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34607 w 5264290"/>
                <a:gd name="connsiteY9" fmla="*/ 259608 h 747096"/>
                <a:gd name="connsiteX10" fmla="*/ 349029 w 5264290"/>
                <a:gd name="connsiteY10" fmla="*/ 253839 h 747096"/>
                <a:gd name="connsiteX11" fmla="*/ 372106 w 5264290"/>
                <a:gd name="connsiteY11" fmla="*/ 242301 h 747096"/>
                <a:gd name="connsiteX12" fmla="*/ 409605 w 5264290"/>
                <a:gd name="connsiteY12" fmla="*/ 233648 h 747096"/>
                <a:gd name="connsiteX13" fmla="*/ 438450 w 5264290"/>
                <a:gd name="connsiteY13" fmla="*/ 222109 h 747096"/>
                <a:gd name="connsiteX14" fmla="*/ 478834 w 5264290"/>
                <a:gd name="connsiteY14" fmla="*/ 213456 h 747096"/>
                <a:gd name="connsiteX15" fmla="*/ 527871 w 5264290"/>
                <a:gd name="connsiteY15" fmla="*/ 196148 h 747096"/>
                <a:gd name="connsiteX16" fmla="*/ 576908 w 5264290"/>
                <a:gd name="connsiteY16" fmla="*/ 187495 h 747096"/>
                <a:gd name="connsiteX17" fmla="*/ 611523 w 5264290"/>
                <a:gd name="connsiteY17" fmla="*/ 178841 h 747096"/>
                <a:gd name="connsiteX18" fmla="*/ 651906 w 5264290"/>
                <a:gd name="connsiteY18" fmla="*/ 167303 h 747096"/>
                <a:gd name="connsiteX19" fmla="*/ 689405 w 5264290"/>
                <a:gd name="connsiteY19" fmla="*/ 161534 h 747096"/>
                <a:gd name="connsiteX20" fmla="*/ 729789 w 5264290"/>
                <a:gd name="connsiteY20" fmla="*/ 155765 h 747096"/>
                <a:gd name="connsiteX21" fmla="*/ 761519 w 5264290"/>
                <a:gd name="connsiteY21" fmla="*/ 147111 h 747096"/>
                <a:gd name="connsiteX22" fmla="*/ 819210 w 5264290"/>
                <a:gd name="connsiteY22" fmla="*/ 138458 h 747096"/>
                <a:gd name="connsiteX23" fmla="*/ 856709 w 5264290"/>
                <a:gd name="connsiteY23" fmla="*/ 129804 h 747096"/>
                <a:gd name="connsiteX24" fmla="*/ 911515 w 5264290"/>
                <a:gd name="connsiteY24" fmla="*/ 124035 h 747096"/>
                <a:gd name="connsiteX25" fmla="*/ 1003821 w 5264290"/>
                <a:gd name="connsiteY25" fmla="*/ 112497 h 747096"/>
                <a:gd name="connsiteX26" fmla="*/ 1078819 w 5264290"/>
                <a:gd name="connsiteY26" fmla="*/ 103843 h 747096"/>
                <a:gd name="connsiteX27" fmla="*/ 1145163 w 5264290"/>
                <a:gd name="connsiteY27" fmla="*/ 95189 h 747096"/>
                <a:gd name="connsiteX28" fmla="*/ 1243238 w 5264290"/>
                <a:gd name="connsiteY28" fmla="*/ 86536 h 747096"/>
                <a:gd name="connsiteX29" fmla="*/ 1375927 w 5264290"/>
                <a:gd name="connsiteY29" fmla="*/ 77882 h 747096"/>
                <a:gd name="connsiteX30" fmla="*/ 1574960 w 5264290"/>
                <a:gd name="connsiteY30" fmla="*/ 63460 h 747096"/>
                <a:gd name="connsiteX31" fmla="*/ 1794185 w 5264290"/>
                <a:gd name="connsiteY31" fmla="*/ 54806 h 747096"/>
                <a:gd name="connsiteX32" fmla="*/ 1996103 w 5264290"/>
                <a:gd name="connsiteY32" fmla="*/ 43268 h 747096"/>
                <a:gd name="connsiteX33" fmla="*/ 2172060 w 5264290"/>
                <a:gd name="connsiteY33" fmla="*/ 34614 h 747096"/>
                <a:gd name="connsiteX34" fmla="*/ 2399939 w 5264290"/>
                <a:gd name="connsiteY34" fmla="*/ 25960 h 747096"/>
                <a:gd name="connsiteX35" fmla="*/ 2723008 w 5264290"/>
                <a:gd name="connsiteY35" fmla="*/ 20191 h 747096"/>
                <a:gd name="connsiteX36" fmla="*/ 2858581 w 5264290"/>
                <a:gd name="connsiteY36" fmla="*/ 17307 h 747096"/>
                <a:gd name="connsiteX37" fmla="*/ 2985501 w 5264290"/>
                <a:gd name="connsiteY37" fmla="*/ 14422 h 747096"/>
                <a:gd name="connsiteX38" fmla="*/ 3115306 w 5264290"/>
                <a:gd name="connsiteY38" fmla="*/ 11538 h 747096"/>
                <a:gd name="connsiteX39" fmla="*/ 3294147 w 5264290"/>
                <a:gd name="connsiteY39" fmla="*/ 8653 h 747096"/>
                <a:gd name="connsiteX40" fmla="*/ 3464335 w 5264290"/>
                <a:gd name="connsiteY40" fmla="*/ 8653 h 747096"/>
                <a:gd name="connsiteX41" fmla="*/ 3669138 w 5264290"/>
                <a:gd name="connsiteY41" fmla="*/ 2884 h 747096"/>
                <a:gd name="connsiteX42" fmla="*/ 5264290 w 5264290"/>
                <a:gd name="connsiteY42" fmla="*/ 0 h 747096"/>
                <a:gd name="connsiteX43" fmla="*/ 5264290 w 5264290"/>
                <a:gd name="connsiteY43" fmla="*/ 744212 h 747096"/>
                <a:gd name="connsiteX44" fmla="*/ 3135498 w 5264290"/>
                <a:gd name="connsiteY44" fmla="*/ 747096 h 747096"/>
                <a:gd name="connsiteX45" fmla="*/ 3005693 w 5264290"/>
                <a:gd name="connsiteY45" fmla="*/ 744212 h 747096"/>
                <a:gd name="connsiteX46" fmla="*/ 2910503 w 5264290"/>
                <a:gd name="connsiteY46" fmla="*/ 747096 h 747096"/>
                <a:gd name="connsiteX47" fmla="*/ 2835505 w 5264290"/>
                <a:gd name="connsiteY47" fmla="*/ 747096 h 747096"/>
                <a:gd name="connsiteX48" fmla="*/ 2777814 w 5264290"/>
                <a:gd name="connsiteY48" fmla="*/ 744212 h 747096"/>
                <a:gd name="connsiteX49" fmla="*/ 2656664 w 5264290"/>
                <a:gd name="connsiteY49" fmla="*/ 741327 h 747096"/>
                <a:gd name="connsiteX50" fmla="*/ 2509552 w 5264290"/>
                <a:gd name="connsiteY50" fmla="*/ 741327 h 747096"/>
                <a:gd name="connsiteX51" fmla="*/ 2414362 w 5264290"/>
                <a:gd name="connsiteY51" fmla="*/ 735558 h 747096"/>
                <a:gd name="connsiteX52" fmla="*/ 2324941 w 5264290"/>
                <a:gd name="connsiteY52" fmla="*/ 729789 h 747096"/>
                <a:gd name="connsiteX53" fmla="*/ 2221098 w 5264290"/>
                <a:gd name="connsiteY53" fmla="*/ 724020 h 747096"/>
                <a:gd name="connsiteX54" fmla="*/ 2146099 w 5264290"/>
                <a:gd name="connsiteY54" fmla="*/ 718251 h 747096"/>
                <a:gd name="connsiteX55" fmla="*/ 2033602 w 5264290"/>
                <a:gd name="connsiteY55" fmla="*/ 706713 h 747096"/>
                <a:gd name="connsiteX56" fmla="*/ 1944181 w 5264290"/>
                <a:gd name="connsiteY56" fmla="*/ 695174 h 747096"/>
                <a:gd name="connsiteX57" fmla="*/ 1840338 w 5264290"/>
                <a:gd name="connsiteY57" fmla="*/ 686521 h 747096"/>
                <a:gd name="connsiteX58" fmla="*/ 1655727 w 5264290"/>
                <a:gd name="connsiteY58" fmla="*/ 669213 h 747096"/>
                <a:gd name="connsiteX59" fmla="*/ 1471116 w 5264290"/>
                <a:gd name="connsiteY59" fmla="*/ 649022 h 747096"/>
                <a:gd name="connsiteX60" fmla="*/ 1277852 w 5264290"/>
                <a:gd name="connsiteY60" fmla="*/ 631714 h 747096"/>
                <a:gd name="connsiteX61" fmla="*/ 1021128 w 5264290"/>
                <a:gd name="connsiteY61" fmla="*/ 602869 h 747096"/>
                <a:gd name="connsiteX62" fmla="*/ 775942 w 5264290"/>
                <a:gd name="connsiteY62" fmla="*/ 571139 h 747096"/>
                <a:gd name="connsiteX63" fmla="*/ 631715 w 5264290"/>
                <a:gd name="connsiteY63" fmla="*/ 548063 h 747096"/>
                <a:gd name="connsiteX64" fmla="*/ 496141 w 5264290"/>
                <a:gd name="connsiteY64" fmla="*/ 522102 h 747096"/>
                <a:gd name="connsiteX65" fmla="*/ 331722 w 5264290"/>
                <a:gd name="connsiteY65" fmla="*/ 496141 h 747096"/>
                <a:gd name="connsiteX66" fmla="*/ 126920 w 5264290"/>
                <a:gd name="connsiteY66" fmla="*/ 461526 h 747096"/>
                <a:gd name="connsiteX67" fmla="*/ 0 w 5264290"/>
                <a:gd name="connsiteY67"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372106 w 5264290"/>
                <a:gd name="connsiteY10" fmla="*/ 242301 h 747096"/>
                <a:gd name="connsiteX11" fmla="*/ 409605 w 5264290"/>
                <a:gd name="connsiteY11" fmla="*/ 233648 h 747096"/>
                <a:gd name="connsiteX12" fmla="*/ 438450 w 5264290"/>
                <a:gd name="connsiteY12" fmla="*/ 222109 h 747096"/>
                <a:gd name="connsiteX13" fmla="*/ 478834 w 5264290"/>
                <a:gd name="connsiteY13" fmla="*/ 213456 h 747096"/>
                <a:gd name="connsiteX14" fmla="*/ 527871 w 5264290"/>
                <a:gd name="connsiteY14" fmla="*/ 196148 h 747096"/>
                <a:gd name="connsiteX15" fmla="*/ 576908 w 5264290"/>
                <a:gd name="connsiteY15" fmla="*/ 187495 h 747096"/>
                <a:gd name="connsiteX16" fmla="*/ 611523 w 5264290"/>
                <a:gd name="connsiteY16" fmla="*/ 178841 h 747096"/>
                <a:gd name="connsiteX17" fmla="*/ 651906 w 5264290"/>
                <a:gd name="connsiteY17" fmla="*/ 167303 h 747096"/>
                <a:gd name="connsiteX18" fmla="*/ 689405 w 5264290"/>
                <a:gd name="connsiteY18" fmla="*/ 161534 h 747096"/>
                <a:gd name="connsiteX19" fmla="*/ 729789 w 5264290"/>
                <a:gd name="connsiteY19" fmla="*/ 155765 h 747096"/>
                <a:gd name="connsiteX20" fmla="*/ 761519 w 5264290"/>
                <a:gd name="connsiteY20" fmla="*/ 147111 h 747096"/>
                <a:gd name="connsiteX21" fmla="*/ 819210 w 5264290"/>
                <a:gd name="connsiteY21" fmla="*/ 138458 h 747096"/>
                <a:gd name="connsiteX22" fmla="*/ 856709 w 5264290"/>
                <a:gd name="connsiteY22" fmla="*/ 129804 h 747096"/>
                <a:gd name="connsiteX23" fmla="*/ 911515 w 5264290"/>
                <a:gd name="connsiteY23" fmla="*/ 124035 h 747096"/>
                <a:gd name="connsiteX24" fmla="*/ 1003821 w 5264290"/>
                <a:gd name="connsiteY24" fmla="*/ 112497 h 747096"/>
                <a:gd name="connsiteX25" fmla="*/ 1078819 w 5264290"/>
                <a:gd name="connsiteY25" fmla="*/ 103843 h 747096"/>
                <a:gd name="connsiteX26" fmla="*/ 1145163 w 5264290"/>
                <a:gd name="connsiteY26" fmla="*/ 95189 h 747096"/>
                <a:gd name="connsiteX27" fmla="*/ 1243238 w 5264290"/>
                <a:gd name="connsiteY27" fmla="*/ 86536 h 747096"/>
                <a:gd name="connsiteX28" fmla="*/ 1375927 w 5264290"/>
                <a:gd name="connsiteY28" fmla="*/ 77882 h 747096"/>
                <a:gd name="connsiteX29" fmla="*/ 1574960 w 5264290"/>
                <a:gd name="connsiteY29" fmla="*/ 63460 h 747096"/>
                <a:gd name="connsiteX30" fmla="*/ 1794185 w 5264290"/>
                <a:gd name="connsiteY30" fmla="*/ 54806 h 747096"/>
                <a:gd name="connsiteX31" fmla="*/ 1996103 w 5264290"/>
                <a:gd name="connsiteY31" fmla="*/ 43268 h 747096"/>
                <a:gd name="connsiteX32" fmla="*/ 2172060 w 5264290"/>
                <a:gd name="connsiteY32" fmla="*/ 34614 h 747096"/>
                <a:gd name="connsiteX33" fmla="*/ 2399939 w 5264290"/>
                <a:gd name="connsiteY33" fmla="*/ 25960 h 747096"/>
                <a:gd name="connsiteX34" fmla="*/ 2723008 w 5264290"/>
                <a:gd name="connsiteY34" fmla="*/ 20191 h 747096"/>
                <a:gd name="connsiteX35" fmla="*/ 2858581 w 5264290"/>
                <a:gd name="connsiteY35" fmla="*/ 17307 h 747096"/>
                <a:gd name="connsiteX36" fmla="*/ 2985501 w 5264290"/>
                <a:gd name="connsiteY36" fmla="*/ 14422 h 747096"/>
                <a:gd name="connsiteX37" fmla="*/ 3115306 w 5264290"/>
                <a:gd name="connsiteY37" fmla="*/ 11538 h 747096"/>
                <a:gd name="connsiteX38" fmla="*/ 3294147 w 5264290"/>
                <a:gd name="connsiteY38" fmla="*/ 8653 h 747096"/>
                <a:gd name="connsiteX39" fmla="*/ 3464335 w 5264290"/>
                <a:gd name="connsiteY39" fmla="*/ 8653 h 747096"/>
                <a:gd name="connsiteX40" fmla="*/ 3669138 w 5264290"/>
                <a:gd name="connsiteY40" fmla="*/ 2884 h 747096"/>
                <a:gd name="connsiteX41" fmla="*/ 5264290 w 5264290"/>
                <a:gd name="connsiteY41" fmla="*/ 0 h 747096"/>
                <a:gd name="connsiteX42" fmla="*/ 5264290 w 5264290"/>
                <a:gd name="connsiteY42" fmla="*/ 744212 h 747096"/>
                <a:gd name="connsiteX43" fmla="*/ 3135498 w 5264290"/>
                <a:gd name="connsiteY43" fmla="*/ 747096 h 747096"/>
                <a:gd name="connsiteX44" fmla="*/ 3005693 w 5264290"/>
                <a:gd name="connsiteY44" fmla="*/ 744212 h 747096"/>
                <a:gd name="connsiteX45" fmla="*/ 2910503 w 5264290"/>
                <a:gd name="connsiteY45" fmla="*/ 747096 h 747096"/>
                <a:gd name="connsiteX46" fmla="*/ 2835505 w 5264290"/>
                <a:gd name="connsiteY46" fmla="*/ 747096 h 747096"/>
                <a:gd name="connsiteX47" fmla="*/ 2777814 w 5264290"/>
                <a:gd name="connsiteY47" fmla="*/ 744212 h 747096"/>
                <a:gd name="connsiteX48" fmla="*/ 2656664 w 5264290"/>
                <a:gd name="connsiteY48" fmla="*/ 741327 h 747096"/>
                <a:gd name="connsiteX49" fmla="*/ 2509552 w 5264290"/>
                <a:gd name="connsiteY49" fmla="*/ 741327 h 747096"/>
                <a:gd name="connsiteX50" fmla="*/ 2414362 w 5264290"/>
                <a:gd name="connsiteY50" fmla="*/ 735558 h 747096"/>
                <a:gd name="connsiteX51" fmla="*/ 2324941 w 5264290"/>
                <a:gd name="connsiteY51" fmla="*/ 729789 h 747096"/>
                <a:gd name="connsiteX52" fmla="*/ 2221098 w 5264290"/>
                <a:gd name="connsiteY52" fmla="*/ 724020 h 747096"/>
                <a:gd name="connsiteX53" fmla="*/ 2146099 w 5264290"/>
                <a:gd name="connsiteY53" fmla="*/ 718251 h 747096"/>
                <a:gd name="connsiteX54" fmla="*/ 2033602 w 5264290"/>
                <a:gd name="connsiteY54" fmla="*/ 706713 h 747096"/>
                <a:gd name="connsiteX55" fmla="*/ 1944181 w 5264290"/>
                <a:gd name="connsiteY55" fmla="*/ 695174 h 747096"/>
                <a:gd name="connsiteX56" fmla="*/ 1840338 w 5264290"/>
                <a:gd name="connsiteY56" fmla="*/ 686521 h 747096"/>
                <a:gd name="connsiteX57" fmla="*/ 1655727 w 5264290"/>
                <a:gd name="connsiteY57" fmla="*/ 669213 h 747096"/>
                <a:gd name="connsiteX58" fmla="*/ 1471116 w 5264290"/>
                <a:gd name="connsiteY58" fmla="*/ 649022 h 747096"/>
                <a:gd name="connsiteX59" fmla="*/ 1277852 w 5264290"/>
                <a:gd name="connsiteY59" fmla="*/ 631714 h 747096"/>
                <a:gd name="connsiteX60" fmla="*/ 1021128 w 5264290"/>
                <a:gd name="connsiteY60" fmla="*/ 602869 h 747096"/>
                <a:gd name="connsiteX61" fmla="*/ 775942 w 5264290"/>
                <a:gd name="connsiteY61" fmla="*/ 571139 h 747096"/>
                <a:gd name="connsiteX62" fmla="*/ 631715 w 5264290"/>
                <a:gd name="connsiteY62" fmla="*/ 548063 h 747096"/>
                <a:gd name="connsiteX63" fmla="*/ 496141 w 5264290"/>
                <a:gd name="connsiteY63" fmla="*/ 522102 h 747096"/>
                <a:gd name="connsiteX64" fmla="*/ 331722 w 5264290"/>
                <a:gd name="connsiteY64" fmla="*/ 496141 h 747096"/>
                <a:gd name="connsiteX65" fmla="*/ 126920 w 5264290"/>
                <a:gd name="connsiteY65" fmla="*/ 461526 h 747096"/>
                <a:gd name="connsiteX66" fmla="*/ 0 w 5264290"/>
                <a:gd name="connsiteY66"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478834 w 5264290"/>
                <a:gd name="connsiteY12" fmla="*/ 213456 h 747096"/>
                <a:gd name="connsiteX13" fmla="*/ 527871 w 5264290"/>
                <a:gd name="connsiteY13" fmla="*/ 196148 h 747096"/>
                <a:gd name="connsiteX14" fmla="*/ 576908 w 5264290"/>
                <a:gd name="connsiteY14" fmla="*/ 187495 h 747096"/>
                <a:gd name="connsiteX15" fmla="*/ 611523 w 5264290"/>
                <a:gd name="connsiteY15" fmla="*/ 178841 h 747096"/>
                <a:gd name="connsiteX16" fmla="*/ 651906 w 5264290"/>
                <a:gd name="connsiteY16" fmla="*/ 167303 h 747096"/>
                <a:gd name="connsiteX17" fmla="*/ 689405 w 5264290"/>
                <a:gd name="connsiteY17" fmla="*/ 161534 h 747096"/>
                <a:gd name="connsiteX18" fmla="*/ 729789 w 5264290"/>
                <a:gd name="connsiteY18" fmla="*/ 155765 h 747096"/>
                <a:gd name="connsiteX19" fmla="*/ 761519 w 5264290"/>
                <a:gd name="connsiteY19" fmla="*/ 147111 h 747096"/>
                <a:gd name="connsiteX20" fmla="*/ 819210 w 5264290"/>
                <a:gd name="connsiteY20" fmla="*/ 138458 h 747096"/>
                <a:gd name="connsiteX21" fmla="*/ 856709 w 5264290"/>
                <a:gd name="connsiteY21" fmla="*/ 129804 h 747096"/>
                <a:gd name="connsiteX22" fmla="*/ 911515 w 5264290"/>
                <a:gd name="connsiteY22" fmla="*/ 124035 h 747096"/>
                <a:gd name="connsiteX23" fmla="*/ 1003821 w 5264290"/>
                <a:gd name="connsiteY23" fmla="*/ 112497 h 747096"/>
                <a:gd name="connsiteX24" fmla="*/ 1078819 w 5264290"/>
                <a:gd name="connsiteY24" fmla="*/ 103843 h 747096"/>
                <a:gd name="connsiteX25" fmla="*/ 1145163 w 5264290"/>
                <a:gd name="connsiteY25" fmla="*/ 95189 h 747096"/>
                <a:gd name="connsiteX26" fmla="*/ 1243238 w 5264290"/>
                <a:gd name="connsiteY26" fmla="*/ 86536 h 747096"/>
                <a:gd name="connsiteX27" fmla="*/ 1375927 w 5264290"/>
                <a:gd name="connsiteY27" fmla="*/ 77882 h 747096"/>
                <a:gd name="connsiteX28" fmla="*/ 1574960 w 5264290"/>
                <a:gd name="connsiteY28" fmla="*/ 63460 h 747096"/>
                <a:gd name="connsiteX29" fmla="*/ 1794185 w 5264290"/>
                <a:gd name="connsiteY29" fmla="*/ 54806 h 747096"/>
                <a:gd name="connsiteX30" fmla="*/ 1996103 w 5264290"/>
                <a:gd name="connsiteY30" fmla="*/ 43268 h 747096"/>
                <a:gd name="connsiteX31" fmla="*/ 2172060 w 5264290"/>
                <a:gd name="connsiteY31" fmla="*/ 34614 h 747096"/>
                <a:gd name="connsiteX32" fmla="*/ 2399939 w 5264290"/>
                <a:gd name="connsiteY32" fmla="*/ 25960 h 747096"/>
                <a:gd name="connsiteX33" fmla="*/ 2723008 w 5264290"/>
                <a:gd name="connsiteY33" fmla="*/ 20191 h 747096"/>
                <a:gd name="connsiteX34" fmla="*/ 2858581 w 5264290"/>
                <a:gd name="connsiteY34" fmla="*/ 17307 h 747096"/>
                <a:gd name="connsiteX35" fmla="*/ 2985501 w 5264290"/>
                <a:gd name="connsiteY35" fmla="*/ 14422 h 747096"/>
                <a:gd name="connsiteX36" fmla="*/ 3115306 w 5264290"/>
                <a:gd name="connsiteY36" fmla="*/ 11538 h 747096"/>
                <a:gd name="connsiteX37" fmla="*/ 3294147 w 5264290"/>
                <a:gd name="connsiteY37" fmla="*/ 8653 h 747096"/>
                <a:gd name="connsiteX38" fmla="*/ 3464335 w 5264290"/>
                <a:gd name="connsiteY38" fmla="*/ 8653 h 747096"/>
                <a:gd name="connsiteX39" fmla="*/ 3669138 w 5264290"/>
                <a:gd name="connsiteY39" fmla="*/ 2884 h 747096"/>
                <a:gd name="connsiteX40" fmla="*/ 5264290 w 5264290"/>
                <a:gd name="connsiteY40" fmla="*/ 0 h 747096"/>
                <a:gd name="connsiteX41" fmla="*/ 5264290 w 5264290"/>
                <a:gd name="connsiteY41" fmla="*/ 744212 h 747096"/>
                <a:gd name="connsiteX42" fmla="*/ 3135498 w 5264290"/>
                <a:gd name="connsiteY42" fmla="*/ 747096 h 747096"/>
                <a:gd name="connsiteX43" fmla="*/ 3005693 w 5264290"/>
                <a:gd name="connsiteY43" fmla="*/ 744212 h 747096"/>
                <a:gd name="connsiteX44" fmla="*/ 2910503 w 5264290"/>
                <a:gd name="connsiteY44" fmla="*/ 747096 h 747096"/>
                <a:gd name="connsiteX45" fmla="*/ 2835505 w 5264290"/>
                <a:gd name="connsiteY45" fmla="*/ 747096 h 747096"/>
                <a:gd name="connsiteX46" fmla="*/ 2777814 w 5264290"/>
                <a:gd name="connsiteY46" fmla="*/ 744212 h 747096"/>
                <a:gd name="connsiteX47" fmla="*/ 2656664 w 5264290"/>
                <a:gd name="connsiteY47" fmla="*/ 741327 h 747096"/>
                <a:gd name="connsiteX48" fmla="*/ 2509552 w 5264290"/>
                <a:gd name="connsiteY48" fmla="*/ 741327 h 747096"/>
                <a:gd name="connsiteX49" fmla="*/ 2414362 w 5264290"/>
                <a:gd name="connsiteY49" fmla="*/ 735558 h 747096"/>
                <a:gd name="connsiteX50" fmla="*/ 2324941 w 5264290"/>
                <a:gd name="connsiteY50" fmla="*/ 729789 h 747096"/>
                <a:gd name="connsiteX51" fmla="*/ 2221098 w 5264290"/>
                <a:gd name="connsiteY51" fmla="*/ 724020 h 747096"/>
                <a:gd name="connsiteX52" fmla="*/ 2146099 w 5264290"/>
                <a:gd name="connsiteY52" fmla="*/ 718251 h 747096"/>
                <a:gd name="connsiteX53" fmla="*/ 2033602 w 5264290"/>
                <a:gd name="connsiteY53" fmla="*/ 706713 h 747096"/>
                <a:gd name="connsiteX54" fmla="*/ 1944181 w 5264290"/>
                <a:gd name="connsiteY54" fmla="*/ 695174 h 747096"/>
                <a:gd name="connsiteX55" fmla="*/ 1840338 w 5264290"/>
                <a:gd name="connsiteY55" fmla="*/ 686521 h 747096"/>
                <a:gd name="connsiteX56" fmla="*/ 1655727 w 5264290"/>
                <a:gd name="connsiteY56" fmla="*/ 669213 h 747096"/>
                <a:gd name="connsiteX57" fmla="*/ 1471116 w 5264290"/>
                <a:gd name="connsiteY57" fmla="*/ 649022 h 747096"/>
                <a:gd name="connsiteX58" fmla="*/ 1277852 w 5264290"/>
                <a:gd name="connsiteY58" fmla="*/ 631714 h 747096"/>
                <a:gd name="connsiteX59" fmla="*/ 1021128 w 5264290"/>
                <a:gd name="connsiteY59" fmla="*/ 602869 h 747096"/>
                <a:gd name="connsiteX60" fmla="*/ 775942 w 5264290"/>
                <a:gd name="connsiteY60" fmla="*/ 571139 h 747096"/>
                <a:gd name="connsiteX61" fmla="*/ 631715 w 5264290"/>
                <a:gd name="connsiteY61" fmla="*/ 548063 h 747096"/>
                <a:gd name="connsiteX62" fmla="*/ 496141 w 5264290"/>
                <a:gd name="connsiteY62" fmla="*/ 522102 h 747096"/>
                <a:gd name="connsiteX63" fmla="*/ 331722 w 5264290"/>
                <a:gd name="connsiteY63" fmla="*/ 496141 h 747096"/>
                <a:gd name="connsiteX64" fmla="*/ 126920 w 5264290"/>
                <a:gd name="connsiteY64" fmla="*/ 461526 h 747096"/>
                <a:gd name="connsiteX65" fmla="*/ 0 w 5264290"/>
                <a:gd name="connsiteY6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51906 w 5264290"/>
                <a:gd name="connsiteY15" fmla="*/ 167303 h 747096"/>
                <a:gd name="connsiteX16" fmla="*/ 689405 w 5264290"/>
                <a:gd name="connsiteY16" fmla="*/ 161534 h 747096"/>
                <a:gd name="connsiteX17" fmla="*/ 729789 w 5264290"/>
                <a:gd name="connsiteY17" fmla="*/ 155765 h 747096"/>
                <a:gd name="connsiteX18" fmla="*/ 761519 w 5264290"/>
                <a:gd name="connsiteY18" fmla="*/ 147111 h 747096"/>
                <a:gd name="connsiteX19" fmla="*/ 819210 w 5264290"/>
                <a:gd name="connsiteY19" fmla="*/ 138458 h 747096"/>
                <a:gd name="connsiteX20" fmla="*/ 856709 w 5264290"/>
                <a:gd name="connsiteY20" fmla="*/ 129804 h 747096"/>
                <a:gd name="connsiteX21" fmla="*/ 911515 w 5264290"/>
                <a:gd name="connsiteY21" fmla="*/ 124035 h 747096"/>
                <a:gd name="connsiteX22" fmla="*/ 1003821 w 5264290"/>
                <a:gd name="connsiteY22" fmla="*/ 112497 h 747096"/>
                <a:gd name="connsiteX23" fmla="*/ 1078819 w 5264290"/>
                <a:gd name="connsiteY23" fmla="*/ 103843 h 747096"/>
                <a:gd name="connsiteX24" fmla="*/ 1145163 w 5264290"/>
                <a:gd name="connsiteY24" fmla="*/ 95189 h 747096"/>
                <a:gd name="connsiteX25" fmla="*/ 1243238 w 5264290"/>
                <a:gd name="connsiteY25" fmla="*/ 86536 h 747096"/>
                <a:gd name="connsiteX26" fmla="*/ 1375927 w 5264290"/>
                <a:gd name="connsiteY26" fmla="*/ 77882 h 747096"/>
                <a:gd name="connsiteX27" fmla="*/ 1574960 w 5264290"/>
                <a:gd name="connsiteY27" fmla="*/ 63460 h 747096"/>
                <a:gd name="connsiteX28" fmla="*/ 1794185 w 5264290"/>
                <a:gd name="connsiteY28" fmla="*/ 54806 h 747096"/>
                <a:gd name="connsiteX29" fmla="*/ 1996103 w 5264290"/>
                <a:gd name="connsiteY29" fmla="*/ 43268 h 747096"/>
                <a:gd name="connsiteX30" fmla="*/ 2172060 w 5264290"/>
                <a:gd name="connsiteY30" fmla="*/ 34614 h 747096"/>
                <a:gd name="connsiteX31" fmla="*/ 2399939 w 5264290"/>
                <a:gd name="connsiteY31" fmla="*/ 25960 h 747096"/>
                <a:gd name="connsiteX32" fmla="*/ 2723008 w 5264290"/>
                <a:gd name="connsiteY32" fmla="*/ 20191 h 747096"/>
                <a:gd name="connsiteX33" fmla="*/ 2858581 w 5264290"/>
                <a:gd name="connsiteY33" fmla="*/ 17307 h 747096"/>
                <a:gd name="connsiteX34" fmla="*/ 2985501 w 5264290"/>
                <a:gd name="connsiteY34" fmla="*/ 14422 h 747096"/>
                <a:gd name="connsiteX35" fmla="*/ 3115306 w 5264290"/>
                <a:gd name="connsiteY35" fmla="*/ 11538 h 747096"/>
                <a:gd name="connsiteX36" fmla="*/ 3294147 w 5264290"/>
                <a:gd name="connsiteY36" fmla="*/ 8653 h 747096"/>
                <a:gd name="connsiteX37" fmla="*/ 3464335 w 5264290"/>
                <a:gd name="connsiteY37" fmla="*/ 8653 h 747096"/>
                <a:gd name="connsiteX38" fmla="*/ 3669138 w 5264290"/>
                <a:gd name="connsiteY38" fmla="*/ 2884 h 747096"/>
                <a:gd name="connsiteX39" fmla="*/ 5264290 w 5264290"/>
                <a:gd name="connsiteY39" fmla="*/ 0 h 747096"/>
                <a:gd name="connsiteX40" fmla="*/ 5264290 w 5264290"/>
                <a:gd name="connsiteY40" fmla="*/ 744212 h 747096"/>
                <a:gd name="connsiteX41" fmla="*/ 3135498 w 5264290"/>
                <a:gd name="connsiteY41" fmla="*/ 747096 h 747096"/>
                <a:gd name="connsiteX42" fmla="*/ 3005693 w 5264290"/>
                <a:gd name="connsiteY42" fmla="*/ 744212 h 747096"/>
                <a:gd name="connsiteX43" fmla="*/ 2910503 w 5264290"/>
                <a:gd name="connsiteY43" fmla="*/ 747096 h 747096"/>
                <a:gd name="connsiteX44" fmla="*/ 2835505 w 5264290"/>
                <a:gd name="connsiteY44" fmla="*/ 747096 h 747096"/>
                <a:gd name="connsiteX45" fmla="*/ 2777814 w 5264290"/>
                <a:gd name="connsiteY45" fmla="*/ 744212 h 747096"/>
                <a:gd name="connsiteX46" fmla="*/ 2656664 w 5264290"/>
                <a:gd name="connsiteY46" fmla="*/ 741327 h 747096"/>
                <a:gd name="connsiteX47" fmla="*/ 2509552 w 5264290"/>
                <a:gd name="connsiteY47" fmla="*/ 741327 h 747096"/>
                <a:gd name="connsiteX48" fmla="*/ 2414362 w 5264290"/>
                <a:gd name="connsiteY48" fmla="*/ 735558 h 747096"/>
                <a:gd name="connsiteX49" fmla="*/ 2324941 w 5264290"/>
                <a:gd name="connsiteY49" fmla="*/ 729789 h 747096"/>
                <a:gd name="connsiteX50" fmla="*/ 2221098 w 5264290"/>
                <a:gd name="connsiteY50" fmla="*/ 724020 h 747096"/>
                <a:gd name="connsiteX51" fmla="*/ 2146099 w 5264290"/>
                <a:gd name="connsiteY51" fmla="*/ 718251 h 747096"/>
                <a:gd name="connsiteX52" fmla="*/ 2033602 w 5264290"/>
                <a:gd name="connsiteY52" fmla="*/ 706713 h 747096"/>
                <a:gd name="connsiteX53" fmla="*/ 1944181 w 5264290"/>
                <a:gd name="connsiteY53" fmla="*/ 695174 h 747096"/>
                <a:gd name="connsiteX54" fmla="*/ 1840338 w 5264290"/>
                <a:gd name="connsiteY54" fmla="*/ 686521 h 747096"/>
                <a:gd name="connsiteX55" fmla="*/ 1655727 w 5264290"/>
                <a:gd name="connsiteY55" fmla="*/ 669213 h 747096"/>
                <a:gd name="connsiteX56" fmla="*/ 1471116 w 5264290"/>
                <a:gd name="connsiteY56" fmla="*/ 649022 h 747096"/>
                <a:gd name="connsiteX57" fmla="*/ 1277852 w 5264290"/>
                <a:gd name="connsiteY57" fmla="*/ 631714 h 747096"/>
                <a:gd name="connsiteX58" fmla="*/ 1021128 w 5264290"/>
                <a:gd name="connsiteY58" fmla="*/ 602869 h 747096"/>
                <a:gd name="connsiteX59" fmla="*/ 775942 w 5264290"/>
                <a:gd name="connsiteY59" fmla="*/ 571139 h 747096"/>
                <a:gd name="connsiteX60" fmla="*/ 631715 w 5264290"/>
                <a:gd name="connsiteY60" fmla="*/ 548063 h 747096"/>
                <a:gd name="connsiteX61" fmla="*/ 496141 w 5264290"/>
                <a:gd name="connsiteY61" fmla="*/ 522102 h 747096"/>
                <a:gd name="connsiteX62" fmla="*/ 331722 w 5264290"/>
                <a:gd name="connsiteY62" fmla="*/ 496141 h 747096"/>
                <a:gd name="connsiteX63" fmla="*/ 126920 w 5264290"/>
                <a:gd name="connsiteY63" fmla="*/ 461526 h 747096"/>
                <a:gd name="connsiteX64" fmla="*/ 0 w 5264290"/>
                <a:gd name="connsiteY64"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89405 w 5264290"/>
                <a:gd name="connsiteY15" fmla="*/ 161534 h 747096"/>
                <a:gd name="connsiteX16" fmla="*/ 729789 w 5264290"/>
                <a:gd name="connsiteY16" fmla="*/ 155765 h 747096"/>
                <a:gd name="connsiteX17" fmla="*/ 761519 w 5264290"/>
                <a:gd name="connsiteY17" fmla="*/ 147111 h 747096"/>
                <a:gd name="connsiteX18" fmla="*/ 819210 w 5264290"/>
                <a:gd name="connsiteY18" fmla="*/ 138458 h 747096"/>
                <a:gd name="connsiteX19" fmla="*/ 856709 w 5264290"/>
                <a:gd name="connsiteY19" fmla="*/ 129804 h 747096"/>
                <a:gd name="connsiteX20" fmla="*/ 911515 w 5264290"/>
                <a:gd name="connsiteY20" fmla="*/ 124035 h 747096"/>
                <a:gd name="connsiteX21" fmla="*/ 1003821 w 5264290"/>
                <a:gd name="connsiteY21" fmla="*/ 112497 h 747096"/>
                <a:gd name="connsiteX22" fmla="*/ 1078819 w 5264290"/>
                <a:gd name="connsiteY22" fmla="*/ 103843 h 747096"/>
                <a:gd name="connsiteX23" fmla="*/ 1145163 w 5264290"/>
                <a:gd name="connsiteY23" fmla="*/ 95189 h 747096"/>
                <a:gd name="connsiteX24" fmla="*/ 1243238 w 5264290"/>
                <a:gd name="connsiteY24" fmla="*/ 86536 h 747096"/>
                <a:gd name="connsiteX25" fmla="*/ 1375927 w 5264290"/>
                <a:gd name="connsiteY25" fmla="*/ 77882 h 747096"/>
                <a:gd name="connsiteX26" fmla="*/ 1574960 w 5264290"/>
                <a:gd name="connsiteY26" fmla="*/ 63460 h 747096"/>
                <a:gd name="connsiteX27" fmla="*/ 1794185 w 5264290"/>
                <a:gd name="connsiteY27" fmla="*/ 54806 h 747096"/>
                <a:gd name="connsiteX28" fmla="*/ 1996103 w 5264290"/>
                <a:gd name="connsiteY28" fmla="*/ 43268 h 747096"/>
                <a:gd name="connsiteX29" fmla="*/ 2172060 w 5264290"/>
                <a:gd name="connsiteY29" fmla="*/ 34614 h 747096"/>
                <a:gd name="connsiteX30" fmla="*/ 2399939 w 5264290"/>
                <a:gd name="connsiteY30" fmla="*/ 25960 h 747096"/>
                <a:gd name="connsiteX31" fmla="*/ 2723008 w 5264290"/>
                <a:gd name="connsiteY31" fmla="*/ 20191 h 747096"/>
                <a:gd name="connsiteX32" fmla="*/ 2858581 w 5264290"/>
                <a:gd name="connsiteY32" fmla="*/ 17307 h 747096"/>
                <a:gd name="connsiteX33" fmla="*/ 2985501 w 5264290"/>
                <a:gd name="connsiteY33" fmla="*/ 14422 h 747096"/>
                <a:gd name="connsiteX34" fmla="*/ 3115306 w 5264290"/>
                <a:gd name="connsiteY34" fmla="*/ 11538 h 747096"/>
                <a:gd name="connsiteX35" fmla="*/ 3294147 w 5264290"/>
                <a:gd name="connsiteY35" fmla="*/ 8653 h 747096"/>
                <a:gd name="connsiteX36" fmla="*/ 3464335 w 5264290"/>
                <a:gd name="connsiteY36" fmla="*/ 8653 h 747096"/>
                <a:gd name="connsiteX37" fmla="*/ 3669138 w 5264290"/>
                <a:gd name="connsiteY37" fmla="*/ 2884 h 747096"/>
                <a:gd name="connsiteX38" fmla="*/ 5264290 w 5264290"/>
                <a:gd name="connsiteY38" fmla="*/ 0 h 747096"/>
                <a:gd name="connsiteX39" fmla="*/ 5264290 w 5264290"/>
                <a:gd name="connsiteY39" fmla="*/ 744212 h 747096"/>
                <a:gd name="connsiteX40" fmla="*/ 3135498 w 5264290"/>
                <a:gd name="connsiteY40" fmla="*/ 747096 h 747096"/>
                <a:gd name="connsiteX41" fmla="*/ 3005693 w 5264290"/>
                <a:gd name="connsiteY41" fmla="*/ 744212 h 747096"/>
                <a:gd name="connsiteX42" fmla="*/ 2910503 w 5264290"/>
                <a:gd name="connsiteY42" fmla="*/ 747096 h 747096"/>
                <a:gd name="connsiteX43" fmla="*/ 2835505 w 5264290"/>
                <a:gd name="connsiteY43" fmla="*/ 747096 h 747096"/>
                <a:gd name="connsiteX44" fmla="*/ 2777814 w 5264290"/>
                <a:gd name="connsiteY44" fmla="*/ 744212 h 747096"/>
                <a:gd name="connsiteX45" fmla="*/ 2656664 w 5264290"/>
                <a:gd name="connsiteY45" fmla="*/ 741327 h 747096"/>
                <a:gd name="connsiteX46" fmla="*/ 2509552 w 5264290"/>
                <a:gd name="connsiteY46" fmla="*/ 741327 h 747096"/>
                <a:gd name="connsiteX47" fmla="*/ 2414362 w 5264290"/>
                <a:gd name="connsiteY47" fmla="*/ 735558 h 747096"/>
                <a:gd name="connsiteX48" fmla="*/ 2324941 w 5264290"/>
                <a:gd name="connsiteY48" fmla="*/ 729789 h 747096"/>
                <a:gd name="connsiteX49" fmla="*/ 2221098 w 5264290"/>
                <a:gd name="connsiteY49" fmla="*/ 724020 h 747096"/>
                <a:gd name="connsiteX50" fmla="*/ 2146099 w 5264290"/>
                <a:gd name="connsiteY50" fmla="*/ 718251 h 747096"/>
                <a:gd name="connsiteX51" fmla="*/ 2033602 w 5264290"/>
                <a:gd name="connsiteY51" fmla="*/ 706713 h 747096"/>
                <a:gd name="connsiteX52" fmla="*/ 1944181 w 5264290"/>
                <a:gd name="connsiteY52" fmla="*/ 695174 h 747096"/>
                <a:gd name="connsiteX53" fmla="*/ 1840338 w 5264290"/>
                <a:gd name="connsiteY53" fmla="*/ 686521 h 747096"/>
                <a:gd name="connsiteX54" fmla="*/ 1655727 w 5264290"/>
                <a:gd name="connsiteY54" fmla="*/ 669213 h 747096"/>
                <a:gd name="connsiteX55" fmla="*/ 1471116 w 5264290"/>
                <a:gd name="connsiteY55" fmla="*/ 649022 h 747096"/>
                <a:gd name="connsiteX56" fmla="*/ 1277852 w 5264290"/>
                <a:gd name="connsiteY56" fmla="*/ 631714 h 747096"/>
                <a:gd name="connsiteX57" fmla="*/ 1021128 w 5264290"/>
                <a:gd name="connsiteY57" fmla="*/ 602869 h 747096"/>
                <a:gd name="connsiteX58" fmla="*/ 775942 w 5264290"/>
                <a:gd name="connsiteY58" fmla="*/ 571139 h 747096"/>
                <a:gd name="connsiteX59" fmla="*/ 631715 w 5264290"/>
                <a:gd name="connsiteY59" fmla="*/ 548063 h 747096"/>
                <a:gd name="connsiteX60" fmla="*/ 496141 w 5264290"/>
                <a:gd name="connsiteY60" fmla="*/ 522102 h 747096"/>
                <a:gd name="connsiteX61" fmla="*/ 331722 w 5264290"/>
                <a:gd name="connsiteY61" fmla="*/ 496141 h 747096"/>
                <a:gd name="connsiteX62" fmla="*/ 126920 w 5264290"/>
                <a:gd name="connsiteY62" fmla="*/ 461526 h 747096"/>
                <a:gd name="connsiteX63" fmla="*/ 0 w 5264290"/>
                <a:gd name="connsiteY63"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576908 w 5264290"/>
                <a:gd name="connsiteY13" fmla="*/ 187495 h 747096"/>
                <a:gd name="connsiteX14" fmla="*/ 611523 w 5264290"/>
                <a:gd name="connsiteY14" fmla="*/ 178841 h 747096"/>
                <a:gd name="connsiteX15" fmla="*/ 689405 w 5264290"/>
                <a:gd name="connsiteY15" fmla="*/ 161534 h 747096"/>
                <a:gd name="connsiteX16" fmla="*/ 761519 w 5264290"/>
                <a:gd name="connsiteY16" fmla="*/ 147111 h 747096"/>
                <a:gd name="connsiteX17" fmla="*/ 819210 w 5264290"/>
                <a:gd name="connsiteY17" fmla="*/ 138458 h 747096"/>
                <a:gd name="connsiteX18" fmla="*/ 856709 w 5264290"/>
                <a:gd name="connsiteY18" fmla="*/ 129804 h 747096"/>
                <a:gd name="connsiteX19" fmla="*/ 911515 w 5264290"/>
                <a:gd name="connsiteY19" fmla="*/ 124035 h 747096"/>
                <a:gd name="connsiteX20" fmla="*/ 1003821 w 5264290"/>
                <a:gd name="connsiteY20" fmla="*/ 112497 h 747096"/>
                <a:gd name="connsiteX21" fmla="*/ 1078819 w 5264290"/>
                <a:gd name="connsiteY21" fmla="*/ 103843 h 747096"/>
                <a:gd name="connsiteX22" fmla="*/ 1145163 w 5264290"/>
                <a:gd name="connsiteY22" fmla="*/ 95189 h 747096"/>
                <a:gd name="connsiteX23" fmla="*/ 1243238 w 5264290"/>
                <a:gd name="connsiteY23" fmla="*/ 86536 h 747096"/>
                <a:gd name="connsiteX24" fmla="*/ 1375927 w 5264290"/>
                <a:gd name="connsiteY24" fmla="*/ 77882 h 747096"/>
                <a:gd name="connsiteX25" fmla="*/ 1574960 w 5264290"/>
                <a:gd name="connsiteY25" fmla="*/ 63460 h 747096"/>
                <a:gd name="connsiteX26" fmla="*/ 1794185 w 5264290"/>
                <a:gd name="connsiteY26" fmla="*/ 54806 h 747096"/>
                <a:gd name="connsiteX27" fmla="*/ 1996103 w 5264290"/>
                <a:gd name="connsiteY27" fmla="*/ 43268 h 747096"/>
                <a:gd name="connsiteX28" fmla="*/ 2172060 w 5264290"/>
                <a:gd name="connsiteY28" fmla="*/ 34614 h 747096"/>
                <a:gd name="connsiteX29" fmla="*/ 2399939 w 5264290"/>
                <a:gd name="connsiteY29" fmla="*/ 25960 h 747096"/>
                <a:gd name="connsiteX30" fmla="*/ 2723008 w 5264290"/>
                <a:gd name="connsiteY30" fmla="*/ 20191 h 747096"/>
                <a:gd name="connsiteX31" fmla="*/ 2858581 w 5264290"/>
                <a:gd name="connsiteY31" fmla="*/ 17307 h 747096"/>
                <a:gd name="connsiteX32" fmla="*/ 2985501 w 5264290"/>
                <a:gd name="connsiteY32" fmla="*/ 14422 h 747096"/>
                <a:gd name="connsiteX33" fmla="*/ 3115306 w 5264290"/>
                <a:gd name="connsiteY33" fmla="*/ 11538 h 747096"/>
                <a:gd name="connsiteX34" fmla="*/ 3294147 w 5264290"/>
                <a:gd name="connsiteY34" fmla="*/ 8653 h 747096"/>
                <a:gd name="connsiteX35" fmla="*/ 3464335 w 5264290"/>
                <a:gd name="connsiteY35" fmla="*/ 8653 h 747096"/>
                <a:gd name="connsiteX36" fmla="*/ 3669138 w 5264290"/>
                <a:gd name="connsiteY36" fmla="*/ 2884 h 747096"/>
                <a:gd name="connsiteX37" fmla="*/ 5264290 w 5264290"/>
                <a:gd name="connsiteY37" fmla="*/ 0 h 747096"/>
                <a:gd name="connsiteX38" fmla="*/ 5264290 w 5264290"/>
                <a:gd name="connsiteY38" fmla="*/ 744212 h 747096"/>
                <a:gd name="connsiteX39" fmla="*/ 3135498 w 5264290"/>
                <a:gd name="connsiteY39" fmla="*/ 747096 h 747096"/>
                <a:gd name="connsiteX40" fmla="*/ 3005693 w 5264290"/>
                <a:gd name="connsiteY40" fmla="*/ 744212 h 747096"/>
                <a:gd name="connsiteX41" fmla="*/ 2910503 w 5264290"/>
                <a:gd name="connsiteY41" fmla="*/ 747096 h 747096"/>
                <a:gd name="connsiteX42" fmla="*/ 2835505 w 5264290"/>
                <a:gd name="connsiteY42" fmla="*/ 747096 h 747096"/>
                <a:gd name="connsiteX43" fmla="*/ 2777814 w 5264290"/>
                <a:gd name="connsiteY43" fmla="*/ 744212 h 747096"/>
                <a:gd name="connsiteX44" fmla="*/ 2656664 w 5264290"/>
                <a:gd name="connsiteY44" fmla="*/ 741327 h 747096"/>
                <a:gd name="connsiteX45" fmla="*/ 2509552 w 5264290"/>
                <a:gd name="connsiteY45" fmla="*/ 741327 h 747096"/>
                <a:gd name="connsiteX46" fmla="*/ 2414362 w 5264290"/>
                <a:gd name="connsiteY46" fmla="*/ 735558 h 747096"/>
                <a:gd name="connsiteX47" fmla="*/ 2324941 w 5264290"/>
                <a:gd name="connsiteY47" fmla="*/ 729789 h 747096"/>
                <a:gd name="connsiteX48" fmla="*/ 2221098 w 5264290"/>
                <a:gd name="connsiteY48" fmla="*/ 724020 h 747096"/>
                <a:gd name="connsiteX49" fmla="*/ 2146099 w 5264290"/>
                <a:gd name="connsiteY49" fmla="*/ 718251 h 747096"/>
                <a:gd name="connsiteX50" fmla="*/ 2033602 w 5264290"/>
                <a:gd name="connsiteY50" fmla="*/ 706713 h 747096"/>
                <a:gd name="connsiteX51" fmla="*/ 1944181 w 5264290"/>
                <a:gd name="connsiteY51" fmla="*/ 695174 h 747096"/>
                <a:gd name="connsiteX52" fmla="*/ 1840338 w 5264290"/>
                <a:gd name="connsiteY52" fmla="*/ 686521 h 747096"/>
                <a:gd name="connsiteX53" fmla="*/ 1655727 w 5264290"/>
                <a:gd name="connsiteY53" fmla="*/ 669213 h 747096"/>
                <a:gd name="connsiteX54" fmla="*/ 1471116 w 5264290"/>
                <a:gd name="connsiteY54" fmla="*/ 649022 h 747096"/>
                <a:gd name="connsiteX55" fmla="*/ 1277852 w 5264290"/>
                <a:gd name="connsiteY55" fmla="*/ 631714 h 747096"/>
                <a:gd name="connsiteX56" fmla="*/ 1021128 w 5264290"/>
                <a:gd name="connsiteY56" fmla="*/ 602869 h 747096"/>
                <a:gd name="connsiteX57" fmla="*/ 775942 w 5264290"/>
                <a:gd name="connsiteY57" fmla="*/ 571139 h 747096"/>
                <a:gd name="connsiteX58" fmla="*/ 631715 w 5264290"/>
                <a:gd name="connsiteY58" fmla="*/ 548063 h 747096"/>
                <a:gd name="connsiteX59" fmla="*/ 496141 w 5264290"/>
                <a:gd name="connsiteY59" fmla="*/ 522102 h 747096"/>
                <a:gd name="connsiteX60" fmla="*/ 331722 w 5264290"/>
                <a:gd name="connsiteY60" fmla="*/ 496141 h 747096"/>
                <a:gd name="connsiteX61" fmla="*/ 126920 w 5264290"/>
                <a:gd name="connsiteY61" fmla="*/ 461526 h 747096"/>
                <a:gd name="connsiteX62" fmla="*/ 0 w 5264290"/>
                <a:gd name="connsiteY6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09605 w 5264290"/>
                <a:gd name="connsiteY10" fmla="*/ 233648 h 747096"/>
                <a:gd name="connsiteX11" fmla="*/ 438450 w 5264290"/>
                <a:gd name="connsiteY11" fmla="*/ 222109 h 747096"/>
                <a:gd name="connsiteX12" fmla="*/ 527871 w 5264290"/>
                <a:gd name="connsiteY12" fmla="*/ 196148 h 747096"/>
                <a:gd name="connsiteX13" fmla="*/ 611523 w 5264290"/>
                <a:gd name="connsiteY13" fmla="*/ 178841 h 747096"/>
                <a:gd name="connsiteX14" fmla="*/ 689405 w 5264290"/>
                <a:gd name="connsiteY14" fmla="*/ 161534 h 747096"/>
                <a:gd name="connsiteX15" fmla="*/ 761519 w 5264290"/>
                <a:gd name="connsiteY15" fmla="*/ 147111 h 747096"/>
                <a:gd name="connsiteX16" fmla="*/ 819210 w 5264290"/>
                <a:gd name="connsiteY16" fmla="*/ 138458 h 747096"/>
                <a:gd name="connsiteX17" fmla="*/ 856709 w 5264290"/>
                <a:gd name="connsiteY17" fmla="*/ 129804 h 747096"/>
                <a:gd name="connsiteX18" fmla="*/ 911515 w 5264290"/>
                <a:gd name="connsiteY18" fmla="*/ 124035 h 747096"/>
                <a:gd name="connsiteX19" fmla="*/ 1003821 w 5264290"/>
                <a:gd name="connsiteY19" fmla="*/ 112497 h 747096"/>
                <a:gd name="connsiteX20" fmla="*/ 1078819 w 5264290"/>
                <a:gd name="connsiteY20" fmla="*/ 103843 h 747096"/>
                <a:gd name="connsiteX21" fmla="*/ 1145163 w 5264290"/>
                <a:gd name="connsiteY21" fmla="*/ 95189 h 747096"/>
                <a:gd name="connsiteX22" fmla="*/ 1243238 w 5264290"/>
                <a:gd name="connsiteY22" fmla="*/ 86536 h 747096"/>
                <a:gd name="connsiteX23" fmla="*/ 1375927 w 5264290"/>
                <a:gd name="connsiteY23" fmla="*/ 77882 h 747096"/>
                <a:gd name="connsiteX24" fmla="*/ 1574960 w 5264290"/>
                <a:gd name="connsiteY24" fmla="*/ 63460 h 747096"/>
                <a:gd name="connsiteX25" fmla="*/ 1794185 w 5264290"/>
                <a:gd name="connsiteY25" fmla="*/ 54806 h 747096"/>
                <a:gd name="connsiteX26" fmla="*/ 1996103 w 5264290"/>
                <a:gd name="connsiteY26" fmla="*/ 43268 h 747096"/>
                <a:gd name="connsiteX27" fmla="*/ 2172060 w 5264290"/>
                <a:gd name="connsiteY27" fmla="*/ 34614 h 747096"/>
                <a:gd name="connsiteX28" fmla="*/ 2399939 w 5264290"/>
                <a:gd name="connsiteY28" fmla="*/ 25960 h 747096"/>
                <a:gd name="connsiteX29" fmla="*/ 2723008 w 5264290"/>
                <a:gd name="connsiteY29" fmla="*/ 20191 h 747096"/>
                <a:gd name="connsiteX30" fmla="*/ 2858581 w 5264290"/>
                <a:gd name="connsiteY30" fmla="*/ 17307 h 747096"/>
                <a:gd name="connsiteX31" fmla="*/ 2985501 w 5264290"/>
                <a:gd name="connsiteY31" fmla="*/ 14422 h 747096"/>
                <a:gd name="connsiteX32" fmla="*/ 3115306 w 5264290"/>
                <a:gd name="connsiteY32" fmla="*/ 11538 h 747096"/>
                <a:gd name="connsiteX33" fmla="*/ 3294147 w 5264290"/>
                <a:gd name="connsiteY33" fmla="*/ 8653 h 747096"/>
                <a:gd name="connsiteX34" fmla="*/ 3464335 w 5264290"/>
                <a:gd name="connsiteY34" fmla="*/ 8653 h 747096"/>
                <a:gd name="connsiteX35" fmla="*/ 3669138 w 5264290"/>
                <a:gd name="connsiteY35" fmla="*/ 2884 h 747096"/>
                <a:gd name="connsiteX36" fmla="*/ 5264290 w 5264290"/>
                <a:gd name="connsiteY36" fmla="*/ 0 h 747096"/>
                <a:gd name="connsiteX37" fmla="*/ 5264290 w 5264290"/>
                <a:gd name="connsiteY37" fmla="*/ 744212 h 747096"/>
                <a:gd name="connsiteX38" fmla="*/ 3135498 w 5264290"/>
                <a:gd name="connsiteY38" fmla="*/ 747096 h 747096"/>
                <a:gd name="connsiteX39" fmla="*/ 3005693 w 5264290"/>
                <a:gd name="connsiteY39" fmla="*/ 744212 h 747096"/>
                <a:gd name="connsiteX40" fmla="*/ 2910503 w 5264290"/>
                <a:gd name="connsiteY40" fmla="*/ 747096 h 747096"/>
                <a:gd name="connsiteX41" fmla="*/ 2835505 w 5264290"/>
                <a:gd name="connsiteY41" fmla="*/ 747096 h 747096"/>
                <a:gd name="connsiteX42" fmla="*/ 2777814 w 5264290"/>
                <a:gd name="connsiteY42" fmla="*/ 744212 h 747096"/>
                <a:gd name="connsiteX43" fmla="*/ 2656664 w 5264290"/>
                <a:gd name="connsiteY43" fmla="*/ 741327 h 747096"/>
                <a:gd name="connsiteX44" fmla="*/ 2509552 w 5264290"/>
                <a:gd name="connsiteY44" fmla="*/ 741327 h 747096"/>
                <a:gd name="connsiteX45" fmla="*/ 2414362 w 5264290"/>
                <a:gd name="connsiteY45" fmla="*/ 735558 h 747096"/>
                <a:gd name="connsiteX46" fmla="*/ 2324941 w 5264290"/>
                <a:gd name="connsiteY46" fmla="*/ 729789 h 747096"/>
                <a:gd name="connsiteX47" fmla="*/ 2221098 w 5264290"/>
                <a:gd name="connsiteY47" fmla="*/ 724020 h 747096"/>
                <a:gd name="connsiteX48" fmla="*/ 2146099 w 5264290"/>
                <a:gd name="connsiteY48" fmla="*/ 718251 h 747096"/>
                <a:gd name="connsiteX49" fmla="*/ 2033602 w 5264290"/>
                <a:gd name="connsiteY49" fmla="*/ 706713 h 747096"/>
                <a:gd name="connsiteX50" fmla="*/ 1944181 w 5264290"/>
                <a:gd name="connsiteY50" fmla="*/ 695174 h 747096"/>
                <a:gd name="connsiteX51" fmla="*/ 1840338 w 5264290"/>
                <a:gd name="connsiteY51" fmla="*/ 686521 h 747096"/>
                <a:gd name="connsiteX52" fmla="*/ 1655727 w 5264290"/>
                <a:gd name="connsiteY52" fmla="*/ 669213 h 747096"/>
                <a:gd name="connsiteX53" fmla="*/ 1471116 w 5264290"/>
                <a:gd name="connsiteY53" fmla="*/ 649022 h 747096"/>
                <a:gd name="connsiteX54" fmla="*/ 1277852 w 5264290"/>
                <a:gd name="connsiteY54" fmla="*/ 631714 h 747096"/>
                <a:gd name="connsiteX55" fmla="*/ 1021128 w 5264290"/>
                <a:gd name="connsiteY55" fmla="*/ 602869 h 747096"/>
                <a:gd name="connsiteX56" fmla="*/ 775942 w 5264290"/>
                <a:gd name="connsiteY56" fmla="*/ 571139 h 747096"/>
                <a:gd name="connsiteX57" fmla="*/ 631715 w 5264290"/>
                <a:gd name="connsiteY57" fmla="*/ 548063 h 747096"/>
                <a:gd name="connsiteX58" fmla="*/ 496141 w 5264290"/>
                <a:gd name="connsiteY58" fmla="*/ 522102 h 747096"/>
                <a:gd name="connsiteX59" fmla="*/ 331722 w 5264290"/>
                <a:gd name="connsiteY59" fmla="*/ 496141 h 747096"/>
                <a:gd name="connsiteX60" fmla="*/ 126920 w 5264290"/>
                <a:gd name="connsiteY60" fmla="*/ 461526 h 747096"/>
                <a:gd name="connsiteX61" fmla="*/ 0 w 5264290"/>
                <a:gd name="connsiteY61"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3005693 w 5264290"/>
                <a:gd name="connsiteY38" fmla="*/ 744212 h 747096"/>
                <a:gd name="connsiteX39" fmla="*/ 2910503 w 5264290"/>
                <a:gd name="connsiteY39" fmla="*/ 747096 h 747096"/>
                <a:gd name="connsiteX40" fmla="*/ 2835505 w 5264290"/>
                <a:gd name="connsiteY40" fmla="*/ 747096 h 747096"/>
                <a:gd name="connsiteX41" fmla="*/ 2777814 w 5264290"/>
                <a:gd name="connsiteY41" fmla="*/ 744212 h 747096"/>
                <a:gd name="connsiteX42" fmla="*/ 2656664 w 5264290"/>
                <a:gd name="connsiteY42" fmla="*/ 741327 h 747096"/>
                <a:gd name="connsiteX43" fmla="*/ 2509552 w 5264290"/>
                <a:gd name="connsiteY43" fmla="*/ 741327 h 747096"/>
                <a:gd name="connsiteX44" fmla="*/ 2414362 w 5264290"/>
                <a:gd name="connsiteY44" fmla="*/ 735558 h 747096"/>
                <a:gd name="connsiteX45" fmla="*/ 2324941 w 5264290"/>
                <a:gd name="connsiteY45" fmla="*/ 729789 h 747096"/>
                <a:gd name="connsiteX46" fmla="*/ 2221098 w 5264290"/>
                <a:gd name="connsiteY46" fmla="*/ 724020 h 747096"/>
                <a:gd name="connsiteX47" fmla="*/ 2146099 w 5264290"/>
                <a:gd name="connsiteY47" fmla="*/ 718251 h 747096"/>
                <a:gd name="connsiteX48" fmla="*/ 2033602 w 5264290"/>
                <a:gd name="connsiteY48" fmla="*/ 706713 h 747096"/>
                <a:gd name="connsiteX49" fmla="*/ 1944181 w 5264290"/>
                <a:gd name="connsiteY49" fmla="*/ 695174 h 747096"/>
                <a:gd name="connsiteX50" fmla="*/ 1840338 w 5264290"/>
                <a:gd name="connsiteY50" fmla="*/ 686521 h 747096"/>
                <a:gd name="connsiteX51" fmla="*/ 1655727 w 5264290"/>
                <a:gd name="connsiteY51" fmla="*/ 669213 h 747096"/>
                <a:gd name="connsiteX52" fmla="*/ 1471116 w 5264290"/>
                <a:gd name="connsiteY52" fmla="*/ 649022 h 747096"/>
                <a:gd name="connsiteX53" fmla="*/ 1277852 w 5264290"/>
                <a:gd name="connsiteY53" fmla="*/ 631714 h 747096"/>
                <a:gd name="connsiteX54" fmla="*/ 1021128 w 5264290"/>
                <a:gd name="connsiteY54" fmla="*/ 602869 h 747096"/>
                <a:gd name="connsiteX55" fmla="*/ 775942 w 5264290"/>
                <a:gd name="connsiteY55" fmla="*/ 571139 h 747096"/>
                <a:gd name="connsiteX56" fmla="*/ 631715 w 5264290"/>
                <a:gd name="connsiteY56" fmla="*/ 548063 h 747096"/>
                <a:gd name="connsiteX57" fmla="*/ 496141 w 5264290"/>
                <a:gd name="connsiteY57" fmla="*/ 522102 h 747096"/>
                <a:gd name="connsiteX58" fmla="*/ 331722 w 5264290"/>
                <a:gd name="connsiteY58" fmla="*/ 496141 h 747096"/>
                <a:gd name="connsiteX59" fmla="*/ 126920 w 5264290"/>
                <a:gd name="connsiteY59" fmla="*/ 461526 h 747096"/>
                <a:gd name="connsiteX60" fmla="*/ 0 w 5264290"/>
                <a:gd name="connsiteY6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3005693 w 5264290"/>
                <a:gd name="connsiteY38" fmla="*/ 744212 h 747096"/>
                <a:gd name="connsiteX39" fmla="*/ 2910503 w 5264290"/>
                <a:gd name="connsiteY39" fmla="*/ 747096 h 747096"/>
                <a:gd name="connsiteX40" fmla="*/ 2835505 w 5264290"/>
                <a:gd name="connsiteY40" fmla="*/ 747096 h 747096"/>
                <a:gd name="connsiteX41" fmla="*/ 2777814 w 5264290"/>
                <a:gd name="connsiteY41" fmla="*/ 744212 h 747096"/>
                <a:gd name="connsiteX42" fmla="*/ 2509552 w 5264290"/>
                <a:gd name="connsiteY42" fmla="*/ 741327 h 747096"/>
                <a:gd name="connsiteX43" fmla="*/ 2414362 w 5264290"/>
                <a:gd name="connsiteY43" fmla="*/ 735558 h 747096"/>
                <a:gd name="connsiteX44" fmla="*/ 2324941 w 5264290"/>
                <a:gd name="connsiteY44" fmla="*/ 729789 h 747096"/>
                <a:gd name="connsiteX45" fmla="*/ 2221098 w 5264290"/>
                <a:gd name="connsiteY45" fmla="*/ 724020 h 747096"/>
                <a:gd name="connsiteX46" fmla="*/ 2146099 w 5264290"/>
                <a:gd name="connsiteY46" fmla="*/ 718251 h 747096"/>
                <a:gd name="connsiteX47" fmla="*/ 2033602 w 5264290"/>
                <a:gd name="connsiteY47" fmla="*/ 706713 h 747096"/>
                <a:gd name="connsiteX48" fmla="*/ 1944181 w 5264290"/>
                <a:gd name="connsiteY48" fmla="*/ 695174 h 747096"/>
                <a:gd name="connsiteX49" fmla="*/ 1840338 w 5264290"/>
                <a:gd name="connsiteY49" fmla="*/ 686521 h 747096"/>
                <a:gd name="connsiteX50" fmla="*/ 1655727 w 5264290"/>
                <a:gd name="connsiteY50" fmla="*/ 669213 h 747096"/>
                <a:gd name="connsiteX51" fmla="*/ 1471116 w 5264290"/>
                <a:gd name="connsiteY51" fmla="*/ 649022 h 747096"/>
                <a:gd name="connsiteX52" fmla="*/ 1277852 w 5264290"/>
                <a:gd name="connsiteY52" fmla="*/ 631714 h 747096"/>
                <a:gd name="connsiteX53" fmla="*/ 1021128 w 5264290"/>
                <a:gd name="connsiteY53" fmla="*/ 602869 h 747096"/>
                <a:gd name="connsiteX54" fmla="*/ 775942 w 5264290"/>
                <a:gd name="connsiteY54" fmla="*/ 571139 h 747096"/>
                <a:gd name="connsiteX55" fmla="*/ 631715 w 5264290"/>
                <a:gd name="connsiteY55" fmla="*/ 548063 h 747096"/>
                <a:gd name="connsiteX56" fmla="*/ 496141 w 5264290"/>
                <a:gd name="connsiteY56" fmla="*/ 522102 h 747096"/>
                <a:gd name="connsiteX57" fmla="*/ 331722 w 5264290"/>
                <a:gd name="connsiteY57" fmla="*/ 496141 h 747096"/>
                <a:gd name="connsiteX58" fmla="*/ 126920 w 5264290"/>
                <a:gd name="connsiteY58" fmla="*/ 461526 h 747096"/>
                <a:gd name="connsiteX59" fmla="*/ 0 w 5264290"/>
                <a:gd name="connsiteY5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777814 w 5264290"/>
                <a:gd name="connsiteY40" fmla="*/ 744212 h 747096"/>
                <a:gd name="connsiteX41" fmla="*/ 2509552 w 5264290"/>
                <a:gd name="connsiteY41" fmla="*/ 741327 h 747096"/>
                <a:gd name="connsiteX42" fmla="*/ 2414362 w 5264290"/>
                <a:gd name="connsiteY42" fmla="*/ 735558 h 747096"/>
                <a:gd name="connsiteX43" fmla="*/ 2324941 w 5264290"/>
                <a:gd name="connsiteY43" fmla="*/ 729789 h 747096"/>
                <a:gd name="connsiteX44" fmla="*/ 2221098 w 5264290"/>
                <a:gd name="connsiteY44" fmla="*/ 724020 h 747096"/>
                <a:gd name="connsiteX45" fmla="*/ 2146099 w 5264290"/>
                <a:gd name="connsiteY45" fmla="*/ 718251 h 747096"/>
                <a:gd name="connsiteX46" fmla="*/ 2033602 w 5264290"/>
                <a:gd name="connsiteY46" fmla="*/ 706713 h 747096"/>
                <a:gd name="connsiteX47" fmla="*/ 1944181 w 5264290"/>
                <a:gd name="connsiteY47" fmla="*/ 695174 h 747096"/>
                <a:gd name="connsiteX48" fmla="*/ 1840338 w 5264290"/>
                <a:gd name="connsiteY48" fmla="*/ 686521 h 747096"/>
                <a:gd name="connsiteX49" fmla="*/ 1655727 w 5264290"/>
                <a:gd name="connsiteY49" fmla="*/ 669213 h 747096"/>
                <a:gd name="connsiteX50" fmla="*/ 1471116 w 5264290"/>
                <a:gd name="connsiteY50" fmla="*/ 649022 h 747096"/>
                <a:gd name="connsiteX51" fmla="*/ 1277852 w 5264290"/>
                <a:gd name="connsiteY51" fmla="*/ 631714 h 747096"/>
                <a:gd name="connsiteX52" fmla="*/ 1021128 w 5264290"/>
                <a:gd name="connsiteY52" fmla="*/ 602869 h 747096"/>
                <a:gd name="connsiteX53" fmla="*/ 775942 w 5264290"/>
                <a:gd name="connsiteY53" fmla="*/ 571139 h 747096"/>
                <a:gd name="connsiteX54" fmla="*/ 631715 w 5264290"/>
                <a:gd name="connsiteY54" fmla="*/ 548063 h 747096"/>
                <a:gd name="connsiteX55" fmla="*/ 496141 w 5264290"/>
                <a:gd name="connsiteY55" fmla="*/ 522102 h 747096"/>
                <a:gd name="connsiteX56" fmla="*/ 331722 w 5264290"/>
                <a:gd name="connsiteY56" fmla="*/ 496141 h 747096"/>
                <a:gd name="connsiteX57" fmla="*/ 126920 w 5264290"/>
                <a:gd name="connsiteY57" fmla="*/ 461526 h 747096"/>
                <a:gd name="connsiteX58" fmla="*/ 0 w 5264290"/>
                <a:gd name="connsiteY5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146099 w 5264290"/>
                <a:gd name="connsiteY44" fmla="*/ 718251 h 747096"/>
                <a:gd name="connsiteX45" fmla="*/ 2033602 w 5264290"/>
                <a:gd name="connsiteY45" fmla="*/ 706713 h 747096"/>
                <a:gd name="connsiteX46" fmla="*/ 1944181 w 5264290"/>
                <a:gd name="connsiteY46" fmla="*/ 695174 h 747096"/>
                <a:gd name="connsiteX47" fmla="*/ 1840338 w 5264290"/>
                <a:gd name="connsiteY47" fmla="*/ 686521 h 747096"/>
                <a:gd name="connsiteX48" fmla="*/ 1655727 w 5264290"/>
                <a:gd name="connsiteY48" fmla="*/ 669213 h 747096"/>
                <a:gd name="connsiteX49" fmla="*/ 1471116 w 5264290"/>
                <a:gd name="connsiteY49" fmla="*/ 649022 h 747096"/>
                <a:gd name="connsiteX50" fmla="*/ 1277852 w 5264290"/>
                <a:gd name="connsiteY50" fmla="*/ 631714 h 747096"/>
                <a:gd name="connsiteX51" fmla="*/ 1021128 w 5264290"/>
                <a:gd name="connsiteY51" fmla="*/ 602869 h 747096"/>
                <a:gd name="connsiteX52" fmla="*/ 775942 w 5264290"/>
                <a:gd name="connsiteY52" fmla="*/ 571139 h 747096"/>
                <a:gd name="connsiteX53" fmla="*/ 631715 w 5264290"/>
                <a:gd name="connsiteY53" fmla="*/ 548063 h 747096"/>
                <a:gd name="connsiteX54" fmla="*/ 496141 w 5264290"/>
                <a:gd name="connsiteY54" fmla="*/ 522102 h 747096"/>
                <a:gd name="connsiteX55" fmla="*/ 331722 w 5264290"/>
                <a:gd name="connsiteY55" fmla="*/ 496141 h 747096"/>
                <a:gd name="connsiteX56" fmla="*/ 126920 w 5264290"/>
                <a:gd name="connsiteY56" fmla="*/ 461526 h 747096"/>
                <a:gd name="connsiteX57" fmla="*/ 0 w 5264290"/>
                <a:gd name="connsiteY57"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631715 w 5264290"/>
                <a:gd name="connsiteY52" fmla="*/ 548063 h 747096"/>
                <a:gd name="connsiteX53" fmla="*/ 496141 w 5264290"/>
                <a:gd name="connsiteY53" fmla="*/ 522102 h 747096"/>
                <a:gd name="connsiteX54" fmla="*/ 331722 w 5264290"/>
                <a:gd name="connsiteY54" fmla="*/ 496141 h 747096"/>
                <a:gd name="connsiteX55" fmla="*/ 126920 w 5264290"/>
                <a:gd name="connsiteY55" fmla="*/ 461526 h 747096"/>
                <a:gd name="connsiteX56" fmla="*/ 0 w 5264290"/>
                <a:gd name="connsiteY56"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496141 w 5264290"/>
                <a:gd name="connsiteY52" fmla="*/ 522102 h 747096"/>
                <a:gd name="connsiteX53" fmla="*/ 331722 w 5264290"/>
                <a:gd name="connsiteY53" fmla="*/ 496141 h 747096"/>
                <a:gd name="connsiteX54" fmla="*/ 126920 w 5264290"/>
                <a:gd name="connsiteY54" fmla="*/ 461526 h 747096"/>
                <a:gd name="connsiteX55" fmla="*/ 0 w 5264290"/>
                <a:gd name="connsiteY5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268262 w 5264290"/>
                <a:gd name="connsiteY7" fmla="*/ 282685 h 747096"/>
                <a:gd name="connsiteX8" fmla="*/ 302877 w 5264290"/>
                <a:gd name="connsiteY8" fmla="*/ 268262 h 747096"/>
                <a:gd name="connsiteX9" fmla="*/ 349029 w 5264290"/>
                <a:gd name="connsiteY9" fmla="*/ 253839 h 747096"/>
                <a:gd name="connsiteX10" fmla="*/ 438450 w 5264290"/>
                <a:gd name="connsiteY10" fmla="*/ 222109 h 747096"/>
                <a:gd name="connsiteX11" fmla="*/ 527871 w 5264290"/>
                <a:gd name="connsiteY11" fmla="*/ 196148 h 747096"/>
                <a:gd name="connsiteX12" fmla="*/ 611523 w 5264290"/>
                <a:gd name="connsiteY12" fmla="*/ 178841 h 747096"/>
                <a:gd name="connsiteX13" fmla="*/ 689405 w 5264290"/>
                <a:gd name="connsiteY13" fmla="*/ 161534 h 747096"/>
                <a:gd name="connsiteX14" fmla="*/ 761519 w 5264290"/>
                <a:gd name="connsiteY14" fmla="*/ 147111 h 747096"/>
                <a:gd name="connsiteX15" fmla="*/ 819210 w 5264290"/>
                <a:gd name="connsiteY15" fmla="*/ 138458 h 747096"/>
                <a:gd name="connsiteX16" fmla="*/ 856709 w 5264290"/>
                <a:gd name="connsiteY16" fmla="*/ 129804 h 747096"/>
                <a:gd name="connsiteX17" fmla="*/ 911515 w 5264290"/>
                <a:gd name="connsiteY17" fmla="*/ 124035 h 747096"/>
                <a:gd name="connsiteX18" fmla="*/ 1003821 w 5264290"/>
                <a:gd name="connsiteY18" fmla="*/ 112497 h 747096"/>
                <a:gd name="connsiteX19" fmla="*/ 1078819 w 5264290"/>
                <a:gd name="connsiteY19" fmla="*/ 103843 h 747096"/>
                <a:gd name="connsiteX20" fmla="*/ 1145163 w 5264290"/>
                <a:gd name="connsiteY20" fmla="*/ 95189 h 747096"/>
                <a:gd name="connsiteX21" fmla="*/ 1243238 w 5264290"/>
                <a:gd name="connsiteY21" fmla="*/ 86536 h 747096"/>
                <a:gd name="connsiteX22" fmla="*/ 1375927 w 5264290"/>
                <a:gd name="connsiteY22" fmla="*/ 77882 h 747096"/>
                <a:gd name="connsiteX23" fmla="*/ 1574960 w 5264290"/>
                <a:gd name="connsiteY23" fmla="*/ 63460 h 747096"/>
                <a:gd name="connsiteX24" fmla="*/ 1794185 w 5264290"/>
                <a:gd name="connsiteY24" fmla="*/ 54806 h 747096"/>
                <a:gd name="connsiteX25" fmla="*/ 1996103 w 5264290"/>
                <a:gd name="connsiteY25" fmla="*/ 43268 h 747096"/>
                <a:gd name="connsiteX26" fmla="*/ 2172060 w 5264290"/>
                <a:gd name="connsiteY26" fmla="*/ 34614 h 747096"/>
                <a:gd name="connsiteX27" fmla="*/ 2399939 w 5264290"/>
                <a:gd name="connsiteY27" fmla="*/ 25960 h 747096"/>
                <a:gd name="connsiteX28" fmla="*/ 2723008 w 5264290"/>
                <a:gd name="connsiteY28" fmla="*/ 20191 h 747096"/>
                <a:gd name="connsiteX29" fmla="*/ 2858581 w 5264290"/>
                <a:gd name="connsiteY29" fmla="*/ 17307 h 747096"/>
                <a:gd name="connsiteX30" fmla="*/ 2985501 w 5264290"/>
                <a:gd name="connsiteY30" fmla="*/ 14422 h 747096"/>
                <a:gd name="connsiteX31" fmla="*/ 3115306 w 5264290"/>
                <a:gd name="connsiteY31" fmla="*/ 11538 h 747096"/>
                <a:gd name="connsiteX32" fmla="*/ 3294147 w 5264290"/>
                <a:gd name="connsiteY32" fmla="*/ 8653 h 747096"/>
                <a:gd name="connsiteX33" fmla="*/ 3464335 w 5264290"/>
                <a:gd name="connsiteY33" fmla="*/ 8653 h 747096"/>
                <a:gd name="connsiteX34" fmla="*/ 3669138 w 5264290"/>
                <a:gd name="connsiteY34" fmla="*/ 2884 h 747096"/>
                <a:gd name="connsiteX35" fmla="*/ 5264290 w 5264290"/>
                <a:gd name="connsiteY35" fmla="*/ 0 h 747096"/>
                <a:gd name="connsiteX36" fmla="*/ 5264290 w 5264290"/>
                <a:gd name="connsiteY36" fmla="*/ 744212 h 747096"/>
                <a:gd name="connsiteX37" fmla="*/ 3135498 w 5264290"/>
                <a:gd name="connsiteY37" fmla="*/ 747096 h 747096"/>
                <a:gd name="connsiteX38" fmla="*/ 2910503 w 5264290"/>
                <a:gd name="connsiteY38" fmla="*/ 747096 h 747096"/>
                <a:gd name="connsiteX39" fmla="*/ 2835505 w 5264290"/>
                <a:gd name="connsiteY39" fmla="*/ 747096 h 747096"/>
                <a:gd name="connsiteX40" fmla="*/ 2509552 w 5264290"/>
                <a:gd name="connsiteY40" fmla="*/ 741327 h 747096"/>
                <a:gd name="connsiteX41" fmla="*/ 2414362 w 5264290"/>
                <a:gd name="connsiteY41" fmla="*/ 735558 h 747096"/>
                <a:gd name="connsiteX42" fmla="*/ 2324941 w 5264290"/>
                <a:gd name="connsiteY42" fmla="*/ 729789 h 747096"/>
                <a:gd name="connsiteX43" fmla="*/ 2221098 w 5264290"/>
                <a:gd name="connsiteY43" fmla="*/ 724020 h 747096"/>
                <a:gd name="connsiteX44" fmla="*/ 2033602 w 5264290"/>
                <a:gd name="connsiteY44" fmla="*/ 706713 h 747096"/>
                <a:gd name="connsiteX45" fmla="*/ 1944181 w 5264290"/>
                <a:gd name="connsiteY45" fmla="*/ 695174 h 747096"/>
                <a:gd name="connsiteX46" fmla="*/ 1840338 w 5264290"/>
                <a:gd name="connsiteY46" fmla="*/ 686521 h 747096"/>
                <a:gd name="connsiteX47" fmla="*/ 1655727 w 5264290"/>
                <a:gd name="connsiteY47" fmla="*/ 669213 h 747096"/>
                <a:gd name="connsiteX48" fmla="*/ 1471116 w 5264290"/>
                <a:gd name="connsiteY48" fmla="*/ 649022 h 747096"/>
                <a:gd name="connsiteX49" fmla="*/ 1277852 w 5264290"/>
                <a:gd name="connsiteY49" fmla="*/ 631714 h 747096"/>
                <a:gd name="connsiteX50" fmla="*/ 1021128 w 5264290"/>
                <a:gd name="connsiteY50" fmla="*/ 602869 h 747096"/>
                <a:gd name="connsiteX51" fmla="*/ 775942 w 5264290"/>
                <a:gd name="connsiteY51" fmla="*/ 571139 h 747096"/>
                <a:gd name="connsiteX52" fmla="*/ 496141 w 5264290"/>
                <a:gd name="connsiteY52" fmla="*/ 522102 h 747096"/>
                <a:gd name="connsiteX53" fmla="*/ 331722 w 5264290"/>
                <a:gd name="connsiteY53" fmla="*/ 496141 h 747096"/>
                <a:gd name="connsiteX54" fmla="*/ 135573 w 5264290"/>
                <a:gd name="connsiteY54" fmla="*/ 455757 h 747096"/>
                <a:gd name="connsiteX55" fmla="*/ 0 w 5264290"/>
                <a:gd name="connsiteY55"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02877 w 5264290"/>
                <a:gd name="connsiteY7" fmla="*/ 268262 h 747096"/>
                <a:gd name="connsiteX8" fmla="*/ 349029 w 5264290"/>
                <a:gd name="connsiteY8" fmla="*/ 253839 h 747096"/>
                <a:gd name="connsiteX9" fmla="*/ 438450 w 5264290"/>
                <a:gd name="connsiteY9" fmla="*/ 222109 h 747096"/>
                <a:gd name="connsiteX10" fmla="*/ 527871 w 5264290"/>
                <a:gd name="connsiteY10" fmla="*/ 196148 h 747096"/>
                <a:gd name="connsiteX11" fmla="*/ 611523 w 5264290"/>
                <a:gd name="connsiteY11" fmla="*/ 178841 h 747096"/>
                <a:gd name="connsiteX12" fmla="*/ 689405 w 5264290"/>
                <a:gd name="connsiteY12" fmla="*/ 161534 h 747096"/>
                <a:gd name="connsiteX13" fmla="*/ 761519 w 5264290"/>
                <a:gd name="connsiteY13" fmla="*/ 147111 h 747096"/>
                <a:gd name="connsiteX14" fmla="*/ 819210 w 5264290"/>
                <a:gd name="connsiteY14" fmla="*/ 138458 h 747096"/>
                <a:gd name="connsiteX15" fmla="*/ 856709 w 5264290"/>
                <a:gd name="connsiteY15" fmla="*/ 129804 h 747096"/>
                <a:gd name="connsiteX16" fmla="*/ 911515 w 5264290"/>
                <a:gd name="connsiteY16" fmla="*/ 124035 h 747096"/>
                <a:gd name="connsiteX17" fmla="*/ 1003821 w 5264290"/>
                <a:gd name="connsiteY17" fmla="*/ 112497 h 747096"/>
                <a:gd name="connsiteX18" fmla="*/ 1078819 w 5264290"/>
                <a:gd name="connsiteY18" fmla="*/ 103843 h 747096"/>
                <a:gd name="connsiteX19" fmla="*/ 1145163 w 5264290"/>
                <a:gd name="connsiteY19" fmla="*/ 95189 h 747096"/>
                <a:gd name="connsiteX20" fmla="*/ 1243238 w 5264290"/>
                <a:gd name="connsiteY20" fmla="*/ 86536 h 747096"/>
                <a:gd name="connsiteX21" fmla="*/ 1375927 w 5264290"/>
                <a:gd name="connsiteY21" fmla="*/ 77882 h 747096"/>
                <a:gd name="connsiteX22" fmla="*/ 1574960 w 5264290"/>
                <a:gd name="connsiteY22" fmla="*/ 63460 h 747096"/>
                <a:gd name="connsiteX23" fmla="*/ 1794185 w 5264290"/>
                <a:gd name="connsiteY23" fmla="*/ 54806 h 747096"/>
                <a:gd name="connsiteX24" fmla="*/ 1996103 w 5264290"/>
                <a:gd name="connsiteY24" fmla="*/ 43268 h 747096"/>
                <a:gd name="connsiteX25" fmla="*/ 2172060 w 5264290"/>
                <a:gd name="connsiteY25" fmla="*/ 34614 h 747096"/>
                <a:gd name="connsiteX26" fmla="*/ 2399939 w 5264290"/>
                <a:gd name="connsiteY26" fmla="*/ 25960 h 747096"/>
                <a:gd name="connsiteX27" fmla="*/ 2723008 w 5264290"/>
                <a:gd name="connsiteY27" fmla="*/ 20191 h 747096"/>
                <a:gd name="connsiteX28" fmla="*/ 2858581 w 5264290"/>
                <a:gd name="connsiteY28" fmla="*/ 17307 h 747096"/>
                <a:gd name="connsiteX29" fmla="*/ 2985501 w 5264290"/>
                <a:gd name="connsiteY29" fmla="*/ 14422 h 747096"/>
                <a:gd name="connsiteX30" fmla="*/ 3115306 w 5264290"/>
                <a:gd name="connsiteY30" fmla="*/ 11538 h 747096"/>
                <a:gd name="connsiteX31" fmla="*/ 3294147 w 5264290"/>
                <a:gd name="connsiteY31" fmla="*/ 8653 h 747096"/>
                <a:gd name="connsiteX32" fmla="*/ 3464335 w 5264290"/>
                <a:gd name="connsiteY32" fmla="*/ 8653 h 747096"/>
                <a:gd name="connsiteX33" fmla="*/ 3669138 w 5264290"/>
                <a:gd name="connsiteY33" fmla="*/ 2884 h 747096"/>
                <a:gd name="connsiteX34" fmla="*/ 5264290 w 5264290"/>
                <a:gd name="connsiteY34" fmla="*/ 0 h 747096"/>
                <a:gd name="connsiteX35" fmla="*/ 5264290 w 5264290"/>
                <a:gd name="connsiteY35" fmla="*/ 744212 h 747096"/>
                <a:gd name="connsiteX36" fmla="*/ 3135498 w 5264290"/>
                <a:gd name="connsiteY36" fmla="*/ 747096 h 747096"/>
                <a:gd name="connsiteX37" fmla="*/ 2910503 w 5264290"/>
                <a:gd name="connsiteY37" fmla="*/ 747096 h 747096"/>
                <a:gd name="connsiteX38" fmla="*/ 2835505 w 5264290"/>
                <a:gd name="connsiteY38" fmla="*/ 747096 h 747096"/>
                <a:gd name="connsiteX39" fmla="*/ 2509552 w 5264290"/>
                <a:gd name="connsiteY39" fmla="*/ 741327 h 747096"/>
                <a:gd name="connsiteX40" fmla="*/ 2414362 w 5264290"/>
                <a:gd name="connsiteY40" fmla="*/ 735558 h 747096"/>
                <a:gd name="connsiteX41" fmla="*/ 2324941 w 5264290"/>
                <a:gd name="connsiteY41" fmla="*/ 729789 h 747096"/>
                <a:gd name="connsiteX42" fmla="*/ 2221098 w 5264290"/>
                <a:gd name="connsiteY42" fmla="*/ 724020 h 747096"/>
                <a:gd name="connsiteX43" fmla="*/ 2033602 w 5264290"/>
                <a:gd name="connsiteY43" fmla="*/ 706713 h 747096"/>
                <a:gd name="connsiteX44" fmla="*/ 1944181 w 5264290"/>
                <a:gd name="connsiteY44" fmla="*/ 695174 h 747096"/>
                <a:gd name="connsiteX45" fmla="*/ 1840338 w 5264290"/>
                <a:gd name="connsiteY45" fmla="*/ 686521 h 747096"/>
                <a:gd name="connsiteX46" fmla="*/ 1655727 w 5264290"/>
                <a:gd name="connsiteY46" fmla="*/ 669213 h 747096"/>
                <a:gd name="connsiteX47" fmla="*/ 1471116 w 5264290"/>
                <a:gd name="connsiteY47" fmla="*/ 649022 h 747096"/>
                <a:gd name="connsiteX48" fmla="*/ 1277852 w 5264290"/>
                <a:gd name="connsiteY48" fmla="*/ 631714 h 747096"/>
                <a:gd name="connsiteX49" fmla="*/ 1021128 w 5264290"/>
                <a:gd name="connsiteY49" fmla="*/ 602869 h 747096"/>
                <a:gd name="connsiteX50" fmla="*/ 775942 w 5264290"/>
                <a:gd name="connsiteY50" fmla="*/ 571139 h 747096"/>
                <a:gd name="connsiteX51" fmla="*/ 496141 w 5264290"/>
                <a:gd name="connsiteY51" fmla="*/ 522102 h 747096"/>
                <a:gd name="connsiteX52" fmla="*/ 331722 w 5264290"/>
                <a:gd name="connsiteY52" fmla="*/ 496141 h 747096"/>
                <a:gd name="connsiteX53" fmla="*/ 135573 w 5264290"/>
                <a:gd name="connsiteY53" fmla="*/ 455757 h 747096"/>
                <a:gd name="connsiteX54" fmla="*/ 0 w 5264290"/>
                <a:gd name="connsiteY54"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856709 w 5264290"/>
                <a:gd name="connsiteY14" fmla="*/ 129804 h 747096"/>
                <a:gd name="connsiteX15" fmla="*/ 911515 w 5264290"/>
                <a:gd name="connsiteY15" fmla="*/ 124035 h 747096"/>
                <a:gd name="connsiteX16" fmla="*/ 1003821 w 5264290"/>
                <a:gd name="connsiteY16" fmla="*/ 112497 h 747096"/>
                <a:gd name="connsiteX17" fmla="*/ 1078819 w 5264290"/>
                <a:gd name="connsiteY17" fmla="*/ 103843 h 747096"/>
                <a:gd name="connsiteX18" fmla="*/ 1145163 w 5264290"/>
                <a:gd name="connsiteY18" fmla="*/ 95189 h 747096"/>
                <a:gd name="connsiteX19" fmla="*/ 1243238 w 5264290"/>
                <a:gd name="connsiteY19" fmla="*/ 86536 h 747096"/>
                <a:gd name="connsiteX20" fmla="*/ 1375927 w 5264290"/>
                <a:gd name="connsiteY20" fmla="*/ 77882 h 747096"/>
                <a:gd name="connsiteX21" fmla="*/ 1574960 w 5264290"/>
                <a:gd name="connsiteY21" fmla="*/ 63460 h 747096"/>
                <a:gd name="connsiteX22" fmla="*/ 1794185 w 5264290"/>
                <a:gd name="connsiteY22" fmla="*/ 54806 h 747096"/>
                <a:gd name="connsiteX23" fmla="*/ 1996103 w 5264290"/>
                <a:gd name="connsiteY23" fmla="*/ 43268 h 747096"/>
                <a:gd name="connsiteX24" fmla="*/ 2172060 w 5264290"/>
                <a:gd name="connsiteY24" fmla="*/ 34614 h 747096"/>
                <a:gd name="connsiteX25" fmla="*/ 2399939 w 5264290"/>
                <a:gd name="connsiteY25" fmla="*/ 25960 h 747096"/>
                <a:gd name="connsiteX26" fmla="*/ 2723008 w 5264290"/>
                <a:gd name="connsiteY26" fmla="*/ 20191 h 747096"/>
                <a:gd name="connsiteX27" fmla="*/ 2858581 w 5264290"/>
                <a:gd name="connsiteY27" fmla="*/ 17307 h 747096"/>
                <a:gd name="connsiteX28" fmla="*/ 2985501 w 5264290"/>
                <a:gd name="connsiteY28" fmla="*/ 14422 h 747096"/>
                <a:gd name="connsiteX29" fmla="*/ 3115306 w 5264290"/>
                <a:gd name="connsiteY29" fmla="*/ 11538 h 747096"/>
                <a:gd name="connsiteX30" fmla="*/ 3294147 w 5264290"/>
                <a:gd name="connsiteY30" fmla="*/ 8653 h 747096"/>
                <a:gd name="connsiteX31" fmla="*/ 3464335 w 5264290"/>
                <a:gd name="connsiteY31" fmla="*/ 8653 h 747096"/>
                <a:gd name="connsiteX32" fmla="*/ 3669138 w 5264290"/>
                <a:gd name="connsiteY32" fmla="*/ 2884 h 747096"/>
                <a:gd name="connsiteX33" fmla="*/ 5264290 w 5264290"/>
                <a:gd name="connsiteY33" fmla="*/ 0 h 747096"/>
                <a:gd name="connsiteX34" fmla="*/ 5264290 w 5264290"/>
                <a:gd name="connsiteY34" fmla="*/ 744212 h 747096"/>
                <a:gd name="connsiteX35" fmla="*/ 3135498 w 5264290"/>
                <a:gd name="connsiteY35" fmla="*/ 747096 h 747096"/>
                <a:gd name="connsiteX36" fmla="*/ 2910503 w 5264290"/>
                <a:gd name="connsiteY36" fmla="*/ 747096 h 747096"/>
                <a:gd name="connsiteX37" fmla="*/ 2835505 w 5264290"/>
                <a:gd name="connsiteY37" fmla="*/ 747096 h 747096"/>
                <a:gd name="connsiteX38" fmla="*/ 2509552 w 5264290"/>
                <a:gd name="connsiteY38" fmla="*/ 741327 h 747096"/>
                <a:gd name="connsiteX39" fmla="*/ 2414362 w 5264290"/>
                <a:gd name="connsiteY39" fmla="*/ 735558 h 747096"/>
                <a:gd name="connsiteX40" fmla="*/ 2324941 w 5264290"/>
                <a:gd name="connsiteY40" fmla="*/ 729789 h 747096"/>
                <a:gd name="connsiteX41" fmla="*/ 2221098 w 5264290"/>
                <a:gd name="connsiteY41" fmla="*/ 724020 h 747096"/>
                <a:gd name="connsiteX42" fmla="*/ 2033602 w 5264290"/>
                <a:gd name="connsiteY42" fmla="*/ 706713 h 747096"/>
                <a:gd name="connsiteX43" fmla="*/ 1944181 w 5264290"/>
                <a:gd name="connsiteY43" fmla="*/ 695174 h 747096"/>
                <a:gd name="connsiteX44" fmla="*/ 1840338 w 5264290"/>
                <a:gd name="connsiteY44" fmla="*/ 686521 h 747096"/>
                <a:gd name="connsiteX45" fmla="*/ 1655727 w 5264290"/>
                <a:gd name="connsiteY45" fmla="*/ 669213 h 747096"/>
                <a:gd name="connsiteX46" fmla="*/ 1471116 w 5264290"/>
                <a:gd name="connsiteY46" fmla="*/ 649022 h 747096"/>
                <a:gd name="connsiteX47" fmla="*/ 1277852 w 5264290"/>
                <a:gd name="connsiteY47" fmla="*/ 631714 h 747096"/>
                <a:gd name="connsiteX48" fmla="*/ 1021128 w 5264290"/>
                <a:gd name="connsiteY48" fmla="*/ 602869 h 747096"/>
                <a:gd name="connsiteX49" fmla="*/ 775942 w 5264290"/>
                <a:gd name="connsiteY49" fmla="*/ 571139 h 747096"/>
                <a:gd name="connsiteX50" fmla="*/ 496141 w 5264290"/>
                <a:gd name="connsiteY50" fmla="*/ 522102 h 747096"/>
                <a:gd name="connsiteX51" fmla="*/ 331722 w 5264290"/>
                <a:gd name="connsiteY51" fmla="*/ 496141 h 747096"/>
                <a:gd name="connsiteX52" fmla="*/ 135573 w 5264290"/>
                <a:gd name="connsiteY52" fmla="*/ 455757 h 747096"/>
                <a:gd name="connsiteX53" fmla="*/ 0 w 5264290"/>
                <a:gd name="connsiteY53"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69138 w 5264290"/>
                <a:gd name="connsiteY31" fmla="*/ 2884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944181 w 5264290"/>
                <a:gd name="connsiteY42" fmla="*/ 695174 h 747096"/>
                <a:gd name="connsiteX43" fmla="*/ 1840338 w 5264290"/>
                <a:gd name="connsiteY43" fmla="*/ 686521 h 747096"/>
                <a:gd name="connsiteX44" fmla="*/ 1655727 w 5264290"/>
                <a:gd name="connsiteY44" fmla="*/ 669213 h 747096"/>
                <a:gd name="connsiteX45" fmla="*/ 1471116 w 5264290"/>
                <a:gd name="connsiteY45" fmla="*/ 649022 h 747096"/>
                <a:gd name="connsiteX46" fmla="*/ 1277852 w 5264290"/>
                <a:gd name="connsiteY46" fmla="*/ 631714 h 747096"/>
                <a:gd name="connsiteX47" fmla="*/ 1021128 w 5264290"/>
                <a:gd name="connsiteY47" fmla="*/ 602869 h 747096"/>
                <a:gd name="connsiteX48" fmla="*/ 775942 w 5264290"/>
                <a:gd name="connsiteY48" fmla="*/ 571139 h 747096"/>
                <a:gd name="connsiteX49" fmla="*/ 496141 w 5264290"/>
                <a:gd name="connsiteY49" fmla="*/ 522102 h 747096"/>
                <a:gd name="connsiteX50" fmla="*/ 331722 w 5264290"/>
                <a:gd name="connsiteY50" fmla="*/ 496141 h 747096"/>
                <a:gd name="connsiteX51" fmla="*/ 135573 w 5264290"/>
                <a:gd name="connsiteY51" fmla="*/ 455757 h 747096"/>
                <a:gd name="connsiteX52" fmla="*/ 0 w 5264290"/>
                <a:gd name="connsiteY5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944181 w 5264290"/>
                <a:gd name="connsiteY42" fmla="*/ 695174 h 747096"/>
                <a:gd name="connsiteX43" fmla="*/ 1840338 w 5264290"/>
                <a:gd name="connsiteY43" fmla="*/ 686521 h 747096"/>
                <a:gd name="connsiteX44" fmla="*/ 1655727 w 5264290"/>
                <a:gd name="connsiteY44" fmla="*/ 669213 h 747096"/>
                <a:gd name="connsiteX45" fmla="*/ 1471116 w 5264290"/>
                <a:gd name="connsiteY45" fmla="*/ 649022 h 747096"/>
                <a:gd name="connsiteX46" fmla="*/ 1277852 w 5264290"/>
                <a:gd name="connsiteY46" fmla="*/ 631714 h 747096"/>
                <a:gd name="connsiteX47" fmla="*/ 1021128 w 5264290"/>
                <a:gd name="connsiteY47" fmla="*/ 602869 h 747096"/>
                <a:gd name="connsiteX48" fmla="*/ 775942 w 5264290"/>
                <a:gd name="connsiteY48" fmla="*/ 571139 h 747096"/>
                <a:gd name="connsiteX49" fmla="*/ 496141 w 5264290"/>
                <a:gd name="connsiteY49" fmla="*/ 522102 h 747096"/>
                <a:gd name="connsiteX50" fmla="*/ 331722 w 5264290"/>
                <a:gd name="connsiteY50" fmla="*/ 496141 h 747096"/>
                <a:gd name="connsiteX51" fmla="*/ 135573 w 5264290"/>
                <a:gd name="connsiteY51" fmla="*/ 455757 h 747096"/>
                <a:gd name="connsiteX52" fmla="*/ 0 w 5264290"/>
                <a:gd name="connsiteY52"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840338 w 5264290"/>
                <a:gd name="connsiteY42" fmla="*/ 686521 h 747096"/>
                <a:gd name="connsiteX43" fmla="*/ 1655727 w 5264290"/>
                <a:gd name="connsiteY43" fmla="*/ 669213 h 747096"/>
                <a:gd name="connsiteX44" fmla="*/ 1471116 w 5264290"/>
                <a:gd name="connsiteY44" fmla="*/ 649022 h 747096"/>
                <a:gd name="connsiteX45" fmla="*/ 1277852 w 5264290"/>
                <a:gd name="connsiteY45" fmla="*/ 631714 h 747096"/>
                <a:gd name="connsiteX46" fmla="*/ 1021128 w 5264290"/>
                <a:gd name="connsiteY46" fmla="*/ 602869 h 747096"/>
                <a:gd name="connsiteX47" fmla="*/ 775942 w 5264290"/>
                <a:gd name="connsiteY47" fmla="*/ 571139 h 747096"/>
                <a:gd name="connsiteX48" fmla="*/ 496141 w 5264290"/>
                <a:gd name="connsiteY48" fmla="*/ 522102 h 747096"/>
                <a:gd name="connsiteX49" fmla="*/ 331722 w 5264290"/>
                <a:gd name="connsiteY49" fmla="*/ 496141 h 747096"/>
                <a:gd name="connsiteX50" fmla="*/ 135573 w 5264290"/>
                <a:gd name="connsiteY50" fmla="*/ 455757 h 747096"/>
                <a:gd name="connsiteX51" fmla="*/ 0 w 5264290"/>
                <a:gd name="connsiteY51"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527871 w 5264290"/>
                <a:gd name="connsiteY9" fmla="*/ 196148 h 747096"/>
                <a:gd name="connsiteX10" fmla="*/ 611523 w 5264290"/>
                <a:gd name="connsiteY10" fmla="*/ 178841 h 747096"/>
                <a:gd name="connsiteX11" fmla="*/ 689405 w 5264290"/>
                <a:gd name="connsiteY11" fmla="*/ 161534 h 747096"/>
                <a:gd name="connsiteX12" fmla="*/ 761519 w 5264290"/>
                <a:gd name="connsiteY12" fmla="*/ 147111 h 747096"/>
                <a:gd name="connsiteX13" fmla="*/ 819210 w 5264290"/>
                <a:gd name="connsiteY13" fmla="*/ 138458 h 747096"/>
                <a:gd name="connsiteX14" fmla="*/ 911515 w 5264290"/>
                <a:gd name="connsiteY14" fmla="*/ 124035 h 747096"/>
                <a:gd name="connsiteX15" fmla="*/ 1003821 w 5264290"/>
                <a:gd name="connsiteY15" fmla="*/ 112497 h 747096"/>
                <a:gd name="connsiteX16" fmla="*/ 1078819 w 5264290"/>
                <a:gd name="connsiteY16" fmla="*/ 103843 h 747096"/>
                <a:gd name="connsiteX17" fmla="*/ 1145163 w 5264290"/>
                <a:gd name="connsiteY17" fmla="*/ 95189 h 747096"/>
                <a:gd name="connsiteX18" fmla="*/ 1243238 w 5264290"/>
                <a:gd name="connsiteY18" fmla="*/ 86536 h 747096"/>
                <a:gd name="connsiteX19" fmla="*/ 1375927 w 5264290"/>
                <a:gd name="connsiteY19" fmla="*/ 77882 h 747096"/>
                <a:gd name="connsiteX20" fmla="*/ 1574960 w 5264290"/>
                <a:gd name="connsiteY20" fmla="*/ 63460 h 747096"/>
                <a:gd name="connsiteX21" fmla="*/ 1794185 w 5264290"/>
                <a:gd name="connsiteY21" fmla="*/ 54806 h 747096"/>
                <a:gd name="connsiteX22" fmla="*/ 1996103 w 5264290"/>
                <a:gd name="connsiteY22" fmla="*/ 43268 h 747096"/>
                <a:gd name="connsiteX23" fmla="*/ 2172060 w 5264290"/>
                <a:gd name="connsiteY23" fmla="*/ 34614 h 747096"/>
                <a:gd name="connsiteX24" fmla="*/ 2399939 w 5264290"/>
                <a:gd name="connsiteY24" fmla="*/ 25960 h 747096"/>
                <a:gd name="connsiteX25" fmla="*/ 2723008 w 5264290"/>
                <a:gd name="connsiteY25" fmla="*/ 20191 h 747096"/>
                <a:gd name="connsiteX26" fmla="*/ 2858581 w 5264290"/>
                <a:gd name="connsiteY26" fmla="*/ 17307 h 747096"/>
                <a:gd name="connsiteX27" fmla="*/ 2985501 w 5264290"/>
                <a:gd name="connsiteY27" fmla="*/ 14422 h 747096"/>
                <a:gd name="connsiteX28" fmla="*/ 3115306 w 5264290"/>
                <a:gd name="connsiteY28" fmla="*/ 11538 h 747096"/>
                <a:gd name="connsiteX29" fmla="*/ 3294147 w 5264290"/>
                <a:gd name="connsiteY29" fmla="*/ 8653 h 747096"/>
                <a:gd name="connsiteX30" fmla="*/ 3464335 w 5264290"/>
                <a:gd name="connsiteY30" fmla="*/ 8653 h 747096"/>
                <a:gd name="connsiteX31" fmla="*/ 3680676 w 5264290"/>
                <a:gd name="connsiteY31" fmla="*/ 11537 h 747096"/>
                <a:gd name="connsiteX32" fmla="*/ 5264290 w 5264290"/>
                <a:gd name="connsiteY32" fmla="*/ 0 h 747096"/>
                <a:gd name="connsiteX33" fmla="*/ 5264290 w 5264290"/>
                <a:gd name="connsiteY33" fmla="*/ 744212 h 747096"/>
                <a:gd name="connsiteX34" fmla="*/ 3135498 w 5264290"/>
                <a:gd name="connsiteY34" fmla="*/ 747096 h 747096"/>
                <a:gd name="connsiteX35" fmla="*/ 2910503 w 5264290"/>
                <a:gd name="connsiteY35" fmla="*/ 747096 h 747096"/>
                <a:gd name="connsiteX36" fmla="*/ 2835505 w 5264290"/>
                <a:gd name="connsiteY36" fmla="*/ 747096 h 747096"/>
                <a:gd name="connsiteX37" fmla="*/ 2509552 w 5264290"/>
                <a:gd name="connsiteY37" fmla="*/ 741327 h 747096"/>
                <a:gd name="connsiteX38" fmla="*/ 2414362 w 5264290"/>
                <a:gd name="connsiteY38" fmla="*/ 735558 h 747096"/>
                <a:gd name="connsiteX39" fmla="*/ 2324941 w 5264290"/>
                <a:gd name="connsiteY39" fmla="*/ 729789 h 747096"/>
                <a:gd name="connsiteX40" fmla="*/ 2221098 w 5264290"/>
                <a:gd name="connsiteY40" fmla="*/ 724020 h 747096"/>
                <a:gd name="connsiteX41" fmla="*/ 2033602 w 5264290"/>
                <a:gd name="connsiteY41" fmla="*/ 706713 h 747096"/>
                <a:gd name="connsiteX42" fmla="*/ 1840338 w 5264290"/>
                <a:gd name="connsiteY42" fmla="*/ 686521 h 747096"/>
                <a:gd name="connsiteX43" fmla="*/ 1655727 w 5264290"/>
                <a:gd name="connsiteY43" fmla="*/ 669213 h 747096"/>
                <a:gd name="connsiteX44" fmla="*/ 1471116 w 5264290"/>
                <a:gd name="connsiteY44" fmla="*/ 649022 h 747096"/>
                <a:gd name="connsiteX45" fmla="*/ 1277852 w 5264290"/>
                <a:gd name="connsiteY45" fmla="*/ 631714 h 747096"/>
                <a:gd name="connsiteX46" fmla="*/ 1021128 w 5264290"/>
                <a:gd name="connsiteY46" fmla="*/ 602869 h 747096"/>
                <a:gd name="connsiteX47" fmla="*/ 496141 w 5264290"/>
                <a:gd name="connsiteY47" fmla="*/ 522102 h 747096"/>
                <a:gd name="connsiteX48" fmla="*/ 331722 w 5264290"/>
                <a:gd name="connsiteY48" fmla="*/ 496141 h 747096"/>
                <a:gd name="connsiteX49" fmla="*/ 135573 w 5264290"/>
                <a:gd name="connsiteY49" fmla="*/ 455757 h 747096"/>
                <a:gd name="connsiteX50" fmla="*/ 0 w 5264290"/>
                <a:gd name="connsiteY50"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438450 w 5264290"/>
                <a:gd name="connsiteY8" fmla="*/ 222109 h 747096"/>
                <a:gd name="connsiteX9" fmla="*/ 611523 w 5264290"/>
                <a:gd name="connsiteY9" fmla="*/ 178841 h 747096"/>
                <a:gd name="connsiteX10" fmla="*/ 689405 w 5264290"/>
                <a:gd name="connsiteY10" fmla="*/ 161534 h 747096"/>
                <a:gd name="connsiteX11" fmla="*/ 761519 w 5264290"/>
                <a:gd name="connsiteY11" fmla="*/ 147111 h 747096"/>
                <a:gd name="connsiteX12" fmla="*/ 819210 w 5264290"/>
                <a:gd name="connsiteY12" fmla="*/ 138458 h 747096"/>
                <a:gd name="connsiteX13" fmla="*/ 911515 w 5264290"/>
                <a:gd name="connsiteY13" fmla="*/ 124035 h 747096"/>
                <a:gd name="connsiteX14" fmla="*/ 1003821 w 5264290"/>
                <a:gd name="connsiteY14" fmla="*/ 112497 h 747096"/>
                <a:gd name="connsiteX15" fmla="*/ 1078819 w 5264290"/>
                <a:gd name="connsiteY15" fmla="*/ 103843 h 747096"/>
                <a:gd name="connsiteX16" fmla="*/ 1145163 w 5264290"/>
                <a:gd name="connsiteY16" fmla="*/ 95189 h 747096"/>
                <a:gd name="connsiteX17" fmla="*/ 1243238 w 5264290"/>
                <a:gd name="connsiteY17" fmla="*/ 86536 h 747096"/>
                <a:gd name="connsiteX18" fmla="*/ 1375927 w 5264290"/>
                <a:gd name="connsiteY18" fmla="*/ 77882 h 747096"/>
                <a:gd name="connsiteX19" fmla="*/ 1574960 w 5264290"/>
                <a:gd name="connsiteY19" fmla="*/ 63460 h 747096"/>
                <a:gd name="connsiteX20" fmla="*/ 1794185 w 5264290"/>
                <a:gd name="connsiteY20" fmla="*/ 54806 h 747096"/>
                <a:gd name="connsiteX21" fmla="*/ 1996103 w 5264290"/>
                <a:gd name="connsiteY21" fmla="*/ 43268 h 747096"/>
                <a:gd name="connsiteX22" fmla="*/ 2172060 w 5264290"/>
                <a:gd name="connsiteY22" fmla="*/ 34614 h 747096"/>
                <a:gd name="connsiteX23" fmla="*/ 2399939 w 5264290"/>
                <a:gd name="connsiteY23" fmla="*/ 25960 h 747096"/>
                <a:gd name="connsiteX24" fmla="*/ 2723008 w 5264290"/>
                <a:gd name="connsiteY24" fmla="*/ 20191 h 747096"/>
                <a:gd name="connsiteX25" fmla="*/ 2858581 w 5264290"/>
                <a:gd name="connsiteY25" fmla="*/ 17307 h 747096"/>
                <a:gd name="connsiteX26" fmla="*/ 2985501 w 5264290"/>
                <a:gd name="connsiteY26" fmla="*/ 14422 h 747096"/>
                <a:gd name="connsiteX27" fmla="*/ 3115306 w 5264290"/>
                <a:gd name="connsiteY27" fmla="*/ 11538 h 747096"/>
                <a:gd name="connsiteX28" fmla="*/ 3294147 w 5264290"/>
                <a:gd name="connsiteY28" fmla="*/ 8653 h 747096"/>
                <a:gd name="connsiteX29" fmla="*/ 3464335 w 5264290"/>
                <a:gd name="connsiteY29" fmla="*/ 8653 h 747096"/>
                <a:gd name="connsiteX30" fmla="*/ 3680676 w 5264290"/>
                <a:gd name="connsiteY30" fmla="*/ 11537 h 747096"/>
                <a:gd name="connsiteX31" fmla="*/ 5264290 w 5264290"/>
                <a:gd name="connsiteY31" fmla="*/ 0 h 747096"/>
                <a:gd name="connsiteX32" fmla="*/ 5264290 w 5264290"/>
                <a:gd name="connsiteY32" fmla="*/ 744212 h 747096"/>
                <a:gd name="connsiteX33" fmla="*/ 3135498 w 5264290"/>
                <a:gd name="connsiteY33" fmla="*/ 747096 h 747096"/>
                <a:gd name="connsiteX34" fmla="*/ 2910503 w 5264290"/>
                <a:gd name="connsiteY34" fmla="*/ 747096 h 747096"/>
                <a:gd name="connsiteX35" fmla="*/ 2835505 w 5264290"/>
                <a:gd name="connsiteY35" fmla="*/ 747096 h 747096"/>
                <a:gd name="connsiteX36" fmla="*/ 2509552 w 5264290"/>
                <a:gd name="connsiteY36" fmla="*/ 741327 h 747096"/>
                <a:gd name="connsiteX37" fmla="*/ 2414362 w 5264290"/>
                <a:gd name="connsiteY37" fmla="*/ 735558 h 747096"/>
                <a:gd name="connsiteX38" fmla="*/ 2324941 w 5264290"/>
                <a:gd name="connsiteY38" fmla="*/ 729789 h 747096"/>
                <a:gd name="connsiteX39" fmla="*/ 2221098 w 5264290"/>
                <a:gd name="connsiteY39" fmla="*/ 724020 h 747096"/>
                <a:gd name="connsiteX40" fmla="*/ 2033602 w 5264290"/>
                <a:gd name="connsiteY40" fmla="*/ 706713 h 747096"/>
                <a:gd name="connsiteX41" fmla="*/ 1840338 w 5264290"/>
                <a:gd name="connsiteY41" fmla="*/ 686521 h 747096"/>
                <a:gd name="connsiteX42" fmla="*/ 1655727 w 5264290"/>
                <a:gd name="connsiteY42" fmla="*/ 669213 h 747096"/>
                <a:gd name="connsiteX43" fmla="*/ 1471116 w 5264290"/>
                <a:gd name="connsiteY43" fmla="*/ 649022 h 747096"/>
                <a:gd name="connsiteX44" fmla="*/ 1277852 w 5264290"/>
                <a:gd name="connsiteY44" fmla="*/ 631714 h 747096"/>
                <a:gd name="connsiteX45" fmla="*/ 1021128 w 5264290"/>
                <a:gd name="connsiteY45" fmla="*/ 602869 h 747096"/>
                <a:gd name="connsiteX46" fmla="*/ 496141 w 5264290"/>
                <a:gd name="connsiteY46" fmla="*/ 522102 h 747096"/>
                <a:gd name="connsiteX47" fmla="*/ 331722 w 5264290"/>
                <a:gd name="connsiteY47" fmla="*/ 496141 h 747096"/>
                <a:gd name="connsiteX48" fmla="*/ 135573 w 5264290"/>
                <a:gd name="connsiteY48" fmla="*/ 455757 h 747096"/>
                <a:gd name="connsiteX49" fmla="*/ 0 w 5264290"/>
                <a:gd name="connsiteY49"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349029 w 5264290"/>
                <a:gd name="connsiteY7" fmla="*/ 253839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11523 w 5264290"/>
                <a:gd name="connsiteY8" fmla="*/ 178841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7495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264290"/>
                <a:gd name="connsiteY0" fmla="*/ 421143 h 747096"/>
                <a:gd name="connsiteX1" fmla="*/ 57691 w 5264290"/>
                <a:gd name="connsiteY1" fmla="*/ 386528 h 747096"/>
                <a:gd name="connsiteX2" fmla="*/ 92305 w 5264290"/>
                <a:gd name="connsiteY2" fmla="*/ 369221 h 747096"/>
                <a:gd name="connsiteX3" fmla="*/ 129804 w 5264290"/>
                <a:gd name="connsiteY3" fmla="*/ 349029 h 747096"/>
                <a:gd name="connsiteX4" fmla="*/ 164419 w 5264290"/>
                <a:gd name="connsiteY4" fmla="*/ 331722 h 747096"/>
                <a:gd name="connsiteX5" fmla="*/ 193264 w 5264290"/>
                <a:gd name="connsiteY5" fmla="*/ 317299 h 747096"/>
                <a:gd name="connsiteX6" fmla="*/ 227879 w 5264290"/>
                <a:gd name="connsiteY6" fmla="*/ 302877 h 747096"/>
                <a:gd name="connsiteX7" fmla="*/ 406720 w 5264290"/>
                <a:gd name="connsiteY7" fmla="*/ 242301 h 747096"/>
                <a:gd name="connsiteX8" fmla="*/ 602870 w 5264290"/>
                <a:gd name="connsiteY8" fmla="*/ 181726 h 747096"/>
                <a:gd name="connsiteX9" fmla="*/ 689405 w 5264290"/>
                <a:gd name="connsiteY9" fmla="*/ 161534 h 747096"/>
                <a:gd name="connsiteX10" fmla="*/ 761519 w 5264290"/>
                <a:gd name="connsiteY10" fmla="*/ 147111 h 747096"/>
                <a:gd name="connsiteX11" fmla="*/ 819210 w 5264290"/>
                <a:gd name="connsiteY11" fmla="*/ 138458 h 747096"/>
                <a:gd name="connsiteX12" fmla="*/ 911515 w 5264290"/>
                <a:gd name="connsiteY12" fmla="*/ 124035 h 747096"/>
                <a:gd name="connsiteX13" fmla="*/ 1003821 w 5264290"/>
                <a:gd name="connsiteY13" fmla="*/ 112497 h 747096"/>
                <a:gd name="connsiteX14" fmla="*/ 1078819 w 5264290"/>
                <a:gd name="connsiteY14" fmla="*/ 103843 h 747096"/>
                <a:gd name="connsiteX15" fmla="*/ 1145163 w 5264290"/>
                <a:gd name="connsiteY15" fmla="*/ 95189 h 747096"/>
                <a:gd name="connsiteX16" fmla="*/ 1243238 w 5264290"/>
                <a:gd name="connsiteY16" fmla="*/ 86536 h 747096"/>
                <a:gd name="connsiteX17" fmla="*/ 1375927 w 5264290"/>
                <a:gd name="connsiteY17" fmla="*/ 77882 h 747096"/>
                <a:gd name="connsiteX18" fmla="*/ 1574960 w 5264290"/>
                <a:gd name="connsiteY18" fmla="*/ 63460 h 747096"/>
                <a:gd name="connsiteX19" fmla="*/ 1794185 w 5264290"/>
                <a:gd name="connsiteY19" fmla="*/ 54806 h 747096"/>
                <a:gd name="connsiteX20" fmla="*/ 1996103 w 5264290"/>
                <a:gd name="connsiteY20" fmla="*/ 43268 h 747096"/>
                <a:gd name="connsiteX21" fmla="*/ 2172060 w 5264290"/>
                <a:gd name="connsiteY21" fmla="*/ 34614 h 747096"/>
                <a:gd name="connsiteX22" fmla="*/ 2399939 w 5264290"/>
                <a:gd name="connsiteY22" fmla="*/ 25960 h 747096"/>
                <a:gd name="connsiteX23" fmla="*/ 2723008 w 5264290"/>
                <a:gd name="connsiteY23" fmla="*/ 20191 h 747096"/>
                <a:gd name="connsiteX24" fmla="*/ 2858581 w 5264290"/>
                <a:gd name="connsiteY24" fmla="*/ 17307 h 747096"/>
                <a:gd name="connsiteX25" fmla="*/ 2985501 w 5264290"/>
                <a:gd name="connsiteY25" fmla="*/ 14422 h 747096"/>
                <a:gd name="connsiteX26" fmla="*/ 3115306 w 5264290"/>
                <a:gd name="connsiteY26" fmla="*/ 11538 h 747096"/>
                <a:gd name="connsiteX27" fmla="*/ 3294147 w 5264290"/>
                <a:gd name="connsiteY27" fmla="*/ 8653 h 747096"/>
                <a:gd name="connsiteX28" fmla="*/ 3464335 w 5264290"/>
                <a:gd name="connsiteY28" fmla="*/ 8653 h 747096"/>
                <a:gd name="connsiteX29" fmla="*/ 3680676 w 5264290"/>
                <a:gd name="connsiteY29" fmla="*/ 11537 h 747096"/>
                <a:gd name="connsiteX30" fmla="*/ 5264290 w 5264290"/>
                <a:gd name="connsiteY30" fmla="*/ 0 h 747096"/>
                <a:gd name="connsiteX31" fmla="*/ 5264290 w 5264290"/>
                <a:gd name="connsiteY31" fmla="*/ 744212 h 747096"/>
                <a:gd name="connsiteX32" fmla="*/ 3135498 w 5264290"/>
                <a:gd name="connsiteY32" fmla="*/ 747096 h 747096"/>
                <a:gd name="connsiteX33" fmla="*/ 2910503 w 5264290"/>
                <a:gd name="connsiteY33" fmla="*/ 747096 h 747096"/>
                <a:gd name="connsiteX34" fmla="*/ 2835505 w 5264290"/>
                <a:gd name="connsiteY34" fmla="*/ 747096 h 747096"/>
                <a:gd name="connsiteX35" fmla="*/ 2509552 w 5264290"/>
                <a:gd name="connsiteY35" fmla="*/ 741327 h 747096"/>
                <a:gd name="connsiteX36" fmla="*/ 2414362 w 5264290"/>
                <a:gd name="connsiteY36" fmla="*/ 735558 h 747096"/>
                <a:gd name="connsiteX37" fmla="*/ 2324941 w 5264290"/>
                <a:gd name="connsiteY37" fmla="*/ 729789 h 747096"/>
                <a:gd name="connsiteX38" fmla="*/ 2221098 w 5264290"/>
                <a:gd name="connsiteY38" fmla="*/ 724020 h 747096"/>
                <a:gd name="connsiteX39" fmla="*/ 2033602 w 5264290"/>
                <a:gd name="connsiteY39" fmla="*/ 706713 h 747096"/>
                <a:gd name="connsiteX40" fmla="*/ 1840338 w 5264290"/>
                <a:gd name="connsiteY40" fmla="*/ 686521 h 747096"/>
                <a:gd name="connsiteX41" fmla="*/ 1655727 w 5264290"/>
                <a:gd name="connsiteY41" fmla="*/ 669213 h 747096"/>
                <a:gd name="connsiteX42" fmla="*/ 1471116 w 5264290"/>
                <a:gd name="connsiteY42" fmla="*/ 649022 h 747096"/>
                <a:gd name="connsiteX43" fmla="*/ 1277852 w 5264290"/>
                <a:gd name="connsiteY43" fmla="*/ 631714 h 747096"/>
                <a:gd name="connsiteX44" fmla="*/ 1021128 w 5264290"/>
                <a:gd name="connsiteY44" fmla="*/ 602869 h 747096"/>
                <a:gd name="connsiteX45" fmla="*/ 496141 w 5264290"/>
                <a:gd name="connsiteY45" fmla="*/ 522102 h 747096"/>
                <a:gd name="connsiteX46" fmla="*/ 331722 w 5264290"/>
                <a:gd name="connsiteY46" fmla="*/ 496141 h 747096"/>
                <a:gd name="connsiteX47" fmla="*/ 135573 w 5264290"/>
                <a:gd name="connsiteY47" fmla="*/ 455757 h 747096"/>
                <a:gd name="connsiteX48" fmla="*/ 0 w 5264290"/>
                <a:gd name="connsiteY48" fmla="*/ 42114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77483 w 5306200"/>
                <a:gd name="connsiteY47" fmla="*/ 45575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88913 w 5306200"/>
                <a:gd name="connsiteY47" fmla="*/ 45956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4902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8630 w 5306200"/>
                <a:gd name="connsiteY7" fmla="*/ 24230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4780 w 5306200"/>
                <a:gd name="connsiteY8" fmla="*/ 18172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6153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03429 w 5306200"/>
                <a:gd name="connsiteY10" fmla="*/ 147111 h 747096"/>
                <a:gd name="connsiteX11" fmla="*/ 861120 w 5306200"/>
                <a:gd name="connsiteY11" fmla="*/ 138458 h 747096"/>
                <a:gd name="connsiteX12" fmla="*/ 953425 w 5306200"/>
                <a:gd name="connsiteY12" fmla="*/ 124035 h 747096"/>
                <a:gd name="connsiteX13" fmla="*/ 1045731 w 5306200"/>
                <a:gd name="connsiteY13" fmla="*/ 112497 h 747096"/>
                <a:gd name="connsiteX14" fmla="*/ 1120729 w 5306200"/>
                <a:gd name="connsiteY14" fmla="*/ 103843 h 747096"/>
                <a:gd name="connsiteX15" fmla="*/ 1187073 w 5306200"/>
                <a:gd name="connsiteY15" fmla="*/ 95189 h 747096"/>
                <a:gd name="connsiteX16" fmla="*/ 1285148 w 5306200"/>
                <a:gd name="connsiteY16" fmla="*/ 86536 h 747096"/>
                <a:gd name="connsiteX17" fmla="*/ 1417837 w 5306200"/>
                <a:gd name="connsiteY17" fmla="*/ 77882 h 747096"/>
                <a:gd name="connsiteX18" fmla="*/ 1616870 w 5306200"/>
                <a:gd name="connsiteY18" fmla="*/ 63460 h 747096"/>
                <a:gd name="connsiteX19" fmla="*/ 1836095 w 5306200"/>
                <a:gd name="connsiteY19" fmla="*/ 54806 h 747096"/>
                <a:gd name="connsiteX20" fmla="*/ 2038013 w 5306200"/>
                <a:gd name="connsiteY20" fmla="*/ 43268 h 747096"/>
                <a:gd name="connsiteX21" fmla="*/ 2213970 w 5306200"/>
                <a:gd name="connsiteY21" fmla="*/ 34614 h 747096"/>
                <a:gd name="connsiteX22" fmla="*/ 2441849 w 5306200"/>
                <a:gd name="connsiteY22" fmla="*/ 25960 h 747096"/>
                <a:gd name="connsiteX23" fmla="*/ 2764918 w 5306200"/>
                <a:gd name="connsiteY23" fmla="*/ 20191 h 747096"/>
                <a:gd name="connsiteX24" fmla="*/ 2900491 w 5306200"/>
                <a:gd name="connsiteY24" fmla="*/ 17307 h 747096"/>
                <a:gd name="connsiteX25" fmla="*/ 3027411 w 5306200"/>
                <a:gd name="connsiteY25" fmla="*/ 14422 h 747096"/>
                <a:gd name="connsiteX26" fmla="*/ 3157216 w 5306200"/>
                <a:gd name="connsiteY26" fmla="*/ 11538 h 747096"/>
                <a:gd name="connsiteX27" fmla="*/ 3336057 w 5306200"/>
                <a:gd name="connsiteY27" fmla="*/ 8653 h 747096"/>
                <a:gd name="connsiteX28" fmla="*/ 3506245 w 5306200"/>
                <a:gd name="connsiteY28" fmla="*/ 8653 h 747096"/>
                <a:gd name="connsiteX29" fmla="*/ 3722586 w 5306200"/>
                <a:gd name="connsiteY29" fmla="*/ 11537 h 747096"/>
                <a:gd name="connsiteX30" fmla="*/ 5306200 w 5306200"/>
                <a:gd name="connsiteY30" fmla="*/ 0 h 747096"/>
                <a:gd name="connsiteX31" fmla="*/ 5306200 w 5306200"/>
                <a:gd name="connsiteY31" fmla="*/ 744212 h 747096"/>
                <a:gd name="connsiteX32" fmla="*/ 3177408 w 5306200"/>
                <a:gd name="connsiteY32" fmla="*/ 747096 h 747096"/>
                <a:gd name="connsiteX33" fmla="*/ 2952413 w 5306200"/>
                <a:gd name="connsiteY33" fmla="*/ 747096 h 747096"/>
                <a:gd name="connsiteX34" fmla="*/ 2877415 w 5306200"/>
                <a:gd name="connsiteY34" fmla="*/ 747096 h 747096"/>
                <a:gd name="connsiteX35" fmla="*/ 2551462 w 5306200"/>
                <a:gd name="connsiteY35" fmla="*/ 741327 h 747096"/>
                <a:gd name="connsiteX36" fmla="*/ 2456272 w 5306200"/>
                <a:gd name="connsiteY36" fmla="*/ 735558 h 747096"/>
                <a:gd name="connsiteX37" fmla="*/ 2366851 w 5306200"/>
                <a:gd name="connsiteY37" fmla="*/ 729789 h 747096"/>
                <a:gd name="connsiteX38" fmla="*/ 2263008 w 5306200"/>
                <a:gd name="connsiteY38" fmla="*/ 724020 h 747096"/>
                <a:gd name="connsiteX39" fmla="*/ 2075512 w 5306200"/>
                <a:gd name="connsiteY39" fmla="*/ 706713 h 747096"/>
                <a:gd name="connsiteX40" fmla="*/ 1882248 w 5306200"/>
                <a:gd name="connsiteY40" fmla="*/ 686521 h 747096"/>
                <a:gd name="connsiteX41" fmla="*/ 1697637 w 5306200"/>
                <a:gd name="connsiteY41" fmla="*/ 669213 h 747096"/>
                <a:gd name="connsiteX42" fmla="*/ 1513026 w 5306200"/>
                <a:gd name="connsiteY42" fmla="*/ 652832 h 747096"/>
                <a:gd name="connsiteX43" fmla="*/ 1319762 w 5306200"/>
                <a:gd name="connsiteY43" fmla="*/ 631714 h 747096"/>
                <a:gd name="connsiteX44" fmla="*/ 1063038 w 5306200"/>
                <a:gd name="connsiteY44" fmla="*/ 602869 h 747096"/>
                <a:gd name="connsiteX45" fmla="*/ 538051 w 5306200"/>
                <a:gd name="connsiteY45" fmla="*/ 522102 h 747096"/>
                <a:gd name="connsiteX46" fmla="*/ 373632 w 5306200"/>
                <a:gd name="connsiteY46" fmla="*/ 496141 h 747096"/>
                <a:gd name="connsiteX47" fmla="*/ 192723 w 5306200"/>
                <a:gd name="connsiteY47" fmla="*/ 467187 h 747096"/>
                <a:gd name="connsiteX48" fmla="*/ 0 w 5306200"/>
                <a:gd name="connsiteY4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1120 w 5306200"/>
                <a:gd name="connsiteY10" fmla="*/ 138458 h 747096"/>
                <a:gd name="connsiteX11" fmla="*/ 953425 w 5306200"/>
                <a:gd name="connsiteY11" fmla="*/ 12403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53425 w 5306200"/>
                <a:gd name="connsiteY11" fmla="*/ 12403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5731 w 5306200"/>
                <a:gd name="connsiteY12" fmla="*/ 11249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0729 w 5306200"/>
                <a:gd name="connsiteY13" fmla="*/ 10384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87073 w 5306200"/>
                <a:gd name="connsiteY14" fmla="*/ 9518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64930 w 5306200"/>
                <a:gd name="connsiteY10" fmla="*/ 11940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31315 w 5306200"/>
                <a:gd name="connsiteY9" fmla="*/ 142484 h 747096"/>
                <a:gd name="connsiteX10" fmla="*/ 857310 w 5306200"/>
                <a:gd name="connsiteY10" fmla="*/ 10797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269789 w 5306200"/>
                <a:gd name="connsiteY6" fmla="*/ 302877 h 747096"/>
                <a:gd name="connsiteX7" fmla="*/ 444820 w 5306200"/>
                <a:gd name="connsiteY7" fmla="*/ 223251 h 747096"/>
                <a:gd name="connsiteX8" fmla="*/ 640970 w 5306200"/>
                <a:gd name="connsiteY8" fmla="*/ 158866 h 747096"/>
                <a:gd name="connsiteX9" fmla="*/ 754175 w 5306200"/>
                <a:gd name="connsiteY9" fmla="*/ 134864 h 747096"/>
                <a:gd name="connsiteX10" fmla="*/ 857310 w 5306200"/>
                <a:gd name="connsiteY10" fmla="*/ 107978 h 747096"/>
                <a:gd name="connsiteX11" fmla="*/ 961045 w 5306200"/>
                <a:gd name="connsiteY11" fmla="*/ 97365 h 747096"/>
                <a:gd name="connsiteX12" fmla="*/ 1041921 w 5306200"/>
                <a:gd name="connsiteY12" fmla="*/ 97257 h 747096"/>
                <a:gd name="connsiteX13" fmla="*/ 1128349 w 5306200"/>
                <a:gd name="connsiteY13" fmla="*/ 88603 h 747096"/>
                <a:gd name="connsiteX14" fmla="*/ 1194693 w 5306200"/>
                <a:gd name="connsiteY14" fmla="*/ 83759 h 747096"/>
                <a:gd name="connsiteX15" fmla="*/ 1285148 w 5306200"/>
                <a:gd name="connsiteY15" fmla="*/ 86536 h 747096"/>
                <a:gd name="connsiteX16" fmla="*/ 1417837 w 5306200"/>
                <a:gd name="connsiteY16" fmla="*/ 77882 h 747096"/>
                <a:gd name="connsiteX17" fmla="*/ 1616870 w 5306200"/>
                <a:gd name="connsiteY17" fmla="*/ 63460 h 747096"/>
                <a:gd name="connsiteX18" fmla="*/ 1836095 w 5306200"/>
                <a:gd name="connsiteY18" fmla="*/ 54806 h 747096"/>
                <a:gd name="connsiteX19" fmla="*/ 2038013 w 5306200"/>
                <a:gd name="connsiteY19" fmla="*/ 43268 h 747096"/>
                <a:gd name="connsiteX20" fmla="*/ 2213970 w 5306200"/>
                <a:gd name="connsiteY20" fmla="*/ 34614 h 747096"/>
                <a:gd name="connsiteX21" fmla="*/ 2441849 w 5306200"/>
                <a:gd name="connsiteY21" fmla="*/ 25960 h 747096"/>
                <a:gd name="connsiteX22" fmla="*/ 2764918 w 5306200"/>
                <a:gd name="connsiteY22" fmla="*/ 20191 h 747096"/>
                <a:gd name="connsiteX23" fmla="*/ 2900491 w 5306200"/>
                <a:gd name="connsiteY23" fmla="*/ 17307 h 747096"/>
                <a:gd name="connsiteX24" fmla="*/ 3027411 w 5306200"/>
                <a:gd name="connsiteY24" fmla="*/ 14422 h 747096"/>
                <a:gd name="connsiteX25" fmla="*/ 3157216 w 5306200"/>
                <a:gd name="connsiteY25" fmla="*/ 11538 h 747096"/>
                <a:gd name="connsiteX26" fmla="*/ 3336057 w 5306200"/>
                <a:gd name="connsiteY26" fmla="*/ 8653 h 747096"/>
                <a:gd name="connsiteX27" fmla="*/ 3506245 w 5306200"/>
                <a:gd name="connsiteY27" fmla="*/ 8653 h 747096"/>
                <a:gd name="connsiteX28" fmla="*/ 3722586 w 5306200"/>
                <a:gd name="connsiteY28" fmla="*/ 11537 h 747096"/>
                <a:gd name="connsiteX29" fmla="*/ 5306200 w 5306200"/>
                <a:gd name="connsiteY29" fmla="*/ 0 h 747096"/>
                <a:gd name="connsiteX30" fmla="*/ 5306200 w 5306200"/>
                <a:gd name="connsiteY30" fmla="*/ 744212 h 747096"/>
                <a:gd name="connsiteX31" fmla="*/ 3177408 w 5306200"/>
                <a:gd name="connsiteY31" fmla="*/ 747096 h 747096"/>
                <a:gd name="connsiteX32" fmla="*/ 2952413 w 5306200"/>
                <a:gd name="connsiteY32" fmla="*/ 747096 h 747096"/>
                <a:gd name="connsiteX33" fmla="*/ 2877415 w 5306200"/>
                <a:gd name="connsiteY33" fmla="*/ 747096 h 747096"/>
                <a:gd name="connsiteX34" fmla="*/ 2551462 w 5306200"/>
                <a:gd name="connsiteY34" fmla="*/ 741327 h 747096"/>
                <a:gd name="connsiteX35" fmla="*/ 2456272 w 5306200"/>
                <a:gd name="connsiteY35" fmla="*/ 735558 h 747096"/>
                <a:gd name="connsiteX36" fmla="*/ 2366851 w 5306200"/>
                <a:gd name="connsiteY36" fmla="*/ 729789 h 747096"/>
                <a:gd name="connsiteX37" fmla="*/ 2263008 w 5306200"/>
                <a:gd name="connsiteY37" fmla="*/ 724020 h 747096"/>
                <a:gd name="connsiteX38" fmla="*/ 2075512 w 5306200"/>
                <a:gd name="connsiteY38" fmla="*/ 706713 h 747096"/>
                <a:gd name="connsiteX39" fmla="*/ 1882248 w 5306200"/>
                <a:gd name="connsiteY39" fmla="*/ 686521 h 747096"/>
                <a:gd name="connsiteX40" fmla="*/ 1697637 w 5306200"/>
                <a:gd name="connsiteY40" fmla="*/ 669213 h 747096"/>
                <a:gd name="connsiteX41" fmla="*/ 1513026 w 5306200"/>
                <a:gd name="connsiteY41" fmla="*/ 652832 h 747096"/>
                <a:gd name="connsiteX42" fmla="*/ 1319762 w 5306200"/>
                <a:gd name="connsiteY42" fmla="*/ 631714 h 747096"/>
                <a:gd name="connsiteX43" fmla="*/ 1063038 w 5306200"/>
                <a:gd name="connsiteY43" fmla="*/ 602869 h 747096"/>
                <a:gd name="connsiteX44" fmla="*/ 538051 w 5306200"/>
                <a:gd name="connsiteY44" fmla="*/ 522102 h 747096"/>
                <a:gd name="connsiteX45" fmla="*/ 373632 w 5306200"/>
                <a:gd name="connsiteY45" fmla="*/ 496141 h 747096"/>
                <a:gd name="connsiteX46" fmla="*/ 192723 w 5306200"/>
                <a:gd name="connsiteY46" fmla="*/ 467187 h 747096"/>
                <a:gd name="connsiteX47" fmla="*/ 0 w 5306200"/>
                <a:gd name="connsiteY4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754175 w 5306200"/>
                <a:gd name="connsiteY8" fmla="*/ 134864 h 747096"/>
                <a:gd name="connsiteX9" fmla="*/ 857310 w 5306200"/>
                <a:gd name="connsiteY9" fmla="*/ 107978 h 747096"/>
                <a:gd name="connsiteX10" fmla="*/ 961045 w 5306200"/>
                <a:gd name="connsiteY10" fmla="*/ 97365 h 747096"/>
                <a:gd name="connsiteX11" fmla="*/ 1041921 w 5306200"/>
                <a:gd name="connsiteY11" fmla="*/ 97257 h 747096"/>
                <a:gd name="connsiteX12" fmla="*/ 1128349 w 5306200"/>
                <a:gd name="connsiteY12" fmla="*/ 88603 h 747096"/>
                <a:gd name="connsiteX13" fmla="*/ 1194693 w 5306200"/>
                <a:gd name="connsiteY13" fmla="*/ 83759 h 747096"/>
                <a:gd name="connsiteX14" fmla="*/ 1285148 w 5306200"/>
                <a:gd name="connsiteY14" fmla="*/ 86536 h 747096"/>
                <a:gd name="connsiteX15" fmla="*/ 1417837 w 5306200"/>
                <a:gd name="connsiteY15" fmla="*/ 77882 h 747096"/>
                <a:gd name="connsiteX16" fmla="*/ 1616870 w 5306200"/>
                <a:gd name="connsiteY16" fmla="*/ 63460 h 747096"/>
                <a:gd name="connsiteX17" fmla="*/ 1836095 w 5306200"/>
                <a:gd name="connsiteY17" fmla="*/ 54806 h 747096"/>
                <a:gd name="connsiteX18" fmla="*/ 2038013 w 5306200"/>
                <a:gd name="connsiteY18" fmla="*/ 43268 h 747096"/>
                <a:gd name="connsiteX19" fmla="*/ 2213970 w 5306200"/>
                <a:gd name="connsiteY19" fmla="*/ 34614 h 747096"/>
                <a:gd name="connsiteX20" fmla="*/ 2441849 w 5306200"/>
                <a:gd name="connsiteY20" fmla="*/ 25960 h 747096"/>
                <a:gd name="connsiteX21" fmla="*/ 2764918 w 5306200"/>
                <a:gd name="connsiteY21" fmla="*/ 20191 h 747096"/>
                <a:gd name="connsiteX22" fmla="*/ 2900491 w 5306200"/>
                <a:gd name="connsiteY22" fmla="*/ 17307 h 747096"/>
                <a:gd name="connsiteX23" fmla="*/ 3027411 w 5306200"/>
                <a:gd name="connsiteY23" fmla="*/ 14422 h 747096"/>
                <a:gd name="connsiteX24" fmla="*/ 3157216 w 5306200"/>
                <a:gd name="connsiteY24" fmla="*/ 11538 h 747096"/>
                <a:gd name="connsiteX25" fmla="*/ 3336057 w 5306200"/>
                <a:gd name="connsiteY25" fmla="*/ 8653 h 747096"/>
                <a:gd name="connsiteX26" fmla="*/ 3506245 w 5306200"/>
                <a:gd name="connsiteY26" fmla="*/ 8653 h 747096"/>
                <a:gd name="connsiteX27" fmla="*/ 3722586 w 5306200"/>
                <a:gd name="connsiteY27" fmla="*/ 11537 h 747096"/>
                <a:gd name="connsiteX28" fmla="*/ 5306200 w 5306200"/>
                <a:gd name="connsiteY28" fmla="*/ 0 h 747096"/>
                <a:gd name="connsiteX29" fmla="*/ 5306200 w 5306200"/>
                <a:gd name="connsiteY29" fmla="*/ 744212 h 747096"/>
                <a:gd name="connsiteX30" fmla="*/ 3177408 w 5306200"/>
                <a:gd name="connsiteY30" fmla="*/ 747096 h 747096"/>
                <a:gd name="connsiteX31" fmla="*/ 2952413 w 5306200"/>
                <a:gd name="connsiteY31" fmla="*/ 747096 h 747096"/>
                <a:gd name="connsiteX32" fmla="*/ 2877415 w 5306200"/>
                <a:gd name="connsiteY32" fmla="*/ 747096 h 747096"/>
                <a:gd name="connsiteX33" fmla="*/ 2551462 w 5306200"/>
                <a:gd name="connsiteY33" fmla="*/ 741327 h 747096"/>
                <a:gd name="connsiteX34" fmla="*/ 2456272 w 5306200"/>
                <a:gd name="connsiteY34" fmla="*/ 735558 h 747096"/>
                <a:gd name="connsiteX35" fmla="*/ 2366851 w 5306200"/>
                <a:gd name="connsiteY35" fmla="*/ 729789 h 747096"/>
                <a:gd name="connsiteX36" fmla="*/ 2263008 w 5306200"/>
                <a:gd name="connsiteY36" fmla="*/ 724020 h 747096"/>
                <a:gd name="connsiteX37" fmla="*/ 2075512 w 5306200"/>
                <a:gd name="connsiteY37" fmla="*/ 706713 h 747096"/>
                <a:gd name="connsiteX38" fmla="*/ 1882248 w 5306200"/>
                <a:gd name="connsiteY38" fmla="*/ 686521 h 747096"/>
                <a:gd name="connsiteX39" fmla="*/ 1697637 w 5306200"/>
                <a:gd name="connsiteY39" fmla="*/ 669213 h 747096"/>
                <a:gd name="connsiteX40" fmla="*/ 1513026 w 5306200"/>
                <a:gd name="connsiteY40" fmla="*/ 652832 h 747096"/>
                <a:gd name="connsiteX41" fmla="*/ 1319762 w 5306200"/>
                <a:gd name="connsiteY41" fmla="*/ 631714 h 747096"/>
                <a:gd name="connsiteX42" fmla="*/ 1063038 w 5306200"/>
                <a:gd name="connsiteY42" fmla="*/ 602869 h 747096"/>
                <a:gd name="connsiteX43" fmla="*/ 538051 w 5306200"/>
                <a:gd name="connsiteY43" fmla="*/ 522102 h 747096"/>
                <a:gd name="connsiteX44" fmla="*/ 373632 w 5306200"/>
                <a:gd name="connsiteY44" fmla="*/ 496141 h 747096"/>
                <a:gd name="connsiteX45" fmla="*/ 192723 w 5306200"/>
                <a:gd name="connsiteY45" fmla="*/ 467187 h 747096"/>
                <a:gd name="connsiteX46" fmla="*/ 0 w 5306200"/>
                <a:gd name="connsiteY46"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041921 w 5306200"/>
                <a:gd name="connsiteY10" fmla="*/ 97257 h 747096"/>
                <a:gd name="connsiteX11" fmla="*/ 1128349 w 5306200"/>
                <a:gd name="connsiteY11" fmla="*/ 88603 h 747096"/>
                <a:gd name="connsiteX12" fmla="*/ 1194693 w 5306200"/>
                <a:gd name="connsiteY12" fmla="*/ 83759 h 747096"/>
                <a:gd name="connsiteX13" fmla="*/ 1285148 w 5306200"/>
                <a:gd name="connsiteY13" fmla="*/ 86536 h 747096"/>
                <a:gd name="connsiteX14" fmla="*/ 1417837 w 5306200"/>
                <a:gd name="connsiteY14" fmla="*/ 77882 h 747096"/>
                <a:gd name="connsiteX15" fmla="*/ 1616870 w 5306200"/>
                <a:gd name="connsiteY15" fmla="*/ 63460 h 747096"/>
                <a:gd name="connsiteX16" fmla="*/ 1836095 w 5306200"/>
                <a:gd name="connsiteY16" fmla="*/ 54806 h 747096"/>
                <a:gd name="connsiteX17" fmla="*/ 2038013 w 5306200"/>
                <a:gd name="connsiteY17" fmla="*/ 43268 h 747096"/>
                <a:gd name="connsiteX18" fmla="*/ 2213970 w 5306200"/>
                <a:gd name="connsiteY18" fmla="*/ 34614 h 747096"/>
                <a:gd name="connsiteX19" fmla="*/ 2441849 w 5306200"/>
                <a:gd name="connsiteY19" fmla="*/ 25960 h 747096"/>
                <a:gd name="connsiteX20" fmla="*/ 2764918 w 5306200"/>
                <a:gd name="connsiteY20" fmla="*/ 20191 h 747096"/>
                <a:gd name="connsiteX21" fmla="*/ 2900491 w 5306200"/>
                <a:gd name="connsiteY21" fmla="*/ 17307 h 747096"/>
                <a:gd name="connsiteX22" fmla="*/ 3027411 w 5306200"/>
                <a:gd name="connsiteY22" fmla="*/ 14422 h 747096"/>
                <a:gd name="connsiteX23" fmla="*/ 3157216 w 5306200"/>
                <a:gd name="connsiteY23" fmla="*/ 11538 h 747096"/>
                <a:gd name="connsiteX24" fmla="*/ 3336057 w 5306200"/>
                <a:gd name="connsiteY24" fmla="*/ 8653 h 747096"/>
                <a:gd name="connsiteX25" fmla="*/ 3506245 w 5306200"/>
                <a:gd name="connsiteY25" fmla="*/ 8653 h 747096"/>
                <a:gd name="connsiteX26" fmla="*/ 3722586 w 5306200"/>
                <a:gd name="connsiteY26" fmla="*/ 11537 h 747096"/>
                <a:gd name="connsiteX27" fmla="*/ 5306200 w 5306200"/>
                <a:gd name="connsiteY27" fmla="*/ 0 h 747096"/>
                <a:gd name="connsiteX28" fmla="*/ 5306200 w 5306200"/>
                <a:gd name="connsiteY28" fmla="*/ 744212 h 747096"/>
                <a:gd name="connsiteX29" fmla="*/ 3177408 w 5306200"/>
                <a:gd name="connsiteY29" fmla="*/ 747096 h 747096"/>
                <a:gd name="connsiteX30" fmla="*/ 2952413 w 5306200"/>
                <a:gd name="connsiteY30" fmla="*/ 747096 h 747096"/>
                <a:gd name="connsiteX31" fmla="*/ 2877415 w 5306200"/>
                <a:gd name="connsiteY31" fmla="*/ 747096 h 747096"/>
                <a:gd name="connsiteX32" fmla="*/ 2551462 w 5306200"/>
                <a:gd name="connsiteY32" fmla="*/ 741327 h 747096"/>
                <a:gd name="connsiteX33" fmla="*/ 2456272 w 5306200"/>
                <a:gd name="connsiteY33" fmla="*/ 735558 h 747096"/>
                <a:gd name="connsiteX34" fmla="*/ 2366851 w 5306200"/>
                <a:gd name="connsiteY34" fmla="*/ 729789 h 747096"/>
                <a:gd name="connsiteX35" fmla="*/ 2263008 w 5306200"/>
                <a:gd name="connsiteY35" fmla="*/ 724020 h 747096"/>
                <a:gd name="connsiteX36" fmla="*/ 2075512 w 5306200"/>
                <a:gd name="connsiteY36" fmla="*/ 706713 h 747096"/>
                <a:gd name="connsiteX37" fmla="*/ 1882248 w 5306200"/>
                <a:gd name="connsiteY37" fmla="*/ 686521 h 747096"/>
                <a:gd name="connsiteX38" fmla="*/ 1697637 w 5306200"/>
                <a:gd name="connsiteY38" fmla="*/ 669213 h 747096"/>
                <a:gd name="connsiteX39" fmla="*/ 1513026 w 5306200"/>
                <a:gd name="connsiteY39" fmla="*/ 652832 h 747096"/>
                <a:gd name="connsiteX40" fmla="*/ 1319762 w 5306200"/>
                <a:gd name="connsiteY40" fmla="*/ 631714 h 747096"/>
                <a:gd name="connsiteX41" fmla="*/ 1063038 w 5306200"/>
                <a:gd name="connsiteY41" fmla="*/ 602869 h 747096"/>
                <a:gd name="connsiteX42" fmla="*/ 538051 w 5306200"/>
                <a:gd name="connsiteY42" fmla="*/ 522102 h 747096"/>
                <a:gd name="connsiteX43" fmla="*/ 373632 w 5306200"/>
                <a:gd name="connsiteY43" fmla="*/ 496141 h 747096"/>
                <a:gd name="connsiteX44" fmla="*/ 192723 w 5306200"/>
                <a:gd name="connsiteY44" fmla="*/ 467187 h 747096"/>
                <a:gd name="connsiteX45" fmla="*/ 0 w 5306200"/>
                <a:gd name="connsiteY4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285148 w 5306200"/>
                <a:gd name="connsiteY12" fmla="*/ 86536 h 747096"/>
                <a:gd name="connsiteX13" fmla="*/ 1417837 w 5306200"/>
                <a:gd name="connsiteY13" fmla="*/ 77882 h 747096"/>
                <a:gd name="connsiteX14" fmla="*/ 1616870 w 5306200"/>
                <a:gd name="connsiteY14" fmla="*/ 63460 h 747096"/>
                <a:gd name="connsiteX15" fmla="*/ 1836095 w 5306200"/>
                <a:gd name="connsiteY15" fmla="*/ 54806 h 747096"/>
                <a:gd name="connsiteX16" fmla="*/ 2038013 w 5306200"/>
                <a:gd name="connsiteY16" fmla="*/ 43268 h 747096"/>
                <a:gd name="connsiteX17" fmla="*/ 2213970 w 5306200"/>
                <a:gd name="connsiteY17" fmla="*/ 34614 h 747096"/>
                <a:gd name="connsiteX18" fmla="*/ 2441849 w 5306200"/>
                <a:gd name="connsiteY18" fmla="*/ 25960 h 747096"/>
                <a:gd name="connsiteX19" fmla="*/ 2764918 w 5306200"/>
                <a:gd name="connsiteY19" fmla="*/ 20191 h 747096"/>
                <a:gd name="connsiteX20" fmla="*/ 2900491 w 5306200"/>
                <a:gd name="connsiteY20" fmla="*/ 17307 h 747096"/>
                <a:gd name="connsiteX21" fmla="*/ 3027411 w 5306200"/>
                <a:gd name="connsiteY21" fmla="*/ 14422 h 747096"/>
                <a:gd name="connsiteX22" fmla="*/ 3157216 w 5306200"/>
                <a:gd name="connsiteY22" fmla="*/ 11538 h 747096"/>
                <a:gd name="connsiteX23" fmla="*/ 3336057 w 5306200"/>
                <a:gd name="connsiteY23" fmla="*/ 8653 h 747096"/>
                <a:gd name="connsiteX24" fmla="*/ 3506245 w 5306200"/>
                <a:gd name="connsiteY24" fmla="*/ 8653 h 747096"/>
                <a:gd name="connsiteX25" fmla="*/ 3722586 w 5306200"/>
                <a:gd name="connsiteY25" fmla="*/ 11537 h 747096"/>
                <a:gd name="connsiteX26" fmla="*/ 5306200 w 5306200"/>
                <a:gd name="connsiteY26" fmla="*/ 0 h 747096"/>
                <a:gd name="connsiteX27" fmla="*/ 5306200 w 5306200"/>
                <a:gd name="connsiteY27" fmla="*/ 744212 h 747096"/>
                <a:gd name="connsiteX28" fmla="*/ 3177408 w 5306200"/>
                <a:gd name="connsiteY28" fmla="*/ 747096 h 747096"/>
                <a:gd name="connsiteX29" fmla="*/ 2952413 w 5306200"/>
                <a:gd name="connsiteY29" fmla="*/ 747096 h 747096"/>
                <a:gd name="connsiteX30" fmla="*/ 2877415 w 5306200"/>
                <a:gd name="connsiteY30" fmla="*/ 747096 h 747096"/>
                <a:gd name="connsiteX31" fmla="*/ 2551462 w 5306200"/>
                <a:gd name="connsiteY31" fmla="*/ 741327 h 747096"/>
                <a:gd name="connsiteX32" fmla="*/ 2456272 w 5306200"/>
                <a:gd name="connsiteY32" fmla="*/ 735558 h 747096"/>
                <a:gd name="connsiteX33" fmla="*/ 2366851 w 5306200"/>
                <a:gd name="connsiteY33" fmla="*/ 729789 h 747096"/>
                <a:gd name="connsiteX34" fmla="*/ 2263008 w 5306200"/>
                <a:gd name="connsiteY34" fmla="*/ 724020 h 747096"/>
                <a:gd name="connsiteX35" fmla="*/ 2075512 w 5306200"/>
                <a:gd name="connsiteY35" fmla="*/ 706713 h 747096"/>
                <a:gd name="connsiteX36" fmla="*/ 1882248 w 5306200"/>
                <a:gd name="connsiteY36" fmla="*/ 686521 h 747096"/>
                <a:gd name="connsiteX37" fmla="*/ 1697637 w 5306200"/>
                <a:gd name="connsiteY37" fmla="*/ 669213 h 747096"/>
                <a:gd name="connsiteX38" fmla="*/ 1513026 w 5306200"/>
                <a:gd name="connsiteY38" fmla="*/ 652832 h 747096"/>
                <a:gd name="connsiteX39" fmla="*/ 1319762 w 5306200"/>
                <a:gd name="connsiteY39" fmla="*/ 631714 h 747096"/>
                <a:gd name="connsiteX40" fmla="*/ 1063038 w 5306200"/>
                <a:gd name="connsiteY40" fmla="*/ 602869 h 747096"/>
                <a:gd name="connsiteX41" fmla="*/ 538051 w 5306200"/>
                <a:gd name="connsiteY41" fmla="*/ 522102 h 747096"/>
                <a:gd name="connsiteX42" fmla="*/ 373632 w 5306200"/>
                <a:gd name="connsiteY42" fmla="*/ 496141 h 747096"/>
                <a:gd name="connsiteX43" fmla="*/ 192723 w 5306200"/>
                <a:gd name="connsiteY43" fmla="*/ 467187 h 747096"/>
                <a:gd name="connsiteX44" fmla="*/ 0 w 5306200"/>
                <a:gd name="connsiteY44"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417837 w 5306200"/>
                <a:gd name="connsiteY12" fmla="*/ 77882 h 747096"/>
                <a:gd name="connsiteX13" fmla="*/ 1616870 w 5306200"/>
                <a:gd name="connsiteY13" fmla="*/ 63460 h 747096"/>
                <a:gd name="connsiteX14" fmla="*/ 1836095 w 5306200"/>
                <a:gd name="connsiteY14" fmla="*/ 54806 h 747096"/>
                <a:gd name="connsiteX15" fmla="*/ 2038013 w 5306200"/>
                <a:gd name="connsiteY15" fmla="*/ 43268 h 747096"/>
                <a:gd name="connsiteX16" fmla="*/ 2213970 w 5306200"/>
                <a:gd name="connsiteY16" fmla="*/ 34614 h 747096"/>
                <a:gd name="connsiteX17" fmla="*/ 2441849 w 5306200"/>
                <a:gd name="connsiteY17" fmla="*/ 25960 h 747096"/>
                <a:gd name="connsiteX18" fmla="*/ 2764918 w 5306200"/>
                <a:gd name="connsiteY18" fmla="*/ 20191 h 747096"/>
                <a:gd name="connsiteX19" fmla="*/ 2900491 w 5306200"/>
                <a:gd name="connsiteY19" fmla="*/ 17307 h 747096"/>
                <a:gd name="connsiteX20" fmla="*/ 3027411 w 5306200"/>
                <a:gd name="connsiteY20" fmla="*/ 14422 h 747096"/>
                <a:gd name="connsiteX21" fmla="*/ 3157216 w 5306200"/>
                <a:gd name="connsiteY21" fmla="*/ 11538 h 747096"/>
                <a:gd name="connsiteX22" fmla="*/ 3336057 w 5306200"/>
                <a:gd name="connsiteY22" fmla="*/ 8653 h 747096"/>
                <a:gd name="connsiteX23" fmla="*/ 3506245 w 5306200"/>
                <a:gd name="connsiteY23" fmla="*/ 8653 h 747096"/>
                <a:gd name="connsiteX24" fmla="*/ 3722586 w 5306200"/>
                <a:gd name="connsiteY24" fmla="*/ 11537 h 747096"/>
                <a:gd name="connsiteX25" fmla="*/ 5306200 w 5306200"/>
                <a:gd name="connsiteY25" fmla="*/ 0 h 747096"/>
                <a:gd name="connsiteX26" fmla="*/ 5306200 w 5306200"/>
                <a:gd name="connsiteY26" fmla="*/ 744212 h 747096"/>
                <a:gd name="connsiteX27" fmla="*/ 3177408 w 5306200"/>
                <a:gd name="connsiteY27" fmla="*/ 747096 h 747096"/>
                <a:gd name="connsiteX28" fmla="*/ 2952413 w 5306200"/>
                <a:gd name="connsiteY28" fmla="*/ 747096 h 747096"/>
                <a:gd name="connsiteX29" fmla="*/ 2877415 w 5306200"/>
                <a:gd name="connsiteY29" fmla="*/ 747096 h 747096"/>
                <a:gd name="connsiteX30" fmla="*/ 2551462 w 5306200"/>
                <a:gd name="connsiteY30" fmla="*/ 741327 h 747096"/>
                <a:gd name="connsiteX31" fmla="*/ 2456272 w 5306200"/>
                <a:gd name="connsiteY31" fmla="*/ 735558 h 747096"/>
                <a:gd name="connsiteX32" fmla="*/ 2366851 w 5306200"/>
                <a:gd name="connsiteY32" fmla="*/ 729789 h 747096"/>
                <a:gd name="connsiteX33" fmla="*/ 2263008 w 5306200"/>
                <a:gd name="connsiteY33" fmla="*/ 724020 h 747096"/>
                <a:gd name="connsiteX34" fmla="*/ 2075512 w 5306200"/>
                <a:gd name="connsiteY34" fmla="*/ 706713 h 747096"/>
                <a:gd name="connsiteX35" fmla="*/ 1882248 w 5306200"/>
                <a:gd name="connsiteY35" fmla="*/ 686521 h 747096"/>
                <a:gd name="connsiteX36" fmla="*/ 1697637 w 5306200"/>
                <a:gd name="connsiteY36" fmla="*/ 669213 h 747096"/>
                <a:gd name="connsiteX37" fmla="*/ 1513026 w 5306200"/>
                <a:gd name="connsiteY37" fmla="*/ 652832 h 747096"/>
                <a:gd name="connsiteX38" fmla="*/ 1319762 w 5306200"/>
                <a:gd name="connsiteY38" fmla="*/ 631714 h 747096"/>
                <a:gd name="connsiteX39" fmla="*/ 1063038 w 5306200"/>
                <a:gd name="connsiteY39" fmla="*/ 602869 h 747096"/>
                <a:gd name="connsiteX40" fmla="*/ 538051 w 5306200"/>
                <a:gd name="connsiteY40" fmla="*/ 522102 h 747096"/>
                <a:gd name="connsiteX41" fmla="*/ 373632 w 5306200"/>
                <a:gd name="connsiteY41" fmla="*/ 496141 h 747096"/>
                <a:gd name="connsiteX42" fmla="*/ 192723 w 5306200"/>
                <a:gd name="connsiteY42" fmla="*/ 467187 h 747096"/>
                <a:gd name="connsiteX43" fmla="*/ 0 w 5306200"/>
                <a:gd name="connsiteY43"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61045 w 5306200"/>
                <a:gd name="connsiteY9" fmla="*/ 97365 h 747096"/>
                <a:gd name="connsiteX10" fmla="*/ 1128349 w 5306200"/>
                <a:gd name="connsiteY10" fmla="*/ 8860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28349 w 5306200"/>
                <a:gd name="connsiteY10" fmla="*/ 8860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194693 w 5306200"/>
                <a:gd name="connsiteY11" fmla="*/ 837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16870 w 5306200"/>
                <a:gd name="connsiteY12" fmla="*/ 6346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36095 w 5306200"/>
                <a:gd name="connsiteY13" fmla="*/ 5480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70385 w 5306200"/>
                <a:gd name="connsiteY13" fmla="*/ 31946 h 747096"/>
                <a:gd name="connsiteX14" fmla="*/ 2038013 w 5306200"/>
                <a:gd name="connsiteY14" fmla="*/ 4326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1870385 w 5306200"/>
                <a:gd name="connsiteY13" fmla="*/ 31946 h 747096"/>
                <a:gd name="connsiteX14" fmla="*/ 2057063 w 5306200"/>
                <a:gd name="connsiteY14" fmla="*/ 31838 h 747096"/>
                <a:gd name="connsiteX15" fmla="*/ 2213970 w 5306200"/>
                <a:gd name="connsiteY15" fmla="*/ 34614 h 747096"/>
                <a:gd name="connsiteX16" fmla="*/ 2441849 w 5306200"/>
                <a:gd name="connsiteY16" fmla="*/ 25960 h 747096"/>
                <a:gd name="connsiteX17" fmla="*/ 2764918 w 5306200"/>
                <a:gd name="connsiteY17" fmla="*/ 20191 h 747096"/>
                <a:gd name="connsiteX18" fmla="*/ 2900491 w 5306200"/>
                <a:gd name="connsiteY18" fmla="*/ 17307 h 747096"/>
                <a:gd name="connsiteX19" fmla="*/ 3027411 w 5306200"/>
                <a:gd name="connsiteY19" fmla="*/ 14422 h 747096"/>
                <a:gd name="connsiteX20" fmla="*/ 3157216 w 5306200"/>
                <a:gd name="connsiteY20" fmla="*/ 11538 h 747096"/>
                <a:gd name="connsiteX21" fmla="*/ 3336057 w 5306200"/>
                <a:gd name="connsiteY21" fmla="*/ 8653 h 747096"/>
                <a:gd name="connsiteX22" fmla="*/ 3506245 w 5306200"/>
                <a:gd name="connsiteY22" fmla="*/ 8653 h 747096"/>
                <a:gd name="connsiteX23" fmla="*/ 3722586 w 5306200"/>
                <a:gd name="connsiteY23" fmla="*/ 11537 h 747096"/>
                <a:gd name="connsiteX24" fmla="*/ 5306200 w 5306200"/>
                <a:gd name="connsiteY24" fmla="*/ 0 h 747096"/>
                <a:gd name="connsiteX25" fmla="*/ 5306200 w 5306200"/>
                <a:gd name="connsiteY25" fmla="*/ 744212 h 747096"/>
                <a:gd name="connsiteX26" fmla="*/ 3177408 w 5306200"/>
                <a:gd name="connsiteY26" fmla="*/ 747096 h 747096"/>
                <a:gd name="connsiteX27" fmla="*/ 2952413 w 5306200"/>
                <a:gd name="connsiteY27" fmla="*/ 747096 h 747096"/>
                <a:gd name="connsiteX28" fmla="*/ 2877415 w 5306200"/>
                <a:gd name="connsiteY28" fmla="*/ 747096 h 747096"/>
                <a:gd name="connsiteX29" fmla="*/ 2551462 w 5306200"/>
                <a:gd name="connsiteY29" fmla="*/ 741327 h 747096"/>
                <a:gd name="connsiteX30" fmla="*/ 2456272 w 5306200"/>
                <a:gd name="connsiteY30" fmla="*/ 735558 h 747096"/>
                <a:gd name="connsiteX31" fmla="*/ 2366851 w 5306200"/>
                <a:gd name="connsiteY31" fmla="*/ 729789 h 747096"/>
                <a:gd name="connsiteX32" fmla="*/ 2263008 w 5306200"/>
                <a:gd name="connsiteY32" fmla="*/ 724020 h 747096"/>
                <a:gd name="connsiteX33" fmla="*/ 2075512 w 5306200"/>
                <a:gd name="connsiteY33" fmla="*/ 706713 h 747096"/>
                <a:gd name="connsiteX34" fmla="*/ 1882248 w 5306200"/>
                <a:gd name="connsiteY34" fmla="*/ 686521 h 747096"/>
                <a:gd name="connsiteX35" fmla="*/ 1697637 w 5306200"/>
                <a:gd name="connsiteY35" fmla="*/ 669213 h 747096"/>
                <a:gd name="connsiteX36" fmla="*/ 1513026 w 5306200"/>
                <a:gd name="connsiteY36" fmla="*/ 652832 h 747096"/>
                <a:gd name="connsiteX37" fmla="*/ 1319762 w 5306200"/>
                <a:gd name="connsiteY37" fmla="*/ 631714 h 747096"/>
                <a:gd name="connsiteX38" fmla="*/ 1063038 w 5306200"/>
                <a:gd name="connsiteY38" fmla="*/ 602869 h 747096"/>
                <a:gd name="connsiteX39" fmla="*/ 538051 w 5306200"/>
                <a:gd name="connsiteY39" fmla="*/ 522102 h 747096"/>
                <a:gd name="connsiteX40" fmla="*/ 373632 w 5306200"/>
                <a:gd name="connsiteY40" fmla="*/ 496141 h 747096"/>
                <a:gd name="connsiteX41" fmla="*/ 192723 w 5306200"/>
                <a:gd name="connsiteY41" fmla="*/ 467187 h 747096"/>
                <a:gd name="connsiteX42" fmla="*/ 0 w 5306200"/>
                <a:gd name="connsiteY4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2057063 w 5306200"/>
                <a:gd name="connsiteY13" fmla="*/ 31838 h 747096"/>
                <a:gd name="connsiteX14" fmla="*/ 2213970 w 5306200"/>
                <a:gd name="connsiteY14" fmla="*/ 34614 h 747096"/>
                <a:gd name="connsiteX15" fmla="*/ 2441849 w 5306200"/>
                <a:gd name="connsiteY15" fmla="*/ 25960 h 747096"/>
                <a:gd name="connsiteX16" fmla="*/ 2764918 w 5306200"/>
                <a:gd name="connsiteY16" fmla="*/ 20191 h 747096"/>
                <a:gd name="connsiteX17" fmla="*/ 2900491 w 5306200"/>
                <a:gd name="connsiteY17" fmla="*/ 17307 h 747096"/>
                <a:gd name="connsiteX18" fmla="*/ 3027411 w 5306200"/>
                <a:gd name="connsiteY18" fmla="*/ 14422 h 747096"/>
                <a:gd name="connsiteX19" fmla="*/ 3157216 w 5306200"/>
                <a:gd name="connsiteY19" fmla="*/ 11538 h 747096"/>
                <a:gd name="connsiteX20" fmla="*/ 3336057 w 5306200"/>
                <a:gd name="connsiteY20" fmla="*/ 8653 h 747096"/>
                <a:gd name="connsiteX21" fmla="*/ 3506245 w 5306200"/>
                <a:gd name="connsiteY21" fmla="*/ 8653 h 747096"/>
                <a:gd name="connsiteX22" fmla="*/ 3722586 w 5306200"/>
                <a:gd name="connsiteY22" fmla="*/ 11537 h 747096"/>
                <a:gd name="connsiteX23" fmla="*/ 5306200 w 5306200"/>
                <a:gd name="connsiteY23" fmla="*/ 0 h 747096"/>
                <a:gd name="connsiteX24" fmla="*/ 5306200 w 5306200"/>
                <a:gd name="connsiteY24" fmla="*/ 744212 h 747096"/>
                <a:gd name="connsiteX25" fmla="*/ 3177408 w 5306200"/>
                <a:gd name="connsiteY25" fmla="*/ 747096 h 747096"/>
                <a:gd name="connsiteX26" fmla="*/ 2952413 w 5306200"/>
                <a:gd name="connsiteY26" fmla="*/ 747096 h 747096"/>
                <a:gd name="connsiteX27" fmla="*/ 2877415 w 5306200"/>
                <a:gd name="connsiteY27" fmla="*/ 747096 h 747096"/>
                <a:gd name="connsiteX28" fmla="*/ 2551462 w 5306200"/>
                <a:gd name="connsiteY28" fmla="*/ 741327 h 747096"/>
                <a:gd name="connsiteX29" fmla="*/ 2456272 w 5306200"/>
                <a:gd name="connsiteY29" fmla="*/ 735558 h 747096"/>
                <a:gd name="connsiteX30" fmla="*/ 2366851 w 5306200"/>
                <a:gd name="connsiteY30" fmla="*/ 729789 h 747096"/>
                <a:gd name="connsiteX31" fmla="*/ 2263008 w 5306200"/>
                <a:gd name="connsiteY31" fmla="*/ 724020 h 747096"/>
                <a:gd name="connsiteX32" fmla="*/ 2075512 w 5306200"/>
                <a:gd name="connsiteY32" fmla="*/ 706713 h 747096"/>
                <a:gd name="connsiteX33" fmla="*/ 1882248 w 5306200"/>
                <a:gd name="connsiteY33" fmla="*/ 686521 h 747096"/>
                <a:gd name="connsiteX34" fmla="*/ 1697637 w 5306200"/>
                <a:gd name="connsiteY34" fmla="*/ 669213 h 747096"/>
                <a:gd name="connsiteX35" fmla="*/ 1513026 w 5306200"/>
                <a:gd name="connsiteY35" fmla="*/ 652832 h 747096"/>
                <a:gd name="connsiteX36" fmla="*/ 1319762 w 5306200"/>
                <a:gd name="connsiteY36" fmla="*/ 631714 h 747096"/>
                <a:gd name="connsiteX37" fmla="*/ 1063038 w 5306200"/>
                <a:gd name="connsiteY37" fmla="*/ 602869 h 747096"/>
                <a:gd name="connsiteX38" fmla="*/ 538051 w 5306200"/>
                <a:gd name="connsiteY38" fmla="*/ 522102 h 747096"/>
                <a:gd name="connsiteX39" fmla="*/ 373632 w 5306200"/>
                <a:gd name="connsiteY39" fmla="*/ 496141 h 747096"/>
                <a:gd name="connsiteX40" fmla="*/ 192723 w 5306200"/>
                <a:gd name="connsiteY40" fmla="*/ 467187 h 747096"/>
                <a:gd name="connsiteX41" fmla="*/ 0 w 5306200"/>
                <a:gd name="connsiteY4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47350 w 5306200"/>
                <a:gd name="connsiteY12" fmla="*/ 29170 h 747096"/>
                <a:gd name="connsiteX13" fmla="*/ 2057063 w 5306200"/>
                <a:gd name="connsiteY13" fmla="*/ 31838 h 747096"/>
                <a:gd name="connsiteX14" fmla="*/ 2441849 w 5306200"/>
                <a:gd name="connsiteY14" fmla="*/ 2596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57063 w 5306200"/>
                <a:gd name="connsiteY13" fmla="*/ 31838 h 747096"/>
                <a:gd name="connsiteX14" fmla="*/ 2441849 w 5306200"/>
                <a:gd name="connsiteY14" fmla="*/ 2596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57063 w 5306200"/>
                <a:gd name="connsiteY13" fmla="*/ 31838 h 747096"/>
                <a:gd name="connsiteX14" fmla="*/ 2438039 w 5306200"/>
                <a:gd name="connsiteY14" fmla="*/ 1453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2764918 w 5306200"/>
                <a:gd name="connsiteY15" fmla="*/ 20191 h 747096"/>
                <a:gd name="connsiteX16" fmla="*/ 2900491 w 5306200"/>
                <a:gd name="connsiteY16" fmla="*/ 17307 h 747096"/>
                <a:gd name="connsiteX17" fmla="*/ 3027411 w 5306200"/>
                <a:gd name="connsiteY17" fmla="*/ 14422 h 747096"/>
                <a:gd name="connsiteX18" fmla="*/ 3157216 w 5306200"/>
                <a:gd name="connsiteY18" fmla="*/ 11538 h 747096"/>
                <a:gd name="connsiteX19" fmla="*/ 3336057 w 5306200"/>
                <a:gd name="connsiteY19" fmla="*/ 8653 h 747096"/>
                <a:gd name="connsiteX20" fmla="*/ 3506245 w 5306200"/>
                <a:gd name="connsiteY20" fmla="*/ 8653 h 747096"/>
                <a:gd name="connsiteX21" fmla="*/ 3722586 w 5306200"/>
                <a:gd name="connsiteY21" fmla="*/ 11537 h 747096"/>
                <a:gd name="connsiteX22" fmla="*/ 5306200 w 5306200"/>
                <a:gd name="connsiteY22" fmla="*/ 0 h 747096"/>
                <a:gd name="connsiteX23" fmla="*/ 5306200 w 5306200"/>
                <a:gd name="connsiteY23" fmla="*/ 744212 h 747096"/>
                <a:gd name="connsiteX24" fmla="*/ 3177408 w 5306200"/>
                <a:gd name="connsiteY24" fmla="*/ 747096 h 747096"/>
                <a:gd name="connsiteX25" fmla="*/ 2952413 w 5306200"/>
                <a:gd name="connsiteY25" fmla="*/ 747096 h 747096"/>
                <a:gd name="connsiteX26" fmla="*/ 2877415 w 5306200"/>
                <a:gd name="connsiteY26" fmla="*/ 747096 h 747096"/>
                <a:gd name="connsiteX27" fmla="*/ 2551462 w 5306200"/>
                <a:gd name="connsiteY27" fmla="*/ 741327 h 747096"/>
                <a:gd name="connsiteX28" fmla="*/ 2456272 w 5306200"/>
                <a:gd name="connsiteY28" fmla="*/ 735558 h 747096"/>
                <a:gd name="connsiteX29" fmla="*/ 2366851 w 5306200"/>
                <a:gd name="connsiteY29" fmla="*/ 729789 h 747096"/>
                <a:gd name="connsiteX30" fmla="*/ 2263008 w 5306200"/>
                <a:gd name="connsiteY30" fmla="*/ 724020 h 747096"/>
                <a:gd name="connsiteX31" fmla="*/ 2075512 w 5306200"/>
                <a:gd name="connsiteY31" fmla="*/ 706713 h 747096"/>
                <a:gd name="connsiteX32" fmla="*/ 1882248 w 5306200"/>
                <a:gd name="connsiteY32" fmla="*/ 686521 h 747096"/>
                <a:gd name="connsiteX33" fmla="*/ 1697637 w 5306200"/>
                <a:gd name="connsiteY33" fmla="*/ 669213 h 747096"/>
                <a:gd name="connsiteX34" fmla="*/ 1513026 w 5306200"/>
                <a:gd name="connsiteY34" fmla="*/ 652832 h 747096"/>
                <a:gd name="connsiteX35" fmla="*/ 1319762 w 5306200"/>
                <a:gd name="connsiteY35" fmla="*/ 631714 h 747096"/>
                <a:gd name="connsiteX36" fmla="*/ 1063038 w 5306200"/>
                <a:gd name="connsiteY36" fmla="*/ 602869 h 747096"/>
                <a:gd name="connsiteX37" fmla="*/ 538051 w 5306200"/>
                <a:gd name="connsiteY37" fmla="*/ 522102 h 747096"/>
                <a:gd name="connsiteX38" fmla="*/ 373632 w 5306200"/>
                <a:gd name="connsiteY38" fmla="*/ 496141 h 747096"/>
                <a:gd name="connsiteX39" fmla="*/ 192723 w 5306200"/>
                <a:gd name="connsiteY39" fmla="*/ 467187 h 747096"/>
                <a:gd name="connsiteX40" fmla="*/ 0 w 5306200"/>
                <a:gd name="connsiteY4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2900491 w 5306200"/>
                <a:gd name="connsiteY15" fmla="*/ 17307 h 747096"/>
                <a:gd name="connsiteX16" fmla="*/ 3027411 w 5306200"/>
                <a:gd name="connsiteY16" fmla="*/ 14422 h 747096"/>
                <a:gd name="connsiteX17" fmla="*/ 3157216 w 5306200"/>
                <a:gd name="connsiteY17" fmla="*/ 11538 h 747096"/>
                <a:gd name="connsiteX18" fmla="*/ 3336057 w 5306200"/>
                <a:gd name="connsiteY18" fmla="*/ 8653 h 747096"/>
                <a:gd name="connsiteX19" fmla="*/ 3506245 w 5306200"/>
                <a:gd name="connsiteY19" fmla="*/ 8653 h 747096"/>
                <a:gd name="connsiteX20" fmla="*/ 3722586 w 5306200"/>
                <a:gd name="connsiteY20" fmla="*/ 11537 h 747096"/>
                <a:gd name="connsiteX21" fmla="*/ 5306200 w 5306200"/>
                <a:gd name="connsiteY21" fmla="*/ 0 h 747096"/>
                <a:gd name="connsiteX22" fmla="*/ 5306200 w 5306200"/>
                <a:gd name="connsiteY22" fmla="*/ 744212 h 747096"/>
                <a:gd name="connsiteX23" fmla="*/ 3177408 w 5306200"/>
                <a:gd name="connsiteY23" fmla="*/ 747096 h 747096"/>
                <a:gd name="connsiteX24" fmla="*/ 2952413 w 5306200"/>
                <a:gd name="connsiteY24" fmla="*/ 747096 h 747096"/>
                <a:gd name="connsiteX25" fmla="*/ 2877415 w 5306200"/>
                <a:gd name="connsiteY25" fmla="*/ 747096 h 747096"/>
                <a:gd name="connsiteX26" fmla="*/ 2551462 w 5306200"/>
                <a:gd name="connsiteY26" fmla="*/ 741327 h 747096"/>
                <a:gd name="connsiteX27" fmla="*/ 2456272 w 5306200"/>
                <a:gd name="connsiteY27" fmla="*/ 735558 h 747096"/>
                <a:gd name="connsiteX28" fmla="*/ 2366851 w 5306200"/>
                <a:gd name="connsiteY28" fmla="*/ 729789 h 747096"/>
                <a:gd name="connsiteX29" fmla="*/ 2263008 w 5306200"/>
                <a:gd name="connsiteY29" fmla="*/ 724020 h 747096"/>
                <a:gd name="connsiteX30" fmla="*/ 2075512 w 5306200"/>
                <a:gd name="connsiteY30" fmla="*/ 706713 h 747096"/>
                <a:gd name="connsiteX31" fmla="*/ 1882248 w 5306200"/>
                <a:gd name="connsiteY31" fmla="*/ 686521 h 747096"/>
                <a:gd name="connsiteX32" fmla="*/ 1697637 w 5306200"/>
                <a:gd name="connsiteY32" fmla="*/ 669213 h 747096"/>
                <a:gd name="connsiteX33" fmla="*/ 1513026 w 5306200"/>
                <a:gd name="connsiteY33" fmla="*/ 652832 h 747096"/>
                <a:gd name="connsiteX34" fmla="*/ 1319762 w 5306200"/>
                <a:gd name="connsiteY34" fmla="*/ 631714 h 747096"/>
                <a:gd name="connsiteX35" fmla="*/ 1063038 w 5306200"/>
                <a:gd name="connsiteY35" fmla="*/ 602869 h 747096"/>
                <a:gd name="connsiteX36" fmla="*/ 538051 w 5306200"/>
                <a:gd name="connsiteY36" fmla="*/ 522102 h 747096"/>
                <a:gd name="connsiteX37" fmla="*/ 373632 w 5306200"/>
                <a:gd name="connsiteY37" fmla="*/ 496141 h 747096"/>
                <a:gd name="connsiteX38" fmla="*/ 192723 w 5306200"/>
                <a:gd name="connsiteY38" fmla="*/ 467187 h 747096"/>
                <a:gd name="connsiteX39" fmla="*/ 0 w 5306200"/>
                <a:gd name="connsiteY39"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157216 w 5306200"/>
                <a:gd name="connsiteY16" fmla="*/ 11538 h 747096"/>
                <a:gd name="connsiteX17" fmla="*/ 3336057 w 5306200"/>
                <a:gd name="connsiteY17" fmla="*/ 8653 h 747096"/>
                <a:gd name="connsiteX18" fmla="*/ 3506245 w 5306200"/>
                <a:gd name="connsiteY18" fmla="*/ 8653 h 747096"/>
                <a:gd name="connsiteX19" fmla="*/ 3722586 w 5306200"/>
                <a:gd name="connsiteY19" fmla="*/ 11537 h 747096"/>
                <a:gd name="connsiteX20" fmla="*/ 5306200 w 5306200"/>
                <a:gd name="connsiteY20" fmla="*/ 0 h 747096"/>
                <a:gd name="connsiteX21" fmla="*/ 5306200 w 5306200"/>
                <a:gd name="connsiteY21" fmla="*/ 744212 h 747096"/>
                <a:gd name="connsiteX22" fmla="*/ 3177408 w 5306200"/>
                <a:gd name="connsiteY22" fmla="*/ 747096 h 747096"/>
                <a:gd name="connsiteX23" fmla="*/ 2952413 w 5306200"/>
                <a:gd name="connsiteY23" fmla="*/ 747096 h 747096"/>
                <a:gd name="connsiteX24" fmla="*/ 2877415 w 5306200"/>
                <a:gd name="connsiteY24" fmla="*/ 747096 h 747096"/>
                <a:gd name="connsiteX25" fmla="*/ 2551462 w 5306200"/>
                <a:gd name="connsiteY25" fmla="*/ 741327 h 747096"/>
                <a:gd name="connsiteX26" fmla="*/ 2456272 w 5306200"/>
                <a:gd name="connsiteY26" fmla="*/ 735558 h 747096"/>
                <a:gd name="connsiteX27" fmla="*/ 2366851 w 5306200"/>
                <a:gd name="connsiteY27" fmla="*/ 729789 h 747096"/>
                <a:gd name="connsiteX28" fmla="*/ 2263008 w 5306200"/>
                <a:gd name="connsiteY28" fmla="*/ 724020 h 747096"/>
                <a:gd name="connsiteX29" fmla="*/ 2075512 w 5306200"/>
                <a:gd name="connsiteY29" fmla="*/ 706713 h 747096"/>
                <a:gd name="connsiteX30" fmla="*/ 1882248 w 5306200"/>
                <a:gd name="connsiteY30" fmla="*/ 686521 h 747096"/>
                <a:gd name="connsiteX31" fmla="*/ 1697637 w 5306200"/>
                <a:gd name="connsiteY31" fmla="*/ 669213 h 747096"/>
                <a:gd name="connsiteX32" fmla="*/ 1513026 w 5306200"/>
                <a:gd name="connsiteY32" fmla="*/ 652832 h 747096"/>
                <a:gd name="connsiteX33" fmla="*/ 1319762 w 5306200"/>
                <a:gd name="connsiteY33" fmla="*/ 631714 h 747096"/>
                <a:gd name="connsiteX34" fmla="*/ 1063038 w 5306200"/>
                <a:gd name="connsiteY34" fmla="*/ 602869 h 747096"/>
                <a:gd name="connsiteX35" fmla="*/ 538051 w 5306200"/>
                <a:gd name="connsiteY35" fmla="*/ 522102 h 747096"/>
                <a:gd name="connsiteX36" fmla="*/ 373632 w 5306200"/>
                <a:gd name="connsiteY36" fmla="*/ 496141 h 747096"/>
                <a:gd name="connsiteX37" fmla="*/ 192723 w 5306200"/>
                <a:gd name="connsiteY37" fmla="*/ 467187 h 747096"/>
                <a:gd name="connsiteX38" fmla="*/ 0 w 5306200"/>
                <a:gd name="connsiteY38"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336057 w 5306200"/>
                <a:gd name="connsiteY16" fmla="*/ 8653 h 747096"/>
                <a:gd name="connsiteX17" fmla="*/ 3506245 w 5306200"/>
                <a:gd name="connsiteY17" fmla="*/ 8653 h 747096"/>
                <a:gd name="connsiteX18" fmla="*/ 3722586 w 5306200"/>
                <a:gd name="connsiteY18" fmla="*/ 11537 h 747096"/>
                <a:gd name="connsiteX19" fmla="*/ 5306200 w 5306200"/>
                <a:gd name="connsiteY19" fmla="*/ 0 h 747096"/>
                <a:gd name="connsiteX20" fmla="*/ 5306200 w 5306200"/>
                <a:gd name="connsiteY20" fmla="*/ 744212 h 747096"/>
                <a:gd name="connsiteX21" fmla="*/ 3177408 w 5306200"/>
                <a:gd name="connsiteY21" fmla="*/ 747096 h 747096"/>
                <a:gd name="connsiteX22" fmla="*/ 2952413 w 5306200"/>
                <a:gd name="connsiteY22" fmla="*/ 747096 h 747096"/>
                <a:gd name="connsiteX23" fmla="*/ 2877415 w 5306200"/>
                <a:gd name="connsiteY23" fmla="*/ 747096 h 747096"/>
                <a:gd name="connsiteX24" fmla="*/ 2551462 w 5306200"/>
                <a:gd name="connsiteY24" fmla="*/ 741327 h 747096"/>
                <a:gd name="connsiteX25" fmla="*/ 2456272 w 5306200"/>
                <a:gd name="connsiteY25" fmla="*/ 735558 h 747096"/>
                <a:gd name="connsiteX26" fmla="*/ 2366851 w 5306200"/>
                <a:gd name="connsiteY26" fmla="*/ 729789 h 747096"/>
                <a:gd name="connsiteX27" fmla="*/ 2263008 w 5306200"/>
                <a:gd name="connsiteY27" fmla="*/ 724020 h 747096"/>
                <a:gd name="connsiteX28" fmla="*/ 2075512 w 5306200"/>
                <a:gd name="connsiteY28" fmla="*/ 706713 h 747096"/>
                <a:gd name="connsiteX29" fmla="*/ 1882248 w 5306200"/>
                <a:gd name="connsiteY29" fmla="*/ 686521 h 747096"/>
                <a:gd name="connsiteX30" fmla="*/ 1697637 w 5306200"/>
                <a:gd name="connsiteY30" fmla="*/ 669213 h 747096"/>
                <a:gd name="connsiteX31" fmla="*/ 1513026 w 5306200"/>
                <a:gd name="connsiteY31" fmla="*/ 652832 h 747096"/>
                <a:gd name="connsiteX32" fmla="*/ 1319762 w 5306200"/>
                <a:gd name="connsiteY32" fmla="*/ 631714 h 747096"/>
                <a:gd name="connsiteX33" fmla="*/ 1063038 w 5306200"/>
                <a:gd name="connsiteY33" fmla="*/ 602869 h 747096"/>
                <a:gd name="connsiteX34" fmla="*/ 538051 w 5306200"/>
                <a:gd name="connsiteY34" fmla="*/ 522102 h 747096"/>
                <a:gd name="connsiteX35" fmla="*/ 373632 w 5306200"/>
                <a:gd name="connsiteY35" fmla="*/ 496141 h 747096"/>
                <a:gd name="connsiteX36" fmla="*/ 192723 w 5306200"/>
                <a:gd name="connsiteY36" fmla="*/ 467187 h 747096"/>
                <a:gd name="connsiteX37" fmla="*/ 0 w 5306200"/>
                <a:gd name="connsiteY37"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506245 w 5306200"/>
                <a:gd name="connsiteY16" fmla="*/ 8653 h 747096"/>
                <a:gd name="connsiteX17" fmla="*/ 3722586 w 5306200"/>
                <a:gd name="connsiteY17" fmla="*/ 11537 h 747096"/>
                <a:gd name="connsiteX18" fmla="*/ 5306200 w 5306200"/>
                <a:gd name="connsiteY18" fmla="*/ 0 h 747096"/>
                <a:gd name="connsiteX19" fmla="*/ 5306200 w 5306200"/>
                <a:gd name="connsiteY19" fmla="*/ 744212 h 747096"/>
                <a:gd name="connsiteX20" fmla="*/ 3177408 w 5306200"/>
                <a:gd name="connsiteY20" fmla="*/ 747096 h 747096"/>
                <a:gd name="connsiteX21" fmla="*/ 2952413 w 5306200"/>
                <a:gd name="connsiteY21" fmla="*/ 747096 h 747096"/>
                <a:gd name="connsiteX22" fmla="*/ 2877415 w 5306200"/>
                <a:gd name="connsiteY22" fmla="*/ 747096 h 747096"/>
                <a:gd name="connsiteX23" fmla="*/ 2551462 w 5306200"/>
                <a:gd name="connsiteY23" fmla="*/ 741327 h 747096"/>
                <a:gd name="connsiteX24" fmla="*/ 2456272 w 5306200"/>
                <a:gd name="connsiteY24" fmla="*/ 735558 h 747096"/>
                <a:gd name="connsiteX25" fmla="*/ 2366851 w 5306200"/>
                <a:gd name="connsiteY25" fmla="*/ 729789 h 747096"/>
                <a:gd name="connsiteX26" fmla="*/ 2263008 w 5306200"/>
                <a:gd name="connsiteY26" fmla="*/ 724020 h 747096"/>
                <a:gd name="connsiteX27" fmla="*/ 2075512 w 5306200"/>
                <a:gd name="connsiteY27" fmla="*/ 706713 h 747096"/>
                <a:gd name="connsiteX28" fmla="*/ 1882248 w 5306200"/>
                <a:gd name="connsiteY28" fmla="*/ 686521 h 747096"/>
                <a:gd name="connsiteX29" fmla="*/ 1697637 w 5306200"/>
                <a:gd name="connsiteY29" fmla="*/ 669213 h 747096"/>
                <a:gd name="connsiteX30" fmla="*/ 1513026 w 5306200"/>
                <a:gd name="connsiteY30" fmla="*/ 652832 h 747096"/>
                <a:gd name="connsiteX31" fmla="*/ 1319762 w 5306200"/>
                <a:gd name="connsiteY31" fmla="*/ 631714 h 747096"/>
                <a:gd name="connsiteX32" fmla="*/ 1063038 w 5306200"/>
                <a:gd name="connsiteY32" fmla="*/ 602869 h 747096"/>
                <a:gd name="connsiteX33" fmla="*/ 538051 w 5306200"/>
                <a:gd name="connsiteY33" fmla="*/ 522102 h 747096"/>
                <a:gd name="connsiteX34" fmla="*/ 373632 w 5306200"/>
                <a:gd name="connsiteY34" fmla="*/ 496141 h 747096"/>
                <a:gd name="connsiteX35" fmla="*/ 192723 w 5306200"/>
                <a:gd name="connsiteY35" fmla="*/ 467187 h 747096"/>
                <a:gd name="connsiteX36" fmla="*/ 0 w 5306200"/>
                <a:gd name="connsiteY36"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722586 w 5306200"/>
                <a:gd name="connsiteY16" fmla="*/ 1153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27411 w 5306200"/>
                <a:gd name="connsiteY15" fmla="*/ 1442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4551 w 5306200"/>
                <a:gd name="connsiteY15" fmla="*/ 1442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551462 w 5306200"/>
                <a:gd name="connsiteY22" fmla="*/ 741327 h 747096"/>
                <a:gd name="connsiteX23" fmla="*/ 2456272 w 5306200"/>
                <a:gd name="connsiteY23" fmla="*/ 735558 h 747096"/>
                <a:gd name="connsiteX24" fmla="*/ 2366851 w 5306200"/>
                <a:gd name="connsiteY24" fmla="*/ 729789 h 747096"/>
                <a:gd name="connsiteX25" fmla="*/ 2263008 w 5306200"/>
                <a:gd name="connsiteY25" fmla="*/ 724020 h 747096"/>
                <a:gd name="connsiteX26" fmla="*/ 2075512 w 5306200"/>
                <a:gd name="connsiteY26" fmla="*/ 706713 h 747096"/>
                <a:gd name="connsiteX27" fmla="*/ 1882248 w 5306200"/>
                <a:gd name="connsiteY27" fmla="*/ 686521 h 747096"/>
                <a:gd name="connsiteX28" fmla="*/ 1697637 w 5306200"/>
                <a:gd name="connsiteY28" fmla="*/ 669213 h 747096"/>
                <a:gd name="connsiteX29" fmla="*/ 1513026 w 5306200"/>
                <a:gd name="connsiteY29" fmla="*/ 652832 h 747096"/>
                <a:gd name="connsiteX30" fmla="*/ 1319762 w 5306200"/>
                <a:gd name="connsiteY30" fmla="*/ 631714 h 747096"/>
                <a:gd name="connsiteX31" fmla="*/ 1063038 w 5306200"/>
                <a:gd name="connsiteY31" fmla="*/ 602869 h 747096"/>
                <a:gd name="connsiteX32" fmla="*/ 538051 w 5306200"/>
                <a:gd name="connsiteY32" fmla="*/ 522102 h 747096"/>
                <a:gd name="connsiteX33" fmla="*/ 373632 w 5306200"/>
                <a:gd name="connsiteY33" fmla="*/ 496141 h 747096"/>
                <a:gd name="connsiteX34" fmla="*/ 192723 w 5306200"/>
                <a:gd name="connsiteY34" fmla="*/ 467187 h 747096"/>
                <a:gd name="connsiteX35" fmla="*/ 0 w 5306200"/>
                <a:gd name="connsiteY35"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366851 w 5306200"/>
                <a:gd name="connsiteY23" fmla="*/ 729789 h 747096"/>
                <a:gd name="connsiteX24" fmla="*/ 2263008 w 5306200"/>
                <a:gd name="connsiteY24" fmla="*/ 724020 h 747096"/>
                <a:gd name="connsiteX25" fmla="*/ 2075512 w 5306200"/>
                <a:gd name="connsiteY25" fmla="*/ 706713 h 747096"/>
                <a:gd name="connsiteX26" fmla="*/ 1882248 w 5306200"/>
                <a:gd name="connsiteY26" fmla="*/ 686521 h 747096"/>
                <a:gd name="connsiteX27" fmla="*/ 1697637 w 5306200"/>
                <a:gd name="connsiteY27" fmla="*/ 669213 h 747096"/>
                <a:gd name="connsiteX28" fmla="*/ 1513026 w 5306200"/>
                <a:gd name="connsiteY28" fmla="*/ 652832 h 747096"/>
                <a:gd name="connsiteX29" fmla="*/ 1319762 w 5306200"/>
                <a:gd name="connsiteY29" fmla="*/ 631714 h 747096"/>
                <a:gd name="connsiteX30" fmla="*/ 1063038 w 5306200"/>
                <a:gd name="connsiteY30" fmla="*/ 602869 h 747096"/>
                <a:gd name="connsiteX31" fmla="*/ 538051 w 5306200"/>
                <a:gd name="connsiteY31" fmla="*/ 522102 h 747096"/>
                <a:gd name="connsiteX32" fmla="*/ 373632 w 5306200"/>
                <a:gd name="connsiteY32" fmla="*/ 496141 h 747096"/>
                <a:gd name="connsiteX33" fmla="*/ 192723 w 5306200"/>
                <a:gd name="connsiteY33" fmla="*/ 467187 h 747096"/>
                <a:gd name="connsiteX34" fmla="*/ 0 w 5306200"/>
                <a:gd name="connsiteY34"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263008 w 5306200"/>
                <a:gd name="connsiteY23" fmla="*/ 724020 h 747096"/>
                <a:gd name="connsiteX24" fmla="*/ 2075512 w 5306200"/>
                <a:gd name="connsiteY24" fmla="*/ 706713 h 747096"/>
                <a:gd name="connsiteX25" fmla="*/ 1882248 w 5306200"/>
                <a:gd name="connsiteY25" fmla="*/ 686521 h 747096"/>
                <a:gd name="connsiteX26" fmla="*/ 1697637 w 5306200"/>
                <a:gd name="connsiteY26" fmla="*/ 669213 h 747096"/>
                <a:gd name="connsiteX27" fmla="*/ 1513026 w 5306200"/>
                <a:gd name="connsiteY27" fmla="*/ 652832 h 747096"/>
                <a:gd name="connsiteX28" fmla="*/ 1319762 w 5306200"/>
                <a:gd name="connsiteY28" fmla="*/ 631714 h 747096"/>
                <a:gd name="connsiteX29" fmla="*/ 1063038 w 5306200"/>
                <a:gd name="connsiteY29" fmla="*/ 602869 h 747096"/>
                <a:gd name="connsiteX30" fmla="*/ 538051 w 5306200"/>
                <a:gd name="connsiteY30" fmla="*/ 522102 h 747096"/>
                <a:gd name="connsiteX31" fmla="*/ 373632 w 5306200"/>
                <a:gd name="connsiteY31" fmla="*/ 496141 h 747096"/>
                <a:gd name="connsiteX32" fmla="*/ 192723 w 5306200"/>
                <a:gd name="connsiteY32" fmla="*/ 467187 h 747096"/>
                <a:gd name="connsiteX33" fmla="*/ 0 w 5306200"/>
                <a:gd name="connsiteY33"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263008 w 5306200"/>
                <a:gd name="connsiteY23" fmla="*/ 724020 h 747096"/>
                <a:gd name="connsiteX24" fmla="*/ 1882248 w 5306200"/>
                <a:gd name="connsiteY24" fmla="*/ 686521 h 747096"/>
                <a:gd name="connsiteX25" fmla="*/ 1697637 w 5306200"/>
                <a:gd name="connsiteY25" fmla="*/ 669213 h 747096"/>
                <a:gd name="connsiteX26" fmla="*/ 1513026 w 5306200"/>
                <a:gd name="connsiteY26" fmla="*/ 652832 h 747096"/>
                <a:gd name="connsiteX27" fmla="*/ 1319762 w 5306200"/>
                <a:gd name="connsiteY27" fmla="*/ 631714 h 747096"/>
                <a:gd name="connsiteX28" fmla="*/ 1063038 w 5306200"/>
                <a:gd name="connsiteY28" fmla="*/ 602869 h 747096"/>
                <a:gd name="connsiteX29" fmla="*/ 538051 w 5306200"/>
                <a:gd name="connsiteY29" fmla="*/ 522102 h 747096"/>
                <a:gd name="connsiteX30" fmla="*/ 373632 w 5306200"/>
                <a:gd name="connsiteY30" fmla="*/ 496141 h 747096"/>
                <a:gd name="connsiteX31" fmla="*/ 192723 w 5306200"/>
                <a:gd name="connsiteY31" fmla="*/ 467187 h 747096"/>
                <a:gd name="connsiteX32" fmla="*/ 0 w 5306200"/>
                <a:gd name="connsiteY3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86521 h 747096"/>
                <a:gd name="connsiteX25" fmla="*/ 1697637 w 5306200"/>
                <a:gd name="connsiteY25" fmla="*/ 669213 h 747096"/>
                <a:gd name="connsiteX26" fmla="*/ 1513026 w 5306200"/>
                <a:gd name="connsiteY26" fmla="*/ 652832 h 747096"/>
                <a:gd name="connsiteX27" fmla="*/ 1319762 w 5306200"/>
                <a:gd name="connsiteY27" fmla="*/ 631714 h 747096"/>
                <a:gd name="connsiteX28" fmla="*/ 1063038 w 5306200"/>
                <a:gd name="connsiteY28" fmla="*/ 602869 h 747096"/>
                <a:gd name="connsiteX29" fmla="*/ 538051 w 5306200"/>
                <a:gd name="connsiteY29" fmla="*/ 522102 h 747096"/>
                <a:gd name="connsiteX30" fmla="*/ 373632 w 5306200"/>
                <a:gd name="connsiteY30" fmla="*/ 496141 h 747096"/>
                <a:gd name="connsiteX31" fmla="*/ 192723 w 5306200"/>
                <a:gd name="connsiteY31" fmla="*/ 467187 h 747096"/>
                <a:gd name="connsiteX32" fmla="*/ 0 w 5306200"/>
                <a:gd name="connsiteY32"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86521 h 747096"/>
                <a:gd name="connsiteX25" fmla="*/ 1513026 w 5306200"/>
                <a:gd name="connsiteY25" fmla="*/ 652832 h 747096"/>
                <a:gd name="connsiteX26" fmla="*/ 1319762 w 5306200"/>
                <a:gd name="connsiteY26" fmla="*/ 631714 h 747096"/>
                <a:gd name="connsiteX27" fmla="*/ 1063038 w 5306200"/>
                <a:gd name="connsiteY27" fmla="*/ 602869 h 747096"/>
                <a:gd name="connsiteX28" fmla="*/ 538051 w 5306200"/>
                <a:gd name="connsiteY28" fmla="*/ 522102 h 747096"/>
                <a:gd name="connsiteX29" fmla="*/ 373632 w 5306200"/>
                <a:gd name="connsiteY29" fmla="*/ 496141 h 747096"/>
                <a:gd name="connsiteX30" fmla="*/ 192723 w 5306200"/>
                <a:gd name="connsiteY30" fmla="*/ 467187 h 747096"/>
                <a:gd name="connsiteX31" fmla="*/ 0 w 5306200"/>
                <a:gd name="connsiteY3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987715 w 5306200"/>
                <a:gd name="connsiteY9" fmla="*/ 78315 h 747096"/>
                <a:gd name="connsiteX10" fmla="*/ 1135969 w 5306200"/>
                <a:gd name="connsiteY10" fmla="*/ 61933 h 747096"/>
                <a:gd name="connsiteX11" fmla="*/ 1324233 w 5306200"/>
                <a:gd name="connsiteY11" fmla="*/ 45659 h 747096"/>
                <a:gd name="connsiteX12" fmla="*/ 1635920 w 5306200"/>
                <a:gd name="connsiteY12" fmla="*/ 25360 h 747096"/>
                <a:gd name="connsiteX13" fmla="*/ 2034203 w 5306200"/>
                <a:gd name="connsiteY13" fmla="*/ 12788 h 747096"/>
                <a:gd name="connsiteX14" fmla="*/ 2438039 w 5306200"/>
                <a:gd name="connsiteY14" fmla="*/ 14530 h 747096"/>
                <a:gd name="connsiteX15" fmla="*/ 3000540 w 5306200"/>
                <a:gd name="connsiteY15" fmla="*/ 10412 h 747096"/>
                <a:gd name="connsiteX16" fmla="*/ 3707346 w 5306200"/>
                <a:gd name="connsiteY16" fmla="*/ 3917 h 747096"/>
                <a:gd name="connsiteX17" fmla="*/ 5306200 w 5306200"/>
                <a:gd name="connsiteY17" fmla="*/ 0 h 747096"/>
                <a:gd name="connsiteX18" fmla="*/ 5306200 w 5306200"/>
                <a:gd name="connsiteY18" fmla="*/ 744212 h 747096"/>
                <a:gd name="connsiteX19" fmla="*/ 3177408 w 5306200"/>
                <a:gd name="connsiteY19" fmla="*/ 747096 h 747096"/>
                <a:gd name="connsiteX20" fmla="*/ 2952413 w 5306200"/>
                <a:gd name="connsiteY20" fmla="*/ 747096 h 747096"/>
                <a:gd name="connsiteX21" fmla="*/ 2877415 w 5306200"/>
                <a:gd name="connsiteY21" fmla="*/ 747096 h 747096"/>
                <a:gd name="connsiteX22" fmla="*/ 2456272 w 5306200"/>
                <a:gd name="connsiteY22" fmla="*/ 735558 h 747096"/>
                <a:gd name="connsiteX23" fmla="*/ 2178787 w 5306200"/>
                <a:gd name="connsiteY23" fmla="*/ 720010 h 747096"/>
                <a:gd name="connsiteX24" fmla="*/ 1882248 w 5306200"/>
                <a:gd name="connsiteY24" fmla="*/ 698552 h 747096"/>
                <a:gd name="connsiteX25" fmla="*/ 1513026 w 5306200"/>
                <a:gd name="connsiteY25" fmla="*/ 652832 h 747096"/>
                <a:gd name="connsiteX26" fmla="*/ 1319762 w 5306200"/>
                <a:gd name="connsiteY26" fmla="*/ 631714 h 747096"/>
                <a:gd name="connsiteX27" fmla="*/ 1063038 w 5306200"/>
                <a:gd name="connsiteY27" fmla="*/ 602869 h 747096"/>
                <a:gd name="connsiteX28" fmla="*/ 538051 w 5306200"/>
                <a:gd name="connsiteY28" fmla="*/ 522102 h 747096"/>
                <a:gd name="connsiteX29" fmla="*/ 373632 w 5306200"/>
                <a:gd name="connsiteY29" fmla="*/ 496141 h 747096"/>
                <a:gd name="connsiteX30" fmla="*/ 192723 w 5306200"/>
                <a:gd name="connsiteY30" fmla="*/ 467187 h 747096"/>
                <a:gd name="connsiteX31" fmla="*/ 0 w 5306200"/>
                <a:gd name="connsiteY31"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38039 w 5306200"/>
                <a:gd name="connsiteY13" fmla="*/ 14530 h 747096"/>
                <a:gd name="connsiteX14" fmla="*/ 3000540 w 5306200"/>
                <a:gd name="connsiteY14" fmla="*/ 10412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00540 w 5306200"/>
                <a:gd name="connsiteY14" fmla="*/ 10412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5306200"/>
                <a:gd name="connsiteY0" fmla="*/ 436383 h 747096"/>
                <a:gd name="connsiteX1" fmla="*/ 99601 w 5306200"/>
                <a:gd name="connsiteY1" fmla="*/ 386528 h 747096"/>
                <a:gd name="connsiteX2" fmla="*/ 134215 w 5306200"/>
                <a:gd name="connsiteY2" fmla="*/ 369221 h 747096"/>
                <a:gd name="connsiteX3" fmla="*/ 171714 w 5306200"/>
                <a:gd name="connsiteY3" fmla="*/ 349029 h 747096"/>
                <a:gd name="connsiteX4" fmla="*/ 206329 w 5306200"/>
                <a:gd name="connsiteY4" fmla="*/ 331722 h 747096"/>
                <a:gd name="connsiteX5" fmla="*/ 235174 w 5306200"/>
                <a:gd name="connsiteY5" fmla="*/ 317299 h 747096"/>
                <a:gd name="connsiteX6" fmla="*/ 444820 w 5306200"/>
                <a:gd name="connsiteY6" fmla="*/ 223251 h 747096"/>
                <a:gd name="connsiteX7" fmla="*/ 640970 w 5306200"/>
                <a:gd name="connsiteY7" fmla="*/ 158866 h 747096"/>
                <a:gd name="connsiteX8" fmla="*/ 857310 w 5306200"/>
                <a:gd name="connsiteY8" fmla="*/ 107978 h 747096"/>
                <a:gd name="connsiteX9" fmla="*/ 1135969 w 5306200"/>
                <a:gd name="connsiteY9" fmla="*/ 61933 h 747096"/>
                <a:gd name="connsiteX10" fmla="*/ 1324233 w 5306200"/>
                <a:gd name="connsiteY10" fmla="*/ 45659 h 747096"/>
                <a:gd name="connsiteX11" fmla="*/ 1635920 w 5306200"/>
                <a:gd name="connsiteY11" fmla="*/ 25360 h 747096"/>
                <a:gd name="connsiteX12" fmla="*/ 2034203 w 5306200"/>
                <a:gd name="connsiteY12" fmla="*/ 12788 h 747096"/>
                <a:gd name="connsiteX13" fmla="*/ 2446060 w 5306200"/>
                <a:gd name="connsiteY13" fmla="*/ 2499 h 747096"/>
                <a:gd name="connsiteX14" fmla="*/ 3016583 w 5306200"/>
                <a:gd name="connsiteY14" fmla="*/ 6401 h 747096"/>
                <a:gd name="connsiteX15" fmla="*/ 3707346 w 5306200"/>
                <a:gd name="connsiteY15" fmla="*/ 3917 h 747096"/>
                <a:gd name="connsiteX16" fmla="*/ 5306200 w 5306200"/>
                <a:gd name="connsiteY16" fmla="*/ 0 h 747096"/>
                <a:gd name="connsiteX17" fmla="*/ 5306200 w 5306200"/>
                <a:gd name="connsiteY17" fmla="*/ 744212 h 747096"/>
                <a:gd name="connsiteX18" fmla="*/ 3177408 w 5306200"/>
                <a:gd name="connsiteY18" fmla="*/ 747096 h 747096"/>
                <a:gd name="connsiteX19" fmla="*/ 2952413 w 5306200"/>
                <a:gd name="connsiteY19" fmla="*/ 747096 h 747096"/>
                <a:gd name="connsiteX20" fmla="*/ 2877415 w 5306200"/>
                <a:gd name="connsiteY20" fmla="*/ 747096 h 747096"/>
                <a:gd name="connsiteX21" fmla="*/ 2456272 w 5306200"/>
                <a:gd name="connsiteY21" fmla="*/ 735558 h 747096"/>
                <a:gd name="connsiteX22" fmla="*/ 2178787 w 5306200"/>
                <a:gd name="connsiteY22" fmla="*/ 720010 h 747096"/>
                <a:gd name="connsiteX23" fmla="*/ 1882248 w 5306200"/>
                <a:gd name="connsiteY23" fmla="*/ 698552 h 747096"/>
                <a:gd name="connsiteX24" fmla="*/ 1513026 w 5306200"/>
                <a:gd name="connsiteY24" fmla="*/ 652832 h 747096"/>
                <a:gd name="connsiteX25" fmla="*/ 1319762 w 5306200"/>
                <a:gd name="connsiteY25" fmla="*/ 631714 h 747096"/>
                <a:gd name="connsiteX26" fmla="*/ 1063038 w 5306200"/>
                <a:gd name="connsiteY26" fmla="*/ 602869 h 747096"/>
                <a:gd name="connsiteX27" fmla="*/ 538051 w 5306200"/>
                <a:gd name="connsiteY27" fmla="*/ 522102 h 747096"/>
                <a:gd name="connsiteX28" fmla="*/ 373632 w 5306200"/>
                <a:gd name="connsiteY28" fmla="*/ 496141 h 747096"/>
                <a:gd name="connsiteX29" fmla="*/ 192723 w 5306200"/>
                <a:gd name="connsiteY29" fmla="*/ 467187 h 747096"/>
                <a:gd name="connsiteX30" fmla="*/ 0 w 5306200"/>
                <a:gd name="connsiteY30" fmla="*/ 436383 h 747096"/>
                <a:gd name="connsiteX0" fmla="*/ 0 w 6598025"/>
                <a:gd name="connsiteY0" fmla="*/ 165450 h 747096"/>
                <a:gd name="connsiteX1" fmla="*/ 1391426 w 6598025"/>
                <a:gd name="connsiteY1" fmla="*/ 386528 h 747096"/>
                <a:gd name="connsiteX2" fmla="*/ 1426040 w 6598025"/>
                <a:gd name="connsiteY2" fmla="*/ 369221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1426040 w 6598025"/>
                <a:gd name="connsiteY2" fmla="*/ 369221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463539 w 6598025"/>
                <a:gd name="connsiteY3" fmla="*/ 349029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498154 w 6598025"/>
                <a:gd name="connsiteY4" fmla="*/ 331722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526999 w 6598025"/>
                <a:gd name="connsiteY5" fmla="*/ 317299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36645 w 6598025"/>
                <a:gd name="connsiteY6" fmla="*/ 223251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32795 w 6598025"/>
                <a:gd name="connsiteY7" fmla="*/ 158866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32795 w 6598025"/>
                <a:gd name="connsiteY7" fmla="*/ 158866 h 747096"/>
                <a:gd name="connsiteX8" fmla="*/ 1928429 w 6598025"/>
                <a:gd name="connsiteY8" fmla="*/ 96984 h 747096"/>
                <a:gd name="connsiteX9" fmla="*/ 2149135 w 6598025"/>
                <a:gd name="connsiteY9" fmla="*/ 107978 h 747096"/>
                <a:gd name="connsiteX10" fmla="*/ 2427794 w 6598025"/>
                <a:gd name="connsiteY10" fmla="*/ 61933 h 747096"/>
                <a:gd name="connsiteX11" fmla="*/ 2616058 w 6598025"/>
                <a:gd name="connsiteY11" fmla="*/ 45659 h 747096"/>
                <a:gd name="connsiteX12" fmla="*/ 2927745 w 6598025"/>
                <a:gd name="connsiteY12" fmla="*/ 25360 h 747096"/>
                <a:gd name="connsiteX13" fmla="*/ 3326028 w 6598025"/>
                <a:gd name="connsiteY13" fmla="*/ 12788 h 747096"/>
                <a:gd name="connsiteX14" fmla="*/ 3737885 w 6598025"/>
                <a:gd name="connsiteY14" fmla="*/ 2499 h 747096"/>
                <a:gd name="connsiteX15" fmla="*/ 4308408 w 6598025"/>
                <a:gd name="connsiteY15" fmla="*/ 6401 h 747096"/>
                <a:gd name="connsiteX16" fmla="*/ 4999171 w 6598025"/>
                <a:gd name="connsiteY16" fmla="*/ 3917 h 747096"/>
                <a:gd name="connsiteX17" fmla="*/ 6598025 w 6598025"/>
                <a:gd name="connsiteY17" fmla="*/ 0 h 747096"/>
                <a:gd name="connsiteX18" fmla="*/ 6598025 w 6598025"/>
                <a:gd name="connsiteY18" fmla="*/ 744212 h 747096"/>
                <a:gd name="connsiteX19" fmla="*/ 4469233 w 6598025"/>
                <a:gd name="connsiteY19" fmla="*/ 747096 h 747096"/>
                <a:gd name="connsiteX20" fmla="*/ 4244238 w 6598025"/>
                <a:gd name="connsiteY20" fmla="*/ 747096 h 747096"/>
                <a:gd name="connsiteX21" fmla="*/ 4169240 w 6598025"/>
                <a:gd name="connsiteY21" fmla="*/ 747096 h 747096"/>
                <a:gd name="connsiteX22" fmla="*/ 3748097 w 6598025"/>
                <a:gd name="connsiteY22" fmla="*/ 735558 h 747096"/>
                <a:gd name="connsiteX23" fmla="*/ 3470612 w 6598025"/>
                <a:gd name="connsiteY23" fmla="*/ 720010 h 747096"/>
                <a:gd name="connsiteX24" fmla="*/ 3174073 w 6598025"/>
                <a:gd name="connsiteY24" fmla="*/ 698552 h 747096"/>
                <a:gd name="connsiteX25" fmla="*/ 2804851 w 6598025"/>
                <a:gd name="connsiteY25" fmla="*/ 652832 h 747096"/>
                <a:gd name="connsiteX26" fmla="*/ 2611587 w 6598025"/>
                <a:gd name="connsiteY26" fmla="*/ 631714 h 747096"/>
                <a:gd name="connsiteX27" fmla="*/ 2354863 w 6598025"/>
                <a:gd name="connsiteY27" fmla="*/ 602869 h 747096"/>
                <a:gd name="connsiteX28" fmla="*/ 1829876 w 6598025"/>
                <a:gd name="connsiteY28" fmla="*/ 522102 h 747096"/>
                <a:gd name="connsiteX29" fmla="*/ 1665457 w 6598025"/>
                <a:gd name="connsiteY29" fmla="*/ 496141 h 747096"/>
                <a:gd name="connsiteX30" fmla="*/ 1484548 w 6598025"/>
                <a:gd name="connsiteY30" fmla="*/ 467187 h 747096"/>
                <a:gd name="connsiteX31" fmla="*/ 0 w 6598025"/>
                <a:gd name="connsiteY31"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870379 w 6598025"/>
                <a:gd name="connsiteY7" fmla="*/ 107660 h 747096"/>
                <a:gd name="connsiteX8" fmla="*/ 1928429 w 6598025"/>
                <a:gd name="connsiteY8" fmla="*/ 96984 h 747096"/>
                <a:gd name="connsiteX9" fmla="*/ 2149135 w 6598025"/>
                <a:gd name="connsiteY9" fmla="*/ 107978 h 747096"/>
                <a:gd name="connsiteX10" fmla="*/ 2427794 w 6598025"/>
                <a:gd name="connsiteY10" fmla="*/ 61933 h 747096"/>
                <a:gd name="connsiteX11" fmla="*/ 2616058 w 6598025"/>
                <a:gd name="connsiteY11" fmla="*/ 45659 h 747096"/>
                <a:gd name="connsiteX12" fmla="*/ 2927745 w 6598025"/>
                <a:gd name="connsiteY12" fmla="*/ 25360 h 747096"/>
                <a:gd name="connsiteX13" fmla="*/ 3326028 w 6598025"/>
                <a:gd name="connsiteY13" fmla="*/ 12788 h 747096"/>
                <a:gd name="connsiteX14" fmla="*/ 3737885 w 6598025"/>
                <a:gd name="connsiteY14" fmla="*/ 2499 h 747096"/>
                <a:gd name="connsiteX15" fmla="*/ 4308408 w 6598025"/>
                <a:gd name="connsiteY15" fmla="*/ 6401 h 747096"/>
                <a:gd name="connsiteX16" fmla="*/ 4999171 w 6598025"/>
                <a:gd name="connsiteY16" fmla="*/ 3917 h 747096"/>
                <a:gd name="connsiteX17" fmla="*/ 6598025 w 6598025"/>
                <a:gd name="connsiteY17" fmla="*/ 0 h 747096"/>
                <a:gd name="connsiteX18" fmla="*/ 6598025 w 6598025"/>
                <a:gd name="connsiteY18" fmla="*/ 744212 h 747096"/>
                <a:gd name="connsiteX19" fmla="*/ 4469233 w 6598025"/>
                <a:gd name="connsiteY19" fmla="*/ 747096 h 747096"/>
                <a:gd name="connsiteX20" fmla="*/ 4244238 w 6598025"/>
                <a:gd name="connsiteY20" fmla="*/ 747096 h 747096"/>
                <a:gd name="connsiteX21" fmla="*/ 4169240 w 6598025"/>
                <a:gd name="connsiteY21" fmla="*/ 747096 h 747096"/>
                <a:gd name="connsiteX22" fmla="*/ 3748097 w 6598025"/>
                <a:gd name="connsiteY22" fmla="*/ 735558 h 747096"/>
                <a:gd name="connsiteX23" fmla="*/ 3470612 w 6598025"/>
                <a:gd name="connsiteY23" fmla="*/ 720010 h 747096"/>
                <a:gd name="connsiteX24" fmla="*/ 3174073 w 6598025"/>
                <a:gd name="connsiteY24" fmla="*/ 698552 h 747096"/>
                <a:gd name="connsiteX25" fmla="*/ 2804851 w 6598025"/>
                <a:gd name="connsiteY25" fmla="*/ 652832 h 747096"/>
                <a:gd name="connsiteX26" fmla="*/ 2611587 w 6598025"/>
                <a:gd name="connsiteY26" fmla="*/ 631714 h 747096"/>
                <a:gd name="connsiteX27" fmla="*/ 2354863 w 6598025"/>
                <a:gd name="connsiteY27" fmla="*/ 602869 h 747096"/>
                <a:gd name="connsiteX28" fmla="*/ 1829876 w 6598025"/>
                <a:gd name="connsiteY28" fmla="*/ 522102 h 747096"/>
                <a:gd name="connsiteX29" fmla="*/ 1665457 w 6598025"/>
                <a:gd name="connsiteY29" fmla="*/ 496141 h 747096"/>
                <a:gd name="connsiteX30" fmla="*/ 1484548 w 6598025"/>
                <a:gd name="connsiteY30" fmla="*/ 467187 h 747096"/>
                <a:gd name="connsiteX31" fmla="*/ 0 w 6598025"/>
                <a:gd name="connsiteY31"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666516 w 6598025"/>
                <a:gd name="connsiteY5" fmla="*/ 123446 h 747096"/>
                <a:gd name="connsiteX6" fmla="*/ 1777032 w 6598025"/>
                <a:gd name="connsiteY6" fmla="*/ 113523 h 747096"/>
                <a:gd name="connsiteX7" fmla="*/ 1928429 w 6598025"/>
                <a:gd name="connsiteY7" fmla="*/ 96984 h 747096"/>
                <a:gd name="connsiteX8" fmla="*/ 2149135 w 6598025"/>
                <a:gd name="connsiteY8" fmla="*/ 107978 h 747096"/>
                <a:gd name="connsiteX9" fmla="*/ 2427794 w 6598025"/>
                <a:gd name="connsiteY9" fmla="*/ 61933 h 747096"/>
                <a:gd name="connsiteX10" fmla="*/ 2616058 w 6598025"/>
                <a:gd name="connsiteY10" fmla="*/ 45659 h 747096"/>
                <a:gd name="connsiteX11" fmla="*/ 2927745 w 6598025"/>
                <a:gd name="connsiteY11" fmla="*/ 25360 h 747096"/>
                <a:gd name="connsiteX12" fmla="*/ 3326028 w 6598025"/>
                <a:gd name="connsiteY12" fmla="*/ 12788 h 747096"/>
                <a:gd name="connsiteX13" fmla="*/ 3737885 w 6598025"/>
                <a:gd name="connsiteY13" fmla="*/ 2499 h 747096"/>
                <a:gd name="connsiteX14" fmla="*/ 4308408 w 6598025"/>
                <a:gd name="connsiteY14" fmla="*/ 6401 h 747096"/>
                <a:gd name="connsiteX15" fmla="*/ 4999171 w 6598025"/>
                <a:gd name="connsiteY15" fmla="*/ 3917 h 747096"/>
                <a:gd name="connsiteX16" fmla="*/ 6598025 w 6598025"/>
                <a:gd name="connsiteY16" fmla="*/ 0 h 747096"/>
                <a:gd name="connsiteX17" fmla="*/ 6598025 w 6598025"/>
                <a:gd name="connsiteY17" fmla="*/ 744212 h 747096"/>
                <a:gd name="connsiteX18" fmla="*/ 4469233 w 6598025"/>
                <a:gd name="connsiteY18" fmla="*/ 747096 h 747096"/>
                <a:gd name="connsiteX19" fmla="*/ 4244238 w 6598025"/>
                <a:gd name="connsiteY19" fmla="*/ 747096 h 747096"/>
                <a:gd name="connsiteX20" fmla="*/ 4169240 w 6598025"/>
                <a:gd name="connsiteY20" fmla="*/ 747096 h 747096"/>
                <a:gd name="connsiteX21" fmla="*/ 3748097 w 6598025"/>
                <a:gd name="connsiteY21" fmla="*/ 735558 h 747096"/>
                <a:gd name="connsiteX22" fmla="*/ 3470612 w 6598025"/>
                <a:gd name="connsiteY22" fmla="*/ 720010 h 747096"/>
                <a:gd name="connsiteX23" fmla="*/ 3174073 w 6598025"/>
                <a:gd name="connsiteY23" fmla="*/ 698552 h 747096"/>
                <a:gd name="connsiteX24" fmla="*/ 2804851 w 6598025"/>
                <a:gd name="connsiteY24" fmla="*/ 652832 h 747096"/>
                <a:gd name="connsiteX25" fmla="*/ 2611587 w 6598025"/>
                <a:gd name="connsiteY25" fmla="*/ 631714 h 747096"/>
                <a:gd name="connsiteX26" fmla="*/ 2354863 w 6598025"/>
                <a:gd name="connsiteY26" fmla="*/ 602869 h 747096"/>
                <a:gd name="connsiteX27" fmla="*/ 1829876 w 6598025"/>
                <a:gd name="connsiteY27" fmla="*/ 522102 h 747096"/>
                <a:gd name="connsiteX28" fmla="*/ 1665457 w 6598025"/>
                <a:gd name="connsiteY28" fmla="*/ 496141 h 747096"/>
                <a:gd name="connsiteX29" fmla="*/ 1484548 w 6598025"/>
                <a:gd name="connsiteY29" fmla="*/ 467187 h 747096"/>
                <a:gd name="connsiteX30" fmla="*/ 0 w 6598025"/>
                <a:gd name="connsiteY30"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1928429 w 6598025"/>
                <a:gd name="connsiteY6" fmla="*/ 96984 h 747096"/>
                <a:gd name="connsiteX7" fmla="*/ 2149135 w 6598025"/>
                <a:gd name="connsiteY7" fmla="*/ 107978 h 747096"/>
                <a:gd name="connsiteX8" fmla="*/ 2427794 w 6598025"/>
                <a:gd name="connsiteY8" fmla="*/ 61933 h 747096"/>
                <a:gd name="connsiteX9" fmla="*/ 2616058 w 6598025"/>
                <a:gd name="connsiteY9" fmla="*/ 45659 h 747096"/>
                <a:gd name="connsiteX10" fmla="*/ 2927745 w 6598025"/>
                <a:gd name="connsiteY10" fmla="*/ 25360 h 747096"/>
                <a:gd name="connsiteX11" fmla="*/ 3326028 w 6598025"/>
                <a:gd name="connsiteY11" fmla="*/ 12788 h 747096"/>
                <a:gd name="connsiteX12" fmla="*/ 3737885 w 6598025"/>
                <a:gd name="connsiteY12" fmla="*/ 2499 h 747096"/>
                <a:gd name="connsiteX13" fmla="*/ 4308408 w 6598025"/>
                <a:gd name="connsiteY13" fmla="*/ 6401 h 747096"/>
                <a:gd name="connsiteX14" fmla="*/ 4999171 w 6598025"/>
                <a:gd name="connsiteY14" fmla="*/ 3917 h 747096"/>
                <a:gd name="connsiteX15" fmla="*/ 6598025 w 6598025"/>
                <a:gd name="connsiteY15" fmla="*/ 0 h 747096"/>
                <a:gd name="connsiteX16" fmla="*/ 6598025 w 6598025"/>
                <a:gd name="connsiteY16" fmla="*/ 744212 h 747096"/>
                <a:gd name="connsiteX17" fmla="*/ 4469233 w 6598025"/>
                <a:gd name="connsiteY17" fmla="*/ 747096 h 747096"/>
                <a:gd name="connsiteX18" fmla="*/ 4244238 w 6598025"/>
                <a:gd name="connsiteY18" fmla="*/ 747096 h 747096"/>
                <a:gd name="connsiteX19" fmla="*/ 4169240 w 6598025"/>
                <a:gd name="connsiteY19" fmla="*/ 747096 h 747096"/>
                <a:gd name="connsiteX20" fmla="*/ 3748097 w 6598025"/>
                <a:gd name="connsiteY20" fmla="*/ 735558 h 747096"/>
                <a:gd name="connsiteX21" fmla="*/ 3470612 w 6598025"/>
                <a:gd name="connsiteY21" fmla="*/ 720010 h 747096"/>
                <a:gd name="connsiteX22" fmla="*/ 3174073 w 6598025"/>
                <a:gd name="connsiteY22" fmla="*/ 698552 h 747096"/>
                <a:gd name="connsiteX23" fmla="*/ 2804851 w 6598025"/>
                <a:gd name="connsiteY23" fmla="*/ 652832 h 747096"/>
                <a:gd name="connsiteX24" fmla="*/ 2611587 w 6598025"/>
                <a:gd name="connsiteY24" fmla="*/ 631714 h 747096"/>
                <a:gd name="connsiteX25" fmla="*/ 2354863 w 6598025"/>
                <a:gd name="connsiteY25" fmla="*/ 602869 h 747096"/>
                <a:gd name="connsiteX26" fmla="*/ 1829876 w 6598025"/>
                <a:gd name="connsiteY26" fmla="*/ 522102 h 747096"/>
                <a:gd name="connsiteX27" fmla="*/ 1665457 w 6598025"/>
                <a:gd name="connsiteY27" fmla="*/ 496141 h 747096"/>
                <a:gd name="connsiteX28" fmla="*/ 1484548 w 6598025"/>
                <a:gd name="connsiteY28" fmla="*/ 467187 h 747096"/>
                <a:gd name="connsiteX29" fmla="*/ 0 w 6598025"/>
                <a:gd name="connsiteY29"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1928429 w 6598025"/>
                <a:gd name="connsiteY6" fmla="*/ 96984 h 747096"/>
                <a:gd name="connsiteX7" fmla="*/ 2160150 w 6598025"/>
                <a:gd name="connsiteY7" fmla="*/ 86032 h 747096"/>
                <a:gd name="connsiteX8" fmla="*/ 2427794 w 6598025"/>
                <a:gd name="connsiteY8" fmla="*/ 61933 h 747096"/>
                <a:gd name="connsiteX9" fmla="*/ 2616058 w 6598025"/>
                <a:gd name="connsiteY9" fmla="*/ 45659 h 747096"/>
                <a:gd name="connsiteX10" fmla="*/ 2927745 w 6598025"/>
                <a:gd name="connsiteY10" fmla="*/ 25360 h 747096"/>
                <a:gd name="connsiteX11" fmla="*/ 3326028 w 6598025"/>
                <a:gd name="connsiteY11" fmla="*/ 12788 h 747096"/>
                <a:gd name="connsiteX12" fmla="*/ 3737885 w 6598025"/>
                <a:gd name="connsiteY12" fmla="*/ 2499 h 747096"/>
                <a:gd name="connsiteX13" fmla="*/ 4308408 w 6598025"/>
                <a:gd name="connsiteY13" fmla="*/ 6401 h 747096"/>
                <a:gd name="connsiteX14" fmla="*/ 4999171 w 6598025"/>
                <a:gd name="connsiteY14" fmla="*/ 3917 h 747096"/>
                <a:gd name="connsiteX15" fmla="*/ 6598025 w 6598025"/>
                <a:gd name="connsiteY15" fmla="*/ 0 h 747096"/>
                <a:gd name="connsiteX16" fmla="*/ 6598025 w 6598025"/>
                <a:gd name="connsiteY16" fmla="*/ 744212 h 747096"/>
                <a:gd name="connsiteX17" fmla="*/ 4469233 w 6598025"/>
                <a:gd name="connsiteY17" fmla="*/ 747096 h 747096"/>
                <a:gd name="connsiteX18" fmla="*/ 4244238 w 6598025"/>
                <a:gd name="connsiteY18" fmla="*/ 747096 h 747096"/>
                <a:gd name="connsiteX19" fmla="*/ 4169240 w 6598025"/>
                <a:gd name="connsiteY19" fmla="*/ 747096 h 747096"/>
                <a:gd name="connsiteX20" fmla="*/ 3748097 w 6598025"/>
                <a:gd name="connsiteY20" fmla="*/ 735558 h 747096"/>
                <a:gd name="connsiteX21" fmla="*/ 3470612 w 6598025"/>
                <a:gd name="connsiteY21" fmla="*/ 720010 h 747096"/>
                <a:gd name="connsiteX22" fmla="*/ 3174073 w 6598025"/>
                <a:gd name="connsiteY22" fmla="*/ 698552 h 747096"/>
                <a:gd name="connsiteX23" fmla="*/ 2804851 w 6598025"/>
                <a:gd name="connsiteY23" fmla="*/ 652832 h 747096"/>
                <a:gd name="connsiteX24" fmla="*/ 2611587 w 6598025"/>
                <a:gd name="connsiteY24" fmla="*/ 631714 h 747096"/>
                <a:gd name="connsiteX25" fmla="*/ 2354863 w 6598025"/>
                <a:gd name="connsiteY25" fmla="*/ 602869 h 747096"/>
                <a:gd name="connsiteX26" fmla="*/ 1829876 w 6598025"/>
                <a:gd name="connsiteY26" fmla="*/ 522102 h 747096"/>
                <a:gd name="connsiteX27" fmla="*/ 1665457 w 6598025"/>
                <a:gd name="connsiteY27" fmla="*/ 496141 h 747096"/>
                <a:gd name="connsiteX28" fmla="*/ 1484548 w 6598025"/>
                <a:gd name="connsiteY28" fmla="*/ 467187 h 747096"/>
                <a:gd name="connsiteX29" fmla="*/ 0 w 6598025"/>
                <a:gd name="connsiteY29"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777032 w 6598025"/>
                <a:gd name="connsiteY5" fmla="*/ 113523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19347 w 6598025"/>
                <a:gd name="connsiteY1" fmla="*/ 137811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0593 w 6598025"/>
                <a:gd name="connsiteY3" fmla="*/ 118600 h 747096"/>
                <a:gd name="connsiteX4" fmla="*/ 1542211 w 6598025"/>
                <a:gd name="connsiteY4" fmla="*/ 112266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0593 w 6598025"/>
                <a:gd name="connsiteY3" fmla="*/ 118600 h 747096"/>
                <a:gd name="connsiteX4" fmla="*/ 1549555 w 6598025"/>
                <a:gd name="connsiteY4" fmla="*/ 86663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54134 w 6598025"/>
                <a:gd name="connsiteY5" fmla="*/ 102550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60150 w 6598025"/>
                <a:gd name="connsiteY6" fmla="*/ 86032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27794 w 6598025"/>
                <a:gd name="connsiteY7" fmla="*/ 61933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16058 w 6598025"/>
                <a:gd name="connsiteY8" fmla="*/ 45659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665457 w 6598025"/>
                <a:gd name="connsiteY26" fmla="*/ 496141 h 747096"/>
                <a:gd name="connsiteX27" fmla="*/ 1484548 w 6598025"/>
                <a:gd name="connsiteY27" fmla="*/ 467187 h 747096"/>
                <a:gd name="connsiteX28" fmla="*/ 0 w 6598025"/>
                <a:gd name="connsiteY28"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1484548 w 6598025"/>
                <a:gd name="connsiteY26" fmla="*/ 467187 h 747096"/>
                <a:gd name="connsiteX27" fmla="*/ 0 w 6598025"/>
                <a:gd name="connsiteY27" fmla="*/ 165450 h 747096"/>
                <a:gd name="connsiteX0" fmla="*/ 0 w 6598025"/>
                <a:gd name="connsiteY0" fmla="*/ 165450 h 747096"/>
                <a:gd name="connsiteX1" fmla="*/ 330362 w 6598025"/>
                <a:gd name="connsiteY1" fmla="*/ 145127 h 747096"/>
                <a:gd name="connsiteX2" fmla="*/ 732127 w 6598025"/>
                <a:gd name="connsiteY2" fmla="*/ 127820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54264 w 6598025"/>
                <a:gd name="connsiteY3" fmla="*/ 103970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49555 w 6598025"/>
                <a:gd name="connsiteY4" fmla="*/ 86663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68820 w 6598025"/>
                <a:gd name="connsiteY5" fmla="*/ 73289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78508 w 6598025"/>
                <a:gd name="connsiteY6" fmla="*/ 64086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35138 w 6598025"/>
                <a:gd name="connsiteY7" fmla="*/ 50960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30745 w 6598025"/>
                <a:gd name="connsiteY8" fmla="*/ 38343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84387 w 6598025"/>
                <a:gd name="connsiteY8" fmla="*/ 8655 h 747096"/>
                <a:gd name="connsiteX9" fmla="*/ 2927745 w 6598025"/>
                <a:gd name="connsiteY9" fmla="*/ 25360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53019 w 6598025"/>
                <a:gd name="connsiteY7" fmla="*/ 9396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464940 w 6598025"/>
                <a:gd name="connsiteY7" fmla="*/ 15334 h 747096"/>
                <a:gd name="connsiteX8" fmla="*/ 2684387 w 6598025"/>
                <a:gd name="connsiteY8" fmla="*/ 8655 h 747096"/>
                <a:gd name="connsiteX9" fmla="*/ 2963507 w 6598025"/>
                <a:gd name="connsiteY9" fmla="*/ 13485 h 747096"/>
                <a:gd name="connsiteX10" fmla="*/ 3326028 w 6598025"/>
                <a:gd name="connsiteY10" fmla="*/ 12788 h 747096"/>
                <a:gd name="connsiteX11" fmla="*/ 3737885 w 6598025"/>
                <a:gd name="connsiteY11" fmla="*/ 2499 h 747096"/>
                <a:gd name="connsiteX12" fmla="*/ 4308408 w 6598025"/>
                <a:gd name="connsiteY12" fmla="*/ 6401 h 747096"/>
                <a:gd name="connsiteX13" fmla="*/ 4999171 w 6598025"/>
                <a:gd name="connsiteY13" fmla="*/ 3917 h 747096"/>
                <a:gd name="connsiteX14" fmla="*/ 6598025 w 6598025"/>
                <a:gd name="connsiteY14" fmla="*/ 0 h 747096"/>
                <a:gd name="connsiteX15" fmla="*/ 6598025 w 6598025"/>
                <a:gd name="connsiteY15" fmla="*/ 744212 h 747096"/>
                <a:gd name="connsiteX16" fmla="*/ 4469233 w 6598025"/>
                <a:gd name="connsiteY16" fmla="*/ 747096 h 747096"/>
                <a:gd name="connsiteX17" fmla="*/ 4244238 w 6598025"/>
                <a:gd name="connsiteY17" fmla="*/ 747096 h 747096"/>
                <a:gd name="connsiteX18" fmla="*/ 4169240 w 6598025"/>
                <a:gd name="connsiteY18" fmla="*/ 747096 h 747096"/>
                <a:gd name="connsiteX19" fmla="*/ 3748097 w 6598025"/>
                <a:gd name="connsiteY19" fmla="*/ 735558 h 747096"/>
                <a:gd name="connsiteX20" fmla="*/ 3470612 w 6598025"/>
                <a:gd name="connsiteY20" fmla="*/ 720010 h 747096"/>
                <a:gd name="connsiteX21" fmla="*/ 3174073 w 6598025"/>
                <a:gd name="connsiteY21" fmla="*/ 698552 h 747096"/>
                <a:gd name="connsiteX22" fmla="*/ 2804851 w 6598025"/>
                <a:gd name="connsiteY22" fmla="*/ 652832 h 747096"/>
                <a:gd name="connsiteX23" fmla="*/ 2611587 w 6598025"/>
                <a:gd name="connsiteY23" fmla="*/ 631714 h 747096"/>
                <a:gd name="connsiteX24" fmla="*/ 2354863 w 6598025"/>
                <a:gd name="connsiteY24" fmla="*/ 602869 h 747096"/>
                <a:gd name="connsiteX25" fmla="*/ 1829876 w 6598025"/>
                <a:gd name="connsiteY25" fmla="*/ 522102 h 747096"/>
                <a:gd name="connsiteX26" fmla="*/ 0 w 6598025"/>
                <a:gd name="connsiteY26"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2963507 w 6598025"/>
                <a:gd name="connsiteY8" fmla="*/ 13485 h 747096"/>
                <a:gd name="connsiteX9" fmla="*/ 3326028 w 6598025"/>
                <a:gd name="connsiteY9" fmla="*/ 12788 h 747096"/>
                <a:gd name="connsiteX10" fmla="*/ 3737885 w 6598025"/>
                <a:gd name="connsiteY10" fmla="*/ 2499 h 747096"/>
                <a:gd name="connsiteX11" fmla="*/ 4308408 w 6598025"/>
                <a:gd name="connsiteY11" fmla="*/ 6401 h 747096"/>
                <a:gd name="connsiteX12" fmla="*/ 4999171 w 6598025"/>
                <a:gd name="connsiteY12" fmla="*/ 3917 h 747096"/>
                <a:gd name="connsiteX13" fmla="*/ 6598025 w 6598025"/>
                <a:gd name="connsiteY13" fmla="*/ 0 h 747096"/>
                <a:gd name="connsiteX14" fmla="*/ 6598025 w 6598025"/>
                <a:gd name="connsiteY14" fmla="*/ 744212 h 747096"/>
                <a:gd name="connsiteX15" fmla="*/ 4469233 w 6598025"/>
                <a:gd name="connsiteY15" fmla="*/ 747096 h 747096"/>
                <a:gd name="connsiteX16" fmla="*/ 4244238 w 6598025"/>
                <a:gd name="connsiteY16" fmla="*/ 747096 h 747096"/>
                <a:gd name="connsiteX17" fmla="*/ 4169240 w 6598025"/>
                <a:gd name="connsiteY17" fmla="*/ 747096 h 747096"/>
                <a:gd name="connsiteX18" fmla="*/ 3748097 w 6598025"/>
                <a:gd name="connsiteY18" fmla="*/ 735558 h 747096"/>
                <a:gd name="connsiteX19" fmla="*/ 3470612 w 6598025"/>
                <a:gd name="connsiteY19" fmla="*/ 720010 h 747096"/>
                <a:gd name="connsiteX20" fmla="*/ 3174073 w 6598025"/>
                <a:gd name="connsiteY20" fmla="*/ 698552 h 747096"/>
                <a:gd name="connsiteX21" fmla="*/ 2804851 w 6598025"/>
                <a:gd name="connsiteY21" fmla="*/ 652832 h 747096"/>
                <a:gd name="connsiteX22" fmla="*/ 2611587 w 6598025"/>
                <a:gd name="connsiteY22" fmla="*/ 631714 h 747096"/>
                <a:gd name="connsiteX23" fmla="*/ 2354863 w 6598025"/>
                <a:gd name="connsiteY23" fmla="*/ 602869 h 747096"/>
                <a:gd name="connsiteX24" fmla="*/ 1829876 w 6598025"/>
                <a:gd name="connsiteY24" fmla="*/ 522102 h 747096"/>
                <a:gd name="connsiteX25" fmla="*/ 0 w 6598025"/>
                <a:gd name="connsiteY25"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326028 w 6598025"/>
                <a:gd name="connsiteY8" fmla="*/ 12788 h 747096"/>
                <a:gd name="connsiteX9" fmla="*/ 3737885 w 6598025"/>
                <a:gd name="connsiteY9" fmla="*/ 2499 h 747096"/>
                <a:gd name="connsiteX10" fmla="*/ 4308408 w 6598025"/>
                <a:gd name="connsiteY10" fmla="*/ 6401 h 747096"/>
                <a:gd name="connsiteX11" fmla="*/ 4999171 w 6598025"/>
                <a:gd name="connsiteY11" fmla="*/ 3917 h 747096"/>
                <a:gd name="connsiteX12" fmla="*/ 6598025 w 6598025"/>
                <a:gd name="connsiteY12" fmla="*/ 0 h 747096"/>
                <a:gd name="connsiteX13" fmla="*/ 6598025 w 6598025"/>
                <a:gd name="connsiteY13" fmla="*/ 744212 h 747096"/>
                <a:gd name="connsiteX14" fmla="*/ 4469233 w 6598025"/>
                <a:gd name="connsiteY14" fmla="*/ 747096 h 747096"/>
                <a:gd name="connsiteX15" fmla="*/ 4244238 w 6598025"/>
                <a:gd name="connsiteY15" fmla="*/ 747096 h 747096"/>
                <a:gd name="connsiteX16" fmla="*/ 4169240 w 6598025"/>
                <a:gd name="connsiteY16" fmla="*/ 747096 h 747096"/>
                <a:gd name="connsiteX17" fmla="*/ 3748097 w 6598025"/>
                <a:gd name="connsiteY17" fmla="*/ 735558 h 747096"/>
                <a:gd name="connsiteX18" fmla="*/ 3470612 w 6598025"/>
                <a:gd name="connsiteY18" fmla="*/ 720010 h 747096"/>
                <a:gd name="connsiteX19" fmla="*/ 3174073 w 6598025"/>
                <a:gd name="connsiteY19" fmla="*/ 698552 h 747096"/>
                <a:gd name="connsiteX20" fmla="*/ 2804851 w 6598025"/>
                <a:gd name="connsiteY20" fmla="*/ 652832 h 747096"/>
                <a:gd name="connsiteX21" fmla="*/ 2611587 w 6598025"/>
                <a:gd name="connsiteY21" fmla="*/ 631714 h 747096"/>
                <a:gd name="connsiteX22" fmla="*/ 2354863 w 6598025"/>
                <a:gd name="connsiteY22" fmla="*/ 602869 h 747096"/>
                <a:gd name="connsiteX23" fmla="*/ 1829876 w 6598025"/>
                <a:gd name="connsiteY23" fmla="*/ 522102 h 747096"/>
                <a:gd name="connsiteX24" fmla="*/ 0 w 6598025"/>
                <a:gd name="connsiteY24"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85769 w 6598025"/>
                <a:gd name="connsiteY2" fmla="*/ 98132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804851 w 6598025"/>
                <a:gd name="connsiteY19" fmla="*/ 652832 h 747096"/>
                <a:gd name="connsiteX20" fmla="*/ 2611587 w 6598025"/>
                <a:gd name="connsiteY20" fmla="*/ 631714 h 747096"/>
                <a:gd name="connsiteX21" fmla="*/ 2354863 w 6598025"/>
                <a:gd name="connsiteY21" fmla="*/ 602869 h 747096"/>
                <a:gd name="connsiteX22" fmla="*/ 1829876 w 6598025"/>
                <a:gd name="connsiteY22" fmla="*/ 522102 h 747096"/>
                <a:gd name="connsiteX23" fmla="*/ 0 w 6598025"/>
                <a:gd name="connsiteY23"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4169240 w 6598025"/>
                <a:gd name="connsiteY15" fmla="*/ 747096 h 747096"/>
                <a:gd name="connsiteX16" fmla="*/ 3748097 w 6598025"/>
                <a:gd name="connsiteY16" fmla="*/ 735558 h 747096"/>
                <a:gd name="connsiteX17" fmla="*/ 3470612 w 6598025"/>
                <a:gd name="connsiteY17" fmla="*/ 720010 h 747096"/>
                <a:gd name="connsiteX18" fmla="*/ 3174073 w 6598025"/>
                <a:gd name="connsiteY18" fmla="*/ 698552 h 747096"/>
                <a:gd name="connsiteX19" fmla="*/ 2611587 w 6598025"/>
                <a:gd name="connsiteY19" fmla="*/ 631714 h 747096"/>
                <a:gd name="connsiteX20" fmla="*/ 2354863 w 6598025"/>
                <a:gd name="connsiteY20" fmla="*/ 602869 h 747096"/>
                <a:gd name="connsiteX21" fmla="*/ 1829876 w 6598025"/>
                <a:gd name="connsiteY21" fmla="*/ 522102 h 747096"/>
                <a:gd name="connsiteX22" fmla="*/ 0 w 6598025"/>
                <a:gd name="connsiteY22" fmla="*/ 165450 h 747096"/>
                <a:gd name="connsiteX0" fmla="*/ 0 w 6598025"/>
                <a:gd name="connsiteY0" fmla="*/ 165450 h 747096"/>
                <a:gd name="connsiteX1" fmla="*/ 330362 w 6598025"/>
                <a:gd name="connsiteY1" fmla="*/ 145127 h 747096"/>
                <a:gd name="connsiteX2" fmla="*/ 797690 w 6598025"/>
                <a:gd name="connsiteY2" fmla="*/ 104069 h 747096"/>
                <a:gd name="connsiteX3" fmla="*/ 1295985 w 6598025"/>
                <a:gd name="connsiteY3" fmla="*/ 74281 h 747096"/>
                <a:gd name="connsiteX4" fmla="*/ 1585317 w 6598025"/>
                <a:gd name="connsiteY4" fmla="*/ 56975 h 747096"/>
                <a:gd name="connsiteX5" fmla="*/ 1886701 w 6598025"/>
                <a:gd name="connsiteY5" fmla="*/ 37663 h 747096"/>
                <a:gd name="connsiteX6" fmla="*/ 2184469 w 6598025"/>
                <a:gd name="connsiteY6" fmla="*/ 28460 h 747096"/>
                <a:gd name="connsiteX7" fmla="*/ 2684387 w 6598025"/>
                <a:gd name="connsiteY7" fmla="*/ 8655 h 747096"/>
                <a:gd name="connsiteX8" fmla="*/ 3737885 w 6598025"/>
                <a:gd name="connsiteY8" fmla="*/ 2499 h 747096"/>
                <a:gd name="connsiteX9" fmla="*/ 4308408 w 6598025"/>
                <a:gd name="connsiteY9" fmla="*/ 6401 h 747096"/>
                <a:gd name="connsiteX10" fmla="*/ 4999171 w 6598025"/>
                <a:gd name="connsiteY10" fmla="*/ 3917 h 747096"/>
                <a:gd name="connsiteX11" fmla="*/ 6598025 w 6598025"/>
                <a:gd name="connsiteY11" fmla="*/ 0 h 747096"/>
                <a:gd name="connsiteX12" fmla="*/ 6598025 w 6598025"/>
                <a:gd name="connsiteY12" fmla="*/ 744212 h 747096"/>
                <a:gd name="connsiteX13" fmla="*/ 4469233 w 6598025"/>
                <a:gd name="connsiteY13" fmla="*/ 747096 h 747096"/>
                <a:gd name="connsiteX14" fmla="*/ 4244238 w 6598025"/>
                <a:gd name="connsiteY14" fmla="*/ 747096 h 747096"/>
                <a:gd name="connsiteX15" fmla="*/ 3748097 w 6598025"/>
                <a:gd name="connsiteY15" fmla="*/ 735558 h 747096"/>
                <a:gd name="connsiteX16" fmla="*/ 3470612 w 6598025"/>
                <a:gd name="connsiteY16" fmla="*/ 720010 h 747096"/>
                <a:gd name="connsiteX17" fmla="*/ 3174073 w 6598025"/>
                <a:gd name="connsiteY17" fmla="*/ 698552 h 747096"/>
                <a:gd name="connsiteX18" fmla="*/ 2611587 w 6598025"/>
                <a:gd name="connsiteY18" fmla="*/ 631714 h 747096"/>
                <a:gd name="connsiteX19" fmla="*/ 2354863 w 6598025"/>
                <a:gd name="connsiteY19" fmla="*/ 602869 h 747096"/>
                <a:gd name="connsiteX20" fmla="*/ 1829876 w 6598025"/>
                <a:gd name="connsiteY20" fmla="*/ 522102 h 747096"/>
                <a:gd name="connsiteX21" fmla="*/ 0 w 6598025"/>
                <a:gd name="connsiteY21" fmla="*/ 165450 h 74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98025" h="747096">
                  <a:moveTo>
                    <a:pt x="0" y="165450"/>
                  </a:moveTo>
                  <a:lnTo>
                    <a:pt x="330362" y="145127"/>
                  </a:lnTo>
                  <a:lnTo>
                    <a:pt x="797690" y="104069"/>
                  </a:lnTo>
                  <a:lnTo>
                    <a:pt x="1295985" y="74281"/>
                  </a:lnTo>
                  <a:lnTo>
                    <a:pt x="1585317" y="56975"/>
                  </a:lnTo>
                  <a:lnTo>
                    <a:pt x="1886701" y="37663"/>
                  </a:lnTo>
                  <a:cubicBezTo>
                    <a:pt x="1989691" y="33291"/>
                    <a:pt x="2083352" y="29743"/>
                    <a:pt x="2184469" y="28460"/>
                  </a:cubicBezTo>
                  <a:lnTo>
                    <a:pt x="2684387" y="8655"/>
                  </a:lnTo>
                  <a:lnTo>
                    <a:pt x="3737885" y="2499"/>
                  </a:lnTo>
                  <a:lnTo>
                    <a:pt x="4308408" y="6401"/>
                  </a:lnTo>
                  <a:lnTo>
                    <a:pt x="4999171" y="3917"/>
                  </a:lnTo>
                  <a:lnTo>
                    <a:pt x="6598025" y="0"/>
                  </a:lnTo>
                  <a:lnTo>
                    <a:pt x="6598025" y="744212"/>
                  </a:lnTo>
                  <a:lnTo>
                    <a:pt x="4469233" y="747096"/>
                  </a:lnTo>
                  <a:lnTo>
                    <a:pt x="4244238" y="747096"/>
                  </a:lnTo>
                  <a:lnTo>
                    <a:pt x="3748097" y="735558"/>
                  </a:lnTo>
                  <a:cubicBezTo>
                    <a:pt x="3631659" y="731044"/>
                    <a:pt x="3563107" y="725193"/>
                    <a:pt x="3470612" y="720010"/>
                  </a:cubicBezTo>
                  <a:lnTo>
                    <a:pt x="3174073" y="698552"/>
                  </a:lnTo>
                  <a:lnTo>
                    <a:pt x="2611587" y="631714"/>
                  </a:lnTo>
                  <a:lnTo>
                    <a:pt x="2354863" y="602869"/>
                  </a:lnTo>
                  <a:lnTo>
                    <a:pt x="1829876" y="522102"/>
                  </a:lnTo>
                  <a:lnTo>
                    <a:pt x="0" y="16545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grpSp>
        <p:nvGrpSpPr>
          <p:cNvPr id="46" name="Group 45" hidden="1"/>
          <p:cNvGrpSpPr/>
          <p:nvPr userDrawn="1"/>
        </p:nvGrpSpPr>
        <p:grpSpPr>
          <a:xfrm>
            <a:off x="-250429" y="-248204"/>
            <a:ext cx="12579836" cy="10338568"/>
            <a:chOff x="-94871" y="-186153"/>
            <a:chExt cx="9248972" cy="7753926"/>
          </a:xfrm>
        </p:grpSpPr>
        <p:sp>
          <p:nvSpPr>
            <p:cNvPr id="42" name="Freeform 41"/>
            <p:cNvSpPr>
              <a:spLocks/>
            </p:cNvSpPr>
            <p:nvPr userDrawn="1"/>
          </p:nvSpPr>
          <p:spPr bwMode="auto">
            <a:xfrm rot="7359879">
              <a:off x="1731890" y="23803"/>
              <a:ext cx="5937912" cy="8456220"/>
            </a:xfrm>
            <a:custGeom>
              <a:avLst/>
              <a:gdLst>
                <a:gd name="connsiteX0" fmla="*/ 1576791 w 5937912"/>
                <a:gd name="connsiteY0" fmla="*/ 5964846 h 8456220"/>
                <a:gd name="connsiteX1" fmla="*/ 1122616 w 5937912"/>
                <a:gd name="connsiteY1" fmla="*/ 5153283 h 8456220"/>
                <a:gd name="connsiteX2" fmla="*/ 1317 w 5937912"/>
                <a:gd name="connsiteY2" fmla="*/ 860987 h 8456220"/>
                <a:gd name="connsiteX3" fmla="*/ 0 w 5937912"/>
                <a:gd name="connsiteY3" fmla="*/ 841677 h 8456220"/>
                <a:gd name="connsiteX4" fmla="*/ 1312826 w 5937912"/>
                <a:gd name="connsiteY4" fmla="*/ 0 h 8456220"/>
                <a:gd name="connsiteX5" fmla="*/ 5937912 w 5937912"/>
                <a:gd name="connsiteY5" fmla="*/ 7214097 h 8456220"/>
                <a:gd name="connsiteX6" fmla="*/ 4000477 w 5937912"/>
                <a:gd name="connsiteY6" fmla="*/ 8456220 h 8456220"/>
                <a:gd name="connsiteX7" fmla="*/ 3905396 w 5937912"/>
                <a:gd name="connsiteY7" fmla="*/ 8407067 h 8456220"/>
                <a:gd name="connsiteX8" fmla="*/ 2139968 w 5937912"/>
                <a:gd name="connsiteY8" fmla="*/ 6776410 h 8456220"/>
                <a:gd name="connsiteX9" fmla="*/ 1576791 w 5937912"/>
                <a:gd name="connsiteY9" fmla="*/ 5964846 h 845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37912" h="8456220">
                  <a:moveTo>
                    <a:pt x="1576791" y="5964846"/>
                  </a:moveTo>
                  <a:cubicBezTo>
                    <a:pt x="1413288" y="5706622"/>
                    <a:pt x="1267952" y="5448397"/>
                    <a:pt x="1122616" y="5153283"/>
                  </a:cubicBezTo>
                  <a:cubicBezTo>
                    <a:pt x="526510" y="3821811"/>
                    <a:pt x="126002" y="2391045"/>
                    <a:pt x="1317" y="860987"/>
                  </a:cubicBezTo>
                  <a:lnTo>
                    <a:pt x="0" y="841677"/>
                  </a:lnTo>
                  <a:lnTo>
                    <a:pt x="1312826" y="0"/>
                  </a:lnTo>
                  <a:lnTo>
                    <a:pt x="5937912" y="7214097"/>
                  </a:lnTo>
                  <a:lnTo>
                    <a:pt x="4000477" y="8456220"/>
                  </a:lnTo>
                  <a:lnTo>
                    <a:pt x="3905396" y="8407067"/>
                  </a:lnTo>
                  <a:cubicBezTo>
                    <a:pt x="3286760" y="8050243"/>
                    <a:pt x="2684978" y="7514195"/>
                    <a:pt x="2139968" y="6776410"/>
                  </a:cubicBezTo>
                  <a:cubicBezTo>
                    <a:pt x="1921964" y="6481296"/>
                    <a:pt x="1740294" y="6223071"/>
                    <a:pt x="1576791" y="5964846"/>
                  </a:cubicBezTo>
                  <a:close/>
                </a:path>
              </a:pathLst>
            </a:custGeom>
            <a:solidFill>
              <a:srgbClr val="0095D6"/>
            </a:solidFill>
            <a:ln>
              <a:no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444492"/>
                </a:solidFill>
              </a:endParaRPr>
            </a:p>
          </p:txBody>
        </p:sp>
        <p:sp>
          <p:nvSpPr>
            <p:cNvPr id="33" name="Freeform 32"/>
            <p:cNvSpPr>
              <a:spLocks/>
            </p:cNvSpPr>
            <p:nvPr userDrawn="1"/>
          </p:nvSpPr>
          <p:spPr bwMode="auto">
            <a:xfrm rot="10800000">
              <a:off x="-580" y="1976715"/>
              <a:ext cx="9154681" cy="3160320"/>
            </a:xfrm>
            <a:custGeom>
              <a:avLst/>
              <a:gdLst>
                <a:gd name="connsiteX0" fmla="*/ 0 w 9154681"/>
                <a:gd name="connsiteY0" fmla="*/ 3360626 h 3360626"/>
                <a:gd name="connsiteX1" fmla="*/ 0 w 9154681"/>
                <a:gd name="connsiteY1" fmla="*/ 0 h 3360626"/>
                <a:gd name="connsiteX2" fmla="*/ 8936232 w 9154681"/>
                <a:gd name="connsiteY2" fmla="*/ 0 h 3360626"/>
                <a:gd name="connsiteX3" fmla="*/ 9014405 w 9154681"/>
                <a:gd name="connsiteY3" fmla="*/ 84036 h 3360626"/>
                <a:gd name="connsiteX4" fmla="*/ 9154681 w 9154681"/>
                <a:gd name="connsiteY4" fmla="*/ 249114 h 3360626"/>
                <a:gd name="connsiteX5" fmla="*/ 9154681 w 9154681"/>
                <a:gd name="connsiteY5" fmla="*/ 2283670 h 3360626"/>
                <a:gd name="connsiteX6" fmla="*/ 9076403 w 9154681"/>
                <a:gd name="connsiteY6" fmla="*/ 2244605 h 3360626"/>
                <a:gd name="connsiteX7" fmla="*/ 65356 w 9154681"/>
                <a:gd name="connsiteY7" fmla="*/ 3357654 h 336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4681" h="3360626">
                  <a:moveTo>
                    <a:pt x="0" y="3360626"/>
                  </a:moveTo>
                  <a:lnTo>
                    <a:pt x="0" y="0"/>
                  </a:lnTo>
                  <a:lnTo>
                    <a:pt x="8936232" y="0"/>
                  </a:lnTo>
                  <a:lnTo>
                    <a:pt x="9014405" y="84036"/>
                  </a:lnTo>
                  <a:lnTo>
                    <a:pt x="9154681" y="249114"/>
                  </a:lnTo>
                  <a:lnTo>
                    <a:pt x="9154681" y="2283670"/>
                  </a:lnTo>
                  <a:lnTo>
                    <a:pt x="9076403" y="2244605"/>
                  </a:lnTo>
                  <a:cubicBezTo>
                    <a:pt x="6226987" y="898485"/>
                    <a:pt x="3159170" y="3123495"/>
                    <a:pt x="65356" y="3357654"/>
                  </a:cubicBezTo>
                  <a:close/>
                </a:path>
              </a:pathLst>
            </a:custGeom>
            <a:solidFill>
              <a:srgbClr val="81BC55"/>
            </a:solidFill>
            <a:ln w="73025">
              <a:solidFill>
                <a:schemeClr val="bg1"/>
              </a:solid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444492"/>
                </a:solidFill>
              </a:endParaRPr>
            </a:p>
          </p:txBody>
        </p:sp>
        <p:sp>
          <p:nvSpPr>
            <p:cNvPr id="20" name="Freeform 19"/>
            <p:cNvSpPr>
              <a:spLocks/>
            </p:cNvSpPr>
            <p:nvPr userDrawn="1"/>
          </p:nvSpPr>
          <p:spPr bwMode="auto">
            <a:xfrm rot="18440126" flipH="1">
              <a:off x="611114" y="-892138"/>
              <a:ext cx="7753926" cy="9165895"/>
            </a:xfrm>
            <a:custGeom>
              <a:avLst/>
              <a:gdLst>
                <a:gd name="connsiteX0" fmla="*/ 5268899 w 7753926"/>
                <a:gd name="connsiteY0" fmla="*/ 0 h 9165895"/>
                <a:gd name="connsiteX1" fmla="*/ 5214173 w 7753926"/>
                <a:gd name="connsiteY1" fmla="*/ 74916 h 9165895"/>
                <a:gd name="connsiteX2" fmla="*/ 169182 w 7753926"/>
                <a:gd name="connsiteY2" fmla="*/ 7366223 h 9165895"/>
                <a:gd name="connsiteX3" fmla="*/ 0 w 7753926"/>
                <a:gd name="connsiteY3" fmla="*/ 7481484 h 9165895"/>
                <a:gd name="connsiteX4" fmla="*/ 2208270 w 7753926"/>
                <a:gd name="connsiteY4" fmla="*/ 9165895 h 9165895"/>
                <a:gd name="connsiteX5" fmla="*/ 7753926 w 7753926"/>
                <a:gd name="connsiteY5" fmla="*/ 1895513 h 9165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3926" h="9165895">
                  <a:moveTo>
                    <a:pt x="5268899" y="0"/>
                  </a:moveTo>
                  <a:lnTo>
                    <a:pt x="5214173" y="74916"/>
                  </a:lnTo>
                  <a:cubicBezTo>
                    <a:pt x="3566207" y="2395009"/>
                    <a:pt x="2733114" y="5526627"/>
                    <a:pt x="169182" y="7366223"/>
                  </a:cubicBezTo>
                  <a:lnTo>
                    <a:pt x="0" y="7481484"/>
                  </a:lnTo>
                  <a:lnTo>
                    <a:pt x="2208270" y="9165895"/>
                  </a:lnTo>
                  <a:lnTo>
                    <a:pt x="7753926" y="1895513"/>
                  </a:lnTo>
                  <a:close/>
                </a:path>
              </a:pathLst>
            </a:custGeom>
            <a:solidFill>
              <a:srgbClr val="134782"/>
            </a:solidFill>
            <a:ln w="60325">
              <a:solidFill>
                <a:schemeClr val="bg1"/>
              </a:solid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FFFFFF"/>
                </a:solidFill>
              </a:endParaRPr>
            </a:p>
          </p:txBody>
        </p:sp>
      </p:grpSp>
      <p:sp>
        <p:nvSpPr>
          <p:cNvPr id="43" name="Title 1"/>
          <p:cNvSpPr>
            <a:spLocks noGrp="1"/>
          </p:cNvSpPr>
          <p:nvPr>
            <p:ph type="ctrTitle"/>
          </p:nvPr>
        </p:nvSpPr>
        <p:spPr>
          <a:xfrm>
            <a:off x="334435" y="4368336"/>
            <a:ext cx="11523133" cy="875369"/>
          </a:xfrm>
          <a:prstGeom prst="rect">
            <a:avLst/>
          </a:prstGeom>
        </p:spPr>
        <p:txBody>
          <a:bodyPr lIns="91438" tIns="45719" rIns="91438" bIns="45719" anchor="b">
            <a:normAutofit/>
          </a:bodyPr>
          <a:lstStyle>
            <a:lvl1pPr algn="ctr">
              <a:defRPr sz="3733" b="1">
                <a:solidFill>
                  <a:schemeClr val="bg1"/>
                </a:solidFill>
              </a:defRPr>
            </a:lvl1pPr>
          </a:lstStyle>
          <a:p>
            <a:r>
              <a:rPr lang="en-US" dirty="0"/>
              <a:t>Click to edit Master title style</a:t>
            </a:r>
          </a:p>
        </p:txBody>
      </p:sp>
      <p:sp>
        <p:nvSpPr>
          <p:cNvPr id="44" name="Subtitle 2"/>
          <p:cNvSpPr>
            <a:spLocks noGrp="1"/>
          </p:cNvSpPr>
          <p:nvPr>
            <p:ph type="subTitle" idx="1"/>
          </p:nvPr>
        </p:nvSpPr>
        <p:spPr>
          <a:xfrm>
            <a:off x="334435" y="5444355"/>
            <a:ext cx="11523133" cy="615796"/>
          </a:xfrm>
          <a:prstGeom prst="rect">
            <a:avLst/>
          </a:prstGeom>
          <a:noFill/>
        </p:spPr>
        <p:txBody>
          <a:bodyPr lIns="91438" tIns="45719" rIns="91438" bIns="45719" anchor="b">
            <a:normAutofit/>
          </a:bodyPr>
          <a:lstStyle>
            <a:lvl1pPr marL="0" indent="0" algn="ctr">
              <a:spcBef>
                <a:spcPts val="0"/>
              </a:spcBef>
              <a:buNone/>
              <a:defRPr sz="3200" b="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subtitle style</a:t>
            </a:r>
          </a:p>
        </p:txBody>
      </p:sp>
      <p:sp>
        <p:nvSpPr>
          <p:cNvPr id="2" name="TextBox 1"/>
          <p:cNvSpPr txBox="1"/>
          <p:nvPr userDrawn="1"/>
        </p:nvSpPr>
        <p:spPr>
          <a:xfrm>
            <a:off x="0" y="1"/>
            <a:ext cx="2130392" cy="276999"/>
          </a:xfrm>
          <a:prstGeom prst="rect">
            <a:avLst/>
          </a:prstGeom>
          <a:noFill/>
        </p:spPr>
        <p:txBody>
          <a:bodyPr wrap="square" rtlCol="0">
            <a:spAutoFit/>
          </a:bodyPr>
          <a:lstStyle/>
          <a:p>
            <a:pPr defTabSz="1219140"/>
            <a:r>
              <a:rPr lang="en-US" sz="1200" dirty="0" smtClean="0">
                <a:solidFill>
                  <a:srgbClr val="444492"/>
                </a:solidFill>
              </a:rPr>
              <a:t>SAIR.GLA.18.10.0222</a:t>
            </a:r>
            <a:endParaRPr lang="en-US" sz="1200" dirty="0">
              <a:solidFill>
                <a:srgbClr val="444492"/>
              </a:solidFill>
            </a:endParaRPr>
          </a:p>
        </p:txBody>
      </p:sp>
    </p:spTree>
    <p:extLst>
      <p:ext uri="{BB962C8B-B14F-4D97-AF65-F5344CB8AC3E}">
        <p14:creationId xmlns:p14="http://schemas.microsoft.com/office/powerpoint/2010/main" val="24455628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grpSp>
        <p:nvGrpSpPr>
          <p:cNvPr id="46" name="Group 45" hidden="1"/>
          <p:cNvGrpSpPr/>
          <p:nvPr userDrawn="1"/>
        </p:nvGrpSpPr>
        <p:grpSpPr>
          <a:xfrm>
            <a:off x="-250429" y="-248204"/>
            <a:ext cx="12579836" cy="10338568"/>
            <a:chOff x="-94871" y="-186153"/>
            <a:chExt cx="9248972" cy="7753926"/>
          </a:xfrm>
        </p:grpSpPr>
        <p:sp>
          <p:nvSpPr>
            <p:cNvPr id="42" name="Freeform 41"/>
            <p:cNvSpPr>
              <a:spLocks/>
            </p:cNvSpPr>
            <p:nvPr userDrawn="1"/>
          </p:nvSpPr>
          <p:spPr bwMode="auto">
            <a:xfrm rot="7359879">
              <a:off x="1731890" y="23803"/>
              <a:ext cx="5937912" cy="8456220"/>
            </a:xfrm>
            <a:custGeom>
              <a:avLst/>
              <a:gdLst>
                <a:gd name="connsiteX0" fmla="*/ 1576791 w 5937912"/>
                <a:gd name="connsiteY0" fmla="*/ 5964846 h 8456220"/>
                <a:gd name="connsiteX1" fmla="*/ 1122616 w 5937912"/>
                <a:gd name="connsiteY1" fmla="*/ 5153283 h 8456220"/>
                <a:gd name="connsiteX2" fmla="*/ 1317 w 5937912"/>
                <a:gd name="connsiteY2" fmla="*/ 860987 h 8456220"/>
                <a:gd name="connsiteX3" fmla="*/ 0 w 5937912"/>
                <a:gd name="connsiteY3" fmla="*/ 841677 h 8456220"/>
                <a:gd name="connsiteX4" fmla="*/ 1312826 w 5937912"/>
                <a:gd name="connsiteY4" fmla="*/ 0 h 8456220"/>
                <a:gd name="connsiteX5" fmla="*/ 5937912 w 5937912"/>
                <a:gd name="connsiteY5" fmla="*/ 7214097 h 8456220"/>
                <a:gd name="connsiteX6" fmla="*/ 4000477 w 5937912"/>
                <a:gd name="connsiteY6" fmla="*/ 8456220 h 8456220"/>
                <a:gd name="connsiteX7" fmla="*/ 3905396 w 5937912"/>
                <a:gd name="connsiteY7" fmla="*/ 8407067 h 8456220"/>
                <a:gd name="connsiteX8" fmla="*/ 2139968 w 5937912"/>
                <a:gd name="connsiteY8" fmla="*/ 6776410 h 8456220"/>
                <a:gd name="connsiteX9" fmla="*/ 1576791 w 5937912"/>
                <a:gd name="connsiteY9" fmla="*/ 5964846 h 845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37912" h="8456220">
                  <a:moveTo>
                    <a:pt x="1576791" y="5964846"/>
                  </a:moveTo>
                  <a:cubicBezTo>
                    <a:pt x="1413288" y="5706622"/>
                    <a:pt x="1267952" y="5448397"/>
                    <a:pt x="1122616" y="5153283"/>
                  </a:cubicBezTo>
                  <a:cubicBezTo>
                    <a:pt x="526510" y="3821811"/>
                    <a:pt x="126002" y="2391045"/>
                    <a:pt x="1317" y="860987"/>
                  </a:cubicBezTo>
                  <a:lnTo>
                    <a:pt x="0" y="841677"/>
                  </a:lnTo>
                  <a:lnTo>
                    <a:pt x="1312826" y="0"/>
                  </a:lnTo>
                  <a:lnTo>
                    <a:pt x="5937912" y="7214097"/>
                  </a:lnTo>
                  <a:lnTo>
                    <a:pt x="4000477" y="8456220"/>
                  </a:lnTo>
                  <a:lnTo>
                    <a:pt x="3905396" y="8407067"/>
                  </a:lnTo>
                  <a:cubicBezTo>
                    <a:pt x="3286760" y="8050243"/>
                    <a:pt x="2684978" y="7514195"/>
                    <a:pt x="2139968" y="6776410"/>
                  </a:cubicBezTo>
                  <a:cubicBezTo>
                    <a:pt x="1921964" y="6481296"/>
                    <a:pt x="1740294" y="6223071"/>
                    <a:pt x="1576791" y="5964846"/>
                  </a:cubicBezTo>
                  <a:close/>
                </a:path>
              </a:pathLst>
            </a:custGeom>
            <a:solidFill>
              <a:srgbClr val="0095D6"/>
            </a:solidFill>
            <a:ln>
              <a:no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444492"/>
                </a:solidFill>
              </a:endParaRPr>
            </a:p>
          </p:txBody>
        </p:sp>
        <p:sp>
          <p:nvSpPr>
            <p:cNvPr id="33" name="Freeform 32"/>
            <p:cNvSpPr>
              <a:spLocks/>
            </p:cNvSpPr>
            <p:nvPr userDrawn="1"/>
          </p:nvSpPr>
          <p:spPr bwMode="auto">
            <a:xfrm rot="10800000">
              <a:off x="-580" y="1976715"/>
              <a:ext cx="9154681" cy="3160320"/>
            </a:xfrm>
            <a:custGeom>
              <a:avLst/>
              <a:gdLst>
                <a:gd name="connsiteX0" fmla="*/ 0 w 9154681"/>
                <a:gd name="connsiteY0" fmla="*/ 3360626 h 3360626"/>
                <a:gd name="connsiteX1" fmla="*/ 0 w 9154681"/>
                <a:gd name="connsiteY1" fmla="*/ 0 h 3360626"/>
                <a:gd name="connsiteX2" fmla="*/ 8936232 w 9154681"/>
                <a:gd name="connsiteY2" fmla="*/ 0 h 3360626"/>
                <a:gd name="connsiteX3" fmla="*/ 9014405 w 9154681"/>
                <a:gd name="connsiteY3" fmla="*/ 84036 h 3360626"/>
                <a:gd name="connsiteX4" fmla="*/ 9154681 w 9154681"/>
                <a:gd name="connsiteY4" fmla="*/ 249114 h 3360626"/>
                <a:gd name="connsiteX5" fmla="*/ 9154681 w 9154681"/>
                <a:gd name="connsiteY5" fmla="*/ 2283670 h 3360626"/>
                <a:gd name="connsiteX6" fmla="*/ 9076403 w 9154681"/>
                <a:gd name="connsiteY6" fmla="*/ 2244605 h 3360626"/>
                <a:gd name="connsiteX7" fmla="*/ 65356 w 9154681"/>
                <a:gd name="connsiteY7" fmla="*/ 3357654 h 336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54681" h="3360626">
                  <a:moveTo>
                    <a:pt x="0" y="3360626"/>
                  </a:moveTo>
                  <a:lnTo>
                    <a:pt x="0" y="0"/>
                  </a:lnTo>
                  <a:lnTo>
                    <a:pt x="8936232" y="0"/>
                  </a:lnTo>
                  <a:lnTo>
                    <a:pt x="9014405" y="84036"/>
                  </a:lnTo>
                  <a:lnTo>
                    <a:pt x="9154681" y="249114"/>
                  </a:lnTo>
                  <a:lnTo>
                    <a:pt x="9154681" y="2283670"/>
                  </a:lnTo>
                  <a:lnTo>
                    <a:pt x="9076403" y="2244605"/>
                  </a:lnTo>
                  <a:cubicBezTo>
                    <a:pt x="6226987" y="898485"/>
                    <a:pt x="3159170" y="3123495"/>
                    <a:pt x="65356" y="3357654"/>
                  </a:cubicBezTo>
                  <a:close/>
                </a:path>
              </a:pathLst>
            </a:custGeom>
            <a:solidFill>
              <a:srgbClr val="81BC55"/>
            </a:solidFill>
            <a:ln w="73025">
              <a:solidFill>
                <a:schemeClr val="bg1"/>
              </a:solid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444492"/>
                </a:solidFill>
              </a:endParaRPr>
            </a:p>
          </p:txBody>
        </p:sp>
        <p:sp>
          <p:nvSpPr>
            <p:cNvPr id="20" name="Freeform 19"/>
            <p:cNvSpPr>
              <a:spLocks/>
            </p:cNvSpPr>
            <p:nvPr userDrawn="1"/>
          </p:nvSpPr>
          <p:spPr bwMode="auto">
            <a:xfrm rot="18440126" flipH="1">
              <a:off x="611114" y="-892138"/>
              <a:ext cx="7753926" cy="9165895"/>
            </a:xfrm>
            <a:custGeom>
              <a:avLst/>
              <a:gdLst>
                <a:gd name="connsiteX0" fmla="*/ 5268899 w 7753926"/>
                <a:gd name="connsiteY0" fmla="*/ 0 h 9165895"/>
                <a:gd name="connsiteX1" fmla="*/ 5214173 w 7753926"/>
                <a:gd name="connsiteY1" fmla="*/ 74916 h 9165895"/>
                <a:gd name="connsiteX2" fmla="*/ 169182 w 7753926"/>
                <a:gd name="connsiteY2" fmla="*/ 7366223 h 9165895"/>
                <a:gd name="connsiteX3" fmla="*/ 0 w 7753926"/>
                <a:gd name="connsiteY3" fmla="*/ 7481484 h 9165895"/>
                <a:gd name="connsiteX4" fmla="*/ 2208270 w 7753926"/>
                <a:gd name="connsiteY4" fmla="*/ 9165895 h 9165895"/>
                <a:gd name="connsiteX5" fmla="*/ 7753926 w 7753926"/>
                <a:gd name="connsiteY5" fmla="*/ 1895513 h 9165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3926" h="9165895">
                  <a:moveTo>
                    <a:pt x="5268899" y="0"/>
                  </a:moveTo>
                  <a:lnTo>
                    <a:pt x="5214173" y="74916"/>
                  </a:lnTo>
                  <a:cubicBezTo>
                    <a:pt x="3566207" y="2395009"/>
                    <a:pt x="2733114" y="5526627"/>
                    <a:pt x="169182" y="7366223"/>
                  </a:cubicBezTo>
                  <a:lnTo>
                    <a:pt x="0" y="7481484"/>
                  </a:lnTo>
                  <a:lnTo>
                    <a:pt x="2208270" y="9165895"/>
                  </a:lnTo>
                  <a:lnTo>
                    <a:pt x="7753926" y="1895513"/>
                  </a:lnTo>
                  <a:close/>
                </a:path>
              </a:pathLst>
            </a:custGeom>
            <a:solidFill>
              <a:srgbClr val="134782"/>
            </a:solidFill>
            <a:ln w="60325">
              <a:solidFill>
                <a:schemeClr val="bg1"/>
              </a:solidFill>
            </a:ln>
          </p:spPr>
          <p:txBody>
            <a:bodyPr vert="horz" wrap="square" lIns="91440" tIns="45720" rIns="91440" bIns="45720" numCol="1" anchor="t" anchorCtr="0" compatLnSpc="1">
              <a:prstTxWarp prst="textNoShape">
                <a:avLst/>
              </a:prstTxWarp>
              <a:noAutofit/>
            </a:bodyPr>
            <a:lstStyle/>
            <a:p>
              <a:pPr defTabSz="1219140"/>
              <a:endParaRPr lang="en-GB" sz="2400">
                <a:solidFill>
                  <a:srgbClr val="FFFFFF"/>
                </a:solidFill>
              </a:endParaRPr>
            </a:p>
          </p:txBody>
        </p:sp>
      </p:grpSp>
      <p:sp>
        <p:nvSpPr>
          <p:cNvPr id="21" name="Title 1"/>
          <p:cNvSpPr>
            <a:spLocks noGrp="1"/>
          </p:cNvSpPr>
          <p:nvPr>
            <p:ph type="title" hasCustomPrompt="1"/>
          </p:nvPr>
        </p:nvSpPr>
        <p:spPr>
          <a:xfrm>
            <a:off x="334435" y="2035460"/>
            <a:ext cx="11523133" cy="1920000"/>
          </a:xfrm>
          <a:prstGeom prst="rect">
            <a:avLst/>
          </a:prstGeom>
        </p:spPr>
        <p:txBody>
          <a:bodyPr lIns="91438" tIns="45719" rIns="91438" bIns="45719" anchor="b"/>
          <a:lstStyle>
            <a:lvl1pPr>
              <a:defRPr sz="3733" b="1">
                <a:solidFill>
                  <a:srgbClr val="134782"/>
                </a:solidFill>
              </a:defRPr>
            </a:lvl1pPr>
          </a:lstStyle>
          <a:p>
            <a:r>
              <a:rPr lang="en-GB" dirty="0"/>
              <a:t>Click to edit Divider title style</a:t>
            </a:r>
            <a:endParaRPr lang="en-US" dirty="0"/>
          </a:p>
        </p:txBody>
      </p:sp>
      <p:sp>
        <p:nvSpPr>
          <p:cNvPr id="24" name="Slide Number Placeholder 5"/>
          <p:cNvSpPr>
            <a:spLocks noGrp="1"/>
          </p:cNvSpPr>
          <p:nvPr>
            <p:ph type="sldNum" sz="quarter" idx="4"/>
          </p:nvPr>
        </p:nvSpPr>
        <p:spPr>
          <a:xfrm>
            <a:off x="9033682" y="6346195"/>
            <a:ext cx="2823887" cy="360096"/>
          </a:xfrm>
          <a:prstGeom prst="rect">
            <a:avLst/>
          </a:prstGeom>
        </p:spPr>
        <p:txBody>
          <a:bodyPr vert="horz" lIns="91438" tIns="45719" rIns="91438" bIns="45719" rtlCol="0" anchor="ctr"/>
          <a:lstStyle>
            <a:lvl1pPr algn="r">
              <a:defRPr sz="1333">
                <a:solidFill>
                  <a:schemeClr val="bg1"/>
                </a:solidFill>
                <a:latin typeface="Arial" panose="020B0604020202020204" pitchFamily="34" charset="0"/>
                <a:cs typeface="Arial" panose="020B0604020202020204" pitchFamily="34" charset="0"/>
              </a:defRPr>
            </a:lvl1pPr>
          </a:lstStyle>
          <a:p>
            <a:pPr defTabSz="1219140"/>
            <a:fld id="{293A60AA-2399-48DC-9473-E7280D604B21}" type="slidenum">
              <a:rPr lang="en-GB" smtClean="0">
                <a:solidFill>
                  <a:srgbClr val="FFFFFF"/>
                </a:solidFill>
              </a:rPr>
              <a:pPr defTabSz="1219140"/>
              <a:t>‹#›</a:t>
            </a:fld>
            <a:endParaRPr lang="en-GB">
              <a:solidFill>
                <a:srgbClr val="FFFFFF"/>
              </a:solidFill>
            </a:endParaRPr>
          </a:p>
        </p:txBody>
      </p:sp>
      <p:pic>
        <p:nvPicPr>
          <p:cNvPr id="11"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43413"/>
          <a:stretch/>
        </p:blipFill>
        <p:spPr bwMode="auto">
          <a:xfrm>
            <a:off x="-16934" y="4521201"/>
            <a:ext cx="12225867"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userDrawn="1"/>
        </p:nvSpPr>
        <p:spPr>
          <a:xfrm>
            <a:off x="-16933" y="26306"/>
            <a:ext cx="1704313" cy="276999"/>
          </a:xfrm>
          <a:prstGeom prst="rect">
            <a:avLst/>
          </a:prstGeom>
        </p:spPr>
        <p:txBody>
          <a:bodyPr wrap="none">
            <a:spAutoFit/>
          </a:bodyPr>
          <a:lstStyle/>
          <a:p>
            <a:pPr defTabSz="1219140">
              <a:defRPr/>
            </a:pPr>
            <a:r>
              <a:rPr lang="en-US" sz="1200" dirty="0" smtClean="0">
                <a:solidFill>
                  <a:srgbClr val="444492"/>
                </a:solidFill>
              </a:rPr>
              <a:t>SAIR.GLA.18.10.0222</a:t>
            </a:r>
            <a:endParaRPr lang="en-US" sz="1200" dirty="0">
              <a:solidFill>
                <a:srgbClr val="444492"/>
              </a:solidFill>
            </a:endParaRPr>
          </a:p>
        </p:txBody>
      </p:sp>
    </p:spTree>
    <p:extLst>
      <p:ext uri="{BB962C8B-B14F-4D97-AF65-F5344CB8AC3E}">
        <p14:creationId xmlns:p14="http://schemas.microsoft.com/office/powerpoint/2010/main" val="2143577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1219140"/>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smtClean="0"/>
              <a:t>Click to edit Master title style</a:t>
            </a:r>
            <a:endParaRPr lang="en-US" dirty="0"/>
          </a:p>
        </p:txBody>
      </p:sp>
      <p:cxnSp>
        <p:nvCxnSpPr>
          <p:cNvPr id="21" name="Straight Connector 20"/>
          <p:cNvCxnSpPr/>
          <p:nvPr userDrawn="1"/>
        </p:nvCxnSpPr>
        <p:spPr>
          <a:xfrm>
            <a:off x="383120" y="824580"/>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6833791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3" name="Content Placeholder 2"/>
          <p:cNvSpPr>
            <a:spLocks noGrp="1"/>
          </p:cNvSpPr>
          <p:nvPr>
            <p:ph idx="1"/>
          </p:nvPr>
        </p:nvSpPr>
        <p:spPr>
          <a:xfrm>
            <a:off x="389675" y="1030819"/>
            <a:ext cx="5592533"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2"/>
          </p:nvPr>
        </p:nvSpPr>
        <p:spPr>
          <a:xfrm>
            <a:off x="6209795" y="1030819"/>
            <a:ext cx="5647773"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1" name="Group 20"/>
          <p:cNvGrpSpPr/>
          <p:nvPr userDrawn="1"/>
        </p:nvGrpSpPr>
        <p:grpSpPr>
          <a:xfrm>
            <a:off x="-4306" y="6351341"/>
            <a:ext cx="12196308" cy="506659"/>
            <a:chOff x="-3231" y="4763506"/>
            <a:chExt cx="9147231" cy="379994"/>
          </a:xfrm>
        </p:grpSpPr>
        <p:sp>
          <p:nvSpPr>
            <p:cNvPr id="22" name="Freeform 21"/>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1219140"/>
              <a:endParaRPr lang="en-GB" sz="2400">
                <a:solidFill>
                  <a:srgbClr val="FFFFFF"/>
                </a:solidFill>
              </a:endParaRPr>
            </a:p>
          </p:txBody>
        </p:sp>
        <p:sp>
          <p:nvSpPr>
            <p:cNvPr id="23" name="Freeform 22"/>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sp>
        <p:nvSpPr>
          <p:cNvPr id="27"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8"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cxnSp>
        <p:nvCxnSpPr>
          <p:cNvPr id="31" name="Straight Connector 30"/>
          <p:cNvCxnSpPr/>
          <p:nvPr userDrawn="1"/>
        </p:nvCxnSpPr>
        <p:spPr>
          <a:xfrm>
            <a:off x="383120" y="78134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6" name="Text Placeholder 5">
            <a:extLst>
              <a:ext uri="{FF2B5EF4-FFF2-40B4-BE49-F238E27FC236}">
                <a16:creationId xmlns:a16="http://schemas.microsoft.com/office/drawing/2014/main" id="{F6372B03-52F0-404D-93B4-591FB95B16F7}"/>
              </a:ext>
            </a:extLst>
          </p:cNvPr>
          <p:cNvSpPr>
            <a:spLocks noGrp="1"/>
          </p:cNvSpPr>
          <p:nvPr>
            <p:ph type="body" sz="quarter" idx="13"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7" name="Text Placeholder 5">
            <a:extLst>
              <a:ext uri="{FF2B5EF4-FFF2-40B4-BE49-F238E27FC236}">
                <a16:creationId xmlns:a16="http://schemas.microsoft.com/office/drawing/2014/main" id="{71A09A5B-6255-4116-8447-574A6C6578DF}"/>
              </a:ext>
            </a:extLst>
          </p:cNvPr>
          <p:cNvSpPr>
            <a:spLocks noGrp="1"/>
          </p:cNvSpPr>
          <p:nvPr>
            <p:ph type="body" sz="quarter" idx="14"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2829120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14" name="Group 13"/>
          <p:cNvGrpSpPr/>
          <p:nvPr userDrawn="1"/>
        </p:nvGrpSpPr>
        <p:grpSpPr>
          <a:xfrm>
            <a:off x="-4306"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1219140"/>
              <a:endParaRPr lang="en-GB" sz="2400">
                <a:solidFill>
                  <a:srgbClr val="FFFFFF"/>
                </a:solidFill>
              </a:endParaRPr>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sp>
        <p:nvSpPr>
          <p:cNvPr id="22"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sp>
        <p:nvSpPr>
          <p:cNvPr id="23"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cxnSp>
        <p:nvCxnSpPr>
          <p:cNvPr id="25" name="Straight Connector 24"/>
          <p:cNvCxnSpPr/>
          <p:nvPr userDrawn="1"/>
        </p:nvCxnSpPr>
        <p:spPr>
          <a:xfrm>
            <a:off x="383120" y="841873"/>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a:extLst>
              <a:ext uri="{FF2B5EF4-FFF2-40B4-BE49-F238E27FC236}">
                <a16:creationId xmlns:a16="http://schemas.microsoft.com/office/drawing/2014/main" id="{2467AB3C-1D6E-4FB5-ACBB-448BAB08D7A5}"/>
              </a:ext>
            </a:extLst>
          </p:cNvPr>
          <p:cNvSpPr>
            <a:spLocks noGrp="1"/>
          </p:cNvSpPr>
          <p:nvPr>
            <p:ph type="body" sz="quarter" idx="10" hasCustomPrompt="1"/>
          </p:nvPr>
        </p:nvSpPr>
        <p:spPr>
          <a:xfrm>
            <a:off x="265781" y="5557613"/>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3" name="Text Placeholder 5">
            <a:extLst>
              <a:ext uri="{FF2B5EF4-FFF2-40B4-BE49-F238E27FC236}">
                <a16:creationId xmlns:a16="http://schemas.microsoft.com/office/drawing/2014/main" id="{232EEA83-1D64-4FAD-ADDC-420D8A0E3277}"/>
              </a:ext>
            </a:extLst>
          </p:cNvPr>
          <p:cNvSpPr>
            <a:spLocks noGrp="1"/>
          </p:cNvSpPr>
          <p:nvPr>
            <p:ph type="body" sz="quarter" idx="11" hasCustomPrompt="1"/>
          </p:nvPr>
        </p:nvSpPr>
        <p:spPr>
          <a:xfrm>
            <a:off x="6319792" y="55484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spTree>
    <p:extLst>
      <p:ext uri="{BB962C8B-B14F-4D97-AF65-F5344CB8AC3E}">
        <p14:creationId xmlns:p14="http://schemas.microsoft.com/office/powerpoint/2010/main" val="10960616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Sanofi External COVER bg. ">
    <p:spTree>
      <p:nvGrpSpPr>
        <p:cNvPr id="1" name=""/>
        <p:cNvGrpSpPr/>
        <p:nvPr/>
      </p:nvGrpSpPr>
      <p:grpSpPr>
        <a:xfrm>
          <a:off x="0" y="0"/>
          <a:ext cx="0" cy="0"/>
          <a:chOff x="0" y="0"/>
          <a:chExt cx="0" cy="0"/>
        </a:xfrm>
      </p:grpSpPr>
      <p:pic>
        <p:nvPicPr>
          <p:cNvPr id="11" name="Picture 10" descr="Sanofi-COVER.png"/>
          <p:cNvPicPr>
            <a:picLocks noChangeAspect="1"/>
          </p:cNvPicPr>
          <p:nvPr/>
        </p:nvPicPr>
        <p:blipFill>
          <a:blip r:embed="rId2" cstate="print"/>
          <a:stretch>
            <a:fillRect/>
          </a:stretch>
        </p:blipFill>
        <p:spPr>
          <a:xfrm>
            <a:off x="8" y="0"/>
            <a:ext cx="12190993" cy="5364037"/>
          </a:xfrm>
          <a:prstGeom prst="rect">
            <a:avLst/>
          </a:prstGeom>
        </p:spPr>
      </p:pic>
      <p:sp>
        <p:nvSpPr>
          <p:cNvPr id="9" name="Title 1"/>
          <p:cNvSpPr>
            <a:spLocks noGrp="1"/>
          </p:cNvSpPr>
          <p:nvPr>
            <p:ph type="ctrTitle"/>
          </p:nvPr>
        </p:nvSpPr>
        <p:spPr>
          <a:xfrm>
            <a:off x="579665" y="327558"/>
            <a:ext cx="10560000" cy="1128921"/>
          </a:xfrm>
          <a:prstGeom prst="rect">
            <a:avLst/>
          </a:prstGeom>
        </p:spPr>
        <p:txBody>
          <a:bodyPr lIns="91438" tIns="45719" rIns="91438" bIns="45719" anchor="t">
            <a:normAutofit/>
          </a:bodyPr>
          <a:lstStyle>
            <a:lvl1pPr algn="l">
              <a:defRPr sz="2800" b="1">
                <a:solidFill>
                  <a:schemeClr val="bg1"/>
                </a:solidFill>
              </a:defRPr>
            </a:lvl1pPr>
          </a:lstStyle>
          <a:p>
            <a:r>
              <a:rPr lang="en-US"/>
              <a:t>Click to edit Master title style</a:t>
            </a:r>
            <a:endParaRPr lang="en-US" dirty="0"/>
          </a:p>
        </p:txBody>
      </p:sp>
      <p:sp>
        <p:nvSpPr>
          <p:cNvPr id="10" name="Subtitle 2"/>
          <p:cNvSpPr>
            <a:spLocks noGrp="1"/>
          </p:cNvSpPr>
          <p:nvPr>
            <p:ph type="subTitle" idx="1"/>
          </p:nvPr>
        </p:nvSpPr>
        <p:spPr>
          <a:xfrm>
            <a:off x="579665" y="1505612"/>
            <a:ext cx="10560000" cy="1041973"/>
          </a:xfrm>
          <a:prstGeom prst="rect">
            <a:avLst/>
          </a:prstGeom>
        </p:spPr>
        <p:txBody>
          <a:bodyPr lIns="91438" tIns="45719" rIns="91438" bIns="45719">
            <a:normAutofit/>
          </a:bodyPr>
          <a:lstStyle>
            <a:lvl1pPr marL="0" indent="0" algn="l">
              <a:spcBef>
                <a:spcPts val="0"/>
              </a:spcBef>
              <a:buNone/>
              <a:defRPr sz="2400">
                <a:solidFill>
                  <a:schemeClr val="bg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8"/>
          <p:cNvSpPr>
            <a:spLocks noGrp="1"/>
          </p:cNvSpPr>
          <p:nvPr>
            <p:ph type="sldNum" sz="quarter" idx="4"/>
          </p:nvPr>
        </p:nvSpPr>
        <p:spPr>
          <a:xfrm>
            <a:off x="13098" y="6356407"/>
            <a:ext cx="455596" cy="366183"/>
          </a:xfrm>
          <a:prstGeom prst="rect">
            <a:avLst/>
          </a:prstGeom>
        </p:spPr>
        <p:txBody>
          <a:bodyPr vert="horz" lIns="91438" tIns="45719" rIns="91438" bIns="45719" rtlCol="0" anchor="ctr"/>
          <a:lstStyle>
            <a:lvl1pPr algn="r">
              <a:defRPr sz="800">
                <a:solidFill>
                  <a:srgbClr val="4D4D4F"/>
                </a:solidFill>
              </a:defRPr>
            </a:lvl1pPr>
          </a:lstStyle>
          <a:p>
            <a:pPr defTabSz="1219140"/>
            <a:fld id="{2F337113-A138-4A2A-8C07-030BDC07D2CB}" type="slidenum">
              <a:rPr lang="en-GB" smtClean="0"/>
              <a:pPr defTabSz="1219140"/>
              <a:t>‹#›</a:t>
            </a:fld>
            <a:endParaRPr lang="en-GB" dirty="0"/>
          </a:p>
        </p:txBody>
      </p:sp>
      <p:sp>
        <p:nvSpPr>
          <p:cNvPr id="7" name="Footer Placeholder 3"/>
          <p:cNvSpPr>
            <a:spLocks noGrp="1"/>
          </p:cNvSpPr>
          <p:nvPr>
            <p:ph type="ftr" sz="quarter" idx="3"/>
          </p:nvPr>
        </p:nvSpPr>
        <p:spPr>
          <a:xfrm>
            <a:off x="609600" y="5793157"/>
            <a:ext cx="10560000" cy="326339"/>
          </a:xfrm>
          <a:prstGeom prst="rect">
            <a:avLst/>
          </a:prstGeom>
        </p:spPr>
        <p:txBody>
          <a:bodyPr lIns="91438" tIns="45719" rIns="91438" bIns="45719"/>
          <a:lstStyle>
            <a:lvl1pPr>
              <a:defRPr sz="800">
                <a:solidFill>
                  <a:srgbClr val="596169"/>
                </a:solidFill>
              </a:defRPr>
            </a:lvl1pPr>
          </a:lstStyle>
          <a:p>
            <a:pPr defTabSz="1219140"/>
            <a:endParaRPr lang="en-GB" dirty="0"/>
          </a:p>
        </p:txBody>
      </p:sp>
      <p:sp>
        <p:nvSpPr>
          <p:cNvPr id="2" name="Rectangle 1"/>
          <p:cNvSpPr/>
          <p:nvPr userDrawn="1"/>
        </p:nvSpPr>
        <p:spPr>
          <a:xfrm>
            <a:off x="1" y="-4785"/>
            <a:ext cx="1704313" cy="276999"/>
          </a:xfrm>
          <a:prstGeom prst="rect">
            <a:avLst/>
          </a:prstGeom>
        </p:spPr>
        <p:txBody>
          <a:bodyPr wrap="none">
            <a:spAutoFit/>
          </a:bodyPr>
          <a:lstStyle/>
          <a:p>
            <a:pPr defTabSz="1219140">
              <a:defRPr/>
            </a:pPr>
            <a:r>
              <a:rPr lang="en-US" sz="1200" dirty="0" smtClean="0">
                <a:solidFill>
                  <a:srgbClr val="FFFFFF"/>
                </a:solidFill>
              </a:rPr>
              <a:t>SAIR.GLA.18.10.0222</a:t>
            </a:r>
            <a:endParaRPr lang="en-US" sz="1200" dirty="0">
              <a:solidFill>
                <a:srgbClr val="FFFFFF"/>
              </a:solidFill>
            </a:endParaRPr>
          </a:p>
        </p:txBody>
      </p:sp>
    </p:spTree>
    <p:extLst>
      <p:ext uri="{BB962C8B-B14F-4D97-AF65-F5344CB8AC3E}">
        <p14:creationId xmlns:p14="http://schemas.microsoft.com/office/powerpoint/2010/main" val="22389123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lIns="91438" tIns="45719" rIns="91438" bIns="45719"/>
          <a:lstStyle>
            <a:lvl1pPr>
              <a:defRPr sz="2800" b="1">
                <a:solidFill>
                  <a:schemeClr val="accent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2129059"/>
            <a:ext cx="10560000" cy="3207176"/>
          </a:xfrm>
          <a:prstGeom prst="rect">
            <a:avLst/>
          </a:prstGeom>
        </p:spPr>
        <p:txBody>
          <a:bodyPr lIns="91438" tIns="45719" rIns="91438" bIns="45719"/>
          <a:lstStyle>
            <a:lvl1pPr>
              <a:spcBef>
                <a:spcPts val="1200"/>
              </a:spcBef>
              <a:spcAft>
                <a:spcPts val="0"/>
              </a:spcAft>
              <a:buClr>
                <a:srgbClr val="81BD55"/>
              </a:buClr>
              <a:defRPr sz="2400">
                <a:solidFill>
                  <a:srgbClr val="596169"/>
                </a:solidFill>
              </a:defRPr>
            </a:lvl1pPr>
            <a:lvl2pPr>
              <a:spcBef>
                <a:spcPts val="480"/>
              </a:spcBef>
              <a:spcAft>
                <a:spcPts val="0"/>
              </a:spcAft>
              <a:buClr>
                <a:srgbClr val="81BD55"/>
              </a:buClr>
              <a:defRPr sz="2000">
                <a:solidFill>
                  <a:srgbClr val="596169"/>
                </a:solidFill>
              </a:defRPr>
            </a:lvl2pPr>
            <a:lvl3pPr>
              <a:spcBef>
                <a:spcPts val="480"/>
              </a:spcBef>
              <a:spcAft>
                <a:spcPts val="0"/>
              </a:spcAft>
              <a:buClr>
                <a:srgbClr val="81BD55"/>
              </a:buClr>
              <a:defRPr sz="1867">
                <a:solidFill>
                  <a:srgbClr val="596169"/>
                </a:solidFill>
              </a:defRPr>
            </a:lvl3pPr>
            <a:lvl4pPr>
              <a:spcBef>
                <a:spcPts val="480"/>
              </a:spcBef>
              <a:spcAft>
                <a:spcPts val="0"/>
              </a:spcAft>
              <a:buClr>
                <a:srgbClr val="81BD55"/>
              </a:buClr>
              <a:defRPr sz="1867">
                <a:solidFill>
                  <a:srgbClr val="596169"/>
                </a:solidFill>
              </a:defRPr>
            </a:lvl4pPr>
            <a:lvl5pPr>
              <a:spcBef>
                <a:spcPts val="480"/>
              </a:spcBef>
              <a:spcAft>
                <a:spcPts val="0"/>
              </a:spcAft>
              <a:buClr>
                <a:srgbClr val="81BD55"/>
              </a:buClr>
              <a:defRPr sz="1867">
                <a:solidFill>
                  <a:srgbClr val="59616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a:xfrm>
            <a:off x="609600" y="5656387"/>
            <a:ext cx="10560000" cy="463108"/>
          </a:xfrm>
          <a:prstGeom prst="rect">
            <a:avLst/>
          </a:prstGeom>
        </p:spPr>
        <p:txBody>
          <a:bodyPr lIns="91438" tIns="45719" rIns="91438" bIns="45719"/>
          <a:lstStyle>
            <a:lvl1pPr>
              <a:defRPr sz="800"/>
            </a:lvl1pPr>
          </a:lstStyle>
          <a:p>
            <a:pPr defTabSz="1219140"/>
            <a:endParaRPr lang="en-GB" dirty="0">
              <a:solidFill>
                <a:srgbClr val="444492"/>
              </a:solidFill>
            </a:endParaRPr>
          </a:p>
        </p:txBody>
      </p:sp>
      <p:sp>
        <p:nvSpPr>
          <p:cNvPr id="10" name="Text Placeholder 9"/>
          <p:cNvSpPr>
            <a:spLocks noGrp="1"/>
          </p:cNvSpPr>
          <p:nvPr>
            <p:ph type="body" sz="quarter" idx="11" hasCustomPrompt="1"/>
          </p:nvPr>
        </p:nvSpPr>
        <p:spPr>
          <a:xfrm>
            <a:off x="609601" y="1438361"/>
            <a:ext cx="10560051" cy="690696"/>
          </a:xfrm>
          <a:prstGeom prst="rect">
            <a:avLst/>
          </a:prstGeom>
        </p:spPr>
        <p:txBody>
          <a:bodyPr lIns="91438" tIns="45719" rIns="91438" bIns="45719"/>
          <a:lstStyle>
            <a:lvl1pPr marL="0" indent="0">
              <a:buNone/>
              <a:defRPr sz="2400">
                <a:solidFill>
                  <a:srgbClr val="81B838"/>
                </a:solidFill>
              </a:defRPr>
            </a:lvl1pPr>
            <a:lvl2pPr>
              <a:buNone/>
              <a:defRPr>
                <a:solidFill>
                  <a:schemeClr val="tx2"/>
                </a:solidFill>
              </a:defRPr>
            </a:lvl2pPr>
            <a:lvl3pPr>
              <a:buNone/>
              <a:defRPr>
                <a:solidFill>
                  <a:schemeClr val="tx2"/>
                </a:solidFill>
              </a:defRPr>
            </a:lvl3pPr>
            <a:lvl4pPr>
              <a:buNone/>
              <a:defRPr>
                <a:solidFill>
                  <a:schemeClr val="tx2"/>
                </a:solidFill>
              </a:defRPr>
            </a:lvl4pPr>
            <a:lvl5pPr>
              <a:buNone/>
              <a:defRPr>
                <a:solidFill>
                  <a:schemeClr val="tx2"/>
                </a:solidFill>
              </a:defRPr>
            </a:lvl5pPr>
          </a:lstStyle>
          <a:p>
            <a:pPr lvl="0"/>
            <a:r>
              <a:rPr lang="en-US" dirty="0"/>
              <a:t>Click to edit Subtitle style</a:t>
            </a:r>
          </a:p>
        </p:txBody>
      </p:sp>
    </p:spTree>
    <p:extLst>
      <p:ext uri="{BB962C8B-B14F-4D97-AF65-F5344CB8AC3E}">
        <p14:creationId xmlns:p14="http://schemas.microsoft.com/office/powerpoint/2010/main" val="6935445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11582400" cy="4343400"/>
          </a:xfrm>
        </p:spPr>
        <p:txBody>
          <a:bodyPr lIns="91438" tIns="45719" rIns="91438" bIns="45719"/>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
        <p:nvSpPr>
          <p:cNvPr id="5" name="Title 4"/>
          <p:cNvSpPr>
            <a:spLocks noGrp="1"/>
          </p:cNvSpPr>
          <p:nvPr>
            <p:ph type="title"/>
          </p:nvPr>
        </p:nvSpPr>
        <p:spPr/>
        <p:txBody>
          <a:bodyPr lIns="91438" tIns="45719" rIns="91438" bIns="45719"/>
          <a:lstStyle/>
          <a:p>
            <a:r>
              <a:rPr lang="en-US"/>
              <a:t>Click to edit Master title style</a:t>
            </a:r>
            <a:endParaRPr lang="en-GB"/>
          </a:p>
        </p:txBody>
      </p:sp>
      <p:sp>
        <p:nvSpPr>
          <p:cNvPr id="6" name="Text Placeholder 6"/>
          <p:cNvSpPr>
            <a:spLocks noGrp="1"/>
          </p:cNvSpPr>
          <p:nvPr>
            <p:ph type="body" sz="quarter" idx="12" hasCustomPrompt="1"/>
          </p:nvPr>
        </p:nvSpPr>
        <p:spPr>
          <a:xfrm>
            <a:off x="304800" y="5638800"/>
            <a:ext cx="9448800" cy="609600"/>
          </a:xfrm>
        </p:spPr>
        <p:txBody>
          <a:bodyPr lIns="0" tIns="0" rIns="0" bIns="0" anchor="b">
            <a:normAutofit/>
          </a:bodyPr>
          <a:lstStyle>
            <a:lvl1pPr marL="0" indent="0" algn="l">
              <a:buNone/>
              <a:defRPr sz="800">
                <a:solidFill>
                  <a:schemeClr val="tx1"/>
                </a:solidFill>
              </a:defRPr>
            </a:lvl1pPr>
            <a:lvl5pPr>
              <a:defRPr/>
            </a:lvl5pPr>
          </a:lstStyle>
          <a:p>
            <a:pPr lvl="0"/>
            <a:r>
              <a:rPr lang="en-US" dirty="0"/>
              <a:t>References</a:t>
            </a:r>
            <a:endParaRPr lang="en-GB" dirty="0"/>
          </a:p>
        </p:txBody>
      </p:sp>
    </p:spTree>
    <p:extLst>
      <p:ext uri="{BB962C8B-B14F-4D97-AF65-F5344CB8AC3E}">
        <p14:creationId xmlns:p14="http://schemas.microsoft.com/office/powerpoint/2010/main" val="2334508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BF9DB1-53D3-49E5-AEAF-C48AF71A46EC}" type="datetimeFigureOut">
              <a:rPr lang="en-US" smtClean="0"/>
              <a:t>6/23/2021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20561466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Blank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422804" y="6206403"/>
            <a:ext cx="522417" cy="382653"/>
          </a:xfrm>
          <a:prstGeom prst="rect">
            <a:avLst/>
          </a:prstGeom>
        </p:spPr>
        <p:txBody>
          <a:bodyPr lIns="91438" tIns="45719" rIns="91438" bIns="45719"/>
          <a:lstStyle>
            <a:lvl1pPr algn="ctr">
              <a:defRPr>
                <a:solidFill>
                  <a:schemeClr val="accent5">
                    <a:lumMod val="50000"/>
                  </a:schemeClr>
                </a:solidFill>
              </a:defRPr>
            </a:lvl1pPr>
          </a:lstStyle>
          <a:p>
            <a:pPr defTabSz="1219140"/>
            <a:fld id="{A29B6D77-1BCB-964A-A4D8-0C59F2B02AE9}" type="slidenum">
              <a:rPr lang="en-US" smtClean="0">
                <a:solidFill>
                  <a:srgbClr val="4765AD">
                    <a:lumMod val="50000"/>
                  </a:srgbClr>
                </a:solidFill>
              </a:rPr>
              <a:pPr defTabSz="1219140"/>
              <a:t>‹#›</a:t>
            </a:fld>
            <a:endParaRPr lang="en-US">
              <a:solidFill>
                <a:srgbClr val="4765AD">
                  <a:lumMod val="50000"/>
                </a:srgbClr>
              </a:solidFill>
            </a:endParaRPr>
          </a:p>
        </p:txBody>
      </p:sp>
      <p:sp>
        <p:nvSpPr>
          <p:cNvPr id="2" name="Title 1"/>
          <p:cNvSpPr>
            <a:spLocks noGrp="1"/>
          </p:cNvSpPr>
          <p:nvPr>
            <p:ph type="title" hasCustomPrompt="1"/>
          </p:nvPr>
        </p:nvSpPr>
        <p:spPr/>
        <p:txBody>
          <a:bodyPr lIns="91438" tIns="45719" rIns="91438" bIns="45719">
            <a:normAutofit/>
          </a:bodyPr>
          <a:lstStyle>
            <a:lvl1pPr>
              <a:defRPr sz="3200"/>
            </a:lvl1pPr>
          </a:lstStyle>
          <a:p>
            <a:r>
              <a:rPr lang="en-GB" dirty="0"/>
              <a:t>Title Arial Bold 24pt</a:t>
            </a:r>
            <a:endParaRPr lang="en-US" dirty="0"/>
          </a:p>
        </p:txBody>
      </p:sp>
    </p:spTree>
    <p:extLst>
      <p:ext uri="{BB962C8B-B14F-4D97-AF65-F5344CB8AC3E}">
        <p14:creationId xmlns:p14="http://schemas.microsoft.com/office/powerpoint/2010/main" val="39470837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9"/>
            <a:ext cx="11474448" cy="4415367"/>
          </a:xfrm>
          <a:prstGeom prst="rect">
            <a:avLst/>
          </a:prstGeom>
        </p:spPr>
        <p:txBody>
          <a:bodyPr lIns="91438" tIns="45719" rIns="91438" bIns="45719">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5"/>
          <p:cNvSpPr>
            <a:spLocks noGrp="1"/>
          </p:cNvSpPr>
          <p:nvPr userDrawn="1">
            <p:ph type="body" sz="quarter" idx="10" hasCustomPrompt="1"/>
          </p:nvPr>
        </p:nvSpPr>
        <p:spPr>
          <a:xfrm>
            <a:off x="247448" y="5575947"/>
            <a:ext cx="5606424" cy="381000"/>
          </a:xfrm>
          <a:prstGeom prst="rect">
            <a:avLst/>
          </a:prstGeom>
        </p:spPr>
        <p:txBody>
          <a:bodyPr lIns="91438" tIns="45719" rIns="91438" bIns="45719" anchor="b">
            <a:noAutofit/>
          </a:bodyPr>
          <a:lstStyle>
            <a:lvl1pPr marL="0" indent="0">
              <a:spcAft>
                <a:spcPts val="0"/>
              </a:spcAft>
              <a:buNone/>
              <a:defRPr sz="1067"/>
            </a:lvl1pPr>
          </a:lstStyle>
          <a:p>
            <a:pPr lvl="0"/>
            <a:r>
              <a:rPr lang="en-GB" dirty="0"/>
              <a:t>Footnotes</a:t>
            </a:r>
          </a:p>
        </p:txBody>
      </p:sp>
      <p:sp>
        <p:nvSpPr>
          <p:cNvPr id="18" name="Text Placeholder 5"/>
          <p:cNvSpPr>
            <a:spLocks noGrp="1"/>
          </p:cNvSpPr>
          <p:nvPr userDrawn="1">
            <p:ph type="body" sz="quarter" idx="11" hasCustomPrompt="1"/>
          </p:nvPr>
        </p:nvSpPr>
        <p:spPr>
          <a:xfrm>
            <a:off x="6328960" y="5575947"/>
            <a:ext cx="5647773" cy="381000"/>
          </a:xfrm>
          <a:prstGeom prst="rect">
            <a:avLst/>
          </a:prstGeom>
        </p:spPr>
        <p:txBody>
          <a:bodyPr lIns="91438" tIns="45719" rIns="91438" bIns="45719" anchor="b">
            <a:noAutofit/>
          </a:bodyPr>
          <a:lstStyle>
            <a:lvl1pPr marL="0" indent="0" algn="r">
              <a:spcAft>
                <a:spcPts val="0"/>
              </a:spcAft>
              <a:buNone/>
              <a:defRPr sz="1067"/>
            </a:lvl1pPr>
          </a:lstStyle>
          <a:p>
            <a:pPr lvl="0"/>
            <a:r>
              <a:rPr lang="en-GB" dirty="0"/>
              <a:t>References</a:t>
            </a:r>
          </a:p>
        </p:txBody>
      </p:sp>
      <p:grpSp>
        <p:nvGrpSpPr>
          <p:cNvPr id="2" name="Group 1"/>
          <p:cNvGrpSpPr/>
          <p:nvPr userDrawn="1"/>
        </p:nvGrpSpPr>
        <p:grpSpPr>
          <a:xfrm>
            <a:off x="-4306"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1219140"/>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sp>
        <p:nvSpPr>
          <p:cNvPr id="19" name="Slide Number Placeholder 5"/>
          <p:cNvSpPr txBox="1">
            <a:spLocks/>
          </p:cNvSpPr>
          <p:nvPr userDrawn="1"/>
        </p:nvSpPr>
        <p:spPr>
          <a:xfrm>
            <a:off x="9033682" y="6346195"/>
            <a:ext cx="2823887" cy="360096"/>
          </a:xfrm>
          <a:prstGeom prst="rect">
            <a:avLst/>
          </a:prstGeom>
        </p:spPr>
        <p:txBody>
          <a:bodyPr vert="horz" lIns="121917" tIns="60959" rIns="121917" bIns="60959"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30" y="272725"/>
            <a:ext cx="11523537" cy="436361"/>
          </a:xfrm>
          <a:prstGeom prst="rect">
            <a:avLst/>
          </a:prstGeom>
        </p:spPr>
        <p:txBody>
          <a:bodyPr lIns="91438" tIns="45719" rIns="91438" bIns="45719">
            <a:noAutofit/>
          </a:bodyPr>
          <a:lstStyle>
            <a:lvl1pPr marL="0" indent="0">
              <a:defRPr sz="3200" b="0">
                <a:solidFill>
                  <a:schemeClr val="accent1"/>
                </a:solidFill>
              </a:defRPr>
            </a:lvl1pPr>
          </a:lstStyle>
          <a:p>
            <a:r>
              <a:rPr lang="en-US" dirty="0"/>
              <a:t>Click to edit Master title style</a:t>
            </a:r>
          </a:p>
        </p:txBody>
      </p:sp>
      <p:cxnSp>
        <p:nvCxnSpPr>
          <p:cNvPr id="21" name="Straight Connector 20"/>
          <p:cNvCxnSpPr/>
          <p:nvPr userDrawn="1"/>
        </p:nvCxnSpPr>
        <p:spPr>
          <a:xfrm>
            <a:off x="383120" y="80728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8467255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11582400" cy="4343400"/>
          </a:xfrm>
          <a:prstGeom prst="rect">
            <a:avLst/>
          </a:prstGeom>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GB" dirty="0"/>
          </a:p>
        </p:txBody>
      </p:sp>
      <p:sp>
        <p:nvSpPr>
          <p:cNvPr id="5" name="Title 4"/>
          <p:cNvSpPr>
            <a:spLocks noGrp="1"/>
          </p:cNvSpPr>
          <p:nvPr>
            <p:ph type="title"/>
          </p:nvPr>
        </p:nvSpPr>
        <p:spPr>
          <a:xfrm>
            <a:off x="304803" y="274641"/>
            <a:ext cx="11582400" cy="850915"/>
          </a:xfrm>
          <a:prstGeom prst="rect">
            <a:avLst/>
          </a:prstGeom>
        </p:spPr>
        <p:txBody>
          <a:bodyPr/>
          <a:lstStyle/>
          <a:p>
            <a:r>
              <a:rPr lang="en-US" smtClean="0"/>
              <a:t>Click to edit Master title style</a:t>
            </a:r>
            <a:endParaRPr lang="en-GB"/>
          </a:p>
        </p:txBody>
      </p:sp>
      <p:sp>
        <p:nvSpPr>
          <p:cNvPr id="6" name="Text Placeholder 6"/>
          <p:cNvSpPr>
            <a:spLocks noGrp="1"/>
          </p:cNvSpPr>
          <p:nvPr>
            <p:ph type="body" sz="quarter" idx="12" hasCustomPrompt="1"/>
          </p:nvPr>
        </p:nvSpPr>
        <p:spPr>
          <a:xfrm>
            <a:off x="304800" y="5638800"/>
            <a:ext cx="9448800" cy="609600"/>
          </a:xfrm>
          <a:prstGeom prst="rect">
            <a:avLst/>
          </a:prstGeom>
        </p:spPr>
        <p:txBody>
          <a:bodyPr lIns="0" tIns="0" rIns="0" bIns="0" anchor="b">
            <a:normAutofit/>
          </a:bodyPr>
          <a:lstStyle>
            <a:lvl1pPr marL="0" indent="0" algn="l">
              <a:buNone/>
              <a:defRPr sz="1067">
                <a:solidFill>
                  <a:schemeClr val="tx1"/>
                </a:solidFill>
              </a:defRPr>
            </a:lvl1pPr>
            <a:lvl5pPr>
              <a:defRPr/>
            </a:lvl5pPr>
          </a:lstStyle>
          <a:p>
            <a:pPr lvl="0"/>
            <a:r>
              <a:rPr lang="en-US" dirty="0" smtClean="0"/>
              <a:t>References</a:t>
            </a:r>
            <a:endParaRPr lang="en-GB" dirty="0"/>
          </a:p>
        </p:txBody>
      </p:sp>
    </p:spTree>
    <p:extLst>
      <p:ext uri="{BB962C8B-B14F-4D97-AF65-F5344CB8AC3E}">
        <p14:creationId xmlns:p14="http://schemas.microsoft.com/office/powerpoint/2010/main" val="1163272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itle 4"/>
          <p:cNvSpPr>
            <a:spLocks noGrp="1"/>
          </p:cNvSpPr>
          <p:nvPr>
            <p:ph type="title"/>
          </p:nvPr>
        </p:nvSpPr>
        <p:spPr>
          <a:xfrm>
            <a:off x="304803" y="274641"/>
            <a:ext cx="11582400" cy="850915"/>
          </a:xfrm>
          <a:prstGeom prst="rect">
            <a:avLst/>
          </a:prstGeom>
        </p:spPr>
        <p:txBody>
          <a:bodyPr/>
          <a:lstStyle/>
          <a:p>
            <a:r>
              <a:rPr lang="en-US"/>
              <a:t>Click to edit Master title style</a:t>
            </a:r>
            <a:endParaRPr lang="en-GB"/>
          </a:p>
        </p:txBody>
      </p:sp>
      <p:sp>
        <p:nvSpPr>
          <p:cNvPr id="6" name="Text Placeholder 6"/>
          <p:cNvSpPr>
            <a:spLocks noGrp="1"/>
          </p:cNvSpPr>
          <p:nvPr>
            <p:ph type="body" sz="quarter" idx="12" hasCustomPrompt="1"/>
          </p:nvPr>
        </p:nvSpPr>
        <p:spPr>
          <a:xfrm>
            <a:off x="304800" y="5638800"/>
            <a:ext cx="9448800" cy="609600"/>
          </a:xfrm>
          <a:prstGeom prst="rect">
            <a:avLst/>
          </a:prstGeom>
        </p:spPr>
        <p:txBody>
          <a:bodyPr lIns="0" tIns="0" rIns="0" bIns="0" anchor="b">
            <a:normAutofit/>
          </a:bodyPr>
          <a:lstStyle>
            <a:lvl1pPr marL="0" indent="0" algn="l">
              <a:buNone/>
              <a:defRPr sz="800">
                <a:solidFill>
                  <a:schemeClr val="tx1"/>
                </a:solidFill>
              </a:defRPr>
            </a:lvl1pPr>
            <a:lvl5pPr>
              <a:defRPr/>
            </a:lvl5pPr>
          </a:lstStyle>
          <a:p>
            <a:pPr lvl="0"/>
            <a:r>
              <a:rPr lang="en-US" dirty="0"/>
              <a:t>References</a:t>
            </a:r>
            <a:endParaRPr lang="en-GB" dirty="0"/>
          </a:p>
        </p:txBody>
      </p:sp>
      <p:sp>
        <p:nvSpPr>
          <p:cNvPr id="8" name="Footer Placeholder 2"/>
          <p:cNvSpPr txBox="1">
            <a:spLocks/>
          </p:cNvSpPr>
          <p:nvPr userDrawn="1"/>
        </p:nvSpPr>
        <p:spPr>
          <a:xfrm>
            <a:off x="4271799" y="6433221"/>
            <a:ext cx="4730431" cy="3263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189"/>
            <a:r>
              <a:rPr lang="en-GB" sz="1000" dirty="0">
                <a:solidFill>
                  <a:srgbClr val="FFFFFF">
                    <a:lumMod val="50000"/>
                  </a:srgbClr>
                </a:solidFill>
              </a:rPr>
              <a:t>NOT FOR PROMOTIONAL USE</a:t>
            </a:r>
          </a:p>
        </p:txBody>
      </p:sp>
    </p:spTree>
    <p:extLst>
      <p:ext uri="{BB962C8B-B14F-4D97-AF65-F5344CB8AC3E}">
        <p14:creationId xmlns:p14="http://schemas.microsoft.com/office/powerpoint/2010/main" val="33128242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10" name="Content Placeholder 2"/>
          <p:cNvSpPr>
            <a:spLocks noGrp="1"/>
          </p:cNvSpPr>
          <p:nvPr userDrawn="1">
            <p:ph idx="1"/>
          </p:nvPr>
        </p:nvSpPr>
        <p:spPr>
          <a:xfrm>
            <a:off x="383119" y="1030818"/>
            <a:ext cx="11474448" cy="4415367"/>
          </a:xfrm>
          <a:prstGeom prst="rect">
            <a:avLst/>
          </a:prstGeom>
        </p:spPr>
        <p:txBody>
          <a:bodyPr>
            <a:noAutofit/>
          </a:bodyPr>
          <a:lstStyle>
            <a:lvl1pPr>
              <a:spcBef>
                <a:spcPts val="800"/>
              </a:spcBef>
              <a:spcAft>
                <a:spcPts val="0"/>
              </a:spcAft>
              <a:buClr>
                <a:srgbClr val="81BD55"/>
              </a:buClr>
              <a:defRPr sz="2133">
                <a:solidFill>
                  <a:srgbClr val="596169"/>
                </a:solidFill>
              </a:defRPr>
            </a:lvl1pPr>
            <a:lvl2pPr>
              <a:spcBef>
                <a:spcPts val="800"/>
              </a:spcBef>
              <a:spcAft>
                <a:spcPts val="0"/>
              </a:spcAft>
              <a:buClr>
                <a:srgbClr val="81BD55"/>
              </a:buClr>
              <a:defRPr sz="1867">
                <a:solidFill>
                  <a:srgbClr val="596169"/>
                </a:solidFill>
              </a:defRPr>
            </a:lvl2pPr>
            <a:lvl3pPr>
              <a:spcBef>
                <a:spcPts val="800"/>
              </a:spcBef>
              <a:spcAft>
                <a:spcPts val="0"/>
              </a:spcAft>
              <a:buClr>
                <a:srgbClr val="81BD55"/>
              </a:buClr>
              <a:defRPr sz="1600">
                <a:solidFill>
                  <a:srgbClr val="596169"/>
                </a:solidFill>
              </a:defRPr>
            </a:lvl3pPr>
            <a:lvl4pPr>
              <a:spcBef>
                <a:spcPts val="800"/>
              </a:spcBef>
              <a:spcAft>
                <a:spcPts val="0"/>
              </a:spcAft>
              <a:buClr>
                <a:srgbClr val="81BD55"/>
              </a:buClr>
              <a:defRPr sz="1600">
                <a:solidFill>
                  <a:srgbClr val="596169"/>
                </a:solidFill>
              </a:defRPr>
            </a:lvl4pPr>
            <a:lvl5pPr>
              <a:spcBef>
                <a:spcPts val="800"/>
              </a:spcBef>
              <a:spcAft>
                <a:spcPts val="0"/>
              </a:spcAft>
              <a:buClr>
                <a:srgbClr val="81BD55"/>
              </a:buClr>
              <a:defRPr sz="1600">
                <a:solidFill>
                  <a:srgbClr val="59616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5"/>
          <p:cNvSpPr>
            <a:spLocks noGrp="1"/>
          </p:cNvSpPr>
          <p:nvPr userDrawn="1">
            <p:ph type="body" sz="quarter" idx="10" hasCustomPrompt="1"/>
          </p:nvPr>
        </p:nvSpPr>
        <p:spPr>
          <a:xfrm>
            <a:off x="375781" y="5621780"/>
            <a:ext cx="5606424" cy="381000"/>
          </a:xfrm>
          <a:prstGeom prst="rect">
            <a:avLst/>
          </a:prstGeom>
        </p:spPr>
        <p:txBody>
          <a:bodyPr anchor="b">
            <a:noAutofit/>
          </a:bodyPr>
          <a:lstStyle>
            <a:lvl1pPr marL="0" indent="0">
              <a:spcAft>
                <a:spcPts val="0"/>
              </a:spcAft>
              <a:buNone/>
              <a:defRPr sz="1067"/>
            </a:lvl1pPr>
          </a:lstStyle>
          <a:p>
            <a:pPr lvl="0"/>
            <a:r>
              <a:rPr lang="en-GB" dirty="0" smtClean="0"/>
              <a:t>Footnotes</a:t>
            </a:r>
            <a:endParaRPr lang="en-GB" dirty="0"/>
          </a:p>
        </p:txBody>
      </p:sp>
      <p:sp>
        <p:nvSpPr>
          <p:cNvPr id="18" name="Text Placeholder 5"/>
          <p:cNvSpPr>
            <a:spLocks noGrp="1"/>
          </p:cNvSpPr>
          <p:nvPr userDrawn="1">
            <p:ph type="body" sz="quarter" idx="11" hasCustomPrompt="1"/>
          </p:nvPr>
        </p:nvSpPr>
        <p:spPr>
          <a:xfrm>
            <a:off x="6209791" y="5621780"/>
            <a:ext cx="5647773" cy="381000"/>
          </a:xfrm>
          <a:prstGeom prst="rect">
            <a:avLst/>
          </a:prstGeom>
        </p:spPr>
        <p:txBody>
          <a:bodyPr anchor="b">
            <a:noAutofit/>
          </a:bodyPr>
          <a:lstStyle>
            <a:lvl1pPr marL="0" indent="0" algn="r">
              <a:spcAft>
                <a:spcPts val="0"/>
              </a:spcAft>
              <a:buNone/>
              <a:defRPr sz="1067"/>
            </a:lvl1pPr>
          </a:lstStyle>
          <a:p>
            <a:pPr lvl="0"/>
            <a:r>
              <a:rPr lang="en-GB" dirty="0" smtClean="0"/>
              <a:t>References</a:t>
            </a:r>
            <a:endParaRPr lang="en-GB" dirty="0"/>
          </a:p>
        </p:txBody>
      </p:sp>
      <p:grpSp>
        <p:nvGrpSpPr>
          <p:cNvPr id="2" name="Group 1"/>
          <p:cNvGrpSpPr/>
          <p:nvPr userDrawn="1"/>
        </p:nvGrpSpPr>
        <p:grpSpPr>
          <a:xfrm>
            <a:off x="-4307" y="6351341"/>
            <a:ext cx="12196308" cy="506659"/>
            <a:chOff x="-3231" y="4763506"/>
            <a:chExt cx="9147231" cy="379994"/>
          </a:xfrm>
        </p:grpSpPr>
        <p:sp>
          <p:nvSpPr>
            <p:cNvPr id="3" name="Freeform 2"/>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1219140"/>
              <a:endParaRPr lang="en-GB" sz="2400">
                <a:solidFill>
                  <a:srgbClr val="FFFFFF"/>
                </a:solidFill>
              </a:endParaRPr>
            </a:p>
          </p:txBody>
        </p:sp>
        <p:sp>
          <p:nvSpPr>
            <p:cNvPr id="4" name="Freeform 3"/>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2400">
                <a:solidFill>
                  <a:srgbClr val="FFFFFF"/>
                </a:solidFill>
              </a:endParaRPr>
            </a:p>
          </p:txBody>
        </p:sp>
      </p:grpSp>
      <p:sp>
        <p:nvSpPr>
          <p:cNvPr id="19" name="Slide Number Placeholder 5"/>
          <p:cNvSpPr txBox="1">
            <a:spLocks/>
          </p:cNvSpPr>
          <p:nvPr userDrawn="1"/>
        </p:nvSpPr>
        <p:spPr>
          <a:xfrm>
            <a:off x="9033681" y="6346195"/>
            <a:ext cx="2823887" cy="360096"/>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3A60AA-2399-48DC-9473-E7280D604B21}" type="slidenum">
              <a:rPr lang="en-GB" sz="1333" smtClean="0">
                <a:solidFill>
                  <a:srgbClr val="FFFFFF"/>
                </a:solidFill>
              </a:rPr>
              <a:pPr/>
              <a:t>‹#›</a:t>
            </a:fld>
            <a:endParaRPr lang="en-GB" sz="1333" dirty="0">
              <a:solidFill>
                <a:srgbClr val="FFFFFF"/>
              </a:solidFill>
            </a:endParaRPr>
          </a:p>
        </p:txBody>
      </p:sp>
      <p:sp>
        <p:nvSpPr>
          <p:cNvPr id="15" name="Title 1"/>
          <p:cNvSpPr>
            <a:spLocks noGrp="1"/>
          </p:cNvSpPr>
          <p:nvPr>
            <p:ph type="title"/>
          </p:nvPr>
        </p:nvSpPr>
        <p:spPr>
          <a:xfrm>
            <a:off x="334029" y="272724"/>
            <a:ext cx="11523537" cy="436361"/>
          </a:xfrm>
          <a:prstGeom prst="rect">
            <a:avLst/>
          </a:prstGeom>
        </p:spPr>
        <p:txBody>
          <a:bodyPr>
            <a:noAutofit/>
          </a:bodyPr>
          <a:lstStyle>
            <a:lvl1pPr marL="0" indent="0">
              <a:defRPr sz="3200" b="0">
                <a:solidFill>
                  <a:schemeClr val="accent1"/>
                </a:solidFill>
              </a:defRPr>
            </a:lvl1pPr>
          </a:lstStyle>
          <a:p>
            <a:r>
              <a:rPr lang="en-US" dirty="0" smtClean="0"/>
              <a:t>Click to edit Master title style</a:t>
            </a:r>
            <a:endParaRPr lang="en-US" dirty="0"/>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675" y="6072336"/>
            <a:ext cx="1873504" cy="401869"/>
          </a:xfrm>
          <a:prstGeom prst="rect">
            <a:avLst/>
          </a:prstGeom>
        </p:spPr>
      </p:pic>
      <p:cxnSp>
        <p:nvCxnSpPr>
          <p:cNvPr id="21" name="Straight Connector 20"/>
          <p:cNvCxnSpPr/>
          <p:nvPr userDrawn="1"/>
        </p:nvCxnSpPr>
        <p:spPr>
          <a:xfrm>
            <a:off x="383118" y="78134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4" name="ZoneTexte 1">
            <a:extLst>
              <a:ext uri="{FF2B5EF4-FFF2-40B4-BE49-F238E27FC236}">
                <a16:creationId xmlns:a16="http://schemas.microsoft.com/office/drawing/2014/main" id="{B183C65C-C43A-4F64-82DA-C2EA17DF66B5}"/>
              </a:ext>
            </a:extLst>
          </p:cNvPr>
          <p:cNvSpPr txBox="1"/>
          <p:nvPr userDrawn="1"/>
        </p:nvSpPr>
        <p:spPr>
          <a:xfrm>
            <a:off x="213709" y="6695551"/>
            <a:ext cx="3525372" cy="143565"/>
          </a:xfrm>
          <a:prstGeom prst="rect">
            <a:avLst/>
          </a:prstGeom>
          <a:noFill/>
        </p:spPr>
        <p:txBody>
          <a:bodyPr wrap="square" tIns="0" bIns="0" rtlCol="0">
            <a:spAutoFit/>
          </a:bodyPr>
          <a:lstStyle/>
          <a:p>
            <a:pPr defTabSz="1219140"/>
            <a:r>
              <a:rPr lang="fr-FR" sz="933" dirty="0" smtClean="0">
                <a:solidFill>
                  <a:srgbClr val="FFFFFF"/>
                </a:solidFill>
              </a:rPr>
              <a:t>SAGLB.TJO.18.04.0364 </a:t>
            </a:r>
            <a:r>
              <a:rPr lang="fr-FR" sz="933" dirty="0" err="1" smtClean="0">
                <a:solidFill>
                  <a:srgbClr val="FFFFFF"/>
                </a:solidFill>
              </a:rPr>
              <a:t>Approved</a:t>
            </a:r>
            <a:r>
              <a:rPr lang="fr-FR" sz="933" dirty="0" smtClean="0">
                <a:solidFill>
                  <a:srgbClr val="FFFFFF"/>
                </a:solidFill>
              </a:rPr>
              <a:t> – April 2018</a:t>
            </a:r>
            <a:endParaRPr lang="en-US" sz="933" dirty="0">
              <a:solidFill>
                <a:srgbClr val="FFFFFF"/>
              </a:solidFill>
            </a:endParaRPr>
          </a:p>
        </p:txBody>
      </p:sp>
      <p:sp>
        <p:nvSpPr>
          <p:cNvPr id="16" name="ZoneTexte 1">
            <a:extLst>
              <a:ext uri="{FF2B5EF4-FFF2-40B4-BE49-F238E27FC236}">
                <a16:creationId xmlns:a16="http://schemas.microsoft.com/office/drawing/2014/main" id="{B183C65C-C43A-4F64-82DA-C2EA17DF66B5}"/>
              </a:ext>
            </a:extLst>
          </p:cNvPr>
          <p:cNvSpPr txBox="1"/>
          <p:nvPr userDrawn="1"/>
        </p:nvSpPr>
        <p:spPr>
          <a:xfrm>
            <a:off x="3952789" y="6695551"/>
            <a:ext cx="4286425" cy="143565"/>
          </a:xfrm>
          <a:prstGeom prst="rect">
            <a:avLst/>
          </a:prstGeom>
          <a:noFill/>
        </p:spPr>
        <p:txBody>
          <a:bodyPr wrap="square" tIns="0" bIns="0" rtlCol="0">
            <a:spAutoFit/>
          </a:bodyPr>
          <a:lstStyle/>
          <a:p>
            <a:pPr algn="ctr" defTabSz="1219140"/>
            <a:r>
              <a:rPr lang="fr-FR" sz="933" dirty="0" smtClean="0">
                <a:solidFill>
                  <a:srgbClr val="FFFFFF"/>
                </a:solidFill>
              </a:rPr>
              <a:t>INTERNAL USE </a:t>
            </a:r>
            <a:r>
              <a:rPr lang="fr-FR" sz="933" dirty="0">
                <a:solidFill>
                  <a:srgbClr val="FFFFFF"/>
                </a:solidFill>
              </a:rPr>
              <a:t>ONLY</a:t>
            </a:r>
            <a:endParaRPr lang="en-US" sz="933" dirty="0">
              <a:solidFill>
                <a:srgbClr val="FFFFFF"/>
              </a:solidFill>
            </a:endParaRPr>
          </a:p>
        </p:txBody>
      </p:sp>
    </p:spTree>
    <p:extLst>
      <p:ext uri="{BB962C8B-B14F-4D97-AF65-F5344CB8AC3E}">
        <p14:creationId xmlns:p14="http://schemas.microsoft.com/office/powerpoint/2010/main" val="316108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3_Sanofi External COPY bg. ">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560000" cy="1143000"/>
          </a:xfrm>
          <a:prstGeom prst="rect">
            <a:avLst/>
          </a:prstGeom>
        </p:spPr>
        <p:txBody>
          <a:bodyPr/>
          <a:lstStyle>
            <a:lvl1pPr>
              <a:defRPr sz="2100" b="1">
                <a:solidFill>
                  <a:schemeClr val="bg2"/>
                </a:solidFill>
              </a:defRPr>
            </a:lvl1pPr>
          </a:lstStyle>
          <a:p>
            <a:r>
              <a:rPr lang="en-GB" dirty="0"/>
              <a:t>Click to edit Master title style</a:t>
            </a:r>
            <a:endParaRPr lang="en-US" dirty="0"/>
          </a:p>
        </p:txBody>
      </p:sp>
      <p:sp>
        <p:nvSpPr>
          <p:cNvPr id="3" name="Slide Number Placeholder 8"/>
          <p:cNvSpPr>
            <a:spLocks noGrp="1"/>
          </p:cNvSpPr>
          <p:nvPr>
            <p:ph type="sldNum" sz="quarter" idx="10"/>
          </p:nvPr>
        </p:nvSpPr>
        <p:spPr>
          <a:xfrm>
            <a:off x="12703" y="6356364"/>
            <a:ext cx="455084"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600" smtClean="0">
                <a:solidFill>
                  <a:srgbClr val="4D4D4F"/>
                </a:solidFill>
                <a:cs typeface="Arial" pitchFamily="34" charset="0"/>
              </a:defRPr>
            </a:lvl1pPr>
          </a:lstStyle>
          <a:p>
            <a:pPr defTabSz="914354" fontAlgn="base">
              <a:spcBef>
                <a:spcPct val="0"/>
              </a:spcBef>
              <a:spcAft>
                <a:spcPct val="0"/>
              </a:spcAft>
              <a:defRPr/>
            </a:pPr>
            <a:fld id="{250C9BC5-D2DB-4216-8749-4DA7D252DF40}" type="slidenum">
              <a:rPr lang="en-GB" altLang="en-US" smtClean="0">
                <a:ea typeface="MS PGothic" pitchFamily="34" charset="-128"/>
              </a:rPr>
              <a:pPr defTabSz="914354" fontAlgn="base">
                <a:spcBef>
                  <a:spcPct val="0"/>
                </a:spcBef>
                <a:spcAft>
                  <a:spcPct val="0"/>
                </a:spcAft>
                <a:defRPr/>
              </a:pPr>
              <a:t>‹#›</a:t>
            </a:fld>
            <a:endParaRPr lang="en-GB" altLang="en-US" dirty="0">
              <a:ea typeface="MS PGothic" pitchFamily="34" charset="-128"/>
            </a:endParaRPr>
          </a:p>
        </p:txBody>
      </p:sp>
    </p:spTree>
    <p:extLst>
      <p:ext uri="{BB962C8B-B14F-4D97-AF65-F5344CB8AC3E}">
        <p14:creationId xmlns:p14="http://schemas.microsoft.com/office/powerpoint/2010/main" val="9280308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5" y="274637"/>
            <a:ext cx="11368724" cy="850915"/>
          </a:xfrm>
          <a:prstGeom prst="rect">
            <a:avLst/>
          </a:prstGeom>
        </p:spPr>
        <p:txBody>
          <a:bodyPr/>
          <a:lstStyle/>
          <a:p>
            <a:r>
              <a:rPr lang="fr-FR" dirty="0" smtClean="0"/>
              <a:t>Cliquez et modifiez le titre</a:t>
            </a:r>
            <a:endParaRPr lang="en-GB" dirty="0"/>
          </a:p>
        </p:txBody>
      </p:sp>
      <p:sp>
        <p:nvSpPr>
          <p:cNvPr id="3" name="Espace réservé du contenu 2"/>
          <p:cNvSpPr>
            <a:spLocks noGrp="1"/>
          </p:cNvSpPr>
          <p:nvPr>
            <p:ph idx="1"/>
          </p:nvPr>
        </p:nvSpPr>
        <p:spPr>
          <a:xfrm>
            <a:off x="609600" y="1185412"/>
            <a:ext cx="11368725" cy="4810035"/>
          </a:xfrm>
          <a:prstGeom prst="rect">
            <a:avLst/>
          </a:prstGeom>
        </p:spPr>
        <p:txBody>
          <a:bodyPr/>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GB" dirty="0"/>
          </a:p>
        </p:txBody>
      </p:sp>
    </p:spTree>
    <p:extLst>
      <p:ext uri="{BB962C8B-B14F-4D97-AF65-F5344CB8AC3E}">
        <p14:creationId xmlns:p14="http://schemas.microsoft.com/office/powerpoint/2010/main" val="3280194826"/>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1097282" y="6459786"/>
            <a:ext cx="2472271" cy="365125"/>
          </a:xfrm>
          <a:prstGeom prst="rect">
            <a:avLst/>
          </a:prstGeom>
        </p:spPr>
        <p:txBody>
          <a:bodyPr/>
          <a:lstStyle/>
          <a:p>
            <a:pPr defTabSz="1219140"/>
            <a:fld id="{C7BF9DB1-53D3-49E5-AEAF-C48AF71A46EC}" type="datetimeFigureOut">
              <a:rPr lang="en-US" smtClean="0">
                <a:solidFill>
                  <a:srgbClr val="444492"/>
                </a:solidFill>
              </a:rPr>
              <a:pPr defTabSz="1219140"/>
              <a:t>6/23/2021</a:t>
            </a:fld>
            <a:endParaRPr lang="en-US">
              <a:solidFill>
                <a:srgbClr val="444492"/>
              </a:solidFill>
            </a:endParaRPr>
          </a:p>
        </p:txBody>
      </p:sp>
      <p:sp>
        <p:nvSpPr>
          <p:cNvPr id="8" name="Footer Placeholder 7"/>
          <p:cNvSpPr>
            <a:spLocks noGrp="1"/>
          </p:cNvSpPr>
          <p:nvPr>
            <p:ph type="ftr" sz="quarter" idx="11"/>
          </p:nvPr>
        </p:nvSpPr>
        <p:spPr>
          <a:xfrm>
            <a:off x="3686186" y="6459786"/>
            <a:ext cx="4822804" cy="365125"/>
          </a:xfrm>
          <a:prstGeom prst="rect">
            <a:avLst/>
          </a:prstGeom>
        </p:spPr>
        <p:txBody>
          <a:bodyPr/>
          <a:lstStyle>
            <a:lvl1pPr>
              <a:defRPr>
                <a:solidFill>
                  <a:srgbClr val="FFFFFF"/>
                </a:solidFill>
              </a:defRPr>
            </a:lvl1pPr>
          </a:lstStyle>
          <a:p>
            <a:pPr defTabSz="1219140"/>
            <a:endParaRPr lang="en-US"/>
          </a:p>
        </p:txBody>
      </p:sp>
      <p:sp>
        <p:nvSpPr>
          <p:cNvPr id="9" name="Slide Number Placeholder 8"/>
          <p:cNvSpPr>
            <a:spLocks noGrp="1"/>
          </p:cNvSpPr>
          <p:nvPr>
            <p:ph type="sldNum" sz="quarter" idx="12"/>
          </p:nvPr>
        </p:nvSpPr>
        <p:spPr>
          <a:xfrm>
            <a:off x="9900460" y="6459786"/>
            <a:ext cx="1312025" cy="365125"/>
          </a:xfrm>
          <a:prstGeom prst="rect">
            <a:avLst/>
          </a:prstGeom>
        </p:spPr>
        <p:txBody>
          <a:bodyPr/>
          <a:lstStyle/>
          <a:p>
            <a:pPr defTabSz="1219140"/>
            <a:fld id="{F9D1E399-6AAB-4214-B1CF-0F0CECF6E119}" type="slidenum">
              <a:rPr lang="en-US" smtClean="0">
                <a:solidFill>
                  <a:srgbClr val="444492"/>
                </a:solidFill>
              </a:rPr>
              <a:pPr defTabSz="1219140"/>
              <a:t>‹#›</a:t>
            </a:fld>
            <a:endParaRPr lang="en-US">
              <a:solidFill>
                <a:srgbClr val="444492"/>
              </a:solidFill>
            </a:endParaRPr>
          </a:p>
        </p:txBody>
      </p:sp>
    </p:spTree>
    <p:extLst>
      <p:ext uri="{BB962C8B-B14F-4D97-AF65-F5344CB8AC3E}">
        <p14:creationId xmlns:p14="http://schemas.microsoft.com/office/powerpoint/2010/main" val="27998273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D028B4-ABA7-E34D-A51A-194604D4F09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0452" t="5540" r="2087" b="4742"/>
          <a:stretch/>
        </p:blipFill>
        <p:spPr>
          <a:xfrm>
            <a:off x="0" y="2500698"/>
            <a:ext cx="12192000" cy="1905932"/>
          </a:xfrm>
          <a:prstGeom prst="rect">
            <a:avLst/>
          </a:prstGeom>
          <a:ln>
            <a:noFill/>
          </a:ln>
          <a:effectLst>
            <a:outerShdw blurRad="762000" dist="50800" dir="5400000" sx="135000" sy="135000" algn="ctr" rotWithShape="0">
              <a:srgbClr val="000000">
                <a:alpha val="15000"/>
              </a:srgbClr>
            </a:outerShdw>
          </a:effectLst>
        </p:spPr>
      </p:pic>
      <p:pic>
        <p:nvPicPr>
          <p:cNvPr id="11" name="Picture 10">
            <a:extLst>
              <a:ext uri="{FF2B5EF4-FFF2-40B4-BE49-F238E27FC236}">
                <a16:creationId xmlns:a16="http://schemas.microsoft.com/office/drawing/2014/main" id="{CE54554B-751A-D943-A957-8227E5D654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62249" y="5860875"/>
            <a:ext cx="1153187" cy="932763"/>
          </a:xfrm>
          <a:prstGeom prst="rect">
            <a:avLst/>
          </a:prstGeom>
        </p:spPr>
      </p:pic>
      <p:cxnSp>
        <p:nvCxnSpPr>
          <p:cNvPr id="13" name="Straight Connector 12">
            <a:extLst>
              <a:ext uri="{FF2B5EF4-FFF2-40B4-BE49-F238E27FC236}">
                <a16:creationId xmlns:a16="http://schemas.microsoft.com/office/drawing/2014/main" id="{0A53FEA9-69F0-B643-B9B3-70E88E4539AF}"/>
              </a:ext>
            </a:extLst>
          </p:cNvPr>
          <p:cNvCxnSpPr>
            <a:cxnSpLocks/>
          </p:cNvCxnSpPr>
          <p:nvPr/>
        </p:nvCxnSpPr>
        <p:spPr>
          <a:xfrm>
            <a:off x="0" y="2451371"/>
            <a:ext cx="12192000" cy="0"/>
          </a:xfrm>
          <a:prstGeom prst="line">
            <a:avLst/>
          </a:prstGeom>
          <a:ln w="920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8B1958-A4BA-E84E-B2FA-F6259BED49FA}"/>
              </a:ext>
            </a:extLst>
          </p:cNvPr>
          <p:cNvCxnSpPr>
            <a:cxnSpLocks/>
          </p:cNvCxnSpPr>
          <p:nvPr/>
        </p:nvCxnSpPr>
        <p:spPr>
          <a:xfrm>
            <a:off x="0" y="4406629"/>
            <a:ext cx="12192000" cy="0"/>
          </a:xfrm>
          <a:prstGeom prst="line">
            <a:avLst/>
          </a:prstGeom>
          <a:ln w="92075"/>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DB34E55-90FA-9D4D-A72C-B57F502CC5B6}"/>
              </a:ext>
            </a:extLst>
          </p:cNvPr>
          <p:cNvSpPr>
            <a:spLocks noGrp="1"/>
          </p:cNvSpPr>
          <p:nvPr>
            <p:ph type="ctrTitle"/>
          </p:nvPr>
        </p:nvSpPr>
        <p:spPr>
          <a:xfrm>
            <a:off x="4415245" y="2693852"/>
            <a:ext cx="6811556" cy="1496107"/>
          </a:xfrm>
          <a:prstGeom prst="rect">
            <a:avLst/>
          </a:prstGeom>
        </p:spPr>
        <p:txBody>
          <a:bodyPr anchor="t">
            <a:normAutofit/>
          </a:bodyPr>
          <a:lstStyle>
            <a:lvl1pPr algn="l">
              <a:defRPr sz="3600" b="1">
                <a:solidFill>
                  <a:schemeClr val="tx2"/>
                </a:solidFill>
              </a:defRPr>
            </a:lvl1pPr>
          </a:lstStyle>
          <a:p>
            <a:r>
              <a:rPr lang="en-GB"/>
              <a:t>Click to edit Master title style</a:t>
            </a:r>
            <a:endParaRPr lang="en-US"/>
          </a:p>
        </p:txBody>
      </p:sp>
      <p:sp>
        <p:nvSpPr>
          <p:cNvPr id="22" name="Text Placeholder 21">
            <a:extLst>
              <a:ext uri="{FF2B5EF4-FFF2-40B4-BE49-F238E27FC236}">
                <a16:creationId xmlns:a16="http://schemas.microsoft.com/office/drawing/2014/main" id="{83546BAB-8A0A-DC4C-8EC9-CDF4D675F755}"/>
              </a:ext>
            </a:extLst>
          </p:cNvPr>
          <p:cNvSpPr>
            <a:spLocks noGrp="1"/>
          </p:cNvSpPr>
          <p:nvPr>
            <p:ph type="body" sz="quarter" idx="10"/>
          </p:nvPr>
        </p:nvSpPr>
        <p:spPr>
          <a:xfrm>
            <a:off x="4420235" y="4755201"/>
            <a:ext cx="5516245" cy="365441"/>
          </a:xfrm>
          <a:prstGeom prst="rect">
            <a:avLst/>
          </a:prstGeom>
        </p:spPr>
        <p:txBody>
          <a:bodyPr>
            <a:noAutofit/>
          </a:bodyPr>
          <a:lstStyle>
            <a:lvl1pPr marL="0" indent="0">
              <a:buNone/>
              <a:defRPr sz="2000" b="1">
                <a:solidFill>
                  <a:schemeClr val="tx2"/>
                </a:solidFill>
              </a:defRPr>
            </a:lvl1pPr>
            <a:lvl2pPr marL="457199" indent="0">
              <a:buNone/>
              <a:defRPr sz="1899" b="1"/>
            </a:lvl2pPr>
            <a:lvl3pPr marL="914401" indent="0">
              <a:buNone/>
              <a:defRPr sz="1899" b="1"/>
            </a:lvl3pPr>
            <a:lvl4pPr marL="1371600" indent="0">
              <a:buNone/>
              <a:defRPr sz="1899" b="1"/>
            </a:lvl4pPr>
            <a:lvl5pPr marL="1828801" indent="0">
              <a:buNone/>
              <a:defRPr sz="1899" b="1"/>
            </a:lvl5pPr>
          </a:lstStyle>
          <a:p>
            <a:pPr lvl="0"/>
            <a:r>
              <a:rPr lang="en-GB"/>
              <a:t>Click to edit Master text styles</a:t>
            </a:r>
          </a:p>
        </p:txBody>
      </p:sp>
      <p:sp>
        <p:nvSpPr>
          <p:cNvPr id="24" name="Text Placeholder 23">
            <a:extLst>
              <a:ext uri="{FF2B5EF4-FFF2-40B4-BE49-F238E27FC236}">
                <a16:creationId xmlns:a16="http://schemas.microsoft.com/office/drawing/2014/main" id="{452EF596-9067-3F4E-B25B-304E8ED65EB4}"/>
              </a:ext>
            </a:extLst>
          </p:cNvPr>
          <p:cNvSpPr>
            <a:spLocks noGrp="1"/>
          </p:cNvSpPr>
          <p:nvPr>
            <p:ph type="body" sz="quarter" idx="11"/>
          </p:nvPr>
        </p:nvSpPr>
        <p:spPr>
          <a:xfrm>
            <a:off x="3170559" y="6390008"/>
            <a:ext cx="6847205" cy="173355"/>
          </a:xfrm>
          <a:prstGeom prst="rect">
            <a:avLst/>
          </a:prstGeom>
        </p:spPr>
        <p:txBody>
          <a:bodyPr>
            <a:noAutofit/>
          </a:bodyPr>
          <a:lstStyle>
            <a:lvl1pPr marL="0" indent="0">
              <a:buNone/>
              <a:defRPr sz="703"/>
            </a:lvl1pPr>
            <a:lvl2pPr marL="457199" indent="0">
              <a:buNone/>
              <a:defRPr sz="703"/>
            </a:lvl2pPr>
            <a:lvl3pPr marL="914401" indent="0">
              <a:buNone/>
              <a:defRPr sz="703"/>
            </a:lvl3pPr>
            <a:lvl4pPr marL="1371600" indent="0">
              <a:buNone/>
              <a:defRPr sz="703"/>
            </a:lvl4pPr>
            <a:lvl5pPr marL="1828801" indent="0">
              <a:buNone/>
              <a:defRPr sz="703"/>
            </a:lvl5pPr>
          </a:lstStyle>
          <a:p>
            <a:pPr lvl="0"/>
            <a:r>
              <a:rPr lang="en-GB"/>
              <a:t>Click to edit Master text styles</a:t>
            </a:r>
          </a:p>
        </p:txBody>
      </p:sp>
      <p:pic>
        <p:nvPicPr>
          <p:cNvPr id="12" name="Picture 11">
            <a:extLst>
              <a:ext uri="{FF2B5EF4-FFF2-40B4-BE49-F238E27FC236}">
                <a16:creationId xmlns:a16="http://schemas.microsoft.com/office/drawing/2014/main" id="{3D5A0650-FE06-A34D-9921-538A5F7C791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71479" y="6266789"/>
            <a:ext cx="1167675" cy="250803"/>
          </a:xfrm>
          <a:prstGeom prst="rect">
            <a:avLst/>
          </a:prstGeom>
        </p:spPr>
      </p:pic>
      <p:pic>
        <p:nvPicPr>
          <p:cNvPr id="16" name="Picture 15" descr="A picture containing ball, air, flying, wearing&#10;&#10;Description automatically generated">
            <a:extLst>
              <a:ext uri="{FF2B5EF4-FFF2-40B4-BE49-F238E27FC236}">
                <a16:creationId xmlns:a16="http://schemas.microsoft.com/office/drawing/2014/main" id="{1785D083-501A-9841-9427-F4702709024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229354">
            <a:off x="-210670" y="743712"/>
            <a:ext cx="4566620" cy="6858000"/>
          </a:xfrm>
          <a:prstGeom prst="rect">
            <a:avLst/>
          </a:prstGeom>
        </p:spPr>
      </p:pic>
    </p:spTree>
    <p:extLst>
      <p:ext uri="{BB962C8B-B14F-4D97-AF65-F5344CB8AC3E}">
        <p14:creationId xmlns:p14="http://schemas.microsoft.com/office/powerpoint/2010/main" val="16986981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34E55-90FA-9D4D-A72C-B57F502CC5B6}"/>
              </a:ext>
            </a:extLst>
          </p:cNvPr>
          <p:cNvSpPr>
            <a:spLocks noGrp="1"/>
          </p:cNvSpPr>
          <p:nvPr>
            <p:ph type="ctrTitle"/>
          </p:nvPr>
        </p:nvSpPr>
        <p:spPr>
          <a:xfrm>
            <a:off x="334963" y="1"/>
            <a:ext cx="9534436" cy="1139687"/>
          </a:xfrm>
          <a:prstGeom prst="rect">
            <a:avLst/>
          </a:prstGeom>
        </p:spPr>
        <p:txBody>
          <a:bodyPr lIns="0" anchor="ctr">
            <a:normAutofit/>
          </a:bodyPr>
          <a:lstStyle>
            <a:lvl1pPr algn="l">
              <a:defRPr sz="2399" b="1">
                <a:solidFill>
                  <a:schemeClr val="tx2"/>
                </a:solidFill>
              </a:defRPr>
            </a:lvl1pPr>
          </a:lstStyle>
          <a:p>
            <a:r>
              <a:rPr lang="en-GB"/>
              <a:t>Click to edit Master title style</a:t>
            </a:r>
            <a:endParaRPr lang="en-US"/>
          </a:p>
        </p:txBody>
      </p:sp>
      <p:sp>
        <p:nvSpPr>
          <p:cNvPr id="24" name="Text Placeholder 23">
            <a:extLst>
              <a:ext uri="{FF2B5EF4-FFF2-40B4-BE49-F238E27FC236}">
                <a16:creationId xmlns:a16="http://schemas.microsoft.com/office/drawing/2014/main" id="{452EF596-9067-3F4E-B25B-304E8ED65EB4}"/>
              </a:ext>
            </a:extLst>
          </p:cNvPr>
          <p:cNvSpPr>
            <a:spLocks noGrp="1"/>
          </p:cNvSpPr>
          <p:nvPr>
            <p:ph type="body" sz="quarter" idx="11"/>
          </p:nvPr>
        </p:nvSpPr>
        <p:spPr>
          <a:xfrm>
            <a:off x="2006607" y="6109254"/>
            <a:ext cx="8528876" cy="565868"/>
          </a:xfrm>
          <a:prstGeom prst="rect">
            <a:avLst/>
          </a:prstGeom>
        </p:spPr>
        <p:txBody>
          <a:bodyPr anchor="ctr">
            <a:noAutofit/>
          </a:bodyPr>
          <a:lstStyle>
            <a:lvl1pPr marL="0" indent="0">
              <a:buNone/>
              <a:defRPr sz="703"/>
            </a:lvl1pPr>
            <a:lvl2pPr marL="457199" indent="0">
              <a:buNone/>
              <a:defRPr sz="703"/>
            </a:lvl2pPr>
            <a:lvl3pPr marL="914401" indent="0">
              <a:buNone/>
              <a:defRPr sz="703"/>
            </a:lvl3pPr>
            <a:lvl4pPr marL="1371600" indent="0">
              <a:buNone/>
              <a:defRPr sz="703"/>
            </a:lvl4pPr>
            <a:lvl5pPr marL="1828801" indent="0">
              <a:buNone/>
              <a:defRPr sz="703"/>
            </a:lvl5pPr>
          </a:lstStyle>
          <a:p>
            <a:pPr lvl="0"/>
            <a:r>
              <a:rPr lang="en-GB"/>
              <a:t>Click to edit Master text styles</a:t>
            </a:r>
          </a:p>
        </p:txBody>
      </p:sp>
      <p:cxnSp>
        <p:nvCxnSpPr>
          <p:cNvPr id="14" name="Straight Connector 13">
            <a:extLst>
              <a:ext uri="{FF2B5EF4-FFF2-40B4-BE49-F238E27FC236}">
                <a16:creationId xmlns:a16="http://schemas.microsoft.com/office/drawing/2014/main" id="{4889EA6F-DD7C-4B49-A3CF-F26F50BC44CD}"/>
              </a:ext>
            </a:extLst>
          </p:cNvPr>
          <p:cNvCxnSpPr>
            <a:cxnSpLocks/>
          </p:cNvCxnSpPr>
          <p:nvPr/>
        </p:nvCxnSpPr>
        <p:spPr>
          <a:xfrm>
            <a:off x="0" y="1172027"/>
            <a:ext cx="121920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B505B18-F4AE-E94D-8ED6-FAF034A47C32}"/>
              </a:ext>
            </a:extLst>
          </p:cNvPr>
          <p:cNvSpPr>
            <a:spLocks noGrp="1"/>
          </p:cNvSpPr>
          <p:nvPr>
            <p:ph type="body" sz="quarter" idx="12" hasCustomPrompt="1"/>
          </p:nvPr>
        </p:nvSpPr>
        <p:spPr>
          <a:xfrm>
            <a:off x="331305" y="1511144"/>
            <a:ext cx="6267051" cy="3657917"/>
          </a:xfrm>
          <a:prstGeom prst="rect">
            <a:avLst/>
          </a:prstGeom>
        </p:spPr>
        <p:txBody>
          <a:bodyPr>
            <a:normAutofit/>
          </a:bodyPr>
          <a:lstStyle>
            <a:lvl1pPr marL="0" marR="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sz="1600" b="1">
                <a:solidFill>
                  <a:schemeClr val="tx2"/>
                </a:solidFill>
              </a:defRPr>
            </a:lvl1pPr>
            <a:lvl2pPr>
              <a:defRPr b="1">
                <a:solidFill>
                  <a:schemeClr val="tx2"/>
                </a:solidFill>
              </a:defRPr>
            </a:lvl2pPr>
            <a:lvl3pPr>
              <a:defRPr b="1">
                <a:solidFill>
                  <a:schemeClr val="tx2"/>
                </a:solidFill>
              </a:defRPr>
            </a:lvl3pPr>
            <a:lvl4pPr>
              <a:defRPr b="1">
                <a:solidFill>
                  <a:schemeClr val="tx2"/>
                </a:solidFill>
              </a:defRPr>
            </a:lvl4pPr>
            <a:lvl5pPr>
              <a:defRPr b="1">
                <a:solidFill>
                  <a:schemeClr val="tx2"/>
                </a:solidFill>
              </a:defRPr>
            </a:lvl5pPr>
          </a:lstStyle>
          <a:p>
            <a:pPr lvl="0"/>
            <a:r>
              <a:rPr lang="en-GB"/>
              <a:t>Subtitle</a:t>
            </a:r>
          </a:p>
          <a:p>
            <a:pPr lvl="0"/>
            <a:endParaRPr lang="en-GB"/>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r>
              <a:rPr lang="en-GB"/>
              <a:t>Primary</a:t>
            </a:r>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r>
              <a:rPr lang="en-GB"/>
              <a:t>Copy</a:t>
            </a:r>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endParaRPr lang="en-GB"/>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r>
              <a:rPr lang="en-GB"/>
              <a:t>Secondary</a:t>
            </a:r>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r>
              <a:rPr lang="en-GB"/>
              <a:t>Copy</a:t>
            </a:r>
          </a:p>
          <a:p>
            <a:pPr marL="0" marR="0" lvl="0" indent="0" algn="l" defTabSz="914401" rtl="0" eaLnBrk="1" fontAlgn="auto" latinLnBrk="0" hangingPunct="1">
              <a:lnSpc>
                <a:spcPct val="90000"/>
              </a:lnSpc>
              <a:spcBef>
                <a:spcPts val="1003"/>
              </a:spcBef>
              <a:spcAft>
                <a:spcPts val="0"/>
              </a:spcAft>
              <a:buClrTx/>
              <a:buSzTx/>
              <a:buFont typeface="Arial" panose="020B0604020202020204" pitchFamily="34" charset="0"/>
              <a:buNone/>
              <a:tabLst/>
              <a:defRPr/>
            </a:pPr>
            <a:endParaRPr lang="en-GB" altLang="en-US" sz="2000"/>
          </a:p>
          <a:p>
            <a:pPr lvl="0"/>
            <a:endParaRPr lang="en-GB"/>
          </a:p>
        </p:txBody>
      </p:sp>
      <p:pic>
        <p:nvPicPr>
          <p:cNvPr id="15" name="Picture 14">
            <a:extLst>
              <a:ext uri="{FF2B5EF4-FFF2-40B4-BE49-F238E27FC236}">
                <a16:creationId xmlns:a16="http://schemas.microsoft.com/office/drawing/2014/main" id="{0D8070B0-1898-244A-A775-EC1F186E10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62249" y="5860875"/>
            <a:ext cx="1153187" cy="932763"/>
          </a:xfrm>
          <a:prstGeom prst="rect">
            <a:avLst/>
          </a:prstGeom>
        </p:spPr>
      </p:pic>
      <p:pic>
        <p:nvPicPr>
          <p:cNvPr id="12" name="Picture 11">
            <a:extLst>
              <a:ext uri="{FF2B5EF4-FFF2-40B4-BE49-F238E27FC236}">
                <a16:creationId xmlns:a16="http://schemas.microsoft.com/office/drawing/2014/main" id="{DA2D739E-F9D6-0E4F-96DF-AFC4079E4E2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1479" y="6266789"/>
            <a:ext cx="1167675" cy="250803"/>
          </a:xfrm>
          <a:prstGeom prst="rect">
            <a:avLst/>
          </a:prstGeom>
        </p:spPr>
      </p:pic>
      <p:pic>
        <p:nvPicPr>
          <p:cNvPr id="22" name="Picture 21">
            <a:extLst>
              <a:ext uri="{FF2B5EF4-FFF2-40B4-BE49-F238E27FC236}">
                <a16:creationId xmlns:a16="http://schemas.microsoft.com/office/drawing/2014/main" id="{8F852B06-3C3C-8C40-B2BD-FE7FA292A5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7596" t="31275" r="21029" b="32470"/>
          <a:stretch/>
        </p:blipFill>
        <p:spPr>
          <a:xfrm>
            <a:off x="10433959" y="288871"/>
            <a:ext cx="1423852" cy="594360"/>
          </a:xfrm>
          <a:prstGeom prst="rect">
            <a:avLst/>
          </a:prstGeom>
        </p:spPr>
      </p:pic>
    </p:spTree>
    <p:extLst>
      <p:ext uri="{BB962C8B-B14F-4D97-AF65-F5344CB8AC3E}">
        <p14:creationId xmlns:p14="http://schemas.microsoft.com/office/powerpoint/2010/main" val="3257712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7BF9DB1-53D3-49E5-AEAF-C48AF71A46EC}" type="datetimeFigureOut">
              <a:rPr lang="en-US" smtClean="0"/>
              <a:t>6/23/2021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9D1E399-6AAB-4214-B1CF-0F0CECF6E119}" type="slidenum">
              <a:rPr lang="en-US" smtClean="0"/>
              <a:t>‹#›</a:t>
            </a:fld>
            <a:endParaRPr lang="en-US"/>
          </a:p>
        </p:txBody>
      </p:sp>
    </p:spTree>
    <p:extLst>
      <p:ext uri="{BB962C8B-B14F-4D97-AF65-F5344CB8AC3E}">
        <p14:creationId xmlns:p14="http://schemas.microsoft.com/office/powerpoint/2010/main" val="14887117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grpSp>
        <p:nvGrpSpPr>
          <p:cNvPr id="14" name="Group 13"/>
          <p:cNvGrpSpPr/>
          <p:nvPr userDrawn="1"/>
        </p:nvGrpSpPr>
        <p:grpSpPr>
          <a:xfrm>
            <a:off x="-4305" y="6351341"/>
            <a:ext cx="12196308" cy="506659"/>
            <a:chOff x="-3231" y="4763506"/>
            <a:chExt cx="9147231" cy="379994"/>
          </a:xfrm>
        </p:grpSpPr>
        <p:sp>
          <p:nvSpPr>
            <p:cNvPr id="18" name="Freeform 17"/>
            <p:cNvSpPr/>
            <p:nvPr userDrawn="1"/>
          </p:nvSpPr>
          <p:spPr>
            <a:xfrm flipH="1">
              <a:off x="-3231" y="4763506"/>
              <a:ext cx="8290371" cy="228733"/>
            </a:xfrm>
            <a:custGeom>
              <a:avLst/>
              <a:gdLst>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1178 h 232578"/>
                <a:gd name="connsiteX1" fmla="*/ 708915 w 2626015"/>
                <a:gd name="connsiteY1" fmla="*/ 12310 h 232578"/>
                <a:gd name="connsiteX2" fmla="*/ 2377441 w 2626015"/>
                <a:gd name="connsiteY2" fmla="*/ 225602 h 232578"/>
                <a:gd name="connsiteX3" fmla="*/ 2626015 w 2626015"/>
                <a:gd name="connsiteY3" fmla="*/ 232578 h 232578"/>
                <a:gd name="connsiteX4" fmla="*/ 1689444 w 2626015"/>
                <a:gd name="connsiteY4" fmla="*/ 215262 h 232578"/>
                <a:gd name="connsiteX5" fmla="*/ 121145 w 2626015"/>
                <a:gd name="connsiteY5" fmla="*/ 49730 h 232578"/>
                <a:gd name="connsiteX6" fmla="*/ 0 w 2626015"/>
                <a:gd name="connsiteY6" fmla="*/ 29916 h 232578"/>
                <a:gd name="connsiteX7" fmla="*/ 16605 w 2626015"/>
                <a:gd name="connsiteY7" fmla="*/ 26933 h 232578"/>
                <a:gd name="connsiteX8" fmla="*/ 515999 w 2626015"/>
                <a:gd name="connsiteY8" fmla="*/ 1178 h 232578"/>
                <a:gd name="connsiteX0" fmla="*/ 515999 w 2626015"/>
                <a:gd name="connsiteY0" fmla="*/ 5789 h 237189"/>
                <a:gd name="connsiteX1" fmla="*/ 708915 w 2626015"/>
                <a:gd name="connsiteY1" fmla="*/ 16921 h 237189"/>
                <a:gd name="connsiteX2" fmla="*/ 2372402 w 2626015"/>
                <a:gd name="connsiteY2" fmla="*/ 192635 h 237189"/>
                <a:gd name="connsiteX3" fmla="*/ 2626015 w 2626015"/>
                <a:gd name="connsiteY3" fmla="*/ 237189 h 237189"/>
                <a:gd name="connsiteX4" fmla="*/ 1689444 w 2626015"/>
                <a:gd name="connsiteY4" fmla="*/ 219873 h 237189"/>
                <a:gd name="connsiteX5" fmla="*/ 121145 w 2626015"/>
                <a:gd name="connsiteY5" fmla="*/ 54341 h 237189"/>
                <a:gd name="connsiteX6" fmla="*/ 0 w 2626015"/>
                <a:gd name="connsiteY6" fmla="*/ 34527 h 237189"/>
                <a:gd name="connsiteX7" fmla="*/ 16605 w 2626015"/>
                <a:gd name="connsiteY7" fmla="*/ 31544 h 237189"/>
                <a:gd name="connsiteX8" fmla="*/ 515999 w 2626015"/>
                <a:gd name="connsiteY8" fmla="*/ 5789 h 237189"/>
                <a:gd name="connsiteX0" fmla="*/ 515999 w 3074443"/>
                <a:gd name="connsiteY0" fmla="*/ 5789 h 237189"/>
                <a:gd name="connsiteX1" fmla="*/ 708915 w 3074443"/>
                <a:gd name="connsiteY1" fmla="*/ 16921 h 237189"/>
                <a:gd name="connsiteX2" fmla="*/ 2372402 w 3074443"/>
                <a:gd name="connsiteY2" fmla="*/ 192635 h 237189"/>
                <a:gd name="connsiteX3" fmla="*/ 3074443 w 3074443"/>
                <a:gd name="connsiteY3" fmla="*/ 237189 h 237189"/>
                <a:gd name="connsiteX4" fmla="*/ 1689444 w 3074443"/>
                <a:gd name="connsiteY4" fmla="*/ 219873 h 237189"/>
                <a:gd name="connsiteX5" fmla="*/ 121145 w 3074443"/>
                <a:gd name="connsiteY5" fmla="*/ 54341 h 237189"/>
                <a:gd name="connsiteX6" fmla="*/ 0 w 3074443"/>
                <a:gd name="connsiteY6" fmla="*/ 34527 h 237189"/>
                <a:gd name="connsiteX7" fmla="*/ 16605 w 3074443"/>
                <a:gd name="connsiteY7" fmla="*/ 31544 h 237189"/>
                <a:gd name="connsiteX8" fmla="*/ 515999 w 3074443"/>
                <a:gd name="connsiteY8" fmla="*/ 5789 h 237189"/>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21145 w 3074443"/>
                <a:gd name="connsiteY5" fmla="*/ 55670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7118 h 238518"/>
                <a:gd name="connsiteX1" fmla="*/ 708915 w 3074443"/>
                <a:gd name="connsiteY1" fmla="*/ 18250 h 238518"/>
                <a:gd name="connsiteX2" fmla="*/ 2367364 w 3074443"/>
                <a:gd name="connsiteY2" fmla="*/ 212753 h 238518"/>
                <a:gd name="connsiteX3" fmla="*/ 3074443 w 3074443"/>
                <a:gd name="connsiteY3" fmla="*/ 238518 h 238518"/>
                <a:gd name="connsiteX4" fmla="*/ 1689444 w 3074443"/>
                <a:gd name="connsiteY4" fmla="*/ 221202 h 238518"/>
                <a:gd name="connsiteX5" fmla="*/ 176994 w 3074443"/>
                <a:gd name="connsiteY5" fmla="*/ 99512 h 238518"/>
                <a:gd name="connsiteX6" fmla="*/ 0 w 3074443"/>
                <a:gd name="connsiteY6" fmla="*/ 35856 h 238518"/>
                <a:gd name="connsiteX7" fmla="*/ 16605 w 3074443"/>
                <a:gd name="connsiteY7" fmla="*/ 32873 h 238518"/>
                <a:gd name="connsiteX8" fmla="*/ 515999 w 3074443"/>
                <a:gd name="connsiteY8" fmla="*/ 7118 h 238518"/>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4443"/>
                <a:gd name="connsiteY0" fmla="*/ 5351 h 236751"/>
                <a:gd name="connsiteX1" fmla="*/ 708915 w 3074443"/>
                <a:gd name="connsiteY1" fmla="*/ 16483 h 236751"/>
                <a:gd name="connsiteX2" fmla="*/ 2365037 w 3074443"/>
                <a:gd name="connsiteY2" fmla="*/ 185934 h 236751"/>
                <a:gd name="connsiteX3" fmla="*/ 3074443 w 3074443"/>
                <a:gd name="connsiteY3" fmla="*/ 236751 h 236751"/>
                <a:gd name="connsiteX4" fmla="*/ 1689444 w 3074443"/>
                <a:gd name="connsiteY4" fmla="*/ 219435 h 236751"/>
                <a:gd name="connsiteX5" fmla="*/ 176994 w 3074443"/>
                <a:gd name="connsiteY5" fmla="*/ 97745 h 236751"/>
                <a:gd name="connsiteX6" fmla="*/ 0 w 3074443"/>
                <a:gd name="connsiteY6" fmla="*/ 34089 h 236751"/>
                <a:gd name="connsiteX7" fmla="*/ 16605 w 3074443"/>
                <a:gd name="connsiteY7" fmla="*/ 31106 h 236751"/>
                <a:gd name="connsiteX8" fmla="*/ 515999 w 3074443"/>
                <a:gd name="connsiteY8" fmla="*/ 5351 h 236751"/>
                <a:gd name="connsiteX0" fmla="*/ 515999 w 3076770"/>
                <a:gd name="connsiteY0" fmla="*/ 5351 h 230488"/>
                <a:gd name="connsiteX1" fmla="*/ 708915 w 3076770"/>
                <a:gd name="connsiteY1" fmla="*/ 16483 h 230488"/>
                <a:gd name="connsiteX2" fmla="*/ 2365037 w 3076770"/>
                <a:gd name="connsiteY2" fmla="*/ 185934 h 230488"/>
                <a:gd name="connsiteX3" fmla="*/ 3076770 w 3076770"/>
                <a:gd name="connsiteY3" fmla="*/ 230488 h 230488"/>
                <a:gd name="connsiteX4" fmla="*/ 1689444 w 3076770"/>
                <a:gd name="connsiteY4" fmla="*/ 219435 h 230488"/>
                <a:gd name="connsiteX5" fmla="*/ 176994 w 3076770"/>
                <a:gd name="connsiteY5" fmla="*/ 97745 h 230488"/>
                <a:gd name="connsiteX6" fmla="*/ 0 w 3076770"/>
                <a:gd name="connsiteY6" fmla="*/ 34089 h 230488"/>
                <a:gd name="connsiteX7" fmla="*/ 16605 w 3076770"/>
                <a:gd name="connsiteY7" fmla="*/ 31106 h 230488"/>
                <a:gd name="connsiteX8" fmla="*/ 515999 w 3076770"/>
                <a:gd name="connsiteY8" fmla="*/ 5351 h 230488"/>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176994 w 3076770"/>
                <a:gd name="connsiteY5" fmla="*/ 97745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5351 h 238224"/>
                <a:gd name="connsiteX1" fmla="*/ 708915 w 3076770"/>
                <a:gd name="connsiteY1" fmla="*/ 16483 h 238224"/>
                <a:gd name="connsiteX2" fmla="*/ 2365037 w 3076770"/>
                <a:gd name="connsiteY2" fmla="*/ 185934 h 238224"/>
                <a:gd name="connsiteX3" fmla="*/ 3076770 w 3076770"/>
                <a:gd name="connsiteY3" fmla="*/ 230488 h 238224"/>
                <a:gd name="connsiteX4" fmla="*/ 1689444 w 3076770"/>
                <a:gd name="connsiteY4" fmla="*/ 238224 h 238224"/>
                <a:gd name="connsiteX5" fmla="*/ 263094 w 3076770"/>
                <a:gd name="connsiteY5" fmla="*/ 116534 h 238224"/>
                <a:gd name="connsiteX6" fmla="*/ 0 w 3076770"/>
                <a:gd name="connsiteY6" fmla="*/ 34089 h 238224"/>
                <a:gd name="connsiteX7" fmla="*/ 16605 w 3076770"/>
                <a:gd name="connsiteY7" fmla="*/ 31106 h 238224"/>
                <a:gd name="connsiteX8" fmla="*/ 515999 w 3076770"/>
                <a:gd name="connsiteY8" fmla="*/ 5351 h 238224"/>
                <a:gd name="connsiteX0" fmla="*/ 515999 w 3076770"/>
                <a:gd name="connsiteY0" fmla="*/ 9187 h 242060"/>
                <a:gd name="connsiteX1" fmla="*/ 708915 w 3076770"/>
                <a:gd name="connsiteY1" fmla="*/ 20319 h 242060"/>
                <a:gd name="connsiteX2" fmla="*/ 2365037 w 3076770"/>
                <a:gd name="connsiteY2" fmla="*/ 189770 h 242060"/>
                <a:gd name="connsiteX3" fmla="*/ 3076770 w 3076770"/>
                <a:gd name="connsiteY3" fmla="*/ 234324 h 242060"/>
                <a:gd name="connsiteX4" fmla="*/ 1689444 w 3076770"/>
                <a:gd name="connsiteY4" fmla="*/ 242060 h 242060"/>
                <a:gd name="connsiteX5" fmla="*/ 263094 w 3076770"/>
                <a:gd name="connsiteY5" fmla="*/ 120370 h 242060"/>
                <a:gd name="connsiteX6" fmla="*/ 0 w 3076770"/>
                <a:gd name="connsiteY6" fmla="*/ 37925 h 242060"/>
                <a:gd name="connsiteX7" fmla="*/ 16605 w 3076770"/>
                <a:gd name="connsiteY7" fmla="*/ 9890 h 242060"/>
                <a:gd name="connsiteX8" fmla="*/ 515999 w 3076770"/>
                <a:gd name="connsiteY8" fmla="*/ 9187 h 242060"/>
                <a:gd name="connsiteX0" fmla="*/ 520653 w 3081424"/>
                <a:gd name="connsiteY0" fmla="*/ 9187 h 242060"/>
                <a:gd name="connsiteX1" fmla="*/ 713569 w 3081424"/>
                <a:gd name="connsiteY1" fmla="*/ 20319 h 242060"/>
                <a:gd name="connsiteX2" fmla="*/ 2369691 w 3081424"/>
                <a:gd name="connsiteY2" fmla="*/ 189770 h 242060"/>
                <a:gd name="connsiteX3" fmla="*/ 3081424 w 3081424"/>
                <a:gd name="connsiteY3" fmla="*/ 234324 h 242060"/>
                <a:gd name="connsiteX4" fmla="*/ 1694098 w 3081424"/>
                <a:gd name="connsiteY4" fmla="*/ 242060 h 242060"/>
                <a:gd name="connsiteX5" fmla="*/ 267748 w 3081424"/>
                <a:gd name="connsiteY5" fmla="*/ 120370 h 242060"/>
                <a:gd name="connsiteX6" fmla="*/ 0 w 3081424"/>
                <a:gd name="connsiteY6" fmla="*/ 6610 h 242060"/>
                <a:gd name="connsiteX7" fmla="*/ 21259 w 3081424"/>
                <a:gd name="connsiteY7" fmla="*/ 9890 h 242060"/>
                <a:gd name="connsiteX8" fmla="*/ 520653 w 3081424"/>
                <a:gd name="connsiteY8" fmla="*/ 9187 h 242060"/>
                <a:gd name="connsiteX0" fmla="*/ 520653 w 3081424"/>
                <a:gd name="connsiteY0" fmla="*/ 1775 h 253437"/>
                <a:gd name="connsiteX1" fmla="*/ 713569 w 3081424"/>
                <a:gd name="connsiteY1" fmla="*/ 31696 h 253437"/>
                <a:gd name="connsiteX2" fmla="*/ 2369691 w 3081424"/>
                <a:gd name="connsiteY2" fmla="*/ 201147 h 253437"/>
                <a:gd name="connsiteX3" fmla="*/ 3081424 w 3081424"/>
                <a:gd name="connsiteY3" fmla="*/ 245701 h 253437"/>
                <a:gd name="connsiteX4" fmla="*/ 1694098 w 3081424"/>
                <a:gd name="connsiteY4" fmla="*/ 253437 h 253437"/>
                <a:gd name="connsiteX5" fmla="*/ 267748 w 3081424"/>
                <a:gd name="connsiteY5" fmla="*/ 131747 h 253437"/>
                <a:gd name="connsiteX6" fmla="*/ 0 w 3081424"/>
                <a:gd name="connsiteY6" fmla="*/ 17987 h 253437"/>
                <a:gd name="connsiteX7" fmla="*/ 21259 w 3081424"/>
                <a:gd name="connsiteY7" fmla="*/ 21267 h 253437"/>
                <a:gd name="connsiteX8" fmla="*/ 520653 w 3081424"/>
                <a:gd name="connsiteY8" fmla="*/ 1775 h 253437"/>
                <a:gd name="connsiteX0" fmla="*/ 522980 w 3081424"/>
                <a:gd name="connsiteY0" fmla="*/ 9188 h 242061"/>
                <a:gd name="connsiteX1" fmla="*/ 713569 w 3081424"/>
                <a:gd name="connsiteY1" fmla="*/ 20320 h 242061"/>
                <a:gd name="connsiteX2" fmla="*/ 2369691 w 3081424"/>
                <a:gd name="connsiteY2" fmla="*/ 189771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713569 w 3086416"/>
                <a:gd name="connsiteY1" fmla="*/ 20320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214823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1424"/>
                <a:gd name="connsiteY0" fmla="*/ 9188 h 242061"/>
                <a:gd name="connsiteX1" fmla="*/ 1646708 w 3081424"/>
                <a:gd name="connsiteY1" fmla="*/ 145581 h 242061"/>
                <a:gd name="connsiteX2" fmla="*/ 3072454 w 3081424"/>
                <a:gd name="connsiteY2" fmla="*/ 196034 h 242061"/>
                <a:gd name="connsiteX3" fmla="*/ 3081424 w 3081424"/>
                <a:gd name="connsiteY3" fmla="*/ 234325 h 242061"/>
                <a:gd name="connsiteX4" fmla="*/ 1694098 w 3081424"/>
                <a:gd name="connsiteY4" fmla="*/ 242061 h 242061"/>
                <a:gd name="connsiteX5" fmla="*/ 267748 w 3081424"/>
                <a:gd name="connsiteY5" fmla="*/ 120371 h 242061"/>
                <a:gd name="connsiteX6" fmla="*/ 0 w 3081424"/>
                <a:gd name="connsiteY6" fmla="*/ 6611 h 242061"/>
                <a:gd name="connsiteX7" fmla="*/ 21259 w 3081424"/>
                <a:gd name="connsiteY7" fmla="*/ 9891 h 242061"/>
                <a:gd name="connsiteX8" fmla="*/ 522980 w 3081424"/>
                <a:gd name="connsiteY8" fmla="*/ 9188 h 242061"/>
                <a:gd name="connsiteX0" fmla="*/ 522980 w 3086416"/>
                <a:gd name="connsiteY0" fmla="*/ 9188 h 242061"/>
                <a:gd name="connsiteX1" fmla="*/ 1646708 w 3086416"/>
                <a:gd name="connsiteY1" fmla="*/ 145581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89771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64370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42061"/>
                <a:gd name="connsiteX1" fmla="*/ 1646708 w 3086416"/>
                <a:gd name="connsiteY1" fmla="*/ 145581 h 242061"/>
                <a:gd name="connsiteX2" fmla="*/ 3086416 w 3086416"/>
                <a:gd name="connsiteY2" fmla="*/ 158456 h 242061"/>
                <a:gd name="connsiteX3" fmla="*/ 3081424 w 3086416"/>
                <a:gd name="connsiteY3" fmla="*/ 234325 h 242061"/>
                <a:gd name="connsiteX4" fmla="*/ 1694098 w 3086416"/>
                <a:gd name="connsiteY4" fmla="*/ 242061 h 242061"/>
                <a:gd name="connsiteX5" fmla="*/ 267748 w 3086416"/>
                <a:gd name="connsiteY5" fmla="*/ 120371 h 242061"/>
                <a:gd name="connsiteX6" fmla="*/ 0 w 3086416"/>
                <a:gd name="connsiteY6" fmla="*/ 6611 h 242061"/>
                <a:gd name="connsiteX7" fmla="*/ 21259 w 3086416"/>
                <a:gd name="connsiteY7" fmla="*/ 9891 h 242061"/>
                <a:gd name="connsiteX8" fmla="*/ 522980 w 3086416"/>
                <a:gd name="connsiteY8" fmla="*/ 9188 h 242061"/>
                <a:gd name="connsiteX0" fmla="*/ 522980 w 3086416"/>
                <a:gd name="connsiteY0" fmla="*/ 9188 h 234325"/>
                <a:gd name="connsiteX1" fmla="*/ 1646708 w 3086416"/>
                <a:gd name="connsiteY1" fmla="*/ 145581 h 234325"/>
                <a:gd name="connsiteX2" fmla="*/ 3086416 w 3086416"/>
                <a:gd name="connsiteY2" fmla="*/ 158456 h 234325"/>
                <a:gd name="connsiteX3" fmla="*/ 3081424 w 3086416"/>
                <a:gd name="connsiteY3" fmla="*/ 234325 h 234325"/>
                <a:gd name="connsiteX4" fmla="*/ 1696425 w 3086416"/>
                <a:gd name="connsiteY4" fmla="*/ 223272 h 234325"/>
                <a:gd name="connsiteX5" fmla="*/ 267748 w 3086416"/>
                <a:gd name="connsiteY5" fmla="*/ 120371 h 234325"/>
                <a:gd name="connsiteX6" fmla="*/ 0 w 3086416"/>
                <a:gd name="connsiteY6" fmla="*/ 6611 h 234325"/>
                <a:gd name="connsiteX7" fmla="*/ 21259 w 3086416"/>
                <a:gd name="connsiteY7" fmla="*/ 9891 h 234325"/>
                <a:gd name="connsiteX8" fmla="*/ 522980 w 3086416"/>
                <a:gd name="connsiteY8" fmla="*/ 9188 h 234325"/>
                <a:gd name="connsiteX0" fmla="*/ 522980 w 3081424"/>
                <a:gd name="connsiteY0" fmla="*/ 9188 h 234325"/>
                <a:gd name="connsiteX1" fmla="*/ 1646708 w 3081424"/>
                <a:gd name="connsiteY1" fmla="*/ 145581 h 234325"/>
                <a:gd name="connsiteX2" fmla="*/ 3080223 w 3081424"/>
                <a:gd name="connsiteY2" fmla="*/ 156075 h 234325"/>
                <a:gd name="connsiteX3" fmla="*/ 3081424 w 3081424"/>
                <a:gd name="connsiteY3" fmla="*/ 234325 h 234325"/>
                <a:gd name="connsiteX4" fmla="*/ 1696425 w 3081424"/>
                <a:gd name="connsiteY4" fmla="*/ 223272 h 234325"/>
                <a:gd name="connsiteX5" fmla="*/ 267748 w 3081424"/>
                <a:gd name="connsiteY5" fmla="*/ 120371 h 234325"/>
                <a:gd name="connsiteX6" fmla="*/ 0 w 3081424"/>
                <a:gd name="connsiteY6" fmla="*/ 6611 h 234325"/>
                <a:gd name="connsiteX7" fmla="*/ 21259 w 3081424"/>
                <a:gd name="connsiteY7" fmla="*/ 9891 h 234325"/>
                <a:gd name="connsiteX8" fmla="*/ 522980 w 3081424"/>
                <a:gd name="connsiteY8" fmla="*/ 9188 h 234325"/>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0371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9188 h 229562"/>
                <a:gd name="connsiteX1" fmla="*/ 1646708 w 3080297"/>
                <a:gd name="connsiteY1" fmla="*/ 145581 h 229562"/>
                <a:gd name="connsiteX2" fmla="*/ 3080223 w 3080297"/>
                <a:gd name="connsiteY2" fmla="*/ 156075 h 229562"/>
                <a:gd name="connsiteX3" fmla="*/ 3079654 w 3080297"/>
                <a:gd name="connsiteY3" fmla="*/ 229562 h 229562"/>
                <a:gd name="connsiteX4" fmla="*/ 1696425 w 3080297"/>
                <a:gd name="connsiteY4" fmla="*/ 223272 h 229562"/>
                <a:gd name="connsiteX5" fmla="*/ 267748 w 3080297"/>
                <a:gd name="connsiteY5" fmla="*/ 127514 h 229562"/>
                <a:gd name="connsiteX6" fmla="*/ 0 w 3080297"/>
                <a:gd name="connsiteY6" fmla="*/ 6611 h 229562"/>
                <a:gd name="connsiteX7" fmla="*/ 21259 w 3080297"/>
                <a:gd name="connsiteY7" fmla="*/ 9891 h 229562"/>
                <a:gd name="connsiteX8" fmla="*/ 522980 w 3080297"/>
                <a:gd name="connsiteY8" fmla="*/ 9188 h 229562"/>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3173 h 225734"/>
                <a:gd name="connsiteX1" fmla="*/ 1646708 w 3080297"/>
                <a:gd name="connsiteY1" fmla="*/ 141753 h 225734"/>
                <a:gd name="connsiteX2" fmla="*/ 3080223 w 3080297"/>
                <a:gd name="connsiteY2" fmla="*/ 152247 h 225734"/>
                <a:gd name="connsiteX3" fmla="*/ 3079654 w 3080297"/>
                <a:gd name="connsiteY3" fmla="*/ 225734 h 225734"/>
                <a:gd name="connsiteX4" fmla="*/ 1696425 w 3080297"/>
                <a:gd name="connsiteY4" fmla="*/ 219444 h 225734"/>
                <a:gd name="connsiteX5" fmla="*/ 267748 w 3080297"/>
                <a:gd name="connsiteY5" fmla="*/ 123686 h 225734"/>
                <a:gd name="connsiteX6" fmla="*/ 0 w 3080297"/>
                <a:gd name="connsiteY6" fmla="*/ 2783 h 225734"/>
                <a:gd name="connsiteX7" fmla="*/ 21259 w 3080297"/>
                <a:gd name="connsiteY7" fmla="*/ 6063 h 225734"/>
                <a:gd name="connsiteX8" fmla="*/ 522980 w 3080297"/>
                <a:gd name="connsiteY8" fmla="*/ 23173 h 225734"/>
                <a:gd name="connsiteX0" fmla="*/ 522980 w 3080297"/>
                <a:gd name="connsiteY0" fmla="*/ 26172 h 228733"/>
                <a:gd name="connsiteX1" fmla="*/ 1646708 w 3080297"/>
                <a:gd name="connsiteY1" fmla="*/ 144752 h 228733"/>
                <a:gd name="connsiteX2" fmla="*/ 3080223 w 3080297"/>
                <a:gd name="connsiteY2" fmla="*/ 155246 h 228733"/>
                <a:gd name="connsiteX3" fmla="*/ 3079654 w 3080297"/>
                <a:gd name="connsiteY3" fmla="*/ 228733 h 228733"/>
                <a:gd name="connsiteX4" fmla="*/ 1696425 w 3080297"/>
                <a:gd name="connsiteY4" fmla="*/ 222443 h 228733"/>
                <a:gd name="connsiteX5" fmla="*/ 267748 w 3080297"/>
                <a:gd name="connsiteY5" fmla="*/ 126685 h 228733"/>
                <a:gd name="connsiteX6" fmla="*/ 0 w 3080297"/>
                <a:gd name="connsiteY6" fmla="*/ 5782 h 228733"/>
                <a:gd name="connsiteX7" fmla="*/ 21259 w 3080297"/>
                <a:gd name="connsiteY7" fmla="*/ 9062 h 228733"/>
                <a:gd name="connsiteX8" fmla="*/ 522980 w 3080297"/>
                <a:gd name="connsiteY8" fmla="*/ 26172 h 2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0297" h="228733">
                  <a:moveTo>
                    <a:pt x="522980" y="26172"/>
                  </a:moveTo>
                  <a:cubicBezTo>
                    <a:pt x="603974" y="44568"/>
                    <a:pt x="1220501" y="123240"/>
                    <a:pt x="1646708" y="144752"/>
                  </a:cubicBezTo>
                  <a:cubicBezTo>
                    <a:pt x="2072915" y="166264"/>
                    <a:pt x="2602385" y="151748"/>
                    <a:pt x="3080223" y="155246"/>
                  </a:cubicBezTo>
                  <a:cubicBezTo>
                    <a:pt x="3080623" y="181329"/>
                    <a:pt x="3079254" y="202650"/>
                    <a:pt x="3079654" y="228733"/>
                  </a:cubicBezTo>
                  <a:lnTo>
                    <a:pt x="1696425" y="222443"/>
                  </a:lnTo>
                  <a:cubicBezTo>
                    <a:pt x="839517" y="174214"/>
                    <a:pt x="597524" y="201353"/>
                    <a:pt x="267748" y="126685"/>
                  </a:cubicBezTo>
                  <a:lnTo>
                    <a:pt x="0" y="5782"/>
                  </a:lnTo>
                  <a:lnTo>
                    <a:pt x="21259" y="9062"/>
                  </a:lnTo>
                  <a:cubicBezTo>
                    <a:pt x="163722" y="-9857"/>
                    <a:pt x="335635" y="3269"/>
                    <a:pt x="522980" y="26172"/>
                  </a:cubicBezTo>
                  <a:close/>
                </a:path>
              </a:pathLst>
            </a:custGeom>
            <a:solidFill>
              <a:srgbClr val="81BC55">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sz="2400" dirty="0">
                <a:solidFill>
                  <a:srgbClr val="FFFFFF"/>
                </a:solidFill>
              </a:endParaRPr>
            </a:p>
          </p:txBody>
        </p:sp>
        <p:sp>
          <p:nvSpPr>
            <p:cNvPr id="19" name="Freeform 18"/>
            <p:cNvSpPr/>
            <p:nvPr userDrawn="1"/>
          </p:nvSpPr>
          <p:spPr>
            <a:xfrm flipH="1">
              <a:off x="0" y="4774639"/>
              <a:ext cx="9144000" cy="368861"/>
            </a:xfrm>
            <a:custGeom>
              <a:avLst/>
              <a:gdLst>
                <a:gd name="connsiteX0" fmla="*/ 222045 w 9144000"/>
                <a:gd name="connsiteY0" fmla="*/ 616 h 368108"/>
                <a:gd name="connsiteX1" fmla="*/ 1101237 w 9144000"/>
                <a:gd name="connsiteY1" fmla="*/ 82665 h 368108"/>
                <a:gd name="connsiteX2" fmla="*/ 2301432 w 9144000"/>
                <a:gd name="connsiteY2" fmla="*/ 218293 h 368108"/>
                <a:gd name="connsiteX3" fmla="*/ 6656032 w 9144000"/>
                <a:gd name="connsiteY3" fmla="*/ 239574 h 368108"/>
                <a:gd name="connsiteX4" fmla="*/ 7277482 w 9144000"/>
                <a:gd name="connsiteY4" fmla="*/ 246432 h 368108"/>
                <a:gd name="connsiteX5" fmla="*/ 9144000 w 9144000"/>
                <a:gd name="connsiteY5" fmla="*/ 246432 h 368108"/>
                <a:gd name="connsiteX6" fmla="*/ 9144000 w 9144000"/>
                <a:gd name="connsiteY6" fmla="*/ 368107 h 368108"/>
                <a:gd name="connsiteX7" fmla="*/ 9144000 w 9144000"/>
                <a:gd name="connsiteY7" fmla="*/ 368108 h 368108"/>
                <a:gd name="connsiteX8" fmla="*/ 2079523 w 9144000"/>
                <a:gd name="connsiteY8" fmla="*/ 368108 h 368108"/>
                <a:gd name="connsiteX9" fmla="*/ 2079523 w 9144000"/>
                <a:gd name="connsiteY9" fmla="*/ 368107 h 368108"/>
                <a:gd name="connsiteX10" fmla="*/ 0 w 9144000"/>
                <a:gd name="connsiteY10" fmla="*/ 368107 h 368108"/>
                <a:gd name="connsiteX11" fmla="*/ 0 w 9144000"/>
                <a:gd name="connsiteY11" fmla="*/ 5394 h 368108"/>
                <a:gd name="connsiteX12" fmla="*/ 222045 w 9144000"/>
                <a:gd name="connsiteY12" fmla="*/ 616 h 368108"/>
                <a:gd name="connsiteX0" fmla="*/ 222045 w 9144000"/>
                <a:gd name="connsiteY0" fmla="*/ 616 h 368108"/>
                <a:gd name="connsiteX1" fmla="*/ 1101237 w 9144000"/>
                <a:gd name="connsiteY1" fmla="*/ 82665 h 368108"/>
                <a:gd name="connsiteX2" fmla="*/ 2301432 w 9144000"/>
                <a:gd name="connsiteY2" fmla="*/ 218293 h 368108"/>
                <a:gd name="connsiteX3" fmla="*/ 7277482 w 9144000"/>
                <a:gd name="connsiteY3" fmla="*/ 246432 h 368108"/>
                <a:gd name="connsiteX4" fmla="*/ 9144000 w 9144000"/>
                <a:gd name="connsiteY4" fmla="*/ 246432 h 368108"/>
                <a:gd name="connsiteX5" fmla="*/ 9144000 w 9144000"/>
                <a:gd name="connsiteY5" fmla="*/ 368107 h 368108"/>
                <a:gd name="connsiteX6" fmla="*/ 9144000 w 9144000"/>
                <a:gd name="connsiteY6" fmla="*/ 368108 h 368108"/>
                <a:gd name="connsiteX7" fmla="*/ 2079523 w 9144000"/>
                <a:gd name="connsiteY7" fmla="*/ 368108 h 368108"/>
                <a:gd name="connsiteX8" fmla="*/ 2079523 w 9144000"/>
                <a:gd name="connsiteY8" fmla="*/ 368107 h 368108"/>
                <a:gd name="connsiteX9" fmla="*/ 0 w 9144000"/>
                <a:gd name="connsiteY9" fmla="*/ 368107 h 368108"/>
                <a:gd name="connsiteX10" fmla="*/ 0 w 9144000"/>
                <a:gd name="connsiteY10" fmla="*/ 5394 h 368108"/>
                <a:gd name="connsiteX11" fmla="*/ 222045 w 9144000"/>
                <a:gd name="connsiteY11" fmla="*/ 616 h 368108"/>
                <a:gd name="connsiteX0" fmla="*/ 222045 w 9144000"/>
                <a:gd name="connsiteY0" fmla="*/ 24916 h 392408"/>
                <a:gd name="connsiteX1" fmla="*/ 1101237 w 9144000"/>
                <a:gd name="connsiteY1" fmla="*/ 106965 h 392408"/>
                <a:gd name="connsiteX2" fmla="*/ 2301432 w 9144000"/>
                <a:gd name="connsiteY2" fmla="*/ 242593 h 392408"/>
                <a:gd name="connsiteX3" fmla="*/ 7277482 w 9144000"/>
                <a:gd name="connsiteY3" fmla="*/ 270732 h 392408"/>
                <a:gd name="connsiteX4" fmla="*/ 9144000 w 9144000"/>
                <a:gd name="connsiteY4" fmla="*/ 270732 h 392408"/>
                <a:gd name="connsiteX5" fmla="*/ 9144000 w 9144000"/>
                <a:gd name="connsiteY5" fmla="*/ 392407 h 392408"/>
                <a:gd name="connsiteX6" fmla="*/ 9144000 w 9144000"/>
                <a:gd name="connsiteY6" fmla="*/ 392408 h 392408"/>
                <a:gd name="connsiteX7" fmla="*/ 2079523 w 9144000"/>
                <a:gd name="connsiteY7" fmla="*/ 392408 h 392408"/>
                <a:gd name="connsiteX8" fmla="*/ 2079523 w 9144000"/>
                <a:gd name="connsiteY8" fmla="*/ 392407 h 392408"/>
                <a:gd name="connsiteX9" fmla="*/ 0 w 9144000"/>
                <a:gd name="connsiteY9" fmla="*/ 392407 h 392408"/>
                <a:gd name="connsiteX10" fmla="*/ 0 w 9144000"/>
                <a:gd name="connsiteY10" fmla="*/ 29694 h 392408"/>
                <a:gd name="connsiteX11" fmla="*/ 222045 w 9144000"/>
                <a:gd name="connsiteY11" fmla="*/ 24916 h 392408"/>
                <a:gd name="connsiteX0" fmla="*/ 222045 w 9144000"/>
                <a:gd name="connsiteY0" fmla="*/ 3506 h 370998"/>
                <a:gd name="connsiteX1" fmla="*/ 1101237 w 9144000"/>
                <a:gd name="connsiteY1" fmla="*/ 85555 h 370998"/>
                <a:gd name="connsiteX2" fmla="*/ 2301432 w 9144000"/>
                <a:gd name="connsiteY2" fmla="*/ 221183 h 370998"/>
                <a:gd name="connsiteX3" fmla="*/ 7277482 w 9144000"/>
                <a:gd name="connsiteY3" fmla="*/ 249322 h 370998"/>
                <a:gd name="connsiteX4" fmla="*/ 9144000 w 9144000"/>
                <a:gd name="connsiteY4" fmla="*/ 249322 h 370998"/>
                <a:gd name="connsiteX5" fmla="*/ 9144000 w 9144000"/>
                <a:gd name="connsiteY5" fmla="*/ 370997 h 370998"/>
                <a:gd name="connsiteX6" fmla="*/ 9144000 w 9144000"/>
                <a:gd name="connsiteY6" fmla="*/ 370998 h 370998"/>
                <a:gd name="connsiteX7" fmla="*/ 2079523 w 9144000"/>
                <a:gd name="connsiteY7" fmla="*/ 370998 h 370998"/>
                <a:gd name="connsiteX8" fmla="*/ 2079523 w 9144000"/>
                <a:gd name="connsiteY8" fmla="*/ 370997 h 370998"/>
                <a:gd name="connsiteX9" fmla="*/ 0 w 9144000"/>
                <a:gd name="connsiteY9" fmla="*/ 370997 h 370998"/>
                <a:gd name="connsiteX10" fmla="*/ 0 w 9144000"/>
                <a:gd name="connsiteY10" fmla="*/ 8284 h 370998"/>
                <a:gd name="connsiteX11" fmla="*/ 222045 w 9144000"/>
                <a:gd name="connsiteY11" fmla="*/ 3506 h 370998"/>
                <a:gd name="connsiteX0" fmla="*/ 440828 w 9144000"/>
                <a:gd name="connsiteY0" fmla="*/ 1905 h 375007"/>
                <a:gd name="connsiteX1" fmla="*/ 1101237 w 9144000"/>
                <a:gd name="connsiteY1" fmla="*/ 89564 h 375007"/>
                <a:gd name="connsiteX2" fmla="*/ 2301432 w 9144000"/>
                <a:gd name="connsiteY2" fmla="*/ 225192 h 375007"/>
                <a:gd name="connsiteX3" fmla="*/ 7277482 w 9144000"/>
                <a:gd name="connsiteY3" fmla="*/ 253331 h 375007"/>
                <a:gd name="connsiteX4" fmla="*/ 9144000 w 9144000"/>
                <a:gd name="connsiteY4" fmla="*/ 253331 h 375007"/>
                <a:gd name="connsiteX5" fmla="*/ 9144000 w 9144000"/>
                <a:gd name="connsiteY5" fmla="*/ 375006 h 375007"/>
                <a:gd name="connsiteX6" fmla="*/ 9144000 w 9144000"/>
                <a:gd name="connsiteY6" fmla="*/ 375007 h 375007"/>
                <a:gd name="connsiteX7" fmla="*/ 2079523 w 9144000"/>
                <a:gd name="connsiteY7" fmla="*/ 375007 h 375007"/>
                <a:gd name="connsiteX8" fmla="*/ 2079523 w 9144000"/>
                <a:gd name="connsiteY8" fmla="*/ 375006 h 375007"/>
                <a:gd name="connsiteX9" fmla="*/ 0 w 9144000"/>
                <a:gd name="connsiteY9" fmla="*/ 375006 h 375007"/>
                <a:gd name="connsiteX10" fmla="*/ 0 w 9144000"/>
                <a:gd name="connsiteY10" fmla="*/ 12293 h 375007"/>
                <a:gd name="connsiteX11" fmla="*/ 440828 w 9144000"/>
                <a:gd name="connsiteY11" fmla="*/ 1905 h 375007"/>
                <a:gd name="connsiteX0" fmla="*/ 440828 w 9144000"/>
                <a:gd name="connsiteY0" fmla="*/ 6836 h 379938"/>
                <a:gd name="connsiteX1" fmla="*/ 1101237 w 9144000"/>
                <a:gd name="connsiteY1" fmla="*/ 94495 h 379938"/>
                <a:gd name="connsiteX2" fmla="*/ 2301432 w 9144000"/>
                <a:gd name="connsiteY2" fmla="*/ 230123 h 379938"/>
                <a:gd name="connsiteX3" fmla="*/ 7277482 w 9144000"/>
                <a:gd name="connsiteY3" fmla="*/ 258262 h 379938"/>
                <a:gd name="connsiteX4" fmla="*/ 9144000 w 9144000"/>
                <a:gd name="connsiteY4" fmla="*/ 258262 h 379938"/>
                <a:gd name="connsiteX5" fmla="*/ 9144000 w 9144000"/>
                <a:gd name="connsiteY5" fmla="*/ 379937 h 379938"/>
                <a:gd name="connsiteX6" fmla="*/ 9144000 w 9144000"/>
                <a:gd name="connsiteY6" fmla="*/ 379938 h 379938"/>
                <a:gd name="connsiteX7" fmla="*/ 2079523 w 9144000"/>
                <a:gd name="connsiteY7" fmla="*/ 379938 h 379938"/>
                <a:gd name="connsiteX8" fmla="*/ 2079523 w 9144000"/>
                <a:gd name="connsiteY8" fmla="*/ 379937 h 379938"/>
                <a:gd name="connsiteX9" fmla="*/ 0 w 9144000"/>
                <a:gd name="connsiteY9" fmla="*/ 379937 h 379938"/>
                <a:gd name="connsiteX10" fmla="*/ 0 w 9144000"/>
                <a:gd name="connsiteY10" fmla="*/ 17224 h 379938"/>
                <a:gd name="connsiteX11" fmla="*/ 440828 w 9144000"/>
                <a:gd name="connsiteY11" fmla="*/ 6836 h 379938"/>
                <a:gd name="connsiteX0" fmla="*/ 440828 w 9144000"/>
                <a:gd name="connsiteY0" fmla="*/ 6836 h 379938"/>
                <a:gd name="connsiteX1" fmla="*/ 2301432 w 9144000"/>
                <a:gd name="connsiteY1" fmla="*/ 230123 h 379938"/>
                <a:gd name="connsiteX2" fmla="*/ 7277482 w 9144000"/>
                <a:gd name="connsiteY2" fmla="*/ 258262 h 379938"/>
                <a:gd name="connsiteX3" fmla="*/ 9144000 w 9144000"/>
                <a:gd name="connsiteY3" fmla="*/ 258262 h 379938"/>
                <a:gd name="connsiteX4" fmla="*/ 9144000 w 9144000"/>
                <a:gd name="connsiteY4" fmla="*/ 379937 h 379938"/>
                <a:gd name="connsiteX5" fmla="*/ 9144000 w 9144000"/>
                <a:gd name="connsiteY5" fmla="*/ 379938 h 379938"/>
                <a:gd name="connsiteX6" fmla="*/ 2079523 w 9144000"/>
                <a:gd name="connsiteY6" fmla="*/ 379938 h 379938"/>
                <a:gd name="connsiteX7" fmla="*/ 2079523 w 9144000"/>
                <a:gd name="connsiteY7" fmla="*/ 379937 h 379938"/>
                <a:gd name="connsiteX8" fmla="*/ 0 w 9144000"/>
                <a:gd name="connsiteY8" fmla="*/ 379937 h 379938"/>
                <a:gd name="connsiteX9" fmla="*/ 0 w 9144000"/>
                <a:gd name="connsiteY9" fmla="*/ 17224 h 379938"/>
                <a:gd name="connsiteX10" fmla="*/ 440828 w 9144000"/>
                <a:gd name="connsiteY10" fmla="*/ 6836 h 379938"/>
                <a:gd name="connsiteX0" fmla="*/ 440828 w 9144000"/>
                <a:gd name="connsiteY0" fmla="*/ 12901 h 370101"/>
                <a:gd name="connsiteX1" fmla="*/ 2301432 w 9144000"/>
                <a:gd name="connsiteY1" fmla="*/ 220286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316064 w 9144000"/>
                <a:gd name="connsiteY1" fmla="*/ 176395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440828 w 9144000"/>
                <a:gd name="connsiteY0" fmla="*/ 12901 h 370101"/>
                <a:gd name="connsiteX1" fmla="*/ 2296114 w 9144000"/>
                <a:gd name="connsiteY1" fmla="*/ 139819 h 370101"/>
                <a:gd name="connsiteX2" fmla="*/ 7277482 w 9144000"/>
                <a:gd name="connsiteY2" fmla="*/ 248425 h 370101"/>
                <a:gd name="connsiteX3" fmla="*/ 9144000 w 9144000"/>
                <a:gd name="connsiteY3" fmla="*/ 248425 h 370101"/>
                <a:gd name="connsiteX4" fmla="*/ 9144000 w 9144000"/>
                <a:gd name="connsiteY4" fmla="*/ 370100 h 370101"/>
                <a:gd name="connsiteX5" fmla="*/ 9144000 w 9144000"/>
                <a:gd name="connsiteY5" fmla="*/ 370101 h 370101"/>
                <a:gd name="connsiteX6" fmla="*/ 2079523 w 9144000"/>
                <a:gd name="connsiteY6" fmla="*/ 370101 h 370101"/>
                <a:gd name="connsiteX7" fmla="*/ 2079523 w 9144000"/>
                <a:gd name="connsiteY7" fmla="*/ 370100 h 370101"/>
                <a:gd name="connsiteX8" fmla="*/ 0 w 9144000"/>
                <a:gd name="connsiteY8" fmla="*/ 370100 h 370101"/>
                <a:gd name="connsiteX9" fmla="*/ 0 w 9144000"/>
                <a:gd name="connsiteY9" fmla="*/ 7387 h 370101"/>
                <a:gd name="connsiteX10" fmla="*/ 440828 w 9144000"/>
                <a:gd name="connsiteY10" fmla="*/ 12901 h 370101"/>
                <a:gd name="connsiteX0" fmla="*/ 700186 w 9144000"/>
                <a:gd name="connsiteY0" fmla="*/ 14986 h 368861"/>
                <a:gd name="connsiteX1" fmla="*/ 2296114 w 9144000"/>
                <a:gd name="connsiteY1" fmla="*/ 1385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96114 w 9144000"/>
                <a:gd name="connsiteY1" fmla="*/ 168504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349316 w 9144000"/>
                <a:gd name="connsiteY1" fmla="*/ 151879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 name="connsiteX0" fmla="*/ 700186 w 9144000"/>
                <a:gd name="connsiteY0" fmla="*/ 14986 h 368861"/>
                <a:gd name="connsiteX1" fmla="*/ 2242845 w 9144000"/>
                <a:gd name="connsiteY1" fmla="*/ 189457 h 368861"/>
                <a:gd name="connsiteX2" fmla="*/ 7277482 w 9144000"/>
                <a:gd name="connsiteY2" fmla="*/ 247185 h 368861"/>
                <a:gd name="connsiteX3" fmla="*/ 9144000 w 9144000"/>
                <a:gd name="connsiteY3" fmla="*/ 247185 h 368861"/>
                <a:gd name="connsiteX4" fmla="*/ 9144000 w 9144000"/>
                <a:gd name="connsiteY4" fmla="*/ 368860 h 368861"/>
                <a:gd name="connsiteX5" fmla="*/ 9144000 w 9144000"/>
                <a:gd name="connsiteY5" fmla="*/ 368861 h 368861"/>
                <a:gd name="connsiteX6" fmla="*/ 2079523 w 9144000"/>
                <a:gd name="connsiteY6" fmla="*/ 368861 h 368861"/>
                <a:gd name="connsiteX7" fmla="*/ 2079523 w 9144000"/>
                <a:gd name="connsiteY7" fmla="*/ 368860 h 368861"/>
                <a:gd name="connsiteX8" fmla="*/ 0 w 9144000"/>
                <a:gd name="connsiteY8" fmla="*/ 368860 h 368861"/>
                <a:gd name="connsiteX9" fmla="*/ 0 w 9144000"/>
                <a:gd name="connsiteY9" fmla="*/ 6147 h 368861"/>
                <a:gd name="connsiteX10" fmla="*/ 700186 w 9144000"/>
                <a:gd name="connsiteY10" fmla="*/ 14986 h 36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4000" h="368861">
                  <a:moveTo>
                    <a:pt x="700186" y="14986"/>
                  </a:moveTo>
                  <a:cubicBezTo>
                    <a:pt x="1318615" y="57292"/>
                    <a:pt x="1100853" y="144335"/>
                    <a:pt x="2242845" y="189457"/>
                  </a:cubicBezTo>
                  <a:cubicBezTo>
                    <a:pt x="3384837" y="234579"/>
                    <a:pt x="6137054" y="242495"/>
                    <a:pt x="7277482" y="247185"/>
                  </a:cubicBezTo>
                  <a:lnTo>
                    <a:pt x="9144000" y="247185"/>
                  </a:lnTo>
                  <a:lnTo>
                    <a:pt x="9144000" y="368860"/>
                  </a:lnTo>
                  <a:lnTo>
                    <a:pt x="9144000" y="368861"/>
                  </a:lnTo>
                  <a:lnTo>
                    <a:pt x="2079523" y="368861"/>
                  </a:lnTo>
                  <a:lnTo>
                    <a:pt x="2079523" y="368860"/>
                  </a:lnTo>
                  <a:lnTo>
                    <a:pt x="0" y="368860"/>
                  </a:lnTo>
                  <a:lnTo>
                    <a:pt x="0" y="6147"/>
                  </a:lnTo>
                  <a:cubicBezTo>
                    <a:pt x="93105" y="-4612"/>
                    <a:pt x="442856" y="-985"/>
                    <a:pt x="700186" y="14986"/>
                  </a:cubicBezTo>
                  <a:close/>
                </a:path>
              </a:pathLst>
            </a:custGeom>
            <a:solidFill>
              <a:srgbClr val="1347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dirty="0">
                <a:solidFill>
                  <a:srgbClr val="FFFFFF"/>
                </a:solidFill>
              </a:endParaRPr>
            </a:p>
          </p:txBody>
        </p:sp>
      </p:grpSp>
      <p:sp>
        <p:nvSpPr>
          <p:cNvPr id="22" name="Title 1"/>
          <p:cNvSpPr>
            <a:spLocks noGrp="1"/>
          </p:cNvSpPr>
          <p:nvPr>
            <p:ph type="title"/>
          </p:nvPr>
        </p:nvSpPr>
        <p:spPr>
          <a:xfrm>
            <a:off x="375782" y="315662"/>
            <a:ext cx="11481788" cy="436361"/>
          </a:xfrm>
          <a:prstGeom prst="rect">
            <a:avLst/>
          </a:prstGeom>
        </p:spPr>
        <p:txBody>
          <a:bodyPr lIns="91436" tIns="45718" rIns="91436" bIns="45718" anchor="b">
            <a:noAutofit/>
          </a:bodyPr>
          <a:lstStyle>
            <a:lvl1pPr marL="0" indent="0">
              <a:defRPr sz="2400" b="0">
                <a:solidFill>
                  <a:schemeClr val="accent1"/>
                </a:solidFill>
              </a:defRPr>
            </a:lvl1pPr>
          </a:lstStyle>
          <a:p>
            <a:r>
              <a:rPr lang="en-US" dirty="0"/>
              <a:t>Click to edit Master title style</a:t>
            </a: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9675" y="6072336"/>
            <a:ext cx="1873504" cy="401869"/>
          </a:xfrm>
          <a:prstGeom prst="rect">
            <a:avLst/>
          </a:prstGeom>
        </p:spPr>
      </p:pic>
      <p:cxnSp>
        <p:nvCxnSpPr>
          <p:cNvPr id="25" name="Straight Connector 24"/>
          <p:cNvCxnSpPr/>
          <p:nvPr userDrawn="1"/>
        </p:nvCxnSpPr>
        <p:spPr>
          <a:xfrm>
            <a:off x="383122" y="781347"/>
            <a:ext cx="11474449" cy="0"/>
          </a:xfrm>
          <a:prstGeom prst="line">
            <a:avLst/>
          </a:prstGeom>
          <a:ln>
            <a:solidFill>
              <a:srgbClr val="134782"/>
            </a:solidFill>
          </a:ln>
          <a:effectLst/>
        </p:spPr>
        <p:style>
          <a:lnRef idx="2">
            <a:schemeClr val="accent4"/>
          </a:lnRef>
          <a:fillRef idx="0">
            <a:schemeClr val="accent4"/>
          </a:fillRef>
          <a:effectRef idx="1">
            <a:schemeClr val="accent4"/>
          </a:effectRef>
          <a:fontRef idx="minor">
            <a:schemeClr val="tx1"/>
          </a:fontRef>
        </p:style>
      </p:cxnSp>
      <p:sp>
        <p:nvSpPr>
          <p:cNvPr id="12" name="Text Placeholder 5"/>
          <p:cNvSpPr>
            <a:spLocks noGrp="1"/>
          </p:cNvSpPr>
          <p:nvPr>
            <p:ph type="body" sz="quarter" idx="10" hasCustomPrompt="1"/>
          </p:nvPr>
        </p:nvSpPr>
        <p:spPr>
          <a:xfrm>
            <a:off x="375781" y="5621780"/>
            <a:ext cx="5606424" cy="381000"/>
          </a:xfrm>
          <a:prstGeom prst="rect">
            <a:avLst/>
          </a:prstGeom>
        </p:spPr>
        <p:txBody>
          <a:bodyPr anchor="b">
            <a:noAutofit/>
          </a:bodyPr>
          <a:lstStyle>
            <a:lvl1pPr marL="0" indent="0">
              <a:spcAft>
                <a:spcPts val="0"/>
              </a:spcAft>
              <a:buNone/>
              <a:defRPr sz="900">
                <a:solidFill>
                  <a:schemeClr val="accent4"/>
                </a:solidFill>
              </a:defRPr>
            </a:lvl1pPr>
          </a:lstStyle>
          <a:p>
            <a:pPr lvl="0"/>
            <a:r>
              <a:rPr lang="en-GB" dirty="0"/>
              <a:t>Footnotes</a:t>
            </a:r>
          </a:p>
        </p:txBody>
      </p:sp>
      <p:sp>
        <p:nvSpPr>
          <p:cNvPr id="13" name="Text Placeholder 5"/>
          <p:cNvSpPr>
            <a:spLocks noGrp="1"/>
          </p:cNvSpPr>
          <p:nvPr>
            <p:ph type="body" sz="quarter" idx="11" hasCustomPrompt="1"/>
          </p:nvPr>
        </p:nvSpPr>
        <p:spPr>
          <a:xfrm>
            <a:off x="6209792" y="5621780"/>
            <a:ext cx="5647773" cy="381000"/>
          </a:xfrm>
          <a:prstGeom prst="rect">
            <a:avLst/>
          </a:prstGeom>
        </p:spPr>
        <p:txBody>
          <a:bodyPr anchor="b">
            <a:noAutofit/>
          </a:bodyPr>
          <a:lstStyle>
            <a:lvl1pPr marL="0" indent="0" algn="r">
              <a:spcAft>
                <a:spcPts val="0"/>
              </a:spcAft>
              <a:buNone/>
              <a:defRPr sz="900">
                <a:solidFill>
                  <a:schemeClr val="accent4"/>
                </a:solidFill>
              </a:defRPr>
            </a:lvl1pPr>
          </a:lstStyle>
          <a:p>
            <a:pPr lvl="0"/>
            <a:r>
              <a:rPr lang="en-GB" dirty="0"/>
              <a:t>References</a:t>
            </a:r>
          </a:p>
        </p:txBody>
      </p:sp>
    </p:spTree>
    <p:extLst>
      <p:ext uri="{BB962C8B-B14F-4D97-AF65-F5344CB8AC3E}">
        <p14:creationId xmlns:p14="http://schemas.microsoft.com/office/powerpoint/2010/main" val="97288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BF9DB1-53D3-49E5-AEAF-C48AF71A46EC}" type="datetimeFigureOut">
              <a:rPr lang="en-US" smtClean="0"/>
              <a:t>6/23/2021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D1E399-6AAB-4214-B1CF-0F0CECF6E119}" type="slidenum">
              <a:rPr lang="en-US" smtClean="0"/>
              <a:t>‹#›</a:t>
            </a:fld>
            <a:endParaRPr lang="en-US"/>
          </a:p>
        </p:txBody>
      </p:sp>
    </p:spTree>
    <p:extLst>
      <p:ext uri="{BB962C8B-B14F-4D97-AF65-F5344CB8AC3E}">
        <p14:creationId xmlns:p14="http://schemas.microsoft.com/office/powerpoint/2010/main" val="30180339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theme" Target="../theme/theme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7BF9DB1-53D3-49E5-AEAF-C48AF71A46EC}" type="datetimeFigureOut">
              <a:rPr lang="en-US" smtClean="0"/>
              <a:t>6/23/2021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9D1E399-6AAB-4214-B1CF-0F0CECF6E119}"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369868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43" r:id="rId12"/>
    <p:sldLayoutId id="2147483944" r:id="rId13"/>
    <p:sldLayoutId id="2147483945" r:id="rId14"/>
    <p:sldLayoutId id="2147483949" r:id="rId15"/>
    <p:sldLayoutId id="2147483950" r:id="rId16"/>
    <p:sldLayoutId id="2147483952" r:id="rId17"/>
    <p:sldLayoutId id="2147483953" r:id="rId18"/>
    <p:sldLayoutId id="2147483954" r:id="rId19"/>
    <p:sldLayoutId id="2147483955" r:id="rId20"/>
    <p:sldLayoutId id="2147483964" r:id="rId21"/>
    <p:sldLayoutId id="2147483965" r:id="rId22"/>
    <p:sldLayoutId id="2147483966" r:id="rId23"/>
    <p:sldLayoutId id="2147483968" r:id="rId24"/>
    <p:sldLayoutId id="2147483971" r:id="rId25"/>
    <p:sldLayoutId id="2147483975" r:id="rId26"/>
    <p:sldLayoutId id="2147483978" r:id="rId27"/>
    <p:sldLayoutId id="2147483980" r:id="rId28"/>
    <p:sldLayoutId id="2147483981" r:id="rId29"/>
    <p:sldLayoutId id="2147483982" r:id="rId30"/>
    <p:sldLayoutId id="2147483983" r:id="rId31"/>
    <p:sldLayoutId id="2147483984" r:id="rId32"/>
    <p:sldLayoutId id="2147483985" r:id="rId33"/>
    <p:sldLayoutId id="2147483986" r:id="rId34"/>
    <p:sldLayoutId id="2147483988" r:id="rId35"/>
    <p:sldLayoutId id="2147483989" r:id="rId36"/>
    <p:sldLayoutId id="2147483990" r:id="rId37"/>
    <p:sldLayoutId id="2147483991" r:id="rId38"/>
    <p:sldLayoutId id="2147483992" r:id="rId39"/>
    <p:sldLayoutId id="2147483993" r:id="rId40"/>
    <p:sldLayoutId id="2147483994" r:id="rId41"/>
    <p:sldLayoutId id="2147483996" r:id="rId42"/>
    <p:sldLayoutId id="2147483997" r:id="rId43"/>
    <p:sldLayoutId id="2147483998" r:id="rId44"/>
    <p:sldLayoutId id="2147483999" r:id="rId45"/>
    <p:sldLayoutId id="2147484000" r:id="rId46"/>
    <p:sldLayoutId id="2147484040" r:id="rId47"/>
    <p:sldLayoutId id="2147484041" r:id="rId48"/>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176799"/>
      </p:ext>
    </p:extLst>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 id="2147484018" r:id="rId12"/>
    <p:sldLayoutId id="2147484019" r:id="rId13"/>
  </p:sldLayoutIdLst>
  <p:txStyles>
    <p:titleStyle>
      <a:lvl1pPr algn="l" defTabSz="609585"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6478" indent="-226478" algn="l" defTabSz="609585" rtl="0" eaLnBrk="1" latinLnBrk="0" hangingPunct="1">
        <a:lnSpc>
          <a:spcPct val="100000"/>
        </a:lnSpc>
        <a:spcBef>
          <a:spcPts val="0"/>
        </a:spcBef>
        <a:spcAft>
          <a:spcPts val="800"/>
        </a:spcAft>
        <a:buClr>
          <a:schemeClr val="accent2"/>
        </a:buClr>
        <a:buFont typeface="Arial"/>
        <a:buChar char="•"/>
        <a:defRPr sz="2667" kern="1200">
          <a:solidFill>
            <a:srgbClr val="596169"/>
          </a:solidFill>
          <a:latin typeface="+mn-lt"/>
          <a:ea typeface="+mn-ea"/>
          <a:cs typeface="+mn-cs"/>
        </a:defRPr>
      </a:lvl1pPr>
      <a:lvl2pPr marL="480472" indent="-245527" algn="l" defTabSz="609585" rtl="0" eaLnBrk="1" latinLnBrk="0" hangingPunct="1">
        <a:lnSpc>
          <a:spcPct val="100000"/>
        </a:lnSpc>
        <a:spcBef>
          <a:spcPts val="0"/>
        </a:spcBef>
        <a:spcAft>
          <a:spcPts val="800"/>
        </a:spcAft>
        <a:buClr>
          <a:schemeClr val="accent2"/>
        </a:buClr>
        <a:buFont typeface="Arial"/>
        <a:buChar char="–"/>
        <a:defRPr sz="2400" kern="1200">
          <a:solidFill>
            <a:srgbClr val="596169"/>
          </a:solidFill>
          <a:latin typeface="+mn-lt"/>
          <a:ea typeface="+mn-ea"/>
          <a:cs typeface="+mn-cs"/>
        </a:defRPr>
      </a:lvl2pPr>
      <a:lvl3pPr marL="715415" indent="-234945" algn="l" defTabSz="609585" rtl="0" eaLnBrk="1" latinLnBrk="0" hangingPunct="1">
        <a:lnSpc>
          <a:spcPct val="100000"/>
        </a:lnSpc>
        <a:spcBef>
          <a:spcPts val="0"/>
        </a:spcBef>
        <a:spcAft>
          <a:spcPts val="800"/>
        </a:spcAft>
        <a:buClr>
          <a:schemeClr val="accent2"/>
        </a:buClr>
        <a:buFont typeface="Arial"/>
        <a:buChar char="•"/>
        <a:defRPr sz="2133" kern="1200">
          <a:solidFill>
            <a:srgbClr val="596169"/>
          </a:solidFill>
          <a:latin typeface="+mn-lt"/>
          <a:ea typeface="+mn-ea"/>
          <a:cs typeface="+mn-cs"/>
        </a:defRPr>
      </a:lvl3pPr>
      <a:lvl4pPr marL="958827" indent="-243411" algn="l" defTabSz="609585" rtl="0" eaLnBrk="1" latinLnBrk="0" hangingPunct="1">
        <a:lnSpc>
          <a:spcPct val="100000"/>
        </a:lnSpc>
        <a:spcBef>
          <a:spcPts val="0"/>
        </a:spcBef>
        <a:spcAft>
          <a:spcPts val="800"/>
        </a:spcAft>
        <a:buClr>
          <a:schemeClr val="accent2"/>
        </a:buClr>
        <a:buFont typeface="Arial"/>
        <a:buChar char="–"/>
        <a:defRPr sz="1867" kern="1200">
          <a:solidFill>
            <a:srgbClr val="596169"/>
          </a:solidFill>
          <a:latin typeface="+mn-lt"/>
          <a:ea typeface="+mn-ea"/>
          <a:cs typeface="+mn-cs"/>
        </a:defRPr>
      </a:lvl4pPr>
      <a:lvl5pPr marL="1193770" indent="-234945" algn="l" defTabSz="609585" rtl="0" eaLnBrk="1" latinLnBrk="0" hangingPunct="1">
        <a:lnSpc>
          <a:spcPct val="100000"/>
        </a:lnSpc>
        <a:spcBef>
          <a:spcPts val="0"/>
        </a:spcBef>
        <a:spcAft>
          <a:spcPts val="800"/>
        </a:spcAft>
        <a:buClr>
          <a:schemeClr val="accent2"/>
        </a:buClr>
        <a:buFont typeface="Arial"/>
        <a:buChar char="»"/>
        <a:defRPr sz="1600" kern="1200">
          <a:solidFill>
            <a:srgbClr val="596169"/>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0637503"/>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 id="2147484038" r:id="rId18"/>
    <p:sldLayoutId id="2147484039" r:id="rId19"/>
  </p:sldLayoutIdLst>
  <p:txStyles>
    <p:titleStyle>
      <a:lvl1pPr algn="l" defTabSz="60957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6473" indent="-226473" algn="l" defTabSz="609570" rtl="0" eaLnBrk="1" latinLnBrk="0" hangingPunct="1">
        <a:lnSpc>
          <a:spcPct val="100000"/>
        </a:lnSpc>
        <a:spcBef>
          <a:spcPts val="0"/>
        </a:spcBef>
        <a:spcAft>
          <a:spcPts val="800"/>
        </a:spcAft>
        <a:buClr>
          <a:schemeClr val="accent2"/>
        </a:buClr>
        <a:buFont typeface="Arial"/>
        <a:buChar char="•"/>
        <a:defRPr sz="2667" kern="1200">
          <a:solidFill>
            <a:srgbClr val="596169"/>
          </a:solidFill>
          <a:latin typeface="+mn-lt"/>
          <a:ea typeface="+mn-ea"/>
          <a:cs typeface="+mn-cs"/>
        </a:defRPr>
      </a:lvl1pPr>
      <a:lvl2pPr marL="480460" indent="-245521" algn="l" defTabSz="609570" rtl="0" eaLnBrk="1" latinLnBrk="0" hangingPunct="1">
        <a:lnSpc>
          <a:spcPct val="100000"/>
        </a:lnSpc>
        <a:spcBef>
          <a:spcPts val="0"/>
        </a:spcBef>
        <a:spcAft>
          <a:spcPts val="800"/>
        </a:spcAft>
        <a:buClr>
          <a:schemeClr val="accent2"/>
        </a:buClr>
        <a:buFont typeface="Arial"/>
        <a:buChar char="–"/>
        <a:defRPr sz="2400" kern="1200">
          <a:solidFill>
            <a:srgbClr val="596169"/>
          </a:solidFill>
          <a:latin typeface="+mn-lt"/>
          <a:ea typeface="+mn-ea"/>
          <a:cs typeface="+mn-cs"/>
        </a:defRPr>
      </a:lvl2pPr>
      <a:lvl3pPr marL="715397" indent="-234939" algn="l" defTabSz="609570" rtl="0" eaLnBrk="1" latinLnBrk="0" hangingPunct="1">
        <a:lnSpc>
          <a:spcPct val="100000"/>
        </a:lnSpc>
        <a:spcBef>
          <a:spcPts val="0"/>
        </a:spcBef>
        <a:spcAft>
          <a:spcPts val="800"/>
        </a:spcAft>
        <a:buClr>
          <a:schemeClr val="accent2"/>
        </a:buClr>
        <a:buFont typeface="Arial"/>
        <a:buChar char="•"/>
        <a:defRPr sz="2133" kern="1200">
          <a:solidFill>
            <a:srgbClr val="596169"/>
          </a:solidFill>
          <a:latin typeface="+mn-lt"/>
          <a:ea typeface="+mn-ea"/>
          <a:cs typeface="+mn-cs"/>
        </a:defRPr>
      </a:lvl3pPr>
      <a:lvl4pPr marL="958803" indent="-243405" algn="l" defTabSz="609570" rtl="0" eaLnBrk="1" latinLnBrk="0" hangingPunct="1">
        <a:lnSpc>
          <a:spcPct val="100000"/>
        </a:lnSpc>
        <a:spcBef>
          <a:spcPts val="0"/>
        </a:spcBef>
        <a:spcAft>
          <a:spcPts val="800"/>
        </a:spcAft>
        <a:buClr>
          <a:schemeClr val="accent2"/>
        </a:buClr>
        <a:buFont typeface="Arial"/>
        <a:buChar char="–"/>
        <a:defRPr sz="1867" kern="1200">
          <a:solidFill>
            <a:srgbClr val="596169"/>
          </a:solidFill>
          <a:latin typeface="+mn-lt"/>
          <a:ea typeface="+mn-ea"/>
          <a:cs typeface="+mn-cs"/>
        </a:defRPr>
      </a:lvl4pPr>
      <a:lvl5pPr marL="1193741" indent="-234939" algn="l" defTabSz="609570" rtl="0" eaLnBrk="1" latinLnBrk="0" hangingPunct="1">
        <a:lnSpc>
          <a:spcPct val="100000"/>
        </a:lnSpc>
        <a:spcBef>
          <a:spcPts val="0"/>
        </a:spcBef>
        <a:spcAft>
          <a:spcPts val="800"/>
        </a:spcAft>
        <a:buClr>
          <a:schemeClr val="accent2"/>
        </a:buClr>
        <a:buFont typeface="Arial"/>
        <a:buChar char="»"/>
        <a:defRPr sz="1600" kern="1200">
          <a:solidFill>
            <a:srgbClr val="596169"/>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chart" Target="../charts/char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3454BB-E09F-40BB-A63C-5CF5D72FADFA}"/>
              </a:ext>
            </a:extLst>
          </p:cNvPr>
          <p:cNvSpPr>
            <a:spLocks noGrp="1"/>
          </p:cNvSpPr>
          <p:nvPr>
            <p:ph type="ctrTitle"/>
          </p:nvPr>
        </p:nvSpPr>
        <p:spPr>
          <a:xfrm>
            <a:off x="271510" y="1691640"/>
            <a:ext cx="12079714" cy="4320277"/>
          </a:xfrm>
        </p:spPr>
        <p:txBody>
          <a:bodyPr>
            <a:normAutofit fontScale="90000"/>
          </a:bodyPr>
          <a:lstStyle/>
          <a:p>
            <a:pPr algn="ctr"/>
            <a:r>
              <a:rPr lang="fa-IR" sz="4800" dirty="0"/>
              <a:t/>
            </a:r>
            <a:br>
              <a:rPr lang="fa-IR" sz="4800" dirty="0"/>
            </a:br>
            <a:r>
              <a:rPr lang="fa-IR" sz="4800" dirty="0"/>
              <a:t/>
            </a:r>
            <a:br>
              <a:rPr lang="fa-IR" sz="4800" dirty="0"/>
            </a:br>
            <a:r>
              <a:rPr lang="fa-IR" sz="4800" dirty="0"/>
              <a:t/>
            </a:r>
            <a:br>
              <a:rPr lang="fa-IR" sz="4800" dirty="0"/>
            </a:br>
            <a:r>
              <a:rPr lang="en-GB" sz="4400" dirty="0"/>
              <a:t>Casting a new lights on Next Generation of Insulin Glargine</a:t>
            </a:r>
            <a:r>
              <a:rPr lang="en-US" sz="4800" dirty="0"/>
              <a:t/>
            </a:r>
            <a:br>
              <a:rPr lang="en-US" sz="4800" dirty="0"/>
            </a:br>
            <a:r>
              <a:rPr lang="en-US" sz="4800" dirty="0"/>
              <a:t/>
            </a:r>
            <a:br>
              <a:rPr lang="en-US" sz="4800" dirty="0"/>
            </a:br>
            <a:r>
              <a:rPr lang="en-US" sz="4800" b="1" dirty="0" smtClean="0">
                <a:effectLst>
                  <a:outerShdw blurRad="38100" dist="38100" dir="2700000" algn="tl">
                    <a:srgbClr val="000000">
                      <a:alpha val="43137"/>
                    </a:srgbClr>
                  </a:outerShdw>
                </a:effectLst>
              </a:rPr>
              <a:t/>
            </a:r>
            <a:br>
              <a:rPr lang="en-US" sz="4800" b="1" dirty="0" smtClean="0">
                <a:effectLst>
                  <a:outerShdw blurRad="38100" dist="38100" dir="2700000" algn="tl">
                    <a:srgbClr val="000000">
                      <a:alpha val="43137"/>
                    </a:srgbClr>
                  </a:outerShdw>
                </a:effectLst>
              </a:rPr>
            </a:br>
            <a:r>
              <a:rPr lang="en-US" altLang="fr-FR" sz="2700" b="1" dirty="0" err="1" smtClean="0">
                <a:solidFill>
                  <a:schemeClr val="accent2">
                    <a:lumMod val="75000"/>
                  </a:schemeClr>
                </a:solidFill>
              </a:rPr>
              <a:t>Amouzegar</a:t>
            </a:r>
            <a:r>
              <a:rPr lang="en-US" altLang="fr-FR" sz="2700" b="1" dirty="0" smtClean="0">
                <a:solidFill>
                  <a:schemeClr val="accent2">
                    <a:lumMod val="75000"/>
                  </a:schemeClr>
                </a:solidFill>
              </a:rPr>
              <a:t> </a:t>
            </a:r>
            <a:r>
              <a:rPr lang="en-US" altLang="fr-FR" sz="2700" b="1" dirty="0">
                <a:solidFill>
                  <a:schemeClr val="accent2">
                    <a:lumMod val="75000"/>
                  </a:schemeClr>
                </a:solidFill>
              </a:rPr>
              <a:t>A, MD</a:t>
            </a:r>
            <a:br>
              <a:rPr lang="en-US" altLang="fr-FR" sz="2700" b="1" dirty="0">
                <a:solidFill>
                  <a:schemeClr val="accent2">
                    <a:lumMod val="75000"/>
                  </a:schemeClr>
                </a:solidFill>
              </a:rPr>
            </a:br>
            <a:r>
              <a:rPr lang="en-US" altLang="fr-FR" sz="2000" b="1" dirty="0">
                <a:solidFill>
                  <a:schemeClr val="accent2">
                    <a:lumMod val="75000"/>
                  </a:schemeClr>
                </a:solidFill>
              </a:rPr>
              <a:t>Endocrine Research Center, Research Institute for Endocrine Sciences, Shahid Beheshti University </a:t>
            </a:r>
            <a:endParaRPr lang="en-US" altLang="fr-FR" sz="1600" b="1" dirty="0">
              <a:solidFill>
                <a:schemeClr val="accent2">
                  <a:lumMod val="75000"/>
                </a:schemeClr>
              </a:solidFill>
            </a:endParaRPr>
          </a:p>
        </p:txBody>
      </p:sp>
    </p:spTree>
    <p:extLst>
      <p:ext uri="{BB962C8B-B14F-4D97-AF65-F5344CB8AC3E}">
        <p14:creationId xmlns:p14="http://schemas.microsoft.com/office/powerpoint/2010/main" val="358913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p:cNvSpPr/>
          <p:nvPr/>
        </p:nvSpPr>
        <p:spPr>
          <a:xfrm>
            <a:off x="2749068" y="4334353"/>
            <a:ext cx="6588369" cy="240323"/>
          </a:xfrm>
          <a:custGeom>
            <a:avLst/>
            <a:gdLst>
              <a:gd name="connsiteX0" fmla="*/ 0 w 6588369"/>
              <a:gd name="connsiteY0" fmla="*/ 240323 h 240323"/>
              <a:gd name="connsiteX1" fmla="*/ 275492 w 6588369"/>
              <a:gd name="connsiteY1" fmla="*/ 35169 h 240323"/>
              <a:gd name="connsiteX2" fmla="*/ 556846 w 6588369"/>
              <a:gd name="connsiteY2" fmla="*/ 11723 h 240323"/>
              <a:gd name="connsiteX3" fmla="*/ 1107830 w 6588369"/>
              <a:gd name="connsiteY3" fmla="*/ 5862 h 240323"/>
              <a:gd name="connsiteX4" fmla="*/ 1641230 w 6588369"/>
              <a:gd name="connsiteY4" fmla="*/ 0 h 240323"/>
              <a:gd name="connsiteX5" fmla="*/ 2198076 w 6588369"/>
              <a:gd name="connsiteY5" fmla="*/ 17585 h 240323"/>
              <a:gd name="connsiteX6" fmla="*/ 2749061 w 6588369"/>
              <a:gd name="connsiteY6" fmla="*/ 17585 h 240323"/>
              <a:gd name="connsiteX7" fmla="*/ 3294184 w 6588369"/>
              <a:gd name="connsiteY7" fmla="*/ 35169 h 240323"/>
              <a:gd name="connsiteX8" fmla="*/ 3839307 w 6588369"/>
              <a:gd name="connsiteY8" fmla="*/ 64477 h 240323"/>
              <a:gd name="connsiteX9" fmla="*/ 5503984 w 6588369"/>
              <a:gd name="connsiteY9" fmla="*/ 158262 h 240323"/>
              <a:gd name="connsiteX10" fmla="*/ 6588369 w 6588369"/>
              <a:gd name="connsiteY10" fmla="*/ 240323 h 24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88369" h="240323">
                <a:moveTo>
                  <a:pt x="0" y="240323"/>
                </a:moveTo>
                <a:lnTo>
                  <a:pt x="275492" y="35169"/>
                </a:lnTo>
                <a:lnTo>
                  <a:pt x="556846" y="11723"/>
                </a:lnTo>
                <a:lnTo>
                  <a:pt x="1107830" y="5862"/>
                </a:lnTo>
                <a:lnTo>
                  <a:pt x="1641230" y="0"/>
                </a:lnTo>
                <a:lnTo>
                  <a:pt x="2198076" y="17585"/>
                </a:lnTo>
                <a:lnTo>
                  <a:pt x="2749061" y="17585"/>
                </a:lnTo>
                <a:lnTo>
                  <a:pt x="3294184" y="35169"/>
                </a:lnTo>
                <a:lnTo>
                  <a:pt x="3839307" y="64477"/>
                </a:lnTo>
                <a:lnTo>
                  <a:pt x="5503984" y="158262"/>
                </a:lnTo>
                <a:lnTo>
                  <a:pt x="6588369" y="240323"/>
                </a:lnTo>
              </a:path>
            </a:pathLst>
          </a:custGeom>
          <a:noFill/>
          <a:ln w="28575">
            <a:solidFill>
              <a:srgbClr val="562583"/>
            </a:solid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grpSp>
        <p:nvGrpSpPr>
          <p:cNvPr id="102" name="Group 101"/>
          <p:cNvGrpSpPr/>
          <p:nvPr/>
        </p:nvGrpSpPr>
        <p:grpSpPr>
          <a:xfrm>
            <a:off x="2649107" y="4398173"/>
            <a:ext cx="108000" cy="234161"/>
            <a:chOff x="1187624" y="4293096"/>
            <a:chExt cx="108000" cy="234161"/>
          </a:xfrm>
        </p:grpSpPr>
        <p:cxnSp>
          <p:nvCxnSpPr>
            <p:cNvPr id="103" name="Straight Connector 102"/>
            <p:cNvCxnSpPr/>
            <p:nvPr/>
          </p:nvCxnSpPr>
          <p:spPr>
            <a:xfrm>
              <a:off x="1286977" y="4293096"/>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04" name="Oval 103"/>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cxnSp>
        <p:nvCxnSpPr>
          <p:cNvPr id="121" name="Straight Connector 120"/>
          <p:cNvCxnSpPr/>
          <p:nvPr/>
        </p:nvCxnSpPr>
        <p:spPr>
          <a:xfrm>
            <a:off x="2996987" y="4169848"/>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22" name="Oval 121"/>
          <p:cNvSpPr/>
          <p:nvPr/>
        </p:nvSpPr>
        <p:spPr>
          <a:xfrm>
            <a:off x="2910512" y="429600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cxnSp>
        <p:nvCxnSpPr>
          <p:cNvPr id="124" name="Straight Connector 123"/>
          <p:cNvCxnSpPr/>
          <p:nvPr/>
        </p:nvCxnSpPr>
        <p:spPr>
          <a:xfrm>
            <a:off x="3279451" y="4156652"/>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25" name="Oval 124"/>
          <p:cNvSpPr/>
          <p:nvPr/>
        </p:nvSpPr>
        <p:spPr>
          <a:xfrm>
            <a:off x="3205855" y="4282812"/>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cxnSp>
        <p:nvCxnSpPr>
          <p:cNvPr id="127" name="Straight Connector 126"/>
          <p:cNvCxnSpPr/>
          <p:nvPr/>
        </p:nvCxnSpPr>
        <p:spPr>
          <a:xfrm>
            <a:off x="3822471" y="4144728"/>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28" name="Oval 127"/>
          <p:cNvSpPr/>
          <p:nvPr/>
        </p:nvSpPr>
        <p:spPr>
          <a:xfrm>
            <a:off x="3742435" y="427088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grpSp>
        <p:nvGrpSpPr>
          <p:cNvPr id="129" name="Group 128"/>
          <p:cNvGrpSpPr/>
          <p:nvPr/>
        </p:nvGrpSpPr>
        <p:grpSpPr>
          <a:xfrm>
            <a:off x="4306359" y="4109138"/>
            <a:ext cx="108000" cy="234161"/>
            <a:chOff x="1187624" y="4293096"/>
            <a:chExt cx="108000" cy="234161"/>
          </a:xfrm>
        </p:grpSpPr>
        <p:cxnSp>
          <p:nvCxnSpPr>
            <p:cNvPr id="130" name="Straight Connector 129"/>
            <p:cNvCxnSpPr/>
            <p:nvPr/>
          </p:nvCxnSpPr>
          <p:spPr>
            <a:xfrm>
              <a:off x="1261221" y="4293096"/>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31" name="Oval 130"/>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32" name="Group 131"/>
          <p:cNvGrpSpPr/>
          <p:nvPr/>
        </p:nvGrpSpPr>
        <p:grpSpPr>
          <a:xfrm>
            <a:off x="4838275" y="4156705"/>
            <a:ext cx="108000" cy="234161"/>
            <a:chOff x="1187624" y="4293096"/>
            <a:chExt cx="108000" cy="234161"/>
          </a:xfrm>
        </p:grpSpPr>
        <p:cxnSp>
          <p:nvCxnSpPr>
            <p:cNvPr id="133" name="Straight Connector 132"/>
            <p:cNvCxnSpPr/>
            <p:nvPr/>
          </p:nvCxnSpPr>
          <p:spPr>
            <a:xfrm>
              <a:off x="1286977" y="4293096"/>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34" name="Oval 133"/>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35" name="Group 134"/>
          <p:cNvGrpSpPr/>
          <p:nvPr/>
        </p:nvGrpSpPr>
        <p:grpSpPr>
          <a:xfrm>
            <a:off x="5402199" y="4154344"/>
            <a:ext cx="108000" cy="259917"/>
            <a:chOff x="1187624" y="4267340"/>
            <a:chExt cx="108000" cy="259917"/>
          </a:xfrm>
        </p:grpSpPr>
        <p:cxnSp>
          <p:nvCxnSpPr>
            <p:cNvPr id="136" name="Straight Connector 135"/>
            <p:cNvCxnSpPr/>
            <p:nvPr/>
          </p:nvCxnSpPr>
          <p:spPr>
            <a:xfrm>
              <a:off x="1254782" y="4267340"/>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37" name="Oval 136"/>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cxnSp>
        <p:nvCxnSpPr>
          <p:cNvPr id="139" name="Straight Connector 138"/>
          <p:cNvCxnSpPr/>
          <p:nvPr/>
        </p:nvCxnSpPr>
        <p:spPr>
          <a:xfrm>
            <a:off x="6020664" y="4162140"/>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40" name="Oval 139"/>
          <p:cNvSpPr/>
          <p:nvPr/>
        </p:nvSpPr>
        <p:spPr>
          <a:xfrm>
            <a:off x="5940628" y="4288301"/>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cxnSp>
        <p:nvCxnSpPr>
          <p:cNvPr id="142" name="Straight Connector 141"/>
          <p:cNvCxnSpPr/>
          <p:nvPr/>
        </p:nvCxnSpPr>
        <p:spPr>
          <a:xfrm>
            <a:off x="6559171" y="4187148"/>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43" name="Oval 142"/>
          <p:cNvSpPr/>
          <p:nvPr/>
        </p:nvSpPr>
        <p:spPr>
          <a:xfrm>
            <a:off x="6492013" y="4313308"/>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cxnSp>
        <p:nvCxnSpPr>
          <p:cNvPr id="145" name="Straight Connector 144"/>
          <p:cNvCxnSpPr/>
          <p:nvPr/>
        </p:nvCxnSpPr>
        <p:spPr>
          <a:xfrm>
            <a:off x="7098663" y="4233404"/>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46" name="Oval 145"/>
          <p:cNvSpPr/>
          <p:nvPr/>
        </p:nvSpPr>
        <p:spPr>
          <a:xfrm>
            <a:off x="7031504" y="4359563"/>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grpSp>
        <p:nvGrpSpPr>
          <p:cNvPr id="147" name="Group 146"/>
          <p:cNvGrpSpPr/>
          <p:nvPr/>
        </p:nvGrpSpPr>
        <p:grpSpPr>
          <a:xfrm>
            <a:off x="8134791" y="4272436"/>
            <a:ext cx="108000" cy="234161"/>
            <a:chOff x="1187624" y="4293096"/>
            <a:chExt cx="108000" cy="234161"/>
          </a:xfrm>
        </p:grpSpPr>
        <p:cxnSp>
          <p:nvCxnSpPr>
            <p:cNvPr id="148" name="Straight Connector 147"/>
            <p:cNvCxnSpPr/>
            <p:nvPr/>
          </p:nvCxnSpPr>
          <p:spPr>
            <a:xfrm>
              <a:off x="1261221" y="4293096"/>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49" name="Oval 148"/>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50" name="Group 149"/>
          <p:cNvGrpSpPr/>
          <p:nvPr/>
        </p:nvGrpSpPr>
        <p:grpSpPr>
          <a:xfrm>
            <a:off x="9238076" y="4384146"/>
            <a:ext cx="108000" cy="234161"/>
            <a:chOff x="1187624" y="4293096"/>
            <a:chExt cx="108000" cy="234161"/>
          </a:xfrm>
        </p:grpSpPr>
        <p:cxnSp>
          <p:nvCxnSpPr>
            <p:cNvPr id="151" name="Straight Connector 150"/>
            <p:cNvCxnSpPr/>
            <p:nvPr/>
          </p:nvCxnSpPr>
          <p:spPr>
            <a:xfrm>
              <a:off x="1261221" y="4293096"/>
              <a:ext cx="0" cy="188677"/>
            </a:xfrm>
            <a:prstGeom prst="line">
              <a:avLst/>
            </a:prstGeom>
            <a:ln>
              <a:solidFill>
                <a:srgbClr val="562583"/>
              </a:solidFill>
            </a:ln>
          </p:spPr>
          <p:style>
            <a:lnRef idx="2">
              <a:schemeClr val="accent4"/>
            </a:lnRef>
            <a:fillRef idx="0">
              <a:schemeClr val="accent4"/>
            </a:fillRef>
            <a:effectRef idx="1">
              <a:schemeClr val="accent4"/>
            </a:effectRef>
            <a:fontRef idx="minor">
              <a:schemeClr val="tx1"/>
            </a:fontRef>
          </p:style>
        </p:cxnSp>
        <p:sp>
          <p:nvSpPr>
            <p:cNvPr id="152" name="Oval 151"/>
            <p:cNvSpPr/>
            <p:nvPr/>
          </p:nvSpPr>
          <p:spPr>
            <a:xfrm>
              <a:off x="1187624" y="4419257"/>
              <a:ext cx="108000" cy="108000"/>
            </a:xfrm>
            <a:prstGeom prst="ellipse">
              <a:avLst/>
            </a:prstGeom>
            <a:solidFill>
              <a:srgbClr val="5625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sp>
        <p:nvSpPr>
          <p:cNvPr id="29" name="Rectangle 28"/>
          <p:cNvSpPr/>
          <p:nvPr/>
        </p:nvSpPr>
        <p:spPr>
          <a:xfrm>
            <a:off x="4339464" y="2252474"/>
            <a:ext cx="1656184" cy="659351"/>
          </a:xfrm>
          <a:prstGeom prst="rect">
            <a:avLst/>
          </a:prstGeom>
          <a:solidFill>
            <a:schemeClr val="accent3">
              <a:lumMod val="20000"/>
              <a:lumOff val="80000"/>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fr-FR" sz="1867" dirty="0">
              <a:solidFill>
                <a:srgbClr val="596169"/>
              </a:solidFill>
            </a:endParaRPr>
          </a:p>
        </p:txBody>
      </p:sp>
      <p:sp>
        <p:nvSpPr>
          <p:cNvPr id="30" name="Rectangle 29"/>
          <p:cNvSpPr/>
          <p:nvPr/>
        </p:nvSpPr>
        <p:spPr>
          <a:xfrm>
            <a:off x="5995648" y="2222024"/>
            <a:ext cx="1656184" cy="678469"/>
          </a:xfrm>
          <a:prstGeom prst="rect">
            <a:avLst/>
          </a:prstGeom>
          <a:solidFill>
            <a:schemeClr val="accent5">
              <a:lumMod val="20000"/>
              <a:lumOff val="80000"/>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fr-FR" sz="1867" dirty="0">
              <a:solidFill>
                <a:srgbClr val="596169"/>
              </a:solidFill>
            </a:endParaRPr>
          </a:p>
        </p:txBody>
      </p:sp>
      <p:sp>
        <p:nvSpPr>
          <p:cNvPr id="31" name="Rectangle 30"/>
          <p:cNvSpPr/>
          <p:nvPr/>
        </p:nvSpPr>
        <p:spPr>
          <a:xfrm>
            <a:off x="7651832" y="2222024"/>
            <a:ext cx="1656184" cy="678469"/>
          </a:xfrm>
          <a:prstGeom prst="rect">
            <a:avLst/>
          </a:prstGeom>
          <a:solidFill>
            <a:schemeClr val="accent6">
              <a:lumMod val="20000"/>
              <a:lumOff val="80000"/>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fr-FR" sz="1867" dirty="0">
              <a:solidFill>
                <a:srgbClr val="596169"/>
              </a:solidFill>
            </a:endParaRPr>
          </a:p>
        </p:txBody>
      </p:sp>
      <p:sp>
        <p:nvSpPr>
          <p:cNvPr id="26" name="Rectangle 25"/>
          <p:cNvSpPr/>
          <p:nvPr/>
        </p:nvSpPr>
        <p:spPr>
          <a:xfrm>
            <a:off x="2683280" y="2006000"/>
            <a:ext cx="1656184" cy="894493"/>
          </a:xfrm>
          <a:prstGeom prst="rect">
            <a:avLst/>
          </a:prstGeom>
          <a:solidFill>
            <a:schemeClr val="accent2">
              <a:lumMod val="20000"/>
              <a:lumOff val="80000"/>
              <a:alpha val="59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fr-FR" sz="1867" dirty="0">
              <a:solidFill>
                <a:srgbClr val="596169"/>
              </a:solidFill>
            </a:endParaRPr>
          </a:p>
        </p:txBody>
      </p:sp>
      <p:sp>
        <p:nvSpPr>
          <p:cNvPr id="19" name="Freeform 5"/>
          <p:cNvSpPr>
            <a:spLocks/>
          </p:cNvSpPr>
          <p:nvPr/>
        </p:nvSpPr>
        <p:spPr bwMode="auto">
          <a:xfrm>
            <a:off x="2673212" y="1880803"/>
            <a:ext cx="6524625" cy="525463"/>
          </a:xfrm>
          <a:custGeom>
            <a:avLst/>
            <a:gdLst>
              <a:gd name="T0" fmla="*/ 0 w 2051"/>
              <a:gd name="T1" fmla="*/ 73 h 162"/>
              <a:gd name="T2" fmla="*/ 122 w 2051"/>
              <a:gd name="T3" fmla="*/ 78 h 162"/>
              <a:gd name="T4" fmla="*/ 254 w 2051"/>
              <a:gd name="T5" fmla="*/ 65 h 162"/>
              <a:gd name="T6" fmla="*/ 329 w 2051"/>
              <a:gd name="T7" fmla="*/ 50 h 162"/>
              <a:gd name="T8" fmla="*/ 419 w 2051"/>
              <a:gd name="T9" fmla="*/ 71 h 162"/>
              <a:gd name="T10" fmla="*/ 487 w 2051"/>
              <a:gd name="T11" fmla="*/ 76 h 162"/>
              <a:gd name="T12" fmla="*/ 498 w 2051"/>
              <a:gd name="T13" fmla="*/ 74 h 162"/>
              <a:gd name="T14" fmla="*/ 536 w 2051"/>
              <a:gd name="T15" fmla="*/ 79 h 162"/>
              <a:gd name="T16" fmla="*/ 554 w 2051"/>
              <a:gd name="T17" fmla="*/ 85 h 162"/>
              <a:gd name="T18" fmla="*/ 567 w 2051"/>
              <a:gd name="T19" fmla="*/ 90 h 162"/>
              <a:gd name="T20" fmla="*/ 594 w 2051"/>
              <a:gd name="T21" fmla="*/ 86 h 162"/>
              <a:gd name="T22" fmla="*/ 647 w 2051"/>
              <a:gd name="T23" fmla="*/ 92 h 162"/>
              <a:gd name="T24" fmla="*/ 674 w 2051"/>
              <a:gd name="T25" fmla="*/ 88 h 162"/>
              <a:gd name="T26" fmla="*/ 713 w 2051"/>
              <a:gd name="T27" fmla="*/ 90 h 162"/>
              <a:gd name="T28" fmla="*/ 752 w 2051"/>
              <a:gd name="T29" fmla="*/ 99 h 162"/>
              <a:gd name="T30" fmla="*/ 781 w 2051"/>
              <a:gd name="T31" fmla="*/ 98 h 162"/>
              <a:gd name="T32" fmla="*/ 809 w 2051"/>
              <a:gd name="T33" fmla="*/ 104 h 162"/>
              <a:gd name="T34" fmla="*/ 875 w 2051"/>
              <a:gd name="T35" fmla="*/ 109 h 162"/>
              <a:gd name="T36" fmla="*/ 935 w 2051"/>
              <a:gd name="T37" fmla="*/ 96 h 162"/>
              <a:gd name="T38" fmla="*/ 959 w 2051"/>
              <a:gd name="T39" fmla="*/ 79 h 162"/>
              <a:gd name="T40" fmla="*/ 1086 w 2051"/>
              <a:gd name="T41" fmla="*/ 107 h 162"/>
              <a:gd name="T42" fmla="*/ 1196 w 2051"/>
              <a:gd name="T43" fmla="*/ 101 h 162"/>
              <a:gd name="T44" fmla="*/ 1322 w 2051"/>
              <a:gd name="T45" fmla="*/ 101 h 162"/>
              <a:gd name="T46" fmla="*/ 1406 w 2051"/>
              <a:gd name="T47" fmla="*/ 110 h 162"/>
              <a:gd name="T48" fmla="*/ 1449 w 2051"/>
              <a:gd name="T49" fmla="*/ 99 h 162"/>
              <a:gd name="T50" fmla="*/ 1484 w 2051"/>
              <a:gd name="T51" fmla="*/ 108 h 162"/>
              <a:gd name="T52" fmla="*/ 1508 w 2051"/>
              <a:gd name="T53" fmla="*/ 116 h 162"/>
              <a:gd name="T54" fmla="*/ 1542 w 2051"/>
              <a:gd name="T55" fmla="*/ 109 h 162"/>
              <a:gd name="T56" fmla="*/ 1588 w 2051"/>
              <a:gd name="T57" fmla="*/ 103 h 162"/>
              <a:gd name="T58" fmla="*/ 1662 w 2051"/>
              <a:gd name="T59" fmla="*/ 129 h 162"/>
              <a:gd name="T60" fmla="*/ 1706 w 2051"/>
              <a:gd name="T61" fmla="*/ 108 h 162"/>
              <a:gd name="T62" fmla="*/ 1739 w 2051"/>
              <a:gd name="T63" fmla="*/ 94 h 162"/>
              <a:gd name="T64" fmla="*/ 1778 w 2051"/>
              <a:gd name="T65" fmla="*/ 103 h 162"/>
              <a:gd name="T66" fmla="*/ 1798 w 2051"/>
              <a:gd name="T67" fmla="*/ 110 h 162"/>
              <a:gd name="T68" fmla="*/ 1855 w 2051"/>
              <a:gd name="T69" fmla="*/ 117 h 162"/>
              <a:gd name="T70" fmla="*/ 1881 w 2051"/>
              <a:gd name="T71" fmla="*/ 113 h 162"/>
              <a:gd name="T72" fmla="*/ 1911 w 2051"/>
              <a:gd name="T73" fmla="*/ 111 h 162"/>
              <a:gd name="T74" fmla="*/ 1972 w 2051"/>
              <a:gd name="T75" fmla="*/ 130 h 162"/>
              <a:gd name="T76" fmla="*/ 2051 w 2051"/>
              <a:gd name="T77" fmla="*/ 15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51" h="162">
                <a:moveTo>
                  <a:pt x="0" y="73"/>
                </a:moveTo>
                <a:cubicBezTo>
                  <a:pt x="0" y="73"/>
                  <a:pt x="80" y="110"/>
                  <a:pt x="122" y="78"/>
                </a:cubicBezTo>
                <a:cubicBezTo>
                  <a:pt x="122" y="78"/>
                  <a:pt x="175" y="28"/>
                  <a:pt x="254" y="65"/>
                </a:cubicBezTo>
                <a:cubicBezTo>
                  <a:pt x="254" y="65"/>
                  <a:pt x="285" y="77"/>
                  <a:pt x="329" y="50"/>
                </a:cubicBezTo>
                <a:cubicBezTo>
                  <a:pt x="329" y="50"/>
                  <a:pt x="366" y="22"/>
                  <a:pt x="419" y="71"/>
                </a:cubicBezTo>
                <a:cubicBezTo>
                  <a:pt x="419" y="71"/>
                  <a:pt x="450" y="105"/>
                  <a:pt x="487" y="76"/>
                </a:cubicBezTo>
                <a:cubicBezTo>
                  <a:pt x="489" y="74"/>
                  <a:pt x="495" y="74"/>
                  <a:pt x="498" y="74"/>
                </a:cubicBezTo>
                <a:cubicBezTo>
                  <a:pt x="510" y="72"/>
                  <a:pt x="524" y="75"/>
                  <a:pt x="536" y="79"/>
                </a:cubicBezTo>
                <a:cubicBezTo>
                  <a:pt x="542" y="81"/>
                  <a:pt x="548" y="83"/>
                  <a:pt x="554" y="85"/>
                </a:cubicBezTo>
                <a:cubicBezTo>
                  <a:pt x="558" y="87"/>
                  <a:pt x="562" y="90"/>
                  <a:pt x="567" y="90"/>
                </a:cubicBezTo>
                <a:cubicBezTo>
                  <a:pt x="576" y="91"/>
                  <a:pt x="585" y="87"/>
                  <a:pt x="594" y="86"/>
                </a:cubicBezTo>
                <a:cubicBezTo>
                  <a:pt x="611" y="86"/>
                  <a:pt x="629" y="90"/>
                  <a:pt x="647" y="92"/>
                </a:cubicBezTo>
                <a:cubicBezTo>
                  <a:pt x="656" y="90"/>
                  <a:pt x="665" y="89"/>
                  <a:pt x="674" y="88"/>
                </a:cubicBezTo>
                <a:cubicBezTo>
                  <a:pt x="687" y="85"/>
                  <a:pt x="700" y="86"/>
                  <a:pt x="713" y="90"/>
                </a:cubicBezTo>
                <a:cubicBezTo>
                  <a:pt x="726" y="93"/>
                  <a:pt x="739" y="99"/>
                  <a:pt x="752" y="99"/>
                </a:cubicBezTo>
                <a:cubicBezTo>
                  <a:pt x="762" y="99"/>
                  <a:pt x="772" y="97"/>
                  <a:pt x="781" y="98"/>
                </a:cubicBezTo>
                <a:cubicBezTo>
                  <a:pt x="791" y="99"/>
                  <a:pt x="800" y="101"/>
                  <a:pt x="809" y="104"/>
                </a:cubicBezTo>
                <a:cubicBezTo>
                  <a:pt x="830" y="110"/>
                  <a:pt x="853" y="110"/>
                  <a:pt x="875" y="109"/>
                </a:cubicBezTo>
                <a:cubicBezTo>
                  <a:pt x="895" y="107"/>
                  <a:pt x="916" y="104"/>
                  <a:pt x="935" y="96"/>
                </a:cubicBezTo>
                <a:cubicBezTo>
                  <a:pt x="945" y="93"/>
                  <a:pt x="954" y="87"/>
                  <a:pt x="959" y="79"/>
                </a:cubicBezTo>
                <a:cubicBezTo>
                  <a:pt x="959" y="79"/>
                  <a:pt x="996" y="0"/>
                  <a:pt x="1086" y="107"/>
                </a:cubicBezTo>
                <a:cubicBezTo>
                  <a:pt x="1086" y="107"/>
                  <a:pt x="1120" y="162"/>
                  <a:pt x="1196" y="101"/>
                </a:cubicBezTo>
                <a:cubicBezTo>
                  <a:pt x="1196" y="101"/>
                  <a:pt x="1251" y="54"/>
                  <a:pt x="1322" y="101"/>
                </a:cubicBezTo>
                <a:cubicBezTo>
                  <a:pt x="1343" y="115"/>
                  <a:pt x="1382" y="123"/>
                  <a:pt x="1406" y="110"/>
                </a:cubicBezTo>
                <a:cubicBezTo>
                  <a:pt x="1419" y="103"/>
                  <a:pt x="1433" y="98"/>
                  <a:pt x="1449" y="99"/>
                </a:cubicBezTo>
                <a:cubicBezTo>
                  <a:pt x="1461" y="101"/>
                  <a:pt x="1473" y="104"/>
                  <a:pt x="1484" y="108"/>
                </a:cubicBezTo>
                <a:cubicBezTo>
                  <a:pt x="1492" y="112"/>
                  <a:pt x="1499" y="116"/>
                  <a:pt x="1508" y="116"/>
                </a:cubicBezTo>
                <a:cubicBezTo>
                  <a:pt x="1520" y="116"/>
                  <a:pt x="1531" y="112"/>
                  <a:pt x="1542" y="109"/>
                </a:cubicBezTo>
                <a:cubicBezTo>
                  <a:pt x="1557" y="105"/>
                  <a:pt x="1573" y="102"/>
                  <a:pt x="1588" y="103"/>
                </a:cubicBezTo>
                <a:cubicBezTo>
                  <a:pt x="1614" y="105"/>
                  <a:pt x="1635" y="133"/>
                  <a:pt x="1662" y="129"/>
                </a:cubicBezTo>
                <a:cubicBezTo>
                  <a:pt x="1678" y="127"/>
                  <a:pt x="1693" y="119"/>
                  <a:pt x="1706" y="108"/>
                </a:cubicBezTo>
                <a:cubicBezTo>
                  <a:pt x="1715" y="100"/>
                  <a:pt x="1727" y="95"/>
                  <a:pt x="1739" y="94"/>
                </a:cubicBezTo>
                <a:cubicBezTo>
                  <a:pt x="1753" y="92"/>
                  <a:pt x="1765" y="98"/>
                  <a:pt x="1778" y="103"/>
                </a:cubicBezTo>
                <a:cubicBezTo>
                  <a:pt x="1785" y="105"/>
                  <a:pt x="1791" y="108"/>
                  <a:pt x="1798" y="110"/>
                </a:cubicBezTo>
                <a:cubicBezTo>
                  <a:pt x="1816" y="117"/>
                  <a:pt x="1836" y="117"/>
                  <a:pt x="1855" y="117"/>
                </a:cubicBezTo>
                <a:cubicBezTo>
                  <a:pt x="1864" y="117"/>
                  <a:pt x="1872" y="114"/>
                  <a:pt x="1881" y="113"/>
                </a:cubicBezTo>
                <a:cubicBezTo>
                  <a:pt x="1890" y="111"/>
                  <a:pt x="1901" y="109"/>
                  <a:pt x="1911" y="111"/>
                </a:cubicBezTo>
                <a:cubicBezTo>
                  <a:pt x="1932" y="113"/>
                  <a:pt x="1951" y="124"/>
                  <a:pt x="1972" y="130"/>
                </a:cubicBezTo>
                <a:cubicBezTo>
                  <a:pt x="1998" y="138"/>
                  <a:pt x="2025" y="143"/>
                  <a:pt x="2051" y="150"/>
                </a:cubicBezTo>
              </a:path>
            </a:pathLst>
          </a:custGeom>
          <a:noFill/>
          <a:ln w="28575" cap="flat">
            <a:solidFill>
              <a:srgbClr val="662D9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1219140"/>
            <a:endParaRPr lang="en-GB" sz="1867" dirty="0">
              <a:solidFill>
                <a:srgbClr val="444492"/>
              </a:solidFill>
            </a:endParaRPr>
          </a:p>
        </p:txBody>
      </p:sp>
      <p:sp>
        <p:nvSpPr>
          <p:cNvPr id="20" name="Freeform 6"/>
          <p:cNvSpPr>
            <a:spLocks/>
          </p:cNvSpPr>
          <p:nvPr/>
        </p:nvSpPr>
        <p:spPr bwMode="auto">
          <a:xfrm>
            <a:off x="2654159" y="1977587"/>
            <a:ext cx="6540500" cy="406400"/>
          </a:xfrm>
          <a:custGeom>
            <a:avLst/>
            <a:gdLst>
              <a:gd name="T0" fmla="*/ 0 w 2056"/>
              <a:gd name="T1" fmla="*/ 42 h 125"/>
              <a:gd name="T2" fmla="*/ 105 w 2056"/>
              <a:gd name="T3" fmla="*/ 55 h 125"/>
              <a:gd name="T4" fmla="*/ 189 w 2056"/>
              <a:gd name="T5" fmla="*/ 40 h 125"/>
              <a:gd name="T6" fmla="*/ 242 w 2056"/>
              <a:gd name="T7" fmla="*/ 15 h 125"/>
              <a:gd name="T8" fmla="*/ 260 w 2056"/>
              <a:gd name="T9" fmla="*/ 6 h 125"/>
              <a:gd name="T10" fmla="*/ 342 w 2056"/>
              <a:gd name="T11" fmla="*/ 16 h 125"/>
              <a:gd name="T12" fmla="*/ 376 w 2056"/>
              <a:gd name="T13" fmla="*/ 22 h 125"/>
              <a:gd name="T14" fmla="*/ 411 w 2056"/>
              <a:gd name="T15" fmla="*/ 26 h 125"/>
              <a:gd name="T16" fmla="*/ 448 w 2056"/>
              <a:gd name="T17" fmla="*/ 31 h 125"/>
              <a:gd name="T18" fmla="*/ 485 w 2056"/>
              <a:gd name="T19" fmla="*/ 51 h 125"/>
              <a:gd name="T20" fmla="*/ 528 w 2056"/>
              <a:gd name="T21" fmla="*/ 62 h 125"/>
              <a:gd name="T22" fmla="*/ 560 w 2056"/>
              <a:gd name="T23" fmla="*/ 66 h 125"/>
              <a:gd name="T24" fmla="*/ 620 w 2056"/>
              <a:gd name="T25" fmla="*/ 66 h 125"/>
              <a:gd name="T26" fmla="*/ 664 w 2056"/>
              <a:gd name="T27" fmla="*/ 61 h 125"/>
              <a:gd name="T28" fmla="*/ 714 w 2056"/>
              <a:gd name="T29" fmla="*/ 54 h 125"/>
              <a:gd name="T30" fmla="*/ 764 w 2056"/>
              <a:gd name="T31" fmla="*/ 66 h 125"/>
              <a:gd name="T32" fmla="*/ 791 w 2056"/>
              <a:gd name="T33" fmla="*/ 71 h 125"/>
              <a:gd name="T34" fmla="*/ 819 w 2056"/>
              <a:gd name="T35" fmla="*/ 74 h 125"/>
              <a:gd name="T36" fmla="*/ 891 w 2056"/>
              <a:gd name="T37" fmla="*/ 72 h 125"/>
              <a:gd name="T38" fmla="*/ 931 w 2056"/>
              <a:gd name="T39" fmla="*/ 75 h 125"/>
              <a:gd name="T40" fmla="*/ 974 w 2056"/>
              <a:gd name="T41" fmla="*/ 72 h 125"/>
              <a:gd name="T42" fmla="*/ 1004 w 2056"/>
              <a:gd name="T43" fmla="*/ 63 h 125"/>
              <a:gd name="T44" fmla="*/ 1042 w 2056"/>
              <a:gd name="T45" fmla="*/ 52 h 125"/>
              <a:gd name="T46" fmla="*/ 1072 w 2056"/>
              <a:gd name="T47" fmla="*/ 61 h 125"/>
              <a:gd name="T48" fmla="*/ 1134 w 2056"/>
              <a:gd name="T49" fmla="*/ 83 h 125"/>
              <a:gd name="T50" fmla="*/ 1190 w 2056"/>
              <a:gd name="T51" fmla="*/ 106 h 125"/>
              <a:gd name="T52" fmla="*/ 1245 w 2056"/>
              <a:gd name="T53" fmla="*/ 90 h 125"/>
              <a:gd name="T54" fmla="*/ 1293 w 2056"/>
              <a:gd name="T55" fmla="*/ 85 h 125"/>
              <a:gd name="T56" fmla="*/ 1339 w 2056"/>
              <a:gd name="T57" fmla="*/ 100 h 125"/>
              <a:gd name="T58" fmla="*/ 1397 w 2056"/>
              <a:gd name="T59" fmla="*/ 98 h 125"/>
              <a:gd name="T60" fmla="*/ 1424 w 2056"/>
              <a:gd name="T61" fmla="*/ 90 h 125"/>
              <a:gd name="T62" fmla="*/ 1453 w 2056"/>
              <a:gd name="T63" fmla="*/ 91 h 125"/>
              <a:gd name="T64" fmla="*/ 1484 w 2056"/>
              <a:gd name="T65" fmla="*/ 90 h 125"/>
              <a:gd name="T66" fmla="*/ 1519 w 2056"/>
              <a:gd name="T67" fmla="*/ 81 h 125"/>
              <a:gd name="T68" fmla="*/ 1554 w 2056"/>
              <a:gd name="T69" fmla="*/ 87 h 125"/>
              <a:gd name="T70" fmla="*/ 1591 w 2056"/>
              <a:gd name="T71" fmla="*/ 88 h 125"/>
              <a:gd name="T72" fmla="*/ 1650 w 2056"/>
              <a:gd name="T73" fmla="*/ 75 h 125"/>
              <a:gd name="T74" fmla="*/ 1711 w 2056"/>
              <a:gd name="T75" fmla="*/ 78 h 125"/>
              <a:gd name="T76" fmla="*/ 1741 w 2056"/>
              <a:gd name="T77" fmla="*/ 91 h 125"/>
              <a:gd name="T78" fmla="*/ 1774 w 2056"/>
              <a:gd name="T79" fmla="*/ 95 h 125"/>
              <a:gd name="T80" fmla="*/ 1797 w 2056"/>
              <a:gd name="T81" fmla="*/ 87 h 125"/>
              <a:gd name="T82" fmla="*/ 1841 w 2056"/>
              <a:gd name="T83" fmla="*/ 75 h 125"/>
              <a:gd name="T84" fmla="*/ 1871 w 2056"/>
              <a:gd name="T85" fmla="*/ 92 h 125"/>
              <a:gd name="T86" fmla="*/ 1921 w 2056"/>
              <a:gd name="T87" fmla="*/ 117 h 125"/>
              <a:gd name="T88" fmla="*/ 1971 w 2056"/>
              <a:gd name="T89" fmla="*/ 122 h 125"/>
              <a:gd name="T90" fmla="*/ 2011 w 2056"/>
              <a:gd name="T91" fmla="*/ 123 h 125"/>
              <a:gd name="T92" fmla="*/ 2056 w 2056"/>
              <a:gd name="T93"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6" h="125">
                <a:moveTo>
                  <a:pt x="0" y="42"/>
                </a:moveTo>
                <a:cubicBezTo>
                  <a:pt x="0" y="42"/>
                  <a:pt x="52" y="14"/>
                  <a:pt x="105" y="55"/>
                </a:cubicBezTo>
                <a:cubicBezTo>
                  <a:pt x="105" y="55"/>
                  <a:pt x="121" y="77"/>
                  <a:pt x="189" y="40"/>
                </a:cubicBezTo>
                <a:cubicBezTo>
                  <a:pt x="189" y="40"/>
                  <a:pt x="241" y="15"/>
                  <a:pt x="242" y="15"/>
                </a:cubicBezTo>
                <a:cubicBezTo>
                  <a:pt x="248" y="12"/>
                  <a:pt x="253" y="8"/>
                  <a:pt x="260" y="6"/>
                </a:cubicBezTo>
                <a:cubicBezTo>
                  <a:pt x="286" y="0"/>
                  <a:pt x="316" y="11"/>
                  <a:pt x="342" y="16"/>
                </a:cubicBezTo>
                <a:cubicBezTo>
                  <a:pt x="353" y="18"/>
                  <a:pt x="364" y="20"/>
                  <a:pt x="376" y="22"/>
                </a:cubicBezTo>
                <a:cubicBezTo>
                  <a:pt x="387" y="24"/>
                  <a:pt x="399" y="27"/>
                  <a:pt x="411" y="26"/>
                </a:cubicBezTo>
                <a:cubicBezTo>
                  <a:pt x="424" y="26"/>
                  <a:pt x="436" y="26"/>
                  <a:pt x="448" y="31"/>
                </a:cubicBezTo>
                <a:cubicBezTo>
                  <a:pt x="461" y="36"/>
                  <a:pt x="473" y="45"/>
                  <a:pt x="485" y="51"/>
                </a:cubicBezTo>
                <a:cubicBezTo>
                  <a:pt x="499" y="58"/>
                  <a:pt x="513" y="60"/>
                  <a:pt x="528" y="62"/>
                </a:cubicBezTo>
                <a:cubicBezTo>
                  <a:pt x="539" y="63"/>
                  <a:pt x="549" y="65"/>
                  <a:pt x="560" y="66"/>
                </a:cubicBezTo>
                <a:cubicBezTo>
                  <a:pt x="580" y="67"/>
                  <a:pt x="600" y="66"/>
                  <a:pt x="620" y="66"/>
                </a:cubicBezTo>
                <a:cubicBezTo>
                  <a:pt x="634" y="65"/>
                  <a:pt x="650" y="63"/>
                  <a:pt x="664" y="61"/>
                </a:cubicBezTo>
                <a:cubicBezTo>
                  <a:pt x="681" y="60"/>
                  <a:pt x="697" y="53"/>
                  <a:pt x="714" y="54"/>
                </a:cubicBezTo>
                <a:cubicBezTo>
                  <a:pt x="731" y="54"/>
                  <a:pt x="748" y="59"/>
                  <a:pt x="764" y="66"/>
                </a:cubicBezTo>
                <a:cubicBezTo>
                  <a:pt x="772" y="70"/>
                  <a:pt x="782" y="70"/>
                  <a:pt x="791" y="71"/>
                </a:cubicBezTo>
                <a:cubicBezTo>
                  <a:pt x="800" y="72"/>
                  <a:pt x="810" y="74"/>
                  <a:pt x="819" y="74"/>
                </a:cubicBezTo>
                <a:cubicBezTo>
                  <a:pt x="843" y="74"/>
                  <a:pt x="867" y="71"/>
                  <a:pt x="891" y="72"/>
                </a:cubicBezTo>
                <a:cubicBezTo>
                  <a:pt x="904" y="72"/>
                  <a:pt x="917" y="74"/>
                  <a:pt x="931" y="75"/>
                </a:cubicBezTo>
                <a:cubicBezTo>
                  <a:pt x="945" y="76"/>
                  <a:pt x="960" y="74"/>
                  <a:pt x="974" y="72"/>
                </a:cubicBezTo>
                <a:cubicBezTo>
                  <a:pt x="984" y="71"/>
                  <a:pt x="994" y="67"/>
                  <a:pt x="1004" y="63"/>
                </a:cubicBezTo>
                <a:cubicBezTo>
                  <a:pt x="1015" y="59"/>
                  <a:pt x="1030" y="51"/>
                  <a:pt x="1042" y="52"/>
                </a:cubicBezTo>
                <a:cubicBezTo>
                  <a:pt x="1052" y="53"/>
                  <a:pt x="1062" y="58"/>
                  <a:pt x="1072" y="61"/>
                </a:cubicBezTo>
                <a:cubicBezTo>
                  <a:pt x="1093" y="68"/>
                  <a:pt x="1113" y="75"/>
                  <a:pt x="1134" y="83"/>
                </a:cubicBezTo>
                <a:cubicBezTo>
                  <a:pt x="1151" y="90"/>
                  <a:pt x="1171" y="105"/>
                  <a:pt x="1190" y="106"/>
                </a:cubicBezTo>
                <a:cubicBezTo>
                  <a:pt x="1209" y="107"/>
                  <a:pt x="1228" y="97"/>
                  <a:pt x="1245" y="90"/>
                </a:cubicBezTo>
                <a:cubicBezTo>
                  <a:pt x="1260" y="84"/>
                  <a:pt x="1277" y="82"/>
                  <a:pt x="1293" y="85"/>
                </a:cubicBezTo>
                <a:cubicBezTo>
                  <a:pt x="1309" y="88"/>
                  <a:pt x="1323" y="97"/>
                  <a:pt x="1339" y="100"/>
                </a:cubicBezTo>
                <a:cubicBezTo>
                  <a:pt x="1358" y="105"/>
                  <a:pt x="1378" y="103"/>
                  <a:pt x="1397" y="98"/>
                </a:cubicBezTo>
                <a:cubicBezTo>
                  <a:pt x="1406" y="96"/>
                  <a:pt x="1415" y="92"/>
                  <a:pt x="1424" y="90"/>
                </a:cubicBezTo>
                <a:cubicBezTo>
                  <a:pt x="1434" y="88"/>
                  <a:pt x="1443" y="91"/>
                  <a:pt x="1453" y="91"/>
                </a:cubicBezTo>
                <a:cubicBezTo>
                  <a:pt x="1464" y="92"/>
                  <a:pt x="1474" y="92"/>
                  <a:pt x="1484" y="90"/>
                </a:cubicBezTo>
                <a:cubicBezTo>
                  <a:pt x="1496" y="88"/>
                  <a:pt x="1507" y="82"/>
                  <a:pt x="1519" y="81"/>
                </a:cubicBezTo>
                <a:cubicBezTo>
                  <a:pt x="1531" y="80"/>
                  <a:pt x="1542" y="85"/>
                  <a:pt x="1554" y="87"/>
                </a:cubicBezTo>
                <a:cubicBezTo>
                  <a:pt x="1566" y="88"/>
                  <a:pt x="1579" y="89"/>
                  <a:pt x="1591" y="88"/>
                </a:cubicBezTo>
                <a:cubicBezTo>
                  <a:pt x="1611" y="86"/>
                  <a:pt x="1630" y="77"/>
                  <a:pt x="1650" y="75"/>
                </a:cubicBezTo>
                <a:cubicBezTo>
                  <a:pt x="1670" y="73"/>
                  <a:pt x="1691" y="74"/>
                  <a:pt x="1711" y="78"/>
                </a:cubicBezTo>
                <a:cubicBezTo>
                  <a:pt x="1722" y="81"/>
                  <a:pt x="1731" y="87"/>
                  <a:pt x="1741" y="91"/>
                </a:cubicBezTo>
                <a:cubicBezTo>
                  <a:pt x="1752" y="96"/>
                  <a:pt x="1762" y="95"/>
                  <a:pt x="1774" y="95"/>
                </a:cubicBezTo>
                <a:cubicBezTo>
                  <a:pt x="1783" y="95"/>
                  <a:pt x="1789" y="91"/>
                  <a:pt x="1797" y="87"/>
                </a:cubicBezTo>
                <a:cubicBezTo>
                  <a:pt x="1810" y="81"/>
                  <a:pt x="1825" y="74"/>
                  <a:pt x="1841" y="75"/>
                </a:cubicBezTo>
                <a:cubicBezTo>
                  <a:pt x="1853" y="77"/>
                  <a:pt x="1861" y="85"/>
                  <a:pt x="1871" y="92"/>
                </a:cubicBezTo>
                <a:cubicBezTo>
                  <a:pt x="1885" y="104"/>
                  <a:pt x="1904" y="112"/>
                  <a:pt x="1921" y="117"/>
                </a:cubicBezTo>
                <a:cubicBezTo>
                  <a:pt x="1938" y="122"/>
                  <a:pt x="1953" y="121"/>
                  <a:pt x="1971" y="122"/>
                </a:cubicBezTo>
                <a:cubicBezTo>
                  <a:pt x="2011" y="123"/>
                  <a:pt x="2011" y="123"/>
                  <a:pt x="2011" y="123"/>
                </a:cubicBezTo>
                <a:cubicBezTo>
                  <a:pt x="2056" y="125"/>
                  <a:pt x="2056" y="125"/>
                  <a:pt x="2056" y="125"/>
                </a:cubicBezTo>
              </a:path>
            </a:pathLst>
          </a:custGeom>
          <a:noFill/>
          <a:ln w="28575" cap="flat">
            <a:solidFill>
              <a:srgbClr val="C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1219140"/>
            <a:endParaRPr lang="en-GB" sz="1867" dirty="0">
              <a:solidFill>
                <a:srgbClr val="444492"/>
              </a:solidFill>
            </a:endParaRPr>
          </a:p>
        </p:txBody>
      </p:sp>
      <p:sp>
        <p:nvSpPr>
          <p:cNvPr id="27" name="TextBox 26"/>
          <p:cNvSpPr txBox="1"/>
          <p:nvPr/>
        </p:nvSpPr>
        <p:spPr>
          <a:xfrm>
            <a:off x="3130183" y="2459215"/>
            <a:ext cx="656584" cy="369330"/>
          </a:xfrm>
          <a:prstGeom prst="rect">
            <a:avLst/>
          </a:prstGeom>
          <a:noFill/>
        </p:spPr>
        <p:txBody>
          <a:bodyPr wrap="none" lIns="121917" tIns="60959" rIns="121917" bIns="60959" rtlCol="0">
            <a:spAutoFit/>
          </a:bodyPr>
          <a:lstStyle/>
          <a:p>
            <a:pPr algn="ctr" defTabSz="1219140"/>
            <a:r>
              <a:rPr lang="fr-FR" sz="1600" dirty="0">
                <a:solidFill>
                  <a:srgbClr val="596169"/>
                </a:solidFill>
              </a:rPr>
              <a:t>29%</a:t>
            </a:r>
          </a:p>
        </p:txBody>
      </p:sp>
      <p:sp>
        <p:nvSpPr>
          <p:cNvPr id="33" name="TextBox 32"/>
          <p:cNvSpPr txBox="1"/>
          <p:nvPr/>
        </p:nvSpPr>
        <p:spPr>
          <a:xfrm>
            <a:off x="4879513" y="2319107"/>
            <a:ext cx="656584" cy="533477"/>
          </a:xfrm>
          <a:prstGeom prst="rect">
            <a:avLst/>
          </a:prstGeom>
          <a:noFill/>
        </p:spPr>
        <p:txBody>
          <a:bodyPr wrap="none" lIns="121917" tIns="60959" rIns="121917" bIns="60959" rtlCol="0">
            <a:spAutoFit/>
          </a:bodyPr>
          <a:lstStyle/>
          <a:p>
            <a:pPr algn="ctr" defTabSz="1219140"/>
            <a:r>
              <a:rPr lang="fr-FR" sz="1600" baseline="-25000" dirty="0">
                <a:solidFill>
                  <a:srgbClr val="596169"/>
                </a:solidFill>
              </a:rPr>
              <a:t/>
            </a:r>
            <a:br>
              <a:rPr lang="fr-FR" sz="1600" baseline="-25000" dirty="0">
                <a:solidFill>
                  <a:srgbClr val="596169"/>
                </a:solidFill>
              </a:rPr>
            </a:br>
            <a:r>
              <a:rPr lang="fr-FR" sz="1600" dirty="0">
                <a:solidFill>
                  <a:srgbClr val="596169"/>
                </a:solidFill>
              </a:rPr>
              <a:t>24%</a:t>
            </a:r>
          </a:p>
        </p:txBody>
      </p:sp>
      <p:sp>
        <p:nvSpPr>
          <p:cNvPr id="34" name="TextBox 33"/>
          <p:cNvSpPr txBox="1"/>
          <p:nvPr/>
        </p:nvSpPr>
        <p:spPr>
          <a:xfrm>
            <a:off x="6507475" y="2317405"/>
            <a:ext cx="656584" cy="533477"/>
          </a:xfrm>
          <a:prstGeom prst="rect">
            <a:avLst/>
          </a:prstGeom>
          <a:noFill/>
        </p:spPr>
        <p:txBody>
          <a:bodyPr wrap="none" lIns="121917" tIns="60959" rIns="121917" bIns="60959" rtlCol="0">
            <a:spAutoFit/>
          </a:bodyPr>
          <a:lstStyle/>
          <a:p>
            <a:pPr algn="ctr" defTabSz="1219140"/>
            <a:r>
              <a:rPr lang="fr-FR" sz="1600" baseline="-25000" dirty="0">
                <a:solidFill>
                  <a:srgbClr val="596169"/>
                </a:solidFill>
              </a:rPr>
              <a:t/>
            </a:r>
            <a:br>
              <a:rPr lang="fr-FR" sz="1600" baseline="-25000" dirty="0">
                <a:solidFill>
                  <a:srgbClr val="596169"/>
                </a:solidFill>
              </a:rPr>
            </a:br>
            <a:r>
              <a:rPr lang="fr-FR" sz="1600" dirty="0">
                <a:solidFill>
                  <a:srgbClr val="596169"/>
                </a:solidFill>
              </a:rPr>
              <a:t>23%</a:t>
            </a:r>
          </a:p>
        </p:txBody>
      </p:sp>
      <p:sp>
        <p:nvSpPr>
          <p:cNvPr id="35" name="TextBox 34"/>
          <p:cNvSpPr txBox="1"/>
          <p:nvPr/>
        </p:nvSpPr>
        <p:spPr>
          <a:xfrm>
            <a:off x="8209971" y="2468443"/>
            <a:ext cx="656584" cy="369330"/>
          </a:xfrm>
          <a:prstGeom prst="rect">
            <a:avLst/>
          </a:prstGeom>
          <a:noFill/>
        </p:spPr>
        <p:txBody>
          <a:bodyPr wrap="none" lIns="121917" tIns="60959" rIns="121917" bIns="60959" rtlCol="0">
            <a:spAutoFit/>
          </a:bodyPr>
          <a:lstStyle/>
          <a:p>
            <a:pPr algn="ctr" defTabSz="1219140"/>
            <a:r>
              <a:rPr lang="fr-FR" sz="1600" dirty="0">
                <a:solidFill>
                  <a:srgbClr val="596169"/>
                </a:solidFill>
              </a:rPr>
              <a:t>23%</a:t>
            </a:r>
          </a:p>
        </p:txBody>
      </p:sp>
      <p:sp>
        <p:nvSpPr>
          <p:cNvPr id="37" name="Rectangle 36"/>
          <p:cNvSpPr/>
          <p:nvPr/>
        </p:nvSpPr>
        <p:spPr>
          <a:xfrm>
            <a:off x="2611272" y="1379431"/>
            <a:ext cx="3384376" cy="265055"/>
          </a:xfrm>
          <a:prstGeom prst="rect">
            <a:avLst/>
          </a:prstGeom>
          <a:solidFill>
            <a:schemeClr val="tx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r>
              <a:rPr lang="fr-FR" sz="1600" dirty="0">
                <a:solidFill>
                  <a:srgbClr val="596169"/>
                </a:solidFill>
              </a:rPr>
              <a:t>53%</a:t>
            </a:r>
          </a:p>
        </p:txBody>
      </p:sp>
      <p:sp>
        <p:nvSpPr>
          <p:cNvPr id="38" name="Rectangle 37"/>
          <p:cNvSpPr/>
          <p:nvPr/>
        </p:nvSpPr>
        <p:spPr>
          <a:xfrm>
            <a:off x="5995648" y="1379431"/>
            <a:ext cx="3384376" cy="265055"/>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r>
              <a:rPr lang="fr-FR" sz="1600" dirty="0">
                <a:solidFill>
                  <a:srgbClr val="596169"/>
                </a:solidFill>
              </a:rPr>
              <a:t>47%</a:t>
            </a:r>
          </a:p>
        </p:txBody>
      </p:sp>
      <p:sp>
        <p:nvSpPr>
          <p:cNvPr id="39" name="TextBox 38"/>
          <p:cNvSpPr txBox="1"/>
          <p:nvPr/>
        </p:nvSpPr>
        <p:spPr>
          <a:xfrm>
            <a:off x="3138828" y="2917092"/>
            <a:ext cx="629333"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0–6 h</a:t>
            </a:r>
          </a:p>
        </p:txBody>
      </p:sp>
      <p:sp>
        <p:nvSpPr>
          <p:cNvPr id="40" name="TextBox 39"/>
          <p:cNvSpPr txBox="1"/>
          <p:nvPr/>
        </p:nvSpPr>
        <p:spPr>
          <a:xfrm>
            <a:off x="4881478" y="2917092"/>
            <a:ext cx="714292"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6–12 h</a:t>
            </a:r>
          </a:p>
        </p:txBody>
      </p:sp>
      <p:sp>
        <p:nvSpPr>
          <p:cNvPr id="41" name="TextBox 40"/>
          <p:cNvSpPr txBox="1"/>
          <p:nvPr/>
        </p:nvSpPr>
        <p:spPr>
          <a:xfrm>
            <a:off x="6510239" y="2917092"/>
            <a:ext cx="799252"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12–18 h</a:t>
            </a:r>
          </a:p>
        </p:txBody>
      </p:sp>
      <p:sp>
        <p:nvSpPr>
          <p:cNvPr id="42" name="TextBox 41"/>
          <p:cNvSpPr txBox="1"/>
          <p:nvPr/>
        </p:nvSpPr>
        <p:spPr>
          <a:xfrm>
            <a:off x="8124618" y="2906506"/>
            <a:ext cx="799252"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18–24 h</a:t>
            </a:r>
          </a:p>
        </p:txBody>
      </p:sp>
      <p:sp>
        <p:nvSpPr>
          <p:cNvPr id="36" name="Line 5"/>
          <p:cNvSpPr>
            <a:spLocks noChangeShapeType="1"/>
          </p:cNvSpPr>
          <p:nvPr/>
        </p:nvSpPr>
        <p:spPr bwMode="auto">
          <a:xfrm>
            <a:off x="2470813" y="1405161"/>
            <a:ext cx="0" cy="1372027"/>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defRPr/>
            </a:pPr>
            <a:endParaRPr lang="en-US" sz="1867" dirty="0">
              <a:solidFill>
                <a:srgbClr val="444492"/>
              </a:solidFill>
              <a:ea typeface="ＭＳ Ｐゴシック" panose="020B0600070205080204" pitchFamily="34" charset="-128"/>
            </a:endParaRPr>
          </a:p>
        </p:txBody>
      </p:sp>
      <p:grpSp>
        <p:nvGrpSpPr>
          <p:cNvPr id="8" name="Group 7"/>
          <p:cNvGrpSpPr/>
          <p:nvPr/>
        </p:nvGrpSpPr>
        <p:grpSpPr>
          <a:xfrm>
            <a:off x="2181244" y="2616400"/>
            <a:ext cx="287953" cy="323165"/>
            <a:chOff x="1333638" y="5221717"/>
            <a:chExt cx="287954" cy="323127"/>
          </a:xfrm>
        </p:grpSpPr>
        <p:sp>
          <p:nvSpPr>
            <p:cNvPr id="32" name="TextBox 4"/>
            <p:cNvSpPr txBox="1">
              <a:spLocks noChangeArrowheads="1"/>
            </p:cNvSpPr>
            <p:nvPr/>
          </p:nvSpPr>
          <p:spPr bwMode="auto">
            <a:xfrm>
              <a:off x="1333638" y="5221717"/>
              <a:ext cx="260009" cy="32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0</a:t>
              </a:r>
            </a:p>
          </p:txBody>
        </p:sp>
        <p:sp>
          <p:nvSpPr>
            <p:cNvPr id="43"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nvGrpSpPr>
          <p:cNvPr id="44" name="Group 43"/>
          <p:cNvGrpSpPr/>
          <p:nvPr/>
        </p:nvGrpSpPr>
        <p:grpSpPr>
          <a:xfrm>
            <a:off x="2181244" y="2150672"/>
            <a:ext cx="287953" cy="323165"/>
            <a:chOff x="1333638" y="5221717"/>
            <a:chExt cx="287954" cy="323127"/>
          </a:xfrm>
        </p:grpSpPr>
        <p:sp>
          <p:nvSpPr>
            <p:cNvPr id="47" name="TextBox 4"/>
            <p:cNvSpPr txBox="1">
              <a:spLocks noChangeArrowheads="1"/>
            </p:cNvSpPr>
            <p:nvPr/>
          </p:nvSpPr>
          <p:spPr bwMode="auto">
            <a:xfrm>
              <a:off x="1333638" y="5221717"/>
              <a:ext cx="260009" cy="32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1</a:t>
              </a:r>
            </a:p>
          </p:txBody>
        </p:sp>
        <p:sp>
          <p:nvSpPr>
            <p:cNvPr id="48"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nvGrpSpPr>
          <p:cNvPr id="49" name="Group 48"/>
          <p:cNvGrpSpPr/>
          <p:nvPr/>
        </p:nvGrpSpPr>
        <p:grpSpPr>
          <a:xfrm>
            <a:off x="2181244" y="1701768"/>
            <a:ext cx="287953" cy="323165"/>
            <a:chOff x="1333638" y="5221717"/>
            <a:chExt cx="287954" cy="323127"/>
          </a:xfrm>
        </p:grpSpPr>
        <p:sp>
          <p:nvSpPr>
            <p:cNvPr id="50" name="TextBox 4"/>
            <p:cNvSpPr txBox="1">
              <a:spLocks noChangeArrowheads="1"/>
            </p:cNvSpPr>
            <p:nvPr/>
          </p:nvSpPr>
          <p:spPr bwMode="auto">
            <a:xfrm>
              <a:off x="1333638" y="5221717"/>
              <a:ext cx="260009" cy="32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2</a:t>
              </a:r>
            </a:p>
          </p:txBody>
        </p:sp>
        <p:sp>
          <p:nvSpPr>
            <p:cNvPr id="51"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nvGrpSpPr>
          <p:cNvPr id="52" name="Group 51"/>
          <p:cNvGrpSpPr/>
          <p:nvPr/>
        </p:nvGrpSpPr>
        <p:grpSpPr>
          <a:xfrm>
            <a:off x="2181244" y="1242712"/>
            <a:ext cx="287953" cy="323165"/>
            <a:chOff x="1333638" y="5221717"/>
            <a:chExt cx="287954" cy="323127"/>
          </a:xfrm>
        </p:grpSpPr>
        <p:sp>
          <p:nvSpPr>
            <p:cNvPr id="53" name="TextBox 4"/>
            <p:cNvSpPr txBox="1">
              <a:spLocks noChangeArrowheads="1"/>
            </p:cNvSpPr>
            <p:nvPr/>
          </p:nvSpPr>
          <p:spPr bwMode="auto">
            <a:xfrm>
              <a:off x="1333638" y="5221717"/>
              <a:ext cx="260009" cy="32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3</a:t>
              </a:r>
            </a:p>
          </p:txBody>
        </p:sp>
        <p:sp>
          <p:nvSpPr>
            <p:cNvPr id="54"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sp>
        <p:nvSpPr>
          <p:cNvPr id="55" name="Rectangle 61"/>
          <p:cNvSpPr>
            <a:spLocks noChangeArrowheads="1"/>
          </p:cNvSpPr>
          <p:nvPr/>
        </p:nvSpPr>
        <p:spPr bwMode="auto">
          <a:xfrm rot="16200000">
            <a:off x="1497608" y="1998841"/>
            <a:ext cx="1054776"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defTabSz="1219140" fontAlgn="base">
              <a:spcBef>
                <a:spcPct val="0"/>
              </a:spcBef>
              <a:spcAft>
                <a:spcPct val="0"/>
              </a:spcAft>
            </a:pPr>
            <a:r>
              <a:rPr lang="en-US" sz="1200" dirty="0">
                <a:solidFill>
                  <a:srgbClr val="585856"/>
                </a:solidFill>
              </a:rPr>
              <a:t>GIR, mg/kg</a:t>
            </a:r>
            <a:r>
              <a:rPr lang="en-US" sz="1200" baseline="30000" dirty="0">
                <a:solidFill>
                  <a:srgbClr val="585856"/>
                </a:solidFill>
              </a:rPr>
              <a:t>/</a:t>
            </a:r>
            <a:r>
              <a:rPr lang="en-US" sz="1200" dirty="0">
                <a:solidFill>
                  <a:srgbClr val="585856"/>
                </a:solidFill>
              </a:rPr>
              <a:t>min</a:t>
            </a:r>
            <a:endParaRPr lang="en-US" sz="1200" baseline="30000" dirty="0">
              <a:solidFill>
                <a:srgbClr val="585856"/>
              </a:solidFill>
            </a:endParaRPr>
          </a:p>
        </p:txBody>
      </p:sp>
      <p:cxnSp>
        <p:nvCxnSpPr>
          <p:cNvPr id="14" name="Straight Connector 13"/>
          <p:cNvCxnSpPr>
            <a:stCxn id="56" idx="0"/>
          </p:cNvCxnSpPr>
          <p:nvPr/>
        </p:nvCxnSpPr>
        <p:spPr>
          <a:xfrm flipV="1">
            <a:off x="2657337" y="2908449"/>
            <a:ext cx="6650687"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cxnSp>
      <p:sp>
        <p:nvSpPr>
          <p:cNvPr id="56" name="Line 18"/>
          <p:cNvSpPr>
            <a:spLocks noChangeShapeType="1"/>
          </p:cNvSpPr>
          <p:nvPr/>
        </p:nvSpPr>
        <p:spPr bwMode="auto">
          <a:xfrm>
            <a:off x="2657329" y="2911771"/>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endParaRPr lang="en-US" sz="1867" dirty="0">
              <a:solidFill>
                <a:srgbClr val="444492"/>
              </a:solidFill>
              <a:latin typeface="Calibri"/>
              <a:ea typeface="MS PGothic" pitchFamily="34" charset="-128"/>
            </a:endParaRPr>
          </a:p>
        </p:txBody>
      </p:sp>
      <p:sp>
        <p:nvSpPr>
          <p:cNvPr id="57" name="Line 18"/>
          <p:cNvSpPr>
            <a:spLocks noChangeShapeType="1"/>
          </p:cNvSpPr>
          <p:nvPr/>
        </p:nvSpPr>
        <p:spPr bwMode="auto">
          <a:xfrm>
            <a:off x="4312299" y="2911771"/>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endParaRPr lang="en-US" sz="1867" dirty="0">
              <a:solidFill>
                <a:srgbClr val="444492"/>
              </a:solidFill>
              <a:latin typeface="Calibri"/>
              <a:ea typeface="MS PGothic" pitchFamily="34" charset="-128"/>
            </a:endParaRPr>
          </a:p>
        </p:txBody>
      </p:sp>
      <p:sp>
        <p:nvSpPr>
          <p:cNvPr id="58" name="Line 18"/>
          <p:cNvSpPr>
            <a:spLocks noChangeShapeType="1"/>
          </p:cNvSpPr>
          <p:nvPr/>
        </p:nvSpPr>
        <p:spPr bwMode="auto">
          <a:xfrm>
            <a:off x="5972032" y="2911771"/>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endParaRPr lang="en-US" sz="1867" dirty="0">
              <a:solidFill>
                <a:srgbClr val="444492"/>
              </a:solidFill>
              <a:latin typeface="Calibri"/>
              <a:ea typeface="MS PGothic" pitchFamily="34" charset="-128"/>
            </a:endParaRPr>
          </a:p>
        </p:txBody>
      </p:sp>
      <p:sp>
        <p:nvSpPr>
          <p:cNvPr id="59" name="Line 18"/>
          <p:cNvSpPr>
            <a:spLocks noChangeShapeType="1"/>
          </p:cNvSpPr>
          <p:nvPr/>
        </p:nvSpPr>
        <p:spPr bwMode="auto">
          <a:xfrm>
            <a:off x="7638908" y="2911771"/>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endParaRPr lang="en-US" sz="1867" dirty="0">
              <a:solidFill>
                <a:srgbClr val="444492"/>
              </a:solidFill>
              <a:latin typeface="Calibri"/>
              <a:ea typeface="MS PGothic" pitchFamily="34" charset="-128"/>
            </a:endParaRPr>
          </a:p>
        </p:txBody>
      </p:sp>
      <p:sp>
        <p:nvSpPr>
          <p:cNvPr id="60" name="Line 18"/>
          <p:cNvSpPr>
            <a:spLocks noChangeShapeType="1"/>
          </p:cNvSpPr>
          <p:nvPr/>
        </p:nvSpPr>
        <p:spPr bwMode="auto">
          <a:xfrm>
            <a:off x="9321293" y="2912213"/>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lIns="121917" tIns="60959" rIns="121917" bIns="60959"/>
          <a:lstStyle/>
          <a:p>
            <a:pPr defTabSz="457178"/>
            <a:endParaRPr lang="en-US" sz="1867" dirty="0">
              <a:solidFill>
                <a:srgbClr val="444492"/>
              </a:solidFill>
              <a:latin typeface="Calibri"/>
              <a:ea typeface="MS PGothic" pitchFamily="34" charset="-128"/>
            </a:endParaRPr>
          </a:p>
        </p:txBody>
      </p:sp>
      <p:cxnSp>
        <p:nvCxnSpPr>
          <p:cNvPr id="61" name="Straight Connector 60"/>
          <p:cNvCxnSpPr/>
          <p:nvPr/>
        </p:nvCxnSpPr>
        <p:spPr>
          <a:xfrm flipV="1">
            <a:off x="2657337" y="2190547"/>
            <a:ext cx="6650687" cy="0"/>
          </a:xfrm>
          <a:prstGeom prst="line">
            <a:avLst/>
          </a:prstGeom>
          <a:noFill/>
          <a:ln w="19050" cap="sq">
            <a:solidFill>
              <a:schemeClr val="accent4"/>
            </a:solidFill>
            <a:prstDash val="dash"/>
            <a:miter lim="800000"/>
            <a:headEnd/>
            <a:tailEnd/>
          </a:ln>
          <a:extLst>
            <a:ext uri="{909E8E84-426E-40DD-AFC4-6F175D3DCCD1}">
              <a14:hiddenFill xmlns:a14="http://schemas.microsoft.com/office/drawing/2010/main">
                <a:noFill/>
              </a14:hiddenFill>
            </a:ext>
          </a:extLst>
        </p:spPr>
      </p:cxnSp>
      <p:sp>
        <p:nvSpPr>
          <p:cNvPr id="62" name="TextBox 61"/>
          <p:cNvSpPr txBox="1"/>
          <p:nvPr/>
        </p:nvSpPr>
        <p:spPr>
          <a:xfrm>
            <a:off x="9262247" y="2078558"/>
            <a:ext cx="1034893" cy="287321"/>
          </a:xfrm>
          <a:prstGeom prst="rect">
            <a:avLst/>
          </a:prstGeom>
          <a:noFill/>
        </p:spPr>
        <p:txBody>
          <a:bodyPr wrap="none" lIns="121917" tIns="60959" rIns="121917" bIns="60959" rtlCol="0">
            <a:spAutoFit/>
          </a:bodyPr>
          <a:lstStyle/>
          <a:p>
            <a:pPr algn="ctr" defTabSz="1219140"/>
            <a:r>
              <a:rPr lang="fr-FR" sz="1067" dirty="0">
                <a:solidFill>
                  <a:srgbClr val="596169"/>
                </a:solidFill>
              </a:rPr>
              <a:t>Average GIR</a:t>
            </a:r>
          </a:p>
        </p:txBody>
      </p:sp>
      <p:sp>
        <p:nvSpPr>
          <p:cNvPr id="22" name="Text Placeholder 21">
            <a:extLst>
              <a:ext uri="{FF2B5EF4-FFF2-40B4-BE49-F238E27FC236}">
                <a16:creationId xmlns:a16="http://schemas.microsoft.com/office/drawing/2014/main" id="{D6AEE6FB-D952-466F-9534-A78C823DD437}"/>
              </a:ext>
            </a:extLst>
          </p:cNvPr>
          <p:cNvSpPr>
            <a:spLocks noGrp="1"/>
          </p:cNvSpPr>
          <p:nvPr>
            <p:ph type="body" sz="quarter" idx="10"/>
          </p:nvPr>
        </p:nvSpPr>
        <p:spPr>
          <a:xfrm>
            <a:off x="265782" y="5723872"/>
            <a:ext cx="8277855" cy="381000"/>
          </a:xfrm>
        </p:spPr>
        <p:txBody>
          <a:bodyPr/>
          <a:lstStyle/>
          <a:p>
            <a:r>
              <a:rPr lang="en-GB" sz="933" dirty="0"/>
              <a:t>AUC, area under the curve; INS, serum insulin concentration; LLOQ, lower limit of quantification</a:t>
            </a:r>
            <a:br>
              <a:rPr lang="en-GB" sz="933" dirty="0"/>
            </a:br>
            <a:r>
              <a:rPr lang="en-GB" sz="933" dirty="0"/>
              <a:t>Adapted from Becker RH et al. Diabetes </a:t>
            </a:r>
            <a:r>
              <a:rPr lang="en-GB" sz="933" dirty="0" err="1"/>
              <a:t>Obes</a:t>
            </a:r>
            <a:r>
              <a:rPr lang="en-GB" sz="933" dirty="0"/>
              <a:t> </a:t>
            </a:r>
            <a:r>
              <a:rPr lang="en-GB" sz="933" dirty="0" err="1"/>
              <a:t>Metab</a:t>
            </a:r>
            <a:r>
              <a:rPr lang="en-GB" sz="933" dirty="0"/>
              <a:t>. 2015;17:261-7 (main article and Supplementary Table 1</a:t>
            </a:r>
            <a:r>
              <a:rPr lang="en-GB" dirty="0"/>
              <a:t>)</a:t>
            </a:r>
          </a:p>
        </p:txBody>
      </p:sp>
      <p:sp>
        <p:nvSpPr>
          <p:cNvPr id="64" name="Title 16"/>
          <p:cNvSpPr>
            <a:spLocks noGrp="1"/>
          </p:cNvSpPr>
          <p:nvPr>
            <p:ph type="title"/>
          </p:nvPr>
        </p:nvSpPr>
        <p:spPr/>
        <p:txBody>
          <a:bodyPr/>
          <a:lstStyle/>
          <a:p>
            <a:r>
              <a:rPr lang="en-US" altLang="en-US" dirty="0">
                <a:solidFill>
                  <a:srgbClr val="0D0D1D"/>
                </a:solidFill>
                <a:latin typeface="Calibri Light" panose="020F0302020204030204" pitchFamily="34" charset="0"/>
                <a:cs typeface="Calibri Light" panose="020F0302020204030204" pitchFamily="34" charset="0"/>
              </a:rPr>
              <a:t>Low within-day and between-day fluctuation with Gla-300</a:t>
            </a:r>
            <a:endParaRPr lang="en-GB" dirty="0">
              <a:solidFill>
                <a:srgbClr val="0D0D1D"/>
              </a:solidFill>
              <a:latin typeface="Calibri Light" panose="020F0302020204030204" pitchFamily="34" charset="0"/>
              <a:cs typeface="Calibri Light" panose="020F0302020204030204" pitchFamily="34" charset="0"/>
            </a:endParaRPr>
          </a:p>
        </p:txBody>
      </p:sp>
      <p:sp>
        <p:nvSpPr>
          <p:cNvPr id="65" name="Title 1"/>
          <p:cNvSpPr txBox="1">
            <a:spLocks/>
          </p:cNvSpPr>
          <p:nvPr/>
        </p:nvSpPr>
        <p:spPr>
          <a:xfrm>
            <a:off x="2063552" y="548881"/>
            <a:ext cx="8064699" cy="398499"/>
          </a:xfrm>
          <a:prstGeom prst="rect">
            <a:avLst/>
          </a:prstGeom>
        </p:spPr>
        <p:txBody>
          <a:bodyPr vert="horz" lIns="0" tIns="0" rIns="0" bIns="0" rtlCol="0" anchor="t" anchorCtr="0">
            <a:normAutofit/>
          </a:bodyPr>
          <a:lstStyle>
            <a:lvl1pPr algn="l" defTabSz="457200" rtl="0" eaLnBrk="1" latinLnBrk="0" hangingPunct="1">
              <a:lnSpc>
                <a:spcPct val="90000"/>
              </a:lnSpc>
              <a:spcBef>
                <a:spcPct val="0"/>
              </a:spcBef>
              <a:buNone/>
              <a:defRPr sz="2800" b="1" kern="1200">
                <a:solidFill>
                  <a:schemeClr val="tx1"/>
                </a:solidFill>
                <a:latin typeface="+mj-lt"/>
                <a:ea typeface="+mj-ea"/>
                <a:cs typeface="+mj-cs"/>
              </a:defRPr>
            </a:lvl1pPr>
          </a:lstStyle>
          <a:p>
            <a:pPr algn="ctr"/>
            <a:endParaRPr lang="en-US" altLang="en-US" sz="1867" u="sng" dirty="0">
              <a:solidFill>
                <a:srgbClr val="585856"/>
              </a:solidFill>
            </a:endParaRPr>
          </a:p>
        </p:txBody>
      </p:sp>
      <p:sp>
        <p:nvSpPr>
          <p:cNvPr id="3" name="Rectangle 2"/>
          <p:cNvSpPr/>
          <p:nvPr/>
        </p:nvSpPr>
        <p:spPr>
          <a:xfrm>
            <a:off x="1752639" y="825373"/>
            <a:ext cx="8323619" cy="369330"/>
          </a:xfrm>
          <a:prstGeom prst="rect">
            <a:avLst/>
          </a:prstGeom>
        </p:spPr>
        <p:txBody>
          <a:bodyPr wrap="none" lIns="121917" tIns="60959" rIns="121917" bIns="60959">
            <a:spAutoFit/>
          </a:bodyPr>
          <a:lstStyle/>
          <a:p>
            <a:pPr defTabSz="1219140"/>
            <a:r>
              <a:rPr lang="en-US" sz="1600" b="1" dirty="0">
                <a:solidFill>
                  <a:srgbClr val="81B838"/>
                </a:solidFill>
              </a:rPr>
              <a:t>Gla-300</a:t>
            </a:r>
            <a:r>
              <a:rPr lang="en-US" sz="1600" dirty="0">
                <a:solidFill>
                  <a:srgbClr val="596169"/>
                </a:solidFill>
              </a:rPr>
              <a:t>: Low within-day distribution of GIR-AUC as 6- and 12-hour fractions of total AUC</a:t>
            </a:r>
          </a:p>
        </p:txBody>
      </p:sp>
      <p:sp>
        <p:nvSpPr>
          <p:cNvPr id="69" name="TextBox 135"/>
          <p:cNvSpPr txBox="1">
            <a:spLocks noChangeArrowheads="1"/>
          </p:cNvSpPr>
          <p:nvPr/>
        </p:nvSpPr>
        <p:spPr bwMode="auto">
          <a:xfrm>
            <a:off x="9601033" y="1547914"/>
            <a:ext cx="1789867" cy="28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defTabSz="914354">
              <a:defRPr/>
            </a:pPr>
            <a:r>
              <a:rPr lang="en-US" altLang="en-US" sz="1067" b="1" kern="0" dirty="0">
                <a:solidFill>
                  <a:srgbClr val="562583"/>
                </a:solidFill>
              </a:rPr>
              <a:t>Clamp 1</a:t>
            </a:r>
          </a:p>
        </p:txBody>
      </p:sp>
      <p:sp>
        <p:nvSpPr>
          <p:cNvPr id="71" name="TextBox 135"/>
          <p:cNvSpPr txBox="1">
            <a:spLocks noChangeArrowheads="1"/>
          </p:cNvSpPr>
          <p:nvPr/>
        </p:nvSpPr>
        <p:spPr bwMode="auto">
          <a:xfrm>
            <a:off x="9601033" y="1767366"/>
            <a:ext cx="957755" cy="28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defTabSz="914354">
              <a:defRPr/>
            </a:pPr>
            <a:r>
              <a:rPr lang="en-US" altLang="en-US" sz="1067" b="1" kern="0" dirty="0">
                <a:solidFill>
                  <a:srgbClr val="C00000"/>
                </a:solidFill>
              </a:rPr>
              <a:t>Clamp 2</a:t>
            </a:r>
          </a:p>
        </p:txBody>
      </p:sp>
      <p:cxnSp>
        <p:nvCxnSpPr>
          <p:cNvPr id="72" name="Straight Connector 71"/>
          <p:cNvCxnSpPr/>
          <p:nvPr/>
        </p:nvCxnSpPr>
        <p:spPr>
          <a:xfrm>
            <a:off x="9468483" y="1676523"/>
            <a:ext cx="144000" cy="0"/>
          </a:xfrm>
          <a:prstGeom prst="line">
            <a:avLst/>
          </a:prstGeom>
          <a:noFill/>
          <a:ln w="28575" cap="flat" cmpd="sng" algn="ctr">
            <a:solidFill>
              <a:srgbClr val="562583"/>
            </a:solidFill>
            <a:prstDash val="solid"/>
          </a:ln>
          <a:effectLst/>
        </p:spPr>
      </p:cxnSp>
      <p:cxnSp>
        <p:nvCxnSpPr>
          <p:cNvPr id="73" name="Straight Connector 72"/>
          <p:cNvCxnSpPr/>
          <p:nvPr/>
        </p:nvCxnSpPr>
        <p:spPr>
          <a:xfrm>
            <a:off x="9468483" y="1877600"/>
            <a:ext cx="144000" cy="0"/>
          </a:xfrm>
          <a:prstGeom prst="line">
            <a:avLst/>
          </a:prstGeom>
          <a:noFill/>
          <a:ln w="28575" cap="flat" cmpd="sng" algn="ctr">
            <a:solidFill>
              <a:srgbClr val="C00000"/>
            </a:solidFill>
            <a:prstDash val="solid"/>
          </a:ln>
          <a:effectLst/>
        </p:spPr>
      </p:cxnSp>
      <p:sp>
        <p:nvSpPr>
          <p:cNvPr id="68" name="Rectangle 61">
            <a:extLst>
              <a:ext uri="{FF2B5EF4-FFF2-40B4-BE49-F238E27FC236}">
                <a16:creationId xmlns:a16="http://schemas.microsoft.com/office/drawing/2014/main" id="{72885C03-29AB-4F1B-9117-7077DD7734A4}"/>
              </a:ext>
            </a:extLst>
          </p:cNvPr>
          <p:cNvSpPr>
            <a:spLocks noChangeArrowheads="1"/>
          </p:cNvSpPr>
          <p:nvPr/>
        </p:nvSpPr>
        <p:spPr bwMode="auto">
          <a:xfrm rot="16200000">
            <a:off x="1669590" y="4422013"/>
            <a:ext cx="732572"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defTabSz="1219140" fontAlgn="base">
              <a:spcBef>
                <a:spcPct val="0"/>
              </a:spcBef>
              <a:spcAft>
                <a:spcPct val="0"/>
              </a:spcAft>
            </a:pPr>
            <a:r>
              <a:rPr lang="en-US" sz="1200" dirty="0">
                <a:solidFill>
                  <a:srgbClr val="585856"/>
                </a:solidFill>
              </a:rPr>
              <a:t>INS, </a:t>
            </a:r>
            <a:r>
              <a:rPr lang="el-GR" sz="1200" dirty="0">
                <a:solidFill>
                  <a:srgbClr val="585856"/>
                </a:solidFill>
              </a:rPr>
              <a:t>μ</a:t>
            </a:r>
            <a:r>
              <a:rPr lang="en-GB" sz="1200" dirty="0">
                <a:solidFill>
                  <a:srgbClr val="585856"/>
                </a:solidFill>
              </a:rPr>
              <a:t>U</a:t>
            </a:r>
            <a:r>
              <a:rPr lang="en-US" sz="1200" baseline="30000" dirty="0">
                <a:solidFill>
                  <a:srgbClr val="585856"/>
                </a:solidFill>
              </a:rPr>
              <a:t>/</a:t>
            </a:r>
            <a:r>
              <a:rPr lang="en-US" sz="1200" dirty="0">
                <a:solidFill>
                  <a:srgbClr val="585856"/>
                </a:solidFill>
              </a:rPr>
              <a:t>ml</a:t>
            </a:r>
            <a:endParaRPr lang="en-US" sz="1200" baseline="30000" dirty="0">
              <a:solidFill>
                <a:srgbClr val="585856"/>
              </a:solidFill>
            </a:endParaRPr>
          </a:p>
        </p:txBody>
      </p:sp>
      <p:sp>
        <p:nvSpPr>
          <p:cNvPr id="70" name="Rectangle 69">
            <a:extLst>
              <a:ext uri="{FF2B5EF4-FFF2-40B4-BE49-F238E27FC236}">
                <a16:creationId xmlns:a16="http://schemas.microsoft.com/office/drawing/2014/main" id="{FA10AEFC-8C8D-4ECF-9C8B-4FD31072C043}"/>
              </a:ext>
            </a:extLst>
          </p:cNvPr>
          <p:cNvSpPr/>
          <p:nvPr/>
        </p:nvSpPr>
        <p:spPr>
          <a:xfrm>
            <a:off x="1761268" y="3423255"/>
            <a:ext cx="3702290" cy="369330"/>
          </a:xfrm>
          <a:prstGeom prst="rect">
            <a:avLst/>
          </a:prstGeom>
        </p:spPr>
        <p:txBody>
          <a:bodyPr wrap="none" lIns="121917" tIns="60959" rIns="121917" bIns="60959">
            <a:spAutoFit/>
          </a:bodyPr>
          <a:lstStyle/>
          <a:p>
            <a:pPr defTabSz="1219140"/>
            <a:r>
              <a:rPr lang="en-US" sz="1600" b="1" dirty="0">
                <a:solidFill>
                  <a:srgbClr val="81B838"/>
                </a:solidFill>
              </a:rPr>
              <a:t>Gla-300</a:t>
            </a:r>
            <a:r>
              <a:rPr lang="en-US" sz="1600" dirty="0">
                <a:solidFill>
                  <a:srgbClr val="596169"/>
                </a:solidFill>
              </a:rPr>
              <a:t>: Low between-day fluctuation</a:t>
            </a:r>
          </a:p>
        </p:txBody>
      </p:sp>
      <p:grpSp>
        <p:nvGrpSpPr>
          <p:cNvPr id="9" name="Group 8"/>
          <p:cNvGrpSpPr/>
          <p:nvPr/>
        </p:nvGrpSpPr>
        <p:grpSpPr>
          <a:xfrm>
            <a:off x="2123738" y="3865098"/>
            <a:ext cx="363295" cy="1284350"/>
            <a:chOff x="-108646" y="4431311"/>
            <a:chExt cx="363294" cy="1222148"/>
          </a:xfrm>
        </p:grpSpPr>
        <p:grpSp>
          <p:nvGrpSpPr>
            <p:cNvPr id="4" name="Group 3"/>
            <p:cNvGrpSpPr/>
            <p:nvPr/>
          </p:nvGrpSpPr>
          <p:grpSpPr>
            <a:xfrm>
              <a:off x="-108646" y="4431311"/>
              <a:ext cx="363294" cy="1222148"/>
              <a:chOff x="-108646" y="4431311"/>
              <a:chExt cx="363294" cy="1222148"/>
            </a:xfrm>
          </p:grpSpPr>
          <p:grpSp>
            <p:nvGrpSpPr>
              <p:cNvPr id="63" name="Group 62"/>
              <p:cNvGrpSpPr/>
              <p:nvPr/>
            </p:nvGrpSpPr>
            <p:grpSpPr>
              <a:xfrm>
                <a:off x="-33306" y="5345945"/>
                <a:ext cx="287954" cy="307514"/>
                <a:chOff x="1333638" y="5229544"/>
                <a:chExt cx="287954" cy="307514"/>
              </a:xfrm>
            </p:grpSpPr>
            <p:sp>
              <p:nvSpPr>
                <p:cNvPr id="75" name="TextBox 4"/>
                <p:cNvSpPr txBox="1">
                  <a:spLocks noChangeArrowheads="1"/>
                </p:cNvSpPr>
                <p:nvPr/>
              </p:nvSpPr>
              <p:spPr bwMode="auto">
                <a:xfrm>
                  <a:off x="1333638" y="5229544"/>
                  <a:ext cx="260007" cy="30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0</a:t>
                  </a:r>
                </a:p>
              </p:txBody>
            </p:sp>
            <p:sp>
              <p:nvSpPr>
                <p:cNvPr id="76"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nvGrpSpPr>
              <p:cNvPr id="77" name="Group 76"/>
              <p:cNvGrpSpPr/>
              <p:nvPr/>
            </p:nvGrpSpPr>
            <p:grpSpPr>
              <a:xfrm>
                <a:off x="-108646" y="4880216"/>
                <a:ext cx="363294" cy="307514"/>
                <a:chOff x="1258298" y="5229544"/>
                <a:chExt cx="363294" cy="307514"/>
              </a:xfrm>
            </p:grpSpPr>
            <p:sp>
              <p:nvSpPr>
                <p:cNvPr id="78" name="TextBox 4"/>
                <p:cNvSpPr txBox="1">
                  <a:spLocks noChangeArrowheads="1"/>
                </p:cNvSpPr>
                <p:nvPr/>
              </p:nvSpPr>
              <p:spPr bwMode="auto">
                <a:xfrm>
                  <a:off x="1258298" y="5229544"/>
                  <a:ext cx="335347" cy="30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10</a:t>
                  </a:r>
                </a:p>
              </p:txBody>
            </p:sp>
            <p:sp>
              <p:nvSpPr>
                <p:cNvPr id="79"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nvGrpSpPr>
              <p:cNvPr id="80" name="Group 79"/>
              <p:cNvGrpSpPr/>
              <p:nvPr/>
            </p:nvGrpSpPr>
            <p:grpSpPr>
              <a:xfrm>
                <a:off x="-108646" y="4431311"/>
                <a:ext cx="363294" cy="307514"/>
                <a:chOff x="1258298" y="5229544"/>
                <a:chExt cx="363294" cy="307514"/>
              </a:xfrm>
            </p:grpSpPr>
            <p:sp>
              <p:nvSpPr>
                <p:cNvPr id="81" name="TextBox 4"/>
                <p:cNvSpPr txBox="1">
                  <a:spLocks noChangeArrowheads="1"/>
                </p:cNvSpPr>
                <p:nvPr/>
              </p:nvSpPr>
              <p:spPr bwMode="auto">
                <a:xfrm>
                  <a:off x="1258298" y="5229544"/>
                  <a:ext cx="335347" cy="30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algn="r" defTabSz="457178">
                    <a:lnSpc>
                      <a:spcPts val="1800"/>
                    </a:lnSpc>
                    <a:spcAft>
                      <a:spcPts val="151"/>
                    </a:spcAft>
                  </a:pPr>
                  <a:r>
                    <a:rPr lang="en-GB" altLang="en-US" sz="1067" dirty="0">
                      <a:solidFill>
                        <a:srgbClr val="4D4D4F"/>
                      </a:solidFill>
                      <a:cs typeface="Arial" pitchFamily="34" charset="0"/>
                    </a:rPr>
                    <a:t>20</a:t>
                  </a:r>
                </a:p>
              </p:txBody>
            </p:sp>
            <p:sp>
              <p:nvSpPr>
                <p:cNvPr id="82" name="Line 6"/>
                <p:cNvSpPr>
                  <a:spLocks noChangeShapeType="1"/>
                </p:cNvSpPr>
                <p:nvPr/>
              </p:nvSpPr>
              <p:spPr bwMode="auto">
                <a:xfrm>
                  <a:off x="1549592" y="5382709"/>
                  <a:ext cx="72000"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067" dirty="0">
                    <a:solidFill>
                      <a:srgbClr val="444492"/>
                    </a:solidFill>
                    <a:ea typeface="ＭＳ Ｐゴシック" panose="020B0600070205080204" pitchFamily="34" charset="-128"/>
                  </a:endParaRPr>
                </a:p>
              </p:txBody>
            </p:sp>
          </p:grpSp>
        </p:grpSp>
        <p:sp>
          <p:nvSpPr>
            <p:cNvPr id="86" name="Line 5"/>
            <p:cNvSpPr>
              <a:spLocks noChangeShapeType="1"/>
            </p:cNvSpPr>
            <p:nvPr/>
          </p:nvSpPr>
          <p:spPr bwMode="auto">
            <a:xfrm>
              <a:off x="254648" y="4584475"/>
              <a:ext cx="0" cy="912969"/>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defRPr/>
              </a:pPr>
              <a:endParaRPr lang="en-US" sz="1867" dirty="0">
                <a:solidFill>
                  <a:srgbClr val="444492"/>
                </a:solidFill>
                <a:ea typeface="ＭＳ Ｐゴシック" panose="020B0600070205080204" pitchFamily="34" charset="-128"/>
              </a:endParaRPr>
            </a:p>
          </p:txBody>
        </p:sp>
      </p:grpSp>
      <p:grpSp>
        <p:nvGrpSpPr>
          <p:cNvPr id="10" name="Group 9"/>
          <p:cNvGrpSpPr/>
          <p:nvPr/>
        </p:nvGrpSpPr>
        <p:grpSpPr>
          <a:xfrm>
            <a:off x="2711626" y="5045051"/>
            <a:ext cx="6591956" cy="78796"/>
            <a:chOff x="1115616" y="5222884"/>
            <a:chExt cx="6663964" cy="78324"/>
          </a:xfrm>
        </p:grpSpPr>
        <p:cxnSp>
          <p:nvCxnSpPr>
            <p:cNvPr id="87" name="Straight Connector 86"/>
            <p:cNvCxnSpPr/>
            <p:nvPr/>
          </p:nvCxnSpPr>
          <p:spPr>
            <a:xfrm flipV="1">
              <a:off x="1115616" y="5222884"/>
              <a:ext cx="6650687" cy="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cxnSp>
        <p:sp>
          <p:nvSpPr>
            <p:cNvPr id="88" name="Line 18"/>
            <p:cNvSpPr>
              <a:spLocks noChangeShapeType="1"/>
            </p:cNvSpPr>
            <p:nvPr/>
          </p:nvSpPr>
          <p:spPr bwMode="auto">
            <a:xfrm>
              <a:off x="1115616" y="5228766"/>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endParaRPr lang="en-US" sz="1867" dirty="0">
                <a:solidFill>
                  <a:srgbClr val="444492"/>
                </a:solidFill>
                <a:latin typeface="Calibri"/>
                <a:ea typeface="MS PGothic" pitchFamily="34" charset="-128"/>
              </a:endParaRPr>
            </a:p>
          </p:txBody>
        </p:sp>
        <p:sp>
          <p:nvSpPr>
            <p:cNvPr id="89" name="Line 18"/>
            <p:cNvSpPr>
              <a:spLocks noChangeShapeType="1"/>
            </p:cNvSpPr>
            <p:nvPr/>
          </p:nvSpPr>
          <p:spPr bwMode="auto">
            <a:xfrm>
              <a:off x="2770586" y="5228766"/>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endParaRPr lang="en-US" sz="1867" dirty="0">
                <a:solidFill>
                  <a:srgbClr val="444492"/>
                </a:solidFill>
                <a:latin typeface="Calibri"/>
                <a:ea typeface="MS PGothic" pitchFamily="34" charset="-128"/>
              </a:endParaRPr>
            </a:p>
          </p:txBody>
        </p:sp>
        <p:sp>
          <p:nvSpPr>
            <p:cNvPr id="90" name="Line 18"/>
            <p:cNvSpPr>
              <a:spLocks noChangeShapeType="1"/>
            </p:cNvSpPr>
            <p:nvPr/>
          </p:nvSpPr>
          <p:spPr bwMode="auto">
            <a:xfrm>
              <a:off x="4430319" y="5228766"/>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endParaRPr lang="en-US" sz="1867" dirty="0">
                <a:solidFill>
                  <a:srgbClr val="444492"/>
                </a:solidFill>
                <a:latin typeface="Calibri"/>
                <a:ea typeface="MS PGothic" pitchFamily="34" charset="-128"/>
              </a:endParaRPr>
            </a:p>
          </p:txBody>
        </p:sp>
        <p:sp>
          <p:nvSpPr>
            <p:cNvPr id="91" name="Line 18"/>
            <p:cNvSpPr>
              <a:spLocks noChangeShapeType="1"/>
            </p:cNvSpPr>
            <p:nvPr/>
          </p:nvSpPr>
          <p:spPr bwMode="auto">
            <a:xfrm>
              <a:off x="6097195" y="5228766"/>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endParaRPr lang="en-US" sz="1867" dirty="0">
                <a:solidFill>
                  <a:srgbClr val="444492"/>
                </a:solidFill>
                <a:latin typeface="Calibri"/>
                <a:ea typeface="MS PGothic" pitchFamily="34" charset="-128"/>
              </a:endParaRPr>
            </a:p>
          </p:txBody>
        </p:sp>
        <p:sp>
          <p:nvSpPr>
            <p:cNvPr id="92" name="Line 18"/>
            <p:cNvSpPr>
              <a:spLocks noChangeShapeType="1"/>
            </p:cNvSpPr>
            <p:nvPr/>
          </p:nvSpPr>
          <p:spPr bwMode="auto">
            <a:xfrm>
              <a:off x="7779580" y="5229208"/>
              <a:ext cx="0" cy="72000"/>
            </a:xfrm>
            <a:prstGeom prst="line">
              <a:avLst/>
            </a:prstGeom>
            <a:noFill/>
            <a:ln w="19050" cap="sq">
              <a:solidFill>
                <a:schemeClr val="accent4"/>
              </a:solidFill>
              <a:miter lim="800000"/>
              <a:headEnd/>
              <a:tailEnd/>
            </a:ln>
            <a:extLst>
              <a:ext uri="{909E8E84-426E-40DD-AFC4-6F175D3DCCD1}">
                <a14:hiddenFill xmlns:a14="http://schemas.microsoft.com/office/drawing/2010/main">
                  <a:noFill/>
                </a14:hiddenFill>
              </a:ext>
            </a:extLst>
          </p:spPr>
          <p:txBody>
            <a:bodyPr/>
            <a:lstStyle/>
            <a:p>
              <a:pPr defTabSz="457178"/>
              <a:endParaRPr lang="en-US" sz="1867" dirty="0">
                <a:solidFill>
                  <a:srgbClr val="444492"/>
                </a:solidFill>
                <a:latin typeface="Calibri"/>
                <a:ea typeface="MS PGothic" pitchFamily="34" charset="-128"/>
              </a:endParaRPr>
            </a:p>
          </p:txBody>
        </p:sp>
      </p:grpSp>
      <p:sp>
        <p:nvSpPr>
          <p:cNvPr id="18" name="Freeform: Shape 17"/>
          <p:cNvSpPr/>
          <p:nvPr/>
        </p:nvSpPr>
        <p:spPr>
          <a:xfrm>
            <a:off x="2725616" y="4346126"/>
            <a:ext cx="6605955" cy="252047"/>
          </a:xfrm>
          <a:custGeom>
            <a:avLst/>
            <a:gdLst>
              <a:gd name="connsiteX0" fmla="*/ 0 w 6605954"/>
              <a:gd name="connsiteY0" fmla="*/ 228600 h 252046"/>
              <a:gd name="connsiteX1" fmla="*/ 281354 w 6605954"/>
              <a:gd name="connsiteY1" fmla="*/ 35169 h 252046"/>
              <a:gd name="connsiteX2" fmla="*/ 556847 w 6605954"/>
              <a:gd name="connsiteY2" fmla="*/ 0 h 252046"/>
              <a:gd name="connsiteX3" fmla="*/ 1090247 w 6605954"/>
              <a:gd name="connsiteY3" fmla="*/ 5862 h 252046"/>
              <a:gd name="connsiteX4" fmla="*/ 1652954 w 6605954"/>
              <a:gd name="connsiteY4" fmla="*/ 5862 h 252046"/>
              <a:gd name="connsiteX5" fmla="*/ 2174631 w 6605954"/>
              <a:gd name="connsiteY5" fmla="*/ 5862 h 252046"/>
              <a:gd name="connsiteX6" fmla="*/ 2754923 w 6605954"/>
              <a:gd name="connsiteY6" fmla="*/ 46892 h 252046"/>
              <a:gd name="connsiteX7" fmla="*/ 3288323 w 6605954"/>
              <a:gd name="connsiteY7" fmla="*/ 82062 h 252046"/>
              <a:gd name="connsiteX8" fmla="*/ 3839308 w 6605954"/>
              <a:gd name="connsiteY8" fmla="*/ 93785 h 252046"/>
              <a:gd name="connsiteX9" fmla="*/ 4390293 w 6605954"/>
              <a:gd name="connsiteY9" fmla="*/ 140677 h 252046"/>
              <a:gd name="connsiteX10" fmla="*/ 5474677 w 6605954"/>
              <a:gd name="connsiteY10" fmla="*/ 169985 h 252046"/>
              <a:gd name="connsiteX11" fmla="*/ 6605954 w 6605954"/>
              <a:gd name="connsiteY11" fmla="*/ 252046 h 25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05954" h="252046">
                <a:moveTo>
                  <a:pt x="0" y="228600"/>
                </a:moveTo>
                <a:lnTo>
                  <a:pt x="281354" y="35169"/>
                </a:lnTo>
                <a:lnTo>
                  <a:pt x="556847" y="0"/>
                </a:lnTo>
                <a:lnTo>
                  <a:pt x="1090247" y="5862"/>
                </a:lnTo>
                <a:lnTo>
                  <a:pt x="1652954" y="5862"/>
                </a:lnTo>
                <a:lnTo>
                  <a:pt x="2174631" y="5862"/>
                </a:lnTo>
                <a:lnTo>
                  <a:pt x="2754923" y="46892"/>
                </a:lnTo>
                <a:lnTo>
                  <a:pt x="3288323" y="82062"/>
                </a:lnTo>
                <a:lnTo>
                  <a:pt x="3839308" y="93785"/>
                </a:lnTo>
                <a:lnTo>
                  <a:pt x="4390293" y="140677"/>
                </a:lnTo>
                <a:lnTo>
                  <a:pt x="5474677" y="169985"/>
                </a:lnTo>
                <a:lnTo>
                  <a:pt x="6605954" y="252046"/>
                </a:lnTo>
              </a:path>
            </a:pathLst>
          </a:custGeom>
          <a:noFill/>
          <a:ln w="28575">
            <a:solidFill>
              <a:srgbClr val="C00000"/>
            </a:solid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grpSp>
        <p:nvGrpSpPr>
          <p:cNvPr id="21" name="Group 20"/>
          <p:cNvGrpSpPr/>
          <p:nvPr/>
        </p:nvGrpSpPr>
        <p:grpSpPr>
          <a:xfrm>
            <a:off x="9224387" y="4414900"/>
            <a:ext cx="108000" cy="234161"/>
            <a:chOff x="5659904" y="4635174"/>
            <a:chExt cx="108000" cy="234161"/>
          </a:xfrm>
        </p:grpSpPr>
        <p:cxnSp>
          <p:nvCxnSpPr>
            <p:cNvPr id="153" name="Straight Connector 152"/>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54" name="Oval 153"/>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55" name="Group 154"/>
          <p:cNvGrpSpPr/>
          <p:nvPr/>
        </p:nvGrpSpPr>
        <p:grpSpPr>
          <a:xfrm>
            <a:off x="8128928" y="4343404"/>
            <a:ext cx="108000" cy="234161"/>
            <a:chOff x="5659904" y="4635174"/>
            <a:chExt cx="108000" cy="234161"/>
          </a:xfrm>
        </p:grpSpPr>
        <p:cxnSp>
          <p:nvCxnSpPr>
            <p:cNvPr id="156" name="Straight Connector 155"/>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57" name="Oval 156"/>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58" name="Group 157"/>
          <p:cNvGrpSpPr/>
          <p:nvPr/>
        </p:nvGrpSpPr>
        <p:grpSpPr>
          <a:xfrm>
            <a:off x="7033377" y="4309245"/>
            <a:ext cx="108000" cy="234161"/>
            <a:chOff x="5659904" y="4635174"/>
            <a:chExt cx="108000" cy="234161"/>
          </a:xfrm>
        </p:grpSpPr>
        <p:cxnSp>
          <p:nvCxnSpPr>
            <p:cNvPr id="159" name="Straight Connector 158"/>
            <p:cNvCxnSpPr/>
            <p:nvPr/>
          </p:nvCxnSpPr>
          <p:spPr>
            <a:xfrm>
              <a:off x="5695445"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60" name="Oval 159"/>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61" name="Group 160"/>
          <p:cNvGrpSpPr/>
          <p:nvPr/>
        </p:nvGrpSpPr>
        <p:grpSpPr>
          <a:xfrm>
            <a:off x="6485427" y="4261920"/>
            <a:ext cx="108000" cy="234161"/>
            <a:chOff x="5659904" y="4635174"/>
            <a:chExt cx="108000" cy="234161"/>
          </a:xfrm>
        </p:grpSpPr>
        <p:cxnSp>
          <p:nvCxnSpPr>
            <p:cNvPr id="162" name="Straight Connector 161"/>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63" name="Oval 162"/>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64" name="Group 163"/>
          <p:cNvGrpSpPr/>
          <p:nvPr/>
        </p:nvGrpSpPr>
        <p:grpSpPr>
          <a:xfrm>
            <a:off x="5940371" y="4225985"/>
            <a:ext cx="108000" cy="234161"/>
            <a:chOff x="5659904" y="4635174"/>
            <a:chExt cx="108000" cy="234161"/>
          </a:xfrm>
        </p:grpSpPr>
        <p:cxnSp>
          <p:nvCxnSpPr>
            <p:cNvPr id="165" name="Straight Connector 164"/>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66" name="Oval 165"/>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67" name="Group 166"/>
          <p:cNvGrpSpPr/>
          <p:nvPr/>
        </p:nvGrpSpPr>
        <p:grpSpPr>
          <a:xfrm>
            <a:off x="5376703" y="4208025"/>
            <a:ext cx="108000" cy="234161"/>
            <a:chOff x="5659904" y="4635174"/>
            <a:chExt cx="108000" cy="234161"/>
          </a:xfrm>
        </p:grpSpPr>
        <p:cxnSp>
          <p:nvCxnSpPr>
            <p:cNvPr id="168" name="Straight Connector 167"/>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69" name="Oval 168"/>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70" name="Group 169"/>
          <p:cNvGrpSpPr/>
          <p:nvPr/>
        </p:nvGrpSpPr>
        <p:grpSpPr>
          <a:xfrm>
            <a:off x="4838273" y="4138461"/>
            <a:ext cx="108000" cy="234161"/>
            <a:chOff x="5659904" y="4635174"/>
            <a:chExt cx="108000" cy="234161"/>
          </a:xfrm>
        </p:grpSpPr>
        <p:cxnSp>
          <p:nvCxnSpPr>
            <p:cNvPr id="171" name="Straight Connector 170"/>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72" name="Oval 171"/>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cxnSp>
        <p:nvCxnSpPr>
          <p:cNvPr id="174" name="Straight Connector 173"/>
          <p:cNvCxnSpPr/>
          <p:nvPr/>
        </p:nvCxnSpPr>
        <p:spPr>
          <a:xfrm>
            <a:off x="4337040" y="4156652"/>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75" name="Oval 174"/>
          <p:cNvSpPr/>
          <p:nvPr/>
        </p:nvSpPr>
        <p:spPr>
          <a:xfrm>
            <a:off x="4288621" y="4282812"/>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1219140"/>
            <a:endParaRPr lang="en-GB" sz="1867" dirty="0">
              <a:solidFill>
                <a:srgbClr val="FFFFFF"/>
              </a:solidFill>
            </a:endParaRPr>
          </a:p>
        </p:txBody>
      </p:sp>
      <p:grpSp>
        <p:nvGrpSpPr>
          <p:cNvPr id="176" name="Group 175"/>
          <p:cNvGrpSpPr/>
          <p:nvPr/>
        </p:nvGrpSpPr>
        <p:grpSpPr>
          <a:xfrm>
            <a:off x="3737236" y="4156785"/>
            <a:ext cx="108000" cy="234161"/>
            <a:chOff x="5659904" y="4635174"/>
            <a:chExt cx="108000" cy="234161"/>
          </a:xfrm>
        </p:grpSpPr>
        <p:cxnSp>
          <p:nvCxnSpPr>
            <p:cNvPr id="177" name="Straight Connector 176"/>
            <p:cNvCxnSpPr/>
            <p:nvPr/>
          </p:nvCxnSpPr>
          <p:spPr>
            <a:xfrm>
              <a:off x="5701884"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78" name="Oval 177"/>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79" name="Group 178"/>
          <p:cNvGrpSpPr/>
          <p:nvPr/>
        </p:nvGrpSpPr>
        <p:grpSpPr>
          <a:xfrm>
            <a:off x="3191196" y="4144501"/>
            <a:ext cx="108000" cy="234161"/>
            <a:chOff x="5659904" y="4635174"/>
            <a:chExt cx="108000" cy="234161"/>
          </a:xfrm>
        </p:grpSpPr>
        <p:cxnSp>
          <p:nvCxnSpPr>
            <p:cNvPr id="180" name="Straight Connector 179"/>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81" name="Oval 180"/>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82" name="Group 181"/>
          <p:cNvGrpSpPr/>
          <p:nvPr/>
        </p:nvGrpSpPr>
        <p:grpSpPr>
          <a:xfrm>
            <a:off x="2915688" y="4185242"/>
            <a:ext cx="108000" cy="234161"/>
            <a:chOff x="5659904" y="4635174"/>
            <a:chExt cx="108000" cy="234161"/>
          </a:xfrm>
        </p:grpSpPr>
        <p:cxnSp>
          <p:nvCxnSpPr>
            <p:cNvPr id="183" name="Straight Connector 182"/>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84" name="Oval 183"/>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grpSp>
        <p:nvGrpSpPr>
          <p:cNvPr id="185" name="Group 184"/>
          <p:cNvGrpSpPr/>
          <p:nvPr/>
        </p:nvGrpSpPr>
        <p:grpSpPr>
          <a:xfrm>
            <a:off x="2652495" y="4408840"/>
            <a:ext cx="108000" cy="234161"/>
            <a:chOff x="5659904" y="4635174"/>
            <a:chExt cx="108000" cy="234161"/>
          </a:xfrm>
        </p:grpSpPr>
        <p:cxnSp>
          <p:nvCxnSpPr>
            <p:cNvPr id="186" name="Straight Connector 185"/>
            <p:cNvCxnSpPr/>
            <p:nvPr/>
          </p:nvCxnSpPr>
          <p:spPr>
            <a:xfrm>
              <a:off x="5708323" y="4635174"/>
              <a:ext cx="0" cy="188677"/>
            </a:xfrm>
            <a:prstGeom prst="line">
              <a:avLst/>
            </a:prstGeom>
            <a:ln>
              <a:solidFill>
                <a:srgbClr val="C00000"/>
              </a:solidFill>
            </a:ln>
          </p:spPr>
          <p:style>
            <a:lnRef idx="2">
              <a:schemeClr val="accent4"/>
            </a:lnRef>
            <a:fillRef idx="0">
              <a:schemeClr val="accent4"/>
            </a:fillRef>
            <a:effectRef idx="1">
              <a:schemeClr val="accent4"/>
            </a:effectRef>
            <a:fontRef idx="minor">
              <a:schemeClr val="tx1"/>
            </a:fontRef>
          </p:style>
        </p:cxnSp>
        <p:sp>
          <p:nvSpPr>
            <p:cNvPr id="187" name="Oval 186"/>
            <p:cNvSpPr/>
            <p:nvPr/>
          </p:nvSpPr>
          <p:spPr>
            <a:xfrm>
              <a:off x="5659904" y="4761335"/>
              <a:ext cx="108000" cy="108000"/>
            </a:xfrm>
            <a:prstGeom prst="ellips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40"/>
              <a:endParaRPr lang="en-GB" sz="1867" dirty="0">
                <a:solidFill>
                  <a:srgbClr val="FFFFFF"/>
                </a:solidFill>
              </a:endParaRPr>
            </a:p>
          </p:txBody>
        </p:sp>
      </p:grpSp>
      <p:sp>
        <p:nvSpPr>
          <p:cNvPr id="195" name="TextBox 194"/>
          <p:cNvSpPr txBox="1"/>
          <p:nvPr/>
        </p:nvSpPr>
        <p:spPr>
          <a:xfrm>
            <a:off x="4193022" y="5123696"/>
            <a:ext cx="331174"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6</a:t>
            </a:r>
          </a:p>
        </p:txBody>
      </p:sp>
      <p:sp>
        <p:nvSpPr>
          <p:cNvPr id="196" name="TextBox 195"/>
          <p:cNvSpPr txBox="1"/>
          <p:nvPr/>
        </p:nvSpPr>
        <p:spPr>
          <a:xfrm>
            <a:off x="5787422" y="5123696"/>
            <a:ext cx="416134"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12</a:t>
            </a:r>
          </a:p>
        </p:txBody>
      </p:sp>
      <p:sp>
        <p:nvSpPr>
          <p:cNvPr id="197" name="TextBox 196"/>
          <p:cNvSpPr txBox="1"/>
          <p:nvPr/>
        </p:nvSpPr>
        <p:spPr>
          <a:xfrm>
            <a:off x="7433563" y="5123696"/>
            <a:ext cx="416134"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18</a:t>
            </a:r>
          </a:p>
        </p:txBody>
      </p:sp>
      <p:sp>
        <p:nvSpPr>
          <p:cNvPr id="198" name="TextBox 197"/>
          <p:cNvSpPr txBox="1"/>
          <p:nvPr/>
        </p:nvSpPr>
        <p:spPr>
          <a:xfrm>
            <a:off x="9089747" y="5123696"/>
            <a:ext cx="416134"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24</a:t>
            </a:r>
          </a:p>
        </p:txBody>
      </p:sp>
      <p:sp>
        <p:nvSpPr>
          <p:cNvPr id="199" name="TextBox 135"/>
          <p:cNvSpPr txBox="1">
            <a:spLocks noChangeArrowheads="1"/>
          </p:cNvSpPr>
          <p:nvPr/>
        </p:nvSpPr>
        <p:spPr bwMode="auto">
          <a:xfrm>
            <a:off x="9605117" y="3619430"/>
            <a:ext cx="1789867" cy="28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defTabSz="914354">
              <a:defRPr/>
            </a:pPr>
            <a:r>
              <a:rPr lang="en-US" altLang="en-US" sz="1067" b="1" kern="0" dirty="0">
                <a:solidFill>
                  <a:srgbClr val="562583"/>
                </a:solidFill>
              </a:rPr>
              <a:t>Clamp 1</a:t>
            </a:r>
          </a:p>
        </p:txBody>
      </p:sp>
      <p:sp>
        <p:nvSpPr>
          <p:cNvPr id="200" name="TextBox 135"/>
          <p:cNvSpPr txBox="1">
            <a:spLocks noChangeArrowheads="1"/>
          </p:cNvSpPr>
          <p:nvPr/>
        </p:nvSpPr>
        <p:spPr bwMode="auto">
          <a:xfrm>
            <a:off x="9605120" y="3839538"/>
            <a:ext cx="957755" cy="287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defTabSz="914354">
              <a:defRPr/>
            </a:pPr>
            <a:r>
              <a:rPr lang="en-US" altLang="en-US" sz="1067" b="1" kern="0" dirty="0">
                <a:solidFill>
                  <a:srgbClr val="C00000"/>
                </a:solidFill>
              </a:rPr>
              <a:t>Clamp 2</a:t>
            </a:r>
          </a:p>
        </p:txBody>
      </p:sp>
      <p:cxnSp>
        <p:nvCxnSpPr>
          <p:cNvPr id="201" name="Straight Connector 200"/>
          <p:cNvCxnSpPr/>
          <p:nvPr/>
        </p:nvCxnSpPr>
        <p:spPr>
          <a:xfrm>
            <a:off x="9492277" y="3748693"/>
            <a:ext cx="144000" cy="0"/>
          </a:xfrm>
          <a:prstGeom prst="line">
            <a:avLst/>
          </a:prstGeom>
          <a:noFill/>
          <a:ln w="28575" cap="flat" cmpd="sng" algn="ctr">
            <a:solidFill>
              <a:srgbClr val="562583"/>
            </a:solidFill>
            <a:prstDash val="solid"/>
          </a:ln>
          <a:effectLst/>
        </p:spPr>
      </p:cxnSp>
      <p:cxnSp>
        <p:nvCxnSpPr>
          <p:cNvPr id="202" name="Straight Connector 201"/>
          <p:cNvCxnSpPr/>
          <p:nvPr/>
        </p:nvCxnSpPr>
        <p:spPr>
          <a:xfrm>
            <a:off x="9490987" y="3949771"/>
            <a:ext cx="144000" cy="0"/>
          </a:xfrm>
          <a:prstGeom prst="line">
            <a:avLst/>
          </a:prstGeom>
          <a:noFill/>
          <a:ln w="28575" cap="flat" cmpd="sng" algn="ctr">
            <a:solidFill>
              <a:srgbClr val="C00000"/>
            </a:solidFill>
            <a:prstDash val="solid"/>
          </a:ln>
          <a:effectLst/>
        </p:spPr>
      </p:cxnSp>
      <p:sp>
        <p:nvSpPr>
          <p:cNvPr id="188" name="TextBox 187">
            <a:extLst>
              <a:ext uri="{FF2B5EF4-FFF2-40B4-BE49-F238E27FC236}">
                <a16:creationId xmlns:a16="http://schemas.microsoft.com/office/drawing/2014/main" id="{AC861C54-9A6B-46E0-8CB5-8997E3DD2FFA}"/>
              </a:ext>
            </a:extLst>
          </p:cNvPr>
          <p:cNvSpPr txBox="1"/>
          <p:nvPr/>
        </p:nvSpPr>
        <p:spPr>
          <a:xfrm>
            <a:off x="2536837" y="5123696"/>
            <a:ext cx="331174"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0</a:t>
            </a:r>
          </a:p>
        </p:txBody>
      </p:sp>
      <p:cxnSp>
        <p:nvCxnSpPr>
          <p:cNvPr id="189" name="Straight Connector 188">
            <a:extLst>
              <a:ext uri="{FF2B5EF4-FFF2-40B4-BE49-F238E27FC236}">
                <a16:creationId xmlns:a16="http://schemas.microsoft.com/office/drawing/2014/main" id="{39723421-2E7A-4670-9B65-D2D8959C8CCA}"/>
              </a:ext>
            </a:extLst>
          </p:cNvPr>
          <p:cNvCxnSpPr>
            <a:cxnSpLocks/>
          </p:cNvCxnSpPr>
          <p:nvPr/>
        </p:nvCxnSpPr>
        <p:spPr>
          <a:xfrm>
            <a:off x="2700916" y="4763804"/>
            <a:ext cx="6596901" cy="0"/>
          </a:xfrm>
          <a:prstGeom prst="line">
            <a:avLst/>
          </a:prstGeom>
          <a:noFill/>
          <a:ln w="19050" cap="sq">
            <a:solidFill>
              <a:schemeClr val="accent4"/>
            </a:solidFill>
            <a:prstDash val="dash"/>
            <a:miter lim="800000"/>
            <a:headEnd/>
            <a:tailEnd/>
          </a:ln>
          <a:extLst>
            <a:ext uri="{909E8E84-426E-40DD-AFC4-6F175D3DCCD1}">
              <a14:hiddenFill xmlns:a14="http://schemas.microsoft.com/office/drawing/2010/main">
                <a:noFill/>
              </a14:hiddenFill>
            </a:ext>
          </a:extLst>
        </p:spPr>
      </p:cxnSp>
      <p:sp>
        <p:nvSpPr>
          <p:cNvPr id="190" name="TextBox 189">
            <a:extLst>
              <a:ext uri="{FF2B5EF4-FFF2-40B4-BE49-F238E27FC236}">
                <a16:creationId xmlns:a16="http://schemas.microsoft.com/office/drawing/2014/main" id="{D1577B99-9264-4156-854F-6C45E2FE95F9}"/>
              </a:ext>
            </a:extLst>
          </p:cNvPr>
          <p:cNvSpPr txBox="1"/>
          <p:nvPr/>
        </p:nvSpPr>
        <p:spPr>
          <a:xfrm>
            <a:off x="8718582" y="4794410"/>
            <a:ext cx="688644" cy="287321"/>
          </a:xfrm>
          <a:prstGeom prst="rect">
            <a:avLst/>
          </a:prstGeom>
          <a:noFill/>
        </p:spPr>
        <p:txBody>
          <a:bodyPr wrap="none" lIns="121917" tIns="60959" rIns="121917" bIns="60959" rtlCol="0">
            <a:spAutoFit/>
          </a:bodyPr>
          <a:lstStyle/>
          <a:p>
            <a:pPr algn="ctr" defTabSz="1219140"/>
            <a:r>
              <a:rPr lang="fr-FR" sz="1067" dirty="0">
                <a:solidFill>
                  <a:srgbClr val="596169"/>
                </a:solidFill>
              </a:rPr>
              <a:t>&lt;LLOQ</a:t>
            </a:r>
          </a:p>
        </p:txBody>
      </p:sp>
      <p:sp>
        <p:nvSpPr>
          <p:cNvPr id="191" name="TextBox 190">
            <a:extLst>
              <a:ext uri="{FF2B5EF4-FFF2-40B4-BE49-F238E27FC236}">
                <a16:creationId xmlns:a16="http://schemas.microsoft.com/office/drawing/2014/main" id="{B4603CA5-2696-4945-AB24-65F201A3E0A5}"/>
              </a:ext>
            </a:extLst>
          </p:cNvPr>
          <p:cNvSpPr txBox="1"/>
          <p:nvPr/>
        </p:nvSpPr>
        <p:spPr>
          <a:xfrm>
            <a:off x="5613785" y="5301096"/>
            <a:ext cx="753470" cy="307775"/>
          </a:xfrm>
          <a:prstGeom prst="rect">
            <a:avLst/>
          </a:prstGeom>
          <a:noFill/>
        </p:spPr>
        <p:txBody>
          <a:bodyPr wrap="none" lIns="121917" tIns="60959" rIns="121917" bIns="60959" rtlCol="0">
            <a:spAutoFit/>
          </a:bodyPr>
          <a:lstStyle/>
          <a:p>
            <a:pPr algn="ctr" defTabSz="1219140"/>
            <a:r>
              <a:rPr lang="fr-FR" sz="1200" dirty="0">
                <a:solidFill>
                  <a:srgbClr val="596169"/>
                </a:solidFill>
              </a:rPr>
              <a:t>Time, h</a:t>
            </a:r>
          </a:p>
        </p:txBody>
      </p:sp>
    </p:spTree>
    <p:extLst>
      <p:ext uri="{BB962C8B-B14F-4D97-AF65-F5344CB8AC3E}">
        <p14:creationId xmlns:p14="http://schemas.microsoft.com/office/powerpoint/2010/main" val="3720592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10883900" cy="1085849"/>
          </a:xfrm>
        </p:spPr>
        <p:txBody>
          <a:bodyPr>
            <a:normAutofit/>
          </a:bodyPr>
          <a:lstStyle/>
          <a:p>
            <a:r>
              <a:rPr lang="en-US" sz="4400" dirty="0" smtClean="0"/>
              <a:t>Case 1</a:t>
            </a:r>
            <a:endParaRPr lang="en-US" sz="4400" dirty="0"/>
          </a:p>
        </p:txBody>
      </p:sp>
      <p:sp>
        <p:nvSpPr>
          <p:cNvPr id="3" name="Content Placeholder 2"/>
          <p:cNvSpPr>
            <a:spLocks noGrp="1"/>
          </p:cNvSpPr>
          <p:nvPr>
            <p:ph idx="4294967295"/>
          </p:nvPr>
        </p:nvSpPr>
        <p:spPr>
          <a:xfrm>
            <a:off x="512618" y="1085850"/>
            <a:ext cx="10931525" cy="4846319"/>
          </a:xfrm>
        </p:spPr>
        <p:txBody>
          <a:bodyPr>
            <a:noAutofit/>
          </a:bodyPr>
          <a:lstStyle/>
          <a:p>
            <a:pPr>
              <a:buFont typeface="Arial" panose="020B0604020202020204" pitchFamily="34" charset="0"/>
              <a:buChar char="•"/>
            </a:pPr>
            <a:r>
              <a:rPr lang="en-US" sz="1800" dirty="0" smtClean="0"/>
              <a:t>A 56 year- </a:t>
            </a:r>
            <a:r>
              <a:rPr lang="en-US" sz="1800" dirty="0"/>
              <a:t>old </a:t>
            </a:r>
            <a:r>
              <a:rPr lang="en-US" sz="1800" dirty="0" smtClean="0"/>
              <a:t>man </a:t>
            </a:r>
            <a:r>
              <a:rPr lang="en-US" sz="1800" dirty="0"/>
              <a:t>with type 2 diabetes who </a:t>
            </a:r>
            <a:r>
              <a:rPr lang="en-US" sz="1800" dirty="0" smtClean="0"/>
              <a:t>presents to </a:t>
            </a:r>
            <a:r>
              <a:rPr lang="en-US" sz="1800" dirty="0"/>
              <a:t>discuss diabetes control</a:t>
            </a:r>
            <a:r>
              <a:rPr lang="en-US" sz="1800" dirty="0" smtClean="0"/>
              <a:t>.</a:t>
            </a:r>
          </a:p>
          <a:p>
            <a:pPr>
              <a:buFont typeface="Arial" panose="020B0604020202020204" pitchFamily="34" charset="0"/>
              <a:buChar char="•"/>
            </a:pPr>
            <a:r>
              <a:rPr lang="en-US" sz="1800" dirty="0" smtClean="0"/>
              <a:t> </a:t>
            </a:r>
            <a:r>
              <a:rPr lang="en-US" sz="1800" dirty="0"/>
              <a:t>He notes that his work schedule </a:t>
            </a:r>
            <a:r>
              <a:rPr lang="en-US" sz="1800" dirty="0" smtClean="0"/>
              <a:t>has become </a:t>
            </a:r>
            <a:r>
              <a:rPr lang="en-US" sz="1800" dirty="0"/>
              <a:t>erratic, some </a:t>
            </a:r>
            <a:r>
              <a:rPr lang="en-US" sz="1800" dirty="0" smtClean="0"/>
              <a:t>days construction </a:t>
            </a:r>
            <a:r>
              <a:rPr lang="en-US" sz="1800" dirty="0"/>
              <a:t>is slow, other days </a:t>
            </a:r>
            <a:r>
              <a:rPr lang="en-US" sz="1800" dirty="0" smtClean="0"/>
              <a:t>he has </a:t>
            </a:r>
            <a:r>
              <a:rPr lang="en-US" sz="1800" dirty="0"/>
              <a:t>to skip meals to keep up </a:t>
            </a:r>
            <a:r>
              <a:rPr lang="en-US" sz="1800" dirty="0" smtClean="0"/>
              <a:t>with work </a:t>
            </a:r>
            <a:r>
              <a:rPr lang="en-US" sz="1800" dirty="0"/>
              <a:t>demands</a:t>
            </a:r>
            <a:r>
              <a:rPr lang="en-US" sz="1800" dirty="0" smtClean="0"/>
              <a:t>.</a:t>
            </a:r>
          </a:p>
          <a:p>
            <a:pPr>
              <a:buFont typeface="Arial" panose="020B0604020202020204" pitchFamily="34" charset="0"/>
              <a:buChar char="•"/>
            </a:pPr>
            <a:r>
              <a:rPr lang="en-US" sz="1800" dirty="0"/>
              <a:t>His A1C in the past year has </a:t>
            </a:r>
            <a:r>
              <a:rPr lang="en-US" sz="1800" dirty="0" smtClean="0"/>
              <a:t>gone from 7.4% </a:t>
            </a:r>
            <a:r>
              <a:rPr lang="en-US" sz="1800" dirty="0"/>
              <a:t>to </a:t>
            </a:r>
            <a:r>
              <a:rPr lang="en-US" sz="1800" dirty="0" smtClean="0"/>
              <a:t>8.9 % </a:t>
            </a:r>
            <a:r>
              <a:rPr lang="en-US" sz="1800" dirty="0"/>
              <a:t>but most </a:t>
            </a:r>
            <a:r>
              <a:rPr lang="en-US" sz="1800" dirty="0" smtClean="0"/>
              <a:t>recently 9.5%. </a:t>
            </a:r>
          </a:p>
          <a:p>
            <a:pPr marL="0" indent="0">
              <a:buNone/>
            </a:pPr>
            <a:r>
              <a:rPr lang="en-US" sz="1800" b="1" dirty="0" smtClean="0"/>
              <a:t>Medical </a:t>
            </a:r>
            <a:r>
              <a:rPr lang="en-US" sz="1800" b="1" dirty="0"/>
              <a:t>history</a:t>
            </a:r>
          </a:p>
          <a:p>
            <a:pPr marL="0" indent="0">
              <a:buNone/>
            </a:pPr>
            <a:r>
              <a:rPr lang="en-US" sz="1800" dirty="0" smtClean="0"/>
              <a:t> </a:t>
            </a:r>
            <a:r>
              <a:rPr lang="en-US" sz="1800" dirty="0"/>
              <a:t>Type 2 diabetes x </a:t>
            </a:r>
            <a:r>
              <a:rPr lang="en-US" sz="1800" dirty="0" smtClean="0"/>
              <a:t>8 years</a:t>
            </a:r>
            <a:r>
              <a:rPr lang="en-US" sz="1800" dirty="0"/>
              <a:t>, mild microalbuminuria, </a:t>
            </a:r>
            <a:r>
              <a:rPr lang="en-US" sz="1800" dirty="0" smtClean="0"/>
              <a:t>and hypercholesterolemia</a:t>
            </a:r>
            <a:endParaRPr lang="en-US" sz="1800" dirty="0"/>
          </a:p>
          <a:p>
            <a:r>
              <a:rPr lang="en-US" sz="1800" b="1" dirty="0" smtClean="0"/>
              <a:t>Family history</a:t>
            </a:r>
          </a:p>
          <a:p>
            <a:r>
              <a:rPr lang="en-US" sz="1800" dirty="0" smtClean="0"/>
              <a:t>His father and older brother have Diabetes.</a:t>
            </a:r>
            <a:endParaRPr lang="en-US" sz="1800" dirty="0"/>
          </a:p>
          <a:p>
            <a:r>
              <a:rPr lang="en-US" sz="1800" b="1" dirty="0" smtClean="0"/>
              <a:t>Medications</a:t>
            </a:r>
          </a:p>
          <a:p>
            <a:pPr marL="0" indent="0">
              <a:buNone/>
            </a:pPr>
            <a:r>
              <a:rPr lang="en-US" sz="1800" dirty="0" smtClean="0"/>
              <a:t>   Metformin </a:t>
            </a:r>
            <a:r>
              <a:rPr lang="en-US" sz="1800" dirty="0"/>
              <a:t>1000 mg bid and </a:t>
            </a:r>
            <a:r>
              <a:rPr lang="en-US" sz="1800" dirty="0" err="1" smtClean="0"/>
              <a:t>Gliclazide</a:t>
            </a:r>
            <a:r>
              <a:rPr lang="en-US" sz="1800" dirty="0" smtClean="0"/>
              <a:t> 80 </a:t>
            </a:r>
            <a:r>
              <a:rPr lang="en-US" sz="1800" dirty="0"/>
              <a:t>mg </a:t>
            </a:r>
            <a:r>
              <a:rPr lang="en-US" sz="1800" dirty="0" smtClean="0"/>
              <a:t>BD</a:t>
            </a:r>
          </a:p>
          <a:p>
            <a:r>
              <a:rPr lang="en-US" sz="1800" dirty="0" smtClean="0"/>
              <a:t>Other </a:t>
            </a:r>
            <a:r>
              <a:rPr lang="en-US" sz="1800" dirty="0"/>
              <a:t>meds: </a:t>
            </a:r>
            <a:r>
              <a:rPr lang="en-US" sz="1800" dirty="0" smtClean="0"/>
              <a:t>Losartan 50 mg </a:t>
            </a:r>
            <a:r>
              <a:rPr lang="en-US" sz="1800" dirty="0"/>
              <a:t>daily, </a:t>
            </a:r>
            <a:r>
              <a:rPr lang="en-US" sz="1800" dirty="0" smtClean="0"/>
              <a:t>Atorvastatin </a:t>
            </a:r>
            <a:r>
              <a:rPr lang="en-US" sz="1800" dirty="0"/>
              <a:t>20 mg </a:t>
            </a:r>
            <a:r>
              <a:rPr lang="en-US" sz="1800" dirty="0" smtClean="0"/>
              <a:t>daily</a:t>
            </a:r>
          </a:p>
          <a:p>
            <a:r>
              <a:rPr lang="en-US" sz="1800" dirty="0" smtClean="0"/>
              <a:t>One year ago he started </a:t>
            </a:r>
            <a:r>
              <a:rPr lang="en-US" sz="1800" dirty="0" err="1" smtClean="0"/>
              <a:t>Liraglutide</a:t>
            </a:r>
            <a:r>
              <a:rPr lang="en-US" sz="1800" dirty="0" smtClean="0"/>
              <a:t> but could not tolerate the treatment after 2 months due  to GI complications.</a:t>
            </a:r>
          </a:p>
        </p:txBody>
      </p:sp>
    </p:spTree>
    <p:extLst>
      <p:ext uri="{BB962C8B-B14F-4D97-AF65-F5344CB8AC3E}">
        <p14:creationId xmlns:p14="http://schemas.microsoft.com/office/powerpoint/2010/main" val="596399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205" y="286603"/>
            <a:ext cx="10918209" cy="707807"/>
          </a:xfrm>
        </p:spPr>
        <p:txBody>
          <a:bodyPr>
            <a:normAutofit/>
          </a:bodyPr>
          <a:lstStyle/>
          <a:p>
            <a:r>
              <a:rPr lang="en-US" sz="4400" dirty="0" smtClean="0"/>
              <a:t>Case1</a:t>
            </a:r>
            <a:endParaRPr lang="en-US" sz="4400" dirty="0"/>
          </a:p>
        </p:txBody>
      </p:sp>
      <p:sp>
        <p:nvSpPr>
          <p:cNvPr id="3" name="Content Placeholder 2"/>
          <p:cNvSpPr>
            <a:spLocks noGrp="1"/>
          </p:cNvSpPr>
          <p:nvPr>
            <p:ph idx="1"/>
          </p:nvPr>
        </p:nvSpPr>
        <p:spPr>
          <a:xfrm>
            <a:off x="401755" y="1748790"/>
            <a:ext cx="10918209" cy="4988984"/>
          </a:xfrm>
        </p:spPr>
        <p:txBody>
          <a:bodyPr>
            <a:normAutofit/>
          </a:bodyPr>
          <a:lstStyle/>
          <a:p>
            <a:r>
              <a:rPr lang="en-US" sz="1800" b="1" dirty="0"/>
              <a:t>Physical exam</a:t>
            </a:r>
          </a:p>
          <a:p>
            <a:r>
              <a:rPr lang="en-US" sz="1800" dirty="0" smtClean="0"/>
              <a:t>BMI 27 Kg/m</a:t>
            </a:r>
            <a:r>
              <a:rPr lang="en-US" sz="1800" baseline="30000" dirty="0" smtClean="0"/>
              <a:t>2</a:t>
            </a:r>
            <a:r>
              <a:rPr lang="en-US" sz="1800" dirty="0" smtClean="0"/>
              <a:t>, </a:t>
            </a:r>
            <a:r>
              <a:rPr lang="en-US" sz="1800" dirty="0"/>
              <a:t>BP </a:t>
            </a:r>
            <a:r>
              <a:rPr lang="en-US" sz="1800" dirty="0" smtClean="0"/>
              <a:t>130/75 mg/dl, </a:t>
            </a:r>
            <a:r>
              <a:rPr lang="en-US" sz="1800" dirty="0"/>
              <a:t>sensation on microfilament exam fully </a:t>
            </a:r>
            <a:r>
              <a:rPr lang="en-US" sz="1800" dirty="0" smtClean="0"/>
              <a:t>intact, no </a:t>
            </a:r>
            <a:r>
              <a:rPr lang="en-US" sz="1800" dirty="0"/>
              <a:t>retinopathy</a:t>
            </a:r>
          </a:p>
          <a:p>
            <a:r>
              <a:rPr lang="en-US" sz="1800" dirty="0" smtClean="0"/>
              <a:t> </a:t>
            </a:r>
            <a:r>
              <a:rPr lang="en-US" sz="1800" b="1" dirty="0"/>
              <a:t>Labs</a:t>
            </a:r>
          </a:p>
          <a:p>
            <a:r>
              <a:rPr lang="en-US" sz="1800" dirty="0" smtClean="0"/>
              <a:t>A1C :9.5 %</a:t>
            </a:r>
            <a:endParaRPr lang="en-US" sz="1800" dirty="0"/>
          </a:p>
          <a:p>
            <a:r>
              <a:rPr lang="en-US" sz="1800" dirty="0" smtClean="0"/>
              <a:t>Lipids</a:t>
            </a:r>
            <a:r>
              <a:rPr lang="en-US" sz="1800" dirty="0"/>
              <a:t>: LDL cholesterol 74 mg/</a:t>
            </a:r>
            <a:r>
              <a:rPr lang="en-US" sz="1800" dirty="0" err="1"/>
              <a:t>dL</a:t>
            </a:r>
            <a:r>
              <a:rPr lang="en-US" sz="1800" dirty="0"/>
              <a:t>, HDL cholesterol 35 mg/</a:t>
            </a:r>
            <a:r>
              <a:rPr lang="en-US" sz="1800" dirty="0" err="1"/>
              <a:t>dL</a:t>
            </a:r>
            <a:r>
              <a:rPr lang="en-US" sz="1800" dirty="0"/>
              <a:t>,</a:t>
            </a:r>
          </a:p>
          <a:p>
            <a:r>
              <a:rPr lang="en-US" sz="1800" dirty="0" smtClean="0"/>
              <a:t>Triglycerides: 150 mg/dl</a:t>
            </a:r>
          </a:p>
          <a:p>
            <a:pPr>
              <a:buFont typeface="Arial" panose="020B0604020202020204" pitchFamily="34" charset="0"/>
              <a:buChar char="•"/>
            </a:pPr>
            <a:r>
              <a:rPr lang="en-US" sz="1800" dirty="0" smtClean="0"/>
              <a:t>You review </a:t>
            </a:r>
            <a:r>
              <a:rPr lang="en-US" sz="1800" dirty="0"/>
              <a:t>his </a:t>
            </a:r>
            <a:r>
              <a:rPr lang="en-US" sz="1800" dirty="0" smtClean="0"/>
              <a:t>glucose </a:t>
            </a:r>
            <a:r>
              <a:rPr lang="en-US" sz="1800" dirty="0"/>
              <a:t>meter log and </a:t>
            </a:r>
            <a:r>
              <a:rPr lang="en-US" sz="1800" dirty="0" smtClean="0"/>
              <a:t>note </a:t>
            </a:r>
            <a:r>
              <a:rPr lang="en-US" sz="1800" dirty="0"/>
              <a:t>he is checking frequently. As you review his glucose patterns with him, he admits that keeping up with his medication regimen is challenging. He often falls asleep after dinner, due to workday fatigue</a:t>
            </a:r>
            <a:r>
              <a:rPr lang="en-US" sz="1800" dirty="0" smtClean="0"/>
              <a:t>.</a:t>
            </a:r>
            <a:endParaRPr lang="en-US" sz="1800" dirty="0"/>
          </a:p>
        </p:txBody>
      </p:sp>
    </p:spTree>
    <p:extLst>
      <p:ext uri="{BB962C8B-B14F-4D97-AF65-F5344CB8AC3E}">
        <p14:creationId xmlns:p14="http://schemas.microsoft.com/office/powerpoint/2010/main" val="37993883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376" y="313899"/>
            <a:ext cx="10058400" cy="954832"/>
          </a:xfrm>
        </p:spPr>
        <p:txBody>
          <a:bodyPr>
            <a:normAutofit/>
          </a:bodyPr>
          <a:lstStyle/>
          <a:p>
            <a:r>
              <a:rPr lang="en-US" sz="4400" dirty="0" smtClean="0"/>
              <a:t>Case1:</a:t>
            </a:r>
            <a:endParaRPr lang="en-US" sz="4400" dirty="0"/>
          </a:p>
        </p:txBody>
      </p:sp>
      <p:sp>
        <p:nvSpPr>
          <p:cNvPr id="3" name="Content Placeholder 2"/>
          <p:cNvSpPr>
            <a:spLocks noGrp="1"/>
          </p:cNvSpPr>
          <p:nvPr>
            <p:ph idx="1"/>
          </p:nvPr>
        </p:nvSpPr>
        <p:spPr>
          <a:xfrm>
            <a:off x="716507" y="1845734"/>
            <a:ext cx="10439173" cy="4023360"/>
          </a:xfrm>
        </p:spPr>
        <p:txBody>
          <a:bodyPr/>
          <a:lstStyle/>
          <a:p>
            <a:r>
              <a:rPr lang="en-US" dirty="0" smtClean="0"/>
              <a:t>What is your recommendation for this patient?</a:t>
            </a:r>
          </a:p>
          <a:p>
            <a:r>
              <a:rPr lang="en-US" dirty="0" smtClean="0"/>
              <a:t>(</a:t>
            </a:r>
            <a:r>
              <a:rPr lang="en-US" dirty="0"/>
              <a:t>More than one answer may be correct. Please select the approach you are most likely to take.)</a:t>
            </a:r>
          </a:p>
          <a:p>
            <a:endParaRPr lang="en-US" dirty="0"/>
          </a:p>
          <a:p>
            <a:r>
              <a:rPr lang="en-US" dirty="0" smtClean="0">
                <a:solidFill>
                  <a:schemeClr val="tx1"/>
                </a:solidFill>
              </a:rPr>
              <a:t>A) Add the third OAD</a:t>
            </a:r>
          </a:p>
          <a:p>
            <a:r>
              <a:rPr lang="en-US" dirty="0" smtClean="0">
                <a:solidFill>
                  <a:schemeClr val="tx1"/>
                </a:solidFill>
              </a:rPr>
              <a:t>B)</a:t>
            </a:r>
            <a:r>
              <a:rPr lang="en-US" dirty="0" smtClean="0"/>
              <a:t> </a:t>
            </a:r>
            <a:r>
              <a:rPr lang="en-US" dirty="0" smtClean="0">
                <a:solidFill>
                  <a:schemeClr val="tx1"/>
                </a:solidFill>
              </a:rPr>
              <a:t>Start </a:t>
            </a:r>
            <a:r>
              <a:rPr lang="en-US" dirty="0" err="1" smtClean="0">
                <a:solidFill>
                  <a:schemeClr val="tx1"/>
                </a:solidFill>
              </a:rPr>
              <a:t>Toujeo</a:t>
            </a:r>
            <a:r>
              <a:rPr lang="en-US" dirty="0" smtClean="0">
                <a:solidFill>
                  <a:schemeClr val="tx1"/>
                </a:solidFill>
              </a:rPr>
              <a:t> (insulin glargine U300) and give it about the same time as he would at home</a:t>
            </a:r>
          </a:p>
          <a:p>
            <a:r>
              <a:rPr lang="en-US" dirty="0" smtClean="0">
                <a:solidFill>
                  <a:schemeClr val="tx1"/>
                </a:solidFill>
              </a:rPr>
              <a:t>C) </a:t>
            </a:r>
            <a:r>
              <a:rPr lang="en-US" dirty="0">
                <a:solidFill>
                  <a:schemeClr val="tx1"/>
                </a:solidFill>
              </a:rPr>
              <a:t>other actions</a:t>
            </a:r>
            <a:endParaRPr lang="en-US" dirty="0" smtClean="0">
              <a:solidFill>
                <a:schemeClr val="tx1"/>
              </a:solidFill>
            </a:endParaRPr>
          </a:p>
          <a:p>
            <a:pPr marL="0" indent="0">
              <a:buNone/>
            </a:pPr>
            <a:endParaRPr lang="en-US" sz="1800" dirty="0">
              <a:solidFill>
                <a:schemeClr val="tx1"/>
              </a:solidFill>
            </a:endParaRPr>
          </a:p>
          <a:p>
            <a:endParaRPr lang="en-US" dirty="0"/>
          </a:p>
        </p:txBody>
      </p:sp>
    </p:spTree>
    <p:extLst>
      <p:ext uri="{BB962C8B-B14F-4D97-AF65-F5344CB8AC3E}">
        <p14:creationId xmlns:p14="http://schemas.microsoft.com/office/powerpoint/2010/main" val="1408271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82930" y="286603"/>
            <a:ext cx="10572750" cy="936407"/>
          </a:xfrm>
        </p:spPr>
        <p:txBody>
          <a:bodyPr>
            <a:normAutofit/>
          </a:bodyPr>
          <a:lstStyle/>
          <a:p>
            <a:r>
              <a:rPr lang="en-US" sz="4400" dirty="0" smtClean="0"/>
              <a:t>Case1 discussion</a:t>
            </a:r>
            <a:endParaRPr lang="en-US" sz="4400"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t>Start Toujeo and </a:t>
            </a:r>
            <a:r>
              <a:rPr lang="en-US" dirty="0"/>
              <a:t>give it about the same </a:t>
            </a:r>
            <a:r>
              <a:rPr lang="en-US" dirty="0" smtClean="0"/>
              <a:t>time as </a:t>
            </a:r>
            <a:r>
              <a:rPr lang="en-US" dirty="0"/>
              <a:t>you would at home</a:t>
            </a:r>
          </a:p>
          <a:p>
            <a:r>
              <a:rPr lang="en-US" dirty="0"/>
              <a:t>– Data supports safety and efficacy up to a ±3 hour window </a:t>
            </a:r>
            <a:r>
              <a:rPr lang="en-US" dirty="0" smtClean="0"/>
              <a:t>for administration</a:t>
            </a:r>
          </a:p>
          <a:p>
            <a:pPr>
              <a:buFont typeface="Arial" panose="020B0604020202020204" pitchFamily="34" charset="0"/>
              <a:buChar char="•"/>
            </a:pPr>
            <a:r>
              <a:rPr lang="en-US" dirty="0" smtClean="0"/>
              <a:t> Add OAD:</a:t>
            </a:r>
          </a:p>
          <a:p>
            <a:r>
              <a:rPr lang="en-US" dirty="0"/>
              <a:t>i</a:t>
            </a:r>
            <a:r>
              <a:rPr lang="en-US" dirty="0" smtClean="0"/>
              <a:t>s a not good option, since </a:t>
            </a:r>
            <a:r>
              <a:rPr lang="en-US" dirty="0"/>
              <a:t>HBA1C is 9.5% </a:t>
            </a:r>
            <a:r>
              <a:rPr lang="en-US" dirty="0" smtClean="0"/>
              <a:t>.</a:t>
            </a:r>
          </a:p>
          <a:p>
            <a:r>
              <a:rPr lang="en-US" dirty="0" smtClean="0"/>
              <a:t>Add GLP1RA:</a:t>
            </a:r>
          </a:p>
          <a:p>
            <a:pPr marL="0" indent="0">
              <a:buNone/>
            </a:pPr>
            <a:r>
              <a:rPr lang="en-US" dirty="0" smtClean="0"/>
              <a:t> is not a good option since HBA1C is 9.5% and he could not tolerate the complications.</a:t>
            </a:r>
            <a:endParaRPr lang="en-US" dirty="0"/>
          </a:p>
        </p:txBody>
      </p:sp>
    </p:spTree>
    <p:extLst>
      <p:ext uri="{BB962C8B-B14F-4D97-AF65-F5344CB8AC3E}">
        <p14:creationId xmlns:p14="http://schemas.microsoft.com/office/powerpoint/2010/main" val="909916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7330" y="-15952"/>
            <a:ext cx="9060592" cy="6291021"/>
          </a:xfrm>
        </p:spPr>
      </p:pic>
    </p:spTree>
    <p:extLst>
      <p:ext uri="{BB962C8B-B14F-4D97-AF65-F5344CB8AC3E}">
        <p14:creationId xmlns:p14="http://schemas.microsoft.com/office/powerpoint/2010/main" val="13118193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Initiation</a:t>
            </a:r>
            <a:br>
              <a:rPr lang="en-US" dirty="0" smtClean="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880" y="1737360"/>
            <a:ext cx="12062120" cy="4300838"/>
          </a:xfrm>
        </p:spPr>
      </p:pic>
    </p:spTree>
    <p:extLst>
      <p:ext uri="{BB962C8B-B14F-4D97-AF65-F5344CB8AC3E}">
        <p14:creationId xmlns:p14="http://schemas.microsoft.com/office/powerpoint/2010/main" val="4062242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43454BB-E09F-40BB-A63C-5CF5D72FADFA}"/>
              </a:ext>
            </a:extLst>
          </p:cNvPr>
          <p:cNvSpPr>
            <a:spLocks noGrp="1"/>
          </p:cNvSpPr>
          <p:nvPr>
            <p:ph type="title"/>
          </p:nvPr>
        </p:nvSpPr>
        <p:spPr>
          <a:xfrm>
            <a:off x="964983" y="2902946"/>
            <a:ext cx="11523133" cy="1136160"/>
          </a:xfrm>
        </p:spPr>
        <p:txBody>
          <a:bodyPr>
            <a:normAutofit fontScale="90000"/>
          </a:bodyPr>
          <a:lstStyle/>
          <a:p>
            <a:r>
              <a:rPr lang="fa-IR" sz="4800" dirty="0"/>
              <a:t/>
            </a:r>
            <a:br>
              <a:rPr lang="fa-IR" sz="4800" dirty="0"/>
            </a:br>
            <a:r>
              <a:rPr lang="fa-IR" sz="4800" dirty="0"/>
              <a:t/>
            </a:r>
            <a:br>
              <a:rPr lang="fa-IR" sz="4800" dirty="0"/>
            </a:br>
            <a:r>
              <a:rPr lang="fa-IR" sz="4800" dirty="0"/>
              <a:t/>
            </a:r>
            <a:br>
              <a:rPr lang="fa-IR" sz="4800" dirty="0"/>
            </a:br>
            <a:r>
              <a:rPr lang="en-US" sz="4800" dirty="0"/>
              <a:t/>
            </a:r>
            <a:br>
              <a:rPr lang="en-US" sz="4800" dirty="0"/>
            </a:br>
            <a:r>
              <a:rPr lang="en-US" sz="4800" dirty="0"/>
              <a:t/>
            </a:r>
            <a:br>
              <a:rPr lang="en-US" sz="4800" dirty="0"/>
            </a:br>
            <a:r>
              <a:rPr lang="en-US" sz="4800" dirty="0"/>
              <a:t/>
            </a:r>
            <a:br>
              <a:rPr lang="en-US" sz="4800" dirty="0"/>
            </a:br>
            <a:r>
              <a:rPr lang="en-US" sz="4800" dirty="0"/>
              <a:t/>
            </a:r>
            <a:br>
              <a:rPr lang="en-US" sz="4800" dirty="0"/>
            </a:br>
            <a:r>
              <a:rPr lang="fr-FR" sz="4800" dirty="0"/>
              <a:t> </a:t>
            </a:r>
            <a:br>
              <a:rPr lang="fr-FR" sz="4800" dirty="0"/>
            </a:br>
            <a:r>
              <a:rPr lang="fr-FR" sz="4800" dirty="0"/>
              <a:t/>
            </a:r>
            <a:br>
              <a:rPr lang="fr-FR" sz="4800" dirty="0"/>
            </a:br>
            <a:r>
              <a:rPr lang="en-US" sz="6533" dirty="0">
                <a:latin typeface="+mn-lt"/>
              </a:rPr>
              <a:t>Glargine-300</a:t>
            </a:r>
            <a:r>
              <a:rPr lang="en-US" altLang="fr-FR" sz="7066" dirty="0">
                <a:latin typeface="+mn-lt"/>
              </a:rPr>
              <a:t> </a:t>
            </a:r>
            <a:r>
              <a:rPr lang="en-US" sz="2933" dirty="0">
                <a:latin typeface="+mn-lt"/>
              </a:rPr>
              <a:t>vs other  </a:t>
            </a:r>
            <a:r>
              <a:rPr lang="en-US" sz="6533" dirty="0">
                <a:latin typeface="+mn-lt"/>
              </a:rPr>
              <a:t>Basal Insulins</a:t>
            </a:r>
            <a:endParaRPr lang="en-US" altLang="fr-FR" sz="6533" dirty="0">
              <a:latin typeface="+mn-lt"/>
            </a:endParaRPr>
          </a:p>
        </p:txBody>
      </p:sp>
    </p:spTree>
    <p:extLst>
      <p:ext uri="{BB962C8B-B14F-4D97-AF65-F5344CB8AC3E}">
        <p14:creationId xmlns:p14="http://schemas.microsoft.com/office/powerpoint/2010/main" val="2585030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60657" y="529625"/>
            <a:ext cx="11582400" cy="850915"/>
          </a:xfrm>
        </p:spPr>
        <p:txBody>
          <a:bodyPr>
            <a:noAutofit/>
          </a:bodyPr>
          <a:lstStyle/>
          <a:p>
            <a:r>
              <a:rPr lang="en-US" altLang="en-US" sz="3200" b="1" dirty="0" smtClean="0"/>
              <a:t>EDITION program</a:t>
            </a:r>
            <a:r>
              <a:rPr lang="en-US" altLang="en-US" sz="2800" dirty="0" smtClean="0"/>
              <a:t/>
            </a:r>
            <a:br>
              <a:rPr lang="en-US" altLang="en-US" sz="2800" dirty="0" smtClean="0"/>
            </a:br>
            <a:r>
              <a:rPr lang="en-US" altLang="en-US" sz="2800" dirty="0" smtClean="0"/>
              <a:t>Testing </a:t>
            </a:r>
            <a:r>
              <a:rPr lang="en-US" altLang="en-US" sz="2800" dirty="0"/>
              <a:t>Gla-300 vs Gla-100 in several</a:t>
            </a:r>
            <a:r>
              <a:rPr lang="en-US" altLang="en-US" sz="2800" dirty="0">
                <a:solidFill>
                  <a:srgbClr val="6600FF"/>
                </a:solidFill>
              </a:rPr>
              <a:t> </a:t>
            </a:r>
            <a:r>
              <a:rPr lang="en-US" altLang="en-US" sz="2800" dirty="0"/>
              <a:t>populations</a:t>
            </a:r>
            <a:endParaRPr lang="en-GB" sz="2800" dirty="0"/>
          </a:p>
        </p:txBody>
      </p:sp>
      <p:sp>
        <p:nvSpPr>
          <p:cNvPr id="2" name="Text Placeholder 1"/>
          <p:cNvSpPr>
            <a:spLocks noGrp="1"/>
          </p:cNvSpPr>
          <p:nvPr>
            <p:ph type="body" sz="quarter" idx="12"/>
          </p:nvPr>
        </p:nvSpPr>
        <p:spPr>
          <a:xfrm>
            <a:off x="73070" y="6025067"/>
            <a:ext cx="10541000" cy="707203"/>
          </a:xfrm>
        </p:spPr>
        <p:txBody>
          <a:bodyPr>
            <a:normAutofit fontScale="77500" lnSpcReduction="20000"/>
          </a:bodyPr>
          <a:lstStyle/>
          <a:p>
            <a:r>
              <a:rPr lang="en-GB" sz="1600" dirty="0" smtClean="0"/>
              <a:t>BB, basal-bolus therapy; BOT, basal only therapy; GLP-1, glucagon-like peptide-1; OAD, oral </a:t>
            </a:r>
            <a:r>
              <a:rPr lang="en-GB" sz="1600" dirty="0" err="1" smtClean="0"/>
              <a:t>antihyperglycemic</a:t>
            </a:r>
            <a:r>
              <a:rPr lang="en-GB" sz="1600" dirty="0" smtClean="0"/>
              <a:t> drug; SU, sulfonylurea</a:t>
            </a:r>
            <a:br>
              <a:rPr lang="en-GB" sz="1600" dirty="0" smtClean="0"/>
            </a:br>
            <a:r>
              <a:rPr lang="en-GB" sz="1600" dirty="0" smtClean="0"/>
              <a:t>T2DM – type 2 diabetes mellitus, T1DM – type 1 diabetes mellitus, * in EDITION 1 and EDITION 2, people being treated with basal insulin ≥42U/day were recruited </a:t>
            </a:r>
          </a:p>
          <a:p>
            <a:r>
              <a:rPr lang="en-GB" dirty="0" smtClean="0"/>
              <a:t>Riddle MC et al. Diabetes Care. 2014;37:2755-62; </a:t>
            </a:r>
            <a:r>
              <a:rPr lang="en-GB" dirty="0" err="1" smtClean="0"/>
              <a:t>Yki-Järvinen</a:t>
            </a:r>
            <a:r>
              <a:rPr lang="en-GB" dirty="0" smtClean="0"/>
              <a:t> H et al. Diabetes Care. 2014;37:3235-43;</a:t>
            </a:r>
            <a:br>
              <a:rPr lang="en-GB" dirty="0" smtClean="0"/>
            </a:br>
            <a:r>
              <a:rPr lang="en-GB" dirty="0" err="1" smtClean="0"/>
              <a:t>Bolli</a:t>
            </a:r>
            <a:r>
              <a:rPr lang="en-GB" dirty="0" smtClean="0"/>
              <a:t> GB et al. </a:t>
            </a:r>
            <a:r>
              <a:rPr lang="pt-BR" dirty="0" smtClean="0"/>
              <a:t>Diabetes </a:t>
            </a:r>
            <a:r>
              <a:rPr lang="pt-BR" dirty="0"/>
              <a:t>Obes Metab. </a:t>
            </a:r>
            <a:r>
              <a:rPr lang="pt-BR" dirty="0" smtClean="0"/>
              <a:t>2015;17:386-94</a:t>
            </a:r>
            <a:r>
              <a:rPr lang="en-GB" dirty="0" smtClean="0"/>
              <a:t>; Terauchi Y et al. Poster presentation at EASD 2014; Abstract 976;</a:t>
            </a:r>
            <a:br>
              <a:rPr lang="en-GB" dirty="0" smtClean="0"/>
            </a:br>
            <a:r>
              <a:rPr lang="en-GB" dirty="0" smtClean="0"/>
              <a:t>Home PD et al. Oral presentation at EASD 2014; Abstract 148; </a:t>
            </a:r>
            <a:r>
              <a:rPr lang="en-GB" dirty="0" err="1" smtClean="0"/>
              <a:t>Matsuhisa</a:t>
            </a:r>
            <a:r>
              <a:rPr lang="en-GB" dirty="0" smtClean="0"/>
              <a:t> M et al. Poster presentation at EASD 2014; Abstract 975 </a:t>
            </a:r>
            <a:endParaRPr lang="en-GB" dirty="0"/>
          </a:p>
        </p:txBody>
      </p:sp>
      <p:sp>
        <p:nvSpPr>
          <p:cNvPr id="16" name="Rectangle 15"/>
          <p:cNvSpPr/>
          <p:nvPr/>
        </p:nvSpPr>
        <p:spPr>
          <a:xfrm>
            <a:off x="1848056" y="1740500"/>
            <a:ext cx="8407602" cy="4173360"/>
          </a:xfrm>
          <a:prstGeom prst="rect">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2400" dirty="0">
              <a:solidFill>
                <a:srgbClr val="FFFFFF"/>
              </a:solidFill>
              <a:latin typeface="Arial"/>
            </a:endParaRPr>
          </a:p>
        </p:txBody>
      </p:sp>
      <p:sp>
        <p:nvSpPr>
          <p:cNvPr id="17" name="Rectangle 16"/>
          <p:cNvSpPr/>
          <p:nvPr/>
        </p:nvSpPr>
        <p:spPr>
          <a:xfrm>
            <a:off x="2483159" y="1851706"/>
            <a:ext cx="6786033" cy="3605133"/>
          </a:xfrm>
          <a:prstGeom prst="rect">
            <a:avLst/>
          </a:prstGeom>
          <a:solidFill>
            <a:srgbClr val="461E6C"/>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a:p>
            <a:pPr algn="ctr">
              <a:defRPr/>
            </a:pPr>
            <a:endParaRPr lang="en-GB" sz="2400" dirty="0">
              <a:solidFill>
                <a:srgbClr val="FFFFFF"/>
              </a:solidFill>
              <a:latin typeface="Arial"/>
            </a:endParaRPr>
          </a:p>
        </p:txBody>
      </p:sp>
      <p:sp>
        <p:nvSpPr>
          <p:cNvPr id="21" name="Rectangle 20"/>
          <p:cNvSpPr/>
          <p:nvPr/>
        </p:nvSpPr>
        <p:spPr>
          <a:xfrm>
            <a:off x="2855692" y="2300370"/>
            <a:ext cx="2789767" cy="1355725"/>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b="1" dirty="0">
                <a:solidFill>
                  <a:srgbClr val="81B838"/>
                </a:solidFill>
                <a:latin typeface="Arial"/>
              </a:rPr>
              <a:t>EDITION 1*</a:t>
            </a:r>
          </a:p>
          <a:p>
            <a:pPr algn="ctr">
              <a:tabLst>
                <a:tab pos="237061" algn="l"/>
              </a:tabLst>
              <a:defRPr/>
            </a:pPr>
            <a:r>
              <a:rPr lang="en-GB" sz="1467" b="1" dirty="0">
                <a:solidFill>
                  <a:srgbClr val="FFFFFF">
                    <a:lumMod val="50000"/>
                  </a:srgbClr>
                </a:solidFill>
                <a:latin typeface="Arial"/>
              </a:rPr>
              <a:t>N=807</a:t>
            </a:r>
          </a:p>
          <a:p>
            <a:pPr>
              <a:tabLst>
                <a:tab pos="237061" algn="l"/>
              </a:tabLst>
              <a:defRPr/>
            </a:pPr>
            <a:r>
              <a:rPr lang="en-GB" sz="1467" b="1" dirty="0">
                <a:solidFill>
                  <a:srgbClr val="92D050"/>
                </a:solidFill>
                <a:latin typeface="Arial"/>
              </a:rPr>
              <a:t>BB</a:t>
            </a:r>
          </a:p>
          <a:p>
            <a:pPr>
              <a:defRPr/>
            </a:pPr>
            <a:r>
              <a:rPr lang="en-GB" sz="1400" dirty="0">
                <a:solidFill>
                  <a:srgbClr val="FFFFFF">
                    <a:lumMod val="50000"/>
                  </a:srgbClr>
                </a:solidFill>
                <a:latin typeface="Arial"/>
              </a:rPr>
              <a:t>Basal insulin plus mealtime bolus insulin (fast-acting analogue)</a:t>
            </a:r>
          </a:p>
        </p:txBody>
      </p:sp>
      <p:sp>
        <p:nvSpPr>
          <p:cNvPr id="22" name="Rectangle 21"/>
          <p:cNvSpPr/>
          <p:nvPr/>
        </p:nvSpPr>
        <p:spPr>
          <a:xfrm>
            <a:off x="2855692" y="3944388"/>
            <a:ext cx="2789767" cy="1357313"/>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sz="1600" b="1" dirty="0">
                <a:solidFill>
                  <a:srgbClr val="81B838"/>
                </a:solidFill>
                <a:latin typeface="Arial"/>
              </a:rPr>
              <a:t>EDITION 3</a:t>
            </a:r>
          </a:p>
          <a:p>
            <a:pPr algn="ctr">
              <a:tabLst>
                <a:tab pos="237061" algn="l"/>
              </a:tabLst>
              <a:defRPr/>
            </a:pPr>
            <a:r>
              <a:rPr lang="en-GB" sz="1467" b="1" dirty="0">
                <a:solidFill>
                  <a:srgbClr val="FFFFFF">
                    <a:lumMod val="50000"/>
                  </a:srgbClr>
                </a:solidFill>
                <a:latin typeface="Arial"/>
              </a:rPr>
              <a:t>N=878</a:t>
            </a:r>
          </a:p>
          <a:p>
            <a:pPr>
              <a:tabLst>
                <a:tab pos="237061" algn="l"/>
              </a:tabLst>
              <a:defRPr/>
            </a:pPr>
            <a:r>
              <a:rPr lang="en-GB" sz="1467" b="1" dirty="0">
                <a:solidFill>
                  <a:srgbClr val="92D050"/>
                </a:solidFill>
                <a:latin typeface="Arial"/>
              </a:rPr>
              <a:t>BOT</a:t>
            </a:r>
          </a:p>
          <a:p>
            <a:pPr>
              <a:tabLst>
                <a:tab pos="237061" algn="l"/>
              </a:tabLst>
              <a:defRPr/>
            </a:pPr>
            <a:r>
              <a:rPr lang="en-GB" sz="1400" dirty="0" smtClean="0">
                <a:solidFill>
                  <a:srgbClr val="FFFFFF">
                    <a:lumMod val="50000"/>
                  </a:srgbClr>
                </a:solidFill>
                <a:latin typeface="Arial"/>
              </a:rPr>
              <a:t>Insulin naïve +OAD </a:t>
            </a:r>
            <a:r>
              <a:rPr lang="en-GB" sz="1400" dirty="0">
                <a:solidFill>
                  <a:srgbClr val="FFFFFF">
                    <a:lumMod val="50000"/>
                  </a:srgbClr>
                </a:solidFill>
                <a:latin typeface="Arial"/>
              </a:rPr>
              <a:t>(excl. SU) and/or GLP-1 receptor agonists</a:t>
            </a:r>
          </a:p>
        </p:txBody>
      </p:sp>
      <p:sp>
        <p:nvSpPr>
          <p:cNvPr id="23" name="Rectangle 22"/>
          <p:cNvSpPr/>
          <p:nvPr/>
        </p:nvSpPr>
        <p:spPr>
          <a:xfrm>
            <a:off x="6063500" y="2300369"/>
            <a:ext cx="2787651" cy="1355725"/>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a:lstStyle/>
          <a:p>
            <a:pPr algn="ctr">
              <a:defRPr/>
            </a:pPr>
            <a:r>
              <a:rPr lang="en-GB" sz="1600" b="1" dirty="0">
                <a:solidFill>
                  <a:srgbClr val="81B838"/>
                </a:solidFill>
                <a:latin typeface="Arial"/>
                <a:cs typeface="Arial" pitchFamily="34" charset="0"/>
              </a:rPr>
              <a:t>EDITION 2*</a:t>
            </a:r>
          </a:p>
          <a:p>
            <a:pPr algn="ctr">
              <a:defRPr/>
            </a:pPr>
            <a:r>
              <a:rPr lang="en-GB" sz="1467" b="1" dirty="0">
                <a:solidFill>
                  <a:srgbClr val="7F7F7F"/>
                </a:solidFill>
                <a:latin typeface="Arial"/>
                <a:cs typeface="Arial" pitchFamily="34" charset="0"/>
              </a:rPr>
              <a:t>N=811</a:t>
            </a:r>
          </a:p>
          <a:p>
            <a:pPr>
              <a:defRPr/>
            </a:pPr>
            <a:r>
              <a:rPr lang="en-US" sz="1467" b="1" dirty="0">
                <a:solidFill>
                  <a:srgbClr val="92D050"/>
                </a:solidFill>
                <a:latin typeface="Arial"/>
                <a:cs typeface="Arial" pitchFamily="34" charset="0"/>
              </a:rPr>
              <a:t>BOT</a:t>
            </a:r>
          </a:p>
          <a:p>
            <a:pPr>
              <a:defRPr/>
            </a:pPr>
            <a:r>
              <a:rPr lang="en-US" sz="1400" dirty="0">
                <a:solidFill>
                  <a:srgbClr val="FFFFFF">
                    <a:lumMod val="50000"/>
                  </a:srgbClr>
                </a:solidFill>
                <a:latin typeface="Arial"/>
              </a:rPr>
              <a:t>Basal insulin plus OAD (excl. SU)</a:t>
            </a:r>
          </a:p>
        </p:txBody>
      </p:sp>
      <p:sp>
        <p:nvSpPr>
          <p:cNvPr id="24" name="Rectangle 23"/>
          <p:cNvSpPr/>
          <p:nvPr/>
        </p:nvSpPr>
        <p:spPr>
          <a:xfrm>
            <a:off x="6051857" y="3944388"/>
            <a:ext cx="2787651" cy="1357313"/>
          </a:xfrm>
          <a:prstGeom prst="rect">
            <a:avLst/>
          </a:prstGeom>
          <a:solidFill>
            <a:schemeClr val="bg1">
              <a:lumMod val="95000"/>
            </a:schemeClr>
          </a:solidFill>
        </p:spPr>
        <p:style>
          <a:lnRef idx="1">
            <a:schemeClr val="accent1"/>
          </a:lnRef>
          <a:fillRef idx="3">
            <a:schemeClr val="accent1"/>
          </a:fillRef>
          <a:effectRef idx="2">
            <a:schemeClr val="accent1"/>
          </a:effectRef>
          <a:fontRef idx="minor">
            <a:schemeClr val="lt1"/>
          </a:fontRef>
        </p:style>
        <p:txBody>
          <a:bodyPr/>
          <a:lstStyle/>
          <a:p>
            <a:pPr algn="ctr">
              <a:defRPr/>
            </a:pPr>
            <a:r>
              <a:rPr lang="en-GB" sz="1600" b="1" dirty="0">
                <a:solidFill>
                  <a:srgbClr val="81B838"/>
                </a:solidFill>
                <a:latin typeface="Arial"/>
              </a:rPr>
              <a:t>EDITION JP 2</a:t>
            </a:r>
          </a:p>
          <a:p>
            <a:pPr algn="ctr">
              <a:tabLst>
                <a:tab pos="237061" algn="l"/>
              </a:tabLst>
              <a:defRPr/>
            </a:pPr>
            <a:r>
              <a:rPr lang="en-GB" sz="1467" b="1" dirty="0">
                <a:solidFill>
                  <a:srgbClr val="FFFFFF">
                    <a:lumMod val="50000"/>
                  </a:srgbClr>
                </a:solidFill>
                <a:latin typeface="Arial"/>
              </a:rPr>
              <a:t>N=241</a:t>
            </a:r>
          </a:p>
          <a:p>
            <a:pPr>
              <a:tabLst>
                <a:tab pos="237061" algn="l"/>
              </a:tabLst>
              <a:defRPr/>
            </a:pPr>
            <a:r>
              <a:rPr lang="en-US" sz="1467" b="1" dirty="0">
                <a:solidFill>
                  <a:srgbClr val="92D050"/>
                </a:solidFill>
                <a:latin typeface="Arial"/>
              </a:rPr>
              <a:t>BOT</a:t>
            </a:r>
          </a:p>
          <a:p>
            <a:pPr>
              <a:defRPr/>
            </a:pPr>
            <a:r>
              <a:rPr lang="en-US" sz="1400" dirty="0">
                <a:solidFill>
                  <a:schemeClr val="bg1">
                    <a:lumMod val="50000"/>
                  </a:schemeClr>
                </a:solidFill>
                <a:latin typeface="Arial"/>
              </a:rPr>
              <a:t>Basal insulin plus OAD</a:t>
            </a:r>
          </a:p>
        </p:txBody>
      </p:sp>
      <p:sp>
        <p:nvSpPr>
          <p:cNvPr id="25" name="Rectangle 20"/>
          <p:cNvSpPr>
            <a:spLocks noChangeArrowheads="1"/>
          </p:cNvSpPr>
          <p:nvPr/>
        </p:nvSpPr>
        <p:spPr bwMode="auto">
          <a:xfrm>
            <a:off x="2611148" y="5543554"/>
            <a:ext cx="6058069" cy="3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1467" b="1" dirty="0">
                <a:solidFill>
                  <a:srgbClr val="FFFFFF"/>
                </a:solidFill>
                <a:latin typeface="Arial"/>
              </a:rPr>
              <a:t>All Phase 3, </a:t>
            </a:r>
            <a:r>
              <a:rPr lang="en-GB" sz="1467" b="1" dirty="0">
                <a:solidFill>
                  <a:schemeClr val="bg1"/>
                </a:solidFill>
                <a:latin typeface="Arial"/>
              </a:rPr>
              <a:t>age of participants </a:t>
            </a:r>
            <a:r>
              <a:rPr lang="en-GB" sz="1467" b="1" dirty="0">
                <a:solidFill>
                  <a:srgbClr val="FFFFFF"/>
                </a:solidFill>
                <a:latin typeface="Arial"/>
              </a:rPr>
              <a:t>≥18 years, randomization ratio 1:1</a:t>
            </a:r>
          </a:p>
        </p:txBody>
      </p:sp>
      <p:sp>
        <p:nvSpPr>
          <p:cNvPr id="26" name="Rectangle 1"/>
          <p:cNvSpPr>
            <a:spLocks noChangeArrowheads="1"/>
          </p:cNvSpPr>
          <p:nvPr/>
        </p:nvSpPr>
        <p:spPr bwMode="auto">
          <a:xfrm>
            <a:off x="5343570" y="1837561"/>
            <a:ext cx="1116011"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2667" b="1" dirty="0">
                <a:solidFill>
                  <a:srgbClr val="FFFFFF"/>
                </a:solidFill>
                <a:latin typeface="Arial"/>
              </a:rPr>
              <a:t>T2DM</a:t>
            </a:r>
          </a:p>
        </p:txBody>
      </p:sp>
    </p:spTree>
    <p:extLst>
      <p:ext uri="{BB962C8B-B14F-4D97-AF65-F5344CB8AC3E}">
        <p14:creationId xmlns:p14="http://schemas.microsoft.com/office/powerpoint/2010/main" val="1855142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334030" y="5639923"/>
            <a:ext cx="10284440" cy="577997"/>
          </a:xfrm>
          <a:prstGeom prst="rect">
            <a:avLst/>
          </a:prstGeom>
        </p:spPr>
        <p:txBody>
          <a:bodyPr vert="horz" lIns="121917" tIns="60959" rIns="121917" bIns="60959" rtlCol="0">
            <a:normAutofit fontScale="92500" lnSpcReduction="10000"/>
          </a:bodyPr>
          <a:lstStyle/>
          <a:p>
            <a:pPr marL="0" indent="0">
              <a:buNone/>
            </a:pPr>
            <a:r>
              <a:rPr lang="en-GB" sz="933" dirty="0"/>
              <a:t>Modified intention-to-treat population; BB, basal-bolus therapy; BOT, basal-oral therapy; CI, confidence interval; LSM, least squares mean</a:t>
            </a:r>
            <a:br>
              <a:rPr lang="en-GB" sz="933" dirty="0"/>
            </a:br>
            <a:r>
              <a:rPr lang="en-GB" sz="933" dirty="0"/>
              <a:t>1. Riddle MC et al. Diabetes Care. 2014;37:2755-62; 2. </a:t>
            </a:r>
            <a:r>
              <a:rPr lang="en-GB" sz="933" dirty="0" err="1"/>
              <a:t>Yki-Järvinen</a:t>
            </a:r>
            <a:r>
              <a:rPr lang="en-GB" sz="933" dirty="0"/>
              <a:t> H et al. Diabetes Care. 2014;37:3235-43; 3. </a:t>
            </a:r>
            <a:r>
              <a:rPr lang="en-GB" sz="933" dirty="0" err="1"/>
              <a:t>Bolli</a:t>
            </a:r>
            <a:r>
              <a:rPr lang="en-GB" sz="933" dirty="0"/>
              <a:t> GB et al. </a:t>
            </a:r>
            <a:r>
              <a:rPr lang="pt-BR" sz="933" dirty="0"/>
              <a:t>Diabetes Obes Metab. 2015;17:386-94</a:t>
            </a:r>
            <a:r>
              <a:rPr lang="en-GB" sz="933" dirty="0"/>
              <a:t>; </a:t>
            </a:r>
            <a:br>
              <a:rPr lang="en-GB" sz="933" dirty="0"/>
            </a:br>
            <a:r>
              <a:rPr lang="en-GB" sz="933" dirty="0"/>
              <a:t>4. </a:t>
            </a:r>
            <a:r>
              <a:rPr lang="fr-FR" sz="933" dirty="0" err="1"/>
              <a:t>Terauchi</a:t>
            </a:r>
            <a:r>
              <a:rPr lang="fr-FR" sz="933" dirty="0"/>
              <a:t> Y et al. </a:t>
            </a:r>
            <a:r>
              <a:rPr lang="fr-FR" sz="933" dirty="0" err="1"/>
              <a:t>Diabetes</a:t>
            </a:r>
            <a:r>
              <a:rPr lang="fr-FR" sz="933" dirty="0"/>
              <a:t> </a:t>
            </a:r>
            <a:r>
              <a:rPr lang="fr-FR" sz="933" dirty="0" err="1"/>
              <a:t>Obes</a:t>
            </a:r>
            <a:r>
              <a:rPr lang="fr-FR" sz="933" dirty="0"/>
              <a:t> </a:t>
            </a:r>
            <a:r>
              <a:rPr lang="fr-FR" sz="933" dirty="0" err="1"/>
              <a:t>Metab</a:t>
            </a:r>
            <a:r>
              <a:rPr lang="fr-FR" sz="933" dirty="0"/>
              <a:t>. </a:t>
            </a:r>
            <a:r>
              <a:rPr lang="en-GB" sz="933" dirty="0"/>
              <a:t>2016;18:366-74 </a:t>
            </a:r>
            <a:r>
              <a:rPr lang="fr-FR" sz="933" dirty="0"/>
              <a:t>(main article and </a:t>
            </a:r>
            <a:r>
              <a:rPr lang="fr-FR" sz="933" dirty="0" err="1"/>
              <a:t>Supplementary</a:t>
            </a:r>
            <a:r>
              <a:rPr lang="fr-FR" sz="933" dirty="0"/>
              <a:t> Table 2)</a:t>
            </a:r>
            <a:r>
              <a:rPr lang="en-GB" sz="933" dirty="0"/>
              <a:t>; 5. Home PD et al. Diabetes Care. </a:t>
            </a:r>
            <a:r>
              <a:rPr lang="fr-FR" sz="933" dirty="0"/>
              <a:t>2015;38:2217-25</a:t>
            </a:r>
            <a:r>
              <a:rPr lang="en-GB" sz="933" dirty="0"/>
              <a:t>;</a:t>
            </a:r>
            <a:br>
              <a:rPr lang="en-GB" sz="933" dirty="0"/>
            </a:br>
            <a:r>
              <a:rPr lang="en-GB" sz="933" dirty="0"/>
              <a:t>6. Data on file, EDITION 4 CSR (6 months) </a:t>
            </a:r>
            <a:r>
              <a:rPr lang="en-GB" sz="933" dirty="0" err="1"/>
              <a:t>pg</a:t>
            </a:r>
            <a:r>
              <a:rPr lang="en-GB" sz="933" dirty="0"/>
              <a:t> 88; 7. </a:t>
            </a:r>
            <a:r>
              <a:rPr lang="en-US" sz="933" dirty="0" err="1"/>
              <a:t>Matsuhisa</a:t>
            </a:r>
            <a:r>
              <a:rPr lang="en-US" sz="933" dirty="0"/>
              <a:t> M</a:t>
            </a:r>
            <a:r>
              <a:rPr lang="fr-FR" sz="933" dirty="0"/>
              <a:t> et al. </a:t>
            </a:r>
            <a:r>
              <a:rPr lang="en-US" sz="933" dirty="0"/>
              <a:t>Diabetes </a:t>
            </a:r>
            <a:r>
              <a:rPr lang="en-US" sz="933" dirty="0" err="1"/>
              <a:t>Obes</a:t>
            </a:r>
            <a:r>
              <a:rPr lang="en-US" sz="933" dirty="0"/>
              <a:t> </a:t>
            </a:r>
            <a:r>
              <a:rPr lang="en-US" sz="933" dirty="0" err="1"/>
              <a:t>Metab</a:t>
            </a:r>
            <a:r>
              <a:rPr lang="en-US" sz="933" dirty="0"/>
              <a:t>. </a:t>
            </a:r>
            <a:r>
              <a:rPr lang="en-GB" sz="933" dirty="0"/>
              <a:t>2016;18:375-83 </a:t>
            </a:r>
            <a:r>
              <a:rPr lang="fr-FR" sz="933" dirty="0"/>
              <a:t>(main article and </a:t>
            </a:r>
            <a:r>
              <a:rPr lang="fr-FR" sz="933" dirty="0" err="1"/>
              <a:t>Supplementary</a:t>
            </a:r>
            <a:r>
              <a:rPr lang="fr-FR" sz="933" dirty="0"/>
              <a:t> Table 1)</a:t>
            </a:r>
            <a:endParaRPr lang="en-GB" sz="933" dirty="0"/>
          </a:p>
        </p:txBody>
      </p:sp>
      <p:sp>
        <p:nvSpPr>
          <p:cNvPr id="11" name="Title 10"/>
          <p:cNvSpPr>
            <a:spLocks noGrp="1"/>
          </p:cNvSpPr>
          <p:nvPr>
            <p:ph type="title" idx="4294967295"/>
          </p:nvPr>
        </p:nvSpPr>
        <p:spPr>
          <a:xfrm>
            <a:off x="0" y="340100"/>
            <a:ext cx="11523663" cy="436562"/>
          </a:xfrm>
        </p:spPr>
        <p:txBody>
          <a:bodyPr>
            <a:noAutofit/>
          </a:bodyPr>
          <a:lstStyle/>
          <a:p>
            <a:r>
              <a:rPr lang="en-US" sz="3600" dirty="0" smtClean="0">
                <a:latin typeface="+mn-lt"/>
              </a:rPr>
              <a:t>    </a:t>
            </a:r>
            <a:r>
              <a:rPr lang="en-US" sz="3600" dirty="0" smtClean="0"/>
              <a:t>Consistently </a:t>
            </a:r>
            <a:r>
              <a:rPr lang="en-US" sz="3600" dirty="0"/>
              <a:t>effective glycemic control</a:t>
            </a:r>
            <a:endParaRPr lang="en-GB" sz="3600" dirty="0"/>
          </a:p>
        </p:txBody>
      </p:sp>
      <p:graphicFrame>
        <p:nvGraphicFramePr>
          <p:cNvPr id="19" name="Content Placeholder 8"/>
          <p:cNvGraphicFramePr>
            <a:graphicFrameLocks/>
          </p:cNvGraphicFramePr>
          <p:nvPr>
            <p:extLst/>
          </p:nvPr>
        </p:nvGraphicFramePr>
        <p:xfrm>
          <a:off x="2405990" y="2507681"/>
          <a:ext cx="7794468" cy="2233231"/>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p:cNvSpPr txBox="1"/>
          <p:nvPr/>
        </p:nvSpPr>
        <p:spPr bwMode="auto">
          <a:xfrm rot="16200000">
            <a:off x="1137034" y="3440600"/>
            <a:ext cx="1944215" cy="800410"/>
          </a:xfrm>
          <a:prstGeom prst="rect">
            <a:avLst/>
          </a:prstGeom>
          <a:noFill/>
        </p:spPr>
        <p:txBody>
          <a:bodyPr vert="horz" wrap="square" lIns="121917" tIns="60959" rIns="121917" bIns="60959">
            <a:spAutoFit/>
          </a:bodyPr>
          <a:lstStyle/>
          <a:p>
            <a:pPr algn="ctr">
              <a:defRPr/>
            </a:pPr>
            <a:r>
              <a:rPr lang="en-US" sz="1467" dirty="0">
                <a:solidFill>
                  <a:srgbClr val="585856"/>
                </a:solidFill>
              </a:rPr>
              <a:t>LSM HbA</a:t>
            </a:r>
            <a:r>
              <a:rPr lang="en-US" sz="1467" baseline="-25000" dirty="0">
                <a:solidFill>
                  <a:srgbClr val="585856"/>
                </a:solidFill>
              </a:rPr>
              <a:t>1C</a:t>
            </a:r>
            <a:r>
              <a:rPr lang="en-US" sz="1467" dirty="0">
                <a:solidFill>
                  <a:srgbClr val="585856"/>
                </a:solidFill>
              </a:rPr>
              <a:t> change from baseline to Month 6, %</a:t>
            </a:r>
          </a:p>
        </p:txBody>
      </p:sp>
      <p:sp>
        <p:nvSpPr>
          <p:cNvPr id="20" name="Rounded Rectangle 19"/>
          <p:cNvSpPr/>
          <p:nvPr/>
        </p:nvSpPr>
        <p:spPr>
          <a:xfrm>
            <a:off x="5255139" y="1789188"/>
            <a:ext cx="1123663" cy="431227"/>
          </a:xfrm>
          <a:prstGeom prst="roundRect">
            <a:avLst/>
          </a:prstGeom>
          <a:solidFill>
            <a:srgbClr val="562583"/>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defRPr/>
            </a:pPr>
            <a:r>
              <a:rPr lang="en-GB" sz="1200" b="1" dirty="0">
                <a:solidFill>
                  <a:srgbClr val="FFFFFF"/>
                </a:solidFill>
                <a:cs typeface="Arial" panose="020B0604020202020204" pitchFamily="34" charset="0"/>
              </a:rPr>
              <a:t>EDITION 3</a:t>
            </a:r>
            <a:r>
              <a:rPr lang="en-GB" sz="1200" b="1" baseline="30000" dirty="0">
                <a:solidFill>
                  <a:srgbClr val="FFFFFF"/>
                </a:solidFill>
                <a:cs typeface="Arial" panose="020B0604020202020204" pitchFamily="34" charset="0"/>
              </a:rPr>
              <a:t>3</a:t>
            </a:r>
            <a:br>
              <a:rPr lang="en-GB" sz="1200" b="1" baseline="30000" dirty="0">
                <a:solidFill>
                  <a:srgbClr val="FFFFFF"/>
                </a:solidFill>
                <a:cs typeface="Arial" panose="020B0604020202020204" pitchFamily="34" charset="0"/>
              </a:rPr>
            </a:br>
            <a:r>
              <a:rPr lang="en-GB" sz="667" b="1" dirty="0">
                <a:solidFill>
                  <a:srgbClr val="FFFFFF"/>
                </a:solidFill>
                <a:cs typeface="Arial" panose="020B0604020202020204" pitchFamily="34" charset="0"/>
              </a:rPr>
              <a:t>Insulin naïve: BOT start</a:t>
            </a:r>
            <a:endParaRPr lang="en-US" sz="667" dirty="0">
              <a:solidFill>
                <a:srgbClr val="FFFFFF"/>
              </a:solidFill>
            </a:endParaRPr>
          </a:p>
        </p:txBody>
      </p:sp>
      <p:sp>
        <p:nvSpPr>
          <p:cNvPr id="21" name="Rounded Rectangle 20"/>
          <p:cNvSpPr/>
          <p:nvPr/>
        </p:nvSpPr>
        <p:spPr>
          <a:xfrm>
            <a:off x="6454297" y="1789465"/>
            <a:ext cx="1105121" cy="430999"/>
          </a:xfrm>
          <a:prstGeom prst="roundRect">
            <a:avLst/>
          </a:prstGeom>
          <a:solidFill>
            <a:srgbClr val="562583"/>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defRPr/>
            </a:pPr>
            <a:r>
              <a:rPr lang="en-GB" sz="1200" b="1" dirty="0">
                <a:solidFill>
                  <a:srgbClr val="FFFFFF"/>
                </a:solidFill>
                <a:cs typeface="Arial" panose="020B0604020202020204" pitchFamily="34" charset="0"/>
              </a:rPr>
              <a:t>EDITION JP 2</a:t>
            </a:r>
            <a:r>
              <a:rPr lang="en-GB" sz="1200" b="1" baseline="30000" dirty="0">
                <a:solidFill>
                  <a:srgbClr val="FFFFFF"/>
                </a:solidFill>
                <a:cs typeface="Arial" panose="020B0604020202020204" pitchFamily="34" charset="0"/>
              </a:rPr>
              <a:t>4</a:t>
            </a:r>
          </a:p>
          <a:p>
            <a:pPr algn="ctr" defTabSz="622268">
              <a:lnSpc>
                <a:spcPct val="90000"/>
              </a:lnSpc>
              <a:spcAft>
                <a:spcPct val="35000"/>
              </a:spcAft>
              <a:defRPr/>
            </a:pPr>
            <a:r>
              <a:rPr lang="en-GB" sz="1200" b="1" dirty="0">
                <a:solidFill>
                  <a:srgbClr val="FFFFFF"/>
                </a:solidFill>
                <a:cs typeface="Arial" panose="020B0604020202020204" pitchFamily="34" charset="0"/>
              </a:rPr>
              <a:t>BOT switch</a:t>
            </a:r>
            <a:endParaRPr lang="en-US" sz="1200" dirty="0">
              <a:solidFill>
                <a:srgbClr val="FFFFFF"/>
              </a:solidFill>
            </a:endParaRPr>
          </a:p>
        </p:txBody>
      </p:sp>
      <p:sp>
        <p:nvSpPr>
          <p:cNvPr id="23" name="Rounded Rectangle 22"/>
          <p:cNvSpPr/>
          <p:nvPr/>
        </p:nvSpPr>
        <p:spPr>
          <a:xfrm>
            <a:off x="2855661" y="1789465"/>
            <a:ext cx="1132555" cy="430999"/>
          </a:xfrm>
          <a:prstGeom prst="roundRect">
            <a:avLst/>
          </a:prstGeom>
          <a:solidFill>
            <a:srgbClr val="562583"/>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defRPr/>
            </a:pPr>
            <a:r>
              <a:rPr lang="en-GB" sz="1200" b="1" dirty="0">
                <a:solidFill>
                  <a:srgbClr val="FFFFFF"/>
                </a:solidFill>
                <a:cs typeface="Arial" panose="020B0604020202020204" pitchFamily="34" charset="0"/>
              </a:rPr>
              <a:t>EDITION 1</a:t>
            </a:r>
            <a:r>
              <a:rPr lang="en-GB" sz="1200" b="1" baseline="30000" dirty="0">
                <a:solidFill>
                  <a:srgbClr val="FFFFFF"/>
                </a:solidFill>
                <a:cs typeface="Arial" panose="020B0604020202020204" pitchFamily="34" charset="0"/>
              </a:rPr>
              <a:t>1</a:t>
            </a:r>
          </a:p>
          <a:p>
            <a:pPr algn="ctr" defTabSz="622268">
              <a:lnSpc>
                <a:spcPct val="90000"/>
              </a:lnSpc>
              <a:spcAft>
                <a:spcPct val="35000"/>
              </a:spcAft>
              <a:defRPr/>
            </a:pPr>
            <a:r>
              <a:rPr lang="en-GB" sz="1200" b="1" dirty="0">
                <a:solidFill>
                  <a:srgbClr val="FFFFFF"/>
                </a:solidFill>
                <a:cs typeface="Arial" panose="020B0604020202020204" pitchFamily="34" charset="0"/>
              </a:rPr>
              <a:t>BB</a:t>
            </a:r>
            <a:endParaRPr lang="en-US" sz="1200" dirty="0">
              <a:solidFill>
                <a:srgbClr val="FFFFFF"/>
              </a:solidFill>
            </a:endParaRPr>
          </a:p>
        </p:txBody>
      </p:sp>
      <p:sp>
        <p:nvSpPr>
          <p:cNvPr id="24" name="Rounded Rectangle 23"/>
          <p:cNvSpPr/>
          <p:nvPr/>
        </p:nvSpPr>
        <p:spPr>
          <a:xfrm>
            <a:off x="4050617" y="1789465"/>
            <a:ext cx="1132555" cy="430999"/>
          </a:xfrm>
          <a:prstGeom prst="roundRect">
            <a:avLst/>
          </a:prstGeom>
          <a:solidFill>
            <a:srgbClr val="562583"/>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defRPr/>
            </a:pPr>
            <a:r>
              <a:rPr lang="en-GB" sz="1200" b="1" dirty="0">
                <a:solidFill>
                  <a:srgbClr val="FFFFFF"/>
                </a:solidFill>
                <a:cs typeface="Arial" panose="020B0604020202020204" pitchFamily="34" charset="0"/>
              </a:rPr>
              <a:t>EDITION 2</a:t>
            </a:r>
            <a:r>
              <a:rPr lang="en-GB" sz="1200" b="1" baseline="30000" dirty="0">
                <a:solidFill>
                  <a:srgbClr val="FFFFFF"/>
                </a:solidFill>
                <a:cs typeface="Arial" panose="020B0604020202020204" pitchFamily="34" charset="0"/>
              </a:rPr>
              <a:t>2</a:t>
            </a:r>
          </a:p>
          <a:p>
            <a:pPr algn="ctr" defTabSz="622268">
              <a:lnSpc>
                <a:spcPct val="90000"/>
              </a:lnSpc>
              <a:spcAft>
                <a:spcPct val="35000"/>
              </a:spcAft>
              <a:defRPr/>
            </a:pPr>
            <a:r>
              <a:rPr lang="en-GB" sz="1200" b="1" dirty="0">
                <a:solidFill>
                  <a:srgbClr val="FFFFFF"/>
                </a:solidFill>
                <a:cs typeface="Arial" panose="020B0604020202020204" pitchFamily="34" charset="0"/>
              </a:rPr>
              <a:t>BOT switch</a:t>
            </a:r>
            <a:endParaRPr lang="en-US" sz="1200" dirty="0">
              <a:solidFill>
                <a:srgbClr val="FFFFFF"/>
              </a:solidFill>
            </a:endParaRPr>
          </a:p>
        </p:txBody>
      </p:sp>
      <p:sp>
        <p:nvSpPr>
          <p:cNvPr id="13" name="Rounded Rectangle 12"/>
          <p:cNvSpPr/>
          <p:nvPr/>
        </p:nvSpPr>
        <p:spPr>
          <a:xfrm>
            <a:off x="7612577" y="1789221"/>
            <a:ext cx="1137231" cy="430999"/>
          </a:xfrm>
          <a:prstGeom prst="round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pPr>
            <a:r>
              <a:rPr lang="en-GB" sz="1200" b="1" dirty="0">
                <a:solidFill>
                  <a:srgbClr val="FFFFFF"/>
                </a:solidFill>
                <a:cs typeface="Arial" panose="020B0604020202020204" pitchFamily="34" charset="0"/>
              </a:rPr>
              <a:t>EDITION 4</a:t>
            </a:r>
            <a:r>
              <a:rPr lang="en-GB" sz="1200" b="1" baseline="30000" dirty="0">
                <a:solidFill>
                  <a:srgbClr val="FFFFFF"/>
                </a:solidFill>
                <a:cs typeface="Arial" panose="020B0604020202020204" pitchFamily="34" charset="0"/>
              </a:rPr>
              <a:t>5,6</a:t>
            </a:r>
            <a:r>
              <a:rPr lang="en-GB" sz="1200" b="1" dirty="0">
                <a:solidFill>
                  <a:srgbClr val="FFFFFF"/>
                </a:solidFill>
                <a:cs typeface="Arial" panose="020B0604020202020204" pitchFamily="34" charset="0"/>
              </a:rPr>
              <a:t/>
            </a:r>
            <a:br>
              <a:rPr lang="en-GB" sz="1200" b="1" dirty="0">
                <a:solidFill>
                  <a:srgbClr val="FFFFFF"/>
                </a:solidFill>
                <a:cs typeface="Arial" panose="020B0604020202020204" pitchFamily="34" charset="0"/>
              </a:rPr>
            </a:br>
            <a:r>
              <a:rPr lang="en-GB" sz="1200" b="1" dirty="0">
                <a:solidFill>
                  <a:srgbClr val="FFFFFF"/>
                </a:solidFill>
                <a:cs typeface="Arial" panose="020B0604020202020204" pitchFamily="34" charset="0"/>
              </a:rPr>
              <a:t>BB</a:t>
            </a:r>
            <a:endParaRPr lang="en-US" sz="1200" b="1" dirty="0">
              <a:solidFill>
                <a:srgbClr val="FFFFFF"/>
              </a:solidFill>
              <a:cs typeface="Arial" panose="020B0604020202020204" pitchFamily="34" charset="0"/>
            </a:endParaRPr>
          </a:p>
        </p:txBody>
      </p:sp>
      <p:sp>
        <p:nvSpPr>
          <p:cNvPr id="14" name="Rounded Rectangle 13"/>
          <p:cNvSpPr/>
          <p:nvPr/>
        </p:nvSpPr>
        <p:spPr>
          <a:xfrm>
            <a:off x="8810969" y="1789465"/>
            <a:ext cx="1124688" cy="430999"/>
          </a:xfrm>
          <a:prstGeom prst="round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pPr>
            <a:r>
              <a:rPr lang="en-GB" sz="1200" b="1" dirty="0">
                <a:solidFill>
                  <a:srgbClr val="FFFFFF"/>
                </a:solidFill>
                <a:cs typeface="Arial" panose="020B0604020202020204" pitchFamily="34" charset="0"/>
              </a:rPr>
              <a:t>EDITION JP 1</a:t>
            </a:r>
            <a:r>
              <a:rPr lang="en-GB" sz="1200" b="1" baseline="30000" dirty="0">
                <a:solidFill>
                  <a:srgbClr val="FFFFFF"/>
                </a:solidFill>
                <a:cs typeface="Arial" panose="020B0604020202020204" pitchFamily="34" charset="0"/>
              </a:rPr>
              <a:t>7</a:t>
            </a:r>
            <a:r>
              <a:rPr lang="en-GB" sz="1200" b="1" dirty="0">
                <a:solidFill>
                  <a:srgbClr val="FFFFFF"/>
                </a:solidFill>
                <a:cs typeface="Arial" panose="020B0604020202020204" pitchFamily="34" charset="0"/>
              </a:rPr>
              <a:t/>
            </a:r>
            <a:br>
              <a:rPr lang="en-GB" sz="1200" b="1" dirty="0">
                <a:solidFill>
                  <a:srgbClr val="FFFFFF"/>
                </a:solidFill>
                <a:cs typeface="Arial" panose="020B0604020202020204" pitchFamily="34" charset="0"/>
              </a:rPr>
            </a:br>
            <a:r>
              <a:rPr lang="en-GB" sz="1200" b="1" dirty="0">
                <a:solidFill>
                  <a:srgbClr val="FFFFFF"/>
                </a:solidFill>
                <a:cs typeface="Arial" panose="020B0604020202020204" pitchFamily="34" charset="0"/>
              </a:rPr>
              <a:t>BB</a:t>
            </a:r>
            <a:endParaRPr lang="en-US" sz="1200" b="1" dirty="0">
              <a:solidFill>
                <a:srgbClr val="FFFFFF"/>
              </a:solidFill>
              <a:cs typeface="Arial" panose="020B0604020202020204" pitchFamily="34" charset="0"/>
            </a:endParaRPr>
          </a:p>
        </p:txBody>
      </p:sp>
      <p:sp>
        <p:nvSpPr>
          <p:cNvPr id="26" name="Rectangle 25"/>
          <p:cNvSpPr/>
          <p:nvPr/>
        </p:nvSpPr>
        <p:spPr>
          <a:xfrm>
            <a:off x="2869365" y="2301844"/>
            <a:ext cx="1132555" cy="49194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0.00% </a:t>
            </a:r>
          </a:p>
          <a:p>
            <a:pPr algn="ctr">
              <a:defRPr/>
            </a:pPr>
            <a:r>
              <a:rPr lang="en-GB" sz="1200" b="1" dirty="0">
                <a:solidFill>
                  <a:schemeClr val="tx1"/>
                </a:solidFill>
              </a:rPr>
              <a:t>(-0.11 to 0.11)</a:t>
            </a:r>
          </a:p>
        </p:txBody>
      </p:sp>
      <p:sp>
        <p:nvSpPr>
          <p:cNvPr id="27" name="Rectangle 26"/>
          <p:cNvSpPr/>
          <p:nvPr/>
        </p:nvSpPr>
        <p:spPr>
          <a:xfrm>
            <a:off x="4076805" y="2301893"/>
            <a:ext cx="1132555" cy="47955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-0.01% </a:t>
            </a:r>
          </a:p>
          <a:p>
            <a:pPr algn="ctr">
              <a:defRPr/>
            </a:pPr>
            <a:r>
              <a:rPr lang="en-GB" sz="1200" b="1" dirty="0">
                <a:solidFill>
                  <a:schemeClr val="tx1"/>
                </a:solidFill>
              </a:rPr>
              <a:t>(-0.14 to 0.12)</a:t>
            </a:r>
          </a:p>
        </p:txBody>
      </p:sp>
      <p:sp>
        <p:nvSpPr>
          <p:cNvPr id="28" name="Rectangle 27"/>
          <p:cNvSpPr/>
          <p:nvPr/>
        </p:nvSpPr>
        <p:spPr>
          <a:xfrm>
            <a:off x="5255139" y="2301893"/>
            <a:ext cx="1123663" cy="47955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0.04% </a:t>
            </a:r>
          </a:p>
          <a:p>
            <a:pPr algn="ctr">
              <a:defRPr/>
            </a:pPr>
            <a:r>
              <a:rPr lang="en-GB" sz="1200" b="1" dirty="0">
                <a:solidFill>
                  <a:schemeClr val="tx1"/>
                </a:solidFill>
              </a:rPr>
              <a:t>(-0.09 to 0.17)</a:t>
            </a:r>
          </a:p>
        </p:txBody>
      </p:sp>
      <p:sp>
        <p:nvSpPr>
          <p:cNvPr id="29" name="Rectangle 28"/>
          <p:cNvSpPr/>
          <p:nvPr/>
        </p:nvSpPr>
        <p:spPr>
          <a:xfrm>
            <a:off x="6454297" y="2301844"/>
            <a:ext cx="1105121" cy="49194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0.10% </a:t>
            </a:r>
          </a:p>
          <a:p>
            <a:pPr algn="ctr">
              <a:defRPr/>
            </a:pPr>
            <a:r>
              <a:rPr lang="en-GB" sz="1200" b="1" dirty="0">
                <a:solidFill>
                  <a:schemeClr val="tx1"/>
                </a:solidFill>
              </a:rPr>
              <a:t>(-0.08 to 0.27)</a:t>
            </a:r>
          </a:p>
        </p:txBody>
      </p:sp>
      <p:sp>
        <p:nvSpPr>
          <p:cNvPr id="30" name="Rectangle 29"/>
          <p:cNvSpPr/>
          <p:nvPr/>
        </p:nvSpPr>
        <p:spPr>
          <a:xfrm>
            <a:off x="7627781" y="2301843"/>
            <a:ext cx="1122023" cy="47955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0.04% </a:t>
            </a:r>
          </a:p>
          <a:p>
            <a:pPr algn="ctr">
              <a:defRPr/>
            </a:pPr>
            <a:r>
              <a:rPr lang="en-GB" sz="1200" b="1" dirty="0">
                <a:solidFill>
                  <a:schemeClr val="tx1"/>
                </a:solidFill>
              </a:rPr>
              <a:t>(-0.10 to 0.19)</a:t>
            </a:r>
          </a:p>
        </p:txBody>
      </p:sp>
      <p:sp>
        <p:nvSpPr>
          <p:cNvPr id="31" name="Rectangle 30"/>
          <p:cNvSpPr/>
          <p:nvPr/>
        </p:nvSpPr>
        <p:spPr>
          <a:xfrm>
            <a:off x="8810969" y="2301844"/>
            <a:ext cx="1124688" cy="49194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0.13% </a:t>
            </a:r>
          </a:p>
          <a:p>
            <a:pPr algn="ctr">
              <a:defRPr/>
            </a:pPr>
            <a:r>
              <a:rPr lang="en-GB" sz="1200" b="1" dirty="0">
                <a:solidFill>
                  <a:schemeClr val="tx1"/>
                </a:solidFill>
              </a:rPr>
              <a:t>(-0.03 to 0.29)</a:t>
            </a:r>
          </a:p>
        </p:txBody>
      </p:sp>
      <p:sp>
        <p:nvSpPr>
          <p:cNvPr id="36" name="Rectangle 30"/>
          <p:cNvSpPr>
            <a:spLocks noChangeArrowheads="1"/>
          </p:cNvSpPr>
          <p:nvPr/>
        </p:nvSpPr>
        <p:spPr bwMode="auto">
          <a:xfrm>
            <a:off x="9270091" y="4239307"/>
            <a:ext cx="125412" cy="125413"/>
          </a:xfrm>
          <a:prstGeom prst="rect">
            <a:avLst/>
          </a:prstGeom>
          <a:solidFill>
            <a:srgbClr val="0092D0"/>
          </a:solidFill>
          <a:ln w="9525">
            <a:noFill/>
            <a:miter lim="800000"/>
            <a:headEnd/>
            <a:tailEnd/>
          </a:ln>
        </p:spPr>
        <p:txBody>
          <a:bodyPr lIns="121917" tIns="60959" rIns="121917" bIns="60959"/>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67" kern="0" dirty="0">
              <a:solidFill>
                <a:srgbClr val="444492"/>
              </a:solidFill>
              <a:ea typeface="ＭＳ Ｐゴシック" charset="0"/>
              <a:cs typeface="Arial" charset="0"/>
            </a:endParaRPr>
          </a:p>
        </p:txBody>
      </p:sp>
      <p:sp>
        <p:nvSpPr>
          <p:cNvPr id="37" name="TextBox 4"/>
          <p:cNvSpPr txBox="1">
            <a:spLocks noChangeArrowheads="1"/>
          </p:cNvSpPr>
          <p:nvPr/>
        </p:nvSpPr>
        <p:spPr bwMode="auto">
          <a:xfrm>
            <a:off x="9355354" y="4148176"/>
            <a:ext cx="924286" cy="34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GB" altLang="en-US" sz="1467" b="1" dirty="0">
                <a:solidFill>
                  <a:srgbClr val="0092D0"/>
                </a:solidFill>
              </a:rPr>
              <a:t>Gla-100</a:t>
            </a:r>
            <a:endParaRPr lang="en-GB" altLang="en-US" sz="1467" b="1" baseline="30000" dirty="0">
              <a:solidFill>
                <a:srgbClr val="0092D0"/>
              </a:solidFill>
            </a:endParaRPr>
          </a:p>
        </p:txBody>
      </p:sp>
      <p:sp>
        <p:nvSpPr>
          <p:cNvPr id="38" name="TextBox 250"/>
          <p:cNvSpPr txBox="1">
            <a:spLocks noChangeArrowheads="1"/>
          </p:cNvSpPr>
          <p:nvPr/>
        </p:nvSpPr>
        <p:spPr bwMode="auto">
          <a:xfrm>
            <a:off x="9352879" y="3877469"/>
            <a:ext cx="924286" cy="34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GB" altLang="en-US" sz="1467" b="1" dirty="0">
                <a:solidFill>
                  <a:srgbClr val="81B838"/>
                </a:solidFill>
              </a:rPr>
              <a:t>Gla-300</a:t>
            </a:r>
          </a:p>
        </p:txBody>
      </p:sp>
      <p:sp>
        <p:nvSpPr>
          <p:cNvPr id="39" name="Rectangle 30"/>
          <p:cNvSpPr>
            <a:spLocks noChangeArrowheads="1"/>
          </p:cNvSpPr>
          <p:nvPr/>
        </p:nvSpPr>
        <p:spPr bwMode="auto">
          <a:xfrm>
            <a:off x="9263706" y="3980959"/>
            <a:ext cx="125412" cy="125413"/>
          </a:xfrm>
          <a:prstGeom prst="rect">
            <a:avLst/>
          </a:prstGeom>
          <a:solidFill>
            <a:schemeClr val="accent2"/>
          </a:solidFill>
          <a:ln w="9525">
            <a:noFill/>
            <a:miter lim="800000"/>
            <a:headEnd/>
            <a:tailEnd/>
          </a:ln>
        </p:spPr>
        <p:txBody>
          <a:bodyPr lIns="121917" tIns="60959" rIns="121917" bIns="60959"/>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67" kern="0" dirty="0">
              <a:solidFill>
                <a:srgbClr val="444492"/>
              </a:solidFill>
              <a:ea typeface="ＭＳ Ｐゴシック" charset="0"/>
              <a:cs typeface="Arial" charset="0"/>
            </a:endParaRPr>
          </a:p>
        </p:txBody>
      </p:sp>
      <p:sp>
        <p:nvSpPr>
          <p:cNvPr id="40" name="Rounded Rectangle 39"/>
          <p:cNvSpPr/>
          <p:nvPr/>
        </p:nvSpPr>
        <p:spPr>
          <a:xfrm>
            <a:off x="7010243" y="1442914"/>
            <a:ext cx="531615" cy="215500"/>
          </a:xfrm>
          <a:prstGeom prst="roundRect">
            <a:avLst/>
          </a:prstGeom>
          <a:solidFill>
            <a:srgbClr val="461E6C"/>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pPr>
            <a:r>
              <a:rPr lang="en-GB" sz="1200" b="1" dirty="0">
                <a:solidFill>
                  <a:srgbClr val="FFFFFF"/>
                </a:solidFill>
                <a:cs typeface="Arial" panose="020B0604020202020204" pitchFamily="34" charset="0"/>
              </a:rPr>
              <a:t>T2DM</a:t>
            </a:r>
            <a:endParaRPr lang="en-US" sz="1200" b="1" dirty="0">
              <a:solidFill>
                <a:srgbClr val="FFFFFF"/>
              </a:solidFill>
              <a:cs typeface="Arial" panose="020B0604020202020204" pitchFamily="34" charset="0"/>
            </a:endParaRPr>
          </a:p>
        </p:txBody>
      </p:sp>
      <p:sp>
        <p:nvSpPr>
          <p:cNvPr id="43" name="Rounded Rectangle 42"/>
          <p:cNvSpPr/>
          <p:nvPr/>
        </p:nvSpPr>
        <p:spPr>
          <a:xfrm>
            <a:off x="7612571" y="1442914"/>
            <a:ext cx="531615" cy="215500"/>
          </a:xfrm>
          <a:prstGeom prst="roundRect">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5999" rIns="0" bIns="35999" spcCol="1270" anchor="ctr"/>
          <a:lstStyle/>
          <a:p>
            <a:pPr algn="ctr" defTabSz="622268">
              <a:lnSpc>
                <a:spcPct val="90000"/>
              </a:lnSpc>
              <a:spcAft>
                <a:spcPct val="35000"/>
              </a:spcAft>
            </a:pPr>
            <a:r>
              <a:rPr lang="en-GB" sz="1200" b="1" dirty="0">
                <a:solidFill>
                  <a:srgbClr val="FFFFFF"/>
                </a:solidFill>
                <a:cs typeface="Arial" panose="020B0604020202020204" pitchFamily="34" charset="0"/>
              </a:rPr>
              <a:t>T1DM</a:t>
            </a:r>
            <a:endParaRPr lang="en-US" sz="1200" b="1" dirty="0">
              <a:solidFill>
                <a:srgbClr val="FFFFFF"/>
              </a:solidFill>
              <a:cs typeface="Arial" panose="020B0604020202020204" pitchFamily="34" charset="0"/>
            </a:endParaRPr>
          </a:p>
        </p:txBody>
      </p:sp>
      <p:sp>
        <p:nvSpPr>
          <p:cNvPr id="32" name="Rectangle 31"/>
          <p:cNvSpPr/>
          <p:nvPr/>
        </p:nvSpPr>
        <p:spPr>
          <a:xfrm>
            <a:off x="1683028" y="2301843"/>
            <a:ext cx="1132555" cy="47955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0" tIns="60959" rIns="0" bIns="60959" anchor="ctr"/>
          <a:lstStyle/>
          <a:p>
            <a:pPr algn="ctr">
              <a:defRPr/>
            </a:pPr>
            <a:r>
              <a:rPr lang="en-GB" sz="1200" b="1" dirty="0">
                <a:solidFill>
                  <a:schemeClr val="tx1"/>
                </a:solidFill>
              </a:rPr>
              <a:t>LSM difference </a:t>
            </a:r>
            <a:br>
              <a:rPr lang="en-GB" sz="1200" b="1" dirty="0">
                <a:solidFill>
                  <a:schemeClr val="tx1"/>
                </a:solidFill>
              </a:rPr>
            </a:br>
            <a:r>
              <a:rPr lang="en-GB" sz="1200" b="1" dirty="0">
                <a:solidFill>
                  <a:schemeClr val="tx1"/>
                </a:solidFill>
              </a:rPr>
              <a:t>(95% CI)</a:t>
            </a:r>
          </a:p>
        </p:txBody>
      </p:sp>
      <p:sp>
        <p:nvSpPr>
          <p:cNvPr id="33" name="Title 10">
            <a:extLst>
              <a:ext uri="{FF2B5EF4-FFF2-40B4-BE49-F238E27FC236}">
                <a16:creationId xmlns:a16="http://schemas.microsoft.com/office/drawing/2014/main" id="{96346D95-3DE5-47BC-935C-20449D954938}"/>
              </a:ext>
            </a:extLst>
          </p:cNvPr>
          <p:cNvSpPr txBox="1">
            <a:spLocks/>
          </p:cNvSpPr>
          <p:nvPr/>
        </p:nvSpPr>
        <p:spPr>
          <a:xfrm>
            <a:off x="334030" y="853292"/>
            <a:ext cx="11523537" cy="436361"/>
          </a:xfrm>
          <a:prstGeom prst="rect">
            <a:avLst/>
          </a:prstGeom>
        </p:spPr>
        <p:txBody>
          <a:bodyPr lIns="121917" tIns="60959" rIns="121917" bIns="60959">
            <a:noAutofit/>
          </a:bodyPr>
          <a:lstStyle>
            <a:lvl1pPr marL="0" indent="0" algn="l" defTabSz="457200" rtl="0" eaLnBrk="1" latinLnBrk="0" hangingPunct="1">
              <a:lnSpc>
                <a:spcPct val="90000"/>
              </a:lnSpc>
              <a:spcBef>
                <a:spcPct val="0"/>
              </a:spcBef>
              <a:buNone/>
              <a:defRPr sz="2400" b="0" kern="1200">
                <a:solidFill>
                  <a:schemeClr val="accent1"/>
                </a:solidFill>
                <a:latin typeface="+mj-lt"/>
                <a:ea typeface="+mj-ea"/>
                <a:cs typeface="+mj-cs"/>
              </a:defRPr>
            </a:lvl1pPr>
          </a:lstStyle>
          <a:p>
            <a:r>
              <a:rPr lang="en-US" sz="2133" dirty="0">
                <a:solidFill>
                  <a:schemeClr val="tx1"/>
                </a:solidFill>
              </a:rPr>
              <a:t>Non-inferior change in HbA</a:t>
            </a:r>
            <a:r>
              <a:rPr lang="en-US" sz="2133" baseline="-25000" dirty="0">
                <a:solidFill>
                  <a:schemeClr val="tx1"/>
                </a:solidFill>
              </a:rPr>
              <a:t>1C</a:t>
            </a:r>
            <a:r>
              <a:rPr lang="en-US" sz="2133" dirty="0">
                <a:solidFill>
                  <a:schemeClr val="tx1"/>
                </a:solidFill>
              </a:rPr>
              <a:t> for Gla-300 vs Gla-100 at Month 6 in the EDITION program</a:t>
            </a:r>
            <a:endParaRPr lang="en-GB" sz="3200" dirty="0">
              <a:solidFill>
                <a:schemeClr val="tx1"/>
              </a:solidFill>
            </a:endParaRPr>
          </a:p>
        </p:txBody>
      </p:sp>
    </p:spTree>
    <p:extLst>
      <p:ext uri="{BB962C8B-B14F-4D97-AF65-F5344CB8AC3E}">
        <p14:creationId xmlns:p14="http://schemas.microsoft.com/office/powerpoint/2010/main" val="2303234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Diagram 33"/>
          <p:cNvGraphicFramePr/>
          <p:nvPr>
            <p:extLst>
              <p:ext uri="{D42A27DB-BD31-4B8C-83A1-F6EECF244321}">
                <p14:modId xmlns:p14="http://schemas.microsoft.com/office/powerpoint/2010/main" val="2252871462"/>
              </p:ext>
            </p:extLst>
          </p:nvPr>
        </p:nvGraphicFramePr>
        <p:xfrm>
          <a:off x="462012" y="1124744"/>
          <a:ext cx="11511816" cy="4919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itle 12">
            <a:extLst>
              <a:ext uri="{FF2B5EF4-FFF2-40B4-BE49-F238E27FC236}">
                <a16:creationId xmlns:a16="http://schemas.microsoft.com/office/drawing/2014/main" id="{DC99E86B-3BF3-4AA0-815F-CCBAB4A16F6C}"/>
              </a:ext>
            </a:extLst>
          </p:cNvPr>
          <p:cNvSpPr>
            <a:spLocks noGrp="1"/>
          </p:cNvSpPr>
          <p:nvPr>
            <p:ph type="title"/>
          </p:nvPr>
        </p:nvSpPr>
        <p:spPr>
          <a:xfrm>
            <a:off x="334030" y="208558"/>
            <a:ext cx="11523537" cy="436361"/>
          </a:xfrm>
        </p:spPr>
        <p:txBody>
          <a:bodyPr/>
          <a:lstStyle/>
          <a:p>
            <a:r>
              <a:rPr lang="en-GB" sz="4267" b="1" dirty="0" smtClean="0"/>
              <a:t/>
            </a:r>
            <a:br>
              <a:rPr lang="en-GB" sz="4267" b="1" dirty="0" smtClean="0"/>
            </a:br>
            <a:r>
              <a:rPr lang="en-GB" sz="4267" b="1" dirty="0"/>
              <a:t/>
            </a:r>
            <a:br>
              <a:rPr lang="en-GB" sz="4267" b="1" dirty="0"/>
            </a:br>
            <a:endParaRPr lang="en-GB" b="1" dirty="0"/>
          </a:p>
        </p:txBody>
      </p:sp>
      <p:sp>
        <p:nvSpPr>
          <p:cNvPr id="6" name="Slide Number Placeholder 2">
            <a:extLst>
              <a:ext uri="{FF2B5EF4-FFF2-40B4-BE49-F238E27FC236}">
                <a16:creationId xmlns:a16="http://schemas.microsoft.com/office/drawing/2014/main" id="{392A6162-402E-41F6-81EF-B44694FCA48E}"/>
              </a:ext>
            </a:extLst>
          </p:cNvPr>
          <p:cNvSpPr>
            <a:spLocks noGrp="1"/>
          </p:cNvSpPr>
          <p:nvPr>
            <p:ph type="sldNum" sz="quarter" idx="4294967295"/>
          </p:nvPr>
        </p:nvSpPr>
        <p:spPr>
          <a:xfrm>
            <a:off x="0" y="6356353"/>
            <a:ext cx="1981200" cy="366183"/>
          </a:xfrm>
          <a:prstGeom prst="rect">
            <a:avLst/>
          </a:prstGeom>
        </p:spPr>
        <p:txBody>
          <a:bodyPr vert="horz" lIns="121917" tIns="60959" rIns="121917" bIns="60959" rtlCol="0" anchor="ctr"/>
          <a:lstStyle/>
          <a:p>
            <a:pPr defTabSz="609427">
              <a:defRPr/>
            </a:pPr>
            <a:fld id="{7792293E-955E-FA4A-ADE3-619116714F24}" type="slidenum">
              <a:rPr lang="en-US" sz="800">
                <a:solidFill>
                  <a:schemeClr val="bg1"/>
                </a:solidFill>
                <a:latin typeface="Arial"/>
              </a:rPr>
              <a:pPr defTabSz="609427">
                <a:defRPr/>
              </a:pPr>
              <a:t>2</a:t>
            </a:fld>
            <a:endParaRPr lang="en-US" sz="800" dirty="0">
              <a:solidFill>
                <a:schemeClr val="bg1"/>
              </a:solidFill>
              <a:latin typeface="Arial"/>
            </a:endParaRPr>
          </a:p>
        </p:txBody>
      </p:sp>
    </p:spTree>
    <p:extLst>
      <p:ext uri="{BB962C8B-B14F-4D97-AF65-F5344CB8AC3E}">
        <p14:creationId xmlns:p14="http://schemas.microsoft.com/office/powerpoint/2010/main" val="34586173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325774" y="331764"/>
            <a:ext cx="7174039" cy="512149"/>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defTabSz="914354">
              <a:defRPr/>
            </a:pPr>
            <a:endParaRPr lang="en-GB" sz="1867" dirty="0">
              <a:solidFill>
                <a:srgbClr val="FFFFFF"/>
              </a:solidFill>
              <a:latin typeface="Arial"/>
            </a:endParaRPr>
          </a:p>
        </p:txBody>
      </p:sp>
      <p:sp>
        <p:nvSpPr>
          <p:cNvPr id="44" name="Title 5"/>
          <p:cNvSpPr>
            <a:spLocks noGrp="1"/>
          </p:cNvSpPr>
          <p:nvPr>
            <p:ph type="title" idx="4294967295"/>
          </p:nvPr>
        </p:nvSpPr>
        <p:spPr>
          <a:xfrm>
            <a:off x="0" y="-388938"/>
            <a:ext cx="11523663" cy="1169988"/>
          </a:xfrm>
        </p:spPr>
        <p:txBody>
          <a:bodyPr>
            <a:normAutofit/>
          </a:bodyPr>
          <a:lstStyle/>
          <a:p>
            <a:r>
              <a:rPr lang="en-US" sz="2800" dirty="0">
                <a:solidFill>
                  <a:schemeClr val="tx1"/>
                </a:solidFill>
                <a:latin typeface="+mn-lt"/>
              </a:rPr>
              <a:t>Similar HbA</a:t>
            </a:r>
            <a:r>
              <a:rPr lang="en-US" sz="2800" baseline="-25000" dirty="0">
                <a:solidFill>
                  <a:schemeClr val="tx1"/>
                </a:solidFill>
                <a:latin typeface="+mn-lt"/>
              </a:rPr>
              <a:t>1C</a:t>
            </a:r>
            <a:r>
              <a:rPr lang="en-US" sz="2800" dirty="0">
                <a:solidFill>
                  <a:schemeClr val="tx1"/>
                </a:solidFill>
                <a:latin typeface="+mn-lt"/>
              </a:rPr>
              <a:t> reduction with lower incidence of </a:t>
            </a:r>
            <a:r>
              <a:rPr lang="en-US" sz="2800" dirty="0" smtClean="0">
                <a:solidFill>
                  <a:schemeClr val="tx1"/>
                </a:solidFill>
                <a:latin typeface="+mn-lt"/>
              </a:rPr>
              <a:t>hypoglycemia Gla-300 </a:t>
            </a:r>
            <a:r>
              <a:rPr lang="en-US" sz="2800" dirty="0">
                <a:solidFill>
                  <a:schemeClr val="tx1"/>
                </a:solidFill>
                <a:latin typeface="+mn-lt"/>
              </a:rPr>
              <a:t>vs Gla-100 in EDITION T2DM studies* to Month 6</a:t>
            </a:r>
          </a:p>
        </p:txBody>
      </p:sp>
      <p:sp>
        <p:nvSpPr>
          <p:cNvPr id="5" name="Text Placeholder 4"/>
          <p:cNvSpPr>
            <a:spLocks noGrp="1"/>
          </p:cNvSpPr>
          <p:nvPr>
            <p:ph type="body" sz="quarter" idx="4294967295"/>
          </p:nvPr>
        </p:nvSpPr>
        <p:spPr>
          <a:xfrm>
            <a:off x="0" y="5722938"/>
            <a:ext cx="9812338" cy="381000"/>
          </a:xfrm>
        </p:spPr>
        <p:txBody>
          <a:bodyPr>
            <a:normAutofit fontScale="92500" lnSpcReduction="20000"/>
          </a:bodyPr>
          <a:lstStyle/>
          <a:p>
            <a:r>
              <a:rPr lang="en-US" sz="933" dirty="0"/>
              <a:t>*Patient-level meta-analysis of EDITION 1 (BB), EDITION 2 (BOT switch) and EDITION 3 (BOT start) studies in a broad population of patients with T2DM</a:t>
            </a:r>
            <a:br>
              <a:rPr lang="en-US" sz="933" dirty="0"/>
            </a:br>
            <a:r>
              <a:rPr lang="en-US" sz="933" dirty="0"/>
              <a:t>SE, standard error</a:t>
            </a:r>
            <a:br>
              <a:rPr lang="en-US" sz="933" dirty="0"/>
            </a:br>
            <a:r>
              <a:rPr lang="en-US" sz="933" dirty="0"/>
              <a:t>Adapted from </a:t>
            </a:r>
            <a:r>
              <a:rPr lang="en-US" sz="933" dirty="0" err="1"/>
              <a:t>Ritzel</a:t>
            </a:r>
            <a:r>
              <a:rPr lang="en-US" sz="933" dirty="0"/>
              <a:t> R et al. </a:t>
            </a:r>
            <a:r>
              <a:rPr lang="pt-BR" sz="933" dirty="0"/>
              <a:t>Diabetes Obes Metab. 2015;17:859-67</a:t>
            </a:r>
            <a:endParaRPr lang="en-GB" sz="933" dirty="0"/>
          </a:p>
        </p:txBody>
      </p:sp>
      <p:sp>
        <p:nvSpPr>
          <p:cNvPr id="4" name="Rectangle 3"/>
          <p:cNvSpPr/>
          <p:nvPr/>
        </p:nvSpPr>
        <p:spPr>
          <a:xfrm>
            <a:off x="6379595" y="1581609"/>
            <a:ext cx="4536260" cy="451532"/>
          </a:xfrm>
          <a:prstGeom prst="rect">
            <a:avLst/>
          </a:prstGeom>
        </p:spPr>
        <p:txBody>
          <a:bodyPr wrap="square" lIns="121917" tIns="60959" rIns="121917" bIns="60959">
            <a:spAutoFit/>
          </a:bodyPr>
          <a:lstStyle/>
          <a:p>
            <a:pPr algn="ctr" defTabSz="457178" fontAlgn="ctr">
              <a:defRPr/>
            </a:pPr>
            <a:r>
              <a:rPr lang="en-GB" sz="1067" b="1" dirty="0">
                <a:solidFill>
                  <a:srgbClr val="596169"/>
                </a:solidFill>
                <a:latin typeface="Arial"/>
              </a:rPr>
              <a:t>Participants with ≥1 confirmed (≤70 mg/dL</a:t>
            </a:r>
            <a:br>
              <a:rPr lang="en-GB" sz="1067" b="1" dirty="0">
                <a:solidFill>
                  <a:srgbClr val="596169"/>
                </a:solidFill>
                <a:latin typeface="Arial"/>
              </a:rPr>
            </a:br>
            <a:r>
              <a:rPr lang="en-GB" sz="1067" b="1" dirty="0">
                <a:solidFill>
                  <a:srgbClr val="596169"/>
                </a:solidFill>
                <a:latin typeface="Arial"/>
              </a:rPr>
              <a:t>[≤3.9 mmol/L]) or severe </a:t>
            </a:r>
            <a:r>
              <a:rPr lang="en-US" sz="1067" b="1" dirty="0">
                <a:solidFill>
                  <a:srgbClr val="596169"/>
                </a:solidFill>
                <a:latin typeface="Arial"/>
              </a:rPr>
              <a:t>hypoglycemia</a:t>
            </a:r>
            <a:r>
              <a:rPr lang="en-GB" sz="1067" b="1" dirty="0">
                <a:solidFill>
                  <a:srgbClr val="596169"/>
                </a:solidFill>
                <a:latin typeface="Arial"/>
              </a:rPr>
              <a:t> event at Month 6</a:t>
            </a:r>
          </a:p>
        </p:txBody>
      </p:sp>
      <p:sp>
        <p:nvSpPr>
          <p:cNvPr id="94" name="Line 6"/>
          <p:cNvSpPr>
            <a:spLocks noChangeShapeType="1"/>
          </p:cNvSpPr>
          <p:nvPr/>
        </p:nvSpPr>
        <p:spPr bwMode="auto">
          <a:xfrm>
            <a:off x="1508562" y="1949263"/>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95" name="Line 7"/>
          <p:cNvSpPr>
            <a:spLocks noChangeShapeType="1"/>
          </p:cNvSpPr>
          <p:nvPr/>
        </p:nvSpPr>
        <p:spPr bwMode="auto">
          <a:xfrm>
            <a:off x="1508562" y="2300100"/>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96" name="Line 8"/>
          <p:cNvSpPr>
            <a:spLocks noChangeShapeType="1"/>
          </p:cNvSpPr>
          <p:nvPr/>
        </p:nvSpPr>
        <p:spPr bwMode="auto">
          <a:xfrm>
            <a:off x="1508562" y="2650939"/>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97" name="Line 9"/>
          <p:cNvSpPr>
            <a:spLocks noChangeShapeType="1"/>
          </p:cNvSpPr>
          <p:nvPr/>
        </p:nvSpPr>
        <p:spPr bwMode="auto">
          <a:xfrm>
            <a:off x="1508562" y="3000188"/>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98" name="Line 10"/>
          <p:cNvSpPr>
            <a:spLocks noChangeShapeType="1"/>
          </p:cNvSpPr>
          <p:nvPr/>
        </p:nvSpPr>
        <p:spPr bwMode="auto">
          <a:xfrm>
            <a:off x="1508562" y="3351025"/>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99" name="Line 11"/>
          <p:cNvSpPr>
            <a:spLocks noChangeShapeType="1"/>
          </p:cNvSpPr>
          <p:nvPr/>
        </p:nvSpPr>
        <p:spPr bwMode="auto">
          <a:xfrm>
            <a:off x="1508562" y="3700275"/>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100" name="Line 12"/>
          <p:cNvSpPr>
            <a:spLocks noChangeShapeType="1"/>
          </p:cNvSpPr>
          <p:nvPr/>
        </p:nvSpPr>
        <p:spPr bwMode="auto">
          <a:xfrm>
            <a:off x="1508562" y="4047939"/>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101" name="Line 13"/>
          <p:cNvSpPr>
            <a:spLocks noChangeShapeType="1"/>
          </p:cNvSpPr>
          <p:nvPr/>
        </p:nvSpPr>
        <p:spPr bwMode="auto">
          <a:xfrm>
            <a:off x="1508562" y="4397188"/>
            <a:ext cx="57151"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596169"/>
              </a:solidFill>
              <a:latin typeface="Arial"/>
            </a:endParaRPr>
          </a:p>
        </p:txBody>
      </p:sp>
      <p:sp>
        <p:nvSpPr>
          <p:cNvPr id="102" name="Line 14"/>
          <p:cNvSpPr>
            <a:spLocks noChangeShapeType="1"/>
          </p:cNvSpPr>
          <p:nvPr/>
        </p:nvSpPr>
        <p:spPr bwMode="auto">
          <a:xfrm flipH="1">
            <a:off x="5423338" y="4397188"/>
            <a:ext cx="52388" cy="0"/>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89" name="Rectangle 41"/>
          <p:cNvSpPr>
            <a:spLocks noChangeArrowheads="1"/>
          </p:cNvSpPr>
          <p:nvPr/>
        </p:nvSpPr>
        <p:spPr bwMode="auto">
          <a:xfrm>
            <a:off x="5200289" y="3898715"/>
            <a:ext cx="91503" cy="90000"/>
          </a:xfrm>
          <a:prstGeom prst="rect">
            <a:avLst/>
          </a:prstGeom>
          <a:solidFill>
            <a:srgbClr val="0092D0"/>
          </a:solidFill>
          <a:ln>
            <a:noFill/>
          </a:ln>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90" name="Rectangle 45"/>
          <p:cNvSpPr>
            <a:spLocks noChangeArrowheads="1"/>
          </p:cNvSpPr>
          <p:nvPr/>
        </p:nvSpPr>
        <p:spPr bwMode="auto">
          <a:xfrm>
            <a:off x="3489407" y="3620904"/>
            <a:ext cx="91503" cy="90000"/>
          </a:xfrm>
          <a:prstGeom prst="rect">
            <a:avLst/>
          </a:prstGeom>
          <a:solidFill>
            <a:srgbClr val="0092D0"/>
          </a:solidFill>
          <a:ln>
            <a:noFill/>
          </a:ln>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91" name="Rectangle 49"/>
          <p:cNvSpPr>
            <a:spLocks noChangeArrowheads="1"/>
          </p:cNvSpPr>
          <p:nvPr/>
        </p:nvSpPr>
        <p:spPr bwMode="auto">
          <a:xfrm>
            <a:off x="1779967" y="2050865"/>
            <a:ext cx="91503" cy="90000"/>
          </a:xfrm>
          <a:prstGeom prst="rect">
            <a:avLst/>
          </a:prstGeom>
          <a:solidFill>
            <a:srgbClr val="0092D0"/>
          </a:solidFill>
          <a:ln>
            <a:noFill/>
          </a:ln>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53" name="Line 34"/>
          <p:cNvSpPr>
            <a:spLocks noChangeShapeType="1"/>
          </p:cNvSpPr>
          <p:nvPr/>
        </p:nvSpPr>
        <p:spPr bwMode="auto">
          <a:xfrm>
            <a:off x="5207221" y="3892363"/>
            <a:ext cx="77639" cy="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54" name="Line 35"/>
          <p:cNvSpPr>
            <a:spLocks noChangeShapeType="1"/>
          </p:cNvSpPr>
          <p:nvPr/>
        </p:nvSpPr>
        <p:spPr bwMode="auto">
          <a:xfrm>
            <a:off x="5207221" y="3993963"/>
            <a:ext cx="77639" cy="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55" name="Line 36"/>
          <p:cNvSpPr>
            <a:spLocks noChangeShapeType="1"/>
          </p:cNvSpPr>
          <p:nvPr/>
        </p:nvSpPr>
        <p:spPr bwMode="auto">
          <a:xfrm>
            <a:off x="5245963" y="3892365"/>
            <a:ext cx="0" cy="106363"/>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2" name="Line 42"/>
          <p:cNvSpPr>
            <a:spLocks noChangeShapeType="1"/>
          </p:cNvSpPr>
          <p:nvPr/>
        </p:nvSpPr>
        <p:spPr bwMode="auto">
          <a:xfrm>
            <a:off x="3496316" y="3609788"/>
            <a:ext cx="79027" cy="0"/>
          </a:xfrm>
          <a:prstGeom prst="line">
            <a:avLst/>
          </a:prstGeom>
          <a:noFill/>
          <a:ln w="15875" cap="flat">
            <a:solidFill>
              <a:srgbClr val="00B0F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3" name="Line 43"/>
          <p:cNvSpPr>
            <a:spLocks noChangeShapeType="1"/>
          </p:cNvSpPr>
          <p:nvPr/>
        </p:nvSpPr>
        <p:spPr bwMode="auto">
          <a:xfrm>
            <a:off x="3496316" y="3724088"/>
            <a:ext cx="79027" cy="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4" name="Line 44"/>
          <p:cNvSpPr>
            <a:spLocks noChangeShapeType="1"/>
          </p:cNvSpPr>
          <p:nvPr/>
        </p:nvSpPr>
        <p:spPr bwMode="auto">
          <a:xfrm>
            <a:off x="3535135" y="3609791"/>
            <a:ext cx="0" cy="11430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5" name="Line 46"/>
          <p:cNvSpPr>
            <a:spLocks noChangeShapeType="1"/>
          </p:cNvSpPr>
          <p:nvPr/>
        </p:nvSpPr>
        <p:spPr bwMode="auto">
          <a:xfrm>
            <a:off x="1785489" y="2039751"/>
            <a:ext cx="79027" cy="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6" name="Line 47"/>
          <p:cNvSpPr>
            <a:spLocks noChangeShapeType="1"/>
          </p:cNvSpPr>
          <p:nvPr/>
        </p:nvSpPr>
        <p:spPr bwMode="auto">
          <a:xfrm>
            <a:off x="1785489" y="2152463"/>
            <a:ext cx="79027" cy="0"/>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77" name="Line 48"/>
          <p:cNvSpPr>
            <a:spLocks noChangeShapeType="1"/>
          </p:cNvSpPr>
          <p:nvPr/>
        </p:nvSpPr>
        <p:spPr bwMode="auto">
          <a:xfrm>
            <a:off x="1825693" y="2039751"/>
            <a:ext cx="0" cy="112712"/>
          </a:xfrm>
          <a:prstGeom prst="line">
            <a:avLst/>
          </a:prstGeom>
          <a:noFill/>
          <a:ln w="15875" cap="flat">
            <a:solidFill>
              <a:srgbClr val="0092D0"/>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88" name="Freeform 51"/>
          <p:cNvSpPr>
            <a:spLocks/>
          </p:cNvSpPr>
          <p:nvPr/>
        </p:nvSpPr>
        <p:spPr bwMode="auto">
          <a:xfrm>
            <a:off x="1825694" y="2096903"/>
            <a:ext cx="3420268" cy="1852612"/>
          </a:xfrm>
          <a:custGeom>
            <a:avLst/>
            <a:gdLst>
              <a:gd name="T0" fmla="*/ 0 w 2467"/>
              <a:gd name="T1" fmla="*/ 0 h 1167"/>
              <a:gd name="T2" fmla="*/ 1238 w 2467"/>
              <a:gd name="T3" fmla="*/ 989 h 1167"/>
              <a:gd name="T4" fmla="*/ 2467 w 2467"/>
              <a:gd name="T5" fmla="*/ 1167 h 1167"/>
            </a:gdLst>
            <a:ahLst/>
            <a:cxnLst>
              <a:cxn ang="0">
                <a:pos x="T0" y="T1"/>
              </a:cxn>
              <a:cxn ang="0">
                <a:pos x="T2" y="T3"/>
              </a:cxn>
              <a:cxn ang="0">
                <a:pos x="T4" y="T5"/>
              </a:cxn>
            </a:cxnLst>
            <a:rect l="0" t="0" r="r" b="b"/>
            <a:pathLst>
              <a:path w="2467" h="1167">
                <a:moveTo>
                  <a:pt x="0" y="0"/>
                </a:moveTo>
                <a:lnTo>
                  <a:pt x="1238" y="989"/>
                </a:lnTo>
                <a:lnTo>
                  <a:pt x="2467" y="1167"/>
                </a:lnTo>
              </a:path>
            </a:pathLst>
          </a:custGeom>
          <a:noFill/>
          <a:ln w="28575" cap="flat">
            <a:solidFill>
              <a:srgbClr val="0092D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93" name="Freeform 5"/>
          <p:cNvSpPr>
            <a:spLocks/>
          </p:cNvSpPr>
          <p:nvPr/>
        </p:nvSpPr>
        <p:spPr bwMode="auto">
          <a:xfrm>
            <a:off x="1582898" y="1855601"/>
            <a:ext cx="3830183" cy="2541587"/>
          </a:xfrm>
          <a:custGeom>
            <a:avLst/>
            <a:gdLst>
              <a:gd name="T0" fmla="*/ 0 w 3218"/>
              <a:gd name="T1" fmla="*/ 0 h 1601"/>
              <a:gd name="T2" fmla="*/ 0 w 3218"/>
              <a:gd name="T3" fmla="*/ 1601 h 1601"/>
              <a:gd name="T4" fmla="*/ 3218 w 3218"/>
              <a:gd name="T5" fmla="*/ 1601 h 1601"/>
              <a:gd name="T6" fmla="*/ 3218 w 3218"/>
              <a:gd name="T7" fmla="*/ 0 h 1601"/>
            </a:gdLst>
            <a:ahLst/>
            <a:cxnLst>
              <a:cxn ang="0">
                <a:pos x="T0" y="T1"/>
              </a:cxn>
              <a:cxn ang="0">
                <a:pos x="T2" y="T3"/>
              </a:cxn>
              <a:cxn ang="0">
                <a:pos x="T4" y="T5"/>
              </a:cxn>
              <a:cxn ang="0">
                <a:pos x="T6" y="T7"/>
              </a:cxn>
            </a:cxnLst>
            <a:rect l="0" t="0" r="r" b="b"/>
            <a:pathLst>
              <a:path w="3218" h="1601">
                <a:moveTo>
                  <a:pt x="0" y="0"/>
                </a:moveTo>
                <a:lnTo>
                  <a:pt x="0" y="1601"/>
                </a:lnTo>
                <a:lnTo>
                  <a:pt x="3218" y="1601"/>
                </a:lnTo>
                <a:lnTo>
                  <a:pt x="3218" y="0"/>
                </a:lnTo>
              </a:path>
            </a:pathLst>
          </a:custGeom>
          <a:noFill/>
          <a:ln w="19050" cap="sq">
            <a:solidFill>
              <a:srgbClr val="58585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11" name="Line 23"/>
          <p:cNvSpPr>
            <a:spLocks noChangeShapeType="1"/>
          </p:cNvSpPr>
          <p:nvPr/>
        </p:nvSpPr>
        <p:spPr bwMode="auto">
          <a:xfrm flipV="1">
            <a:off x="1789647" y="4397241"/>
            <a:ext cx="0" cy="57151"/>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12" name="Line 24"/>
          <p:cNvSpPr>
            <a:spLocks noChangeShapeType="1"/>
          </p:cNvSpPr>
          <p:nvPr/>
        </p:nvSpPr>
        <p:spPr bwMode="auto">
          <a:xfrm flipV="1">
            <a:off x="3426995" y="4397241"/>
            <a:ext cx="0" cy="57151"/>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13" name="Line 25"/>
          <p:cNvSpPr>
            <a:spLocks noChangeShapeType="1"/>
          </p:cNvSpPr>
          <p:nvPr/>
        </p:nvSpPr>
        <p:spPr bwMode="auto">
          <a:xfrm flipV="1">
            <a:off x="5180800" y="4397241"/>
            <a:ext cx="0" cy="57151"/>
          </a:xfrm>
          <a:prstGeom prst="line">
            <a:avLst/>
          </a:prstGeom>
          <a:noFill/>
          <a:ln w="19050" cap="sq">
            <a:solidFill>
              <a:srgbClr val="585858"/>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a:defRPr/>
            </a:pPr>
            <a:endParaRPr lang="en-GB" sz="1867" dirty="0">
              <a:solidFill>
                <a:srgbClr val="444492"/>
              </a:solidFill>
              <a:latin typeface="Arial"/>
            </a:endParaRPr>
          </a:p>
        </p:txBody>
      </p:sp>
      <p:grpSp>
        <p:nvGrpSpPr>
          <p:cNvPr id="114" name="Group 113"/>
          <p:cNvGrpSpPr/>
          <p:nvPr/>
        </p:nvGrpSpPr>
        <p:grpSpPr>
          <a:xfrm>
            <a:off x="1657941" y="2044566"/>
            <a:ext cx="3522863" cy="1987551"/>
            <a:chOff x="2662238" y="1433513"/>
            <a:chExt cx="4033838" cy="1987550"/>
          </a:xfrm>
        </p:grpSpPr>
        <p:grpSp>
          <p:nvGrpSpPr>
            <p:cNvPr id="115" name="Group 114"/>
            <p:cNvGrpSpPr/>
            <p:nvPr/>
          </p:nvGrpSpPr>
          <p:grpSpPr>
            <a:xfrm>
              <a:off x="2662238" y="1433513"/>
              <a:ext cx="4033838" cy="1976437"/>
              <a:chOff x="2662238" y="1433513"/>
              <a:chExt cx="4033838" cy="1976437"/>
            </a:xfrm>
          </p:grpSpPr>
          <p:sp>
            <p:nvSpPr>
              <p:cNvPr id="127" name="Freeform 26"/>
              <p:cNvSpPr>
                <a:spLocks/>
              </p:cNvSpPr>
              <p:nvPr/>
            </p:nvSpPr>
            <p:spPr bwMode="auto">
              <a:xfrm>
                <a:off x="6570663" y="3300413"/>
                <a:ext cx="125413" cy="109537"/>
              </a:xfrm>
              <a:custGeom>
                <a:avLst/>
                <a:gdLst>
                  <a:gd name="T0" fmla="*/ 0 w 79"/>
                  <a:gd name="T1" fmla="*/ 69 h 69"/>
                  <a:gd name="T2" fmla="*/ 41 w 79"/>
                  <a:gd name="T3" fmla="*/ 0 h 69"/>
                  <a:gd name="T4" fmla="*/ 79 w 79"/>
                  <a:gd name="T5" fmla="*/ 69 h 69"/>
                  <a:gd name="T6" fmla="*/ 0 w 79"/>
                  <a:gd name="T7" fmla="*/ 69 h 69"/>
                </a:gdLst>
                <a:ahLst/>
                <a:cxnLst>
                  <a:cxn ang="0">
                    <a:pos x="T0" y="T1"/>
                  </a:cxn>
                  <a:cxn ang="0">
                    <a:pos x="T2" y="T3"/>
                  </a:cxn>
                  <a:cxn ang="0">
                    <a:pos x="T4" y="T5"/>
                  </a:cxn>
                  <a:cxn ang="0">
                    <a:pos x="T6" y="T7"/>
                  </a:cxn>
                </a:cxnLst>
                <a:rect l="0" t="0" r="r" b="b"/>
                <a:pathLst>
                  <a:path w="79" h="69">
                    <a:moveTo>
                      <a:pt x="0" y="69"/>
                    </a:moveTo>
                    <a:lnTo>
                      <a:pt x="41" y="0"/>
                    </a:lnTo>
                    <a:lnTo>
                      <a:pt x="79" y="69"/>
                    </a:lnTo>
                    <a:lnTo>
                      <a:pt x="0" y="6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8" name="Freeform 30"/>
              <p:cNvSpPr>
                <a:spLocks/>
              </p:cNvSpPr>
              <p:nvPr/>
            </p:nvSpPr>
            <p:spPr bwMode="auto">
              <a:xfrm>
                <a:off x="4624388" y="2901950"/>
                <a:ext cx="127000" cy="109537"/>
              </a:xfrm>
              <a:custGeom>
                <a:avLst/>
                <a:gdLst>
                  <a:gd name="T0" fmla="*/ 0 w 80"/>
                  <a:gd name="T1" fmla="*/ 69 h 69"/>
                  <a:gd name="T2" fmla="*/ 40 w 80"/>
                  <a:gd name="T3" fmla="*/ 0 h 69"/>
                  <a:gd name="T4" fmla="*/ 80 w 80"/>
                  <a:gd name="T5" fmla="*/ 69 h 69"/>
                  <a:gd name="T6" fmla="*/ 0 w 80"/>
                  <a:gd name="T7" fmla="*/ 69 h 69"/>
                </a:gdLst>
                <a:ahLst/>
                <a:cxnLst>
                  <a:cxn ang="0">
                    <a:pos x="T0" y="T1"/>
                  </a:cxn>
                  <a:cxn ang="0">
                    <a:pos x="T2" y="T3"/>
                  </a:cxn>
                  <a:cxn ang="0">
                    <a:pos x="T4" y="T5"/>
                  </a:cxn>
                  <a:cxn ang="0">
                    <a:pos x="T6" y="T7"/>
                  </a:cxn>
                </a:cxnLst>
                <a:rect l="0" t="0" r="r" b="b"/>
                <a:pathLst>
                  <a:path w="80" h="69">
                    <a:moveTo>
                      <a:pt x="0" y="69"/>
                    </a:moveTo>
                    <a:lnTo>
                      <a:pt x="40" y="0"/>
                    </a:lnTo>
                    <a:lnTo>
                      <a:pt x="80" y="69"/>
                    </a:lnTo>
                    <a:lnTo>
                      <a:pt x="0" y="6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9" name="Freeform 37"/>
              <p:cNvSpPr>
                <a:spLocks/>
              </p:cNvSpPr>
              <p:nvPr/>
            </p:nvSpPr>
            <p:spPr bwMode="auto">
              <a:xfrm>
                <a:off x="2662238" y="1433513"/>
                <a:ext cx="127000" cy="107950"/>
              </a:xfrm>
              <a:custGeom>
                <a:avLst/>
                <a:gdLst>
                  <a:gd name="T0" fmla="*/ 0 w 80"/>
                  <a:gd name="T1" fmla="*/ 68 h 68"/>
                  <a:gd name="T2" fmla="*/ 40 w 80"/>
                  <a:gd name="T3" fmla="*/ 0 h 68"/>
                  <a:gd name="T4" fmla="*/ 80 w 80"/>
                  <a:gd name="T5" fmla="*/ 68 h 68"/>
                  <a:gd name="T6" fmla="*/ 0 w 80"/>
                  <a:gd name="T7" fmla="*/ 68 h 68"/>
                </a:gdLst>
                <a:ahLst/>
                <a:cxnLst>
                  <a:cxn ang="0">
                    <a:pos x="T0" y="T1"/>
                  </a:cxn>
                  <a:cxn ang="0">
                    <a:pos x="T2" y="T3"/>
                  </a:cxn>
                  <a:cxn ang="0">
                    <a:pos x="T4" y="T5"/>
                  </a:cxn>
                  <a:cxn ang="0">
                    <a:pos x="T6" y="T7"/>
                  </a:cxn>
                </a:cxnLst>
                <a:rect l="0" t="0" r="r" b="b"/>
                <a:pathLst>
                  <a:path w="80" h="68">
                    <a:moveTo>
                      <a:pt x="0" y="68"/>
                    </a:moveTo>
                    <a:lnTo>
                      <a:pt x="40" y="0"/>
                    </a:lnTo>
                    <a:lnTo>
                      <a:pt x="80" y="68"/>
                    </a:lnTo>
                    <a:lnTo>
                      <a:pt x="0" y="6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grpSp>
        <p:grpSp>
          <p:nvGrpSpPr>
            <p:cNvPr id="116" name="Group 115"/>
            <p:cNvGrpSpPr/>
            <p:nvPr/>
          </p:nvGrpSpPr>
          <p:grpSpPr>
            <a:xfrm>
              <a:off x="2681288" y="1455738"/>
              <a:ext cx="3995738" cy="1965325"/>
              <a:chOff x="2681288" y="1455738"/>
              <a:chExt cx="3995738" cy="1965325"/>
            </a:xfrm>
          </p:grpSpPr>
          <p:sp>
            <p:nvSpPr>
              <p:cNvPr id="117" name="Line 27"/>
              <p:cNvSpPr>
                <a:spLocks noChangeShapeType="1"/>
              </p:cNvSpPr>
              <p:nvPr/>
            </p:nvSpPr>
            <p:spPr bwMode="auto">
              <a:xfrm>
                <a:off x="6589713" y="3319463"/>
                <a:ext cx="87313"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18" name="Line 28"/>
              <p:cNvSpPr>
                <a:spLocks noChangeShapeType="1"/>
              </p:cNvSpPr>
              <p:nvPr/>
            </p:nvSpPr>
            <p:spPr bwMode="auto">
              <a:xfrm>
                <a:off x="6589713" y="3421063"/>
                <a:ext cx="87313"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19" name="Line 29"/>
              <p:cNvSpPr>
                <a:spLocks noChangeShapeType="1"/>
              </p:cNvSpPr>
              <p:nvPr/>
            </p:nvSpPr>
            <p:spPr bwMode="auto">
              <a:xfrm>
                <a:off x="6635750" y="3319463"/>
                <a:ext cx="0" cy="10160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0" name="Line 31"/>
              <p:cNvSpPr>
                <a:spLocks noChangeShapeType="1"/>
              </p:cNvSpPr>
              <p:nvPr/>
            </p:nvSpPr>
            <p:spPr bwMode="auto">
              <a:xfrm>
                <a:off x="4643438" y="2921000"/>
                <a:ext cx="85725"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1" name="Line 32"/>
              <p:cNvSpPr>
                <a:spLocks noChangeShapeType="1"/>
              </p:cNvSpPr>
              <p:nvPr/>
            </p:nvSpPr>
            <p:spPr bwMode="auto">
              <a:xfrm>
                <a:off x="4643438" y="3022600"/>
                <a:ext cx="85725"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2" name="Line 33"/>
              <p:cNvSpPr>
                <a:spLocks noChangeShapeType="1"/>
              </p:cNvSpPr>
              <p:nvPr/>
            </p:nvSpPr>
            <p:spPr bwMode="auto">
              <a:xfrm>
                <a:off x="4687888" y="2921000"/>
                <a:ext cx="0" cy="10160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3" name="Line 38"/>
              <p:cNvSpPr>
                <a:spLocks noChangeShapeType="1"/>
              </p:cNvSpPr>
              <p:nvPr/>
            </p:nvSpPr>
            <p:spPr bwMode="auto">
              <a:xfrm>
                <a:off x="2681288" y="1455738"/>
                <a:ext cx="85725"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4" name="Line 39"/>
              <p:cNvSpPr>
                <a:spLocks noChangeShapeType="1"/>
              </p:cNvSpPr>
              <p:nvPr/>
            </p:nvSpPr>
            <p:spPr bwMode="auto">
              <a:xfrm>
                <a:off x="2681288" y="1546225"/>
                <a:ext cx="85725" cy="0"/>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5" name="Line 40"/>
              <p:cNvSpPr>
                <a:spLocks noChangeShapeType="1"/>
              </p:cNvSpPr>
              <p:nvPr/>
            </p:nvSpPr>
            <p:spPr bwMode="auto">
              <a:xfrm>
                <a:off x="2725738" y="1455738"/>
                <a:ext cx="0" cy="90487"/>
              </a:xfrm>
              <a:prstGeom prst="line">
                <a:avLst/>
              </a:prstGeom>
              <a:noFill/>
              <a:ln w="19050"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sp>
            <p:nvSpPr>
              <p:cNvPr id="126" name="Freeform 50"/>
              <p:cNvSpPr>
                <a:spLocks/>
              </p:cNvSpPr>
              <p:nvPr/>
            </p:nvSpPr>
            <p:spPr bwMode="auto">
              <a:xfrm>
                <a:off x="2725738" y="1500188"/>
                <a:ext cx="3905250" cy="1868487"/>
              </a:xfrm>
              <a:custGeom>
                <a:avLst/>
                <a:gdLst>
                  <a:gd name="T0" fmla="*/ 0 w 2460"/>
                  <a:gd name="T1" fmla="*/ 0 h 1177"/>
                  <a:gd name="T2" fmla="*/ 1236 w 2460"/>
                  <a:gd name="T3" fmla="*/ 925 h 1177"/>
                  <a:gd name="T4" fmla="*/ 2460 w 2460"/>
                  <a:gd name="T5" fmla="*/ 1177 h 1177"/>
                </a:gdLst>
                <a:ahLst/>
                <a:cxnLst>
                  <a:cxn ang="0">
                    <a:pos x="T0" y="T1"/>
                  </a:cxn>
                  <a:cxn ang="0">
                    <a:pos x="T2" y="T3"/>
                  </a:cxn>
                  <a:cxn ang="0">
                    <a:pos x="T4" y="T5"/>
                  </a:cxn>
                </a:cxnLst>
                <a:rect l="0" t="0" r="r" b="b"/>
                <a:pathLst>
                  <a:path w="2460" h="1177">
                    <a:moveTo>
                      <a:pt x="0" y="0"/>
                    </a:moveTo>
                    <a:lnTo>
                      <a:pt x="1236" y="925"/>
                    </a:lnTo>
                    <a:lnTo>
                      <a:pt x="2460" y="1177"/>
                    </a:lnTo>
                  </a:path>
                </a:pathLst>
              </a:custGeom>
              <a:noFill/>
              <a:ln w="28575" cap="sq">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54">
                  <a:defRPr/>
                </a:pPr>
                <a:endParaRPr lang="en-GB" sz="1867" dirty="0">
                  <a:solidFill>
                    <a:srgbClr val="444492"/>
                  </a:solidFill>
                  <a:latin typeface="Arial"/>
                </a:endParaRPr>
              </a:p>
            </p:txBody>
          </p:sp>
        </p:grpSp>
      </p:grpSp>
      <p:cxnSp>
        <p:nvCxnSpPr>
          <p:cNvPr id="130" name="Straight Connector 292"/>
          <p:cNvCxnSpPr>
            <a:cxnSpLocks noChangeShapeType="1"/>
          </p:cNvCxnSpPr>
          <p:nvPr/>
        </p:nvCxnSpPr>
        <p:spPr bwMode="auto">
          <a:xfrm>
            <a:off x="1733992" y="4197956"/>
            <a:ext cx="219600" cy="0"/>
          </a:xfrm>
          <a:prstGeom prst="line">
            <a:avLst/>
          </a:prstGeom>
          <a:noFill/>
          <a:ln w="28575">
            <a:solidFill>
              <a:srgbClr val="0092D0"/>
            </a:solidFill>
            <a:round/>
            <a:headEnd/>
            <a:tailEnd/>
          </a:ln>
          <a:extLst>
            <a:ext uri="{909E8E84-426E-40DD-AFC4-6F175D3DCCD1}">
              <a14:hiddenFill xmlns:a14="http://schemas.microsoft.com/office/drawing/2010/main">
                <a:noFill/>
              </a14:hiddenFill>
            </a:ext>
          </a:extLst>
        </p:spPr>
      </p:cxnSp>
      <p:cxnSp>
        <p:nvCxnSpPr>
          <p:cNvPr id="131" name="Straight Connector 291"/>
          <p:cNvCxnSpPr>
            <a:cxnSpLocks noChangeShapeType="1"/>
          </p:cNvCxnSpPr>
          <p:nvPr/>
        </p:nvCxnSpPr>
        <p:spPr bwMode="auto">
          <a:xfrm>
            <a:off x="1733992" y="3996343"/>
            <a:ext cx="2196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cxnSp>
      <p:sp>
        <p:nvSpPr>
          <p:cNvPr id="132" name="Rectangle 292"/>
          <p:cNvSpPr>
            <a:spLocks noChangeArrowheads="1"/>
          </p:cNvSpPr>
          <p:nvPr/>
        </p:nvSpPr>
        <p:spPr bwMode="auto">
          <a:xfrm>
            <a:off x="2049879" y="3890665"/>
            <a:ext cx="1247136" cy="410241"/>
          </a:xfrm>
          <a:prstGeom prst="rect">
            <a:avLst/>
          </a:prstGeom>
          <a:noFill/>
          <a:ln>
            <a:noFill/>
          </a:ln>
          <a:extLst/>
        </p:spPr>
        <p:txBody>
          <a:bodyPr wrap="non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defTabSz="914354" eaLnBrk="0" fontAlgn="base" hangingPunct="0">
              <a:lnSpc>
                <a:spcPct val="100000"/>
              </a:lnSpc>
              <a:spcBef>
                <a:spcPct val="0"/>
              </a:spcBef>
              <a:spcAft>
                <a:spcPct val="0"/>
              </a:spcAft>
              <a:buClrTx/>
              <a:buNone/>
              <a:defRPr/>
            </a:pPr>
            <a:r>
              <a:rPr lang="en-US" altLang="en-US" sz="1333" b="1" kern="0" dirty="0">
                <a:solidFill>
                  <a:srgbClr val="81B838"/>
                </a:solidFill>
                <a:ea typeface="ＭＳ Ｐゴシック" charset="0"/>
                <a:cs typeface="Arial" panose="020B0604020202020204" pitchFamily="34" charset="0"/>
              </a:rPr>
              <a:t>Gla-300 n=1247</a:t>
            </a:r>
            <a:br>
              <a:rPr lang="en-US" altLang="en-US" sz="1333" b="1" kern="0" dirty="0">
                <a:solidFill>
                  <a:srgbClr val="81B838"/>
                </a:solidFill>
                <a:ea typeface="ＭＳ Ｐゴシック" charset="0"/>
                <a:cs typeface="Arial" panose="020B0604020202020204" pitchFamily="34" charset="0"/>
              </a:rPr>
            </a:br>
            <a:r>
              <a:rPr lang="en-US" altLang="en-US" sz="1333" b="1" kern="0" dirty="0">
                <a:solidFill>
                  <a:srgbClr val="0092D0"/>
                </a:solidFill>
                <a:ea typeface="ＭＳ Ｐゴシック" charset="0"/>
                <a:cs typeface="Arial" panose="020B0604020202020204" pitchFamily="34" charset="0"/>
              </a:rPr>
              <a:t>Gla-100 n=1249</a:t>
            </a:r>
            <a:endParaRPr lang="en-US" altLang="en-US" sz="1333" b="1" kern="0" baseline="30000" dirty="0">
              <a:solidFill>
                <a:srgbClr val="0092D0"/>
              </a:solidFill>
              <a:ea typeface="ＭＳ Ｐゴシック" charset="0"/>
              <a:cs typeface="Arial" panose="020B0604020202020204" pitchFamily="34" charset="0"/>
            </a:endParaRPr>
          </a:p>
        </p:txBody>
      </p:sp>
      <p:sp>
        <p:nvSpPr>
          <p:cNvPr id="133" name="Titre 1"/>
          <p:cNvSpPr txBox="1">
            <a:spLocks/>
          </p:cNvSpPr>
          <p:nvPr/>
        </p:nvSpPr>
        <p:spPr>
          <a:xfrm>
            <a:off x="1163885" y="1520277"/>
            <a:ext cx="4075127" cy="334395"/>
          </a:xfrm>
          <a:prstGeom prst="rect">
            <a:avLst/>
          </a:prstGeom>
          <a:noFill/>
        </p:spPr>
        <p:txBody>
          <a:bodyPr vert="horz" lIns="91439" tIns="45719" rIns="91439" bIns="45719" rtlCol="0" anchor="t" anchorCtr="0">
            <a:noAutofit/>
          </a:bodyPr>
          <a:lstStyle>
            <a:lvl1pPr algn="l" defTabSz="457200" rtl="0" eaLnBrk="1" latinLnBrk="0" hangingPunct="1">
              <a:spcBef>
                <a:spcPct val="0"/>
              </a:spcBef>
              <a:buNone/>
              <a:defRPr sz="3000" kern="1200">
                <a:solidFill>
                  <a:srgbClr val="59AE50"/>
                </a:solidFill>
                <a:latin typeface="+mj-lt"/>
                <a:ea typeface="+mj-ea"/>
                <a:cs typeface="+mj-cs"/>
              </a:defRPr>
            </a:lvl1pPr>
          </a:lstStyle>
          <a:p>
            <a:pPr defTabSz="457178">
              <a:defRPr/>
            </a:pPr>
            <a:r>
              <a:rPr lang="en-US" sz="1067" b="1" dirty="0">
                <a:solidFill>
                  <a:srgbClr val="596169"/>
                </a:solidFill>
                <a:latin typeface="Arial"/>
              </a:rPr>
              <a:t>Mean </a:t>
            </a:r>
            <a:r>
              <a:rPr lang="en-US" sz="1067" b="1" dirty="0">
                <a:solidFill>
                  <a:srgbClr val="596169"/>
                </a:solidFill>
                <a:latin typeface="Arial"/>
                <a:cs typeface="Arial"/>
              </a:rPr>
              <a:t>(</a:t>
            </a:r>
            <a:r>
              <a:rPr lang="en-US" sz="1067" b="1" dirty="0">
                <a:solidFill>
                  <a:srgbClr val="596169"/>
                </a:solidFill>
                <a:latin typeface="Arial"/>
              </a:rPr>
              <a:t>SE) HbA</a:t>
            </a:r>
            <a:r>
              <a:rPr lang="en-US" sz="1067" b="1" baseline="-25000" dirty="0">
                <a:solidFill>
                  <a:srgbClr val="596169"/>
                </a:solidFill>
                <a:latin typeface="Arial"/>
              </a:rPr>
              <a:t>1C</a:t>
            </a:r>
            <a:r>
              <a:rPr lang="en-US" sz="1067" b="1" dirty="0">
                <a:solidFill>
                  <a:srgbClr val="596169"/>
                </a:solidFill>
                <a:latin typeface="Arial"/>
              </a:rPr>
              <a:t>, %</a:t>
            </a:r>
            <a:endParaRPr lang="en-US" sz="1067" dirty="0">
              <a:solidFill>
                <a:srgbClr val="596169"/>
              </a:solidFill>
              <a:latin typeface="Arial"/>
            </a:endParaRPr>
          </a:p>
        </p:txBody>
      </p:sp>
      <p:sp>
        <p:nvSpPr>
          <p:cNvPr id="135" name="Rectangle 130"/>
          <p:cNvSpPr>
            <a:spLocks noChangeArrowheads="1"/>
          </p:cNvSpPr>
          <p:nvPr/>
        </p:nvSpPr>
        <p:spPr bwMode="auto">
          <a:xfrm>
            <a:off x="1533442" y="4482708"/>
            <a:ext cx="522579" cy="164212"/>
          </a:xfrm>
          <a:prstGeom prst="rect">
            <a:avLst/>
          </a:prstGeom>
          <a:noFill/>
          <a:ln w="9525">
            <a:noFill/>
            <a:miter lim="800000"/>
            <a:headEnd/>
            <a:tailEnd/>
          </a:ln>
        </p:spPr>
        <p:txBody>
          <a:bodyPr wrap="none" lIns="0" tIns="0" rIns="0" bIns="0" anchor="ctr">
            <a:spAutoFit/>
          </a:bodyPr>
          <a:lstStyle/>
          <a:p>
            <a:pPr algn="ctr" defTabSz="914354">
              <a:defRPr/>
            </a:pPr>
            <a:r>
              <a:rPr lang="en-US" sz="1067" dirty="0">
                <a:solidFill>
                  <a:srgbClr val="596169"/>
                </a:solidFill>
                <a:latin typeface="Arial"/>
                <a:cs typeface="Arial" charset="0"/>
              </a:rPr>
              <a:t>Baseline</a:t>
            </a:r>
          </a:p>
        </p:txBody>
      </p:sp>
      <p:sp>
        <p:nvSpPr>
          <p:cNvPr id="136" name="Rectangle 131"/>
          <p:cNvSpPr>
            <a:spLocks noChangeArrowheads="1"/>
          </p:cNvSpPr>
          <p:nvPr/>
        </p:nvSpPr>
        <p:spPr bwMode="auto">
          <a:xfrm>
            <a:off x="3155924" y="4482708"/>
            <a:ext cx="538609" cy="164212"/>
          </a:xfrm>
          <a:prstGeom prst="rect">
            <a:avLst/>
          </a:prstGeom>
          <a:noFill/>
          <a:ln w="9525">
            <a:noFill/>
            <a:miter lim="800000"/>
            <a:headEnd/>
            <a:tailEnd/>
          </a:ln>
        </p:spPr>
        <p:txBody>
          <a:bodyPr wrap="none" lIns="0" tIns="0" rIns="0" bIns="0" anchor="ctr">
            <a:spAutoFit/>
          </a:bodyPr>
          <a:lstStyle/>
          <a:p>
            <a:pPr algn="ctr" defTabSz="914354">
              <a:defRPr/>
            </a:pPr>
            <a:r>
              <a:rPr lang="en-US" sz="1067" dirty="0">
                <a:solidFill>
                  <a:srgbClr val="596169"/>
                </a:solidFill>
                <a:latin typeface="Arial"/>
                <a:cs typeface="Arial" charset="0"/>
              </a:rPr>
              <a:t>Week 12</a:t>
            </a:r>
          </a:p>
        </p:txBody>
      </p:sp>
      <p:sp>
        <p:nvSpPr>
          <p:cNvPr id="137" name="Rectangle 131"/>
          <p:cNvSpPr>
            <a:spLocks noChangeArrowheads="1"/>
          </p:cNvSpPr>
          <p:nvPr/>
        </p:nvSpPr>
        <p:spPr bwMode="auto">
          <a:xfrm>
            <a:off x="4937908" y="4482708"/>
            <a:ext cx="492121" cy="164212"/>
          </a:xfrm>
          <a:prstGeom prst="rect">
            <a:avLst/>
          </a:prstGeom>
          <a:noFill/>
          <a:ln w="9525">
            <a:noFill/>
            <a:miter lim="800000"/>
            <a:headEnd/>
            <a:tailEnd/>
          </a:ln>
        </p:spPr>
        <p:txBody>
          <a:bodyPr wrap="none" lIns="0" tIns="0" rIns="0" bIns="0" anchor="ctr">
            <a:spAutoFit/>
          </a:bodyPr>
          <a:lstStyle/>
          <a:p>
            <a:pPr algn="ctr" defTabSz="914354">
              <a:defRPr/>
            </a:pPr>
            <a:r>
              <a:rPr lang="en-US" sz="1067" dirty="0">
                <a:solidFill>
                  <a:srgbClr val="596169"/>
                </a:solidFill>
                <a:latin typeface="Arial"/>
                <a:cs typeface="Arial" charset="0"/>
              </a:rPr>
              <a:t>Month 6</a:t>
            </a:r>
          </a:p>
        </p:txBody>
      </p:sp>
      <p:sp>
        <p:nvSpPr>
          <p:cNvPr id="147" name="TextBox 146"/>
          <p:cNvSpPr txBox="1"/>
          <p:nvPr/>
        </p:nvSpPr>
        <p:spPr>
          <a:xfrm>
            <a:off x="1170232" y="1806818"/>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8.4</a:t>
            </a:r>
          </a:p>
        </p:txBody>
      </p:sp>
      <p:sp>
        <p:nvSpPr>
          <p:cNvPr id="148" name="TextBox 147"/>
          <p:cNvSpPr txBox="1"/>
          <p:nvPr/>
        </p:nvSpPr>
        <p:spPr>
          <a:xfrm>
            <a:off x="1170232" y="2156322"/>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8.2</a:t>
            </a:r>
          </a:p>
        </p:txBody>
      </p:sp>
      <p:sp>
        <p:nvSpPr>
          <p:cNvPr id="149" name="TextBox 148"/>
          <p:cNvSpPr txBox="1"/>
          <p:nvPr/>
        </p:nvSpPr>
        <p:spPr>
          <a:xfrm>
            <a:off x="1170232" y="2505838"/>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8.0</a:t>
            </a:r>
          </a:p>
        </p:txBody>
      </p:sp>
      <p:sp>
        <p:nvSpPr>
          <p:cNvPr id="150" name="TextBox 149"/>
          <p:cNvSpPr txBox="1"/>
          <p:nvPr/>
        </p:nvSpPr>
        <p:spPr>
          <a:xfrm>
            <a:off x="1170232" y="2855385"/>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7.8</a:t>
            </a:r>
          </a:p>
        </p:txBody>
      </p:sp>
      <p:sp>
        <p:nvSpPr>
          <p:cNvPr id="151" name="TextBox 150"/>
          <p:cNvSpPr txBox="1"/>
          <p:nvPr/>
        </p:nvSpPr>
        <p:spPr>
          <a:xfrm>
            <a:off x="1170232" y="3204850"/>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7.6</a:t>
            </a:r>
          </a:p>
        </p:txBody>
      </p:sp>
      <p:sp>
        <p:nvSpPr>
          <p:cNvPr id="155" name="TextBox 154"/>
          <p:cNvSpPr txBox="1"/>
          <p:nvPr/>
        </p:nvSpPr>
        <p:spPr>
          <a:xfrm>
            <a:off x="1170232" y="3554354"/>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7.4</a:t>
            </a:r>
          </a:p>
        </p:txBody>
      </p:sp>
      <p:sp>
        <p:nvSpPr>
          <p:cNvPr id="156" name="TextBox 155"/>
          <p:cNvSpPr txBox="1"/>
          <p:nvPr/>
        </p:nvSpPr>
        <p:spPr>
          <a:xfrm>
            <a:off x="1170232" y="3903862"/>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7.2</a:t>
            </a:r>
          </a:p>
        </p:txBody>
      </p:sp>
      <p:sp>
        <p:nvSpPr>
          <p:cNvPr id="157" name="TextBox 156"/>
          <p:cNvSpPr txBox="1"/>
          <p:nvPr/>
        </p:nvSpPr>
        <p:spPr>
          <a:xfrm>
            <a:off x="1170232" y="4253386"/>
            <a:ext cx="435370" cy="287321"/>
          </a:xfrm>
          <a:prstGeom prst="rect">
            <a:avLst/>
          </a:prstGeom>
          <a:noFill/>
        </p:spPr>
        <p:txBody>
          <a:bodyPr wrap="none" lIns="121917" tIns="60959" rIns="121917" bIns="60959" rtlCol="0">
            <a:spAutoFit/>
          </a:bodyPr>
          <a:lstStyle/>
          <a:p>
            <a:pPr defTabSz="914354">
              <a:defRPr/>
            </a:pPr>
            <a:r>
              <a:rPr lang="en-GB" sz="1067" dirty="0">
                <a:solidFill>
                  <a:srgbClr val="596169"/>
                </a:solidFill>
                <a:latin typeface="Arial"/>
              </a:rPr>
              <a:t>7.0</a:t>
            </a:r>
          </a:p>
        </p:txBody>
      </p:sp>
      <p:sp>
        <p:nvSpPr>
          <p:cNvPr id="158" name="Espace réservé du contenu 2"/>
          <p:cNvSpPr txBox="1">
            <a:spLocks/>
          </p:cNvSpPr>
          <p:nvPr/>
        </p:nvSpPr>
        <p:spPr>
          <a:xfrm>
            <a:off x="2879037" y="1999616"/>
            <a:ext cx="2276475" cy="672765"/>
          </a:xfrm>
          <a:prstGeom prst="roundRect">
            <a:avLst>
              <a:gd name="adj" fmla="val 21421"/>
            </a:avLst>
          </a:prstGeom>
          <a:solidFill>
            <a:schemeClr val="accent2"/>
          </a:solidFill>
          <a:effectLst/>
        </p:spPr>
        <p:txBody>
          <a:bodyPr vert="horz" lIns="91439" tIns="45719" rIns="91439" bIns="45719" rtlCol="0" anchor="ctr">
            <a:noAutofit/>
          </a:bodyPr>
          <a:lstStyle>
            <a:lvl1pPr marL="169863" indent="-169863" algn="l" defTabSz="457200" rtl="0" eaLnBrk="1" latinLnBrk="0" hangingPunct="1">
              <a:lnSpc>
                <a:spcPct val="100000"/>
              </a:lnSpc>
              <a:spcBef>
                <a:spcPts val="0"/>
              </a:spcBef>
              <a:spcAft>
                <a:spcPts val="600"/>
              </a:spcAft>
              <a:buClr>
                <a:schemeClr val="accent2"/>
              </a:buClr>
              <a:buFont typeface="Arial"/>
              <a:buChar char="•"/>
              <a:defRPr sz="2400" kern="1200">
                <a:solidFill>
                  <a:srgbClr val="596169"/>
                </a:solidFill>
                <a:latin typeface="+mn-lt"/>
                <a:ea typeface="+mn-ea"/>
                <a:cs typeface="+mn-cs"/>
              </a:defRPr>
            </a:lvl1pPr>
            <a:lvl2pPr marL="742950" indent="-285750" algn="l" defTabSz="457200" rtl="0" eaLnBrk="1" latinLnBrk="0" hangingPunct="1">
              <a:lnSpc>
                <a:spcPct val="100000"/>
              </a:lnSpc>
              <a:spcBef>
                <a:spcPts val="0"/>
              </a:spcBef>
              <a:spcAft>
                <a:spcPts val="600"/>
              </a:spcAft>
              <a:buClr>
                <a:schemeClr val="accent2"/>
              </a:buClr>
              <a:buFont typeface="Arial"/>
              <a:buChar char="–"/>
              <a:defRPr sz="2000" kern="1200">
                <a:solidFill>
                  <a:srgbClr val="596169"/>
                </a:solidFill>
                <a:latin typeface="+mn-lt"/>
                <a:ea typeface="+mn-ea"/>
                <a:cs typeface="+mn-cs"/>
              </a:defRPr>
            </a:lvl2pPr>
            <a:lvl3pPr marL="1143000" indent="-22860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3pPr>
            <a:lvl4pPr marL="1600200" indent="-228600"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4pPr>
            <a:lvl5pPr marL="2057400" indent="-228600"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0482" lvl="2" indent="0" algn="ctr" defTabSz="457178">
              <a:spcAft>
                <a:spcPts val="300"/>
              </a:spcAft>
              <a:buClr>
                <a:srgbClr val="79C150"/>
              </a:buClr>
              <a:buSzPct val="150000"/>
              <a:buNone/>
              <a:defRPr/>
            </a:pPr>
            <a:r>
              <a:rPr lang="en-GB" altLang="en-US" sz="1200" b="1" dirty="0">
                <a:solidFill>
                  <a:srgbClr val="FFFFFF"/>
                </a:solidFill>
                <a:latin typeface="Arial"/>
              </a:rPr>
              <a:t>LS mean difference at Month 6: 0.00% </a:t>
            </a:r>
            <a:br>
              <a:rPr lang="en-GB" altLang="en-US" sz="1200" b="1" dirty="0">
                <a:solidFill>
                  <a:srgbClr val="FFFFFF"/>
                </a:solidFill>
                <a:latin typeface="Arial"/>
              </a:rPr>
            </a:br>
            <a:r>
              <a:rPr lang="en-GB" altLang="en-US" sz="1200" b="1" dirty="0">
                <a:solidFill>
                  <a:srgbClr val="FFFFFF"/>
                </a:solidFill>
                <a:latin typeface="Arial"/>
              </a:rPr>
              <a:t>95% CI </a:t>
            </a:r>
            <a:r>
              <a:rPr lang="en-GB" altLang="en-US" sz="1200" b="1" dirty="0">
                <a:solidFill>
                  <a:srgbClr val="FFFFFF"/>
                </a:solidFill>
                <a:latin typeface="Arial"/>
                <a:cs typeface="Arial"/>
              </a:rPr>
              <a:t>–</a:t>
            </a:r>
            <a:r>
              <a:rPr lang="en-GB" altLang="en-US" sz="1200" b="1" dirty="0">
                <a:solidFill>
                  <a:srgbClr val="FFFFFF"/>
                </a:solidFill>
                <a:latin typeface="Arial"/>
              </a:rPr>
              <a:t>0.08 to 0.07%</a:t>
            </a:r>
          </a:p>
        </p:txBody>
      </p:sp>
      <p:graphicFrame>
        <p:nvGraphicFramePr>
          <p:cNvPr id="159" name="Table 158"/>
          <p:cNvGraphicFramePr>
            <a:graphicFrameLocks noGrp="1"/>
          </p:cNvGraphicFramePr>
          <p:nvPr>
            <p:extLst/>
          </p:nvPr>
        </p:nvGraphicFramePr>
        <p:xfrm>
          <a:off x="7896200" y="2273115"/>
          <a:ext cx="1743118" cy="779431"/>
        </p:xfrm>
        <a:graphic>
          <a:graphicData uri="http://schemas.openxmlformats.org/drawingml/2006/table">
            <a:tbl>
              <a:tblPr>
                <a:noFill/>
                <a:effectLst>
                  <a:outerShdw blurRad="40000" dist="20000" dir="5400000" rotWithShape="0">
                    <a:srgbClr val="000000">
                      <a:alpha val="38000"/>
                    </a:srgbClr>
                  </a:outerShdw>
                </a:effectLst>
              </a:tblPr>
              <a:tblGrid>
                <a:gridCol w="871559">
                  <a:extLst>
                    <a:ext uri="{9D8B030D-6E8A-4147-A177-3AD203B41FA5}">
                      <a16:colId xmlns:a16="http://schemas.microsoft.com/office/drawing/2014/main" val="20002"/>
                    </a:ext>
                  </a:extLst>
                </a:gridCol>
                <a:gridCol w="871559">
                  <a:extLst>
                    <a:ext uri="{9D8B030D-6E8A-4147-A177-3AD203B41FA5}">
                      <a16:colId xmlns:a16="http://schemas.microsoft.com/office/drawing/2014/main" val="20003"/>
                    </a:ext>
                  </a:extLst>
                </a:gridCol>
              </a:tblGrid>
              <a:tr h="417871">
                <a:tc>
                  <a:txBody>
                    <a:bodyPr/>
                    <a:lstStyle/>
                    <a:p>
                      <a:pPr algn="ctr"/>
                      <a:r>
                        <a:rPr lang="en-GB" sz="1300" b="1" dirty="0">
                          <a:solidFill>
                            <a:schemeClr val="accent2"/>
                          </a:solidFill>
                          <a:latin typeface="+mj-lt"/>
                        </a:rPr>
                        <a:t>Favors</a:t>
                      </a:r>
                      <a:br>
                        <a:rPr lang="en-GB" sz="1300" b="1" dirty="0">
                          <a:solidFill>
                            <a:schemeClr val="accent2"/>
                          </a:solidFill>
                          <a:latin typeface="+mj-lt"/>
                        </a:rPr>
                      </a:br>
                      <a:r>
                        <a:rPr lang="en-GB" sz="1300" b="1" dirty="0">
                          <a:solidFill>
                            <a:schemeClr val="accent2"/>
                          </a:solidFill>
                          <a:latin typeface="+mj-lt"/>
                        </a:rPr>
                        <a:t>Gla-300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ctr" defTabSz="457200" rtl="0" eaLnBrk="1" fontAlgn="ctr" latinLnBrk="0" hangingPunct="1">
                        <a:lnSpc>
                          <a:spcPct val="100000"/>
                        </a:lnSpc>
                        <a:spcBef>
                          <a:spcPts val="0"/>
                        </a:spcBef>
                        <a:spcAft>
                          <a:spcPts val="0"/>
                        </a:spcAft>
                        <a:buClrTx/>
                        <a:buSzTx/>
                        <a:buFontTx/>
                        <a:buNone/>
                        <a:tabLst/>
                        <a:defRPr/>
                      </a:pPr>
                      <a:r>
                        <a:rPr lang="en-GB" sz="1300" b="1" dirty="0">
                          <a:solidFill>
                            <a:srgbClr val="0092D0"/>
                          </a:solidFill>
                          <a:latin typeface="+mj-lt"/>
                        </a:rPr>
                        <a:t>Favors</a:t>
                      </a:r>
                      <a:br>
                        <a:rPr lang="en-GB" sz="1300" b="1" dirty="0">
                          <a:solidFill>
                            <a:srgbClr val="0092D0"/>
                          </a:solidFill>
                          <a:latin typeface="+mj-lt"/>
                        </a:rPr>
                      </a:br>
                      <a:r>
                        <a:rPr lang="en-GB" sz="1300" b="1" dirty="0">
                          <a:solidFill>
                            <a:srgbClr val="0092D0"/>
                          </a:solidFill>
                          <a:latin typeface="+mj-lt"/>
                        </a:rPr>
                        <a:t>Gla-100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1560">
                <a:tc>
                  <a:txBody>
                    <a:bodyPr/>
                    <a:lstStyle/>
                    <a:p>
                      <a:pPr algn="r"/>
                      <a:r>
                        <a:rPr lang="en-GB" sz="1900" b="1" dirty="0">
                          <a:solidFill>
                            <a:schemeClr val="accent2"/>
                          </a:solidFill>
                          <a:latin typeface="+mj-lt"/>
                        </a:rPr>
                        <a:t>←</a:t>
                      </a:r>
                    </a:p>
                  </a:txBody>
                  <a:tcPr marL="36000" marR="108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457200" rtl="0" eaLnBrk="1" fontAlgn="ctr" latinLnBrk="0" hangingPunct="1">
                        <a:lnSpc>
                          <a:spcPct val="100000"/>
                        </a:lnSpc>
                        <a:spcBef>
                          <a:spcPts val="0"/>
                        </a:spcBef>
                        <a:spcAft>
                          <a:spcPts val="0"/>
                        </a:spcAft>
                        <a:buClrTx/>
                        <a:buSzTx/>
                        <a:buFontTx/>
                        <a:buNone/>
                        <a:tabLst/>
                        <a:defRPr/>
                      </a:pPr>
                      <a:r>
                        <a:rPr lang="en-GB" sz="1900" b="1" dirty="0">
                          <a:solidFill>
                            <a:srgbClr val="0092D0"/>
                          </a:solidFill>
                          <a:latin typeface="+mj-lt"/>
                        </a:rPr>
                        <a:t>→</a:t>
                      </a:r>
                    </a:p>
                  </a:txBody>
                  <a:tcPr marL="108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cxnSp>
        <p:nvCxnSpPr>
          <p:cNvPr id="164" name="Straight Connector 163"/>
          <p:cNvCxnSpPr/>
          <p:nvPr/>
        </p:nvCxnSpPr>
        <p:spPr>
          <a:xfrm>
            <a:off x="8621510" y="3645760"/>
            <a:ext cx="109537" cy="0"/>
          </a:xfrm>
          <a:prstGeom prst="line">
            <a:avLst/>
          </a:prstGeom>
          <a:noFill/>
          <a:ln w="19050" cap="flat" cmpd="sng" algn="ctr">
            <a:solidFill>
              <a:srgbClr val="070809"/>
            </a:solidFill>
            <a:prstDash val="solid"/>
            <a:tailEnd type="none"/>
          </a:ln>
          <a:effectLst/>
        </p:spPr>
      </p:cxnSp>
      <p:sp>
        <p:nvSpPr>
          <p:cNvPr id="167" name="Diamond 166"/>
          <p:cNvSpPr/>
          <p:nvPr/>
        </p:nvSpPr>
        <p:spPr>
          <a:xfrm>
            <a:off x="8623779" y="3592803"/>
            <a:ext cx="106023" cy="106023"/>
          </a:xfrm>
          <a:prstGeom prst="diamond">
            <a:avLst/>
          </a:prstGeom>
          <a:solidFill>
            <a:srgbClr val="070809"/>
          </a:solidFill>
          <a:ln w="9525" cap="flat" cmpd="sng" algn="ctr">
            <a:noFill/>
            <a:prstDash val="solid"/>
          </a:ln>
          <a:effectLst/>
        </p:spPr>
        <p:txBody>
          <a:bodyPr lIns="121917" tIns="60959" rIns="121917" bIns="60959" rtlCol="0" anchor="ctr"/>
          <a:lstStyle/>
          <a:p>
            <a:pPr algn="ctr" defTabSz="457178">
              <a:defRPr/>
            </a:pPr>
            <a:endParaRPr lang="en-GB" sz="1867" kern="0" dirty="0">
              <a:solidFill>
                <a:srgbClr val="FFFFFF"/>
              </a:solidFill>
              <a:latin typeface="Arial"/>
            </a:endParaRPr>
          </a:p>
        </p:txBody>
      </p:sp>
      <p:cxnSp>
        <p:nvCxnSpPr>
          <p:cNvPr id="169" name="Straight Connector 168"/>
          <p:cNvCxnSpPr/>
          <p:nvPr/>
        </p:nvCxnSpPr>
        <p:spPr>
          <a:xfrm>
            <a:off x="8317574" y="3100663"/>
            <a:ext cx="236537" cy="0"/>
          </a:xfrm>
          <a:prstGeom prst="line">
            <a:avLst/>
          </a:prstGeom>
          <a:noFill/>
          <a:ln w="19050" cap="flat" cmpd="sng" algn="ctr">
            <a:solidFill>
              <a:srgbClr val="070809"/>
            </a:solidFill>
            <a:prstDash val="solid"/>
            <a:tailEnd type="none"/>
          </a:ln>
          <a:effectLst/>
        </p:spPr>
      </p:cxnSp>
      <p:sp>
        <p:nvSpPr>
          <p:cNvPr id="172" name="Diamond 171"/>
          <p:cNvSpPr/>
          <p:nvPr/>
        </p:nvSpPr>
        <p:spPr>
          <a:xfrm>
            <a:off x="8374101" y="3047703"/>
            <a:ext cx="106023" cy="106023"/>
          </a:xfrm>
          <a:prstGeom prst="diamond">
            <a:avLst/>
          </a:prstGeom>
          <a:solidFill>
            <a:srgbClr val="070809"/>
          </a:solidFill>
          <a:ln w="9525" cap="flat" cmpd="sng" algn="ctr">
            <a:noFill/>
            <a:prstDash val="solid"/>
          </a:ln>
          <a:effectLst/>
        </p:spPr>
        <p:txBody>
          <a:bodyPr lIns="121917" tIns="60959" rIns="121917" bIns="60959" rtlCol="0" anchor="ctr"/>
          <a:lstStyle/>
          <a:p>
            <a:pPr algn="ctr" defTabSz="457178">
              <a:defRPr/>
            </a:pPr>
            <a:endParaRPr lang="en-GB" sz="1867" kern="0" dirty="0">
              <a:solidFill>
                <a:srgbClr val="FFFFFF"/>
              </a:solidFill>
              <a:latin typeface="Arial"/>
            </a:endParaRPr>
          </a:p>
        </p:txBody>
      </p:sp>
      <p:grpSp>
        <p:nvGrpSpPr>
          <p:cNvPr id="173" name="Group 172"/>
          <p:cNvGrpSpPr/>
          <p:nvPr/>
        </p:nvGrpSpPr>
        <p:grpSpPr>
          <a:xfrm>
            <a:off x="7851799" y="2838796"/>
            <a:ext cx="1515579" cy="1356081"/>
            <a:chOff x="6921598" y="1787923"/>
            <a:chExt cx="1515577" cy="1356077"/>
          </a:xfrm>
        </p:grpSpPr>
        <p:sp>
          <p:nvSpPr>
            <p:cNvPr id="174" name="Rectangle 183"/>
            <p:cNvSpPr>
              <a:spLocks noChangeArrowheads="1"/>
            </p:cNvSpPr>
            <p:nvPr/>
          </p:nvSpPr>
          <p:spPr bwMode="auto">
            <a:xfrm>
              <a:off x="6921598" y="3000435"/>
              <a:ext cx="168316" cy="143565"/>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defTabSz="457178" eaLnBrk="0" fontAlgn="base" hangingPunct="0">
                <a:lnSpc>
                  <a:spcPct val="100000"/>
                </a:lnSpc>
                <a:spcBef>
                  <a:spcPct val="0"/>
                </a:spcBef>
                <a:spcAft>
                  <a:spcPct val="0"/>
                </a:spcAft>
                <a:buClrTx/>
                <a:buNone/>
                <a:defRPr/>
              </a:pPr>
              <a:r>
                <a:rPr lang="en-US" altLang="en-US" sz="933" kern="0" dirty="0">
                  <a:ea typeface="ＭＳ Ｐゴシック" charset="0"/>
                  <a:cs typeface="Arial" panose="020B0604020202020204" pitchFamily="34" charset="0"/>
                </a:rPr>
                <a:t>0.5</a:t>
              </a:r>
            </a:p>
          </p:txBody>
        </p:sp>
        <p:sp>
          <p:nvSpPr>
            <p:cNvPr id="175" name="Line 165"/>
            <p:cNvSpPr>
              <a:spLocks noChangeShapeType="1"/>
            </p:cNvSpPr>
            <p:nvPr/>
          </p:nvSpPr>
          <p:spPr bwMode="auto">
            <a:xfrm flipV="1">
              <a:off x="7005755" y="2950345"/>
              <a:ext cx="0" cy="40071"/>
            </a:xfrm>
            <a:prstGeom prst="line">
              <a:avLst/>
            </a:prstGeom>
            <a:noFill/>
            <a:ln w="19050" cap="flat">
              <a:solidFill>
                <a:srgbClr val="585858"/>
              </a:solidFill>
              <a:prstDash val="solid"/>
              <a:miter lim="800000"/>
              <a:headEnd/>
              <a:tailEnd/>
            </a:ln>
            <a:extLst/>
          </p:spPr>
          <p:txBody>
            <a:bodyPr/>
            <a:lstStyle/>
            <a:p>
              <a:pPr defTabSz="457178" eaLnBrk="0" fontAlgn="base" hangingPunct="0">
                <a:spcBef>
                  <a:spcPct val="0"/>
                </a:spcBef>
                <a:spcAft>
                  <a:spcPct val="0"/>
                </a:spcAft>
                <a:defRPr/>
              </a:pPr>
              <a:endParaRPr lang="en-GB" sz="1867" kern="0" dirty="0">
                <a:solidFill>
                  <a:srgbClr val="444492"/>
                </a:solidFill>
                <a:latin typeface="Arial"/>
                <a:ea typeface="ＭＳ Ｐゴシック" charset="0"/>
                <a:cs typeface="Arial" panose="020B0604020202020204" pitchFamily="34" charset="0"/>
              </a:endParaRPr>
            </a:p>
          </p:txBody>
        </p:sp>
        <p:sp>
          <p:nvSpPr>
            <p:cNvPr id="176" name="Rectangle 183"/>
            <p:cNvSpPr>
              <a:spLocks noChangeArrowheads="1"/>
            </p:cNvSpPr>
            <p:nvPr/>
          </p:nvSpPr>
          <p:spPr bwMode="auto">
            <a:xfrm>
              <a:off x="8268859" y="3000428"/>
              <a:ext cx="168316" cy="143565"/>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defTabSz="457178" eaLnBrk="0" fontAlgn="base" hangingPunct="0">
                <a:lnSpc>
                  <a:spcPct val="100000"/>
                </a:lnSpc>
                <a:spcBef>
                  <a:spcPct val="0"/>
                </a:spcBef>
                <a:spcAft>
                  <a:spcPct val="0"/>
                </a:spcAft>
                <a:buClrTx/>
                <a:buNone/>
                <a:defRPr/>
              </a:pPr>
              <a:r>
                <a:rPr lang="en-US" altLang="en-US" sz="933" kern="0" dirty="0">
                  <a:ea typeface="ＭＳ Ｐゴシック" charset="0"/>
                  <a:cs typeface="Arial" panose="020B0604020202020204" pitchFamily="34" charset="0"/>
                </a:rPr>
                <a:t>1.5</a:t>
              </a:r>
            </a:p>
          </p:txBody>
        </p:sp>
        <p:sp>
          <p:nvSpPr>
            <p:cNvPr id="177" name="Rectangle 183"/>
            <p:cNvSpPr>
              <a:spLocks noChangeArrowheads="1"/>
            </p:cNvSpPr>
            <p:nvPr/>
          </p:nvSpPr>
          <p:spPr bwMode="auto">
            <a:xfrm>
              <a:off x="7818510" y="3000432"/>
              <a:ext cx="67326" cy="143565"/>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defTabSz="457178" eaLnBrk="0" fontAlgn="base" hangingPunct="0">
                <a:lnSpc>
                  <a:spcPct val="100000"/>
                </a:lnSpc>
                <a:spcBef>
                  <a:spcPct val="0"/>
                </a:spcBef>
                <a:spcAft>
                  <a:spcPct val="0"/>
                </a:spcAft>
                <a:buClrTx/>
                <a:buNone/>
                <a:defRPr/>
              </a:pPr>
              <a:r>
                <a:rPr lang="en-US" altLang="en-US" sz="933" kern="0" dirty="0">
                  <a:ea typeface="ＭＳ Ｐゴシック" charset="0"/>
                  <a:cs typeface="Arial" panose="020B0604020202020204" pitchFamily="34" charset="0"/>
                </a:rPr>
                <a:t>1</a:t>
              </a:r>
            </a:p>
          </p:txBody>
        </p:sp>
        <p:cxnSp>
          <p:nvCxnSpPr>
            <p:cNvPr id="178" name="Straight Connector 177"/>
            <p:cNvCxnSpPr/>
            <p:nvPr/>
          </p:nvCxnSpPr>
          <p:spPr>
            <a:xfrm>
              <a:off x="7006361" y="2950345"/>
              <a:ext cx="1346200" cy="0"/>
            </a:xfrm>
            <a:prstGeom prst="line">
              <a:avLst/>
            </a:prstGeom>
            <a:noFill/>
            <a:ln w="19050" cap="sq">
              <a:solidFill>
                <a:srgbClr val="585858"/>
              </a:solidFill>
              <a:prstDash val="solid"/>
              <a:miter lim="800000"/>
              <a:headEnd/>
              <a:tailEnd/>
            </a:ln>
          </p:spPr>
        </p:cxnSp>
        <p:cxnSp>
          <p:nvCxnSpPr>
            <p:cNvPr id="179" name="Straight Connector 178"/>
            <p:cNvCxnSpPr/>
            <p:nvPr/>
          </p:nvCxnSpPr>
          <p:spPr>
            <a:xfrm flipV="1">
              <a:off x="7855346" y="1787923"/>
              <a:ext cx="0" cy="1188000"/>
            </a:xfrm>
            <a:prstGeom prst="line">
              <a:avLst/>
            </a:prstGeom>
            <a:noFill/>
            <a:ln w="19050" cap="flat">
              <a:solidFill>
                <a:srgbClr val="585858"/>
              </a:solidFill>
              <a:prstDash val="solid"/>
              <a:miter lim="800000"/>
              <a:headEnd/>
              <a:tailEnd/>
            </a:ln>
          </p:spPr>
        </p:cxnSp>
        <p:sp>
          <p:nvSpPr>
            <p:cNvPr id="180" name="Line 165"/>
            <p:cNvSpPr>
              <a:spLocks noChangeShapeType="1"/>
            </p:cNvSpPr>
            <p:nvPr/>
          </p:nvSpPr>
          <p:spPr bwMode="auto">
            <a:xfrm flipV="1">
              <a:off x="7855067" y="2950345"/>
              <a:ext cx="0" cy="40071"/>
            </a:xfrm>
            <a:prstGeom prst="line">
              <a:avLst/>
            </a:prstGeom>
            <a:noFill/>
            <a:ln w="19050" cap="flat">
              <a:solidFill>
                <a:srgbClr val="585858"/>
              </a:solidFill>
              <a:prstDash val="solid"/>
              <a:miter lim="800000"/>
              <a:headEnd/>
              <a:tailEnd/>
            </a:ln>
            <a:extLst/>
          </p:spPr>
          <p:txBody>
            <a:bodyPr/>
            <a:lstStyle/>
            <a:p>
              <a:pPr defTabSz="457178" eaLnBrk="0" fontAlgn="base" hangingPunct="0">
                <a:spcBef>
                  <a:spcPct val="0"/>
                </a:spcBef>
                <a:spcAft>
                  <a:spcPct val="0"/>
                </a:spcAft>
                <a:defRPr/>
              </a:pPr>
              <a:endParaRPr lang="en-GB" sz="1867" kern="0" dirty="0">
                <a:solidFill>
                  <a:srgbClr val="444492"/>
                </a:solidFill>
                <a:latin typeface="Arial"/>
                <a:ea typeface="ＭＳ Ｐゴシック" charset="0"/>
                <a:cs typeface="Arial" panose="020B0604020202020204" pitchFamily="34" charset="0"/>
              </a:endParaRPr>
            </a:p>
          </p:txBody>
        </p:sp>
        <p:sp>
          <p:nvSpPr>
            <p:cNvPr id="181" name="Line 165"/>
            <p:cNvSpPr>
              <a:spLocks noChangeShapeType="1"/>
            </p:cNvSpPr>
            <p:nvPr/>
          </p:nvSpPr>
          <p:spPr bwMode="auto">
            <a:xfrm flipV="1">
              <a:off x="8351955" y="2950345"/>
              <a:ext cx="0" cy="40071"/>
            </a:xfrm>
            <a:prstGeom prst="line">
              <a:avLst/>
            </a:prstGeom>
            <a:noFill/>
            <a:ln w="19050" cap="flat">
              <a:solidFill>
                <a:srgbClr val="585858"/>
              </a:solidFill>
              <a:prstDash val="solid"/>
              <a:miter lim="800000"/>
              <a:headEnd/>
              <a:tailEnd/>
            </a:ln>
            <a:extLst/>
          </p:spPr>
          <p:txBody>
            <a:bodyPr/>
            <a:lstStyle/>
            <a:p>
              <a:pPr defTabSz="457178" eaLnBrk="0" fontAlgn="base" hangingPunct="0">
                <a:spcBef>
                  <a:spcPct val="0"/>
                </a:spcBef>
                <a:spcAft>
                  <a:spcPct val="0"/>
                </a:spcAft>
                <a:defRPr/>
              </a:pPr>
              <a:endParaRPr lang="en-GB" sz="1867" kern="0" dirty="0">
                <a:solidFill>
                  <a:srgbClr val="444492"/>
                </a:solidFill>
                <a:latin typeface="Arial"/>
                <a:ea typeface="ＭＳ Ｐゴシック" charset="0"/>
                <a:cs typeface="Arial" panose="020B0604020202020204" pitchFamily="34" charset="0"/>
              </a:endParaRPr>
            </a:p>
          </p:txBody>
        </p:sp>
      </p:grpSp>
      <p:sp>
        <p:nvSpPr>
          <p:cNvPr id="182" name="Rectangle 183"/>
          <p:cNvSpPr>
            <a:spLocks noChangeArrowheads="1"/>
          </p:cNvSpPr>
          <p:nvPr/>
        </p:nvSpPr>
        <p:spPr bwMode="auto">
          <a:xfrm>
            <a:off x="7912879" y="4266686"/>
            <a:ext cx="1597223" cy="164212"/>
          </a:xfrm>
          <a:prstGeom prst="rect">
            <a:avLst/>
          </a:prstGeom>
          <a:noFill/>
          <a:ln>
            <a:noFill/>
          </a:ln>
          <a:extLst/>
        </p:spPr>
        <p:txBody>
          <a:bodyPr wrap="squar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defTabSz="457178" eaLnBrk="0" fontAlgn="base" hangingPunct="0">
              <a:lnSpc>
                <a:spcPct val="100000"/>
              </a:lnSpc>
              <a:spcBef>
                <a:spcPct val="0"/>
              </a:spcBef>
              <a:spcAft>
                <a:spcPct val="0"/>
              </a:spcAft>
              <a:buClrTx/>
              <a:buNone/>
              <a:defRPr/>
            </a:pPr>
            <a:r>
              <a:rPr lang="en-US" altLang="en-US" sz="1067" kern="0" dirty="0">
                <a:ea typeface="ＭＳ Ｐゴシック" charset="0"/>
                <a:cs typeface="Arial" panose="020B0604020202020204" pitchFamily="34" charset="0"/>
              </a:rPr>
              <a:t>Relative risk (95% CI)</a:t>
            </a:r>
          </a:p>
        </p:txBody>
      </p:sp>
      <p:graphicFrame>
        <p:nvGraphicFramePr>
          <p:cNvPr id="183" name="Table 182"/>
          <p:cNvGraphicFramePr>
            <a:graphicFrameLocks noGrp="1"/>
          </p:cNvGraphicFramePr>
          <p:nvPr>
            <p:extLst/>
          </p:nvPr>
        </p:nvGraphicFramePr>
        <p:xfrm>
          <a:off x="8989904" y="3450441"/>
          <a:ext cx="1498603" cy="366735"/>
        </p:xfrm>
        <a:graphic>
          <a:graphicData uri="http://schemas.openxmlformats.org/drawingml/2006/table">
            <a:tbl>
              <a:tblPr>
                <a:noFill/>
                <a:effectLst>
                  <a:outerShdw blurRad="40000" dist="20000" dir="5400000" rotWithShape="0">
                    <a:srgbClr val="000000">
                      <a:alpha val="38000"/>
                    </a:srgbClr>
                  </a:outerShdw>
                </a:effectLst>
              </a:tblPr>
              <a:tblGrid>
                <a:gridCol w="1498603">
                  <a:extLst>
                    <a:ext uri="{9D8B030D-6E8A-4147-A177-3AD203B41FA5}">
                      <a16:colId xmlns:a16="http://schemas.microsoft.com/office/drawing/2014/main" val="20001"/>
                    </a:ext>
                  </a:extLst>
                </a:gridCol>
              </a:tblGrid>
              <a:tr h="36673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accent1"/>
                          </a:solidFill>
                          <a:effectLst/>
                          <a:latin typeface="Arial"/>
                          <a:ea typeface="+mn-ea"/>
                          <a:cs typeface="+mn-cs"/>
                        </a:rPr>
                        <a:t>0.91</a:t>
                      </a:r>
                      <a:r>
                        <a:rPr lang="en-GB" sz="1200" b="1" i="0" u="none" strike="noStrike" kern="1200" baseline="0" dirty="0">
                          <a:solidFill>
                            <a:schemeClr val="accent1"/>
                          </a:solidFill>
                          <a:effectLst/>
                          <a:latin typeface="Arial"/>
                          <a:ea typeface="+mn-ea"/>
                          <a:cs typeface="+mn-cs"/>
                        </a:rPr>
                        <a:t> </a:t>
                      </a:r>
                      <a:r>
                        <a:rPr lang="en-GB" sz="1200" b="1" dirty="0">
                          <a:solidFill>
                            <a:schemeClr val="accent1"/>
                          </a:solidFill>
                        </a:rPr>
                        <a:t>(0.87</a:t>
                      </a:r>
                      <a:r>
                        <a:rPr lang="en-GB" sz="1200" b="1" baseline="0" dirty="0">
                          <a:solidFill>
                            <a:schemeClr val="accent1"/>
                          </a:solidFill>
                        </a:rPr>
                        <a:t> to </a:t>
                      </a:r>
                      <a:r>
                        <a:rPr lang="en-GB" sz="1200" b="1" dirty="0">
                          <a:solidFill>
                            <a:schemeClr val="accent1"/>
                          </a:solidFill>
                        </a:rPr>
                        <a:t>0.96)</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4434798"/>
                  </a:ext>
                </a:extLst>
              </a:tr>
            </a:tbl>
          </a:graphicData>
        </a:graphic>
      </p:graphicFrame>
      <p:graphicFrame>
        <p:nvGraphicFramePr>
          <p:cNvPr id="184" name="Table 183"/>
          <p:cNvGraphicFramePr>
            <a:graphicFrameLocks noGrp="1"/>
          </p:cNvGraphicFramePr>
          <p:nvPr>
            <p:extLst/>
          </p:nvPr>
        </p:nvGraphicFramePr>
        <p:xfrm>
          <a:off x="6716159" y="2558515"/>
          <a:ext cx="1580896" cy="1416372"/>
        </p:xfrm>
        <a:graphic>
          <a:graphicData uri="http://schemas.openxmlformats.org/drawingml/2006/table">
            <a:tbl>
              <a:tblPr>
                <a:noFill/>
                <a:effectLst>
                  <a:outerShdw blurRad="40000" dist="20000" dir="5400000" rotWithShape="0">
                    <a:srgbClr val="000000">
                      <a:alpha val="38000"/>
                    </a:srgbClr>
                  </a:outerShdw>
                </a:effectLst>
              </a:tblPr>
              <a:tblGrid>
                <a:gridCol w="1580896">
                  <a:extLst>
                    <a:ext uri="{9D8B030D-6E8A-4147-A177-3AD203B41FA5}">
                      <a16:colId xmlns:a16="http://schemas.microsoft.com/office/drawing/2014/main" val="20000"/>
                    </a:ext>
                  </a:extLst>
                </a:gridCol>
              </a:tblGrid>
              <a:tr h="357972">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1200" b="1" i="0" u="none" strike="noStrike" dirty="0">
                        <a:solidFill>
                          <a:schemeClr val="accent1"/>
                        </a:solidFill>
                        <a:effectLst/>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7760">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GB" sz="1200" b="1" i="0" u="none" strike="noStrike" dirty="0">
                          <a:solidFill>
                            <a:schemeClr val="accent1"/>
                          </a:solidFill>
                          <a:effectLst/>
                          <a:latin typeface="+mn-lt"/>
                        </a:rPr>
                        <a:t>Nocturnal</a:t>
                      </a:r>
                      <a:r>
                        <a:rPr lang="en-GB" sz="1200" b="1" i="0" u="none" strike="noStrike" baseline="0" dirty="0">
                          <a:solidFill>
                            <a:schemeClr val="accent1"/>
                          </a:solidFill>
                          <a:effectLst/>
                          <a:latin typeface="+mn-lt"/>
                        </a:rPr>
                        <a:t/>
                      </a:r>
                      <a:br>
                        <a:rPr lang="en-GB" sz="1200" b="1" i="0" u="none" strike="noStrike" baseline="0" dirty="0">
                          <a:solidFill>
                            <a:schemeClr val="accent1"/>
                          </a:solidFill>
                          <a:effectLst/>
                          <a:latin typeface="+mn-lt"/>
                        </a:rPr>
                      </a:br>
                      <a:r>
                        <a:rPr lang="en-GB" sz="1200" b="1" i="0" u="none" strike="noStrike" dirty="0">
                          <a:solidFill>
                            <a:schemeClr val="accent1"/>
                          </a:solidFill>
                          <a:effectLst/>
                          <a:latin typeface="+mn-lt"/>
                        </a:rPr>
                        <a:t>(00:00 h–05:59 h)</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06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200" b="1" i="0" u="none" strike="noStrike" dirty="0">
                        <a:solidFill>
                          <a:schemeClr val="accent1"/>
                        </a:solidFill>
                        <a:effectLst/>
                        <a:latin typeface="+mn-lt"/>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GB" sz="1200" b="1" i="0" u="none" strike="noStrike" dirty="0">
                          <a:solidFill>
                            <a:schemeClr val="accent1"/>
                          </a:solidFill>
                          <a:effectLst/>
                          <a:latin typeface="+mn-lt"/>
                        </a:rPr>
                        <a:t>Any time of day</a:t>
                      </a:r>
                      <a:r>
                        <a:rPr lang="en-GB" sz="1200" b="1" i="0" u="none" strike="noStrike" baseline="0" dirty="0">
                          <a:solidFill>
                            <a:schemeClr val="accent1"/>
                          </a:solidFill>
                          <a:effectLst/>
                          <a:latin typeface="+mn-lt"/>
                        </a:rPr>
                        <a:t/>
                      </a:r>
                      <a:br>
                        <a:rPr lang="en-GB" sz="1200" b="1" i="0" u="none" strike="noStrike" baseline="0" dirty="0">
                          <a:solidFill>
                            <a:schemeClr val="accent1"/>
                          </a:solidFill>
                          <a:effectLst/>
                          <a:latin typeface="+mn-lt"/>
                        </a:rPr>
                      </a:br>
                      <a:r>
                        <a:rPr lang="en-GB" sz="1200" b="1" i="0" u="none" strike="noStrike" dirty="0">
                          <a:solidFill>
                            <a:schemeClr val="accent1"/>
                          </a:solidFill>
                          <a:effectLst/>
                          <a:latin typeface="+mn-lt"/>
                        </a:rPr>
                        <a:t>(24 h)</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7709531"/>
                  </a:ext>
                </a:extLst>
              </a:tr>
            </a:tbl>
          </a:graphicData>
        </a:graphic>
      </p:graphicFrame>
      <p:graphicFrame>
        <p:nvGraphicFramePr>
          <p:cNvPr id="185" name="Table 184"/>
          <p:cNvGraphicFramePr>
            <a:graphicFrameLocks noGrp="1"/>
          </p:cNvGraphicFramePr>
          <p:nvPr>
            <p:extLst/>
          </p:nvPr>
        </p:nvGraphicFramePr>
        <p:xfrm>
          <a:off x="8830230" y="2979421"/>
          <a:ext cx="1802276" cy="254880"/>
        </p:xfrm>
        <a:graphic>
          <a:graphicData uri="http://schemas.openxmlformats.org/drawingml/2006/table">
            <a:tbl>
              <a:tblPr>
                <a:noFill/>
                <a:effectLst>
                  <a:outerShdw blurRad="40000" dist="20000" dir="5400000" rotWithShape="0">
                    <a:srgbClr val="000000">
                      <a:alpha val="38000"/>
                    </a:srgbClr>
                  </a:outerShdw>
                </a:effectLst>
              </a:tblPr>
              <a:tblGrid>
                <a:gridCol w="1802276">
                  <a:extLst>
                    <a:ext uri="{9D8B030D-6E8A-4147-A177-3AD203B41FA5}">
                      <a16:colId xmlns:a16="http://schemas.microsoft.com/office/drawing/2014/main" val="20001"/>
                    </a:ext>
                  </a:extLst>
                </a:gridCol>
              </a:tblGrid>
              <a:tr h="25488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accent1"/>
                          </a:solidFill>
                          <a:effectLst/>
                          <a:latin typeface="Arial"/>
                          <a:ea typeface="+mn-ea"/>
                          <a:cs typeface="+mn-cs"/>
                        </a:rPr>
                        <a:t>0.75</a:t>
                      </a:r>
                      <a:r>
                        <a:rPr lang="en-GB" sz="1200" b="1" i="0" u="none" strike="noStrike" kern="1200" baseline="0" dirty="0">
                          <a:solidFill>
                            <a:schemeClr val="accent1"/>
                          </a:solidFill>
                          <a:effectLst/>
                          <a:latin typeface="Arial"/>
                          <a:ea typeface="+mn-ea"/>
                          <a:cs typeface="+mn-cs"/>
                        </a:rPr>
                        <a:t> </a:t>
                      </a:r>
                      <a:r>
                        <a:rPr lang="en-GB" sz="1200" b="1" dirty="0">
                          <a:solidFill>
                            <a:schemeClr val="accent1"/>
                          </a:solidFill>
                        </a:rPr>
                        <a:t>(0.68</a:t>
                      </a:r>
                      <a:r>
                        <a:rPr lang="en-GB" sz="1200" b="1" baseline="0" dirty="0">
                          <a:solidFill>
                            <a:schemeClr val="accent1"/>
                          </a:solidFill>
                        </a:rPr>
                        <a:t> to </a:t>
                      </a:r>
                      <a:r>
                        <a:rPr lang="en-GB" sz="1200" b="1" dirty="0">
                          <a:solidFill>
                            <a:schemeClr val="accent1"/>
                          </a:solidFill>
                        </a:rPr>
                        <a:t>0.83)</a:t>
                      </a: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 name="Rectangle: Rounded Corners 1">
            <a:extLst>
              <a:ext uri="{FF2B5EF4-FFF2-40B4-BE49-F238E27FC236}">
                <a16:creationId xmlns:a16="http://schemas.microsoft.com/office/drawing/2014/main" id="{C47127B4-12A9-4C9A-A975-44E4BE3AC7F8}"/>
              </a:ext>
            </a:extLst>
          </p:cNvPr>
          <p:cNvSpPr/>
          <p:nvPr/>
        </p:nvSpPr>
        <p:spPr>
          <a:xfrm>
            <a:off x="1060116" y="1362760"/>
            <a:ext cx="4653925" cy="3502640"/>
          </a:xfrm>
          <a:prstGeom prst="roundRect">
            <a:avLst/>
          </a:prstGeom>
          <a:no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
        <p:nvSpPr>
          <p:cNvPr id="160" name="Rectangle: Rounded Corners 159">
            <a:extLst>
              <a:ext uri="{FF2B5EF4-FFF2-40B4-BE49-F238E27FC236}">
                <a16:creationId xmlns:a16="http://schemas.microsoft.com/office/drawing/2014/main" id="{CD8D95B4-9743-4C32-9B11-BBA3F0F037AE}"/>
              </a:ext>
            </a:extLst>
          </p:cNvPr>
          <p:cNvSpPr/>
          <p:nvPr/>
        </p:nvSpPr>
        <p:spPr>
          <a:xfrm>
            <a:off x="6511281" y="1362760"/>
            <a:ext cx="4194587" cy="3502640"/>
          </a:xfrm>
          <a:prstGeom prst="roundRect">
            <a:avLst/>
          </a:prstGeom>
          <a:no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
        <p:nvSpPr>
          <p:cNvPr id="6" name="Rectangle 5">
            <a:extLst>
              <a:ext uri="{FF2B5EF4-FFF2-40B4-BE49-F238E27FC236}">
                <a16:creationId xmlns:a16="http://schemas.microsoft.com/office/drawing/2014/main" id="{72803E2F-FBF9-47ED-8FA0-322A4ACC026C}"/>
              </a:ext>
            </a:extLst>
          </p:cNvPr>
          <p:cNvSpPr/>
          <p:nvPr/>
        </p:nvSpPr>
        <p:spPr>
          <a:xfrm>
            <a:off x="5357748" y="1806839"/>
            <a:ext cx="160544" cy="25704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
        <p:nvSpPr>
          <p:cNvPr id="103" name="Title 5">
            <a:extLst>
              <a:ext uri="{FF2B5EF4-FFF2-40B4-BE49-F238E27FC236}">
                <a16:creationId xmlns:a16="http://schemas.microsoft.com/office/drawing/2014/main" id="{64A2D78F-9712-48CF-8B74-D9191F0A20A3}"/>
              </a:ext>
            </a:extLst>
          </p:cNvPr>
          <p:cNvSpPr txBox="1">
            <a:spLocks/>
          </p:cNvSpPr>
          <p:nvPr/>
        </p:nvSpPr>
        <p:spPr>
          <a:xfrm>
            <a:off x="1842120" y="4793649"/>
            <a:ext cx="8686800" cy="850915"/>
          </a:xfrm>
          <a:prstGeom prst="rect">
            <a:avLst/>
          </a:prstGeom>
        </p:spPr>
        <p:txBody>
          <a:bodyPr vert="horz" lIns="0" tIns="0" rIns="0" bIns="0" rtlCol="0" anchor="t" anchorCtr="0">
            <a:noAutofit/>
          </a:bodyPr>
          <a:lstStyle>
            <a:lvl1pPr algn="l" defTabSz="457200" rtl="0" eaLnBrk="1" latinLnBrk="0" hangingPunct="1">
              <a:lnSpc>
                <a:spcPct val="90000"/>
              </a:lnSpc>
              <a:spcBef>
                <a:spcPct val="0"/>
              </a:spcBef>
              <a:buNone/>
              <a:defRPr sz="2800" b="1" kern="1200">
                <a:solidFill>
                  <a:schemeClr val="accent1"/>
                </a:solidFill>
                <a:latin typeface="+mj-lt"/>
                <a:ea typeface="+mj-ea"/>
                <a:cs typeface="+mj-cs"/>
              </a:defRPr>
            </a:lvl1pPr>
          </a:lstStyle>
          <a:p>
            <a:pPr marL="285737" indent="-285737">
              <a:buClr>
                <a:schemeClr val="accent2"/>
              </a:buClr>
              <a:buFont typeface="Arial" panose="020B0604020202020204" pitchFamily="34" charset="0"/>
              <a:buChar char="•"/>
            </a:pPr>
            <a:endParaRPr lang="en-US" sz="1600" b="0" dirty="0">
              <a:solidFill>
                <a:schemeClr val="accent4"/>
              </a:solidFill>
            </a:endParaRPr>
          </a:p>
        </p:txBody>
      </p:sp>
      <p:sp>
        <p:nvSpPr>
          <p:cNvPr id="8" name="Rectangle 7">
            <a:extLst>
              <a:ext uri="{FF2B5EF4-FFF2-40B4-BE49-F238E27FC236}">
                <a16:creationId xmlns:a16="http://schemas.microsoft.com/office/drawing/2014/main" id="{44A65411-6B9B-4990-850E-1F4C53AD2DCB}"/>
              </a:ext>
            </a:extLst>
          </p:cNvPr>
          <p:cNvSpPr/>
          <p:nvPr/>
        </p:nvSpPr>
        <p:spPr>
          <a:xfrm>
            <a:off x="1508563" y="1790007"/>
            <a:ext cx="199615" cy="1483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Tree>
    <p:extLst>
      <p:ext uri="{BB962C8B-B14F-4D97-AF65-F5344CB8AC3E}">
        <p14:creationId xmlns:p14="http://schemas.microsoft.com/office/powerpoint/2010/main" val="7407745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bwMode="auto">
          <a:xfrm>
            <a:off x="822267" y="1755025"/>
            <a:ext cx="10335491" cy="28678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a:bodyPr>
          <a:lstStyle/>
          <a:p>
            <a:r>
              <a:rPr lang="en-GB" dirty="0">
                <a:solidFill>
                  <a:schemeClr val="tx1"/>
                </a:solidFill>
                <a:latin typeface="+mn-lt"/>
              </a:rPr>
              <a:t>EDITION 2</a:t>
            </a:r>
            <a:r>
              <a:rPr lang="en-GB" sz="2400" b="0" dirty="0">
                <a:solidFill>
                  <a:schemeClr val="tx1"/>
                </a:solidFill>
                <a:latin typeface="+mn-lt"/>
              </a:rPr>
              <a:t/>
            </a:r>
            <a:br>
              <a:rPr lang="en-GB" sz="2400" b="0" dirty="0">
                <a:solidFill>
                  <a:schemeClr val="tx1"/>
                </a:solidFill>
                <a:latin typeface="+mn-lt"/>
              </a:rPr>
            </a:br>
            <a:r>
              <a:rPr lang="en-US" sz="2400" b="0" dirty="0">
                <a:solidFill>
                  <a:schemeClr val="tx1"/>
                </a:solidFill>
                <a:latin typeface="+mn-lt"/>
              </a:rPr>
              <a:t>6-Month, Multicenter, Randomized, Open-label, Parallel-group Study Comparing the Efficacy and Safety of Gla-300 and Gla-100 both in Combination With </a:t>
            </a:r>
            <a:r>
              <a:rPr lang="en-US" sz="2400" b="0" dirty="0" smtClean="0">
                <a:solidFill>
                  <a:schemeClr val="tx1"/>
                </a:solidFill>
                <a:latin typeface="+mn-lt"/>
              </a:rPr>
              <a:t>Oral </a:t>
            </a:r>
            <a:r>
              <a:rPr lang="en-US" sz="2400" b="0" dirty="0" err="1" smtClean="0">
                <a:solidFill>
                  <a:schemeClr val="tx1"/>
                </a:solidFill>
                <a:latin typeface="+mn-lt"/>
              </a:rPr>
              <a:t>Antihyperglycemic</a:t>
            </a:r>
            <a:r>
              <a:rPr lang="en-US" sz="2400" b="0" dirty="0" smtClean="0">
                <a:solidFill>
                  <a:schemeClr val="tx1"/>
                </a:solidFill>
                <a:latin typeface="+mn-lt"/>
              </a:rPr>
              <a:t> </a:t>
            </a:r>
            <a:r>
              <a:rPr lang="en-US" sz="2400" b="0" dirty="0">
                <a:solidFill>
                  <a:schemeClr val="tx1"/>
                </a:solidFill>
                <a:latin typeface="+mn-lt"/>
              </a:rPr>
              <a:t>Drug(s) in Patients With T2DM With a 6-Month Safety Extension Period</a:t>
            </a:r>
            <a:endParaRPr lang="en-GB" sz="2400" b="0" dirty="0">
              <a:solidFill>
                <a:schemeClr val="tx1"/>
              </a:solidFill>
              <a:latin typeface="+mn-lt"/>
            </a:endParaRPr>
          </a:p>
        </p:txBody>
      </p:sp>
      <p:sp>
        <p:nvSpPr>
          <p:cNvPr id="4" name="TextBox 9"/>
          <p:cNvSpPr txBox="1">
            <a:spLocks noChangeArrowheads="1"/>
          </p:cNvSpPr>
          <p:nvPr/>
        </p:nvSpPr>
        <p:spPr bwMode="auto">
          <a:xfrm>
            <a:off x="2006601" y="6032694"/>
            <a:ext cx="769875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900" dirty="0" err="1"/>
              <a:t>Yki-Järvinen</a:t>
            </a:r>
            <a:r>
              <a:rPr lang="en-US" sz="900" dirty="0"/>
              <a:t> H et al. Diabetes Care. 2014</a:t>
            </a:r>
            <a:r>
              <a:rPr lang="en-GB" sz="900" dirty="0"/>
              <a:t>;37:3235-43</a:t>
            </a:r>
            <a:r>
              <a:rPr lang="en-AU" sz="900" dirty="0"/>
              <a:t>; </a:t>
            </a:r>
            <a:r>
              <a:rPr lang="en-US" sz="900" dirty="0" err="1"/>
              <a:t>Yki-J</a:t>
            </a:r>
            <a:r>
              <a:rPr lang="en-US" sz="900" dirty="0" err="1">
                <a:cs typeface="Arial"/>
              </a:rPr>
              <a:t>ärvinen</a:t>
            </a:r>
            <a:r>
              <a:rPr lang="en-US" sz="900" dirty="0">
                <a:cs typeface="Arial"/>
              </a:rPr>
              <a:t> H</a:t>
            </a:r>
            <a:r>
              <a:rPr lang="en-US" sz="900" dirty="0"/>
              <a:t> et al. </a:t>
            </a:r>
            <a:r>
              <a:rPr lang="pt-BR" sz="900" dirty="0"/>
              <a:t>Diabetes Obes Metab. 2015;17:1142-9</a:t>
            </a:r>
            <a:endParaRPr lang="en-GB" sz="900" b="1" dirty="0">
              <a:solidFill>
                <a:srgbClr val="FFC000"/>
              </a:solidFill>
            </a:endParaRPr>
          </a:p>
        </p:txBody>
      </p:sp>
    </p:spTree>
    <p:extLst>
      <p:ext uri="{BB962C8B-B14F-4D97-AF65-F5344CB8AC3E}">
        <p14:creationId xmlns:p14="http://schemas.microsoft.com/office/powerpoint/2010/main" val="49079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bwMode="auto">
          <a:xfrm>
            <a:off x="233362" y="324173"/>
            <a:ext cx="7920038"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en-GB" sz="4400" dirty="0"/>
              <a:t>Trial design</a:t>
            </a:r>
            <a:endParaRPr lang="en-GB" sz="4400" baseline="30000" dirty="0"/>
          </a:p>
        </p:txBody>
      </p:sp>
      <p:sp>
        <p:nvSpPr>
          <p:cNvPr id="21" name="Content Placeholder 2"/>
          <p:cNvSpPr txBox="1">
            <a:spLocks/>
          </p:cNvSpPr>
          <p:nvPr/>
        </p:nvSpPr>
        <p:spPr>
          <a:xfrm>
            <a:off x="2079575" y="981075"/>
            <a:ext cx="2326398" cy="3205163"/>
          </a:xfrm>
          <a:prstGeom prst="roundRect">
            <a:avLst>
              <a:gd name="adj" fmla="val 17352"/>
            </a:avLst>
          </a:prstGeom>
          <a:solidFill>
            <a:schemeClr val="tx2">
              <a:lumMod val="20000"/>
              <a:lumOff val="80000"/>
            </a:schemeClr>
          </a:solidFill>
        </p:spPr>
        <p:txBody>
          <a:bodyPr>
            <a:noAutofit/>
          </a:bodyPr>
          <a:lstStyle>
            <a:lvl1pPr marL="169863" indent="-169863" algn="l" defTabSz="457200" rtl="0" eaLnBrk="1" latinLnBrk="0" hangingPunct="1">
              <a:lnSpc>
                <a:spcPct val="90000"/>
              </a:lnSpc>
              <a:spcBef>
                <a:spcPts val="1200"/>
              </a:spcBef>
              <a:buClr>
                <a:schemeClr val="accent2"/>
              </a:buClr>
              <a:buFont typeface="Arial"/>
              <a:buChar char="•"/>
              <a:defRPr sz="2400" kern="1200">
                <a:solidFill>
                  <a:srgbClr val="596169"/>
                </a:solidFill>
                <a:latin typeface="+mn-lt"/>
                <a:ea typeface="+mn-ea"/>
                <a:cs typeface="+mn-cs"/>
              </a:defRPr>
            </a:lvl1pPr>
            <a:lvl2pPr marL="742950" indent="-285750" algn="l" defTabSz="457200" rtl="0" eaLnBrk="1" latinLnBrk="0" hangingPunct="1">
              <a:lnSpc>
                <a:spcPct val="90000"/>
              </a:lnSpc>
              <a:spcBef>
                <a:spcPct val="20000"/>
              </a:spcBef>
              <a:buClr>
                <a:schemeClr val="accent2"/>
              </a:buClr>
              <a:buFont typeface="Arial"/>
              <a:buChar char="–"/>
              <a:defRPr sz="2000" kern="1200">
                <a:solidFill>
                  <a:srgbClr val="596169"/>
                </a:solidFill>
                <a:latin typeface="+mn-lt"/>
                <a:ea typeface="+mn-ea"/>
                <a:cs typeface="+mn-cs"/>
              </a:defRPr>
            </a:lvl2pPr>
            <a:lvl3pPr marL="1143000" indent="-228600" algn="l" defTabSz="457200" rtl="0" eaLnBrk="1" latinLnBrk="0" hangingPunct="1">
              <a:lnSpc>
                <a:spcPct val="90000"/>
              </a:lnSpc>
              <a:spcBef>
                <a:spcPct val="20000"/>
              </a:spcBef>
              <a:buClr>
                <a:schemeClr val="accent2"/>
              </a:buClr>
              <a:buFont typeface="Arial"/>
              <a:buChar char="•"/>
              <a:defRPr sz="1800" kern="1200">
                <a:solidFill>
                  <a:srgbClr val="596169"/>
                </a:solidFill>
                <a:latin typeface="+mn-lt"/>
                <a:ea typeface="+mn-ea"/>
                <a:cs typeface="+mn-cs"/>
              </a:defRPr>
            </a:lvl3pPr>
            <a:lvl4pPr marL="1600200" indent="-228600" algn="l" defTabSz="457200" rtl="0" eaLnBrk="1" latinLnBrk="0" hangingPunct="1">
              <a:lnSpc>
                <a:spcPct val="90000"/>
              </a:lnSpc>
              <a:spcBef>
                <a:spcPct val="20000"/>
              </a:spcBef>
              <a:buClr>
                <a:schemeClr val="accent2"/>
              </a:buClr>
              <a:buFont typeface="Arial"/>
              <a:buChar char="–"/>
              <a:defRPr sz="1600" kern="1200">
                <a:solidFill>
                  <a:srgbClr val="596169"/>
                </a:solidFill>
                <a:latin typeface="+mn-lt"/>
                <a:ea typeface="+mn-ea"/>
                <a:cs typeface="+mn-cs"/>
              </a:defRPr>
            </a:lvl4pPr>
            <a:lvl5pPr marL="2057400" indent="-228600" algn="l" defTabSz="457200" rtl="0" eaLnBrk="1" latinLnBrk="0" hangingPunct="1">
              <a:lnSpc>
                <a:spcPct val="90000"/>
              </a:lnSpc>
              <a:spcBef>
                <a:spcPct val="20000"/>
              </a:spcBef>
              <a:buClr>
                <a:schemeClr val="accent2"/>
              </a:buClr>
              <a:buFont typeface="Arial"/>
              <a:buChar char="»"/>
              <a:defRPr sz="14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defRPr/>
            </a:pPr>
            <a:r>
              <a:rPr lang="en-GB" sz="1400" b="1" dirty="0">
                <a:solidFill>
                  <a:schemeClr val="accent3"/>
                </a:solidFill>
              </a:rPr>
              <a:t>Inclusion criteria</a:t>
            </a:r>
          </a:p>
          <a:p>
            <a:pPr marL="85725" indent="-85725">
              <a:spcBef>
                <a:spcPts val="600"/>
              </a:spcBef>
              <a:buClr>
                <a:schemeClr val="tx2"/>
              </a:buClr>
              <a:buFont typeface="Arial" pitchFamily="34" charset="0"/>
              <a:buChar char="•"/>
              <a:defRPr/>
            </a:pPr>
            <a:r>
              <a:rPr lang="en-GB" sz="1400" dirty="0"/>
              <a:t>Males and females</a:t>
            </a:r>
          </a:p>
          <a:p>
            <a:pPr marL="85725" indent="-85725">
              <a:spcBef>
                <a:spcPts val="600"/>
              </a:spcBef>
              <a:buClr>
                <a:schemeClr val="tx2"/>
              </a:buClr>
              <a:buFont typeface="Arial" pitchFamily="34" charset="0"/>
              <a:buChar char="•"/>
              <a:defRPr/>
            </a:pPr>
            <a:r>
              <a:rPr lang="en-GB" sz="1400" dirty="0"/>
              <a:t>Aged ≥18 years</a:t>
            </a:r>
          </a:p>
          <a:p>
            <a:pPr marL="85725" indent="-85725">
              <a:spcBef>
                <a:spcPts val="600"/>
              </a:spcBef>
              <a:buClr>
                <a:schemeClr val="tx2"/>
              </a:buClr>
              <a:buFont typeface="Arial" pitchFamily="34" charset="0"/>
              <a:buChar char="•"/>
              <a:defRPr/>
            </a:pPr>
            <a:r>
              <a:rPr lang="en-GB" sz="1400" b="1" dirty="0"/>
              <a:t>T2DM</a:t>
            </a:r>
            <a:r>
              <a:rPr lang="en-GB" sz="1400" dirty="0"/>
              <a:t> (as defined by the WHO)</a:t>
            </a:r>
          </a:p>
          <a:p>
            <a:pPr marL="85725" indent="-85725">
              <a:spcBef>
                <a:spcPts val="600"/>
              </a:spcBef>
              <a:buClr>
                <a:schemeClr val="tx2"/>
              </a:buClr>
              <a:buFont typeface="Arial" pitchFamily="34" charset="0"/>
              <a:buChar char="•"/>
              <a:defRPr/>
            </a:pPr>
            <a:r>
              <a:rPr lang="en-GB" sz="1400" dirty="0"/>
              <a:t>HbA</a:t>
            </a:r>
            <a:r>
              <a:rPr lang="en-GB" sz="1400" baseline="-25000" dirty="0"/>
              <a:t>1C</a:t>
            </a:r>
            <a:r>
              <a:rPr lang="en-GB" sz="1400" dirty="0"/>
              <a:t> 7.0</a:t>
            </a:r>
            <a:r>
              <a:rPr lang="en-GB" sz="1400" dirty="0">
                <a:cs typeface="Arial"/>
              </a:rPr>
              <a:t>–</a:t>
            </a:r>
            <a:r>
              <a:rPr lang="en-GB" sz="1400" dirty="0"/>
              <a:t>10.0%</a:t>
            </a:r>
          </a:p>
          <a:p>
            <a:pPr marL="85725" indent="-85725">
              <a:spcBef>
                <a:spcPts val="600"/>
              </a:spcBef>
              <a:buClr>
                <a:schemeClr val="tx2"/>
              </a:buClr>
              <a:buFont typeface="Arial" pitchFamily="34" charset="0"/>
              <a:buChar char="•"/>
              <a:defRPr/>
            </a:pPr>
            <a:r>
              <a:rPr lang="en-GB" sz="1400" dirty="0"/>
              <a:t>Established treatment with high-dose (≥42 U daily) basal insulin (Gla-100</a:t>
            </a:r>
            <a:r>
              <a:rPr lang="en-GB" sz="1400" baseline="30000" dirty="0"/>
              <a:t> </a:t>
            </a:r>
            <a:r>
              <a:rPr lang="en-GB" sz="1400" dirty="0"/>
              <a:t>or NPH) together with OADs (excl. SU) and without mealtime insulin</a:t>
            </a:r>
          </a:p>
          <a:p>
            <a:pPr marL="85725" indent="-85725">
              <a:spcBef>
                <a:spcPts val="600"/>
              </a:spcBef>
              <a:buClr>
                <a:schemeClr val="tx2"/>
              </a:buClr>
              <a:buFont typeface="Arial" pitchFamily="34" charset="0"/>
              <a:buChar char="•"/>
              <a:defRPr/>
            </a:pPr>
            <a:endParaRPr lang="en-GB" sz="1400" dirty="0"/>
          </a:p>
          <a:p>
            <a:pPr>
              <a:lnSpc>
                <a:spcPct val="100000"/>
              </a:lnSpc>
              <a:spcBef>
                <a:spcPts val="600"/>
              </a:spcBef>
              <a:spcAft>
                <a:spcPts val="300"/>
              </a:spcAft>
              <a:buClr>
                <a:schemeClr val="tx2"/>
              </a:buClr>
              <a:buFont typeface="Arial" panose="020B0604020202020204" pitchFamily="34" charset="0"/>
              <a:buChar char="•"/>
              <a:defRPr/>
            </a:pPr>
            <a:endParaRPr lang="en-GB" sz="1600" dirty="0"/>
          </a:p>
        </p:txBody>
      </p:sp>
      <p:cxnSp>
        <p:nvCxnSpPr>
          <p:cNvPr id="24" name="Straight Arrow Connector 23"/>
          <p:cNvCxnSpPr/>
          <p:nvPr/>
        </p:nvCxnSpPr>
        <p:spPr>
          <a:xfrm>
            <a:off x="6932622" y="3429000"/>
            <a:ext cx="0" cy="1476000"/>
          </a:xfrm>
          <a:prstGeom prst="straightConnector1">
            <a:avLst/>
          </a:prstGeom>
          <a:ln w="19050">
            <a:solidFill>
              <a:srgbClr val="0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5181600" y="3425796"/>
            <a:ext cx="0" cy="1476000"/>
          </a:xfrm>
          <a:prstGeom prst="straightConnector1">
            <a:avLst/>
          </a:prstGeom>
          <a:ln w="19050">
            <a:solidFill>
              <a:srgbClr val="0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6095286" y="1836736"/>
            <a:ext cx="0" cy="849315"/>
          </a:xfrm>
          <a:prstGeom prst="straightConnector1">
            <a:avLst/>
          </a:prstGeom>
          <a:ln w="19050">
            <a:solidFill>
              <a:srgbClr val="0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5200953" y="3722012"/>
            <a:ext cx="1511439" cy="307777"/>
          </a:xfrm>
          <a:prstGeom prst="rect">
            <a:avLst/>
          </a:prstGeom>
          <a:solidFill>
            <a:schemeClr val="bg2">
              <a:lumMod val="20000"/>
              <a:lumOff val="80000"/>
            </a:schemeClr>
          </a:solidFill>
        </p:spPr>
        <p:txBody>
          <a:bodyPr wrap="none" rtlCol="0">
            <a:spAutoFit/>
          </a:bodyPr>
          <a:lstStyle/>
          <a:p>
            <a:r>
              <a:rPr lang="en-US" sz="1400" dirty="0">
                <a:solidFill>
                  <a:schemeClr val="tx2"/>
                </a:solidFill>
              </a:rPr>
              <a:t>Week 0 to Week 8</a:t>
            </a:r>
          </a:p>
        </p:txBody>
      </p:sp>
      <p:sp>
        <p:nvSpPr>
          <p:cNvPr id="29" name="Content Placeholder 2"/>
          <p:cNvSpPr>
            <a:spLocks noGrp="1"/>
          </p:cNvSpPr>
          <p:nvPr>
            <p:ph sz="half" idx="1"/>
          </p:nvPr>
        </p:nvSpPr>
        <p:spPr>
          <a:xfrm>
            <a:off x="5244255" y="1379537"/>
            <a:ext cx="1661370" cy="504000"/>
          </a:xfrm>
          <a:solidFill>
            <a:schemeClr val="tx2">
              <a:lumMod val="20000"/>
              <a:lumOff val="80000"/>
            </a:schemeClr>
          </a:solidFill>
        </p:spPr>
        <p:txBody>
          <a:bodyPr vert="horz" lIns="0" tIns="72000" rIns="0" bIns="72000" rtlCol="0" anchor="ctr">
            <a:noAutofit/>
          </a:bodyPr>
          <a:lstStyle/>
          <a:p>
            <a:pPr marL="0" indent="0" algn="ctr">
              <a:buNone/>
              <a:defRPr/>
            </a:pPr>
            <a:r>
              <a:rPr lang="en-US" sz="1500" b="1" dirty="0">
                <a:solidFill>
                  <a:schemeClr val="accent3"/>
                </a:solidFill>
              </a:rPr>
              <a:t>Participants</a:t>
            </a:r>
            <a:br>
              <a:rPr lang="en-US" sz="1500" b="1" dirty="0">
                <a:solidFill>
                  <a:schemeClr val="accent3"/>
                </a:solidFill>
              </a:rPr>
            </a:br>
            <a:r>
              <a:rPr lang="en-US" sz="1500" b="1" dirty="0">
                <a:solidFill>
                  <a:schemeClr val="accent3"/>
                </a:solidFill>
              </a:rPr>
              <a:t>N=811</a:t>
            </a:r>
          </a:p>
        </p:txBody>
      </p:sp>
      <p:sp>
        <p:nvSpPr>
          <p:cNvPr id="30" name="Content Placeholder 2"/>
          <p:cNvSpPr>
            <a:spLocks noGrp="1"/>
          </p:cNvSpPr>
          <p:nvPr>
            <p:ph sz="half" idx="1"/>
          </p:nvPr>
        </p:nvSpPr>
        <p:spPr>
          <a:xfrm>
            <a:off x="5252203" y="1989134"/>
            <a:ext cx="1653423" cy="504000"/>
          </a:xfrm>
          <a:solidFill>
            <a:schemeClr val="tx2">
              <a:lumMod val="20000"/>
              <a:lumOff val="80000"/>
            </a:schemeClr>
          </a:solidFill>
        </p:spPr>
        <p:txBody>
          <a:bodyPr vert="horz" lIns="0" tIns="72000" rIns="0" bIns="72000" rtlCol="0" anchor="ctr">
            <a:noAutofit/>
          </a:bodyPr>
          <a:lstStyle/>
          <a:p>
            <a:pPr marL="0" indent="0" algn="ctr">
              <a:buNone/>
              <a:defRPr/>
            </a:pPr>
            <a:r>
              <a:rPr lang="en-US" sz="1500" b="1" dirty="0">
                <a:solidFill>
                  <a:schemeClr val="accent3"/>
                </a:solidFill>
              </a:rPr>
              <a:t>Randomized</a:t>
            </a:r>
            <a:br>
              <a:rPr lang="en-US" sz="1500" b="1" dirty="0">
                <a:solidFill>
                  <a:schemeClr val="accent3"/>
                </a:solidFill>
              </a:rPr>
            </a:br>
            <a:r>
              <a:rPr lang="en-US" sz="1500" b="1" dirty="0">
                <a:solidFill>
                  <a:schemeClr val="accent3"/>
                </a:solidFill>
              </a:rPr>
              <a:t>1:1</a:t>
            </a:r>
          </a:p>
        </p:txBody>
      </p:sp>
      <p:sp>
        <p:nvSpPr>
          <p:cNvPr id="31" name="Content Placeholder 2"/>
          <p:cNvSpPr>
            <a:spLocks noGrp="1"/>
          </p:cNvSpPr>
          <p:nvPr>
            <p:ph sz="half" idx="1"/>
          </p:nvPr>
        </p:nvSpPr>
        <p:spPr>
          <a:xfrm>
            <a:off x="4664095" y="2903537"/>
            <a:ext cx="974706" cy="576000"/>
          </a:xfrm>
          <a:solidFill>
            <a:schemeClr val="accent2"/>
          </a:solidFill>
        </p:spPr>
        <p:txBody>
          <a:bodyPr vert="horz" lIns="0" tIns="72000" rIns="0" bIns="72000" rtlCol="0">
            <a:noAutofit/>
          </a:bodyPr>
          <a:lstStyle/>
          <a:p>
            <a:pPr marL="0" indent="0" algn="ctr">
              <a:buNone/>
              <a:defRPr/>
            </a:pPr>
            <a:r>
              <a:rPr lang="en-US" sz="1500" b="1" dirty="0">
                <a:solidFill>
                  <a:schemeClr val="bg1"/>
                </a:solidFill>
              </a:rPr>
              <a:t>Gla-300</a:t>
            </a:r>
            <a:br>
              <a:rPr lang="en-US" sz="1500" b="1" dirty="0">
                <a:solidFill>
                  <a:schemeClr val="bg1"/>
                </a:solidFill>
              </a:rPr>
            </a:br>
            <a:r>
              <a:rPr lang="en-US" sz="1500" b="1" dirty="0">
                <a:solidFill>
                  <a:schemeClr val="bg1"/>
                </a:solidFill>
              </a:rPr>
              <a:t>n=404</a:t>
            </a:r>
          </a:p>
        </p:txBody>
      </p:sp>
      <p:sp>
        <p:nvSpPr>
          <p:cNvPr id="32" name="Content Placeholder 2"/>
          <p:cNvSpPr>
            <a:spLocks noGrp="1"/>
          </p:cNvSpPr>
          <p:nvPr>
            <p:ph sz="half" idx="1"/>
          </p:nvPr>
        </p:nvSpPr>
        <p:spPr>
          <a:xfrm>
            <a:off x="6424888" y="2895604"/>
            <a:ext cx="1037260" cy="576000"/>
          </a:xfrm>
          <a:solidFill>
            <a:srgbClr val="0070C0"/>
          </a:solidFill>
        </p:spPr>
        <p:txBody>
          <a:bodyPr vert="horz" lIns="0" tIns="72000" rIns="0" bIns="72000" rtlCol="0">
            <a:noAutofit/>
          </a:bodyPr>
          <a:lstStyle/>
          <a:p>
            <a:pPr marL="0" indent="0" algn="ctr" eaLnBrk="0" fontAlgn="base" hangingPunct="0">
              <a:spcBef>
                <a:spcPct val="0"/>
              </a:spcBef>
              <a:spcAft>
                <a:spcPct val="0"/>
              </a:spcAft>
              <a:buNone/>
            </a:pPr>
            <a:r>
              <a:rPr lang="en-US" sz="1500" b="1" dirty="0">
                <a:solidFill>
                  <a:srgbClr val="FFFFFF"/>
                </a:solidFill>
              </a:rPr>
              <a:t>Gla-100</a:t>
            </a:r>
            <a:r>
              <a:rPr lang="en-US" sz="1500" b="1" baseline="30000" dirty="0">
                <a:solidFill>
                  <a:srgbClr val="FFFFFF"/>
                </a:solidFill>
                <a:sym typeface="Symbol"/>
              </a:rPr>
              <a:t/>
            </a:r>
            <a:br>
              <a:rPr lang="en-US" sz="1500" b="1" baseline="30000" dirty="0">
                <a:solidFill>
                  <a:srgbClr val="FFFFFF"/>
                </a:solidFill>
                <a:sym typeface="Symbol"/>
              </a:rPr>
            </a:br>
            <a:r>
              <a:rPr lang="en-US" sz="1500" b="1" dirty="0">
                <a:solidFill>
                  <a:srgbClr val="FFFFFF"/>
                </a:solidFill>
              </a:rPr>
              <a:t>n=407</a:t>
            </a:r>
          </a:p>
        </p:txBody>
      </p:sp>
      <p:cxnSp>
        <p:nvCxnSpPr>
          <p:cNvPr id="41" name="Straight Connector 40"/>
          <p:cNvCxnSpPr/>
          <p:nvPr/>
        </p:nvCxnSpPr>
        <p:spPr>
          <a:xfrm>
            <a:off x="5143499" y="2705100"/>
            <a:ext cx="1800000" cy="0"/>
          </a:xfrm>
          <a:prstGeom prst="line">
            <a:avLst/>
          </a:prstGeom>
          <a:ln w="19050">
            <a:solidFill>
              <a:srgbClr val="000000"/>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5153025" y="2713035"/>
            <a:ext cx="0" cy="180000"/>
          </a:xfrm>
          <a:prstGeom prst="straightConnector1">
            <a:avLst/>
          </a:prstGeom>
          <a:ln w="19050">
            <a:solidFill>
              <a:srgbClr val="0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6942147" y="2705100"/>
            <a:ext cx="0" cy="180000"/>
          </a:xfrm>
          <a:prstGeom prst="straightConnector1">
            <a:avLst/>
          </a:prstGeom>
          <a:ln w="19050">
            <a:solidFill>
              <a:srgbClr val="0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4133850" y="4915901"/>
            <a:ext cx="4019550" cy="523220"/>
          </a:xfrm>
          <a:prstGeom prst="rect">
            <a:avLst/>
          </a:prstGeom>
          <a:solidFill>
            <a:schemeClr val="accent3">
              <a:lumMod val="60000"/>
              <a:lumOff val="40000"/>
            </a:schemeClr>
          </a:solidFill>
        </p:spPr>
        <p:txBody>
          <a:bodyPr wrap="square">
            <a:spAutoFit/>
          </a:bodyPr>
          <a:lstStyle/>
          <a:p>
            <a:pPr algn="ctr">
              <a:spcBef>
                <a:spcPts val="800"/>
              </a:spcBef>
            </a:pPr>
            <a:r>
              <a:rPr lang="en-US" sz="1400" dirty="0"/>
              <a:t>Primary efficacy endpoint:</a:t>
            </a:r>
            <a:br>
              <a:rPr lang="en-US" sz="1400" dirty="0"/>
            </a:br>
            <a:r>
              <a:rPr lang="en-GB" sz="1400" dirty="0"/>
              <a:t>HbA</a:t>
            </a:r>
            <a:r>
              <a:rPr lang="en-GB" sz="1400" baseline="-25000" dirty="0"/>
              <a:t>1C</a:t>
            </a:r>
            <a:r>
              <a:rPr lang="en-GB" sz="1400" dirty="0"/>
              <a:t> change from baseline to Month 6</a:t>
            </a:r>
          </a:p>
        </p:txBody>
      </p:sp>
      <p:sp>
        <p:nvSpPr>
          <p:cNvPr id="45" name="TextBox 44"/>
          <p:cNvSpPr txBox="1"/>
          <p:nvPr/>
        </p:nvSpPr>
        <p:spPr bwMode="auto">
          <a:xfrm>
            <a:off x="8020050" y="2686051"/>
            <a:ext cx="2428876" cy="1724025"/>
          </a:xfrm>
          <a:prstGeom prst="rect">
            <a:avLst/>
          </a:prstGeom>
          <a:solidFill>
            <a:schemeClr val="accent1">
              <a:lumMod val="20000"/>
              <a:lumOff val="80000"/>
            </a:schemeClr>
          </a:solidFill>
          <a:ln w="12700">
            <a:noFill/>
          </a:ln>
        </p:spPr>
        <p:txBody>
          <a:bodyPr anchor="ctr" anchorCtr="0">
            <a:noAutofit/>
          </a:bodyPr>
          <a:lstStyle/>
          <a:p>
            <a:pPr algn="ctr" eaLnBrk="0" fontAlgn="base" hangingPunct="0">
              <a:spcBef>
                <a:spcPct val="0"/>
              </a:spcBef>
              <a:spcAft>
                <a:spcPct val="0"/>
              </a:spcAft>
              <a:defRPr/>
            </a:pPr>
            <a:r>
              <a:rPr lang="en-GB" sz="1200" b="1" dirty="0">
                <a:solidFill>
                  <a:schemeClr val="tx2"/>
                </a:solidFill>
                <a:cs typeface="Arial" pitchFamily="34" charset="0"/>
              </a:rPr>
              <a:t>Once-daily evening insulin dose titrated to FPG </a:t>
            </a:r>
            <a:br>
              <a:rPr lang="en-GB" sz="1200" b="1" dirty="0">
                <a:solidFill>
                  <a:schemeClr val="tx2"/>
                </a:solidFill>
                <a:cs typeface="Arial" pitchFamily="34" charset="0"/>
              </a:rPr>
            </a:br>
            <a:r>
              <a:rPr lang="en-GB" sz="1200" b="1" dirty="0">
                <a:solidFill>
                  <a:schemeClr val="tx2"/>
                </a:solidFill>
                <a:cs typeface="Arial" pitchFamily="34" charset="0"/>
              </a:rPr>
              <a:t>80</a:t>
            </a:r>
            <a:r>
              <a:rPr lang="en-GB" sz="1200" b="1" dirty="0">
                <a:solidFill>
                  <a:schemeClr val="tx2"/>
                </a:solidFill>
                <a:cs typeface="Arial"/>
              </a:rPr>
              <a:t>–</a:t>
            </a:r>
            <a:r>
              <a:rPr lang="en-GB" sz="1200" b="1" dirty="0">
                <a:solidFill>
                  <a:schemeClr val="tx2"/>
                </a:solidFill>
                <a:cs typeface="Arial" pitchFamily="34" charset="0"/>
              </a:rPr>
              <a:t>100 mg/</a:t>
            </a:r>
            <a:r>
              <a:rPr lang="en-GB" sz="1200" b="1" dirty="0" err="1">
                <a:solidFill>
                  <a:schemeClr val="tx2"/>
                </a:solidFill>
                <a:cs typeface="Arial" pitchFamily="34" charset="0"/>
              </a:rPr>
              <a:t>dL</a:t>
            </a:r>
            <a:r>
              <a:rPr lang="en-GB" sz="1200" b="1" dirty="0">
                <a:solidFill>
                  <a:schemeClr val="tx2"/>
                </a:solidFill>
                <a:cs typeface="Arial" pitchFamily="34" charset="0"/>
              </a:rPr>
              <a:t> (4.4</a:t>
            </a:r>
            <a:r>
              <a:rPr lang="en-GB" sz="1200" b="1" dirty="0">
                <a:solidFill>
                  <a:schemeClr val="tx2"/>
                </a:solidFill>
                <a:cs typeface="Arial"/>
              </a:rPr>
              <a:t>–</a:t>
            </a:r>
            <a:r>
              <a:rPr lang="en-GB" sz="1200" b="1" dirty="0">
                <a:solidFill>
                  <a:schemeClr val="tx2"/>
                </a:solidFill>
                <a:cs typeface="Arial" pitchFamily="34" charset="0"/>
              </a:rPr>
              <a:t>5.6 </a:t>
            </a:r>
            <a:r>
              <a:rPr lang="en-GB" sz="1200" b="1" dirty="0" err="1">
                <a:solidFill>
                  <a:schemeClr val="tx2"/>
                </a:solidFill>
                <a:cs typeface="Arial" pitchFamily="34" charset="0"/>
              </a:rPr>
              <a:t>mmol</a:t>
            </a:r>
            <a:r>
              <a:rPr lang="en-GB" sz="1200" b="1" dirty="0">
                <a:solidFill>
                  <a:schemeClr val="tx2"/>
                </a:solidFill>
                <a:cs typeface="Arial" pitchFamily="34" charset="0"/>
              </a:rPr>
              <a:t>/L)</a:t>
            </a:r>
          </a:p>
          <a:p>
            <a:pPr algn="ctr" eaLnBrk="0" fontAlgn="base" hangingPunct="0">
              <a:spcBef>
                <a:spcPct val="0"/>
              </a:spcBef>
              <a:spcAft>
                <a:spcPct val="0"/>
              </a:spcAft>
              <a:defRPr/>
            </a:pPr>
            <a:r>
              <a:rPr lang="en-GB" sz="1200" b="1" dirty="0">
                <a:solidFill>
                  <a:schemeClr val="tx2"/>
                </a:solidFill>
                <a:cs typeface="Arial" pitchFamily="34" charset="0"/>
              </a:rPr>
              <a:t>Basal dose unchanged unless on 2 NPH injections</a:t>
            </a:r>
            <a:br>
              <a:rPr lang="en-GB" sz="1200" b="1" dirty="0">
                <a:solidFill>
                  <a:schemeClr val="tx2"/>
                </a:solidFill>
                <a:cs typeface="Arial" pitchFamily="34" charset="0"/>
              </a:rPr>
            </a:br>
            <a:r>
              <a:rPr lang="en-GB" sz="1200" b="1" dirty="0">
                <a:solidFill>
                  <a:schemeClr val="tx2"/>
                </a:solidFill>
                <a:cs typeface="Arial" pitchFamily="34" charset="0"/>
              </a:rPr>
              <a:t>(dose </a:t>
            </a:r>
            <a:r>
              <a:rPr lang="en-GB" sz="1200" b="1" dirty="0">
                <a:solidFill>
                  <a:schemeClr val="tx2"/>
                </a:solidFill>
                <a:cs typeface="Arial"/>
              </a:rPr>
              <a:t>↓ </a:t>
            </a:r>
            <a:r>
              <a:rPr lang="en-GB" sz="1200" b="1" dirty="0">
                <a:solidFill>
                  <a:schemeClr val="tx2"/>
                </a:solidFill>
                <a:cs typeface="Arial" pitchFamily="34" charset="0"/>
              </a:rPr>
              <a:t>20%)</a:t>
            </a:r>
          </a:p>
          <a:p>
            <a:pPr algn="ctr" eaLnBrk="0" fontAlgn="base" hangingPunct="0">
              <a:spcBef>
                <a:spcPct val="0"/>
              </a:spcBef>
              <a:spcAft>
                <a:spcPct val="0"/>
              </a:spcAft>
              <a:defRPr/>
            </a:pPr>
            <a:r>
              <a:rPr lang="en-GB" sz="1200" b="1" dirty="0">
                <a:solidFill>
                  <a:schemeClr val="tx2"/>
                </a:solidFill>
                <a:cs typeface="Arial" pitchFamily="34" charset="0"/>
              </a:rPr>
              <a:t>Pre-study OADs continued (excl. SUs)</a:t>
            </a:r>
            <a:endParaRPr lang="en-US" sz="1200" b="1" dirty="0">
              <a:solidFill>
                <a:schemeClr val="tx2"/>
              </a:solidFill>
              <a:cs typeface="Arial" pitchFamily="34" charset="0"/>
            </a:endParaRPr>
          </a:p>
        </p:txBody>
      </p:sp>
      <p:sp>
        <p:nvSpPr>
          <p:cNvPr id="46" name="TextBox 45"/>
          <p:cNvSpPr txBox="1"/>
          <p:nvPr/>
        </p:nvSpPr>
        <p:spPr>
          <a:xfrm>
            <a:off x="5206074" y="4242629"/>
            <a:ext cx="1593321" cy="307777"/>
          </a:xfrm>
          <a:prstGeom prst="rect">
            <a:avLst/>
          </a:prstGeom>
          <a:solidFill>
            <a:schemeClr val="bg2">
              <a:lumMod val="40000"/>
              <a:lumOff val="60000"/>
            </a:schemeClr>
          </a:solidFill>
        </p:spPr>
        <p:txBody>
          <a:bodyPr wrap="none" rtlCol="0">
            <a:spAutoFit/>
          </a:bodyPr>
          <a:lstStyle/>
          <a:p>
            <a:r>
              <a:rPr lang="en-US" sz="1400" dirty="0">
                <a:solidFill>
                  <a:schemeClr val="tx2"/>
                </a:solidFill>
              </a:rPr>
              <a:t>Week 9 to Month 6</a:t>
            </a:r>
          </a:p>
        </p:txBody>
      </p:sp>
      <p:sp>
        <p:nvSpPr>
          <p:cNvPr id="33" name="TextBox 9"/>
          <p:cNvSpPr txBox="1">
            <a:spLocks noChangeArrowheads="1"/>
          </p:cNvSpPr>
          <p:nvPr/>
        </p:nvSpPr>
        <p:spPr bwMode="auto">
          <a:xfrm>
            <a:off x="2010724" y="6032745"/>
            <a:ext cx="70517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a:t>Adapted from </a:t>
            </a:r>
            <a:r>
              <a:rPr lang="en-US" sz="800" dirty="0" err="1"/>
              <a:t>Yki-Järvinen</a:t>
            </a:r>
            <a:r>
              <a:rPr lang="en-US" sz="800" dirty="0"/>
              <a:t> H et al. Diabetes Care. </a:t>
            </a:r>
            <a:r>
              <a:rPr lang="en-GB" sz="800" dirty="0"/>
              <a:t>2014;37:3235-43</a:t>
            </a:r>
            <a:endParaRPr lang="en-US" sz="800" dirty="0"/>
          </a:p>
        </p:txBody>
      </p:sp>
      <p:sp>
        <p:nvSpPr>
          <p:cNvPr id="20" name="Rounded Rectangle 19"/>
          <p:cNvSpPr/>
          <p:nvPr/>
        </p:nvSpPr>
        <p:spPr>
          <a:xfrm>
            <a:off x="9210675" y="47625"/>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a:t>
            </a:r>
            <a:endParaRPr lang="en-US" sz="1400" dirty="0">
              <a:solidFill>
                <a:schemeClr val="bg1"/>
              </a:solidFill>
            </a:endParaRPr>
          </a:p>
        </p:txBody>
      </p:sp>
    </p:spTree>
    <p:extLst>
      <p:ext uri="{BB962C8B-B14F-4D97-AF65-F5344CB8AC3E}">
        <p14:creationId xmlns:p14="http://schemas.microsoft.com/office/powerpoint/2010/main" val="28113610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2292350" y="935039"/>
            <a:ext cx="7194550" cy="585787"/>
          </a:xfrm>
          <a:prstGeom prst="roundRect">
            <a:avLst>
              <a:gd name="adj" fmla="val 13421"/>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marL="171450" indent="-171450" defTabSz="977900">
              <a:lnSpc>
                <a:spcPct val="90000"/>
              </a:lnSpc>
              <a:spcAft>
                <a:spcPct val="35000"/>
              </a:spcAft>
              <a:buFont typeface="Arial" panose="020B0604020202020204" pitchFamily="34" charset="0"/>
              <a:buChar char="•"/>
              <a:defRPr/>
            </a:pPr>
            <a:endParaRPr lang="en-GB" sz="1200" dirty="0">
              <a:solidFill>
                <a:schemeClr val="bg2"/>
              </a:solidFill>
            </a:endParaRPr>
          </a:p>
          <a:p>
            <a:pPr marL="171450" indent="-171450" defTabSz="977900">
              <a:lnSpc>
                <a:spcPct val="90000"/>
              </a:lnSpc>
              <a:spcAft>
                <a:spcPct val="35000"/>
              </a:spcAft>
              <a:buFont typeface="Arial" panose="020B0604020202020204" pitchFamily="34" charset="0"/>
              <a:buChar char="•"/>
              <a:defRPr/>
            </a:pPr>
            <a:r>
              <a:rPr lang="en-GB" sz="1200" b="1" dirty="0">
                <a:solidFill>
                  <a:schemeClr val="tx1"/>
                </a:solidFill>
              </a:rPr>
              <a:t>HbA</a:t>
            </a:r>
            <a:r>
              <a:rPr lang="en-GB" sz="1200" b="1" baseline="-25000" dirty="0">
                <a:solidFill>
                  <a:schemeClr val="tx1"/>
                </a:solidFill>
              </a:rPr>
              <a:t>1C</a:t>
            </a:r>
            <a:r>
              <a:rPr lang="en-GB" sz="1200" b="1" dirty="0">
                <a:solidFill>
                  <a:schemeClr val="tx1"/>
                </a:solidFill>
              </a:rPr>
              <a:t> change from baseline to Month 6 (endpoint)</a:t>
            </a:r>
            <a:endParaRPr lang="en-US" sz="1200" b="1" dirty="0">
              <a:solidFill>
                <a:schemeClr val="tx1"/>
              </a:solidFill>
            </a:endParaRPr>
          </a:p>
        </p:txBody>
      </p:sp>
      <p:sp>
        <p:nvSpPr>
          <p:cNvPr id="24579" name="Title 1"/>
          <p:cNvSpPr>
            <a:spLocks noGrp="1"/>
          </p:cNvSpPr>
          <p:nvPr>
            <p:ph type="title" idx="4294967295"/>
          </p:nvPr>
        </p:nvSpPr>
        <p:spPr bwMode="auto">
          <a:xfrm>
            <a:off x="204243" y="110332"/>
            <a:ext cx="7920038" cy="479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en-GB" altLang="en-US" sz="3600" dirty="0">
                <a:solidFill>
                  <a:schemeClr val="tx1"/>
                </a:solidFill>
              </a:rPr>
              <a:t>Objectives and endpoints</a:t>
            </a:r>
            <a:endParaRPr lang="en-US" altLang="en-US" sz="3600" dirty="0">
              <a:solidFill>
                <a:schemeClr val="tx1"/>
              </a:solidFill>
            </a:endParaRPr>
          </a:p>
        </p:txBody>
      </p:sp>
      <p:sp>
        <p:nvSpPr>
          <p:cNvPr id="9" name="Rounded Rectangle 8"/>
          <p:cNvSpPr/>
          <p:nvPr/>
        </p:nvSpPr>
        <p:spPr>
          <a:xfrm>
            <a:off x="2292350" y="808039"/>
            <a:ext cx="7194550" cy="396875"/>
          </a:xfrm>
          <a:prstGeom prst="roundRect">
            <a:avLst/>
          </a:prstGeom>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algn="ctr" defTabSz="977900">
              <a:lnSpc>
                <a:spcPct val="90000"/>
              </a:lnSpc>
              <a:spcAft>
                <a:spcPct val="35000"/>
              </a:spcAft>
              <a:defRPr/>
            </a:pPr>
            <a:r>
              <a:rPr lang="en-GB" sz="1400" b="1" dirty="0"/>
              <a:t>Primary efficacy endpoint</a:t>
            </a:r>
            <a:endParaRPr lang="en-US" sz="1400" b="1" dirty="0"/>
          </a:p>
        </p:txBody>
      </p:sp>
      <p:sp>
        <p:nvSpPr>
          <p:cNvPr id="19" name="Rounded Rectangle 18"/>
          <p:cNvSpPr/>
          <p:nvPr/>
        </p:nvSpPr>
        <p:spPr>
          <a:xfrm>
            <a:off x="2292350" y="1858963"/>
            <a:ext cx="7194550" cy="989012"/>
          </a:xfrm>
          <a:prstGeom prst="roundRect">
            <a:avLst>
              <a:gd name="adj" fmla="val 5884"/>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marL="171450" indent="-171450" defTabSz="977900">
              <a:lnSpc>
                <a:spcPct val="90000"/>
              </a:lnSpc>
              <a:spcBef>
                <a:spcPts val="400"/>
              </a:spcBef>
              <a:buFont typeface="Arial" panose="020B0604020202020204" pitchFamily="34" charset="0"/>
              <a:buChar char="•"/>
              <a:defRPr/>
            </a:pPr>
            <a:r>
              <a:rPr lang="en-GB" sz="1200" b="1" dirty="0">
                <a:solidFill>
                  <a:schemeClr val="tx1"/>
                </a:solidFill>
              </a:rPr>
              <a:t>Percentage of participants with at least one confirmed (≤70 mg/</a:t>
            </a:r>
            <a:r>
              <a:rPr lang="en-GB" sz="1200" b="1" dirty="0" err="1">
                <a:solidFill>
                  <a:schemeClr val="tx1"/>
                </a:solidFill>
              </a:rPr>
              <a:t>dL</a:t>
            </a:r>
            <a:r>
              <a:rPr lang="en-GB" sz="1200" b="1" dirty="0">
                <a:solidFill>
                  <a:schemeClr val="tx1"/>
                </a:solidFill>
              </a:rPr>
              <a:t> </a:t>
            </a:r>
            <a:r>
              <a:rPr lang="en-GB" sz="1200" b="1" dirty="0" smtClean="0">
                <a:solidFill>
                  <a:schemeClr val="tx1"/>
                </a:solidFill>
              </a:rPr>
              <a:t>) </a:t>
            </a:r>
            <a:r>
              <a:rPr lang="en-GB" sz="1200" b="1" dirty="0">
                <a:solidFill>
                  <a:schemeClr val="tx1"/>
                </a:solidFill>
              </a:rPr>
              <a:t>or severe nocturnal (00:00–05:59 h) </a:t>
            </a:r>
            <a:r>
              <a:rPr lang="en-GB" sz="1200" b="1" dirty="0" err="1">
                <a:solidFill>
                  <a:schemeClr val="tx1"/>
                </a:solidFill>
              </a:rPr>
              <a:t>hypoglycemic</a:t>
            </a:r>
            <a:r>
              <a:rPr lang="en-GB" sz="1200" b="1" dirty="0">
                <a:solidFill>
                  <a:schemeClr val="tx1"/>
                </a:solidFill>
              </a:rPr>
              <a:t> event from Week 9 to Month 6</a:t>
            </a:r>
          </a:p>
          <a:p>
            <a:pPr marL="171450" indent="-171450" defTabSz="977900">
              <a:lnSpc>
                <a:spcPct val="90000"/>
              </a:lnSpc>
              <a:spcBef>
                <a:spcPts val="400"/>
              </a:spcBef>
              <a:buFont typeface="Arial" panose="020B0604020202020204" pitchFamily="34" charset="0"/>
              <a:buChar char="•"/>
              <a:defRPr/>
            </a:pPr>
            <a:r>
              <a:rPr lang="en-GB" sz="1200" b="1" dirty="0">
                <a:solidFill>
                  <a:schemeClr val="tx1"/>
                </a:solidFill>
              </a:rPr>
              <a:t>Change in pre-injection SMPG </a:t>
            </a:r>
          </a:p>
          <a:p>
            <a:pPr marL="171450" indent="-171450" defTabSz="977900">
              <a:lnSpc>
                <a:spcPct val="90000"/>
              </a:lnSpc>
              <a:spcBef>
                <a:spcPts val="400"/>
              </a:spcBef>
              <a:buFont typeface="Arial" panose="020B0604020202020204" pitchFamily="34" charset="0"/>
              <a:buChar char="•"/>
              <a:defRPr/>
            </a:pPr>
            <a:r>
              <a:rPr lang="en-GB" sz="1200" b="1" dirty="0">
                <a:solidFill>
                  <a:schemeClr val="tx1"/>
                </a:solidFill>
              </a:rPr>
              <a:t>Change in variability of pre-injection SMPG</a:t>
            </a:r>
            <a:r>
              <a:rPr lang="en-GB" sz="1200" dirty="0">
                <a:solidFill>
                  <a:schemeClr val="tx1"/>
                </a:solidFill>
              </a:rPr>
              <a:t> </a:t>
            </a:r>
            <a:endParaRPr lang="en-GB" sz="1100" dirty="0">
              <a:solidFill>
                <a:schemeClr val="tx1"/>
              </a:solidFill>
            </a:endParaRPr>
          </a:p>
        </p:txBody>
      </p:sp>
      <p:sp>
        <p:nvSpPr>
          <p:cNvPr id="22" name="Rounded Rectangle 21"/>
          <p:cNvSpPr/>
          <p:nvPr/>
        </p:nvSpPr>
        <p:spPr>
          <a:xfrm>
            <a:off x="2292350" y="3065464"/>
            <a:ext cx="7194550" cy="1325562"/>
          </a:xfrm>
          <a:prstGeom prst="roundRect">
            <a:avLst>
              <a:gd name="adj" fmla="val 6873"/>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marL="171450" indent="-171450">
              <a:lnSpc>
                <a:spcPct val="90000"/>
              </a:lnSpc>
              <a:spcBef>
                <a:spcPts val="400"/>
              </a:spcBef>
              <a:buFont typeface="Arial" panose="020B0604020202020204" pitchFamily="34" charset="0"/>
              <a:buChar char="•"/>
              <a:defRPr/>
            </a:pPr>
            <a:endParaRPr lang="en-GB" sz="1200" b="1" dirty="0">
              <a:solidFill>
                <a:schemeClr val="bg2"/>
              </a:solidFill>
            </a:endParaRPr>
          </a:p>
          <a:p>
            <a:pPr marL="171450" indent="-171450">
              <a:lnSpc>
                <a:spcPct val="90000"/>
              </a:lnSpc>
              <a:spcBef>
                <a:spcPts val="400"/>
              </a:spcBef>
              <a:buFont typeface="Arial" panose="020B0604020202020204" pitchFamily="34" charset="0"/>
              <a:buChar char="•"/>
              <a:defRPr/>
            </a:pPr>
            <a:r>
              <a:rPr lang="en-GB" sz="1200" b="1" dirty="0">
                <a:solidFill>
                  <a:schemeClr val="tx1"/>
                </a:solidFill>
              </a:rPr>
              <a:t>Change in FPG (from baseline to Month 6)</a:t>
            </a:r>
          </a:p>
          <a:p>
            <a:pPr marL="171450" indent="-171450">
              <a:lnSpc>
                <a:spcPct val="90000"/>
              </a:lnSpc>
              <a:spcBef>
                <a:spcPts val="400"/>
              </a:spcBef>
              <a:buFont typeface="Arial" panose="020B0604020202020204" pitchFamily="34" charset="0"/>
              <a:buChar char="•"/>
              <a:defRPr/>
            </a:pPr>
            <a:r>
              <a:rPr lang="en-GB" sz="1200" b="1" dirty="0">
                <a:solidFill>
                  <a:schemeClr val="tx1"/>
                </a:solidFill>
              </a:rPr>
              <a:t>Change in 8-point SMPG profiles per time-point including change in nocturnal SMPG</a:t>
            </a:r>
          </a:p>
          <a:p>
            <a:pPr marL="171450" indent="-171450">
              <a:lnSpc>
                <a:spcPct val="90000"/>
              </a:lnSpc>
              <a:spcBef>
                <a:spcPts val="400"/>
              </a:spcBef>
              <a:buFont typeface="Arial" panose="020B0604020202020204" pitchFamily="34" charset="0"/>
              <a:buChar char="•"/>
              <a:defRPr/>
            </a:pPr>
            <a:r>
              <a:rPr lang="en-GB" sz="1100" b="1" dirty="0">
                <a:solidFill>
                  <a:schemeClr val="tx1"/>
                </a:solidFill>
              </a:rPr>
              <a:t>C</a:t>
            </a:r>
            <a:r>
              <a:rPr lang="en-GB" sz="1200" b="1" dirty="0">
                <a:solidFill>
                  <a:schemeClr val="tx1"/>
                </a:solidFill>
              </a:rPr>
              <a:t>hange in and variability of the mean 24-h plasma glucose values </a:t>
            </a:r>
          </a:p>
          <a:p>
            <a:pPr marL="171450" indent="-171450">
              <a:lnSpc>
                <a:spcPct val="90000"/>
              </a:lnSpc>
              <a:spcBef>
                <a:spcPts val="400"/>
              </a:spcBef>
              <a:buFont typeface="Arial" panose="020B0604020202020204" pitchFamily="34" charset="0"/>
              <a:buChar char="•"/>
              <a:defRPr/>
            </a:pPr>
            <a:r>
              <a:rPr lang="en-GB" sz="1200" b="1" dirty="0">
                <a:solidFill>
                  <a:schemeClr val="tx1"/>
                </a:solidFill>
              </a:rPr>
              <a:t>Proportion (%) of participants with HbA</a:t>
            </a:r>
            <a:r>
              <a:rPr lang="en-GB" sz="1200" b="1" baseline="-25000" dirty="0">
                <a:solidFill>
                  <a:schemeClr val="tx1"/>
                </a:solidFill>
              </a:rPr>
              <a:t>1C</a:t>
            </a:r>
            <a:r>
              <a:rPr lang="en-GB" sz="1200" b="1" dirty="0">
                <a:solidFill>
                  <a:schemeClr val="tx1"/>
                </a:solidFill>
              </a:rPr>
              <a:t> &lt;7% and ≤6.5%, and FPG &lt;5.6 </a:t>
            </a:r>
            <a:r>
              <a:rPr lang="en-GB" sz="1200" b="1" dirty="0" err="1">
                <a:solidFill>
                  <a:schemeClr val="tx1"/>
                </a:solidFill>
              </a:rPr>
              <a:t>mmol</a:t>
            </a:r>
            <a:r>
              <a:rPr lang="en-GB" sz="1200" b="1" dirty="0">
                <a:solidFill>
                  <a:schemeClr val="tx1"/>
                </a:solidFill>
              </a:rPr>
              <a:t>/L and </a:t>
            </a:r>
            <a:br>
              <a:rPr lang="en-GB" sz="1200" b="1" dirty="0">
                <a:solidFill>
                  <a:schemeClr val="tx1"/>
                </a:solidFill>
              </a:rPr>
            </a:br>
            <a:r>
              <a:rPr lang="en-GB" sz="1200" b="1" dirty="0">
                <a:solidFill>
                  <a:schemeClr val="tx1"/>
                </a:solidFill>
              </a:rPr>
              <a:t>&lt;6.7 </a:t>
            </a:r>
            <a:r>
              <a:rPr lang="en-GB" sz="1200" b="1" dirty="0" err="1">
                <a:solidFill>
                  <a:schemeClr val="tx1"/>
                </a:solidFill>
              </a:rPr>
              <a:t>mmol</a:t>
            </a:r>
            <a:r>
              <a:rPr lang="en-GB" sz="1200" b="1" dirty="0">
                <a:solidFill>
                  <a:schemeClr val="tx1"/>
                </a:solidFill>
              </a:rPr>
              <a:t>/L</a:t>
            </a:r>
          </a:p>
        </p:txBody>
      </p:sp>
      <p:sp>
        <p:nvSpPr>
          <p:cNvPr id="16" name="Rounded Rectangle 15"/>
          <p:cNvSpPr/>
          <p:nvPr/>
        </p:nvSpPr>
        <p:spPr>
          <a:xfrm>
            <a:off x="2292350" y="1574801"/>
            <a:ext cx="7194550" cy="322263"/>
          </a:xfrm>
          <a:prstGeom prst="roundRect">
            <a:avLst/>
          </a:prstGeom>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algn="ctr" defTabSz="977900">
              <a:lnSpc>
                <a:spcPct val="90000"/>
              </a:lnSpc>
              <a:spcAft>
                <a:spcPct val="35000"/>
              </a:spcAft>
              <a:defRPr/>
            </a:pPr>
            <a:r>
              <a:rPr lang="en-GB" sz="1400" b="1" dirty="0"/>
              <a:t>Main secondary </a:t>
            </a:r>
            <a:r>
              <a:rPr lang="en-GB" sz="1400" b="1" dirty="0" smtClean="0"/>
              <a:t>endpoints</a:t>
            </a:r>
            <a:endParaRPr lang="en-US" sz="1400" b="1" dirty="0"/>
          </a:p>
        </p:txBody>
      </p:sp>
      <p:sp>
        <p:nvSpPr>
          <p:cNvPr id="17" name="Rounded Rectangle 16"/>
          <p:cNvSpPr/>
          <p:nvPr/>
        </p:nvSpPr>
        <p:spPr>
          <a:xfrm>
            <a:off x="2292350" y="2909889"/>
            <a:ext cx="7194550" cy="319087"/>
          </a:xfrm>
          <a:prstGeom prst="roundRect">
            <a:avLst/>
          </a:prstGeom>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algn="ctr" defTabSz="977900">
              <a:lnSpc>
                <a:spcPct val="90000"/>
              </a:lnSpc>
              <a:spcAft>
                <a:spcPct val="35000"/>
              </a:spcAft>
              <a:defRPr/>
            </a:pPr>
            <a:r>
              <a:rPr lang="en-GB" sz="1400" b="1" dirty="0"/>
              <a:t>Other secondary </a:t>
            </a:r>
            <a:r>
              <a:rPr lang="en-GB" sz="1400" b="1" dirty="0" smtClean="0"/>
              <a:t> </a:t>
            </a:r>
            <a:r>
              <a:rPr lang="en-GB" sz="1400" b="1" dirty="0"/>
              <a:t>endpoints</a:t>
            </a:r>
            <a:endParaRPr lang="en-US" sz="1400" b="1" dirty="0"/>
          </a:p>
        </p:txBody>
      </p:sp>
      <p:sp>
        <p:nvSpPr>
          <p:cNvPr id="20" name="Rounded Rectangle 19"/>
          <p:cNvSpPr/>
          <p:nvPr/>
        </p:nvSpPr>
        <p:spPr>
          <a:xfrm>
            <a:off x="2292350" y="5594351"/>
            <a:ext cx="7194550" cy="301625"/>
          </a:xfrm>
          <a:prstGeom prst="roundRect">
            <a:avLst/>
          </a:prstGeom>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algn="ctr" defTabSz="977900">
              <a:lnSpc>
                <a:spcPct val="90000"/>
              </a:lnSpc>
              <a:spcAft>
                <a:spcPct val="35000"/>
              </a:spcAft>
              <a:defRPr/>
            </a:pPr>
            <a:r>
              <a:rPr lang="en-GB" sz="1400" b="1" dirty="0"/>
              <a:t>Safety and tolerability</a:t>
            </a:r>
            <a:endParaRPr lang="en-US" sz="1400" b="1" dirty="0"/>
          </a:p>
        </p:txBody>
      </p:sp>
      <p:sp>
        <p:nvSpPr>
          <p:cNvPr id="14" name="Rounded Rectangle 13"/>
          <p:cNvSpPr/>
          <p:nvPr/>
        </p:nvSpPr>
        <p:spPr>
          <a:xfrm>
            <a:off x="2292350" y="4691063"/>
            <a:ext cx="7194550" cy="819150"/>
          </a:xfrm>
          <a:prstGeom prst="roundRect">
            <a:avLst>
              <a:gd name="adj" fmla="val 15511"/>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lstStyle/>
          <a:p>
            <a:pPr marL="171450" lvl="1" indent="-171450">
              <a:lnSpc>
                <a:spcPct val="90000"/>
              </a:lnSpc>
              <a:spcBef>
                <a:spcPts val="400"/>
              </a:spcBef>
              <a:buFont typeface="Arial" panose="020B0604020202020204" pitchFamily="34" charset="0"/>
              <a:buChar char="•"/>
              <a:defRPr/>
            </a:pPr>
            <a:r>
              <a:rPr lang="en-US" sz="1200" b="1" dirty="0">
                <a:solidFill>
                  <a:schemeClr val="tx1"/>
                </a:solidFill>
              </a:rPr>
              <a:t>Hypoglycemia according to definitions (severe, documented symptomatic, asymptomatic, probably symptomatic, relative)</a:t>
            </a:r>
          </a:p>
          <a:p>
            <a:pPr marL="171450" lvl="1" indent="-171450">
              <a:lnSpc>
                <a:spcPct val="90000"/>
              </a:lnSpc>
              <a:spcBef>
                <a:spcPts val="400"/>
              </a:spcBef>
              <a:buFont typeface="Arial" panose="020B0604020202020204" pitchFamily="34" charset="0"/>
              <a:buChar char="•"/>
              <a:defRPr/>
            </a:pPr>
            <a:r>
              <a:rPr lang="en-US" sz="1200" b="1" dirty="0">
                <a:solidFill>
                  <a:schemeClr val="tx1"/>
                </a:solidFill>
              </a:rPr>
              <a:t>Hypoglycemia according to the time (nocturnal, any time)</a:t>
            </a:r>
          </a:p>
        </p:txBody>
      </p:sp>
      <p:sp>
        <p:nvSpPr>
          <p:cNvPr id="23" name="TextBox 9"/>
          <p:cNvSpPr txBox="1">
            <a:spLocks noChangeArrowheads="1"/>
          </p:cNvSpPr>
          <p:nvPr/>
        </p:nvSpPr>
        <p:spPr bwMode="auto">
          <a:xfrm>
            <a:off x="2009776" y="6029160"/>
            <a:ext cx="70517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err="1"/>
              <a:t>Yki-Järvinen</a:t>
            </a:r>
            <a:r>
              <a:rPr lang="en-US" sz="800" dirty="0"/>
              <a:t> H et al. Diabetes Care. 2014</a:t>
            </a:r>
            <a:r>
              <a:rPr lang="en-GB" sz="800" dirty="0"/>
              <a:t>;37:3235-43</a:t>
            </a:r>
            <a:r>
              <a:rPr lang="en-AU" sz="800" dirty="0"/>
              <a:t>; </a:t>
            </a:r>
            <a:r>
              <a:rPr lang="en-US" sz="800" dirty="0">
                <a:solidFill>
                  <a:schemeClr val="accent1"/>
                </a:solidFill>
              </a:rPr>
              <a:t>Data on file, EDITION 2 CSR (6 months) </a:t>
            </a:r>
            <a:r>
              <a:rPr lang="en-US" sz="800" dirty="0" err="1">
                <a:solidFill>
                  <a:schemeClr val="accent1"/>
                </a:solidFill>
              </a:rPr>
              <a:t>pg</a:t>
            </a:r>
            <a:r>
              <a:rPr lang="en-US" sz="800" dirty="0">
                <a:solidFill>
                  <a:schemeClr val="accent1"/>
                </a:solidFill>
              </a:rPr>
              <a:t> 34-40</a:t>
            </a:r>
          </a:p>
        </p:txBody>
      </p:sp>
      <p:sp>
        <p:nvSpPr>
          <p:cNvPr id="13" name="Rounded Rectangle 12"/>
          <p:cNvSpPr/>
          <p:nvPr/>
        </p:nvSpPr>
        <p:spPr>
          <a:xfrm>
            <a:off x="2292350" y="4464051"/>
            <a:ext cx="7194550" cy="312738"/>
          </a:xfrm>
          <a:prstGeom prst="roundRect">
            <a:avLst/>
          </a:prstGeom>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6148" tIns="116148" rIns="116148" bIns="116148" spcCol="1270" anchor="ctr"/>
          <a:lstStyle/>
          <a:p>
            <a:pPr algn="ctr" defTabSz="977900">
              <a:lnSpc>
                <a:spcPct val="90000"/>
              </a:lnSpc>
              <a:spcAft>
                <a:spcPct val="35000"/>
              </a:spcAft>
              <a:defRPr/>
            </a:pPr>
            <a:r>
              <a:rPr lang="en-GB" sz="1400" b="1" dirty="0"/>
              <a:t>Hypoglycemic events</a:t>
            </a:r>
            <a:endParaRPr lang="en-US" sz="1400" b="1" dirty="0"/>
          </a:p>
        </p:txBody>
      </p:sp>
      <p:sp>
        <p:nvSpPr>
          <p:cNvPr id="15" name="Rounded Rectangle 14"/>
          <p:cNvSpPr/>
          <p:nvPr/>
        </p:nvSpPr>
        <p:spPr>
          <a:xfrm>
            <a:off x="9210675" y="47625"/>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a:t>
            </a:r>
            <a:endParaRPr lang="en-US" sz="1400" dirty="0">
              <a:solidFill>
                <a:schemeClr val="bg1"/>
              </a:solidFill>
            </a:endParaRPr>
          </a:p>
        </p:txBody>
      </p:sp>
    </p:spTree>
    <p:extLst>
      <p:ext uri="{BB962C8B-B14F-4D97-AF65-F5344CB8AC3E}">
        <p14:creationId xmlns:p14="http://schemas.microsoft.com/office/powerpoint/2010/main" val="257272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114"/>
          <p:cNvSpPr/>
          <p:nvPr/>
        </p:nvSpPr>
        <p:spPr>
          <a:xfrm flipH="1">
            <a:off x="5796959" y="4698459"/>
            <a:ext cx="2694440" cy="658391"/>
          </a:xfrm>
          <a:prstGeom prst="rect">
            <a:avLst/>
          </a:prstGeom>
          <a:solidFill>
            <a:schemeClr val="accent2"/>
          </a:solidFill>
          <a:ln>
            <a:solidFill>
              <a:srgbClr val="81B838"/>
            </a:solid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r>
              <a:rPr lang="en-GB" sz="1300" b="1" dirty="0"/>
              <a:t>LS mean difference at Month 6: </a:t>
            </a:r>
            <a:br>
              <a:rPr lang="en-GB" sz="1300" b="1" dirty="0"/>
            </a:br>
            <a:r>
              <a:rPr lang="en-GB" sz="1300" b="1" dirty="0"/>
              <a:t>–0.01 (95% CI –0.14 to 0.12) %</a:t>
            </a:r>
            <a:endParaRPr lang="en-GB" sz="1300" b="1" baseline="30000" dirty="0"/>
          </a:p>
        </p:txBody>
      </p:sp>
      <p:sp>
        <p:nvSpPr>
          <p:cNvPr id="37899" name="TextBox 15"/>
          <p:cNvSpPr txBox="1">
            <a:spLocks noChangeArrowheads="1"/>
          </p:cNvSpPr>
          <p:nvPr/>
        </p:nvSpPr>
        <p:spPr bwMode="auto">
          <a:xfrm>
            <a:off x="2732652" y="1652406"/>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400" dirty="0">
                <a:solidFill>
                  <a:srgbClr val="4D4D4F"/>
                </a:solidFill>
                <a:ea typeface="MS PGothic" panose="020B0600070205080204" pitchFamily="34" charset="-128"/>
              </a:rPr>
              <a:t>8.5</a:t>
            </a:r>
          </a:p>
        </p:txBody>
      </p:sp>
      <p:sp>
        <p:nvSpPr>
          <p:cNvPr id="37900" name="TextBox 17"/>
          <p:cNvSpPr txBox="1">
            <a:spLocks noChangeArrowheads="1"/>
          </p:cNvSpPr>
          <p:nvPr/>
        </p:nvSpPr>
        <p:spPr bwMode="auto">
          <a:xfrm>
            <a:off x="2732652" y="2845283"/>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400" dirty="0">
                <a:solidFill>
                  <a:srgbClr val="4D4D4F"/>
                </a:solidFill>
                <a:ea typeface="MS PGothic" panose="020B0600070205080204" pitchFamily="34" charset="-128"/>
              </a:rPr>
              <a:t>8.0</a:t>
            </a:r>
          </a:p>
        </p:txBody>
      </p:sp>
      <p:sp>
        <p:nvSpPr>
          <p:cNvPr id="37901" name="TextBox 19"/>
          <p:cNvSpPr txBox="1">
            <a:spLocks noChangeArrowheads="1"/>
          </p:cNvSpPr>
          <p:nvPr/>
        </p:nvSpPr>
        <p:spPr bwMode="auto">
          <a:xfrm>
            <a:off x="2732652" y="4075031"/>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400" dirty="0">
                <a:solidFill>
                  <a:srgbClr val="4D4D4F"/>
                </a:solidFill>
                <a:ea typeface="MS PGothic" panose="020B0600070205080204" pitchFamily="34" charset="-128"/>
              </a:rPr>
              <a:t>7.5</a:t>
            </a:r>
          </a:p>
        </p:txBody>
      </p:sp>
      <p:sp>
        <p:nvSpPr>
          <p:cNvPr id="37902" name="TextBox 22"/>
          <p:cNvSpPr txBox="1">
            <a:spLocks noChangeArrowheads="1"/>
          </p:cNvSpPr>
          <p:nvPr/>
        </p:nvSpPr>
        <p:spPr bwMode="auto">
          <a:xfrm>
            <a:off x="2732652" y="5300440"/>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400" dirty="0">
                <a:solidFill>
                  <a:srgbClr val="4D4D4F"/>
                </a:solidFill>
                <a:ea typeface="MS PGothic" panose="020B0600070205080204" pitchFamily="34" charset="-128"/>
              </a:rPr>
              <a:t>7.0</a:t>
            </a:r>
          </a:p>
        </p:txBody>
      </p:sp>
      <p:sp>
        <p:nvSpPr>
          <p:cNvPr id="19" name="Rectangle 5"/>
          <p:cNvSpPr/>
          <p:nvPr/>
        </p:nvSpPr>
        <p:spPr bwMode="auto">
          <a:xfrm>
            <a:off x="3433764" y="1790498"/>
            <a:ext cx="4706937" cy="3667554"/>
          </a:xfrm>
          <a:custGeom>
            <a:avLst/>
            <a:gdLst>
              <a:gd name="connsiteX0" fmla="*/ 0 w 5054409"/>
              <a:gd name="connsiteY0" fmla="*/ 0 h 3745496"/>
              <a:gd name="connsiteX1" fmla="*/ 5054409 w 5054409"/>
              <a:gd name="connsiteY1" fmla="*/ 0 h 3745496"/>
              <a:gd name="connsiteX2" fmla="*/ 5054409 w 5054409"/>
              <a:gd name="connsiteY2" fmla="*/ 3745496 h 3745496"/>
              <a:gd name="connsiteX3" fmla="*/ 0 w 5054409"/>
              <a:gd name="connsiteY3" fmla="*/ 3745496 h 3745496"/>
              <a:gd name="connsiteX4" fmla="*/ 0 w 5054409"/>
              <a:gd name="connsiteY4" fmla="*/ 0 h 3745496"/>
              <a:gd name="connsiteX0" fmla="*/ 0 w 5056481"/>
              <a:gd name="connsiteY0" fmla="*/ 0 h 3745496"/>
              <a:gd name="connsiteX1" fmla="*/ 5054409 w 5056481"/>
              <a:gd name="connsiteY1" fmla="*/ 0 h 3745496"/>
              <a:gd name="connsiteX2" fmla="*/ 5056481 w 5056481"/>
              <a:gd name="connsiteY2" fmla="*/ 2803018 h 3745496"/>
              <a:gd name="connsiteX3" fmla="*/ 5054409 w 5056481"/>
              <a:gd name="connsiteY3" fmla="*/ 3745496 h 3745496"/>
              <a:gd name="connsiteX4" fmla="*/ 0 w 5056481"/>
              <a:gd name="connsiteY4" fmla="*/ 3745496 h 3745496"/>
              <a:gd name="connsiteX5" fmla="*/ 0 w 5056481"/>
              <a:gd name="connsiteY5" fmla="*/ 0 h 3745496"/>
              <a:gd name="connsiteX0" fmla="*/ 5056481 w 5147921"/>
              <a:gd name="connsiteY0" fmla="*/ 2803018 h 3745496"/>
              <a:gd name="connsiteX1" fmla="*/ 5054409 w 5147921"/>
              <a:gd name="connsiteY1" fmla="*/ 3745496 h 3745496"/>
              <a:gd name="connsiteX2" fmla="*/ 0 w 5147921"/>
              <a:gd name="connsiteY2" fmla="*/ 3745496 h 3745496"/>
              <a:gd name="connsiteX3" fmla="*/ 0 w 5147921"/>
              <a:gd name="connsiteY3" fmla="*/ 0 h 3745496"/>
              <a:gd name="connsiteX4" fmla="*/ 5054409 w 5147921"/>
              <a:gd name="connsiteY4" fmla="*/ 0 h 3745496"/>
              <a:gd name="connsiteX5" fmla="*/ 5147921 w 5147921"/>
              <a:gd name="connsiteY5" fmla="*/ 2894458 h 3745496"/>
              <a:gd name="connsiteX0" fmla="*/ 5056481 w 5056481"/>
              <a:gd name="connsiteY0" fmla="*/ 2803018 h 3745496"/>
              <a:gd name="connsiteX1" fmla="*/ 5054409 w 5056481"/>
              <a:gd name="connsiteY1" fmla="*/ 3745496 h 3745496"/>
              <a:gd name="connsiteX2" fmla="*/ 0 w 5056481"/>
              <a:gd name="connsiteY2" fmla="*/ 3745496 h 3745496"/>
              <a:gd name="connsiteX3" fmla="*/ 0 w 5056481"/>
              <a:gd name="connsiteY3" fmla="*/ 0 h 3745496"/>
              <a:gd name="connsiteX4" fmla="*/ 5054409 w 5056481"/>
              <a:gd name="connsiteY4" fmla="*/ 0 h 3745496"/>
              <a:gd name="connsiteX0" fmla="*/ 5054409 w 5054409"/>
              <a:gd name="connsiteY0" fmla="*/ 3745496 h 3745496"/>
              <a:gd name="connsiteX1" fmla="*/ 0 w 5054409"/>
              <a:gd name="connsiteY1" fmla="*/ 3745496 h 3745496"/>
              <a:gd name="connsiteX2" fmla="*/ 0 w 5054409"/>
              <a:gd name="connsiteY2" fmla="*/ 0 h 3745496"/>
              <a:gd name="connsiteX3" fmla="*/ 5054409 w 5054409"/>
              <a:gd name="connsiteY3" fmla="*/ 0 h 3745496"/>
              <a:gd name="connsiteX0" fmla="*/ 5054409 w 5054409"/>
              <a:gd name="connsiteY0" fmla="*/ 3745496 h 3745496"/>
              <a:gd name="connsiteX1" fmla="*/ 0 w 5054409"/>
              <a:gd name="connsiteY1" fmla="*/ 3745496 h 3745496"/>
              <a:gd name="connsiteX2" fmla="*/ 0 w 5054409"/>
              <a:gd name="connsiteY2" fmla="*/ 0 h 3745496"/>
            </a:gdLst>
            <a:ahLst/>
            <a:cxnLst>
              <a:cxn ang="0">
                <a:pos x="connsiteX0" y="connsiteY0"/>
              </a:cxn>
              <a:cxn ang="0">
                <a:pos x="connsiteX1" y="connsiteY1"/>
              </a:cxn>
              <a:cxn ang="0">
                <a:pos x="connsiteX2" y="connsiteY2"/>
              </a:cxn>
            </a:cxnLst>
            <a:rect l="l" t="t" r="r" b="b"/>
            <a:pathLst>
              <a:path w="5054409" h="3745496">
                <a:moveTo>
                  <a:pt x="5054409" y="3745496"/>
                </a:moveTo>
                <a:lnTo>
                  <a:pt x="0" y="3745496"/>
                </a:lnTo>
                <a:lnTo>
                  <a:pt x="0" y="0"/>
                </a:lnTo>
              </a:path>
            </a:pathLst>
          </a:custGeom>
          <a:no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cxnSp>
        <p:nvCxnSpPr>
          <p:cNvPr id="20" name="Straight Connector 19"/>
          <p:cNvCxnSpPr/>
          <p:nvPr/>
        </p:nvCxnSpPr>
        <p:spPr bwMode="auto">
          <a:xfrm>
            <a:off x="3362325" y="5455882"/>
            <a:ext cx="71438"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bwMode="auto">
          <a:xfrm>
            <a:off x="3362325" y="4239149"/>
            <a:ext cx="71438"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bwMode="auto">
          <a:xfrm>
            <a:off x="3362325" y="3018076"/>
            <a:ext cx="71438"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bwMode="auto">
          <a:xfrm>
            <a:off x="3362325" y="1797005"/>
            <a:ext cx="71438"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bwMode="auto">
          <a:xfrm rot="5400000">
            <a:off x="3617321" y="5513358"/>
            <a:ext cx="93261"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bwMode="auto">
          <a:xfrm rot="5400000">
            <a:off x="5527084" y="5513358"/>
            <a:ext cx="93261"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bwMode="auto">
          <a:xfrm rot="5400000">
            <a:off x="7957546" y="5513358"/>
            <a:ext cx="93261"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bwMode="auto">
          <a:xfrm>
            <a:off x="8145463" y="5395154"/>
            <a:ext cx="0" cy="158328"/>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bwMode="auto">
          <a:xfrm>
            <a:off x="8215313" y="5395154"/>
            <a:ext cx="0" cy="158328"/>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bwMode="auto">
          <a:xfrm rot="5400000">
            <a:off x="8306796" y="5513358"/>
            <a:ext cx="93261"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7914" name="TextBox 62"/>
          <p:cNvSpPr txBox="1">
            <a:spLocks noChangeArrowheads="1"/>
          </p:cNvSpPr>
          <p:nvPr/>
        </p:nvSpPr>
        <p:spPr bwMode="auto">
          <a:xfrm>
            <a:off x="3225180" y="5564327"/>
            <a:ext cx="9684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rgbClr val="596169"/>
                </a:solidFill>
                <a:ea typeface="MS PGothic" panose="020B0600070205080204" pitchFamily="34" charset="-128"/>
              </a:rPr>
              <a:t>Baseline</a:t>
            </a:r>
          </a:p>
        </p:txBody>
      </p:sp>
      <p:sp>
        <p:nvSpPr>
          <p:cNvPr id="37915" name="TextBox 63"/>
          <p:cNvSpPr txBox="1">
            <a:spLocks noChangeArrowheads="1"/>
          </p:cNvSpPr>
          <p:nvPr/>
        </p:nvSpPr>
        <p:spPr bwMode="auto">
          <a:xfrm>
            <a:off x="5125583" y="5564327"/>
            <a:ext cx="9319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rgbClr val="596169"/>
                </a:solidFill>
                <a:ea typeface="MS PGothic" panose="020B0600070205080204" pitchFamily="34" charset="-128"/>
              </a:rPr>
              <a:t>Week 12</a:t>
            </a:r>
          </a:p>
        </p:txBody>
      </p:sp>
      <p:sp>
        <p:nvSpPr>
          <p:cNvPr id="37916" name="TextBox 64"/>
          <p:cNvSpPr txBox="1">
            <a:spLocks noChangeArrowheads="1"/>
          </p:cNvSpPr>
          <p:nvPr/>
        </p:nvSpPr>
        <p:spPr bwMode="auto">
          <a:xfrm>
            <a:off x="7337162" y="5564327"/>
            <a:ext cx="9287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rgbClr val="596169"/>
                </a:solidFill>
                <a:ea typeface="MS PGothic" panose="020B0600070205080204" pitchFamily="34" charset="-128"/>
              </a:rPr>
              <a:t>Month 6</a:t>
            </a:r>
          </a:p>
        </p:txBody>
      </p:sp>
      <p:sp>
        <p:nvSpPr>
          <p:cNvPr id="37917" name="TextBox 66"/>
          <p:cNvSpPr txBox="1">
            <a:spLocks noChangeArrowheads="1"/>
          </p:cNvSpPr>
          <p:nvPr/>
        </p:nvSpPr>
        <p:spPr bwMode="auto">
          <a:xfrm>
            <a:off x="8213537" y="5564327"/>
            <a:ext cx="6239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rgbClr val="596169"/>
                </a:solidFill>
                <a:ea typeface="MS PGothic" panose="020B0600070205080204" pitchFamily="34" charset="-128"/>
              </a:rPr>
              <a:t>LOCF</a:t>
            </a:r>
          </a:p>
        </p:txBody>
      </p:sp>
      <p:cxnSp>
        <p:nvCxnSpPr>
          <p:cNvPr id="34" name="Straight Connector 33"/>
          <p:cNvCxnSpPr/>
          <p:nvPr/>
        </p:nvCxnSpPr>
        <p:spPr bwMode="auto">
          <a:xfrm flipH="1">
            <a:off x="8215313" y="5460220"/>
            <a:ext cx="34290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7919" name="TextBox 71"/>
          <p:cNvSpPr txBox="1">
            <a:spLocks noChangeArrowheads="1"/>
          </p:cNvSpPr>
          <p:nvPr/>
        </p:nvSpPr>
        <p:spPr bwMode="auto">
          <a:xfrm>
            <a:off x="2947189" y="1351161"/>
            <a:ext cx="20735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200" b="1" dirty="0">
                <a:solidFill>
                  <a:srgbClr val="596169"/>
                </a:solidFill>
                <a:ea typeface="MS PGothic" panose="020B0600070205080204" pitchFamily="34" charset="-128"/>
              </a:rPr>
              <a:t>Mean (SE) HbA</a:t>
            </a:r>
            <a:r>
              <a:rPr lang="en-US" altLang="en-US" sz="1200" b="1" baseline="-25000" dirty="0">
                <a:solidFill>
                  <a:srgbClr val="596169"/>
                </a:solidFill>
                <a:ea typeface="MS PGothic" panose="020B0600070205080204" pitchFamily="34" charset="-128"/>
              </a:rPr>
              <a:t>1C,</a:t>
            </a:r>
            <a:r>
              <a:rPr lang="en-US" altLang="en-US" sz="1200" b="1" dirty="0">
                <a:solidFill>
                  <a:srgbClr val="596169"/>
                </a:solidFill>
                <a:ea typeface="MS PGothic" panose="020B0600070205080204" pitchFamily="34" charset="-128"/>
              </a:rPr>
              <a:t> %</a:t>
            </a:r>
          </a:p>
        </p:txBody>
      </p:sp>
      <p:cxnSp>
        <p:nvCxnSpPr>
          <p:cNvPr id="36" name="Straight Connector 35"/>
          <p:cNvCxnSpPr/>
          <p:nvPr/>
        </p:nvCxnSpPr>
        <p:spPr bwMode="auto">
          <a:xfrm>
            <a:off x="7991475" y="4399645"/>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bwMode="auto">
          <a:xfrm>
            <a:off x="7991475" y="4152394"/>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bwMode="auto">
          <a:xfrm>
            <a:off x="3644900" y="2584303"/>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bwMode="auto">
          <a:xfrm>
            <a:off x="3644900" y="2399950"/>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bwMode="auto">
          <a:xfrm>
            <a:off x="3698875" y="2406457"/>
            <a:ext cx="0" cy="177847"/>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bwMode="auto">
          <a:xfrm>
            <a:off x="5549900" y="4332409"/>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bwMode="auto">
          <a:xfrm>
            <a:off x="5549900" y="4111185"/>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bwMode="auto">
          <a:xfrm>
            <a:off x="5603875" y="4117693"/>
            <a:ext cx="0" cy="214717"/>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bwMode="auto">
          <a:xfrm>
            <a:off x="8043863" y="4161071"/>
            <a:ext cx="0" cy="238575"/>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46" name="Rectangle 45"/>
          <p:cNvSpPr/>
          <p:nvPr/>
        </p:nvSpPr>
        <p:spPr bwMode="auto">
          <a:xfrm>
            <a:off x="8020050" y="4241317"/>
            <a:ext cx="46038" cy="60728"/>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47" name="Rectangle 46"/>
          <p:cNvSpPr/>
          <p:nvPr/>
        </p:nvSpPr>
        <p:spPr bwMode="auto">
          <a:xfrm>
            <a:off x="5581650" y="4191434"/>
            <a:ext cx="46038" cy="60728"/>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49" name="Rectangle 48"/>
          <p:cNvSpPr/>
          <p:nvPr/>
        </p:nvSpPr>
        <p:spPr bwMode="auto">
          <a:xfrm>
            <a:off x="3673475" y="2465016"/>
            <a:ext cx="46038" cy="60728"/>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50" name="Freeform 49"/>
          <p:cNvSpPr/>
          <p:nvPr/>
        </p:nvSpPr>
        <p:spPr bwMode="auto">
          <a:xfrm>
            <a:off x="3690939" y="2486704"/>
            <a:ext cx="4352925" cy="1782808"/>
          </a:xfrm>
          <a:custGeom>
            <a:avLst/>
            <a:gdLst>
              <a:gd name="connsiteX0" fmla="*/ 4352925 w 4352925"/>
              <a:gd name="connsiteY0" fmla="*/ 1349375 h 1349375"/>
              <a:gd name="connsiteX1" fmla="*/ 1911350 w 4352925"/>
              <a:gd name="connsiteY1" fmla="*/ 1311275 h 1349375"/>
              <a:gd name="connsiteX2" fmla="*/ 0 w 4352925"/>
              <a:gd name="connsiteY2" fmla="*/ 0 h 1349375"/>
            </a:gdLst>
            <a:ahLst/>
            <a:cxnLst>
              <a:cxn ang="0">
                <a:pos x="connsiteX0" y="connsiteY0"/>
              </a:cxn>
              <a:cxn ang="0">
                <a:pos x="connsiteX1" y="connsiteY1"/>
              </a:cxn>
              <a:cxn ang="0">
                <a:pos x="connsiteX2" y="connsiteY2"/>
              </a:cxn>
            </a:cxnLst>
            <a:rect l="l" t="t" r="r" b="b"/>
            <a:pathLst>
              <a:path w="4352925" h="1349375">
                <a:moveTo>
                  <a:pt x="4352925" y="1349375"/>
                </a:moveTo>
                <a:lnTo>
                  <a:pt x="1911350" y="1311275"/>
                </a:lnTo>
                <a:lnTo>
                  <a:pt x="0" y="0"/>
                </a:lnTo>
              </a:path>
            </a:pathLst>
          </a:custGeom>
          <a:ln>
            <a:solidFill>
              <a:srgbClr val="0070C0"/>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dirty="0">
              <a:solidFill>
                <a:srgbClr val="444492"/>
              </a:solidFill>
            </a:endParaRPr>
          </a:p>
        </p:txBody>
      </p:sp>
      <p:cxnSp>
        <p:nvCxnSpPr>
          <p:cNvPr id="51" name="Straight Connector 50"/>
          <p:cNvCxnSpPr/>
          <p:nvPr/>
        </p:nvCxnSpPr>
        <p:spPr bwMode="auto">
          <a:xfrm>
            <a:off x="7920038" y="4495075"/>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bwMode="auto">
          <a:xfrm>
            <a:off x="7920038" y="4230473"/>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bwMode="auto">
          <a:xfrm>
            <a:off x="7972425" y="4241318"/>
            <a:ext cx="0" cy="240745"/>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bwMode="auto">
          <a:xfrm>
            <a:off x="5478463" y="4106847"/>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bwMode="auto">
          <a:xfrm>
            <a:off x="5478463" y="3874779"/>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bwMode="auto">
          <a:xfrm>
            <a:off x="5530850" y="3887793"/>
            <a:ext cx="0" cy="223393"/>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bwMode="auto">
          <a:xfrm>
            <a:off x="3571875" y="2460678"/>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bwMode="auto">
          <a:xfrm>
            <a:off x="3571875" y="2230778"/>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bwMode="auto">
          <a:xfrm>
            <a:off x="3624263" y="2243791"/>
            <a:ext cx="0" cy="221224"/>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sp>
        <p:nvSpPr>
          <p:cNvPr id="60" name="Isosceles Triangle 59"/>
          <p:cNvSpPr/>
          <p:nvPr/>
        </p:nvSpPr>
        <p:spPr bwMode="auto">
          <a:xfrm>
            <a:off x="5497513" y="3929001"/>
            <a:ext cx="69850" cy="80249"/>
          </a:xfrm>
          <a:prstGeom prst="triangle">
            <a:avLst/>
          </a:prstGeom>
          <a:solidFill>
            <a:srgbClr val="81B83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61" name="Isosceles Triangle 60"/>
          <p:cNvSpPr/>
          <p:nvPr/>
        </p:nvSpPr>
        <p:spPr bwMode="auto">
          <a:xfrm>
            <a:off x="7937500" y="4310722"/>
            <a:ext cx="69850" cy="80249"/>
          </a:xfrm>
          <a:prstGeom prst="triangle">
            <a:avLst/>
          </a:prstGeom>
          <a:solidFill>
            <a:srgbClr val="81B83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62" name="Isosceles Triangle 61"/>
          <p:cNvSpPr/>
          <p:nvPr/>
        </p:nvSpPr>
        <p:spPr bwMode="auto">
          <a:xfrm>
            <a:off x="3589338" y="2287170"/>
            <a:ext cx="69850" cy="80247"/>
          </a:xfrm>
          <a:prstGeom prst="triangle">
            <a:avLst/>
          </a:prstGeom>
          <a:solidFill>
            <a:srgbClr val="81B83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63" name="Freeform 62"/>
          <p:cNvSpPr/>
          <p:nvPr/>
        </p:nvSpPr>
        <p:spPr bwMode="auto">
          <a:xfrm>
            <a:off x="3624264" y="2341390"/>
            <a:ext cx="4352925" cy="2021384"/>
          </a:xfrm>
          <a:custGeom>
            <a:avLst/>
            <a:gdLst>
              <a:gd name="connsiteX0" fmla="*/ 4352925 w 4352925"/>
              <a:gd name="connsiteY0" fmla="*/ 1349375 h 1349375"/>
              <a:gd name="connsiteX1" fmla="*/ 1911350 w 4352925"/>
              <a:gd name="connsiteY1" fmla="*/ 1311275 h 1349375"/>
              <a:gd name="connsiteX2" fmla="*/ 0 w 4352925"/>
              <a:gd name="connsiteY2" fmla="*/ 0 h 1349375"/>
              <a:gd name="connsiteX0" fmla="*/ 4352925 w 4352925"/>
              <a:gd name="connsiteY0" fmla="*/ 1547297 h 1547297"/>
              <a:gd name="connsiteX1" fmla="*/ 1911350 w 4352925"/>
              <a:gd name="connsiteY1" fmla="*/ 1311275 h 1547297"/>
              <a:gd name="connsiteX2" fmla="*/ 0 w 4352925"/>
              <a:gd name="connsiteY2" fmla="*/ 0 h 1547297"/>
              <a:gd name="connsiteX0" fmla="*/ 4352925 w 4352925"/>
              <a:gd name="connsiteY0" fmla="*/ 1547297 h 1547297"/>
              <a:gd name="connsiteX1" fmla="*/ 1908052 w 4352925"/>
              <a:gd name="connsiteY1" fmla="*/ 1245301 h 1547297"/>
              <a:gd name="connsiteX2" fmla="*/ 0 w 4352925"/>
              <a:gd name="connsiteY2" fmla="*/ 0 h 1547297"/>
              <a:gd name="connsiteX0" fmla="*/ 4352925 w 4352925"/>
              <a:gd name="connsiteY0" fmla="*/ 1547297 h 1547297"/>
              <a:gd name="connsiteX1" fmla="*/ 1908052 w 4352925"/>
              <a:gd name="connsiteY1" fmla="*/ 1245301 h 1547297"/>
              <a:gd name="connsiteX2" fmla="*/ 0 w 4352925"/>
              <a:gd name="connsiteY2" fmla="*/ 0 h 1547297"/>
              <a:gd name="connsiteX0" fmla="*/ 4352925 w 4352925"/>
              <a:gd name="connsiteY0" fmla="*/ 1547297 h 1547297"/>
              <a:gd name="connsiteX1" fmla="*/ 1908052 w 4352925"/>
              <a:gd name="connsiteY1" fmla="*/ 1245301 h 1547297"/>
              <a:gd name="connsiteX2" fmla="*/ 0 w 4352925"/>
              <a:gd name="connsiteY2" fmla="*/ 0 h 1547297"/>
              <a:gd name="connsiteX0" fmla="*/ 4352925 w 4352925"/>
              <a:gd name="connsiteY0" fmla="*/ 1547297 h 1547297"/>
              <a:gd name="connsiteX1" fmla="*/ 1908052 w 4352925"/>
              <a:gd name="connsiteY1" fmla="*/ 1245301 h 1547297"/>
              <a:gd name="connsiteX2" fmla="*/ 0 w 4352925"/>
              <a:gd name="connsiteY2" fmla="*/ 0 h 1547297"/>
              <a:gd name="connsiteX0" fmla="*/ 4352925 w 4352925"/>
              <a:gd name="connsiteY0" fmla="*/ 1530804 h 1530804"/>
              <a:gd name="connsiteX1" fmla="*/ 1908052 w 4352925"/>
              <a:gd name="connsiteY1" fmla="*/ 1245301 h 1530804"/>
              <a:gd name="connsiteX2" fmla="*/ 0 w 4352925"/>
              <a:gd name="connsiteY2" fmla="*/ 0 h 1530804"/>
            </a:gdLst>
            <a:ahLst/>
            <a:cxnLst>
              <a:cxn ang="0">
                <a:pos x="connsiteX0" y="connsiteY0"/>
              </a:cxn>
              <a:cxn ang="0">
                <a:pos x="connsiteX1" y="connsiteY1"/>
              </a:cxn>
              <a:cxn ang="0">
                <a:pos x="connsiteX2" y="connsiteY2"/>
              </a:cxn>
            </a:cxnLst>
            <a:rect l="l" t="t" r="r" b="b"/>
            <a:pathLst>
              <a:path w="4352925" h="1530804">
                <a:moveTo>
                  <a:pt x="4352925" y="1530804"/>
                </a:moveTo>
                <a:lnTo>
                  <a:pt x="1908052" y="1245301"/>
                </a:lnTo>
                <a:cubicBezTo>
                  <a:pt x="1258435" y="825781"/>
                  <a:pt x="637117" y="437092"/>
                  <a:pt x="0" y="0"/>
                </a:cubicBezTo>
              </a:path>
            </a:pathLst>
          </a:custGeom>
          <a:ln>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dirty="0">
              <a:solidFill>
                <a:srgbClr val="444492"/>
              </a:solidFill>
            </a:endParaRPr>
          </a:p>
        </p:txBody>
      </p:sp>
      <p:cxnSp>
        <p:nvCxnSpPr>
          <p:cNvPr id="64" name="Straight Connector 63"/>
          <p:cNvCxnSpPr/>
          <p:nvPr/>
        </p:nvCxnSpPr>
        <p:spPr bwMode="auto">
          <a:xfrm>
            <a:off x="8256588" y="4208785"/>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bwMode="auto">
          <a:xfrm>
            <a:off x="8256588" y="3961534"/>
            <a:ext cx="107950" cy="0"/>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bwMode="auto">
          <a:xfrm>
            <a:off x="8310563" y="3974548"/>
            <a:ext cx="0" cy="238575"/>
          </a:xfrm>
          <a:prstGeom prst="line">
            <a:avLst/>
          </a:prstGeom>
          <a:ln w="28575" cmpd="sng">
            <a:solidFill>
              <a:srgbClr val="81B838"/>
            </a:solidFill>
          </a:ln>
          <a:effectLst/>
        </p:spPr>
        <p:style>
          <a:lnRef idx="2">
            <a:schemeClr val="accent1"/>
          </a:lnRef>
          <a:fillRef idx="0">
            <a:schemeClr val="accent1"/>
          </a:fillRef>
          <a:effectRef idx="1">
            <a:schemeClr val="accent1"/>
          </a:effectRef>
          <a:fontRef idx="minor">
            <a:schemeClr val="tx1"/>
          </a:fontRef>
        </p:style>
      </p:cxnSp>
      <p:sp>
        <p:nvSpPr>
          <p:cNvPr id="67" name="Isosceles Triangle 66"/>
          <p:cNvSpPr/>
          <p:nvPr/>
        </p:nvSpPr>
        <p:spPr bwMode="auto">
          <a:xfrm>
            <a:off x="8275638" y="4037444"/>
            <a:ext cx="69850" cy="80249"/>
          </a:xfrm>
          <a:prstGeom prst="triangle">
            <a:avLst/>
          </a:prstGeom>
          <a:solidFill>
            <a:srgbClr val="81B83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cxnSp>
        <p:nvCxnSpPr>
          <p:cNvPr id="68" name="Straight Connector 67"/>
          <p:cNvCxnSpPr/>
          <p:nvPr/>
        </p:nvCxnSpPr>
        <p:spPr bwMode="auto">
          <a:xfrm>
            <a:off x="8332788" y="4221798"/>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bwMode="auto">
          <a:xfrm>
            <a:off x="8334375" y="3974547"/>
            <a:ext cx="107950" cy="0"/>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bwMode="auto">
          <a:xfrm>
            <a:off x="8386763" y="3983223"/>
            <a:ext cx="0" cy="238575"/>
          </a:xfrm>
          <a:prstGeom prst="line">
            <a:avLst/>
          </a:prstGeom>
          <a:ln w="28575" cmpd="sng">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71" name="Rectangle 70"/>
          <p:cNvSpPr/>
          <p:nvPr/>
        </p:nvSpPr>
        <p:spPr bwMode="auto">
          <a:xfrm>
            <a:off x="8364539" y="4063470"/>
            <a:ext cx="46037" cy="60728"/>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37954" name="TextBox 135"/>
          <p:cNvSpPr txBox="1">
            <a:spLocks noChangeArrowheads="1"/>
          </p:cNvSpPr>
          <p:nvPr/>
        </p:nvSpPr>
        <p:spPr bwMode="auto">
          <a:xfrm>
            <a:off x="6189325" y="3691712"/>
            <a:ext cx="1419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81B838"/>
                </a:solidFill>
                <a:ea typeface="MS PGothic" panose="020B0600070205080204" pitchFamily="34" charset="-128"/>
              </a:rPr>
              <a:t>Gla-300</a:t>
            </a:r>
          </a:p>
        </p:txBody>
      </p:sp>
      <p:sp>
        <p:nvSpPr>
          <p:cNvPr id="37955" name="TextBox 135"/>
          <p:cNvSpPr txBox="1">
            <a:spLocks noChangeArrowheads="1"/>
          </p:cNvSpPr>
          <p:nvPr/>
        </p:nvSpPr>
        <p:spPr bwMode="auto">
          <a:xfrm>
            <a:off x="5917813" y="4310722"/>
            <a:ext cx="14193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0070C0"/>
                </a:solidFill>
                <a:ea typeface="MS PGothic" panose="020B0600070205080204" pitchFamily="34" charset="-128"/>
              </a:rPr>
              <a:t>Gla-100</a:t>
            </a:r>
            <a:endParaRPr lang="en-US" altLang="en-US" sz="1400" b="1" baseline="30000" dirty="0">
              <a:solidFill>
                <a:srgbClr val="0070C0"/>
              </a:solidFill>
              <a:ea typeface="MS PGothic" panose="020B0600070205080204" pitchFamily="34" charset="-128"/>
            </a:endParaRPr>
          </a:p>
        </p:txBody>
      </p:sp>
      <p:cxnSp>
        <p:nvCxnSpPr>
          <p:cNvPr id="74" name="Straight Connector 73"/>
          <p:cNvCxnSpPr/>
          <p:nvPr/>
        </p:nvCxnSpPr>
        <p:spPr bwMode="auto">
          <a:xfrm>
            <a:off x="8551863" y="1545416"/>
            <a:ext cx="0" cy="3914804"/>
          </a:xfrm>
          <a:prstGeom prst="line">
            <a:avLst/>
          </a:prstGeom>
          <a:noFill/>
          <a:ln w="19050">
            <a:solidFill>
              <a:srgbClr val="000000"/>
            </a:solidFill>
          </a:ln>
          <a:effectLst/>
        </p:spPr>
        <p:style>
          <a:lnRef idx="1">
            <a:schemeClr val="accent1"/>
          </a:lnRef>
          <a:fillRef idx="3">
            <a:schemeClr val="accent1"/>
          </a:fillRef>
          <a:effectRef idx="2">
            <a:schemeClr val="accent1"/>
          </a:effectRef>
          <a:fontRef idx="minor">
            <a:schemeClr val="lt1"/>
          </a:fontRef>
        </p:style>
      </p:cxnSp>
      <p:cxnSp>
        <p:nvCxnSpPr>
          <p:cNvPr id="75" name="Straight Connector 74"/>
          <p:cNvCxnSpPr/>
          <p:nvPr/>
        </p:nvCxnSpPr>
        <p:spPr bwMode="auto">
          <a:xfrm>
            <a:off x="8551864" y="5210801"/>
            <a:ext cx="71437"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bwMode="auto">
          <a:xfrm>
            <a:off x="8551864" y="3991898"/>
            <a:ext cx="71437"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bwMode="auto">
          <a:xfrm>
            <a:off x="8551864" y="2770825"/>
            <a:ext cx="71437"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bwMode="auto">
          <a:xfrm>
            <a:off x="8551864" y="1551922"/>
            <a:ext cx="71437"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7961" name="TextBox 15"/>
          <p:cNvSpPr txBox="1">
            <a:spLocks noChangeArrowheads="1"/>
          </p:cNvSpPr>
          <p:nvPr/>
        </p:nvSpPr>
        <p:spPr bwMode="auto">
          <a:xfrm>
            <a:off x="8623148" y="1410214"/>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dirty="0">
                <a:solidFill>
                  <a:schemeClr val="accent4"/>
                </a:solidFill>
                <a:ea typeface="MS PGothic" panose="020B0600070205080204" pitchFamily="34" charset="-128"/>
              </a:rPr>
              <a:t>70</a:t>
            </a:r>
            <a:endParaRPr lang="en-US" altLang="en-US" sz="1400" dirty="0">
              <a:solidFill>
                <a:schemeClr val="accent4"/>
              </a:solidFill>
              <a:ea typeface="MS PGothic" panose="020B0600070205080204" pitchFamily="34" charset="-128"/>
            </a:endParaRPr>
          </a:p>
        </p:txBody>
      </p:sp>
      <p:sp>
        <p:nvSpPr>
          <p:cNvPr id="37962" name="TextBox 15"/>
          <p:cNvSpPr txBox="1">
            <a:spLocks noChangeArrowheads="1"/>
          </p:cNvSpPr>
          <p:nvPr/>
        </p:nvSpPr>
        <p:spPr bwMode="auto">
          <a:xfrm>
            <a:off x="8612035" y="2611766"/>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dirty="0">
                <a:solidFill>
                  <a:schemeClr val="accent4"/>
                </a:solidFill>
                <a:ea typeface="MS PGothic" panose="020B0600070205080204" pitchFamily="34" charset="-128"/>
              </a:rPr>
              <a:t>65</a:t>
            </a:r>
            <a:endParaRPr lang="en-US" altLang="en-US" sz="1400" dirty="0">
              <a:solidFill>
                <a:schemeClr val="accent4"/>
              </a:solidFill>
              <a:ea typeface="MS PGothic" panose="020B0600070205080204" pitchFamily="34" charset="-128"/>
            </a:endParaRPr>
          </a:p>
        </p:txBody>
      </p:sp>
      <p:sp>
        <p:nvSpPr>
          <p:cNvPr id="37963" name="TextBox 15"/>
          <p:cNvSpPr txBox="1">
            <a:spLocks noChangeArrowheads="1"/>
          </p:cNvSpPr>
          <p:nvPr/>
        </p:nvSpPr>
        <p:spPr bwMode="auto">
          <a:xfrm>
            <a:off x="8612035" y="3848020"/>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dirty="0">
                <a:solidFill>
                  <a:schemeClr val="accent4"/>
                </a:solidFill>
                <a:ea typeface="MS PGothic" panose="020B0600070205080204" pitchFamily="34" charset="-128"/>
              </a:rPr>
              <a:t>60</a:t>
            </a:r>
            <a:endParaRPr lang="en-US" altLang="en-US" sz="1400" dirty="0">
              <a:solidFill>
                <a:schemeClr val="accent4"/>
              </a:solidFill>
              <a:ea typeface="MS PGothic" panose="020B0600070205080204" pitchFamily="34" charset="-128"/>
            </a:endParaRPr>
          </a:p>
        </p:txBody>
      </p:sp>
      <p:sp>
        <p:nvSpPr>
          <p:cNvPr id="37964" name="TextBox 15"/>
          <p:cNvSpPr txBox="1">
            <a:spLocks noChangeArrowheads="1"/>
          </p:cNvSpPr>
          <p:nvPr/>
        </p:nvSpPr>
        <p:spPr bwMode="auto">
          <a:xfrm>
            <a:off x="8612035" y="5062586"/>
            <a:ext cx="6477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dirty="0">
                <a:solidFill>
                  <a:schemeClr val="accent4"/>
                </a:solidFill>
                <a:ea typeface="MS PGothic" panose="020B0600070205080204" pitchFamily="34" charset="-128"/>
              </a:rPr>
              <a:t>55</a:t>
            </a:r>
            <a:endParaRPr lang="en-US" altLang="en-US" sz="1400" dirty="0">
              <a:solidFill>
                <a:schemeClr val="accent4"/>
              </a:solidFill>
              <a:ea typeface="MS PGothic" panose="020B0600070205080204" pitchFamily="34" charset="-128"/>
            </a:endParaRPr>
          </a:p>
        </p:txBody>
      </p:sp>
      <p:sp>
        <p:nvSpPr>
          <p:cNvPr id="37965" name="TextBox 71"/>
          <p:cNvSpPr txBox="1">
            <a:spLocks noChangeArrowheads="1"/>
          </p:cNvSpPr>
          <p:nvPr/>
        </p:nvSpPr>
        <p:spPr bwMode="auto">
          <a:xfrm>
            <a:off x="8529786" y="1059286"/>
            <a:ext cx="1930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200" b="1" dirty="0">
                <a:solidFill>
                  <a:srgbClr val="596169"/>
                </a:solidFill>
              </a:rPr>
              <a:t>Mean (SE) </a:t>
            </a:r>
            <a:r>
              <a:rPr lang="en-US" altLang="en-US" sz="1200" b="1" dirty="0">
                <a:solidFill>
                  <a:srgbClr val="596169"/>
                </a:solidFill>
                <a:ea typeface="MS PGothic" panose="020B0600070205080204" pitchFamily="34" charset="-128"/>
              </a:rPr>
              <a:t>HbA</a:t>
            </a:r>
            <a:r>
              <a:rPr lang="en-US" altLang="en-US" sz="1200" b="1" baseline="-25000" dirty="0">
                <a:solidFill>
                  <a:srgbClr val="596169"/>
                </a:solidFill>
                <a:ea typeface="MS PGothic" panose="020B0600070205080204" pitchFamily="34" charset="-128"/>
              </a:rPr>
              <a:t>1C,</a:t>
            </a:r>
            <a:r>
              <a:rPr lang="en-US" altLang="en-US" sz="1200" b="1" dirty="0">
                <a:solidFill>
                  <a:srgbClr val="596169"/>
                </a:solidFill>
                <a:ea typeface="MS PGothic" panose="020B0600070205080204" pitchFamily="34" charset="-128"/>
              </a:rPr>
              <a:t> mmol/mol</a:t>
            </a:r>
          </a:p>
        </p:txBody>
      </p:sp>
      <p:sp>
        <p:nvSpPr>
          <p:cNvPr id="80" name="Content Placeholder 2"/>
          <p:cNvSpPr>
            <a:spLocks noGrp="1"/>
          </p:cNvSpPr>
          <p:nvPr>
            <p:ph idx="4294967295"/>
          </p:nvPr>
        </p:nvSpPr>
        <p:spPr bwMode="auto">
          <a:xfrm>
            <a:off x="0" y="191823"/>
            <a:ext cx="10580914" cy="806450"/>
          </a:xfrm>
          <a:ln>
            <a:miter lim="800000"/>
            <a:headEnd/>
            <a:tailEnd/>
          </a:ln>
        </p:spPr>
        <p:txBody>
          <a:bodyPr vert="horz" wrap="square" lIns="91440" tIns="45720" rIns="91440" bIns="45720" numCol="1" rtlCol="0" anchor="t" anchorCtr="0" compatLnSpc="1">
            <a:prstTxWarp prst="textNoShape">
              <a:avLst/>
            </a:prstTxWarp>
            <a:normAutofit/>
          </a:bodyPr>
          <a:lstStyle/>
          <a:p>
            <a:pPr marL="0" lvl="2" indent="0">
              <a:lnSpc>
                <a:spcPts val="2300"/>
              </a:lnSpc>
              <a:spcBef>
                <a:spcPct val="0"/>
              </a:spcBef>
              <a:spcAft>
                <a:spcPct val="0"/>
              </a:spcAft>
              <a:buNone/>
              <a:defRPr/>
            </a:pPr>
            <a:r>
              <a:rPr lang="en-GB" sz="2800" dirty="0">
                <a:solidFill>
                  <a:schemeClr val="tx1"/>
                </a:solidFill>
              </a:rPr>
              <a:t>Gla-300 met the primary endpoint  of non-inferiority </a:t>
            </a:r>
            <a:r>
              <a:rPr lang="en-GB" sz="2800" dirty="0" smtClean="0">
                <a:solidFill>
                  <a:schemeClr val="tx1"/>
                </a:solidFill>
              </a:rPr>
              <a:t>to Gla-100 </a:t>
            </a:r>
            <a:r>
              <a:rPr lang="en-GB" sz="2800" dirty="0">
                <a:solidFill>
                  <a:schemeClr val="tx1"/>
                </a:solidFill>
              </a:rPr>
              <a:t>for reduction in HbA</a:t>
            </a:r>
            <a:r>
              <a:rPr lang="en-GB" sz="2800" baseline="-25000" dirty="0">
                <a:solidFill>
                  <a:schemeClr val="tx1"/>
                </a:solidFill>
              </a:rPr>
              <a:t>1C </a:t>
            </a:r>
            <a:r>
              <a:rPr lang="en-GB" sz="2800" dirty="0">
                <a:solidFill>
                  <a:schemeClr val="tx1"/>
                </a:solidFill>
              </a:rPr>
              <a:t>at Month 6</a:t>
            </a:r>
          </a:p>
        </p:txBody>
      </p:sp>
      <p:grpSp>
        <p:nvGrpSpPr>
          <p:cNvPr id="82" name="Group 81"/>
          <p:cNvGrpSpPr/>
          <p:nvPr/>
        </p:nvGrpSpPr>
        <p:grpSpPr>
          <a:xfrm>
            <a:off x="6136354" y="1171276"/>
            <a:ext cx="2284419" cy="1778130"/>
            <a:chOff x="4573441" y="1171276"/>
            <a:chExt cx="2284419" cy="1778130"/>
          </a:xfrm>
        </p:grpSpPr>
        <p:sp>
          <p:nvSpPr>
            <p:cNvPr id="83" name="Line 214"/>
            <p:cNvSpPr>
              <a:spLocks noChangeShapeType="1"/>
            </p:cNvSpPr>
            <p:nvPr/>
          </p:nvSpPr>
          <p:spPr bwMode="auto">
            <a:xfrm>
              <a:off x="6826440" y="1556286"/>
              <a:ext cx="1413" cy="1476"/>
            </a:xfrm>
            <a:prstGeom prst="line">
              <a:avLst/>
            </a:prstGeom>
            <a:solidFill>
              <a:schemeClr val="bg1"/>
            </a:solidFill>
            <a:ln w="0">
              <a:solidFill>
                <a:srgbClr val="000000"/>
              </a:solidFill>
              <a:prstDash val="solid"/>
              <a:round/>
              <a:headEnd/>
              <a:tailEnd/>
            </a:ln>
          </p:spPr>
          <p:txBody>
            <a:bodyPr/>
            <a:lstStyle/>
            <a:p>
              <a:pPr>
                <a:defRPr/>
              </a:pPr>
              <a:endParaRPr lang="en-US" dirty="0">
                <a:solidFill>
                  <a:schemeClr val="bg1"/>
                </a:solidFill>
              </a:endParaRPr>
            </a:p>
          </p:txBody>
        </p:sp>
        <p:sp>
          <p:nvSpPr>
            <p:cNvPr id="84" name="Line 226"/>
            <p:cNvSpPr>
              <a:spLocks noChangeShapeType="1"/>
            </p:cNvSpPr>
            <p:nvPr/>
          </p:nvSpPr>
          <p:spPr bwMode="auto">
            <a:xfrm>
              <a:off x="6826440" y="1556286"/>
              <a:ext cx="1413" cy="1476"/>
            </a:xfrm>
            <a:prstGeom prst="line">
              <a:avLst/>
            </a:prstGeom>
            <a:solidFill>
              <a:schemeClr val="bg1"/>
            </a:solidFill>
            <a:ln w="0">
              <a:solidFill>
                <a:srgbClr val="000000"/>
              </a:solidFill>
              <a:prstDash val="solid"/>
              <a:round/>
              <a:headEnd/>
              <a:tailEnd/>
            </a:ln>
          </p:spPr>
          <p:txBody>
            <a:bodyPr/>
            <a:lstStyle/>
            <a:p>
              <a:pPr>
                <a:defRPr/>
              </a:pPr>
              <a:endParaRPr lang="en-US" dirty="0">
                <a:solidFill>
                  <a:schemeClr val="bg1"/>
                </a:solidFill>
              </a:endParaRPr>
            </a:p>
          </p:txBody>
        </p:sp>
        <p:sp>
          <p:nvSpPr>
            <p:cNvPr id="85" name="Rounded Rectangle 84"/>
            <p:cNvSpPr>
              <a:spLocks noChangeArrowheads="1"/>
            </p:cNvSpPr>
            <p:nvPr/>
          </p:nvSpPr>
          <p:spPr bwMode="auto">
            <a:xfrm>
              <a:off x="4573441" y="1171276"/>
              <a:ext cx="2284419" cy="1778130"/>
            </a:xfrm>
            <a:prstGeom prst="roundRect">
              <a:avLst>
                <a:gd name="adj" fmla="val 9417"/>
              </a:avLst>
            </a:prstGeom>
            <a:ln/>
            <a:extLst/>
          </p:spPr>
          <p:style>
            <a:lnRef idx="2">
              <a:schemeClr val="accent1"/>
            </a:lnRef>
            <a:fillRef idx="1">
              <a:schemeClr val="lt1"/>
            </a:fillRef>
            <a:effectRef idx="0">
              <a:schemeClr val="accent1"/>
            </a:effectRef>
            <a:fontRef idx="minor">
              <a:schemeClr val="dk1"/>
            </a:fontRef>
          </p:style>
          <p:txBody>
            <a:bodyPr lIns="0" anchor="t"/>
            <a:lstStyle/>
            <a:p>
              <a:pPr algn="ctr" eaLnBrk="0" fontAlgn="base" hangingPunct="0">
                <a:spcBef>
                  <a:spcPct val="0"/>
                </a:spcBef>
                <a:spcAft>
                  <a:spcPts val="600"/>
                </a:spcAft>
              </a:pPr>
              <a:r>
                <a:rPr lang="en-GB" sz="1200" b="1" dirty="0">
                  <a:solidFill>
                    <a:srgbClr val="596169"/>
                  </a:solidFill>
                  <a:latin typeface="Arial" charset="0"/>
                  <a:ea typeface="ＭＳ Ｐゴシック" charset="0"/>
                  <a:cs typeface="ＭＳ Ｐゴシック" charset="0"/>
                </a:rPr>
                <a:t>% of participants with </a:t>
              </a:r>
              <a:br>
                <a:rPr lang="en-GB" sz="1200" b="1" dirty="0">
                  <a:solidFill>
                    <a:srgbClr val="596169"/>
                  </a:solidFill>
                  <a:latin typeface="Arial" charset="0"/>
                  <a:ea typeface="ＭＳ Ｐゴシック" charset="0"/>
                  <a:cs typeface="ＭＳ Ｐゴシック" charset="0"/>
                </a:rPr>
              </a:br>
              <a:r>
                <a:rPr lang="en-GB" sz="1200" b="1" dirty="0">
                  <a:solidFill>
                    <a:srgbClr val="596169"/>
                  </a:solidFill>
                  <a:latin typeface="Arial" charset="0"/>
                  <a:ea typeface="ＭＳ Ｐゴシック" charset="0"/>
                  <a:cs typeface="ＭＳ Ｐゴシック" charset="0"/>
                </a:rPr>
                <a:t>HbA</a:t>
              </a:r>
              <a:r>
                <a:rPr lang="en-GB" sz="1200" b="1" baseline="-25000" dirty="0">
                  <a:solidFill>
                    <a:srgbClr val="596169"/>
                  </a:solidFill>
                  <a:latin typeface="Arial" charset="0"/>
                  <a:ea typeface="ＭＳ Ｐゴシック" charset="0"/>
                  <a:cs typeface="ＭＳ Ｐゴシック" charset="0"/>
                </a:rPr>
                <a:t>1c</a:t>
              </a:r>
              <a:r>
                <a:rPr lang="en-GB" sz="1200" b="1" dirty="0">
                  <a:solidFill>
                    <a:srgbClr val="596169"/>
                  </a:solidFill>
                  <a:latin typeface="Arial" charset="0"/>
                  <a:ea typeface="ＭＳ Ｐゴシック" charset="0"/>
                  <a:cs typeface="ＭＳ Ｐゴシック" charset="0"/>
                </a:rPr>
                <a:t> &lt;7.0%</a:t>
              </a:r>
            </a:p>
            <a:p>
              <a:pPr algn="ctr" eaLnBrk="0" fontAlgn="base" hangingPunct="0">
                <a:spcBef>
                  <a:spcPct val="0"/>
                </a:spcBef>
                <a:spcAft>
                  <a:spcPct val="0"/>
                </a:spcAft>
              </a:pPr>
              <a:endParaRPr lang="en-GB" sz="1600" dirty="0">
                <a:solidFill>
                  <a:srgbClr val="FFFFFF"/>
                </a:solidFill>
                <a:latin typeface="Arial" charset="0"/>
                <a:ea typeface="ＭＳ Ｐゴシック" charset="0"/>
                <a:cs typeface="ＭＳ Ｐゴシック" charset="0"/>
              </a:endParaRPr>
            </a:p>
          </p:txBody>
        </p:sp>
        <p:graphicFrame>
          <p:nvGraphicFramePr>
            <p:cNvPr id="86" name="Chart 85"/>
            <p:cNvGraphicFramePr/>
            <p:nvPr>
              <p:extLst/>
            </p:nvPr>
          </p:nvGraphicFramePr>
          <p:xfrm>
            <a:off x="4573441" y="1557762"/>
            <a:ext cx="2139917" cy="1295144"/>
          </p:xfrm>
          <a:graphic>
            <a:graphicData uri="http://schemas.openxmlformats.org/drawingml/2006/chart">
              <c:chart xmlns:c="http://schemas.openxmlformats.org/drawingml/2006/chart" xmlns:r="http://schemas.openxmlformats.org/officeDocument/2006/relationships" r:id="rId3"/>
            </a:graphicData>
          </a:graphic>
        </p:graphicFrame>
        <p:sp>
          <p:nvSpPr>
            <p:cNvPr id="87" name="TextBox 86"/>
            <p:cNvSpPr txBox="1"/>
            <p:nvPr/>
          </p:nvSpPr>
          <p:spPr>
            <a:xfrm>
              <a:off x="5890271" y="2482884"/>
              <a:ext cx="596638" cy="246221"/>
            </a:xfrm>
            <a:prstGeom prst="rect">
              <a:avLst/>
            </a:prstGeom>
            <a:noFill/>
          </p:spPr>
          <p:txBody>
            <a:bodyPr wrap="none">
              <a:spAutoFit/>
            </a:bodyPr>
            <a:lstStyle/>
            <a:p>
              <a:pPr>
                <a:defRPr/>
              </a:pPr>
              <a:r>
                <a:rPr lang="en-US" sz="1000" b="1" dirty="0">
                  <a:solidFill>
                    <a:schemeClr val="bg1"/>
                  </a:solidFill>
                </a:rPr>
                <a:t>Gla-100</a:t>
              </a:r>
              <a:endParaRPr lang="en-US" sz="1000" b="1" baseline="30000" dirty="0">
                <a:solidFill>
                  <a:schemeClr val="bg1"/>
                </a:solidFill>
              </a:endParaRPr>
            </a:p>
          </p:txBody>
        </p:sp>
        <p:sp>
          <p:nvSpPr>
            <p:cNvPr id="88" name="TextBox 87"/>
            <p:cNvSpPr txBox="1"/>
            <p:nvPr/>
          </p:nvSpPr>
          <p:spPr>
            <a:xfrm>
              <a:off x="5273438" y="2472881"/>
              <a:ext cx="596638" cy="246221"/>
            </a:xfrm>
            <a:prstGeom prst="rect">
              <a:avLst/>
            </a:prstGeom>
            <a:noFill/>
          </p:spPr>
          <p:txBody>
            <a:bodyPr wrap="none">
              <a:spAutoFit/>
            </a:bodyPr>
            <a:lstStyle/>
            <a:p>
              <a:pPr>
                <a:defRPr/>
              </a:pPr>
              <a:r>
                <a:rPr lang="en-US" sz="1000" b="1" dirty="0">
                  <a:solidFill>
                    <a:schemeClr val="bg1"/>
                  </a:solidFill>
                </a:rPr>
                <a:t>Gla-300</a:t>
              </a:r>
              <a:endParaRPr lang="en-US" sz="1000" b="1" baseline="30000" dirty="0">
                <a:solidFill>
                  <a:schemeClr val="bg1"/>
                </a:solidFill>
              </a:endParaRPr>
            </a:p>
          </p:txBody>
        </p:sp>
      </p:grpSp>
      <p:sp>
        <p:nvSpPr>
          <p:cNvPr id="90" name="TextBox 9"/>
          <p:cNvSpPr txBox="1">
            <a:spLocks noChangeArrowheads="1"/>
          </p:cNvSpPr>
          <p:nvPr/>
        </p:nvSpPr>
        <p:spPr bwMode="auto">
          <a:xfrm>
            <a:off x="2012951" y="5908188"/>
            <a:ext cx="70517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err="1"/>
              <a:t>mITT</a:t>
            </a:r>
            <a:r>
              <a:rPr lang="en-US" sz="800" dirty="0"/>
              <a:t> population</a:t>
            </a:r>
            <a:br>
              <a:rPr lang="en-US" sz="800" dirty="0"/>
            </a:br>
            <a:r>
              <a:rPr lang="en-US" sz="800" dirty="0"/>
              <a:t>Adapted from </a:t>
            </a:r>
            <a:r>
              <a:rPr lang="en-US" sz="800" dirty="0" err="1"/>
              <a:t>Yki-Järvinen</a:t>
            </a:r>
            <a:r>
              <a:rPr lang="en-US" sz="800" dirty="0"/>
              <a:t> H et al. Diabetes Care. 2014</a:t>
            </a:r>
            <a:r>
              <a:rPr lang="en-GB" sz="800" dirty="0"/>
              <a:t>;37:3235-43</a:t>
            </a:r>
            <a:endParaRPr lang="en-AU" sz="800" dirty="0"/>
          </a:p>
        </p:txBody>
      </p:sp>
      <p:sp>
        <p:nvSpPr>
          <p:cNvPr id="91" name="Rounded Rectangle 90"/>
          <p:cNvSpPr/>
          <p:nvPr/>
        </p:nvSpPr>
        <p:spPr>
          <a:xfrm>
            <a:off x="10795000" y="0"/>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5525073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solidFill>
                <a:srgbClr val="444492"/>
              </a:solidFill>
            </a:endParaRPr>
          </a:p>
        </p:txBody>
      </p:sp>
      <p:sp>
        <p:nvSpPr>
          <p:cNvPr id="95" name="Rectangle 4"/>
          <p:cNvSpPr>
            <a:spLocks noGrp="1" noChangeArrowheads="1"/>
          </p:cNvSpPr>
          <p:nvPr>
            <p:ph type="title" idx="4294967295"/>
          </p:nvPr>
        </p:nvSpPr>
        <p:spPr>
          <a:xfrm>
            <a:off x="0" y="-203847"/>
            <a:ext cx="9727033" cy="850900"/>
          </a:xfrm>
        </p:spPr>
        <p:txBody>
          <a:bodyPr>
            <a:noAutofit/>
          </a:bodyPr>
          <a:lstStyle/>
          <a:p>
            <a:r>
              <a:rPr lang="en-US" sz="2800" b="1" dirty="0"/>
              <a:t>Comparable FPG reductions for Gla-300 </a:t>
            </a:r>
            <a:r>
              <a:rPr lang="en-US" sz="2800" b="1" dirty="0" smtClean="0"/>
              <a:t>and Gla-100 </a:t>
            </a:r>
            <a:r>
              <a:rPr lang="en-US" sz="2800" b="1" dirty="0"/>
              <a:t>at Month 6</a:t>
            </a:r>
          </a:p>
        </p:txBody>
      </p:sp>
      <p:sp>
        <p:nvSpPr>
          <p:cNvPr id="99" name="TextBox 9"/>
          <p:cNvSpPr txBox="1">
            <a:spLocks noChangeArrowheads="1"/>
          </p:cNvSpPr>
          <p:nvPr/>
        </p:nvSpPr>
        <p:spPr bwMode="auto">
          <a:xfrm>
            <a:off x="2008280" y="5913480"/>
            <a:ext cx="70517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err="1"/>
              <a:t>mITT</a:t>
            </a:r>
            <a:r>
              <a:rPr lang="en-US" sz="800" dirty="0"/>
              <a:t> population</a:t>
            </a:r>
            <a:br>
              <a:rPr lang="en-US" sz="800" dirty="0"/>
            </a:br>
            <a:r>
              <a:rPr lang="en-US" sz="800" dirty="0"/>
              <a:t>Adapted from </a:t>
            </a:r>
            <a:r>
              <a:rPr lang="en-US" sz="800" dirty="0" err="1"/>
              <a:t>Yki-Järvinen</a:t>
            </a:r>
            <a:r>
              <a:rPr lang="en-US" sz="800" dirty="0"/>
              <a:t> H et al. Diabetes Care. 2014</a:t>
            </a:r>
            <a:r>
              <a:rPr lang="en-GB" sz="800" dirty="0"/>
              <a:t>;37:3235-43 (Supplementary Figure 2 and Table 1) </a:t>
            </a:r>
            <a:endParaRPr lang="en-AU" sz="800" dirty="0"/>
          </a:p>
        </p:txBody>
      </p:sp>
      <p:sp>
        <p:nvSpPr>
          <p:cNvPr id="96" name="Freeform 149"/>
          <p:cNvSpPr>
            <a:spLocks/>
          </p:cNvSpPr>
          <p:nvPr/>
        </p:nvSpPr>
        <p:spPr bwMode="auto">
          <a:xfrm>
            <a:off x="3405400" y="1780041"/>
            <a:ext cx="4594606" cy="3585179"/>
          </a:xfrm>
          <a:custGeom>
            <a:avLst/>
            <a:gdLst/>
            <a:ahLst/>
            <a:cxnLst>
              <a:cxn ang="0">
                <a:pos x="0" y="0"/>
              </a:cxn>
              <a:cxn ang="0">
                <a:pos x="0" y="2714"/>
              </a:cxn>
              <a:cxn ang="0">
                <a:pos x="3303" y="2714"/>
              </a:cxn>
            </a:cxnLst>
            <a:rect l="0" t="0" r="r" b="b"/>
            <a:pathLst>
              <a:path w="3303" h="2714">
                <a:moveTo>
                  <a:pt x="0" y="0"/>
                </a:moveTo>
                <a:lnTo>
                  <a:pt x="0" y="2714"/>
                </a:lnTo>
                <a:lnTo>
                  <a:pt x="3303" y="2714"/>
                </a:lnTo>
              </a:path>
            </a:pathLst>
          </a:custGeom>
          <a:noFill/>
          <a:ln w="19050">
            <a:solidFill>
              <a:srgbClr val="000000"/>
            </a:solidFill>
            <a:prstDash val="solid"/>
            <a:round/>
            <a:headEnd/>
            <a:tailEnd/>
          </a:ln>
        </p:spPr>
        <p:txBody>
          <a:bodyPr/>
          <a:lstStyle/>
          <a:p>
            <a:pPr defTabSz="457200">
              <a:defRPr/>
            </a:pPr>
            <a:endParaRPr lang="en-US" sz="3200" dirty="0">
              <a:solidFill>
                <a:srgbClr val="4D4D4F"/>
              </a:solidFill>
            </a:endParaRPr>
          </a:p>
        </p:txBody>
      </p:sp>
      <p:sp>
        <p:nvSpPr>
          <p:cNvPr id="97" name="TextBox 96"/>
          <p:cNvSpPr txBox="1"/>
          <p:nvPr/>
        </p:nvSpPr>
        <p:spPr bwMode="auto">
          <a:xfrm rot="5400000">
            <a:off x="3762593" y="-181151"/>
            <a:ext cx="369332" cy="3321555"/>
          </a:xfrm>
          <a:prstGeom prst="rect">
            <a:avLst/>
          </a:prstGeom>
          <a:noFill/>
        </p:spPr>
        <p:txBody>
          <a:bodyPr vert="vert270" wrap="square">
            <a:spAutoFit/>
          </a:bodyPr>
          <a:lstStyle/>
          <a:p>
            <a:pPr algn="ctr" defTabSz="457200">
              <a:defRPr/>
            </a:pPr>
            <a:r>
              <a:rPr lang="en-US" sz="1200" b="1" dirty="0">
                <a:solidFill>
                  <a:srgbClr val="596169"/>
                </a:solidFill>
              </a:rPr>
              <a:t>Mean (SE) FPG, mmol/L</a:t>
            </a:r>
          </a:p>
        </p:txBody>
      </p:sp>
      <p:sp>
        <p:nvSpPr>
          <p:cNvPr id="100" name="Rectangle 130"/>
          <p:cNvSpPr>
            <a:spLocks noChangeArrowheads="1"/>
          </p:cNvSpPr>
          <p:nvPr/>
        </p:nvSpPr>
        <p:spPr bwMode="auto">
          <a:xfrm>
            <a:off x="3372492" y="5467786"/>
            <a:ext cx="537005" cy="184666"/>
          </a:xfrm>
          <a:prstGeom prst="rect">
            <a:avLst/>
          </a:prstGeom>
          <a:noFill/>
          <a:ln w="9525">
            <a:noFill/>
            <a:miter lim="800000"/>
            <a:headEnd/>
            <a:tailEnd/>
          </a:ln>
        </p:spPr>
        <p:txBody>
          <a:bodyPr wrap="none" lIns="0" tIns="0" rIns="0" bIns="0" anchor="ctr">
            <a:spAutoFit/>
          </a:bodyPr>
          <a:lstStyle/>
          <a:p>
            <a:pPr algn="ctr">
              <a:defRPr/>
            </a:pPr>
            <a:r>
              <a:rPr lang="en-US" sz="1200" b="1" dirty="0">
                <a:solidFill>
                  <a:srgbClr val="596169"/>
                </a:solidFill>
                <a:cs typeface="Arial" charset="0"/>
              </a:rPr>
              <a:t>Baseline</a:t>
            </a:r>
          </a:p>
        </p:txBody>
      </p:sp>
      <p:sp>
        <p:nvSpPr>
          <p:cNvPr id="101" name="Rectangle 100"/>
          <p:cNvSpPr>
            <a:spLocks noChangeArrowheads="1"/>
          </p:cNvSpPr>
          <p:nvPr/>
        </p:nvSpPr>
        <p:spPr bwMode="auto">
          <a:xfrm>
            <a:off x="5242378" y="5467786"/>
            <a:ext cx="553933" cy="184666"/>
          </a:xfrm>
          <a:prstGeom prst="rect">
            <a:avLst/>
          </a:prstGeom>
          <a:noFill/>
          <a:ln w="9525">
            <a:noFill/>
            <a:miter lim="800000"/>
            <a:headEnd/>
            <a:tailEnd/>
          </a:ln>
        </p:spPr>
        <p:txBody>
          <a:bodyPr wrap="none" lIns="0" tIns="0" rIns="0" bIns="0" anchor="ctr">
            <a:spAutoFit/>
          </a:bodyPr>
          <a:lstStyle/>
          <a:p>
            <a:pPr algn="ctr">
              <a:defRPr/>
            </a:pPr>
            <a:r>
              <a:rPr lang="en-US" sz="1200" b="1" dirty="0">
                <a:solidFill>
                  <a:srgbClr val="596169"/>
                </a:solidFill>
                <a:cs typeface="Arial" charset="0"/>
              </a:rPr>
              <a:t>Week 12</a:t>
            </a:r>
          </a:p>
        </p:txBody>
      </p:sp>
      <p:sp>
        <p:nvSpPr>
          <p:cNvPr id="103" name="Rectangle 131"/>
          <p:cNvSpPr>
            <a:spLocks noChangeArrowheads="1"/>
          </p:cNvSpPr>
          <p:nvPr/>
        </p:nvSpPr>
        <p:spPr bwMode="auto">
          <a:xfrm>
            <a:off x="7380852" y="5467786"/>
            <a:ext cx="550022" cy="184666"/>
          </a:xfrm>
          <a:prstGeom prst="rect">
            <a:avLst/>
          </a:prstGeom>
          <a:noFill/>
          <a:ln w="9525">
            <a:noFill/>
            <a:miter lim="800000"/>
            <a:headEnd/>
            <a:tailEnd/>
          </a:ln>
        </p:spPr>
        <p:txBody>
          <a:bodyPr wrap="none" lIns="0" tIns="0" rIns="0" bIns="0" anchor="ctr">
            <a:spAutoFit/>
          </a:bodyPr>
          <a:lstStyle/>
          <a:p>
            <a:pPr algn="ctr">
              <a:defRPr/>
            </a:pPr>
            <a:r>
              <a:rPr lang="en-US" sz="1200" b="1" dirty="0">
                <a:solidFill>
                  <a:srgbClr val="596169"/>
                </a:solidFill>
                <a:cs typeface="Arial" charset="0"/>
              </a:rPr>
              <a:t>Month 6</a:t>
            </a:r>
          </a:p>
        </p:txBody>
      </p:sp>
      <p:cxnSp>
        <p:nvCxnSpPr>
          <p:cNvPr id="104" name="Straight Connector 103"/>
          <p:cNvCxnSpPr/>
          <p:nvPr/>
        </p:nvCxnSpPr>
        <p:spPr bwMode="auto">
          <a:xfrm rot="5400000">
            <a:off x="3605611" y="5393723"/>
            <a:ext cx="6806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bwMode="auto">
          <a:xfrm rot="5400000">
            <a:off x="5478646" y="5393723"/>
            <a:ext cx="6806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bwMode="auto">
          <a:xfrm rot="5400000">
            <a:off x="7804596" y="5393723"/>
            <a:ext cx="6806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07" name="Rectangle 133"/>
          <p:cNvSpPr>
            <a:spLocks noChangeArrowheads="1"/>
          </p:cNvSpPr>
          <p:nvPr/>
        </p:nvSpPr>
        <p:spPr bwMode="auto">
          <a:xfrm>
            <a:off x="8076835" y="5458531"/>
            <a:ext cx="319511" cy="184666"/>
          </a:xfrm>
          <a:prstGeom prst="rect">
            <a:avLst/>
          </a:prstGeom>
          <a:noFill/>
          <a:ln w="9525">
            <a:noFill/>
            <a:miter lim="800000"/>
            <a:headEnd/>
            <a:tailEnd/>
          </a:ln>
        </p:spPr>
        <p:txBody>
          <a:bodyPr wrap="none" lIns="0" tIns="0" rIns="0" bIns="0">
            <a:spAutoFit/>
          </a:bodyPr>
          <a:lstStyle/>
          <a:p>
            <a:pPr>
              <a:defRPr/>
            </a:pPr>
            <a:r>
              <a:rPr lang="en-US" sz="1200" b="1" dirty="0">
                <a:solidFill>
                  <a:srgbClr val="596169"/>
                </a:solidFill>
              </a:rPr>
              <a:t>LOCF</a:t>
            </a:r>
          </a:p>
        </p:txBody>
      </p:sp>
      <p:sp>
        <p:nvSpPr>
          <p:cNvPr id="109" name="TextBox 108"/>
          <p:cNvSpPr txBox="1"/>
          <p:nvPr/>
        </p:nvSpPr>
        <p:spPr bwMode="auto">
          <a:xfrm rot="16200000" flipV="1">
            <a:off x="9290206" y="461540"/>
            <a:ext cx="369332" cy="1871904"/>
          </a:xfrm>
          <a:prstGeom prst="rect">
            <a:avLst/>
          </a:prstGeom>
          <a:noFill/>
        </p:spPr>
        <p:txBody>
          <a:bodyPr vert="vert270" wrap="square">
            <a:spAutoFit/>
          </a:bodyPr>
          <a:lstStyle/>
          <a:p>
            <a:pPr>
              <a:defRPr/>
            </a:pPr>
            <a:r>
              <a:rPr lang="en-US" sz="1200" b="1" dirty="0">
                <a:solidFill>
                  <a:srgbClr val="596169"/>
                </a:solidFill>
              </a:rPr>
              <a:t>Mean (SE) FPG, mg/dL</a:t>
            </a:r>
          </a:p>
        </p:txBody>
      </p:sp>
      <p:sp>
        <p:nvSpPr>
          <p:cNvPr id="110" name="Line 150"/>
          <p:cNvSpPr>
            <a:spLocks noChangeShapeType="1"/>
          </p:cNvSpPr>
          <p:nvPr/>
        </p:nvSpPr>
        <p:spPr bwMode="auto">
          <a:xfrm>
            <a:off x="3338942" y="1784843"/>
            <a:ext cx="66908" cy="1016"/>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cxnSp>
        <p:nvCxnSpPr>
          <p:cNvPr id="111" name="Straight Connector 110"/>
          <p:cNvCxnSpPr/>
          <p:nvPr/>
        </p:nvCxnSpPr>
        <p:spPr>
          <a:xfrm flipV="1">
            <a:off x="8636218" y="1595534"/>
            <a:ext cx="0" cy="3773555"/>
          </a:xfrm>
          <a:prstGeom prst="line">
            <a:avLst/>
          </a:prstGeom>
          <a:noFill/>
          <a:ln w="19050">
            <a:solidFill>
              <a:srgbClr val="000000"/>
            </a:solidFill>
            <a:prstDash val="solid"/>
            <a:round/>
            <a:headEnd/>
            <a:tailEnd/>
          </a:ln>
        </p:spPr>
      </p:cxnSp>
      <p:sp>
        <p:nvSpPr>
          <p:cNvPr id="112" name="Line 189"/>
          <p:cNvSpPr>
            <a:spLocks noChangeShapeType="1"/>
          </p:cNvSpPr>
          <p:nvPr/>
        </p:nvSpPr>
        <p:spPr bwMode="auto">
          <a:xfrm flipH="1">
            <a:off x="8087052" y="5369031"/>
            <a:ext cx="118826" cy="0"/>
          </a:xfrm>
          <a:prstGeom prst="line">
            <a:avLst/>
          </a:prstGeom>
          <a:noFill/>
          <a:ln w="19050" cap="sq">
            <a:solidFill>
              <a:srgbClr val="000000"/>
            </a:solidFill>
            <a:prstDash val="solid"/>
            <a:miter lim="800000"/>
            <a:headEnd/>
            <a:tailEnd/>
          </a:ln>
          <a:extLst/>
        </p:spPr>
        <p:txBody>
          <a:bodyPr/>
          <a:lstStyle/>
          <a:p>
            <a:pPr>
              <a:defRPr/>
            </a:pPr>
            <a:endParaRPr lang="en-GB" kern="0" dirty="0">
              <a:solidFill>
                <a:srgbClr val="444492"/>
              </a:solidFill>
              <a:ea typeface="ＭＳ Ｐゴシック" charset="0"/>
            </a:endParaRPr>
          </a:p>
        </p:txBody>
      </p:sp>
      <p:sp>
        <p:nvSpPr>
          <p:cNvPr id="114" name="Line 169"/>
          <p:cNvSpPr>
            <a:spLocks noChangeShapeType="1"/>
          </p:cNvSpPr>
          <p:nvPr/>
        </p:nvSpPr>
        <p:spPr bwMode="auto">
          <a:xfrm flipV="1">
            <a:off x="8018229" y="5297760"/>
            <a:ext cx="0" cy="164183"/>
          </a:xfrm>
          <a:prstGeom prst="line">
            <a:avLst/>
          </a:prstGeom>
          <a:noFill/>
          <a:ln w="19050" cap="flat">
            <a:solidFill>
              <a:srgbClr val="000000"/>
            </a:solidFill>
            <a:prstDash val="solid"/>
            <a:miter lim="800000"/>
            <a:headEnd/>
            <a:tailEnd/>
          </a:ln>
          <a:extLst/>
        </p:spPr>
        <p:txBody>
          <a:bodyPr/>
          <a:lstStyle/>
          <a:p>
            <a:pPr>
              <a:defRPr/>
            </a:pPr>
            <a:endParaRPr lang="en-GB" kern="0" dirty="0">
              <a:solidFill>
                <a:srgbClr val="444492"/>
              </a:solidFill>
              <a:ea typeface="ＭＳ Ｐゴシック" charset="0"/>
            </a:endParaRPr>
          </a:p>
        </p:txBody>
      </p:sp>
      <p:sp>
        <p:nvSpPr>
          <p:cNvPr id="115" name="Line 169"/>
          <p:cNvSpPr>
            <a:spLocks noChangeShapeType="1"/>
          </p:cNvSpPr>
          <p:nvPr/>
        </p:nvSpPr>
        <p:spPr bwMode="auto">
          <a:xfrm flipV="1">
            <a:off x="8087664" y="5297760"/>
            <a:ext cx="0" cy="164183"/>
          </a:xfrm>
          <a:prstGeom prst="line">
            <a:avLst/>
          </a:prstGeom>
          <a:noFill/>
          <a:ln w="19050" cap="flat">
            <a:solidFill>
              <a:srgbClr val="000000"/>
            </a:solidFill>
            <a:prstDash val="solid"/>
            <a:miter lim="800000"/>
            <a:headEnd/>
            <a:tailEnd/>
          </a:ln>
          <a:extLst/>
        </p:spPr>
        <p:txBody>
          <a:bodyPr/>
          <a:lstStyle/>
          <a:p>
            <a:pPr>
              <a:defRPr/>
            </a:pPr>
            <a:endParaRPr lang="en-GB" kern="0" dirty="0">
              <a:solidFill>
                <a:srgbClr val="444492"/>
              </a:solidFill>
              <a:ea typeface="ＭＳ Ｐゴシック" charset="0"/>
            </a:endParaRPr>
          </a:p>
        </p:txBody>
      </p:sp>
      <p:cxnSp>
        <p:nvCxnSpPr>
          <p:cNvPr id="116" name="Straight Connector 115"/>
          <p:cNvCxnSpPr/>
          <p:nvPr/>
        </p:nvCxnSpPr>
        <p:spPr bwMode="auto">
          <a:xfrm rot="5400000">
            <a:off x="8172430" y="5401669"/>
            <a:ext cx="76049"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19" name="Line 158"/>
          <p:cNvSpPr>
            <a:spLocks noChangeShapeType="1"/>
          </p:cNvSpPr>
          <p:nvPr/>
        </p:nvSpPr>
        <p:spPr bwMode="auto">
          <a:xfrm>
            <a:off x="8643243" y="5361627"/>
            <a:ext cx="66908"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grpSp>
        <p:nvGrpSpPr>
          <p:cNvPr id="121" name="Group 120"/>
          <p:cNvGrpSpPr/>
          <p:nvPr/>
        </p:nvGrpSpPr>
        <p:grpSpPr>
          <a:xfrm>
            <a:off x="7814165" y="4109158"/>
            <a:ext cx="118256" cy="238282"/>
            <a:chOff x="3831393" y="4071710"/>
            <a:chExt cx="100456" cy="115931"/>
          </a:xfrm>
          <a:solidFill>
            <a:srgbClr val="0070C0"/>
          </a:solidFill>
        </p:grpSpPr>
        <p:sp>
          <p:nvSpPr>
            <p:cNvPr id="123" name="Line 43"/>
            <p:cNvSpPr>
              <a:spLocks noChangeShapeType="1"/>
            </p:cNvSpPr>
            <p:nvPr/>
          </p:nvSpPr>
          <p:spPr bwMode="auto">
            <a:xfrm>
              <a:off x="3881621" y="4071710"/>
              <a:ext cx="1321" cy="115193"/>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27" name="Line 44"/>
            <p:cNvSpPr>
              <a:spLocks noChangeShapeType="1"/>
            </p:cNvSpPr>
            <p:nvPr/>
          </p:nvSpPr>
          <p:spPr bwMode="auto">
            <a:xfrm>
              <a:off x="3831393" y="4071710"/>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29" name="Line 45"/>
            <p:cNvSpPr>
              <a:spLocks noChangeShapeType="1"/>
            </p:cNvSpPr>
            <p:nvPr/>
          </p:nvSpPr>
          <p:spPr bwMode="auto">
            <a:xfrm>
              <a:off x="3831393" y="4186902"/>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30"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grpFill/>
            <a:ln w="19050">
              <a:solidFill>
                <a:srgbClr val="0070C0"/>
              </a:solidFill>
              <a:round/>
              <a:headEnd/>
              <a:tailEnd/>
            </a:ln>
          </p:spPr>
          <p:txBody>
            <a:bodyPr/>
            <a:lstStyle/>
            <a:p>
              <a:pPr defTabSz="457200">
                <a:defRPr/>
              </a:pPr>
              <a:endParaRPr lang="en-US" sz="3200" dirty="0">
                <a:solidFill>
                  <a:srgbClr val="4D4D4F"/>
                </a:solidFill>
              </a:endParaRPr>
            </a:p>
          </p:txBody>
        </p:sp>
      </p:grpSp>
      <p:sp>
        <p:nvSpPr>
          <p:cNvPr id="132" name="Line 43"/>
          <p:cNvSpPr>
            <a:spLocks noChangeShapeType="1"/>
          </p:cNvSpPr>
          <p:nvPr/>
        </p:nvSpPr>
        <p:spPr bwMode="auto">
          <a:xfrm>
            <a:off x="7801784" y="3864575"/>
            <a:ext cx="1555" cy="236766"/>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33" name="Line 44"/>
          <p:cNvSpPr>
            <a:spLocks noChangeShapeType="1"/>
          </p:cNvSpPr>
          <p:nvPr/>
        </p:nvSpPr>
        <p:spPr bwMode="auto">
          <a:xfrm>
            <a:off x="7742655" y="3864576"/>
            <a:ext cx="118256" cy="151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34" name="Line 45"/>
          <p:cNvSpPr>
            <a:spLocks noChangeShapeType="1"/>
          </p:cNvSpPr>
          <p:nvPr/>
        </p:nvSpPr>
        <p:spPr bwMode="auto">
          <a:xfrm>
            <a:off x="7742655" y="4101339"/>
            <a:ext cx="118256" cy="151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36" name="Freeform 46"/>
          <p:cNvSpPr>
            <a:spLocks/>
          </p:cNvSpPr>
          <p:nvPr/>
        </p:nvSpPr>
        <p:spPr bwMode="auto">
          <a:xfrm>
            <a:off x="7760581" y="3949567"/>
            <a:ext cx="74688" cy="75887"/>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solidFill>
            <a:srgbClr val="81B838"/>
          </a:solidFill>
          <a:ln w="19050">
            <a:solidFill>
              <a:schemeClr val="accent2"/>
            </a:solidFill>
            <a:round/>
            <a:headEnd/>
            <a:tailEnd/>
          </a:ln>
        </p:spPr>
        <p:txBody>
          <a:bodyPr/>
          <a:lstStyle/>
          <a:p>
            <a:pPr defTabSz="457200">
              <a:defRPr/>
            </a:pPr>
            <a:endParaRPr lang="en-US" sz="3200" dirty="0">
              <a:solidFill>
                <a:srgbClr val="4D4D4F"/>
              </a:solidFill>
            </a:endParaRPr>
          </a:p>
        </p:txBody>
      </p:sp>
      <p:grpSp>
        <p:nvGrpSpPr>
          <p:cNvPr id="137" name="Group 136"/>
          <p:cNvGrpSpPr/>
          <p:nvPr/>
        </p:nvGrpSpPr>
        <p:grpSpPr>
          <a:xfrm>
            <a:off x="8076834" y="3821580"/>
            <a:ext cx="118256" cy="238282"/>
            <a:chOff x="3831393" y="4071710"/>
            <a:chExt cx="100456" cy="115931"/>
          </a:xfrm>
        </p:grpSpPr>
        <p:sp>
          <p:nvSpPr>
            <p:cNvPr id="138" name="Line 43"/>
            <p:cNvSpPr>
              <a:spLocks noChangeShapeType="1"/>
            </p:cNvSpPr>
            <p:nvPr/>
          </p:nvSpPr>
          <p:spPr bwMode="auto">
            <a:xfrm>
              <a:off x="3881621" y="4071710"/>
              <a:ext cx="1321" cy="115193"/>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39" name="Line 44"/>
            <p:cNvSpPr>
              <a:spLocks noChangeShapeType="1"/>
            </p:cNvSpPr>
            <p:nvPr/>
          </p:nvSpPr>
          <p:spPr bwMode="auto">
            <a:xfrm>
              <a:off x="3831393" y="4071710"/>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0" name="Line 45"/>
            <p:cNvSpPr>
              <a:spLocks noChangeShapeType="1"/>
            </p:cNvSpPr>
            <p:nvPr/>
          </p:nvSpPr>
          <p:spPr bwMode="auto">
            <a:xfrm>
              <a:off x="3831393" y="4186902"/>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1"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solidFill>
              <a:srgbClr val="81B838"/>
            </a:solidFill>
            <a:ln w="19050">
              <a:solidFill>
                <a:schemeClr val="accent2"/>
              </a:solidFill>
              <a:round/>
              <a:headEnd/>
              <a:tailEnd/>
            </a:ln>
          </p:spPr>
          <p:txBody>
            <a:bodyPr/>
            <a:lstStyle/>
            <a:p>
              <a:pPr defTabSz="457200">
                <a:defRPr/>
              </a:pPr>
              <a:endParaRPr lang="en-US" sz="3200" dirty="0">
                <a:solidFill>
                  <a:srgbClr val="4D4D4F"/>
                </a:solidFill>
              </a:endParaRPr>
            </a:p>
          </p:txBody>
        </p:sp>
      </p:grpSp>
      <p:grpSp>
        <p:nvGrpSpPr>
          <p:cNvPr id="142" name="Group 141"/>
          <p:cNvGrpSpPr/>
          <p:nvPr/>
        </p:nvGrpSpPr>
        <p:grpSpPr>
          <a:xfrm>
            <a:off x="5411818" y="3857924"/>
            <a:ext cx="118256" cy="238282"/>
            <a:chOff x="3831393" y="4071710"/>
            <a:chExt cx="100456" cy="115931"/>
          </a:xfrm>
        </p:grpSpPr>
        <p:sp>
          <p:nvSpPr>
            <p:cNvPr id="143" name="Line 43"/>
            <p:cNvSpPr>
              <a:spLocks noChangeShapeType="1"/>
            </p:cNvSpPr>
            <p:nvPr/>
          </p:nvSpPr>
          <p:spPr bwMode="auto">
            <a:xfrm>
              <a:off x="3881621" y="4071710"/>
              <a:ext cx="1321" cy="115193"/>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4" name="Line 44"/>
            <p:cNvSpPr>
              <a:spLocks noChangeShapeType="1"/>
            </p:cNvSpPr>
            <p:nvPr/>
          </p:nvSpPr>
          <p:spPr bwMode="auto">
            <a:xfrm>
              <a:off x="3831393" y="4071710"/>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5" name="Line 45"/>
            <p:cNvSpPr>
              <a:spLocks noChangeShapeType="1"/>
            </p:cNvSpPr>
            <p:nvPr/>
          </p:nvSpPr>
          <p:spPr bwMode="auto">
            <a:xfrm>
              <a:off x="3831393" y="4186902"/>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6"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solidFill>
              <a:srgbClr val="81B838"/>
            </a:solidFill>
            <a:ln w="19050">
              <a:solidFill>
                <a:schemeClr val="accent2"/>
              </a:solidFill>
              <a:round/>
              <a:headEnd/>
              <a:tailEnd/>
            </a:ln>
          </p:spPr>
          <p:txBody>
            <a:bodyPr/>
            <a:lstStyle/>
            <a:p>
              <a:pPr defTabSz="457200">
                <a:defRPr/>
              </a:pPr>
              <a:endParaRPr lang="en-US" sz="3200" dirty="0">
                <a:solidFill>
                  <a:srgbClr val="4D4D4F"/>
                </a:solidFill>
              </a:endParaRPr>
            </a:p>
          </p:txBody>
        </p:sp>
      </p:grpSp>
      <p:grpSp>
        <p:nvGrpSpPr>
          <p:cNvPr id="147" name="Group 146"/>
          <p:cNvGrpSpPr/>
          <p:nvPr/>
        </p:nvGrpSpPr>
        <p:grpSpPr>
          <a:xfrm>
            <a:off x="3566412" y="2788463"/>
            <a:ext cx="118256" cy="238282"/>
            <a:chOff x="3831393" y="4071710"/>
            <a:chExt cx="100456" cy="115931"/>
          </a:xfrm>
        </p:grpSpPr>
        <p:sp>
          <p:nvSpPr>
            <p:cNvPr id="148" name="Line 43"/>
            <p:cNvSpPr>
              <a:spLocks noChangeShapeType="1"/>
            </p:cNvSpPr>
            <p:nvPr/>
          </p:nvSpPr>
          <p:spPr bwMode="auto">
            <a:xfrm>
              <a:off x="3881621" y="4071710"/>
              <a:ext cx="1321" cy="115193"/>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49" name="Line 44"/>
            <p:cNvSpPr>
              <a:spLocks noChangeShapeType="1"/>
            </p:cNvSpPr>
            <p:nvPr/>
          </p:nvSpPr>
          <p:spPr bwMode="auto">
            <a:xfrm>
              <a:off x="3831393" y="4071710"/>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50" name="Line 45"/>
            <p:cNvSpPr>
              <a:spLocks noChangeShapeType="1"/>
            </p:cNvSpPr>
            <p:nvPr/>
          </p:nvSpPr>
          <p:spPr bwMode="auto">
            <a:xfrm>
              <a:off x="3831393" y="4186902"/>
              <a:ext cx="100456" cy="739"/>
            </a:xfrm>
            <a:prstGeom prst="line">
              <a:avLst/>
            </a:prstGeom>
            <a:noFill/>
            <a:ln w="28575">
              <a:solidFill>
                <a:schemeClr val="accent2"/>
              </a:solidFill>
              <a:round/>
              <a:headEnd/>
              <a:tailEnd/>
            </a:ln>
          </p:spPr>
          <p:txBody>
            <a:bodyPr/>
            <a:lstStyle/>
            <a:p>
              <a:pPr defTabSz="457200">
                <a:defRPr/>
              </a:pPr>
              <a:endParaRPr lang="en-US" sz="3200" dirty="0">
                <a:solidFill>
                  <a:srgbClr val="4D4D4F"/>
                </a:solidFill>
              </a:endParaRPr>
            </a:p>
          </p:txBody>
        </p:sp>
        <p:sp>
          <p:nvSpPr>
            <p:cNvPr id="151"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solidFill>
              <a:srgbClr val="81B838"/>
            </a:solidFill>
            <a:ln w="19050">
              <a:solidFill>
                <a:schemeClr val="accent2"/>
              </a:solidFill>
              <a:round/>
              <a:headEnd/>
              <a:tailEnd/>
            </a:ln>
          </p:spPr>
          <p:txBody>
            <a:bodyPr/>
            <a:lstStyle/>
            <a:p>
              <a:pPr defTabSz="457200">
                <a:defRPr/>
              </a:pPr>
              <a:endParaRPr lang="en-US" sz="3200" dirty="0">
                <a:solidFill>
                  <a:srgbClr val="4D4D4F"/>
                </a:solidFill>
              </a:endParaRPr>
            </a:p>
          </p:txBody>
        </p:sp>
      </p:grpSp>
      <p:grpSp>
        <p:nvGrpSpPr>
          <p:cNvPr id="152" name="Group 151"/>
          <p:cNvGrpSpPr/>
          <p:nvPr/>
        </p:nvGrpSpPr>
        <p:grpSpPr>
          <a:xfrm>
            <a:off x="3633255" y="3101702"/>
            <a:ext cx="118256" cy="238282"/>
            <a:chOff x="3831393" y="4071710"/>
            <a:chExt cx="100456" cy="115931"/>
          </a:xfrm>
          <a:solidFill>
            <a:srgbClr val="0070C0"/>
          </a:solidFill>
        </p:grpSpPr>
        <p:sp>
          <p:nvSpPr>
            <p:cNvPr id="153" name="Line 43"/>
            <p:cNvSpPr>
              <a:spLocks noChangeShapeType="1"/>
            </p:cNvSpPr>
            <p:nvPr/>
          </p:nvSpPr>
          <p:spPr bwMode="auto">
            <a:xfrm>
              <a:off x="3881621" y="4071710"/>
              <a:ext cx="1321" cy="115193"/>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56" name="Line 44"/>
            <p:cNvSpPr>
              <a:spLocks noChangeShapeType="1"/>
            </p:cNvSpPr>
            <p:nvPr/>
          </p:nvSpPr>
          <p:spPr bwMode="auto">
            <a:xfrm>
              <a:off x="3831393" y="4071710"/>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58" name="Line 45"/>
            <p:cNvSpPr>
              <a:spLocks noChangeShapeType="1"/>
            </p:cNvSpPr>
            <p:nvPr/>
          </p:nvSpPr>
          <p:spPr bwMode="auto">
            <a:xfrm>
              <a:off x="3831393" y="4186902"/>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59"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grpFill/>
            <a:ln w="19050">
              <a:solidFill>
                <a:srgbClr val="0070C0"/>
              </a:solidFill>
              <a:round/>
              <a:headEnd/>
              <a:tailEnd/>
            </a:ln>
          </p:spPr>
          <p:txBody>
            <a:bodyPr/>
            <a:lstStyle/>
            <a:p>
              <a:pPr defTabSz="457200">
                <a:defRPr/>
              </a:pPr>
              <a:endParaRPr lang="en-US" sz="3200" dirty="0">
                <a:solidFill>
                  <a:srgbClr val="4D4D4F"/>
                </a:solidFill>
              </a:endParaRPr>
            </a:p>
          </p:txBody>
        </p:sp>
      </p:grpSp>
      <p:grpSp>
        <p:nvGrpSpPr>
          <p:cNvPr id="160" name="Group 159"/>
          <p:cNvGrpSpPr/>
          <p:nvPr/>
        </p:nvGrpSpPr>
        <p:grpSpPr>
          <a:xfrm>
            <a:off x="5477981" y="4253038"/>
            <a:ext cx="118256" cy="238282"/>
            <a:chOff x="3831393" y="4071710"/>
            <a:chExt cx="100456" cy="115931"/>
          </a:xfrm>
          <a:solidFill>
            <a:srgbClr val="0070C0"/>
          </a:solidFill>
        </p:grpSpPr>
        <p:sp>
          <p:nvSpPr>
            <p:cNvPr id="161" name="Line 43"/>
            <p:cNvSpPr>
              <a:spLocks noChangeShapeType="1"/>
            </p:cNvSpPr>
            <p:nvPr/>
          </p:nvSpPr>
          <p:spPr bwMode="auto">
            <a:xfrm>
              <a:off x="3881621" y="4071710"/>
              <a:ext cx="1321" cy="115193"/>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2" name="Line 44"/>
            <p:cNvSpPr>
              <a:spLocks noChangeShapeType="1"/>
            </p:cNvSpPr>
            <p:nvPr/>
          </p:nvSpPr>
          <p:spPr bwMode="auto">
            <a:xfrm>
              <a:off x="3831393" y="4071710"/>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3" name="Line 45"/>
            <p:cNvSpPr>
              <a:spLocks noChangeShapeType="1"/>
            </p:cNvSpPr>
            <p:nvPr/>
          </p:nvSpPr>
          <p:spPr bwMode="auto">
            <a:xfrm>
              <a:off x="3831393" y="4186902"/>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4"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grpFill/>
            <a:ln w="19050">
              <a:solidFill>
                <a:srgbClr val="0070C0"/>
              </a:solidFill>
              <a:round/>
              <a:headEnd/>
              <a:tailEnd/>
            </a:ln>
          </p:spPr>
          <p:txBody>
            <a:bodyPr/>
            <a:lstStyle/>
            <a:p>
              <a:pPr defTabSz="457200">
                <a:defRPr/>
              </a:pPr>
              <a:endParaRPr lang="en-US" sz="3200" dirty="0">
                <a:solidFill>
                  <a:srgbClr val="4D4D4F"/>
                </a:solidFill>
              </a:endParaRPr>
            </a:p>
          </p:txBody>
        </p:sp>
      </p:grpSp>
      <p:grpSp>
        <p:nvGrpSpPr>
          <p:cNvPr id="165" name="Group 164"/>
          <p:cNvGrpSpPr/>
          <p:nvPr/>
        </p:nvGrpSpPr>
        <p:grpSpPr>
          <a:xfrm>
            <a:off x="8146174" y="4057837"/>
            <a:ext cx="118256" cy="238282"/>
            <a:chOff x="3831393" y="4071710"/>
            <a:chExt cx="100456" cy="115931"/>
          </a:xfrm>
          <a:solidFill>
            <a:srgbClr val="0070C0"/>
          </a:solidFill>
        </p:grpSpPr>
        <p:sp>
          <p:nvSpPr>
            <p:cNvPr id="166" name="Line 43"/>
            <p:cNvSpPr>
              <a:spLocks noChangeShapeType="1"/>
            </p:cNvSpPr>
            <p:nvPr/>
          </p:nvSpPr>
          <p:spPr bwMode="auto">
            <a:xfrm>
              <a:off x="3881621" y="4071710"/>
              <a:ext cx="1321" cy="115193"/>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7" name="Line 44"/>
            <p:cNvSpPr>
              <a:spLocks noChangeShapeType="1"/>
            </p:cNvSpPr>
            <p:nvPr/>
          </p:nvSpPr>
          <p:spPr bwMode="auto">
            <a:xfrm>
              <a:off x="3831393" y="4071710"/>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8" name="Line 45"/>
            <p:cNvSpPr>
              <a:spLocks noChangeShapeType="1"/>
            </p:cNvSpPr>
            <p:nvPr/>
          </p:nvSpPr>
          <p:spPr bwMode="auto">
            <a:xfrm>
              <a:off x="3831393" y="4186902"/>
              <a:ext cx="100456" cy="739"/>
            </a:xfrm>
            <a:prstGeom prst="line">
              <a:avLst/>
            </a:prstGeom>
            <a:grpFill/>
            <a:ln w="28575">
              <a:solidFill>
                <a:srgbClr val="0070C0"/>
              </a:solidFill>
              <a:round/>
              <a:headEnd/>
              <a:tailEnd/>
            </a:ln>
          </p:spPr>
          <p:txBody>
            <a:bodyPr/>
            <a:lstStyle/>
            <a:p>
              <a:pPr defTabSz="457200">
                <a:defRPr/>
              </a:pPr>
              <a:endParaRPr lang="en-US" sz="3200" dirty="0">
                <a:solidFill>
                  <a:srgbClr val="4D4D4F"/>
                </a:solidFill>
              </a:endParaRPr>
            </a:p>
          </p:txBody>
        </p:sp>
        <p:sp>
          <p:nvSpPr>
            <p:cNvPr id="169" name="Freeform 46"/>
            <p:cNvSpPr>
              <a:spLocks/>
            </p:cNvSpPr>
            <p:nvPr/>
          </p:nvSpPr>
          <p:spPr bwMode="auto">
            <a:xfrm>
              <a:off x="3846621" y="4113061"/>
              <a:ext cx="63446" cy="36921"/>
            </a:xfrm>
            <a:custGeom>
              <a:avLst/>
              <a:gdLst/>
              <a:ahLst/>
              <a:cxnLst>
                <a:cxn ang="0">
                  <a:pos x="48" y="26"/>
                </a:cxn>
                <a:cxn ang="0">
                  <a:pos x="24" y="50"/>
                </a:cxn>
                <a:cxn ang="0">
                  <a:pos x="0" y="26"/>
                </a:cxn>
                <a:cxn ang="0">
                  <a:pos x="24" y="0"/>
                </a:cxn>
                <a:cxn ang="0">
                  <a:pos x="48" y="26"/>
                </a:cxn>
              </a:cxnLst>
              <a:rect l="0" t="0" r="r" b="b"/>
              <a:pathLst>
                <a:path w="48" h="50">
                  <a:moveTo>
                    <a:pt x="48" y="26"/>
                  </a:moveTo>
                  <a:lnTo>
                    <a:pt x="24" y="50"/>
                  </a:lnTo>
                  <a:lnTo>
                    <a:pt x="0" y="26"/>
                  </a:lnTo>
                  <a:lnTo>
                    <a:pt x="24" y="0"/>
                  </a:lnTo>
                  <a:lnTo>
                    <a:pt x="48" y="26"/>
                  </a:lnTo>
                  <a:close/>
                </a:path>
              </a:pathLst>
            </a:custGeom>
            <a:grpFill/>
            <a:ln w="19050">
              <a:solidFill>
                <a:srgbClr val="0070C0"/>
              </a:solidFill>
              <a:round/>
              <a:headEnd/>
              <a:tailEnd/>
            </a:ln>
          </p:spPr>
          <p:txBody>
            <a:bodyPr/>
            <a:lstStyle/>
            <a:p>
              <a:pPr defTabSz="457200">
                <a:defRPr/>
              </a:pPr>
              <a:endParaRPr lang="en-US" sz="3200" dirty="0">
                <a:solidFill>
                  <a:srgbClr val="4D4D4F"/>
                </a:solidFill>
              </a:endParaRPr>
            </a:p>
          </p:txBody>
        </p:sp>
      </p:grpSp>
      <p:cxnSp>
        <p:nvCxnSpPr>
          <p:cNvPr id="170" name="Straight Connector 169"/>
          <p:cNvCxnSpPr/>
          <p:nvPr/>
        </p:nvCxnSpPr>
        <p:spPr>
          <a:xfrm>
            <a:off x="3619500" y="2911476"/>
            <a:ext cx="1838440" cy="1056059"/>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flipH="1" flipV="1">
            <a:off x="5457913" y="3967584"/>
            <a:ext cx="2330866" cy="6602"/>
          </a:xfrm>
          <a:prstGeom prst="line">
            <a:avLst/>
          </a:prstGeom>
          <a:ln w="28575">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72" name="Straight Connector 171"/>
          <p:cNvCxnSpPr/>
          <p:nvPr/>
        </p:nvCxnSpPr>
        <p:spPr>
          <a:xfrm>
            <a:off x="3672344" y="3211313"/>
            <a:ext cx="1844726" cy="1151334"/>
          </a:xfrm>
          <a:prstGeom prst="line">
            <a:avLst/>
          </a:prstGeom>
          <a:ln w="28575">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flipV="1">
            <a:off x="5538173" y="4218768"/>
            <a:ext cx="2336184" cy="180729"/>
          </a:xfrm>
          <a:prstGeom prst="line">
            <a:avLst/>
          </a:prstGeom>
          <a:ln w="28575">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174" name="Line 155"/>
          <p:cNvSpPr>
            <a:spLocks noChangeShapeType="1"/>
          </p:cNvSpPr>
          <p:nvPr/>
        </p:nvSpPr>
        <p:spPr bwMode="auto">
          <a:xfrm>
            <a:off x="3343159" y="3574584"/>
            <a:ext cx="66908" cy="1519"/>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75" name="Line 157"/>
          <p:cNvSpPr>
            <a:spLocks noChangeShapeType="1"/>
          </p:cNvSpPr>
          <p:nvPr/>
        </p:nvSpPr>
        <p:spPr bwMode="auto">
          <a:xfrm>
            <a:off x="3343159" y="4468086"/>
            <a:ext cx="66908" cy="1519"/>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76" name="Line 158"/>
          <p:cNvSpPr>
            <a:spLocks noChangeShapeType="1"/>
          </p:cNvSpPr>
          <p:nvPr/>
        </p:nvSpPr>
        <p:spPr bwMode="auto">
          <a:xfrm>
            <a:off x="3332607" y="5361584"/>
            <a:ext cx="66908"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77" name="Rectangle 61"/>
          <p:cNvSpPr>
            <a:spLocks noChangeArrowheads="1"/>
          </p:cNvSpPr>
          <p:nvPr/>
        </p:nvSpPr>
        <p:spPr bwMode="auto">
          <a:xfrm>
            <a:off x="8778533" y="2142146"/>
            <a:ext cx="274114" cy="215444"/>
          </a:xfrm>
          <a:prstGeom prst="rect">
            <a:avLst/>
          </a:prstGeom>
          <a:noFill/>
          <a:ln w="9525">
            <a:noFill/>
            <a:miter lim="800000"/>
            <a:headEnd/>
            <a:tailEnd/>
          </a:ln>
        </p:spPr>
        <p:txBody>
          <a:bodyPr wrap="none" lIns="0" tIns="0" rIns="0" bIns="0">
            <a:spAutoFit/>
          </a:bodyPr>
          <a:lstStyle/>
          <a:p>
            <a:pPr>
              <a:defRPr/>
            </a:pPr>
            <a:r>
              <a:rPr lang="en-US" sz="1400" dirty="0">
                <a:solidFill>
                  <a:srgbClr val="596169"/>
                </a:solidFill>
              </a:rPr>
              <a:t>160</a:t>
            </a:r>
          </a:p>
        </p:txBody>
      </p:sp>
      <p:sp>
        <p:nvSpPr>
          <p:cNvPr id="178" name="Rectangle 110"/>
          <p:cNvSpPr>
            <a:spLocks noChangeArrowheads="1"/>
          </p:cNvSpPr>
          <p:nvPr/>
        </p:nvSpPr>
        <p:spPr bwMode="auto">
          <a:xfrm>
            <a:off x="8778533" y="4130130"/>
            <a:ext cx="274114" cy="215444"/>
          </a:xfrm>
          <a:prstGeom prst="rect">
            <a:avLst/>
          </a:prstGeom>
          <a:noFill/>
          <a:ln w="9525">
            <a:noFill/>
            <a:miter lim="800000"/>
            <a:headEnd/>
            <a:tailEnd/>
          </a:ln>
        </p:spPr>
        <p:txBody>
          <a:bodyPr wrap="none" lIns="0" tIns="0" rIns="0" bIns="0">
            <a:spAutoFit/>
          </a:bodyPr>
          <a:lstStyle/>
          <a:p>
            <a:pPr>
              <a:defRPr/>
            </a:pPr>
            <a:r>
              <a:rPr lang="en-US" sz="1400" dirty="0">
                <a:solidFill>
                  <a:srgbClr val="596169"/>
                </a:solidFill>
              </a:rPr>
              <a:t>120</a:t>
            </a:r>
          </a:p>
        </p:txBody>
      </p:sp>
      <p:sp>
        <p:nvSpPr>
          <p:cNvPr id="179" name="Rectangle 111"/>
          <p:cNvSpPr>
            <a:spLocks noChangeArrowheads="1"/>
          </p:cNvSpPr>
          <p:nvPr/>
        </p:nvSpPr>
        <p:spPr bwMode="auto">
          <a:xfrm>
            <a:off x="8778533" y="3130377"/>
            <a:ext cx="274114" cy="215444"/>
          </a:xfrm>
          <a:prstGeom prst="rect">
            <a:avLst/>
          </a:prstGeom>
          <a:noFill/>
          <a:ln w="9525">
            <a:noFill/>
            <a:miter lim="800000"/>
            <a:headEnd/>
            <a:tailEnd/>
          </a:ln>
        </p:spPr>
        <p:txBody>
          <a:bodyPr wrap="none" lIns="0" tIns="0" rIns="0" bIns="0">
            <a:spAutoFit/>
          </a:bodyPr>
          <a:lstStyle/>
          <a:p>
            <a:pPr>
              <a:defRPr/>
            </a:pPr>
            <a:r>
              <a:rPr lang="en-US" sz="1400" dirty="0">
                <a:solidFill>
                  <a:srgbClr val="596169"/>
                </a:solidFill>
              </a:rPr>
              <a:t>140</a:t>
            </a:r>
          </a:p>
        </p:txBody>
      </p:sp>
      <p:sp>
        <p:nvSpPr>
          <p:cNvPr id="180" name="Line 154"/>
          <p:cNvSpPr>
            <a:spLocks noChangeShapeType="1"/>
          </p:cNvSpPr>
          <p:nvPr/>
        </p:nvSpPr>
        <p:spPr bwMode="auto">
          <a:xfrm>
            <a:off x="8636218" y="2287556"/>
            <a:ext cx="70572"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81" name="Line 156"/>
          <p:cNvSpPr>
            <a:spLocks noChangeShapeType="1"/>
          </p:cNvSpPr>
          <p:nvPr/>
        </p:nvSpPr>
        <p:spPr bwMode="auto">
          <a:xfrm>
            <a:off x="8636219" y="3278778"/>
            <a:ext cx="66908"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82" name="Line 158"/>
          <p:cNvSpPr>
            <a:spLocks noChangeShapeType="1"/>
          </p:cNvSpPr>
          <p:nvPr/>
        </p:nvSpPr>
        <p:spPr bwMode="auto">
          <a:xfrm>
            <a:off x="8636257" y="4270003"/>
            <a:ext cx="66908"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83" name="TextBox 135"/>
          <p:cNvSpPr txBox="1">
            <a:spLocks noChangeArrowheads="1"/>
          </p:cNvSpPr>
          <p:nvPr/>
        </p:nvSpPr>
        <p:spPr bwMode="auto">
          <a:xfrm>
            <a:off x="6419710" y="3570814"/>
            <a:ext cx="15616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81B838"/>
                </a:solidFill>
                <a:ea typeface="MS PGothic" panose="020B0600070205080204" pitchFamily="34" charset="-128"/>
              </a:rPr>
              <a:t>Gla-300</a:t>
            </a:r>
          </a:p>
        </p:txBody>
      </p:sp>
      <p:sp>
        <p:nvSpPr>
          <p:cNvPr id="184" name="TextBox 135"/>
          <p:cNvSpPr txBox="1">
            <a:spLocks noChangeArrowheads="1"/>
          </p:cNvSpPr>
          <p:nvPr/>
        </p:nvSpPr>
        <p:spPr bwMode="auto">
          <a:xfrm>
            <a:off x="6106492" y="4392801"/>
            <a:ext cx="15616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0070C0"/>
                </a:solidFill>
                <a:ea typeface="MS PGothic" panose="020B0600070205080204" pitchFamily="34" charset="-128"/>
              </a:rPr>
              <a:t>Gla-100</a:t>
            </a:r>
            <a:endParaRPr lang="en-US" altLang="en-US" sz="1400" b="1" baseline="30000" dirty="0">
              <a:solidFill>
                <a:srgbClr val="0070C0"/>
              </a:solidFill>
              <a:ea typeface="MS PGothic" panose="020B0600070205080204" pitchFamily="34" charset="-128"/>
            </a:endParaRPr>
          </a:p>
        </p:txBody>
      </p:sp>
      <p:sp>
        <p:nvSpPr>
          <p:cNvPr id="185" name="Rectangle 184"/>
          <p:cNvSpPr/>
          <p:nvPr/>
        </p:nvSpPr>
        <p:spPr>
          <a:xfrm flipH="1">
            <a:off x="5512476" y="1914375"/>
            <a:ext cx="2921912" cy="588419"/>
          </a:xfrm>
          <a:prstGeom prst="rect">
            <a:avLst/>
          </a:prstGeom>
          <a:solidFill>
            <a:srgbClr val="81B838"/>
          </a:solidFill>
          <a:ln>
            <a:solidFill>
              <a:srgbClr val="81B838"/>
            </a:solid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457200">
              <a:defRPr/>
            </a:pPr>
            <a:r>
              <a:rPr lang="en-GB" sz="1300" b="1" dirty="0">
                <a:solidFill>
                  <a:srgbClr val="FFFFFF"/>
                </a:solidFill>
              </a:rPr>
              <a:t>LS mean difference at Month 6:</a:t>
            </a:r>
            <a:br>
              <a:rPr lang="en-GB" sz="1300" b="1" dirty="0">
                <a:solidFill>
                  <a:srgbClr val="FFFFFF"/>
                </a:solidFill>
              </a:rPr>
            </a:br>
            <a:r>
              <a:rPr lang="en-GB" sz="1300" b="1" dirty="0">
                <a:solidFill>
                  <a:srgbClr val="FFFFFF"/>
                </a:solidFill>
              </a:rPr>
              <a:t>0.19 (95% CI –0.15 to 0.52) </a:t>
            </a:r>
            <a:r>
              <a:rPr lang="en-GB" sz="1300" b="1" dirty="0" err="1">
                <a:solidFill>
                  <a:srgbClr val="FFFFFF"/>
                </a:solidFill>
              </a:rPr>
              <a:t>mmol</a:t>
            </a:r>
            <a:r>
              <a:rPr lang="en-GB" sz="1300" b="1" dirty="0">
                <a:solidFill>
                  <a:srgbClr val="FFFFFF"/>
                </a:solidFill>
              </a:rPr>
              <a:t>/L</a:t>
            </a:r>
            <a:endParaRPr lang="en-GB" sz="1300" b="1" baseline="30000" dirty="0">
              <a:solidFill>
                <a:srgbClr val="FFFFFF"/>
              </a:solidFill>
            </a:endParaRPr>
          </a:p>
        </p:txBody>
      </p:sp>
      <p:sp>
        <p:nvSpPr>
          <p:cNvPr id="186" name="Rectangle 109"/>
          <p:cNvSpPr>
            <a:spLocks noChangeArrowheads="1"/>
          </p:cNvSpPr>
          <p:nvPr/>
        </p:nvSpPr>
        <p:spPr bwMode="auto">
          <a:xfrm>
            <a:off x="3087487" y="5248111"/>
            <a:ext cx="227626" cy="215444"/>
          </a:xfrm>
          <a:prstGeom prst="rect">
            <a:avLst/>
          </a:prstGeom>
          <a:noFill/>
          <a:ln w="9525">
            <a:noFill/>
            <a:miter lim="800000"/>
            <a:headEnd/>
            <a:tailEnd/>
          </a:ln>
        </p:spPr>
        <p:txBody>
          <a:bodyPr wrap="none" lIns="0" tIns="0" rIns="0" bIns="0" anchor="ctr">
            <a:spAutoFit/>
          </a:bodyPr>
          <a:lstStyle/>
          <a:p>
            <a:pPr algn="r">
              <a:defRPr/>
            </a:pPr>
            <a:r>
              <a:rPr lang="en-US" sz="1400">
                <a:solidFill>
                  <a:srgbClr val="596169"/>
                </a:solidFill>
              </a:rPr>
              <a:t>5.5</a:t>
            </a:r>
            <a:endParaRPr lang="en-US" sz="1400" dirty="0">
              <a:solidFill>
                <a:srgbClr val="596169"/>
              </a:solidFill>
            </a:endParaRPr>
          </a:p>
        </p:txBody>
      </p:sp>
      <p:sp>
        <p:nvSpPr>
          <p:cNvPr id="191" name="Rectangle 109"/>
          <p:cNvSpPr>
            <a:spLocks noChangeArrowheads="1"/>
          </p:cNvSpPr>
          <p:nvPr/>
        </p:nvSpPr>
        <p:spPr bwMode="auto">
          <a:xfrm>
            <a:off x="3087487" y="4352704"/>
            <a:ext cx="227626" cy="215444"/>
          </a:xfrm>
          <a:prstGeom prst="rect">
            <a:avLst/>
          </a:prstGeom>
          <a:noFill/>
          <a:ln w="9525">
            <a:noFill/>
            <a:miter lim="800000"/>
            <a:headEnd/>
            <a:tailEnd/>
          </a:ln>
        </p:spPr>
        <p:txBody>
          <a:bodyPr wrap="none" lIns="0" tIns="0" rIns="0" bIns="0" anchor="ctr">
            <a:spAutoFit/>
          </a:bodyPr>
          <a:lstStyle/>
          <a:p>
            <a:pPr algn="r">
              <a:defRPr/>
            </a:pPr>
            <a:r>
              <a:rPr lang="en-US" sz="1400">
                <a:solidFill>
                  <a:srgbClr val="596169"/>
                </a:solidFill>
              </a:rPr>
              <a:t>6.5</a:t>
            </a:r>
            <a:endParaRPr lang="en-US" sz="1400" dirty="0">
              <a:solidFill>
                <a:srgbClr val="596169"/>
              </a:solidFill>
            </a:endParaRPr>
          </a:p>
        </p:txBody>
      </p:sp>
      <p:sp>
        <p:nvSpPr>
          <p:cNvPr id="192" name="Rectangle 109"/>
          <p:cNvSpPr>
            <a:spLocks noChangeArrowheads="1"/>
          </p:cNvSpPr>
          <p:nvPr/>
        </p:nvSpPr>
        <p:spPr bwMode="auto">
          <a:xfrm>
            <a:off x="3087487" y="3468690"/>
            <a:ext cx="227626" cy="215444"/>
          </a:xfrm>
          <a:prstGeom prst="rect">
            <a:avLst/>
          </a:prstGeom>
          <a:noFill/>
          <a:ln w="9525">
            <a:noFill/>
            <a:miter lim="800000"/>
            <a:headEnd/>
            <a:tailEnd/>
          </a:ln>
        </p:spPr>
        <p:txBody>
          <a:bodyPr wrap="none" lIns="0" tIns="0" rIns="0" bIns="0" anchor="ctr">
            <a:spAutoFit/>
          </a:bodyPr>
          <a:lstStyle/>
          <a:p>
            <a:pPr algn="r">
              <a:defRPr/>
            </a:pPr>
            <a:r>
              <a:rPr lang="en-US" sz="1400">
                <a:solidFill>
                  <a:srgbClr val="596169"/>
                </a:solidFill>
              </a:rPr>
              <a:t>7.5</a:t>
            </a:r>
            <a:endParaRPr lang="en-US" sz="1400" dirty="0">
              <a:solidFill>
                <a:srgbClr val="596169"/>
              </a:solidFill>
            </a:endParaRPr>
          </a:p>
        </p:txBody>
      </p:sp>
      <p:sp>
        <p:nvSpPr>
          <p:cNvPr id="193" name="Rectangle 192"/>
          <p:cNvSpPr>
            <a:spLocks noChangeArrowheads="1"/>
          </p:cNvSpPr>
          <p:nvPr/>
        </p:nvSpPr>
        <p:spPr bwMode="auto">
          <a:xfrm>
            <a:off x="3087487" y="2630244"/>
            <a:ext cx="227626" cy="215444"/>
          </a:xfrm>
          <a:prstGeom prst="rect">
            <a:avLst/>
          </a:prstGeom>
          <a:noFill/>
          <a:ln w="9525">
            <a:noFill/>
            <a:miter lim="800000"/>
            <a:headEnd/>
            <a:tailEnd/>
          </a:ln>
        </p:spPr>
        <p:txBody>
          <a:bodyPr wrap="none" lIns="0" tIns="0" rIns="0" bIns="0" anchor="ctr">
            <a:spAutoFit/>
          </a:bodyPr>
          <a:lstStyle/>
          <a:p>
            <a:pPr algn="r">
              <a:defRPr/>
            </a:pPr>
            <a:r>
              <a:rPr lang="en-US" sz="1400">
                <a:solidFill>
                  <a:srgbClr val="596169"/>
                </a:solidFill>
              </a:rPr>
              <a:t>8.5</a:t>
            </a:r>
            <a:endParaRPr lang="en-US" sz="1400" dirty="0">
              <a:solidFill>
                <a:srgbClr val="596169"/>
              </a:solidFill>
            </a:endParaRPr>
          </a:p>
        </p:txBody>
      </p:sp>
      <p:sp>
        <p:nvSpPr>
          <p:cNvPr id="194" name="Line 153"/>
          <p:cNvSpPr>
            <a:spLocks noChangeShapeType="1"/>
          </p:cNvSpPr>
          <p:nvPr/>
        </p:nvSpPr>
        <p:spPr bwMode="auto">
          <a:xfrm>
            <a:off x="3343159" y="2684572"/>
            <a:ext cx="66908" cy="0"/>
          </a:xfrm>
          <a:prstGeom prst="line">
            <a:avLst/>
          </a:prstGeom>
          <a:noFill/>
          <a:ln w="19050">
            <a:solidFill>
              <a:srgbClr val="000000"/>
            </a:solidFill>
            <a:round/>
            <a:headEnd/>
            <a:tailEnd/>
          </a:ln>
        </p:spPr>
        <p:txBody>
          <a:bodyPr/>
          <a:lstStyle/>
          <a:p>
            <a:pPr defTabSz="457200">
              <a:defRPr/>
            </a:pPr>
            <a:endParaRPr lang="en-US" sz="1400" dirty="0">
              <a:solidFill>
                <a:srgbClr val="596169"/>
              </a:solidFill>
            </a:endParaRPr>
          </a:p>
        </p:txBody>
      </p:sp>
      <p:sp>
        <p:nvSpPr>
          <p:cNvPr id="195" name="Rectangle 194"/>
          <p:cNvSpPr>
            <a:spLocks noChangeArrowheads="1"/>
          </p:cNvSpPr>
          <p:nvPr/>
        </p:nvSpPr>
        <p:spPr bwMode="auto">
          <a:xfrm>
            <a:off x="3087487" y="1689269"/>
            <a:ext cx="227626" cy="215444"/>
          </a:xfrm>
          <a:prstGeom prst="rect">
            <a:avLst/>
          </a:prstGeom>
          <a:noFill/>
          <a:ln w="9525">
            <a:noFill/>
            <a:miter lim="800000"/>
            <a:headEnd/>
            <a:tailEnd/>
          </a:ln>
        </p:spPr>
        <p:txBody>
          <a:bodyPr wrap="none" lIns="0" tIns="0" rIns="0" bIns="0" anchor="ctr">
            <a:spAutoFit/>
          </a:bodyPr>
          <a:lstStyle/>
          <a:p>
            <a:pPr algn="r">
              <a:defRPr/>
            </a:pPr>
            <a:r>
              <a:rPr lang="en-US" sz="1400">
                <a:solidFill>
                  <a:srgbClr val="596169"/>
                </a:solidFill>
              </a:rPr>
              <a:t>9.5</a:t>
            </a:r>
            <a:endParaRPr lang="en-US" sz="1400" dirty="0">
              <a:solidFill>
                <a:srgbClr val="596169"/>
              </a:solidFill>
            </a:endParaRPr>
          </a:p>
        </p:txBody>
      </p:sp>
      <p:sp>
        <p:nvSpPr>
          <p:cNvPr id="86" name="Rounded Rectangle 85"/>
          <p:cNvSpPr/>
          <p:nvPr/>
        </p:nvSpPr>
        <p:spPr>
          <a:xfrm>
            <a:off x="10248405" y="47625"/>
            <a:ext cx="1943594"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34315750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Rectangle 292"/>
          <p:cNvSpPr>
            <a:spLocks noChangeArrowheads="1"/>
          </p:cNvSpPr>
          <p:nvPr/>
        </p:nvSpPr>
        <p:spPr bwMode="auto">
          <a:xfrm>
            <a:off x="7650874" y="1745295"/>
            <a:ext cx="735779" cy="2154436"/>
          </a:xfrm>
          <a:prstGeom prst="rect">
            <a:avLst/>
          </a:prstGeom>
          <a:noFill/>
          <a:ln>
            <a:noFill/>
          </a:ln>
          <a:extLst/>
        </p:spPr>
        <p:txBody>
          <a:bodyPr wrap="non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eaLnBrk="0" fontAlgn="base" hangingPunct="0">
              <a:lnSpc>
                <a:spcPct val="100000"/>
              </a:lnSpc>
              <a:spcBef>
                <a:spcPct val="0"/>
              </a:spcBef>
              <a:spcAft>
                <a:spcPct val="0"/>
              </a:spcAft>
              <a:buClrTx/>
              <a:buFontTx/>
              <a:buNone/>
              <a:defRPr/>
            </a:pPr>
            <a:r>
              <a:rPr lang="en-US" altLang="en-US" sz="1400" b="1" kern="0" dirty="0">
                <a:ea typeface="ＭＳ Ｐゴシック" charset="0"/>
                <a:cs typeface="Arial" panose="020B0604020202020204" pitchFamily="34" charset="0"/>
              </a:rPr>
              <a:t>Baseline</a:t>
            </a: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endParaRPr lang="en-US" altLang="en-US" sz="1400" b="1" kern="0" dirty="0">
              <a:ea typeface="ＭＳ Ｐゴシック" charset="0"/>
              <a:cs typeface="Arial" panose="020B0604020202020204" pitchFamily="34" charset="0"/>
            </a:endParaRPr>
          </a:p>
          <a:p>
            <a:pPr eaLnBrk="0" fontAlgn="base" hangingPunct="0">
              <a:lnSpc>
                <a:spcPct val="100000"/>
              </a:lnSpc>
              <a:spcBef>
                <a:spcPct val="0"/>
              </a:spcBef>
              <a:spcAft>
                <a:spcPct val="0"/>
              </a:spcAft>
              <a:buClrTx/>
              <a:buFontTx/>
              <a:buNone/>
              <a:defRPr/>
            </a:pPr>
            <a:r>
              <a:rPr lang="en-US" altLang="en-US" sz="1400" b="1" kern="0" dirty="0">
                <a:ea typeface="ＭＳ Ｐゴシック" charset="0"/>
                <a:cs typeface="Arial" panose="020B0604020202020204" pitchFamily="34" charset="0"/>
              </a:rPr>
              <a:t>Month 6</a:t>
            </a:r>
            <a:br>
              <a:rPr lang="en-US" altLang="en-US" sz="1400" b="1" kern="0" dirty="0">
                <a:ea typeface="ＭＳ Ｐゴシック" charset="0"/>
                <a:cs typeface="Arial" panose="020B0604020202020204" pitchFamily="34" charset="0"/>
              </a:rPr>
            </a:br>
            <a:r>
              <a:rPr lang="en-US" altLang="en-US" sz="1400" b="1" kern="0" dirty="0">
                <a:ea typeface="ＭＳ Ｐゴシック" charset="0"/>
                <a:cs typeface="Arial" panose="020B0604020202020204" pitchFamily="34" charset="0"/>
              </a:rPr>
              <a:t>(LOCF)</a:t>
            </a:r>
          </a:p>
        </p:txBody>
      </p:sp>
      <p:grpSp>
        <p:nvGrpSpPr>
          <p:cNvPr id="312" name="Group 311"/>
          <p:cNvGrpSpPr/>
          <p:nvPr/>
        </p:nvGrpSpPr>
        <p:grpSpPr>
          <a:xfrm>
            <a:off x="3567132" y="1867381"/>
            <a:ext cx="5496478" cy="3415602"/>
            <a:chOff x="2043132" y="1598412"/>
            <a:chExt cx="5496478" cy="3684572"/>
          </a:xfrm>
        </p:grpSpPr>
        <p:grpSp>
          <p:nvGrpSpPr>
            <p:cNvPr id="313" name="Group 207"/>
            <p:cNvGrpSpPr>
              <a:grpSpLocks/>
            </p:cNvGrpSpPr>
            <p:nvPr/>
          </p:nvGrpSpPr>
          <p:grpSpPr bwMode="auto">
            <a:xfrm>
              <a:off x="6522314" y="2177900"/>
              <a:ext cx="121300" cy="224307"/>
              <a:chOff x="6532563" y="2847182"/>
              <a:chExt cx="107950" cy="210344"/>
            </a:xfrm>
          </p:grpSpPr>
          <p:grpSp>
            <p:nvGrpSpPr>
              <p:cNvPr id="515" name="Group 49"/>
              <p:cNvGrpSpPr>
                <a:grpSpLocks/>
              </p:cNvGrpSpPr>
              <p:nvPr/>
            </p:nvGrpSpPr>
            <p:grpSpPr bwMode="auto">
              <a:xfrm>
                <a:off x="6532563" y="2847182"/>
                <a:ext cx="107950" cy="210344"/>
                <a:chOff x="7164388" y="3501008"/>
                <a:chExt cx="108000" cy="346768"/>
              </a:xfrm>
            </p:grpSpPr>
            <p:cxnSp>
              <p:nvCxnSpPr>
                <p:cNvPr id="517" name="Straight Connector 508"/>
                <p:cNvCxnSpPr>
                  <a:cxnSpLocks noChangeShapeType="1"/>
                </p:cNvCxnSpPr>
                <p:nvPr/>
              </p:nvCxnSpPr>
              <p:spPr bwMode="auto">
                <a:xfrm>
                  <a:off x="7164388" y="3847776"/>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518" name="Straight Connector 509"/>
                <p:cNvCxnSpPr>
                  <a:cxnSpLocks noChangeShapeType="1"/>
                </p:cNvCxnSpPr>
                <p:nvPr/>
              </p:nvCxnSpPr>
              <p:spPr bwMode="auto">
                <a:xfrm>
                  <a:off x="7164388" y="350100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519" name="Straight Connector 510"/>
                <p:cNvCxnSpPr>
                  <a:cxnSpLocks noChangeShapeType="1"/>
                </p:cNvCxnSpPr>
                <p:nvPr/>
              </p:nvCxnSpPr>
              <p:spPr bwMode="auto">
                <a:xfrm>
                  <a:off x="7218388" y="3501008"/>
                  <a:ext cx="0" cy="331425"/>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516" name="Isosceles Triangle 515"/>
              <p:cNvSpPr/>
              <p:nvPr/>
            </p:nvSpPr>
            <p:spPr>
              <a:xfrm>
                <a:off x="6549869" y="2910106"/>
                <a:ext cx="73089" cy="82659"/>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14" name="Group 154"/>
            <p:cNvGrpSpPr>
              <a:grpSpLocks/>
            </p:cNvGrpSpPr>
            <p:nvPr/>
          </p:nvGrpSpPr>
          <p:grpSpPr bwMode="auto">
            <a:xfrm>
              <a:off x="6636479" y="2050857"/>
              <a:ext cx="121300" cy="222322"/>
              <a:chOff x="6634163" y="2726531"/>
              <a:chExt cx="107950" cy="209965"/>
            </a:xfrm>
            <a:solidFill>
              <a:schemeClr val="tx2"/>
            </a:solidFill>
          </p:grpSpPr>
          <p:grpSp>
            <p:nvGrpSpPr>
              <p:cNvPr id="510" name="Group 49"/>
              <p:cNvGrpSpPr>
                <a:grpSpLocks/>
              </p:cNvGrpSpPr>
              <p:nvPr/>
            </p:nvGrpSpPr>
            <p:grpSpPr bwMode="auto">
              <a:xfrm>
                <a:off x="6634163" y="2726531"/>
                <a:ext cx="107950" cy="209965"/>
                <a:chOff x="7164388" y="3387127"/>
                <a:chExt cx="108000" cy="493835"/>
              </a:xfrm>
              <a:grpFill/>
            </p:grpSpPr>
            <p:cxnSp>
              <p:nvCxnSpPr>
                <p:cNvPr id="512" name="Straight Connector 503"/>
                <p:cNvCxnSpPr>
                  <a:cxnSpLocks noChangeShapeType="1"/>
                </p:cNvCxnSpPr>
                <p:nvPr/>
              </p:nvCxnSpPr>
              <p:spPr bwMode="auto">
                <a:xfrm>
                  <a:off x="7164388" y="3880962"/>
                  <a:ext cx="108000" cy="0"/>
                </a:xfrm>
                <a:prstGeom prst="line">
                  <a:avLst/>
                </a:prstGeom>
                <a:grpFill/>
                <a:ln w="28575">
                  <a:solidFill>
                    <a:srgbClr val="0070C0"/>
                  </a:solidFill>
                  <a:round/>
                  <a:headEnd/>
                  <a:tailEnd/>
                </a:ln>
                <a:extLst/>
              </p:spPr>
            </p:cxnSp>
            <p:cxnSp>
              <p:nvCxnSpPr>
                <p:cNvPr id="513" name="Straight Connector 504"/>
                <p:cNvCxnSpPr>
                  <a:cxnSpLocks noChangeShapeType="1"/>
                </p:cNvCxnSpPr>
                <p:nvPr/>
              </p:nvCxnSpPr>
              <p:spPr bwMode="auto">
                <a:xfrm>
                  <a:off x="7164388" y="3395945"/>
                  <a:ext cx="108000" cy="0"/>
                </a:xfrm>
                <a:prstGeom prst="line">
                  <a:avLst/>
                </a:prstGeom>
                <a:grpFill/>
                <a:ln w="28575">
                  <a:solidFill>
                    <a:srgbClr val="0070C0"/>
                  </a:solidFill>
                  <a:round/>
                  <a:headEnd/>
                  <a:tailEnd/>
                </a:ln>
                <a:extLst/>
              </p:spPr>
            </p:cxnSp>
            <p:cxnSp>
              <p:nvCxnSpPr>
                <p:cNvPr id="514" name="Straight Connector 505"/>
                <p:cNvCxnSpPr>
                  <a:cxnSpLocks noChangeShapeType="1"/>
                </p:cNvCxnSpPr>
                <p:nvPr/>
              </p:nvCxnSpPr>
              <p:spPr bwMode="auto">
                <a:xfrm>
                  <a:off x="7218388" y="3387127"/>
                  <a:ext cx="0" cy="489424"/>
                </a:xfrm>
                <a:prstGeom prst="line">
                  <a:avLst/>
                </a:prstGeom>
                <a:grpFill/>
                <a:ln w="28575">
                  <a:solidFill>
                    <a:srgbClr val="0070C0"/>
                  </a:solidFill>
                  <a:round/>
                  <a:headEnd/>
                  <a:tailEnd/>
                </a:ln>
                <a:extLst/>
              </p:spPr>
            </p:cxnSp>
          </p:grpSp>
          <p:sp>
            <p:nvSpPr>
              <p:cNvPr id="511" name="Rectangle 30"/>
              <p:cNvSpPr>
                <a:spLocks noChangeArrowheads="1"/>
              </p:cNvSpPr>
              <p:nvPr/>
            </p:nvSpPr>
            <p:spPr bwMode="auto">
              <a:xfrm>
                <a:off x="6658861" y="2799366"/>
                <a:ext cx="58984" cy="73199"/>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15" name="Group 155"/>
            <p:cNvGrpSpPr>
              <a:grpSpLocks/>
            </p:cNvGrpSpPr>
            <p:nvPr/>
          </p:nvGrpSpPr>
          <p:grpSpPr bwMode="auto">
            <a:xfrm>
              <a:off x="6001437" y="1935727"/>
              <a:ext cx="121300" cy="226293"/>
              <a:chOff x="6634163" y="2726530"/>
              <a:chExt cx="107950" cy="215105"/>
            </a:xfrm>
            <a:solidFill>
              <a:schemeClr val="tx2"/>
            </a:solidFill>
          </p:grpSpPr>
          <p:grpSp>
            <p:nvGrpSpPr>
              <p:cNvPr id="505" name="Group 49"/>
              <p:cNvGrpSpPr>
                <a:grpSpLocks/>
              </p:cNvGrpSpPr>
              <p:nvPr/>
            </p:nvGrpSpPr>
            <p:grpSpPr bwMode="auto">
              <a:xfrm>
                <a:off x="6634163" y="2726530"/>
                <a:ext cx="107950" cy="215105"/>
                <a:chOff x="7164388" y="3387127"/>
                <a:chExt cx="108000" cy="505924"/>
              </a:xfrm>
              <a:grpFill/>
            </p:grpSpPr>
            <p:cxnSp>
              <p:nvCxnSpPr>
                <p:cNvPr id="507" name="Straight Connector 498"/>
                <p:cNvCxnSpPr>
                  <a:cxnSpLocks noChangeShapeType="1"/>
                </p:cNvCxnSpPr>
                <p:nvPr/>
              </p:nvCxnSpPr>
              <p:spPr bwMode="auto">
                <a:xfrm>
                  <a:off x="7164388" y="3893051"/>
                  <a:ext cx="108000" cy="0"/>
                </a:xfrm>
                <a:prstGeom prst="line">
                  <a:avLst/>
                </a:prstGeom>
                <a:grpFill/>
                <a:ln w="28575">
                  <a:solidFill>
                    <a:srgbClr val="0070C0"/>
                  </a:solidFill>
                  <a:round/>
                  <a:headEnd/>
                  <a:tailEnd/>
                </a:ln>
                <a:extLst/>
              </p:spPr>
            </p:cxnSp>
            <p:cxnSp>
              <p:nvCxnSpPr>
                <p:cNvPr id="508" name="Straight Connector 499"/>
                <p:cNvCxnSpPr>
                  <a:cxnSpLocks noChangeShapeType="1"/>
                </p:cNvCxnSpPr>
                <p:nvPr/>
              </p:nvCxnSpPr>
              <p:spPr bwMode="auto">
                <a:xfrm>
                  <a:off x="7164388" y="3404879"/>
                  <a:ext cx="108000" cy="0"/>
                </a:xfrm>
                <a:prstGeom prst="line">
                  <a:avLst/>
                </a:prstGeom>
                <a:grpFill/>
                <a:ln w="28575">
                  <a:solidFill>
                    <a:srgbClr val="0070C0"/>
                  </a:solidFill>
                  <a:round/>
                  <a:headEnd/>
                  <a:tailEnd/>
                </a:ln>
                <a:extLst/>
              </p:spPr>
            </p:cxnSp>
            <p:cxnSp>
              <p:nvCxnSpPr>
                <p:cNvPr id="509" name="Straight Connector 500"/>
                <p:cNvCxnSpPr>
                  <a:cxnSpLocks noChangeShapeType="1"/>
                </p:cNvCxnSpPr>
                <p:nvPr/>
              </p:nvCxnSpPr>
              <p:spPr bwMode="auto">
                <a:xfrm>
                  <a:off x="7218388" y="3387127"/>
                  <a:ext cx="0" cy="488172"/>
                </a:xfrm>
                <a:prstGeom prst="line">
                  <a:avLst/>
                </a:prstGeom>
                <a:grpFill/>
                <a:ln w="28575">
                  <a:solidFill>
                    <a:srgbClr val="0070C0"/>
                  </a:solidFill>
                  <a:round/>
                  <a:headEnd/>
                  <a:tailEnd/>
                </a:ln>
                <a:extLst/>
              </p:spPr>
            </p:cxnSp>
          </p:grpSp>
          <p:sp>
            <p:nvSpPr>
              <p:cNvPr id="506" name="Rectangle 30"/>
              <p:cNvSpPr>
                <a:spLocks noChangeArrowheads="1"/>
              </p:cNvSpPr>
              <p:nvPr/>
            </p:nvSpPr>
            <p:spPr bwMode="auto">
              <a:xfrm>
                <a:off x="6659821" y="2798043"/>
                <a:ext cx="58984" cy="69341"/>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16" name="Group 170"/>
            <p:cNvGrpSpPr>
              <a:grpSpLocks/>
            </p:cNvGrpSpPr>
            <p:nvPr/>
          </p:nvGrpSpPr>
          <p:grpSpPr bwMode="auto">
            <a:xfrm>
              <a:off x="5359261" y="2920298"/>
              <a:ext cx="121300" cy="220337"/>
              <a:chOff x="5498306" y="3548060"/>
              <a:chExt cx="107950" cy="207169"/>
            </a:xfrm>
            <a:solidFill>
              <a:schemeClr val="tx2"/>
            </a:solidFill>
          </p:grpSpPr>
          <p:grpSp>
            <p:nvGrpSpPr>
              <p:cNvPr id="500" name="Group 49"/>
              <p:cNvGrpSpPr>
                <a:grpSpLocks/>
              </p:cNvGrpSpPr>
              <p:nvPr/>
            </p:nvGrpSpPr>
            <p:grpSpPr bwMode="auto">
              <a:xfrm>
                <a:off x="5498306" y="3548060"/>
                <a:ext cx="107950" cy="207169"/>
                <a:chOff x="7164388" y="3387127"/>
                <a:chExt cx="108000" cy="487259"/>
              </a:xfrm>
              <a:grpFill/>
            </p:grpSpPr>
            <p:cxnSp>
              <p:nvCxnSpPr>
                <p:cNvPr id="502" name="Straight Connector 493"/>
                <p:cNvCxnSpPr>
                  <a:cxnSpLocks noChangeShapeType="1"/>
                </p:cNvCxnSpPr>
                <p:nvPr/>
              </p:nvCxnSpPr>
              <p:spPr bwMode="auto">
                <a:xfrm>
                  <a:off x="7164388" y="3865607"/>
                  <a:ext cx="108000" cy="0"/>
                </a:xfrm>
                <a:prstGeom prst="line">
                  <a:avLst/>
                </a:prstGeom>
                <a:grpFill/>
                <a:ln w="28575">
                  <a:solidFill>
                    <a:srgbClr val="0070C0"/>
                  </a:solidFill>
                  <a:round/>
                  <a:headEnd/>
                  <a:tailEnd/>
                </a:ln>
                <a:extLst/>
              </p:spPr>
            </p:cxnSp>
            <p:cxnSp>
              <p:nvCxnSpPr>
                <p:cNvPr id="503" name="Straight Connector 494"/>
                <p:cNvCxnSpPr>
                  <a:cxnSpLocks noChangeShapeType="1"/>
                </p:cNvCxnSpPr>
                <p:nvPr/>
              </p:nvCxnSpPr>
              <p:spPr bwMode="auto">
                <a:xfrm>
                  <a:off x="7164388" y="3400295"/>
                  <a:ext cx="108000" cy="0"/>
                </a:xfrm>
                <a:prstGeom prst="line">
                  <a:avLst/>
                </a:prstGeom>
                <a:grpFill/>
                <a:ln w="28575">
                  <a:solidFill>
                    <a:srgbClr val="0070C0"/>
                  </a:solidFill>
                  <a:round/>
                  <a:headEnd/>
                  <a:tailEnd/>
                </a:ln>
                <a:extLst/>
              </p:spPr>
            </p:cxnSp>
            <p:cxnSp>
              <p:nvCxnSpPr>
                <p:cNvPr id="504" name="Straight Connector 495"/>
                <p:cNvCxnSpPr>
                  <a:cxnSpLocks noChangeShapeType="1"/>
                </p:cNvCxnSpPr>
                <p:nvPr/>
              </p:nvCxnSpPr>
              <p:spPr bwMode="auto">
                <a:xfrm>
                  <a:off x="7218388" y="3387127"/>
                  <a:ext cx="0" cy="487259"/>
                </a:xfrm>
                <a:prstGeom prst="line">
                  <a:avLst/>
                </a:prstGeom>
                <a:grpFill/>
                <a:ln w="28575">
                  <a:solidFill>
                    <a:srgbClr val="0070C0"/>
                  </a:solidFill>
                  <a:round/>
                  <a:headEnd/>
                  <a:tailEnd/>
                </a:ln>
                <a:extLst/>
              </p:spPr>
            </p:cxnSp>
          </p:grpSp>
          <p:sp>
            <p:nvSpPr>
              <p:cNvPr id="501" name="Rectangle 30"/>
              <p:cNvSpPr>
                <a:spLocks noChangeArrowheads="1"/>
              </p:cNvSpPr>
              <p:nvPr/>
            </p:nvSpPr>
            <p:spPr bwMode="auto">
              <a:xfrm>
                <a:off x="5522298" y="3621867"/>
                <a:ext cx="58984" cy="74304"/>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17" name="Group 171"/>
            <p:cNvGrpSpPr>
              <a:grpSpLocks/>
            </p:cNvGrpSpPr>
            <p:nvPr/>
          </p:nvGrpSpPr>
          <p:grpSpPr bwMode="auto">
            <a:xfrm>
              <a:off x="4720652" y="2358536"/>
              <a:ext cx="121300" cy="220338"/>
              <a:chOff x="5498306" y="3548060"/>
              <a:chExt cx="107950" cy="207169"/>
            </a:xfrm>
            <a:solidFill>
              <a:schemeClr val="tx2"/>
            </a:solidFill>
          </p:grpSpPr>
          <p:grpSp>
            <p:nvGrpSpPr>
              <p:cNvPr id="495" name="Group 49"/>
              <p:cNvGrpSpPr>
                <a:grpSpLocks/>
              </p:cNvGrpSpPr>
              <p:nvPr/>
            </p:nvGrpSpPr>
            <p:grpSpPr bwMode="auto">
              <a:xfrm>
                <a:off x="5498306" y="3548060"/>
                <a:ext cx="107950" cy="207169"/>
                <a:chOff x="7164388" y="3387127"/>
                <a:chExt cx="108000" cy="487259"/>
              </a:xfrm>
              <a:grpFill/>
            </p:grpSpPr>
            <p:cxnSp>
              <p:nvCxnSpPr>
                <p:cNvPr id="497" name="Straight Connector 488"/>
                <p:cNvCxnSpPr>
                  <a:cxnSpLocks noChangeShapeType="1"/>
                </p:cNvCxnSpPr>
                <p:nvPr/>
              </p:nvCxnSpPr>
              <p:spPr bwMode="auto">
                <a:xfrm>
                  <a:off x="7164388" y="3848048"/>
                  <a:ext cx="108000" cy="0"/>
                </a:xfrm>
                <a:prstGeom prst="line">
                  <a:avLst/>
                </a:prstGeom>
                <a:grpFill/>
                <a:ln w="28575">
                  <a:solidFill>
                    <a:srgbClr val="0070C0"/>
                  </a:solidFill>
                  <a:round/>
                  <a:headEnd/>
                  <a:tailEnd/>
                </a:ln>
                <a:extLst/>
              </p:spPr>
            </p:cxnSp>
            <p:cxnSp>
              <p:nvCxnSpPr>
                <p:cNvPr id="498" name="Straight Connector 489"/>
                <p:cNvCxnSpPr>
                  <a:cxnSpLocks noChangeShapeType="1"/>
                </p:cNvCxnSpPr>
                <p:nvPr/>
              </p:nvCxnSpPr>
              <p:spPr bwMode="auto">
                <a:xfrm>
                  <a:off x="7164388" y="3400298"/>
                  <a:ext cx="108000" cy="0"/>
                </a:xfrm>
                <a:prstGeom prst="line">
                  <a:avLst/>
                </a:prstGeom>
                <a:grpFill/>
                <a:ln w="28575">
                  <a:solidFill>
                    <a:srgbClr val="0070C0"/>
                  </a:solidFill>
                  <a:round/>
                  <a:headEnd/>
                  <a:tailEnd/>
                </a:ln>
                <a:extLst/>
              </p:spPr>
            </p:cxnSp>
            <p:cxnSp>
              <p:nvCxnSpPr>
                <p:cNvPr id="499" name="Straight Connector 490"/>
                <p:cNvCxnSpPr>
                  <a:cxnSpLocks noChangeShapeType="1"/>
                </p:cNvCxnSpPr>
                <p:nvPr/>
              </p:nvCxnSpPr>
              <p:spPr bwMode="auto">
                <a:xfrm>
                  <a:off x="7218388" y="3387127"/>
                  <a:ext cx="0" cy="487259"/>
                </a:xfrm>
                <a:prstGeom prst="line">
                  <a:avLst/>
                </a:prstGeom>
                <a:grpFill/>
                <a:ln w="28575">
                  <a:solidFill>
                    <a:srgbClr val="0070C0"/>
                  </a:solidFill>
                  <a:round/>
                  <a:headEnd/>
                  <a:tailEnd/>
                </a:ln>
                <a:extLst/>
              </p:spPr>
            </p:cxnSp>
          </p:grpSp>
          <p:sp>
            <p:nvSpPr>
              <p:cNvPr id="496" name="Rectangle 30"/>
              <p:cNvSpPr>
                <a:spLocks noChangeArrowheads="1"/>
              </p:cNvSpPr>
              <p:nvPr/>
            </p:nvSpPr>
            <p:spPr bwMode="auto">
              <a:xfrm>
                <a:off x="5521304" y="3615638"/>
                <a:ext cx="61548" cy="70017"/>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18" name="Group 177"/>
            <p:cNvGrpSpPr>
              <a:grpSpLocks/>
            </p:cNvGrpSpPr>
            <p:nvPr/>
          </p:nvGrpSpPr>
          <p:grpSpPr bwMode="auto">
            <a:xfrm>
              <a:off x="4078475" y="3360974"/>
              <a:ext cx="121300" cy="218353"/>
              <a:chOff x="5498306" y="3548060"/>
              <a:chExt cx="107950" cy="207169"/>
            </a:xfrm>
            <a:solidFill>
              <a:schemeClr val="tx2"/>
            </a:solidFill>
          </p:grpSpPr>
          <p:grpSp>
            <p:nvGrpSpPr>
              <p:cNvPr id="490" name="Group 49"/>
              <p:cNvGrpSpPr>
                <a:grpSpLocks/>
              </p:cNvGrpSpPr>
              <p:nvPr/>
            </p:nvGrpSpPr>
            <p:grpSpPr bwMode="auto">
              <a:xfrm>
                <a:off x="5498306" y="3548060"/>
                <a:ext cx="107950" cy="207169"/>
                <a:chOff x="7164388" y="3387127"/>
                <a:chExt cx="108000" cy="487259"/>
              </a:xfrm>
              <a:grpFill/>
            </p:grpSpPr>
            <p:cxnSp>
              <p:nvCxnSpPr>
                <p:cNvPr id="492" name="Straight Connector 483"/>
                <p:cNvCxnSpPr>
                  <a:cxnSpLocks noChangeShapeType="1"/>
                </p:cNvCxnSpPr>
                <p:nvPr/>
              </p:nvCxnSpPr>
              <p:spPr bwMode="auto">
                <a:xfrm>
                  <a:off x="7164388" y="3847808"/>
                  <a:ext cx="108000" cy="0"/>
                </a:xfrm>
                <a:prstGeom prst="line">
                  <a:avLst/>
                </a:prstGeom>
                <a:grpFill/>
                <a:ln w="28575">
                  <a:solidFill>
                    <a:srgbClr val="0070C0"/>
                  </a:solidFill>
                  <a:round/>
                  <a:headEnd/>
                  <a:tailEnd/>
                </a:ln>
                <a:extLst/>
              </p:spPr>
            </p:cxnSp>
            <p:cxnSp>
              <p:nvCxnSpPr>
                <p:cNvPr id="493" name="Straight Connector 484"/>
                <p:cNvCxnSpPr>
                  <a:cxnSpLocks noChangeShapeType="1"/>
                </p:cNvCxnSpPr>
                <p:nvPr/>
              </p:nvCxnSpPr>
              <p:spPr bwMode="auto">
                <a:xfrm>
                  <a:off x="7164388" y="3409274"/>
                  <a:ext cx="108000" cy="0"/>
                </a:xfrm>
                <a:prstGeom prst="line">
                  <a:avLst/>
                </a:prstGeom>
                <a:grpFill/>
                <a:ln w="28575">
                  <a:solidFill>
                    <a:srgbClr val="0070C0"/>
                  </a:solidFill>
                  <a:round/>
                  <a:headEnd/>
                  <a:tailEnd/>
                </a:ln>
                <a:extLst/>
              </p:spPr>
            </p:cxnSp>
            <p:cxnSp>
              <p:nvCxnSpPr>
                <p:cNvPr id="494" name="Straight Connector 485"/>
                <p:cNvCxnSpPr>
                  <a:cxnSpLocks noChangeShapeType="1"/>
                </p:cNvCxnSpPr>
                <p:nvPr/>
              </p:nvCxnSpPr>
              <p:spPr bwMode="auto">
                <a:xfrm>
                  <a:off x="7218388" y="3387127"/>
                  <a:ext cx="0" cy="487259"/>
                </a:xfrm>
                <a:prstGeom prst="line">
                  <a:avLst/>
                </a:prstGeom>
                <a:grpFill/>
                <a:ln w="28575">
                  <a:solidFill>
                    <a:srgbClr val="0070C0"/>
                  </a:solidFill>
                  <a:round/>
                  <a:headEnd/>
                  <a:tailEnd/>
                </a:ln>
                <a:extLst/>
              </p:spPr>
            </p:cxnSp>
          </p:grpSp>
          <p:sp>
            <p:nvSpPr>
              <p:cNvPr id="491" name="Rectangle 30"/>
              <p:cNvSpPr>
                <a:spLocks noChangeArrowheads="1"/>
              </p:cNvSpPr>
              <p:nvPr/>
            </p:nvSpPr>
            <p:spPr bwMode="auto">
              <a:xfrm>
                <a:off x="5522204" y="3618263"/>
                <a:ext cx="58984" cy="69212"/>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19" name="Group 183"/>
            <p:cNvGrpSpPr>
              <a:grpSpLocks/>
            </p:cNvGrpSpPr>
            <p:nvPr/>
          </p:nvGrpSpPr>
          <p:grpSpPr bwMode="auto">
            <a:xfrm>
              <a:off x="3441649" y="2358536"/>
              <a:ext cx="121300" cy="226293"/>
              <a:chOff x="5498306" y="3548060"/>
              <a:chExt cx="107953" cy="212724"/>
            </a:xfrm>
            <a:solidFill>
              <a:schemeClr val="tx2"/>
            </a:solidFill>
          </p:grpSpPr>
          <p:grpSp>
            <p:nvGrpSpPr>
              <p:cNvPr id="485" name="Group 49"/>
              <p:cNvGrpSpPr>
                <a:grpSpLocks/>
              </p:cNvGrpSpPr>
              <p:nvPr/>
            </p:nvGrpSpPr>
            <p:grpSpPr bwMode="auto">
              <a:xfrm>
                <a:off x="5498306" y="3548060"/>
                <a:ext cx="107953" cy="212724"/>
                <a:chOff x="7164388" y="3387127"/>
                <a:chExt cx="108003" cy="500324"/>
              </a:xfrm>
              <a:grpFill/>
            </p:grpSpPr>
            <p:cxnSp>
              <p:nvCxnSpPr>
                <p:cNvPr id="487" name="Straight Connector 478"/>
                <p:cNvCxnSpPr>
                  <a:cxnSpLocks noChangeShapeType="1"/>
                </p:cNvCxnSpPr>
                <p:nvPr/>
              </p:nvCxnSpPr>
              <p:spPr bwMode="auto">
                <a:xfrm>
                  <a:off x="7164388" y="3887451"/>
                  <a:ext cx="108003" cy="0"/>
                </a:xfrm>
                <a:prstGeom prst="line">
                  <a:avLst/>
                </a:prstGeom>
                <a:grpFill/>
                <a:ln w="28575">
                  <a:solidFill>
                    <a:srgbClr val="0070C0"/>
                  </a:solidFill>
                  <a:round/>
                  <a:headEnd/>
                  <a:tailEnd/>
                </a:ln>
                <a:extLst/>
              </p:spPr>
            </p:cxnSp>
            <p:cxnSp>
              <p:nvCxnSpPr>
                <p:cNvPr id="488" name="Straight Connector 479"/>
                <p:cNvCxnSpPr>
                  <a:cxnSpLocks noChangeShapeType="1"/>
                </p:cNvCxnSpPr>
                <p:nvPr/>
              </p:nvCxnSpPr>
              <p:spPr bwMode="auto">
                <a:xfrm>
                  <a:off x="7164388" y="3400295"/>
                  <a:ext cx="108003" cy="0"/>
                </a:xfrm>
                <a:prstGeom prst="line">
                  <a:avLst/>
                </a:prstGeom>
                <a:grpFill/>
                <a:ln w="28575">
                  <a:solidFill>
                    <a:srgbClr val="0070C0"/>
                  </a:solidFill>
                  <a:round/>
                  <a:headEnd/>
                  <a:tailEnd/>
                </a:ln>
                <a:extLst/>
              </p:spPr>
            </p:cxnSp>
            <p:cxnSp>
              <p:nvCxnSpPr>
                <p:cNvPr id="489" name="Straight Connector 480"/>
                <p:cNvCxnSpPr>
                  <a:cxnSpLocks noChangeShapeType="1"/>
                </p:cNvCxnSpPr>
                <p:nvPr/>
              </p:nvCxnSpPr>
              <p:spPr bwMode="auto">
                <a:xfrm>
                  <a:off x="7218390" y="3387127"/>
                  <a:ext cx="0" cy="487159"/>
                </a:xfrm>
                <a:prstGeom prst="line">
                  <a:avLst/>
                </a:prstGeom>
                <a:grpFill/>
                <a:ln w="28575">
                  <a:solidFill>
                    <a:srgbClr val="0070C0"/>
                  </a:solidFill>
                  <a:round/>
                  <a:headEnd/>
                  <a:tailEnd/>
                </a:ln>
                <a:extLst/>
              </p:spPr>
            </p:cxnSp>
          </p:grpSp>
          <p:sp>
            <p:nvSpPr>
              <p:cNvPr id="486" name="Rectangle 30"/>
              <p:cNvSpPr>
                <a:spLocks noChangeArrowheads="1"/>
              </p:cNvSpPr>
              <p:nvPr/>
            </p:nvSpPr>
            <p:spPr bwMode="auto">
              <a:xfrm>
                <a:off x="5522188" y="3644197"/>
                <a:ext cx="60267" cy="71431"/>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cxnSp>
          <p:nvCxnSpPr>
            <p:cNvPr id="320" name="Straight Connector 312"/>
            <p:cNvCxnSpPr>
              <a:cxnSpLocks noChangeShapeType="1"/>
            </p:cNvCxnSpPr>
            <p:nvPr/>
          </p:nvCxnSpPr>
          <p:spPr bwMode="auto">
            <a:xfrm>
              <a:off x="2799473" y="4198654"/>
              <a:ext cx="121300"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21" name="Straight Connector 313"/>
            <p:cNvCxnSpPr>
              <a:cxnSpLocks noChangeShapeType="1"/>
            </p:cNvCxnSpPr>
            <p:nvPr/>
          </p:nvCxnSpPr>
          <p:spPr bwMode="auto">
            <a:xfrm>
              <a:off x="2799473" y="4025957"/>
              <a:ext cx="121300"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22" name="Straight Connector 314"/>
            <p:cNvCxnSpPr>
              <a:cxnSpLocks noChangeShapeType="1"/>
            </p:cNvCxnSpPr>
            <p:nvPr/>
          </p:nvCxnSpPr>
          <p:spPr bwMode="auto">
            <a:xfrm>
              <a:off x="2860123" y="4020001"/>
              <a:ext cx="0" cy="188578"/>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sp>
          <p:nvSpPr>
            <p:cNvPr id="323" name="Rectangle 30"/>
            <p:cNvSpPr>
              <a:spLocks noChangeArrowheads="1"/>
            </p:cNvSpPr>
            <p:nvPr/>
          </p:nvSpPr>
          <p:spPr bwMode="auto">
            <a:xfrm>
              <a:off x="2825877" y="4059583"/>
              <a:ext cx="67718" cy="77508"/>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nvGrpSpPr>
            <p:cNvPr id="324" name="Group 201"/>
            <p:cNvGrpSpPr>
              <a:grpSpLocks/>
            </p:cNvGrpSpPr>
            <p:nvPr/>
          </p:nvGrpSpPr>
          <p:grpSpPr bwMode="auto">
            <a:xfrm>
              <a:off x="2155514" y="3436404"/>
              <a:ext cx="121300" cy="196517"/>
              <a:chOff x="2733675" y="4033833"/>
              <a:chExt cx="107950" cy="186533"/>
            </a:xfrm>
            <a:solidFill>
              <a:schemeClr val="tx2"/>
            </a:solidFill>
          </p:grpSpPr>
          <p:cxnSp>
            <p:nvCxnSpPr>
              <p:cNvPr id="481" name="Straight Connector 472"/>
              <p:cNvCxnSpPr>
                <a:cxnSpLocks noChangeShapeType="1"/>
              </p:cNvCxnSpPr>
              <p:nvPr/>
            </p:nvCxnSpPr>
            <p:spPr bwMode="auto">
              <a:xfrm>
                <a:off x="2733675" y="4220366"/>
                <a:ext cx="107950" cy="0"/>
              </a:xfrm>
              <a:prstGeom prst="line">
                <a:avLst/>
              </a:prstGeom>
              <a:grpFill/>
              <a:ln w="28575">
                <a:solidFill>
                  <a:srgbClr val="0070C0"/>
                </a:solidFill>
                <a:round/>
                <a:headEnd/>
                <a:tailEnd/>
              </a:ln>
              <a:extLst/>
            </p:spPr>
          </p:cxnSp>
          <p:cxnSp>
            <p:nvCxnSpPr>
              <p:cNvPr id="482" name="Straight Connector 473"/>
              <p:cNvCxnSpPr>
                <a:cxnSpLocks noChangeShapeType="1"/>
              </p:cNvCxnSpPr>
              <p:nvPr/>
            </p:nvCxnSpPr>
            <p:spPr bwMode="auto">
              <a:xfrm>
                <a:off x="2733675" y="4039485"/>
                <a:ext cx="107950" cy="0"/>
              </a:xfrm>
              <a:prstGeom prst="line">
                <a:avLst/>
              </a:prstGeom>
              <a:grpFill/>
              <a:ln w="28575">
                <a:solidFill>
                  <a:srgbClr val="0070C0"/>
                </a:solidFill>
                <a:round/>
                <a:headEnd/>
                <a:tailEnd/>
              </a:ln>
              <a:extLst/>
            </p:spPr>
          </p:cxnSp>
          <p:cxnSp>
            <p:nvCxnSpPr>
              <p:cNvPr id="483" name="Straight Connector 474"/>
              <p:cNvCxnSpPr>
                <a:cxnSpLocks noChangeShapeType="1"/>
              </p:cNvCxnSpPr>
              <p:nvPr/>
            </p:nvCxnSpPr>
            <p:spPr bwMode="auto">
              <a:xfrm>
                <a:off x="2787650" y="4033833"/>
                <a:ext cx="0" cy="177113"/>
              </a:xfrm>
              <a:prstGeom prst="line">
                <a:avLst/>
              </a:prstGeom>
              <a:grpFill/>
              <a:ln w="28575">
                <a:solidFill>
                  <a:srgbClr val="0070C0"/>
                </a:solidFill>
                <a:round/>
                <a:headEnd/>
                <a:tailEnd/>
              </a:ln>
              <a:extLst/>
            </p:spPr>
          </p:cxnSp>
          <p:sp>
            <p:nvSpPr>
              <p:cNvPr id="484" name="Rectangle 30"/>
              <p:cNvSpPr>
                <a:spLocks noChangeArrowheads="1"/>
              </p:cNvSpPr>
              <p:nvPr/>
            </p:nvSpPr>
            <p:spPr bwMode="auto">
              <a:xfrm>
                <a:off x="2758381" y="4090169"/>
                <a:ext cx="58984" cy="72127"/>
              </a:xfrm>
              <a:prstGeom prst="rect">
                <a:avLst/>
              </a:prstGeom>
              <a:solidFill>
                <a:srgbClr val="0070C0"/>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25" name="Group 208"/>
            <p:cNvGrpSpPr>
              <a:grpSpLocks/>
            </p:cNvGrpSpPr>
            <p:nvPr/>
          </p:nvGrpSpPr>
          <p:grpSpPr bwMode="auto">
            <a:xfrm>
              <a:off x="5889056" y="1973441"/>
              <a:ext cx="121300" cy="224309"/>
              <a:chOff x="6532563" y="2847182"/>
              <a:chExt cx="107950" cy="210344"/>
            </a:xfrm>
          </p:grpSpPr>
          <p:grpSp>
            <p:nvGrpSpPr>
              <p:cNvPr id="476" name="Group 49"/>
              <p:cNvGrpSpPr>
                <a:grpSpLocks/>
              </p:cNvGrpSpPr>
              <p:nvPr/>
            </p:nvGrpSpPr>
            <p:grpSpPr bwMode="auto">
              <a:xfrm>
                <a:off x="6532563" y="2847182"/>
                <a:ext cx="107950" cy="210344"/>
                <a:chOff x="7164388" y="3501008"/>
                <a:chExt cx="108000" cy="346768"/>
              </a:xfrm>
            </p:grpSpPr>
            <p:cxnSp>
              <p:nvCxnSpPr>
                <p:cNvPr id="478" name="Straight Connector 469"/>
                <p:cNvCxnSpPr>
                  <a:cxnSpLocks noChangeShapeType="1"/>
                </p:cNvCxnSpPr>
                <p:nvPr/>
              </p:nvCxnSpPr>
              <p:spPr bwMode="auto">
                <a:xfrm>
                  <a:off x="7164388" y="3847776"/>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79" name="Straight Connector 470"/>
                <p:cNvCxnSpPr>
                  <a:cxnSpLocks noChangeShapeType="1"/>
                </p:cNvCxnSpPr>
                <p:nvPr/>
              </p:nvCxnSpPr>
              <p:spPr bwMode="auto">
                <a:xfrm>
                  <a:off x="7164388" y="350100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80" name="Straight Connector 471"/>
                <p:cNvCxnSpPr>
                  <a:cxnSpLocks noChangeShapeType="1"/>
                </p:cNvCxnSpPr>
                <p:nvPr/>
              </p:nvCxnSpPr>
              <p:spPr bwMode="auto">
                <a:xfrm>
                  <a:off x="7218388" y="3501008"/>
                  <a:ext cx="0" cy="331423"/>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77" name="Isosceles Triangle 476"/>
              <p:cNvSpPr/>
              <p:nvPr/>
            </p:nvSpPr>
            <p:spPr>
              <a:xfrm>
                <a:off x="6549242" y="2912292"/>
                <a:ext cx="73089" cy="82658"/>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26" name="Group 214"/>
            <p:cNvGrpSpPr>
              <a:grpSpLocks/>
            </p:cNvGrpSpPr>
            <p:nvPr/>
          </p:nvGrpSpPr>
          <p:grpSpPr bwMode="auto">
            <a:xfrm>
              <a:off x="5245096" y="2977863"/>
              <a:ext cx="121300" cy="192548"/>
              <a:chOff x="6532563" y="2847165"/>
              <a:chExt cx="107950" cy="181786"/>
            </a:xfrm>
          </p:grpSpPr>
          <p:grpSp>
            <p:nvGrpSpPr>
              <p:cNvPr id="471" name="Group 49"/>
              <p:cNvGrpSpPr>
                <a:grpSpLocks/>
              </p:cNvGrpSpPr>
              <p:nvPr/>
            </p:nvGrpSpPr>
            <p:grpSpPr bwMode="auto">
              <a:xfrm>
                <a:off x="6532563" y="2847165"/>
                <a:ext cx="107950" cy="181786"/>
                <a:chOff x="7164388" y="3501008"/>
                <a:chExt cx="108000" cy="299690"/>
              </a:xfrm>
            </p:grpSpPr>
            <p:cxnSp>
              <p:nvCxnSpPr>
                <p:cNvPr id="473" name="Straight Connector 464"/>
                <p:cNvCxnSpPr>
                  <a:cxnSpLocks noChangeShapeType="1"/>
                </p:cNvCxnSpPr>
                <p:nvPr/>
              </p:nvCxnSpPr>
              <p:spPr bwMode="auto">
                <a:xfrm>
                  <a:off x="7164388" y="380069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74" name="Straight Connector 465"/>
                <p:cNvCxnSpPr>
                  <a:cxnSpLocks noChangeShapeType="1"/>
                </p:cNvCxnSpPr>
                <p:nvPr/>
              </p:nvCxnSpPr>
              <p:spPr bwMode="auto">
                <a:xfrm>
                  <a:off x="7164388" y="350100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75" name="Straight Connector 466"/>
                <p:cNvCxnSpPr>
                  <a:cxnSpLocks noChangeShapeType="1"/>
                </p:cNvCxnSpPr>
                <p:nvPr/>
              </p:nvCxnSpPr>
              <p:spPr bwMode="auto">
                <a:xfrm>
                  <a:off x="7218388" y="3501008"/>
                  <a:ext cx="0" cy="284241"/>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72" name="Isosceles Triangle 471"/>
              <p:cNvSpPr/>
              <p:nvPr/>
            </p:nvSpPr>
            <p:spPr>
              <a:xfrm>
                <a:off x="6549165" y="2888451"/>
                <a:ext cx="73088" cy="86089"/>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27" name="Group 221"/>
            <p:cNvGrpSpPr>
              <a:grpSpLocks/>
            </p:cNvGrpSpPr>
            <p:nvPr/>
          </p:nvGrpSpPr>
          <p:grpSpPr bwMode="auto">
            <a:xfrm>
              <a:off x="4601135" y="2326775"/>
              <a:ext cx="121300" cy="192548"/>
              <a:chOff x="6532563" y="2847165"/>
              <a:chExt cx="107950" cy="181786"/>
            </a:xfrm>
          </p:grpSpPr>
          <p:grpSp>
            <p:nvGrpSpPr>
              <p:cNvPr id="466" name="Group 49"/>
              <p:cNvGrpSpPr>
                <a:grpSpLocks/>
              </p:cNvGrpSpPr>
              <p:nvPr/>
            </p:nvGrpSpPr>
            <p:grpSpPr bwMode="auto">
              <a:xfrm>
                <a:off x="6532563" y="2847165"/>
                <a:ext cx="107950" cy="181786"/>
                <a:chOff x="7164388" y="3501008"/>
                <a:chExt cx="108000" cy="299690"/>
              </a:xfrm>
            </p:grpSpPr>
            <p:cxnSp>
              <p:nvCxnSpPr>
                <p:cNvPr id="468" name="Straight Connector 459"/>
                <p:cNvCxnSpPr>
                  <a:cxnSpLocks noChangeShapeType="1"/>
                </p:cNvCxnSpPr>
                <p:nvPr/>
              </p:nvCxnSpPr>
              <p:spPr bwMode="auto">
                <a:xfrm>
                  <a:off x="7164388" y="380069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69" name="Straight Connector 460"/>
                <p:cNvCxnSpPr>
                  <a:cxnSpLocks noChangeShapeType="1"/>
                </p:cNvCxnSpPr>
                <p:nvPr/>
              </p:nvCxnSpPr>
              <p:spPr bwMode="auto">
                <a:xfrm>
                  <a:off x="7164388" y="350100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70" name="Straight Connector 461"/>
                <p:cNvCxnSpPr>
                  <a:cxnSpLocks noChangeShapeType="1"/>
                </p:cNvCxnSpPr>
                <p:nvPr/>
              </p:nvCxnSpPr>
              <p:spPr bwMode="auto">
                <a:xfrm>
                  <a:off x="7218388" y="3501008"/>
                  <a:ext cx="0" cy="284241"/>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67" name="Isosceles Triangle 466"/>
              <p:cNvSpPr/>
              <p:nvPr/>
            </p:nvSpPr>
            <p:spPr>
              <a:xfrm>
                <a:off x="6549087" y="2897659"/>
                <a:ext cx="73089" cy="84653"/>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28" name="Group 227"/>
            <p:cNvGrpSpPr>
              <a:grpSpLocks/>
            </p:cNvGrpSpPr>
            <p:nvPr/>
          </p:nvGrpSpPr>
          <p:grpSpPr bwMode="auto">
            <a:xfrm>
              <a:off x="3960743" y="3370898"/>
              <a:ext cx="121300" cy="196519"/>
              <a:chOff x="6532563" y="2844782"/>
              <a:chExt cx="107950" cy="184166"/>
            </a:xfrm>
          </p:grpSpPr>
          <p:grpSp>
            <p:nvGrpSpPr>
              <p:cNvPr id="461" name="Group 49"/>
              <p:cNvGrpSpPr>
                <a:grpSpLocks/>
              </p:cNvGrpSpPr>
              <p:nvPr/>
            </p:nvGrpSpPr>
            <p:grpSpPr bwMode="auto">
              <a:xfrm>
                <a:off x="6532563" y="2844782"/>
                <a:ext cx="107950" cy="184166"/>
                <a:chOff x="7164388" y="3497084"/>
                <a:chExt cx="108000" cy="303614"/>
              </a:xfrm>
            </p:grpSpPr>
            <p:cxnSp>
              <p:nvCxnSpPr>
                <p:cNvPr id="463" name="Straight Connector 454"/>
                <p:cNvCxnSpPr>
                  <a:cxnSpLocks noChangeShapeType="1"/>
                </p:cNvCxnSpPr>
                <p:nvPr/>
              </p:nvCxnSpPr>
              <p:spPr bwMode="auto">
                <a:xfrm>
                  <a:off x="7164388" y="380069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64" name="Straight Connector 455"/>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65" name="Straight Connector 456"/>
                <p:cNvCxnSpPr>
                  <a:cxnSpLocks noChangeShapeType="1"/>
                </p:cNvCxnSpPr>
                <p:nvPr/>
              </p:nvCxnSpPr>
              <p:spPr bwMode="auto">
                <a:xfrm>
                  <a:off x="7218388" y="3500152"/>
                  <a:ext cx="0" cy="285211"/>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62" name="Isosceles Triangle 461"/>
              <p:cNvSpPr/>
              <p:nvPr/>
            </p:nvSpPr>
            <p:spPr>
              <a:xfrm>
                <a:off x="6549679" y="2892004"/>
                <a:ext cx="74371" cy="85454"/>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29" name="Group 233"/>
            <p:cNvGrpSpPr>
              <a:grpSpLocks/>
            </p:cNvGrpSpPr>
            <p:nvPr/>
          </p:nvGrpSpPr>
          <p:grpSpPr bwMode="auto">
            <a:xfrm>
              <a:off x="3327485" y="2237450"/>
              <a:ext cx="121300" cy="216367"/>
              <a:chOff x="6532563" y="2844799"/>
              <a:chExt cx="107950" cy="205587"/>
            </a:xfrm>
          </p:grpSpPr>
          <p:grpSp>
            <p:nvGrpSpPr>
              <p:cNvPr id="456" name="Group 49"/>
              <p:cNvGrpSpPr>
                <a:grpSpLocks/>
              </p:cNvGrpSpPr>
              <p:nvPr/>
            </p:nvGrpSpPr>
            <p:grpSpPr bwMode="auto">
              <a:xfrm>
                <a:off x="6532563" y="2844799"/>
                <a:ext cx="107950" cy="205587"/>
                <a:chOff x="7164388" y="3497084"/>
                <a:chExt cx="108000" cy="338926"/>
              </a:xfrm>
            </p:grpSpPr>
            <p:cxnSp>
              <p:nvCxnSpPr>
                <p:cNvPr id="458" name="Straight Connector 449"/>
                <p:cNvCxnSpPr>
                  <a:cxnSpLocks noChangeShapeType="1"/>
                </p:cNvCxnSpPr>
                <p:nvPr/>
              </p:nvCxnSpPr>
              <p:spPr bwMode="auto">
                <a:xfrm>
                  <a:off x="7164388" y="3832902"/>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59" name="Straight Connector 450"/>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60" name="Straight Connector 451"/>
                <p:cNvCxnSpPr>
                  <a:cxnSpLocks noChangeShapeType="1"/>
                </p:cNvCxnSpPr>
                <p:nvPr/>
              </p:nvCxnSpPr>
              <p:spPr bwMode="auto">
                <a:xfrm>
                  <a:off x="7218388" y="3500192"/>
                  <a:ext cx="0" cy="335818"/>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57" name="Isosceles Triangle 456"/>
              <p:cNvSpPr/>
              <p:nvPr/>
            </p:nvSpPr>
            <p:spPr>
              <a:xfrm>
                <a:off x="6549053" y="2905402"/>
                <a:ext cx="74371" cy="83754"/>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0" name="Group 240"/>
            <p:cNvGrpSpPr>
              <a:grpSpLocks/>
            </p:cNvGrpSpPr>
            <p:nvPr/>
          </p:nvGrpSpPr>
          <p:grpSpPr bwMode="auto">
            <a:xfrm>
              <a:off x="2685308" y="4045807"/>
              <a:ext cx="121300" cy="150862"/>
              <a:chOff x="6532563" y="2844792"/>
              <a:chExt cx="107950" cy="143675"/>
            </a:xfrm>
          </p:grpSpPr>
          <p:grpSp>
            <p:nvGrpSpPr>
              <p:cNvPr id="451" name="Group 49"/>
              <p:cNvGrpSpPr>
                <a:grpSpLocks/>
              </p:cNvGrpSpPr>
              <p:nvPr/>
            </p:nvGrpSpPr>
            <p:grpSpPr bwMode="auto">
              <a:xfrm>
                <a:off x="6532563" y="2844792"/>
                <a:ext cx="107950" cy="143675"/>
                <a:chOff x="7164388" y="3497084"/>
                <a:chExt cx="108000" cy="236860"/>
              </a:xfrm>
            </p:grpSpPr>
            <p:cxnSp>
              <p:nvCxnSpPr>
                <p:cNvPr id="453" name="Straight Connector 444"/>
                <p:cNvCxnSpPr>
                  <a:cxnSpLocks noChangeShapeType="1"/>
                </p:cNvCxnSpPr>
                <p:nvPr/>
              </p:nvCxnSpPr>
              <p:spPr bwMode="auto">
                <a:xfrm>
                  <a:off x="7164388" y="373082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54" name="Straight Connector 445"/>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55" name="Straight Connector 446"/>
                <p:cNvCxnSpPr>
                  <a:cxnSpLocks noChangeShapeType="1"/>
                </p:cNvCxnSpPr>
                <p:nvPr/>
              </p:nvCxnSpPr>
              <p:spPr bwMode="auto">
                <a:xfrm>
                  <a:off x="7218388" y="3500202"/>
                  <a:ext cx="0" cy="233742"/>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52" name="Isosceles Triangle 451"/>
              <p:cNvSpPr/>
              <p:nvPr/>
            </p:nvSpPr>
            <p:spPr>
              <a:xfrm>
                <a:off x="6548670" y="2860807"/>
                <a:ext cx="75653" cy="83946"/>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1" name="Group 248"/>
            <p:cNvGrpSpPr>
              <a:grpSpLocks/>
            </p:cNvGrpSpPr>
            <p:nvPr/>
          </p:nvGrpSpPr>
          <p:grpSpPr bwMode="auto">
            <a:xfrm>
              <a:off x="2043132" y="3491985"/>
              <a:ext cx="121300" cy="204457"/>
              <a:chOff x="6532563" y="2844794"/>
              <a:chExt cx="107950" cy="191304"/>
            </a:xfrm>
          </p:grpSpPr>
          <p:grpSp>
            <p:nvGrpSpPr>
              <p:cNvPr id="446" name="Group 49"/>
              <p:cNvGrpSpPr>
                <a:grpSpLocks/>
              </p:cNvGrpSpPr>
              <p:nvPr/>
            </p:nvGrpSpPr>
            <p:grpSpPr bwMode="auto">
              <a:xfrm>
                <a:off x="6532563" y="2844794"/>
                <a:ext cx="107950" cy="191304"/>
                <a:chOff x="7164388" y="3497084"/>
                <a:chExt cx="108000" cy="315380"/>
              </a:xfrm>
            </p:grpSpPr>
            <p:cxnSp>
              <p:nvCxnSpPr>
                <p:cNvPr id="448" name="Straight Connector 439"/>
                <p:cNvCxnSpPr>
                  <a:cxnSpLocks noChangeShapeType="1"/>
                </p:cNvCxnSpPr>
                <p:nvPr/>
              </p:nvCxnSpPr>
              <p:spPr bwMode="auto">
                <a:xfrm>
                  <a:off x="7164388" y="381246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49" name="Straight Connector 440"/>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50" name="Straight Connector 441"/>
                <p:cNvCxnSpPr>
                  <a:cxnSpLocks noChangeShapeType="1"/>
                </p:cNvCxnSpPr>
                <p:nvPr/>
              </p:nvCxnSpPr>
              <p:spPr bwMode="auto">
                <a:xfrm>
                  <a:off x="7218388" y="3500145"/>
                  <a:ext cx="0" cy="312319"/>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47" name="Isosceles Triangle 446"/>
              <p:cNvSpPr/>
              <p:nvPr/>
            </p:nvSpPr>
            <p:spPr>
              <a:xfrm>
                <a:off x="6550851" y="2899514"/>
                <a:ext cx="73089" cy="82475"/>
              </a:xfrm>
              <a:prstGeom prst="triangle">
                <a:avLst/>
              </a:prstGeom>
              <a:solidFill>
                <a:srgbClr val="81B838"/>
              </a:solidFill>
              <a:ln w="9525"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sp>
          <p:nvSpPr>
            <p:cNvPr id="332" name="Freeform 331"/>
            <p:cNvSpPr/>
            <p:nvPr/>
          </p:nvSpPr>
          <p:spPr bwMode="auto">
            <a:xfrm>
              <a:off x="2213527" y="2045913"/>
              <a:ext cx="4483842" cy="2060783"/>
            </a:xfrm>
            <a:custGeom>
              <a:avLst/>
              <a:gdLst>
                <a:gd name="connsiteX0" fmla="*/ 3990441 w 3990441"/>
                <a:gd name="connsiteY0" fmla="*/ 113386 h 1945844"/>
                <a:gd name="connsiteX1" fmla="*/ 3430829 w 3990441"/>
                <a:gd name="connsiteY1" fmla="*/ 0 h 1945844"/>
                <a:gd name="connsiteX2" fmla="*/ 2856585 w 3990441"/>
                <a:gd name="connsiteY2" fmla="*/ 936346 h 1945844"/>
                <a:gd name="connsiteX3" fmla="*/ 2286000 w 3990441"/>
                <a:gd name="connsiteY3" fmla="*/ 402336 h 1945844"/>
                <a:gd name="connsiteX4" fmla="*/ 1711757 w 3990441"/>
                <a:gd name="connsiteY4" fmla="*/ 1345997 h 1945844"/>
                <a:gd name="connsiteX5" fmla="*/ 1144829 w 3990441"/>
                <a:gd name="connsiteY5" fmla="*/ 427940 h 1945844"/>
                <a:gd name="connsiteX6" fmla="*/ 577901 w 3990441"/>
                <a:gd name="connsiteY6" fmla="*/ 1945844 h 1945844"/>
                <a:gd name="connsiteX7" fmla="*/ 0 w 3990441"/>
                <a:gd name="connsiteY7" fmla="*/ 1404519 h 1945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0441" h="1945844">
                  <a:moveTo>
                    <a:pt x="3990441" y="113386"/>
                  </a:moveTo>
                  <a:lnTo>
                    <a:pt x="3430829" y="0"/>
                  </a:lnTo>
                  <a:lnTo>
                    <a:pt x="2856585" y="936346"/>
                  </a:lnTo>
                  <a:lnTo>
                    <a:pt x="2286000" y="402336"/>
                  </a:lnTo>
                  <a:lnTo>
                    <a:pt x="1711757" y="1345997"/>
                  </a:lnTo>
                  <a:lnTo>
                    <a:pt x="1144829" y="427940"/>
                  </a:lnTo>
                  <a:lnTo>
                    <a:pt x="577901" y="1945844"/>
                  </a:lnTo>
                  <a:lnTo>
                    <a:pt x="0" y="1404519"/>
                  </a:lnTo>
                </a:path>
              </a:pathLst>
            </a:custGeom>
            <a:noFill/>
            <a:ln w="25400" cap="flat" cmpd="sng" algn="ctr">
              <a:solidFill>
                <a:srgbClr val="0070C0"/>
              </a:solidFill>
              <a:prstDash val="solid"/>
            </a:ln>
            <a:effectLst/>
          </p:spPr>
          <p:txBody>
            <a:bodyPr anchor="ctr"/>
            <a:lstStyle/>
            <a:p>
              <a:pPr algn="ctr">
                <a:defRPr/>
              </a:pPr>
              <a:endParaRPr lang="en-GB" kern="0" dirty="0">
                <a:solidFill>
                  <a:srgbClr val="444492"/>
                </a:solidFill>
                <a:ea typeface="ＭＳ Ｐゴシック" charset="0"/>
              </a:endParaRPr>
            </a:p>
          </p:txBody>
        </p:sp>
        <p:sp>
          <p:nvSpPr>
            <p:cNvPr id="333" name="Freeform 332"/>
            <p:cNvSpPr/>
            <p:nvPr/>
          </p:nvSpPr>
          <p:spPr bwMode="auto">
            <a:xfrm>
              <a:off x="2106906" y="2099104"/>
              <a:ext cx="4467994" cy="2030387"/>
            </a:xfrm>
            <a:custGeom>
              <a:avLst/>
              <a:gdLst>
                <a:gd name="connsiteX0" fmla="*/ 3990441 w 3990441"/>
                <a:gd name="connsiteY0" fmla="*/ 113386 h 1945844"/>
                <a:gd name="connsiteX1" fmla="*/ 3430829 w 3990441"/>
                <a:gd name="connsiteY1" fmla="*/ 0 h 1945844"/>
                <a:gd name="connsiteX2" fmla="*/ 2856585 w 3990441"/>
                <a:gd name="connsiteY2" fmla="*/ 936346 h 1945844"/>
                <a:gd name="connsiteX3" fmla="*/ 2286000 w 3990441"/>
                <a:gd name="connsiteY3" fmla="*/ 402336 h 1945844"/>
                <a:gd name="connsiteX4" fmla="*/ 1711757 w 3990441"/>
                <a:gd name="connsiteY4" fmla="*/ 1345997 h 1945844"/>
                <a:gd name="connsiteX5" fmla="*/ 1144829 w 3990441"/>
                <a:gd name="connsiteY5" fmla="*/ 427940 h 1945844"/>
                <a:gd name="connsiteX6" fmla="*/ 577901 w 3990441"/>
                <a:gd name="connsiteY6" fmla="*/ 1945844 h 1945844"/>
                <a:gd name="connsiteX7" fmla="*/ 0 w 3990441"/>
                <a:gd name="connsiteY7" fmla="*/ 1404519 h 1945844"/>
                <a:gd name="connsiteX0" fmla="*/ 4239158 w 4239158"/>
                <a:gd name="connsiteY0" fmla="*/ 113386 h 1945844"/>
                <a:gd name="connsiteX1" fmla="*/ 3679546 w 4239158"/>
                <a:gd name="connsiteY1" fmla="*/ 0 h 1945844"/>
                <a:gd name="connsiteX2" fmla="*/ 3105302 w 4239158"/>
                <a:gd name="connsiteY2" fmla="*/ 936346 h 1945844"/>
                <a:gd name="connsiteX3" fmla="*/ 2534717 w 4239158"/>
                <a:gd name="connsiteY3" fmla="*/ 402336 h 1945844"/>
                <a:gd name="connsiteX4" fmla="*/ 1960474 w 4239158"/>
                <a:gd name="connsiteY4" fmla="*/ 1345997 h 1945844"/>
                <a:gd name="connsiteX5" fmla="*/ 1393546 w 4239158"/>
                <a:gd name="connsiteY5" fmla="*/ 427940 h 1945844"/>
                <a:gd name="connsiteX6" fmla="*/ 826618 w 4239158"/>
                <a:gd name="connsiteY6" fmla="*/ 1945844 h 1945844"/>
                <a:gd name="connsiteX7" fmla="*/ 0 w 4239158"/>
                <a:gd name="connsiteY7" fmla="*/ 1327709 h 1945844"/>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960474 w 4239158"/>
                <a:gd name="connsiteY4" fmla="*/ 1345997 h 1814171"/>
                <a:gd name="connsiteX5" fmla="*/ 1393546 w 4239158"/>
                <a:gd name="connsiteY5" fmla="*/ 427940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960474 w 4239158"/>
                <a:gd name="connsiteY4" fmla="*/ 1345997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271369 w 4239158"/>
                <a:gd name="connsiteY3" fmla="*/ 201168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2849270 w 4239158"/>
                <a:gd name="connsiteY2" fmla="*/ 819303 h 1814171"/>
                <a:gd name="connsiteX3" fmla="*/ 2271369 w 4239158"/>
                <a:gd name="connsiteY3" fmla="*/ 201168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215799 h 1916584"/>
                <a:gd name="connsiteX1" fmla="*/ 3419856 w 4239158"/>
                <a:gd name="connsiteY1" fmla="*/ 0 h 1916584"/>
                <a:gd name="connsiteX2" fmla="*/ 2849270 w 4239158"/>
                <a:gd name="connsiteY2" fmla="*/ 921716 h 1916584"/>
                <a:gd name="connsiteX3" fmla="*/ 2271369 w 4239158"/>
                <a:gd name="connsiteY3" fmla="*/ 303581 h 1916584"/>
                <a:gd name="connsiteX4" fmla="*/ 1697127 w 4239158"/>
                <a:gd name="connsiteY4" fmla="*/ 1298449 h 1916584"/>
                <a:gd name="connsiteX5" fmla="*/ 1126541 w 4239158"/>
                <a:gd name="connsiteY5" fmla="*/ 248718 h 1916584"/>
                <a:gd name="connsiteX6" fmla="*/ 566928 w 4239158"/>
                <a:gd name="connsiteY6" fmla="*/ 1916584 h 1916584"/>
                <a:gd name="connsiteX7" fmla="*/ 0 w 4239158"/>
                <a:gd name="connsiteY7" fmla="*/ 1430122 h 1916584"/>
                <a:gd name="connsiteX0" fmla="*/ 3975811 w 3975811"/>
                <a:gd name="connsiteY0" fmla="*/ 186538 h 1916584"/>
                <a:gd name="connsiteX1" fmla="*/ 3419856 w 3975811"/>
                <a:gd name="connsiteY1" fmla="*/ 0 h 1916584"/>
                <a:gd name="connsiteX2" fmla="*/ 2849270 w 3975811"/>
                <a:gd name="connsiteY2" fmla="*/ 921716 h 1916584"/>
                <a:gd name="connsiteX3" fmla="*/ 2271369 w 3975811"/>
                <a:gd name="connsiteY3" fmla="*/ 303581 h 1916584"/>
                <a:gd name="connsiteX4" fmla="*/ 1697127 w 3975811"/>
                <a:gd name="connsiteY4" fmla="*/ 1298449 h 1916584"/>
                <a:gd name="connsiteX5" fmla="*/ 1126541 w 3975811"/>
                <a:gd name="connsiteY5" fmla="*/ 248718 h 1916584"/>
                <a:gd name="connsiteX6" fmla="*/ 566928 w 3975811"/>
                <a:gd name="connsiteY6" fmla="*/ 1916584 h 1916584"/>
                <a:gd name="connsiteX7" fmla="*/ 0 w 3975811"/>
                <a:gd name="connsiteY7" fmla="*/ 1430122 h 191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5811" h="1916584">
                  <a:moveTo>
                    <a:pt x="3975811" y="186538"/>
                  </a:moveTo>
                  <a:lnTo>
                    <a:pt x="3419856" y="0"/>
                  </a:lnTo>
                  <a:lnTo>
                    <a:pt x="2849270" y="921716"/>
                  </a:lnTo>
                  <a:lnTo>
                    <a:pt x="2271369" y="303581"/>
                  </a:lnTo>
                  <a:lnTo>
                    <a:pt x="1697127" y="1298449"/>
                  </a:lnTo>
                  <a:lnTo>
                    <a:pt x="1126541" y="248718"/>
                  </a:lnTo>
                  <a:lnTo>
                    <a:pt x="566928" y="1916584"/>
                  </a:lnTo>
                  <a:lnTo>
                    <a:pt x="0" y="1430122"/>
                  </a:lnTo>
                </a:path>
              </a:pathLst>
            </a:custGeom>
            <a:noFill/>
            <a:ln w="25400" cap="flat" cmpd="sng" algn="ctr">
              <a:solidFill>
                <a:srgbClr val="81B838"/>
              </a:solidFill>
              <a:prstDash val="solid"/>
            </a:ln>
            <a:effectLst/>
          </p:spPr>
          <p:txBody>
            <a:bodyPr anchor="ctr"/>
            <a:lstStyle/>
            <a:p>
              <a:pPr algn="ctr">
                <a:defRPr/>
              </a:pPr>
              <a:endParaRPr lang="en-GB" kern="0" dirty="0">
                <a:solidFill>
                  <a:srgbClr val="444492"/>
                </a:solidFill>
                <a:ea typeface="ＭＳ Ｐゴシック" charset="0"/>
              </a:endParaRPr>
            </a:p>
          </p:txBody>
        </p:sp>
        <p:sp>
          <p:nvSpPr>
            <p:cNvPr id="334" name="Freeform 333"/>
            <p:cNvSpPr/>
            <p:nvPr/>
          </p:nvSpPr>
          <p:spPr bwMode="auto">
            <a:xfrm>
              <a:off x="2325911" y="2586945"/>
              <a:ext cx="4496810" cy="2194521"/>
            </a:xfrm>
            <a:custGeom>
              <a:avLst/>
              <a:gdLst>
                <a:gd name="connsiteX0" fmla="*/ 3990441 w 3990441"/>
                <a:gd name="connsiteY0" fmla="*/ 113386 h 1945844"/>
                <a:gd name="connsiteX1" fmla="*/ 3430829 w 3990441"/>
                <a:gd name="connsiteY1" fmla="*/ 0 h 1945844"/>
                <a:gd name="connsiteX2" fmla="*/ 2856585 w 3990441"/>
                <a:gd name="connsiteY2" fmla="*/ 936346 h 1945844"/>
                <a:gd name="connsiteX3" fmla="*/ 2286000 w 3990441"/>
                <a:gd name="connsiteY3" fmla="*/ 402336 h 1945844"/>
                <a:gd name="connsiteX4" fmla="*/ 1711757 w 3990441"/>
                <a:gd name="connsiteY4" fmla="*/ 1345997 h 1945844"/>
                <a:gd name="connsiteX5" fmla="*/ 1144829 w 3990441"/>
                <a:gd name="connsiteY5" fmla="*/ 427940 h 1945844"/>
                <a:gd name="connsiteX6" fmla="*/ 577901 w 3990441"/>
                <a:gd name="connsiteY6" fmla="*/ 1945844 h 1945844"/>
                <a:gd name="connsiteX7" fmla="*/ 0 w 3990441"/>
                <a:gd name="connsiteY7" fmla="*/ 1404519 h 1945844"/>
                <a:gd name="connsiteX0" fmla="*/ 4239158 w 4239158"/>
                <a:gd name="connsiteY0" fmla="*/ 113386 h 1945844"/>
                <a:gd name="connsiteX1" fmla="*/ 3679546 w 4239158"/>
                <a:gd name="connsiteY1" fmla="*/ 0 h 1945844"/>
                <a:gd name="connsiteX2" fmla="*/ 3105302 w 4239158"/>
                <a:gd name="connsiteY2" fmla="*/ 936346 h 1945844"/>
                <a:gd name="connsiteX3" fmla="*/ 2534717 w 4239158"/>
                <a:gd name="connsiteY3" fmla="*/ 402336 h 1945844"/>
                <a:gd name="connsiteX4" fmla="*/ 1960474 w 4239158"/>
                <a:gd name="connsiteY4" fmla="*/ 1345997 h 1945844"/>
                <a:gd name="connsiteX5" fmla="*/ 1393546 w 4239158"/>
                <a:gd name="connsiteY5" fmla="*/ 427940 h 1945844"/>
                <a:gd name="connsiteX6" fmla="*/ 826618 w 4239158"/>
                <a:gd name="connsiteY6" fmla="*/ 1945844 h 1945844"/>
                <a:gd name="connsiteX7" fmla="*/ 0 w 4239158"/>
                <a:gd name="connsiteY7" fmla="*/ 1327709 h 1945844"/>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960474 w 4239158"/>
                <a:gd name="connsiteY4" fmla="*/ 1345997 h 1814171"/>
                <a:gd name="connsiteX5" fmla="*/ 1393546 w 4239158"/>
                <a:gd name="connsiteY5" fmla="*/ 427940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960474 w 4239158"/>
                <a:gd name="connsiteY4" fmla="*/ 1345997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534717 w 4239158"/>
                <a:gd name="connsiteY3" fmla="*/ 402336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3105302 w 4239158"/>
                <a:gd name="connsiteY2" fmla="*/ 936346 h 1814171"/>
                <a:gd name="connsiteX3" fmla="*/ 2271369 w 4239158"/>
                <a:gd name="connsiteY3" fmla="*/ 201168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113386 h 1814171"/>
                <a:gd name="connsiteX1" fmla="*/ 3679546 w 4239158"/>
                <a:gd name="connsiteY1" fmla="*/ 0 h 1814171"/>
                <a:gd name="connsiteX2" fmla="*/ 2849270 w 4239158"/>
                <a:gd name="connsiteY2" fmla="*/ 819303 h 1814171"/>
                <a:gd name="connsiteX3" fmla="*/ 2271369 w 4239158"/>
                <a:gd name="connsiteY3" fmla="*/ 201168 h 1814171"/>
                <a:gd name="connsiteX4" fmla="*/ 1697127 w 4239158"/>
                <a:gd name="connsiteY4" fmla="*/ 1196036 h 1814171"/>
                <a:gd name="connsiteX5" fmla="*/ 1126541 w 4239158"/>
                <a:gd name="connsiteY5" fmla="*/ 146305 h 1814171"/>
                <a:gd name="connsiteX6" fmla="*/ 566928 w 4239158"/>
                <a:gd name="connsiteY6" fmla="*/ 1814171 h 1814171"/>
                <a:gd name="connsiteX7" fmla="*/ 0 w 4239158"/>
                <a:gd name="connsiteY7" fmla="*/ 1327709 h 1814171"/>
                <a:gd name="connsiteX0" fmla="*/ 4239158 w 4239158"/>
                <a:gd name="connsiteY0" fmla="*/ 215799 h 1916584"/>
                <a:gd name="connsiteX1" fmla="*/ 3419856 w 4239158"/>
                <a:gd name="connsiteY1" fmla="*/ 0 h 1916584"/>
                <a:gd name="connsiteX2" fmla="*/ 2849270 w 4239158"/>
                <a:gd name="connsiteY2" fmla="*/ 921716 h 1916584"/>
                <a:gd name="connsiteX3" fmla="*/ 2271369 w 4239158"/>
                <a:gd name="connsiteY3" fmla="*/ 303581 h 1916584"/>
                <a:gd name="connsiteX4" fmla="*/ 1697127 w 4239158"/>
                <a:gd name="connsiteY4" fmla="*/ 1298449 h 1916584"/>
                <a:gd name="connsiteX5" fmla="*/ 1126541 w 4239158"/>
                <a:gd name="connsiteY5" fmla="*/ 248718 h 1916584"/>
                <a:gd name="connsiteX6" fmla="*/ 566928 w 4239158"/>
                <a:gd name="connsiteY6" fmla="*/ 1916584 h 1916584"/>
                <a:gd name="connsiteX7" fmla="*/ 0 w 4239158"/>
                <a:gd name="connsiteY7" fmla="*/ 1430122 h 1916584"/>
                <a:gd name="connsiteX0" fmla="*/ 3975811 w 3975811"/>
                <a:gd name="connsiteY0" fmla="*/ 186538 h 1916584"/>
                <a:gd name="connsiteX1" fmla="*/ 3419856 w 3975811"/>
                <a:gd name="connsiteY1" fmla="*/ 0 h 1916584"/>
                <a:gd name="connsiteX2" fmla="*/ 2849270 w 3975811"/>
                <a:gd name="connsiteY2" fmla="*/ 921716 h 1916584"/>
                <a:gd name="connsiteX3" fmla="*/ 2271369 w 3975811"/>
                <a:gd name="connsiteY3" fmla="*/ 303581 h 1916584"/>
                <a:gd name="connsiteX4" fmla="*/ 1697127 w 3975811"/>
                <a:gd name="connsiteY4" fmla="*/ 1298449 h 1916584"/>
                <a:gd name="connsiteX5" fmla="*/ 1126541 w 3975811"/>
                <a:gd name="connsiteY5" fmla="*/ 248718 h 1916584"/>
                <a:gd name="connsiteX6" fmla="*/ 566928 w 3975811"/>
                <a:gd name="connsiteY6" fmla="*/ 1916584 h 1916584"/>
                <a:gd name="connsiteX7" fmla="*/ 0 w 3975811"/>
                <a:gd name="connsiteY7" fmla="*/ 1430122 h 1916584"/>
                <a:gd name="connsiteX0" fmla="*/ 3975811 w 3975811"/>
                <a:gd name="connsiteY0" fmla="*/ 186538 h 1916584"/>
                <a:gd name="connsiteX1" fmla="*/ 3419856 w 3975811"/>
                <a:gd name="connsiteY1" fmla="*/ 0 h 1916584"/>
                <a:gd name="connsiteX2" fmla="*/ 2849270 w 3975811"/>
                <a:gd name="connsiteY2" fmla="*/ 921716 h 1916584"/>
                <a:gd name="connsiteX3" fmla="*/ 2271369 w 3975811"/>
                <a:gd name="connsiteY3" fmla="*/ 303581 h 1916584"/>
                <a:gd name="connsiteX4" fmla="*/ 1697127 w 3975811"/>
                <a:gd name="connsiteY4" fmla="*/ 1298449 h 1916584"/>
                <a:gd name="connsiteX5" fmla="*/ 1126541 w 3975811"/>
                <a:gd name="connsiteY5" fmla="*/ 486462 h 1916584"/>
                <a:gd name="connsiteX6" fmla="*/ 566928 w 3975811"/>
                <a:gd name="connsiteY6" fmla="*/ 1916584 h 1916584"/>
                <a:gd name="connsiteX7" fmla="*/ 0 w 3975811"/>
                <a:gd name="connsiteY7" fmla="*/ 1430122 h 1916584"/>
                <a:gd name="connsiteX0" fmla="*/ 3975811 w 3975811"/>
                <a:gd name="connsiteY0" fmla="*/ 186538 h 1916584"/>
                <a:gd name="connsiteX1" fmla="*/ 3419856 w 3975811"/>
                <a:gd name="connsiteY1" fmla="*/ 0 h 1916584"/>
                <a:gd name="connsiteX2" fmla="*/ 2849270 w 3975811"/>
                <a:gd name="connsiteY2" fmla="*/ 921716 h 1916584"/>
                <a:gd name="connsiteX3" fmla="*/ 2271369 w 3975811"/>
                <a:gd name="connsiteY3" fmla="*/ 303581 h 1916584"/>
                <a:gd name="connsiteX4" fmla="*/ 1697127 w 3975811"/>
                <a:gd name="connsiteY4" fmla="*/ 1097281 h 1916584"/>
                <a:gd name="connsiteX5" fmla="*/ 1126541 w 3975811"/>
                <a:gd name="connsiteY5" fmla="*/ 486462 h 1916584"/>
                <a:gd name="connsiteX6" fmla="*/ 566928 w 3975811"/>
                <a:gd name="connsiteY6" fmla="*/ 1916584 h 1916584"/>
                <a:gd name="connsiteX7" fmla="*/ 0 w 3975811"/>
                <a:gd name="connsiteY7" fmla="*/ 1430122 h 1916584"/>
                <a:gd name="connsiteX0" fmla="*/ 3975811 w 3975811"/>
                <a:gd name="connsiteY0" fmla="*/ 186538 h 1916584"/>
                <a:gd name="connsiteX1" fmla="*/ 3419856 w 3975811"/>
                <a:gd name="connsiteY1" fmla="*/ 0 h 1916584"/>
                <a:gd name="connsiteX2" fmla="*/ 2849270 w 3975811"/>
                <a:gd name="connsiteY2" fmla="*/ 921716 h 1916584"/>
                <a:gd name="connsiteX3" fmla="*/ 2267711 w 3975811"/>
                <a:gd name="connsiteY3" fmla="*/ 288950 h 1916584"/>
                <a:gd name="connsiteX4" fmla="*/ 1697127 w 3975811"/>
                <a:gd name="connsiteY4" fmla="*/ 1097281 h 1916584"/>
                <a:gd name="connsiteX5" fmla="*/ 1126541 w 3975811"/>
                <a:gd name="connsiteY5" fmla="*/ 486462 h 1916584"/>
                <a:gd name="connsiteX6" fmla="*/ 566928 w 3975811"/>
                <a:gd name="connsiteY6" fmla="*/ 1916584 h 1916584"/>
                <a:gd name="connsiteX7" fmla="*/ 0 w 3975811"/>
                <a:gd name="connsiteY7" fmla="*/ 1430122 h 1916584"/>
                <a:gd name="connsiteX0" fmla="*/ 3975811 w 3975811"/>
                <a:gd name="connsiteY0" fmla="*/ 186538 h 1916584"/>
                <a:gd name="connsiteX1" fmla="*/ 3419856 w 3975811"/>
                <a:gd name="connsiteY1" fmla="*/ 0 h 1916584"/>
                <a:gd name="connsiteX2" fmla="*/ 2841955 w 3975811"/>
                <a:gd name="connsiteY2" fmla="*/ 870510 h 1916584"/>
                <a:gd name="connsiteX3" fmla="*/ 2267711 w 3975811"/>
                <a:gd name="connsiteY3" fmla="*/ 288950 h 1916584"/>
                <a:gd name="connsiteX4" fmla="*/ 1697127 w 3975811"/>
                <a:gd name="connsiteY4" fmla="*/ 1097281 h 1916584"/>
                <a:gd name="connsiteX5" fmla="*/ 1126541 w 3975811"/>
                <a:gd name="connsiteY5" fmla="*/ 486462 h 1916584"/>
                <a:gd name="connsiteX6" fmla="*/ 566928 w 3975811"/>
                <a:gd name="connsiteY6" fmla="*/ 1916584 h 1916584"/>
                <a:gd name="connsiteX7" fmla="*/ 0 w 3975811"/>
                <a:gd name="connsiteY7" fmla="*/ 1430122 h 1916584"/>
                <a:gd name="connsiteX0" fmla="*/ 3975811 w 3975811"/>
                <a:gd name="connsiteY0" fmla="*/ 343815 h 2073861"/>
                <a:gd name="connsiteX1" fmla="*/ 3401568 w 3975811"/>
                <a:gd name="connsiteY1" fmla="*/ 0 h 2073861"/>
                <a:gd name="connsiteX2" fmla="*/ 2841955 w 3975811"/>
                <a:gd name="connsiteY2" fmla="*/ 1027787 h 2073861"/>
                <a:gd name="connsiteX3" fmla="*/ 2267711 w 3975811"/>
                <a:gd name="connsiteY3" fmla="*/ 446227 h 2073861"/>
                <a:gd name="connsiteX4" fmla="*/ 1697127 w 3975811"/>
                <a:gd name="connsiteY4" fmla="*/ 1254558 h 2073861"/>
                <a:gd name="connsiteX5" fmla="*/ 1126541 w 3975811"/>
                <a:gd name="connsiteY5" fmla="*/ 643739 h 2073861"/>
                <a:gd name="connsiteX6" fmla="*/ 566928 w 3975811"/>
                <a:gd name="connsiteY6" fmla="*/ 2073861 h 2073861"/>
                <a:gd name="connsiteX7" fmla="*/ 0 w 3975811"/>
                <a:gd name="connsiteY7" fmla="*/ 1587399 h 2073861"/>
                <a:gd name="connsiteX0" fmla="*/ 3983126 w 3983126"/>
                <a:gd name="connsiteY0" fmla="*/ 424283 h 2073861"/>
                <a:gd name="connsiteX1" fmla="*/ 3401568 w 3983126"/>
                <a:gd name="connsiteY1" fmla="*/ 0 h 2073861"/>
                <a:gd name="connsiteX2" fmla="*/ 2841955 w 3983126"/>
                <a:gd name="connsiteY2" fmla="*/ 1027787 h 2073861"/>
                <a:gd name="connsiteX3" fmla="*/ 2267711 w 3983126"/>
                <a:gd name="connsiteY3" fmla="*/ 446227 h 2073861"/>
                <a:gd name="connsiteX4" fmla="*/ 1697127 w 3983126"/>
                <a:gd name="connsiteY4" fmla="*/ 1254558 h 2073861"/>
                <a:gd name="connsiteX5" fmla="*/ 1126541 w 3983126"/>
                <a:gd name="connsiteY5" fmla="*/ 643739 h 2073861"/>
                <a:gd name="connsiteX6" fmla="*/ 566928 w 3983126"/>
                <a:gd name="connsiteY6" fmla="*/ 2073861 h 2073861"/>
                <a:gd name="connsiteX7" fmla="*/ 0 w 3983126"/>
                <a:gd name="connsiteY7" fmla="*/ 1587399 h 2073861"/>
                <a:gd name="connsiteX0" fmla="*/ 4001414 w 4001414"/>
                <a:gd name="connsiteY0" fmla="*/ 424283 h 2073861"/>
                <a:gd name="connsiteX1" fmla="*/ 3419856 w 4001414"/>
                <a:gd name="connsiteY1" fmla="*/ 0 h 2073861"/>
                <a:gd name="connsiteX2" fmla="*/ 2860243 w 4001414"/>
                <a:gd name="connsiteY2" fmla="*/ 1027787 h 2073861"/>
                <a:gd name="connsiteX3" fmla="*/ 2285999 w 4001414"/>
                <a:gd name="connsiteY3" fmla="*/ 446227 h 2073861"/>
                <a:gd name="connsiteX4" fmla="*/ 1715415 w 4001414"/>
                <a:gd name="connsiteY4" fmla="*/ 1254558 h 2073861"/>
                <a:gd name="connsiteX5" fmla="*/ 1144829 w 4001414"/>
                <a:gd name="connsiteY5" fmla="*/ 643739 h 2073861"/>
                <a:gd name="connsiteX6" fmla="*/ 585216 w 4001414"/>
                <a:gd name="connsiteY6" fmla="*/ 2073861 h 2073861"/>
                <a:gd name="connsiteX7" fmla="*/ 0 w 4001414"/>
                <a:gd name="connsiteY7" fmla="*/ 1313079 h 207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1414" h="2073861">
                  <a:moveTo>
                    <a:pt x="4001414" y="424283"/>
                  </a:moveTo>
                  <a:lnTo>
                    <a:pt x="3419856" y="0"/>
                  </a:lnTo>
                  <a:lnTo>
                    <a:pt x="2860243" y="1027787"/>
                  </a:lnTo>
                  <a:lnTo>
                    <a:pt x="2285999" y="446227"/>
                  </a:lnTo>
                  <a:lnTo>
                    <a:pt x="1715415" y="1254558"/>
                  </a:lnTo>
                  <a:lnTo>
                    <a:pt x="1144829" y="643739"/>
                  </a:lnTo>
                  <a:lnTo>
                    <a:pt x="585216" y="2073861"/>
                  </a:lnTo>
                  <a:lnTo>
                    <a:pt x="0" y="1313079"/>
                  </a:lnTo>
                </a:path>
              </a:pathLst>
            </a:custGeom>
            <a:noFill/>
            <a:ln w="25400" cap="flat" cmpd="sng" algn="ctr">
              <a:solidFill>
                <a:srgbClr val="81B838"/>
              </a:solidFill>
              <a:prstDash val="sysDash"/>
            </a:ln>
            <a:effectLst/>
          </p:spPr>
          <p:txBody>
            <a:bodyPr anchor="ctr"/>
            <a:lstStyle/>
            <a:p>
              <a:pPr algn="ctr">
                <a:defRPr/>
              </a:pPr>
              <a:endParaRPr lang="en-GB" kern="0" dirty="0">
                <a:solidFill>
                  <a:srgbClr val="444492"/>
                </a:solidFill>
                <a:ea typeface="ＭＳ Ｐゴシック" charset="0"/>
              </a:endParaRPr>
            </a:p>
          </p:txBody>
        </p:sp>
        <p:grpSp>
          <p:nvGrpSpPr>
            <p:cNvPr id="335" name="Group 261"/>
            <p:cNvGrpSpPr>
              <a:grpSpLocks/>
            </p:cNvGrpSpPr>
            <p:nvPr/>
          </p:nvGrpSpPr>
          <p:grpSpPr bwMode="auto">
            <a:xfrm>
              <a:off x="2915423" y="4724685"/>
              <a:ext cx="121300" cy="109177"/>
              <a:chOff x="6532563" y="2847159"/>
              <a:chExt cx="107950" cy="103207"/>
            </a:xfrm>
          </p:grpSpPr>
          <p:grpSp>
            <p:nvGrpSpPr>
              <p:cNvPr id="441" name="Group 49"/>
              <p:cNvGrpSpPr>
                <a:grpSpLocks/>
              </p:cNvGrpSpPr>
              <p:nvPr/>
            </p:nvGrpSpPr>
            <p:grpSpPr bwMode="auto">
              <a:xfrm>
                <a:off x="6532563" y="2847159"/>
                <a:ext cx="107950" cy="103207"/>
                <a:chOff x="7164388" y="3501004"/>
                <a:chExt cx="108000" cy="170146"/>
              </a:xfrm>
            </p:grpSpPr>
            <p:cxnSp>
              <p:nvCxnSpPr>
                <p:cNvPr id="443" name="Straight Connector 434"/>
                <p:cNvCxnSpPr>
                  <a:cxnSpLocks noChangeShapeType="1"/>
                </p:cNvCxnSpPr>
                <p:nvPr/>
              </p:nvCxnSpPr>
              <p:spPr bwMode="auto">
                <a:xfrm>
                  <a:off x="7164388" y="3671150"/>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44" name="Straight Connector 435"/>
                <p:cNvCxnSpPr>
                  <a:cxnSpLocks noChangeShapeType="1"/>
                </p:cNvCxnSpPr>
                <p:nvPr/>
              </p:nvCxnSpPr>
              <p:spPr bwMode="auto">
                <a:xfrm>
                  <a:off x="7164388" y="350100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45" name="Straight Connector 436"/>
                <p:cNvCxnSpPr>
                  <a:cxnSpLocks noChangeShapeType="1"/>
                </p:cNvCxnSpPr>
                <p:nvPr/>
              </p:nvCxnSpPr>
              <p:spPr bwMode="auto">
                <a:xfrm>
                  <a:off x="7218388" y="3501004"/>
                  <a:ext cx="0" cy="154677"/>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42" name="Isosceles Triangle 441"/>
              <p:cNvSpPr/>
              <p:nvPr/>
            </p:nvSpPr>
            <p:spPr>
              <a:xfrm>
                <a:off x="6547759" y="2851989"/>
                <a:ext cx="71806" cy="83326"/>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6" name="Group 282"/>
            <p:cNvGrpSpPr>
              <a:grpSpLocks/>
            </p:cNvGrpSpPr>
            <p:nvPr/>
          </p:nvGrpSpPr>
          <p:grpSpPr bwMode="auto">
            <a:xfrm>
              <a:off x="2269679" y="3894945"/>
              <a:ext cx="121300" cy="174682"/>
              <a:chOff x="6532563" y="2847157"/>
              <a:chExt cx="107950" cy="165122"/>
            </a:xfrm>
          </p:grpSpPr>
          <p:grpSp>
            <p:nvGrpSpPr>
              <p:cNvPr id="436" name="Group 49"/>
              <p:cNvGrpSpPr>
                <a:grpSpLocks/>
              </p:cNvGrpSpPr>
              <p:nvPr/>
            </p:nvGrpSpPr>
            <p:grpSpPr bwMode="auto">
              <a:xfrm>
                <a:off x="6532563" y="2847157"/>
                <a:ext cx="107950" cy="165122"/>
                <a:chOff x="7164388" y="3500959"/>
                <a:chExt cx="108000" cy="272215"/>
              </a:xfrm>
            </p:grpSpPr>
            <p:cxnSp>
              <p:nvCxnSpPr>
                <p:cNvPr id="438" name="Straight Connector 429"/>
                <p:cNvCxnSpPr>
                  <a:cxnSpLocks noChangeShapeType="1"/>
                </p:cNvCxnSpPr>
                <p:nvPr/>
              </p:nvCxnSpPr>
              <p:spPr bwMode="auto">
                <a:xfrm>
                  <a:off x="7164388" y="3770082"/>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39" name="Straight Connector 430"/>
                <p:cNvCxnSpPr>
                  <a:cxnSpLocks noChangeShapeType="1"/>
                </p:cNvCxnSpPr>
                <p:nvPr/>
              </p:nvCxnSpPr>
              <p:spPr bwMode="auto">
                <a:xfrm>
                  <a:off x="7164388" y="3500959"/>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40" name="Straight Connector 431"/>
                <p:cNvCxnSpPr>
                  <a:cxnSpLocks noChangeShapeType="1"/>
                </p:cNvCxnSpPr>
                <p:nvPr/>
              </p:nvCxnSpPr>
              <p:spPr bwMode="auto">
                <a:xfrm>
                  <a:off x="7218388" y="3500959"/>
                  <a:ext cx="0" cy="272215"/>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37" name="Isosceles Triangle 436"/>
              <p:cNvSpPr/>
              <p:nvPr/>
            </p:nvSpPr>
            <p:spPr>
              <a:xfrm>
                <a:off x="6547986" y="2882113"/>
                <a:ext cx="71806" cy="87632"/>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7" name="Group 289"/>
            <p:cNvGrpSpPr>
              <a:grpSpLocks/>
            </p:cNvGrpSpPr>
            <p:nvPr/>
          </p:nvGrpSpPr>
          <p:grpSpPr bwMode="auto">
            <a:xfrm>
              <a:off x="4196208" y="3839364"/>
              <a:ext cx="121300" cy="184608"/>
              <a:chOff x="6532563" y="2844781"/>
              <a:chExt cx="107950" cy="174622"/>
            </a:xfrm>
          </p:grpSpPr>
          <p:grpSp>
            <p:nvGrpSpPr>
              <p:cNvPr id="431" name="Group 49"/>
              <p:cNvGrpSpPr>
                <a:grpSpLocks/>
              </p:cNvGrpSpPr>
              <p:nvPr/>
            </p:nvGrpSpPr>
            <p:grpSpPr bwMode="auto">
              <a:xfrm>
                <a:off x="6532563" y="2844781"/>
                <a:ext cx="107950" cy="174622"/>
                <a:chOff x="7164388" y="3497084"/>
                <a:chExt cx="108000" cy="287880"/>
              </a:xfrm>
            </p:grpSpPr>
            <p:cxnSp>
              <p:nvCxnSpPr>
                <p:cNvPr id="433" name="Straight Connector 424"/>
                <p:cNvCxnSpPr>
                  <a:cxnSpLocks noChangeShapeType="1"/>
                </p:cNvCxnSpPr>
                <p:nvPr/>
              </p:nvCxnSpPr>
              <p:spPr bwMode="auto">
                <a:xfrm>
                  <a:off x="7164388" y="3769486"/>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34" name="Straight Connector 425"/>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35" name="Straight Connector 426"/>
                <p:cNvCxnSpPr>
                  <a:cxnSpLocks noChangeShapeType="1"/>
                </p:cNvCxnSpPr>
                <p:nvPr/>
              </p:nvCxnSpPr>
              <p:spPr bwMode="auto">
                <a:xfrm>
                  <a:off x="7218388" y="3500180"/>
                  <a:ext cx="0" cy="284784"/>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32" name="Isosceles Triangle 431"/>
              <p:cNvSpPr/>
              <p:nvPr/>
            </p:nvSpPr>
            <p:spPr>
              <a:xfrm>
                <a:off x="6549137" y="2866208"/>
                <a:ext cx="74371" cy="83377"/>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8" name="Group 296"/>
            <p:cNvGrpSpPr>
              <a:grpSpLocks/>
            </p:cNvGrpSpPr>
            <p:nvPr/>
          </p:nvGrpSpPr>
          <p:grpSpPr bwMode="auto">
            <a:xfrm>
              <a:off x="4833032" y="2965954"/>
              <a:ext cx="121300" cy="186593"/>
              <a:chOff x="6532563" y="2844776"/>
              <a:chExt cx="107950" cy="177023"/>
            </a:xfrm>
          </p:grpSpPr>
          <p:grpSp>
            <p:nvGrpSpPr>
              <p:cNvPr id="426" name="Group 49"/>
              <p:cNvGrpSpPr>
                <a:grpSpLocks/>
              </p:cNvGrpSpPr>
              <p:nvPr/>
            </p:nvGrpSpPr>
            <p:grpSpPr bwMode="auto">
              <a:xfrm>
                <a:off x="6532563" y="2844776"/>
                <a:ext cx="107950" cy="177023"/>
                <a:chOff x="7164388" y="3497084"/>
                <a:chExt cx="108000" cy="291839"/>
              </a:xfrm>
            </p:grpSpPr>
            <p:cxnSp>
              <p:nvCxnSpPr>
                <p:cNvPr id="428" name="Straight Connector 419"/>
                <p:cNvCxnSpPr>
                  <a:cxnSpLocks noChangeShapeType="1"/>
                </p:cNvCxnSpPr>
                <p:nvPr/>
              </p:nvCxnSpPr>
              <p:spPr bwMode="auto">
                <a:xfrm>
                  <a:off x="7164388" y="3788923"/>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29" name="Straight Connector 420"/>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30" name="Straight Connector 421"/>
                <p:cNvCxnSpPr>
                  <a:cxnSpLocks noChangeShapeType="1"/>
                </p:cNvCxnSpPr>
                <p:nvPr/>
              </p:nvCxnSpPr>
              <p:spPr bwMode="auto">
                <a:xfrm>
                  <a:off x="7218388" y="3500190"/>
                  <a:ext cx="0" cy="28563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27" name="Isosceles Triangle 426"/>
              <p:cNvSpPr/>
              <p:nvPr/>
            </p:nvSpPr>
            <p:spPr>
              <a:xfrm>
                <a:off x="6549154" y="2886028"/>
                <a:ext cx="74371" cy="85066"/>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39" name="Group 302"/>
            <p:cNvGrpSpPr>
              <a:grpSpLocks/>
            </p:cNvGrpSpPr>
            <p:nvPr/>
          </p:nvGrpSpPr>
          <p:grpSpPr bwMode="auto">
            <a:xfrm>
              <a:off x="5468074" y="3565431"/>
              <a:ext cx="121300" cy="188578"/>
              <a:chOff x="6532563" y="2844776"/>
              <a:chExt cx="107950" cy="177023"/>
            </a:xfrm>
          </p:grpSpPr>
          <p:grpSp>
            <p:nvGrpSpPr>
              <p:cNvPr id="421" name="Group 49"/>
              <p:cNvGrpSpPr>
                <a:grpSpLocks/>
              </p:cNvGrpSpPr>
              <p:nvPr/>
            </p:nvGrpSpPr>
            <p:grpSpPr bwMode="auto">
              <a:xfrm>
                <a:off x="6532563" y="2844776"/>
                <a:ext cx="107950" cy="177023"/>
                <a:chOff x="7164388" y="3497084"/>
                <a:chExt cx="108000" cy="291839"/>
              </a:xfrm>
            </p:grpSpPr>
            <p:cxnSp>
              <p:nvCxnSpPr>
                <p:cNvPr id="423" name="Straight Connector 414"/>
                <p:cNvCxnSpPr>
                  <a:cxnSpLocks noChangeShapeType="1"/>
                </p:cNvCxnSpPr>
                <p:nvPr/>
              </p:nvCxnSpPr>
              <p:spPr bwMode="auto">
                <a:xfrm>
                  <a:off x="7164388" y="3788923"/>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24" name="Straight Connector 415"/>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25" name="Straight Connector 416"/>
                <p:cNvCxnSpPr>
                  <a:cxnSpLocks noChangeShapeType="1"/>
                </p:cNvCxnSpPr>
                <p:nvPr/>
              </p:nvCxnSpPr>
              <p:spPr bwMode="auto">
                <a:xfrm>
                  <a:off x="7218388" y="3500157"/>
                  <a:ext cx="0" cy="285693"/>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22" name="Isosceles Triangle 421"/>
              <p:cNvSpPr/>
              <p:nvPr/>
            </p:nvSpPr>
            <p:spPr>
              <a:xfrm>
                <a:off x="6549475" y="2876381"/>
                <a:ext cx="74371" cy="85598"/>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40" name="Group 308"/>
            <p:cNvGrpSpPr>
              <a:grpSpLocks/>
            </p:cNvGrpSpPr>
            <p:nvPr/>
          </p:nvGrpSpPr>
          <p:grpSpPr bwMode="auto">
            <a:xfrm>
              <a:off x="6110250" y="2473667"/>
              <a:ext cx="121300" cy="216369"/>
              <a:chOff x="6532563" y="2844788"/>
              <a:chExt cx="107950" cy="203204"/>
            </a:xfrm>
          </p:grpSpPr>
          <p:grpSp>
            <p:nvGrpSpPr>
              <p:cNvPr id="416" name="Group 49"/>
              <p:cNvGrpSpPr>
                <a:grpSpLocks/>
              </p:cNvGrpSpPr>
              <p:nvPr/>
            </p:nvGrpSpPr>
            <p:grpSpPr bwMode="auto">
              <a:xfrm>
                <a:off x="6532563" y="2844788"/>
                <a:ext cx="107950" cy="203204"/>
                <a:chOff x="7164388" y="3497084"/>
                <a:chExt cx="108000" cy="334999"/>
              </a:xfrm>
            </p:grpSpPr>
            <p:cxnSp>
              <p:nvCxnSpPr>
                <p:cNvPr id="418" name="Straight Connector 409"/>
                <p:cNvCxnSpPr>
                  <a:cxnSpLocks noChangeShapeType="1"/>
                </p:cNvCxnSpPr>
                <p:nvPr/>
              </p:nvCxnSpPr>
              <p:spPr bwMode="auto">
                <a:xfrm>
                  <a:off x="7164388" y="3832083"/>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19" name="Straight Connector 410"/>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20" name="Straight Connector 411"/>
                <p:cNvCxnSpPr>
                  <a:cxnSpLocks noChangeShapeType="1"/>
                </p:cNvCxnSpPr>
                <p:nvPr/>
              </p:nvCxnSpPr>
              <p:spPr bwMode="auto">
                <a:xfrm>
                  <a:off x="7218388" y="3500158"/>
                  <a:ext cx="0" cy="319631"/>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17" name="Isosceles Triangle 416"/>
              <p:cNvSpPr/>
              <p:nvPr/>
            </p:nvSpPr>
            <p:spPr>
              <a:xfrm>
                <a:off x="6549859" y="2902645"/>
                <a:ext cx="74371" cy="85637"/>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grpSp>
          <p:nvGrpSpPr>
            <p:cNvPr id="341" name="Group 315"/>
            <p:cNvGrpSpPr>
              <a:grpSpLocks/>
            </p:cNvGrpSpPr>
            <p:nvPr/>
          </p:nvGrpSpPr>
          <p:grpSpPr bwMode="auto">
            <a:xfrm>
              <a:off x="6757779" y="2926253"/>
              <a:ext cx="121300" cy="204459"/>
              <a:chOff x="6532563" y="2847155"/>
              <a:chExt cx="107950" cy="193703"/>
            </a:xfrm>
          </p:grpSpPr>
          <p:grpSp>
            <p:nvGrpSpPr>
              <p:cNvPr id="411" name="Group 49"/>
              <p:cNvGrpSpPr>
                <a:grpSpLocks/>
              </p:cNvGrpSpPr>
              <p:nvPr/>
            </p:nvGrpSpPr>
            <p:grpSpPr bwMode="auto">
              <a:xfrm>
                <a:off x="6532563" y="2847155"/>
                <a:ext cx="107950" cy="193703"/>
                <a:chOff x="7164388" y="3500988"/>
                <a:chExt cx="108000" cy="319336"/>
              </a:xfrm>
            </p:grpSpPr>
            <p:cxnSp>
              <p:nvCxnSpPr>
                <p:cNvPr id="413" name="Straight Connector 404"/>
                <p:cNvCxnSpPr>
                  <a:cxnSpLocks noChangeShapeType="1"/>
                </p:cNvCxnSpPr>
                <p:nvPr/>
              </p:nvCxnSpPr>
              <p:spPr bwMode="auto">
                <a:xfrm>
                  <a:off x="7164388" y="382032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14" name="Straight Connector 405"/>
                <p:cNvCxnSpPr>
                  <a:cxnSpLocks noChangeShapeType="1"/>
                </p:cNvCxnSpPr>
                <p:nvPr/>
              </p:nvCxnSpPr>
              <p:spPr bwMode="auto">
                <a:xfrm>
                  <a:off x="7164388" y="3510290"/>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415" name="Straight Connector 406"/>
                <p:cNvCxnSpPr>
                  <a:cxnSpLocks noChangeShapeType="1"/>
                </p:cNvCxnSpPr>
                <p:nvPr/>
              </p:nvCxnSpPr>
              <p:spPr bwMode="auto">
                <a:xfrm>
                  <a:off x="7218388" y="3500988"/>
                  <a:ext cx="0" cy="319336"/>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412" name="Isosceles Triangle 411"/>
              <p:cNvSpPr/>
              <p:nvPr/>
            </p:nvSpPr>
            <p:spPr>
              <a:xfrm>
                <a:off x="6549326" y="2887086"/>
                <a:ext cx="74371" cy="83509"/>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sp>
          <p:nvSpPr>
            <p:cNvPr id="342" name="Freeform 341"/>
            <p:cNvSpPr/>
            <p:nvPr/>
          </p:nvSpPr>
          <p:spPr bwMode="auto">
            <a:xfrm>
              <a:off x="2474317" y="2672051"/>
              <a:ext cx="4463671" cy="2319141"/>
            </a:xfrm>
            <a:custGeom>
              <a:avLst/>
              <a:gdLst>
                <a:gd name="connsiteX0" fmla="*/ 3990441 w 3990441"/>
                <a:gd name="connsiteY0" fmla="*/ 113386 h 1945844"/>
                <a:gd name="connsiteX1" fmla="*/ 3430829 w 3990441"/>
                <a:gd name="connsiteY1" fmla="*/ 0 h 1945844"/>
                <a:gd name="connsiteX2" fmla="*/ 2856585 w 3990441"/>
                <a:gd name="connsiteY2" fmla="*/ 936346 h 1945844"/>
                <a:gd name="connsiteX3" fmla="*/ 2286000 w 3990441"/>
                <a:gd name="connsiteY3" fmla="*/ 402336 h 1945844"/>
                <a:gd name="connsiteX4" fmla="*/ 1711757 w 3990441"/>
                <a:gd name="connsiteY4" fmla="*/ 1345997 h 1945844"/>
                <a:gd name="connsiteX5" fmla="*/ 1144829 w 3990441"/>
                <a:gd name="connsiteY5" fmla="*/ 427940 h 1945844"/>
                <a:gd name="connsiteX6" fmla="*/ 577901 w 3990441"/>
                <a:gd name="connsiteY6" fmla="*/ 1945844 h 1945844"/>
                <a:gd name="connsiteX7" fmla="*/ 0 w 3990441"/>
                <a:gd name="connsiteY7" fmla="*/ 1404519 h 1945844"/>
                <a:gd name="connsiteX0" fmla="*/ 4206240 w 4206240"/>
                <a:gd name="connsiteY0" fmla="*/ 1 h 1945844"/>
                <a:gd name="connsiteX1" fmla="*/ 3430829 w 4206240"/>
                <a:gd name="connsiteY1" fmla="*/ 0 h 1945844"/>
                <a:gd name="connsiteX2" fmla="*/ 2856585 w 4206240"/>
                <a:gd name="connsiteY2" fmla="*/ 936346 h 1945844"/>
                <a:gd name="connsiteX3" fmla="*/ 2286000 w 4206240"/>
                <a:gd name="connsiteY3" fmla="*/ 402336 h 1945844"/>
                <a:gd name="connsiteX4" fmla="*/ 1711757 w 4206240"/>
                <a:gd name="connsiteY4" fmla="*/ 1345997 h 1945844"/>
                <a:gd name="connsiteX5" fmla="*/ 1144829 w 4206240"/>
                <a:gd name="connsiteY5" fmla="*/ 427940 h 1945844"/>
                <a:gd name="connsiteX6" fmla="*/ 577901 w 4206240"/>
                <a:gd name="connsiteY6" fmla="*/ 1945844 h 1945844"/>
                <a:gd name="connsiteX7" fmla="*/ 0 w 4206240"/>
                <a:gd name="connsiteY7" fmla="*/ 1404519 h 1945844"/>
                <a:gd name="connsiteX0" fmla="*/ 4206240 w 4206240"/>
                <a:gd name="connsiteY0" fmla="*/ 201169 h 2147012"/>
                <a:gd name="connsiteX1" fmla="*/ 3628340 w 4206240"/>
                <a:gd name="connsiteY1" fmla="*/ 0 h 2147012"/>
                <a:gd name="connsiteX2" fmla="*/ 2856585 w 4206240"/>
                <a:gd name="connsiteY2" fmla="*/ 1137514 h 2147012"/>
                <a:gd name="connsiteX3" fmla="*/ 2286000 w 4206240"/>
                <a:gd name="connsiteY3" fmla="*/ 603504 h 2147012"/>
                <a:gd name="connsiteX4" fmla="*/ 1711757 w 4206240"/>
                <a:gd name="connsiteY4" fmla="*/ 1547165 h 2147012"/>
                <a:gd name="connsiteX5" fmla="*/ 1144829 w 4206240"/>
                <a:gd name="connsiteY5" fmla="*/ 629108 h 2147012"/>
                <a:gd name="connsiteX6" fmla="*/ 577901 w 4206240"/>
                <a:gd name="connsiteY6" fmla="*/ 2147012 h 2147012"/>
                <a:gd name="connsiteX7" fmla="*/ 0 w 4206240"/>
                <a:gd name="connsiteY7" fmla="*/ 1605687 h 2147012"/>
                <a:gd name="connsiteX0" fmla="*/ 4206240 w 4206240"/>
                <a:gd name="connsiteY0" fmla="*/ 204827 h 2150670"/>
                <a:gd name="connsiteX1" fmla="*/ 3642970 w 4206240"/>
                <a:gd name="connsiteY1" fmla="*/ 0 h 2150670"/>
                <a:gd name="connsiteX2" fmla="*/ 2856585 w 4206240"/>
                <a:gd name="connsiteY2" fmla="*/ 1141172 h 2150670"/>
                <a:gd name="connsiteX3" fmla="*/ 2286000 w 4206240"/>
                <a:gd name="connsiteY3" fmla="*/ 607162 h 2150670"/>
                <a:gd name="connsiteX4" fmla="*/ 1711757 w 4206240"/>
                <a:gd name="connsiteY4" fmla="*/ 1550823 h 2150670"/>
                <a:gd name="connsiteX5" fmla="*/ 1144829 w 4206240"/>
                <a:gd name="connsiteY5" fmla="*/ 632766 h 2150670"/>
                <a:gd name="connsiteX6" fmla="*/ 577901 w 4206240"/>
                <a:gd name="connsiteY6" fmla="*/ 2150670 h 2150670"/>
                <a:gd name="connsiteX7" fmla="*/ 0 w 4206240"/>
                <a:gd name="connsiteY7" fmla="*/ 1609345 h 2150670"/>
                <a:gd name="connsiteX0" fmla="*/ 4206240 w 4206240"/>
                <a:gd name="connsiteY0" fmla="*/ 204827 h 2150670"/>
                <a:gd name="connsiteX1" fmla="*/ 3642970 w 4206240"/>
                <a:gd name="connsiteY1" fmla="*/ 0 h 2150670"/>
                <a:gd name="connsiteX2" fmla="*/ 3057753 w 4206240"/>
                <a:gd name="connsiteY2" fmla="*/ 753466 h 2150670"/>
                <a:gd name="connsiteX3" fmla="*/ 2286000 w 4206240"/>
                <a:gd name="connsiteY3" fmla="*/ 607162 h 2150670"/>
                <a:gd name="connsiteX4" fmla="*/ 1711757 w 4206240"/>
                <a:gd name="connsiteY4" fmla="*/ 1550823 h 2150670"/>
                <a:gd name="connsiteX5" fmla="*/ 1144829 w 4206240"/>
                <a:gd name="connsiteY5" fmla="*/ 632766 h 2150670"/>
                <a:gd name="connsiteX6" fmla="*/ 577901 w 4206240"/>
                <a:gd name="connsiteY6" fmla="*/ 2150670 h 2150670"/>
                <a:gd name="connsiteX7" fmla="*/ 0 w 4206240"/>
                <a:gd name="connsiteY7" fmla="*/ 1609345 h 2150670"/>
                <a:gd name="connsiteX0" fmla="*/ 4206240 w 4206240"/>
                <a:gd name="connsiteY0" fmla="*/ 204827 h 2150670"/>
                <a:gd name="connsiteX1" fmla="*/ 3642970 w 4206240"/>
                <a:gd name="connsiteY1" fmla="*/ 0 h 2150670"/>
                <a:gd name="connsiteX2" fmla="*/ 3057753 w 4206240"/>
                <a:gd name="connsiteY2" fmla="*/ 753466 h 2150670"/>
                <a:gd name="connsiteX3" fmla="*/ 2490826 w 4206240"/>
                <a:gd name="connsiteY3" fmla="*/ 321869 h 2150670"/>
                <a:gd name="connsiteX4" fmla="*/ 1711757 w 4206240"/>
                <a:gd name="connsiteY4" fmla="*/ 1550823 h 2150670"/>
                <a:gd name="connsiteX5" fmla="*/ 1144829 w 4206240"/>
                <a:gd name="connsiteY5" fmla="*/ 632766 h 2150670"/>
                <a:gd name="connsiteX6" fmla="*/ 577901 w 4206240"/>
                <a:gd name="connsiteY6" fmla="*/ 2150670 h 2150670"/>
                <a:gd name="connsiteX7" fmla="*/ 0 w 4206240"/>
                <a:gd name="connsiteY7" fmla="*/ 1609345 h 2150670"/>
                <a:gd name="connsiteX0" fmla="*/ 4206240 w 4206240"/>
                <a:gd name="connsiteY0" fmla="*/ 204827 h 2150670"/>
                <a:gd name="connsiteX1" fmla="*/ 3642970 w 4206240"/>
                <a:gd name="connsiteY1" fmla="*/ 0 h 2150670"/>
                <a:gd name="connsiteX2" fmla="*/ 3057753 w 4206240"/>
                <a:gd name="connsiteY2" fmla="*/ 753466 h 2150670"/>
                <a:gd name="connsiteX3" fmla="*/ 2490826 w 4206240"/>
                <a:gd name="connsiteY3" fmla="*/ 321869 h 2150670"/>
                <a:gd name="connsiteX4" fmla="*/ 1923898 w 4206240"/>
                <a:gd name="connsiteY4" fmla="*/ 1364286 h 2150670"/>
                <a:gd name="connsiteX5" fmla="*/ 1144829 w 4206240"/>
                <a:gd name="connsiteY5" fmla="*/ 632766 h 2150670"/>
                <a:gd name="connsiteX6" fmla="*/ 577901 w 4206240"/>
                <a:gd name="connsiteY6" fmla="*/ 2150670 h 2150670"/>
                <a:gd name="connsiteX7" fmla="*/ 0 w 4206240"/>
                <a:gd name="connsiteY7" fmla="*/ 1609345 h 2150670"/>
                <a:gd name="connsiteX0" fmla="*/ 4206240 w 4206240"/>
                <a:gd name="connsiteY0" fmla="*/ 204827 h 2150670"/>
                <a:gd name="connsiteX1" fmla="*/ 3642970 w 4206240"/>
                <a:gd name="connsiteY1" fmla="*/ 0 h 2150670"/>
                <a:gd name="connsiteX2" fmla="*/ 3057753 w 4206240"/>
                <a:gd name="connsiteY2" fmla="*/ 753466 h 2150670"/>
                <a:gd name="connsiteX3" fmla="*/ 2490826 w 4206240"/>
                <a:gd name="connsiteY3" fmla="*/ 321869 h 2150670"/>
                <a:gd name="connsiteX4" fmla="*/ 1923898 w 4206240"/>
                <a:gd name="connsiteY4" fmla="*/ 1364286 h 2150670"/>
                <a:gd name="connsiteX5" fmla="*/ 1353312 w 4206240"/>
                <a:gd name="connsiteY5" fmla="*/ 746151 h 2150670"/>
                <a:gd name="connsiteX6" fmla="*/ 577901 w 4206240"/>
                <a:gd name="connsiteY6" fmla="*/ 2150670 h 2150670"/>
                <a:gd name="connsiteX7" fmla="*/ 0 w 4206240"/>
                <a:gd name="connsiteY7" fmla="*/ 1609345 h 2150670"/>
                <a:gd name="connsiteX0" fmla="*/ 4206240 w 4206240"/>
                <a:gd name="connsiteY0" fmla="*/ 204827 h 2165300"/>
                <a:gd name="connsiteX1" fmla="*/ 3642970 w 4206240"/>
                <a:gd name="connsiteY1" fmla="*/ 0 h 2165300"/>
                <a:gd name="connsiteX2" fmla="*/ 3057753 w 4206240"/>
                <a:gd name="connsiteY2" fmla="*/ 753466 h 2165300"/>
                <a:gd name="connsiteX3" fmla="*/ 2490826 w 4206240"/>
                <a:gd name="connsiteY3" fmla="*/ 321869 h 2165300"/>
                <a:gd name="connsiteX4" fmla="*/ 1923898 w 4206240"/>
                <a:gd name="connsiteY4" fmla="*/ 1364286 h 2165300"/>
                <a:gd name="connsiteX5" fmla="*/ 1353312 w 4206240"/>
                <a:gd name="connsiteY5" fmla="*/ 746151 h 2165300"/>
                <a:gd name="connsiteX6" fmla="*/ 771753 w 4206240"/>
                <a:gd name="connsiteY6" fmla="*/ 2165300 h 2165300"/>
                <a:gd name="connsiteX7" fmla="*/ 0 w 4206240"/>
                <a:gd name="connsiteY7" fmla="*/ 1609345 h 2165300"/>
                <a:gd name="connsiteX0" fmla="*/ 3972153 w 3972153"/>
                <a:gd name="connsiteY0" fmla="*/ 204827 h 2165300"/>
                <a:gd name="connsiteX1" fmla="*/ 3408883 w 3972153"/>
                <a:gd name="connsiteY1" fmla="*/ 0 h 2165300"/>
                <a:gd name="connsiteX2" fmla="*/ 2823666 w 3972153"/>
                <a:gd name="connsiteY2" fmla="*/ 753466 h 2165300"/>
                <a:gd name="connsiteX3" fmla="*/ 2256739 w 3972153"/>
                <a:gd name="connsiteY3" fmla="*/ 321869 h 2165300"/>
                <a:gd name="connsiteX4" fmla="*/ 1689811 w 3972153"/>
                <a:gd name="connsiteY4" fmla="*/ 1364286 h 2165300"/>
                <a:gd name="connsiteX5" fmla="*/ 1119225 w 3972153"/>
                <a:gd name="connsiteY5" fmla="*/ 746151 h 2165300"/>
                <a:gd name="connsiteX6" fmla="*/ 537666 w 3972153"/>
                <a:gd name="connsiteY6" fmla="*/ 2165300 h 2165300"/>
                <a:gd name="connsiteX7" fmla="*/ 0 w 3972153"/>
                <a:gd name="connsiteY7" fmla="*/ 1345997 h 2165300"/>
                <a:gd name="connsiteX0" fmla="*/ 3972153 w 3972153"/>
                <a:gd name="connsiteY0" fmla="*/ 204827 h 2205533"/>
                <a:gd name="connsiteX1" fmla="*/ 3408883 w 3972153"/>
                <a:gd name="connsiteY1" fmla="*/ 0 h 2205533"/>
                <a:gd name="connsiteX2" fmla="*/ 2823666 w 3972153"/>
                <a:gd name="connsiteY2" fmla="*/ 753466 h 2205533"/>
                <a:gd name="connsiteX3" fmla="*/ 2256739 w 3972153"/>
                <a:gd name="connsiteY3" fmla="*/ 321869 h 2205533"/>
                <a:gd name="connsiteX4" fmla="*/ 1689811 w 3972153"/>
                <a:gd name="connsiteY4" fmla="*/ 1364286 h 2205533"/>
                <a:gd name="connsiteX5" fmla="*/ 1119225 w 3972153"/>
                <a:gd name="connsiteY5" fmla="*/ 746151 h 2205533"/>
                <a:gd name="connsiteX6" fmla="*/ 537666 w 3972153"/>
                <a:gd name="connsiteY6" fmla="*/ 2205533 h 2205533"/>
                <a:gd name="connsiteX7" fmla="*/ 0 w 3972153"/>
                <a:gd name="connsiteY7" fmla="*/ 1345997 h 2205533"/>
                <a:gd name="connsiteX0" fmla="*/ 3972153 w 3972153"/>
                <a:gd name="connsiteY0" fmla="*/ 219458 h 2220164"/>
                <a:gd name="connsiteX1" fmla="*/ 3405226 w 3972153"/>
                <a:gd name="connsiteY1" fmla="*/ 0 h 2220164"/>
                <a:gd name="connsiteX2" fmla="*/ 2823666 w 3972153"/>
                <a:gd name="connsiteY2" fmla="*/ 768097 h 2220164"/>
                <a:gd name="connsiteX3" fmla="*/ 2256739 w 3972153"/>
                <a:gd name="connsiteY3" fmla="*/ 336500 h 2220164"/>
                <a:gd name="connsiteX4" fmla="*/ 1689811 w 3972153"/>
                <a:gd name="connsiteY4" fmla="*/ 1378917 h 2220164"/>
                <a:gd name="connsiteX5" fmla="*/ 1119225 w 3972153"/>
                <a:gd name="connsiteY5" fmla="*/ 760782 h 2220164"/>
                <a:gd name="connsiteX6" fmla="*/ 537666 w 3972153"/>
                <a:gd name="connsiteY6" fmla="*/ 2220164 h 2220164"/>
                <a:gd name="connsiteX7" fmla="*/ 0 w 3972153"/>
                <a:gd name="connsiteY7" fmla="*/ 1360628 h 2220164"/>
                <a:gd name="connsiteX0" fmla="*/ 3972153 w 3972153"/>
                <a:gd name="connsiteY0" fmla="*/ 219458 h 2187246"/>
                <a:gd name="connsiteX1" fmla="*/ 3405226 w 3972153"/>
                <a:gd name="connsiteY1" fmla="*/ 0 h 2187246"/>
                <a:gd name="connsiteX2" fmla="*/ 2823666 w 3972153"/>
                <a:gd name="connsiteY2" fmla="*/ 768097 h 2187246"/>
                <a:gd name="connsiteX3" fmla="*/ 2256739 w 3972153"/>
                <a:gd name="connsiteY3" fmla="*/ 336500 h 2187246"/>
                <a:gd name="connsiteX4" fmla="*/ 1689811 w 3972153"/>
                <a:gd name="connsiteY4" fmla="*/ 1378917 h 2187246"/>
                <a:gd name="connsiteX5" fmla="*/ 1119225 w 3972153"/>
                <a:gd name="connsiteY5" fmla="*/ 760782 h 2187246"/>
                <a:gd name="connsiteX6" fmla="*/ 548638 w 3972153"/>
                <a:gd name="connsiteY6" fmla="*/ 2187246 h 2187246"/>
                <a:gd name="connsiteX7" fmla="*/ 0 w 3972153"/>
                <a:gd name="connsiteY7" fmla="*/ 1360628 h 2187246"/>
                <a:gd name="connsiteX0" fmla="*/ 3972153 w 3972153"/>
                <a:gd name="connsiteY0" fmla="*/ 219458 h 2187246"/>
                <a:gd name="connsiteX1" fmla="*/ 3405226 w 3972153"/>
                <a:gd name="connsiteY1" fmla="*/ 0 h 2187246"/>
                <a:gd name="connsiteX2" fmla="*/ 2823666 w 3972153"/>
                <a:gd name="connsiteY2" fmla="*/ 768097 h 2187246"/>
                <a:gd name="connsiteX3" fmla="*/ 2256739 w 3972153"/>
                <a:gd name="connsiteY3" fmla="*/ 336500 h 2187246"/>
                <a:gd name="connsiteX4" fmla="*/ 1689811 w 3972153"/>
                <a:gd name="connsiteY4" fmla="*/ 1378917 h 2187246"/>
                <a:gd name="connsiteX5" fmla="*/ 1119225 w 3972153"/>
                <a:gd name="connsiteY5" fmla="*/ 760782 h 2187246"/>
                <a:gd name="connsiteX6" fmla="*/ 537665 w 3972153"/>
                <a:gd name="connsiteY6" fmla="*/ 2187246 h 2187246"/>
                <a:gd name="connsiteX7" fmla="*/ 0 w 3972153"/>
                <a:gd name="connsiteY7" fmla="*/ 1360628 h 21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2153" h="2187246">
                  <a:moveTo>
                    <a:pt x="3972153" y="219458"/>
                  </a:moveTo>
                  <a:lnTo>
                    <a:pt x="3405226" y="0"/>
                  </a:lnTo>
                  <a:lnTo>
                    <a:pt x="2823666" y="768097"/>
                  </a:lnTo>
                  <a:lnTo>
                    <a:pt x="2256739" y="336500"/>
                  </a:lnTo>
                  <a:lnTo>
                    <a:pt x="1689811" y="1378917"/>
                  </a:lnTo>
                  <a:lnTo>
                    <a:pt x="1119225" y="760782"/>
                  </a:lnTo>
                  <a:lnTo>
                    <a:pt x="537665" y="2187246"/>
                  </a:lnTo>
                  <a:lnTo>
                    <a:pt x="0" y="1360628"/>
                  </a:lnTo>
                </a:path>
              </a:pathLst>
            </a:custGeom>
            <a:noFill/>
            <a:ln w="25400" cap="flat" cmpd="sng" algn="ctr">
              <a:solidFill>
                <a:srgbClr val="0070C0"/>
              </a:solidFill>
              <a:prstDash val="sysDash"/>
            </a:ln>
            <a:effectLst/>
          </p:spPr>
          <p:txBody>
            <a:bodyPr anchor="ctr"/>
            <a:lstStyle/>
            <a:p>
              <a:pPr algn="ctr">
                <a:defRPr/>
              </a:pPr>
              <a:endParaRPr lang="en-GB" kern="0" dirty="0">
                <a:solidFill>
                  <a:srgbClr val="444492"/>
                </a:solidFill>
                <a:ea typeface="ＭＳ Ｐゴシック" charset="0"/>
              </a:endParaRPr>
            </a:p>
          </p:txBody>
        </p:sp>
        <p:grpSp>
          <p:nvGrpSpPr>
            <p:cNvPr id="343" name="Group 377"/>
            <p:cNvGrpSpPr>
              <a:grpSpLocks/>
            </p:cNvGrpSpPr>
            <p:nvPr/>
          </p:nvGrpSpPr>
          <p:grpSpPr bwMode="auto">
            <a:xfrm>
              <a:off x="2396330" y="2580859"/>
              <a:ext cx="4593347" cy="2497160"/>
              <a:chOff x="2859882" y="3226594"/>
              <a:chExt cx="4089399" cy="2357437"/>
            </a:xfrm>
          </p:grpSpPr>
          <p:grpSp>
            <p:nvGrpSpPr>
              <p:cNvPr id="363" name="Group 323"/>
              <p:cNvGrpSpPr>
                <a:grpSpLocks/>
              </p:cNvGrpSpPr>
              <p:nvPr/>
            </p:nvGrpSpPr>
            <p:grpSpPr bwMode="auto">
              <a:xfrm>
                <a:off x="6841331" y="3417101"/>
                <a:ext cx="107950" cy="213561"/>
                <a:chOff x="6936582" y="3417101"/>
                <a:chExt cx="107950" cy="213561"/>
              </a:xfrm>
            </p:grpSpPr>
            <p:grpSp>
              <p:nvGrpSpPr>
                <p:cNvPr id="406" name="Group 49"/>
                <p:cNvGrpSpPr>
                  <a:grpSpLocks/>
                </p:cNvGrpSpPr>
                <p:nvPr/>
              </p:nvGrpSpPr>
              <p:grpSpPr bwMode="auto">
                <a:xfrm>
                  <a:off x="6936582" y="3417101"/>
                  <a:ext cx="107950" cy="213561"/>
                  <a:chOff x="7164388" y="3501004"/>
                  <a:chExt cx="108000" cy="433005"/>
                </a:xfrm>
              </p:grpSpPr>
              <p:cxnSp>
                <p:nvCxnSpPr>
                  <p:cNvPr id="408" name="Straight Connector 399"/>
                  <p:cNvCxnSpPr>
                    <a:cxnSpLocks noChangeShapeType="1"/>
                  </p:cNvCxnSpPr>
                  <p:nvPr/>
                </p:nvCxnSpPr>
                <p:spPr bwMode="auto">
                  <a:xfrm>
                    <a:off x="7164346" y="3935440"/>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409" name="Straight Connector 400"/>
                  <p:cNvCxnSpPr>
                    <a:cxnSpLocks noChangeShapeType="1"/>
                  </p:cNvCxnSpPr>
                  <p:nvPr/>
                </p:nvCxnSpPr>
                <p:spPr bwMode="auto">
                  <a:xfrm>
                    <a:off x="7164346" y="3509893"/>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410" name="Straight Connector 401"/>
                  <p:cNvCxnSpPr>
                    <a:cxnSpLocks noChangeShapeType="1"/>
                  </p:cNvCxnSpPr>
                  <p:nvPr/>
                </p:nvCxnSpPr>
                <p:spPr bwMode="auto">
                  <a:xfrm>
                    <a:off x="7218367" y="3502294"/>
                    <a:ext cx="0" cy="41415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407" name="Rectangle 30"/>
                <p:cNvSpPr>
                  <a:spLocks noChangeArrowheads="1"/>
                </p:cNvSpPr>
                <p:nvPr/>
              </p:nvSpPr>
              <p:spPr bwMode="auto">
                <a:xfrm>
                  <a:off x="6967728" y="3487719"/>
                  <a:ext cx="53875" cy="73170"/>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4" name="Group 324"/>
              <p:cNvGrpSpPr>
                <a:grpSpLocks/>
              </p:cNvGrpSpPr>
              <p:nvPr/>
            </p:nvGrpSpPr>
            <p:grpSpPr bwMode="auto">
              <a:xfrm>
                <a:off x="6276975" y="3226594"/>
                <a:ext cx="107950" cy="204787"/>
                <a:chOff x="6936582" y="3417094"/>
                <a:chExt cx="107950" cy="204787"/>
              </a:xfrm>
            </p:grpSpPr>
            <p:grpSp>
              <p:nvGrpSpPr>
                <p:cNvPr id="401" name="Group 49"/>
                <p:cNvGrpSpPr>
                  <a:grpSpLocks/>
                </p:cNvGrpSpPr>
                <p:nvPr/>
              </p:nvGrpSpPr>
              <p:grpSpPr bwMode="auto">
                <a:xfrm>
                  <a:off x="6936582" y="3417094"/>
                  <a:ext cx="107950" cy="204787"/>
                  <a:chOff x="7164388" y="3501004"/>
                  <a:chExt cx="108000" cy="415217"/>
                </a:xfrm>
              </p:grpSpPr>
              <p:cxnSp>
                <p:nvCxnSpPr>
                  <p:cNvPr id="403" name="Straight Connector 394"/>
                  <p:cNvCxnSpPr>
                    <a:cxnSpLocks noChangeShapeType="1"/>
                  </p:cNvCxnSpPr>
                  <p:nvPr/>
                </p:nvCxnSpPr>
                <p:spPr bwMode="auto">
                  <a:xfrm>
                    <a:off x="7164920" y="3892359"/>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404" name="Straight Connector 395"/>
                  <p:cNvCxnSpPr>
                    <a:cxnSpLocks noChangeShapeType="1"/>
                  </p:cNvCxnSpPr>
                  <p:nvPr/>
                </p:nvCxnSpPr>
                <p:spPr bwMode="auto">
                  <a:xfrm>
                    <a:off x="7164920" y="3501004"/>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405" name="Straight Connector 396"/>
                  <p:cNvCxnSpPr>
                    <a:cxnSpLocks noChangeShapeType="1"/>
                  </p:cNvCxnSpPr>
                  <p:nvPr/>
                </p:nvCxnSpPr>
                <p:spPr bwMode="auto">
                  <a:xfrm>
                    <a:off x="7218941" y="3501004"/>
                    <a:ext cx="0" cy="414152"/>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402" name="Rectangle 30"/>
                <p:cNvSpPr>
                  <a:spLocks noChangeArrowheads="1"/>
                </p:cNvSpPr>
                <p:nvPr/>
              </p:nvSpPr>
              <p:spPr bwMode="auto">
                <a:xfrm>
                  <a:off x="6961261" y="3478793"/>
                  <a:ext cx="60289" cy="73171"/>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5" name="Group 330"/>
              <p:cNvGrpSpPr>
                <a:grpSpLocks/>
              </p:cNvGrpSpPr>
              <p:nvPr/>
            </p:nvGrpSpPr>
            <p:grpSpPr bwMode="auto">
              <a:xfrm>
                <a:off x="5703094" y="4005265"/>
                <a:ext cx="107950" cy="183356"/>
                <a:chOff x="6936582" y="3417096"/>
                <a:chExt cx="107950" cy="183356"/>
              </a:xfrm>
            </p:grpSpPr>
            <p:grpSp>
              <p:nvGrpSpPr>
                <p:cNvPr id="396" name="Group 49"/>
                <p:cNvGrpSpPr>
                  <a:grpSpLocks/>
                </p:cNvGrpSpPr>
                <p:nvPr/>
              </p:nvGrpSpPr>
              <p:grpSpPr bwMode="auto">
                <a:xfrm>
                  <a:off x="6936582" y="3417096"/>
                  <a:ext cx="107950" cy="183356"/>
                  <a:chOff x="7164388" y="3501004"/>
                  <a:chExt cx="108000" cy="371764"/>
                </a:xfrm>
              </p:grpSpPr>
              <p:cxnSp>
                <p:nvCxnSpPr>
                  <p:cNvPr id="398" name="Straight Connector 389"/>
                  <p:cNvCxnSpPr>
                    <a:cxnSpLocks noChangeShapeType="1"/>
                  </p:cNvCxnSpPr>
                  <p:nvPr/>
                </p:nvCxnSpPr>
                <p:spPr bwMode="auto">
                  <a:xfrm>
                    <a:off x="7163904" y="3852376"/>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99" name="Straight Connector 390"/>
                  <p:cNvCxnSpPr>
                    <a:cxnSpLocks noChangeShapeType="1"/>
                  </p:cNvCxnSpPr>
                  <p:nvPr/>
                </p:nvCxnSpPr>
                <p:spPr bwMode="auto">
                  <a:xfrm>
                    <a:off x="7163904" y="3502818"/>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400" name="Straight Connector 391"/>
                  <p:cNvCxnSpPr>
                    <a:cxnSpLocks noChangeShapeType="1"/>
                  </p:cNvCxnSpPr>
                  <p:nvPr/>
                </p:nvCxnSpPr>
                <p:spPr bwMode="auto">
                  <a:xfrm>
                    <a:off x="7217925" y="3502818"/>
                    <a:ext cx="0" cy="368557"/>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97" name="Rectangle 30"/>
                <p:cNvSpPr>
                  <a:spLocks noChangeArrowheads="1"/>
                </p:cNvSpPr>
                <p:nvPr/>
              </p:nvSpPr>
              <p:spPr bwMode="auto">
                <a:xfrm>
                  <a:off x="6970397" y="3459089"/>
                  <a:ext cx="52593" cy="71736"/>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6" name="Group 337"/>
              <p:cNvGrpSpPr>
                <a:grpSpLocks/>
              </p:cNvGrpSpPr>
              <p:nvPr/>
            </p:nvGrpSpPr>
            <p:grpSpPr bwMode="auto">
              <a:xfrm>
                <a:off x="5131594" y="3559970"/>
                <a:ext cx="107950" cy="185741"/>
                <a:chOff x="6936582" y="3417095"/>
                <a:chExt cx="107950" cy="185741"/>
              </a:xfrm>
            </p:grpSpPr>
            <p:grpSp>
              <p:nvGrpSpPr>
                <p:cNvPr id="391" name="Group 49"/>
                <p:cNvGrpSpPr>
                  <a:grpSpLocks/>
                </p:cNvGrpSpPr>
                <p:nvPr/>
              </p:nvGrpSpPr>
              <p:grpSpPr bwMode="auto">
                <a:xfrm>
                  <a:off x="6936582" y="3417095"/>
                  <a:ext cx="107950" cy="185741"/>
                  <a:chOff x="7164388" y="3501004"/>
                  <a:chExt cx="108000" cy="376600"/>
                </a:xfrm>
              </p:grpSpPr>
              <p:cxnSp>
                <p:nvCxnSpPr>
                  <p:cNvPr id="393" name="Straight Connector 384"/>
                  <p:cNvCxnSpPr>
                    <a:cxnSpLocks noChangeShapeType="1"/>
                  </p:cNvCxnSpPr>
                  <p:nvPr/>
                </p:nvCxnSpPr>
                <p:spPr bwMode="auto">
                  <a:xfrm>
                    <a:off x="7163681" y="3877542"/>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94" name="Straight Connector 385"/>
                  <p:cNvCxnSpPr>
                    <a:cxnSpLocks noChangeShapeType="1"/>
                  </p:cNvCxnSpPr>
                  <p:nvPr/>
                </p:nvCxnSpPr>
                <p:spPr bwMode="auto">
                  <a:xfrm>
                    <a:off x="7163681" y="3501385"/>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95" name="Straight Connector 386"/>
                  <p:cNvCxnSpPr>
                    <a:cxnSpLocks noChangeShapeType="1"/>
                  </p:cNvCxnSpPr>
                  <p:nvPr/>
                </p:nvCxnSpPr>
                <p:spPr bwMode="auto">
                  <a:xfrm>
                    <a:off x="7217702" y="3501385"/>
                    <a:ext cx="0" cy="372356"/>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92" name="Rectangle 30"/>
                <p:cNvSpPr>
                  <a:spLocks noChangeArrowheads="1"/>
                </p:cNvSpPr>
                <p:nvPr/>
              </p:nvSpPr>
              <p:spPr bwMode="auto">
                <a:xfrm>
                  <a:off x="6959866" y="3476838"/>
                  <a:ext cx="60289" cy="73170"/>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7" name="Group 343"/>
              <p:cNvGrpSpPr>
                <a:grpSpLocks/>
              </p:cNvGrpSpPr>
              <p:nvPr/>
            </p:nvGrpSpPr>
            <p:grpSpPr bwMode="auto">
              <a:xfrm>
                <a:off x="4567238" y="4629149"/>
                <a:ext cx="107950" cy="138118"/>
                <a:chOff x="6936582" y="3417094"/>
                <a:chExt cx="107950" cy="138118"/>
              </a:xfrm>
            </p:grpSpPr>
            <p:grpSp>
              <p:nvGrpSpPr>
                <p:cNvPr id="386" name="Group 49"/>
                <p:cNvGrpSpPr>
                  <a:grpSpLocks/>
                </p:cNvGrpSpPr>
                <p:nvPr/>
              </p:nvGrpSpPr>
              <p:grpSpPr bwMode="auto">
                <a:xfrm>
                  <a:off x="6936582" y="3417094"/>
                  <a:ext cx="107950" cy="138118"/>
                  <a:chOff x="7164388" y="3501004"/>
                  <a:chExt cx="108000" cy="280042"/>
                </a:xfrm>
              </p:grpSpPr>
              <p:cxnSp>
                <p:nvCxnSpPr>
                  <p:cNvPr id="388" name="Straight Connector 379"/>
                  <p:cNvCxnSpPr>
                    <a:cxnSpLocks noChangeShapeType="1"/>
                  </p:cNvCxnSpPr>
                  <p:nvPr/>
                </p:nvCxnSpPr>
                <p:spPr bwMode="auto">
                  <a:xfrm>
                    <a:off x="7164257" y="3780476"/>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89" name="Straight Connector 380"/>
                  <p:cNvCxnSpPr>
                    <a:cxnSpLocks noChangeShapeType="1"/>
                  </p:cNvCxnSpPr>
                  <p:nvPr/>
                </p:nvCxnSpPr>
                <p:spPr bwMode="auto">
                  <a:xfrm>
                    <a:off x="7164257" y="3499309"/>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90" name="Straight Connector 381"/>
                  <p:cNvCxnSpPr>
                    <a:cxnSpLocks noChangeShapeType="1"/>
                  </p:cNvCxnSpPr>
                  <p:nvPr/>
                </p:nvCxnSpPr>
                <p:spPr bwMode="auto">
                  <a:xfrm>
                    <a:off x="7218278" y="3499309"/>
                    <a:ext cx="0" cy="281167"/>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87" name="Rectangle 30"/>
                <p:cNvSpPr>
                  <a:spLocks noChangeArrowheads="1"/>
                </p:cNvSpPr>
                <p:nvPr/>
              </p:nvSpPr>
              <p:spPr bwMode="auto">
                <a:xfrm>
                  <a:off x="6961097" y="3446393"/>
                  <a:ext cx="60289" cy="70301"/>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8" name="Group 350"/>
              <p:cNvGrpSpPr>
                <a:grpSpLocks/>
              </p:cNvGrpSpPr>
              <p:nvPr/>
            </p:nvGrpSpPr>
            <p:grpSpPr bwMode="auto">
              <a:xfrm>
                <a:off x="3998119" y="3969511"/>
                <a:ext cx="107950" cy="190532"/>
                <a:chOff x="6936582" y="3417063"/>
                <a:chExt cx="107950" cy="190532"/>
              </a:xfrm>
            </p:grpSpPr>
            <p:grpSp>
              <p:nvGrpSpPr>
                <p:cNvPr id="381" name="Group 49"/>
                <p:cNvGrpSpPr>
                  <a:grpSpLocks/>
                </p:cNvGrpSpPr>
                <p:nvPr/>
              </p:nvGrpSpPr>
              <p:grpSpPr bwMode="auto">
                <a:xfrm>
                  <a:off x="6936582" y="3417063"/>
                  <a:ext cx="107950" cy="190532"/>
                  <a:chOff x="7164388" y="3501008"/>
                  <a:chExt cx="108000" cy="386322"/>
                </a:xfrm>
              </p:grpSpPr>
              <p:cxnSp>
                <p:nvCxnSpPr>
                  <p:cNvPr id="383" name="Straight Connector 374"/>
                  <p:cNvCxnSpPr>
                    <a:cxnSpLocks noChangeShapeType="1"/>
                  </p:cNvCxnSpPr>
                  <p:nvPr/>
                </p:nvCxnSpPr>
                <p:spPr bwMode="auto">
                  <a:xfrm>
                    <a:off x="7164830" y="3886887"/>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84" name="Straight Connector 375"/>
                  <p:cNvCxnSpPr>
                    <a:cxnSpLocks noChangeShapeType="1"/>
                  </p:cNvCxnSpPr>
                  <p:nvPr/>
                </p:nvCxnSpPr>
                <p:spPr bwMode="auto">
                  <a:xfrm>
                    <a:off x="7164830" y="3499325"/>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85" name="Straight Connector 376"/>
                  <p:cNvCxnSpPr>
                    <a:cxnSpLocks noChangeShapeType="1"/>
                  </p:cNvCxnSpPr>
                  <p:nvPr/>
                </p:nvCxnSpPr>
                <p:spPr bwMode="auto">
                  <a:xfrm>
                    <a:off x="7218851" y="3499325"/>
                    <a:ext cx="0" cy="372363"/>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82" name="Rectangle 30"/>
                <p:cNvSpPr>
                  <a:spLocks noChangeArrowheads="1"/>
                </p:cNvSpPr>
                <p:nvPr/>
              </p:nvSpPr>
              <p:spPr bwMode="auto">
                <a:xfrm>
                  <a:off x="6960676" y="3479028"/>
                  <a:ext cx="60289" cy="71736"/>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69" name="Group 357"/>
              <p:cNvGrpSpPr>
                <a:grpSpLocks/>
              </p:cNvGrpSpPr>
              <p:nvPr/>
            </p:nvGrpSpPr>
            <p:grpSpPr bwMode="auto">
              <a:xfrm>
                <a:off x="3414113" y="5450980"/>
                <a:ext cx="108045" cy="133051"/>
                <a:chOff x="6935982" y="3417394"/>
                <a:chExt cx="108045" cy="133051"/>
              </a:xfrm>
            </p:grpSpPr>
            <p:grpSp>
              <p:nvGrpSpPr>
                <p:cNvPr id="376" name="Group 49"/>
                <p:cNvGrpSpPr>
                  <a:grpSpLocks/>
                </p:cNvGrpSpPr>
                <p:nvPr/>
              </p:nvGrpSpPr>
              <p:grpSpPr bwMode="auto">
                <a:xfrm>
                  <a:off x="6935982" y="3417394"/>
                  <a:ext cx="108045" cy="133051"/>
                  <a:chOff x="7163784" y="3501683"/>
                  <a:chExt cx="108095" cy="269774"/>
                </a:xfrm>
              </p:grpSpPr>
              <p:cxnSp>
                <p:nvCxnSpPr>
                  <p:cNvPr id="378" name="Straight Connector 369"/>
                  <p:cNvCxnSpPr>
                    <a:cxnSpLocks noChangeShapeType="1"/>
                  </p:cNvCxnSpPr>
                  <p:nvPr/>
                </p:nvCxnSpPr>
                <p:spPr bwMode="auto">
                  <a:xfrm>
                    <a:off x="7163836" y="3767658"/>
                    <a:ext cx="108043"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79" name="Straight Connector 370"/>
                  <p:cNvCxnSpPr>
                    <a:cxnSpLocks noChangeShapeType="1"/>
                  </p:cNvCxnSpPr>
                  <p:nvPr/>
                </p:nvCxnSpPr>
                <p:spPr bwMode="auto">
                  <a:xfrm>
                    <a:off x="7163784" y="3501683"/>
                    <a:ext cx="108041"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80" name="Straight Connector 371"/>
                  <p:cNvCxnSpPr>
                    <a:cxnSpLocks noChangeShapeType="1"/>
                  </p:cNvCxnSpPr>
                  <p:nvPr/>
                </p:nvCxnSpPr>
                <p:spPr bwMode="auto">
                  <a:xfrm>
                    <a:off x="7217827" y="3501685"/>
                    <a:ext cx="0" cy="269772"/>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77" name="Rectangle 30"/>
                <p:cNvSpPr>
                  <a:spLocks noChangeArrowheads="1"/>
                </p:cNvSpPr>
                <p:nvPr/>
              </p:nvSpPr>
              <p:spPr bwMode="auto">
                <a:xfrm>
                  <a:off x="6980956" y="3462736"/>
                  <a:ext cx="51310" cy="65997"/>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nvGrpSpPr>
              <p:cNvPr id="370" name="Group 364"/>
              <p:cNvGrpSpPr>
                <a:grpSpLocks/>
              </p:cNvGrpSpPr>
              <p:nvPr/>
            </p:nvGrpSpPr>
            <p:grpSpPr bwMode="auto">
              <a:xfrm>
                <a:off x="2859882" y="4576730"/>
                <a:ext cx="107950" cy="190532"/>
                <a:chOff x="6936582" y="3417063"/>
                <a:chExt cx="107950" cy="190532"/>
              </a:xfrm>
            </p:grpSpPr>
            <p:grpSp>
              <p:nvGrpSpPr>
                <p:cNvPr id="371" name="Group 49"/>
                <p:cNvGrpSpPr>
                  <a:grpSpLocks/>
                </p:cNvGrpSpPr>
                <p:nvPr/>
              </p:nvGrpSpPr>
              <p:grpSpPr bwMode="auto">
                <a:xfrm>
                  <a:off x="6936582" y="3417063"/>
                  <a:ext cx="107950" cy="190532"/>
                  <a:chOff x="7164388" y="3501008"/>
                  <a:chExt cx="108000" cy="386322"/>
                </a:xfrm>
              </p:grpSpPr>
              <p:cxnSp>
                <p:nvCxnSpPr>
                  <p:cNvPr id="373" name="Straight Connector 364"/>
                  <p:cNvCxnSpPr>
                    <a:cxnSpLocks noChangeShapeType="1"/>
                  </p:cNvCxnSpPr>
                  <p:nvPr/>
                </p:nvCxnSpPr>
                <p:spPr bwMode="auto">
                  <a:xfrm>
                    <a:off x="7164388" y="3886770"/>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74" name="Straight Connector 365"/>
                  <p:cNvCxnSpPr>
                    <a:cxnSpLocks noChangeShapeType="1"/>
                  </p:cNvCxnSpPr>
                  <p:nvPr/>
                </p:nvCxnSpPr>
                <p:spPr bwMode="auto">
                  <a:xfrm>
                    <a:off x="7164388" y="3499208"/>
                    <a:ext cx="108042" cy="0"/>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cxnSp>
                <p:nvCxnSpPr>
                  <p:cNvPr id="375" name="Straight Connector 366"/>
                  <p:cNvCxnSpPr>
                    <a:cxnSpLocks noChangeShapeType="1"/>
                  </p:cNvCxnSpPr>
                  <p:nvPr/>
                </p:nvCxnSpPr>
                <p:spPr bwMode="auto">
                  <a:xfrm>
                    <a:off x="7218409" y="3499208"/>
                    <a:ext cx="0" cy="376164"/>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cxnSp>
            </p:grpSp>
            <p:sp>
              <p:nvSpPr>
                <p:cNvPr id="372" name="Rectangle 30"/>
                <p:cNvSpPr>
                  <a:spLocks noChangeArrowheads="1"/>
                </p:cNvSpPr>
                <p:nvPr/>
              </p:nvSpPr>
              <p:spPr bwMode="auto">
                <a:xfrm>
                  <a:off x="6961116" y="3462912"/>
                  <a:ext cx="59006" cy="70302"/>
                </a:xfrm>
                <a:prstGeom prst="rect">
                  <a:avLst/>
                </a:prstGeom>
                <a:solidFill>
                  <a:srgbClr val="FFFFFF"/>
                </a:solidFill>
                <a:ln w="9525">
                  <a:solidFill>
                    <a:srgbClr val="0070C0"/>
                  </a:solidFill>
                  <a:miter lim="800000"/>
                  <a:headEnd/>
                  <a:tailEnd/>
                </a:ln>
              </p:spPr>
              <p:txBody>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endParaRPr lang="en-US" altLang="en-US" sz="1800" kern="0" dirty="0">
                    <a:solidFill>
                      <a:srgbClr val="444492"/>
                    </a:solidFill>
                    <a:ea typeface="ＭＳ Ｐゴシック" charset="0"/>
                  </a:endParaRPr>
                </a:p>
              </p:txBody>
            </p:sp>
          </p:grpSp>
        </p:grpSp>
        <p:grpSp>
          <p:nvGrpSpPr>
            <p:cNvPr id="344" name="Group 255"/>
            <p:cNvGrpSpPr>
              <a:grpSpLocks/>
            </p:cNvGrpSpPr>
            <p:nvPr/>
          </p:nvGrpSpPr>
          <p:grpSpPr bwMode="auto">
            <a:xfrm>
              <a:off x="3548680" y="3162472"/>
              <a:ext cx="121300" cy="194532"/>
              <a:chOff x="6532563" y="2844782"/>
              <a:chExt cx="107950" cy="184166"/>
            </a:xfrm>
          </p:grpSpPr>
          <p:grpSp>
            <p:nvGrpSpPr>
              <p:cNvPr id="358" name="Group 49"/>
              <p:cNvGrpSpPr>
                <a:grpSpLocks/>
              </p:cNvGrpSpPr>
              <p:nvPr/>
            </p:nvGrpSpPr>
            <p:grpSpPr bwMode="auto">
              <a:xfrm>
                <a:off x="6532563" y="2844782"/>
                <a:ext cx="107950" cy="184166"/>
                <a:chOff x="7164388" y="3497084"/>
                <a:chExt cx="108000" cy="303614"/>
              </a:xfrm>
            </p:grpSpPr>
            <p:cxnSp>
              <p:nvCxnSpPr>
                <p:cNvPr id="360" name="Straight Connector 351"/>
                <p:cNvCxnSpPr>
                  <a:cxnSpLocks noChangeShapeType="1"/>
                </p:cNvCxnSpPr>
                <p:nvPr/>
              </p:nvCxnSpPr>
              <p:spPr bwMode="auto">
                <a:xfrm>
                  <a:off x="7164388" y="3800698"/>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361" name="Straight Connector 352"/>
                <p:cNvCxnSpPr>
                  <a:cxnSpLocks noChangeShapeType="1"/>
                </p:cNvCxnSpPr>
                <p:nvPr/>
              </p:nvCxnSpPr>
              <p:spPr bwMode="auto">
                <a:xfrm>
                  <a:off x="7164388" y="3497084"/>
                  <a:ext cx="108000" cy="0"/>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cxnSp>
              <p:nvCxnSpPr>
                <p:cNvPr id="362" name="Straight Connector 353"/>
                <p:cNvCxnSpPr>
                  <a:cxnSpLocks noChangeShapeType="1"/>
                </p:cNvCxnSpPr>
                <p:nvPr/>
              </p:nvCxnSpPr>
              <p:spPr bwMode="auto">
                <a:xfrm>
                  <a:off x="7218388" y="3500181"/>
                  <a:ext cx="0" cy="285025"/>
                </a:xfrm>
                <a:prstGeom prst="line">
                  <a:avLst/>
                </a:prstGeom>
                <a:noFill/>
                <a:ln w="28575">
                  <a:solidFill>
                    <a:srgbClr val="81B838"/>
                  </a:solidFill>
                  <a:round/>
                  <a:headEnd/>
                  <a:tailEnd/>
                </a:ln>
                <a:extLst>
                  <a:ext uri="{909E8E84-426E-40DD-AFC4-6F175D3DCCD1}">
                    <a14:hiddenFill xmlns:a14="http://schemas.microsoft.com/office/drawing/2010/main">
                      <a:noFill/>
                    </a14:hiddenFill>
                  </a:ext>
                </a:extLst>
              </p:spPr>
            </p:cxnSp>
          </p:grpSp>
          <p:sp>
            <p:nvSpPr>
              <p:cNvPr id="359" name="Isosceles Triangle 358"/>
              <p:cNvSpPr/>
              <p:nvPr/>
            </p:nvSpPr>
            <p:spPr>
              <a:xfrm>
                <a:off x="6550952" y="2895573"/>
                <a:ext cx="73088" cy="87764"/>
              </a:xfrm>
              <a:prstGeom prst="triangle">
                <a:avLst/>
              </a:prstGeom>
              <a:solidFill>
                <a:srgbClr val="FFFFFF"/>
              </a:solidFill>
              <a:ln w="12700" cap="flat" cmpd="sng" algn="ctr">
                <a:solidFill>
                  <a:srgbClr val="81B838"/>
                </a:solidFill>
                <a:prstDash val="solid"/>
                <a:miter lim="800000"/>
              </a:ln>
              <a:effectLst/>
            </p:spPr>
            <p:txBody>
              <a:bodyPr anchor="ctr"/>
              <a:lstStyle/>
              <a:p>
                <a:pPr algn="ctr">
                  <a:defRPr/>
                </a:pPr>
                <a:endParaRPr lang="en-GB" kern="0" dirty="0">
                  <a:solidFill>
                    <a:srgbClr val="444492"/>
                  </a:solidFill>
                  <a:ea typeface="ＭＳ Ｐゴシック" charset="0"/>
                </a:endParaRPr>
              </a:p>
            </p:txBody>
          </p:sp>
        </p:grpSp>
        <p:sp>
          <p:nvSpPr>
            <p:cNvPr id="345" name="Line 153"/>
            <p:cNvSpPr>
              <a:spLocks noChangeShapeType="1"/>
            </p:cNvSpPr>
            <p:nvPr/>
          </p:nvSpPr>
          <p:spPr bwMode="auto">
            <a:xfrm>
              <a:off x="7113768" y="5282984"/>
              <a:ext cx="80686" cy="0"/>
            </a:xfrm>
            <a:prstGeom prst="line">
              <a:avLst/>
            </a:prstGeom>
            <a:noFill/>
            <a:ln w="19050" cap="flat">
              <a:solidFill>
                <a:srgbClr val="000000"/>
              </a:solidFill>
              <a:prstDash val="solid"/>
              <a:miter lim="800000"/>
              <a:headEnd/>
              <a:tailEnd/>
            </a:ln>
            <a:extLst/>
          </p:spPr>
          <p:txBody>
            <a:bodyPr/>
            <a:lstStyle/>
            <a:p>
              <a:pPr>
                <a:defRPr/>
              </a:pPr>
              <a:endParaRPr lang="en-GB" sz="1400" b="1" kern="0" dirty="0">
                <a:solidFill>
                  <a:srgbClr val="596169"/>
                </a:solidFill>
                <a:ea typeface="ＭＳ Ｐゴシック" charset="0"/>
              </a:endParaRPr>
            </a:p>
          </p:txBody>
        </p:sp>
        <p:sp>
          <p:nvSpPr>
            <p:cNvPr id="346" name="Line 154"/>
            <p:cNvSpPr>
              <a:spLocks noChangeShapeType="1"/>
            </p:cNvSpPr>
            <p:nvPr/>
          </p:nvSpPr>
          <p:spPr bwMode="auto">
            <a:xfrm>
              <a:off x="7115208" y="4690281"/>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47" name="Line 157"/>
            <p:cNvSpPr>
              <a:spLocks noChangeShapeType="1"/>
            </p:cNvSpPr>
            <p:nvPr/>
          </p:nvSpPr>
          <p:spPr bwMode="auto">
            <a:xfrm>
              <a:off x="7115208" y="3500315"/>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48" name="Line 158"/>
            <p:cNvSpPr>
              <a:spLocks noChangeShapeType="1"/>
            </p:cNvSpPr>
            <p:nvPr/>
          </p:nvSpPr>
          <p:spPr bwMode="auto">
            <a:xfrm>
              <a:off x="7115208" y="2909132"/>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49" name="Line 160"/>
            <p:cNvSpPr>
              <a:spLocks noChangeShapeType="1"/>
            </p:cNvSpPr>
            <p:nvPr/>
          </p:nvSpPr>
          <p:spPr bwMode="auto">
            <a:xfrm>
              <a:off x="7115208" y="1728637"/>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50" name="Rectangle 179"/>
            <p:cNvSpPr>
              <a:spLocks noChangeArrowheads="1"/>
            </p:cNvSpPr>
            <p:nvPr/>
          </p:nvSpPr>
          <p:spPr bwMode="auto">
            <a:xfrm>
              <a:off x="7234350" y="1598412"/>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220</a:t>
              </a:r>
            </a:p>
          </p:txBody>
        </p:sp>
        <p:sp>
          <p:nvSpPr>
            <p:cNvPr id="351" name="Line 154"/>
            <p:cNvSpPr>
              <a:spLocks noChangeShapeType="1"/>
            </p:cNvSpPr>
            <p:nvPr/>
          </p:nvSpPr>
          <p:spPr bwMode="auto">
            <a:xfrm>
              <a:off x="7115208" y="4094538"/>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52" name="Line 157"/>
            <p:cNvSpPr>
              <a:spLocks noChangeShapeType="1"/>
            </p:cNvSpPr>
            <p:nvPr/>
          </p:nvSpPr>
          <p:spPr bwMode="auto">
            <a:xfrm>
              <a:off x="7115208" y="2314909"/>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444492"/>
                </a:solidFill>
                <a:ea typeface="ＭＳ Ｐゴシック" charset="0"/>
              </a:endParaRPr>
            </a:p>
          </p:txBody>
        </p:sp>
        <p:sp>
          <p:nvSpPr>
            <p:cNvPr id="353" name="Rectangle 171"/>
            <p:cNvSpPr>
              <a:spLocks noChangeArrowheads="1"/>
            </p:cNvSpPr>
            <p:nvPr/>
          </p:nvSpPr>
          <p:spPr bwMode="auto">
            <a:xfrm>
              <a:off x="7241451" y="4556242"/>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GB" altLang="en-US" sz="1400" kern="0" dirty="0">
                  <a:solidFill>
                    <a:srgbClr val="4D4D4F"/>
                  </a:solidFill>
                  <a:ea typeface="ＭＳ Ｐゴシック" charset="0"/>
                </a:rPr>
                <a:t>120</a:t>
              </a:r>
              <a:endParaRPr lang="en-US" altLang="en-US" sz="1400" kern="0" dirty="0">
                <a:solidFill>
                  <a:srgbClr val="4D4D4F"/>
                </a:solidFill>
                <a:ea typeface="ＭＳ Ｐゴシック" charset="0"/>
              </a:endParaRPr>
            </a:p>
          </p:txBody>
        </p:sp>
        <p:sp>
          <p:nvSpPr>
            <p:cNvPr id="354" name="Rectangle 171"/>
            <p:cNvSpPr>
              <a:spLocks noChangeArrowheads="1"/>
            </p:cNvSpPr>
            <p:nvPr/>
          </p:nvSpPr>
          <p:spPr bwMode="auto">
            <a:xfrm>
              <a:off x="7238883" y="3974313"/>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140</a:t>
              </a:r>
            </a:p>
          </p:txBody>
        </p:sp>
        <p:sp>
          <p:nvSpPr>
            <p:cNvPr id="355" name="Rectangle 171"/>
            <p:cNvSpPr>
              <a:spLocks noChangeArrowheads="1"/>
            </p:cNvSpPr>
            <p:nvPr/>
          </p:nvSpPr>
          <p:spPr bwMode="auto">
            <a:xfrm>
              <a:off x="7241373" y="2795615"/>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180</a:t>
              </a:r>
            </a:p>
          </p:txBody>
        </p:sp>
        <p:sp>
          <p:nvSpPr>
            <p:cNvPr id="356" name="Rectangle 171"/>
            <p:cNvSpPr>
              <a:spLocks noChangeArrowheads="1"/>
            </p:cNvSpPr>
            <p:nvPr/>
          </p:nvSpPr>
          <p:spPr bwMode="auto">
            <a:xfrm>
              <a:off x="7226349" y="2183156"/>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200</a:t>
              </a:r>
            </a:p>
          </p:txBody>
        </p:sp>
        <p:sp>
          <p:nvSpPr>
            <p:cNvPr id="357" name="Rectangle 171"/>
            <p:cNvSpPr>
              <a:spLocks noChangeArrowheads="1"/>
            </p:cNvSpPr>
            <p:nvPr/>
          </p:nvSpPr>
          <p:spPr bwMode="auto">
            <a:xfrm>
              <a:off x="7241373" y="3373245"/>
              <a:ext cx="298159" cy="232410"/>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160</a:t>
              </a:r>
            </a:p>
          </p:txBody>
        </p:sp>
      </p:grpSp>
      <p:sp>
        <p:nvSpPr>
          <p:cNvPr id="44036" name="Rectangle 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p>
        </p:txBody>
      </p:sp>
      <p:sp>
        <p:nvSpPr>
          <p:cNvPr id="259" name="Title 1"/>
          <p:cNvSpPr txBox="1">
            <a:spLocks/>
          </p:cNvSpPr>
          <p:nvPr/>
        </p:nvSpPr>
        <p:spPr bwMode="auto">
          <a:xfrm>
            <a:off x="0" y="335612"/>
            <a:ext cx="12192000" cy="8017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457200" rtl="0" eaLnBrk="1" latinLnBrk="0" hangingPunct="1">
              <a:lnSpc>
                <a:spcPct val="90000"/>
              </a:lnSpc>
              <a:spcBef>
                <a:spcPct val="0"/>
              </a:spcBef>
              <a:buNone/>
              <a:defRPr sz="2800" b="1" kern="1200">
                <a:solidFill>
                  <a:schemeClr val="accent1"/>
                </a:solidFill>
                <a:latin typeface="+mj-lt"/>
                <a:ea typeface="+mj-ea"/>
                <a:cs typeface="+mj-cs"/>
              </a:defRPr>
            </a:lvl1pPr>
          </a:lstStyle>
          <a:p>
            <a:r>
              <a:rPr lang="en-GB" altLang="en-US" b="0" dirty="0">
                <a:solidFill>
                  <a:schemeClr val="tx1"/>
                </a:solidFill>
                <a:latin typeface="+mn-lt"/>
              </a:rPr>
              <a:t>Gla-300 and Gla-100 demonstrated comparable 8-point </a:t>
            </a:r>
            <a:r>
              <a:rPr lang="en-GB" altLang="en-US" b="0" dirty="0" smtClean="0">
                <a:solidFill>
                  <a:schemeClr val="tx1"/>
                </a:solidFill>
                <a:latin typeface="+mn-lt"/>
              </a:rPr>
              <a:t>SMPG </a:t>
            </a:r>
            <a:r>
              <a:rPr lang="en-GB" altLang="en-US" b="0" dirty="0">
                <a:solidFill>
                  <a:schemeClr val="tx1"/>
                </a:solidFill>
                <a:latin typeface="+mn-lt"/>
              </a:rPr>
              <a:t>profiles at Month 6</a:t>
            </a:r>
          </a:p>
        </p:txBody>
      </p:sp>
      <p:sp>
        <p:nvSpPr>
          <p:cNvPr id="260" name="TextBox 9"/>
          <p:cNvSpPr txBox="1">
            <a:spLocks noChangeArrowheads="1"/>
          </p:cNvSpPr>
          <p:nvPr/>
        </p:nvSpPr>
        <p:spPr bwMode="auto">
          <a:xfrm>
            <a:off x="2009776" y="5908609"/>
            <a:ext cx="70517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err="1"/>
              <a:t>mITT</a:t>
            </a:r>
            <a:r>
              <a:rPr lang="en-US" sz="800" dirty="0"/>
              <a:t> population</a:t>
            </a:r>
            <a:br>
              <a:rPr lang="en-US" sz="800" dirty="0"/>
            </a:br>
            <a:r>
              <a:rPr lang="en-US" sz="800" dirty="0"/>
              <a:t>Adapted from </a:t>
            </a:r>
            <a:r>
              <a:rPr lang="en-US" sz="800" dirty="0" err="1"/>
              <a:t>Yki-Järvinen</a:t>
            </a:r>
            <a:r>
              <a:rPr lang="en-US" sz="800" dirty="0"/>
              <a:t> H et al. Diabetes Care. 2014</a:t>
            </a:r>
            <a:r>
              <a:rPr lang="en-GB" sz="800" dirty="0"/>
              <a:t>;37:3235-43</a:t>
            </a:r>
            <a:endParaRPr lang="en-AU" sz="800" dirty="0"/>
          </a:p>
        </p:txBody>
      </p:sp>
      <p:sp>
        <p:nvSpPr>
          <p:cNvPr id="261" name="Rectangle 40"/>
          <p:cNvSpPr>
            <a:spLocks noChangeArrowheads="1"/>
          </p:cNvSpPr>
          <p:nvPr/>
        </p:nvSpPr>
        <p:spPr bwMode="auto">
          <a:xfrm>
            <a:off x="2333626" y="1431134"/>
            <a:ext cx="2294967" cy="184666"/>
          </a:xfrm>
          <a:prstGeom prst="rect">
            <a:avLst/>
          </a:prstGeom>
          <a:noFill/>
          <a:ln>
            <a:noFill/>
          </a:ln>
          <a:extLst/>
        </p:spPr>
        <p:txBody>
          <a:bodyPr wrap="squar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r>
              <a:rPr lang="en-US" altLang="en-US" sz="1200" b="1" kern="0" dirty="0">
                <a:ea typeface="ＭＳ Ｐゴシック" charset="0"/>
              </a:rPr>
              <a:t>Mean (SE) SMPG, mmol/L</a:t>
            </a:r>
          </a:p>
        </p:txBody>
      </p:sp>
      <p:cxnSp>
        <p:nvCxnSpPr>
          <p:cNvPr id="263" name="Straight Connector 292"/>
          <p:cNvCxnSpPr>
            <a:cxnSpLocks noChangeShapeType="1"/>
          </p:cNvCxnSpPr>
          <p:nvPr/>
        </p:nvCxnSpPr>
        <p:spPr bwMode="auto">
          <a:xfrm>
            <a:off x="3586794" y="2138578"/>
            <a:ext cx="330007" cy="0"/>
          </a:xfrm>
          <a:prstGeom prst="line">
            <a:avLst/>
          </a:prstGeom>
          <a:noFill/>
          <a:ln w="25400">
            <a:solidFill>
              <a:srgbClr val="0070C0"/>
            </a:solidFill>
            <a:round/>
            <a:headEnd/>
            <a:tailEnd/>
          </a:ln>
          <a:extLst>
            <a:ext uri="{909E8E84-426E-40DD-AFC4-6F175D3DCCD1}">
              <a14:hiddenFill xmlns:a14="http://schemas.microsoft.com/office/drawing/2010/main">
                <a:noFill/>
              </a14:hiddenFill>
            </a:ext>
          </a:extLst>
        </p:spPr>
      </p:cxnSp>
      <p:cxnSp>
        <p:nvCxnSpPr>
          <p:cNvPr id="264" name="Straight Connector 291"/>
          <p:cNvCxnSpPr>
            <a:cxnSpLocks noChangeShapeType="1"/>
          </p:cNvCxnSpPr>
          <p:nvPr/>
        </p:nvCxnSpPr>
        <p:spPr bwMode="auto">
          <a:xfrm>
            <a:off x="3586794" y="1850785"/>
            <a:ext cx="330007" cy="0"/>
          </a:xfrm>
          <a:prstGeom prst="line">
            <a:avLst/>
          </a:prstGeom>
          <a:noFill/>
          <a:ln w="25400">
            <a:solidFill>
              <a:srgbClr val="81B838"/>
            </a:solidFill>
            <a:round/>
            <a:headEnd/>
            <a:tailEnd/>
          </a:ln>
          <a:extLst>
            <a:ext uri="{909E8E84-426E-40DD-AFC4-6F175D3DCCD1}">
              <a14:hiddenFill xmlns:a14="http://schemas.microsoft.com/office/drawing/2010/main">
                <a:noFill/>
              </a14:hiddenFill>
            </a:ext>
          </a:extLst>
        </p:spPr>
      </p:cxnSp>
      <p:sp>
        <p:nvSpPr>
          <p:cNvPr id="265" name="Line 152"/>
          <p:cNvSpPr>
            <a:spLocks noChangeShapeType="1"/>
          </p:cNvSpPr>
          <p:nvPr/>
        </p:nvSpPr>
        <p:spPr bwMode="auto">
          <a:xfrm>
            <a:off x="3413342" y="1831628"/>
            <a:ext cx="0" cy="3541021"/>
          </a:xfrm>
          <a:prstGeom prst="line">
            <a:avLst/>
          </a:prstGeom>
          <a:noFill/>
          <a:ln w="19050" cap="sq">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66" name="Line 154"/>
          <p:cNvSpPr>
            <a:spLocks noChangeShapeType="1"/>
          </p:cNvSpPr>
          <p:nvPr/>
        </p:nvSpPr>
        <p:spPr bwMode="auto">
          <a:xfrm>
            <a:off x="3329775" y="4867273"/>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68" name="Line 155"/>
          <p:cNvSpPr>
            <a:spLocks noChangeShapeType="1"/>
          </p:cNvSpPr>
          <p:nvPr/>
        </p:nvSpPr>
        <p:spPr bwMode="auto">
          <a:xfrm>
            <a:off x="3329775" y="4361332"/>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69" name="Line 158"/>
          <p:cNvSpPr>
            <a:spLocks noChangeShapeType="1"/>
          </p:cNvSpPr>
          <p:nvPr/>
        </p:nvSpPr>
        <p:spPr bwMode="auto">
          <a:xfrm>
            <a:off x="3329775" y="2843509"/>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71" name="Line 159"/>
          <p:cNvSpPr>
            <a:spLocks noChangeShapeType="1"/>
          </p:cNvSpPr>
          <p:nvPr/>
        </p:nvSpPr>
        <p:spPr bwMode="auto">
          <a:xfrm>
            <a:off x="3329775" y="3349450"/>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73" name="Line 160"/>
          <p:cNvSpPr>
            <a:spLocks noChangeShapeType="1"/>
          </p:cNvSpPr>
          <p:nvPr/>
        </p:nvSpPr>
        <p:spPr bwMode="auto">
          <a:xfrm>
            <a:off x="3329775" y="2337568"/>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74" name="Line 161"/>
          <p:cNvSpPr>
            <a:spLocks noChangeShapeType="1"/>
          </p:cNvSpPr>
          <p:nvPr/>
        </p:nvSpPr>
        <p:spPr bwMode="auto">
          <a:xfrm>
            <a:off x="3329775" y="1831627"/>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75" name="Line 162"/>
          <p:cNvSpPr>
            <a:spLocks noChangeShapeType="1"/>
          </p:cNvSpPr>
          <p:nvPr/>
        </p:nvSpPr>
        <p:spPr bwMode="auto">
          <a:xfrm flipV="1">
            <a:off x="3777870" y="5372648"/>
            <a:ext cx="0" cy="77508"/>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76" name="Line 164"/>
          <p:cNvSpPr>
            <a:spLocks noChangeShapeType="1"/>
          </p:cNvSpPr>
          <p:nvPr/>
        </p:nvSpPr>
        <p:spPr bwMode="auto">
          <a:xfrm flipV="1">
            <a:off x="4434886" y="5372648"/>
            <a:ext cx="0" cy="77508"/>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78" name="Line 165"/>
          <p:cNvSpPr>
            <a:spLocks noChangeShapeType="1"/>
          </p:cNvSpPr>
          <p:nvPr/>
        </p:nvSpPr>
        <p:spPr bwMode="auto">
          <a:xfrm flipV="1">
            <a:off x="5078934" y="5372648"/>
            <a:ext cx="0" cy="77508"/>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79" name="Line 166"/>
          <p:cNvSpPr>
            <a:spLocks noChangeShapeType="1"/>
          </p:cNvSpPr>
          <p:nvPr/>
        </p:nvSpPr>
        <p:spPr bwMode="auto">
          <a:xfrm flipV="1">
            <a:off x="7002433" y="5372648"/>
            <a:ext cx="0" cy="77508"/>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80" name="Line 170"/>
          <p:cNvSpPr>
            <a:spLocks noChangeShapeType="1"/>
          </p:cNvSpPr>
          <p:nvPr/>
        </p:nvSpPr>
        <p:spPr bwMode="auto">
          <a:xfrm flipV="1">
            <a:off x="8391386" y="5372648"/>
            <a:ext cx="0" cy="77508"/>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81" name="Rectangle 179"/>
          <p:cNvSpPr>
            <a:spLocks noChangeArrowheads="1"/>
          </p:cNvSpPr>
          <p:nvPr/>
        </p:nvSpPr>
        <p:spPr bwMode="auto">
          <a:xfrm>
            <a:off x="2924290" y="1726945"/>
            <a:ext cx="347852"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12.5</a:t>
            </a:r>
            <a:endParaRPr lang="en-US" altLang="en-US" sz="1400" kern="0" dirty="0">
              <a:ea typeface="ＭＳ Ｐゴシック" charset="0"/>
            </a:endParaRPr>
          </a:p>
        </p:txBody>
      </p:sp>
      <p:sp>
        <p:nvSpPr>
          <p:cNvPr id="283" name="Rectangle 183"/>
          <p:cNvSpPr>
            <a:spLocks noChangeArrowheads="1"/>
          </p:cNvSpPr>
          <p:nvPr/>
        </p:nvSpPr>
        <p:spPr bwMode="auto">
          <a:xfrm>
            <a:off x="5766175" y="5437611"/>
            <a:ext cx="65"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endParaRPr lang="en-US" altLang="en-US" sz="1200" b="1" kern="0" dirty="0">
              <a:ea typeface="ＭＳ Ｐゴシック" charset="0"/>
            </a:endParaRPr>
          </a:p>
        </p:txBody>
      </p:sp>
      <p:sp>
        <p:nvSpPr>
          <p:cNvPr id="284" name="Line 189"/>
          <p:cNvSpPr>
            <a:spLocks noChangeShapeType="1"/>
          </p:cNvSpPr>
          <p:nvPr/>
        </p:nvSpPr>
        <p:spPr bwMode="auto">
          <a:xfrm flipH="1">
            <a:off x="3413342" y="5372648"/>
            <a:ext cx="5218662" cy="0"/>
          </a:xfrm>
          <a:prstGeom prst="line">
            <a:avLst/>
          </a:prstGeom>
          <a:noFill/>
          <a:ln w="19050" cap="sq">
            <a:solidFill>
              <a:srgbClr val="000000"/>
            </a:solidFill>
            <a:prstDash val="solid"/>
            <a:miter lim="800000"/>
            <a:headEnd/>
            <a:tailEnd/>
          </a:ln>
          <a:extLst/>
        </p:spPr>
        <p:txBody>
          <a:bodyPr/>
          <a:lstStyle/>
          <a:p>
            <a:endParaRPr lang="en-GB" sz="1400" b="1" kern="0" dirty="0">
              <a:solidFill>
                <a:srgbClr val="596169"/>
              </a:solidFill>
              <a:ea typeface="ＭＳ Ｐゴシック" charset="0"/>
            </a:endParaRPr>
          </a:p>
        </p:txBody>
      </p:sp>
      <p:sp>
        <p:nvSpPr>
          <p:cNvPr id="285" name="Rectangle 292"/>
          <p:cNvSpPr>
            <a:spLocks noChangeArrowheads="1"/>
          </p:cNvSpPr>
          <p:nvPr/>
        </p:nvSpPr>
        <p:spPr bwMode="auto">
          <a:xfrm>
            <a:off x="3977315" y="1751910"/>
            <a:ext cx="695703" cy="507831"/>
          </a:xfrm>
          <a:prstGeom prst="rect">
            <a:avLst/>
          </a:prstGeom>
          <a:noFill/>
          <a:ln>
            <a:noFill/>
          </a:ln>
          <a:extLst/>
        </p:spPr>
        <p:txBody>
          <a:bodyPr wrap="non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ts val="600"/>
              </a:spcBef>
              <a:buClrTx/>
              <a:buNone/>
              <a:defRPr/>
            </a:pPr>
            <a:r>
              <a:rPr lang="en-US" altLang="en-US" sz="1400" b="1" kern="0" dirty="0">
                <a:solidFill>
                  <a:srgbClr val="81B838"/>
                </a:solidFill>
                <a:ea typeface="ＭＳ Ｐゴシック" charset="0"/>
              </a:rPr>
              <a:t>Gla-300 </a:t>
            </a:r>
          </a:p>
          <a:p>
            <a:pPr>
              <a:lnSpc>
                <a:spcPct val="100000"/>
              </a:lnSpc>
              <a:spcBef>
                <a:spcPts val="600"/>
              </a:spcBef>
              <a:buClrTx/>
              <a:buNone/>
              <a:defRPr/>
            </a:pPr>
            <a:r>
              <a:rPr lang="en-US" altLang="en-US" sz="1400" b="1" kern="0" dirty="0">
                <a:solidFill>
                  <a:srgbClr val="0070C0"/>
                </a:solidFill>
                <a:ea typeface="ＭＳ Ｐゴシック" charset="0"/>
              </a:rPr>
              <a:t>Gla-100</a:t>
            </a:r>
          </a:p>
        </p:txBody>
      </p:sp>
      <p:sp>
        <p:nvSpPr>
          <p:cNvPr id="286" name="Line 156"/>
          <p:cNvSpPr>
            <a:spLocks noChangeShapeType="1"/>
          </p:cNvSpPr>
          <p:nvPr/>
        </p:nvSpPr>
        <p:spPr bwMode="auto">
          <a:xfrm>
            <a:off x="3329775" y="3855391"/>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288" name="Line 167"/>
          <p:cNvSpPr>
            <a:spLocks noChangeShapeType="1"/>
          </p:cNvSpPr>
          <p:nvPr/>
        </p:nvSpPr>
        <p:spPr bwMode="auto">
          <a:xfrm flipV="1">
            <a:off x="5714337" y="5380249"/>
            <a:ext cx="0" cy="77507"/>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89" name="Line 166"/>
          <p:cNvSpPr>
            <a:spLocks noChangeShapeType="1"/>
          </p:cNvSpPr>
          <p:nvPr/>
        </p:nvSpPr>
        <p:spPr bwMode="auto">
          <a:xfrm flipV="1">
            <a:off x="6352622" y="5374170"/>
            <a:ext cx="0" cy="77507"/>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90" name="Line 169"/>
          <p:cNvSpPr>
            <a:spLocks noChangeShapeType="1"/>
          </p:cNvSpPr>
          <p:nvPr/>
        </p:nvSpPr>
        <p:spPr bwMode="auto">
          <a:xfrm flipV="1">
            <a:off x="7627750" y="5383288"/>
            <a:ext cx="0" cy="77507"/>
          </a:xfrm>
          <a:prstGeom prst="line">
            <a:avLst/>
          </a:prstGeom>
          <a:noFill/>
          <a:ln w="19050" cap="flat">
            <a:solidFill>
              <a:srgbClr val="000000"/>
            </a:solidFill>
            <a:prstDash val="solid"/>
            <a:miter lim="800000"/>
            <a:headEnd/>
            <a:tailEnd/>
          </a:ln>
          <a:extLst/>
        </p:spPr>
        <p:txBody>
          <a:bodyPr/>
          <a:lstStyle/>
          <a:p>
            <a:pPr>
              <a:defRPr/>
            </a:pPr>
            <a:endParaRPr lang="en-GB" b="1" kern="0" dirty="0">
              <a:solidFill>
                <a:srgbClr val="596169"/>
              </a:solidFill>
              <a:ea typeface="ＭＳ Ｐゴシック" charset="0"/>
            </a:endParaRPr>
          </a:p>
        </p:txBody>
      </p:sp>
      <p:sp>
        <p:nvSpPr>
          <p:cNvPr id="292" name="Rectangle 183"/>
          <p:cNvSpPr>
            <a:spLocks noChangeArrowheads="1"/>
          </p:cNvSpPr>
          <p:nvPr/>
        </p:nvSpPr>
        <p:spPr bwMode="auto">
          <a:xfrm>
            <a:off x="3547667" y="5461926"/>
            <a:ext cx="477695"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0300 h</a:t>
            </a:r>
          </a:p>
        </p:txBody>
      </p:sp>
      <p:sp>
        <p:nvSpPr>
          <p:cNvPr id="293" name="Rectangle 171"/>
          <p:cNvSpPr>
            <a:spLocks noChangeArrowheads="1"/>
          </p:cNvSpPr>
          <p:nvPr/>
        </p:nvSpPr>
        <p:spPr bwMode="auto">
          <a:xfrm>
            <a:off x="3035203" y="4755001"/>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6.5</a:t>
            </a:r>
            <a:endParaRPr lang="en-US" altLang="en-US" sz="1400" kern="0" dirty="0">
              <a:ea typeface="ＭＳ Ｐゴシック" charset="0"/>
            </a:endParaRPr>
          </a:p>
        </p:txBody>
      </p:sp>
      <p:sp>
        <p:nvSpPr>
          <p:cNvPr id="294" name="Rectangle 171"/>
          <p:cNvSpPr>
            <a:spLocks noChangeArrowheads="1"/>
          </p:cNvSpPr>
          <p:nvPr/>
        </p:nvSpPr>
        <p:spPr bwMode="auto">
          <a:xfrm>
            <a:off x="3035203" y="4250325"/>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7.5</a:t>
            </a:r>
            <a:endParaRPr lang="en-US" altLang="en-US" sz="1400" kern="0" dirty="0">
              <a:ea typeface="ＭＳ Ｐゴシック" charset="0"/>
            </a:endParaRPr>
          </a:p>
        </p:txBody>
      </p:sp>
      <p:sp>
        <p:nvSpPr>
          <p:cNvPr id="295" name="Rectangle 171"/>
          <p:cNvSpPr>
            <a:spLocks noChangeArrowheads="1"/>
          </p:cNvSpPr>
          <p:nvPr/>
        </p:nvSpPr>
        <p:spPr bwMode="auto">
          <a:xfrm>
            <a:off x="3035203" y="3745649"/>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8.5</a:t>
            </a:r>
            <a:endParaRPr lang="en-US" altLang="en-US" sz="1400" kern="0" dirty="0">
              <a:ea typeface="ＭＳ Ｐゴシック" charset="0"/>
            </a:endParaRPr>
          </a:p>
        </p:txBody>
      </p:sp>
      <p:sp>
        <p:nvSpPr>
          <p:cNvPr id="296" name="Rectangle 171"/>
          <p:cNvSpPr>
            <a:spLocks noChangeArrowheads="1"/>
          </p:cNvSpPr>
          <p:nvPr/>
        </p:nvSpPr>
        <p:spPr bwMode="auto">
          <a:xfrm>
            <a:off x="3035203" y="3240973"/>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9.5</a:t>
            </a:r>
            <a:endParaRPr lang="en-US" altLang="en-US" sz="1400" kern="0" dirty="0">
              <a:ea typeface="ＭＳ Ｐゴシック" charset="0"/>
            </a:endParaRPr>
          </a:p>
        </p:txBody>
      </p:sp>
      <p:sp>
        <p:nvSpPr>
          <p:cNvPr id="297" name="Rectangle 171"/>
          <p:cNvSpPr>
            <a:spLocks noChangeArrowheads="1"/>
          </p:cNvSpPr>
          <p:nvPr/>
        </p:nvSpPr>
        <p:spPr bwMode="auto">
          <a:xfrm>
            <a:off x="2935816" y="2736297"/>
            <a:ext cx="347852"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10.5</a:t>
            </a:r>
            <a:endParaRPr lang="en-US" altLang="en-US" sz="1400" kern="0" dirty="0">
              <a:ea typeface="ＭＳ Ｐゴシック" charset="0"/>
            </a:endParaRPr>
          </a:p>
        </p:txBody>
      </p:sp>
      <p:sp>
        <p:nvSpPr>
          <p:cNvPr id="298" name="Rectangle 171"/>
          <p:cNvSpPr>
            <a:spLocks noChangeArrowheads="1"/>
          </p:cNvSpPr>
          <p:nvPr/>
        </p:nvSpPr>
        <p:spPr bwMode="auto">
          <a:xfrm>
            <a:off x="2924290" y="2231621"/>
            <a:ext cx="347852"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11.5</a:t>
            </a:r>
            <a:endParaRPr lang="en-US" altLang="en-US" sz="1400" kern="0" dirty="0">
              <a:ea typeface="ＭＳ Ｐゴシック" charset="0"/>
            </a:endParaRPr>
          </a:p>
        </p:txBody>
      </p:sp>
      <p:sp>
        <p:nvSpPr>
          <p:cNvPr id="299" name="Rectangle 183"/>
          <p:cNvSpPr>
            <a:spLocks noChangeArrowheads="1"/>
          </p:cNvSpPr>
          <p:nvPr/>
        </p:nvSpPr>
        <p:spPr bwMode="auto">
          <a:xfrm>
            <a:off x="3954535" y="5638978"/>
            <a:ext cx="979435"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Pre-breakfast</a:t>
            </a:r>
          </a:p>
        </p:txBody>
      </p:sp>
      <p:sp>
        <p:nvSpPr>
          <p:cNvPr id="300" name="Rectangle 183"/>
          <p:cNvSpPr>
            <a:spLocks noChangeArrowheads="1"/>
          </p:cNvSpPr>
          <p:nvPr/>
        </p:nvSpPr>
        <p:spPr bwMode="auto">
          <a:xfrm>
            <a:off x="4553863" y="5461927"/>
            <a:ext cx="1065997"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Post-breakfast</a:t>
            </a:r>
          </a:p>
        </p:txBody>
      </p:sp>
      <p:sp>
        <p:nvSpPr>
          <p:cNvPr id="301" name="Rectangle 183"/>
          <p:cNvSpPr>
            <a:spLocks noChangeArrowheads="1"/>
          </p:cNvSpPr>
          <p:nvPr/>
        </p:nvSpPr>
        <p:spPr bwMode="auto">
          <a:xfrm>
            <a:off x="5350194" y="5638977"/>
            <a:ext cx="761427"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Pre-Lunch</a:t>
            </a:r>
          </a:p>
        </p:txBody>
      </p:sp>
      <p:sp>
        <p:nvSpPr>
          <p:cNvPr id="302" name="Rectangle 183"/>
          <p:cNvSpPr>
            <a:spLocks noChangeArrowheads="1"/>
          </p:cNvSpPr>
          <p:nvPr/>
        </p:nvSpPr>
        <p:spPr bwMode="auto">
          <a:xfrm>
            <a:off x="5938714" y="5461927"/>
            <a:ext cx="847989"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Post-Lunch</a:t>
            </a:r>
          </a:p>
        </p:txBody>
      </p:sp>
      <p:sp>
        <p:nvSpPr>
          <p:cNvPr id="303" name="Rectangle 183"/>
          <p:cNvSpPr>
            <a:spLocks noChangeArrowheads="1"/>
          </p:cNvSpPr>
          <p:nvPr/>
        </p:nvSpPr>
        <p:spPr bwMode="auto">
          <a:xfrm>
            <a:off x="6612581" y="5638977"/>
            <a:ext cx="785471"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Pre-Dinner</a:t>
            </a:r>
          </a:p>
        </p:txBody>
      </p:sp>
      <p:sp>
        <p:nvSpPr>
          <p:cNvPr id="304" name="Rectangle 183"/>
          <p:cNvSpPr>
            <a:spLocks noChangeArrowheads="1"/>
          </p:cNvSpPr>
          <p:nvPr/>
        </p:nvSpPr>
        <p:spPr bwMode="auto">
          <a:xfrm>
            <a:off x="7197497" y="5461927"/>
            <a:ext cx="872035"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Post-Dinner</a:t>
            </a:r>
          </a:p>
        </p:txBody>
      </p:sp>
      <p:sp>
        <p:nvSpPr>
          <p:cNvPr id="305" name="Rectangle 183"/>
          <p:cNvSpPr>
            <a:spLocks noChangeArrowheads="1"/>
          </p:cNvSpPr>
          <p:nvPr/>
        </p:nvSpPr>
        <p:spPr bwMode="auto">
          <a:xfrm>
            <a:off x="8103549" y="5638977"/>
            <a:ext cx="605935" cy="184666"/>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200" b="1" kern="0" dirty="0">
                <a:ea typeface="ＭＳ Ｐゴシック" charset="0"/>
              </a:rPr>
              <a:t>Bedtime</a:t>
            </a:r>
          </a:p>
        </p:txBody>
      </p:sp>
      <p:sp>
        <p:nvSpPr>
          <p:cNvPr id="306" name="Line 152"/>
          <p:cNvSpPr>
            <a:spLocks noChangeShapeType="1"/>
          </p:cNvSpPr>
          <p:nvPr/>
        </p:nvSpPr>
        <p:spPr bwMode="auto">
          <a:xfrm>
            <a:off x="8633445" y="1725245"/>
            <a:ext cx="0" cy="3645884"/>
          </a:xfrm>
          <a:prstGeom prst="line">
            <a:avLst/>
          </a:prstGeom>
          <a:noFill/>
          <a:ln w="19050" cap="sq">
            <a:solidFill>
              <a:srgbClr val="000000"/>
            </a:solidFill>
            <a:prstDash val="solid"/>
            <a:miter lim="800000"/>
            <a:headEnd/>
            <a:tailEnd/>
          </a:ln>
          <a:extLst/>
        </p:spPr>
        <p:txBody>
          <a:bodyPr/>
          <a:lstStyle/>
          <a:p>
            <a:endParaRPr lang="en-GB" sz="1400" kern="0" dirty="0">
              <a:solidFill>
                <a:srgbClr val="596169"/>
              </a:solidFill>
              <a:ea typeface="ＭＳ Ｐゴシック" charset="0"/>
            </a:endParaRPr>
          </a:p>
        </p:txBody>
      </p:sp>
      <p:sp>
        <p:nvSpPr>
          <p:cNvPr id="307" name="Rectangle 171"/>
          <p:cNvSpPr>
            <a:spLocks noChangeArrowheads="1"/>
          </p:cNvSpPr>
          <p:nvPr/>
        </p:nvSpPr>
        <p:spPr bwMode="auto">
          <a:xfrm>
            <a:off x="8765374" y="5173005"/>
            <a:ext cx="298159"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100</a:t>
            </a:r>
          </a:p>
        </p:txBody>
      </p:sp>
      <p:sp>
        <p:nvSpPr>
          <p:cNvPr id="308" name="Rectangle 40"/>
          <p:cNvSpPr>
            <a:spLocks noChangeArrowheads="1"/>
          </p:cNvSpPr>
          <p:nvPr/>
        </p:nvSpPr>
        <p:spPr bwMode="auto">
          <a:xfrm>
            <a:off x="8632004" y="1431134"/>
            <a:ext cx="1787446" cy="184666"/>
          </a:xfrm>
          <a:prstGeom prst="rect">
            <a:avLst/>
          </a:prstGeom>
          <a:noFill/>
          <a:ln>
            <a:noFill/>
          </a:ln>
          <a:extLst/>
        </p:spPr>
        <p:txBody>
          <a:bodyPr wrap="squar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r>
              <a:rPr lang="en-US" sz="1200" b="1" dirty="0"/>
              <a:t>Mean (SE) </a:t>
            </a:r>
            <a:r>
              <a:rPr lang="en-US" altLang="en-US" sz="1200" b="1" kern="0" dirty="0">
                <a:ea typeface="ＭＳ Ｐゴシック" charset="0"/>
              </a:rPr>
              <a:t>SMPG, mg/dL</a:t>
            </a:r>
          </a:p>
        </p:txBody>
      </p:sp>
      <p:sp>
        <p:nvSpPr>
          <p:cNvPr id="310" name="Line 154"/>
          <p:cNvSpPr>
            <a:spLocks noChangeShapeType="1"/>
          </p:cNvSpPr>
          <p:nvPr/>
        </p:nvSpPr>
        <p:spPr bwMode="auto">
          <a:xfrm>
            <a:off x="3329775" y="5373216"/>
            <a:ext cx="80686" cy="0"/>
          </a:xfrm>
          <a:prstGeom prst="line">
            <a:avLst/>
          </a:prstGeom>
          <a:noFill/>
          <a:ln w="19050" cap="flat">
            <a:solidFill>
              <a:srgbClr val="000000"/>
            </a:solidFill>
            <a:prstDash val="solid"/>
            <a:miter lim="800000"/>
            <a:headEnd/>
            <a:tailEnd/>
          </a:ln>
          <a:extLst/>
        </p:spPr>
        <p:txBody>
          <a:bodyPr/>
          <a:lstStyle/>
          <a:p>
            <a:pPr>
              <a:defRPr/>
            </a:pPr>
            <a:endParaRPr lang="en-GB" sz="1400" kern="0" dirty="0">
              <a:solidFill>
                <a:srgbClr val="596169"/>
              </a:solidFill>
              <a:ea typeface="ＭＳ Ｐゴシック" charset="0"/>
            </a:endParaRPr>
          </a:p>
        </p:txBody>
      </p:sp>
      <p:sp>
        <p:nvSpPr>
          <p:cNvPr id="311" name="Rectangle 171"/>
          <p:cNvSpPr>
            <a:spLocks noChangeArrowheads="1"/>
          </p:cNvSpPr>
          <p:nvPr/>
        </p:nvSpPr>
        <p:spPr bwMode="auto">
          <a:xfrm>
            <a:off x="3035203" y="5259680"/>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ea typeface="ＭＳ Ｐゴシック" charset="0"/>
              </a:rPr>
              <a:t>5.5</a:t>
            </a:r>
            <a:endParaRPr lang="en-US" altLang="en-US" sz="1400" kern="0" dirty="0">
              <a:ea typeface="ＭＳ Ｐゴシック" charset="0"/>
            </a:endParaRPr>
          </a:p>
        </p:txBody>
      </p:sp>
      <p:sp>
        <p:nvSpPr>
          <p:cNvPr id="262" name="Rounded Rectangle 261"/>
          <p:cNvSpPr/>
          <p:nvPr/>
        </p:nvSpPr>
        <p:spPr>
          <a:xfrm>
            <a:off x="9210675" y="47625"/>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19734789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3" name="Rectangle 10"/>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p>
        </p:txBody>
      </p:sp>
      <p:sp>
        <p:nvSpPr>
          <p:cNvPr id="55304" name="Rectangle 12"/>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p>
        </p:txBody>
      </p:sp>
      <p:sp>
        <p:nvSpPr>
          <p:cNvPr id="55305" name="Rectangle 14"/>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p>
        </p:txBody>
      </p:sp>
      <p:sp>
        <p:nvSpPr>
          <p:cNvPr id="55306" name="Rectangle 16"/>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dirty="0"/>
          </a:p>
        </p:txBody>
      </p:sp>
      <p:sp>
        <p:nvSpPr>
          <p:cNvPr id="95" name="Title 1"/>
          <p:cNvSpPr>
            <a:spLocks noGrp="1"/>
          </p:cNvSpPr>
          <p:nvPr>
            <p:ph type="title" idx="4294967295"/>
          </p:nvPr>
        </p:nvSpPr>
        <p:spPr bwMode="auto">
          <a:xfrm>
            <a:off x="0" y="248020"/>
            <a:ext cx="11887199" cy="12202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en-GB" sz="2800" dirty="0">
                <a:solidFill>
                  <a:schemeClr val="tx1"/>
                </a:solidFill>
                <a:latin typeface="+mn-lt"/>
              </a:rPr>
              <a:t>Gla-300 vs Gla-100 lowered the rate of confirmed (≤70 mg/</a:t>
            </a:r>
            <a:r>
              <a:rPr lang="en-GB" sz="2800" dirty="0" err="1">
                <a:solidFill>
                  <a:schemeClr val="tx1"/>
                </a:solidFill>
                <a:latin typeface="+mn-lt"/>
              </a:rPr>
              <a:t>dL</a:t>
            </a:r>
            <a:r>
              <a:rPr lang="en-GB" sz="2800" dirty="0">
                <a:solidFill>
                  <a:schemeClr val="tx1"/>
                </a:solidFill>
                <a:latin typeface="+mn-lt"/>
              </a:rPr>
              <a:t> </a:t>
            </a:r>
            <a:r>
              <a:rPr lang="en-GB" sz="2800" dirty="0" smtClean="0">
                <a:solidFill>
                  <a:schemeClr val="tx1"/>
                </a:solidFill>
                <a:latin typeface="+mn-lt"/>
              </a:rPr>
              <a:t>) </a:t>
            </a:r>
            <a:r>
              <a:rPr lang="en-GB" sz="2800" dirty="0">
                <a:solidFill>
                  <a:schemeClr val="tx1"/>
                </a:solidFill>
                <a:latin typeface="+mn-lt"/>
              </a:rPr>
              <a:t>or severe </a:t>
            </a:r>
            <a:r>
              <a:rPr lang="en-GB" sz="2800" dirty="0" err="1">
                <a:solidFill>
                  <a:schemeClr val="tx1"/>
                </a:solidFill>
                <a:latin typeface="+mn-lt"/>
              </a:rPr>
              <a:t>hypoglyc</a:t>
            </a:r>
            <a:r>
              <a:rPr lang="en-US" sz="2800" dirty="0">
                <a:solidFill>
                  <a:schemeClr val="tx1"/>
                </a:solidFill>
                <a:latin typeface="+mn-lt"/>
              </a:rPr>
              <a:t>e</a:t>
            </a:r>
            <a:r>
              <a:rPr lang="en-GB" sz="2800" dirty="0" err="1">
                <a:solidFill>
                  <a:schemeClr val="tx1"/>
                </a:solidFill>
                <a:latin typeface="+mn-lt"/>
              </a:rPr>
              <a:t>mia</a:t>
            </a:r>
            <a:r>
              <a:rPr lang="en-GB" sz="2800" dirty="0">
                <a:solidFill>
                  <a:schemeClr val="tx1"/>
                </a:solidFill>
                <a:latin typeface="+mn-lt"/>
              </a:rPr>
              <a:t> at any time of day (24 h) and during the predefined nocturnal period</a:t>
            </a:r>
          </a:p>
        </p:txBody>
      </p:sp>
      <p:sp>
        <p:nvSpPr>
          <p:cNvPr id="97" name="TextBox 9"/>
          <p:cNvSpPr txBox="1">
            <a:spLocks noChangeArrowheads="1"/>
          </p:cNvSpPr>
          <p:nvPr/>
        </p:nvSpPr>
        <p:spPr bwMode="auto">
          <a:xfrm>
            <a:off x="2012676" y="6029122"/>
            <a:ext cx="70517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a:t>Adapted from </a:t>
            </a:r>
            <a:r>
              <a:rPr lang="en-US" sz="800" dirty="0" err="1"/>
              <a:t>Yki-Järvinen</a:t>
            </a:r>
            <a:r>
              <a:rPr lang="en-US" sz="800" dirty="0"/>
              <a:t> H et al. Diabetes Care. 2014</a:t>
            </a:r>
            <a:r>
              <a:rPr lang="en-GB" sz="800" dirty="0"/>
              <a:t>;37:3235-43 (main article and Supplementary Table 3)</a:t>
            </a:r>
            <a:endParaRPr lang="en-AU" sz="800" dirty="0"/>
          </a:p>
          <a:p>
            <a:endParaRPr lang="en-US" altLang="en-US" sz="800" dirty="0"/>
          </a:p>
        </p:txBody>
      </p:sp>
      <p:sp>
        <p:nvSpPr>
          <p:cNvPr id="55300" name="TextBox 11"/>
          <p:cNvSpPr txBox="1">
            <a:spLocks noChangeArrowheads="1"/>
          </p:cNvSpPr>
          <p:nvPr/>
        </p:nvSpPr>
        <p:spPr bwMode="auto">
          <a:xfrm>
            <a:off x="2157439" y="1539097"/>
            <a:ext cx="40003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GB" altLang="en-US" sz="1200" b="1" dirty="0">
                <a:solidFill>
                  <a:srgbClr val="596169"/>
                </a:solidFill>
              </a:rPr>
              <a:t>At any time of day (24 h)</a:t>
            </a:r>
          </a:p>
          <a:p>
            <a:pPr algn="ctr">
              <a:buClr>
                <a:srgbClr val="BCA36A"/>
              </a:buClr>
              <a:buSzPct val="130000"/>
              <a:defRPr/>
            </a:pPr>
            <a:r>
              <a:rPr lang="en-GB" altLang="en-US" sz="1200" kern="0" dirty="0">
                <a:solidFill>
                  <a:srgbClr val="596169"/>
                </a:solidFill>
                <a:ea typeface="ＭＳ Ｐゴシック" charset="0"/>
                <a:cs typeface="Arial" charset="0"/>
              </a:rPr>
              <a:t>Cumulative mean numbers of confirmed</a:t>
            </a:r>
            <a:br>
              <a:rPr lang="en-GB" altLang="en-US" sz="1200" kern="0" dirty="0">
                <a:solidFill>
                  <a:srgbClr val="596169"/>
                </a:solidFill>
                <a:ea typeface="ＭＳ Ｐゴシック" charset="0"/>
                <a:cs typeface="Arial" charset="0"/>
              </a:rPr>
            </a:br>
            <a:r>
              <a:rPr lang="en-GB" altLang="en-US" sz="1200" kern="0" dirty="0">
                <a:solidFill>
                  <a:srgbClr val="596169"/>
                </a:solidFill>
                <a:ea typeface="ＭＳ Ｐゴシック" charset="0"/>
                <a:cs typeface="Arial" charset="0"/>
              </a:rPr>
              <a:t>(≤70 mg/</a:t>
            </a:r>
            <a:r>
              <a:rPr lang="en-GB" altLang="en-US" sz="1200" kern="0" dirty="0" err="1">
                <a:solidFill>
                  <a:srgbClr val="596169"/>
                </a:solidFill>
                <a:ea typeface="ＭＳ Ｐゴシック" charset="0"/>
                <a:cs typeface="Arial" charset="0"/>
              </a:rPr>
              <a:t>dL</a:t>
            </a:r>
            <a:r>
              <a:rPr lang="en-GB" altLang="en-US" sz="1200" kern="0" dirty="0">
                <a:solidFill>
                  <a:srgbClr val="596169"/>
                </a:solidFill>
                <a:ea typeface="ＭＳ Ｐゴシック" charset="0"/>
                <a:cs typeface="Arial" charset="0"/>
              </a:rPr>
              <a:t> </a:t>
            </a:r>
            <a:r>
              <a:rPr lang="en-GB" altLang="en-US" sz="1200" kern="0" dirty="0" smtClean="0">
                <a:solidFill>
                  <a:srgbClr val="596169"/>
                </a:solidFill>
                <a:ea typeface="ＭＳ Ｐゴシック" charset="0"/>
                <a:cs typeface="Arial" charset="0"/>
              </a:rPr>
              <a:t>) </a:t>
            </a:r>
            <a:r>
              <a:rPr lang="en-GB" altLang="en-US" sz="1200" kern="0" dirty="0">
                <a:solidFill>
                  <a:srgbClr val="596169"/>
                </a:solidFill>
                <a:ea typeface="ＭＳ Ｐゴシック" charset="0"/>
                <a:cs typeface="Arial" charset="0"/>
              </a:rPr>
              <a:t>or severe events</a:t>
            </a:r>
          </a:p>
        </p:txBody>
      </p:sp>
      <p:grpSp>
        <p:nvGrpSpPr>
          <p:cNvPr id="3" name="Group 2"/>
          <p:cNvGrpSpPr/>
          <p:nvPr/>
        </p:nvGrpSpPr>
        <p:grpSpPr>
          <a:xfrm>
            <a:off x="2063577" y="2155473"/>
            <a:ext cx="4196121" cy="3520646"/>
            <a:chOff x="4782938" y="2371886"/>
            <a:chExt cx="4196121" cy="3520646"/>
          </a:xfrm>
        </p:grpSpPr>
        <p:sp>
          <p:nvSpPr>
            <p:cNvPr id="56" name="Rectangle 5"/>
            <p:cNvSpPr/>
            <p:nvPr/>
          </p:nvSpPr>
          <p:spPr bwMode="auto">
            <a:xfrm>
              <a:off x="5245543" y="2470834"/>
              <a:ext cx="3531215" cy="3113708"/>
            </a:xfrm>
            <a:custGeom>
              <a:avLst/>
              <a:gdLst>
                <a:gd name="connsiteX0" fmla="*/ 0 w 5054409"/>
                <a:gd name="connsiteY0" fmla="*/ 0 h 3745496"/>
                <a:gd name="connsiteX1" fmla="*/ 5054409 w 5054409"/>
                <a:gd name="connsiteY1" fmla="*/ 0 h 3745496"/>
                <a:gd name="connsiteX2" fmla="*/ 5054409 w 5054409"/>
                <a:gd name="connsiteY2" fmla="*/ 3745496 h 3745496"/>
                <a:gd name="connsiteX3" fmla="*/ 0 w 5054409"/>
                <a:gd name="connsiteY3" fmla="*/ 3745496 h 3745496"/>
                <a:gd name="connsiteX4" fmla="*/ 0 w 5054409"/>
                <a:gd name="connsiteY4" fmla="*/ 0 h 3745496"/>
                <a:gd name="connsiteX0" fmla="*/ 0 w 5056481"/>
                <a:gd name="connsiteY0" fmla="*/ 0 h 3745496"/>
                <a:gd name="connsiteX1" fmla="*/ 5054409 w 5056481"/>
                <a:gd name="connsiteY1" fmla="*/ 0 h 3745496"/>
                <a:gd name="connsiteX2" fmla="*/ 5056481 w 5056481"/>
                <a:gd name="connsiteY2" fmla="*/ 2803018 h 3745496"/>
                <a:gd name="connsiteX3" fmla="*/ 5054409 w 5056481"/>
                <a:gd name="connsiteY3" fmla="*/ 3745496 h 3745496"/>
                <a:gd name="connsiteX4" fmla="*/ 0 w 5056481"/>
                <a:gd name="connsiteY4" fmla="*/ 3745496 h 3745496"/>
                <a:gd name="connsiteX5" fmla="*/ 0 w 5056481"/>
                <a:gd name="connsiteY5" fmla="*/ 0 h 3745496"/>
                <a:gd name="connsiteX0" fmla="*/ 5056481 w 5147921"/>
                <a:gd name="connsiteY0" fmla="*/ 2803018 h 3745496"/>
                <a:gd name="connsiteX1" fmla="*/ 5054409 w 5147921"/>
                <a:gd name="connsiteY1" fmla="*/ 3745496 h 3745496"/>
                <a:gd name="connsiteX2" fmla="*/ 0 w 5147921"/>
                <a:gd name="connsiteY2" fmla="*/ 3745496 h 3745496"/>
                <a:gd name="connsiteX3" fmla="*/ 0 w 5147921"/>
                <a:gd name="connsiteY3" fmla="*/ 0 h 3745496"/>
                <a:gd name="connsiteX4" fmla="*/ 5054409 w 5147921"/>
                <a:gd name="connsiteY4" fmla="*/ 0 h 3745496"/>
                <a:gd name="connsiteX5" fmla="*/ 5147921 w 5147921"/>
                <a:gd name="connsiteY5" fmla="*/ 2894458 h 3745496"/>
                <a:gd name="connsiteX0" fmla="*/ 5056481 w 5056481"/>
                <a:gd name="connsiteY0" fmla="*/ 2803018 h 3745496"/>
                <a:gd name="connsiteX1" fmla="*/ 5054409 w 5056481"/>
                <a:gd name="connsiteY1" fmla="*/ 3745496 h 3745496"/>
                <a:gd name="connsiteX2" fmla="*/ 0 w 5056481"/>
                <a:gd name="connsiteY2" fmla="*/ 3745496 h 3745496"/>
                <a:gd name="connsiteX3" fmla="*/ 0 w 5056481"/>
                <a:gd name="connsiteY3" fmla="*/ 0 h 3745496"/>
                <a:gd name="connsiteX4" fmla="*/ 5054409 w 5056481"/>
                <a:gd name="connsiteY4" fmla="*/ 0 h 3745496"/>
                <a:gd name="connsiteX0" fmla="*/ 5054409 w 5054409"/>
                <a:gd name="connsiteY0" fmla="*/ 3745496 h 3745496"/>
                <a:gd name="connsiteX1" fmla="*/ 0 w 5054409"/>
                <a:gd name="connsiteY1" fmla="*/ 3745496 h 3745496"/>
                <a:gd name="connsiteX2" fmla="*/ 0 w 5054409"/>
                <a:gd name="connsiteY2" fmla="*/ 0 h 3745496"/>
                <a:gd name="connsiteX3" fmla="*/ 5054409 w 5054409"/>
                <a:gd name="connsiteY3" fmla="*/ 0 h 3745496"/>
                <a:gd name="connsiteX0" fmla="*/ 5054409 w 5054409"/>
                <a:gd name="connsiteY0" fmla="*/ 3745496 h 3745496"/>
                <a:gd name="connsiteX1" fmla="*/ 0 w 5054409"/>
                <a:gd name="connsiteY1" fmla="*/ 3745496 h 3745496"/>
                <a:gd name="connsiteX2" fmla="*/ 0 w 5054409"/>
                <a:gd name="connsiteY2" fmla="*/ 0 h 3745496"/>
              </a:gdLst>
              <a:ahLst/>
              <a:cxnLst>
                <a:cxn ang="0">
                  <a:pos x="connsiteX0" y="connsiteY0"/>
                </a:cxn>
                <a:cxn ang="0">
                  <a:pos x="connsiteX1" y="connsiteY1"/>
                </a:cxn>
                <a:cxn ang="0">
                  <a:pos x="connsiteX2" y="connsiteY2"/>
                </a:cxn>
              </a:cxnLst>
              <a:rect l="l" t="t" r="r" b="b"/>
              <a:pathLst>
                <a:path w="5054409" h="3745496">
                  <a:moveTo>
                    <a:pt x="5054409" y="3745496"/>
                  </a:moveTo>
                  <a:lnTo>
                    <a:pt x="0" y="3745496"/>
                  </a:lnTo>
                  <a:lnTo>
                    <a:pt x="0" y="0"/>
                  </a:lnTo>
                </a:path>
              </a:pathLst>
            </a:custGeom>
            <a:noFill/>
            <a:ln w="19050">
              <a:solidFill>
                <a:srgbClr val="4D4D4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cxnSp>
          <p:nvCxnSpPr>
            <p:cNvPr id="57" name="Straight Connector 56"/>
            <p:cNvCxnSpPr/>
            <p:nvPr/>
          </p:nvCxnSpPr>
          <p:spPr bwMode="auto">
            <a:xfrm>
              <a:off x="5187289" y="5584542"/>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bwMode="auto">
            <a:xfrm>
              <a:off x="5187289" y="5066742"/>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bwMode="auto">
            <a:xfrm>
              <a:off x="5187289" y="4547214"/>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bwMode="auto">
            <a:xfrm>
              <a:off x="5187289" y="4031140"/>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bwMode="auto">
            <a:xfrm>
              <a:off x="5187289" y="3513339"/>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bwMode="auto">
            <a:xfrm>
              <a:off x="5187289" y="2993812"/>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bwMode="auto">
            <a:xfrm>
              <a:off x="5187289" y="2474286"/>
              <a:ext cx="58254"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bwMode="auto">
            <a:xfrm rot="5400000">
              <a:off x="5196351"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bwMode="auto">
            <a:xfrm rot="5400000">
              <a:off x="5701789"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bwMode="auto">
            <a:xfrm rot="5400000">
              <a:off x="6205514"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bwMode="auto">
            <a:xfrm rot="5400000">
              <a:off x="6710953"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bwMode="auto">
            <a:xfrm rot="5400000">
              <a:off x="7214678"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bwMode="auto">
            <a:xfrm rot="5400000">
              <a:off x="7718403"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bwMode="auto">
            <a:xfrm rot="5400000">
              <a:off x="8223841"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bwMode="auto">
            <a:xfrm rot="5400000">
              <a:off x="8727566" y="5633734"/>
              <a:ext cx="98382"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5329" name="TextBox 4"/>
            <p:cNvSpPr txBox="1">
              <a:spLocks noChangeArrowheads="1"/>
            </p:cNvSpPr>
            <p:nvPr/>
          </p:nvSpPr>
          <p:spPr bwMode="auto">
            <a:xfrm>
              <a:off x="4782938" y="5468225"/>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0</a:t>
              </a:r>
            </a:p>
          </p:txBody>
        </p:sp>
        <p:sp>
          <p:nvSpPr>
            <p:cNvPr id="55330" name="TextBox 4"/>
            <p:cNvSpPr txBox="1">
              <a:spLocks noChangeArrowheads="1"/>
            </p:cNvSpPr>
            <p:nvPr/>
          </p:nvSpPr>
          <p:spPr bwMode="auto">
            <a:xfrm>
              <a:off x="4782938" y="4951860"/>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2</a:t>
              </a:r>
            </a:p>
          </p:txBody>
        </p:sp>
        <p:sp>
          <p:nvSpPr>
            <p:cNvPr id="55331" name="TextBox 4"/>
            <p:cNvSpPr txBox="1">
              <a:spLocks noChangeArrowheads="1"/>
            </p:cNvSpPr>
            <p:nvPr/>
          </p:nvSpPr>
          <p:spPr bwMode="auto">
            <a:xfrm>
              <a:off x="4782938" y="442598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4</a:t>
              </a:r>
            </a:p>
          </p:txBody>
        </p:sp>
        <p:sp>
          <p:nvSpPr>
            <p:cNvPr id="55332" name="TextBox 4"/>
            <p:cNvSpPr txBox="1">
              <a:spLocks noChangeArrowheads="1"/>
            </p:cNvSpPr>
            <p:nvPr/>
          </p:nvSpPr>
          <p:spPr bwMode="auto">
            <a:xfrm>
              <a:off x="4782938" y="3911076"/>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6</a:t>
              </a:r>
            </a:p>
          </p:txBody>
        </p:sp>
        <p:sp>
          <p:nvSpPr>
            <p:cNvPr id="55333" name="TextBox 4"/>
            <p:cNvSpPr txBox="1">
              <a:spLocks noChangeArrowheads="1"/>
            </p:cNvSpPr>
            <p:nvPr/>
          </p:nvSpPr>
          <p:spPr bwMode="auto">
            <a:xfrm>
              <a:off x="4782938" y="3388856"/>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8</a:t>
              </a:r>
            </a:p>
          </p:txBody>
        </p:sp>
        <p:sp>
          <p:nvSpPr>
            <p:cNvPr id="55334" name="TextBox 4"/>
            <p:cNvSpPr txBox="1">
              <a:spLocks noChangeArrowheads="1"/>
            </p:cNvSpPr>
            <p:nvPr/>
          </p:nvSpPr>
          <p:spPr bwMode="auto">
            <a:xfrm>
              <a:off x="4782938" y="288030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10</a:t>
              </a:r>
            </a:p>
          </p:txBody>
        </p:sp>
        <p:sp>
          <p:nvSpPr>
            <p:cNvPr id="55335" name="TextBox 4"/>
            <p:cNvSpPr txBox="1">
              <a:spLocks noChangeArrowheads="1"/>
            </p:cNvSpPr>
            <p:nvPr/>
          </p:nvSpPr>
          <p:spPr bwMode="auto">
            <a:xfrm>
              <a:off x="4782938" y="2371886"/>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000" dirty="0">
                  <a:solidFill>
                    <a:srgbClr val="4D4D4F"/>
                  </a:solidFill>
                  <a:ea typeface="MS PGothic" panose="020B0600070205080204" pitchFamily="34" charset="-128"/>
                </a:rPr>
                <a:t>12</a:t>
              </a:r>
            </a:p>
          </p:txBody>
        </p:sp>
        <p:sp>
          <p:nvSpPr>
            <p:cNvPr id="55336" name="TextBox 4"/>
            <p:cNvSpPr txBox="1">
              <a:spLocks noChangeArrowheads="1"/>
            </p:cNvSpPr>
            <p:nvPr/>
          </p:nvSpPr>
          <p:spPr bwMode="auto">
            <a:xfrm>
              <a:off x="5044533"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0</a:t>
              </a:r>
            </a:p>
          </p:txBody>
        </p:sp>
        <p:sp>
          <p:nvSpPr>
            <p:cNvPr id="55337" name="TextBox 4"/>
            <p:cNvSpPr txBox="1">
              <a:spLocks noChangeArrowheads="1"/>
            </p:cNvSpPr>
            <p:nvPr/>
          </p:nvSpPr>
          <p:spPr bwMode="auto">
            <a:xfrm>
              <a:off x="8575382"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28</a:t>
              </a:r>
            </a:p>
          </p:txBody>
        </p:sp>
        <p:sp>
          <p:nvSpPr>
            <p:cNvPr id="55338" name="TextBox 4"/>
            <p:cNvSpPr txBox="1">
              <a:spLocks noChangeArrowheads="1"/>
            </p:cNvSpPr>
            <p:nvPr/>
          </p:nvSpPr>
          <p:spPr bwMode="auto">
            <a:xfrm>
              <a:off x="8070784"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24</a:t>
              </a:r>
            </a:p>
          </p:txBody>
        </p:sp>
        <p:sp>
          <p:nvSpPr>
            <p:cNvPr id="55339" name="TextBox 4"/>
            <p:cNvSpPr txBox="1">
              <a:spLocks noChangeArrowheads="1"/>
            </p:cNvSpPr>
            <p:nvPr/>
          </p:nvSpPr>
          <p:spPr bwMode="auto">
            <a:xfrm>
              <a:off x="7566188"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20</a:t>
              </a:r>
            </a:p>
          </p:txBody>
        </p:sp>
        <p:sp>
          <p:nvSpPr>
            <p:cNvPr id="55340" name="TextBox 4"/>
            <p:cNvSpPr txBox="1">
              <a:spLocks noChangeArrowheads="1"/>
            </p:cNvSpPr>
            <p:nvPr/>
          </p:nvSpPr>
          <p:spPr bwMode="auto">
            <a:xfrm>
              <a:off x="7061592"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16</a:t>
              </a:r>
            </a:p>
          </p:txBody>
        </p:sp>
        <p:sp>
          <p:nvSpPr>
            <p:cNvPr id="55341" name="TextBox 4"/>
            <p:cNvSpPr txBox="1">
              <a:spLocks noChangeArrowheads="1"/>
            </p:cNvSpPr>
            <p:nvPr/>
          </p:nvSpPr>
          <p:spPr bwMode="auto">
            <a:xfrm>
              <a:off x="6558322"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12</a:t>
              </a:r>
            </a:p>
          </p:txBody>
        </p:sp>
        <p:sp>
          <p:nvSpPr>
            <p:cNvPr id="55342" name="TextBox 4"/>
            <p:cNvSpPr txBox="1">
              <a:spLocks noChangeArrowheads="1"/>
            </p:cNvSpPr>
            <p:nvPr/>
          </p:nvSpPr>
          <p:spPr bwMode="auto">
            <a:xfrm>
              <a:off x="6053725"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8</a:t>
              </a:r>
            </a:p>
          </p:txBody>
        </p:sp>
        <p:sp>
          <p:nvSpPr>
            <p:cNvPr id="55343" name="TextBox 4"/>
            <p:cNvSpPr txBox="1">
              <a:spLocks noChangeArrowheads="1"/>
            </p:cNvSpPr>
            <p:nvPr/>
          </p:nvSpPr>
          <p:spPr bwMode="auto">
            <a:xfrm>
              <a:off x="5549129" y="5646311"/>
              <a:ext cx="4036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000" dirty="0">
                  <a:solidFill>
                    <a:srgbClr val="4D4D4F"/>
                  </a:solidFill>
                  <a:ea typeface="MS PGothic" panose="020B0600070205080204" pitchFamily="34" charset="-128"/>
                </a:rPr>
                <a:t>4</a:t>
              </a:r>
            </a:p>
          </p:txBody>
        </p:sp>
      </p:grpSp>
      <p:grpSp>
        <p:nvGrpSpPr>
          <p:cNvPr id="5" name="Group 4"/>
          <p:cNvGrpSpPr/>
          <p:nvPr/>
        </p:nvGrpSpPr>
        <p:grpSpPr>
          <a:xfrm>
            <a:off x="2527895" y="3428103"/>
            <a:ext cx="3820771" cy="1941753"/>
            <a:chOff x="5247256" y="3644515"/>
            <a:chExt cx="3820771" cy="1941753"/>
          </a:xfrm>
        </p:grpSpPr>
        <p:sp>
          <p:nvSpPr>
            <p:cNvPr id="89" name="Freeform 88"/>
            <p:cNvSpPr/>
            <p:nvPr/>
          </p:nvSpPr>
          <p:spPr bwMode="auto">
            <a:xfrm>
              <a:off x="6708744" y="3644515"/>
              <a:ext cx="2071440" cy="995903"/>
            </a:xfrm>
            <a:custGeom>
              <a:avLst/>
              <a:gdLst>
                <a:gd name="connsiteX0" fmla="*/ 2476500 w 2476500"/>
                <a:gd name="connsiteY0" fmla="*/ 0 h 720725"/>
                <a:gd name="connsiteX1" fmla="*/ 2368550 w 2476500"/>
                <a:gd name="connsiteY1" fmla="*/ 0 h 720725"/>
                <a:gd name="connsiteX2" fmla="*/ 2368550 w 2476500"/>
                <a:gd name="connsiteY2" fmla="*/ 15875 h 720725"/>
                <a:gd name="connsiteX3" fmla="*/ 2349500 w 2476500"/>
                <a:gd name="connsiteY3" fmla="*/ 15875 h 720725"/>
                <a:gd name="connsiteX4" fmla="*/ 2349500 w 2476500"/>
                <a:gd name="connsiteY4" fmla="*/ 22225 h 720725"/>
                <a:gd name="connsiteX5" fmla="*/ 2327275 w 2476500"/>
                <a:gd name="connsiteY5" fmla="*/ 22225 h 720725"/>
                <a:gd name="connsiteX6" fmla="*/ 2327275 w 2476500"/>
                <a:gd name="connsiteY6" fmla="*/ 31750 h 720725"/>
                <a:gd name="connsiteX7" fmla="*/ 2305050 w 2476500"/>
                <a:gd name="connsiteY7" fmla="*/ 31750 h 720725"/>
                <a:gd name="connsiteX8" fmla="*/ 2305050 w 2476500"/>
                <a:gd name="connsiteY8" fmla="*/ 50800 h 720725"/>
                <a:gd name="connsiteX9" fmla="*/ 2282825 w 2476500"/>
                <a:gd name="connsiteY9" fmla="*/ 50800 h 720725"/>
                <a:gd name="connsiteX10" fmla="*/ 2282825 w 2476500"/>
                <a:gd name="connsiteY10" fmla="*/ 57150 h 720725"/>
                <a:gd name="connsiteX11" fmla="*/ 2282825 w 2476500"/>
                <a:gd name="connsiteY11" fmla="*/ 57150 h 720725"/>
                <a:gd name="connsiteX12" fmla="*/ 2257425 w 2476500"/>
                <a:gd name="connsiteY12" fmla="*/ 57150 h 720725"/>
                <a:gd name="connsiteX13" fmla="*/ 2257425 w 2476500"/>
                <a:gd name="connsiteY13" fmla="*/ 66675 h 720725"/>
                <a:gd name="connsiteX14" fmla="*/ 2238375 w 2476500"/>
                <a:gd name="connsiteY14" fmla="*/ 66675 h 720725"/>
                <a:gd name="connsiteX15" fmla="*/ 2238375 w 2476500"/>
                <a:gd name="connsiteY15" fmla="*/ 69850 h 720725"/>
                <a:gd name="connsiteX16" fmla="*/ 2219325 w 2476500"/>
                <a:gd name="connsiteY16" fmla="*/ 69850 h 720725"/>
                <a:gd name="connsiteX17" fmla="*/ 2219325 w 2476500"/>
                <a:gd name="connsiteY17" fmla="*/ 92075 h 720725"/>
                <a:gd name="connsiteX18" fmla="*/ 2200275 w 2476500"/>
                <a:gd name="connsiteY18" fmla="*/ 92075 h 720725"/>
                <a:gd name="connsiteX19" fmla="*/ 2200275 w 2476500"/>
                <a:gd name="connsiteY19" fmla="*/ 107950 h 720725"/>
                <a:gd name="connsiteX20" fmla="*/ 2174875 w 2476500"/>
                <a:gd name="connsiteY20" fmla="*/ 107950 h 720725"/>
                <a:gd name="connsiteX21" fmla="*/ 2174875 w 2476500"/>
                <a:gd name="connsiteY21" fmla="*/ 117475 h 720725"/>
                <a:gd name="connsiteX22" fmla="*/ 2155825 w 2476500"/>
                <a:gd name="connsiteY22" fmla="*/ 117475 h 720725"/>
                <a:gd name="connsiteX23" fmla="*/ 2155825 w 2476500"/>
                <a:gd name="connsiteY23" fmla="*/ 130175 h 720725"/>
                <a:gd name="connsiteX24" fmla="*/ 2130425 w 2476500"/>
                <a:gd name="connsiteY24" fmla="*/ 130175 h 720725"/>
                <a:gd name="connsiteX25" fmla="*/ 2130425 w 2476500"/>
                <a:gd name="connsiteY25" fmla="*/ 139700 h 720725"/>
                <a:gd name="connsiteX26" fmla="*/ 2111375 w 2476500"/>
                <a:gd name="connsiteY26" fmla="*/ 139700 h 720725"/>
                <a:gd name="connsiteX27" fmla="*/ 2108200 w 2476500"/>
                <a:gd name="connsiteY27" fmla="*/ 146050 h 720725"/>
                <a:gd name="connsiteX28" fmla="*/ 2089150 w 2476500"/>
                <a:gd name="connsiteY28" fmla="*/ 146050 h 720725"/>
                <a:gd name="connsiteX29" fmla="*/ 2089150 w 2476500"/>
                <a:gd name="connsiteY29" fmla="*/ 152400 h 720725"/>
                <a:gd name="connsiteX30" fmla="*/ 2066925 w 2476500"/>
                <a:gd name="connsiteY30" fmla="*/ 152400 h 720725"/>
                <a:gd name="connsiteX31" fmla="*/ 2066925 w 2476500"/>
                <a:gd name="connsiteY31" fmla="*/ 161925 h 720725"/>
                <a:gd name="connsiteX32" fmla="*/ 2044700 w 2476500"/>
                <a:gd name="connsiteY32" fmla="*/ 161925 h 720725"/>
                <a:gd name="connsiteX33" fmla="*/ 2044700 w 2476500"/>
                <a:gd name="connsiteY33" fmla="*/ 171450 h 720725"/>
                <a:gd name="connsiteX34" fmla="*/ 2022475 w 2476500"/>
                <a:gd name="connsiteY34" fmla="*/ 171450 h 720725"/>
                <a:gd name="connsiteX35" fmla="*/ 2022475 w 2476500"/>
                <a:gd name="connsiteY35" fmla="*/ 177800 h 720725"/>
                <a:gd name="connsiteX36" fmla="*/ 2003425 w 2476500"/>
                <a:gd name="connsiteY36" fmla="*/ 177800 h 720725"/>
                <a:gd name="connsiteX37" fmla="*/ 2003425 w 2476500"/>
                <a:gd name="connsiteY37" fmla="*/ 187325 h 720725"/>
                <a:gd name="connsiteX38" fmla="*/ 1981200 w 2476500"/>
                <a:gd name="connsiteY38" fmla="*/ 187325 h 720725"/>
                <a:gd name="connsiteX39" fmla="*/ 1981200 w 2476500"/>
                <a:gd name="connsiteY39" fmla="*/ 193675 h 720725"/>
                <a:gd name="connsiteX40" fmla="*/ 1958975 w 2476500"/>
                <a:gd name="connsiteY40" fmla="*/ 193675 h 720725"/>
                <a:gd name="connsiteX41" fmla="*/ 1958975 w 2476500"/>
                <a:gd name="connsiteY41" fmla="*/ 196850 h 720725"/>
                <a:gd name="connsiteX42" fmla="*/ 1939925 w 2476500"/>
                <a:gd name="connsiteY42" fmla="*/ 196850 h 720725"/>
                <a:gd name="connsiteX43" fmla="*/ 1939925 w 2476500"/>
                <a:gd name="connsiteY43" fmla="*/ 203200 h 720725"/>
                <a:gd name="connsiteX44" fmla="*/ 1917700 w 2476500"/>
                <a:gd name="connsiteY44" fmla="*/ 203200 h 720725"/>
                <a:gd name="connsiteX45" fmla="*/ 1917700 w 2476500"/>
                <a:gd name="connsiteY45" fmla="*/ 212725 h 720725"/>
                <a:gd name="connsiteX46" fmla="*/ 1895475 w 2476500"/>
                <a:gd name="connsiteY46" fmla="*/ 212725 h 720725"/>
                <a:gd name="connsiteX47" fmla="*/ 1895475 w 2476500"/>
                <a:gd name="connsiteY47" fmla="*/ 225425 h 720725"/>
                <a:gd name="connsiteX48" fmla="*/ 1876425 w 2476500"/>
                <a:gd name="connsiteY48" fmla="*/ 225425 h 720725"/>
                <a:gd name="connsiteX49" fmla="*/ 1876425 w 2476500"/>
                <a:gd name="connsiteY49" fmla="*/ 234950 h 720725"/>
                <a:gd name="connsiteX50" fmla="*/ 1854200 w 2476500"/>
                <a:gd name="connsiteY50" fmla="*/ 234950 h 720725"/>
                <a:gd name="connsiteX51" fmla="*/ 1847850 w 2476500"/>
                <a:gd name="connsiteY51" fmla="*/ 238125 h 720725"/>
                <a:gd name="connsiteX52" fmla="*/ 1831975 w 2476500"/>
                <a:gd name="connsiteY52" fmla="*/ 238125 h 720725"/>
                <a:gd name="connsiteX53" fmla="*/ 1831975 w 2476500"/>
                <a:gd name="connsiteY53" fmla="*/ 241300 h 720725"/>
                <a:gd name="connsiteX54" fmla="*/ 1806575 w 2476500"/>
                <a:gd name="connsiteY54" fmla="*/ 241300 h 720725"/>
                <a:gd name="connsiteX55" fmla="*/ 1806575 w 2476500"/>
                <a:gd name="connsiteY55" fmla="*/ 250825 h 720725"/>
                <a:gd name="connsiteX56" fmla="*/ 1784350 w 2476500"/>
                <a:gd name="connsiteY56" fmla="*/ 250825 h 720725"/>
                <a:gd name="connsiteX57" fmla="*/ 1784350 w 2476500"/>
                <a:gd name="connsiteY57" fmla="*/ 257175 h 720725"/>
                <a:gd name="connsiteX58" fmla="*/ 1765300 w 2476500"/>
                <a:gd name="connsiteY58" fmla="*/ 257175 h 720725"/>
                <a:gd name="connsiteX59" fmla="*/ 1765300 w 2476500"/>
                <a:gd name="connsiteY59" fmla="*/ 260350 h 720725"/>
                <a:gd name="connsiteX60" fmla="*/ 1765300 w 2476500"/>
                <a:gd name="connsiteY60" fmla="*/ 260350 h 720725"/>
                <a:gd name="connsiteX61" fmla="*/ 1743075 w 2476500"/>
                <a:gd name="connsiteY61" fmla="*/ 260350 h 720725"/>
                <a:gd name="connsiteX62" fmla="*/ 1743075 w 2476500"/>
                <a:gd name="connsiteY62" fmla="*/ 266700 h 720725"/>
                <a:gd name="connsiteX63" fmla="*/ 1724025 w 2476500"/>
                <a:gd name="connsiteY63" fmla="*/ 266700 h 720725"/>
                <a:gd name="connsiteX64" fmla="*/ 1724025 w 2476500"/>
                <a:gd name="connsiteY64" fmla="*/ 273050 h 720725"/>
                <a:gd name="connsiteX65" fmla="*/ 1701800 w 2476500"/>
                <a:gd name="connsiteY65" fmla="*/ 273050 h 720725"/>
                <a:gd name="connsiteX66" fmla="*/ 1701800 w 2476500"/>
                <a:gd name="connsiteY66" fmla="*/ 276225 h 720725"/>
                <a:gd name="connsiteX67" fmla="*/ 1679575 w 2476500"/>
                <a:gd name="connsiteY67" fmla="*/ 276225 h 720725"/>
                <a:gd name="connsiteX68" fmla="*/ 1679575 w 2476500"/>
                <a:gd name="connsiteY68" fmla="*/ 285750 h 720725"/>
                <a:gd name="connsiteX69" fmla="*/ 1660525 w 2476500"/>
                <a:gd name="connsiteY69" fmla="*/ 285750 h 720725"/>
                <a:gd name="connsiteX70" fmla="*/ 1660525 w 2476500"/>
                <a:gd name="connsiteY70" fmla="*/ 292100 h 720725"/>
                <a:gd name="connsiteX71" fmla="*/ 1638300 w 2476500"/>
                <a:gd name="connsiteY71" fmla="*/ 292100 h 720725"/>
                <a:gd name="connsiteX72" fmla="*/ 1638300 w 2476500"/>
                <a:gd name="connsiteY72" fmla="*/ 298450 h 720725"/>
                <a:gd name="connsiteX73" fmla="*/ 1616075 w 2476500"/>
                <a:gd name="connsiteY73" fmla="*/ 298450 h 720725"/>
                <a:gd name="connsiteX74" fmla="*/ 1616075 w 2476500"/>
                <a:gd name="connsiteY74" fmla="*/ 304800 h 720725"/>
                <a:gd name="connsiteX75" fmla="*/ 1590675 w 2476500"/>
                <a:gd name="connsiteY75" fmla="*/ 304800 h 720725"/>
                <a:gd name="connsiteX76" fmla="*/ 1590675 w 2476500"/>
                <a:gd name="connsiteY76" fmla="*/ 311150 h 720725"/>
                <a:gd name="connsiteX77" fmla="*/ 1574800 w 2476500"/>
                <a:gd name="connsiteY77" fmla="*/ 311150 h 720725"/>
                <a:gd name="connsiteX78" fmla="*/ 1574800 w 2476500"/>
                <a:gd name="connsiteY78" fmla="*/ 320675 h 720725"/>
                <a:gd name="connsiteX79" fmla="*/ 1530350 w 2476500"/>
                <a:gd name="connsiteY79" fmla="*/ 320675 h 720725"/>
                <a:gd name="connsiteX80" fmla="*/ 1527175 w 2476500"/>
                <a:gd name="connsiteY80" fmla="*/ 327025 h 720725"/>
                <a:gd name="connsiteX81" fmla="*/ 1489075 w 2476500"/>
                <a:gd name="connsiteY81" fmla="*/ 327025 h 720725"/>
                <a:gd name="connsiteX82" fmla="*/ 1489075 w 2476500"/>
                <a:gd name="connsiteY82" fmla="*/ 336550 h 720725"/>
                <a:gd name="connsiteX83" fmla="*/ 1460500 w 2476500"/>
                <a:gd name="connsiteY83" fmla="*/ 336550 h 720725"/>
                <a:gd name="connsiteX84" fmla="*/ 1460500 w 2476500"/>
                <a:gd name="connsiteY84" fmla="*/ 339725 h 720725"/>
                <a:gd name="connsiteX85" fmla="*/ 1438275 w 2476500"/>
                <a:gd name="connsiteY85" fmla="*/ 339725 h 720725"/>
                <a:gd name="connsiteX86" fmla="*/ 1438275 w 2476500"/>
                <a:gd name="connsiteY86" fmla="*/ 342900 h 720725"/>
                <a:gd name="connsiteX87" fmla="*/ 1419225 w 2476500"/>
                <a:gd name="connsiteY87" fmla="*/ 342900 h 720725"/>
                <a:gd name="connsiteX88" fmla="*/ 1419225 w 2476500"/>
                <a:gd name="connsiteY88" fmla="*/ 349250 h 720725"/>
                <a:gd name="connsiteX89" fmla="*/ 1400175 w 2476500"/>
                <a:gd name="connsiteY89" fmla="*/ 349250 h 720725"/>
                <a:gd name="connsiteX90" fmla="*/ 1400175 w 2476500"/>
                <a:gd name="connsiteY90" fmla="*/ 352425 h 720725"/>
                <a:gd name="connsiteX91" fmla="*/ 1358900 w 2476500"/>
                <a:gd name="connsiteY91" fmla="*/ 352425 h 720725"/>
                <a:gd name="connsiteX92" fmla="*/ 1358900 w 2476500"/>
                <a:gd name="connsiteY92" fmla="*/ 358775 h 720725"/>
                <a:gd name="connsiteX93" fmla="*/ 1333500 w 2476500"/>
                <a:gd name="connsiteY93" fmla="*/ 358775 h 720725"/>
                <a:gd name="connsiteX94" fmla="*/ 1333500 w 2476500"/>
                <a:gd name="connsiteY94" fmla="*/ 368300 h 720725"/>
                <a:gd name="connsiteX95" fmla="*/ 1311275 w 2476500"/>
                <a:gd name="connsiteY95" fmla="*/ 368300 h 720725"/>
                <a:gd name="connsiteX96" fmla="*/ 1311275 w 2476500"/>
                <a:gd name="connsiteY96" fmla="*/ 374650 h 720725"/>
                <a:gd name="connsiteX97" fmla="*/ 1292225 w 2476500"/>
                <a:gd name="connsiteY97" fmla="*/ 374650 h 720725"/>
                <a:gd name="connsiteX98" fmla="*/ 1292225 w 2476500"/>
                <a:gd name="connsiteY98" fmla="*/ 381000 h 720725"/>
                <a:gd name="connsiteX99" fmla="*/ 1270000 w 2476500"/>
                <a:gd name="connsiteY99" fmla="*/ 381000 h 720725"/>
                <a:gd name="connsiteX100" fmla="*/ 1270000 w 2476500"/>
                <a:gd name="connsiteY100" fmla="*/ 387350 h 720725"/>
                <a:gd name="connsiteX101" fmla="*/ 1250950 w 2476500"/>
                <a:gd name="connsiteY101" fmla="*/ 387350 h 720725"/>
                <a:gd name="connsiteX102" fmla="*/ 1250950 w 2476500"/>
                <a:gd name="connsiteY102" fmla="*/ 393700 h 720725"/>
                <a:gd name="connsiteX103" fmla="*/ 1228725 w 2476500"/>
                <a:gd name="connsiteY103" fmla="*/ 393700 h 720725"/>
                <a:gd name="connsiteX104" fmla="*/ 1228725 w 2476500"/>
                <a:gd name="connsiteY104" fmla="*/ 396875 h 720725"/>
                <a:gd name="connsiteX105" fmla="*/ 1206500 w 2476500"/>
                <a:gd name="connsiteY105" fmla="*/ 396875 h 720725"/>
                <a:gd name="connsiteX106" fmla="*/ 1206500 w 2476500"/>
                <a:gd name="connsiteY106" fmla="*/ 403225 h 720725"/>
                <a:gd name="connsiteX107" fmla="*/ 1206500 w 2476500"/>
                <a:gd name="connsiteY107" fmla="*/ 403225 h 720725"/>
                <a:gd name="connsiteX108" fmla="*/ 1206500 w 2476500"/>
                <a:gd name="connsiteY108" fmla="*/ 403225 h 720725"/>
                <a:gd name="connsiteX109" fmla="*/ 1184275 w 2476500"/>
                <a:gd name="connsiteY109" fmla="*/ 403225 h 720725"/>
                <a:gd name="connsiteX110" fmla="*/ 1184275 w 2476500"/>
                <a:gd name="connsiteY110" fmla="*/ 412750 h 720725"/>
                <a:gd name="connsiteX111" fmla="*/ 1139825 w 2476500"/>
                <a:gd name="connsiteY111" fmla="*/ 415925 h 720725"/>
                <a:gd name="connsiteX112" fmla="*/ 1143000 w 2476500"/>
                <a:gd name="connsiteY112" fmla="*/ 419100 h 720725"/>
                <a:gd name="connsiteX113" fmla="*/ 1117600 w 2476500"/>
                <a:gd name="connsiteY113" fmla="*/ 419100 h 720725"/>
                <a:gd name="connsiteX114" fmla="*/ 1117600 w 2476500"/>
                <a:gd name="connsiteY114" fmla="*/ 425450 h 720725"/>
                <a:gd name="connsiteX115" fmla="*/ 1098550 w 2476500"/>
                <a:gd name="connsiteY115" fmla="*/ 425450 h 720725"/>
                <a:gd name="connsiteX116" fmla="*/ 1098550 w 2476500"/>
                <a:gd name="connsiteY116" fmla="*/ 434975 h 720725"/>
                <a:gd name="connsiteX117" fmla="*/ 1098550 w 2476500"/>
                <a:gd name="connsiteY117" fmla="*/ 434975 h 720725"/>
                <a:gd name="connsiteX118" fmla="*/ 1098550 w 2476500"/>
                <a:gd name="connsiteY118" fmla="*/ 434975 h 720725"/>
                <a:gd name="connsiteX119" fmla="*/ 1098550 w 2476500"/>
                <a:gd name="connsiteY119" fmla="*/ 434975 h 720725"/>
                <a:gd name="connsiteX120" fmla="*/ 1073150 w 2476500"/>
                <a:gd name="connsiteY120" fmla="*/ 434975 h 720725"/>
                <a:gd name="connsiteX121" fmla="*/ 1073150 w 2476500"/>
                <a:gd name="connsiteY121" fmla="*/ 441325 h 720725"/>
                <a:gd name="connsiteX122" fmla="*/ 1031875 w 2476500"/>
                <a:gd name="connsiteY122" fmla="*/ 441325 h 720725"/>
                <a:gd name="connsiteX123" fmla="*/ 1031875 w 2476500"/>
                <a:gd name="connsiteY123" fmla="*/ 447675 h 720725"/>
                <a:gd name="connsiteX124" fmla="*/ 1009650 w 2476500"/>
                <a:gd name="connsiteY124" fmla="*/ 447675 h 720725"/>
                <a:gd name="connsiteX125" fmla="*/ 1009650 w 2476500"/>
                <a:gd name="connsiteY125" fmla="*/ 447675 h 720725"/>
                <a:gd name="connsiteX126" fmla="*/ 987425 w 2476500"/>
                <a:gd name="connsiteY126" fmla="*/ 447675 h 720725"/>
                <a:gd name="connsiteX127" fmla="*/ 987425 w 2476500"/>
                <a:gd name="connsiteY127" fmla="*/ 447675 h 720725"/>
                <a:gd name="connsiteX128" fmla="*/ 987425 w 2476500"/>
                <a:gd name="connsiteY128" fmla="*/ 457200 h 720725"/>
                <a:gd name="connsiteX129" fmla="*/ 968375 w 2476500"/>
                <a:gd name="connsiteY129" fmla="*/ 457200 h 720725"/>
                <a:gd name="connsiteX130" fmla="*/ 965200 w 2476500"/>
                <a:gd name="connsiteY130" fmla="*/ 463550 h 720725"/>
                <a:gd name="connsiteX131" fmla="*/ 946150 w 2476500"/>
                <a:gd name="connsiteY131" fmla="*/ 463550 h 720725"/>
                <a:gd name="connsiteX132" fmla="*/ 946150 w 2476500"/>
                <a:gd name="connsiteY132" fmla="*/ 466725 h 720725"/>
                <a:gd name="connsiteX133" fmla="*/ 923925 w 2476500"/>
                <a:gd name="connsiteY133" fmla="*/ 466725 h 720725"/>
                <a:gd name="connsiteX134" fmla="*/ 923925 w 2476500"/>
                <a:gd name="connsiteY134" fmla="*/ 473075 h 720725"/>
                <a:gd name="connsiteX135" fmla="*/ 904875 w 2476500"/>
                <a:gd name="connsiteY135" fmla="*/ 473075 h 720725"/>
                <a:gd name="connsiteX136" fmla="*/ 904875 w 2476500"/>
                <a:gd name="connsiteY136" fmla="*/ 476250 h 720725"/>
                <a:gd name="connsiteX137" fmla="*/ 882650 w 2476500"/>
                <a:gd name="connsiteY137" fmla="*/ 476250 h 720725"/>
                <a:gd name="connsiteX138" fmla="*/ 882650 w 2476500"/>
                <a:gd name="connsiteY138" fmla="*/ 482600 h 720725"/>
                <a:gd name="connsiteX139" fmla="*/ 860425 w 2476500"/>
                <a:gd name="connsiteY139" fmla="*/ 482600 h 720725"/>
                <a:gd name="connsiteX140" fmla="*/ 860425 w 2476500"/>
                <a:gd name="connsiteY140" fmla="*/ 488950 h 720725"/>
                <a:gd name="connsiteX141" fmla="*/ 838200 w 2476500"/>
                <a:gd name="connsiteY141" fmla="*/ 488950 h 720725"/>
                <a:gd name="connsiteX142" fmla="*/ 838200 w 2476500"/>
                <a:gd name="connsiteY142" fmla="*/ 495300 h 720725"/>
                <a:gd name="connsiteX143" fmla="*/ 819150 w 2476500"/>
                <a:gd name="connsiteY143" fmla="*/ 495300 h 720725"/>
                <a:gd name="connsiteX144" fmla="*/ 819150 w 2476500"/>
                <a:gd name="connsiteY144" fmla="*/ 504825 h 720725"/>
                <a:gd name="connsiteX145" fmla="*/ 793750 w 2476500"/>
                <a:gd name="connsiteY145" fmla="*/ 504825 h 720725"/>
                <a:gd name="connsiteX146" fmla="*/ 793750 w 2476500"/>
                <a:gd name="connsiteY146" fmla="*/ 511175 h 720725"/>
                <a:gd name="connsiteX147" fmla="*/ 774700 w 2476500"/>
                <a:gd name="connsiteY147" fmla="*/ 511175 h 720725"/>
                <a:gd name="connsiteX148" fmla="*/ 774700 w 2476500"/>
                <a:gd name="connsiteY148" fmla="*/ 523875 h 720725"/>
                <a:gd name="connsiteX149" fmla="*/ 752475 w 2476500"/>
                <a:gd name="connsiteY149" fmla="*/ 523875 h 720725"/>
                <a:gd name="connsiteX150" fmla="*/ 752475 w 2476500"/>
                <a:gd name="connsiteY150" fmla="*/ 530225 h 720725"/>
                <a:gd name="connsiteX151" fmla="*/ 730250 w 2476500"/>
                <a:gd name="connsiteY151" fmla="*/ 530225 h 720725"/>
                <a:gd name="connsiteX152" fmla="*/ 730250 w 2476500"/>
                <a:gd name="connsiteY152" fmla="*/ 536575 h 720725"/>
                <a:gd name="connsiteX153" fmla="*/ 711200 w 2476500"/>
                <a:gd name="connsiteY153" fmla="*/ 536575 h 720725"/>
                <a:gd name="connsiteX154" fmla="*/ 711200 w 2476500"/>
                <a:gd name="connsiteY154" fmla="*/ 542925 h 720725"/>
                <a:gd name="connsiteX155" fmla="*/ 685800 w 2476500"/>
                <a:gd name="connsiteY155" fmla="*/ 542925 h 720725"/>
                <a:gd name="connsiteX156" fmla="*/ 685800 w 2476500"/>
                <a:gd name="connsiteY156" fmla="*/ 549275 h 720725"/>
                <a:gd name="connsiteX157" fmla="*/ 663575 w 2476500"/>
                <a:gd name="connsiteY157" fmla="*/ 549275 h 720725"/>
                <a:gd name="connsiteX158" fmla="*/ 663575 w 2476500"/>
                <a:gd name="connsiteY158" fmla="*/ 555625 h 720725"/>
                <a:gd name="connsiteX159" fmla="*/ 644525 w 2476500"/>
                <a:gd name="connsiteY159" fmla="*/ 555625 h 720725"/>
                <a:gd name="connsiteX160" fmla="*/ 644525 w 2476500"/>
                <a:gd name="connsiteY160" fmla="*/ 558800 h 720725"/>
                <a:gd name="connsiteX161" fmla="*/ 603250 w 2476500"/>
                <a:gd name="connsiteY161" fmla="*/ 558800 h 720725"/>
                <a:gd name="connsiteX162" fmla="*/ 603250 w 2476500"/>
                <a:gd name="connsiteY162" fmla="*/ 558800 h 720725"/>
                <a:gd name="connsiteX163" fmla="*/ 600075 w 2476500"/>
                <a:gd name="connsiteY163" fmla="*/ 565150 h 720725"/>
                <a:gd name="connsiteX164" fmla="*/ 577850 w 2476500"/>
                <a:gd name="connsiteY164" fmla="*/ 565150 h 720725"/>
                <a:gd name="connsiteX165" fmla="*/ 581025 w 2476500"/>
                <a:gd name="connsiteY165" fmla="*/ 571500 h 720725"/>
                <a:gd name="connsiteX166" fmla="*/ 558800 w 2476500"/>
                <a:gd name="connsiteY166" fmla="*/ 571500 h 720725"/>
                <a:gd name="connsiteX167" fmla="*/ 558800 w 2476500"/>
                <a:gd name="connsiteY167" fmla="*/ 577850 h 720725"/>
                <a:gd name="connsiteX168" fmla="*/ 558800 w 2476500"/>
                <a:gd name="connsiteY168" fmla="*/ 577850 h 720725"/>
                <a:gd name="connsiteX169" fmla="*/ 558800 w 2476500"/>
                <a:gd name="connsiteY169" fmla="*/ 577850 h 720725"/>
                <a:gd name="connsiteX170" fmla="*/ 536575 w 2476500"/>
                <a:gd name="connsiteY170" fmla="*/ 574675 h 720725"/>
                <a:gd name="connsiteX171" fmla="*/ 536575 w 2476500"/>
                <a:gd name="connsiteY171" fmla="*/ 581025 h 720725"/>
                <a:gd name="connsiteX172" fmla="*/ 514350 w 2476500"/>
                <a:gd name="connsiteY172" fmla="*/ 581025 h 720725"/>
                <a:gd name="connsiteX173" fmla="*/ 514350 w 2476500"/>
                <a:gd name="connsiteY173" fmla="*/ 587375 h 720725"/>
                <a:gd name="connsiteX174" fmla="*/ 473075 w 2476500"/>
                <a:gd name="connsiteY174" fmla="*/ 587375 h 720725"/>
                <a:gd name="connsiteX175" fmla="*/ 473075 w 2476500"/>
                <a:gd name="connsiteY175" fmla="*/ 590550 h 720725"/>
                <a:gd name="connsiteX176" fmla="*/ 450850 w 2476500"/>
                <a:gd name="connsiteY176" fmla="*/ 590550 h 720725"/>
                <a:gd name="connsiteX177" fmla="*/ 450850 w 2476500"/>
                <a:gd name="connsiteY177" fmla="*/ 596900 h 720725"/>
                <a:gd name="connsiteX178" fmla="*/ 428625 w 2476500"/>
                <a:gd name="connsiteY178" fmla="*/ 596900 h 720725"/>
                <a:gd name="connsiteX179" fmla="*/ 428625 w 2476500"/>
                <a:gd name="connsiteY179" fmla="*/ 600075 h 720725"/>
                <a:gd name="connsiteX180" fmla="*/ 409575 w 2476500"/>
                <a:gd name="connsiteY180" fmla="*/ 600075 h 720725"/>
                <a:gd name="connsiteX181" fmla="*/ 409575 w 2476500"/>
                <a:gd name="connsiteY181" fmla="*/ 606425 h 720725"/>
                <a:gd name="connsiteX182" fmla="*/ 387350 w 2476500"/>
                <a:gd name="connsiteY182" fmla="*/ 606425 h 720725"/>
                <a:gd name="connsiteX183" fmla="*/ 387350 w 2476500"/>
                <a:gd name="connsiteY183" fmla="*/ 612775 h 720725"/>
                <a:gd name="connsiteX184" fmla="*/ 361950 w 2476500"/>
                <a:gd name="connsiteY184" fmla="*/ 612775 h 720725"/>
                <a:gd name="connsiteX185" fmla="*/ 361950 w 2476500"/>
                <a:gd name="connsiteY185" fmla="*/ 612775 h 720725"/>
                <a:gd name="connsiteX186" fmla="*/ 361950 w 2476500"/>
                <a:gd name="connsiteY186" fmla="*/ 619125 h 720725"/>
                <a:gd name="connsiteX187" fmla="*/ 342900 w 2476500"/>
                <a:gd name="connsiteY187" fmla="*/ 619125 h 720725"/>
                <a:gd name="connsiteX188" fmla="*/ 342900 w 2476500"/>
                <a:gd name="connsiteY188" fmla="*/ 625475 h 720725"/>
                <a:gd name="connsiteX189" fmla="*/ 320675 w 2476500"/>
                <a:gd name="connsiteY189" fmla="*/ 625475 h 720725"/>
                <a:gd name="connsiteX190" fmla="*/ 320675 w 2476500"/>
                <a:gd name="connsiteY190" fmla="*/ 628650 h 720725"/>
                <a:gd name="connsiteX191" fmla="*/ 298450 w 2476500"/>
                <a:gd name="connsiteY191" fmla="*/ 628650 h 720725"/>
                <a:gd name="connsiteX192" fmla="*/ 298450 w 2476500"/>
                <a:gd name="connsiteY192" fmla="*/ 631825 h 720725"/>
                <a:gd name="connsiteX193" fmla="*/ 279400 w 2476500"/>
                <a:gd name="connsiteY193" fmla="*/ 631825 h 720725"/>
                <a:gd name="connsiteX194" fmla="*/ 279400 w 2476500"/>
                <a:gd name="connsiteY194" fmla="*/ 638175 h 720725"/>
                <a:gd name="connsiteX195" fmla="*/ 257175 w 2476500"/>
                <a:gd name="connsiteY195" fmla="*/ 638175 h 720725"/>
                <a:gd name="connsiteX196" fmla="*/ 257175 w 2476500"/>
                <a:gd name="connsiteY196" fmla="*/ 644525 h 720725"/>
                <a:gd name="connsiteX197" fmla="*/ 234950 w 2476500"/>
                <a:gd name="connsiteY197" fmla="*/ 644525 h 720725"/>
                <a:gd name="connsiteX198" fmla="*/ 234950 w 2476500"/>
                <a:gd name="connsiteY198" fmla="*/ 644525 h 720725"/>
                <a:gd name="connsiteX199" fmla="*/ 234950 w 2476500"/>
                <a:gd name="connsiteY199" fmla="*/ 654050 h 720725"/>
                <a:gd name="connsiteX200" fmla="*/ 212725 w 2476500"/>
                <a:gd name="connsiteY200" fmla="*/ 654050 h 720725"/>
                <a:gd name="connsiteX201" fmla="*/ 212725 w 2476500"/>
                <a:gd name="connsiteY201" fmla="*/ 657225 h 720725"/>
                <a:gd name="connsiteX202" fmla="*/ 187325 w 2476500"/>
                <a:gd name="connsiteY202" fmla="*/ 657225 h 720725"/>
                <a:gd name="connsiteX203" fmla="*/ 187325 w 2476500"/>
                <a:gd name="connsiteY203" fmla="*/ 660400 h 720725"/>
                <a:gd name="connsiteX204" fmla="*/ 171450 w 2476500"/>
                <a:gd name="connsiteY204" fmla="*/ 660400 h 720725"/>
                <a:gd name="connsiteX205" fmla="*/ 171450 w 2476500"/>
                <a:gd name="connsiteY205" fmla="*/ 666750 h 720725"/>
                <a:gd name="connsiteX206" fmla="*/ 146050 w 2476500"/>
                <a:gd name="connsiteY206" fmla="*/ 663575 h 720725"/>
                <a:gd name="connsiteX207" fmla="*/ 146050 w 2476500"/>
                <a:gd name="connsiteY207" fmla="*/ 669925 h 720725"/>
                <a:gd name="connsiteX208" fmla="*/ 130175 w 2476500"/>
                <a:gd name="connsiteY208" fmla="*/ 669925 h 720725"/>
                <a:gd name="connsiteX209" fmla="*/ 130175 w 2476500"/>
                <a:gd name="connsiteY209" fmla="*/ 679450 h 720725"/>
                <a:gd name="connsiteX210" fmla="*/ 107950 w 2476500"/>
                <a:gd name="connsiteY210" fmla="*/ 679450 h 720725"/>
                <a:gd name="connsiteX211" fmla="*/ 107950 w 2476500"/>
                <a:gd name="connsiteY211" fmla="*/ 685800 h 720725"/>
                <a:gd name="connsiteX212" fmla="*/ 85725 w 2476500"/>
                <a:gd name="connsiteY212" fmla="*/ 685800 h 720725"/>
                <a:gd name="connsiteX213" fmla="*/ 85725 w 2476500"/>
                <a:gd name="connsiteY213" fmla="*/ 692150 h 720725"/>
                <a:gd name="connsiteX214" fmla="*/ 66675 w 2476500"/>
                <a:gd name="connsiteY214" fmla="*/ 692150 h 720725"/>
                <a:gd name="connsiteX215" fmla="*/ 66675 w 2476500"/>
                <a:gd name="connsiteY215" fmla="*/ 698500 h 720725"/>
                <a:gd name="connsiteX216" fmla="*/ 41275 w 2476500"/>
                <a:gd name="connsiteY216" fmla="*/ 698500 h 720725"/>
                <a:gd name="connsiteX217" fmla="*/ 41275 w 2476500"/>
                <a:gd name="connsiteY217" fmla="*/ 708025 h 720725"/>
                <a:gd name="connsiteX218" fmla="*/ 22225 w 2476500"/>
                <a:gd name="connsiteY218" fmla="*/ 711200 h 720725"/>
                <a:gd name="connsiteX219" fmla="*/ 19050 w 2476500"/>
                <a:gd name="connsiteY219" fmla="*/ 720725 h 720725"/>
                <a:gd name="connsiteX220" fmla="*/ 19050 w 2476500"/>
                <a:gd name="connsiteY220" fmla="*/ 720725 h 720725"/>
                <a:gd name="connsiteX221" fmla="*/ 0 w 2476500"/>
                <a:gd name="connsiteY221" fmla="*/ 720725 h 720725"/>
                <a:gd name="connsiteX222" fmla="*/ 0 w 2476500"/>
                <a:gd name="connsiteY222" fmla="*/ 720725 h 72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2476500" h="720725">
                  <a:moveTo>
                    <a:pt x="2476500" y="0"/>
                  </a:moveTo>
                  <a:lnTo>
                    <a:pt x="2368550" y="0"/>
                  </a:lnTo>
                  <a:lnTo>
                    <a:pt x="2368550" y="15875"/>
                  </a:lnTo>
                  <a:lnTo>
                    <a:pt x="2349500" y="15875"/>
                  </a:lnTo>
                  <a:lnTo>
                    <a:pt x="2349500" y="22225"/>
                  </a:lnTo>
                  <a:lnTo>
                    <a:pt x="2327275" y="22225"/>
                  </a:lnTo>
                  <a:lnTo>
                    <a:pt x="2327275" y="31750"/>
                  </a:lnTo>
                  <a:lnTo>
                    <a:pt x="2305050" y="31750"/>
                  </a:lnTo>
                  <a:lnTo>
                    <a:pt x="2305050" y="50800"/>
                  </a:lnTo>
                  <a:lnTo>
                    <a:pt x="2282825" y="50800"/>
                  </a:lnTo>
                  <a:lnTo>
                    <a:pt x="2282825" y="57150"/>
                  </a:lnTo>
                  <a:lnTo>
                    <a:pt x="2282825" y="57150"/>
                  </a:lnTo>
                  <a:lnTo>
                    <a:pt x="2257425" y="57150"/>
                  </a:lnTo>
                  <a:lnTo>
                    <a:pt x="2257425" y="66675"/>
                  </a:lnTo>
                  <a:lnTo>
                    <a:pt x="2238375" y="66675"/>
                  </a:lnTo>
                  <a:lnTo>
                    <a:pt x="2238375" y="69850"/>
                  </a:lnTo>
                  <a:lnTo>
                    <a:pt x="2219325" y="69850"/>
                  </a:lnTo>
                  <a:lnTo>
                    <a:pt x="2219325" y="92075"/>
                  </a:lnTo>
                  <a:lnTo>
                    <a:pt x="2200275" y="92075"/>
                  </a:lnTo>
                  <a:lnTo>
                    <a:pt x="2200275" y="107950"/>
                  </a:lnTo>
                  <a:lnTo>
                    <a:pt x="2174875" y="107950"/>
                  </a:lnTo>
                  <a:lnTo>
                    <a:pt x="2174875" y="117475"/>
                  </a:lnTo>
                  <a:lnTo>
                    <a:pt x="2155825" y="117475"/>
                  </a:lnTo>
                  <a:lnTo>
                    <a:pt x="2155825" y="130175"/>
                  </a:lnTo>
                  <a:lnTo>
                    <a:pt x="2130425" y="130175"/>
                  </a:lnTo>
                  <a:lnTo>
                    <a:pt x="2130425" y="139700"/>
                  </a:lnTo>
                  <a:lnTo>
                    <a:pt x="2111375" y="139700"/>
                  </a:lnTo>
                  <a:lnTo>
                    <a:pt x="2108200" y="146050"/>
                  </a:lnTo>
                  <a:lnTo>
                    <a:pt x="2089150" y="146050"/>
                  </a:lnTo>
                  <a:lnTo>
                    <a:pt x="2089150" y="152400"/>
                  </a:lnTo>
                  <a:lnTo>
                    <a:pt x="2066925" y="152400"/>
                  </a:lnTo>
                  <a:lnTo>
                    <a:pt x="2066925" y="161925"/>
                  </a:lnTo>
                  <a:lnTo>
                    <a:pt x="2044700" y="161925"/>
                  </a:lnTo>
                  <a:lnTo>
                    <a:pt x="2044700" y="171450"/>
                  </a:lnTo>
                  <a:lnTo>
                    <a:pt x="2022475" y="171450"/>
                  </a:lnTo>
                  <a:lnTo>
                    <a:pt x="2022475" y="177800"/>
                  </a:lnTo>
                  <a:lnTo>
                    <a:pt x="2003425" y="177800"/>
                  </a:lnTo>
                  <a:lnTo>
                    <a:pt x="2003425" y="187325"/>
                  </a:lnTo>
                  <a:lnTo>
                    <a:pt x="1981200" y="187325"/>
                  </a:lnTo>
                  <a:lnTo>
                    <a:pt x="1981200" y="193675"/>
                  </a:lnTo>
                  <a:lnTo>
                    <a:pt x="1958975" y="193675"/>
                  </a:lnTo>
                  <a:lnTo>
                    <a:pt x="1958975" y="196850"/>
                  </a:lnTo>
                  <a:lnTo>
                    <a:pt x="1939925" y="196850"/>
                  </a:lnTo>
                  <a:lnTo>
                    <a:pt x="1939925" y="203200"/>
                  </a:lnTo>
                  <a:lnTo>
                    <a:pt x="1917700" y="203200"/>
                  </a:lnTo>
                  <a:lnTo>
                    <a:pt x="1917700" y="212725"/>
                  </a:lnTo>
                  <a:lnTo>
                    <a:pt x="1895475" y="212725"/>
                  </a:lnTo>
                  <a:lnTo>
                    <a:pt x="1895475" y="225425"/>
                  </a:lnTo>
                  <a:lnTo>
                    <a:pt x="1876425" y="225425"/>
                  </a:lnTo>
                  <a:lnTo>
                    <a:pt x="1876425" y="234950"/>
                  </a:lnTo>
                  <a:lnTo>
                    <a:pt x="1854200" y="234950"/>
                  </a:lnTo>
                  <a:lnTo>
                    <a:pt x="1847850" y="238125"/>
                  </a:lnTo>
                  <a:lnTo>
                    <a:pt x="1831975" y="238125"/>
                  </a:lnTo>
                  <a:lnTo>
                    <a:pt x="1831975" y="241300"/>
                  </a:lnTo>
                  <a:lnTo>
                    <a:pt x="1806575" y="241300"/>
                  </a:lnTo>
                  <a:lnTo>
                    <a:pt x="1806575" y="250825"/>
                  </a:lnTo>
                  <a:lnTo>
                    <a:pt x="1784350" y="250825"/>
                  </a:lnTo>
                  <a:lnTo>
                    <a:pt x="1784350" y="257175"/>
                  </a:lnTo>
                  <a:lnTo>
                    <a:pt x="1765300" y="257175"/>
                  </a:lnTo>
                  <a:lnTo>
                    <a:pt x="1765300" y="260350"/>
                  </a:lnTo>
                  <a:lnTo>
                    <a:pt x="1765300" y="260350"/>
                  </a:lnTo>
                  <a:lnTo>
                    <a:pt x="1743075" y="260350"/>
                  </a:lnTo>
                  <a:lnTo>
                    <a:pt x="1743075" y="266700"/>
                  </a:lnTo>
                  <a:lnTo>
                    <a:pt x="1724025" y="266700"/>
                  </a:lnTo>
                  <a:lnTo>
                    <a:pt x="1724025" y="273050"/>
                  </a:lnTo>
                  <a:lnTo>
                    <a:pt x="1701800" y="273050"/>
                  </a:lnTo>
                  <a:lnTo>
                    <a:pt x="1701800" y="276225"/>
                  </a:lnTo>
                  <a:lnTo>
                    <a:pt x="1679575" y="276225"/>
                  </a:lnTo>
                  <a:lnTo>
                    <a:pt x="1679575" y="285750"/>
                  </a:lnTo>
                  <a:lnTo>
                    <a:pt x="1660525" y="285750"/>
                  </a:lnTo>
                  <a:lnTo>
                    <a:pt x="1660525" y="292100"/>
                  </a:lnTo>
                  <a:lnTo>
                    <a:pt x="1638300" y="292100"/>
                  </a:lnTo>
                  <a:lnTo>
                    <a:pt x="1638300" y="298450"/>
                  </a:lnTo>
                  <a:lnTo>
                    <a:pt x="1616075" y="298450"/>
                  </a:lnTo>
                  <a:lnTo>
                    <a:pt x="1616075" y="304800"/>
                  </a:lnTo>
                  <a:lnTo>
                    <a:pt x="1590675" y="304800"/>
                  </a:lnTo>
                  <a:lnTo>
                    <a:pt x="1590675" y="311150"/>
                  </a:lnTo>
                  <a:lnTo>
                    <a:pt x="1574800" y="311150"/>
                  </a:lnTo>
                  <a:lnTo>
                    <a:pt x="1574800" y="320675"/>
                  </a:lnTo>
                  <a:lnTo>
                    <a:pt x="1530350" y="320675"/>
                  </a:lnTo>
                  <a:lnTo>
                    <a:pt x="1527175" y="327025"/>
                  </a:lnTo>
                  <a:lnTo>
                    <a:pt x="1489075" y="327025"/>
                  </a:lnTo>
                  <a:lnTo>
                    <a:pt x="1489075" y="336550"/>
                  </a:lnTo>
                  <a:lnTo>
                    <a:pt x="1460500" y="336550"/>
                  </a:lnTo>
                  <a:lnTo>
                    <a:pt x="1460500" y="339725"/>
                  </a:lnTo>
                  <a:lnTo>
                    <a:pt x="1438275" y="339725"/>
                  </a:lnTo>
                  <a:lnTo>
                    <a:pt x="1438275" y="342900"/>
                  </a:lnTo>
                  <a:lnTo>
                    <a:pt x="1419225" y="342900"/>
                  </a:lnTo>
                  <a:lnTo>
                    <a:pt x="1419225" y="349250"/>
                  </a:lnTo>
                  <a:lnTo>
                    <a:pt x="1400175" y="349250"/>
                  </a:lnTo>
                  <a:lnTo>
                    <a:pt x="1400175" y="352425"/>
                  </a:lnTo>
                  <a:lnTo>
                    <a:pt x="1358900" y="352425"/>
                  </a:lnTo>
                  <a:lnTo>
                    <a:pt x="1358900" y="358775"/>
                  </a:lnTo>
                  <a:lnTo>
                    <a:pt x="1333500" y="358775"/>
                  </a:lnTo>
                  <a:lnTo>
                    <a:pt x="1333500" y="368300"/>
                  </a:lnTo>
                  <a:lnTo>
                    <a:pt x="1311275" y="368300"/>
                  </a:lnTo>
                  <a:lnTo>
                    <a:pt x="1311275" y="374650"/>
                  </a:lnTo>
                  <a:lnTo>
                    <a:pt x="1292225" y="374650"/>
                  </a:lnTo>
                  <a:lnTo>
                    <a:pt x="1292225" y="381000"/>
                  </a:lnTo>
                  <a:lnTo>
                    <a:pt x="1270000" y="381000"/>
                  </a:lnTo>
                  <a:lnTo>
                    <a:pt x="1270000" y="387350"/>
                  </a:lnTo>
                  <a:lnTo>
                    <a:pt x="1250950" y="387350"/>
                  </a:lnTo>
                  <a:lnTo>
                    <a:pt x="1250950" y="393700"/>
                  </a:lnTo>
                  <a:lnTo>
                    <a:pt x="1228725" y="393700"/>
                  </a:lnTo>
                  <a:lnTo>
                    <a:pt x="1228725" y="396875"/>
                  </a:lnTo>
                  <a:lnTo>
                    <a:pt x="1206500" y="396875"/>
                  </a:lnTo>
                  <a:lnTo>
                    <a:pt x="1206500" y="403225"/>
                  </a:lnTo>
                  <a:lnTo>
                    <a:pt x="1206500" y="403225"/>
                  </a:lnTo>
                  <a:lnTo>
                    <a:pt x="1206500" y="403225"/>
                  </a:lnTo>
                  <a:lnTo>
                    <a:pt x="1184275" y="403225"/>
                  </a:lnTo>
                  <a:lnTo>
                    <a:pt x="1184275" y="412750"/>
                  </a:lnTo>
                  <a:lnTo>
                    <a:pt x="1139825" y="415925"/>
                  </a:lnTo>
                  <a:lnTo>
                    <a:pt x="1143000" y="419100"/>
                  </a:lnTo>
                  <a:lnTo>
                    <a:pt x="1117600" y="419100"/>
                  </a:lnTo>
                  <a:lnTo>
                    <a:pt x="1117600" y="425450"/>
                  </a:lnTo>
                  <a:lnTo>
                    <a:pt x="1098550" y="425450"/>
                  </a:lnTo>
                  <a:lnTo>
                    <a:pt x="1098550" y="434975"/>
                  </a:lnTo>
                  <a:lnTo>
                    <a:pt x="1098550" y="434975"/>
                  </a:lnTo>
                  <a:lnTo>
                    <a:pt x="1098550" y="434975"/>
                  </a:lnTo>
                  <a:lnTo>
                    <a:pt x="1098550" y="434975"/>
                  </a:lnTo>
                  <a:lnTo>
                    <a:pt x="1073150" y="434975"/>
                  </a:lnTo>
                  <a:lnTo>
                    <a:pt x="1073150" y="441325"/>
                  </a:lnTo>
                  <a:lnTo>
                    <a:pt x="1031875" y="441325"/>
                  </a:lnTo>
                  <a:lnTo>
                    <a:pt x="1031875" y="447675"/>
                  </a:lnTo>
                  <a:lnTo>
                    <a:pt x="1009650" y="447675"/>
                  </a:lnTo>
                  <a:lnTo>
                    <a:pt x="1009650" y="447675"/>
                  </a:lnTo>
                  <a:lnTo>
                    <a:pt x="987425" y="447675"/>
                  </a:lnTo>
                  <a:lnTo>
                    <a:pt x="987425" y="447675"/>
                  </a:lnTo>
                  <a:lnTo>
                    <a:pt x="987425" y="457200"/>
                  </a:lnTo>
                  <a:lnTo>
                    <a:pt x="968375" y="457200"/>
                  </a:lnTo>
                  <a:lnTo>
                    <a:pt x="965200" y="463550"/>
                  </a:lnTo>
                  <a:lnTo>
                    <a:pt x="946150" y="463550"/>
                  </a:lnTo>
                  <a:lnTo>
                    <a:pt x="946150" y="466725"/>
                  </a:lnTo>
                  <a:lnTo>
                    <a:pt x="923925" y="466725"/>
                  </a:lnTo>
                  <a:lnTo>
                    <a:pt x="923925" y="473075"/>
                  </a:lnTo>
                  <a:lnTo>
                    <a:pt x="904875" y="473075"/>
                  </a:lnTo>
                  <a:lnTo>
                    <a:pt x="904875" y="476250"/>
                  </a:lnTo>
                  <a:lnTo>
                    <a:pt x="882650" y="476250"/>
                  </a:lnTo>
                  <a:lnTo>
                    <a:pt x="882650" y="482600"/>
                  </a:lnTo>
                  <a:lnTo>
                    <a:pt x="860425" y="482600"/>
                  </a:lnTo>
                  <a:lnTo>
                    <a:pt x="860425" y="488950"/>
                  </a:lnTo>
                  <a:lnTo>
                    <a:pt x="838200" y="488950"/>
                  </a:lnTo>
                  <a:lnTo>
                    <a:pt x="838200" y="495300"/>
                  </a:lnTo>
                  <a:lnTo>
                    <a:pt x="819150" y="495300"/>
                  </a:lnTo>
                  <a:lnTo>
                    <a:pt x="819150" y="504825"/>
                  </a:lnTo>
                  <a:lnTo>
                    <a:pt x="793750" y="504825"/>
                  </a:lnTo>
                  <a:lnTo>
                    <a:pt x="793750" y="511175"/>
                  </a:lnTo>
                  <a:lnTo>
                    <a:pt x="774700" y="511175"/>
                  </a:lnTo>
                  <a:lnTo>
                    <a:pt x="774700" y="523875"/>
                  </a:lnTo>
                  <a:lnTo>
                    <a:pt x="752475" y="523875"/>
                  </a:lnTo>
                  <a:lnTo>
                    <a:pt x="752475" y="530225"/>
                  </a:lnTo>
                  <a:lnTo>
                    <a:pt x="730250" y="530225"/>
                  </a:lnTo>
                  <a:lnTo>
                    <a:pt x="730250" y="536575"/>
                  </a:lnTo>
                  <a:lnTo>
                    <a:pt x="711200" y="536575"/>
                  </a:lnTo>
                  <a:lnTo>
                    <a:pt x="711200" y="542925"/>
                  </a:lnTo>
                  <a:lnTo>
                    <a:pt x="685800" y="542925"/>
                  </a:lnTo>
                  <a:lnTo>
                    <a:pt x="685800" y="549275"/>
                  </a:lnTo>
                  <a:lnTo>
                    <a:pt x="663575" y="549275"/>
                  </a:lnTo>
                  <a:lnTo>
                    <a:pt x="663575" y="555625"/>
                  </a:lnTo>
                  <a:lnTo>
                    <a:pt x="644525" y="555625"/>
                  </a:lnTo>
                  <a:lnTo>
                    <a:pt x="644525" y="558800"/>
                  </a:lnTo>
                  <a:lnTo>
                    <a:pt x="603250" y="558800"/>
                  </a:lnTo>
                  <a:lnTo>
                    <a:pt x="603250" y="558800"/>
                  </a:lnTo>
                  <a:lnTo>
                    <a:pt x="600075" y="565150"/>
                  </a:lnTo>
                  <a:lnTo>
                    <a:pt x="577850" y="565150"/>
                  </a:lnTo>
                  <a:lnTo>
                    <a:pt x="581025" y="571500"/>
                  </a:lnTo>
                  <a:lnTo>
                    <a:pt x="558800" y="571500"/>
                  </a:lnTo>
                  <a:lnTo>
                    <a:pt x="558800" y="577850"/>
                  </a:lnTo>
                  <a:lnTo>
                    <a:pt x="558800" y="577850"/>
                  </a:lnTo>
                  <a:lnTo>
                    <a:pt x="558800" y="577850"/>
                  </a:lnTo>
                  <a:lnTo>
                    <a:pt x="536575" y="574675"/>
                  </a:lnTo>
                  <a:lnTo>
                    <a:pt x="536575" y="581025"/>
                  </a:lnTo>
                  <a:lnTo>
                    <a:pt x="514350" y="581025"/>
                  </a:lnTo>
                  <a:lnTo>
                    <a:pt x="514350" y="587375"/>
                  </a:lnTo>
                  <a:lnTo>
                    <a:pt x="473075" y="587375"/>
                  </a:lnTo>
                  <a:lnTo>
                    <a:pt x="473075" y="590550"/>
                  </a:lnTo>
                  <a:lnTo>
                    <a:pt x="450850" y="590550"/>
                  </a:lnTo>
                  <a:lnTo>
                    <a:pt x="450850" y="596900"/>
                  </a:lnTo>
                  <a:lnTo>
                    <a:pt x="428625" y="596900"/>
                  </a:lnTo>
                  <a:lnTo>
                    <a:pt x="428625" y="600075"/>
                  </a:lnTo>
                  <a:lnTo>
                    <a:pt x="409575" y="600075"/>
                  </a:lnTo>
                  <a:lnTo>
                    <a:pt x="409575" y="606425"/>
                  </a:lnTo>
                  <a:lnTo>
                    <a:pt x="387350" y="606425"/>
                  </a:lnTo>
                  <a:lnTo>
                    <a:pt x="387350" y="612775"/>
                  </a:lnTo>
                  <a:lnTo>
                    <a:pt x="361950" y="612775"/>
                  </a:lnTo>
                  <a:lnTo>
                    <a:pt x="361950" y="612775"/>
                  </a:lnTo>
                  <a:lnTo>
                    <a:pt x="361950" y="619125"/>
                  </a:lnTo>
                  <a:lnTo>
                    <a:pt x="342900" y="619125"/>
                  </a:lnTo>
                  <a:lnTo>
                    <a:pt x="342900" y="625475"/>
                  </a:lnTo>
                  <a:lnTo>
                    <a:pt x="320675" y="625475"/>
                  </a:lnTo>
                  <a:lnTo>
                    <a:pt x="320675" y="628650"/>
                  </a:lnTo>
                  <a:lnTo>
                    <a:pt x="298450" y="628650"/>
                  </a:lnTo>
                  <a:lnTo>
                    <a:pt x="298450" y="631825"/>
                  </a:lnTo>
                  <a:lnTo>
                    <a:pt x="279400" y="631825"/>
                  </a:lnTo>
                  <a:lnTo>
                    <a:pt x="279400" y="638175"/>
                  </a:lnTo>
                  <a:lnTo>
                    <a:pt x="257175" y="638175"/>
                  </a:lnTo>
                  <a:lnTo>
                    <a:pt x="257175" y="644525"/>
                  </a:lnTo>
                  <a:lnTo>
                    <a:pt x="234950" y="644525"/>
                  </a:lnTo>
                  <a:lnTo>
                    <a:pt x="234950" y="644525"/>
                  </a:lnTo>
                  <a:lnTo>
                    <a:pt x="234950" y="654050"/>
                  </a:lnTo>
                  <a:lnTo>
                    <a:pt x="212725" y="654050"/>
                  </a:lnTo>
                  <a:lnTo>
                    <a:pt x="212725" y="657225"/>
                  </a:lnTo>
                  <a:lnTo>
                    <a:pt x="187325" y="657225"/>
                  </a:lnTo>
                  <a:lnTo>
                    <a:pt x="187325" y="660400"/>
                  </a:lnTo>
                  <a:lnTo>
                    <a:pt x="171450" y="660400"/>
                  </a:lnTo>
                  <a:lnTo>
                    <a:pt x="171450" y="666750"/>
                  </a:lnTo>
                  <a:lnTo>
                    <a:pt x="146050" y="663575"/>
                  </a:lnTo>
                  <a:lnTo>
                    <a:pt x="146050" y="669925"/>
                  </a:lnTo>
                  <a:lnTo>
                    <a:pt x="130175" y="669925"/>
                  </a:lnTo>
                  <a:lnTo>
                    <a:pt x="130175" y="679450"/>
                  </a:lnTo>
                  <a:lnTo>
                    <a:pt x="107950" y="679450"/>
                  </a:lnTo>
                  <a:lnTo>
                    <a:pt x="107950" y="685800"/>
                  </a:lnTo>
                  <a:lnTo>
                    <a:pt x="85725" y="685800"/>
                  </a:lnTo>
                  <a:lnTo>
                    <a:pt x="85725" y="692150"/>
                  </a:lnTo>
                  <a:lnTo>
                    <a:pt x="66675" y="692150"/>
                  </a:lnTo>
                  <a:lnTo>
                    <a:pt x="66675" y="698500"/>
                  </a:lnTo>
                  <a:lnTo>
                    <a:pt x="41275" y="698500"/>
                  </a:lnTo>
                  <a:lnTo>
                    <a:pt x="41275" y="708025"/>
                  </a:lnTo>
                  <a:lnTo>
                    <a:pt x="22225" y="711200"/>
                  </a:lnTo>
                  <a:lnTo>
                    <a:pt x="19050" y="720725"/>
                  </a:lnTo>
                  <a:lnTo>
                    <a:pt x="19050" y="720725"/>
                  </a:lnTo>
                  <a:lnTo>
                    <a:pt x="0" y="720725"/>
                  </a:lnTo>
                  <a:lnTo>
                    <a:pt x="0" y="720725"/>
                  </a:lnTo>
                </a:path>
              </a:pathLst>
            </a:custGeom>
            <a:ln>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sz="1400" dirty="0">
                <a:solidFill>
                  <a:srgbClr val="444492"/>
                </a:solidFill>
              </a:endParaRPr>
            </a:p>
          </p:txBody>
        </p:sp>
        <p:sp>
          <p:nvSpPr>
            <p:cNvPr id="90" name="Freeform 89"/>
            <p:cNvSpPr/>
            <p:nvPr/>
          </p:nvSpPr>
          <p:spPr bwMode="auto">
            <a:xfrm>
              <a:off x="5247256" y="4650775"/>
              <a:ext cx="1471768" cy="935493"/>
            </a:xfrm>
            <a:custGeom>
              <a:avLst/>
              <a:gdLst>
                <a:gd name="connsiteX0" fmla="*/ 0 w 1758950"/>
                <a:gd name="connsiteY0" fmla="*/ 673100 h 676275"/>
                <a:gd name="connsiteX1" fmla="*/ 92075 w 1758950"/>
                <a:gd name="connsiteY1" fmla="*/ 676275 h 676275"/>
                <a:gd name="connsiteX2" fmla="*/ 92075 w 1758950"/>
                <a:gd name="connsiteY2" fmla="*/ 666750 h 676275"/>
                <a:gd name="connsiteX3" fmla="*/ 111125 w 1758950"/>
                <a:gd name="connsiteY3" fmla="*/ 669925 h 676275"/>
                <a:gd name="connsiteX4" fmla="*/ 111125 w 1758950"/>
                <a:gd name="connsiteY4" fmla="*/ 657225 h 676275"/>
                <a:gd name="connsiteX5" fmla="*/ 127000 w 1758950"/>
                <a:gd name="connsiteY5" fmla="*/ 660400 h 676275"/>
                <a:gd name="connsiteX6" fmla="*/ 127000 w 1758950"/>
                <a:gd name="connsiteY6" fmla="*/ 650875 h 676275"/>
                <a:gd name="connsiteX7" fmla="*/ 152400 w 1758950"/>
                <a:gd name="connsiteY7" fmla="*/ 650875 h 676275"/>
                <a:gd name="connsiteX8" fmla="*/ 152400 w 1758950"/>
                <a:gd name="connsiteY8" fmla="*/ 644525 h 676275"/>
                <a:gd name="connsiteX9" fmla="*/ 168275 w 1758950"/>
                <a:gd name="connsiteY9" fmla="*/ 644525 h 676275"/>
                <a:gd name="connsiteX10" fmla="*/ 168275 w 1758950"/>
                <a:gd name="connsiteY10" fmla="*/ 638175 h 676275"/>
                <a:gd name="connsiteX11" fmla="*/ 193675 w 1758950"/>
                <a:gd name="connsiteY11" fmla="*/ 641350 h 676275"/>
                <a:gd name="connsiteX12" fmla="*/ 193675 w 1758950"/>
                <a:gd name="connsiteY12" fmla="*/ 635000 h 676275"/>
                <a:gd name="connsiteX13" fmla="*/ 215900 w 1758950"/>
                <a:gd name="connsiteY13" fmla="*/ 635000 h 676275"/>
                <a:gd name="connsiteX14" fmla="*/ 215900 w 1758950"/>
                <a:gd name="connsiteY14" fmla="*/ 628650 h 676275"/>
                <a:gd name="connsiteX15" fmla="*/ 234950 w 1758950"/>
                <a:gd name="connsiteY15" fmla="*/ 628650 h 676275"/>
                <a:gd name="connsiteX16" fmla="*/ 234950 w 1758950"/>
                <a:gd name="connsiteY16" fmla="*/ 622300 h 676275"/>
                <a:gd name="connsiteX17" fmla="*/ 257175 w 1758950"/>
                <a:gd name="connsiteY17" fmla="*/ 622300 h 676275"/>
                <a:gd name="connsiteX18" fmla="*/ 257175 w 1758950"/>
                <a:gd name="connsiteY18" fmla="*/ 612775 h 676275"/>
                <a:gd name="connsiteX19" fmla="*/ 279400 w 1758950"/>
                <a:gd name="connsiteY19" fmla="*/ 612775 h 676275"/>
                <a:gd name="connsiteX20" fmla="*/ 279400 w 1758950"/>
                <a:gd name="connsiteY20" fmla="*/ 609600 h 676275"/>
                <a:gd name="connsiteX21" fmla="*/ 301625 w 1758950"/>
                <a:gd name="connsiteY21" fmla="*/ 606425 h 676275"/>
                <a:gd name="connsiteX22" fmla="*/ 301625 w 1758950"/>
                <a:gd name="connsiteY22" fmla="*/ 596900 h 676275"/>
                <a:gd name="connsiteX23" fmla="*/ 320675 w 1758950"/>
                <a:gd name="connsiteY23" fmla="*/ 596900 h 676275"/>
                <a:gd name="connsiteX24" fmla="*/ 320675 w 1758950"/>
                <a:gd name="connsiteY24" fmla="*/ 596900 h 676275"/>
                <a:gd name="connsiteX25" fmla="*/ 323850 w 1758950"/>
                <a:gd name="connsiteY25" fmla="*/ 587375 h 676275"/>
                <a:gd name="connsiteX26" fmla="*/ 346075 w 1758950"/>
                <a:gd name="connsiteY26" fmla="*/ 587375 h 676275"/>
                <a:gd name="connsiteX27" fmla="*/ 346075 w 1758950"/>
                <a:gd name="connsiteY27" fmla="*/ 581025 h 676275"/>
                <a:gd name="connsiteX28" fmla="*/ 368300 w 1758950"/>
                <a:gd name="connsiteY28" fmla="*/ 581025 h 676275"/>
                <a:gd name="connsiteX29" fmla="*/ 368300 w 1758950"/>
                <a:gd name="connsiteY29" fmla="*/ 571500 h 676275"/>
                <a:gd name="connsiteX30" fmla="*/ 387350 w 1758950"/>
                <a:gd name="connsiteY30" fmla="*/ 571500 h 676275"/>
                <a:gd name="connsiteX31" fmla="*/ 387350 w 1758950"/>
                <a:gd name="connsiteY31" fmla="*/ 561975 h 676275"/>
                <a:gd name="connsiteX32" fmla="*/ 409575 w 1758950"/>
                <a:gd name="connsiteY32" fmla="*/ 561975 h 676275"/>
                <a:gd name="connsiteX33" fmla="*/ 409575 w 1758950"/>
                <a:gd name="connsiteY33" fmla="*/ 552450 h 676275"/>
                <a:gd name="connsiteX34" fmla="*/ 428625 w 1758950"/>
                <a:gd name="connsiteY34" fmla="*/ 552450 h 676275"/>
                <a:gd name="connsiteX35" fmla="*/ 428625 w 1758950"/>
                <a:gd name="connsiteY35" fmla="*/ 546100 h 676275"/>
                <a:gd name="connsiteX36" fmla="*/ 450850 w 1758950"/>
                <a:gd name="connsiteY36" fmla="*/ 546100 h 676275"/>
                <a:gd name="connsiteX37" fmla="*/ 450850 w 1758950"/>
                <a:gd name="connsiteY37" fmla="*/ 536575 h 676275"/>
                <a:gd name="connsiteX38" fmla="*/ 476250 w 1758950"/>
                <a:gd name="connsiteY38" fmla="*/ 533400 h 676275"/>
                <a:gd name="connsiteX39" fmla="*/ 473075 w 1758950"/>
                <a:gd name="connsiteY39" fmla="*/ 527050 h 676275"/>
                <a:gd name="connsiteX40" fmla="*/ 492125 w 1758950"/>
                <a:gd name="connsiteY40" fmla="*/ 527050 h 676275"/>
                <a:gd name="connsiteX41" fmla="*/ 492125 w 1758950"/>
                <a:gd name="connsiteY41" fmla="*/ 520700 h 676275"/>
                <a:gd name="connsiteX42" fmla="*/ 514350 w 1758950"/>
                <a:gd name="connsiteY42" fmla="*/ 520700 h 676275"/>
                <a:gd name="connsiteX43" fmla="*/ 514350 w 1758950"/>
                <a:gd name="connsiteY43" fmla="*/ 504825 h 676275"/>
                <a:gd name="connsiteX44" fmla="*/ 536575 w 1758950"/>
                <a:gd name="connsiteY44" fmla="*/ 504825 h 676275"/>
                <a:gd name="connsiteX45" fmla="*/ 536575 w 1758950"/>
                <a:gd name="connsiteY45" fmla="*/ 501650 h 676275"/>
                <a:gd name="connsiteX46" fmla="*/ 561975 w 1758950"/>
                <a:gd name="connsiteY46" fmla="*/ 501650 h 676275"/>
                <a:gd name="connsiteX47" fmla="*/ 561975 w 1758950"/>
                <a:gd name="connsiteY47" fmla="*/ 492125 h 676275"/>
                <a:gd name="connsiteX48" fmla="*/ 581025 w 1758950"/>
                <a:gd name="connsiteY48" fmla="*/ 492125 h 676275"/>
                <a:gd name="connsiteX49" fmla="*/ 581025 w 1758950"/>
                <a:gd name="connsiteY49" fmla="*/ 482600 h 676275"/>
                <a:gd name="connsiteX50" fmla="*/ 603250 w 1758950"/>
                <a:gd name="connsiteY50" fmla="*/ 482600 h 676275"/>
                <a:gd name="connsiteX51" fmla="*/ 603250 w 1758950"/>
                <a:gd name="connsiteY51" fmla="*/ 473075 h 676275"/>
                <a:gd name="connsiteX52" fmla="*/ 625475 w 1758950"/>
                <a:gd name="connsiteY52" fmla="*/ 473075 h 676275"/>
                <a:gd name="connsiteX53" fmla="*/ 625475 w 1758950"/>
                <a:gd name="connsiteY53" fmla="*/ 463550 h 676275"/>
                <a:gd name="connsiteX54" fmla="*/ 644525 w 1758950"/>
                <a:gd name="connsiteY54" fmla="*/ 463550 h 676275"/>
                <a:gd name="connsiteX55" fmla="*/ 644525 w 1758950"/>
                <a:gd name="connsiteY55" fmla="*/ 457200 h 676275"/>
                <a:gd name="connsiteX56" fmla="*/ 663575 w 1758950"/>
                <a:gd name="connsiteY56" fmla="*/ 457200 h 676275"/>
                <a:gd name="connsiteX57" fmla="*/ 663575 w 1758950"/>
                <a:gd name="connsiteY57" fmla="*/ 450850 h 676275"/>
                <a:gd name="connsiteX58" fmla="*/ 688975 w 1758950"/>
                <a:gd name="connsiteY58" fmla="*/ 450850 h 676275"/>
                <a:gd name="connsiteX59" fmla="*/ 688975 w 1758950"/>
                <a:gd name="connsiteY59" fmla="*/ 438150 h 676275"/>
                <a:gd name="connsiteX60" fmla="*/ 708025 w 1758950"/>
                <a:gd name="connsiteY60" fmla="*/ 441325 h 676275"/>
                <a:gd name="connsiteX61" fmla="*/ 708025 w 1758950"/>
                <a:gd name="connsiteY61" fmla="*/ 428625 h 676275"/>
                <a:gd name="connsiteX62" fmla="*/ 730250 w 1758950"/>
                <a:gd name="connsiteY62" fmla="*/ 428625 h 676275"/>
                <a:gd name="connsiteX63" fmla="*/ 730250 w 1758950"/>
                <a:gd name="connsiteY63" fmla="*/ 422275 h 676275"/>
                <a:gd name="connsiteX64" fmla="*/ 752475 w 1758950"/>
                <a:gd name="connsiteY64" fmla="*/ 422275 h 676275"/>
                <a:gd name="connsiteX65" fmla="*/ 752475 w 1758950"/>
                <a:gd name="connsiteY65" fmla="*/ 415925 h 676275"/>
                <a:gd name="connsiteX66" fmla="*/ 774700 w 1758950"/>
                <a:gd name="connsiteY66" fmla="*/ 415925 h 676275"/>
                <a:gd name="connsiteX67" fmla="*/ 774700 w 1758950"/>
                <a:gd name="connsiteY67" fmla="*/ 415925 h 676275"/>
                <a:gd name="connsiteX68" fmla="*/ 774700 w 1758950"/>
                <a:gd name="connsiteY68" fmla="*/ 409575 h 676275"/>
                <a:gd name="connsiteX69" fmla="*/ 800100 w 1758950"/>
                <a:gd name="connsiteY69" fmla="*/ 406400 h 676275"/>
                <a:gd name="connsiteX70" fmla="*/ 800100 w 1758950"/>
                <a:gd name="connsiteY70" fmla="*/ 400050 h 676275"/>
                <a:gd name="connsiteX71" fmla="*/ 815975 w 1758950"/>
                <a:gd name="connsiteY71" fmla="*/ 400050 h 676275"/>
                <a:gd name="connsiteX72" fmla="*/ 815975 w 1758950"/>
                <a:gd name="connsiteY72" fmla="*/ 390525 h 676275"/>
                <a:gd name="connsiteX73" fmla="*/ 838200 w 1758950"/>
                <a:gd name="connsiteY73" fmla="*/ 390525 h 676275"/>
                <a:gd name="connsiteX74" fmla="*/ 838200 w 1758950"/>
                <a:gd name="connsiteY74" fmla="*/ 384175 h 676275"/>
                <a:gd name="connsiteX75" fmla="*/ 860425 w 1758950"/>
                <a:gd name="connsiteY75" fmla="*/ 384175 h 676275"/>
                <a:gd name="connsiteX76" fmla="*/ 860425 w 1758950"/>
                <a:gd name="connsiteY76" fmla="*/ 377825 h 676275"/>
                <a:gd name="connsiteX77" fmla="*/ 882650 w 1758950"/>
                <a:gd name="connsiteY77" fmla="*/ 377825 h 676275"/>
                <a:gd name="connsiteX78" fmla="*/ 882650 w 1758950"/>
                <a:gd name="connsiteY78" fmla="*/ 365125 h 676275"/>
                <a:gd name="connsiteX79" fmla="*/ 904875 w 1758950"/>
                <a:gd name="connsiteY79" fmla="*/ 365125 h 676275"/>
                <a:gd name="connsiteX80" fmla="*/ 904875 w 1758950"/>
                <a:gd name="connsiteY80" fmla="*/ 361950 h 676275"/>
                <a:gd name="connsiteX81" fmla="*/ 927100 w 1758950"/>
                <a:gd name="connsiteY81" fmla="*/ 361950 h 676275"/>
                <a:gd name="connsiteX82" fmla="*/ 927100 w 1758950"/>
                <a:gd name="connsiteY82" fmla="*/ 355600 h 676275"/>
                <a:gd name="connsiteX83" fmla="*/ 949325 w 1758950"/>
                <a:gd name="connsiteY83" fmla="*/ 355600 h 676275"/>
                <a:gd name="connsiteX84" fmla="*/ 949325 w 1758950"/>
                <a:gd name="connsiteY84" fmla="*/ 349250 h 676275"/>
                <a:gd name="connsiteX85" fmla="*/ 965200 w 1758950"/>
                <a:gd name="connsiteY85" fmla="*/ 349250 h 676275"/>
                <a:gd name="connsiteX86" fmla="*/ 965200 w 1758950"/>
                <a:gd name="connsiteY86" fmla="*/ 342900 h 676275"/>
                <a:gd name="connsiteX87" fmla="*/ 987425 w 1758950"/>
                <a:gd name="connsiteY87" fmla="*/ 346075 h 676275"/>
                <a:gd name="connsiteX88" fmla="*/ 990600 w 1758950"/>
                <a:gd name="connsiteY88" fmla="*/ 336550 h 676275"/>
                <a:gd name="connsiteX89" fmla="*/ 1012825 w 1758950"/>
                <a:gd name="connsiteY89" fmla="*/ 333375 h 676275"/>
                <a:gd name="connsiteX90" fmla="*/ 1012825 w 1758950"/>
                <a:gd name="connsiteY90" fmla="*/ 327025 h 676275"/>
                <a:gd name="connsiteX91" fmla="*/ 1038225 w 1758950"/>
                <a:gd name="connsiteY91" fmla="*/ 327025 h 676275"/>
                <a:gd name="connsiteX92" fmla="*/ 1038225 w 1758950"/>
                <a:gd name="connsiteY92" fmla="*/ 320675 h 676275"/>
                <a:gd name="connsiteX93" fmla="*/ 1050925 w 1758950"/>
                <a:gd name="connsiteY93" fmla="*/ 320675 h 676275"/>
                <a:gd name="connsiteX94" fmla="*/ 1050925 w 1758950"/>
                <a:gd name="connsiteY94" fmla="*/ 314325 h 676275"/>
                <a:gd name="connsiteX95" fmla="*/ 1076325 w 1758950"/>
                <a:gd name="connsiteY95" fmla="*/ 314325 h 676275"/>
                <a:gd name="connsiteX96" fmla="*/ 1076325 w 1758950"/>
                <a:gd name="connsiteY96" fmla="*/ 307975 h 676275"/>
                <a:gd name="connsiteX97" fmla="*/ 1101725 w 1758950"/>
                <a:gd name="connsiteY97" fmla="*/ 307975 h 676275"/>
                <a:gd name="connsiteX98" fmla="*/ 1098550 w 1758950"/>
                <a:gd name="connsiteY98" fmla="*/ 298450 h 676275"/>
                <a:gd name="connsiteX99" fmla="*/ 1117600 w 1758950"/>
                <a:gd name="connsiteY99" fmla="*/ 298450 h 676275"/>
                <a:gd name="connsiteX100" fmla="*/ 1117600 w 1758950"/>
                <a:gd name="connsiteY100" fmla="*/ 292100 h 676275"/>
                <a:gd name="connsiteX101" fmla="*/ 1143000 w 1758950"/>
                <a:gd name="connsiteY101" fmla="*/ 292100 h 676275"/>
                <a:gd name="connsiteX102" fmla="*/ 1143000 w 1758950"/>
                <a:gd name="connsiteY102" fmla="*/ 285750 h 676275"/>
                <a:gd name="connsiteX103" fmla="*/ 1165225 w 1758950"/>
                <a:gd name="connsiteY103" fmla="*/ 285750 h 676275"/>
                <a:gd name="connsiteX104" fmla="*/ 1165225 w 1758950"/>
                <a:gd name="connsiteY104" fmla="*/ 279400 h 676275"/>
                <a:gd name="connsiteX105" fmla="*/ 1165225 w 1758950"/>
                <a:gd name="connsiteY105" fmla="*/ 279400 h 676275"/>
                <a:gd name="connsiteX106" fmla="*/ 1184275 w 1758950"/>
                <a:gd name="connsiteY106" fmla="*/ 279400 h 676275"/>
                <a:gd name="connsiteX107" fmla="*/ 1184275 w 1758950"/>
                <a:gd name="connsiteY107" fmla="*/ 269875 h 676275"/>
                <a:gd name="connsiteX108" fmla="*/ 1203325 w 1758950"/>
                <a:gd name="connsiteY108" fmla="*/ 269875 h 676275"/>
                <a:gd name="connsiteX109" fmla="*/ 1203325 w 1758950"/>
                <a:gd name="connsiteY109" fmla="*/ 257175 h 676275"/>
                <a:gd name="connsiteX110" fmla="*/ 1231900 w 1758950"/>
                <a:gd name="connsiteY110" fmla="*/ 257175 h 676275"/>
                <a:gd name="connsiteX111" fmla="*/ 1231900 w 1758950"/>
                <a:gd name="connsiteY111" fmla="*/ 244475 h 676275"/>
                <a:gd name="connsiteX112" fmla="*/ 1247775 w 1758950"/>
                <a:gd name="connsiteY112" fmla="*/ 247650 h 676275"/>
                <a:gd name="connsiteX113" fmla="*/ 1247775 w 1758950"/>
                <a:gd name="connsiteY113" fmla="*/ 238125 h 676275"/>
                <a:gd name="connsiteX114" fmla="*/ 1270000 w 1758950"/>
                <a:gd name="connsiteY114" fmla="*/ 238125 h 676275"/>
                <a:gd name="connsiteX115" fmla="*/ 1270000 w 1758950"/>
                <a:gd name="connsiteY115" fmla="*/ 225425 h 676275"/>
                <a:gd name="connsiteX116" fmla="*/ 1270000 w 1758950"/>
                <a:gd name="connsiteY116" fmla="*/ 225425 h 676275"/>
                <a:gd name="connsiteX117" fmla="*/ 1292225 w 1758950"/>
                <a:gd name="connsiteY117" fmla="*/ 225425 h 676275"/>
                <a:gd name="connsiteX118" fmla="*/ 1292225 w 1758950"/>
                <a:gd name="connsiteY118" fmla="*/ 212725 h 676275"/>
                <a:gd name="connsiteX119" fmla="*/ 1314450 w 1758950"/>
                <a:gd name="connsiteY119" fmla="*/ 212725 h 676275"/>
                <a:gd name="connsiteX120" fmla="*/ 1314450 w 1758950"/>
                <a:gd name="connsiteY120" fmla="*/ 203200 h 676275"/>
                <a:gd name="connsiteX121" fmla="*/ 1336675 w 1758950"/>
                <a:gd name="connsiteY121" fmla="*/ 203200 h 676275"/>
                <a:gd name="connsiteX122" fmla="*/ 1336675 w 1758950"/>
                <a:gd name="connsiteY122" fmla="*/ 190500 h 676275"/>
                <a:gd name="connsiteX123" fmla="*/ 1355725 w 1758950"/>
                <a:gd name="connsiteY123" fmla="*/ 190500 h 676275"/>
                <a:gd name="connsiteX124" fmla="*/ 1358900 w 1758950"/>
                <a:gd name="connsiteY124" fmla="*/ 180975 h 676275"/>
                <a:gd name="connsiteX125" fmla="*/ 1381125 w 1758950"/>
                <a:gd name="connsiteY125" fmla="*/ 180975 h 676275"/>
                <a:gd name="connsiteX126" fmla="*/ 1381125 w 1758950"/>
                <a:gd name="connsiteY126" fmla="*/ 174625 h 676275"/>
                <a:gd name="connsiteX127" fmla="*/ 1400175 w 1758950"/>
                <a:gd name="connsiteY127" fmla="*/ 174625 h 676275"/>
                <a:gd name="connsiteX128" fmla="*/ 1400175 w 1758950"/>
                <a:gd name="connsiteY128" fmla="*/ 161925 h 676275"/>
                <a:gd name="connsiteX129" fmla="*/ 1419225 w 1758950"/>
                <a:gd name="connsiteY129" fmla="*/ 161925 h 676275"/>
                <a:gd name="connsiteX130" fmla="*/ 1419225 w 1758950"/>
                <a:gd name="connsiteY130" fmla="*/ 152400 h 676275"/>
                <a:gd name="connsiteX131" fmla="*/ 1441450 w 1758950"/>
                <a:gd name="connsiteY131" fmla="*/ 152400 h 676275"/>
                <a:gd name="connsiteX132" fmla="*/ 1441450 w 1758950"/>
                <a:gd name="connsiteY132" fmla="*/ 142875 h 676275"/>
                <a:gd name="connsiteX133" fmla="*/ 1466850 w 1758950"/>
                <a:gd name="connsiteY133" fmla="*/ 142875 h 676275"/>
                <a:gd name="connsiteX134" fmla="*/ 1466850 w 1758950"/>
                <a:gd name="connsiteY134" fmla="*/ 133350 h 676275"/>
                <a:gd name="connsiteX135" fmla="*/ 1466850 w 1758950"/>
                <a:gd name="connsiteY135" fmla="*/ 133350 h 676275"/>
                <a:gd name="connsiteX136" fmla="*/ 1485900 w 1758950"/>
                <a:gd name="connsiteY136" fmla="*/ 133350 h 676275"/>
                <a:gd name="connsiteX137" fmla="*/ 1485900 w 1758950"/>
                <a:gd name="connsiteY137" fmla="*/ 123825 h 676275"/>
                <a:gd name="connsiteX138" fmla="*/ 1508125 w 1758950"/>
                <a:gd name="connsiteY138" fmla="*/ 123825 h 676275"/>
                <a:gd name="connsiteX139" fmla="*/ 1508125 w 1758950"/>
                <a:gd name="connsiteY139" fmla="*/ 117475 h 676275"/>
                <a:gd name="connsiteX140" fmla="*/ 1527175 w 1758950"/>
                <a:gd name="connsiteY140" fmla="*/ 117475 h 676275"/>
                <a:gd name="connsiteX141" fmla="*/ 1530350 w 1758950"/>
                <a:gd name="connsiteY141" fmla="*/ 111125 h 676275"/>
                <a:gd name="connsiteX142" fmla="*/ 1549400 w 1758950"/>
                <a:gd name="connsiteY142" fmla="*/ 107950 h 676275"/>
                <a:gd name="connsiteX143" fmla="*/ 1552575 w 1758950"/>
                <a:gd name="connsiteY143" fmla="*/ 95250 h 676275"/>
                <a:gd name="connsiteX144" fmla="*/ 1571625 w 1758950"/>
                <a:gd name="connsiteY144" fmla="*/ 95250 h 676275"/>
                <a:gd name="connsiteX145" fmla="*/ 1571625 w 1758950"/>
                <a:gd name="connsiteY145" fmla="*/ 85725 h 676275"/>
                <a:gd name="connsiteX146" fmla="*/ 1571625 w 1758950"/>
                <a:gd name="connsiteY146" fmla="*/ 85725 h 676275"/>
                <a:gd name="connsiteX147" fmla="*/ 1590675 w 1758950"/>
                <a:gd name="connsiteY147" fmla="*/ 85725 h 676275"/>
                <a:gd name="connsiteX148" fmla="*/ 1593850 w 1758950"/>
                <a:gd name="connsiteY148" fmla="*/ 76200 h 676275"/>
                <a:gd name="connsiteX149" fmla="*/ 1616075 w 1758950"/>
                <a:gd name="connsiteY149" fmla="*/ 76200 h 676275"/>
                <a:gd name="connsiteX150" fmla="*/ 1616075 w 1758950"/>
                <a:gd name="connsiteY150" fmla="*/ 63500 h 676275"/>
                <a:gd name="connsiteX151" fmla="*/ 1635125 w 1758950"/>
                <a:gd name="connsiteY151" fmla="*/ 63500 h 676275"/>
                <a:gd name="connsiteX152" fmla="*/ 1635125 w 1758950"/>
                <a:gd name="connsiteY152" fmla="*/ 60325 h 676275"/>
                <a:gd name="connsiteX153" fmla="*/ 1660525 w 1758950"/>
                <a:gd name="connsiteY153" fmla="*/ 57150 h 676275"/>
                <a:gd name="connsiteX154" fmla="*/ 1657350 w 1758950"/>
                <a:gd name="connsiteY154" fmla="*/ 47625 h 676275"/>
                <a:gd name="connsiteX155" fmla="*/ 1679575 w 1758950"/>
                <a:gd name="connsiteY155" fmla="*/ 47625 h 676275"/>
                <a:gd name="connsiteX156" fmla="*/ 1679575 w 1758950"/>
                <a:gd name="connsiteY156" fmla="*/ 47625 h 676275"/>
                <a:gd name="connsiteX157" fmla="*/ 1682750 w 1758950"/>
                <a:gd name="connsiteY157" fmla="*/ 34925 h 676275"/>
                <a:gd name="connsiteX158" fmla="*/ 1704975 w 1758950"/>
                <a:gd name="connsiteY158" fmla="*/ 31750 h 676275"/>
                <a:gd name="connsiteX159" fmla="*/ 1701800 w 1758950"/>
                <a:gd name="connsiteY159" fmla="*/ 19050 h 676275"/>
                <a:gd name="connsiteX160" fmla="*/ 1724025 w 1758950"/>
                <a:gd name="connsiteY160" fmla="*/ 19050 h 676275"/>
                <a:gd name="connsiteX161" fmla="*/ 1724025 w 1758950"/>
                <a:gd name="connsiteY161" fmla="*/ 6350 h 676275"/>
                <a:gd name="connsiteX162" fmla="*/ 1743075 w 1758950"/>
                <a:gd name="connsiteY162" fmla="*/ 6350 h 676275"/>
                <a:gd name="connsiteX163" fmla="*/ 1743075 w 1758950"/>
                <a:gd name="connsiteY163" fmla="*/ 0 h 676275"/>
                <a:gd name="connsiteX164" fmla="*/ 1749425 w 1758950"/>
                <a:gd name="connsiteY164" fmla="*/ 0 h 676275"/>
                <a:gd name="connsiteX165" fmla="*/ 1758950 w 1758950"/>
                <a:gd name="connsiteY165" fmla="*/ 0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758950" h="676275">
                  <a:moveTo>
                    <a:pt x="0" y="673100"/>
                  </a:moveTo>
                  <a:lnTo>
                    <a:pt x="92075" y="676275"/>
                  </a:lnTo>
                  <a:lnTo>
                    <a:pt x="92075" y="666750"/>
                  </a:lnTo>
                  <a:lnTo>
                    <a:pt x="111125" y="669925"/>
                  </a:lnTo>
                  <a:lnTo>
                    <a:pt x="111125" y="657225"/>
                  </a:lnTo>
                  <a:lnTo>
                    <a:pt x="127000" y="660400"/>
                  </a:lnTo>
                  <a:lnTo>
                    <a:pt x="127000" y="650875"/>
                  </a:lnTo>
                  <a:lnTo>
                    <a:pt x="152400" y="650875"/>
                  </a:lnTo>
                  <a:lnTo>
                    <a:pt x="152400" y="644525"/>
                  </a:lnTo>
                  <a:lnTo>
                    <a:pt x="168275" y="644525"/>
                  </a:lnTo>
                  <a:lnTo>
                    <a:pt x="168275" y="638175"/>
                  </a:lnTo>
                  <a:lnTo>
                    <a:pt x="193675" y="641350"/>
                  </a:lnTo>
                  <a:lnTo>
                    <a:pt x="193675" y="635000"/>
                  </a:lnTo>
                  <a:lnTo>
                    <a:pt x="215900" y="635000"/>
                  </a:lnTo>
                  <a:lnTo>
                    <a:pt x="215900" y="628650"/>
                  </a:lnTo>
                  <a:lnTo>
                    <a:pt x="234950" y="628650"/>
                  </a:lnTo>
                  <a:lnTo>
                    <a:pt x="234950" y="622300"/>
                  </a:lnTo>
                  <a:lnTo>
                    <a:pt x="257175" y="622300"/>
                  </a:lnTo>
                  <a:lnTo>
                    <a:pt x="257175" y="612775"/>
                  </a:lnTo>
                  <a:lnTo>
                    <a:pt x="279400" y="612775"/>
                  </a:lnTo>
                  <a:lnTo>
                    <a:pt x="279400" y="609600"/>
                  </a:lnTo>
                  <a:lnTo>
                    <a:pt x="301625" y="606425"/>
                  </a:lnTo>
                  <a:lnTo>
                    <a:pt x="301625" y="596900"/>
                  </a:lnTo>
                  <a:lnTo>
                    <a:pt x="320675" y="596900"/>
                  </a:lnTo>
                  <a:lnTo>
                    <a:pt x="320675" y="596900"/>
                  </a:lnTo>
                  <a:lnTo>
                    <a:pt x="323850" y="587375"/>
                  </a:lnTo>
                  <a:lnTo>
                    <a:pt x="346075" y="587375"/>
                  </a:lnTo>
                  <a:lnTo>
                    <a:pt x="346075" y="581025"/>
                  </a:lnTo>
                  <a:lnTo>
                    <a:pt x="368300" y="581025"/>
                  </a:lnTo>
                  <a:lnTo>
                    <a:pt x="368300" y="571500"/>
                  </a:lnTo>
                  <a:lnTo>
                    <a:pt x="387350" y="571500"/>
                  </a:lnTo>
                  <a:lnTo>
                    <a:pt x="387350" y="561975"/>
                  </a:lnTo>
                  <a:lnTo>
                    <a:pt x="409575" y="561975"/>
                  </a:lnTo>
                  <a:lnTo>
                    <a:pt x="409575" y="552450"/>
                  </a:lnTo>
                  <a:lnTo>
                    <a:pt x="428625" y="552450"/>
                  </a:lnTo>
                  <a:lnTo>
                    <a:pt x="428625" y="546100"/>
                  </a:lnTo>
                  <a:lnTo>
                    <a:pt x="450850" y="546100"/>
                  </a:lnTo>
                  <a:lnTo>
                    <a:pt x="450850" y="536575"/>
                  </a:lnTo>
                  <a:lnTo>
                    <a:pt x="476250" y="533400"/>
                  </a:lnTo>
                  <a:lnTo>
                    <a:pt x="473075" y="527050"/>
                  </a:lnTo>
                  <a:lnTo>
                    <a:pt x="492125" y="527050"/>
                  </a:lnTo>
                  <a:lnTo>
                    <a:pt x="492125" y="520700"/>
                  </a:lnTo>
                  <a:lnTo>
                    <a:pt x="514350" y="520700"/>
                  </a:lnTo>
                  <a:lnTo>
                    <a:pt x="514350" y="504825"/>
                  </a:lnTo>
                  <a:lnTo>
                    <a:pt x="536575" y="504825"/>
                  </a:lnTo>
                  <a:lnTo>
                    <a:pt x="536575" y="501650"/>
                  </a:lnTo>
                  <a:lnTo>
                    <a:pt x="561975" y="501650"/>
                  </a:lnTo>
                  <a:lnTo>
                    <a:pt x="561975" y="492125"/>
                  </a:lnTo>
                  <a:lnTo>
                    <a:pt x="581025" y="492125"/>
                  </a:lnTo>
                  <a:lnTo>
                    <a:pt x="581025" y="482600"/>
                  </a:lnTo>
                  <a:lnTo>
                    <a:pt x="603250" y="482600"/>
                  </a:lnTo>
                  <a:lnTo>
                    <a:pt x="603250" y="473075"/>
                  </a:lnTo>
                  <a:lnTo>
                    <a:pt x="625475" y="473075"/>
                  </a:lnTo>
                  <a:lnTo>
                    <a:pt x="625475" y="463550"/>
                  </a:lnTo>
                  <a:lnTo>
                    <a:pt x="644525" y="463550"/>
                  </a:lnTo>
                  <a:lnTo>
                    <a:pt x="644525" y="457200"/>
                  </a:lnTo>
                  <a:lnTo>
                    <a:pt x="663575" y="457200"/>
                  </a:lnTo>
                  <a:lnTo>
                    <a:pt x="663575" y="450850"/>
                  </a:lnTo>
                  <a:lnTo>
                    <a:pt x="688975" y="450850"/>
                  </a:lnTo>
                  <a:lnTo>
                    <a:pt x="688975" y="438150"/>
                  </a:lnTo>
                  <a:lnTo>
                    <a:pt x="708025" y="441325"/>
                  </a:lnTo>
                  <a:lnTo>
                    <a:pt x="708025" y="428625"/>
                  </a:lnTo>
                  <a:lnTo>
                    <a:pt x="730250" y="428625"/>
                  </a:lnTo>
                  <a:lnTo>
                    <a:pt x="730250" y="422275"/>
                  </a:lnTo>
                  <a:lnTo>
                    <a:pt x="752475" y="422275"/>
                  </a:lnTo>
                  <a:lnTo>
                    <a:pt x="752475" y="415925"/>
                  </a:lnTo>
                  <a:lnTo>
                    <a:pt x="774700" y="415925"/>
                  </a:lnTo>
                  <a:lnTo>
                    <a:pt x="774700" y="415925"/>
                  </a:lnTo>
                  <a:lnTo>
                    <a:pt x="774700" y="409575"/>
                  </a:lnTo>
                  <a:lnTo>
                    <a:pt x="800100" y="406400"/>
                  </a:lnTo>
                  <a:lnTo>
                    <a:pt x="800100" y="400050"/>
                  </a:lnTo>
                  <a:lnTo>
                    <a:pt x="815975" y="400050"/>
                  </a:lnTo>
                  <a:lnTo>
                    <a:pt x="815975" y="390525"/>
                  </a:lnTo>
                  <a:lnTo>
                    <a:pt x="838200" y="390525"/>
                  </a:lnTo>
                  <a:lnTo>
                    <a:pt x="838200" y="384175"/>
                  </a:lnTo>
                  <a:lnTo>
                    <a:pt x="860425" y="384175"/>
                  </a:lnTo>
                  <a:lnTo>
                    <a:pt x="860425" y="377825"/>
                  </a:lnTo>
                  <a:lnTo>
                    <a:pt x="882650" y="377825"/>
                  </a:lnTo>
                  <a:lnTo>
                    <a:pt x="882650" y="365125"/>
                  </a:lnTo>
                  <a:lnTo>
                    <a:pt x="904875" y="365125"/>
                  </a:lnTo>
                  <a:lnTo>
                    <a:pt x="904875" y="361950"/>
                  </a:lnTo>
                  <a:lnTo>
                    <a:pt x="927100" y="361950"/>
                  </a:lnTo>
                  <a:lnTo>
                    <a:pt x="927100" y="355600"/>
                  </a:lnTo>
                  <a:lnTo>
                    <a:pt x="949325" y="355600"/>
                  </a:lnTo>
                  <a:lnTo>
                    <a:pt x="949325" y="349250"/>
                  </a:lnTo>
                  <a:lnTo>
                    <a:pt x="965200" y="349250"/>
                  </a:lnTo>
                  <a:lnTo>
                    <a:pt x="965200" y="342900"/>
                  </a:lnTo>
                  <a:lnTo>
                    <a:pt x="987425" y="346075"/>
                  </a:lnTo>
                  <a:lnTo>
                    <a:pt x="990600" y="336550"/>
                  </a:lnTo>
                  <a:lnTo>
                    <a:pt x="1012825" y="333375"/>
                  </a:lnTo>
                  <a:lnTo>
                    <a:pt x="1012825" y="327025"/>
                  </a:lnTo>
                  <a:lnTo>
                    <a:pt x="1038225" y="327025"/>
                  </a:lnTo>
                  <a:lnTo>
                    <a:pt x="1038225" y="320675"/>
                  </a:lnTo>
                  <a:lnTo>
                    <a:pt x="1050925" y="320675"/>
                  </a:lnTo>
                  <a:lnTo>
                    <a:pt x="1050925" y="314325"/>
                  </a:lnTo>
                  <a:lnTo>
                    <a:pt x="1076325" y="314325"/>
                  </a:lnTo>
                  <a:lnTo>
                    <a:pt x="1076325" y="307975"/>
                  </a:lnTo>
                  <a:lnTo>
                    <a:pt x="1101725" y="307975"/>
                  </a:lnTo>
                  <a:lnTo>
                    <a:pt x="1098550" y="298450"/>
                  </a:lnTo>
                  <a:lnTo>
                    <a:pt x="1117600" y="298450"/>
                  </a:lnTo>
                  <a:lnTo>
                    <a:pt x="1117600" y="292100"/>
                  </a:lnTo>
                  <a:lnTo>
                    <a:pt x="1143000" y="292100"/>
                  </a:lnTo>
                  <a:lnTo>
                    <a:pt x="1143000" y="285750"/>
                  </a:lnTo>
                  <a:lnTo>
                    <a:pt x="1165225" y="285750"/>
                  </a:lnTo>
                  <a:lnTo>
                    <a:pt x="1165225" y="279400"/>
                  </a:lnTo>
                  <a:lnTo>
                    <a:pt x="1165225" y="279400"/>
                  </a:lnTo>
                  <a:lnTo>
                    <a:pt x="1184275" y="279400"/>
                  </a:lnTo>
                  <a:lnTo>
                    <a:pt x="1184275" y="269875"/>
                  </a:lnTo>
                  <a:lnTo>
                    <a:pt x="1203325" y="269875"/>
                  </a:lnTo>
                  <a:lnTo>
                    <a:pt x="1203325" y="257175"/>
                  </a:lnTo>
                  <a:lnTo>
                    <a:pt x="1231900" y="257175"/>
                  </a:lnTo>
                  <a:lnTo>
                    <a:pt x="1231900" y="244475"/>
                  </a:lnTo>
                  <a:lnTo>
                    <a:pt x="1247775" y="247650"/>
                  </a:lnTo>
                  <a:lnTo>
                    <a:pt x="1247775" y="238125"/>
                  </a:lnTo>
                  <a:lnTo>
                    <a:pt x="1270000" y="238125"/>
                  </a:lnTo>
                  <a:lnTo>
                    <a:pt x="1270000" y="225425"/>
                  </a:lnTo>
                  <a:lnTo>
                    <a:pt x="1270000" y="225425"/>
                  </a:lnTo>
                  <a:lnTo>
                    <a:pt x="1292225" y="225425"/>
                  </a:lnTo>
                  <a:lnTo>
                    <a:pt x="1292225" y="212725"/>
                  </a:lnTo>
                  <a:lnTo>
                    <a:pt x="1314450" y="212725"/>
                  </a:lnTo>
                  <a:lnTo>
                    <a:pt x="1314450" y="203200"/>
                  </a:lnTo>
                  <a:lnTo>
                    <a:pt x="1336675" y="203200"/>
                  </a:lnTo>
                  <a:lnTo>
                    <a:pt x="1336675" y="190500"/>
                  </a:lnTo>
                  <a:lnTo>
                    <a:pt x="1355725" y="190500"/>
                  </a:lnTo>
                  <a:lnTo>
                    <a:pt x="1358900" y="180975"/>
                  </a:lnTo>
                  <a:lnTo>
                    <a:pt x="1381125" y="180975"/>
                  </a:lnTo>
                  <a:lnTo>
                    <a:pt x="1381125" y="174625"/>
                  </a:lnTo>
                  <a:lnTo>
                    <a:pt x="1400175" y="174625"/>
                  </a:lnTo>
                  <a:lnTo>
                    <a:pt x="1400175" y="161925"/>
                  </a:lnTo>
                  <a:lnTo>
                    <a:pt x="1419225" y="161925"/>
                  </a:lnTo>
                  <a:lnTo>
                    <a:pt x="1419225" y="152400"/>
                  </a:lnTo>
                  <a:lnTo>
                    <a:pt x="1441450" y="152400"/>
                  </a:lnTo>
                  <a:lnTo>
                    <a:pt x="1441450" y="142875"/>
                  </a:lnTo>
                  <a:lnTo>
                    <a:pt x="1466850" y="142875"/>
                  </a:lnTo>
                  <a:lnTo>
                    <a:pt x="1466850" y="133350"/>
                  </a:lnTo>
                  <a:lnTo>
                    <a:pt x="1466850" y="133350"/>
                  </a:lnTo>
                  <a:lnTo>
                    <a:pt x="1485900" y="133350"/>
                  </a:lnTo>
                  <a:lnTo>
                    <a:pt x="1485900" y="123825"/>
                  </a:lnTo>
                  <a:lnTo>
                    <a:pt x="1508125" y="123825"/>
                  </a:lnTo>
                  <a:lnTo>
                    <a:pt x="1508125" y="117475"/>
                  </a:lnTo>
                  <a:lnTo>
                    <a:pt x="1527175" y="117475"/>
                  </a:lnTo>
                  <a:lnTo>
                    <a:pt x="1530350" y="111125"/>
                  </a:lnTo>
                  <a:lnTo>
                    <a:pt x="1549400" y="107950"/>
                  </a:lnTo>
                  <a:lnTo>
                    <a:pt x="1552575" y="95250"/>
                  </a:lnTo>
                  <a:lnTo>
                    <a:pt x="1571625" y="95250"/>
                  </a:lnTo>
                  <a:lnTo>
                    <a:pt x="1571625" y="85725"/>
                  </a:lnTo>
                  <a:lnTo>
                    <a:pt x="1571625" y="85725"/>
                  </a:lnTo>
                  <a:lnTo>
                    <a:pt x="1590675" y="85725"/>
                  </a:lnTo>
                  <a:lnTo>
                    <a:pt x="1593850" y="76200"/>
                  </a:lnTo>
                  <a:lnTo>
                    <a:pt x="1616075" y="76200"/>
                  </a:lnTo>
                  <a:lnTo>
                    <a:pt x="1616075" y="63500"/>
                  </a:lnTo>
                  <a:lnTo>
                    <a:pt x="1635125" y="63500"/>
                  </a:lnTo>
                  <a:lnTo>
                    <a:pt x="1635125" y="60325"/>
                  </a:lnTo>
                  <a:lnTo>
                    <a:pt x="1660525" y="57150"/>
                  </a:lnTo>
                  <a:lnTo>
                    <a:pt x="1657350" y="47625"/>
                  </a:lnTo>
                  <a:lnTo>
                    <a:pt x="1679575" y="47625"/>
                  </a:lnTo>
                  <a:lnTo>
                    <a:pt x="1679575" y="47625"/>
                  </a:lnTo>
                  <a:lnTo>
                    <a:pt x="1682750" y="34925"/>
                  </a:lnTo>
                  <a:lnTo>
                    <a:pt x="1704975" y="31750"/>
                  </a:lnTo>
                  <a:lnTo>
                    <a:pt x="1701800" y="19050"/>
                  </a:lnTo>
                  <a:lnTo>
                    <a:pt x="1724025" y="19050"/>
                  </a:lnTo>
                  <a:lnTo>
                    <a:pt x="1724025" y="6350"/>
                  </a:lnTo>
                  <a:lnTo>
                    <a:pt x="1743075" y="6350"/>
                  </a:lnTo>
                  <a:lnTo>
                    <a:pt x="1743075" y="0"/>
                  </a:lnTo>
                  <a:lnTo>
                    <a:pt x="1749425" y="0"/>
                  </a:lnTo>
                  <a:lnTo>
                    <a:pt x="1758950" y="0"/>
                  </a:lnTo>
                </a:path>
              </a:pathLst>
            </a:custGeom>
            <a:ln>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sz="1400" dirty="0">
                <a:solidFill>
                  <a:srgbClr val="444492"/>
                </a:solidFill>
              </a:endParaRPr>
            </a:p>
          </p:txBody>
        </p:sp>
        <p:sp>
          <p:nvSpPr>
            <p:cNvPr id="55350" name="TextBox 135"/>
            <p:cNvSpPr txBox="1">
              <a:spLocks noChangeArrowheads="1"/>
            </p:cNvSpPr>
            <p:nvPr/>
          </p:nvSpPr>
          <p:spPr bwMode="auto">
            <a:xfrm>
              <a:off x="7880897" y="4095495"/>
              <a:ext cx="118713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chemeClr val="accent2"/>
                  </a:solidFill>
                  <a:ea typeface="MS PGothic" panose="020B0600070205080204" pitchFamily="34" charset="-128"/>
                </a:rPr>
                <a:t>Gla-300</a:t>
              </a:r>
            </a:p>
          </p:txBody>
        </p:sp>
      </p:grpSp>
      <p:grpSp>
        <p:nvGrpSpPr>
          <p:cNvPr id="4" name="Group 3"/>
          <p:cNvGrpSpPr/>
          <p:nvPr/>
        </p:nvGrpSpPr>
        <p:grpSpPr>
          <a:xfrm>
            <a:off x="2521041" y="2884411"/>
            <a:ext cx="3541497" cy="2464732"/>
            <a:chOff x="5240402" y="3100824"/>
            <a:chExt cx="3541497" cy="2464732"/>
          </a:xfrm>
        </p:grpSpPr>
        <p:sp>
          <p:nvSpPr>
            <p:cNvPr id="91" name="Freeform 90"/>
            <p:cNvSpPr/>
            <p:nvPr/>
          </p:nvSpPr>
          <p:spPr bwMode="auto">
            <a:xfrm>
              <a:off x="6290687" y="3100824"/>
              <a:ext cx="2491212" cy="1581019"/>
            </a:xfrm>
            <a:custGeom>
              <a:avLst/>
              <a:gdLst>
                <a:gd name="connsiteX0" fmla="*/ 2976733 w 2976733"/>
                <a:gd name="connsiteY0" fmla="*/ 0 h 1141355"/>
                <a:gd name="connsiteX1" fmla="*/ 2920817 w 2976733"/>
                <a:gd name="connsiteY1" fmla="*/ 0 h 1141355"/>
                <a:gd name="connsiteX2" fmla="*/ 2920817 w 2976733"/>
                <a:gd name="connsiteY2" fmla="*/ 39470 h 1141355"/>
                <a:gd name="connsiteX3" fmla="*/ 2897792 w 2976733"/>
                <a:gd name="connsiteY3" fmla="*/ 39470 h 1141355"/>
                <a:gd name="connsiteX4" fmla="*/ 2897792 w 2976733"/>
                <a:gd name="connsiteY4" fmla="*/ 39470 h 1141355"/>
                <a:gd name="connsiteX5" fmla="*/ 2864900 w 2976733"/>
                <a:gd name="connsiteY5" fmla="*/ 39470 h 1141355"/>
                <a:gd name="connsiteX6" fmla="*/ 2864900 w 2976733"/>
                <a:gd name="connsiteY6" fmla="*/ 65784 h 1141355"/>
                <a:gd name="connsiteX7" fmla="*/ 2828719 w 2976733"/>
                <a:gd name="connsiteY7" fmla="*/ 65784 h 1141355"/>
                <a:gd name="connsiteX8" fmla="*/ 2828719 w 2976733"/>
                <a:gd name="connsiteY8" fmla="*/ 75651 h 1141355"/>
                <a:gd name="connsiteX9" fmla="*/ 2746489 w 2976733"/>
                <a:gd name="connsiteY9" fmla="*/ 75651 h 1141355"/>
                <a:gd name="connsiteX10" fmla="*/ 2746489 w 2976733"/>
                <a:gd name="connsiteY10" fmla="*/ 85519 h 1141355"/>
                <a:gd name="connsiteX11" fmla="*/ 2736621 w 2976733"/>
                <a:gd name="connsiteY11" fmla="*/ 85519 h 1141355"/>
                <a:gd name="connsiteX12" fmla="*/ 2736621 w 2976733"/>
                <a:gd name="connsiteY12" fmla="*/ 85519 h 1141355"/>
                <a:gd name="connsiteX13" fmla="*/ 2693862 w 2976733"/>
                <a:gd name="connsiteY13" fmla="*/ 85519 h 1141355"/>
                <a:gd name="connsiteX14" fmla="*/ 2693862 w 2976733"/>
                <a:gd name="connsiteY14" fmla="*/ 108543 h 1141355"/>
                <a:gd name="connsiteX15" fmla="*/ 2667548 w 2976733"/>
                <a:gd name="connsiteY15" fmla="*/ 108543 h 1141355"/>
                <a:gd name="connsiteX16" fmla="*/ 2667548 w 2976733"/>
                <a:gd name="connsiteY16" fmla="*/ 121700 h 1141355"/>
                <a:gd name="connsiteX17" fmla="*/ 2651102 w 2976733"/>
                <a:gd name="connsiteY17" fmla="*/ 121700 h 1141355"/>
                <a:gd name="connsiteX18" fmla="*/ 2651102 w 2976733"/>
                <a:gd name="connsiteY18" fmla="*/ 134857 h 1141355"/>
                <a:gd name="connsiteX19" fmla="*/ 2631367 w 2976733"/>
                <a:gd name="connsiteY19" fmla="*/ 134857 h 1141355"/>
                <a:gd name="connsiteX20" fmla="*/ 2631367 w 2976733"/>
                <a:gd name="connsiteY20" fmla="*/ 148014 h 1141355"/>
                <a:gd name="connsiteX21" fmla="*/ 2598474 w 2976733"/>
                <a:gd name="connsiteY21" fmla="*/ 148014 h 1141355"/>
                <a:gd name="connsiteX22" fmla="*/ 2598474 w 2976733"/>
                <a:gd name="connsiteY22" fmla="*/ 161171 h 1141355"/>
                <a:gd name="connsiteX23" fmla="*/ 2588607 w 2976733"/>
                <a:gd name="connsiteY23" fmla="*/ 161171 h 1141355"/>
                <a:gd name="connsiteX24" fmla="*/ 2588607 w 2976733"/>
                <a:gd name="connsiteY24" fmla="*/ 184195 h 1141355"/>
                <a:gd name="connsiteX25" fmla="*/ 2526112 w 2976733"/>
                <a:gd name="connsiteY25" fmla="*/ 184195 h 1141355"/>
                <a:gd name="connsiteX26" fmla="*/ 2526112 w 2976733"/>
                <a:gd name="connsiteY26" fmla="*/ 203930 h 1141355"/>
                <a:gd name="connsiteX27" fmla="*/ 2486641 w 2976733"/>
                <a:gd name="connsiteY27" fmla="*/ 203930 h 1141355"/>
                <a:gd name="connsiteX28" fmla="*/ 2489931 w 2976733"/>
                <a:gd name="connsiteY28" fmla="*/ 213798 h 1141355"/>
                <a:gd name="connsiteX29" fmla="*/ 2443882 w 2976733"/>
                <a:gd name="connsiteY29" fmla="*/ 213798 h 1141355"/>
                <a:gd name="connsiteX30" fmla="*/ 2443882 w 2976733"/>
                <a:gd name="connsiteY30" fmla="*/ 230244 h 1141355"/>
                <a:gd name="connsiteX31" fmla="*/ 2394544 w 2976733"/>
                <a:gd name="connsiteY31" fmla="*/ 230244 h 1141355"/>
                <a:gd name="connsiteX32" fmla="*/ 2394544 w 2976733"/>
                <a:gd name="connsiteY32" fmla="*/ 240112 h 1141355"/>
                <a:gd name="connsiteX33" fmla="*/ 2368230 w 2976733"/>
                <a:gd name="connsiteY33" fmla="*/ 240112 h 1141355"/>
                <a:gd name="connsiteX34" fmla="*/ 2368230 w 2976733"/>
                <a:gd name="connsiteY34" fmla="*/ 249979 h 1141355"/>
                <a:gd name="connsiteX35" fmla="*/ 2328759 w 2976733"/>
                <a:gd name="connsiteY35" fmla="*/ 249979 h 1141355"/>
                <a:gd name="connsiteX36" fmla="*/ 2328759 w 2976733"/>
                <a:gd name="connsiteY36" fmla="*/ 259847 h 1141355"/>
                <a:gd name="connsiteX37" fmla="*/ 2282710 w 2976733"/>
                <a:gd name="connsiteY37" fmla="*/ 259847 h 1141355"/>
                <a:gd name="connsiteX38" fmla="*/ 2253108 w 2976733"/>
                <a:gd name="connsiteY38" fmla="*/ 259847 h 1141355"/>
                <a:gd name="connsiteX39" fmla="*/ 2253108 w 2976733"/>
                <a:gd name="connsiteY39" fmla="*/ 269715 h 1141355"/>
                <a:gd name="connsiteX40" fmla="*/ 2207059 w 2976733"/>
                <a:gd name="connsiteY40" fmla="*/ 266425 h 1141355"/>
                <a:gd name="connsiteX41" fmla="*/ 2207059 w 2976733"/>
                <a:gd name="connsiteY41" fmla="*/ 279582 h 1141355"/>
                <a:gd name="connsiteX42" fmla="*/ 2167588 w 2976733"/>
                <a:gd name="connsiteY42" fmla="*/ 279582 h 1141355"/>
                <a:gd name="connsiteX43" fmla="*/ 2167588 w 2976733"/>
                <a:gd name="connsiteY43" fmla="*/ 289450 h 1141355"/>
                <a:gd name="connsiteX44" fmla="*/ 2114961 w 2976733"/>
                <a:gd name="connsiteY44" fmla="*/ 289450 h 1141355"/>
                <a:gd name="connsiteX45" fmla="*/ 2114961 w 2976733"/>
                <a:gd name="connsiteY45" fmla="*/ 296028 h 1141355"/>
                <a:gd name="connsiteX46" fmla="*/ 2068912 w 2976733"/>
                <a:gd name="connsiteY46" fmla="*/ 296028 h 1141355"/>
                <a:gd name="connsiteX47" fmla="*/ 2068912 w 2976733"/>
                <a:gd name="connsiteY47" fmla="*/ 302607 h 1141355"/>
                <a:gd name="connsiteX48" fmla="*/ 2026152 w 2976733"/>
                <a:gd name="connsiteY48" fmla="*/ 302607 h 1141355"/>
                <a:gd name="connsiteX49" fmla="*/ 2026152 w 2976733"/>
                <a:gd name="connsiteY49" fmla="*/ 312474 h 1141355"/>
                <a:gd name="connsiteX50" fmla="*/ 1973525 w 2976733"/>
                <a:gd name="connsiteY50" fmla="*/ 312474 h 1141355"/>
                <a:gd name="connsiteX51" fmla="*/ 1973525 w 2976733"/>
                <a:gd name="connsiteY51" fmla="*/ 322342 h 1141355"/>
                <a:gd name="connsiteX52" fmla="*/ 1927476 w 2976733"/>
                <a:gd name="connsiteY52" fmla="*/ 322342 h 1141355"/>
                <a:gd name="connsiteX53" fmla="*/ 1927476 w 2976733"/>
                <a:gd name="connsiteY53" fmla="*/ 328920 h 1141355"/>
                <a:gd name="connsiteX54" fmla="*/ 1917608 w 2976733"/>
                <a:gd name="connsiteY54" fmla="*/ 328920 h 1141355"/>
                <a:gd name="connsiteX55" fmla="*/ 1917608 w 2976733"/>
                <a:gd name="connsiteY55" fmla="*/ 335499 h 1141355"/>
                <a:gd name="connsiteX56" fmla="*/ 1874849 w 2976733"/>
                <a:gd name="connsiteY56" fmla="*/ 335499 h 1141355"/>
                <a:gd name="connsiteX57" fmla="*/ 1874849 w 2976733"/>
                <a:gd name="connsiteY57" fmla="*/ 345366 h 1141355"/>
                <a:gd name="connsiteX58" fmla="*/ 1838667 w 2976733"/>
                <a:gd name="connsiteY58" fmla="*/ 345366 h 1141355"/>
                <a:gd name="connsiteX59" fmla="*/ 1838667 w 2976733"/>
                <a:gd name="connsiteY59" fmla="*/ 351945 h 1141355"/>
                <a:gd name="connsiteX60" fmla="*/ 1789329 w 2976733"/>
                <a:gd name="connsiteY60" fmla="*/ 351945 h 1141355"/>
                <a:gd name="connsiteX61" fmla="*/ 1789329 w 2976733"/>
                <a:gd name="connsiteY61" fmla="*/ 358523 h 1141355"/>
                <a:gd name="connsiteX62" fmla="*/ 1739991 w 2976733"/>
                <a:gd name="connsiteY62" fmla="*/ 361812 h 1141355"/>
                <a:gd name="connsiteX63" fmla="*/ 1739991 w 2976733"/>
                <a:gd name="connsiteY63" fmla="*/ 368391 h 1141355"/>
                <a:gd name="connsiteX64" fmla="*/ 1703810 w 2976733"/>
                <a:gd name="connsiteY64" fmla="*/ 368391 h 1141355"/>
                <a:gd name="connsiteX65" fmla="*/ 1703810 w 2976733"/>
                <a:gd name="connsiteY65" fmla="*/ 368391 h 1141355"/>
                <a:gd name="connsiteX66" fmla="*/ 1693942 w 2976733"/>
                <a:gd name="connsiteY66" fmla="*/ 368391 h 1141355"/>
                <a:gd name="connsiteX67" fmla="*/ 1690653 w 2976733"/>
                <a:gd name="connsiteY67" fmla="*/ 368391 h 1141355"/>
                <a:gd name="connsiteX68" fmla="*/ 1690653 w 2976733"/>
                <a:gd name="connsiteY68" fmla="*/ 378259 h 1141355"/>
                <a:gd name="connsiteX69" fmla="*/ 1641315 w 2976733"/>
                <a:gd name="connsiteY69" fmla="*/ 378259 h 1141355"/>
                <a:gd name="connsiteX70" fmla="*/ 1641315 w 2976733"/>
                <a:gd name="connsiteY70" fmla="*/ 391415 h 1141355"/>
                <a:gd name="connsiteX71" fmla="*/ 1598555 w 2976733"/>
                <a:gd name="connsiteY71" fmla="*/ 391415 h 1141355"/>
                <a:gd name="connsiteX72" fmla="*/ 1598555 w 2976733"/>
                <a:gd name="connsiteY72" fmla="*/ 397994 h 1141355"/>
                <a:gd name="connsiteX73" fmla="*/ 1552506 w 2976733"/>
                <a:gd name="connsiteY73" fmla="*/ 397994 h 1141355"/>
                <a:gd name="connsiteX74" fmla="*/ 1552506 w 2976733"/>
                <a:gd name="connsiteY74" fmla="*/ 407861 h 1141355"/>
                <a:gd name="connsiteX75" fmla="*/ 1513036 w 2976733"/>
                <a:gd name="connsiteY75" fmla="*/ 407861 h 1141355"/>
                <a:gd name="connsiteX76" fmla="*/ 1516325 w 2976733"/>
                <a:gd name="connsiteY76" fmla="*/ 421018 h 1141355"/>
                <a:gd name="connsiteX77" fmla="*/ 1470276 w 2976733"/>
                <a:gd name="connsiteY77" fmla="*/ 421018 h 1141355"/>
                <a:gd name="connsiteX78" fmla="*/ 1470276 w 2976733"/>
                <a:gd name="connsiteY78" fmla="*/ 434175 h 1141355"/>
                <a:gd name="connsiteX79" fmla="*/ 1424227 w 2976733"/>
                <a:gd name="connsiteY79" fmla="*/ 434175 h 1141355"/>
                <a:gd name="connsiteX80" fmla="*/ 1424227 w 2976733"/>
                <a:gd name="connsiteY80" fmla="*/ 450621 h 1141355"/>
                <a:gd name="connsiteX81" fmla="*/ 1384757 w 2976733"/>
                <a:gd name="connsiteY81" fmla="*/ 447332 h 1141355"/>
                <a:gd name="connsiteX82" fmla="*/ 1384757 w 2976733"/>
                <a:gd name="connsiteY82" fmla="*/ 447332 h 1141355"/>
                <a:gd name="connsiteX83" fmla="*/ 1384757 w 2976733"/>
                <a:gd name="connsiteY83" fmla="*/ 457200 h 1141355"/>
                <a:gd name="connsiteX84" fmla="*/ 1361732 w 2976733"/>
                <a:gd name="connsiteY84" fmla="*/ 457200 h 1141355"/>
                <a:gd name="connsiteX85" fmla="*/ 1361732 w 2976733"/>
                <a:gd name="connsiteY85" fmla="*/ 473646 h 1141355"/>
                <a:gd name="connsiteX86" fmla="*/ 1335418 w 2976733"/>
                <a:gd name="connsiteY86" fmla="*/ 470356 h 1141355"/>
                <a:gd name="connsiteX87" fmla="*/ 1335418 w 2976733"/>
                <a:gd name="connsiteY87" fmla="*/ 490092 h 1141355"/>
                <a:gd name="connsiteX88" fmla="*/ 1318972 w 2976733"/>
                <a:gd name="connsiteY88" fmla="*/ 490092 h 1141355"/>
                <a:gd name="connsiteX89" fmla="*/ 1318972 w 2976733"/>
                <a:gd name="connsiteY89" fmla="*/ 499959 h 1141355"/>
                <a:gd name="connsiteX90" fmla="*/ 1279502 w 2976733"/>
                <a:gd name="connsiteY90" fmla="*/ 499959 h 1141355"/>
                <a:gd name="connsiteX91" fmla="*/ 1279502 w 2976733"/>
                <a:gd name="connsiteY91" fmla="*/ 513116 h 1141355"/>
                <a:gd name="connsiteX92" fmla="*/ 1233453 w 2976733"/>
                <a:gd name="connsiteY92" fmla="*/ 513116 h 1141355"/>
                <a:gd name="connsiteX93" fmla="*/ 1233453 w 2976733"/>
                <a:gd name="connsiteY93" fmla="*/ 526273 h 1141355"/>
                <a:gd name="connsiteX94" fmla="*/ 1226874 w 2976733"/>
                <a:gd name="connsiteY94" fmla="*/ 526273 h 1141355"/>
                <a:gd name="connsiteX95" fmla="*/ 1226874 w 2976733"/>
                <a:gd name="connsiteY95" fmla="*/ 549297 h 1141355"/>
                <a:gd name="connsiteX96" fmla="*/ 1184115 w 2976733"/>
                <a:gd name="connsiteY96" fmla="*/ 549297 h 1141355"/>
                <a:gd name="connsiteX97" fmla="*/ 1184115 w 2976733"/>
                <a:gd name="connsiteY97" fmla="*/ 565743 h 1141355"/>
                <a:gd name="connsiteX98" fmla="*/ 1144644 w 2976733"/>
                <a:gd name="connsiteY98" fmla="*/ 565743 h 1141355"/>
                <a:gd name="connsiteX99" fmla="*/ 1144644 w 2976733"/>
                <a:gd name="connsiteY99" fmla="*/ 572322 h 1141355"/>
                <a:gd name="connsiteX100" fmla="*/ 1118331 w 2976733"/>
                <a:gd name="connsiteY100" fmla="*/ 572322 h 1141355"/>
                <a:gd name="connsiteX101" fmla="*/ 1118331 w 2976733"/>
                <a:gd name="connsiteY101" fmla="*/ 582189 h 1141355"/>
                <a:gd name="connsiteX102" fmla="*/ 1085439 w 2976733"/>
                <a:gd name="connsiteY102" fmla="*/ 582189 h 1141355"/>
                <a:gd name="connsiteX103" fmla="*/ 1085439 w 2976733"/>
                <a:gd name="connsiteY103" fmla="*/ 595346 h 1141355"/>
                <a:gd name="connsiteX104" fmla="*/ 1042679 w 2976733"/>
                <a:gd name="connsiteY104" fmla="*/ 595346 h 1141355"/>
                <a:gd name="connsiteX105" fmla="*/ 1042679 w 2976733"/>
                <a:gd name="connsiteY105" fmla="*/ 608503 h 1141355"/>
                <a:gd name="connsiteX106" fmla="*/ 999919 w 2976733"/>
                <a:gd name="connsiteY106" fmla="*/ 608503 h 1141355"/>
                <a:gd name="connsiteX107" fmla="*/ 999919 w 2976733"/>
                <a:gd name="connsiteY107" fmla="*/ 618371 h 1141355"/>
                <a:gd name="connsiteX108" fmla="*/ 953870 w 2976733"/>
                <a:gd name="connsiteY108" fmla="*/ 618371 h 1141355"/>
                <a:gd name="connsiteX109" fmla="*/ 953870 w 2976733"/>
                <a:gd name="connsiteY109" fmla="*/ 631528 h 1141355"/>
                <a:gd name="connsiteX110" fmla="*/ 907821 w 2976733"/>
                <a:gd name="connsiteY110" fmla="*/ 631528 h 1141355"/>
                <a:gd name="connsiteX111" fmla="*/ 907821 w 2976733"/>
                <a:gd name="connsiteY111" fmla="*/ 644684 h 1141355"/>
                <a:gd name="connsiteX112" fmla="*/ 871640 w 2976733"/>
                <a:gd name="connsiteY112" fmla="*/ 644684 h 1141355"/>
                <a:gd name="connsiteX113" fmla="*/ 871640 w 2976733"/>
                <a:gd name="connsiteY113" fmla="*/ 657841 h 1141355"/>
                <a:gd name="connsiteX114" fmla="*/ 825591 w 2976733"/>
                <a:gd name="connsiteY114" fmla="*/ 657841 h 1141355"/>
                <a:gd name="connsiteX115" fmla="*/ 825591 w 2976733"/>
                <a:gd name="connsiteY115" fmla="*/ 670998 h 1141355"/>
                <a:gd name="connsiteX116" fmla="*/ 776253 w 2976733"/>
                <a:gd name="connsiteY116" fmla="*/ 670998 h 1141355"/>
                <a:gd name="connsiteX117" fmla="*/ 776253 w 2976733"/>
                <a:gd name="connsiteY117" fmla="*/ 680866 h 1141355"/>
                <a:gd name="connsiteX118" fmla="*/ 740072 w 2976733"/>
                <a:gd name="connsiteY118" fmla="*/ 680866 h 1141355"/>
                <a:gd name="connsiteX119" fmla="*/ 740072 w 2976733"/>
                <a:gd name="connsiteY119" fmla="*/ 694023 h 1141355"/>
                <a:gd name="connsiteX120" fmla="*/ 697312 w 2976733"/>
                <a:gd name="connsiteY120" fmla="*/ 694023 h 1141355"/>
                <a:gd name="connsiteX121" fmla="*/ 697312 w 2976733"/>
                <a:gd name="connsiteY121" fmla="*/ 707179 h 1141355"/>
                <a:gd name="connsiteX122" fmla="*/ 661131 w 2976733"/>
                <a:gd name="connsiteY122" fmla="*/ 707179 h 1141355"/>
                <a:gd name="connsiteX123" fmla="*/ 651263 w 2976733"/>
                <a:gd name="connsiteY123" fmla="*/ 707179 h 1141355"/>
                <a:gd name="connsiteX124" fmla="*/ 647974 w 2976733"/>
                <a:gd name="connsiteY124" fmla="*/ 720336 h 1141355"/>
                <a:gd name="connsiteX125" fmla="*/ 621660 w 2976733"/>
                <a:gd name="connsiteY125" fmla="*/ 720336 h 1141355"/>
                <a:gd name="connsiteX126" fmla="*/ 621660 w 2976733"/>
                <a:gd name="connsiteY126" fmla="*/ 730204 h 1141355"/>
                <a:gd name="connsiteX127" fmla="*/ 608503 w 2976733"/>
                <a:gd name="connsiteY127" fmla="*/ 730204 h 1141355"/>
                <a:gd name="connsiteX128" fmla="*/ 608503 w 2976733"/>
                <a:gd name="connsiteY128" fmla="*/ 743361 h 1141355"/>
                <a:gd name="connsiteX129" fmla="*/ 585479 w 2976733"/>
                <a:gd name="connsiteY129" fmla="*/ 743361 h 1141355"/>
                <a:gd name="connsiteX130" fmla="*/ 585479 w 2976733"/>
                <a:gd name="connsiteY130" fmla="*/ 756517 h 1141355"/>
                <a:gd name="connsiteX131" fmla="*/ 552587 w 2976733"/>
                <a:gd name="connsiteY131" fmla="*/ 756517 h 1141355"/>
                <a:gd name="connsiteX132" fmla="*/ 552587 w 2976733"/>
                <a:gd name="connsiteY132" fmla="*/ 776253 h 1141355"/>
                <a:gd name="connsiteX133" fmla="*/ 542719 w 2976733"/>
                <a:gd name="connsiteY133" fmla="*/ 776253 h 1141355"/>
                <a:gd name="connsiteX134" fmla="*/ 542719 w 2976733"/>
                <a:gd name="connsiteY134" fmla="*/ 786120 h 1141355"/>
                <a:gd name="connsiteX135" fmla="*/ 522984 w 2976733"/>
                <a:gd name="connsiteY135" fmla="*/ 782831 h 1141355"/>
                <a:gd name="connsiteX136" fmla="*/ 522984 w 2976733"/>
                <a:gd name="connsiteY136" fmla="*/ 802566 h 1141355"/>
                <a:gd name="connsiteX137" fmla="*/ 499959 w 2976733"/>
                <a:gd name="connsiteY137" fmla="*/ 802566 h 1141355"/>
                <a:gd name="connsiteX138" fmla="*/ 499959 w 2976733"/>
                <a:gd name="connsiteY138" fmla="*/ 819012 h 1141355"/>
                <a:gd name="connsiteX139" fmla="*/ 476935 w 2976733"/>
                <a:gd name="connsiteY139" fmla="*/ 819012 h 1141355"/>
                <a:gd name="connsiteX140" fmla="*/ 476935 w 2976733"/>
                <a:gd name="connsiteY140" fmla="*/ 828880 h 1141355"/>
                <a:gd name="connsiteX141" fmla="*/ 453910 w 2976733"/>
                <a:gd name="connsiteY141" fmla="*/ 828880 h 1141355"/>
                <a:gd name="connsiteX142" fmla="*/ 453910 w 2976733"/>
                <a:gd name="connsiteY142" fmla="*/ 848615 h 1141355"/>
                <a:gd name="connsiteX143" fmla="*/ 437464 w 2976733"/>
                <a:gd name="connsiteY143" fmla="*/ 848615 h 1141355"/>
                <a:gd name="connsiteX144" fmla="*/ 437464 w 2976733"/>
                <a:gd name="connsiteY144" fmla="*/ 861772 h 1141355"/>
                <a:gd name="connsiteX145" fmla="*/ 407862 w 2976733"/>
                <a:gd name="connsiteY145" fmla="*/ 861772 h 1141355"/>
                <a:gd name="connsiteX146" fmla="*/ 407862 w 2976733"/>
                <a:gd name="connsiteY146" fmla="*/ 868351 h 1141355"/>
                <a:gd name="connsiteX147" fmla="*/ 394705 w 2976733"/>
                <a:gd name="connsiteY147" fmla="*/ 868351 h 1141355"/>
                <a:gd name="connsiteX148" fmla="*/ 394705 w 2976733"/>
                <a:gd name="connsiteY148" fmla="*/ 884797 h 1141355"/>
                <a:gd name="connsiteX149" fmla="*/ 365102 w 2976733"/>
                <a:gd name="connsiteY149" fmla="*/ 884797 h 1141355"/>
                <a:gd name="connsiteX150" fmla="*/ 365102 w 2976733"/>
                <a:gd name="connsiteY150" fmla="*/ 897953 h 1141355"/>
                <a:gd name="connsiteX151" fmla="*/ 345367 w 2976733"/>
                <a:gd name="connsiteY151" fmla="*/ 897953 h 1141355"/>
                <a:gd name="connsiteX152" fmla="*/ 345367 w 2976733"/>
                <a:gd name="connsiteY152" fmla="*/ 914400 h 1141355"/>
                <a:gd name="connsiteX153" fmla="*/ 328921 w 2976733"/>
                <a:gd name="connsiteY153" fmla="*/ 914400 h 1141355"/>
                <a:gd name="connsiteX154" fmla="*/ 328921 w 2976733"/>
                <a:gd name="connsiteY154" fmla="*/ 934135 h 1141355"/>
                <a:gd name="connsiteX155" fmla="*/ 315764 w 2976733"/>
                <a:gd name="connsiteY155" fmla="*/ 934135 h 1141355"/>
                <a:gd name="connsiteX156" fmla="*/ 315764 w 2976733"/>
                <a:gd name="connsiteY156" fmla="*/ 940713 h 1141355"/>
                <a:gd name="connsiteX157" fmla="*/ 279582 w 2976733"/>
                <a:gd name="connsiteY157" fmla="*/ 940713 h 1141355"/>
                <a:gd name="connsiteX158" fmla="*/ 279582 w 2976733"/>
                <a:gd name="connsiteY158" fmla="*/ 953870 h 1141355"/>
                <a:gd name="connsiteX159" fmla="*/ 259847 w 2976733"/>
                <a:gd name="connsiteY159" fmla="*/ 950581 h 1141355"/>
                <a:gd name="connsiteX160" fmla="*/ 259847 w 2976733"/>
                <a:gd name="connsiteY160" fmla="*/ 970316 h 1141355"/>
                <a:gd name="connsiteX161" fmla="*/ 233533 w 2976733"/>
                <a:gd name="connsiteY161" fmla="*/ 970316 h 1141355"/>
                <a:gd name="connsiteX162" fmla="*/ 233533 w 2976733"/>
                <a:gd name="connsiteY162" fmla="*/ 986762 h 1141355"/>
                <a:gd name="connsiteX163" fmla="*/ 220377 w 2976733"/>
                <a:gd name="connsiteY163" fmla="*/ 986762 h 1141355"/>
                <a:gd name="connsiteX164" fmla="*/ 220377 w 2976733"/>
                <a:gd name="connsiteY164" fmla="*/ 999919 h 1141355"/>
                <a:gd name="connsiteX165" fmla="*/ 194063 w 2976733"/>
                <a:gd name="connsiteY165" fmla="*/ 999919 h 1141355"/>
                <a:gd name="connsiteX166" fmla="*/ 194063 w 2976733"/>
                <a:gd name="connsiteY166" fmla="*/ 1009787 h 1141355"/>
                <a:gd name="connsiteX167" fmla="*/ 184195 w 2976733"/>
                <a:gd name="connsiteY167" fmla="*/ 1009787 h 1141355"/>
                <a:gd name="connsiteX168" fmla="*/ 184195 w 2976733"/>
                <a:gd name="connsiteY168" fmla="*/ 1022943 h 1141355"/>
                <a:gd name="connsiteX169" fmla="*/ 154592 w 2976733"/>
                <a:gd name="connsiteY169" fmla="*/ 1022943 h 1141355"/>
                <a:gd name="connsiteX170" fmla="*/ 154592 w 2976733"/>
                <a:gd name="connsiteY170" fmla="*/ 1036100 h 1141355"/>
                <a:gd name="connsiteX171" fmla="*/ 134857 w 2976733"/>
                <a:gd name="connsiteY171" fmla="*/ 1036100 h 1141355"/>
                <a:gd name="connsiteX172" fmla="*/ 134857 w 2976733"/>
                <a:gd name="connsiteY172" fmla="*/ 1055835 h 1141355"/>
                <a:gd name="connsiteX173" fmla="*/ 105254 w 2976733"/>
                <a:gd name="connsiteY173" fmla="*/ 1055835 h 1141355"/>
                <a:gd name="connsiteX174" fmla="*/ 105254 w 2976733"/>
                <a:gd name="connsiteY174" fmla="*/ 1068992 h 1141355"/>
                <a:gd name="connsiteX175" fmla="*/ 92098 w 2976733"/>
                <a:gd name="connsiteY175" fmla="*/ 1068992 h 1141355"/>
                <a:gd name="connsiteX176" fmla="*/ 92098 w 2976733"/>
                <a:gd name="connsiteY176" fmla="*/ 1078860 h 1141355"/>
                <a:gd name="connsiteX177" fmla="*/ 69073 w 2976733"/>
                <a:gd name="connsiteY177" fmla="*/ 1078860 h 1141355"/>
                <a:gd name="connsiteX178" fmla="*/ 69073 w 2976733"/>
                <a:gd name="connsiteY178" fmla="*/ 1095306 h 1141355"/>
                <a:gd name="connsiteX179" fmla="*/ 49338 w 2976733"/>
                <a:gd name="connsiteY179" fmla="*/ 1095306 h 1141355"/>
                <a:gd name="connsiteX180" fmla="*/ 49338 w 2976733"/>
                <a:gd name="connsiteY180" fmla="*/ 1108463 h 1141355"/>
                <a:gd name="connsiteX181" fmla="*/ 23024 w 2976733"/>
                <a:gd name="connsiteY181" fmla="*/ 1108463 h 1141355"/>
                <a:gd name="connsiteX182" fmla="*/ 23024 w 2976733"/>
                <a:gd name="connsiteY182" fmla="*/ 1121620 h 1141355"/>
                <a:gd name="connsiteX183" fmla="*/ 0 w 2976733"/>
                <a:gd name="connsiteY183" fmla="*/ 1121620 h 1141355"/>
                <a:gd name="connsiteX184" fmla="*/ 3289 w 2976733"/>
                <a:gd name="connsiteY184" fmla="*/ 1141355 h 1141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2976733" h="1141355">
                  <a:moveTo>
                    <a:pt x="2976733" y="0"/>
                  </a:moveTo>
                  <a:lnTo>
                    <a:pt x="2920817" y="0"/>
                  </a:lnTo>
                  <a:lnTo>
                    <a:pt x="2920817" y="39470"/>
                  </a:lnTo>
                  <a:lnTo>
                    <a:pt x="2897792" y="39470"/>
                  </a:lnTo>
                  <a:lnTo>
                    <a:pt x="2897792" y="39470"/>
                  </a:lnTo>
                  <a:lnTo>
                    <a:pt x="2864900" y="39470"/>
                  </a:lnTo>
                  <a:lnTo>
                    <a:pt x="2864900" y="65784"/>
                  </a:lnTo>
                  <a:lnTo>
                    <a:pt x="2828719" y="65784"/>
                  </a:lnTo>
                  <a:lnTo>
                    <a:pt x="2828719" y="75651"/>
                  </a:lnTo>
                  <a:lnTo>
                    <a:pt x="2746489" y="75651"/>
                  </a:lnTo>
                  <a:lnTo>
                    <a:pt x="2746489" y="85519"/>
                  </a:lnTo>
                  <a:lnTo>
                    <a:pt x="2736621" y="85519"/>
                  </a:lnTo>
                  <a:lnTo>
                    <a:pt x="2736621" y="85519"/>
                  </a:lnTo>
                  <a:lnTo>
                    <a:pt x="2693862" y="85519"/>
                  </a:lnTo>
                  <a:lnTo>
                    <a:pt x="2693862" y="108543"/>
                  </a:lnTo>
                  <a:lnTo>
                    <a:pt x="2667548" y="108543"/>
                  </a:lnTo>
                  <a:lnTo>
                    <a:pt x="2667548" y="121700"/>
                  </a:lnTo>
                  <a:lnTo>
                    <a:pt x="2651102" y="121700"/>
                  </a:lnTo>
                  <a:lnTo>
                    <a:pt x="2651102" y="134857"/>
                  </a:lnTo>
                  <a:lnTo>
                    <a:pt x="2631367" y="134857"/>
                  </a:lnTo>
                  <a:lnTo>
                    <a:pt x="2631367" y="148014"/>
                  </a:lnTo>
                  <a:lnTo>
                    <a:pt x="2598474" y="148014"/>
                  </a:lnTo>
                  <a:lnTo>
                    <a:pt x="2598474" y="161171"/>
                  </a:lnTo>
                  <a:lnTo>
                    <a:pt x="2588607" y="161171"/>
                  </a:lnTo>
                  <a:lnTo>
                    <a:pt x="2588607" y="184195"/>
                  </a:lnTo>
                  <a:lnTo>
                    <a:pt x="2526112" y="184195"/>
                  </a:lnTo>
                  <a:lnTo>
                    <a:pt x="2526112" y="203930"/>
                  </a:lnTo>
                  <a:lnTo>
                    <a:pt x="2486641" y="203930"/>
                  </a:lnTo>
                  <a:lnTo>
                    <a:pt x="2489931" y="213798"/>
                  </a:lnTo>
                  <a:lnTo>
                    <a:pt x="2443882" y="213798"/>
                  </a:lnTo>
                  <a:lnTo>
                    <a:pt x="2443882" y="230244"/>
                  </a:lnTo>
                  <a:lnTo>
                    <a:pt x="2394544" y="230244"/>
                  </a:lnTo>
                  <a:lnTo>
                    <a:pt x="2394544" y="240112"/>
                  </a:lnTo>
                  <a:lnTo>
                    <a:pt x="2368230" y="240112"/>
                  </a:lnTo>
                  <a:lnTo>
                    <a:pt x="2368230" y="249979"/>
                  </a:lnTo>
                  <a:lnTo>
                    <a:pt x="2328759" y="249979"/>
                  </a:lnTo>
                  <a:lnTo>
                    <a:pt x="2328759" y="259847"/>
                  </a:lnTo>
                  <a:lnTo>
                    <a:pt x="2282710" y="259847"/>
                  </a:lnTo>
                  <a:lnTo>
                    <a:pt x="2253108" y="259847"/>
                  </a:lnTo>
                  <a:lnTo>
                    <a:pt x="2253108" y="269715"/>
                  </a:lnTo>
                  <a:lnTo>
                    <a:pt x="2207059" y="266425"/>
                  </a:lnTo>
                  <a:lnTo>
                    <a:pt x="2207059" y="279582"/>
                  </a:lnTo>
                  <a:lnTo>
                    <a:pt x="2167588" y="279582"/>
                  </a:lnTo>
                  <a:lnTo>
                    <a:pt x="2167588" y="289450"/>
                  </a:lnTo>
                  <a:lnTo>
                    <a:pt x="2114961" y="289450"/>
                  </a:lnTo>
                  <a:lnTo>
                    <a:pt x="2114961" y="296028"/>
                  </a:lnTo>
                  <a:lnTo>
                    <a:pt x="2068912" y="296028"/>
                  </a:lnTo>
                  <a:lnTo>
                    <a:pt x="2068912" y="302607"/>
                  </a:lnTo>
                  <a:lnTo>
                    <a:pt x="2026152" y="302607"/>
                  </a:lnTo>
                  <a:lnTo>
                    <a:pt x="2026152" y="312474"/>
                  </a:lnTo>
                  <a:lnTo>
                    <a:pt x="1973525" y="312474"/>
                  </a:lnTo>
                  <a:lnTo>
                    <a:pt x="1973525" y="322342"/>
                  </a:lnTo>
                  <a:lnTo>
                    <a:pt x="1927476" y="322342"/>
                  </a:lnTo>
                  <a:lnTo>
                    <a:pt x="1927476" y="328920"/>
                  </a:lnTo>
                  <a:lnTo>
                    <a:pt x="1917608" y="328920"/>
                  </a:lnTo>
                  <a:lnTo>
                    <a:pt x="1917608" y="335499"/>
                  </a:lnTo>
                  <a:lnTo>
                    <a:pt x="1874849" y="335499"/>
                  </a:lnTo>
                  <a:lnTo>
                    <a:pt x="1874849" y="345366"/>
                  </a:lnTo>
                  <a:lnTo>
                    <a:pt x="1838667" y="345366"/>
                  </a:lnTo>
                  <a:lnTo>
                    <a:pt x="1838667" y="351945"/>
                  </a:lnTo>
                  <a:lnTo>
                    <a:pt x="1789329" y="351945"/>
                  </a:lnTo>
                  <a:lnTo>
                    <a:pt x="1789329" y="358523"/>
                  </a:lnTo>
                  <a:lnTo>
                    <a:pt x="1739991" y="361812"/>
                  </a:lnTo>
                  <a:lnTo>
                    <a:pt x="1739991" y="368391"/>
                  </a:lnTo>
                  <a:lnTo>
                    <a:pt x="1703810" y="368391"/>
                  </a:lnTo>
                  <a:lnTo>
                    <a:pt x="1703810" y="368391"/>
                  </a:lnTo>
                  <a:lnTo>
                    <a:pt x="1693942" y="368391"/>
                  </a:lnTo>
                  <a:lnTo>
                    <a:pt x="1690653" y="368391"/>
                  </a:lnTo>
                  <a:lnTo>
                    <a:pt x="1690653" y="378259"/>
                  </a:lnTo>
                  <a:lnTo>
                    <a:pt x="1641315" y="378259"/>
                  </a:lnTo>
                  <a:lnTo>
                    <a:pt x="1641315" y="391415"/>
                  </a:lnTo>
                  <a:lnTo>
                    <a:pt x="1598555" y="391415"/>
                  </a:lnTo>
                  <a:lnTo>
                    <a:pt x="1598555" y="397994"/>
                  </a:lnTo>
                  <a:lnTo>
                    <a:pt x="1552506" y="397994"/>
                  </a:lnTo>
                  <a:lnTo>
                    <a:pt x="1552506" y="407861"/>
                  </a:lnTo>
                  <a:lnTo>
                    <a:pt x="1513036" y="407861"/>
                  </a:lnTo>
                  <a:lnTo>
                    <a:pt x="1516325" y="421018"/>
                  </a:lnTo>
                  <a:lnTo>
                    <a:pt x="1470276" y="421018"/>
                  </a:lnTo>
                  <a:lnTo>
                    <a:pt x="1470276" y="434175"/>
                  </a:lnTo>
                  <a:lnTo>
                    <a:pt x="1424227" y="434175"/>
                  </a:lnTo>
                  <a:lnTo>
                    <a:pt x="1424227" y="450621"/>
                  </a:lnTo>
                  <a:lnTo>
                    <a:pt x="1384757" y="447332"/>
                  </a:lnTo>
                  <a:lnTo>
                    <a:pt x="1384757" y="447332"/>
                  </a:lnTo>
                  <a:lnTo>
                    <a:pt x="1384757" y="457200"/>
                  </a:lnTo>
                  <a:lnTo>
                    <a:pt x="1361732" y="457200"/>
                  </a:lnTo>
                  <a:lnTo>
                    <a:pt x="1361732" y="473646"/>
                  </a:lnTo>
                  <a:lnTo>
                    <a:pt x="1335418" y="470356"/>
                  </a:lnTo>
                  <a:lnTo>
                    <a:pt x="1335418" y="490092"/>
                  </a:lnTo>
                  <a:lnTo>
                    <a:pt x="1318972" y="490092"/>
                  </a:lnTo>
                  <a:lnTo>
                    <a:pt x="1318972" y="499959"/>
                  </a:lnTo>
                  <a:lnTo>
                    <a:pt x="1279502" y="499959"/>
                  </a:lnTo>
                  <a:lnTo>
                    <a:pt x="1279502" y="513116"/>
                  </a:lnTo>
                  <a:lnTo>
                    <a:pt x="1233453" y="513116"/>
                  </a:lnTo>
                  <a:lnTo>
                    <a:pt x="1233453" y="526273"/>
                  </a:lnTo>
                  <a:lnTo>
                    <a:pt x="1226874" y="526273"/>
                  </a:lnTo>
                  <a:lnTo>
                    <a:pt x="1226874" y="549297"/>
                  </a:lnTo>
                  <a:lnTo>
                    <a:pt x="1184115" y="549297"/>
                  </a:lnTo>
                  <a:lnTo>
                    <a:pt x="1184115" y="565743"/>
                  </a:lnTo>
                  <a:lnTo>
                    <a:pt x="1144644" y="565743"/>
                  </a:lnTo>
                  <a:lnTo>
                    <a:pt x="1144644" y="572322"/>
                  </a:lnTo>
                  <a:lnTo>
                    <a:pt x="1118331" y="572322"/>
                  </a:lnTo>
                  <a:lnTo>
                    <a:pt x="1118331" y="582189"/>
                  </a:lnTo>
                  <a:lnTo>
                    <a:pt x="1085439" y="582189"/>
                  </a:lnTo>
                  <a:lnTo>
                    <a:pt x="1085439" y="595346"/>
                  </a:lnTo>
                  <a:lnTo>
                    <a:pt x="1042679" y="595346"/>
                  </a:lnTo>
                  <a:lnTo>
                    <a:pt x="1042679" y="608503"/>
                  </a:lnTo>
                  <a:lnTo>
                    <a:pt x="999919" y="608503"/>
                  </a:lnTo>
                  <a:lnTo>
                    <a:pt x="999919" y="618371"/>
                  </a:lnTo>
                  <a:lnTo>
                    <a:pt x="953870" y="618371"/>
                  </a:lnTo>
                  <a:lnTo>
                    <a:pt x="953870" y="631528"/>
                  </a:lnTo>
                  <a:lnTo>
                    <a:pt x="907821" y="631528"/>
                  </a:lnTo>
                  <a:lnTo>
                    <a:pt x="907821" y="644684"/>
                  </a:lnTo>
                  <a:lnTo>
                    <a:pt x="871640" y="644684"/>
                  </a:lnTo>
                  <a:lnTo>
                    <a:pt x="871640" y="657841"/>
                  </a:lnTo>
                  <a:lnTo>
                    <a:pt x="825591" y="657841"/>
                  </a:lnTo>
                  <a:lnTo>
                    <a:pt x="825591" y="670998"/>
                  </a:lnTo>
                  <a:lnTo>
                    <a:pt x="776253" y="670998"/>
                  </a:lnTo>
                  <a:lnTo>
                    <a:pt x="776253" y="680866"/>
                  </a:lnTo>
                  <a:lnTo>
                    <a:pt x="740072" y="680866"/>
                  </a:lnTo>
                  <a:lnTo>
                    <a:pt x="740072" y="694023"/>
                  </a:lnTo>
                  <a:lnTo>
                    <a:pt x="697312" y="694023"/>
                  </a:lnTo>
                  <a:lnTo>
                    <a:pt x="697312" y="707179"/>
                  </a:lnTo>
                  <a:lnTo>
                    <a:pt x="661131" y="707179"/>
                  </a:lnTo>
                  <a:lnTo>
                    <a:pt x="651263" y="707179"/>
                  </a:lnTo>
                  <a:lnTo>
                    <a:pt x="647974" y="720336"/>
                  </a:lnTo>
                  <a:lnTo>
                    <a:pt x="621660" y="720336"/>
                  </a:lnTo>
                  <a:lnTo>
                    <a:pt x="621660" y="730204"/>
                  </a:lnTo>
                  <a:lnTo>
                    <a:pt x="608503" y="730204"/>
                  </a:lnTo>
                  <a:lnTo>
                    <a:pt x="608503" y="743361"/>
                  </a:lnTo>
                  <a:lnTo>
                    <a:pt x="585479" y="743361"/>
                  </a:lnTo>
                  <a:lnTo>
                    <a:pt x="585479" y="756517"/>
                  </a:lnTo>
                  <a:lnTo>
                    <a:pt x="552587" y="756517"/>
                  </a:lnTo>
                  <a:lnTo>
                    <a:pt x="552587" y="776253"/>
                  </a:lnTo>
                  <a:lnTo>
                    <a:pt x="542719" y="776253"/>
                  </a:lnTo>
                  <a:lnTo>
                    <a:pt x="542719" y="786120"/>
                  </a:lnTo>
                  <a:lnTo>
                    <a:pt x="522984" y="782831"/>
                  </a:lnTo>
                  <a:lnTo>
                    <a:pt x="522984" y="802566"/>
                  </a:lnTo>
                  <a:lnTo>
                    <a:pt x="499959" y="802566"/>
                  </a:lnTo>
                  <a:lnTo>
                    <a:pt x="499959" y="819012"/>
                  </a:lnTo>
                  <a:lnTo>
                    <a:pt x="476935" y="819012"/>
                  </a:lnTo>
                  <a:lnTo>
                    <a:pt x="476935" y="828880"/>
                  </a:lnTo>
                  <a:lnTo>
                    <a:pt x="453910" y="828880"/>
                  </a:lnTo>
                  <a:lnTo>
                    <a:pt x="453910" y="848615"/>
                  </a:lnTo>
                  <a:lnTo>
                    <a:pt x="437464" y="848615"/>
                  </a:lnTo>
                  <a:lnTo>
                    <a:pt x="437464" y="861772"/>
                  </a:lnTo>
                  <a:lnTo>
                    <a:pt x="407862" y="861772"/>
                  </a:lnTo>
                  <a:lnTo>
                    <a:pt x="407862" y="868351"/>
                  </a:lnTo>
                  <a:lnTo>
                    <a:pt x="394705" y="868351"/>
                  </a:lnTo>
                  <a:lnTo>
                    <a:pt x="394705" y="884797"/>
                  </a:lnTo>
                  <a:lnTo>
                    <a:pt x="365102" y="884797"/>
                  </a:lnTo>
                  <a:lnTo>
                    <a:pt x="365102" y="897953"/>
                  </a:lnTo>
                  <a:lnTo>
                    <a:pt x="345367" y="897953"/>
                  </a:lnTo>
                  <a:lnTo>
                    <a:pt x="345367" y="914400"/>
                  </a:lnTo>
                  <a:lnTo>
                    <a:pt x="328921" y="914400"/>
                  </a:lnTo>
                  <a:lnTo>
                    <a:pt x="328921" y="934135"/>
                  </a:lnTo>
                  <a:lnTo>
                    <a:pt x="315764" y="934135"/>
                  </a:lnTo>
                  <a:lnTo>
                    <a:pt x="315764" y="940713"/>
                  </a:lnTo>
                  <a:lnTo>
                    <a:pt x="279582" y="940713"/>
                  </a:lnTo>
                  <a:lnTo>
                    <a:pt x="279582" y="953870"/>
                  </a:lnTo>
                  <a:lnTo>
                    <a:pt x="259847" y="950581"/>
                  </a:lnTo>
                  <a:lnTo>
                    <a:pt x="259847" y="970316"/>
                  </a:lnTo>
                  <a:lnTo>
                    <a:pt x="233533" y="970316"/>
                  </a:lnTo>
                  <a:lnTo>
                    <a:pt x="233533" y="986762"/>
                  </a:lnTo>
                  <a:lnTo>
                    <a:pt x="220377" y="986762"/>
                  </a:lnTo>
                  <a:lnTo>
                    <a:pt x="220377" y="999919"/>
                  </a:lnTo>
                  <a:lnTo>
                    <a:pt x="194063" y="999919"/>
                  </a:lnTo>
                  <a:lnTo>
                    <a:pt x="194063" y="1009787"/>
                  </a:lnTo>
                  <a:lnTo>
                    <a:pt x="184195" y="1009787"/>
                  </a:lnTo>
                  <a:lnTo>
                    <a:pt x="184195" y="1022943"/>
                  </a:lnTo>
                  <a:lnTo>
                    <a:pt x="154592" y="1022943"/>
                  </a:lnTo>
                  <a:lnTo>
                    <a:pt x="154592" y="1036100"/>
                  </a:lnTo>
                  <a:lnTo>
                    <a:pt x="134857" y="1036100"/>
                  </a:lnTo>
                  <a:lnTo>
                    <a:pt x="134857" y="1055835"/>
                  </a:lnTo>
                  <a:lnTo>
                    <a:pt x="105254" y="1055835"/>
                  </a:lnTo>
                  <a:lnTo>
                    <a:pt x="105254" y="1068992"/>
                  </a:lnTo>
                  <a:lnTo>
                    <a:pt x="92098" y="1068992"/>
                  </a:lnTo>
                  <a:lnTo>
                    <a:pt x="92098" y="1078860"/>
                  </a:lnTo>
                  <a:lnTo>
                    <a:pt x="69073" y="1078860"/>
                  </a:lnTo>
                  <a:lnTo>
                    <a:pt x="69073" y="1095306"/>
                  </a:lnTo>
                  <a:lnTo>
                    <a:pt x="49338" y="1095306"/>
                  </a:lnTo>
                  <a:lnTo>
                    <a:pt x="49338" y="1108463"/>
                  </a:lnTo>
                  <a:lnTo>
                    <a:pt x="23024" y="1108463"/>
                  </a:lnTo>
                  <a:lnTo>
                    <a:pt x="23024" y="1121620"/>
                  </a:lnTo>
                  <a:lnTo>
                    <a:pt x="0" y="1121620"/>
                  </a:lnTo>
                  <a:lnTo>
                    <a:pt x="3289" y="1141355"/>
                  </a:ln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400" dirty="0">
                <a:solidFill>
                  <a:srgbClr val="444492"/>
                </a:solidFill>
              </a:endParaRPr>
            </a:p>
          </p:txBody>
        </p:sp>
        <p:sp>
          <p:nvSpPr>
            <p:cNvPr id="92" name="Freeform 91"/>
            <p:cNvSpPr/>
            <p:nvPr/>
          </p:nvSpPr>
          <p:spPr bwMode="auto">
            <a:xfrm>
              <a:off x="5240402" y="4983894"/>
              <a:ext cx="731601" cy="581662"/>
            </a:xfrm>
            <a:custGeom>
              <a:avLst/>
              <a:gdLst>
                <a:gd name="connsiteX0" fmla="*/ 0 w 871538"/>
                <a:gd name="connsiteY0" fmla="*/ 416719 h 419100"/>
                <a:gd name="connsiteX1" fmla="*/ 71438 w 871538"/>
                <a:gd name="connsiteY1" fmla="*/ 419100 h 419100"/>
                <a:gd name="connsiteX2" fmla="*/ 71438 w 871538"/>
                <a:gd name="connsiteY2" fmla="*/ 404813 h 419100"/>
                <a:gd name="connsiteX3" fmla="*/ 116682 w 871538"/>
                <a:gd name="connsiteY3" fmla="*/ 404813 h 419100"/>
                <a:gd name="connsiteX4" fmla="*/ 138113 w 871538"/>
                <a:gd name="connsiteY4" fmla="*/ 407194 h 419100"/>
                <a:gd name="connsiteX5" fmla="*/ 138113 w 871538"/>
                <a:gd name="connsiteY5" fmla="*/ 390525 h 419100"/>
                <a:gd name="connsiteX6" fmla="*/ 178594 w 871538"/>
                <a:gd name="connsiteY6" fmla="*/ 390525 h 419100"/>
                <a:gd name="connsiteX7" fmla="*/ 178594 w 871538"/>
                <a:gd name="connsiteY7" fmla="*/ 373857 h 419100"/>
                <a:gd name="connsiteX8" fmla="*/ 223838 w 871538"/>
                <a:gd name="connsiteY8" fmla="*/ 373857 h 419100"/>
                <a:gd name="connsiteX9" fmla="*/ 223838 w 871538"/>
                <a:gd name="connsiteY9" fmla="*/ 350044 h 419100"/>
                <a:gd name="connsiteX10" fmla="*/ 245269 w 871538"/>
                <a:gd name="connsiteY10" fmla="*/ 350044 h 419100"/>
                <a:gd name="connsiteX11" fmla="*/ 245269 w 871538"/>
                <a:gd name="connsiteY11" fmla="*/ 338138 h 419100"/>
                <a:gd name="connsiteX12" fmla="*/ 266700 w 871538"/>
                <a:gd name="connsiteY12" fmla="*/ 338138 h 419100"/>
                <a:gd name="connsiteX13" fmla="*/ 269082 w 871538"/>
                <a:gd name="connsiteY13" fmla="*/ 323850 h 419100"/>
                <a:gd name="connsiteX14" fmla="*/ 288132 w 871538"/>
                <a:gd name="connsiteY14" fmla="*/ 323850 h 419100"/>
                <a:gd name="connsiteX15" fmla="*/ 288132 w 871538"/>
                <a:gd name="connsiteY15" fmla="*/ 311944 h 419100"/>
                <a:gd name="connsiteX16" fmla="*/ 304800 w 871538"/>
                <a:gd name="connsiteY16" fmla="*/ 311944 h 419100"/>
                <a:gd name="connsiteX17" fmla="*/ 304800 w 871538"/>
                <a:gd name="connsiteY17" fmla="*/ 297657 h 419100"/>
                <a:gd name="connsiteX18" fmla="*/ 330994 w 871538"/>
                <a:gd name="connsiteY18" fmla="*/ 297657 h 419100"/>
                <a:gd name="connsiteX19" fmla="*/ 330994 w 871538"/>
                <a:gd name="connsiteY19" fmla="*/ 297657 h 419100"/>
                <a:gd name="connsiteX20" fmla="*/ 330994 w 871538"/>
                <a:gd name="connsiteY20" fmla="*/ 278607 h 419100"/>
                <a:gd name="connsiteX21" fmla="*/ 352425 w 871538"/>
                <a:gd name="connsiteY21" fmla="*/ 280988 h 419100"/>
                <a:gd name="connsiteX22" fmla="*/ 352425 w 871538"/>
                <a:gd name="connsiteY22" fmla="*/ 271463 h 419100"/>
                <a:gd name="connsiteX23" fmla="*/ 385763 w 871538"/>
                <a:gd name="connsiteY23" fmla="*/ 273844 h 419100"/>
                <a:gd name="connsiteX24" fmla="*/ 385763 w 871538"/>
                <a:gd name="connsiteY24" fmla="*/ 259557 h 419100"/>
                <a:gd name="connsiteX25" fmla="*/ 397669 w 871538"/>
                <a:gd name="connsiteY25" fmla="*/ 259557 h 419100"/>
                <a:gd name="connsiteX26" fmla="*/ 397669 w 871538"/>
                <a:gd name="connsiteY26" fmla="*/ 242888 h 419100"/>
                <a:gd name="connsiteX27" fmla="*/ 414338 w 871538"/>
                <a:gd name="connsiteY27" fmla="*/ 242888 h 419100"/>
                <a:gd name="connsiteX28" fmla="*/ 416719 w 871538"/>
                <a:gd name="connsiteY28" fmla="*/ 233363 h 419100"/>
                <a:gd name="connsiteX29" fmla="*/ 457200 w 871538"/>
                <a:gd name="connsiteY29" fmla="*/ 233363 h 419100"/>
                <a:gd name="connsiteX30" fmla="*/ 457200 w 871538"/>
                <a:gd name="connsiteY30" fmla="*/ 221457 h 419100"/>
                <a:gd name="connsiteX31" fmla="*/ 500063 w 871538"/>
                <a:gd name="connsiteY31" fmla="*/ 223838 h 419100"/>
                <a:gd name="connsiteX32" fmla="*/ 500063 w 871538"/>
                <a:gd name="connsiteY32" fmla="*/ 200025 h 419100"/>
                <a:gd name="connsiteX33" fmla="*/ 535782 w 871538"/>
                <a:gd name="connsiteY33" fmla="*/ 200025 h 419100"/>
                <a:gd name="connsiteX34" fmla="*/ 535782 w 871538"/>
                <a:gd name="connsiteY34" fmla="*/ 190500 h 419100"/>
                <a:gd name="connsiteX35" fmla="*/ 545307 w 871538"/>
                <a:gd name="connsiteY35" fmla="*/ 190500 h 419100"/>
                <a:gd name="connsiteX36" fmla="*/ 545307 w 871538"/>
                <a:gd name="connsiteY36" fmla="*/ 171450 h 419100"/>
                <a:gd name="connsiteX37" fmla="*/ 571500 w 871538"/>
                <a:gd name="connsiteY37" fmla="*/ 171450 h 419100"/>
                <a:gd name="connsiteX38" fmla="*/ 571500 w 871538"/>
                <a:gd name="connsiteY38" fmla="*/ 159544 h 419100"/>
                <a:gd name="connsiteX39" fmla="*/ 592932 w 871538"/>
                <a:gd name="connsiteY39" fmla="*/ 159544 h 419100"/>
                <a:gd name="connsiteX40" fmla="*/ 592932 w 871538"/>
                <a:gd name="connsiteY40" fmla="*/ 150019 h 419100"/>
                <a:gd name="connsiteX41" fmla="*/ 611982 w 871538"/>
                <a:gd name="connsiteY41" fmla="*/ 150019 h 419100"/>
                <a:gd name="connsiteX42" fmla="*/ 611982 w 871538"/>
                <a:gd name="connsiteY42" fmla="*/ 135732 h 419100"/>
                <a:gd name="connsiteX43" fmla="*/ 631032 w 871538"/>
                <a:gd name="connsiteY43" fmla="*/ 138113 h 419100"/>
                <a:gd name="connsiteX44" fmla="*/ 631032 w 871538"/>
                <a:gd name="connsiteY44" fmla="*/ 128588 h 419100"/>
                <a:gd name="connsiteX45" fmla="*/ 673894 w 871538"/>
                <a:gd name="connsiteY45" fmla="*/ 128588 h 419100"/>
                <a:gd name="connsiteX46" fmla="*/ 673894 w 871538"/>
                <a:gd name="connsiteY46" fmla="*/ 107157 h 419100"/>
                <a:gd name="connsiteX47" fmla="*/ 700088 w 871538"/>
                <a:gd name="connsiteY47" fmla="*/ 107157 h 419100"/>
                <a:gd name="connsiteX48" fmla="*/ 700088 w 871538"/>
                <a:gd name="connsiteY48" fmla="*/ 92869 h 419100"/>
                <a:gd name="connsiteX49" fmla="*/ 716757 w 871538"/>
                <a:gd name="connsiteY49" fmla="*/ 92869 h 419100"/>
                <a:gd name="connsiteX50" fmla="*/ 716757 w 871538"/>
                <a:gd name="connsiteY50" fmla="*/ 80963 h 419100"/>
                <a:gd name="connsiteX51" fmla="*/ 738188 w 871538"/>
                <a:gd name="connsiteY51" fmla="*/ 80963 h 419100"/>
                <a:gd name="connsiteX52" fmla="*/ 738188 w 871538"/>
                <a:gd name="connsiteY52" fmla="*/ 64294 h 419100"/>
                <a:gd name="connsiteX53" fmla="*/ 769144 w 871538"/>
                <a:gd name="connsiteY53" fmla="*/ 64294 h 419100"/>
                <a:gd name="connsiteX54" fmla="*/ 769144 w 871538"/>
                <a:gd name="connsiteY54" fmla="*/ 54769 h 419100"/>
                <a:gd name="connsiteX55" fmla="*/ 785813 w 871538"/>
                <a:gd name="connsiteY55" fmla="*/ 54769 h 419100"/>
                <a:gd name="connsiteX56" fmla="*/ 785813 w 871538"/>
                <a:gd name="connsiteY56" fmla="*/ 40482 h 419100"/>
                <a:gd name="connsiteX57" fmla="*/ 804863 w 871538"/>
                <a:gd name="connsiteY57" fmla="*/ 40482 h 419100"/>
                <a:gd name="connsiteX58" fmla="*/ 804863 w 871538"/>
                <a:gd name="connsiteY58" fmla="*/ 30957 h 419100"/>
                <a:gd name="connsiteX59" fmla="*/ 826294 w 871538"/>
                <a:gd name="connsiteY59" fmla="*/ 30957 h 419100"/>
                <a:gd name="connsiteX60" fmla="*/ 826294 w 871538"/>
                <a:gd name="connsiteY60" fmla="*/ 19050 h 419100"/>
                <a:gd name="connsiteX61" fmla="*/ 850107 w 871538"/>
                <a:gd name="connsiteY61" fmla="*/ 19050 h 419100"/>
                <a:gd name="connsiteX62" fmla="*/ 847725 w 871538"/>
                <a:gd name="connsiteY62" fmla="*/ 0 h 419100"/>
                <a:gd name="connsiteX63" fmla="*/ 871538 w 871538"/>
                <a:gd name="connsiteY63" fmla="*/ 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71538" h="419100">
                  <a:moveTo>
                    <a:pt x="0" y="416719"/>
                  </a:moveTo>
                  <a:lnTo>
                    <a:pt x="71438" y="419100"/>
                  </a:lnTo>
                  <a:lnTo>
                    <a:pt x="71438" y="404813"/>
                  </a:lnTo>
                  <a:lnTo>
                    <a:pt x="116682" y="404813"/>
                  </a:lnTo>
                  <a:lnTo>
                    <a:pt x="138113" y="407194"/>
                  </a:lnTo>
                  <a:lnTo>
                    <a:pt x="138113" y="390525"/>
                  </a:lnTo>
                  <a:lnTo>
                    <a:pt x="178594" y="390525"/>
                  </a:lnTo>
                  <a:lnTo>
                    <a:pt x="178594" y="373857"/>
                  </a:lnTo>
                  <a:lnTo>
                    <a:pt x="223838" y="373857"/>
                  </a:lnTo>
                  <a:lnTo>
                    <a:pt x="223838" y="350044"/>
                  </a:lnTo>
                  <a:lnTo>
                    <a:pt x="245269" y="350044"/>
                  </a:lnTo>
                  <a:lnTo>
                    <a:pt x="245269" y="338138"/>
                  </a:lnTo>
                  <a:lnTo>
                    <a:pt x="266700" y="338138"/>
                  </a:lnTo>
                  <a:lnTo>
                    <a:pt x="269082" y="323850"/>
                  </a:lnTo>
                  <a:lnTo>
                    <a:pt x="288132" y="323850"/>
                  </a:lnTo>
                  <a:lnTo>
                    <a:pt x="288132" y="311944"/>
                  </a:lnTo>
                  <a:lnTo>
                    <a:pt x="304800" y="311944"/>
                  </a:lnTo>
                  <a:lnTo>
                    <a:pt x="304800" y="297657"/>
                  </a:lnTo>
                  <a:lnTo>
                    <a:pt x="330994" y="297657"/>
                  </a:lnTo>
                  <a:lnTo>
                    <a:pt x="330994" y="297657"/>
                  </a:lnTo>
                  <a:lnTo>
                    <a:pt x="330994" y="278607"/>
                  </a:lnTo>
                  <a:lnTo>
                    <a:pt x="352425" y="280988"/>
                  </a:lnTo>
                  <a:lnTo>
                    <a:pt x="352425" y="271463"/>
                  </a:lnTo>
                  <a:lnTo>
                    <a:pt x="385763" y="273844"/>
                  </a:lnTo>
                  <a:lnTo>
                    <a:pt x="385763" y="259557"/>
                  </a:lnTo>
                  <a:lnTo>
                    <a:pt x="397669" y="259557"/>
                  </a:lnTo>
                  <a:lnTo>
                    <a:pt x="397669" y="242888"/>
                  </a:lnTo>
                  <a:lnTo>
                    <a:pt x="414338" y="242888"/>
                  </a:lnTo>
                  <a:lnTo>
                    <a:pt x="416719" y="233363"/>
                  </a:lnTo>
                  <a:lnTo>
                    <a:pt x="457200" y="233363"/>
                  </a:lnTo>
                  <a:lnTo>
                    <a:pt x="457200" y="221457"/>
                  </a:lnTo>
                  <a:lnTo>
                    <a:pt x="500063" y="223838"/>
                  </a:lnTo>
                  <a:lnTo>
                    <a:pt x="500063" y="200025"/>
                  </a:lnTo>
                  <a:lnTo>
                    <a:pt x="535782" y="200025"/>
                  </a:lnTo>
                  <a:lnTo>
                    <a:pt x="535782" y="190500"/>
                  </a:lnTo>
                  <a:lnTo>
                    <a:pt x="545307" y="190500"/>
                  </a:lnTo>
                  <a:lnTo>
                    <a:pt x="545307" y="171450"/>
                  </a:lnTo>
                  <a:lnTo>
                    <a:pt x="571500" y="171450"/>
                  </a:lnTo>
                  <a:lnTo>
                    <a:pt x="571500" y="159544"/>
                  </a:lnTo>
                  <a:lnTo>
                    <a:pt x="592932" y="159544"/>
                  </a:lnTo>
                  <a:lnTo>
                    <a:pt x="592932" y="150019"/>
                  </a:lnTo>
                  <a:lnTo>
                    <a:pt x="611982" y="150019"/>
                  </a:lnTo>
                  <a:lnTo>
                    <a:pt x="611982" y="135732"/>
                  </a:lnTo>
                  <a:lnTo>
                    <a:pt x="631032" y="138113"/>
                  </a:lnTo>
                  <a:lnTo>
                    <a:pt x="631032" y="128588"/>
                  </a:lnTo>
                  <a:lnTo>
                    <a:pt x="673894" y="128588"/>
                  </a:lnTo>
                  <a:lnTo>
                    <a:pt x="673894" y="107157"/>
                  </a:lnTo>
                  <a:lnTo>
                    <a:pt x="700088" y="107157"/>
                  </a:lnTo>
                  <a:lnTo>
                    <a:pt x="700088" y="92869"/>
                  </a:lnTo>
                  <a:lnTo>
                    <a:pt x="716757" y="92869"/>
                  </a:lnTo>
                  <a:lnTo>
                    <a:pt x="716757" y="80963"/>
                  </a:lnTo>
                  <a:lnTo>
                    <a:pt x="738188" y="80963"/>
                  </a:lnTo>
                  <a:lnTo>
                    <a:pt x="738188" y="64294"/>
                  </a:lnTo>
                  <a:lnTo>
                    <a:pt x="769144" y="64294"/>
                  </a:lnTo>
                  <a:lnTo>
                    <a:pt x="769144" y="54769"/>
                  </a:lnTo>
                  <a:lnTo>
                    <a:pt x="785813" y="54769"/>
                  </a:lnTo>
                  <a:lnTo>
                    <a:pt x="785813" y="40482"/>
                  </a:lnTo>
                  <a:lnTo>
                    <a:pt x="804863" y="40482"/>
                  </a:lnTo>
                  <a:lnTo>
                    <a:pt x="804863" y="30957"/>
                  </a:lnTo>
                  <a:lnTo>
                    <a:pt x="826294" y="30957"/>
                  </a:lnTo>
                  <a:lnTo>
                    <a:pt x="826294" y="19050"/>
                  </a:lnTo>
                  <a:lnTo>
                    <a:pt x="850107" y="19050"/>
                  </a:lnTo>
                  <a:lnTo>
                    <a:pt x="847725" y="0"/>
                  </a:lnTo>
                  <a:lnTo>
                    <a:pt x="871538" y="0"/>
                  </a:lnTo>
                </a:path>
              </a:pathLst>
            </a:custGeom>
            <a:ln w="28575">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1400" dirty="0">
                <a:solidFill>
                  <a:srgbClr val="444492"/>
                </a:solidFill>
              </a:endParaRPr>
            </a:p>
          </p:txBody>
        </p:sp>
        <p:sp>
          <p:nvSpPr>
            <p:cNvPr id="93" name="Freeform 92"/>
            <p:cNvSpPr/>
            <p:nvPr/>
          </p:nvSpPr>
          <p:spPr bwMode="auto">
            <a:xfrm>
              <a:off x="5949729" y="4662857"/>
              <a:ext cx="337531" cy="321037"/>
            </a:xfrm>
            <a:custGeom>
              <a:avLst/>
              <a:gdLst>
                <a:gd name="connsiteX0" fmla="*/ 0 w 402432"/>
                <a:gd name="connsiteY0" fmla="*/ 233362 h 233362"/>
                <a:gd name="connsiteX1" fmla="*/ 52388 w 402432"/>
                <a:gd name="connsiteY1" fmla="*/ 233362 h 233362"/>
                <a:gd name="connsiteX2" fmla="*/ 54769 w 402432"/>
                <a:gd name="connsiteY2" fmla="*/ 211931 h 233362"/>
                <a:gd name="connsiteX3" fmla="*/ 92869 w 402432"/>
                <a:gd name="connsiteY3" fmla="*/ 214312 h 233362"/>
                <a:gd name="connsiteX4" fmla="*/ 92869 w 402432"/>
                <a:gd name="connsiteY4" fmla="*/ 185737 h 233362"/>
                <a:gd name="connsiteX5" fmla="*/ 109538 w 402432"/>
                <a:gd name="connsiteY5" fmla="*/ 185737 h 233362"/>
                <a:gd name="connsiteX6" fmla="*/ 109538 w 402432"/>
                <a:gd name="connsiteY6" fmla="*/ 164306 h 233362"/>
                <a:gd name="connsiteX7" fmla="*/ 154782 w 402432"/>
                <a:gd name="connsiteY7" fmla="*/ 164306 h 233362"/>
                <a:gd name="connsiteX8" fmla="*/ 154782 w 402432"/>
                <a:gd name="connsiteY8" fmla="*/ 164306 h 233362"/>
                <a:gd name="connsiteX9" fmla="*/ 157163 w 402432"/>
                <a:gd name="connsiteY9" fmla="*/ 145256 h 233362"/>
                <a:gd name="connsiteX10" fmla="*/ 176213 w 402432"/>
                <a:gd name="connsiteY10" fmla="*/ 145256 h 233362"/>
                <a:gd name="connsiteX11" fmla="*/ 176213 w 402432"/>
                <a:gd name="connsiteY11" fmla="*/ 126206 h 233362"/>
                <a:gd name="connsiteX12" fmla="*/ 211932 w 402432"/>
                <a:gd name="connsiteY12" fmla="*/ 126206 h 233362"/>
                <a:gd name="connsiteX13" fmla="*/ 214313 w 402432"/>
                <a:gd name="connsiteY13" fmla="*/ 114300 h 233362"/>
                <a:gd name="connsiteX14" fmla="*/ 257175 w 402432"/>
                <a:gd name="connsiteY14" fmla="*/ 114300 h 233362"/>
                <a:gd name="connsiteX15" fmla="*/ 257175 w 402432"/>
                <a:gd name="connsiteY15" fmla="*/ 114300 h 233362"/>
                <a:gd name="connsiteX16" fmla="*/ 259557 w 402432"/>
                <a:gd name="connsiteY16" fmla="*/ 97631 h 233362"/>
                <a:gd name="connsiteX17" fmla="*/ 283369 w 402432"/>
                <a:gd name="connsiteY17" fmla="*/ 97631 h 233362"/>
                <a:gd name="connsiteX18" fmla="*/ 283369 w 402432"/>
                <a:gd name="connsiteY18" fmla="*/ 83344 h 233362"/>
                <a:gd name="connsiteX19" fmla="*/ 297657 w 402432"/>
                <a:gd name="connsiteY19" fmla="*/ 83344 h 233362"/>
                <a:gd name="connsiteX20" fmla="*/ 297657 w 402432"/>
                <a:gd name="connsiteY20" fmla="*/ 83344 h 233362"/>
                <a:gd name="connsiteX21" fmla="*/ 297657 w 402432"/>
                <a:gd name="connsiteY21" fmla="*/ 69056 h 233362"/>
                <a:gd name="connsiteX22" fmla="*/ 328613 w 402432"/>
                <a:gd name="connsiteY22" fmla="*/ 69056 h 233362"/>
                <a:gd name="connsiteX23" fmla="*/ 328613 w 402432"/>
                <a:gd name="connsiteY23" fmla="*/ 57150 h 233362"/>
                <a:gd name="connsiteX24" fmla="*/ 347663 w 402432"/>
                <a:gd name="connsiteY24" fmla="*/ 57150 h 233362"/>
                <a:gd name="connsiteX25" fmla="*/ 345282 w 402432"/>
                <a:gd name="connsiteY25" fmla="*/ 30956 h 233362"/>
                <a:gd name="connsiteX26" fmla="*/ 366713 w 402432"/>
                <a:gd name="connsiteY26" fmla="*/ 30956 h 233362"/>
                <a:gd name="connsiteX27" fmla="*/ 366713 w 402432"/>
                <a:gd name="connsiteY27" fmla="*/ 30956 h 233362"/>
                <a:gd name="connsiteX28" fmla="*/ 366713 w 402432"/>
                <a:gd name="connsiteY28" fmla="*/ 19050 h 233362"/>
                <a:gd name="connsiteX29" fmla="*/ 392907 w 402432"/>
                <a:gd name="connsiteY29" fmla="*/ 21431 h 233362"/>
                <a:gd name="connsiteX30" fmla="*/ 392907 w 402432"/>
                <a:gd name="connsiteY30" fmla="*/ 21431 h 233362"/>
                <a:gd name="connsiteX31" fmla="*/ 402432 w 402432"/>
                <a:gd name="connsiteY31" fmla="*/ 0 h 23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2432" h="233362">
                  <a:moveTo>
                    <a:pt x="0" y="233362"/>
                  </a:moveTo>
                  <a:lnTo>
                    <a:pt x="52388" y="233362"/>
                  </a:lnTo>
                  <a:lnTo>
                    <a:pt x="54769" y="211931"/>
                  </a:lnTo>
                  <a:lnTo>
                    <a:pt x="92869" y="214312"/>
                  </a:lnTo>
                  <a:lnTo>
                    <a:pt x="92869" y="185737"/>
                  </a:lnTo>
                  <a:lnTo>
                    <a:pt x="109538" y="185737"/>
                  </a:lnTo>
                  <a:lnTo>
                    <a:pt x="109538" y="164306"/>
                  </a:lnTo>
                  <a:lnTo>
                    <a:pt x="154782" y="164306"/>
                  </a:lnTo>
                  <a:lnTo>
                    <a:pt x="154782" y="164306"/>
                  </a:lnTo>
                  <a:lnTo>
                    <a:pt x="157163" y="145256"/>
                  </a:lnTo>
                  <a:lnTo>
                    <a:pt x="176213" y="145256"/>
                  </a:lnTo>
                  <a:lnTo>
                    <a:pt x="176213" y="126206"/>
                  </a:lnTo>
                  <a:lnTo>
                    <a:pt x="211932" y="126206"/>
                  </a:lnTo>
                  <a:lnTo>
                    <a:pt x="214313" y="114300"/>
                  </a:lnTo>
                  <a:lnTo>
                    <a:pt x="257175" y="114300"/>
                  </a:lnTo>
                  <a:lnTo>
                    <a:pt x="257175" y="114300"/>
                  </a:lnTo>
                  <a:lnTo>
                    <a:pt x="259557" y="97631"/>
                  </a:lnTo>
                  <a:lnTo>
                    <a:pt x="283369" y="97631"/>
                  </a:lnTo>
                  <a:lnTo>
                    <a:pt x="283369" y="83344"/>
                  </a:lnTo>
                  <a:lnTo>
                    <a:pt x="297657" y="83344"/>
                  </a:lnTo>
                  <a:lnTo>
                    <a:pt x="297657" y="83344"/>
                  </a:lnTo>
                  <a:lnTo>
                    <a:pt x="297657" y="69056"/>
                  </a:lnTo>
                  <a:lnTo>
                    <a:pt x="328613" y="69056"/>
                  </a:lnTo>
                  <a:lnTo>
                    <a:pt x="328613" y="57150"/>
                  </a:lnTo>
                  <a:lnTo>
                    <a:pt x="347663" y="57150"/>
                  </a:lnTo>
                  <a:lnTo>
                    <a:pt x="345282" y="30956"/>
                  </a:lnTo>
                  <a:lnTo>
                    <a:pt x="366713" y="30956"/>
                  </a:lnTo>
                  <a:lnTo>
                    <a:pt x="366713" y="30956"/>
                  </a:lnTo>
                  <a:lnTo>
                    <a:pt x="366713" y="19050"/>
                  </a:lnTo>
                  <a:lnTo>
                    <a:pt x="392907" y="21431"/>
                  </a:lnTo>
                  <a:lnTo>
                    <a:pt x="392907" y="21431"/>
                  </a:lnTo>
                  <a:lnTo>
                    <a:pt x="402432" y="0"/>
                  </a:lnTo>
                </a:path>
              </a:pathLst>
            </a:custGeom>
            <a:ln>
              <a:solidFill>
                <a:srgbClr val="0070C0"/>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sz="1400" dirty="0">
                <a:solidFill>
                  <a:srgbClr val="444492"/>
                </a:solidFill>
              </a:endParaRPr>
            </a:p>
          </p:txBody>
        </p:sp>
        <p:sp>
          <p:nvSpPr>
            <p:cNvPr id="55351" name="TextBox 135"/>
            <p:cNvSpPr txBox="1">
              <a:spLocks noChangeArrowheads="1"/>
            </p:cNvSpPr>
            <p:nvPr/>
          </p:nvSpPr>
          <p:spPr bwMode="auto">
            <a:xfrm>
              <a:off x="7465269" y="3155051"/>
              <a:ext cx="118713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0070C0"/>
                  </a:solidFill>
                  <a:ea typeface="MS PGothic" panose="020B0600070205080204" pitchFamily="34" charset="-128"/>
                </a:rPr>
                <a:t>Gla-100</a:t>
              </a:r>
              <a:endParaRPr lang="en-US" altLang="en-US" sz="1400" b="1" baseline="30000" dirty="0">
                <a:solidFill>
                  <a:srgbClr val="0070C0"/>
                </a:solidFill>
                <a:ea typeface="MS PGothic" panose="020B0600070205080204" pitchFamily="34" charset="-128"/>
              </a:endParaRPr>
            </a:p>
          </p:txBody>
        </p:sp>
      </p:grpSp>
      <p:sp>
        <p:nvSpPr>
          <p:cNvPr id="96" name="TextBox 4"/>
          <p:cNvSpPr txBox="1">
            <a:spLocks noChangeArrowheads="1"/>
          </p:cNvSpPr>
          <p:nvPr/>
        </p:nvSpPr>
        <p:spPr bwMode="auto">
          <a:xfrm>
            <a:off x="2575785" y="5607326"/>
            <a:ext cx="34867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chemeClr val="accent4"/>
                </a:solidFill>
                <a:ea typeface="MS PGothic" panose="020B0600070205080204" pitchFamily="34" charset="-128"/>
              </a:rPr>
              <a:t>Time, weeks</a:t>
            </a:r>
          </a:p>
        </p:txBody>
      </p:sp>
      <p:sp>
        <p:nvSpPr>
          <p:cNvPr id="100" name="TextBox 99"/>
          <p:cNvSpPr txBox="1"/>
          <p:nvPr/>
        </p:nvSpPr>
        <p:spPr>
          <a:xfrm>
            <a:off x="4271191" y="4923136"/>
            <a:ext cx="2012153" cy="276999"/>
          </a:xfrm>
          <a:prstGeom prst="rect">
            <a:avLst/>
          </a:prstGeom>
          <a:solidFill>
            <a:schemeClr val="accent2"/>
          </a:solidFill>
        </p:spPr>
        <p:txBody>
          <a:bodyPr wrap="none" rtlCol="0">
            <a:spAutoFit/>
          </a:bodyPr>
          <a:lstStyle/>
          <a:p>
            <a:pPr algn="ctr"/>
            <a:r>
              <a:rPr lang="en-US" sz="1200" b="1" dirty="0">
                <a:solidFill>
                  <a:schemeClr val="bg1"/>
                </a:solidFill>
              </a:rPr>
              <a:t>Rate ratio 0.77 (0.63 to 0.96)</a:t>
            </a:r>
          </a:p>
        </p:txBody>
      </p:sp>
      <p:sp>
        <p:nvSpPr>
          <p:cNvPr id="134" name="TextBox 4"/>
          <p:cNvSpPr txBox="1">
            <a:spLocks noChangeArrowheads="1"/>
          </p:cNvSpPr>
          <p:nvPr/>
        </p:nvSpPr>
        <p:spPr bwMode="auto">
          <a:xfrm>
            <a:off x="6211994" y="5242554"/>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0.0</a:t>
            </a:r>
            <a:endParaRPr lang="en-US" altLang="en-US" sz="1000" dirty="0">
              <a:solidFill>
                <a:srgbClr val="596169"/>
              </a:solidFill>
              <a:ea typeface="MS PGothic" panose="020B0600070205080204" pitchFamily="34" charset="-128"/>
            </a:endParaRPr>
          </a:p>
        </p:txBody>
      </p:sp>
      <p:sp>
        <p:nvSpPr>
          <p:cNvPr id="135" name="TextBox 4"/>
          <p:cNvSpPr txBox="1">
            <a:spLocks noChangeArrowheads="1"/>
          </p:cNvSpPr>
          <p:nvPr/>
        </p:nvSpPr>
        <p:spPr bwMode="auto">
          <a:xfrm>
            <a:off x="6202469" y="3996493"/>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1.0</a:t>
            </a:r>
            <a:endParaRPr lang="en-US" altLang="en-US" sz="1000" dirty="0">
              <a:solidFill>
                <a:srgbClr val="596169"/>
              </a:solidFill>
              <a:ea typeface="MS PGothic" panose="020B0600070205080204" pitchFamily="34" charset="-128"/>
            </a:endParaRPr>
          </a:p>
        </p:txBody>
      </p:sp>
      <p:sp>
        <p:nvSpPr>
          <p:cNvPr id="136" name="TextBox 4"/>
          <p:cNvSpPr txBox="1">
            <a:spLocks noChangeArrowheads="1"/>
          </p:cNvSpPr>
          <p:nvPr/>
        </p:nvSpPr>
        <p:spPr bwMode="auto">
          <a:xfrm>
            <a:off x="6202469" y="2750431"/>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2.0</a:t>
            </a:r>
            <a:endParaRPr lang="en-US" altLang="en-US" sz="1000" dirty="0">
              <a:solidFill>
                <a:srgbClr val="596169"/>
              </a:solidFill>
              <a:ea typeface="MS PGothic" panose="020B0600070205080204" pitchFamily="34" charset="-128"/>
            </a:endParaRPr>
          </a:p>
        </p:txBody>
      </p:sp>
      <p:sp>
        <p:nvSpPr>
          <p:cNvPr id="137" name="TextBox 4"/>
          <p:cNvSpPr txBox="1">
            <a:spLocks noChangeArrowheads="1"/>
          </p:cNvSpPr>
          <p:nvPr/>
        </p:nvSpPr>
        <p:spPr bwMode="auto">
          <a:xfrm>
            <a:off x="7076622" y="5426452"/>
            <a:ext cx="16969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4</a:t>
            </a:r>
          </a:p>
        </p:txBody>
      </p:sp>
      <p:sp>
        <p:nvSpPr>
          <p:cNvPr id="138" name="TextBox 4"/>
          <p:cNvSpPr txBox="1">
            <a:spLocks noChangeArrowheads="1"/>
          </p:cNvSpPr>
          <p:nvPr/>
        </p:nvSpPr>
        <p:spPr bwMode="auto">
          <a:xfrm>
            <a:off x="6574143" y="5426452"/>
            <a:ext cx="16859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0</a:t>
            </a:r>
          </a:p>
        </p:txBody>
      </p:sp>
      <p:sp>
        <p:nvSpPr>
          <p:cNvPr id="139" name="TextBox 4"/>
          <p:cNvSpPr txBox="1">
            <a:spLocks noChangeArrowheads="1"/>
          </p:cNvSpPr>
          <p:nvPr/>
        </p:nvSpPr>
        <p:spPr bwMode="auto">
          <a:xfrm>
            <a:off x="7955151" y="5426452"/>
            <a:ext cx="416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12</a:t>
            </a:r>
          </a:p>
        </p:txBody>
      </p:sp>
      <p:sp>
        <p:nvSpPr>
          <p:cNvPr id="140" name="TextBox 4"/>
          <p:cNvSpPr txBox="1">
            <a:spLocks noChangeArrowheads="1"/>
          </p:cNvSpPr>
          <p:nvPr/>
        </p:nvSpPr>
        <p:spPr bwMode="auto">
          <a:xfrm>
            <a:off x="7580204" y="5426452"/>
            <a:ext cx="16859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8</a:t>
            </a:r>
          </a:p>
        </p:txBody>
      </p:sp>
      <p:sp>
        <p:nvSpPr>
          <p:cNvPr id="141" name="TextBox 4"/>
          <p:cNvSpPr txBox="1">
            <a:spLocks noChangeArrowheads="1"/>
          </p:cNvSpPr>
          <p:nvPr/>
        </p:nvSpPr>
        <p:spPr bwMode="auto">
          <a:xfrm>
            <a:off x="8458733" y="5426452"/>
            <a:ext cx="416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16</a:t>
            </a:r>
          </a:p>
        </p:txBody>
      </p:sp>
      <p:sp>
        <p:nvSpPr>
          <p:cNvPr id="142" name="TextBox 4"/>
          <p:cNvSpPr txBox="1">
            <a:spLocks noChangeArrowheads="1"/>
          </p:cNvSpPr>
          <p:nvPr/>
        </p:nvSpPr>
        <p:spPr bwMode="auto">
          <a:xfrm>
            <a:off x="8961211" y="5426452"/>
            <a:ext cx="416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20</a:t>
            </a:r>
          </a:p>
        </p:txBody>
      </p:sp>
      <p:sp>
        <p:nvSpPr>
          <p:cNvPr id="143" name="TextBox 4"/>
          <p:cNvSpPr txBox="1">
            <a:spLocks noChangeArrowheads="1"/>
          </p:cNvSpPr>
          <p:nvPr/>
        </p:nvSpPr>
        <p:spPr bwMode="auto">
          <a:xfrm>
            <a:off x="9464790" y="5426452"/>
            <a:ext cx="416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24</a:t>
            </a:r>
          </a:p>
        </p:txBody>
      </p:sp>
      <p:sp>
        <p:nvSpPr>
          <p:cNvPr id="144" name="TextBox 4"/>
          <p:cNvSpPr txBox="1">
            <a:spLocks noChangeArrowheads="1"/>
          </p:cNvSpPr>
          <p:nvPr/>
        </p:nvSpPr>
        <p:spPr bwMode="auto">
          <a:xfrm>
            <a:off x="9967271" y="5426452"/>
            <a:ext cx="416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000" dirty="0">
                <a:solidFill>
                  <a:srgbClr val="596169"/>
                </a:solidFill>
                <a:ea typeface="MS PGothic" panose="020B0600070205080204" pitchFamily="34" charset="-128"/>
              </a:rPr>
              <a:t>28</a:t>
            </a:r>
          </a:p>
        </p:txBody>
      </p:sp>
      <p:sp>
        <p:nvSpPr>
          <p:cNvPr id="145" name="TextBox 4"/>
          <p:cNvSpPr txBox="1">
            <a:spLocks noChangeArrowheads="1"/>
          </p:cNvSpPr>
          <p:nvPr/>
        </p:nvSpPr>
        <p:spPr bwMode="auto">
          <a:xfrm>
            <a:off x="6958717" y="5602994"/>
            <a:ext cx="2930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b="1" dirty="0">
                <a:solidFill>
                  <a:srgbClr val="596169"/>
                </a:solidFill>
                <a:ea typeface="MS PGothic" panose="020B0600070205080204" pitchFamily="34" charset="-128"/>
              </a:rPr>
              <a:t>Time, weeks</a:t>
            </a:r>
          </a:p>
        </p:txBody>
      </p:sp>
      <p:sp>
        <p:nvSpPr>
          <p:cNvPr id="146" name="TextBox 11"/>
          <p:cNvSpPr txBox="1">
            <a:spLocks noChangeArrowheads="1"/>
          </p:cNvSpPr>
          <p:nvPr/>
        </p:nvSpPr>
        <p:spPr bwMode="auto">
          <a:xfrm>
            <a:off x="6263219" y="1526999"/>
            <a:ext cx="39969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GB" altLang="en-US" sz="1200" b="1" dirty="0">
                <a:solidFill>
                  <a:srgbClr val="596169"/>
                </a:solidFill>
              </a:rPr>
              <a:t>Nocturnal (00:00–05:59 h)</a:t>
            </a:r>
          </a:p>
          <a:p>
            <a:pPr algn="ctr">
              <a:buClr>
                <a:srgbClr val="BCA36A"/>
              </a:buClr>
              <a:buSzPct val="130000"/>
              <a:defRPr/>
            </a:pPr>
            <a:r>
              <a:rPr lang="en-GB" altLang="en-US" sz="1200" kern="0" dirty="0">
                <a:solidFill>
                  <a:srgbClr val="596169"/>
                </a:solidFill>
                <a:ea typeface="ＭＳ Ｐゴシック" charset="0"/>
                <a:cs typeface="Arial" charset="0"/>
              </a:rPr>
              <a:t>Cumulative mean numbers of confirmed</a:t>
            </a:r>
            <a:br>
              <a:rPr lang="en-GB" altLang="en-US" sz="1200" kern="0" dirty="0">
                <a:solidFill>
                  <a:srgbClr val="596169"/>
                </a:solidFill>
                <a:ea typeface="ＭＳ Ｐゴシック" charset="0"/>
                <a:cs typeface="Arial" charset="0"/>
              </a:rPr>
            </a:br>
            <a:r>
              <a:rPr lang="en-GB" altLang="en-US" sz="1200" kern="0" dirty="0">
                <a:solidFill>
                  <a:srgbClr val="596169"/>
                </a:solidFill>
                <a:ea typeface="ＭＳ Ｐゴシック" charset="0"/>
                <a:cs typeface="Arial" charset="0"/>
              </a:rPr>
              <a:t>(≤70 </a:t>
            </a:r>
            <a:r>
              <a:rPr lang="en-GB" altLang="en-US" sz="1200" kern="0" dirty="0" smtClean="0">
                <a:solidFill>
                  <a:srgbClr val="596169"/>
                </a:solidFill>
                <a:ea typeface="ＭＳ Ｐゴシック" charset="0"/>
                <a:cs typeface="Arial" charset="0"/>
              </a:rPr>
              <a:t>mg/</a:t>
            </a:r>
            <a:r>
              <a:rPr lang="en-GB" altLang="en-US" sz="1200" kern="0" dirty="0" err="1" smtClean="0">
                <a:solidFill>
                  <a:srgbClr val="596169"/>
                </a:solidFill>
                <a:ea typeface="ＭＳ Ｐゴシック" charset="0"/>
                <a:cs typeface="Arial" charset="0"/>
              </a:rPr>
              <a:t>dL</a:t>
            </a:r>
            <a:r>
              <a:rPr lang="en-GB" altLang="en-US" sz="1200" kern="0" dirty="0" smtClean="0">
                <a:solidFill>
                  <a:srgbClr val="596169"/>
                </a:solidFill>
                <a:ea typeface="ＭＳ Ｐゴシック" charset="0"/>
                <a:cs typeface="Arial" charset="0"/>
              </a:rPr>
              <a:t>) </a:t>
            </a:r>
            <a:r>
              <a:rPr lang="en-GB" altLang="en-US" sz="1200" kern="0" dirty="0">
                <a:solidFill>
                  <a:srgbClr val="596169"/>
                </a:solidFill>
                <a:ea typeface="ＭＳ Ｐゴシック" charset="0"/>
                <a:cs typeface="Arial" charset="0"/>
              </a:rPr>
              <a:t>or severe events</a:t>
            </a:r>
          </a:p>
        </p:txBody>
      </p:sp>
      <p:sp>
        <p:nvSpPr>
          <p:cNvPr id="147" name="TextBox 146"/>
          <p:cNvSpPr txBox="1"/>
          <p:nvPr/>
        </p:nvSpPr>
        <p:spPr>
          <a:xfrm>
            <a:off x="8475649" y="4966429"/>
            <a:ext cx="2012153" cy="276999"/>
          </a:xfrm>
          <a:prstGeom prst="rect">
            <a:avLst/>
          </a:prstGeom>
          <a:solidFill>
            <a:schemeClr val="accent2"/>
          </a:solidFill>
        </p:spPr>
        <p:txBody>
          <a:bodyPr wrap="none" rtlCol="0">
            <a:spAutoFit/>
          </a:bodyPr>
          <a:lstStyle/>
          <a:p>
            <a:pPr algn="ctr" defTabSz="457200"/>
            <a:r>
              <a:rPr lang="en-US" sz="1200" b="1" dirty="0">
                <a:solidFill>
                  <a:schemeClr val="bg1"/>
                </a:solidFill>
              </a:rPr>
              <a:t>Rate ratio 0.52 (0.35 to 0.77)</a:t>
            </a:r>
          </a:p>
        </p:txBody>
      </p:sp>
      <p:cxnSp>
        <p:nvCxnSpPr>
          <p:cNvPr id="148" name="Straight Connector 147"/>
          <p:cNvCxnSpPr/>
          <p:nvPr/>
        </p:nvCxnSpPr>
        <p:spPr bwMode="auto">
          <a:xfrm rot="5400000">
            <a:off x="6617651"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bwMode="auto">
          <a:xfrm rot="5400000">
            <a:off x="7121376"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bwMode="auto">
          <a:xfrm rot="5400000">
            <a:off x="7623388"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bwMode="auto">
          <a:xfrm rot="5400000">
            <a:off x="8125399"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bwMode="auto">
          <a:xfrm rot="5400000">
            <a:off x="8629123"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bwMode="auto">
          <a:xfrm rot="5400000">
            <a:off x="9132848"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bwMode="auto">
          <a:xfrm rot="5400000">
            <a:off x="9634860"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bwMode="auto">
          <a:xfrm rot="5400000">
            <a:off x="10138585" y="5401618"/>
            <a:ext cx="82940"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56" name="Rectangle 5"/>
          <p:cNvSpPr/>
          <p:nvPr/>
        </p:nvSpPr>
        <p:spPr bwMode="auto">
          <a:xfrm>
            <a:off x="6659122" y="2243989"/>
            <a:ext cx="3520934" cy="3119545"/>
          </a:xfrm>
          <a:custGeom>
            <a:avLst/>
            <a:gdLst>
              <a:gd name="connsiteX0" fmla="*/ 0 w 5054409"/>
              <a:gd name="connsiteY0" fmla="*/ 0 h 3745496"/>
              <a:gd name="connsiteX1" fmla="*/ 5054409 w 5054409"/>
              <a:gd name="connsiteY1" fmla="*/ 0 h 3745496"/>
              <a:gd name="connsiteX2" fmla="*/ 5054409 w 5054409"/>
              <a:gd name="connsiteY2" fmla="*/ 3745496 h 3745496"/>
              <a:gd name="connsiteX3" fmla="*/ 0 w 5054409"/>
              <a:gd name="connsiteY3" fmla="*/ 3745496 h 3745496"/>
              <a:gd name="connsiteX4" fmla="*/ 0 w 5054409"/>
              <a:gd name="connsiteY4" fmla="*/ 0 h 3745496"/>
              <a:gd name="connsiteX0" fmla="*/ 0 w 5056481"/>
              <a:gd name="connsiteY0" fmla="*/ 0 h 3745496"/>
              <a:gd name="connsiteX1" fmla="*/ 5054409 w 5056481"/>
              <a:gd name="connsiteY1" fmla="*/ 0 h 3745496"/>
              <a:gd name="connsiteX2" fmla="*/ 5056481 w 5056481"/>
              <a:gd name="connsiteY2" fmla="*/ 2803018 h 3745496"/>
              <a:gd name="connsiteX3" fmla="*/ 5054409 w 5056481"/>
              <a:gd name="connsiteY3" fmla="*/ 3745496 h 3745496"/>
              <a:gd name="connsiteX4" fmla="*/ 0 w 5056481"/>
              <a:gd name="connsiteY4" fmla="*/ 3745496 h 3745496"/>
              <a:gd name="connsiteX5" fmla="*/ 0 w 5056481"/>
              <a:gd name="connsiteY5" fmla="*/ 0 h 3745496"/>
              <a:gd name="connsiteX0" fmla="*/ 5056481 w 5147921"/>
              <a:gd name="connsiteY0" fmla="*/ 2803018 h 3745496"/>
              <a:gd name="connsiteX1" fmla="*/ 5054409 w 5147921"/>
              <a:gd name="connsiteY1" fmla="*/ 3745496 h 3745496"/>
              <a:gd name="connsiteX2" fmla="*/ 0 w 5147921"/>
              <a:gd name="connsiteY2" fmla="*/ 3745496 h 3745496"/>
              <a:gd name="connsiteX3" fmla="*/ 0 w 5147921"/>
              <a:gd name="connsiteY3" fmla="*/ 0 h 3745496"/>
              <a:gd name="connsiteX4" fmla="*/ 5054409 w 5147921"/>
              <a:gd name="connsiteY4" fmla="*/ 0 h 3745496"/>
              <a:gd name="connsiteX5" fmla="*/ 5147921 w 5147921"/>
              <a:gd name="connsiteY5" fmla="*/ 2894458 h 3745496"/>
              <a:gd name="connsiteX0" fmla="*/ 5056481 w 5056481"/>
              <a:gd name="connsiteY0" fmla="*/ 2803018 h 3745496"/>
              <a:gd name="connsiteX1" fmla="*/ 5054409 w 5056481"/>
              <a:gd name="connsiteY1" fmla="*/ 3745496 h 3745496"/>
              <a:gd name="connsiteX2" fmla="*/ 0 w 5056481"/>
              <a:gd name="connsiteY2" fmla="*/ 3745496 h 3745496"/>
              <a:gd name="connsiteX3" fmla="*/ 0 w 5056481"/>
              <a:gd name="connsiteY3" fmla="*/ 0 h 3745496"/>
              <a:gd name="connsiteX4" fmla="*/ 5054409 w 5056481"/>
              <a:gd name="connsiteY4" fmla="*/ 0 h 3745496"/>
              <a:gd name="connsiteX0" fmla="*/ 5054409 w 5054409"/>
              <a:gd name="connsiteY0" fmla="*/ 3745496 h 3745496"/>
              <a:gd name="connsiteX1" fmla="*/ 0 w 5054409"/>
              <a:gd name="connsiteY1" fmla="*/ 3745496 h 3745496"/>
              <a:gd name="connsiteX2" fmla="*/ 0 w 5054409"/>
              <a:gd name="connsiteY2" fmla="*/ 0 h 3745496"/>
              <a:gd name="connsiteX3" fmla="*/ 5054409 w 5054409"/>
              <a:gd name="connsiteY3" fmla="*/ 0 h 3745496"/>
              <a:gd name="connsiteX0" fmla="*/ 5054409 w 5054409"/>
              <a:gd name="connsiteY0" fmla="*/ 3745496 h 3745496"/>
              <a:gd name="connsiteX1" fmla="*/ 0 w 5054409"/>
              <a:gd name="connsiteY1" fmla="*/ 3745496 h 3745496"/>
              <a:gd name="connsiteX2" fmla="*/ 0 w 5054409"/>
              <a:gd name="connsiteY2" fmla="*/ 0 h 3745496"/>
            </a:gdLst>
            <a:ahLst/>
            <a:cxnLst>
              <a:cxn ang="0">
                <a:pos x="connsiteX0" y="connsiteY0"/>
              </a:cxn>
              <a:cxn ang="0">
                <a:pos x="connsiteX1" y="connsiteY1"/>
              </a:cxn>
              <a:cxn ang="0">
                <a:pos x="connsiteX2" y="connsiteY2"/>
              </a:cxn>
            </a:cxnLst>
            <a:rect l="l" t="t" r="r" b="b"/>
            <a:pathLst>
              <a:path w="5054409" h="3745496">
                <a:moveTo>
                  <a:pt x="5054409" y="3745496"/>
                </a:moveTo>
                <a:lnTo>
                  <a:pt x="0" y="3745496"/>
                </a:lnTo>
                <a:lnTo>
                  <a:pt x="0" y="0"/>
                </a:lnTo>
              </a:path>
            </a:pathLst>
          </a:custGeom>
          <a:noFill/>
          <a:ln w="19050">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596169"/>
              </a:solidFill>
            </a:endParaRPr>
          </a:p>
        </p:txBody>
      </p:sp>
      <p:grpSp>
        <p:nvGrpSpPr>
          <p:cNvPr id="157" name="Group 156"/>
          <p:cNvGrpSpPr/>
          <p:nvPr/>
        </p:nvGrpSpPr>
        <p:grpSpPr>
          <a:xfrm>
            <a:off x="6609434" y="2244726"/>
            <a:ext cx="3641186" cy="3118809"/>
            <a:chOff x="5017066" y="2468637"/>
            <a:chExt cx="3641186" cy="2599622"/>
          </a:xfrm>
        </p:grpSpPr>
        <p:cxnSp>
          <p:nvCxnSpPr>
            <p:cNvPr id="158" name="Straight Connector 157"/>
            <p:cNvCxnSpPr/>
            <p:nvPr/>
          </p:nvCxnSpPr>
          <p:spPr bwMode="auto">
            <a:xfrm>
              <a:off x="5017066" y="2988561"/>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bwMode="auto">
            <a:xfrm>
              <a:off x="5017066" y="4028409"/>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bwMode="auto">
            <a:xfrm>
              <a:off x="5017066" y="5068259"/>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nvGrpSpPr>
            <p:cNvPr id="161" name="Group 160"/>
            <p:cNvGrpSpPr/>
            <p:nvPr/>
          </p:nvGrpSpPr>
          <p:grpSpPr>
            <a:xfrm>
              <a:off x="5070179" y="3968039"/>
              <a:ext cx="3588073" cy="1091757"/>
              <a:chOff x="964877" y="4484059"/>
              <a:chExt cx="3588073" cy="1091757"/>
            </a:xfrm>
          </p:grpSpPr>
          <p:sp>
            <p:nvSpPr>
              <p:cNvPr id="168" name="Freeform 167"/>
              <p:cNvSpPr/>
              <p:nvPr/>
            </p:nvSpPr>
            <p:spPr bwMode="auto">
              <a:xfrm>
                <a:off x="1780432" y="4484059"/>
                <a:ext cx="2698526" cy="880176"/>
              </a:xfrm>
              <a:custGeom>
                <a:avLst/>
                <a:gdLst>
                  <a:gd name="connsiteX0" fmla="*/ 3887082 w 3887082"/>
                  <a:gd name="connsiteY0" fmla="*/ 0 h 759058"/>
                  <a:gd name="connsiteX1" fmla="*/ 3675252 w 3887082"/>
                  <a:gd name="connsiteY1" fmla="*/ 0 h 759058"/>
                  <a:gd name="connsiteX2" fmla="*/ 3675252 w 3887082"/>
                  <a:gd name="connsiteY2" fmla="*/ 56488 h 759058"/>
                  <a:gd name="connsiteX3" fmla="*/ 3650539 w 3887082"/>
                  <a:gd name="connsiteY3" fmla="*/ 56488 h 759058"/>
                  <a:gd name="connsiteX4" fmla="*/ 3650539 w 3887082"/>
                  <a:gd name="connsiteY4" fmla="*/ 70610 h 759058"/>
                  <a:gd name="connsiteX5" fmla="*/ 3601112 w 3887082"/>
                  <a:gd name="connsiteY5" fmla="*/ 70610 h 759058"/>
                  <a:gd name="connsiteX6" fmla="*/ 3601112 w 3887082"/>
                  <a:gd name="connsiteY6" fmla="*/ 81201 h 759058"/>
                  <a:gd name="connsiteX7" fmla="*/ 3572868 w 3887082"/>
                  <a:gd name="connsiteY7" fmla="*/ 81201 h 759058"/>
                  <a:gd name="connsiteX8" fmla="*/ 3572868 w 3887082"/>
                  <a:gd name="connsiteY8" fmla="*/ 95323 h 759058"/>
                  <a:gd name="connsiteX9" fmla="*/ 3548154 w 3887082"/>
                  <a:gd name="connsiteY9" fmla="*/ 95323 h 759058"/>
                  <a:gd name="connsiteX10" fmla="*/ 3548154 w 3887082"/>
                  <a:gd name="connsiteY10" fmla="*/ 102384 h 759058"/>
                  <a:gd name="connsiteX11" fmla="*/ 3523441 w 3887082"/>
                  <a:gd name="connsiteY11" fmla="*/ 102384 h 759058"/>
                  <a:gd name="connsiteX12" fmla="*/ 3519910 w 3887082"/>
                  <a:gd name="connsiteY12" fmla="*/ 112976 h 759058"/>
                  <a:gd name="connsiteX13" fmla="*/ 3474014 w 3887082"/>
                  <a:gd name="connsiteY13" fmla="*/ 112976 h 759058"/>
                  <a:gd name="connsiteX14" fmla="*/ 3442239 w 3887082"/>
                  <a:gd name="connsiteY14" fmla="*/ 116506 h 759058"/>
                  <a:gd name="connsiteX15" fmla="*/ 3442239 w 3887082"/>
                  <a:gd name="connsiteY15" fmla="*/ 127098 h 759058"/>
                  <a:gd name="connsiteX16" fmla="*/ 3417526 w 3887082"/>
                  <a:gd name="connsiteY16" fmla="*/ 127098 h 759058"/>
                  <a:gd name="connsiteX17" fmla="*/ 3417526 w 3887082"/>
                  <a:gd name="connsiteY17" fmla="*/ 130628 h 759058"/>
                  <a:gd name="connsiteX18" fmla="*/ 3389282 w 3887082"/>
                  <a:gd name="connsiteY18" fmla="*/ 130628 h 759058"/>
                  <a:gd name="connsiteX19" fmla="*/ 3389282 w 3887082"/>
                  <a:gd name="connsiteY19" fmla="*/ 141220 h 759058"/>
                  <a:gd name="connsiteX20" fmla="*/ 3364568 w 3887082"/>
                  <a:gd name="connsiteY20" fmla="*/ 141220 h 759058"/>
                  <a:gd name="connsiteX21" fmla="*/ 3364568 w 3887082"/>
                  <a:gd name="connsiteY21" fmla="*/ 151811 h 759058"/>
                  <a:gd name="connsiteX22" fmla="*/ 3339855 w 3887082"/>
                  <a:gd name="connsiteY22" fmla="*/ 151811 h 759058"/>
                  <a:gd name="connsiteX23" fmla="*/ 3339855 w 3887082"/>
                  <a:gd name="connsiteY23" fmla="*/ 158872 h 759058"/>
                  <a:gd name="connsiteX24" fmla="*/ 3315141 w 3887082"/>
                  <a:gd name="connsiteY24" fmla="*/ 158872 h 759058"/>
                  <a:gd name="connsiteX25" fmla="*/ 3315141 w 3887082"/>
                  <a:gd name="connsiteY25" fmla="*/ 165933 h 759058"/>
                  <a:gd name="connsiteX26" fmla="*/ 3290428 w 3887082"/>
                  <a:gd name="connsiteY26" fmla="*/ 165933 h 759058"/>
                  <a:gd name="connsiteX27" fmla="*/ 3290428 w 3887082"/>
                  <a:gd name="connsiteY27" fmla="*/ 176525 h 759058"/>
                  <a:gd name="connsiteX28" fmla="*/ 3262184 w 3887082"/>
                  <a:gd name="connsiteY28" fmla="*/ 176525 h 759058"/>
                  <a:gd name="connsiteX29" fmla="*/ 3262184 w 3887082"/>
                  <a:gd name="connsiteY29" fmla="*/ 180055 h 759058"/>
                  <a:gd name="connsiteX30" fmla="*/ 3237470 w 3887082"/>
                  <a:gd name="connsiteY30" fmla="*/ 180055 h 759058"/>
                  <a:gd name="connsiteX31" fmla="*/ 3237470 w 3887082"/>
                  <a:gd name="connsiteY31" fmla="*/ 183586 h 759058"/>
                  <a:gd name="connsiteX32" fmla="*/ 3237470 w 3887082"/>
                  <a:gd name="connsiteY32" fmla="*/ 183586 h 759058"/>
                  <a:gd name="connsiteX33" fmla="*/ 3212757 w 3887082"/>
                  <a:gd name="connsiteY33" fmla="*/ 183586 h 759058"/>
                  <a:gd name="connsiteX34" fmla="*/ 3212757 w 3887082"/>
                  <a:gd name="connsiteY34" fmla="*/ 194177 h 759058"/>
                  <a:gd name="connsiteX35" fmla="*/ 3184513 w 3887082"/>
                  <a:gd name="connsiteY35" fmla="*/ 194177 h 759058"/>
                  <a:gd name="connsiteX36" fmla="*/ 3184513 w 3887082"/>
                  <a:gd name="connsiteY36" fmla="*/ 197708 h 759058"/>
                  <a:gd name="connsiteX37" fmla="*/ 3135085 w 3887082"/>
                  <a:gd name="connsiteY37" fmla="*/ 197708 h 759058"/>
                  <a:gd name="connsiteX38" fmla="*/ 3135085 w 3887082"/>
                  <a:gd name="connsiteY38" fmla="*/ 208299 h 759058"/>
                  <a:gd name="connsiteX39" fmla="*/ 3103311 w 3887082"/>
                  <a:gd name="connsiteY39" fmla="*/ 208299 h 759058"/>
                  <a:gd name="connsiteX40" fmla="*/ 3103311 w 3887082"/>
                  <a:gd name="connsiteY40" fmla="*/ 215360 h 759058"/>
                  <a:gd name="connsiteX41" fmla="*/ 3082128 w 3887082"/>
                  <a:gd name="connsiteY41" fmla="*/ 215360 h 759058"/>
                  <a:gd name="connsiteX42" fmla="*/ 3082128 w 3887082"/>
                  <a:gd name="connsiteY42" fmla="*/ 218891 h 759058"/>
                  <a:gd name="connsiteX43" fmla="*/ 3057414 w 3887082"/>
                  <a:gd name="connsiteY43" fmla="*/ 218891 h 759058"/>
                  <a:gd name="connsiteX44" fmla="*/ 3057414 w 3887082"/>
                  <a:gd name="connsiteY44" fmla="*/ 222421 h 759058"/>
                  <a:gd name="connsiteX45" fmla="*/ 3029170 w 3887082"/>
                  <a:gd name="connsiteY45" fmla="*/ 222421 h 759058"/>
                  <a:gd name="connsiteX46" fmla="*/ 3029170 w 3887082"/>
                  <a:gd name="connsiteY46" fmla="*/ 229482 h 759058"/>
                  <a:gd name="connsiteX47" fmla="*/ 3007987 w 3887082"/>
                  <a:gd name="connsiteY47" fmla="*/ 229482 h 759058"/>
                  <a:gd name="connsiteX48" fmla="*/ 3007987 w 3887082"/>
                  <a:gd name="connsiteY48" fmla="*/ 240074 h 759058"/>
                  <a:gd name="connsiteX49" fmla="*/ 2979743 w 3887082"/>
                  <a:gd name="connsiteY49" fmla="*/ 240074 h 759058"/>
                  <a:gd name="connsiteX50" fmla="*/ 2979743 w 3887082"/>
                  <a:gd name="connsiteY50" fmla="*/ 240074 h 759058"/>
                  <a:gd name="connsiteX51" fmla="*/ 2979743 w 3887082"/>
                  <a:gd name="connsiteY51" fmla="*/ 247135 h 759058"/>
                  <a:gd name="connsiteX52" fmla="*/ 2926786 w 3887082"/>
                  <a:gd name="connsiteY52" fmla="*/ 247135 h 759058"/>
                  <a:gd name="connsiteX53" fmla="*/ 2926786 w 3887082"/>
                  <a:gd name="connsiteY53" fmla="*/ 257726 h 759058"/>
                  <a:gd name="connsiteX54" fmla="*/ 2877359 w 3887082"/>
                  <a:gd name="connsiteY54" fmla="*/ 257726 h 759058"/>
                  <a:gd name="connsiteX55" fmla="*/ 2877359 w 3887082"/>
                  <a:gd name="connsiteY55" fmla="*/ 264787 h 759058"/>
                  <a:gd name="connsiteX56" fmla="*/ 2852645 w 3887082"/>
                  <a:gd name="connsiteY56" fmla="*/ 264787 h 759058"/>
                  <a:gd name="connsiteX57" fmla="*/ 2849115 w 3887082"/>
                  <a:gd name="connsiteY57" fmla="*/ 278909 h 759058"/>
                  <a:gd name="connsiteX58" fmla="*/ 2827932 w 3887082"/>
                  <a:gd name="connsiteY58" fmla="*/ 278909 h 759058"/>
                  <a:gd name="connsiteX59" fmla="*/ 2827932 w 3887082"/>
                  <a:gd name="connsiteY59" fmla="*/ 285970 h 759058"/>
                  <a:gd name="connsiteX60" fmla="*/ 2796157 w 3887082"/>
                  <a:gd name="connsiteY60" fmla="*/ 285970 h 759058"/>
                  <a:gd name="connsiteX61" fmla="*/ 2796157 w 3887082"/>
                  <a:gd name="connsiteY61" fmla="*/ 296562 h 759058"/>
                  <a:gd name="connsiteX62" fmla="*/ 2764383 w 3887082"/>
                  <a:gd name="connsiteY62" fmla="*/ 296562 h 759058"/>
                  <a:gd name="connsiteX63" fmla="*/ 2764383 w 3887082"/>
                  <a:gd name="connsiteY63" fmla="*/ 300092 h 759058"/>
                  <a:gd name="connsiteX64" fmla="*/ 2718486 w 3887082"/>
                  <a:gd name="connsiteY64" fmla="*/ 300092 h 759058"/>
                  <a:gd name="connsiteX65" fmla="*/ 2640815 w 3887082"/>
                  <a:gd name="connsiteY65" fmla="*/ 303623 h 759058"/>
                  <a:gd name="connsiteX66" fmla="*/ 2640815 w 3887082"/>
                  <a:gd name="connsiteY66" fmla="*/ 310684 h 759058"/>
                  <a:gd name="connsiteX67" fmla="*/ 2612571 w 3887082"/>
                  <a:gd name="connsiteY67" fmla="*/ 310684 h 759058"/>
                  <a:gd name="connsiteX68" fmla="*/ 2591388 w 3887082"/>
                  <a:gd name="connsiteY68" fmla="*/ 314214 h 759058"/>
                  <a:gd name="connsiteX69" fmla="*/ 2591388 w 3887082"/>
                  <a:gd name="connsiteY69" fmla="*/ 314214 h 759058"/>
                  <a:gd name="connsiteX70" fmla="*/ 2591388 w 3887082"/>
                  <a:gd name="connsiteY70" fmla="*/ 314214 h 759058"/>
                  <a:gd name="connsiteX71" fmla="*/ 2594919 w 3887082"/>
                  <a:gd name="connsiteY71" fmla="*/ 321275 h 759058"/>
                  <a:gd name="connsiteX72" fmla="*/ 2513717 w 3887082"/>
                  <a:gd name="connsiteY72" fmla="*/ 321275 h 759058"/>
                  <a:gd name="connsiteX73" fmla="*/ 2513717 w 3887082"/>
                  <a:gd name="connsiteY73" fmla="*/ 335397 h 759058"/>
                  <a:gd name="connsiteX74" fmla="*/ 2460760 w 3887082"/>
                  <a:gd name="connsiteY74" fmla="*/ 335397 h 759058"/>
                  <a:gd name="connsiteX75" fmla="*/ 2460760 w 3887082"/>
                  <a:gd name="connsiteY75" fmla="*/ 342458 h 759058"/>
                  <a:gd name="connsiteX76" fmla="*/ 2432516 w 3887082"/>
                  <a:gd name="connsiteY76" fmla="*/ 342458 h 759058"/>
                  <a:gd name="connsiteX77" fmla="*/ 2432516 w 3887082"/>
                  <a:gd name="connsiteY77" fmla="*/ 349519 h 759058"/>
                  <a:gd name="connsiteX78" fmla="*/ 2383089 w 3887082"/>
                  <a:gd name="connsiteY78" fmla="*/ 349519 h 759058"/>
                  <a:gd name="connsiteX79" fmla="*/ 2379558 w 3887082"/>
                  <a:gd name="connsiteY79" fmla="*/ 353050 h 759058"/>
                  <a:gd name="connsiteX80" fmla="*/ 2333662 w 3887082"/>
                  <a:gd name="connsiteY80" fmla="*/ 353050 h 759058"/>
                  <a:gd name="connsiteX81" fmla="*/ 2333662 w 3887082"/>
                  <a:gd name="connsiteY81" fmla="*/ 360111 h 759058"/>
                  <a:gd name="connsiteX82" fmla="*/ 2308948 w 3887082"/>
                  <a:gd name="connsiteY82" fmla="*/ 360111 h 759058"/>
                  <a:gd name="connsiteX83" fmla="*/ 2308948 w 3887082"/>
                  <a:gd name="connsiteY83" fmla="*/ 370702 h 759058"/>
                  <a:gd name="connsiteX84" fmla="*/ 2280704 w 3887082"/>
                  <a:gd name="connsiteY84" fmla="*/ 370702 h 759058"/>
                  <a:gd name="connsiteX85" fmla="*/ 2259521 w 3887082"/>
                  <a:gd name="connsiteY85" fmla="*/ 370702 h 759058"/>
                  <a:gd name="connsiteX86" fmla="*/ 2259521 w 3887082"/>
                  <a:gd name="connsiteY86" fmla="*/ 377763 h 759058"/>
                  <a:gd name="connsiteX87" fmla="*/ 2231277 w 3887082"/>
                  <a:gd name="connsiteY87" fmla="*/ 377763 h 759058"/>
                  <a:gd name="connsiteX88" fmla="*/ 2231277 w 3887082"/>
                  <a:gd name="connsiteY88" fmla="*/ 384824 h 759058"/>
                  <a:gd name="connsiteX89" fmla="*/ 2174789 w 3887082"/>
                  <a:gd name="connsiteY89" fmla="*/ 388355 h 759058"/>
                  <a:gd name="connsiteX90" fmla="*/ 2150075 w 3887082"/>
                  <a:gd name="connsiteY90" fmla="*/ 388355 h 759058"/>
                  <a:gd name="connsiteX91" fmla="*/ 2150075 w 3887082"/>
                  <a:gd name="connsiteY91" fmla="*/ 395416 h 759058"/>
                  <a:gd name="connsiteX92" fmla="*/ 2125362 w 3887082"/>
                  <a:gd name="connsiteY92" fmla="*/ 395416 h 759058"/>
                  <a:gd name="connsiteX93" fmla="*/ 2125362 w 3887082"/>
                  <a:gd name="connsiteY93" fmla="*/ 395416 h 759058"/>
                  <a:gd name="connsiteX94" fmla="*/ 2100648 w 3887082"/>
                  <a:gd name="connsiteY94" fmla="*/ 398946 h 759058"/>
                  <a:gd name="connsiteX95" fmla="*/ 2100648 w 3887082"/>
                  <a:gd name="connsiteY95" fmla="*/ 402477 h 759058"/>
                  <a:gd name="connsiteX96" fmla="*/ 2072404 w 3887082"/>
                  <a:gd name="connsiteY96" fmla="*/ 402477 h 759058"/>
                  <a:gd name="connsiteX97" fmla="*/ 2044160 w 3887082"/>
                  <a:gd name="connsiteY97" fmla="*/ 406007 h 759058"/>
                  <a:gd name="connsiteX98" fmla="*/ 2044160 w 3887082"/>
                  <a:gd name="connsiteY98" fmla="*/ 413068 h 759058"/>
                  <a:gd name="connsiteX99" fmla="*/ 1970020 w 3887082"/>
                  <a:gd name="connsiteY99" fmla="*/ 413068 h 759058"/>
                  <a:gd name="connsiteX100" fmla="*/ 1970020 w 3887082"/>
                  <a:gd name="connsiteY100" fmla="*/ 420129 h 759058"/>
                  <a:gd name="connsiteX101" fmla="*/ 1941776 w 3887082"/>
                  <a:gd name="connsiteY101" fmla="*/ 420129 h 759058"/>
                  <a:gd name="connsiteX102" fmla="*/ 1941776 w 3887082"/>
                  <a:gd name="connsiteY102" fmla="*/ 423660 h 759058"/>
                  <a:gd name="connsiteX103" fmla="*/ 1917062 w 3887082"/>
                  <a:gd name="connsiteY103" fmla="*/ 423660 h 759058"/>
                  <a:gd name="connsiteX104" fmla="*/ 1917062 w 3887082"/>
                  <a:gd name="connsiteY104" fmla="*/ 434251 h 759058"/>
                  <a:gd name="connsiteX105" fmla="*/ 1892349 w 3887082"/>
                  <a:gd name="connsiteY105" fmla="*/ 434251 h 759058"/>
                  <a:gd name="connsiteX106" fmla="*/ 1892349 w 3887082"/>
                  <a:gd name="connsiteY106" fmla="*/ 441312 h 759058"/>
                  <a:gd name="connsiteX107" fmla="*/ 1782903 w 3887082"/>
                  <a:gd name="connsiteY107" fmla="*/ 441312 h 759058"/>
                  <a:gd name="connsiteX108" fmla="*/ 1782903 w 3887082"/>
                  <a:gd name="connsiteY108" fmla="*/ 451904 h 759058"/>
                  <a:gd name="connsiteX109" fmla="*/ 1761720 w 3887082"/>
                  <a:gd name="connsiteY109" fmla="*/ 451904 h 759058"/>
                  <a:gd name="connsiteX110" fmla="*/ 1761720 w 3887082"/>
                  <a:gd name="connsiteY110" fmla="*/ 458965 h 759058"/>
                  <a:gd name="connsiteX111" fmla="*/ 1733476 w 3887082"/>
                  <a:gd name="connsiteY111" fmla="*/ 458965 h 759058"/>
                  <a:gd name="connsiteX112" fmla="*/ 1733476 w 3887082"/>
                  <a:gd name="connsiteY112" fmla="*/ 462495 h 759058"/>
                  <a:gd name="connsiteX113" fmla="*/ 1687580 w 3887082"/>
                  <a:gd name="connsiteY113" fmla="*/ 462495 h 759058"/>
                  <a:gd name="connsiteX114" fmla="*/ 1687580 w 3887082"/>
                  <a:gd name="connsiteY114" fmla="*/ 466026 h 759058"/>
                  <a:gd name="connsiteX115" fmla="*/ 1627561 w 3887082"/>
                  <a:gd name="connsiteY115" fmla="*/ 466026 h 759058"/>
                  <a:gd name="connsiteX116" fmla="*/ 1627561 w 3887082"/>
                  <a:gd name="connsiteY116" fmla="*/ 469556 h 759058"/>
                  <a:gd name="connsiteX117" fmla="*/ 1609909 w 3887082"/>
                  <a:gd name="connsiteY117" fmla="*/ 469556 h 759058"/>
                  <a:gd name="connsiteX118" fmla="*/ 1609909 w 3887082"/>
                  <a:gd name="connsiteY118" fmla="*/ 476617 h 759058"/>
                  <a:gd name="connsiteX119" fmla="*/ 1581665 w 3887082"/>
                  <a:gd name="connsiteY119" fmla="*/ 476617 h 759058"/>
                  <a:gd name="connsiteX120" fmla="*/ 1581665 w 3887082"/>
                  <a:gd name="connsiteY120" fmla="*/ 480148 h 759058"/>
                  <a:gd name="connsiteX121" fmla="*/ 1528707 w 3887082"/>
                  <a:gd name="connsiteY121" fmla="*/ 480148 h 759058"/>
                  <a:gd name="connsiteX122" fmla="*/ 1528707 w 3887082"/>
                  <a:gd name="connsiteY122" fmla="*/ 490739 h 759058"/>
                  <a:gd name="connsiteX123" fmla="*/ 1503994 w 3887082"/>
                  <a:gd name="connsiteY123" fmla="*/ 490739 h 759058"/>
                  <a:gd name="connsiteX124" fmla="*/ 1454567 w 3887082"/>
                  <a:gd name="connsiteY124" fmla="*/ 490739 h 759058"/>
                  <a:gd name="connsiteX125" fmla="*/ 1454567 w 3887082"/>
                  <a:gd name="connsiteY125" fmla="*/ 494270 h 759058"/>
                  <a:gd name="connsiteX126" fmla="*/ 1376896 w 3887082"/>
                  <a:gd name="connsiteY126" fmla="*/ 494270 h 759058"/>
                  <a:gd name="connsiteX127" fmla="*/ 1376896 w 3887082"/>
                  <a:gd name="connsiteY127" fmla="*/ 497800 h 759058"/>
                  <a:gd name="connsiteX128" fmla="*/ 1299224 w 3887082"/>
                  <a:gd name="connsiteY128" fmla="*/ 497800 h 759058"/>
                  <a:gd name="connsiteX129" fmla="*/ 1299224 w 3887082"/>
                  <a:gd name="connsiteY129" fmla="*/ 501331 h 759058"/>
                  <a:gd name="connsiteX130" fmla="*/ 1249797 w 3887082"/>
                  <a:gd name="connsiteY130" fmla="*/ 497800 h 759058"/>
                  <a:gd name="connsiteX131" fmla="*/ 1242736 w 3887082"/>
                  <a:gd name="connsiteY131" fmla="*/ 501331 h 759058"/>
                  <a:gd name="connsiteX132" fmla="*/ 1242736 w 3887082"/>
                  <a:gd name="connsiteY132" fmla="*/ 504861 h 759058"/>
                  <a:gd name="connsiteX133" fmla="*/ 1214492 w 3887082"/>
                  <a:gd name="connsiteY133" fmla="*/ 504861 h 759058"/>
                  <a:gd name="connsiteX134" fmla="*/ 1214492 w 3887082"/>
                  <a:gd name="connsiteY134" fmla="*/ 508392 h 759058"/>
                  <a:gd name="connsiteX135" fmla="*/ 1193309 w 3887082"/>
                  <a:gd name="connsiteY135" fmla="*/ 508392 h 759058"/>
                  <a:gd name="connsiteX136" fmla="*/ 1193309 w 3887082"/>
                  <a:gd name="connsiteY136" fmla="*/ 515453 h 759058"/>
                  <a:gd name="connsiteX137" fmla="*/ 1168596 w 3887082"/>
                  <a:gd name="connsiteY137" fmla="*/ 515453 h 759058"/>
                  <a:gd name="connsiteX138" fmla="*/ 1168596 w 3887082"/>
                  <a:gd name="connsiteY138" fmla="*/ 518983 h 759058"/>
                  <a:gd name="connsiteX139" fmla="*/ 1115638 w 3887082"/>
                  <a:gd name="connsiteY139" fmla="*/ 522514 h 759058"/>
                  <a:gd name="connsiteX140" fmla="*/ 1115638 w 3887082"/>
                  <a:gd name="connsiteY140" fmla="*/ 526044 h 759058"/>
                  <a:gd name="connsiteX141" fmla="*/ 1087394 w 3887082"/>
                  <a:gd name="connsiteY141" fmla="*/ 526044 h 759058"/>
                  <a:gd name="connsiteX142" fmla="*/ 1087394 w 3887082"/>
                  <a:gd name="connsiteY142" fmla="*/ 529575 h 759058"/>
                  <a:gd name="connsiteX143" fmla="*/ 1037967 w 3887082"/>
                  <a:gd name="connsiteY143" fmla="*/ 529575 h 759058"/>
                  <a:gd name="connsiteX144" fmla="*/ 1037967 w 3887082"/>
                  <a:gd name="connsiteY144" fmla="*/ 536636 h 759058"/>
                  <a:gd name="connsiteX145" fmla="*/ 1009723 w 3887082"/>
                  <a:gd name="connsiteY145" fmla="*/ 536636 h 759058"/>
                  <a:gd name="connsiteX146" fmla="*/ 1009723 w 3887082"/>
                  <a:gd name="connsiteY146" fmla="*/ 543697 h 759058"/>
                  <a:gd name="connsiteX147" fmla="*/ 985010 w 3887082"/>
                  <a:gd name="connsiteY147" fmla="*/ 543697 h 759058"/>
                  <a:gd name="connsiteX148" fmla="*/ 985010 w 3887082"/>
                  <a:gd name="connsiteY148" fmla="*/ 547227 h 759058"/>
                  <a:gd name="connsiteX149" fmla="*/ 960296 w 3887082"/>
                  <a:gd name="connsiteY149" fmla="*/ 547227 h 759058"/>
                  <a:gd name="connsiteX150" fmla="*/ 960296 w 3887082"/>
                  <a:gd name="connsiteY150" fmla="*/ 554288 h 759058"/>
                  <a:gd name="connsiteX151" fmla="*/ 882625 w 3887082"/>
                  <a:gd name="connsiteY151" fmla="*/ 554288 h 759058"/>
                  <a:gd name="connsiteX152" fmla="*/ 882625 w 3887082"/>
                  <a:gd name="connsiteY152" fmla="*/ 564880 h 759058"/>
                  <a:gd name="connsiteX153" fmla="*/ 857912 w 3887082"/>
                  <a:gd name="connsiteY153" fmla="*/ 564880 h 759058"/>
                  <a:gd name="connsiteX154" fmla="*/ 857912 w 3887082"/>
                  <a:gd name="connsiteY154" fmla="*/ 571941 h 759058"/>
                  <a:gd name="connsiteX155" fmla="*/ 801424 w 3887082"/>
                  <a:gd name="connsiteY155" fmla="*/ 568411 h 759058"/>
                  <a:gd name="connsiteX156" fmla="*/ 801424 w 3887082"/>
                  <a:gd name="connsiteY156" fmla="*/ 575472 h 759058"/>
                  <a:gd name="connsiteX157" fmla="*/ 780241 w 3887082"/>
                  <a:gd name="connsiteY157" fmla="*/ 575472 h 759058"/>
                  <a:gd name="connsiteX158" fmla="*/ 780241 w 3887082"/>
                  <a:gd name="connsiteY158" fmla="*/ 582533 h 759058"/>
                  <a:gd name="connsiteX159" fmla="*/ 755527 w 3887082"/>
                  <a:gd name="connsiteY159" fmla="*/ 582533 h 759058"/>
                  <a:gd name="connsiteX160" fmla="*/ 755527 w 3887082"/>
                  <a:gd name="connsiteY160" fmla="*/ 589594 h 759058"/>
                  <a:gd name="connsiteX161" fmla="*/ 702570 w 3887082"/>
                  <a:gd name="connsiteY161" fmla="*/ 589594 h 759058"/>
                  <a:gd name="connsiteX162" fmla="*/ 702570 w 3887082"/>
                  <a:gd name="connsiteY162" fmla="*/ 600185 h 759058"/>
                  <a:gd name="connsiteX163" fmla="*/ 653143 w 3887082"/>
                  <a:gd name="connsiteY163" fmla="*/ 596655 h 759058"/>
                  <a:gd name="connsiteX164" fmla="*/ 653143 w 3887082"/>
                  <a:gd name="connsiteY164" fmla="*/ 596655 h 759058"/>
                  <a:gd name="connsiteX165" fmla="*/ 649612 w 3887082"/>
                  <a:gd name="connsiteY165" fmla="*/ 603716 h 759058"/>
                  <a:gd name="connsiteX166" fmla="*/ 621368 w 3887082"/>
                  <a:gd name="connsiteY166" fmla="*/ 603716 h 759058"/>
                  <a:gd name="connsiteX167" fmla="*/ 596655 w 3887082"/>
                  <a:gd name="connsiteY167" fmla="*/ 603716 h 759058"/>
                  <a:gd name="connsiteX168" fmla="*/ 596655 w 3887082"/>
                  <a:gd name="connsiteY168" fmla="*/ 607246 h 759058"/>
                  <a:gd name="connsiteX169" fmla="*/ 575472 w 3887082"/>
                  <a:gd name="connsiteY169" fmla="*/ 607246 h 759058"/>
                  <a:gd name="connsiteX170" fmla="*/ 575472 w 3887082"/>
                  <a:gd name="connsiteY170" fmla="*/ 617838 h 759058"/>
                  <a:gd name="connsiteX171" fmla="*/ 518984 w 3887082"/>
                  <a:gd name="connsiteY171" fmla="*/ 617838 h 759058"/>
                  <a:gd name="connsiteX172" fmla="*/ 518984 w 3887082"/>
                  <a:gd name="connsiteY172" fmla="*/ 624899 h 759058"/>
                  <a:gd name="connsiteX173" fmla="*/ 494270 w 3887082"/>
                  <a:gd name="connsiteY173" fmla="*/ 624899 h 759058"/>
                  <a:gd name="connsiteX174" fmla="*/ 494270 w 3887082"/>
                  <a:gd name="connsiteY174" fmla="*/ 639021 h 759058"/>
                  <a:gd name="connsiteX175" fmla="*/ 469557 w 3887082"/>
                  <a:gd name="connsiteY175" fmla="*/ 639021 h 759058"/>
                  <a:gd name="connsiteX176" fmla="*/ 469557 w 3887082"/>
                  <a:gd name="connsiteY176" fmla="*/ 646082 h 759058"/>
                  <a:gd name="connsiteX177" fmla="*/ 441313 w 3887082"/>
                  <a:gd name="connsiteY177" fmla="*/ 646082 h 759058"/>
                  <a:gd name="connsiteX178" fmla="*/ 441313 w 3887082"/>
                  <a:gd name="connsiteY178" fmla="*/ 663734 h 759058"/>
                  <a:gd name="connsiteX179" fmla="*/ 395416 w 3887082"/>
                  <a:gd name="connsiteY179" fmla="*/ 663734 h 759058"/>
                  <a:gd name="connsiteX180" fmla="*/ 395416 w 3887082"/>
                  <a:gd name="connsiteY180" fmla="*/ 667265 h 759058"/>
                  <a:gd name="connsiteX181" fmla="*/ 342458 w 3887082"/>
                  <a:gd name="connsiteY181" fmla="*/ 667265 h 759058"/>
                  <a:gd name="connsiteX182" fmla="*/ 342458 w 3887082"/>
                  <a:gd name="connsiteY182" fmla="*/ 681387 h 759058"/>
                  <a:gd name="connsiteX183" fmla="*/ 314214 w 3887082"/>
                  <a:gd name="connsiteY183" fmla="*/ 681387 h 759058"/>
                  <a:gd name="connsiteX184" fmla="*/ 314214 w 3887082"/>
                  <a:gd name="connsiteY184" fmla="*/ 688448 h 759058"/>
                  <a:gd name="connsiteX185" fmla="*/ 314214 w 3887082"/>
                  <a:gd name="connsiteY185" fmla="*/ 688448 h 759058"/>
                  <a:gd name="connsiteX186" fmla="*/ 285970 w 3887082"/>
                  <a:gd name="connsiteY186" fmla="*/ 684917 h 759058"/>
                  <a:gd name="connsiteX187" fmla="*/ 285970 w 3887082"/>
                  <a:gd name="connsiteY187" fmla="*/ 702570 h 759058"/>
                  <a:gd name="connsiteX188" fmla="*/ 264787 w 3887082"/>
                  <a:gd name="connsiteY188" fmla="*/ 702570 h 759058"/>
                  <a:gd name="connsiteX189" fmla="*/ 261257 w 3887082"/>
                  <a:gd name="connsiteY189" fmla="*/ 713161 h 759058"/>
                  <a:gd name="connsiteX190" fmla="*/ 233013 w 3887082"/>
                  <a:gd name="connsiteY190" fmla="*/ 716692 h 759058"/>
                  <a:gd name="connsiteX191" fmla="*/ 236543 w 3887082"/>
                  <a:gd name="connsiteY191" fmla="*/ 727283 h 759058"/>
                  <a:gd name="connsiteX192" fmla="*/ 211830 w 3887082"/>
                  <a:gd name="connsiteY192" fmla="*/ 727283 h 759058"/>
                  <a:gd name="connsiteX193" fmla="*/ 211830 w 3887082"/>
                  <a:gd name="connsiteY193" fmla="*/ 730814 h 759058"/>
                  <a:gd name="connsiteX194" fmla="*/ 183586 w 3887082"/>
                  <a:gd name="connsiteY194" fmla="*/ 730814 h 759058"/>
                  <a:gd name="connsiteX195" fmla="*/ 183586 w 3887082"/>
                  <a:gd name="connsiteY195" fmla="*/ 730814 h 759058"/>
                  <a:gd name="connsiteX196" fmla="*/ 134159 w 3887082"/>
                  <a:gd name="connsiteY196" fmla="*/ 737875 h 759058"/>
                  <a:gd name="connsiteX197" fmla="*/ 134159 w 3887082"/>
                  <a:gd name="connsiteY197" fmla="*/ 744936 h 759058"/>
                  <a:gd name="connsiteX198" fmla="*/ 109445 w 3887082"/>
                  <a:gd name="connsiteY198" fmla="*/ 744936 h 759058"/>
                  <a:gd name="connsiteX199" fmla="*/ 109445 w 3887082"/>
                  <a:gd name="connsiteY199" fmla="*/ 751997 h 759058"/>
                  <a:gd name="connsiteX200" fmla="*/ 31774 w 3887082"/>
                  <a:gd name="connsiteY200" fmla="*/ 751997 h 759058"/>
                  <a:gd name="connsiteX201" fmla="*/ 28244 w 3887082"/>
                  <a:gd name="connsiteY201" fmla="*/ 759058 h 759058"/>
                  <a:gd name="connsiteX202" fmla="*/ 0 w 3887082"/>
                  <a:gd name="connsiteY202" fmla="*/ 759058 h 75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87082" h="759058">
                    <a:moveTo>
                      <a:pt x="3887082" y="0"/>
                    </a:moveTo>
                    <a:lnTo>
                      <a:pt x="3675252" y="0"/>
                    </a:lnTo>
                    <a:lnTo>
                      <a:pt x="3675252" y="56488"/>
                    </a:lnTo>
                    <a:lnTo>
                      <a:pt x="3650539" y="56488"/>
                    </a:lnTo>
                    <a:lnTo>
                      <a:pt x="3650539" y="70610"/>
                    </a:lnTo>
                    <a:lnTo>
                      <a:pt x="3601112" y="70610"/>
                    </a:lnTo>
                    <a:lnTo>
                      <a:pt x="3601112" y="81201"/>
                    </a:lnTo>
                    <a:lnTo>
                      <a:pt x="3572868" y="81201"/>
                    </a:lnTo>
                    <a:lnTo>
                      <a:pt x="3572868" y="95323"/>
                    </a:lnTo>
                    <a:lnTo>
                      <a:pt x="3548154" y="95323"/>
                    </a:lnTo>
                    <a:lnTo>
                      <a:pt x="3548154" y="102384"/>
                    </a:lnTo>
                    <a:lnTo>
                      <a:pt x="3523441" y="102384"/>
                    </a:lnTo>
                    <a:lnTo>
                      <a:pt x="3519910" y="112976"/>
                    </a:lnTo>
                    <a:lnTo>
                      <a:pt x="3474014" y="112976"/>
                    </a:lnTo>
                    <a:lnTo>
                      <a:pt x="3442239" y="116506"/>
                    </a:lnTo>
                    <a:lnTo>
                      <a:pt x="3442239" y="127098"/>
                    </a:lnTo>
                    <a:lnTo>
                      <a:pt x="3417526" y="127098"/>
                    </a:lnTo>
                    <a:lnTo>
                      <a:pt x="3417526" y="130628"/>
                    </a:lnTo>
                    <a:lnTo>
                      <a:pt x="3389282" y="130628"/>
                    </a:lnTo>
                    <a:lnTo>
                      <a:pt x="3389282" y="141220"/>
                    </a:lnTo>
                    <a:lnTo>
                      <a:pt x="3364568" y="141220"/>
                    </a:lnTo>
                    <a:lnTo>
                      <a:pt x="3364568" y="151811"/>
                    </a:lnTo>
                    <a:lnTo>
                      <a:pt x="3339855" y="151811"/>
                    </a:lnTo>
                    <a:lnTo>
                      <a:pt x="3339855" y="158872"/>
                    </a:lnTo>
                    <a:lnTo>
                      <a:pt x="3315141" y="158872"/>
                    </a:lnTo>
                    <a:lnTo>
                      <a:pt x="3315141" y="165933"/>
                    </a:lnTo>
                    <a:lnTo>
                      <a:pt x="3290428" y="165933"/>
                    </a:lnTo>
                    <a:lnTo>
                      <a:pt x="3290428" y="176525"/>
                    </a:lnTo>
                    <a:lnTo>
                      <a:pt x="3262184" y="176525"/>
                    </a:lnTo>
                    <a:lnTo>
                      <a:pt x="3262184" y="180055"/>
                    </a:lnTo>
                    <a:lnTo>
                      <a:pt x="3237470" y="180055"/>
                    </a:lnTo>
                    <a:lnTo>
                      <a:pt x="3237470" y="183586"/>
                    </a:lnTo>
                    <a:lnTo>
                      <a:pt x="3237470" y="183586"/>
                    </a:lnTo>
                    <a:lnTo>
                      <a:pt x="3212757" y="183586"/>
                    </a:lnTo>
                    <a:lnTo>
                      <a:pt x="3212757" y="194177"/>
                    </a:lnTo>
                    <a:lnTo>
                      <a:pt x="3184513" y="194177"/>
                    </a:lnTo>
                    <a:lnTo>
                      <a:pt x="3184513" y="197708"/>
                    </a:lnTo>
                    <a:lnTo>
                      <a:pt x="3135085" y="197708"/>
                    </a:lnTo>
                    <a:lnTo>
                      <a:pt x="3135085" y="208299"/>
                    </a:lnTo>
                    <a:lnTo>
                      <a:pt x="3103311" y="208299"/>
                    </a:lnTo>
                    <a:lnTo>
                      <a:pt x="3103311" y="215360"/>
                    </a:lnTo>
                    <a:lnTo>
                      <a:pt x="3082128" y="215360"/>
                    </a:lnTo>
                    <a:lnTo>
                      <a:pt x="3082128" y="218891"/>
                    </a:lnTo>
                    <a:lnTo>
                      <a:pt x="3057414" y="218891"/>
                    </a:lnTo>
                    <a:lnTo>
                      <a:pt x="3057414" y="222421"/>
                    </a:lnTo>
                    <a:lnTo>
                      <a:pt x="3029170" y="222421"/>
                    </a:lnTo>
                    <a:lnTo>
                      <a:pt x="3029170" y="229482"/>
                    </a:lnTo>
                    <a:lnTo>
                      <a:pt x="3007987" y="229482"/>
                    </a:lnTo>
                    <a:lnTo>
                      <a:pt x="3007987" y="240074"/>
                    </a:lnTo>
                    <a:lnTo>
                      <a:pt x="2979743" y="240074"/>
                    </a:lnTo>
                    <a:lnTo>
                      <a:pt x="2979743" y="240074"/>
                    </a:lnTo>
                    <a:lnTo>
                      <a:pt x="2979743" y="247135"/>
                    </a:lnTo>
                    <a:lnTo>
                      <a:pt x="2926786" y="247135"/>
                    </a:lnTo>
                    <a:lnTo>
                      <a:pt x="2926786" y="257726"/>
                    </a:lnTo>
                    <a:lnTo>
                      <a:pt x="2877359" y="257726"/>
                    </a:lnTo>
                    <a:lnTo>
                      <a:pt x="2877359" y="264787"/>
                    </a:lnTo>
                    <a:lnTo>
                      <a:pt x="2852645" y="264787"/>
                    </a:lnTo>
                    <a:lnTo>
                      <a:pt x="2849115" y="278909"/>
                    </a:lnTo>
                    <a:lnTo>
                      <a:pt x="2827932" y="278909"/>
                    </a:lnTo>
                    <a:lnTo>
                      <a:pt x="2827932" y="285970"/>
                    </a:lnTo>
                    <a:lnTo>
                      <a:pt x="2796157" y="285970"/>
                    </a:lnTo>
                    <a:lnTo>
                      <a:pt x="2796157" y="296562"/>
                    </a:lnTo>
                    <a:lnTo>
                      <a:pt x="2764383" y="296562"/>
                    </a:lnTo>
                    <a:lnTo>
                      <a:pt x="2764383" y="300092"/>
                    </a:lnTo>
                    <a:lnTo>
                      <a:pt x="2718486" y="300092"/>
                    </a:lnTo>
                    <a:lnTo>
                      <a:pt x="2640815" y="303623"/>
                    </a:lnTo>
                    <a:lnTo>
                      <a:pt x="2640815" y="310684"/>
                    </a:lnTo>
                    <a:lnTo>
                      <a:pt x="2612571" y="310684"/>
                    </a:lnTo>
                    <a:lnTo>
                      <a:pt x="2591388" y="314214"/>
                    </a:lnTo>
                    <a:lnTo>
                      <a:pt x="2591388" y="314214"/>
                    </a:lnTo>
                    <a:lnTo>
                      <a:pt x="2591388" y="314214"/>
                    </a:lnTo>
                    <a:lnTo>
                      <a:pt x="2594919" y="321275"/>
                    </a:lnTo>
                    <a:lnTo>
                      <a:pt x="2513717" y="321275"/>
                    </a:lnTo>
                    <a:lnTo>
                      <a:pt x="2513717" y="335397"/>
                    </a:lnTo>
                    <a:lnTo>
                      <a:pt x="2460760" y="335397"/>
                    </a:lnTo>
                    <a:lnTo>
                      <a:pt x="2460760" y="342458"/>
                    </a:lnTo>
                    <a:lnTo>
                      <a:pt x="2432516" y="342458"/>
                    </a:lnTo>
                    <a:lnTo>
                      <a:pt x="2432516" y="349519"/>
                    </a:lnTo>
                    <a:lnTo>
                      <a:pt x="2383089" y="349519"/>
                    </a:lnTo>
                    <a:lnTo>
                      <a:pt x="2379558" y="353050"/>
                    </a:lnTo>
                    <a:lnTo>
                      <a:pt x="2333662" y="353050"/>
                    </a:lnTo>
                    <a:lnTo>
                      <a:pt x="2333662" y="360111"/>
                    </a:lnTo>
                    <a:lnTo>
                      <a:pt x="2308948" y="360111"/>
                    </a:lnTo>
                    <a:lnTo>
                      <a:pt x="2308948" y="370702"/>
                    </a:lnTo>
                    <a:lnTo>
                      <a:pt x="2280704" y="370702"/>
                    </a:lnTo>
                    <a:lnTo>
                      <a:pt x="2259521" y="370702"/>
                    </a:lnTo>
                    <a:lnTo>
                      <a:pt x="2259521" y="377763"/>
                    </a:lnTo>
                    <a:lnTo>
                      <a:pt x="2231277" y="377763"/>
                    </a:lnTo>
                    <a:lnTo>
                      <a:pt x="2231277" y="384824"/>
                    </a:lnTo>
                    <a:lnTo>
                      <a:pt x="2174789" y="388355"/>
                    </a:lnTo>
                    <a:lnTo>
                      <a:pt x="2150075" y="388355"/>
                    </a:lnTo>
                    <a:lnTo>
                      <a:pt x="2150075" y="395416"/>
                    </a:lnTo>
                    <a:lnTo>
                      <a:pt x="2125362" y="395416"/>
                    </a:lnTo>
                    <a:lnTo>
                      <a:pt x="2125362" y="395416"/>
                    </a:lnTo>
                    <a:lnTo>
                      <a:pt x="2100648" y="398946"/>
                    </a:lnTo>
                    <a:lnTo>
                      <a:pt x="2100648" y="402477"/>
                    </a:lnTo>
                    <a:lnTo>
                      <a:pt x="2072404" y="402477"/>
                    </a:lnTo>
                    <a:lnTo>
                      <a:pt x="2044160" y="406007"/>
                    </a:lnTo>
                    <a:lnTo>
                      <a:pt x="2044160" y="413068"/>
                    </a:lnTo>
                    <a:lnTo>
                      <a:pt x="1970020" y="413068"/>
                    </a:lnTo>
                    <a:lnTo>
                      <a:pt x="1970020" y="420129"/>
                    </a:lnTo>
                    <a:lnTo>
                      <a:pt x="1941776" y="420129"/>
                    </a:lnTo>
                    <a:lnTo>
                      <a:pt x="1941776" y="423660"/>
                    </a:lnTo>
                    <a:lnTo>
                      <a:pt x="1917062" y="423660"/>
                    </a:lnTo>
                    <a:lnTo>
                      <a:pt x="1917062" y="434251"/>
                    </a:lnTo>
                    <a:lnTo>
                      <a:pt x="1892349" y="434251"/>
                    </a:lnTo>
                    <a:lnTo>
                      <a:pt x="1892349" y="441312"/>
                    </a:lnTo>
                    <a:lnTo>
                      <a:pt x="1782903" y="441312"/>
                    </a:lnTo>
                    <a:lnTo>
                      <a:pt x="1782903" y="451904"/>
                    </a:lnTo>
                    <a:lnTo>
                      <a:pt x="1761720" y="451904"/>
                    </a:lnTo>
                    <a:lnTo>
                      <a:pt x="1761720" y="458965"/>
                    </a:lnTo>
                    <a:lnTo>
                      <a:pt x="1733476" y="458965"/>
                    </a:lnTo>
                    <a:lnTo>
                      <a:pt x="1733476" y="462495"/>
                    </a:lnTo>
                    <a:lnTo>
                      <a:pt x="1687580" y="462495"/>
                    </a:lnTo>
                    <a:lnTo>
                      <a:pt x="1687580" y="466026"/>
                    </a:lnTo>
                    <a:lnTo>
                      <a:pt x="1627561" y="466026"/>
                    </a:lnTo>
                    <a:lnTo>
                      <a:pt x="1627561" y="469556"/>
                    </a:lnTo>
                    <a:lnTo>
                      <a:pt x="1609909" y="469556"/>
                    </a:lnTo>
                    <a:lnTo>
                      <a:pt x="1609909" y="476617"/>
                    </a:lnTo>
                    <a:lnTo>
                      <a:pt x="1581665" y="476617"/>
                    </a:lnTo>
                    <a:lnTo>
                      <a:pt x="1581665" y="480148"/>
                    </a:lnTo>
                    <a:lnTo>
                      <a:pt x="1528707" y="480148"/>
                    </a:lnTo>
                    <a:lnTo>
                      <a:pt x="1528707" y="490739"/>
                    </a:lnTo>
                    <a:lnTo>
                      <a:pt x="1503994" y="490739"/>
                    </a:lnTo>
                    <a:lnTo>
                      <a:pt x="1454567" y="490739"/>
                    </a:lnTo>
                    <a:lnTo>
                      <a:pt x="1454567" y="494270"/>
                    </a:lnTo>
                    <a:lnTo>
                      <a:pt x="1376896" y="494270"/>
                    </a:lnTo>
                    <a:lnTo>
                      <a:pt x="1376896" y="497800"/>
                    </a:lnTo>
                    <a:lnTo>
                      <a:pt x="1299224" y="497800"/>
                    </a:lnTo>
                    <a:lnTo>
                      <a:pt x="1299224" y="501331"/>
                    </a:lnTo>
                    <a:lnTo>
                      <a:pt x="1249797" y="497800"/>
                    </a:lnTo>
                    <a:lnTo>
                      <a:pt x="1242736" y="501331"/>
                    </a:lnTo>
                    <a:lnTo>
                      <a:pt x="1242736" y="504861"/>
                    </a:lnTo>
                    <a:lnTo>
                      <a:pt x="1214492" y="504861"/>
                    </a:lnTo>
                    <a:lnTo>
                      <a:pt x="1214492" y="508392"/>
                    </a:lnTo>
                    <a:lnTo>
                      <a:pt x="1193309" y="508392"/>
                    </a:lnTo>
                    <a:lnTo>
                      <a:pt x="1193309" y="515453"/>
                    </a:lnTo>
                    <a:lnTo>
                      <a:pt x="1168596" y="515453"/>
                    </a:lnTo>
                    <a:lnTo>
                      <a:pt x="1168596" y="518983"/>
                    </a:lnTo>
                    <a:lnTo>
                      <a:pt x="1115638" y="522514"/>
                    </a:lnTo>
                    <a:lnTo>
                      <a:pt x="1115638" y="526044"/>
                    </a:lnTo>
                    <a:lnTo>
                      <a:pt x="1087394" y="526044"/>
                    </a:lnTo>
                    <a:lnTo>
                      <a:pt x="1087394" y="529575"/>
                    </a:lnTo>
                    <a:lnTo>
                      <a:pt x="1037967" y="529575"/>
                    </a:lnTo>
                    <a:lnTo>
                      <a:pt x="1037967" y="536636"/>
                    </a:lnTo>
                    <a:lnTo>
                      <a:pt x="1009723" y="536636"/>
                    </a:lnTo>
                    <a:lnTo>
                      <a:pt x="1009723" y="543697"/>
                    </a:lnTo>
                    <a:lnTo>
                      <a:pt x="985010" y="543697"/>
                    </a:lnTo>
                    <a:lnTo>
                      <a:pt x="985010" y="547227"/>
                    </a:lnTo>
                    <a:lnTo>
                      <a:pt x="960296" y="547227"/>
                    </a:lnTo>
                    <a:lnTo>
                      <a:pt x="960296" y="554288"/>
                    </a:lnTo>
                    <a:lnTo>
                      <a:pt x="882625" y="554288"/>
                    </a:lnTo>
                    <a:lnTo>
                      <a:pt x="882625" y="564880"/>
                    </a:lnTo>
                    <a:lnTo>
                      <a:pt x="857912" y="564880"/>
                    </a:lnTo>
                    <a:lnTo>
                      <a:pt x="857912" y="571941"/>
                    </a:lnTo>
                    <a:lnTo>
                      <a:pt x="801424" y="568411"/>
                    </a:lnTo>
                    <a:lnTo>
                      <a:pt x="801424" y="575472"/>
                    </a:lnTo>
                    <a:lnTo>
                      <a:pt x="780241" y="575472"/>
                    </a:lnTo>
                    <a:lnTo>
                      <a:pt x="780241" y="582533"/>
                    </a:lnTo>
                    <a:lnTo>
                      <a:pt x="755527" y="582533"/>
                    </a:lnTo>
                    <a:lnTo>
                      <a:pt x="755527" y="589594"/>
                    </a:lnTo>
                    <a:lnTo>
                      <a:pt x="702570" y="589594"/>
                    </a:lnTo>
                    <a:lnTo>
                      <a:pt x="702570" y="600185"/>
                    </a:lnTo>
                    <a:lnTo>
                      <a:pt x="653143" y="596655"/>
                    </a:lnTo>
                    <a:lnTo>
                      <a:pt x="653143" y="596655"/>
                    </a:lnTo>
                    <a:lnTo>
                      <a:pt x="649612" y="603716"/>
                    </a:lnTo>
                    <a:lnTo>
                      <a:pt x="621368" y="603716"/>
                    </a:lnTo>
                    <a:lnTo>
                      <a:pt x="596655" y="603716"/>
                    </a:lnTo>
                    <a:lnTo>
                      <a:pt x="596655" y="607246"/>
                    </a:lnTo>
                    <a:lnTo>
                      <a:pt x="575472" y="607246"/>
                    </a:lnTo>
                    <a:lnTo>
                      <a:pt x="575472" y="617838"/>
                    </a:lnTo>
                    <a:lnTo>
                      <a:pt x="518984" y="617838"/>
                    </a:lnTo>
                    <a:lnTo>
                      <a:pt x="518984" y="624899"/>
                    </a:lnTo>
                    <a:lnTo>
                      <a:pt x="494270" y="624899"/>
                    </a:lnTo>
                    <a:lnTo>
                      <a:pt x="494270" y="639021"/>
                    </a:lnTo>
                    <a:lnTo>
                      <a:pt x="469557" y="639021"/>
                    </a:lnTo>
                    <a:lnTo>
                      <a:pt x="469557" y="646082"/>
                    </a:lnTo>
                    <a:lnTo>
                      <a:pt x="441313" y="646082"/>
                    </a:lnTo>
                    <a:lnTo>
                      <a:pt x="441313" y="663734"/>
                    </a:lnTo>
                    <a:lnTo>
                      <a:pt x="395416" y="663734"/>
                    </a:lnTo>
                    <a:lnTo>
                      <a:pt x="395416" y="667265"/>
                    </a:lnTo>
                    <a:lnTo>
                      <a:pt x="342458" y="667265"/>
                    </a:lnTo>
                    <a:lnTo>
                      <a:pt x="342458" y="681387"/>
                    </a:lnTo>
                    <a:lnTo>
                      <a:pt x="314214" y="681387"/>
                    </a:lnTo>
                    <a:lnTo>
                      <a:pt x="314214" y="688448"/>
                    </a:lnTo>
                    <a:lnTo>
                      <a:pt x="314214" y="688448"/>
                    </a:lnTo>
                    <a:lnTo>
                      <a:pt x="285970" y="684917"/>
                    </a:lnTo>
                    <a:lnTo>
                      <a:pt x="285970" y="702570"/>
                    </a:lnTo>
                    <a:lnTo>
                      <a:pt x="264787" y="702570"/>
                    </a:lnTo>
                    <a:lnTo>
                      <a:pt x="261257" y="713161"/>
                    </a:lnTo>
                    <a:lnTo>
                      <a:pt x="233013" y="716692"/>
                    </a:lnTo>
                    <a:lnTo>
                      <a:pt x="236543" y="727283"/>
                    </a:lnTo>
                    <a:lnTo>
                      <a:pt x="211830" y="727283"/>
                    </a:lnTo>
                    <a:lnTo>
                      <a:pt x="211830" y="730814"/>
                    </a:lnTo>
                    <a:lnTo>
                      <a:pt x="183586" y="730814"/>
                    </a:lnTo>
                    <a:lnTo>
                      <a:pt x="183586" y="730814"/>
                    </a:lnTo>
                    <a:lnTo>
                      <a:pt x="134159" y="737875"/>
                    </a:lnTo>
                    <a:lnTo>
                      <a:pt x="134159" y="744936"/>
                    </a:lnTo>
                    <a:lnTo>
                      <a:pt x="109445" y="744936"/>
                    </a:lnTo>
                    <a:lnTo>
                      <a:pt x="109445" y="751997"/>
                    </a:lnTo>
                    <a:lnTo>
                      <a:pt x="31774" y="751997"/>
                    </a:lnTo>
                    <a:lnTo>
                      <a:pt x="28244" y="759058"/>
                    </a:lnTo>
                    <a:lnTo>
                      <a:pt x="0" y="759058"/>
                    </a:lnTo>
                  </a:path>
                </a:pathLst>
              </a:custGeom>
              <a:ln>
                <a:solidFill>
                  <a:srgbClr val="81B838"/>
                </a:solidFill>
              </a:ln>
              <a:effectLst/>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GB" dirty="0">
                  <a:solidFill>
                    <a:srgbClr val="444492"/>
                  </a:solidFill>
                </a:endParaRPr>
              </a:p>
            </p:txBody>
          </p:sp>
          <p:sp>
            <p:nvSpPr>
              <p:cNvPr id="169" name="Freeform 168"/>
              <p:cNvSpPr/>
              <p:nvPr/>
            </p:nvSpPr>
            <p:spPr bwMode="auto">
              <a:xfrm>
                <a:off x="964877" y="5367620"/>
                <a:ext cx="818981" cy="208196"/>
              </a:xfrm>
              <a:custGeom>
                <a:avLst/>
                <a:gdLst>
                  <a:gd name="connsiteX0" fmla="*/ 0 w 1178719"/>
                  <a:gd name="connsiteY0" fmla="*/ 178593 h 178593"/>
                  <a:gd name="connsiteX1" fmla="*/ 119063 w 1178719"/>
                  <a:gd name="connsiteY1" fmla="*/ 178593 h 178593"/>
                  <a:gd name="connsiteX2" fmla="*/ 119063 w 1178719"/>
                  <a:gd name="connsiteY2" fmla="*/ 159543 h 178593"/>
                  <a:gd name="connsiteX3" fmla="*/ 171450 w 1178719"/>
                  <a:gd name="connsiteY3" fmla="*/ 159543 h 178593"/>
                  <a:gd name="connsiteX4" fmla="*/ 171450 w 1178719"/>
                  <a:gd name="connsiteY4" fmla="*/ 152400 h 178593"/>
                  <a:gd name="connsiteX5" fmla="*/ 223838 w 1178719"/>
                  <a:gd name="connsiteY5" fmla="*/ 154781 h 178593"/>
                  <a:gd name="connsiteX6" fmla="*/ 223838 w 1178719"/>
                  <a:gd name="connsiteY6" fmla="*/ 147637 h 178593"/>
                  <a:gd name="connsiteX7" fmla="*/ 302419 w 1178719"/>
                  <a:gd name="connsiteY7" fmla="*/ 150018 h 178593"/>
                  <a:gd name="connsiteX8" fmla="*/ 302419 w 1178719"/>
                  <a:gd name="connsiteY8" fmla="*/ 140493 h 178593"/>
                  <a:gd name="connsiteX9" fmla="*/ 340519 w 1178719"/>
                  <a:gd name="connsiteY9" fmla="*/ 140493 h 178593"/>
                  <a:gd name="connsiteX10" fmla="*/ 352425 w 1178719"/>
                  <a:gd name="connsiteY10" fmla="*/ 140493 h 178593"/>
                  <a:gd name="connsiteX11" fmla="*/ 352425 w 1178719"/>
                  <a:gd name="connsiteY11" fmla="*/ 135731 h 178593"/>
                  <a:gd name="connsiteX12" fmla="*/ 378619 w 1178719"/>
                  <a:gd name="connsiteY12" fmla="*/ 135731 h 178593"/>
                  <a:gd name="connsiteX13" fmla="*/ 378619 w 1178719"/>
                  <a:gd name="connsiteY13" fmla="*/ 130968 h 178593"/>
                  <a:gd name="connsiteX14" fmla="*/ 404813 w 1178719"/>
                  <a:gd name="connsiteY14" fmla="*/ 128587 h 178593"/>
                  <a:gd name="connsiteX15" fmla="*/ 404813 w 1178719"/>
                  <a:gd name="connsiteY15" fmla="*/ 121443 h 178593"/>
                  <a:gd name="connsiteX16" fmla="*/ 428625 w 1178719"/>
                  <a:gd name="connsiteY16" fmla="*/ 121443 h 178593"/>
                  <a:gd name="connsiteX17" fmla="*/ 431006 w 1178719"/>
                  <a:gd name="connsiteY17" fmla="*/ 119062 h 178593"/>
                  <a:gd name="connsiteX18" fmla="*/ 457200 w 1178719"/>
                  <a:gd name="connsiteY18" fmla="*/ 119062 h 178593"/>
                  <a:gd name="connsiteX19" fmla="*/ 457200 w 1178719"/>
                  <a:gd name="connsiteY19" fmla="*/ 111918 h 178593"/>
                  <a:gd name="connsiteX20" fmla="*/ 509588 w 1178719"/>
                  <a:gd name="connsiteY20" fmla="*/ 111918 h 178593"/>
                  <a:gd name="connsiteX21" fmla="*/ 507206 w 1178719"/>
                  <a:gd name="connsiteY21" fmla="*/ 104775 h 178593"/>
                  <a:gd name="connsiteX22" fmla="*/ 533400 w 1178719"/>
                  <a:gd name="connsiteY22" fmla="*/ 104775 h 178593"/>
                  <a:gd name="connsiteX23" fmla="*/ 533400 w 1178719"/>
                  <a:gd name="connsiteY23" fmla="*/ 100012 h 178593"/>
                  <a:gd name="connsiteX24" fmla="*/ 559594 w 1178719"/>
                  <a:gd name="connsiteY24" fmla="*/ 100012 h 178593"/>
                  <a:gd name="connsiteX25" fmla="*/ 559594 w 1178719"/>
                  <a:gd name="connsiteY25" fmla="*/ 100012 h 178593"/>
                  <a:gd name="connsiteX26" fmla="*/ 561975 w 1178719"/>
                  <a:gd name="connsiteY26" fmla="*/ 90487 h 178593"/>
                  <a:gd name="connsiteX27" fmla="*/ 583406 w 1178719"/>
                  <a:gd name="connsiteY27" fmla="*/ 90487 h 178593"/>
                  <a:gd name="connsiteX28" fmla="*/ 609600 w 1178719"/>
                  <a:gd name="connsiteY28" fmla="*/ 90487 h 178593"/>
                  <a:gd name="connsiteX29" fmla="*/ 609600 w 1178719"/>
                  <a:gd name="connsiteY29" fmla="*/ 83343 h 178593"/>
                  <a:gd name="connsiteX30" fmla="*/ 661988 w 1178719"/>
                  <a:gd name="connsiteY30" fmla="*/ 83343 h 178593"/>
                  <a:gd name="connsiteX31" fmla="*/ 661988 w 1178719"/>
                  <a:gd name="connsiteY31" fmla="*/ 76200 h 178593"/>
                  <a:gd name="connsiteX32" fmla="*/ 690563 w 1178719"/>
                  <a:gd name="connsiteY32" fmla="*/ 76200 h 178593"/>
                  <a:gd name="connsiteX33" fmla="*/ 714375 w 1178719"/>
                  <a:gd name="connsiteY33" fmla="*/ 76200 h 178593"/>
                  <a:gd name="connsiteX34" fmla="*/ 714375 w 1178719"/>
                  <a:gd name="connsiteY34" fmla="*/ 69056 h 178593"/>
                  <a:gd name="connsiteX35" fmla="*/ 769144 w 1178719"/>
                  <a:gd name="connsiteY35" fmla="*/ 69056 h 178593"/>
                  <a:gd name="connsiteX36" fmla="*/ 769144 w 1178719"/>
                  <a:gd name="connsiteY36" fmla="*/ 66675 h 178593"/>
                  <a:gd name="connsiteX37" fmla="*/ 790575 w 1178719"/>
                  <a:gd name="connsiteY37" fmla="*/ 66675 h 178593"/>
                  <a:gd name="connsiteX38" fmla="*/ 792956 w 1178719"/>
                  <a:gd name="connsiteY38" fmla="*/ 59531 h 178593"/>
                  <a:gd name="connsiteX39" fmla="*/ 819150 w 1178719"/>
                  <a:gd name="connsiteY39" fmla="*/ 59531 h 178593"/>
                  <a:gd name="connsiteX40" fmla="*/ 819150 w 1178719"/>
                  <a:gd name="connsiteY40" fmla="*/ 52387 h 178593"/>
                  <a:gd name="connsiteX41" fmla="*/ 842963 w 1178719"/>
                  <a:gd name="connsiteY41" fmla="*/ 52387 h 178593"/>
                  <a:gd name="connsiteX42" fmla="*/ 842963 w 1178719"/>
                  <a:gd name="connsiteY42" fmla="*/ 45243 h 178593"/>
                  <a:gd name="connsiteX43" fmla="*/ 871538 w 1178719"/>
                  <a:gd name="connsiteY43" fmla="*/ 45243 h 178593"/>
                  <a:gd name="connsiteX44" fmla="*/ 871538 w 1178719"/>
                  <a:gd name="connsiteY44" fmla="*/ 40481 h 178593"/>
                  <a:gd name="connsiteX45" fmla="*/ 921544 w 1178719"/>
                  <a:gd name="connsiteY45" fmla="*/ 40481 h 178593"/>
                  <a:gd name="connsiteX46" fmla="*/ 921544 w 1178719"/>
                  <a:gd name="connsiteY46" fmla="*/ 30956 h 178593"/>
                  <a:gd name="connsiteX47" fmla="*/ 947738 w 1178719"/>
                  <a:gd name="connsiteY47" fmla="*/ 30956 h 178593"/>
                  <a:gd name="connsiteX48" fmla="*/ 947738 w 1178719"/>
                  <a:gd name="connsiteY48" fmla="*/ 19050 h 178593"/>
                  <a:gd name="connsiteX49" fmla="*/ 1026319 w 1178719"/>
                  <a:gd name="connsiteY49" fmla="*/ 19050 h 178593"/>
                  <a:gd name="connsiteX50" fmla="*/ 1026319 w 1178719"/>
                  <a:gd name="connsiteY50" fmla="*/ 11906 h 178593"/>
                  <a:gd name="connsiteX51" fmla="*/ 1052513 w 1178719"/>
                  <a:gd name="connsiteY51" fmla="*/ 11906 h 178593"/>
                  <a:gd name="connsiteX52" fmla="*/ 1054894 w 1178719"/>
                  <a:gd name="connsiteY52" fmla="*/ 4762 h 178593"/>
                  <a:gd name="connsiteX53" fmla="*/ 1128713 w 1178719"/>
                  <a:gd name="connsiteY53" fmla="*/ 4762 h 178593"/>
                  <a:gd name="connsiteX54" fmla="*/ 1128713 w 1178719"/>
                  <a:gd name="connsiteY54" fmla="*/ 0 h 178593"/>
                  <a:gd name="connsiteX55" fmla="*/ 1178719 w 1178719"/>
                  <a:gd name="connsiteY55" fmla="*/ 0 h 17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8719" h="178593">
                    <a:moveTo>
                      <a:pt x="0" y="178593"/>
                    </a:moveTo>
                    <a:lnTo>
                      <a:pt x="119063" y="178593"/>
                    </a:lnTo>
                    <a:lnTo>
                      <a:pt x="119063" y="159543"/>
                    </a:lnTo>
                    <a:lnTo>
                      <a:pt x="171450" y="159543"/>
                    </a:lnTo>
                    <a:lnTo>
                      <a:pt x="171450" y="152400"/>
                    </a:lnTo>
                    <a:lnTo>
                      <a:pt x="223838" y="154781"/>
                    </a:lnTo>
                    <a:lnTo>
                      <a:pt x="223838" y="147637"/>
                    </a:lnTo>
                    <a:lnTo>
                      <a:pt x="302419" y="150018"/>
                    </a:lnTo>
                    <a:lnTo>
                      <a:pt x="302419" y="140493"/>
                    </a:lnTo>
                    <a:lnTo>
                      <a:pt x="340519" y="140493"/>
                    </a:lnTo>
                    <a:lnTo>
                      <a:pt x="352425" y="140493"/>
                    </a:lnTo>
                    <a:lnTo>
                      <a:pt x="352425" y="135731"/>
                    </a:lnTo>
                    <a:lnTo>
                      <a:pt x="378619" y="135731"/>
                    </a:lnTo>
                    <a:lnTo>
                      <a:pt x="378619" y="130968"/>
                    </a:lnTo>
                    <a:lnTo>
                      <a:pt x="404813" y="128587"/>
                    </a:lnTo>
                    <a:lnTo>
                      <a:pt x="404813" y="121443"/>
                    </a:lnTo>
                    <a:lnTo>
                      <a:pt x="428625" y="121443"/>
                    </a:lnTo>
                    <a:lnTo>
                      <a:pt x="431006" y="119062"/>
                    </a:lnTo>
                    <a:lnTo>
                      <a:pt x="457200" y="119062"/>
                    </a:lnTo>
                    <a:lnTo>
                      <a:pt x="457200" y="111918"/>
                    </a:lnTo>
                    <a:lnTo>
                      <a:pt x="509588" y="111918"/>
                    </a:lnTo>
                    <a:lnTo>
                      <a:pt x="507206" y="104775"/>
                    </a:lnTo>
                    <a:lnTo>
                      <a:pt x="533400" y="104775"/>
                    </a:lnTo>
                    <a:lnTo>
                      <a:pt x="533400" y="100012"/>
                    </a:lnTo>
                    <a:lnTo>
                      <a:pt x="559594" y="100012"/>
                    </a:lnTo>
                    <a:lnTo>
                      <a:pt x="559594" y="100012"/>
                    </a:lnTo>
                    <a:lnTo>
                      <a:pt x="561975" y="90487"/>
                    </a:lnTo>
                    <a:lnTo>
                      <a:pt x="583406" y="90487"/>
                    </a:lnTo>
                    <a:lnTo>
                      <a:pt x="609600" y="90487"/>
                    </a:lnTo>
                    <a:lnTo>
                      <a:pt x="609600" y="83343"/>
                    </a:lnTo>
                    <a:lnTo>
                      <a:pt x="661988" y="83343"/>
                    </a:lnTo>
                    <a:lnTo>
                      <a:pt x="661988" y="76200"/>
                    </a:lnTo>
                    <a:lnTo>
                      <a:pt x="690563" y="76200"/>
                    </a:lnTo>
                    <a:lnTo>
                      <a:pt x="714375" y="76200"/>
                    </a:lnTo>
                    <a:lnTo>
                      <a:pt x="714375" y="69056"/>
                    </a:lnTo>
                    <a:lnTo>
                      <a:pt x="769144" y="69056"/>
                    </a:lnTo>
                    <a:lnTo>
                      <a:pt x="769144" y="66675"/>
                    </a:lnTo>
                    <a:lnTo>
                      <a:pt x="790575" y="66675"/>
                    </a:lnTo>
                    <a:lnTo>
                      <a:pt x="792956" y="59531"/>
                    </a:lnTo>
                    <a:lnTo>
                      <a:pt x="819150" y="59531"/>
                    </a:lnTo>
                    <a:lnTo>
                      <a:pt x="819150" y="52387"/>
                    </a:lnTo>
                    <a:lnTo>
                      <a:pt x="842963" y="52387"/>
                    </a:lnTo>
                    <a:lnTo>
                      <a:pt x="842963" y="45243"/>
                    </a:lnTo>
                    <a:lnTo>
                      <a:pt x="871538" y="45243"/>
                    </a:lnTo>
                    <a:lnTo>
                      <a:pt x="871538" y="40481"/>
                    </a:lnTo>
                    <a:lnTo>
                      <a:pt x="921544" y="40481"/>
                    </a:lnTo>
                    <a:lnTo>
                      <a:pt x="921544" y="30956"/>
                    </a:lnTo>
                    <a:lnTo>
                      <a:pt x="947738" y="30956"/>
                    </a:lnTo>
                    <a:lnTo>
                      <a:pt x="947738" y="19050"/>
                    </a:lnTo>
                    <a:lnTo>
                      <a:pt x="1026319" y="19050"/>
                    </a:lnTo>
                    <a:lnTo>
                      <a:pt x="1026319" y="11906"/>
                    </a:lnTo>
                    <a:lnTo>
                      <a:pt x="1052513" y="11906"/>
                    </a:lnTo>
                    <a:lnTo>
                      <a:pt x="1054894" y="4762"/>
                    </a:lnTo>
                    <a:lnTo>
                      <a:pt x="1128713" y="4762"/>
                    </a:lnTo>
                    <a:lnTo>
                      <a:pt x="1128713" y="0"/>
                    </a:lnTo>
                    <a:lnTo>
                      <a:pt x="1178719" y="0"/>
                    </a:lnTo>
                  </a:path>
                </a:pathLst>
              </a:custGeom>
              <a:ln>
                <a:solidFill>
                  <a:srgbClr val="81B838"/>
                </a:solidFill>
              </a:ln>
              <a:effectLst/>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GB" dirty="0">
                  <a:solidFill>
                    <a:srgbClr val="444492"/>
                  </a:solidFill>
                </a:endParaRPr>
              </a:p>
            </p:txBody>
          </p:sp>
          <p:sp>
            <p:nvSpPr>
              <p:cNvPr id="170" name="TextBox 135"/>
              <p:cNvSpPr txBox="1">
                <a:spLocks noChangeArrowheads="1"/>
              </p:cNvSpPr>
              <p:nvPr/>
            </p:nvSpPr>
            <p:spPr bwMode="auto">
              <a:xfrm>
                <a:off x="3606800" y="4829153"/>
                <a:ext cx="946150" cy="256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81B838"/>
                    </a:solidFill>
                    <a:ea typeface="MS PGothic" panose="020B0600070205080204" pitchFamily="34" charset="-128"/>
                  </a:rPr>
                  <a:t>Gla-300</a:t>
                </a:r>
              </a:p>
            </p:txBody>
          </p:sp>
        </p:grpSp>
        <p:grpSp>
          <p:nvGrpSpPr>
            <p:cNvPr id="162" name="Group 161"/>
            <p:cNvGrpSpPr/>
            <p:nvPr/>
          </p:nvGrpSpPr>
          <p:grpSpPr>
            <a:xfrm>
              <a:off x="5065040" y="2840416"/>
              <a:ext cx="3522647" cy="2222764"/>
              <a:chOff x="959738" y="3356436"/>
              <a:chExt cx="3522647" cy="2222764"/>
            </a:xfrm>
          </p:grpSpPr>
          <p:sp>
            <p:nvSpPr>
              <p:cNvPr id="166" name="Freeform 165"/>
              <p:cNvSpPr/>
              <p:nvPr/>
            </p:nvSpPr>
            <p:spPr bwMode="auto">
              <a:xfrm>
                <a:off x="959738" y="3515865"/>
                <a:ext cx="3522647" cy="2063335"/>
              </a:xfrm>
              <a:custGeom>
                <a:avLst/>
                <a:gdLst>
                  <a:gd name="connsiteX0" fmla="*/ 5076825 w 5076825"/>
                  <a:gd name="connsiteY0" fmla="*/ 0 h 1776413"/>
                  <a:gd name="connsiteX1" fmla="*/ 5014912 w 5076825"/>
                  <a:gd name="connsiteY1" fmla="*/ 0 h 1776413"/>
                  <a:gd name="connsiteX2" fmla="*/ 5014912 w 5076825"/>
                  <a:gd name="connsiteY2" fmla="*/ 100013 h 1776413"/>
                  <a:gd name="connsiteX3" fmla="*/ 4776787 w 5076825"/>
                  <a:gd name="connsiteY3" fmla="*/ 100013 h 1776413"/>
                  <a:gd name="connsiteX4" fmla="*/ 4776787 w 5076825"/>
                  <a:gd name="connsiteY4" fmla="*/ 119063 h 1776413"/>
                  <a:gd name="connsiteX5" fmla="*/ 4729162 w 5076825"/>
                  <a:gd name="connsiteY5" fmla="*/ 123825 h 1776413"/>
                  <a:gd name="connsiteX6" fmla="*/ 4729162 w 5076825"/>
                  <a:gd name="connsiteY6" fmla="*/ 138113 h 1776413"/>
                  <a:gd name="connsiteX7" fmla="*/ 4700587 w 5076825"/>
                  <a:gd name="connsiteY7" fmla="*/ 138113 h 1776413"/>
                  <a:gd name="connsiteX8" fmla="*/ 4700587 w 5076825"/>
                  <a:gd name="connsiteY8" fmla="*/ 157163 h 1776413"/>
                  <a:gd name="connsiteX9" fmla="*/ 4648200 w 5076825"/>
                  <a:gd name="connsiteY9" fmla="*/ 157163 h 1776413"/>
                  <a:gd name="connsiteX10" fmla="*/ 4648200 w 5076825"/>
                  <a:gd name="connsiteY10" fmla="*/ 166688 h 1776413"/>
                  <a:gd name="connsiteX11" fmla="*/ 4595812 w 5076825"/>
                  <a:gd name="connsiteY11" fmla="*/ 166688 h 1776413"/>
                  <a:gd name="connsiteX12" fmla="*/ 4595812 w 5076825"/>
                  <a:gd name="connsiteY12" fmla="*/ 185738 h 1776413"/>
                  <a:gd name="connsiteX13" fmla="*/ 4552950 w 5076825"/>
                  <a:gd name="connsiteY13" fmla="*/ 185738 h 1776413"/>
                  <a:gd name="connsiteX14" fmla="*/ 4552950 w 5076825"/>
                  <a:gd name="connsiteY14" fmla="*/ 200025 h 1776413"/>
                  <a:gd name="connsiteX15" fmla="*/ 4538662 w 5076825"/>
                  <a:gd name="connsiteY15" fmla="*/ 200025 h 1776413"/>
                  <a:gd name="connsiteX16" fmla="*/ 4543425 w 5076825"/>
                  <a:gd name="connsiteY16" fmla="*/ 219075 h 1776413"/>
                  <a:gd name="connsiteX17" fmla="*/ 4448175 w 5076825"/>
                  <a:gd name="connsiteY17" fmla="*/ 214313 h 1776413"/>
                  <a:gd name="connsiteX18" fmla="*/ 4448175 w 5076825"/>
                  <a:gd name="connsiteY18" fmla="*/ 228600 h 1776413"/>
                  <a:gd name="connsiteX19" fmla="*/ 4405312 w 5076825"/>
                  <a:gd name="connsiteY19" fmla="*/ 228600 h 1776413"/>
                  <a:gd name="connsiteX20" fmla="*/ 4410075 w 5076825"/>
                  <a:gd name="connsiteY20" fmla="*/ 238125 h 1776413"/>
                  <a:gd name="connsiteX21" fmla="*/ 4343400 w 5076825"/>
                  <a:gd name="connsiteY21" fmla="*/ 238125 h 1776413"/>
                  <a:gd name="connsiteX22" fmla="*/ 4343400 w 5076825"/>
                  <a:gd name="connsiteY22" fmla="*/ 247650 h 1776413"/>
                  <a:gd name="connsiteX23" fmla="*/ 4281487 w 5076825"/>
                  <a:gd name="connsiteY23" fmla="*/ 247650 h 1776413"/>
                  <a:gd name="connsiteX24" fmla="*/ 4281487 w 5076825"/>
                  <a:gd name="connsiteY24" fmla="*/ 257175 h 1776413"/>
                  <a:gd name="connsiteX25" fmla="*/ 4262437 w 5076825"/>
                  <a:gd name="connsiteY25" fmla="*/ 257175 h 1776413"/>
                  <a:gd name="connsiteX26" fmla="*/ 4262437 w 5076825"/>
                  <a:gd name="connsiteY26" fmla="*/ 266700 h 1776413"/>
                  <a:gd name="connsiteX27" fmla="*/ 4210050 w 5076825"/>
                  <a:gd name="connsiteY27" fmla="*/ 266700 h 1776413"/>
                  <a:gd name="connsiteX28" fmla="*/ 4210050 w 5076825"/>
                  <a:gd name="connsiteY28" fmla="*/ 276225 h 1776413"/>
                  <a:gd name="connsiteX29" fmla="*/ 4138612 w 5076825"/>
                  <a:gd name="connsiteY29" fmla="*/ 276225 h 1776413"/>
                  <a:gd name="connsiteX30" fmla="*/ 4143375 w 5076825"/>
                  <a:gd name="connsiteY30" fmla="*/ 290513 h 1776413"/>
                  <a:gd name="connsiteX31" fmla="*/ 4052887 w 5076825"/>
                  <a:gd name="connsiteY31" fmla="*/ 290513 h 1776413"/>
                  <a:gd name="connsiteX32" fmla="*/ 4052887 w 5076825"/>
                  <a:gd name="connsiteY32" fmla="*/ 295275 h 1776413"/>
                  <a:gd name="connsiteX33" fmla="*/ 3986212 w 5076825"/>
                  <a:gd name="connsiteY33" fmla="*/ 295275 h 1776413"/>
                  <a:gd name="connsiteX34" fmla="*/ 3986212 w 5076825"/>
                  <a:gd name="connsiteY34" fmla="*/ 304800 h 1776413"/>
                  <a:gd name="connsiteX35" fmla="*/ 3929062 w 5076825"/>
                  <a:gd name="connsiteY35" fmla="*/ 304800 h 1776413"/>
                  <a:gd name="connsiteX36" fmla="*/ 3929062 w 5076825"/>
                  <a:gd name="connsiteY36" fmla="*/ 309563 h 1776413"/>
                  <a:gd name="connsiteX37" fmla="*/ 3876675 w 5076825"/>
                  <a:gd name="connsiteY37" fmla="*/ 309563 h 1776413"/>
                  <a:gd name="connsiteX38" fmla="*/ 3876675 w 5076825"/>
                  <a:gd name="connsiteY38" fmla="*/ 323850 h 1776413"/>
                  <a:gd name="connsiteX39" fmla="*/ 3824287 w 5076825"/>
                  <a:gd name="connsiteY39" fmla="*/ 323850 h 1776413"/>
                  <a:gd name="connsiteX40" fmla="*/ 3824287 w 5076825"/>
                  <a:gd name="connsiteY40" fmla="*/ 338138 h 1776413"/>
                  <a:gd name="connsiteX41" fmla="*/ 3771900 w 5076825"/>
                  <a:gd name="connsiteY41" fmla="*/ 338138 h 1776413"/>
                  <a:gd name="connsiteX42" fmla="*/ 3771900 w 5076825"/>
                  <a:gd name="connsiteY42" fmla="*/ 347663 h 1776413"/>
                  <a:gd name="connsiteX43" fmla="*/ 3705225 w 5076825"/>
                  <a:gd name="connsiteY43" fmla="*/ 347663 h 1776413"/>
                  <a:gd name="connsiteX44" fmla="*/ 3705225 w 5076825"/>
                  <a:gd name="connsiteY44" fmla="*/ 357188 h 1776413"/>
                  <a:gd name="connsiteX45" fmla="*/ 3690937 w 5076825"/>
                  <a:gd name="connsiteY45" fmla="*/ 357188 h 1776413"/>
                  <a:gd name="connsiteX46" fmla="*/ 3690937 w 5076825"/>
                  <a:gd name="connsiteY46" fmla="*/ 361950 h 1776413"/>
                  <a:gd name="connsiteX47" fmla="*/ 3648075 w 5076825"/>
                  <a:gd name="connsiteY47" fmla="*/ 361950 h 1776413"/>
                  <a:gd name="connsiteX48" fmla="*/ 3648075 w 5076825"/>
                  <a:gd name="connsiteY48" fmla="*/ 376238 h 1776413"/>
                  <a:gd name="connsiteX49" fmla="*/ 3609975 w 5076825"/>
                  <a:gd name="connsiteY49" fmla="*/ 371475 h 1776413"/>
                  <a:gd name="connsiteX50" fmla="*/ 3609975 w 5076825"/>
                  <a:gd name="connsiteY50" fmla="*/ 381000 h 1776413"/>
                  <a:gd name="connsiteX51" fmla="*/ 3543300 w 5076825"/>
                  <a:gd name="connsiteY51" fmla="*/ 381000 h 1776413"/>
                  <a:gd name="connsiteX52" fmla="*/ 3543300 w 5076825"/>
                  <a:gd name="connsiteY52" fmla="*/ 390525 h 1776413"/>
                  <a:gd name="connsiteX53" fmla="*/ 3476625 w 5076825"/>
                  <a:gd name="connsiteY53" fmla="*/ 390525 h 1776413"/>
                  <a:gd name="connsiteX54" fmla="*/ 3476625 w 5076825"/>
                  <a:gd name="connsiteY54" fmla="*/ 409575 h 1776413"/>
                  <a:gd name="connsiteX55" fmla="*/ 3429000 w 5076825"/>
                  <a:gd name="connsiteY55" fmla="*/ 409575 h 1776413"/>
                  <a:gd name="connsiteX56" fmla="*/ 3429000 w 5076825"/>
                  <a:gd name="connsiteY56" fmla="*/ 419100 h 1776413"/>
                  <a:gd name="connsiteX57" fmla="*/ 3376612 w 5076825"/>
                  <a:gd name="connsiteY57" fmla="*/ 419100 h 1776413"/>
                  <a:gd name="connsiteX58" fmla="*/ 3352800 w 5076825"/>
                  <a:gd name="connsiteY58" fmla="*/ 419100 h 1776413"/>
                  <a:gd name="connsiteX59" fmla="*/ 3352800 w 5076825"/>
                  <a:gd name="connsiteY59" fmla="*/ 442913 h 1776413"/>
                  <a:gd name="connsiteX60" fmla="*/ 3305175 w 5076825"/>
                  <a:gd name="connsiteY60" fmla="*/ 442913 h 1776413"/>
                  <a:gd name="connsiteX61" fmla="*/ 3305175 w 5076825"/>
                  <a:gd name="connsiteY61" fmla="*/ 457200 h 1776413"/>
                  <a:gd name="connsiteX62" fmla="*/ 3252787 w 5076825"/>
                  <a:gd name="connsiteY62" fmla="*/ 457200 h 1776413"/>
                  <a:gd name="connsiteX63" fmla="*/ 3248025 w 5076825"/>
                  <a:gd name="connsiteY63" fmla="*/ 471488 h 1776413"/>
                  <a:gd name="connsiteX64" fmla="*/ 3200400 w 5076825"/>
                  <a:gd name="connsiteY64" fmla="*/ 471488 h 1776413"/>
                  <a:gd name="connsiteX65" fmla="*/ 3200400 w 5076825"/>
                  <a:gd name="connsiteY65" fmla="*/ 485775 h 1776413"/>
                  <a:gd name="connsiteX66" fmla="*/ 3124200 w 5076825"/>
                  <a:gd name="connsiteY66" fmla="*/ 485775 h 1776413"/>
                  <a:gd name="connsiteX67" fmla="*/ 3124200 w 5076825"/>
                  <a:gd name="connsiteY67" fmla="*/ 500063 h 1776413"/>
                  <a:gd name="connsiteX68" fmla="*/ 3100387 w 5076825"/>
                  <a:gd name="connsiteY68" fmla="*/ 500063 h 1776413"/>
                  <a:gd name="connsiteX69" fmla="*/ 3100387 w 5076825"/>
                  <a:gd name="connsiteY69" fmla="*/ 519113 h 1776413"/>
                  <a:gd name="connsiteX70" fmla="*/ 3071812 w 5076825"/>
                  <a:gd name="connsiteY70" fmla="*/ 519113 h 1776413"/>
                  <a:gd name="connsiteX71" fmla="*/ 3071812 w 5076825"/>
                  <a:gd name="connsiteY71" fmla="*/ 528638 h 1776413"/>
                  <a:gd name="connsiteX72" fmla="*/ 3028950 w 5076825"/>
                  <a:gd name="connsiteY72" fmla="*/ 528638 h 1776413"/>
                  <a:gd name="connsiteX73" fmla="*/ 3028950 w 5076825"/>
                  <a:gd name="connsiteY73" fmla="*/ 547688 h 1776413"/>
                  <a:gd name="connsiteX74" fmla="*/ 2967037 w 5076825"/>
                  <a:gd name="connsiteY74" fmla="*/ 552450 h 1776413"/>
                  <a:gd name="connsiteX75" fmla="*/ 2967037 w 5076825"/>
                  <a:gd name="connsiteY75" fmla="*/ 571500 h 1776413"/>
                  <a:gd name="connsiteX76" fmla="*/ 2919412 w 5076825"/>
                  <a:gd name="connsiteY76" fmla="*/ 571500 h 1776413"/>
                  <a:gd name="connsiteX77" fmla="*/ 2919412 w 5076825"/>
                  <a:gd name="connsiteY77" fmla="*/ 576263 h 1776413"/>
                  <a:gd name="connsiteX78" fmla="*/ 2867025 w 5076825"/>
                  <a:gd name="connsiteY78" fmla="*/ 576263 h 1776413"/>
                  <a:gd name="connsiteX79" fmla="*/ 2867025 w 5076825"/>
                  <a:gd name="connsiteY79" fmla="*/ 595313 h 1776413"/>
                  <a:gd name="connsiteX80" fmla="*/ 2809875 w 5076825"/>
                  <a:gd name="connsiteY80" fmla="*/ 595313 h 1776413"/>
                  <a:gd name="connsiteX81" fmla="*/ 2814637 w 5076825"/>
                  <a:gd name="connsiteY81" fmla="*/ 604838 h 1776413"/>
                  <a:gd name="connsiteX82" fmla="*/ 2767012 w 5076825"/>
                  <a:gd name="connsiteY82" fmla="*/ 600075 h 1776413"/>
                  <a:gd name="connsiteX83" fmla="*/ 2767012 w 5076825"/>
                  <a:gd name="connsiteY83" fmla="*/ 609600 h 1776413"/>
                  <a:gd name="connsiteX84" fmla="*/ 2747962 w 5076825"/>
                  <a:gd name="connsiteY84" fmla="*/ 609600 h 1776413"/>
                  <a:gd name="connsiteX85" fmla="*/ 2752725 w 5076825"/>
                  <a:gd name="connsiteY85" fmla="*/ 628650 h 1776413"/>
                  <a:gd name="connsiteX86" fmla="*/ 2709862 w 5076825"/>
                  <a:gd name="connsiteY86" fmla="*/ 628650 h 1776413"/>
                  <a:gd name="connsiteX87" fmla="*/ 2709862 w 5076825"/>
                  <a:gd name="connsiteY87" fmla="*/ 638175 h 1776413"/>
                  <a:gd name="connsiteX88" fmla="*/ 2667000 w 5076825"/>
                  <a:gd name="connsiteY88" fmla="*/ 638175 h 1776413"/>
                  <a:gd name="connsiteX89" fmla="*/ 2667000 w 5076825"/>
                  <a:gd name="connsiteY89" fmla="*/ 642938 h 1776413"/>
                  <a:gd name="connsiteX90" fmla="*/ 2605087 w 5076825"/>
                  <a:gd name="connsiteY90" fmla="*/ 647700 h 1776413"/>
                  <a:gd name="connsiteX91" fmla="*/ 2605087 w 5076825"/>
                  <a:gd name="connsiteY91" fmla="*/ 661988 h 1776413"/>
                  <a:gd name="connsiteX92" fmla="*/ 2557462 w 5076825"/>
                  <a:gd name="connsiteY92" fmla="*/ 661988 h 1776413"/>
                  <a:gd name="connsiteX93" fmla="*/ 2552700 w 5076825"/>
                  <a:gd name="connsiteY93" fmla="*/ 681038 h 1776413"/>
                  <a:gd name="connsiteX94" fmla="*/ 2505075 w 5076825"/>
                  <a:gd name="connsiteY94" fmla="*/ 681038 h 1776413"/>
                  <a:gd name="connsiteX95" fmla="*/ 2509837 w 5076825"/>
                  <a:gd name="connsiteY95" fmla="*/ 690563 h 1776413"/>
                  <a:gd name="connsiteX96" fmla="*/ 2457450 w 5076825"/>
                  <a:gd name="connsiteY96" fmla="*/ 685800 h 1776413"/>
                  <a:gd name="connsiteX97" fmla="*/ 2452687 w 5076825"/>
                  <a:gd name="connsiteY97" fmla="*/ 695325 h 1776413"/>
                  <a:gd name="connsiteX98" fmla="*/ 2405062 w 5076825"/>
                  <a:gd name="connsiteY98" fmla="*/ 695325 h 1776413"/>
                  <a:gd name="connsiteX99" fmla="*/ 2405062 w 5076825"/>
                  <a:gd name="connsiteY99" fmla="*/ 723900 h 1776413"/>
                  <a:gd name="connsiteX100" fmla="*/ 2352675 w 5076825"/>
                  <a:gd name="connsiteY100" fmla="*/ 723900 h 1776413"/>
                  <a:gd name="connsiteX101" fmla="*/ 2347912 w 5076825"/>
                  <a:gd name="connsiteY101" fmla="*/ 733425 h 1776413"/>
                  <a:gd name="connsiteX102" fmla="*/ 2295525 w 5076825"/>
                  <a:gd name="connsiteY102" fmla="*/ 733425 h 1776413"/>
                  <a:gd name="connsiteX103" fmla="*/ 2295525 w 5076825"/>
                  <a:gd name="connsiteY103" fmla="*/ 752475 h 1776413"/>
                  <a:gd name="connsiteX104" fmla="*/ 2247900 w 5076825"/>
                  <a:gd name="connsiteY104" fmla="*/ 752475 h 1776413"/>
                  <a:gd name="connsiteX105" fmla="*/ 2209800 w 5076825"/>
                  <a:gd name="connsiteY105" fmla="*/ 752475 h 1776413"/>
                  <a:gd name="connsiteX106" fmla="*/ 2209800 w 5076825"/>
                  <a:gd name="connsiteY106" fmla="*/ 752475 h 1776413"/>
                  <a:gd name="connsiteX107" fmla="*/ 2209800 w 5076825"/>
                  <a:gd name="connsiteY107" fmla="*/ 771525 h 1776413"/>
                  <a:gd name="connsiteX108" fmla="*/ 2190750 w 5076825"/>
                  <a:gd name="connsiteY108" fmla="*/ 771525 h 1776413"/>
                  <a:gd name="connsiteX109" fmla="*/ 2190750 w 5076825"/>
                  <a:gd name="connsiteY109" fmla="*/ 785813 h 1776413"/>
                  <a:gd name="connsiteX110" fmla="*/ 2143125 w 5076825"/>
                  <a:gd name="connsiteY110" fmla="*/ 785813 h 1776413"/>
                  <a:gd name="connsiteX111" fmla="*/ 2143125 w 5076825"/>
                  <a:gd name="connsiteY111" fmla="*/ 785813 h 1776413"/>
                  <a:gd name="connsiteX112" fmla="*/ 2143125 w 5076825"/>
                  <a:gd name="connsiteY112" fmla="*/ 809625 h 1776413"/>
                  <a:gd name="connsiteX113" fmla="*/ 2114550 w 5076825"/>
                  <a:gd name="connsiteY113" fmla="*/ 814388 h 1776413"/>
                  <a:gd name="connsiteX114" fmla="*/ 2119312 w 5076825"/>
                  <a:gd name="connsiteY114" fmla="*/ 842963 h 1776413"/>
                  <a:gd name="connsiteX115" fmla="*/ 2066925 w 5076825"/>
                  <a:gd name="connsiteY115" fmla="*/ 842963 h 1776413"/>
                  <a:gd name="connsiteX116" fmla="*/ 2066925 w 5076825"/>
                  <a:gd name="connsiteY116" fmla="*/ 857250 h 1776413"/>
                  <a:gd name="connsiteX117" fmla="*/ 2033587 w 5076825"/>
                  <a:gd name="connsiteY117" fmla="*/ 857250 h 1776413"/>
                  <a:gd name="connsiteX118" fmla="*/ 2033587 w 5076825"/>
                  <a:gd name="connsiteY118" fmla="*/ 871538 h 1776413"/>
                  <a:gd name="connsiteX119" fmla="*/ 2000250 w 5076825"/>
                  <a:gd name="connsiteY119" fmla="*/ 871538 h 1776413"/>
                  <a:gd name="connsiteX120" fmla="*/ 2005012 w 5076825"/>
                  <a:gd name="connsiteY120" fmla="*/ 885825 h 1776413"/>
                  <a:gd name="connsiteX121" fmla="*/ 1928812 w 5076825"/>
                  <a:gd name="connsiteY121" fmla="*/ 885825 h 1776413"/>
                  <a:gd name="connsiteX122" fmla="*/ 1928812 w 5076825"/>
                  <a:gd name="connsiteY122" fmla="*/ 900113 h 1776413"/>
                  <a:gd name="connsiteX123" fmla="*/ 1885950 w 5076825"/>
                  <a:gd name="connsiteY123" fmla="*/ 904875 h 1776413"/>
                  <a:gd name="connsiteX124" fmla="*/ 1885950 w 5076825"/>
                  <a:gd name="connsiteY124" fmla="*/ 914400 h 1776413"/>
                  <a:gd name="connsiteX125" fmla="*/ 1847850 w 5076825"/>
                  <a:gd name="connsiteY125" fmla="*/ 914400 h 1776413"/>
                  <a:gd name="connsiteX126" fmla="*/ 1847850 w 5076825"/>
                  <a:gd name="connsiteY126" fmla="*/ 928688 h 1776413"/>
                  <a:gd name="connsiteX127" fmla="*/ 1828800 w 5076825"/>
                  <a:gd name="connsiteY127" fmla="*/ 928688 h 1776413"/>
                  <a:gd name="connsiteX128" fmla="*/ 1828800 w 5076825"/>
                  <a:gd name="connsiteY128" fmla="*/ 952500 h 1776413"/>
                  <a:gd name="connsiteX129" fmla="*/ 1800225 w 5076825"/>
                  <a:gd name="connsiteY129" fmla="*/ 952500 h 1776413"/>
                  <a:gd name="connsiteX130" fmla="*/ 1800225 w 5076825"/>
                  <a:gd name="connsiteY130" fmla="*/ 962025 h 1776413"/>
                  <a:gd name="connsiteX131" fmla="*/ 1738312 w 5076825"/>
                  <a:gd name="connsiteY131" fmla="*/ 962025 h 1776413"/>
                  <a:gd name="connsiteX132" fmla="*/ 1738312 w 5076825"/>
                  <a:gd name="connsiteY132" fmla="*/ 966788 h 1776413"/>
                  <a:gd name="connsiteX133" fmla="*/ 1700212 w 5076825"/>
                  <a:gd name="connsiteY133" fmla="*/ 966788 h 1776413"/>
                  <a:gd name="connsiteX134" fmla="*/ 1700212 w 5076825"/>
                  <a:gd name="connsiteY134" fmla="*/ 990600 h 1776413"/>
                  <a:gd name="connsiteX135" fmla="*/ 1671637 w 5076825"/>
                  <a:gd name="connsiteY135" fmla="*/ 990600 h 1776413"/>
                  <a:gd name="connsiteX136" fmla="*/ 1671637 w 5076825"/>
                  <a:gd name="connsiteY136" fmla="*/ 1009650 h 1776413"/>
                  <a:gd name="connsiteX137" fmla="*/ 1647825 w 5076825"/>
                  <a:gd name="connsiteY137" fmla="*/ 1009650 h 1776413"/>
                  <a:gd name="connsiteX138" fmla="*/ 1647825 w 5076825"/>
                  <a:gd name="connsiteY138" fmla="*/ 1023938 h 1776413"/>
                  <a:gd name="connsiteX139" fmla="*/ 1624012 w 5076825"/>
                  <a:gd name="connsiteY139" fmla="*/ 1023938 h 1776413"/>
                  <a:gd name="connsiteX140" fmla="*/ 1624012 w 5076825"/>
                  <a:gd name="connsiteY140" fmla="*/ 1042988 h 1776413"/>
                  <a:gd name="connsiteX141" fmla="*/ 1581150 w 5076825"/>
                  <a:gd name="connsiteY141" fmla="*/ 1042988 h 1776413"/>
                  <a:gd name="connsiteX142" fmla="*/ 1581150 w 5076825"/>
                  <a:gd name="connsiteY142" fmla="*/ 1052513 h 1776413"/>
                  <a:gd name="connsiteX143" fmla="*/ 1566862 w 5076825"/>
                  <a:gd name="connsiteY143" fmla="*/ 1052513 h 1776413"/>
                  <a:gd name="connsiteX144" fmla="*/ 1566862 w 5076825"/>
                  <a:gd name="connsiteY144" fmla="*/ 1081088 h 1776413"/>
                  <a:gd name="connsiteX145" fmla="*/ 1547812 w 5076825"/>
                  <a:gd name="connsiteY145" fmla="*/ 1081088 h 1776413"/>
                  <a:gd name="connsiteX146" fmla="*/ 1547812 w 5076825"/>
                  <a:gd name="connsiteY146" fmla="*/ 1085850 h 1776413"/>
                  <a:gd name="connsiteX147" fmla="*/ 1500187 w 5076825"/>
                  <a:gd name="connsiteY147" fmla="*/ 1085850 h 1776413"/>
                  <a:gd name="connsiteX148" fmla="*/ 1500187 w 5076825"/>
                  <a:gd name="connsiteY148" fmla="*/ 1100138 h 1776413"/>
                  <a:gd name="connsiteX149" fmla="*/ 1485900 w 5076825"/>
                  <a:gd name="connsiteY149" fmla="*/ 1100138 h 1776413"/>
                  <a:gd name="connsiteX150" fmla="*/ 1485900 w 5076825"/>
                  <a:gd name="connsiteY150" fmla="*/ 1133475 h 1776413"/>
                  <a:gd name="connsiteX151" fmla="*/ 1428750 w 5076825"/>
                  <a:gd name="connsiteY151" fmla="*/ 1128713 h 1776413"/>
                  <a:gd name="connsiteX152" fmla="*/ 1433512 w 5076825"/>
                  <a:gd name="connsiteY152" fmla="*/ 1152525 h 1776413"/>
                  <a:gd name="connsiteX153" fmla="*/ 1414462 w 5076825"/>
                  <a:gd name="connsiteY153" fmla="*/ 1152525 h 1776413"/>
                  <a:gd name="connsiteX154" fmla="*/ 1414462 w 5076825"/>
                  <a:gd name="connsiteY154" fmla="*/ 1176338 h 1776413"/>
                  <a:gd name="connsiteX155" fmla="*/ 1390650 w 5076825"/>
                  <a:gd name="connsiteY155" fmla="*/ 1176338 h 1776413"/>
                  <a:gd name="connsiteX156" fmla="*/ 1390650 w 5076825"/>
                  <a:gd name="connsiteY156" fmla="*/ 1195388 h 1776413"/>
                  <a:gd name="connsiteX157" fmla="*/ 1347787 w 5076825"/>
                  <a:gd name="connsiteY157" fmla="*/ 1195388 h 1776413"/>
                  <a:gd name="connsiteX158" fmla="*/ 1347787 w 5076825"/>
                  <a:gd name="connsiteY158" fmla="*/ 1204913 h 1776413"/>
                  <a:gd name="connsiteX159" fmla="*/ 1347787 w 5076825"/>
                  <a:gd name="connsiteY159" fmla="*/ 1204913 h 1776413"/>
                  <a:gd name="connsiteX160" fmla="*/ 1333500 w 5076825"/>
                  <a:gd name="connsiteY160" fmla="*/ 1204913 h 1776413"/>
                  <a:gd name="connsiteX161" fmla="*/ 1333500 w 5076825"/>
                  <a:gd name="connsiteY161" fmla="*/ 1233488 h 1776413"/>
                  <a:gd name="connsiteX162" fmla="*/ 1266825 w 5076825"/>
                  <a:gd name="connsiteY162" fmla="*/ 1233488 h 1776413"/>
                  <a:gd name="connsiteX163" fmla="*/ 1271587 w 5076825"/>
                  <a:gd name="connsiteY163" fmla="*/ 1247775 h 1776413"/>
                  <a:gd name="connsiteX164" fmla="*/ 1238250 w 5076825"/>
                  <a:gd name="connsiteY164" fmla="*/ 1247775 h 1776413"/>
                  <a:gd name="connsiteX165" fmla="*/ 1238250 w 5076825"/>
                  <a:gd name="connsiteY165" fmla="*/ 1262063 h 1776413"/>
                  <a:gd name="connsiteX166" fmla="*/ 1185862 w 5076825"/>
                  <a:gd name="connsiteY166" fmla="*/ 1262063 h 1776413"/>
                  <a:gd name="connsiteX167" fmla="*/ 1181100 w 5076825"/>
                  <a:gd name="connsiteY167" fmla="*/ 1285875 h 1776413"/>
                  <a:gd name="connsiteX168" fmla="*/ 1104900 w 5076825"/>
                  <a:gd name="connsiteY168" fmla="*/ 1285875 h 1776413"/>
                  <a:gd name="connsiteX169" fmla="*/ 1104900 w 5076825"/>
                  <a:gd name="connsiteY169" fmla="*/ 1304925 h 1776413"/>
                  <a:gd name="connsiteX170" fmla="*/ 1057275 w 5076825"/>
                  <a:gd name="connsiteY170" fmla="*/ 1304925 h 1776413"/>
                  <a:gd name="connsiteX171" fmla="*/ 1052512 w 5076825"/>
                  <a:gd name="connsiteY171" fmla="*/ 1319213 h 1776413"/>
                  <a:gd name="connsiteX172" fmla="*/ 1004887 w 5076825"/>
                  <a:gd name="connsiteY172" fmla="*/ 1319213 h 1776413"/>
                  <a:gd name="connsiteX173" fmla="*/ 1004887 w 5076825"/>
                  <a:gd name="connsiteY173" fmla="*/ 1333500 h 1776413"/>
                  <a:gd name="connsiteX174" fmla="*/ 947737 w 5076825"/>
                  <a:gd name="connsiteY174" fmla="*/ 1333500 h 1776413"/>
                  <a:gd name="connsiteX175" fmla="*/ 952500 w 5076825"/>
                  <a:gd name="connsiteY175" fmla="*/ 1347788 h 1776413"/>
                  <a:gd name="connsiteX176" fmla="*/ 904875 w 5076825"/>
                  <a:gd name="connsiteY176" fmla="*/ 1352550 h 1776413"/>
                  <a:gd name="connsiteX177" fmla="*/ 904875 w 5076825"/>
                  <a:gd name="connsiteY177" fmla="*/ 1357313 h 1776413"/>
                  <a:gd name="connsiteX178" fmla="*/ 895350 w 5076825"/>
                  <a:gd name="connsiteY178" fmla="*/ 1357313 h 1776413"/>
                  <a:gd name="connsiteX179" fmla="*/ 895350 w 5076825"/>
                  <a:gd name="connsiteY179" fmla="*/ 1390650 h 1776413"/>
                  <a:gd name="connsiteX180" fmla="*/ 871537 w 5076825"/>
                  <a:gd name="connsiteY180" fmla="*/ 1390650 h 1776413"/>
                  <a:gd name="connsiteX181" fmla="*/ 871537 w 5076825"/>
                  <a:gd name="connsiteY181" fmla="*/ 1400175 h 1776413"/>
                  <a:gd name="connsiteX182" fmla="*/ 819150 w 5076825"/>
                  <a:gd name="connsiteY182" fmla="*/ 1400175 h 1776413"/>
                  <a:gd name="connsiteX183" fmla="*/ 819150 w 5076825"/>
                  <a:gd name="connsiteY183" fmla="*/ 1419225 h 1776413"/>
                  <a:gd name="connsiteX184" fmla="*/ 771525 w 5076825"/>
                  <a:gd name="connsiteY184" fmla="*/ 1419225 h 1776413"/>
                  <a:gd name="connsiteX185" fmla="*/ 771525 w 5076825"/>
                  <a:gd name="connsiteY185" fmla="*/ 1438275 h 1776413"/>
                  <a:gd name="connsiteX186" fmla="*/ 742950 w 5076825"/>
                  <a:gd name="connsiteY186" fmla="*/ 1438275 h 1776413"/>
                  <a:gd name="connsiteX187" fmla="*/ 742950 w 5076825"/>
                  <a:gd name="connsiteY187" fmla="*/ 1466850 h 1776413"/>
                  <a:gd name="connsiteX188" fmla="*/ 690562 w 5076825"/>
                  <a:gd name="connsiteY188" fmla="*/ 1466850 h 1776413"/>
                  <a:gd name="connsiteX189" fmla="*/ 690562 w 5076825"/>
                  <a:gd name="connsiteY189" fmla="*/ 1500188 h 1776413"/>
                  <a:gd name="connsiteX190" fmla="*/ 661987 w 5076825"/>
                  <a:gd name="connsiteY190" fmla="*/ 1500188 h 1776413"/>
                  <a:gd name="connsiteX191" fmla="*/ 661987 w 5076825"/>
                  <a:gd name="connsiteY191" fmla="*/ 1519238 h 1776413"/>
                  <a:gd name="connsiteX192" fmla="*/ 633412 w 5076825"/>
                  <a:gd name="connsiteY192" fmla="*/ 1514475 h 1776413"/>
                  <a:gd name="connsiteX193" fmla="*/ 633412 w 5076825"/>
                  <a:gd name="connsiteY193" fmla="*/ 1528763 h 1776413"/>
                  <a:gd name="connsiteX194" fmla="*/ 609600 w 5076825"/>
                  <a:gd name="connsiteY194" fmla="*/ 1524000 h 1776413"/>
                  <a:gd name="connsiteX195" fmla="*/ 609600 w 5076825"/>
                  <a:gd name="connsiteY195" fmla="*/ 1557338 h 1776413"/>
                  <a:gd name="connsiteX196" fmla="*/ 585787 w 5076825"/>
                  <a:gd name="connsiteY196" fmla="*/ 1557338 h 1776413"/>
                  <a:gd name="connsiteX197" fmla="*/ 585787 w 5076825"/>
                  <a:gd name="connsiteY197" fmla="*/ 1562100 h 1776413"/>
                  <a:gd name="connsiteX198" fmla="*/ 538162 w 5076825"/>
                  <a:gd name="connsiteY198" fmla="*/ 1562100 h 1776413"/>
                  <a:gd name="connsiteX199" fmla="*/ 538162 w 5076825"/>
                  <a:gd name="connsiteY199" fmla="*/ 1581150 h 1776413"/>
                  <a:gd name="connsiteX200" fmla="*/ 481012 w 5076825"/>
                  <a:gd name="connsiteY200" fmla="*/ 1581150 h 1776413"/>
                  <a:gd name="connsiteX201" fmla="*/ 481012 w 5076825"/>
                  <a:gd name="connsiteY201" fmla="*/ 1595438 h 1776413"/>
                  <a:gd name="connsiteX202" fmla="*/ 447675 w 5076825"/>
                  <a:gd name="connsiteY202" fmla="*/ 1595438 h 1776413"/>
                  <a:gd name="connsiteX203" fmla="*/ 447675 w 5076825"/>
                  <a:gd name="connsiteY203" fmla="*/ 1609725 h 1776413"/>
                  <a:gd name="connsiteX204" fmla="*/ 428625 w 5076825"/>
                  <a:gd name="connsiteY204" fmla="*/ 1609725 h 1776413"/>
                  <a:gd name="connsiteX205" fmla="*/ 428625 w 5076825"/>
                  <a:gd name="connsiteY205" fmla="*/ 1628775 h 1776413"/>
                  <a:gd name="connsiteX206" fmla="*/ 381000 w 5076825"/>
                  <a:gd name="connsiteY206" fmla="*/ 1628775 h 1776413"/>
                  <a:gd name="connsiteX207" fmla="*/ 385762 w 5076825"/>
                  <a:gd name="connsiteY207" fmla="*/ 1657350 h 1776413"/>
                  <a:gd name="connsiteX208" fmla="*/ 352425 w 5076825"/>
                  <a:gd name="connsiteY208" fmla="*/ 1657350 h 1776413"/>
                  <a:gd name="connsiteX209" fmla="*/ 352425 w 5076825"/>
                  <a:gd name="connsiteY209" fmla="*/ 1666875 h 1776413"/>
                  <a:gd name="connsiteX210" fmla="*/ 319087 w 5076825"/>
                  <a:gd name="connsiteY210" fmla="*/ 1666875 h 1776413"/>
                  <a:gd name="connsiteX211" fmla="*/ 314325 w 5076825"/>
                  <a:gd name="connsiteY211" fmla="*/ 1681163 h 1776413"/>
                  <a:gd name="connsiteX212" fmla="*/ 280987 w 5076825"/>
                  <a:gd name="connsiteY212" fmla="*/ 1681163 h 1776413"/>
                  <a:gd name="connsiteX213" fmla="*/ 280987 w 5076825"/>
                  <a:gd name="connsiteY213" fmla="*/ 1704975 h 1776413"/>
                  <a:gd name="connsiteX214" fmla="*/ 223837 w 5076825"/>
                  <a:gd name="connsiteY214" fmla="*/ 1709738 h 1776413"/>
                  <a:gd name="connsiteX215" fmla="*/ 223837 w 5076825"/>
                  <a:gd name="connsiteY215" fmla="*/ 1724025 h 1776413"/>
                  <a:gd name="connsiteX216" fmla="*/ 176212 w 5076825"/>
                  <a:gd name="connsiteY216" fmla="*/ 1724025 h 1776413"/>
                  <a:gd name="connsiteX217" fmla="*/ 176212 w 5076825"/>
                  <a:gd name="connsiteY217" fmla="*/ 1738313 h 1776413"/>
                  <a:gd name="connsiteX218" fmla="*/ 133350 w 5076825"/>
                  <a:gd name="connsiteY218" fmla="*/ 1738313 h 1776413"/>
                  <a:gd name="connsiteX219" fmla="*/ 128587 w 5076825"/>
                  <a:gd name="connsiteY219" fmla="*/ 1757363 h 1776413"/>
                  <a:gd name="connsiteX220" fmla="*/ 66675 w 5076825"/>
                  <a:gd name="connsiteY220" fmla="*/ 1757363 h 1776413"/>
                  <a:gd name="connsiteX221" fmla="*/ 61912 w 5076825"/>
                  <a:gd name="connsiteY221" fmla="*/ 1776413 h 1776413"/>
                  <a:gd name="connsiteX222" fmla="*/ 0 w 5076825"/>
                  <a:gd name="connsiteY222" fmla="*/ 1776413 h 17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5076825" h="1776413">
                    <a:moveTo>
                      <a:pt x="5076825" y="0"/>
                    </a:moveTo>
                    <a:lnTo>
                      <a:pt x="5014912" y="0"/>
                    </a:lnTo>
                    <a:lnTo>
                      <a:pt x="5014912" y="100013"/>
                    </a:lnTo>
                    <a:lnTo>
                      <a:pt x="4776787" y="100013"/>
                    </a:lnTo>
                    <a:lnTo>
                      <a:pt x="4776787" y="119063"/>
                    </a:lnTo>
                    <a:lnTo>
                      <a:pt x="4729162" y="123825"/>
                    </a:lnTo>
                    <a:lnTo>
                      <a:pt x="4729162" y="138113"/>
                    </a:lnTo>
                    <a:lnTo>
                      <a:pt x="4700587" y="138113"/>
                    </a:lnTo>
                    <a:lnTo>
                      <a:pt x="4700587" y="157163"/>
                    </a:lnTo>
                    <a:lnTo>
                      <a:pt x="4648200" y="157163"/>
                    </a:lnTo>
                    <a:lnTo>
                      <a:pt x="4648200" y="166688"/>
                    </a:lnTo>
                    <a:lnTo>
                      <a:pt x="4595812" y="166688"/>
                    </a:lnTo>
                    <a:lnTo>
                      <a:pt x="4595812" y="185738"/>
                    </a:lnTo>
                    <a:lnTo>
                      <a:pt x="4552950" y="185738"/>
                    </a:lnTo>
                    <a:lnTo>
                      <a:pt x="4552950" y="200025"/>
                    </a:lnTo>
                    <a:lnTo>
                      <a:pt x="4538662" y="200025"/>
                    </a:lnTo>
                    <a:lnTo>
                      <a:pt x="4543425" y="219075"/>
                    </a:lnTo>
                    <a:lnTo>
                      <a:pt x="4448175" y="214313"/>
                    </a:lnTo>
                    <a:lnTo>
                      <a:pt x="4448175" y="228600"/>
                    </a:lnTo>
                    <a:lnTo>
                      <a:pt x="4405312" y="228600"/>
                    </a:lnTo>
                    <a:lnTo>
                      <a:pt x="4410075" y="238125"/>
                    </a:lnTo>
                    <a:lnTo>
                      <a:pt x="4343400" y="238125"/>
                    </a:lnTo>
                    <a:lnTo>
                      <a:pt x="4343400" y="247650"/>
                    </a:lnTo>
                    <a:lnTo>
                      <a:pt x="4281487" y="247650"/>
                    </a:lnTo>
                    <a:lnTo>
                      <a:pt x="4281487" y="257175"/>
                    </a:lnTo>
                    <a:lnTo>
                      <a:pt x="4262437" y="257175"/>
                    </a:lnTo>
                    <a:lnTo>
                      <a:pt x="4262437" y="266700"/>
                    </a:lnTo>
                    <a:lnTo>
                      <a:pt x="4210050" y="266700"/>
                    </a:lnTo>
                    <a:lnTo>
                      <a:pt x="4210050" y="276225"/>
                    </a:lnTo>
                    <a:lnTo>
                      <a:pt x="4138612" y="276225"/>
                    </a:lnTo>
                    <a:lnTo>
                      <a:pt x="4143375" y="290513"/>
                    </a:lnTo>
                    <a:lnTo>
                      <a:pt x="4052887" y="290513"/>
                    </a:lnTo>
                    <a:lnTo>
                      <a:pt x="4052887" y="295275"/>
                    </a:lnTo>
                    <a:lnTo>
                      <a:pt x="3986212" y="295275"/>
                    </a:lnTo>
                    <a:lnTo>
                      <a:pt x="3986212" y="304800"/>
                    </a:lnTo>
                    <a:lnTo>
                      <a:pt x="3929062" y="304800"/>
                    </a:lnTo>
                    <a:lnTo>
                      <a:pt x="3929062" y="309563"/>
                    </a:lnTo>
                    <a:lnTo>
                      <a:pt x="3876675" y="309563"/>
                    </a:lnTo>
                    <a:lnTo>
                      <a:pt x="3876675" y="323850"/>
                    </a:lnTo>
                    <a:lnTo>
                      <a:pt x="3824287" y="323850"/>
                    </a:lnTo>
                    <a:lnTo>
                      <a:pt x="3824287" y="338138"/>
                    </a:lnTo>
                    <a:lnTo>
                      <a:pt x="3771900" y="338138"/>
                    </a:lnTo>
                    <a:lnTo>
                      <a:pt x="3771900" y="347663"/>
                    </a:lnTo>
                    <a:lnTo>
                      <a:pt x="3705225" y="347663"/>
                    </a:lnTo>
                    <a:lnTo>
                      <a:pt x="3705225" y="357188"/>
                    </a:lnTo>
                    <a:lnTo>
                      <a:pt x="3690937" y="357188"/>
                    </a:lnTo>
                    <a:lnTo>
                      <a:pt x="3690937" y="361950"/>
                    </a:lnTo>
                    <a:lnTo>
                      <a:pt x="3648075" y="361950"/>
                    </a:lnTo>
                    <a:lnTo>
                      <a:pt x="3648075" y="376238"/>
                    </a:lnTo>
                    <a:lnTo>
                      <a:pt x="3609975" y="371475"/>
                    </a:lnTo>
                    <a:lnTo>
                      <a:pt x="3609975" y="381000"/>
                    </a:lnTo>
                    <a:lnTo>
                      <a:pt x="3543300" y="381000"/>
                    </a:lnTo>
                    <a:lnTo>
                      <a:pt x="3543300" y="390525"/>
                    </a:lnTo>
                    <a:lnTo>
                      <a:pt x="3476625" y="390525"/>
                    </a:lnTo>
                    <a:lnTo>
                      <a:pt x="3476625" y="409575"/>
                    </a:lnTo>
                    <a:lnTo>
                      <a:pt x="3429000" y="409575"/>
                    </a:lnTo>
                    <a:lnTo>
                      <a:pt x="3429000" y="419100"/>
                    </a:lnTo>
                    <a:lnTo>
                      <a:pt x="3376612" y="419100"/>
                    </a:lnTo>
                    <a:lnTo>
                      <a:pt x="3352800" y="419100"/>
                    </a:lnTo>
                    <a:lnTo>
                      <a:pt x="3352800" y="442913"/>
                    </a:lnTo>
                    <a:lnTo>
                      <a:pt x="3305175" y="442913"/>
                    </a:lnTo>
                    <a:lnTo>
                      <a:pt x="3305175" y="457200"/>
                    </a:lnTo>
                    <a:lnTo>
                      <a:pt x="3252787" y="457200"/>
                    </a:lnTo>
                    <a:lnTo>
                      <a:pt x="3248025" y="471488"/>
                    </a:lnTo>
                    <a:lnTo>
                      <a:pt x="3200400" y="471488"/>
                    </a:lnTo>
                    <a:lnTo>
                      <a:pt x="3200400" y="485775"/>
                    </a:lnTo>
                    <a:lnTo>
                      <a:pt x="3124200" y="485775"/>
                    </a:lnTo>
                    <a:lnTo>
                      <a:pt x="3124200" y="500063"/>
                    </a:lnTo>
                    <a:lnTo>
                      <a:pt x="3100387" y="500063"/>
                    </a:lnTo>
                    <a:lnTo>
                      <a:pt x="3100387" y="519113"/>
                    </a:lnTo>
                    <a:lnTo>
                      <a:pt x="3071812" y="519113"/>
                    </a:lnTo>
                    <a:lnTo>
                      <a:pt x="3071812" y="528638"/>
                    </a:lnTo>
                    <a:lnTo>
                      <a:pt x="3028950" y="528638"/>
                    </a:lnTo>
                    <a:lnTo>
                      <a:pt x="3028950" y="547688"/>
                    </a:lnTo>
                    <a:lnTo>
                      <a:pt x="2967037" y="552450"/>
                    </a:lnTo>
                    <a:lnTo>
                      <a:pt x="2967037" y="571500"/>
                    </a:lnTo>
                    <a:lnTo>
                      <a:pt x="2919412" y="571500"/>
                    </a:lnTo>
                    <a:lnTo>
                      <a:pt x="2919412" y="576263"/>
                    </a:lnTo>
                    <a:lnTo>
                      <a:pt x="2867025" y="576263"/>
                    </a:lnTo>
                    <a:lnTo>
                      <a:pt x="2867025" y="595313"/>
                    </a:lnTo>
                    <a:lnTo>
                      <a:pt x="2809875" y="595313"/>
                    </a:lnTo>
                    <a:lnTo>
                      <a:pt x="2814637" y="604838"/>
                    </a:lnTo>
                    <a:lnTo>
                      <a:pt x="2767012" y="600075"/>
                    </a:lnTo>
                    <a:lnTo>
                      <a:pt x="2767012" y="609600"/>
                    </a:lnTo>
                    <a:lnTo>
                      <a:pt x="2747962" y="609600"/>
                    </a:lnTo>
                    <a:lnTo>
                      <a:pt x="2752725" y="628650"/>
                    </a:lnTo>
                    <a:lnTo>
                      <a:pt x="2709862" y="628650"/>
                    </a:lnTo>
                    <a:lnTo>
                      <a:pt x="2709862" y="638175"/>
                    </a:lnTo>
                    <a:lnTo>
                      <a:pt x="2667000" y="638175"/>
                    </a:lnTo>
                    <a:lnTo>
                      <a:pt x="2667000" y="642938"/>
                    </a:lnTo>
                    <a:lnTo>
                      <a:pt x="2605087" y="647700"/>
                    </a:lnTo>
                    <a:lnTo>
                      <a:pt x="2605087" y="661988"/>
                    </a:lnTo>
                    <a:lnTo>
                      <a:pt x="2557462" y="661988"/>
                    </a:lnTo>
                    <a:lnTo>
                      <a:pt x="2552700" y="681038"/>
                    </a:lnTo>
                    <a:lnTo>
                      <a:pt x="2505075" y="681038"/>
                    </a:lnTo>
                    <a:lnTo>
                      <a:pt x="2509837" y="690563"/>
                    </a:lnTo>
                    <a:lnTo>
                      <a:pt x="2457450" y="685800"/>
                    </a:lnTo>
                    <a:lnTo>
                      <a:pt x="2452687" y="695325"/>
                    </a:lnTo>
                    <a:lnTo>
                      <a:pt x="2405062" y="695325"/>
                    </a:lnTo>
                    <a:lnTo>
                      <a:pt x="2405062" y="723900"/>
                    </a:lnTo>
                    <a:lnTo>
                      <a:pt x="2352675" y="723900"/>
                    </a:lnTo>
                    <a:lnTo>
                      <a:pt x="2347912" y="733425"/>
                    </a:lnTo>
                    <a:lnTo>
                      <a:pt x="2295525" y="733425"/>
                    </a:lnTo>
                    <a:lnTo>
                      <a:pt x="2295525" y="752475"/>
                    </a:lnTo>
                    <a:lnTo>
                      <a:pt x="2247900" y="752475"/>
                    </a:lnTo>
                    <a:lnTo>
                      <a:pt x="2209800" y="752475"/>
                    </a:lnTo>
                    <a:lnTo>
                      <a:pt x="2209800" y="752475"/>
                    </a:lnTo>
                    <a:lnTo>
                      <a:pt x="2209800" y="771525"/>
                    </a:lnTo>
                    <a:lnTo>
                      <a:pt x="2190750" y="771525"/>
                    </a:lnTo>
                    <a:lnTo>
                      <a:pt x="2190750" y="785813"/>
                    </a:lnTo>
                    <a:lnTo>
                      <a:pt x="2143125" y="785813"/>
                    </a:lnTo>
                    <a:lnTo>
                      <a:pt x="2143125" y="785813"/>
                    </a:lnTo>
                    <a:lnTo>
                      <a:pt x="2143125" y="809625"/>
                    </a:lnTo>
                    <a:lnTo>
                      <a:pt x="2114550" y="814388"/>
                    </a:lnTo>
                    <a:lnTo>
                      <a:pt x="2119312" y="842963"/>
                    </a:lnTo>
                    <a:lnTo>
                      <a:pt x="2066925" y="842963"/>
                    </a:lnTo>
                    <a:lnTo>
                      <a:pt x="2066925" y="857250"/>
                    </a:lnTo>
                    <a:lnTo>
                      <a:pt x="2033587" y="857250"/>
                    </a:lnTo>
                    <a:lnTo>
                      <a:pt x="2033587" y="871538"/>
                    </a:lnTo>
                    <a:lnTo>
                      <a:pt x="2000250" y="871538"/>
                    </a:lnTo>
                    <a:lnTo>
                      <a:pt x="2005012" y="885825"/>
                    </a:lnTo>
                    <a:lnTo>
                      <a:pt x="1928812" y="885825"/>
                    </a:lnTo>
                    <a:lnTo>
                      <a:pt x="1928812" y="900113"/>
                    </a:lnTo>
                    <a:lnTo>
                      <a:pt x="1885950" y="904875"/>
                    </a:lnTo>
                    <a:lnTo>
                      <a:pt x="1885950" y="914400"/>
                    </a:lnTo>
                    <a:lnTo>
                      <a:pt x="1847850" y="914400"/>
                    </a:lnTo>
                    <a:lnTo>
                      <a:pt x="1847850" y="928688"/>
                    </a:lnTo>
                    <a:lnTo>
                      <a:pt x="1828800" y="928688"/>
                    </a:lnTo>
                    <a:lnTo>
                      <a:pt x="1828800" y="952500"/>
                    </a:lnTo>
                    <a:lnTo>
                      <a:pt x="1800225" y="952500"/>
                    </a:lnTo>
                    <a:lnTo>
                      <a:pt x="1800225" y="962025"/>
                    </a:lnTo>
                    <a:lnTo>
                      <a:pt x="1738312" y="962025"/>
                    </a:lnTo>
                    <a:lnTo>
                      <a:pt x="1738312" y="966788"/>
                    </a:lnTo>
                    <a:lnTo>
                      <a:pt x="1700212" y="966788"/>
                    </a:lnTo>
                    <a:lnTo>
                      <a:pt x="1700212" y="990600"/>
                    </a:lnTo>
                    <a:lnTo>
                      <a:pt x="1671637" y="990600"/>
                    </a:lnTo>
                    <a:lnTo>
                      <a:pt x="1671637" y="1009650"/>
                    </a:lnTo>
                    <a:lnTo>
                      <a:pt x="1647825" y="1009650"/>
                    </a:lnTo>
                    <a:lnTo>
                      <a:pt x="1647825" y="1023938"/>
                    </a:lnTo>
                    <a:lnTo>
                      <a:pt x="1624012" y="1023938"/>
                    </a:lnTo>
                    <a:lnTo>
                      <a:pt x="1624012" y="1042988"/>
                    </a:lnTo>
                    <a:lnTo>
                      <a:pt x="1581150" y="1042988"/>
                    </a:lnTo>
                    <a:lnTo>
                      <a:pt x="1581150" y="1052513"/>
                    </a:lnTo>
                    <a:lnTo>
                      <a:pt x="1566862" y="1052513"/>
                    </a:lnTo>
                    <a:lnTo>
                      <a:pt x="1566862" y="1081088"/>
                    </a:lnTo>
                    <a:lnTo>
                      <a:pt x="1547812" y="1081088"/>
                    </a:lnTo>
                    <a:lnTo>
                      <a:pt x="1547812" y="1085850"/>
                    </a:lnTo>
                    <a:lnTo>
                      <a:pt x="1500187" y="1085850"/>
                    </a:lnTo>
                    <a:lnTo>
                      <a:pt x="1500187" y="1100138"/>
                    </a:lnTo>
                    <a:lnTo>
                      <a:pt x="1485900" y="1100138"/>
                    </a:lnTo>
                    <a:lnTo>
                      <a:pt x="1485900" y="1133475"/>
                    </a:lnTo>
                    <a:lnTo>
                      <a:pt x="1428750" y="1128713"/>
                    </a:lnTo>
                    <a:lnTo>
                      <a:pt x="1433512" y="1152525"/>
                    </a:lnTo>
                    <a:lnTo>
                      <a:pt x="1414462" y="1152525"/>
                    </a:lnTo>
                    <a:lnTo>
                      <a:pt x="1414462" y="1176338"/>
                    </a:lnTo>
                    <a:lnTo>
                      <a:pt x="1390650" y="1176338"/>
                    </a:lnTo>
                    <a:lnTo>
                      <a:pt x="1390650" y="1195388"/>
                    </a:lnTo>
                    <a:lnTo>
                      <a:pt x="1347787" y="1195388"/>
                    </a:lnTo>
                    <a:lnTo>
                      <a:pt x="1347787" y="1204913"/>
                    </a:lnTo>
                    <a:lnTo>
                      <a:pt x="1347787" y="1204913"/>
                    </a:lnTo>
                    <a:lnTo>
                      <a:pt x="1333500" y="1204913"/>
                    </a:lnTo>
                    <a:lnTo>
                      <a:pt x="1333500" y="1233488"/>
                    </a:lnTo>
                    <a:lnTo>
                      <a:pt x="1266825" y="1233488"/>
                    </a:lnTo>
                    <a:lnTo>
                      <a:pt x="1271587" y="1247775"/>
                    </a:lnTo>
                    <a:lnTo>
                      <a:pt x="1238250" y="1247775"/>
                    </a:lnTo>
                    <a:lnTo>
                      <a:pt x="1238250" y="1262063"/>
                    </a:lnTo>
                    <a:lnTo>
                      <a:pt x="1185862" y="1262063"/>
                    </a:lnTo>
                    <a:lnTo>
                      <a:pt x="1181100" y="1285875"/>
                    </a:lnTo>
                    <a:lnTo>
                      <a:pt x="1104900" y="1285875"/>
                    </a:lnTo>
                    <a:lnTo>
                      <a:pt x="1104900" y="1304925"/>
                    </a:lnTo>
                    <a:lnTo>
                      <a:pt x="1057275" y="1304925"/>
                    </a:lnTo>
                    <a:lnTo>
                      <a:pt x="1052512" y="1319213"/>
                    </a:lnTo>
                    <a:lnTo>
                      <a:pt x="1004887" y="1319213"/>
                    </a:lnTo>
                    <a:lnTo>
                      <a:pt x="1004887" y="1333500"/>
                    </a:lnTo>
                    <a:lnTo>
                      <a:pt x="947737" y="1333500"/>
                    </a:lnTo>
                    <a:lnTo>
                      <a:pt x="952500" y="1347788"/>
                    </a:lnTo>
                    <a:lnTo>
                      <a:pt x="904875" y="1352550"/>
                    </a:lnTo>
                    <a:lnTo>
                      <a:pt x="904875" y="1357313"/>
                    </a:lnTo>
                    <a:lnTo>
                      <a:pt x="895350" y="1357313"/>
                    </a:lnTo>
                    <a:lnTo>
                      <a:pt x="895350" y="1390650"/>
                    </a:lnTo>
                    <a:lnTo>
                      <a:pt x="871537" y="1390650"/>
                    </a:lnTo>
                    <a:lnTo>
                      <a:pt x="871537" y="1400175"/>
                    </a:lnTo>
                    <a:lnTo>
                      <a:pt x="819150" y="1400175"/>
                    </a:lnTo>
                    <a:lnTo>
                      <a:pt x="819150" y="1419225"/>
                    </a:lnTo>
                    <a:lnTo>
                      <a:pt x="771525" y="1419225"/>
                    </a:lnTo>
                    <a:lnTo>
                      <a:pt x="771525" y="1438275"/>
                    </a:lnTo>
                    <a:lnTo>
                      <a:pt x="742950" y="1438275"/>
                    </a:lnTo>
                    <a:lnTo>
                      <a:pt x="742950" y="1466850"/>
                    </a:lnTo>
                    <a:lnTo>
                      <a:pt x="690562" y="1466850"/>
                    </a:lnTo>
                    <a:lnTo>
                      <a:pt x="690562" y="1500188"/>
                    </a:lnTo>
                    <a:lnTo>
                      <a:pt x="661987" y="1500188"/>
                    </a:lnTo>
                    <a:lnTo>
                      <a:pt x="661987" y="1519238"/>
                    </a:lnTo>
                    <a:lnTo>
                      <a:pt x="633412" y="1514475"/>
                    </a:lnTo>
                    <a:lnTo>
                      <a:pt x="633412" y="1528763"/>
                    </a:lnTo>
                    <a:lnTo>
                      <a:pt x="609600" y="1524000"/>
                    </a:lnTo>
                    <a:lnTo>
                      <a:pt x="609600" y="1557338"/>
                    </a:lnTo>
                    <a:lnTo>
                      <a:pt x="585787" y="1557338"/>
                    </a:lnTo>
                    <a:lnTo>
                      <a:pt x="585787" y="1562100"/>
                    </a:lnTo>
                    <a:lnTo>
                      <a:pt x="538162" y="1562100"/>
                    </a:lnTo>
                    <a:lnTo>
                      <a:pt x="538162" y="1581150"/>
                    </a:lnTo>
                    <a:lnTo>
                      <a:pt x="481012" y="1581150"/>
                    </a:lnTo>
                    <a:lnTo>
                      <a:pt x="481012" y="1595438"/>
                    </a:lnTo>
                    <a:lnTo>
                      <a:pt x="447675" y="1595438"/>
                    </a:lnTo>
                    <a:lnTo>
                      <a:pt x="447675" y="1609725"/>
                    </a:lnTo>
                    <a:lnTo>
                      <a:pt x="428625" y="1609725"/>
                    </a:lnTo>
                    <a:lnTo>
                      <a:pt x="428625" y="1628775"/>
                    </a:lnTo>
                    <a:lnTo>
                      <a:pt x="381000" y="1628775"/>
                    </a:lnTo>
                    <a:lnTo>
                      <a:pt x="385762" y="1657350"/>
                    </a:lnTo>
                    <a:lnTo>
                      <a:pt x="352425" y="1657350"/>
                    </a:lnTo>
                    <a:lnTo>
                      <a:pt x="352425" y="1666875"/>
                    </a:lnTo>
                    <a:lnTo>
                      <a:pt x="319087" y="1666875"/>
                    </a:lnTo>
                    <a:lnTo>
                      <a:pt x="314325" y="1681163"/>
                    </a:lnTo>
                    <a:lnTo>
                      <a:pt x="280987" y="1681163"/>
                    </a:lnTo>
                    <a:lnTo>
                      <a:pt x="280987" y="1704975"/>
                    </a:lnTo>
                    <a:lnTo>
                      <a:pt x="223837" y="1709738"/>
                    </a:lnTo>
                    <a:lnTo>
                      <a:pt x="223837" y="1724025"/>
                    </a:lnTo>
                    <a:lnTo>
                      <a:pt x="176212" y="1724025"/>
                    </a:lnTo>
                    <a:lnTo>
                      <a:pt x="176212" y="1738313"/>
                    </a:lnTo>
                    <a:lnTo>
                      <a:pt x="133350" y="1738313"/>
                    </a:lnTo>
                    <a:lnTo>
                      <a:pt x="128587" y="1757363"/>
                    </a:lnTo>
                    <a:lnTo>
                      <a:pt x="66675" y="1757363"/>
                    </a:lnTo>
                    <a:lnTo>
                      <a:pt x="61912" y="1776413"/>
                    </a:lnTo>
                    <a:lnTo>
                      <a:pt x="0" y="1776413"/>
                    </a:lnTo>
                  </a:path>
                </a:pathLst>
              </a:custGeom>
              <a:ln>
                <a:solidFill>
                  <a:srgbClr val="0070C0"/>
                </a:solidFill>
              </a:ln>
              <a:effectLst/>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GB" sz="1400" dirty="0">
                  <a:solidFill>
                    <a:srgbClr val="444492"/>
                  </a:solidFill>
                </a:endParaRPr>
              </a:p>
            </p:txBody>
          </p:sp>
          <p:sp>
            <p:nvSpPr>
              <p:cNvPr id="167" name="TextBox 135"/>
              <p:cNvSpPr txBox="1">
                <a:spLocks noChangeArrowheads="1"/>
              </p:cNvSpPr>
              <p:nvPr/>
            </p:nvSpPr>
            <p:spPr bwMode="auto">
              <a:xfrm>
                <a:off x="3460750" y="3356436"/>
                <a:ext cx="946150" cy="25654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b="1" dirty="0">
                    <a:solidFill>
                      <a:srgbClr val="0070C0"/>
                    </a:solidFill>
                    <a:ea typeface="MS PGothic" panose="020B0600070205080204" pitchFamily="34" charset="-128"/>
                  </a:rPr>
                  <a:t>Gla-100</a:t>
                </a:r>
                <a:endParaRPr lang="en-US" altLang="en-US" sz="1400" b="1" baseline="30000" dirty="0">
                  <a:solidFill>
                    <a:srgbClr val="0070C0"/>
                  </a:solidFill>
                  <a:ea typeface="MS PGothic" panose="020B0600070205080204" pitchFamily="34" charset="-128"/>
                </a:endParaRPr>
              </a:p>
            </p:txBody>
          </p:sp>
        </p:grpSp>
        <p:cxnSp>
          <p:nvCxnSpPr>
            <p:cNvPr id="163" name="Straight Connector 162"/>
            <p:cNvCxnSpPr/>
            <p:nvPr/>
          </p:nvCxnSpPr>
          <p:spPr bwMode="auto">
            <a:xfrm>
              <a:off x="5017066" y="2468637"/>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bwMode="auto">
            <a:xfrm>
              <a:off x="5017066" y="3508485"/>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bwMode="auto">
            <a:xfrm>
              <a:off x="5017066" y="4548333"/>
              <a:ext cx="49686" cy="0"/>
            </a:xfrm>
            <a:prstGeom prst="line">
              <a:avLst/>
            </a:prstGeom>
            <a:ln w="1905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171" name="TextBox 4"/>
          <p:cNvSpPr txBox="1">
            <a:spLocks noChangeArrowheads="1"/>
          </p:cNvSpPr>
          <p:nvPr/>
        </p:nvSpPr>
        <p:spPr bwMode="auto">
          <a:xfrm>
            <a:off x="6202469" y="2127400"/>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2.5</a:t>
            </a:r>
            <a:endParaRPr lang="en-US" altLang="en-US" sz="1000" dirty="0">
              <a:solidFill>
                <a:srgbClr val="596169"/>
              </a:solidFill>
              <a:ea typeface="MS PGothic" panose="020B0600070205080204" pitchFamily="34" charset="-128"/>
            </a:endParaRPr>
          </a:p>
        </p:txBody>
      </p:sp>
      <p:sp>
        <p:nvSpPr>
          <p:cNvPr id="172" name="TextBox 4"/>
          <p:cNvSpPr txBox="1">
            <a:spLocks noChangeArrowheads="1"/>
          </p:cNvSpPr>
          <p:nvPr/>
        </p:nvSpPr>
        <p:spPr bwMode="auto">
          <a:xfrm>
            <a:off x="6202469" y="3373462"/>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1.5</a:t>
            </a:r>
            <a:endParaRPr lang="en-US" altLang="en-US" sz="1000" dirty="0">
              <a:solidFill>
                <a:srgbClr val="596169"/>
              </a:solidFill>
              <a:ea typeface="MS PGothic" panose="020B0600070205080204" pitchFamily="34" charset="-128"/>
            </a:endParaRPr>
          </a:p>
        </p:txBody>
      </p:sp>
      <p:sp>
        <p:nvSpPr>
          <p:cNvPr id="173" name="TextBox 4"/>
          <p:cNvSpPr txBox="1">
            <a:spLocks noChangeArrowheads="1"/>
          </p:cNvSpPr>
          <p:nvPr/>
        </p:nvSpPr>
        <p:spPr bwMode="auto">
          <a:xfrm>
            <a:off x="6202469" y="4619524"/>
            <a:ext cx="462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457200"/>
            <a:r>
              <a:rPr lang="en-US" altLang="en-US" sz="1000">
                <a:solidFill>
                  <a:srgbClr val="596169"/>
                </a:solidFill>
                <a:ea typeface="MS PGothic" panose="020B0600070205080204" pitchFamily="34" charset="-128"/>
              </a:rPr>
              <a:t>0.5</a:t>
            </a:r>
            <a:endParaRPr lang="en-US" altLang="en-US" sz="1000" dirty="0">
              <a:solidFill>
                <a:srgbClr val="596169"/>
              </a:solidFill>
              <a:ea typeface="MS PGothic" panose="020B0600070205080204" pitchFamily="34" charset="-128"/>
            </a:endParaRPr>
          </a:p>
        </p:txBody>
      </p:sp>
      <p:sp>
        <p:nvSpPr>
          <p:cNvPr id="99" name="Rounded Rectangle 98"/>
          <p:cNvSpPr/>
          <p:nvPr/>
        </p:nvSpPr>
        <p:spPr>
          <a:xfrm>
            <a:off x="11002129" y="22741"/>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20065205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1" name="Table 150"/>
          <p:cNvGraphicFramePr>
            <a:graphicFrameLocks noGrp="1"/>
          </p:cNvGraphicFramePr>
          <p:nvPr>
            <p:extLst/>
          </p:nvPr>
        </p:nvGraphicFramePr>
        <p:xfrm>
          <a:off x="2111376" y="1367802"/>
          <a:ext cx="7479277" cy="4178400"/>
        </p:xfrm>
        <a:graphic>
          <a:graphicData uri="http://schemas.openxmlformats.org/drawingml/2006/table">
            <a:tbl>
              <a:tblPr>
                <a:noFill/>
                <a:tableStyleId>{3C2FFA5D-87B4-456A-9821-1D502468CF0F}</a:tableStyleId>
              </a:tblPr>
              <a:tblGrid>
                <a:gridCol w="1297046">
                  <a:extLst>
                    <a:ext uri="{9D8B030D-6E8A-4147-A177-3AD203B41FA5}">
                      <a16:colId xmlns:a16="http://schemas.microsoft.com/office/drawing/2014/main" val="20000"/>
                    </a:ext>
                  </a:extLst>
                </a:gridCol>
                <a:gridCol w="683680">
                  <a:extLst>
                    <a:ext uri="{9D8B030D-6E8A-4147-A177-3AD203B41FA5}">
                      <a16:colId xmlns:a16="http://schemas.microsoft.com/office/drawing/2014/main" val="20001"/>
                    </a:ext>
                  </a:extLst>
                </a:gridCol>
                <a:gridCol w="1021195">
                  <a:extLst>
                    <a:ext uri="{9D8B030D-6E8A-4147-A177-3AD203B41FA5}">
                      <a16:colId xmlns:a16="http://schemas.microsoft.com/office/drawing/2014/main" val="20002"/>
                    </a:ext>
                  </a:extLst>
                </a:gridCol>
                <a:gridCol w="387573">
                  <a:extLst>
                    <a:ext uri="{9D8B030D-6E8A-4147-A177-3AD203B41FA5}">
                      <a16:colId xmlns:a16="http://schemas.microsoft.com/office/drawing/2014/main" val="20003"/>
                    </a:ext>
                  </a:extLst>
                </a:gridCol>
                <a:gridCol w="1043997">
                  <a:extLst>
                    <a:ext uri="{9D8B030D-6E8A-4147-A177-3AD203B41FA5}">
                      <a16:colId xmlns:a16="http://schemas.microsoft.com/office/drawing/2014/main" val="20004"/>
                    </a:ext>
                  </a:extLst>
                </a:gridCol>
                <a:gridCol w="507631">
                  <a:extLst>
                    <a:ext uri="{9D8B030D-6E8A-4147-A177-3AD203B41FA5}">
                      <a16:colId xmlns:a16="http://schemas.microsoft.com/office/drawing/2014/main" val="20005"/>
                    </a:ext>
                  </a:extLst>
                </a:gridCol>
                <a:gridCol w="507631">
                  <a:extLst>
                    <a:ext uri="{9D8B030D-6E8A-4147-A177-3AD203B41FA5}">
                      <a16:colId xmlns:a16="http://schemas.microsoft.com/office/drawing/2014/main" val="20006"/>
                    </a:ext>
                  </a:extLst>
                </a:gridCol>
                <a:gridCol w="507631">
                  <a:extLst>
                    <a:ext uri="{9D8B030D-6E8A-4147-A177-3AD203B41FA5}">
                      <a16:colId xmlns:a16="http://schemas.microsoft.com/office/drawing/2014/main" val="20007"/>
                    </a:ext>
                  </a:extLst>
                </a:gridCol>
                <a:gridCol w="507631">
                  <a:extLst>
                    <a:ext uri="{9D8B030D-6E8A-4147-A177-3AD203B41FA5}">
                      <a16:colId xmlns:a16="http://schemas.microsoft.com/office/drawing/2014/main" val="20008"/>
                    </a:ext>
                  </a:extLst>
                </a:gridCol>
                <a:gridCol w="507631">
                  <a:extLst>
                    <a:ext uri="{9D8B030D-6E8A-4147-A177-3AD203B41FA5}">
                      <a16:colId xmlns:a16="http://schemas.microsoft.com/office/drawing/2014/main" val="20009"/>
                    </a:ext>
                  </a:extLst>
                </a:gridCol>
                <a:gridCol w="507631">
                  <a:extLst>
                    <a:ext uri="{9D8B030D-6E8A-4147-A177-3AD203B41FA5}">
                      <a16:colId xmlns:a16="http://schemas.microsoft.com/office/drawing/2014/main" val="20010"/>
                    </a:ext>
                  </a:extLst>
                </a:gridCol>
              </a:tblGrid>
              <a:tr h="248037">
                <a:tc gridSpan="6">
                  <a:txBody>
                    <a:bodyPr/>
                    <a:lstStyle/>
                    <a:p>
                      <a:pPr algn="l" fontAlgn="ctr"/>
                      <a:r>
                        <a:rPr lang="en-GB" sz="1200" b="1" u="none" strike="noStrike" dirty="0">
                          <a:solidFill>
                            <a:schemeClr val="accent1">
                              <a:lumMod val="75000"/>
                            </a:schemeClr>
                          </a:solidFill>
                          <a:effectLst/>
                        </a:rPr>
                        <a:t>Confirmed (≤70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[≤3.9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r>
                        <a:rPr lang="en-GB" sz="1200" b="1" u="none" strike="noStrike" baseline="0" dirty="0">
                          <a:solidFill>
                            <a:schemeClr val="accent1">
                              <a:lumMod val="75000"/>
                            </a:schemeClr>
                          </a:solidFill>
                          <a:effectLst/>
                        </a:rPr>
                        <a:t> </a:t>
                      </a:r>
                      <a:r>
                        <a:rPr lang="en-GB" sz="1200" b="1" u="none" strike="noStrike" dirty="0">
                          <a:solidFill>
                            <a:schemeClr val="accent1">
                              <a:lumMod val="75000"/>
                            </a:schemeClr>
                          </a:solidFill>
                          <a:effectLst/>
                        </a:rPr>
                        <a:t>or 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48037">
                <a:tc gridSpan="6">
                  <a:txBody>
                    <a:bodyPr/>
                    <a:lstStyle/>
                    <a:p>
                      <a:pPr algn="l" fontAlgn="ctr"/>
                      <a:r>
                        <a:rPr lang="en-GB" sz="1200" b="1" u="none" strike="noStrike" dirty="0">
                          <a:solidFill>
                            <a:schemeClr val="accent1">
                              <a:lumMod val="75000"/>
                            </a:schemeClr>
                          </a:solidFill>
                          <a:effectLst/>
                        </a:rPr>
                        <a:t>Confirmed (&lt;54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[&lt;3.0</a:t>
                      </a:r>
                      <a:r>
                        <a:rPr lang="en-GB" sz="1200" b="1" u="none" strike="noStrike" baseline="0" dirty="0">
                          <a:solidFill>
                            <a:schemeClr val="accent1">
                              <a:lumMod val="75000"/>
                            </a:schemeClr>
                          </a:solidFill>
                          <a:effectLst/>
                        </a:rPr>
                        <a:t> </a:t>
                      </a:r>
                      <a:r>
                        <a:rPr lang="en-GB" sz="1200" b="1" u="none" strike="noStrike" baseline="0" dirty="0" err="1">
                          <a:solidFill>
                            <a:schemeClr val="accent1">
                              <a:lumMod val="75000"/>
                            </a:schemeClr>
                          </a:solidFill>
                          <a:effectLst/>
                        </a:rPr>
                        <a:t>mmol</a:t>
                      </a:r>
                      <a:r>
                        <a:rPr lang="en-GB" sz="1200" b="1" u="none" strike="noStrike" baseline="0" dirty="0">
                          <a:solidFill>
                            <a:schemeClr val="accent1">
                              <a:lumMod val="75000"/>
                            </a:schemeClr>
                          </a:solidFill>
                          <a:effectLst/>
                        </a:rPr>
                        <a:t>/L]</a:t>
                      </a:r>
                      <a:r>
                        <a:rPr lang="en-GB" sz="1200" b="1" u="none" strike="noStrike" dirty="0">
                          <a:solidFill>
                            <a:schemeClr val="accent1">
                              <a:lumMod val="75000"/>
                            </a:schemeClr>
                          </a:solidFill>
                          <a:effectLst/>
                        </a:rPr>
                        <a:t>)</a:t>
                      </a:r>
                      <a:r>
                        <a:rPr lang="en-GB" sz="1200" b="1" u="none" strike="noStrike" baseline="0" dirty="0">
                          <a:solidFill>
                            <a:schemeClr val="accent1">
                              <a:lumMod val="75000"/>
                            </a:schemeClr>
                          </a:solidFill>
                          <a:effectLst/>
                        </a:rPr>
                        <a:t> </a:t>
                      </a:r>
                      <a:r>
                        <a:rPr lang="en-GB" sz="1200" b="1" u="none" strike="noStrike" dirty="0">
                          <a:solidFill>
                            <a:schemeClr val="accent1">
                              <a:lumMod val="75000"/>
                            </a:schemeClr>
                          </a:solidFill>
                          <a:effectLst/>
                        </a:rPr>
                        <a:t>or 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48037">
                <a:tc gridSpan="6">
                  <a:txBody>
                    <a:bodyPr/>
                    <a:lstStyle/>
                    <a:p>
                      <a:pPr algn="l" fontAlgn="ctr"/>
                      <a:r>
                        <a:rPr lang="en-GB" sz="1200" b="1" u="none" strike="noStrike" dirty="0">
                          <a:solidFill>
                            <a:schemeClr val="accent1">
                              <a:lumMod val="75000"/>
                            </a:schemeClr>
                          </a:solidFill>
                          <a:effectLst/>
                        </a:rPr>
                        <a:t>Documented symptomatic ≤70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(≤3.9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48037">
                <a:tc gridSpan="6">
                  <a:txBody>
                    <a:bodyPr/>
                    <a:lstStyle/>
                    <a:p>
                      <a:pPr algn="l" fontAlgn="ctr"/>
                      <a:r>
                        <a:rPr lang="en-GB" sz="1200" b="1" u="none" strike="noStrike" dirty="0">
                          <a:solidFill>
                            <a:schemeClr val="accent1">
                              <a:lumMod val="75000"/>
                            </a:schemeClr>
                          </a:solidFill>
                          <a:effectLst/>
                        </a:rPr>
                        <a:t>Documented symptomatic &lt;54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(&lt;3.0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248037">
                <a:tc gridSpan="6">
                  <a:txBody>
                    <a:bodyPr/>
                    <a:lstStyle/>
                    <a:p>
                      <a:pPr algn="l" fontAlgn="ctr"/>
                      <a:r>
                        <a:rPr lang="en-GB" sz="1200" b="1" u="none" strike="noStrike" dirty="0">
                          <a:solidFill>
                            <a:schemeClr val="accent1">
                              <a:lumMod val="75000"/>
                            </a:schemeClr>
                          </a:solidFill>
                          <a:effectLst/>
                        </a:rPr>
                        <a:t>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6"/>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7"/>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8"/>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9"/>
                  </a:ext>
                </a:extLst>
              </a:tr>
            </a:tbl>
          </a:graphicData>
        </a:graphic>
      </p:graphicFrame>
      <p:sp>
        <p:nvSpPr>
          <p:cNvPr id="6" name="Rectangle 5"/>
          <p:cNvSpPr/>
          <p:nvPr/>
        </p:nvSpPr>
        <p:spPr>
          <a:xfrm>
            <a:off x="2011668" y="5929342"/>
            <a:ext cx="5008102" cy="584775"/>
          </a:xfrm>
          <a:prstGeom prst="rect">
            <a:avLst/>
          </a:prstGeom>
        </p:spPr>
        <p:txBody>
          <a:bodyPr wrap="none">
            <a:spAutoFit/>
          </a:bodyPr>
          <a:lstStyle/>
          <a:p>
            <a:r>
              <a:rPr lang="en-US" sz="800" dirty="0"/>
              <a:t>Safety population</a:t>
            </a:r>
            <a:br>
              <a:rPr lang="en-US" sz="800" dirty="0"/>
            </a:br>
            <a:r>
              <a:rPr lang="en-US" sz="800" dirty="0"/>
              <a:t>Adapted from </a:t>
            </a:r>
            <a:r>
              <a:rPr lang="en-US" sz="800" dirty="0" err="1"/>
              <a:t>Yki-Järvinen</a:t>
            </a:r>
            <a:r>
              <a:rPr lang="en-US" sz="800" dirty="0"/>
              <a:t> H et al. Diabetes Care. 2014</a:t>
            </a:r>
            <a:r>
              <a:rPr lang="en-GB" sz="800" dirty="0"/>
              <a:t>;37:3235-43 (Supplementary Table 2)</a:t>
            </a:r>
            <a:endParaRPr lang="en-AU" sz="800" dirty="0"/>
          </a:p>
          <a:p>
            <a:r>
              <a:rPr lang="en-GB" sz="800" dirty="0"/>
              <a:t>Data on file – MA dossier Module 5 – Integrated Safety Summary (6 months), appendix saf_hypo_ph2_3 </a:t>
            </a:r>
            <a:r>
              <a:rPr lang="en-GB" sz="800" dirty="0" err="1"/>
              <a:t>pg</a:t>
            </a:r>
            <a:r>
              <a:rPr lang="en-GB" sz="800" dirty="0"/>
              <a:t> 185-280</a:t>
            </a:r>
            <a:endParaRPr lang="en-US" sz="800" dirty="0"/>
          </a:p>
          <a:p>
            <a:endParaRPr lang="en-GB" sz="800" dirty="0"/>
          </a:p>
        </p:txBody>
      </p:sp>
      <p:grpSp>
        <p:nvGrpSpPr>
          <p:cNvPr id="15" name="Group 14"/>
          <p:cNvGrpSpPr/>
          <p:nvPr/>
        </p:nvGrpSpPr>
        <p:grpSpPr>
          <a:xfrm>
            <a:off x="4374421" y="5394685"/>
            <a:ext cx="3112556" cy="106023"/>
            <a:chOff x="6437065" y="5164915"/>
            <a:chExt cx="3112556" cy="106023"/>
          </a:xfrm>
        </p:grpSpPr>
        <p:sp>
          <p:nvSpPr>
            <p:cNvPr id="16" name="Diamond 15"/>
            <p:cNvSpPr/>
            <p:nvPr/>
          </p:nvSpPr>
          <p:spPr>
            <a:xfrm>
              <a:off x="7915400"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7" name="Straight Connector 16"/>
            <p:cNvCxnSpPr/>
            <p:nvPr/>
          </p:nvCxnSpPr>
          <p:spPr>
            <a:xfrm>
              <a:off x="954962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43706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37865" y="5217925"/>
              <a:ext cx="3111756"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25" name="Group 24"/>
          <p:cNvGrpSpPr/>
          <p:nvPr/>
        </p:nvGrpSpPr>
        <p:grpSpPr>
          <a:xfrm>
            <a:off x="4637626" y="4998815"/>
            <a:ext cx="2788492" cy="106023"/>
            <a:chOff x="5790122" y="5164915"/>
            <a:chExt cx="2788492" cy="106023"/>
          </a:xfrm>
        </p:grpSpPr>
        <p:sp>
          <p:nvSpPr>
            <p:cNvPr id="26" name="Diamond 25"/>
            <p:cNvSpPr/>
            <p:nvPr/>
          </p:nvSpPr>
          <p:spPr>
            <a:xfrm>
              <a:off x="7128593"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7" name="Straight Connector 26"/>
            <p:cNvCxnSpPr/>
            <p:nvPr/>
          </p:nvCxnSpPr>
          <p:spPr>
            <a:xfrm>
              <a:off x="857861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5790122"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5790122" y="5217925"/>
              <a:ext cx="2788492"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5892124" y="4559573"/>
            <a:ext cx="654778" cy="106023"/>
            <a:chOff x="6958709" y="5164915"/>
            <a:chExt cx="654778" cy="106023"/>
          </a:xfrm>
        </p:grpSpPr>
        <p:sp>
          <p:nvSpPr>
            <p:cNvPr id="31" name="Diamond 30"/>
            <p:cNvSpPr/>
            <p:nvPr/>
          </p:nvSpPr>
          <p:spPr>
            <a:xfrm>
              <a:off x="7243403"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32" name="Straight Connector 31"/>
            <p:cNvCxnSpPr/>
            <p:nvPr/>
          </p:nvCxnSpPr>
          <p:spPr>
            <a:xfrm>
              <a:off x="761348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6958709"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6958709" y="5217925"/>
              <a:ext cx="654778"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5536115" y="4363840"/>
            <a:ext cx="900224" cy="106023"/>
            <a:chOff x="6747434" y="5164915"/>
            <a:chExt cx="900224" cy="106023"/>
          </a:xfrm>
        </p:grpSpPr>
        <p:sp>
          <p:nvSpPr>
            <p:cNvPr id="36" name="Diamond 35"/>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37" name="Straight Connector 36"/>
            <p:cNvCxnSpPr/>
            <p:nvPr/>
          </p:nvCxnSpPr>
          <p:spPr>
            <a:xfrm>
              <a:off x="764500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43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6747434" y="5217925"/>
              <a:ext cx="900224"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5905768" y="4162459"/>
            <a:ext cx="545199" cy="106023"/>
            <a:chOff x="6909518" y="5164915"/>
            <a:chExt cx="545199" cy="106023"/>
          </a:xfrm>
        </p:grpSpPr>
        <p:sp>
          <p:nvSpPr>
            <p:cNvPr id="41" name="Diamond 40"/>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42" name="Straight Connector 41"/>
            <p:cNvCxnSpPr/>
            <p:nvPr/>
          </p:nvCxnSpPr>
          <p:spPr>
            <a:xfrm>
              <a:off x="745471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691673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909518" y="5217925"/>
              <a:ext cx="545199"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45" name="Group 44"/>
          <p:cNvGrpSpPr/>
          <p:nvPr/>
        </p:nvGrpSpPr>
        <p:grpSpPr>
          <a:xfrm>
            <a:off x="6202368" y="3724210"/>
            <a:ext cx="348848" cy="106023"/>
            <a:chOff x="7020158" y="5164915"/>
            <a:chExt cx="348848" cy="106023"/>
          </a:xfrm>
        </p:grpSpPr>
        <p:sp>
          <p:nvSpPr>
            <p:cNvPr id="46" name="Diamond 45"/>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736695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7020158"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7022324" y="5217925"/>
              <a:ext cx="346682"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50" name="Group 49"/>
          <p:cNvGrpSpPr/>
          <p:nvPr/>
        </p:nvGrpSpPr>
        <p:grpSpPr>
          <a:xfrm>
            <a:off x="5959942" y="3522920"/>
            <a:ext cx="430773" cy="106023"/>
            <a:chOff x="7000881" y="5164915"/>
            <a:chExt cx="430773" cy="106023"/>
          </a:xfrm>
        </p:grpSpPr>
        <p:sp>
          <p:nvSpPr>
            <p:cNvPr id="51" name="Diamond 50"/>
            <p:cNvSpPr/>
            <p:nvPr/>
          </p:nvSpPr>
          <p:spPr>
            <a:xfrm>
              <a:off x="7157171"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52" name="Straight Connector 51"/>
            <p:cNvCxnSpPr/>
            <p:nvPr/>
          </p:nvCxnSpPr>
          <p:spPr>
            <a:xfrm>
              <a:off x="742613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700088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7000881" y="5217925"/>
              <a:ext cx="430773"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55" name="Group 54"/>
          <p:cNvGrpSpPr/>
          <p:nvPr/>
        </p:nvGrpSpPr>
        <p:grpSpPr>
          <a:xfrm>
            <a:off x="6170798" y="3321451"/>
            <a:ext cx="280168" cy="106023"/>
            <a:chOff x="7055302" y="5164915"/>
            <a:chExt cx="280168" cy="106023"/>
          </a:xfrm>
        </p:grpSpPr>
        <p:sp>
          <p:nvSpPr>
            <p:cNvPr id="56" name="Diamond 55"/>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57" name="Straight Connector 56"/>
            <p:cNvCxnSpPr/>
            <p:nvPr/>
          </p:nvCxnSpPr>
          <p:spPr>
            <a:xfrm>
              <a:off x="7335319"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7055302"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7058033" y="5217925"/>
              <a:ext cx="277437"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60" name="Group 59"/>
          <p:cNvGrpSpPr/>
          <p:nvPr/>
        </p:nvGrpSpPr>
        <p:grpSpPr>
          <a:xfrm>
            <a:off x="5910762" y="2890817"/>
            <a:ext cx="552800" cy="106023"/>
            <a:chOff x="6917550" y="5164915"/>
            <a:chExt cx="552800" cy="106023"/>
          </a:xfrm>
        </p:grpSpPr>
        <p:sp>
          <p:nvSpPr>
            <p:cNvPr id="61" name="Diamond 60"/>
            <p:cNvSpPr/>
            <p:nvPr/>
          </p:nvSpPr>
          <p:spPr>
            <a:xfrm>
              <a:off x="7138119"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2" name="Straight Connector 61"/>
            <p:cNvCxnSpPr/>
            <p:nvPr/>
          </p:nvCxnSpPr>
          <p:spPr>
            <a:xfrm>
              <a:off x="7470350"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6917550"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6924001" y="5217925"/>
              <a:ext cx="546349"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65" name="Group 64"/>
          <p:cNvGrpSpPr/>
          <p:nvPr/>
        </p:nvGrpSpPr>
        <p:grpSpPr>
          <a:xfrm>
            <a:off x="5657322" y="2690403"/>
            <a:ext cx="718335" cy="106023"/>
            <a:chOff x="6362151" y="5164915"/>
            <a:chExt cx="718335" cy="106023"/>
          </a:xfrm>
        </p:grpSpPr>
        <p:sp>
          <p:nvSpPr>
            <p:cNvPr id="66" name="Diamond 65"/>
            <p:cNvSpPr/>
            <p:nvPr/>
          </p:nvSpPr>
          <p:spPr>
            <a:xfrm>
              <a:off x="6660823"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7" name="Straight Connector 66"/>
            <p:cNvCxnSpPr/>
            <p:nvPr/>
          </p:nvCxnSpPr>
          <p:spPr>
            <a:xfrm>
              <a:off x="7078136"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636236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6362151" y="5217925"/>
              <a:ext cx="718335"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70" name="Group 69"/>
          <p:cNvGrpSpPr/>
          <p:nvPr/>
        </p:nvGrpSpPr>
        <p:grpSpPr>
          <a:xfrm>
            <a:off x="5965692" y="2488174"/>
            <a:ext cx="457655" cy="106023"/>
            <a:chOff x="6919931" y="5164915"/>
            <a:chExt cx="457655" cy="106023"/>
          </a:xfrm>
        </p:grpSpPr>
        <p:sp>
          <p:nvSpPr>
            <p:cNvPr id="71" name="Diamond 70"/>
            <p:cNvSpPr/>
            <p:nvPr/>
          </p:nvSpPr>
          <p:spPr>
            <a:xfrm>
              <a:off x="7107167"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72" name="Straight Connector 71"/>
            <p:cNvCxnSpPr/>
            <p:nvPr/>
          </p:nvCxnSpPr>
          <p:spPr>
            <a:xfrm>
              <a:off x="737613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691993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6919931" y="5217925"/>
              <a:ext cx="457655"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75" name="Group 74"/>
          <p:cNvGrpSpPr/>
          <p:nvPr/>
        </p:nvGrpSpPr>
        <p:grpSpPr>
          <a:xfrm>
            <a:off x="6251506" y="2051061"/>
            <a:ext cx="247881" cy="106023"/>
            <a:chOff x="6699614" y="5164915"/>
            <a:chExt cx="247881" cy="106023"/>
          </a:xfrm>
        </p:grpSpPr>
        <p:sp>
          <p:nvSpPr>
            <p:cNvPr id="76" name="Diamond 75"/>
            <p:cNvSpPr/>
            <p:nvPr/>
          </p:nvSpPr>
          <p:spPr>
            <a:xfrm>
              <a:off x="6765519"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77" name="Straight Connector 76"/>
            <p:cNvCxnSpPr/>
            <p:nvPr/>
          </p:nvCxnSpPr>
          <p:spPr>
            <a:xfrm>
              <a:off x="694749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a:off x="669961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a:off x="6704911" y="5217925"/>
              <a:ext cx="235968"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057254" y="1846592"/>
            <a:ext cx="286107" cy="106023"/>
            <a:chOff x="7406236" y="5164915"/>
            <a:chExt cx="286107" cy="106023"/>
          </a:xfrm>
        </p:grpSpPr>
        <p:sp>
          <p:nvSpPr>
            <p:cNvPr id="81" name="Diamond 80"/>
            <p:cNvSpPr/>
            <p:nvPr/>
          </p:nvSpPr>
          <p:spPr>
            <a:xfrm>
              <a:off x="7493659"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82" name="Straight Connector 81"/>
            <p:cNvCxnSpPr/>
            <p:nvPr/>
          </p:nvCxnSpPr>
          <p:spPr>
            <a:xfrm>
              <a:off x="769234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740716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a:off x="7406236" y="5217925"/>
              <a:ext cx="286107"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85" name="Group 84"/>
          <p:cNvGrpSpPr/>
          <p:nvPr/>
        </p:nvGrpSpPr>
        <p:grpSpPr>
          <a:xfrm>
            <a:off x="6269323" y="1653609"/>
            <a:ext cx="183388" cy="106023"/>
            <a:chOff x="7450021" y="5164915"/>
            <a:chExt cx="183388" cy="106023"/>
          </a:xfrm>
        </p:grpSpPr>
        <p:sp>
          <p:nvSpPr>
            <p:cNvPr id="86" name="Diamond 85"/>
            <p:cNvSpPr/>
            <p:nvPr/>
          </p:nvSpPr>
          <p:spPr>
            <a:xfrm>
              <a:off x="7488895"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87" name="Straight Connector 86"/>
            <p:cNvCxnSpPr/>
            <p:nvPr/>
          </p:nvCxnSpPr>
          <p:spPr>
            <a:xfrm>
              <a:off x="7632818"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a:off x="745002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p:nvCxnSpPr>
          <p:spPr>
            <a:xfrm>
              <a:off x="7453814" y="5217927"/>
              <a:ext cx="179595"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sp>
        <p:nvSpPr>
          <p:cNvPr id="127" name="Rectangle 183"/>
          <p:cNvSpPr>
            <a:spLocks noChangeArrowheads="1"/>
          </p:cNvSpPr>
          <p:nvPr/>
        </p:nvSpPr>
        <p:spPr bwMode="auto">
          <a:xfrm>
            <a:off x="5039982" y="5643948"/>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0.3</a:t>
            </a:r>
          </a:p>
        </p:txBody>
      </p:sp>
      <p:sp>
        <p:nvSpPr>
          <p:cNvPr id="128" name="Line 165"/>
          <p:cNvSpPr>
            <a:spLocks noChangeShapeType="1"/>
          </p:cNvSpPr>
          <p:nvPr/>
        </p:nvSpPr>
        <p:spPr bwMode="auto">
          <a:xfrm flipV="1">
            <a:off x="5129453" y="5546204"/>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29" name="Rectangle 183"/>
          <p:cNvSpPr>
            <a:spLocks noChangeArrowheads="1"/>
          </p:cNvSpPr>
          <p:nvPr/>
        </p:nvSpPr>
        <p:spPr bwMode="auto">
          <a:xfrm>
            <a:off x="7618192" y="5646468"/>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3.0</a:t>
            </a:r>
          </a:p>
        </p:txBody>
      </p:sp>
      <p:sp>
        <p:nvSpPr>
          <p:cNvPr id="130" name="Rectangle 183"/>
          <p:cNvSpPr>
            <a:spLocks noChangeArrowheads="1"/>
          </p:cNvSpPr>
          <p:nvPr/>
        </p:nvSpPr>
        <p:spPr bwMode="auto">
          <a:xfrm>
            <a:off x="3823881" y="5653669"/>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0.1</a:t>
            </a:r>
          </a:p>
        </p:txBody>
      </p:sp>
      <p:sp>
        <p:nvSpPr>
          <p:cNvPr id="131" name="Rectangle 183"/>
          <p:cNvSpPr>
            <a:spLocks noChangeArrowheads="1"/>
          </p:cNvSpPr>
          <p:nvPr/>
        </p:nvSpPr>
        <p:spPr bwMode="auto">
          <a:xfrm>
            <a:off x="6434845" y="5647219"/>
            <a:ext cx="70533"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1</a:t>
            </a:r>
          </a:p>
        </p:txBody>
      </p:sp>
      <p:sp>
        <p:nvSpPr>
          <p:cNvPr id="133" name="Line 165"/>
          <p:cNvSpPr>
            <a:spLocks noChangeShapeType="1"/>
          </p:cNvSpPr>
          <p:nvPr/>
        </p:nvSpPr>
        <p:spPr bwMode="auto">
          <a:xfrm flipV="1">
            <a:off x="6471314" y="5540936"/>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34" name="Line 165"/>
          <p:cNvSpPr>
            <a:spLocks noChangeShapeType="1"/>
          </p:cNvSpPr>
          <p:nvPr/>
        </p:nvSpPr>
        <p:spPr bwMode="auto">
          <a:xfrm flipV="1">
            <a:off x="7688769" y="5540936"/>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35" name="Line 165"/>
          <p:cNvSpPr>
            <a:spLocks noChangeShapeType="1"/>
          </p:cNvSpPr>
          <p:nvPr/>
        </p:nvSpPr>
        <p:spPr bwMode="auto">
          <a:xfrm flipV="1">
            <a:off x="3924151" y="5540936"/>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37" name="Rectangle 183"/>
          <p:cNvSpPr>
            <a:spLocks noChangeArrowheads="1"/>
          </p:cNvSpPr>
          <p:nvPr/>
        </p:nvSpPr>
        <p:spPr bwMode="auto">
          <a:xfrm>
            <a:off x="8925342" y="5646468"/>
            <a:ext cx="246863"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10.0</a:t>
            </a:r>
          </a:p>
        </p:txBody>
      </p:sp>
      <p:sp>
        <p:nvSpPr>
          <p:cNvPr id="138" name="Line 165"/>
          <p:cNvSpPr>
            <a:spLocks noChangeShapeType="1"/>
          </p:cNvSpPr>
          <p:nvPr/>
        </p:nvSpPr>
        <p:spPr bwMode="auto">
          <a:xfrm flipV="1">
            <a:off x="9033565" y="5540936"/>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grpSp>
        <p:nvGrpSpPr>
          <p:cNvPr id="4" name="Group 3"/>
          <p:cNvGrpSpPr/>
          <p:nvPr/>
        </p:nvGrpSpPr>
        <p:grpSpPr>
          <a:xfrm>
            <a:off x="3681413" y="5201278"/>
            <a:ext cx="4481512" cy="106023"/>
            <a:chOff x="2957513" y="5029827"/>
            <a:chExt cx="4481512" cy="106023"/>
          </a:xfrm>
        </p:grpSpPr>
        <p:grpSp>
          <p:nvGrpSpPr>
            <p:cNvPr id="125" name="Group 124"/>
            <p:cNvGrpSpPr/>
            <p:nvPr/>
          </p:nvGrpSpPr>
          <p:grpSpPr>
            <a:xfrm>
              <a:off x="2957513" y="5029827"/>
              <a:ext cx="4481512" cy="106023"/>
              <a:chOff x="3612833" y="5029827"/>
              <a:chExt cx="4481512" cy="106023"/>
            </a:xfrm>
          </p:grpSpPr>
          <p:sp>
            <p:nvSpPr>
              <p:cNvPr id="21" name="Diamond 20"/>
              <p:cNvSpPr/>
              <p:nvPr/>
            </p:nvSpPr>
            <p:spPr>
              <a:xfrm>
                <a:off x="5815783" y="5029827"/>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4" name="Straight Connector 23"/>
              <p:cNvCxnSpPr/>
              <p:nvPr/>
            </p:nvCxnSpPr>
            <p:spPr>
              <a:xfrm>
                <a:off x="3612833" y="5077453"/>
                <a:ext cx="4481512" cy="0"/>
              </a:xfrm>
              <a:prstGeom prst="line">
                <a:avLst/>
              </a:prstGeom>
              <a:ln w="19050">
                <a:solidFill>
                  <a:srgbClr val="070809"/>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cxnSp>
          <p:nvCxnSpPr>
            <p:cNvPr id="139" name="Straight Connector 138"/>
            <p:cNvCxnSpPr/>
            <p:nvPr/>
          </p:nvCxnSpPr>
          <p:spPr>
            <a:xfrm>
              <a:off x="2957578" y="5058109"/>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7436709" y="5058109"/>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cxnSp>
        <p:nvCxnSpPr>
          <p:cNvPr id="141" name="Straight Connector 140"/>
          <p:cNvCxnSpPr/>
          <p:nvPr/>
        </p:nvCxnSpPr>
        <p:spPr>
          <a:xfrm flipV="1">
            <a:off x="6470110" y="1552575"/>
            <a:ext cx="0" cy="3990978"/>
          </a:xfrm>
          <a:prstGeom prst="line">
            <a:avLst/>
          </a:prstGeom>
          <a:noFill/>
          <a:ln w="19050" cap="flat">
            <a:solidFill>
              <a:srgbClr val="000000"/>
            </a:solidFill>
            <a:prstDash val="solid"/>
            <a:miter lim="800000"/>
            <a:headEnd/>
            <a:tailEnd/>
          </a:ln>
        </p:spPr>
      </p:cxnSp>
      <p:grpSp>
        <p:nvGrpSpPr>
          <p:cNvPr id="116" name="Group 115"/>
          <p:cNvGrpSpPr/>
          <p:nvPr/>
        </p:nvGrpSpPr>
        <p:grpSpPr>
          <a:xfrm>
            <a:off x="3944145" y="5716642"/>
            <a:ext cx="5143500" cy="328252"/>
            <a:chOff x="2715420" y="5716642"/>
            <a:chExt cx="5143500" cy="328252"/>
          </a:xfrm>
        </p:grpSpPr>
        <p:cxnSp>
          <p:nvCxnSpPr>
            <p:cNvPr id="117" name="Straight Arrow Connector 116"/>
            <p:cNvCxnSpPr/>
            <p:nvPr/>
          </p:nvCxnSpPr>
          <p:spPr>
            <a:xfrm>
              <a:off x="4566020" y="6012963"/>
              <a:ext cx="569977" cy="1"/>
            </a:xfrm>
            <a:prstGeom prst="straightConnector1">
              <a:avLst/>
            </a:prstGeom>
            <a:ln>
              <a:solidFill>
                <a:srgbClr val="000000"/>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18" name="Rectangle 117"/>
            <p:cNvSpPr/>
            <p:nvPr/>
          </p:nvSpPr>
          <p:spPr>
            <a:xfrm>
              <a:off x="6180272" y="5740195"/>
              <a:ext cx="1518081" cy="304699"/>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fontAlgn="base">
                <a:lnSpc>
                  <a:spcPct val="115000"/>
                </a:lnSpc>
                <a:spcBef>
                  <a:spcPct val="0"/>
                </a:spcBef>
                <a:spcAft>
                  <a:spcPct val="0"/>
                </a:spcAft>
                <a:defRPr/>
              </a:pPr>
              <a:r>
                <a:rPr lang="en-GB" sz="1200" b="1" dirty="0" err="1">
                  <a:solidFill>
                    <a:srgbClr val="0070C0"/>
                  </a:solidFill>
                  <a:cs typeface="Arial" panose="020B0604020202020204" pitchFamily="34" charset="0"/>
                </a:rPr>
                <a:t>Favors</a:t>
              </a:r>
              <a:r>
                <a:rPr lang="en-GB" sz="1200" b="1" dirty="0">
                  <a:solidFill>
                    <a:srgbClr val="0070C0"/>
                  </a:solidFill>
                  <a:cs typeface="Arial" panose="020B0604020202020204" pitchFamily="34" charset="0"/>
                </a:rPr>
                <a:t> Gla-100  </a:t>
              </a:r>
              <a:endParaRPr lang="en-US" sz="1200" b="1" dirty="0">
                <a:solidFill>
                  <a:srgbClr val="0070C0"/>
                </a:solidFill>
                <a:cs typeface="Arial" panose="020B0604020202020204" pitchFamily="34" charset="0"/>
              </a:endParaRPr>
            </a:p>
          </p:txBody>
        </p:sp>
        <p:cxnSp>
          <p:nvCxnSpPr>
            <p:cNvPr id="123" name="Straight Arrow Connector 122"/>
            <p:cNvCxnSpPr/>
            <p:nvPr/>
          </p:nvCxnSpPr>
          <p:spPr>
            <a:xfrm flipH="1" flipV="1">
              <a:off x="5351576" y="6029421"/>
              <a:ext cx="526823" cy="1"/>
            </a:xfrm>
            <a:prstGeom prst="straightConnector1">
              <a:avLst/>
            </a:prstGeom>
            <a:ln>
              <a:solidFill>
                <a:srgbClr val="000000"/>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24" name="Rectangle 123"/>
            <p:cNvSpPr/>
            <p:nvPr/>
          </p:nvSpPr>
          <p:spPr>
            <a:xfrm>
              <a:off x="2837597" y="5716642"/>
              <a:ext cx="1516611" cy="304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r" fontAlgn="base">
                <a:lnSpc>
                  <a:spcPct val="115000"/>
                </a:lnSpc>
                <a:spcBef>
                  <a:spcPct val="0"/>
                </a:spcBef>
                <a:spcAft>
                  <a:spcPct val="0"/>
                </a:spcAft>
                <a:defRPr/>
              </a:pPr>
              <a:r>
                <a:rPr lang="en-GB" sz="1200" b="1" dirty="0" err="1">
                  <a:solidFill>
                    <a:schemeClr val="accent2"/>
                  </a:solidFill>
                  <a:cs typeface="Arial" panose="020B0604020202020204" pitchFamily="34" charset="0"/>
                </a:rPr>
                <a:t>Favors</a:t>
              </a:r>
              <a:r>
                <a:rPr lang="en-GB" sz="1200" b="1" dirty="0">
                  <a:solidFill>
                    <a:schemeClr val="accent2"/>
                  </a:solidFill>
                  <a:cs typeface="Arial" panose="020B0604020202020204" pitchFamily="34" charset="0"/>
                </a:rPr>
                <a:t> Gla-300    </a:t>
              </a:r>
              <a:endParaRPr lang="en-US" sz="1200" b="1" dirty="0">
                <a:solidFill>
                  <a:schemeClr val="accent2"/>
                </a:solidFill>
                <a:cs typeface="Arial" panose="020B0604020202020204" pitchFamily="34" charset="0"/>
              </a:endParaRPr>
            </a:p>
          </p:txBody>
        </p:sp>
        <p:sp>
          <p:nvSpPr>
            <p:cNvPr id="126" name="Rectangle 125"/>
            <p:cNvSpPr/>
            <p:nvPr/>
          </p:nvSpPr>
          <p:spPr>
            <a:xfrm>
              <a:off x="2715420" y="5747128"/>
              <a:ext cx="5143500" cy="276999"/>
            </a:xfrm>
            <a:prstGeom prst="rect">
              <a:avLst/>
            </a:prstGeom>
          </p:spPr>
          <p:txBody>
            <a:bodyPr wrap="square">
              <a:spAutoFit/>
            </a:bodyPr>
            <a:lstStyle/>
            <a:p>
              <a:pPr algn="ctr"/>
              <a:r>
                <a:rPr lang="en-GB" sz="1200" dirty="0">
                  <a:solidFill>
                    <a:srgbClr val="000000"/>
                  </a:solidFill>
                </a:rPr>
                <a:t>Relative risk (95% CI)</a:t>
              </a:r>
            </a:p>
          </p:txBody>
        </p:sp>
      </p:grpSp>
      <p:graphicFrame>
        <p:nvGraphicFramePr>
          <p:cNvPr id="142" name="Group 84"/>
          <p:cNvGraphicFramePr>
            <a:graphicFrameLocks/>
          </p:cNvGraphicFramePr>
          <p:nvPr>
            <p:extLst/>
          </p:nvPr>
        </p:nvGraphicFramePr>
        <p:xfrm>
          <a:off x="8498541" y="985532"/>
          <a:ext cx="2064684" cy="4547384"/>
        </p:xfrm>
        <a:graphic>
          <a:graphicData uri="http://schemas.openxmlformats.org/drawingml/2006/table">
            <a:tbl>
              <a:tblPr firstRow="1" bandRow="1">
                <a:tableStyleId>{21E4AEA4-8DFA-4A89-87EB-49C32662AFE0}</a:tableStyleId>
              </a:tblPr>
              <a:tblGrid>
                <a:gridCol w="513097">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1008662">
                  <a:extLst>
                    <a:ext uri="{9D8B030D-6E8A-4147-A177-3AD203B41FA5}">
                      <a16:colId xmlns:a16="http://schemas.microsoft.com/office/drawing/2014/main" val="20002"/>
                    </a:ext>
                  </a:extLst>
                </a:gridCol>
              </a:tblGrid>
              <a:tr h="592256">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pP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Gla-300</a:t>
                      </a:r>
                      <a:b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a:t>
                      </a:r>
                    </a:p>
                  </a:txBody>
                  <a:tcPr marL="3600" marR="3600" marT="3600" marB="3600" anchor="ctr" horzOverflow="overflow">
                    <a:solidFill>
                      <a:schemeClr val="accent2"/>
                    </a:solidFill>
                  </a:tcPr>
                </a:tc>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pP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Gla-100</a:t>
                      </a:r>
                      <a:b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a:t>
                      </a:r>
                      <a:endParaRPr kumimoji="0" lang="en-US" sz="10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3600" marR="3600" marT="3600" marB="3600" anchor="ctr" horzOverflow="overflow">
                    <a:solidFill>
                      <a:srgbClr val="0070C0"/>
                    </a:solidFill>
                  </a:tcPr>
                </a:tc>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defRPr/>
                      </a:pPr>
                      <a: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Relative risk</a:t>
                      </a:r>
                      <a:b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(95% Cl)</a:t>
                      </a:r>
                      <a:endParaRPr kumimoji="0" lang="en-US" sz="10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3600" marR="3600" marT="3600" marB="3600" anchor="ctr" horzOverflow="overflow">
                    <a:solidFill>
                      <a:schemeClr val="accent1"/>
                    </a:solidFill>
                  </a:tcPr>
                </a:tc>
                <a:extLst>
                  <a:ext uri="{0D108BD9-81ED-4DB2-BD59-A6C34878D82A}">
                    <a16:rowId xmlns:a16="http://schemas.microsoft.com/office/drawing/2014/main" val="10000"/>
                  </a:ext>
                </a:extLst>
              </a:tr>
              <a:tr h="215400">
                <a:tc>
                  <a:txBody>
                    <a:bodyPr/>
                    <a:lstStyle/>
                    <a:p>
                      <a:pPr algn="ctr"/>
                      <a:r>
                        <a:rPr lang="en-GB" sz="1000" b="0" dirty="0">
                          <a:latin typeface="+mn-lt"/>
                          <a:cs typeface="Arial" panose="020B0604020202020204" pitchFamily="34" charset="0"/>
                        </a:rPr>
                        <a:t>70.0</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77.3</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0.90 (0.83-0.98)</a:t>
                      </a:r>
                    </a:p>
                  </a:txBody>
                  <a:tcPr marL="0" marR="0" marT="0" marB="0">
                    <a:solidFill>
                      <a:srgbClr val="E9E9EE"/>
                    </a:solidFill>
                  </a:tcPr>
                </a:tc>
                <a:extLst>
                  <a:ext uri="{0D108BD9-81ED-4DB2-BD59-A6C34878D82A}">
                    <a16:rowId xmlns:a16="http://schemas.microsoft.com/office/drawing/2014/main" val="10001"/>
                  </a:ext>
                </a:extLst>
              </a:tr>
              <a:tr h="215400">
                <a:tc>
                  <a:txBody>
                    <a:bodyPr/>
                    <a:lstStyle/>
                    <a:p>
                      <a:pPr algn="ctr"/>
                      <a:r>
                        <a:rPr lang="en-GB" sz="1000" b="0" dirty="0">
                          <a:latin typeface="+mn-lt"/>
                          <a:cs typeface="Arial" panose="020B0604020202020204" pitchFamily="34" charset="0"/>
                        </a:rPr>
                        <a:t>47.1</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60.1</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0.78 (0.69-0.89)</a:t>
                      </a:r>
                    </a:p>
                  </a:txBody>
                  <a:tcPr marL="0" marR="0" marT="0" marB="0">
                    <a:solidFill>
                      <a:srgbClr val="E9E9EE"/>
                    </a:solidFill>
                  </a:tcPr>
                </a:tc>
                <a:extLst>
                  <a:ext uri="{0D108BD9-81ED-4DB2-BD59-A6C34878D82A}">
                    <a16:rowId xmlns:a16="http://schemas.microsoft.com/office/drawing/2014/main" val="10002"/>
                  </a:ext>
                </a:extLst>
              </a:tr>
              <a:tr h="214659">
                <a:tc>
                  <a:txBody>
                    <a:bodyPr/>
                    <a:lstStyle/>
                    <a:p>
                      <a:pPr algn="ctr"/>
                      <a:r>
                        <a:rPr lang="en-GB" sz="1000" b="0" dirty="0">
                          <a:latin typeface="+mn-lt"/>
                          <a:cs typeface="Arial" panose="020B0604020202020204" pitchFamily="34" charset="0"/>
                        </a:rPr>
                        <a:t>59.3</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65.0</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0.91 (0.82-1.02)</a:t>
                      </a:r>
                    </a:p>
                  </a:txBody>
                  <a:tcPr marL="0" marR="0" marT="0" marB="0">
                    <a:solidFill>
                      <a:srgbClr val="E9E9EE"/>
                    </a:solidFill>
                  </a:tcPr>
                </a:tc>
                <a:extLst>
                  <a:ext uri="{0D108BD9-81ED-4DB2-BD59-A6C34878D82A}">
                    <a16:rowId xmlns:a16="http://schemas.microsoft.com/office/drawing/2014/main" val="10003"/>
                  </a:ext>
                </a:extLst>
              </a:tr>
              <a:tr h="161365">
                <a:tc gridSpan="3">
                  <a:txBody>
                    <a:bodyPr/>
                    <a:lstStyle/>
                    <a:p>
                      <a:pPr marL="0" marR="0" indent="92075" algn="l" defTabSz="127724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solidFill>
                      <a:srgbClr val="E9E9EE"/>
                    </a:solidFill>
                  </a:tcPr>
                </a:tc>
                <a:tc hMerge="1">
                  <a:txBody>
                    <a:bodyPr/>
                    <a:lstStyle/>
                    <a:p>
                      <a:endParaRPr lang="en-GB"/>
                    </a:p>
                  </a:txBody>
                  <a:tcPr/>
                </a:tc>
                <a:tc hMerge="1">
                  <a:txBody>
                    <a:bodyPr/>
                    <a:lstStyle/>
                    <a:p>
                      <a:endParaRPr lang="en-GB" sz="1000" dirty="0"/>
                    </a:p>
                  </a:txBody>
                  <a:tcPr marL="0" marR="0" marT="0" marB="0"/>
                </a:tc>
                <a:extLst>
                  <a:ext uri="{0D108BD9-81ED-4DB2-BD59-A6C34878D82A}">
                    <a16:rowId xmlns:a16="http://schemas.microsoft.com/office/drawing/2014/main" val="10004"/>
                  </a:ext>
                </a:extLst>
              </a:tr>
              <a:tr h="215400">
                <a:tc>
                  <a:txBody>
                    <a:bodyPr/>
                    <a:lstStyle/>
                    <a:p>
                      <a:pPr algn="ctr"/>
                      <a:r>
                        <a:rPr lang="en-GB" sz="1000" b="0" dirty="0">
                          <a:latin typeface="+mn-lt"/>
                          <a:cs typeface="Arial" panose="020B0604020202020204" pitchFamily="34" charset="0"/>
                        </a:rPr>
                        <a:t>27.3</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35.2</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0.78 (0.63-0.95)</a:t>
                      </a:r>
                    </a:p>
                  </a:txBody>
                  <a:tcPr marL="0" marR="0" marT="0" marB="0">
                    <a:solidFill>
                      <a:srgbClr val="E9E9EE"/>
                    </a:solidFill>
                  </a:tcPr>
                </a:tc>
                <a:extLst>
                  <a:ext uri="{0D108BD9-81ED-4DB2-BD59-A6C34878D82A}">
                    <a16:rowId xmlns:a16="http://schemas.microsoft.com/office/drawing/2014/main" val="10005"/>
                  </a:ext>
                </a:extLst>
              </a:tr>
              <a:tr h="215400">
                <a:tc>
                  <a:txBody>
                    <a:bodyPr/>
                    <a:lstStyle/>
                    <a:p>
                      <a:pPr algn="ctr"/>
                      <a:r>
                        <a:rPr lang="en-GB" sz="1000" b="0" dirty="0">
                          <a:latin typeface="+mn-lt"/>
                          <a:cs typeface="Arial" panose="020B0604020202020204" pitchFamily="34" charset="0"/>
                        </a:rPr>
                        <a:t>12.9</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19.5</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0.66 (0.48-0.91)</a:t>
                      </a:r>
                    </a:p>
                  </a:txBody>
                  <a:tcPr marL="0" marR="0" marT="0" marB="0">
                    <a:solidFill>
                      <a:srgbClr val="E9E9EE"/>
                    </a:solidFill>
                  </a:tcPr>
                </a:tc>
                <a:extLst>
                  <a:ext uri="{0D108BD9-81ED-4DB2-BD59-A6C34878D82A}">
                    <a16:rowId xmlns:a16="http://schemas.microsoft.com/office/drawing/2014/main" val="10006"/>
                  </a:ext>
                </a:extLst>
              </a:tr>
              <a:tr h="215400">
                <a:tc>
                  <a:txBody>
                    <a:bodyPr/>
                    <a:lstStyle/>
                    <a:p>
                      <a:pPr algn="ctr"/>
                      <a:r>
                        <a:rPr lang="en-GB" sz="1000" b="0" dirty="0">
                          <a:latin typeface="+mn-lt"/>
                          <a:cs typeface="Arial" panose="020B0604020202020204" pitchFamily="34" charset="0"/>
                        </a:rPr>
                        <a:t>20.3</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26.4</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0.77 (0.60-0.99)</a:t>
                      </a:r>
                    </a:p>
                  </a:txBody>
                  <a:tcPr marL="0" marR="0" marT="0" marB="0">
                    <a:solidFill>
                      <a:srgbClr val="E9E9EE"/>
                    </a:solidFill>
                  </a:tcPr>
                </a:tc>
                <a:extLst>
                  <a:ext uri="{0D108BD9-81ED-4DB2-BD59-A6C34878D82A}">
                    <a16:rowId xmlns:a16="http://schemas.microsoft.com/office/drawing/2014/main" val="10007"/>
                  </a:ext>
                </a:extLst>
              </a:tr>
              <a:tr h="233939">
                <a:tc gridSpan="3">
                  <a:txBody>
                    <a:bodyPr/>
                    <a:lstStyle/>
                    <a:p>
                      <a:pPr marL="0" marR="0" indent="92075"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solidFill>
                      <a:srgbClr val="E9E9EE"/>
                    </a:solidFill>
                  </a:tcPr>
                </a:tc>
                <a:tc hMerge="1">
                  <a:txBody>
                    <a:bodyPr/>
                    <a:lstStyle/>
                    <a:p>
                      <a:endParaRPr lang="en-GB"/>
                    </a:p>
                  </a:txBody>
                  <a:tcPr/>
                </a:tc>
                <a:tc hMerge="1">
                  <a:txBody>
                    <a:bodyPr/>
                    <a:lstStyle/>
                    <a:p>
                      <a:endParaRPr lang="en-GB" sz="1000" dirty="0"/>
                    </a:p>
                  </a:txBody>
                  <a:tcPr marL="0" marR="0" marT="0" marB="0"/>
                </a:tc>
                <a:extLst>
                  <a:ext uri="{0D108BD9-81ED-4DB2-BD59-A6C34878D82A}">
                    <a16:rowId xmlns:a16="http://schemas.microsoft.com/office/drawing/2014/main" val="10008"/>
                  </a:ext>
                </a:extLst>
              </a:tr>
              <a:tr h="215400">
                <a:tc>
                  <a:txBody>
                    <a:bodyPr/>
                    <a:lstStyle/>
                    <a:p>
                      <a:pPr algn="ctr"/>
                      <a:r>
                        <a:rPr lang="en-GB" sz="1000" b="0" dirty="0">
                          <a:latin typeface="+mn-lt"/>
                          <a:cs typeface="Arial" panose="020B0604020202020204" pitchFamily="34" charset="0"/>
                        </a:rPr>
                        <a:t>49.6</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57.4</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0.86 (0.76-0.98)</a:t>
                      </a:r>
                    </a:p>
                  </a:txBody>
                  <a:tcPr marL="0" marR="0" marT="0" marB="0">
                    <a:solidFill>
                      <a:srgbClr val="E9E9EE"/>
                    </a:solidFill>
                  </a:tcPr>
                </a:tc>
                <a:extLst>
                  <a:ext uri="{0D108BD9-81ED-4DB2-BD59-A6C34878D82A}">
                    <a16:rowId xmlns:a16="http://schemas.microsoft.com/office/drawing/2014/main" val="10009"/>
                  </a:ext>
                </a:extLst>
              </a:tr>
              <a:tr h="215400">
                <a:tc>
                  <a:txBody>
                    <a:bodyPr/>
                    <a:lstStyle/>
                    <a:p>
                      <a:pPr algn="ctr"/>
                      <a:r>
                        <a:rPr lang="en-GB" sz="1000" b="0" dirty="0">
                          <a:latin typeface="+mn-lt"/>
                          <a:cs typeface="Arial" panose="020B0604020202020204" pitchFamily="34" charset="0"/>
                        </a:rPr>
                        <a:t>29.5</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38.9</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0.76 (0.63-0.92)</a:t>
                      </a:r>
                    </a:p>
                  </a:txBody>
                  <a:tcPr marL="0" marR="0" marT="0" marB="0">
                    <a:solidFill>
                      <a:srgbClr val="E9E9EE"/>
                    </a:solidFill>
                  </a:tcPr>
                </a:tc>
                <a:extLst>
                  <a:ext uri="{0D108BD9-81ED-4DB2-BD59-A6C34878D82A}">
                    <a16:rowId xmlns:a16="http://schemas.microsoft.com/office/drawing/2014/main" val="10010"/>
                  </a:ext>
                </a:extLst>
              </a:tr>
              <a:tr h="215400">
                <a:tc>
                  <a:txBody>
                    <a:bodyPr/>
                    <a:lstStyle/>
                    <a:p>
                      <a:pPr algn="ctr"/>
                      <a:r>
                        <a:rPr lang="en-GB" sz="1000" b="0" dirty="0">
                          <a:latin typeface="+mn-lt"/>
                          <a:cs typeface="Arial" panose="020B0604020202020204" pitchFamily="34" charset="0"/>
                        </a:rPr>
                        <a:t>40.4</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44.3</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0.91 (0.78-1.07)</a:t>
                      </a:r>
                    </a:p>
                  </a:txBody>
                  <a:tcPr marL="0" marR="0" marT="0" marB="0">
                    <a:solidFill>
                      <a:srgbClr val="E9E9EE"/>
                    </a:solidFill>
                  </a:tcPr>
                </a:tc>
                <a:extLst>
                  <a:ext uri="{0D108BD9-81ED-4DB2-BD59-A6C34878D82A}">
                    <a16:rowId xmlns:a16="http://schemas.microsoft.com/office/drawing/2014/main" val="10011"/>
                  </a:ext>
                </a:extLst>
              </a:tr>
              <a:tr h="149814">
                <a:tc gridSpan="3">
                  <a:txBody>
                    <a:bodyPr/>
                    <a:lstStyle/>
                    <a:p>
                      <a:pPr marL="0" indent="92075" algn="l" defTabSz="1277240" rtl="0" eaLnBrk="1" latinLnBrk="0" hangingPunct="1">
                        <a:lnSpc>
                          <a:spcPct val="100000"/>
                        </a:lnSpc>
                        <a:spcAft>
                          <a:spcPts val="0"/>
                        </a:spcAft>
                      </a:pPr>
                      <a:endParaRPr lang="en-GB" sz="1000" b="0" kern="1200" dirty="0">
                        <a:solidFill>
                          <a:schemeClr val="tx1"/>
                        </a:solidFill>
                        <a:effectLst/>
                        <a:latin typeface="+mn-lt"/>
                        <a:ea typeface="+mn-ea"/>
                        <a:cs typeface="Arial" panose="020B0604020202020204" pitchFamily="34" charset="0"/>
                      </a:endParaRPr>
                    </a:p>
                  </a:txBody>
                  <a:tcPr marL="3600" marR="3600" marT="3600" marB="3600">
                    <a:solidFill>
                      <a:srgbClr val="E9E9EE"/>
                    </a:solidFill>
                  </a:tcPr>
                </a:tc>
                <a:tc hMerge="1">
                  <a:txBody>
                    <a:bodyPr/>
                    <a:lstStyle/>
                    <a:p>
                      <a:endParaRPr lang="en-GB"/>
                    </a:p>
                  </a:txBody>
                  <a:tcPr/>
                </a:tc>
                <a:tc hMerge="1">
                  <a:txBody>
                    <a:bodyPr/>
                    <a:lstStyle/>
                    <a:p>
                      <a:endParaRPr lang="en-GB" sz="1000" dirty="0"/>
                    </a:p>
                  </a:txBody>
                  <a:tcPr marL="0" marR="0" marT="0" marB="0"/>
                </a:tc>
                <a:extLst>
                  <a:ext uri="{0D108BD9-81ED-4DB2-BD59-A6C34878D82A}">
                    <a16:rowId xmlns:a16="http://schemas.microsoft.com/office/drawing/2014/main" val="10012"/>
                  </a:ext>
                </a:extLst>
              </a:tr>
              <a:tr h="215400">
                <a:tc>
                  <a:txBody>
                    <a:bodyPr/>
                    <a:lstStyle/>
                    <a:p>
                      <a:pPr algn="ctr"/>
                      <a:r>
                        <a:rPr lang="en-GB" sz="1000" b="0" dirty="0">
                          <a:latin typeface="+mn-lt"/>
                          <a:cs typeface="Arial" panose="020B0604020202020204" pitchFamily="34" charset="0"/>
                        </a:rPr>
                        <a:t>20.6</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26.8</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0.77 (0.60-0.98)</a:t>
                      </a:r>
                    </a:p>
                  </a:txBody>
                  <a:tcPr marL="0" marR="0" marT="0" marB="0">
                    <a:solidFill>
                      <a:srgbClr val="E9E9EE"/>
                    </a:solidFill>
                  </a:tcPr>
                </a:tc>
                <a:extLst>
                  <a:ext uri="{0D108BD9-81ED-4DB2-BD59-A6C34878D82A}">
                    <a16:rowId xmlns:a16="http://schemas.microsoft.com/office/drawing/2014/main" val="10013"/>
                  </a:ext>
                </a:extLst>
              </a:tr>
              <a:tr h="215400">
                <a:tc>
                  <a:txBody>
                    <a:bodyPr/>
                    <a:lstStyle/>
                    <a:p>
                      <a:pPr algn="ctr"/>
                      <a:r>
                        <a:rPr lang="en-GB" sz="1000" b="0" dirty="0">
                          <a:latin typeface="+mn-lt"/>
                          <a:cs typeface="Arial" panose="020B0604020202020204" pitchFamily="34" charset="0"/>
                        </a:rPr>
                        <a:t>8.7</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13.5</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0.64 (0.43-0.96)</a:t>
                      </a:r>
                    </a:p>
                  </a:txBody>
                  <a:tcPr marL="0" marR="0" marT="0" marB="0">
                    <a:solidFill>
                      <a:srgbClr val="E9E9EE"/>
                    </a:solidFill>
                  </a:tcPr>
                </a:tc>
                <a:extLst>
                  <a:ext uri="{0D108BD9-81ED-4DB2-BD59-A6C34878D82A}">
                    <a16:rowId xmlns:a16="http://schemas.microsoft.com/office/drawing/2014/main" val="10014"/>
                  </a:ext>
                </a:extLst>
              </a:tr>
              <a:tr h="215400">
                <a:tc>
                  <a:txBody>
                    <a:bodyPr/>
                    <a:lstStyle/>
                    <a:p>
                      <a:pPr algn="ctr"/>
                      <a:r>
                        <a:rPr lang="en-GB" sz="1000" b="0" dirty="0">
                          <a:latin typeface="+mn-lt"/>
                          <a:cs typeface="Arial" panose="020B0604020202020204" pitchFamily="34" charset="0"/>
                        </a:rPr>
                        <a:t>15.9</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20.0</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0.80 (0.59-1.07)</a:t>
                      </a:r>
                    </a:p>
                  </a:txBody>
                  <a:tcPr marL="0" marR="0" marT="0" marB="0">
                    <a:solidFill>
                      <a:srgbClr val="E9E9EE"/>
                    </a:solidFill>
                  </a:tcPr>
                </a:tc>
                <a:extLst>
                  <a:ext uri="{0D108BD9-81ED-4DB2-BD59-A6C34878D82A}">
                    <a16:rowId xmlns:a16="http://schemas.microsoft.com/office/drawing/2014/main" val="10015"/>
                  </a:ext>
                </a:extLst>
              </a:tr>
              <a:tr h="149171">
                <a:tc gridSpan="3">
                  <a:txBody>
                    <a:bodyPr/>
                    <a:lstStyle/>
                    <a:p>
                      <a:pPr marL="0" marR="0" indent="92075" algn="l" defTabSz="127724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solidFill>
                      <a:srgbClr val="E9E9EE"/>
                    </a:solidFill>
                  </a:tcPr>
                </a:tc>
                <a:tc hMerge="1">
                  <a:txBody>
                    <a:bodyPr/>
                    <a:lstStyle/>
                    <a:p>
                      <a:endParaRPr lang="en-GB"/>
                    </a:p>
                  </a:txBody>
                  <a:tcPr/>
                </a:tc>
                <a:tc hMerge="1">
                  <a:txBody>
                    <a:bodyPr/>
                    <a:lstStyle/>
                    <a:p>
                      <a:pPr algn="ctr">
                        <a:lnSpc>
                          <a:spcPct val="100000"/>
                        </a:lnSpc>
                        <a:spcAft>
                          <a:spcPts val="0"/>
                        </a:spcAft>
                      </a:pPr>
                      <a:endParaRPr lang="en-GB" sz="1000" dirty="0">
                        <a:solidFill>
                          <a:schemeClr val="tx1"/>
                        </a:solidFill>
                        <a:effectLst/>
                        <a:latin typeface="+mn-lt"/>
                        <a:ea typeface="Calibri" panose="020F0502020204030204" pitchFamily="34" charset="0"/>
                      </a:endParaRPr>
                    </a:p>
                  </a:txBody>
                  <a:tcPr marL="0" marR="0" marT="0" marB="0"/>
                </a:tc>
                <a:extLst>
                  <a:ext uri="{0D108BD9-81ED-4DB2-BD59-A6C34878D82A}">
                    <a16:rowId xmlns:a16="http://schemas.microsoft.com/office/drawing/2014/main" val="10016"/>
                  </a:ext>
                </a:extLst>
              </a:tr>
              <a:tr h="221354">
                <a:tc>
                  <a:txBody>
                    <a:bodyPr/>
                    <a:lstStyle/>
                    <a:p>
                      <a:pPr algn="ctr"/>
                      <a:r>
                        <a:rPr lang="en-GB" sz="1000" b="0" dirty="0">
                          <a:latin typeface="+mn-lt"/>
                          <a:cs typeface="Arial" panose="020B0604020202020204" pitchFamily="34" charset="0"/>
                        </a:rPr>
                        <a:t>1.0</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1.5</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0.67 (0.19-2.37)</a:t>
                      </a:r>
                    </a:p>
                  </a:txBody>
                  <a:tcPr marL="0" marR="0" marT="0" marB="0">
                    <a:solidFill>
                      <a:srgbClr val="E9E9EE"/>
                    </a:solidFill>
                  </a:tcPr>
                </a:tc>
                <a:extLst>
                  <a:ext uri="{0D108BD9-81ED-4DB2-BD59-A6C34878D82A}">
                    <a16:rowId xmlns:a16="http://schemas.microsoft.com/office/drawing/2014/main" val="10017"/>
                  </a:ext>
                </a:extLst>
              </a:tr>
              <a:tr h="219811">
                <a:tc>
                  <a:txBody>
                    <a:bodyPr/>
                    <a:lstStyle/>
                    <a:p>
                      <a:pPr algn="ctr"/>
                      <a:r>
                        <a:rPr lang="en-GB" sz="1000" b="0" dirty="0">
                          <a:latin typeface="+mn-lt"/>
                          <a:cs typeface="Arial" panose="020B0604020202020204" pitchFamily="34" charset="0"/>
                        </a:rPr>
                        <a:t>0.2</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0.5</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0.61 (0.08-4.56)</a:t>
                      </a:r>
                    </a:p>
                  </a:txBody>
                  <a:tcPr marL="0" marR="0" marT="0" marB="0">
                    <a:solidFill>
                      <a:srgbClr val="E9E9EE"/>
                    </a:solidFill>
                  </a:tcPr>
                </a:tc>
                <a:extLst>
                  <a:ext uri="{0D108BD9-81ED-4DB2-BD59-A6C34878D82A}">
                    <a16:rowId xmlns:a16="http://schemas.microsoft.com/office/drawing/2014/main" val="10018"/>
                  </a:ext>
                </a:extLst>
              </a:tr>
              <a:tr h="215400">
                <a:tc>
                  <a:txBody>
                    <a:bodyPr/>
                    <a:lstStyle/>
                    <a:p>
                      <a:pPr algn="ctr"/>
                      <a:r>
                        <a:rPr lang="en-GB" sz="1000" b="0" dirty="0">
                          <a:latin typeface="+mn-lt"/>
                          <a:cs typeface="Arial" panose="020B0604020202020204" pitchFamily="34" charset="0"/>
                        </a:rPr>
                        <a:t>0.7</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1.2</a:t>
                      </a:r>
                    </a:p>
                  </a:txBody>
                  <a:tcPr marL="3600" marR="3600" marT="3600" marB="3600">
                    <a:solidFill>
                      <a:srgbClr val="E9E9EE"/>
                    </a:solidFill>
                  </a:tcPr>
                </a:tc>
                <a:tc>
                  <a:txBody>
                    <a:bodyPr/>
                    <a:lstStyle/>
                    <a:p>
                      <a:pPr algn="ctr">
                        <a:lnSpc>
                          <a:spcPct val="100000"/>
                        </a:lnSpc>
                        <a:spcAft>
                          <a:spcPts val="0"/>
                        </a:spcAft>
                      </a:pPr>
                      <a:r>
                        <a:rPr lang="en-GB" sz="1000" b="0" dirty="0">
                          <a:solidFill>
                            <a:schemeClr val="tx1"/>
                          </a:solidFill>
                          <a:effectLst/>
                          <a:latin typeface="+mn-lt"/>
                          <a:ea typeface="Calibri" panose="020F0502020204030204" pitchFamily="34" charset="0"/>
                        </a:rPr>
                        <a:t>0.60 (0.15-2.51)</a:t>
                      </a:r>
                    </a:p>
                  </a:txBody>
                  <a:tcPr marL="0" marR="0" marT="0" marB="0">
                    <a:solidFill>
                      <a:srgbClr val="E9E9EE"/>
                    </a:solidFill>
                  </a:tcPr>
                </a:tc>
                <a:extLst>
                  <a:ext uri="{0D108BD9-81ED-4DB2-BD59-A6C34878D82A}">
                    <a16:rowId xmlns:a16="http://schemas.microsoft.com/office/drawing/2014/main" val="10019"/>
                  </a:ext>
                </a:extLst>
              </a:tr>
            </a:tbl>
          </a:graphicData>
        </a:graphic>
      </p:graphicFrame>
      <p:cxnSp>
        <p:nvCxnSpPr>
          <p:cNvPr id="136" name="Straight Connector 135"/>
          <p:cNvCxnSpPr/>
          <p:nvPr/>
        </p:nvCxnSpPr>
        <p:spPr>
          <a:xfrm>
            <a:off x="3912721" y="5540935"/>
            <a:ext cx="5126504" cy="0"/>
          </a:xfrm>
          <a:prstGeom prst="line">
            <a:avLst/>
          </a:prstGeom>
          <a:noFill/>
          <a:ln w="19050" cap="flat">
            <a:solidFill>
              <a:srgbClr val="000000"/>
            </a:solidFill>
            <a:prstDash val="solid"/>
            <a:miter lim="800000"/>
            <a:headEnd/>
            <a:tailEnd/>
          </a:ln>
        </p:spPr>
      </p:cxnSp>
      <p:sp>
        <p:nvSpPr>
          <p:cNvPr id="102" name="Title 1"/>
          <p:cNvSpPr>
            <a:spLocks noGrp="1"/>
          </p:cNvSpPr>
          <p:nvPr>
            <p:ph type="title" idx="4294967295"/>
          </p:nvPr>
        </p:nvSpPr>
        <p:spPr>
          <a:xfrm>
            <a:off x="142505" y="-144059"/>
            <a:ext cx="12127104" cy="1193802"/>
          </a:xfrm>
        </p:spPr>
        <p:txBody>
          <a:bodyPr>
            <a:normAutofit/>
          </a:bodyPr>
          <a:lstStyle/>
          <a:p>
            <a:r>
              <a:rPr lang="en-GB" altLang="en-US" sz="2800" dirty="0">
                <a:solidFill>
                  <a:schemeClr val="tx1"/>
                </a:solidFill>
                <a:latin typeface="+mn-lt"/>
              </a:rPr>
              <a:t>Incidence of hypoglycemia at any time of day (24 h) by ADA definitions</a:t>
            </a:r>
            <a:br>
              <a:rPr lang="en-GB" altLang="en-US" sz="2800" dirty="0">
                <a:solidFill>
                  <a:schemeClr val="tx1"/>
                </a:solidFill>
                <a:latin typeface="+mn-lt"/>
              </a:rPr>
            </a:br>
            <a:r>
              <a:rPr lang="en-GB" altLang="en-US" sz="2800" dirty="0">
                <a:solidFill>
                  <a:schemeClr val="tx1"/>
                </a:solidFill>
                <a:latin typeface="+mn-lt"/>
              </a:rPr>
              <a:t>Relative risk based on percentage with </a:t>
            </a:r>
            <a:r>
              <a:rPr lang="en-GB" altLang="en-US" sz="2800" dirty="0">
                <a:solidFill>
                  <a:schemeClr val="tx1"/>
                </a:solidFill>
                <a:latin typeface="+mn-lt"/>
                <a:cs typeface="Arial"/>
              </a:rPr>
              <a:t>≥1 event at Month 6</a:t>
            </a:r>
            <a:endParaRPr lang="fr-FR" sz="2800" dirty="0">
              <a:solidFill>
                <a:schemeClr val="tx1"/>
              </a:solidFill>
              <a:latin typeface="+mn-lt"/>
            </a:endParaRPr>
          </a:p>
        </p:txBody>
      </p:sp>
      <p:sp>
        <p:nvSpPr>
          <p:cNvPr id="104" name="Rounded Rectangle 103"/>
          <p:cNvSpPr/>
          <p:nvPr/>
        </p:nvSpPr>
        <p:spPr>
          <a:xfrm>
            <a:off x="10872609" y="0"/>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4053004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 name="Table 133"/>
          <p:cNvGraphicFramePr>
            <a:graphicFrameLocks noGrp="1"/>
          </p:cNvGraphicFramePr>
          <p:nvPr>
            <p:extLst/>
          </p:nvPr>
        </p:nvGraphicFramePr>
        <p:xfrm>
          <a:off x="2111376" y="1377327"/>
          <a:ext cx="7479277" cy="4178400"/>
        </p:xfrm>
        <a:graphic>
          <a:graphicData uri="http://schemas.openxmlformats.org/drawingml/2006/table">
            <a:tbl>
              <a:tblPr>
                <a:noFill/>
                <a:tableStyleId>{3C2FFA5D-87B4-456A-9821-1D502468CF0F}</a:tableStyleId>
              </a:tblPr>
              <a:tblGrid>
                <a:gridCol w="1297046">
                  <a:extLst>
                    <a:ext uri="{9D8B030D-6E8A-4147-A177-3AD203B41FA5}">
                      <a16:colId xmlns:a16="http://schemas.microsoft.com/office/drawing/2014/main" val="20000"/>
                    </a:ext>
                  </a:extLst>
                </a:gridCol>
                <a:gridCol w="683680">
                  <a:extLst>
                    <a:ext uri="{9D8B030D-6E8A-4147-A177-3AD203B41FA5}">
                      <a16:colId xmlns:a16="http://schemas.microsoft.com/office/drawing/2014/main" val="20001"/>
                    </a:ext>
                  </a:extLst>
                </a:gridCol>
                <a:gridCol w="1021195">
                  <a:extLst>
                    <a:ext uri="{9D8B030D-6E8A-4147-A177-3AD203B41FA5}">
                      <a16:colId xmlns:a16="http://schemas.microsoft.com/office/drawing/2014/main" val="20002"/>
                    </a:ext>
                  </a:extLst>
                </a:gridCol>
                <a:gridCol w="387573">
                  <a:extLst>
                    <a:ext uri="{9D8B030D-6E8A-4147-A177-3AD203B41FA5}">
                      <a16:colId xmlns:a16="http://schemas.microsoft.com/office/drawing/2014/main" val="20003"/>
                    </a:ext>
                  </a:extLst>
                </a:gridCol>
                <a:gridCol w="1043997">
                  <a:extLst>
                    <a:ext uri="{9D8B030D-6E8A-4147-A177-3AD203B41FA5}">
                      <a16:colId xmlns:a16="http://schemas.microsoft.com/office/drawing/2014/main" val="20004"/>
                    </a:ext>
                  </a:extLst>
                </a:gridCol>
                <a:gridCol w="507631">
                  <a:extLst>
                    <a:ext uri="{9D8B030D-6E8A-4147-A177-3AD203B41FA5}">
                      <a16:colId xmlns:a16="http://schemas.microsoft.com/office/drawing/2014/main" val="20005"/>
                    </a:ext>
                  </a:extLst>
                </a:gridCol>
                <a:gridCol w="507631">
                  <a:extLst>
                    <a:ext uri="{9D8B030D-6E8A-4147-A177-3AD203B41FA5}">
                      <a16:colId xmlns:a16="http://schemas.microsoft.com/office/drawing/2014/main" val="20006"/>
                    </a:ext>
                  </a:extLst>
                </a:gridCol>
                <a:gridCol w="507631">
                  <a:extLst>
                    <a:ext uri="{9D8B030D-6E8A-4147-A177-3AD203B41FA5}">
                      <a16:colId xmlns:a16="http://schemas.microsoft.com/office/drawing/2014/main" val="20007"/>
                    </a:ext>
                  </a:extLst>
                </a:gridCol>
                <a:gridCol w="507631">
                  <a:extLst>
                    <a:ext uri="{9D8B030D-6E8A-4147-A177-3AD203B41FA5}">
                      <a16:colId xmlns:a16="http://schemas.microsoft.com/office/drawing/2014/main" val="20008"/>
                    </a:ext>
                  </a:extLst>
                </a:gridCol>
                <a:gridCol w="507631">
                  <a:extLst>
                    <a:ext uri="{9D8B030D-6E8A-4147-A177-3AD203B41FA5}">
                      <a16:colId xmlns:a16="http://schemas.microsoft.com/office/drawing/2014/main" val="20009"/>
                    </a:ext>
                  </a:extLst>
                </a:gridCol>
                <a:gridCol w="507631">
                  <a:extLst>
                    <a:ext uri="{9D8B030D-6E8A-4147-A177-3AD203B41FA5}">
                      <a16:colId xmlns:a16="http://schemas.microsoft.com/office/drawing/2014/main" val="20010"/>
                    </a:ext>
                  </a:extLst>
                </a:gridCol>
              </a:tblGrid>
              <a:tr h="248037">
                <a:tc gridSpan="6">
                  <a:txBody>
                    <a:bodyPr/>
                    <a:lstStyle/>
                    <a:p>
                      <a:pPr algn="l" fontAlgn="ctr"/>
                      <a:r>
                        <a:rPr lang="en-GB" sz="1200" b="1" u="none" strike="noStrike" dirty="0">
                          <a:solidFill>
                            <a:schemeClr val="accent1">
                              <a:lumMod val="75000"/>
                            </a:schemeClr>
                          </a:solidFill>
                          <a:effectLst/>
                        </a:rPr>
                        <a:t>Confirmed (≤70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[≤3.9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r>
                        <a:rPr lang="en-GB" sz="1200" b="1" u="none" strike="noStrike" baseline="0" dirty="0">
                          <a:solidFill>
                            <a:schemeClr val="accent1">
                              <a:lumMod val="75000"/>
                            </a:schemeClr>
                          </a:solidFill>
                          <a:effectLst/>
                        </a:rPr>
                        <a:t> </a:t>
                      </a:r>
                      <a:r>
                        <a:rPr lang="en-GB" sz="1200" b="1" u="none" strike="noStrike" dirty="0">
                          <a:solidFill>
                            <a:schemeClr val="accent1">
                              <a:lumMod val="75000"/>
                            </a:schemeClr>
                          </a:solidFill>
                          <a:effectLst/>
                        </a:rPr>
                        <a:t>or 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48037">
                <a:tc gridSpan="6">
                  <a:txBody>
                    <a:bodyPr/>
                    <a:lstStyle/>
                    <a:p>
                      <a:pPr algn="l" fontAlgn="ctr"/>
                      <a:r>
                        <a:rPr lang="en-GB" sz="1200" b="1" u="none" strike="noStrike" dirty="0">
                          <a:solidFill>
                            <a:schemeClr val="accent1">
                              <a:lumMod val="75000"/>
                            </a:schemeClr>
                          </a:solidFill>
                          <a:effectLst/>
                        </a:rPr>
                        <a:t>Confirmed (&lt;54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[&lt;3.0</a:t>
                      </a:r>
                      <a:r>
                        <a:rPr lang="en-GB" sz="1200" b="1" u="none" strike="noStrike" baseline="0" dirty="0">
                          <a:solidFill>
                            <a:schemeClr val="accent1">
                              <a:lumMod val="75000"/>
                            </a:schemeClr>
                          </a:solidFill>
                          <a:effectLst/>
                        </a:rPr>
                        <a:t> </a:t>
                      </a:r>
                      <a:r>
                        <a:rPr lang="en-GB" sz="1200" b="1" u="none" strike="noStrike" baseline="0" dirty="0" err="1">
                          <a:solidFill>
                            <a:schemeClr val="accent1">
                              <a:lumMod val="75000"/>
                            </a:schemeClr>
                          </a:solidFill>
                          <a:effectLst/>
                        </a:rPr>
                        <a:t>mmol</a:t>
                      </a:r>
                      <a:r>
                        <a:rPr lang="en-GB" sz="1200" b="1" u="none" strike="noStrike" baseline="0" dirty="0">
                          <a:solidFill>
                            <a:schemeClr val="accent1">
                              <a:lumMod val="75000"/>
                            </a:schemeClr>
                          </a:solidFill>
                          <a:effectLst/>
                        </a:rPr>
                        <a:t>/L]</a:t>
                      </a:r>
                      <a:r>
                        <a:rPr lang="en-GB" sz="1200" b="1" u="none" strike="noStrike" dirty="0">
                          <a:solidFill>
                            <a:schemeClr val="accent1">
                              <a:lumMod val="75000"/>
                            </a:schemeClr>
                          </a:solidFill>
                          <a:effectLst/>
                        </a:rPr>
                        <a:t>)</a:t>
                      </a:r>
                      <a:r>
                        <a:rPr lang="en-GB" sz="1200" b="1" u="none" strike="noStrike" baseline="0" dirty="0">
                          <a:solidFill>
                            <a:schemeClr val="accent1">
                              <a:lumMod val="75000"/>
                            </a:schemeClr>
                          </a:solidFill>
                          <a:effectLst/>
                        </a:rPr>
                        <a:t> </a:t>
                      </a:r>
                      <a:r>
                        <a:rPr lang="en-GB" sz="1200" b="1" u="none" strike="noStrike" dirty="0">
                          <a:solidFill>
                            <a:schemeClr val="accent1">
                              <a:lumMod val="75000"/>
                            </a:schemeClr>
                          </a:solidFill>
                          <a:effectLst/>
                        </a:rPr>
                        <a:t>or 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900" b="0" i="0" u="none" strike="noStrike" dirty="0">
                        <a:solidFill>
                          <a:srgbClr val="000000"/>
                        </a:solidFill>
                        <a:effectLst/>
                        <a:latin typeface="Arial" panose="020B0604020202020204" pitchFamily="34"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48037">
                <a:tc gridSpan="6">
                  <a:txBody>
                    <a:bodyPr/>
                    <a:lstStyle/>
                    <a:p>
                      <a:pPr algn="l" fontAlgn="ctr"/>
                      <a:r>
                        <a:rPr lang="en-GB" sz="1200" b="1" u="none" strike="noStrike" dirty="0">
                          <a:solidFill>
                            <a:schemeClr val="accent1">
                              <a:lumMod val="75000"/>
                            </a:schemeClr>
                          </a:solidFill>
                          <a:effectLst/>
                        </a:rPr>
                        <a:t>Documented symptomatic ≤70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(≤3.9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8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8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48037">
                <a:tc gridSpan="6">
                  <a:txBody>
                    <a:bodyPr/>
                    <a:lstStyle/>
                    <a:p>
                      <a:pPr algn="l" fontAlgn="ctr"/>
                      <a:r>
                        <a:rPr lang="en-GB" sz="1200" b="1" u="none" strike="noStrike" dirty="0">
                          <a:solidFill>
                            <a:schemeClr val="accent1">
                              <a:lumMod val="75000"/>
                            </a:schemeClr>
                          </a:solidFill>
                          <a:effectLst/>
                        </a:rPr>
                        <a:t>Documented symptomatic &lt;54 mg/</a:t>
                      </a:r>
                      <a:r>
                        <a:rPr lang="en-GB" sz="1200" b="1" u="none" strike="noStrike" dirty="0" err="1">
                          <a:solidFill>
                            <a:schemeClr val="accent1">
                              <a:lumMod val="75000"/>
                            </a:schemeClr>
                          </a:solidFill>
                          <a:effectLst/>
                        </a:rPr>
                        <a:t>dL</a:t>
                      </a:r>
                      <a:r>
                        <a:rPr lang="en-GB" sz="1200" b="1" u="none" strike="noStrike" dirty="0">
                          <a:solidFill>
                            <a:schemeClr val="accent1">
                              <a:lumMod val="75000"/>
                            </a:schemeClr>
                          </a:solidFill>
                          <a:effectLst/>
                        </a:rPr>
                        <a:t> (&lt;3.0 </a:t>
                      </a:r>
                      <a:r>
                        <a:rPr lang="en-GB" sz="1200" b="1" u="none" strike="noStrike" dirty="0" err="1">
                          <a:solidFill>
                            <a:schemeClr val="accent1">
                              <a:lumMod val="75000"/>
                            </a:schemeClr>
                          </a:solidFill>
                          <a:effectLst/>
                        </a:rPr>
                        <a:t>mmol</a:t>
                      </a:r>
                      <a:r>
                        <a:rPr lang="en-GB" sz="1200" b="1" u="none" strike="noStrike" dirty="0">
                          <a:solidFill>
                            <a:schemeClr val="accent1">
                              <a:lumMod val="75000"/>
                            </a:schemeClr>
                          </a:solidFill>
                          <a:effectLst/>
                        </a:rPr>
                        <a:t>/L)</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248037">
                <a:tc gridSpan="6">
                  <a:txBody>
                    <a:bodyPr/>
                    <a:lstStyle/>
                    <a:p>
                      <a:pPr algn="l" fontAlgn="ctr"/>
                      <a:r>
                        <a:rPr lang="en-GB" sz="1200" b="1" u="none" strike="noStrike" dirty="0">
                          <a:solidFill>
                            <a:schemeClr val="accent1">
                              <a:lumMod val="75000"/>
                            </a:schemeClr>
                          </a:solidFill>
                          <a:effectLst/>
                        </a:rPr>
                        <a:t>Severe</a:t>
                      </a:r>
                      <a:endParaRPr lang="en-GB" sz="12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GB" sz="1100" b="1" i="0" u="none" strike="noStrike" dirty="0">
                        <a:solidFill>
                          <a:schemeClr val="accent1">
                            <a:lumMod val="75000"/>
                          </a:schemeClr>
                        </a:solidFill>
                        <a:effectLst/>
                        <a:latin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a:solidFill>
                          <a:schemeClr val="accent1">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1100" b="0" i="0" u="none" strike="noStrike" dirty="0">
                        <a:solidFill>
                          <a:schemeClr val="accent1">
                            <a:lumMod val="75000"/>
                          </a:schemeClr>
                        </a:solidFill>
                        <a:effectLst/>
                        <a:latin typeface="+mn-lt"/>
                      </a:endParaRPr>
                    </a:p>
                  </a:txBody>
                  <a:tcPr marL="0" marR="0" marT="0" marB="0" anchor="ct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6"/>
                  </a:ext>
                </a:extLst>
              </a:tr>
              <a:tr h="195881">
                <a:tc>
                  <a:txBody>
                    <a:bodyPr/>
                    <a:lstStyle/>
                    <a:p>
                      <a:pPr algn="l" fontAlgn="ctr"/>
                      <a:r>
                        <a:rPr lang="en-GB" sz="1050" b="1" u="none" strike="noStrike" dirty="0">
                          <a:solidFill>
                            <a:srgbClr val="596169"/>
                          </a:solidFill>
                          <a:effectLst/>
                          <a:latin typeface="+mn-lt"/>
                        </a:rPr>
                        <a:t>Baseline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7"/>
                  </a:ext>
                </a:extLst>
              </a:tr>
              <a:tr h="195881">
                <a:tc>
                  <a:txBody>
                    <a:bodyPr/>
                    <a:lstStyle/>
                    <a:p>
                      <a:pPr algn="l" fontAlgn="ctr"/>
                      <a:r>
                        <a:rPr lang="en-GB" sz="1050" b="1" u="none" strike="noStrike" dirty="0">
                          <a:solidFill>
                            <a:srgbClr val="596169"/>
                          </a:solidFill>
                          <a:effectLst/>
                          <a:latin typeface="+mn-lt"/>
                        </a:rPr>
                        <a:t>Baseline to Week 8</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8"/>
                  </a:ext>
                </a:extLst>
              </a:tr>
              <a:tr h="195881">
                <a:tc>
                  <a:txBody>
                    <a:bodyPr/>
                    <a:lstStyle/>
                    <a:p>
                      <a:pPr algn="l" fontAlgn="ctr"/>
                      <a:r>
                        <a:rPr lang="en-GB" sz="1050" b="1" u="none" strike="noStrike" dirty="0">
                          <a:solidFill>
                            <a:srgbClr val="596169"/>
                          </a:solidFill>
                          <a:effectLst/>
                          <a:latin typeface="+mn-lt"/>
                        </a:rPr>
                        <a:t>Week 9 to Month 6</a:t>
                      </a:r>
                      <a:endParaRPr lang="en-GB" sz="1050" b="1"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1" i="0" u="none" strike="noStrike" dirty="0">
                        <a:solidFill>
                          <a:srgbClr val="000000"/>
                        </a:solidFill>
                        <a:effectLst/>
                        <a:latin typeface="Calibri" panose="020F050202020403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ctr"/>
                      <a:endParaRPr lang="en-GB" sz="900" b="0" i="0" u="none" strike="noStrike" dirty="0">
                        <a:solidFill>
                          <a:srgbClr val="596169"/>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en-GB" sz="800" b="0" i="0" u="none" strike="noStrike" dirty="0">
                        <a:solidFill>
                          <a:srgbClr val="596169"/>
                        </a:solidFill>
                        <a:effectLst/>
                        <a:latin typeface="+mn-lt"/>
                      </a:endParaRPr>
                    </a:p>
                  </a:txBody>
                  <a:tcPr marL="5138" marR="5138" marT="5138" marB="0" anchor="ctr"/>
                </a:tc>
                <a:extLst>
                  <a:ext uri="{0D108BD9-81ED-4DB2-BD59-A6C34878D82A}">
                    <a16:rowId xmlns:a16="http://schemas.microsoft.com/office/drawing/2014/main" val="10019"/>
                  </a:ext>
                </a:extLst>
              </a:tr>
            </a:tbl>
          </a:graphicData>
        </a:graphic>
      </p:graphicFrame>
      <p:grpSp>
        <p:nvGrpSpPr>
          <p:cNvPr id="25" name="Group 24"/>
          <p:cNvGrpSpPr/>
          <p:nvPr/>
        </p:nvGrpSpPr>
        <p:grpSpPr>
          <a:xfrm>
            <a:off x="5677552" y="4571010"/>
            <a:ext cx="1058990" cy="106023"/>
            <a:chOff x="6664107" y="5164915"/>
            <a:chExt cx="1058990" cy="106023"/>
          </a:xfrm>
        </p:grpSpPr>
        <p:sp>
          <p:nvSpPr>
            <p:cNvPr id="26" name="Diamond 25"/>
            <p:cNvSpPr/>
            <p:nvPr/>
          </p:nvSpPr>
          <p:spPr>
            <a:xfrm>
              <a:off x="7148697"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7" name="Straight Connector 26"/>
            <p:cNvCxnSpPr/>
            <p:nvPr/>
          </p:nvCxnSpPr>
          <p:spPr>
            <a:xfrm>
              <a:off x="772309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66410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6665771" y="5217925"/>
              <a:ext cx="1057326"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4649652" y="4371562"/>
            <a:ext cx="1584774" cy="106023"/>
            <a:chOff x="6403234" y="5164915"/>
            <a:chExt cx="1584774" cy="106023"/>
          </a:xfrm>
        </p:grpSpPr>
        <p:sp>
          <p:nvSpPr>
            <p:cNvPr id="31" name="Diamond 30"/>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32" name="Straight Connector 31"/>
            <p:cNvCxnSpPr/>
            <p:nvPr/>
          </p:nvCxnSpPr>
          <p:spPr>
            <a:xfrm>
              <a:off x="7987986"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640323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6403234" y="5217925"/>
              <a:ext cx="1584774"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35" name="Group 34"/>
          <p:cNvGrpSpPr/>
          <p:nvPr/>
        </p:nvGrpSpPr>
        <p:grpSpPr>
          <a:xfrm>
            <a:off x="5624258" y="4171984"/>
            <a:ext cx="951888" cy="106023"/>
            <a:chOff x="6765405" y="5164915"/>
            <a:chExt cx="951888" cy="106023"/>
          </a:xfrm>
        </p:grpSpPr>
        <p:sp>
          <p:nvSpPr>
            <p:cNvPr id="36" name="Diamond 35"/>
            <p:cNvSpPr/>
            <p:nvPr/>
          </p:nvSpPr>
          <p:spPr>
            <a:xfrm>
              <a:off x="7188724"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37" name="Straight Connector 36"/>
            <p:cNvCxnSpPr/>
            <p:nvPr/>
          </p:nvCxnSpPr>
          <p:spPr>
            <a:xfrm>
              <a:off x="771729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66526"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6765405" y="5217925"/>
              <a:ext cx="951888"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6027107" y="3734109"/>
            <a:ext cx="589544" cy="106023"/>
            <a:chOff x="6898838" y="5164915"/>
            <a:chExt cx="589544" cy="106023"/>
          </a:xfrm>
        </p:grpSpPr>
        <p:sp>
          <p:nvSpPr>
            <p:cNvPr id="41" name="Diamond 40"/>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42" name="Straight Connector 41"/>
            <p:cNvCxnSpPr/>
            <p:nvPr/>
          </p:nvCxnSpPr>
          <p:spPr>
            <a:xfrm>
              <a:off x="7488382"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6898838"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898838" y="5217925"/>
              <a:ext cx="589544"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45" name="Group 44"/>
          <p:cNvGrpSpPr/>
          <p:nvPr/>
        </p:nvGrpSpPr>
        <p:grpSpPr>
          <a:xfrm>
            <a:off x="5156804" y="3531186"/>
            <a:ext cx="820499" cy="106023"/>
            <a:chOff x="6796115" y="5164915"/>
            <a:chExt cx="820499" cy="106023"/>
          </a:xfrm>
        </p:grpSpPr>
        <p:sp>
          <p:nvSpPr>
            <p:cNvPr id="46" name="Diamond 45"/>
            <p:cNvSpPr/>
            <p:nvPr/>
          </p:nvSpPr>
          <p:spPr>
            <a:xfrm>
              <a:off x="714288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761661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679611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6796115" y="5217925"/>
              <a:ext cx="819880"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50" name="Group 49"/>
          <p:cNvGrpSpPr/>
          <p:nvPr/>
        </p:nvGrpSpPr>
        <p:grpSpPr>
          <a:xfrm>
            <a:off x="5880864" y="3334714"/>
            <a:ext cx="519478" cy="106023"/>
            <a:chOff x="6950538" y="5164915"/>
            <a:chExt cx="519478" cy="106023"/>
          </a:xfrm>
        </p:grpSpPr>
        <p:sp>
          <p:nvSpPr>
            <p:cNvPr id="51" name="Diamond 50"/>
            <p:cNvSpPr/>
            <p:nvPr/>
          </p:nvSpPr>
          <p:spPr>
            <a:xfrm>
              <a:off x="7152408"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52" name="Straight Connector 51"/>
            <p:cNvCxnSpPr/>
            <p:nvPr/>
          </p:nvCxnSpPr>
          <p:spPr>
            <a:xfrm>
              <a:off x="746389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6950538"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6954825" y="5217925"/>
              <a:ext cx="515191"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55" name="Group 54"/>
          <p:cNvGrpSpPr/>
          <p:nvPr/>
        </p:nvGrpSpPr>
        <p:grpSpPr>
          <a:xfrm>
            <a:off x="5651790" y="2900342"/>
            <a:ext cx="1024326" cy="106023"/>
            <a:chOff x="6680449" y="5164915"/>
            <a:chExt cx="1024326" cy="106023"/>
          </a:xfrm>
        </p:grpSpPr>
        <p:sp>
          <p:nvSpPr>
            <p:cNvPr id="56" name="Diamond 55"/>
            <p:cNvSpPr/>
            <p:nvPr/>
          </p:nvSpPr>
          <p:spPr>
            <a:xfrm>
              <a:off x="7143846"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58" name="Straight Connector 57"/>
            <p:cNvCxnSpPr/>
            <p:nvPr/>
          </p:nvCxnSpPr>
          <p:spPr>
            <a:xfrm>
              <a:off x="668355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6680449" y="5217925"/>
              <a:ext cx="1024326"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770477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61" name="Group 60"/>
          <p:cNvGrpSpPr/>
          <p:nvPr/>
        </p:nvGrpSpPr>
        <p:grpSpPr>
          <a:xfrm>
            <a:off x="5191909" y="2696539"/>
            <a:ext cx="1303474" cy="106023"/>
            <a:chOff x="6052930" y="5164915"/>
            <a:chExt cx="1303474" cy="106023"/>
          </a:xfrm>
        </p:grpSpPr>
        <p:sp>
          <p:nvSpPr>
            <p:cNvPr id="62" name="Diamond 61"/>
            <p:cNvSpPr/>
            <p:nvPr/>
          </p:nvSpPr>
          <p:spPr>
            <a:xfrm>
              <a:off x="6656060"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3" name="Straight Connector 62"/>
            <p:cNvCxnSpPr/>
            <p:nvPr/>
          </p:nvCxnSpPr>
          <p:spPr>
            <a:xfrm>
              <a:off x="735640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6052930"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6056610" y="5217925"/>
              <a:ext cx="1297413"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66" name="Group 65"/>
          <p:cNvGrpSpPr/>
          <p:nvPr/>
        </p:nvGrpSpPr>
        <p:grpSpPr>
          <a:xfrm>
            <a:off x="5738767" y="2500754"/>
            <a:ext cx="848681" cy="106023"/>
            <a:chOff x="6734197" y="5164915"/>
            <a:chExt cx="848681" cy="106023"/>
          </a:xfrm>
        </p:grpSpPr>
        <p:sp>
          <p:nvSpPr>
            <p:cNvPr id="67" name="Diamond 66"/>
            <p:cNvSpPr/>
            <p:nvPr/>
          </p:nvSpPr>
          <p:spPr>
            <a:xfrm>
              <a:off x="7107167"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8" name="Straight Connector 67"/>
            <p:cNvCxnSpPr/>
            <p:nvPr/>
          </p:nvCxnSpPr>
          <p:spPr>
            <a:xfrm>
              <a:off x="7582878"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673419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a:off x="6737517" y="5217925"/>
              <a:ext cx="845361"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71" name="Group 70"/>
          <p:cNvGrpSpPr/>
          <p:nvPr/>
        </p:nvGrpSpPr>
        <p:grpSpPr>
          <a:xfrm>
            <a:off x="5915611" y="2061260"/>
            <a:ext cx="539691" cy="106023"/>
            <a:chOff x="6277500" y="5164915"/>
            <a:chExt cx="539691" cy="106023"/>
          </a:xfrm>
        </p:grpSpPr>
        <p:sp>
          <p:nvSpPr>
            <p:cNvPr id="72" name="Diamond 71"/>
            <p:cNvSpPr/>
            <p:nvPr/>
          </p:nvSpPr>
          <p:spPr>
            <a:xfrm>
              <a:off x="650352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73" name="Straight Connector 72"/>
            <p:cNvCxnSpPr/>
            <p:nvPr/>
          </p:nvCxnSpPr>
          <p:spPr>
            <a:xfrm>
              <a:off x="6814615"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6281411"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6277500" y="5217925"/>
              <a:ext cx="539691"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76" name="Group 75"/>
          <p:cNvGrpSpPr/>
          <p:nvPr/>
        </p:nvGrpSpPr>
        <p:grpSpPr>
          <a:xfrm>
            <a:off x="5443284" y="1856117"/>
            <a:ext cx="681059" cy="106023"/>
            <a:chOff x="7518694" y="5164915"/>
            <a:chExt cx="681059" cy="106023"/>
          </a:xfrm>
        </p:grpSpPr>
        <p:sp>
          <p:nvSpPr>
            <p:cNvPr id="77" name="Diamond 76"/>
            <p:cNvSpPr/>
            <p:nvPr/>
          </p:nvSpPr>
          <p:spPr>
            <a:xfrm>
              <a:off x="780614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78" name="Straight Connector 77"/>
            <p:cNvCxnSpPr/>
            <p:nvPr/>
          </p:nvCxnSpPr>
          <p:spPr>
            <a:xfrm>
              <a:off x="8199753"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a:off x="7521484"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0" name="Straight Connector 79"/>
            <p:cNvCxnSpPr/>
            <p:nvPr/>
          </p:nvCxnSpPr>
          <p:spPr>
            <a:xfrm>
              <a:off x="7518694" y="5217925"/>
              <a:ext cx="681059"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81" name="Group 80"/>
          <p:cNvGrpSpPr/>
          <p:nvPr/>
        </p:nvGrpSpPr>
        <p:grpSpPr>
          <a:xfrm>
            <a:off x="5884749" y="1659361"/>
            <a:ext cx="444913" cy="106023"/>
            <a:chOff x="7178587" y="5164915"/>
            <a:chExt cx="444913" cy="106023"/>
          </a:xfrm>
        </p:grpSpPr>
        <p:sp>
          <p:nvSpPr>
            <p:cNvPr id="82" name="Diamond 81"/>
            <p:cNvSpPr/>
            <p:nvPr/>
          </p:nvSpPr>
          <p:spPr>
            <a:xfrm>
              <a:off x="7346342" y="5164915"/>
              <a:ext cx="106023" cy="106023"/>
            </a:xfrm>
            <a:prstGeom prst="diamond">
              <a:avLst/>
            </a:prstGeom>
            <a:solidFill>
              <a:srgbClr val="0708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83" name="Straight Connector 82"/>
            <p:cNvCxnSpPr/>
            <p:nvPr/>
          </p:nvCxnSpPr>
          <p:spPr>
            <a:xfrm>
              <a:off x="7623500"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a:off x="7178587" y="5197433"/>
              <a:ext cx="0" cy="40986"/>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a:off x="7184038" y="5217927"/>
              <a:ext cx="439462" cy="0"/>
            </a:xfrm>
            <a:prstGeom prst="line">
              <a:avLst/>
            </a:prstGeom>
            <a:ln w="19050">
              <a:solidFill>
                <a:srgbClr val="070809"/>
              </a:solidFill>
              <a:tailEnd type="none"/>
            </a:ln>
            <a:effectLst/>
          </p:spPr>
          <p:style>
            <a:lnRef idx="2">
              <a:schemeClr val="accent1"/>
            </a:lnRef>
            <a:fillRef idx="0">
              <a:schemeClr val="accent1"/>
            </a:fillRef>
            <a:effectRef idx="1">
              <a:schemeClr val="accent1"/>
            </a:effectRef>
            <a:fontRef idx="minor">
              <a:schemeClr val="tx1"/>
            </a:fontRef>
          </p:style>
        </p:cxnSp>
      </p:grpSp>
      <p:sp>
        <p:nvSpPr>
          <p:cNvPr id="111" name="Rectangle 183"/>
          <p:cNvSpPr>
            <a:spLocks noChangeArrowheads="1"/>
          </p:cNvSpPr>
          <p:nvPr/>
        </p:nvSpPr>
        <p:spPr bwMode="auto">
          <a:xfrm>
            <a:off x="5049507" y="5653473"/>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0.3</a:t>
            </a:r>
          </a:p>
        </p:txBody>
      </p:sp>
      <p:sp>
        <p:nvSpPr>
          <p:cNvPr id="112" name="Line 165"/>
          <p:cNvSpPr>
            <a:spLocks noChangeShapeType="1"/>
          </p:cNvSpPr>
          <p:nvPr/>
        </p:nvSpPr>
        <p:spPr bwMode="auto">
          <a:xfrm flipV="1">
            <a:off x="5138978" y="5555729"/>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19" name="Rectangle 183"/>
          <p:cNvSpPr>
            <a:spLocks noChangeArrowheads="1"/>
          </p:cNvSpPr>
          <p:nvPr/>
        </p:nvSpPr>
        <p:spPr bwMode="auto">
          <a:xfrm>
            <a:off x="7627717" y="5655993"/>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3.0</a:t>
            </a:r>
          </a:p>
        </p:txBody>
      </p:sp>
      <p:sp>
        <p:nvSpPr>
          <p:cNvPr id="120" name="Rectangle 183"/>
          <p:cNvSpPr>
            <a:spLocks noChangeArrowheads="1"/>
          </p:cNvSpPr>
          <p:nvPr/>
        </p:nvSpPr>
        <p:spPr bwMode="auto">
          <a:xfrm>
            <a:off x="3833406" y="5663194"/>
            <a:ext cx="176330"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0.1</a:t>
            </a:r>
          </a:p>
        </p:txBody>
      </p:sp>
      <p:sp>
        <p:nvSpPr>
          <p:cNvPr id="121" name="Rectangle 183"/>
          <p:cNvSpPr>
            <a:spLocks noChangeArrowheads="1"/>
          </p:cNvSpPr>
          <p:nvPr/>
        </p:nvSpPr>
        <p:spPr bwMode="auto">
          <a:xfrm>
            <a:off x="6444370" y="5656744"/>
            <a:ext cx="70533"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1</a:t>
            </a:r>
          </a:p>
        </p:txBody>
      </p:sp>
      <p:sp>
        <p:nvSpPr>
          <p:cNvPr id="123" name="Line 165"/>
          <p:cNvSpPr>
            <a:spLocks noChangeShapeType="1"/>
          </p:cNvSpPr>
          <p:nvPr/>
        </p:nvSpPr>
        <p:spPr bwMode="auto">
          <a:xfrm flipV="1">
            <a:off x="6480839" y="5550461"/>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24" name="Line 165"/>
          <p:cNvSpPr>
            <a:spLocks noChangeShapeType="1"/>
          </p:cNvSpPr>
          <p:nvPr/>
        </p:nvSpPr>
        <p:spPr bwMode="auto">
          <a:xfrm flipV="1">
            <a:off x="7698294" y="5550461"/>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25" name="Line 165"/>
          <p:cNvSpPr>
            <a:spLocks noChangeShapeType="1"/>
          </p:cNvSpPr>
          <p:nvPr/>
        </p:nvSpPr>
        <p:spPr bwMode="auto">
          <a:xfrm flipV="1">
            <a:off x="3933676" y="5550461"/>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sp>
        <p:nvSpPr>
          <p:cNvPr id="127" name="Rectangle 183"/>
          <p:cNvSpPr>
            <a:spLocks noChangeArrowheads="1"/>
          </p:cNvSpPr>
          <p:nvPr/>
        </p:nvSpPr>
        <p:spPr bwMode="auto">
          <a:xfrm>
            <a:off x="8934867" y="5655993"/>
            <a:ext cx="246863" cy="153888"/>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eaLnBrk="0" fontAlgn="base" hangingPunct="0">
              <a:lnSpc>
                <a:spcPct val="100000"/>
              </a:lnSpc>
              <a:spcBef>
                <a:spcPct val="0"/>
              </a:spcBef>
              <a:spcAft>
                <a:spcPct val="0"/>
              </a:spcAft>
              <a:buClrTx/>
              <a:buFontTx/>
              <a:buNone/>
              <a:defRPr/>
            </a:pPr>
            <a:r>
              <a:rPr lang="en-US" altLang="en-US" sz="1000" kern="0" dirty="0">
                <a:solidFill>
                  <a:srgbClr val="000000"/>
                </a:solidFill>
                <a:ea typeface="ＭＳ Ｐゴシック" charset="0"/>
                <a:cs typeface="Arial" panose="020B0604020202020204" pitchFamily="34" charset="0"/>
              </a:rPr>
              <a:t>10.0</a:t>
            </a:r>
          </a:p>
        </p:txBody>
      </p:sp>
      <p:sp>
        <p:nvSpPr>
          <p:cNvPr id="128" name="Line 165"/>
          <p:cNvSpPr>
            <a:spLocks noChangeShapeType="1"/>
          </p:cNvSpPr>
          <p:nvPr/>
        </p:nvSpPr>
        <p:spPr bwMode="auto">
          <a:xfrm flipV="1">
            <a:off x="9043090" y="5550461"/>
            <a:ext cx="0" cy="40071"/>
          </a:xfrm>
          <a:prstGeom prst="line">
            <a:avLst/>
          </a:prstGeom>
          <a:noFill/>
          <a:ln w="19050" cap="flat">
            <a:solidFill>
              <a:srgbClr val="000000"/>
            </a:solidFill>
            <a:prstDash val="solid"/>
            <a:miter lim="800000"/>
            <a:headEnd/>
            <a:tailEnd/>
          </a:ln>
          <a:extLst/>
        </p:spPr>
        <p:txBody>
          <a:bodyPr/>
          <a:lstStyle/>
          <a:p>
            <a:pPr eaLnBrk="0" fontAlgn="base" hangingPunct="0">
              <a:spcBef>
                <a:spcPct val="0"/>
              </a:spcBef>
              <a:spcAft>
                <a:spcPct val="0"/>
              </a:spcAft>
              <a:defRPr/>
            </a:pPr>
            <a:endParaRPr lang="en-GB" kern="0">
              <a:solidFill>
                <a:srgbClr val="444492"/>
              </a:solidFill>
              <a:ea typeface="ＭＳ Ｐゴシック" charset="0"/>
              <a:cs typeface="Arial" panose="020B0604020202020204" pitchFamily="34" charset="0"/>
            </a:endParaRPr>
          </a:p>
        </p:txBody>
      </p:sp>
      <p:cxnSp>
        <p:nvCxnSpPr>
          <p:cNvPr id="133" name="Straight Connector 132"/>
          <p:cNvCxnSpPr/>
          <p:nvPr/>
        </p:nvCxnSpPr>
        <p:spPr>
          <a:xfrm flipV="1">
            <a:off x="6479635" y="1562100"/>
            <a:ext cx="0" cy="3990978"/>
          </a:xfrm>
          <a:prstGeom prst="line">
            <a:avLst/>
          </a:prstGeom>
          <a:noFill/>
          <a:ln w="19050" cap="flat">
            <a:solidFill>
              <a:srgbClr val="000000"/>
            </a:solidFill>
            <a:prstDash val="solid"/>
            <a:miter lim="800000"/>
            <a:headEnd/>
            <a:tailEnd/>
          </a:ln>
        </p:spPr>
      </p:cxnSp>
      <p:cxnSp>
        <p:nvCxnSpPr>
          <p:cNvPr id="116" name="Straight Arrow Connector 115"/>
          <p:cNvCxnSpPr/>
          <p:nvPr/>
        </p:nvCxnSpPr>
        <p:spPr>
          <a:xfrm>
            <a:off x="5808569" y="5673428"/>
            <a:ext cx="569977" cy="1"/>
          </a:xfrm>
          <a:prstGeom prst="straightConnector1">
            <a:avLst/>
          </a:prstGeom>
          <a:ln>
            <a:solidFill>
              <a:srgbClr val="000000"/>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18" name="Rectangle 117"/>
          <p:cNvSpPr/>
          <p:nvPr/>
        </p:nvSpPr>
        <p:spPr>
          <a:xfrm>
            <a:off x="7244537" y="5765665"/>
            <a:ext cx="1518081" cy="304699"/>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fontAlgn="base">
              <a:lnSpc>
                <a:spcPct val="115000"/>
              </a:lnSpc>
              <a:spcBef>
                <a:spcPct val="0"/>
              </a:spcBef>
              <a:spcAft>
                <a:spcPct val="0"/>
              </a:spcAft>
              <a:defRPr/>
            </a:pPr>
            <a:r>
              <a:rPr lang="en-GB" sz="1200" b="1" dirty="0" err="1">
                <a:solidFill>
                  <a:srgbClr val="0070C0"/>
                </a:solidFill>
                <a:cs typeface="Arial" panose="020B0604020202020204" pitchFamily="34" charset="0"/>
              </a:rPr>
              <a:t>Favors</a:t>
            </a:r>
            <a:r>
              <a:rPr lang="en-GB" sz="1200" b="1" dirty="0">
                <a:solidFill>
                  <a:srgbClr val="0070C0"/>
                </a:solidFill>
                <a:cs typeface="Arial" panose="020B0604020202020204" pitchFamily="34" charset="0"/>
              </a:rPr>
              <a:t> Gla-100  </a:t>
            </a:r>
            <a:endParaRPr lang="en-US" sz="1200" b="1" dirty="0">
              <a:solidFill>
                <a:srgbClr val="0070C0"/>
              </a:solidFill>
              <a:cs typeface="Arial" panose="020B0604020202020204" pitchFamily="34" charset="0"/>
            </a:endParaRPr>
          </a:p>
        </p:txBody>
      </p:sp>
      <p:cxnSp>
        <p:nvCxnSpPr>
          <p:cNvPr id="129" name="Straight Arrow Connector 128"/>
          <p:cNvCxnSpPr/>
          <p:nvPr/>
        </p:nvCxnSpPr>
        <p:spPr>
          <a:xfrm flipH="1" flipV="1">
            <a:off x="6580138" y="5673427"/>
            <a:ext cx="526823" cy="1"/>
          </a:xfrm>
          <a:prstGeom prst="straightConnector1">
            <a:avLst/>
          </a:prstGeom>
          <a:ln>
            <a:solidFill>
              <a:srgbClr val="000000"/>
            </a:solidFill>
            <a:headEnd type="triangle"/>
            <a:tailEnd type="none"/>
          </a:ln>
          <a:effectLst/>
        </p:spPr>
        <p:style>
          <a:lnRef idx="2">
            <a:schemeClr val="accent1"/>
          </a:lnRef>
          <a:fillRef idx="0">
            <a:schemeClr val="accent1"/>
          </a:fillRef>
          <a:effectRef idx="1">
            <a:schemeClr val="accent1"/>
          </a:effectRef>
          <a:fontRef idx="minor">
            <a:schemeClr val="tx1"/>
          </a:fontRef>
        </p:style>
      </p:cxnSp>
      <p:sp>
        <p:nvSpPr>
          <p:cNvPr id="130" name="Rectangle 129"/>
          <p:cNvSpPr/>
          <p:nvPr/>
        </p:nvSpPr>
        <p:spPr>
          <a:xfrm>
            <a:off x="4086804" y="5760513"/>
            <a:ext cx="1516611" cy="304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r" fontAlgn="base">
              <a:lnSpc>
                <a:spcPct val="115000"/>
              </a:lnSpc>
              <a:spcBef>
                <a:spcPct val="0"/>
              </a:spcBef>
              <a:spcAft>
                <a:spcPct val="0"/>
              </a:spcAft>
              <a:defRPr/>
            </a:pPr>
            <a:r>
              <a:rPr lang="en-GB" sz="1200" b="1" dirty="0" err="1">
                <a:solidFill>
                  <a:schemeClr val="accent2"/>
                </a:solidFill>
                <a:cs typeface="Arial" panose="020B0604020202020204" pitchFamily="34" charset="0"/>
              </a:rPr>
              <a:t>Favors</a:t>
            </a:r>
            <a:r>
              <a:rPr lang="en-GB" sz="1200" b="1" dirty="0">
                <a:solidFill>
                  <a:schemeClr val="accent2"/>
                </a:solidFill>
                <a:cs typeface="Arial" panose="020B0604020202020204" pitchFamily="34" charset="0"/>
              </a:rPr>
              <a:t> Gla-300    </a:t>
            </a:r>
            <a:endParaRPr lang="en-US" sz="1200" b="1" dirty="0">
              <a:solidFill>
                <a:schemeClr val="accent2"/>
              </a:solidFill>
              <a:cs typeface="Arial" panose="020B0604020202020204" pitchFamily="34" charset="0"/>
            </a:endParaRPr>
          </a:p>
        </p:txBody>
      </p:sp>
      <p:sp>
        <p:nvSpPr>
          <p:cNvPr id="131" name="Rectangle 130"/>
          <p:cNvSpPr/>
          <p:nvPr/>
        </p:nvSpPr>
        <p:spPr>
          <a:xfrm>
            <a:off x="3906787" y="5781653"/>
            <a:ext cx="5143500" cy="276999"/>
          </a:xfrm>
          <a:prstGeom prst="rect">
            <a:avLst/>
          </a:prstGeom>
        </p:spPr>
        <p:txBody>
          <a:bodyPr wrap="square">
            <a:spAutoFit/>
          </a:bodyPr>
          <a:lstStyle/>
          <a:p>
            <a:pPr algn="ctr"/>
            <a:r>
              <a:rPr lang="en-GB" sz="1200" dirty="0">
                <a:solidFill>
                  <a:srgbClr val="000000"/>
                </a:solidFill>
              </a:rPr>
              <a:t>Relative risk (95% CI)</a:t>
            </a:r>
          </a:p>
        </p:txBody>
      </p:sp>
      <p:graphicFrame>
        <p:nvGraphicFramePr>
          <p:cNvPr id="132" name="Group 84"/>
          <p:cNvGraphicFramePr>
            <a:graphicFrameLocks/>
          </p:cNvGraphicFramePr>
          <p:nvPr>
            <p:extLst/>
          </p:nvPr>
        </p:nvGraphicFramePr>
        <p:xfrm>
          <a:off x="8390467" y="1057252"/>
          <a:ext cx="2196854" cy="4473972"/>
        </p:xfrm>
        <a:graphic>
          <a:graphicData uri="http://schemas.openxmlformats.org/drawingml/2006/table">
            <a:tbl>
              <a:tblPr firstRow="1" bandRow="1">
                <a:tableStyleId>{21E4AEA4-8DFA-4A89-87EB-49C32662AFE0}</a:tableStyleId>
              </a:tblPr>
              <a:tblGrid>
                <a:gridCol w="581466">
                  <a:extLst>
                    <a:ext uri="{9D8B030D-6E8A-4147-A177-3AD203B41FA5}">
                      <a16:colId xmlns:a16="http://schemas.microsoft.com/office/drawing/2014/main" val="20000"/>
                    </a:ext>
                  </a:extLst>
                </a:gridCol>
                <a:gridCol w="470148">
                  <a:extLst>
                    <a:ext uri="{9D8B030D-6E8A-4147-A177-3AD203B41FA5}">
                      <a16:colId xmlns:a16="http://schemas.microsoft.com/office/drawing/2014/main" val="20001"/>
                    </a:ext>
                  </a:extLst>
                </a:gridCol>
                <a:gridCol w="1145240">
                  <a:extLst>
                    <a:ext uri="{9D8B030D-6E8A-4147-A177-3AD203B41FA5}">
                      <a16:colId xmlns:a16="http://schemas.microsoft.com/office/drawing/2014/main" val="20002"/>
                    </a:ext>
                  </a:extLst>
                </a:gridCol>
              </a:tblGrid>
              <a:tr h="530279">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pP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Gla-300</a:t>
                      </a:r>
                      <a:b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a:t>
                      </a:r>
                    </a:p>
                  </a:txBody>
                  <a:tcPr marL="3600" marR="3600" marT="3600" marB="3600" anchor="ctr" horzOverflow="overflow">
                    <a:solidFill>
                      <a:schemeClr val="accent2"/>
                    </a:solidFill>
                  </a:tcPr>
                </a:tc>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pP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Gla-100</a:t>
                      </a:r>
                      <a:b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en-US"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a:t>
                      </a:r>
                      <a:endParaRPr kumimoji="0" lang="en-US" sz="10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3600" marR="3600" marT="3600" marB="3600" anchor="ctr" horzOverflow="overflow">
                    <a:solidFill>
                      <a:srgbClr val="0070C0"/>
                    </a:solidFill>
                  </a:tcPr>
                </a:tc>
                <a:tc>
                  <a:txBody>
                    <a:bodyPr/>
                    <a:lstStyle/>
                    <a:p>
                      <a:pPr marL="0" marR="0" lvl="0" indent="0" algn="ctr" defTabSz="914400" rtl="0" eaLnBrk="0" fontAlgn="base" latinLnBrk="0" hangingPunct="0">
                        <a:lnSpc>
                          <a:spcPct val="100000"/>
                        </a:lnSpc>
                        <a:spcBef>
                          <a:spcPts val="0"/>
                        </a:spcBef>
                        <a:spcAft>
                          <a:spcPts val="0"/>
                        </a:spcAft>
                        <a:buClr>
                          <a:srgbClr val="BCA36A"/>
                        </a:buClr>
                        <a:buSzPct val="130000"/>
                        <a:buFont typeface="Trebuchet MS" pitchFamily="34" charset="0"/>
                        <a:buNone/>
                        <a:tabLst/>
                        <a:defRPr/>
                      </a:pPr>
                      <a: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Relative risk</a:t>
                      </a:r>
                      <a:b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br>
                      <a:r>
                        <a:rPr kumimoji="0" lang="de-DE" sz="1000" b="1" u="none" strike="noStrike" cap="none" normalizeH="0" baseline="0" dirty="0">
                          <a:ln>
                            <a:noFill/>
                          </a:ln>
                          <a:solidFill>
                            <a:schemeClr val="bg1"/>
                          </a:solidFill>
                          <a:effectLst/>
                          <a:latin typeface="Arial" panose="020B0604020202020204" pitchFamily="34" charset="0"/>
                          <a:cs typeface="Arial" panose="020B0604020202020204" pitchFamily="34" charset="0"/>
                        </a:rPr>
                        <a:t> (95% Cl)</a:t>
                      </a:r>
                      <a:endParaRPr kumimoji="0" lang="en-US" sz="10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L="3600" marR="3600" marT="3600" marB="3600" anchor="ctr" horzOverflow="overflow">
                    <a:solidFill>
                      <a:schemeClr val="accent1"/>
                    </a:solidFill>
                  </a:tcPr>
                </a:tc>
                <a:extLst>
                  <a:ext uri="{0D108BD9-81ED-4DB2-BD59-A6C34878D82A}">
                    <a16:rowId xmlns:a16="http://schemas.microsoft.com/office/drawing/2014/main" val="10000"/>
                  </a:ext>
                </a:extLst>
              </a:tr>
              <a:tr h="215400">
                <a:tc>
                  <a:txBody>
                    <a:bodyPr/>
                    <a:lstStyle/>
                    <a:p>
                      <a:pPr algn="ctr"/>
                      <a:r>
                        <a:rPr lang="en-GB" sz="1000" b="0" dirty="0">
                          <a:latin typeface="+mn-lt"/>
                          <a:cs typeface="Arial" panose="020B0604020202020204" pitchFamily="34" charset="0"/>
                        </a:rPr>
                        <a:t>28.3</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39.9</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0.71 (0.58-0.86)</a:t>
                      </a:r>
                    </a:p>
                  </a:txBody>
                  <a:tcPr marL="52171" marR="52171" marT="0" marB="0" anchor="ctr">
                    <a:solidFill>
                      <a:srgbClr val="E9E9EE"/>
                    </a:solidFill>
                  </a:tcPr>
                </a:tc>
                <a:extLst>
                  <a:ext uri="{0D108BD9-81ED-4DB2-BD59-A6C34878D82A}">
                    <a16:rowId xmlns:a16="http://schemas.microsoft.com/office/drawing/2014/main" val="10001"/>
                  </a:ext>
                </a:extLst>
              </a:tr>
              <a:tr h="215400">
                <a:tc>
                  <a:txBody>
                    <a:bodyPr/>
                    <a:lstStyle/>
                    <a:p>
                      <a:pPr algn="ctr"/>
                      <a:r>
                        <a:rPr lang="en-GB" sz="1000" b="0" dirty="0">
                          <a:latin typeface="+mn-lt"/>
                          <a:cs typeface="Arial" panose="020B0604020202020204" pitchFamily="34" charset="0"/>
                        </a:rPr>
                        <a:t>13.2</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24.6</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0.53 (0.39-0.72)</a:t>
                      </a:r>
                    </a:p>
                  </a:txBody>
                  <a:tcPr marL="52171" marR="52171" marT="0" marB="0" anchor="ctr">
                    <a:solidFill>
                      <a:srgbClr val="E9E9EE"/>
                    </a:solidFill>
                  </a:tcPr>
                </a:tc>
                <a:extLst>
                  <a:ext uri="{0D108BD9-81ED-4DB2-BD59-A6C34878D82A}">
                    <a16:rowId xmlns:a16="http://schemas.microsoft.com/office/drawing/2014/main" val="10002"/>
                  </a:ext>
                </a:extLst>
              </a:tr>
              <a:tr h="215400">
                <a:tc>
                  <a:txBody>
                    <a:bodyPr/>
                    <a:lstStyle/>
                    <a:p>
                      <a:pPr algn="ctr"/>
                      <a:r>
                        <a:rPr lang="en-GB" sz="1000" b="0" dirty="0">
                          <a:latin typeface="+mn-lt"/>
                          <a:cs typeface="Arial" panose="020B0604020202020204" pitchFamily="34" charset="0"/>
                        </a:rPr>
                        <a:t>22.1</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28.8</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0.77 (0.60-0.97)</a:t>
                      </a:r>
                    </a:p>
                  </a:txBody>
                  <a:tcPr marL="52171" marR="52171" marT="0" marB="0" anchor="ctr">
                    <a:solidFill>
                      <a:srgbClr val="E9E9EE"/>
                    </a:solidFill>
                  </a:tcPr>
                </a:tc>
                <a:extLst>
                  <a:ext uri="{0D108BD9-81ED-4DB2-BD59-A6C34878D82A}">
                    <a16:rowId xmlns:a16="http://schemas.microsoft.com/office/drawing/2014/main" val="10003"/>
                  </a:ext>
                </a:extLst>
              </a:tr>
              <a:tr h="215400">
                <a:tc gridSpan="3">
                  <a:txBody>
                    <a:bodyPr/>
                    <a:lstStyle/>
                    <a:p>
                      <a:pPr marL="0" marR="0" indent="92075" algn="l" defTabSz="127724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nchor="ctr">
                    <a:solidFill>
                      <a:srgbClr val="E9E9E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215400">
                <a:tc>
                  <a:txBody>
                    <a:bodyPr/>
                    <a:lstStyle/>
                    <a:p>
                      <a:pPr algn="ctr"/>
                      <a:r>
                        <a:rPr lang="en-GB" sz="1000" b="0" dirty="0">
                          <a:latin typeface="+mn-lt"/>
                          <a:cs typeface="Arial" panose="020B0604020202020204" pitchFamily="34" charset="0"/>
                        </a:rPr>
                        <a:t>9.9</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13.3</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0.75 (0.51-1.10)</a:t>
                      </a:r>
                    </a:p>
                  </a:txBody>
                  <a:tcPr marL="52171" marR="52171" marT="0" marB="0" anchor="ctr">
                    <a:solidFill>
                      <a:srgbClr val="E9E9EE"/>
                    </a:solidFill>
                  </a:tcPr>
                </a:tc>
                <a:extLst>
                  <a:ext uri="{0D108BD9-81ED-4DB2-BD59-A6C34878D82A}">
                    <a16:rowId xmlns:a16="http://schemas.microsoft.com/office/drawing/2014/main" val="10005"/>
                  </a:ext>
                </a:extLst>
              </a:tr>
              <a:tr h="215400">
                <a:tc>
                  <a:txBody>
                    <a:bodyPr/>
                    <a:lstStyle/>
                    <a:p>
                      <a:pPr algn="ctr"/>
                      <a:r>
                        <a:rPr lang="en-GB" sz="1000" b="0" dirty="0">
                          <a:latin typeface="+mn-lt"/>
                          <a:cs typeface="Arial" panose="020B0604020202020204" pitchFamily="34" charset="0"/>
                        </a:rPr>
                        <a:t>4.0</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7.1</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0.56 (0.31-</a:t>
                      </a:r>
                      <a:r>
                        <a:rPr lang="en-GB" sz="1000" baseline="0" dirty="0">
                          <a:solidFill>
                            <a:schemeClr val="tx1"/>
                          </a:solidFill>
                          <a:effectLst/>
                          <a:latin typeface="+mn-lt"/>
                          <a:ea typeface="Calibri" panose="020F0502020204030204" pitchFamily="34" charset="0"/>
                        </a:rPr>
                        <a:t>1.01</a:t>
                      </a:r>
                      <a:r>
                        <a:rPr lang="en-GB" sz="1000" dirty="0">
                          <a:solidFill>
                            <a:schemeClr val="tx1"/>
                          </a:solidFill>
                          <a:effectLst/>
                          <a:latin typeface="+mn-lt"/>
                          <a:ea typeface="Calibri" panose="020F0502020204030204" pitchFamily="34" charset="0"/>
                        </a:rPr>
                        <a:t>)</a:t>
                      </a:r>
                    </a:p>
                  </a:txBody>
                  <a:tcPr marL="52171" marR="52171" marT="0" marB="0" anchor="ctr">
                    <a:solidFill>
                      <a:srgbClr val="E9E9EE"/>
                    </a:solidFill>
                  </a:tcPr>
                </a:tc>
                <a:extLst>
                  <a:ext uri="{0D108BD9-81ED-4DB2-BD59-A6C34878D82A}">
                    <a16:rowId xmlns:a16="http://schemas.microsoft.com/office/drawing/2014/main" val="10006"/>
                  </a:ext>
                </a:extLst>
              </a:tr>
              <a:tr h="215400">
                <a:tc>
                  <a:txBody>
                    <a:bodyPr/>
                    <a:lstStyle/>
                    <a:p>
                      <a:pPr algn="ctr"/>
                      <a:r>
                        <a:rPr lang="en-GB" sz="1000" b="0" dirty="0">
                          <a:latin typeface="+mn-lt"/>
                          <a:cs typeface="Arial" panose="020B0604020202020204" pitchFamily="34" charset="0"/>
                        </a:rPr>
                        <a:t>7.2</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9.6</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0.75 (0.47-1.19)</a:t>
                      </a:r>
                    </a:p>
                  </a:txBody>
                  <a:tcPr marL="52171" marR="52171" marT="0" marB="0" anchor="ctr">
                    <a:solidFill>
                      <a:srgbClr val="E9E9EE"/>
                    </a:solidFill>
                  </a:tcPr>
                </a:tc>
                <a:extLst>
                  <a:ext uri="{0D108BD9-81ED-4DB2-BD59-A6C34878D82A}">
                    <a16:rowId xmlns:a16="http://schemas.microsoft.com/office/drawing/2014/main" val="10007"/>
                  </a:ext>
                </a:extLst>
              </a:tr>
              <a:tr h="215400">
                <a:tc gridSpan="3">
                  <a:txBody>
                    <a:bodyPr/>
                    <a:lstStyle/>
                    <a:p>
                      <a:pPr marL="0" marR="0" indent="92075"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nchor="ctr">
                    <a:solidFill>
                      <a:srgbClr val="E9E9E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8"/>
                  </a:ext>
                </a:extLst>
              </a:tr>
              <a:tr h="215400">
                <a:tc>
                  <a:txBody>
                    <a:bodyPr/>
                    <a:lstStyle/>
                    <a:p>
                      <a:pPr algn="ctr"/>
                      <a:r>
                        <a:rPr lang="en-GB" sz="1000" b="0" dirty="0">
                          <a:latin typeface="+mn-lt"/>
                          <a:cs typeface="Arial" panose="020B0604020202020204" pitchFamily="34" charset="0"/>
                        </a:rPr>
                        <a:t>22.6</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31.0</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0.73 (0.58-0.92)</a:t>
                      </a:r>
                    </a:p>
                  </a:txBody>
                  <a:tcPr marL="52171" marR="52171" marT="0" marB="0" anchor="ctr">
                    <a:solidFill>
                      <a:srgbClr val="E9E9EE"/>
                    </a:solidFill>
                  </a:tcPr>
                </a:tc>
                <a:extLst>
                  <a:ext uri="{0D108BD9-81ED-4DB2-BD59-A6C34878D82A}">
                    <a16:rowId xmlns:a16="http://schemas.microsoft.com/office/drawing/2014/main" val="10009"/>
                  </a:ext>
                </a:extLst>
              </a:tr>
              <a:tr h="215400">
                <a:tc>
                  <a:txBody>
                    <a:bodyPr/>
                    <a:lstStyle/>
                    <a:p>
                      <a:pPr algn="ctr"/>
                      <a:r>
                        <a:rPr lang="en-GB" sz="1000" b="0" dirty="0">
                          <a:latin typeface="+mn-lt"/>
                          <a:cs typeface="Arial" panose="020B0604020202020204" pitchFamily="34" charset="0"/>
                        </a:rPr>
                        <a:t>8.4</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19.5</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0.43 (0.30-0.63)</a:t>
                      </a:r>
                    </a:p>
                  </a:txBody>
                  <a:tcPr marL="52171" marR="52171" marT="0" marB="0" anchor="ctr">
                    <a:solidFill>
                      <a:srgbClr val="E9E9EE"/>
                    </a:solidFill>
                  </a:tcPr>
                </a:tc>
                <a:extLst>
                  <a:ext uri="{0D108BD9-81ED-4DB2-BD59-A6C34878D82A}">
                    <a16:rowId xmlns:a16="http://schemas.microsoft.com/office/drawing/2014/main" val="10010"/>
                  </a:ext>
                </a:extLst>
              </a:tr>
              <a:tr h="215400">
                <a:tc>
                  <a:txBody>
                    <a:bodyPr/>
                    <a:lstStyle/>
                    <a:p>
                      <a:pPr algn="ctr"/>
                      <a:r>
                        <a:rPr lang="en-GB" sz="1000" b="0" dirty="0">
                          <a:latin typeface="+mn-lt"/>
                          <a:cs typeface="Arial" panose="020B0604020202020204" pitchFamily="34" charset="0"/>
                        </a:rPr>
                        <a:t>19.1</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22.2</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0.86 (0.66-1.13)</a:t>
                      </a:r>
                    </a:p>
                  </a:txBody>
                  <a:tcPr marL="52171" marR="52171" marT="0" marB="0" anchor="ctr">
                    <a:solidFill>
                      <a:srgbClr val="E9E9EE"/>
                    </a:solidFill>
                  </a:tcPr>
                </a:tc>
                <a:extLst>
                  <a:ext uri="{0D108BD9-81ED-4DB2-BD59-A6C34878D82A}">
                    <a16:rowId xmlns:a16="http://schemas.microsoft.com/office/drawing/2014/main" val="10011"/>
                  </a:ext>
                </a:extLst>
              </a:tr>
              <a:tr h="166834">
                <a:tc gridSpan="3">
                  <a:txBody>
                    <a:bodyPr/>
                    <a:lstStyle/>
                    <a:p>
                      <a:pPr marL="0" indent="92075" algn="l" defTabSz="1277240" rtl="0" eaLnBrk="1" latinLnBrk="0" hangingPunct="1">
                        <a:lnSpc>
                          <a:spcPct val="100000"/>
                        </a:lnSpc>
                        <a:spcAft>
                          <a:spcPts val="0"/>
                        </a:spcAft>
                      </a:pPr>
                      <a:endParaRPr lang="en-GB" sz="1000" b="0" kern="1200" dirty="0">
                        <a:solidFill>
                          <a:schemeClr val="tx1"/>
                        </a:solidFill>
                        <a:effectLst/>
                        <a:latin typeface="+mn-lt"/>
                        <a:ea typeface="+mn-ea"/>
                        <a:cs typeface="Arial" panose="020B0604020202020204" pitchFamily="34" charset="0"/>
                      </a:endParaRPr>
                    </a:p>
                  </a:txBody>
                  <a:tcPr marL="3600" marR="3600" marT="3600" marB="3600" anchor="ctr">
                    <a:solidFill>
                      <a:srgbClr val="E9E9E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2"/>
                  </a:ext>
                </a:extLst>
              </a:tr>
              <a:tr h="215400">
                <a:tc>
                  <a:txBody>
                    <a:bodyPr/>
                    <a:lstStyle/>
                    <a:p>
                      <a:pPr algn="ctr"/>
                      <a:r>
                        <a:rPr lang="en-GB" sz="1000" b="0" dirty="0">
                          <a:latin typeface="+mn-lt"/>
                          <a:cs typeface="Arial" panose="020B0604020202020204" pitchFamily="34" charset="0"/>
                        </a:rPr>
                        <a:t>8.2</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11.6</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0.71 (0.46-1.08)</a:t>
                      </a:r>
                    </a:p>
                  </a:txBody>
                  <a:tcPr marL="52171" marR="52171" marT="0" marB="0" anchor="ctr">
                    <a:solidFill>
                      <a:srgbClr val="E9E9EE"/>
                    </a:solidFill>
                  </a:tcPr>
                </a:tc>
                <a:extLst>
                  <a:ext uri="{0D108BD9-81ED-4DB2-BD59-A6C34878D82A}">
                    <a16:rowId xmlns:a16="http://schemas.microsoft.com/office/drawing/2014/main" val="10013"/>
                  </a:ext>
                </a:extLst>
              </a:tr>
              <a:tr h="215400">
                <a:tc>
                  <a:txBody>
                    <a:bodyPr/>
                    <a:lstStyle/>
                    <a:p>
                      <a:pPr algn="ctr"/>
                      <a:r>
                        <a:rPr lang="en-GB" sz="1000" b="0" dirty="0">
                          <a:latin typeface="+mn-lt"/>
                          <a:cs typeface="Arial" panose="020B0604020202020204" pitchFamily="34" charset="0"/>
                        </a:rPr>
                        <a:t>2.5</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6.4</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0.39 (0.19-0.79)</a:t>
                      </a:r>
                    </a:p>
                  </a:txBody>
                  <a:tcPr marL="52171" marR="52171" marT="0" marB="0" anchor="ctr">
                    <a:solidFill>
                      <a:srgbClr val="E9E9EE"/>
                    </a:solidFill>
                  </a:tcPr>
                </a:tc>
                <a:extLst>
                  <a:ext uri="{0D108BD9-81ED-4DB2-BD59-A6C34878D82A}">
                    <a16:rowId xmlns:a16="http://schemas.microsoft.com/office/drawing/2014/main" val="10014"/>
                  </a:ext>
                </a:extLst>
              </a:tr>
              <a:tr h="215400">
                <a:tc>
                  <a:txBody>
                    <a:bodyPr/>
                    <a:lstStyle/>
                    <a:p>
                      <a:pPr algn="ctr"/>
                      <a:r>
                        <a:rPr lang="en-GB" sz="1000" b="0" dirty="0">
                          <a:latin typeface="+mn-lt"/>
                          <a:cs typeface="Arial" panose="020B0604020202020204" pitchFamily="34" charset="0"/>
                        </a:rPr>
                        <a:t>6.7</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8.6</a:t>
                      </a:r>
                    </a:p>
                  </a:txBody>
                  <a:tcPr marL="3600" marR="3600" marT="3600" marB="3600" anchor="ctr">
                    <a:solidFill>
                      <a:srgbClr val="E9E9EE"/>
                    </a:solidFill>
                  </a:tcPr>
                </a:tc>
                <a:tc>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0.78 (0.48-1.26)</a:t>
                      </a:r>
                    </a:p>
                  </a:txBody>
                  <a:tcPr marL="52171" marR="52171" marT="0" marB="0" anchor="ctr">
                    <a:solidFill>
                      <a:srgbClr val="E9E9EE"/>
                    </a:solidFill>
                  </a:tcPr>
                </a:tc>
                <a:extLst>
                  <a:ext uri="{0D108BD9-81ED-4DB2-BD59-A6C34878D82A}">
                    <a16:rowId xmlns:a16="http://schemas.microsoft.com/office/drawing/2014/main" val="10015"/>
                  </a:ext>
                </a:extLst>
              </a:tr>
              <a:tr h="124764">
                <a:tc gridSpan="3">
                  <a:txBody>
                    <a:bodyPr/>
                    <a:lstStyle/>
                    <a:p>
                      <a:pPr marL="0" marR="0" indent="92075" algn="l" defTabSz="1277240" rtl="0" eaLnBrk="1" fontAlgn="auto" latinLnBrk="0" hangingPunct="1">
                        <a:lnSpc>
                          <a:spcPct val="100000"/>
                        </a:lnSpc>
                        <a:spcBef>
                          <a:spcPts val="0"/>
                        </a:spcBef>
                        <a:spcAft>
                          <a:spcPts val="0"/>
                        </a:spcAft>
                        <a:buClrTx/>
                        <a:buSzTx/>
                        <a:buFontTx/>
                        <a:buNone/>
                        <a:tabLst/>
                        <a:defRPr/>
                      </a:pPr>
                      <a:endParaRPr lang="en-GB" sz="1000" b="0" kern="1200" dirty="0">
                        <a:solidFill>
                          <a:schemeClr val="tx1"/>
                        </a:solidFill>
                        <a:effectLst/>
                        <a:latin typeface="+mn-lt"/>
                        <a:ea typeface="+mn-ea"/>
                        <a:cs typeface="Arial" panose="020B0604020202020204" pitchFamily="34" charset="0"/>
                      </a:endParaRPr>
                    </a:p>
                  </a:txBody>
                  <a:tcPr marL="3600" marR="3600" marT="3600" marB="3600" anchor="ctr">
                    <a:solidFill>
                      <a:srgbClr val="E9E9E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16"/>
                  </a:ext>
                </a:extLst>
              </a:tr>
              <a:tr h="221354">
                <a:tc>
                  <a:txBody>
                    <a:bodyPr/>
                    <a:lstStyle/>
                    <a:p>
                      <a:pPr algn="ctr"/>
                      <a:r>
                        <a:rPr lang="en-GB" sz="1000" b="0" dirty="0">
                          <a:latin typeface="+mn-lt"/>
                          <a:cs typeface="Arial" panose="020B0604020202020204" pitchFamily="34" charset="0"/>
                        </a:rPr>
                        <a:t>0</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0.5</a:t>
                      </a:r>
                    </a:p>
                  </a:txBody>
                  <a:tcPr marL="3600" marR="3600" marT="3600" marB="3600" anchor="ctr">
                    <a:solidFill>
                      <a:srgbClr val="E9E9EE"/>
                    </a:solidFill>
                  </a:tcPr>
                </a:tc>
                <a:tc rowSpan="3">
                  <a:txBody>
                    <a:bodyPr/>
                    <a:lstStyle/>
                    <a:p>
                      <a:pPr algn="ctr">
                        <a:lnSpc>
                          <a:spcPct val="100000"/>
                        </a:lnSpc>
                        <a:spcAft>
                          <a:spcPts val="0"/>
                        </a:spcAft>
                      </a:pPr>
                      <a:r>
                        <a:rPr lang="en-GB" sz="1000" dirty="0">
                          <a:solidFill>
                            <a:schemeClr val="tx1"/>
                          </a:solidFill>
                          <a:effectLst/>
                          <a:latin typeface="+mn-lt"/>
                          <a:ea typeface="Calibri" panose="020F0502020204030204" pitchFamily="34" charset="0"/>
                        </a:rPr>
                        <a:t>Not estimated</a:t>
                      </a:r>
                    </a:p>
                  </a:txBody>
                  <a:tcPr marL="0" marR="0" marT="0" marB="0" anchor="ctr">
                    <a:solidFill>
                      <a:srgbClr val="E9E9EE"/>
                    </a:solidFill>
                  </a:tcPr>
                </a:tc>
                <a:extLst>
                  <a:ext uri="{0D108BD9-81ED-4DB2-BD59-A6C34878D82A}">
                    <a16:rowId xmlns:a16="http://schemas.microsoft.com/office/drawing/2014/main" val="10017"/>
                  </a:ext>
                </a:extLst>
              </a:tr>
              <a:tr h="219811">
                <a:tc>
                  <a:txBody>
                    <a:bodyPr/>
                    <a:lstStyle/>
                    <a:p>
                      <a:pPr algn="ctr"/>
                      <a:r>
                        <a:rPr lang="en-GB" sz="1000" b="0" dirty="0">
                          <a:latin typeface="+mn-lt"/>
                          <a:cs typeface="Arial" panose="020B0604020202020204" pitchFamily="34" charset="0"/>
                        </a:rPr>
                        <a:t>0</a:t>
                      </a:r>
                    </a:p>
                  </a:txBody>
                  <a:tcPr marL="3600" marR="3600" marT="3600" marB="3600" anchor="ctr">
                    <a:solidFill>
                      <a:srgbClr val="E9E9EE"/>
                    </a:solidFill>
                  </a:tcPr>
                </a:tc>
                <a:tc>
                  <a:txBody>
                    <a:bodyPr/>
                    <a:lstStyle/>
                    <a:p>
                      <a:pPr algn="ctr"/>
                      <a:r>
                        <a:rPr lang="en-GB" sz="1000" b="0" dirty="0">
                          <a:latin typeface="+mn-lt"/>
                          <a:cs typeface="Arial" panose="020B0604020202020204" pitchFamily="34" charset="0"/>
                        </a:rPr>
                        <a:t>0</a:t>
                      </a:r>
                    </a:p>
                  </a:txBody>
                  <a:tcPr marL="3600" marR="3600" marT="3600" marB="3600" anchor="ctr">
                    <a:solidFill>
                      <a:srgbClr val="E9E9EE"/>
                    </a:solidFill>
                  </a:tcPr>
                </a:tc>
                <a:tc vMerge="1">
                  <a:txBody>
                    <a:bodyPr/>
                    <a:lstStyle/>
                    <a:p>
                      <a:endParaRPr lang="en-GB"/>
                    </a:p>
                  </a:txBody>
                  <a:tcPr/>
                </a:tc>
                <a:extLst>
                  <a:ext uri="{0D108BD9-81ED-4DB2-BD59-A6C34878D82A}">
                    <a16:rowId xmlns:a16="http://schemas.microsoft.com/office/drawing/2014/main" val="10018"/>
                  </a:ext>
                </a:extLst>
              </a:tr>
              <a:tr h="160494">
                <a:tc>
                  <a:txBody>
                    <a:bodyPr/>
                    <a:lstStyle/>
                    <a:p>
                      <a:pPr algn="ctr"/>
                      <a:r>
                        <a:rPr lang="en-GB" sz="1000" b="0" dirty="0">
                          <a:latin typeface="+mn-lt"/>
                          <a:cs typeface="Arial" panose="020B0604020202020204" pitchFamily="34" charset="0"/>
                        </a:rPr>
                        <a:t>0</a:t>
                      </a:r>
                    </a:p>
                  </a:txBody>
                  <a:tcPr marL="3600" marR="3600" marT="3600" marB="3600">
                    <a:solidFill>
                      <a:srgbClr val="E9E9EE"/>
                    </a:solidFill>
                  </a:tcPr>
                </a:tc>
                <a:tc>
                  <a:txBody>
                    <a:bodyPr/>
                    <a:lstStyle/>
                    <a:p>
                      <a:pPr algn="ctr"/>
                      <a:r>
                        <a:rPr lang="en-GB" sz="1000" b="0" dirty="0">
                          <a:latin typeface="+mn-lt"/>
                          <a:cs typeface="Arial" panose="020B0604020202020204" pitchFamily="34" charset="0"/>
                        </a:rPr>
                        <a:t>0.5</a:t>
                      </a:r>
                    </a:p>
                  </a:txBody>
                  <a:tcPr marL="3600" marR="3600" marT="3600" marB="3600">
                    <a:solidFill>
                      <a:srgbClr val="E9E9EE"/>
                    </a:solidFill>
                  </a:tcPr>
                </a:tc>
                <a:tc vMerge="1">
                  <a:txBody>
                    <a:bodyPr/>
                    <a:lstStyle/>
                    <a:p>
                      <a:endParaRPr lang="en-GB"/>
                    </a:p>
                  </a:txBody>
                  <a:tcPr/>
                </a:tc>
                <a:extLst>
                  <a:ext uri="{0D108BD9-81ED-4DB2-BD59-A6C34878D82A}">
                    <a16:rowId xmlns:a16="http://schemas.microsoft.com/office/drawing/2014/main" val="10019"/>
                  </a:ext>
                </a:extLst>
              </a:tr>
            </a:tbl>
          </a:graphicData>
        </a:graphic>
      </p:graphicFrame>
      <p:cxnSp>
        <p:nvCxnSpPr>
          <p:cNvPr id="126" name="Straight Connector 125"/>
          <p:cNvCxnSpPr/>
          <p:nvPr/>
        </p:nvCxnSpPr>
        <p:spPr>
          <a:xfrm>
            <a:off x="3922246" y="5550460"/>
            <a:ext cx="5126504" cy="0"/>
          </a:xfrm>
          <a:prstGeom prst="line">
            <a:avLst/>
          </a:prstGeom>
          <a:noFill/>
          <a:ln w="19050" cap="flat">
            <a:solidFill>
              <a:srgbClr val="000000"/>
            </a:solidFill>
            <a:prstDash val="solid"/>
            <a:miter lim="800000"/>
            <a:headEnd/>
            <a:tailEnd/>
          </a:ln>
        </p:spPr>
      </p:cxnSp>
      <p:sp>
        <p:nvSpPr>
          <p:cNvPr id="87" name="Title 1"/>
          <p:cNvSpPr>
            <a:spLocks noGrp="1"/>
          </p:cNvSpPr>
          <p:nvPr>
            <p:ph type="title" idx="4294967295"/>
          </p:nvPr>
        </p:nvSpPr>
        <p:spPr>
          <a:xfrm>
            <a:off x="0" y="149501"/>
            <a:ext cx="12192000" cy="877887"/>
          </a:xfrm>
        </p:spPr>
        <p:txBody>
          <a:bodyPr>
            <a:noAutofit/>
          </a:bodyPr>
          <a:lstStyle/>
          <a:p>
            <a:r>
              <a:rPr lang="en-GB" altLang="en-US" sz="2800" dirty="0">
                <a:solidFill>
                  <a:schemeClr val="tx1"/>
                </a:solidFill>
                <a:latin typeface="+mn-lt"/>
              </a:rPr>
              <a:t>Incidence of nocturnal hypoglycemia by ADA definitions</a:t>
            </a:r>
            <a:br>
              <a:rPr lang="en-GB" altLang="en-US" sz="2800" dirty="0">
                <a:solidFill>
                  <a:schemeClr val="tx1"/>
                </a:solidFill>
                <a:latin typeface="+mn-lt"/>
              </a:rPr>
            </a:br>
            <a:r>
              <a:rPr lang="en-GB" altLang="en-US" sz="2800" dirty="0">
                <a:solidFill>
                  <a:schemeClr val="tx1"/>
                </a:solidFill>
                <a:latin typeface="+mn-lt"/>
              </a:rPr>
              <a:t>Relative risk based on percentage with </a:t>
            </a:r>
            <a:r>
              <a:rPr lang="en-GB" altLang="en-US" sz="2800" dirty="0">
                <a:solidFill>
                  <a:schemeClr val="tx1"/>
                </a:solidFill>
                <a:latin typeface="+mn-lt"/>
                <a:cs typeface="Arial"/>
              </a:rPr>
              <a:t>≥1 event (00:00–05:59 h) at Month 6</a:t>
            </a:r>
            <a:endParaRPr lang="fr-FR" sz="2800" dirty="0">
              <a:solidFill>
                <a:schemeClr val="tx1"/>
              </a:solidFill>
              <a:latin typeface="+mn-lt"/>
            </a:endParaRPr>
          </a:p>
        </p:txBody>
      </p:sp>
      <p:sp>
        <p:nvSpPr>
          <p:cNvPr id="90" name="Rounded Rectangle 89"/>
          <p:cNvSpPr/>
          <p:nvPr/>
        </p:nvSpPr>
        <p:spPr>
          <a:xfrm>
            <a:off x="10795000" y="39688"/>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
        <p:nvSpPr>
          <p:cNvPr id="88" name="Rectangle 87"/>
          <p:cNvSpPr/>
          <p:nvPr/>
        </p:nvSpPr>
        <p:spPr>
          <a:xfrm>
            <a:off x="2011668" y="5912411"/>
            <a:ext cx="5008102" cy="584775"/>
          </a:xfrm>
          <a:prstGeom prst="rect">
            <a:avLst/>
          </a:prstGeom>
        </p:spPr>
        <p:txBody>
          <a:bodyPr wrap="none">
            <a:spAutoFit/>
          </a:bodyPr>
          <a:lstStyle/>
          <a:p>
            <a:r>
              <a:rPr lang="en-US" sz="800" dirty="0"/>
              <a:t>Safety population</a:t>
            </a:r>
            <a:br>
              <a:rPr lang="en-US" sz="800" dirty="0"/>
            </a:br>
            <a:r>
              <a:rPr lang="en-US" sz="800" dirty="0"/>
              <a:t>Adapted from </a:t>
            </a:r>
            <a:r>
              <a:rPr lang="en-US" sz="800" dirty="0" err="1"/>
              <a:t>Yki-Järvinen</a:t>
            </a:r>
            <a:r>
              <a:rPr lang="en-US" sz="800" dirty="0"/>
              <a:t> H et al. Diabetes Care. 2014</a:t>
            </a:r>
            <a:r>
              <a:rPr lang="en-GB" sz="800" dirty="0"/>
              <a:t>;37:3235-43 (Supplementary Table 2)</a:t>
            </a:r>
            <a:endParaRPr lang="en-AU" sz="800" dirty="0"/>
          </a:p>
          <a:p>
            <a:r>
              <a:rPr lang="en-GB" sz="800" dirty="0"/>
              <a:t>Data on file – MA dossier Module 5 – Integrated Safety Summary (6 months), appendix saf_hypo_ph2_3 </a:t>
            </a:r>
            <a:r>
              <a:rPr lang="en-GB" sz="800" dirty="0" err="1"/>
              <a:t>pg</a:t>
            </a:r>
            <a:r>
              <a:rPr lang="en-GB" sz="800" dirty="0"/>
              <a:t> 185-280</a:t>
            </a:r>
            <a:endParaRPr lang="en-US" sz="800" dirty="0"/>
          </a:p>
          <a:p>
            <a:endParaRPr lang="en-GB" sz="800" dirty="0"/>
          </a:p>
        </p:txBody>
      </p:sp>
    </p:spTree>
    <p:extLst>
      <p:ext uri="{BB962C8B-B14F-4D97-AF65-F5344CB8AC3E}">
        <p14:creationId xmlns:p14="http://schemas.microsoft.com/office/powerpoint/2010/main" val="454363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EA874A1-CDDE-4888-BDC4-67F14A3CF9BC}"/>
              </a:ext>
            </a:extLst>
          </p:cNvPr>
          <p:cNvSpPr>
            <a:spLocks noGrp="1"/>
          </p:cNvSpPr>
          <p:nvPr>
            <p:ph idx="1"/>
          </p:nvPr>
        </p:nvSpPr>
        <p:spPr>
          <a:xfrm>
            <a:off x="383119" y="809965"/>
            <a:ext cx="11474448" cy="4415367"/>
          </a:xfrm>
        </p:spPr>
        <p:txBody>
          <a:bodyPr/>
          <a:lstStyle/>
          <a:p>
            <a:pPr marL="0" indent="0">
              <a:buNone/>
            </a:pPr>
            <a:r>
              <a:rPr lang="en-GB" dirty="0"/>
              <a:t>~425 million people worldwide had diabetes in 2017</a:t>
            </a:r>
            <a:br>
              <a:rPr lang="en-GB" dirty="0"/>
            </a:br>
            <a:r>
              <a:rPr lang="en-GB" dirty="0"/>
              <a:t>~629 million will have diabetes by 2045</a:t>
            </a:r>
            <a:br>
              <a:rPr lang="en-GB" dirty="0"/>
            </a:br>
            <a:endParaRPr lang="en-GB" dirty="0"/>
          </a:p>
        </p:txBody>
      </p:sp>
      <p:sp>
        <p:nvSpPr>
          <p:cNvPr id="3" name="Title 2"/>
          <p:cNvSpPr>
            <a:spLocks noGrp="1"/>
          </p:cNvSpPr>
          <p:nvPr>
            <p:ph type="title"/>
          </p:nvPr>
        </p:nvSpPr>
        <p:spPr>
          <a:xfrm>
            <a:off x="334030" y="305230"/>
            <a:ext cx="11523537" cy="436361"/>
          </a:xfrm>
        </p:spPr>
        <p:txBody>
          <a:bodyPr/>
          <a:lstStyle/>
          <a:p>
            <a:r>
              <a:rPr lang="en-US" sz="3600" dirty="0">
                <a:solidFill>
                  <a:schemeClr val="tx1"/>
                </a:solidFill>
              </a:rPr>
              <a:t>D</a:t>
            </a:r>
            <a:r>
              <a:rPr lang="en-US" dirty="0">
                <a:solidFill>
                  <a:schemeClr val="tx1"/>
                </a:solidFill>
              </a:rPr>
              <a:t>iabetes is an increasing global epidemic</a:t>
            </a:r>
            <a:endParaRPr lang="en-GB" sz="3600" dirty="0">
              <a:solidFill>
                <a:schemeClr val="tx1"/>
              </a:solidFill>
            </a:endParaRPr>
          </a:p>
        </p:txBody>
      </p:sp>
      <p:sp>
        <p:nvSpPr>
          <p:cNvPr id="6" name="Rectangle: Rounded Corners 5">
            <a:extLst>
              <a:ext uri="{FF2B5EF4-FFF2-40B4-BE49-F238E27FC236}">
                <a16:creationId xmlns:a16="http://schemas.microsoft.com/office/drawing/2014/main" id="{9593CF44-EC6E-41A5-BB41-E797E1BE86B0}"/>
              </a:ext>
            </a:extLst>
          </p:cNvPr>
          <p:cNvSpPr/>
          <p:nvPr/>
        </p:nvSpPr>
        <p:spPr>
          <a:xfrm>
            <a:off x="6614759" y="3137525"/>
            <a:ext cx="2448487" cy="1152127"/>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17" tIns="0" rIns="121917" bIns="0" rtlCol="0" anchor="ctr"/>
          <a:lstStyle/>
          <a:p>
            <a:pPr algn="ctr">
              <a:spcBef>
                <a:spcPts val="200"/>
              </a:spcBef>
            </a:pPr>
            <a:r>
              <a:rPr lang="en-GB" sz="1467" b="1" dirty="0"/>
              <a:t>~4.0 million people died from diabetes and its complications in 2017</a:t>
            </a:r>
          </a:p>
        </p:txBody>
      </p:sp>
      <p:sp>
        <p:nvSpPr>
          <p:cNvPr id="148" name="Rectangle: Rounded Corners 147">
            <a:extLst>
              <a:ext uri="{FF2B5EF4-FFF2-40B4-BE49-F238E27FC236}">
                <a16:creationId xmlns:a16="http://schemas.microsoft.com/office/drawing/2014/main" id="{A4C71CB0-B252-4F9D-BCA8-29E44B943C77}"/>
              </a:ext>
            </a:extLst>
          </p:cNvPr>
          <p:cNvSpPr/>
          <p:nvPr/>
        </p:nvSpPr>
        <p:spPr>
          <a:xfrm>
            <a:off x="7673540" y="4657829"/>
            <a:ext cx="3450283" cy="963075"/>
          </a:xfrm>
          <a:prstGeom prst="round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917" tIns="0" rIns="121917" bIns="0" rtlCol="0" anchor="ctr"/>
          <a:lstStyle/>
          <a:p>
            <a:pPr algn="ctr">
              <a:spcBef>
                <a:spcPts val="200"/>
              </a:spcBef>
            </a:pPr>
            <a:r>
              <a:rPr lang="en-GB" sz="1600" b="1" dirty="0"/>
              <a:t>Diabetes complications can be prevented by good glycemic control</a:t>
            </a:r>
          </a:p>
        </p:txBody>
      </p:sp>
      <p:sp>
        <p:nvSpPr>
          <p:cNvPr id="149" name="Rectangle: Rounded Corners 148">
            <a:extLst>
              <a:ext uri="{FF2B5EF4-FFF2-40B4-BE49-F238E27FC236}">
                <a16:creationId xmlns:a16="http://schemas.microsoft.com/office/drawing/2014/main" id="{A0CE25D7-8082-4D4E-A527-76E13D446562}"/>
              </a:ext>
            </a:extLst>
          </p:cNvPr>
          <p:cNvSpPr/>
          <p:nvPr/>
        </p:nvSpPr>
        <p:spPr>
          <a:xfrm>
            <a:off x="9570722" y="3137526"/>
            <a:ext cx="2286847" cy="1152127"/>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917" tIns="0" rIns="121917" bIns="0" rtlCol="0" anchor="ctr"/>
          <a:lstStyle/>
          <a:p>
            <a:pPr algn="ctr">
              <a:spcBef>
                <a:spcPts val="200"/>
              </a:spcBef>
            </a:pPr>
            <a:r>
              <a:rPr lang="en-GB" sz="1467" b="1" dirty="0"/>
              <a:t>Total health expenditure on diabetes is estimated at USD 727 billion </a:t>
            </a:r>
          </a:p>
        </p:txBody>
      </p:sp>
      <p:pic>
        <p:nvPicPr>
          <p:cNvPr id="5" name="Picture 4">
            <a:extLst>
              <a:ext uri="{FF2B5EF4-FFF2-40B4-BE49-F238E27FC236}">
                <a16:creationId xmlns:a16="http://schemas.microsoft.com/office/drawing/2014/main" id="{AECFEBEE-4D07-44E6-9216-78EEFFE8377C}"/>
              </a:ext>
            </a:extLst>
          </p:cNvPr>
          <p:cNvPicPr>
            <a:picLocks noChangeAspect="1"/>
          </p:cNvPicPr>
          <p:nvPr/>
        </p:nvPicPr>
        <p:blipFill>
          <a:blip r:embed="rId3"/>
          <a:stretch>
            <a:fillRect/>
          </a:stretch>
        </p:blipFill>
        <p:spPr>
          <a:xfrm>
            <a:off x="7033794" y="1073460"/>
            <a:ext cx="2113196" cy="1554640"/>
          </a:xfrm>
          <a:prstGeom prst="rect">
            <a:avLst/>
          </a:prstGeom>
        </p:spPr>
      </p:pic>
      <p:sp>
        <p:nvSpPr>
          <p:cNvPr id="7" name="Rectangle 6">
            <a:extLst>
              <a:ext uri="{FF2B5EF4-FFF2-40B4-BE49-F238E27FC236}">
                <a16:creationId xmlns:a16="http://schemas.microsoft.com/office/drawing/2014/main" id="{191D2AE4-79E4-4D3F-B18D-9016ABE29E73}"/>
              </a:ext>
            </a:extLst>
          </p:cNvPr>
          <p:cNvSpPr/>
          <p:nvPr/>
        </p:nvSpPr>
        <p:spPr>
          <a:xfrm>
            <a:off x="7033794" y="1054622"/>
            <a:ext cx="928695" cy="3322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pic>
        <p:nvPicPr>
          <p:cNvPr id="9" name="Picture 8">
            <a:extLst>
              <a:ext uri="{FF2B5EF4-FFF2-40B4-BE49-F238E27FC236}">
                <a16:creationId xmlns:a16="http://schemas.microsoft.com/office/drawing/2014/main" id="{BEA86F35-9551-419C-AEA6-0ADBBE5D9DC3}"/>
              </a:ext>
            </a:extLst>
          </p:cNvPr>
          <p:cNvPicPr>
            <a:picLocks noChangeAspect="1"/>
          </p:cNvPicPr>
          <p:nvPr/>
        </p:nvPicPr>
        <p:blipFill>
          <a:blip r:embed="rId4"/>
          <a:stretch>
            <a:fillRect/>
          </a:stretch>
        </p:blipFill>
        <p:spPr>
          <a:xfrm>
            <a:off x="1784092" y="1580421"/>
            <a:ext cx="4830667" cy="4436056"/>
          </a:xfrm>
          <a:prstGeom prst="rect">
            <a:avLst/>
          </a:prstGeom>
        </p:spPr>
      </p:pic>
      <p:sp>
        <p:nvSpPr>
          <p:cNvPr id="8" name="Rectangle 7">
            <a:extLst>
              <a:ext uri="{FF2B5EF4-FFF2-40B4-BE49-F238E27FC236}">
                <a16:creationId xmlns:a16="http://schemas.microsoft.com/office/drawing/2014/main" id="{A05B8E43-9004-4ECF-B2FF-103FFE402401}"/>
              </a:ext>
            </a:extLst>
          </p:cNvPr>
          <p:cNvSpPr/>
          <p:nvPr/>
        </p:nvSpPr>
        <p:spPr>
          <a:xfrm>
            <a:off x="3906620" y="5673744"/>
            <a:ext cx="1286680" cy="4796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
        <p:nvSpPr>
          <p:cNvPr id="15" name="Rectangle 14">
            <a:extLst>
              <a:ext uri="{FF2B5EF4-FFF2-40B4-BE49-F238E27FC236}">
                <a16:creationId xmlns:a16="http://schemas.microsoft.com/office/drawing/2014/main" id="{182520B5-E7BC-45BB-8FEC-E14FF9E08A97}"/>
              </a:ext>
            </a:extLst>
          </p:cNvPr>
          <p:cNvSpPr/>
          <p:nvPr/>
        </p:nvSpPr>
        <p:spPr>
          <a:xfrm>
            <a:off x="3257684" y="5558032"/>
            <a:ext cx="720080" cy="4796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
        <p:nvSpPr>
          <p:cNvPr id="14" name="Text Placeholder 13">
            <a:extLst>
              <a:ext uri="{FF2B5EF4-FFF2-40B4-BE49-F238E27FC236}">
                <a16:creationId xmlns:a16="http://schemas.microsoft.com/office/drawing/2014/main" id="{31DCE2ED-3A38-4A92-9615-AA7222AA2F8C}"/>
              </a:ext>
            </a:extLst>
          </p:cNvPr>
          <p:cNvSpPr>
            <a:spLocks noGrp="1"/>
          </p:cNvSpPr>
          <p:nvPr>
            <p:ph type="body" sz="quarter" idx="10"/>
          </p:nvPr>
        </p:nvSpPr>
        <p:spPr>
          <a:xfrm>
            <a:off x="0" y="6287756"/>
            <a:ext cx="5606424" cy="381000"/>
          </a:xfrm>
        </p:spPr>
        <p:txBody>
          <a:bodyPr/>
          <a:lstStyle/>
          <a:p>
            <a:r>
              <a:rPr lang="en-GB" sz="933" dirty="0"/>
              <a:t>Data from 20–79 years olds</a:t>
            </a:r>
            <a:br>
              <a:rPr lang="en-GB" sz="933" dirty="0"/>
            </a:br>
            <a:r>
              <a:rPr lang="en-GB" sz="933" dirty="0"/>
              <a:t>2017 8th Edition. International Diabetes Federation Atlas</a:t>
            </a:r>
          </a:p>
        </p:txBody>
      </p:sp>
      <p:sp>
        <p:nvSpPr>
          <p:cNvPr id="17" name="Rectangle 16">
            <a:extLst>
              <a:ext uri="{FF2B5EF4-FFF2-40B4-BE49-F238E27FC236}">
                <a16:creationId xmlns:a16="http://schemas.microsoft.com/office/drawing/2014/main" id="{36C49C15-7D55-4116-AAFE-D22EB5FC668A}"/>
              </a:ext>
            </a:extLst>
          </p:cNvPr>
          <p:cNvSpPr/>
          <p:nvPr/>
        </p:nvSpPr>
        <p:spPr>
          <a:xfrm>
            <a:off x="4328452" y="5388912"/>
            <a:ext cx="720080" cy="4796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dirty="0"/>
          </a:p>
        </p:txBody>
      </p:sp>
    </p:spTree>
    <p:extLst>
      <p:ext uri="{BB962C8B-B14F-4D97-AF65-F5344CB8AC3E}">
        <p14:creationId xmlns:p14="http://schemas.microsoft.com/office/powerpoint/2010/main" val="11024143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Group 153"/>
          <p:cNvGrpSpPr/>
          <p:nvPr/>
        </p:nvGrpSpPr>
        <p:grpSpPr>
          <a:xfrm>
            <a:off x="2902682" y="2739247"/>
            <a:ext cx="5057775" cy="534988"/>
            <a:chOff x="1686337" y="2867437"/>
            <a:chExt cx="5057775" cy="534988"/>
          </a:xfrm>
        </p:grpSpPr>
        <p:sp>
          <p:nvSpPr>
            <p:cNvPr id="155" name="Line 46"/>
            <p:cNvSpPr>
              <a:spLocks noChangeShapeType="1"/>
            </p:cNvSpPr>
            <p:nvPr/>
          </p:nvSpPr>
          <p:spPr bwMode="auto">
            <a:xfrm>
              <a:off x="1821275" y="3291300"/>
              <a:ext cx="0" cy="57150"/>
            </a:xfrm>
            <a:prstGeom prst="line">
              <a:avLst/>
            </a:prstGeom>
            <a:noFill/>
            <a:ln w="9525" cap="flat">
              <a:solidFill>
                <a:schemeClr val="tx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Freeform 55"/>
            <p:cNvSpPr>
              <a:spLocks/>
            </p:cNvSpPr>
            <p:nvPr/>
          </p:nvSpPr>
          <p:spPr bwMode="auto">
            <a:xfrm>
              <a:off x="6677437" y="2867437"/>
              <a:ext cx="66675" cy="66675"/>
            </a:xfrm>
            <a:custGeom>
              <a:avLst/>
              <a:gdLst>
                <a:gd name="T0" fmla="*/ 0 w 42"/>
                <a:gd name="T1" fmla="*/ 0 h 42"/>
                <a:gd name="T2" fmla="*/ 42 w 42"/>
                <a:gd name="T3" fmla="*/ 0 h 42"/>
                <a:gd name="T4" fmla="*/ 42 w 42"/>
                <a:gd name="T5" fmla="*/ 42 h 42"/>
                <a:gd name="T6" fmla="*/ 0 w 42"/>
                <a:gd name="T7" fmla="*/ 42 h 42"/>
                <a:gd name="T8" fmla="*/ 0 w 42"/>
                <a:gd name="T9" fmla="*/ 0 h 42"/>
                <a:gd name="T10" fmla="*/ 0 w 42"/>
                <a:gd name="T11" fmla="*/ 0 h 42"/>
              </a:gdLst>
              <a:ahLst/>
              <a:cxnLst>
                <a:cxn ang="0">
                  <a:pos x="T0" y="T1"/>
                </a:cxn>
                <a:cxn ang="0">
                  <a:pos x="T2" y="T3"/>
                </a:cxn>
                <a:cxn ang="0">
                  <a:pos x="T4" y="T5"/>
                </a:cxn>
                <a:cxn ang="0">
                  <a:pos x="T6" y="T7"/>
                </a:cxn>
                <a:cxn ang="0">
                  <a:pos x="T8" y="T9"/>
                </a:cxn>
                <a:cxn ang="0">
                  <a:pos x="T10" y="T11"/>
                </a:cxn>
              </a:cxnLst>
              <a:rect l="0" t="0" r="r" b="b"/>
              <a:pathLst>
                <a:path w="42" h="42">
                  <a:moveTo>
                    <a:pt x="0" y="0"/>
                  </a:moveTo>
                  <a:lnTo>
                    <a:pt x="42" y="0"/>
                  </a:lnTo>
                  <a:lnTo>
                    <a:pt x="42"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 name="Freeform 56"/>
            <p:cNvSpPr>
              <a:spLocks/>
            </p:cNvSpPr>
            <p:nvPr/>
          </p:nvSpPr>
          <p:spPr bwMode="auto">
            <a:xfrm>
              <a:off x="6272625" y="2878550"/>
              <a:ext cx="68263" cy="66675"/>
            </a:xfrm>
            <a:custGeom>
              <a:avLst/>
              <a:gdLst>
                <a:gd name="T0" fmla="*/ 0 w 43"/>
                <a:gd name="T1" fmla="*/ 0 h 42"/>
                <a:gd name="T2" fmla="*/ 43 w 43"/>
                <a:gd name="T3" fmla="*/ 0 h 42"/>
                <a:gd name="T4" fmla="*/ 43 w 43"/>
                <a:gd name="T5" fmla="*/ 42 h 42"/>
                <a:gd name="T6" fmla="*/ 0 w 43"/>
                <a:gd name="T7" fmla="*/ 42 h 42"/>
                <a:gd name="T8" fmla="*/ 0 w 43"/>
                <a:gd name="T9" fmla="*/ 0 h 42"/>
                <a:gd name="T10" fmla="*/ 0 w 43"/>
                <a:gd name="T11" fmla="*/ 0 h 42"/>
              </a:gdLst>
              <a:ahLst/>
              <a:cxnLst>
                <a:cxn ang="0">
                  <a:pos x="T0" y="T1"/>
                </a:cxn>
                <a:cxn ang="0">
                  <a:pos x="T2" y="T3"/>
                </a:cxn>
                <a:cxn ang="0">
                  <a:pos x="T4" y="T5"/>
                </a:cxn>
                <a:cxn ang="0">
                  <a:pos x="T6" y="T7"/>
                </a:cxn>
                <a:cxn ang="0">
                  <a:pos x="T8" y="T9"/>
                </a:cxn>
                <a:cxn ang="0">
                  <a:pos x="T10" y="T11"/>
                </a:cxn>
              </a:cxnLst>
              <a:rect l="0" t="0" r="r" b="b"/>
              <a:pathLst>
                <a:path w="43" h="42">
                  <a:moveTo>
                    <a:pt x="0" y="0"/>
                  </a:moveTo>
                  <a:lnTo>
                    <a:pt x="43" y="0"/>
                  </a:lnTo>
                  <a:lnTo>
                    <a:pt x="43"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 name="Freeform 57"/>
            <p:cNvSpPr>
              <a:spLocks/>
            </p:cNvSpPr>
            <p:nvPr/>
          </p:nvSpPr>
          <p:spPr bwMode="auto">
            <a:xfrm>
              <a:off x="4647025" y="2873787"/>
              <a:ext cx="66675" cy="66675"/>
            </a:xfrm>
            <a:custGeom>
              <a:avLst/>
              <a:gdLst>
                <a:gd name="T0" fmla="*/ 0 w 42"/>
                <a:gd name="T1" fmla="*/ 0 h 42"/>
                <a:gd name="T2" fmla="*/ 42 w 42"/>
                <a:gd name="T3" fmla="*/ 0 h 42"/>
                <a:gd name="T4" fmla="*/ 42 w 42"/>
                <a:gd name="T5" fmla="*/ 42 h 42"/>
                <a:gd name="T6" fmla="*/ 0 w 42"/>
                <a:gd name="T7" fmla="*/ 42 h 42"/>
                <a:gd name="T8" fmla="*/ 0 w 42"/>
                <a:gd name="T9" fmla="*/ 0 h 42"/>
                <a:gd name="T10" fmla="*/ 0 w 42"/>
                <a:gd name="T11" fmla="*/ 0 h 42"/>
              </a:gdLst>
              <a:ahLst/>
              <a:cxnLst>
                <a:cxn ang="0">
                  <a:pos x="T0" y="T1"/>
                </a:cxn>
                <a:cxn ang="0">
                  <a:pos x="T2" y="T3"/>
                </a:cxn>
                <a:cxn ang="0">
                  <a:pos x="T4" y="T5"/>
                </a:cxn>
                <a:cxn ang="0">
                  <a:pos x="T6" y="T7"/>
                </a:cxn>
                <a:cxn ang="0">
                  <a:pos x="T8" y="T9"/>
                </a:cxn>
                <a:cxn ang="0">
                  <a:pos x="T10" y="T11"/>
                </a:cxn>
              </a:cxnLst>
              <a:rect l="0" t="0" r="r" b="b"/>
              <a:pathLst>
                <a:path w="42" h="42">
                  <a:moveTo>
                    <a:pt x="0" y="0"/>
                  </a:moveTo>
                  <a:lnTo>
                    <a:pt x="42" y="0"/>
                  </a:lnTo>
                  <a:lnTo>
                    <a:pt x="42"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 name="Freeform 58"/>
            <p:cNvSpPr>
              <a:spLocks/>
            </p:cNvSpPr>
            <p:nvPr/>
          </p:nvSpPr>
          <p:spPr bwMode="auto">
            <a:xfrm>
              <a:off x="3704050" y="2905537"/>
              <a:ext cx="66675" cy="66675"/>
            </a:xfrm>
            <a:custGeom>
              <a:avLst/>
              <a:gdLst>
                <a:gd name="T0" fmla="*/ 0 w 42"/>
                <a:gd name="T1" fmla="*/ 0 h 42"/>
                <a:gd name="T2" fmla="*/ 42 w 42"/>
                <a:gd name="T3" fmla="*/ 0 h 42"/>
                <a:gd name="T4" fmla="*/ 42 w 42"/>
                <a:gd name="T5" fmla="*/ 42 h 42"/>
                <a:gd name="T6" fmla="*/ 0 w 42"/>
                <a:gd name="T7" fmla="*/ 42 h 42"/>
                <a:gd name="T8" fmla="*/ 0 w 42"/>
                <a:gd name="T9" fmla="*/ 0 h 42"/>
                <a:gd name="T10" fmla="*/ 0 w 42"/>
                <a:gd name="T11" fmla="*/ 0 h 42"/>
              </a:gdLst>
              <a:ahLst/>
              <a:cxnLst>
                <a:cxn ang="0">
                  <a:pos x="T0" y="T1"/>
                </a:cxn>
                <a:cxn ang="0">
                  <a:pos x="T2" y="T3"/>
                </a:cxn>
                <a:cxn ang="0">
                  <a:pos x="T4" y="T5"/>
                </a:cxn>
                <a:cxn ang="0">
                  <a:pos x="T6" y="T7"/>
                </a:cxn>
                <a:cxn ang="0">
                  <a:pos x="T8" y="T9"/>
                </a:cxn>
                <a:cxn ang="0">
                  <a:pos x="T10" y="T11"/>
                </a:cxn>
              </a:cxnLst>
              <a:rect l="0" t="0" r="r" b="b"/>
              <a:pathLst>
                <a:path w="42" h="42">
                  <a:moveTo>
                    <a:pt x="0" y="0"/>
                  </a:moveTo>
                  <a:lnTo>
                    <a:pt x="42" y="0"/>
                  </a:lnTo>
                  <a:lnTo>
                    <a:pt x="42"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 name="Freeform 59"/>
            <p:cNvSpPr>
              <a:spLocks/>
            </p:cNvSpPr>
            <p:nvPr/>
          </p:nvSpPr>
          <p:spPr bwMode="auto">
            <a:xfrm>
              <a:off x="2973800" y="3010312"/>
              <a:ext cx="66675" cy="66675"/>
            </a:xfrm>
            <a:custGeom>
              <a:avLst/>
              <a:gdLst>
                <a:gd name="T0" fmla="*/ 0 w 42"/>
                <a:gd name="T1" fmla="*/ 0 h 42"/>
                <a:gd name="T2" fmla="*/ 42 w 42"/>
                <a:gd name="T3" fmla="*/ 0 h 42"/>
                <a:gd name="T4" fmla="*/ 42 w 42"/>
                <a:gd name="T5" fmla="*/ 42 h 42"/>
                <a:gd name="T6" fmla="*/ 0 w 42"/>
                <a:gd name="T7" fmla="*/ 42 h 42"/>
                <a:gd name="T8" fmla="*/ 0 w 42"/>
                <a:gd name="T9" fmla="*/ 0 h 42"/>
                <a:gd name="T10" fmla="*/ 0 w 42"/>
                <a:gd name="T11" fmla="*/ 0 h 42"/>
              </a:gdLst>
              <a:ahLst/>
              <a:cxnLst>
                <a:cxn ang="0">
                  <a:pos x="T0" y="T1"/>
                </a:cxn>
                <a:cxn ang="0">
                  <a:pos x="T2" y="T3"/>
                </a:cxn>
                <a:cxn ang="0">
                  <a:pos x="T4" y="T5"/>
                </a:cxn>
                <a:cxn ang="0">
                  <a:pos x="T6" y="T7"/>
                </a:cxn>
                <a:cxn ang="0">
                  <a:pos x="T8" y="T9"/>
                </a:cxn>
                <a:cxn ang="0">
                  <a:pos x="T10" y="T11"/>
                </a:cxn>
              </a:cxnLst>
              <a:rect l="0" t="0" r="r" b="b"/>
              <a:pathLst>
                <a:path w="42" h="42">
                  <a:moveTo>
                    <a:pt x="0" y="0"/>
                  </a:moveTo>
                  <a:lnTo>
                    <a:pt x="42" y="0"/>
                  </a:lnTo>
                  <a:lnTo>
                    <a:pt x="42"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 name="Freeform 60"/>
            <p:cNvSpPr>
              <a:spLocks/>
            </p:cNvSpPr>
            <p:nvPr/>
          </p:nvSpPr>
          <p:spPr bwMode="auto">
            <a:xfrm>
              <a:off x="2261012" y="3161125"/>
              <a:ext cx="66675" cy="66675"/>
            </a:xfrm>
            <a:custGeom>
              <a:avLst/>
              <a:gdLst>
                <a:gd name="T0" fmla="*/ 0 w 42"/>
                <a:gd name="T1" fmla="*/ 0 h 42"/>
                <a:gd name="T2" fmla="*/ 42 w 42"/>
                <a:gd name="T3" fmla="*/ 0 h 42"/>
                <a:gd name="T4" fmla="*/ 42 w 42"/>
                <a:gd name="T5" fmla="*/ 42 h 42"/>
                <a:gd name="T6" fmla="*/ 0 w 42"/>
                <a:gd name="T7" fmla="*/ 42 h 42"/>
                <a:gd name="T8" fmla="*/ 0 w 42"/>
                <a:gd name="T9" fmla="*/ 0 h 42"/>
                <a:gd name="T10" fmla="*/ 0 w 42"/>
                <a:gd name="T11" fmla="*/ 0 h 42"/>
              </a:gdLst>
              <a:ahLst/>
              <a:cxnLst>
                <a:cxn ang="0">
                  <a:pos x="T0" y="T1"/>
                </a:cxn>
                <a:cxn ang="0">
                  <a:pos x="T2" y="T3"/>
                </a:cxn>
                <a:cxn ang="0">
                  <a:pos x="T4" y="T5"/>
                </a:cxn>
                <a:cxn ang="0">
                  <a:pos x="T6" y="T7"/>
                </a:cxn>
                <a:cxn ang="0">
                  <a:pos x="T8" y="T9"/>
                </a:cxn>
                <a:cxn ang="0">
                  <a:pos x="T10" y="T11"/>
                </a:cxn>
              </a:cxnLst>
              <a:rect l="0" t="0" r="r" b="b"/>
              <a:pathLst>
                <a:path w="42" h="42">
                  <a:moveTo>
                    <a:pt x="0" y="0"/>
                  </a:moveTo>
                  <a:lnTo>
                    <a:pt x="42" y="0"/>
                  </a:lnTo>
                  <a:lnTo>
                    <a:pt x="42"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 name="Freeform 76"/>
            <p:cNvSpPr>
              <a:spLocks/>
            </p:cNvSpPr>
            <p:nvPr/>
          </p:nvSpPr>
          <p:spPr bwMode="auto">
            <a:xfrm>
              <a:off x="1870487" y="3261137"/>
              <a:ext cx="68263" cy="68263"/>
            </a:xfrm>
            <a:custGeom>
              <a:avLst/>
              <a:gdLst>
                <a:gd name="T0" fmla="*/ 0 w 43"/>
                <a:gd name="T1" fmla="*/ 0 h 43"/>
                <a:gd name="T2" fmla="*/ 43 w 43"/>
                <a:gd name="T3" fmla="*/ 0 h 43"/>
                <a:gd name="T4" fmla="*/ 43 w 43"/>
                <a:gd name="T5" fmla="*/ 43 h 43"/>
                <a:gd name="T6" fmla="*/ 0 w 43"/>
                <a:gd name="T7" fmla="*/ 43 h 43"/>
                <a:gd name="T8" fmla="*/ 0 w 43"/>
                <a:gd name="T9" fmla="*/ 0 h 43"/>
                <a:gd name="T10" fmla="*/ 0 w 43"/>
                <a:gd name="T11" fmla="*/ 0 h 43"/>
              </a:gdLst>
              <a:ahLst/>
              <a:cxnLst>
                <a:cxn ang="0">
                  <a:pos x="T0" y="T1"/>
                </a:cxn>
                <a:cxn ang="0">
                  <a:pos x="T2" y="T3"/>
                </a:cxn>
                <a:cxn ang="0">
                  <a:pos x="T4" y="T5"/>
                </a:cxn>
                <a:cxn ang="0">
                  <a:pos x="T6" y="T7"/>
                </a:cxn>
                <a:cxn ang="0">
                  <a:pos x="T8" y="T9"/>
                </a:cxn>
                <a:cxn ang="0">
                  <a:pos x="T10" y="T11"/>
                </a:cxn>
              </a:cxnLst>
              <a:rect l="0" t="0" r="r" b="b"/>
              <a:pathLst>
                <a:path w="43" h="43">
                  <a:moveTo>
                    <a:pt x="0" y="0"/>
                  </a:moveTo>
                  <a:lnTo>
                    <a:pt x="43" y="0"/>
                  </a:lnTo>
                  <a:lnTo>
                    <a:pt x="43" y="43"/>
                  </a:lnTo>
                  <a:lnTo>
                    <a:pt x="0" y="43"/>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 name="Freeform 80"/>
            <p:cNvSpPr>
              <a:spLocks/>
            </p:cNvSpPr>
            <p:nvPr/>
          </p:nvSpPr>
          <p:spPr bwMode="auto">
            <a:xfrm>
              <a:off x="1686337" y="3335750"/>
              <a:ext cx="68263" cy="66675"/>
            </a:xfrm>
            <a:custGeom>
              <a:avLst/>
              <a:gdLst>
                <a:gd name="T0" fmla="*/ 0 w 43"/>
                <a:gd name="T1" fmla="*/ 0 h 42"/>
                <a:gd name="T2" fmla="*/ 43 w 43"/>
                <a:gd name="T3" fmla="*/ 0 h 42"/>
                <a:gd name="T4" fmla="*/ 43 w 43"/>
                <a:gd name="T5" fmla="*/ 42 h 42"/>
                <a:gd name="T6" fmla="*/ 0 w 43"/>
                <a:gd name="T7" fmla="*/ 42 h 42"/>
                <a:gd name="T8" fmla="*/ 0 w 43"/>
                <a:gd name="T9" fmla="*/ 0 h 42"/>
                <a:gd name="T10" fmla="*/ 0 w 43"/>
                <a:gd name="T11" fmla="*/ 0 h 42"/>
              </a:gdLst>
              <a:ahLst/>
              <a:cxnLst>
                <a:cxn ang="0">
                  <a:pos x="T0" y="T1"/>
                </a:cxn>
                <a:cxn ang="0">
                  <a:pos x="T2" y="T3"/>
                </a:cxn>
                <a:cxn ang="0">
                  <a:pos x="T4" y="T5"/>
                </a:cxn>
                <a:cxn ang="0">
                  <a:pos x="T6" y="T7"/>
                </a:cxn>
                <a:cxn ang="0">
                  <a:pos x="T8" y="T9"/>
                </a:cxn>
                <a:cxn ang="0">
                  <a:pos x="T10" y="T11"/>
                </a:cxn>
              </a:cxnLst>
              <a:rect l="0" t="0" r="r" b="b"/>
              <a:pathLst>
                <a:path w="43" h="42">
                  <a:moveTo>
                    <a:pt x="0" y="0"/>
                  </a:moveTo>
                  <a:lnTo>
                    <a:pt x="43" y="0"/>
                  </a:lnTo>
                  <a:lnTo>
                    <a:pt x="43" y="42"/>
                  </a:lnTo>
                  <a:lnTo>
                    <a:pt x="0" y="42"/>
                  </a:lnTo>
                  <a:lnTo>
                    <a:pt x="0" y="0"/>
                  </a:lnTo>
                  <a:lnTo>
                    <a:pt x="0" y="0"/>
                  </a:lnTo>
                  <a:close/>
                </a:path>
              </a:pathLst>
            </a:custGeom>
            <a:solidFill>
              <a:srgbClr val="0070C0"/>
            </a:solidFill>
            <a:ln w="9525">
              <a:solidFill>
                <a:srgbClr val="0070C0"/>
              </a:solid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164" name="Group 163"/>
          <p:cNvGrpSpPr/>
          <p:nvPr/>
        </p:nvGrpSpPr>
        <p:grpSpPr>
          <a:xfrm>
            <a:off x="2869345" y="2736072"/>
            <a:ext cx="5122863" cy="541338"/>
            <a:chOff x="1653000" y="2864262"/>
            <a:chExt cx="5122863" cy="541338"/>
          </a:xfrm>
        </p:grpSpPr>
        <p:sp>
          <p:nvSpPr>
            <p:cNvPr id="165" name="Line 21"/>
            <p:cNvSpPr>
              <a:spLocks noChangeShapeType="1"/>
            </p:cNvSpPr>
            <p:nvPr/>
          </p:nvSpPr>
          <p:spPr bwMode="auto">
            <a:xfrm>
              <a:off x="6647275" y="2940462"/>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Line 22"/>
            <p:cNvSpPr>
              <a:spLocks noChangeShapeType="1"/>
            </p:cNvSpPr>
            <p:nvPr/>
          </p:nvSpPr>
          <p:spPr bwMode="auto">
            <a:xfrm>
              <a:off x="6647275" y="2864262"/>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Line 23"/>
            <p:cNvSpPr>
              <a:spLocks noChangeShapeType="1"/>
            </p:cNvSpPr>
            <p:nvPr/>
          </p:nvSpPr>
          <p:spPr bwMode="auto">
            <a:xfrm>
              <a:off x="6713950" y="2864262"/>
              <a:ext cx="0" cy="74613"/>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Freeform 54"/>
            <p:cNvSpPr>
              <a:spLocks/>
            </p:cNvSpPr>
            <p:nvPr/>
          </p:nvSpPr>
          <p:spPr bwMode="auto">
            <a:xfrm>
              <a:off x="1714912" y="2907125"/>
              <a:ext cx="4592638" cy="465138"/>
            </a:xfrm>
            <a:custGeom>
              <a:avLst/>
              <a:gdLst>
                <a:gd name="T0" fmla="*/ 0 w 2893"/>
                <a:gd name="T1" fmla="*/ 293 h 293"/>
                <a:gd name="T2" fmla="*/ 121 w 2893"/>
                <a:gd name="T3" fmla="*/ 242 h 293"/>
                <a:gd name="T4" fmla="*/ 373 w 2893"/>
                <a:gd name="T5" fmla="*/ 177 h 293"/>
                <a:gd name="T6" fmla="*/ 817 w 2893"/>
                <a:gd name="T7" fmla="*/ 82 h 293"/>
                <a:gd name="T8" fmla="*/ 1274 w 2893"/>
                <a:gd name="T9" fmla="*/ 17 h 293"/>
                <a:gd name="T10" fmla="*/ 1871 w 2893"/>
                <a:gd name="T11" fmla="*/ 0 h 293"/>
                <a:gd name="T12" fmla="*/ 2893 w 2893"/>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893" h="293">
                  <a:moveTo>
                    <a:pt x="0" y="293"/>
                  </a:moveTo>
                  <a:lnTo>
                    <a:pt x="121" y="242"/>
                  </a:lnTo>
                  <a:lnTo>
                    <a:pt x="373" y="177"/>
                  </a:lnTo>
                  <a:lnTo>
                    <a:pt x="817" y="82"/>
                  </a:lnTo>
                  <a:lnTo>
                    <a:pt x="1274" y="17"/>
                  </a:lnTo>
                  <a:lnTo>
                    <a:pt x="1871" y="0"/>
                  </a:lnTo>
                  <a:lnTo>
                    <a:pt x="2893" y="0"/>
                  </a:lnTo>
                </a:path>
              </a:pathLst>
            </a:custGeom>
            <a:noFill/>
            <a:ln w="28575" cap="flat">
              <a:solidFill>
                <a:srgbClr val="0070C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Line 61"/>
            <p:cNvSpPr>
              <a:spLocks noChangeShapeType="1"/>
            </p:cNvSpPr>
            <p:nvPr/>
          </p:nvSpPr>
          <p:spPr bwMode="auto">
            <a:xfrm>
              <a:off x="6242462" y="2948400"/>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Line 62"/>
            <p:cNvSpPr>
              <a:spLocks noChangeShapeType="1"/>
            </p:cNvSpPr>
            <p:nvPr/>
          </p:nvSpPr>
          <p:spPr bwMode="auto">
            <a:xfrm>
              <a:off x="6242462" y="2872200"/>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Line 63"/>
            <p:cNvSpPr>
              <a:spLocks noChangeShapeType="1"/>
            </p:cNvSpPr>
            <p:nvPr/>
          </p:nvSpPr>
          <p:spPr bwMode="auto">
            <a:xfrm>
              <a:off x="6309137" y="2872200"/>
              <a:ext cx="0" cy="73025"/>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64"/>
            <p:cNvSpPr>
              <a:spLocks noChangeShapeType="1"/>
            </p:cNvSpPr>
            <p:nvPr/>
          </p:nvSpPr>
          <p:spPr bwMode="auto">
            <a:xfrm>
              <a:off x="4618450" y="2948400"/>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Line 65"/>
            <p:cNvSpPr>
              <a:spLocks noChangeShapeType="1"/>
            </p:cNvSpPr>
            <p:nvPr/>
          </p:nvSpPr>
          <p:spPr bwMode="auto">
            <a:xfrm>
              <a:off x="4618450" y="2872200"/>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Line 66"/>
            <p:cNvSpPr>
              <a:spLocks noChangeShapeType="1"/>
            </p:cNvSpPr>
            <p:nvPr/>
          </p:nvSpPr>
          <p:spPr bwMode="auto">
            <a:xfrm>
              <a:off x="4681950" y="2872200"/>
              <a:ext cx="3175" cy="7143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Line 67"/>
            <p:cNvSpPr>
              <a:spLocks noChangeShapeType="1"/>
            </p:cNvSpPr>
            <p:nvPr/>
          </p:nvSpPr>
          <p:spPr bwMode="auto">
            <a:xfrm>
              <a:off x="3672300" y="2976975"/>
              <a:ext cx="130175"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Line 68"/>
            <p:cNvSpPr>
              <a:spLocks noChangeShapeType="1"/>
            </p:cNvSpPr>
            <p:nvPr/>
          </p:nvSpPr>
          <p:spPr bwMode="auto">
            <a:xfrm>
              <a:off x="3672300" y="2907125"/>
              <a:ext cx="130175"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Line 69"/>
            <p:cNvSpPr>
              <a:spLocks noChangeShapeType="1"/>
            </p:cNvSpPr>
            <p:nvPr/>
          </p:nvSpPr>
          <p:spPr bwMode="auto">
            <a:xfrm>
              <a:off x="3738975" y="2907125"/>
              <a:ext cx="0" cy="6508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Line 70"/>
            <p:cNvSpPr>
              <a:spLocks noChangeShapeType="1"/>
            </p:cNvSpPr>
            <p:nvPr/>
          </p:nvSpPr>
          <p:spPr bwMode="auto">
            <a:xfrm>
              <a:off x="2943637" y="3080162"/>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Line 71"/>
            <p:cNvSpPr>
              <a:spLocks noChangeShapeType="1"/>
            </p:cNvSpPr>
            <p:nvPr/>
          </p:nvSpPr>
          <p:spPr bwMode="auto">
            <a:xfrm>
              <a:off x="2943637" y="3005550"/>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Line 72"/>
            <p:cNvSpPr>
              <a:spLocks noChangeShapeType="1"/>
            </p:cNvSpPr>
            <p:nvPr/>
          </p:nvSpPr>
          <p:spPr bwMode="auto">
            <a:xfrm>
              <a:off x="3010312" y="3005550"/>
              <a:ext cx="0" cy="7143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Line 73"/>
            <p:cNvSpPr>
              <a:spLocks noChangeShapeType="1"/>
            </p:cNvSpPr>
            <p:nvPr/>
          </p:nvSpPr>
          <p:spPr bwMode="auto">
            <a:xfrm>
              <a:off x="2227675" y="3226212"/>
              <a:ext cx="127000"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Line 74"/>
            <p:cNvSpPr>
              <a:spLocks noChangeShapeType="1"/>
            </p:cNvSpPr>
            <p:nvPr/>
          </p:nvSpPr>
          <p:spPr bwMode="auto">
            <a:xfrm>
              <a:off x="2227675" y="3164300"/>
              <a:ext cx="127000"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Line 75"/>
            <p:cNvSpPr>
              <a:spLocks noChangeShapeType="1"/>
            </p:cNvSpPr>
            <p:nvPr/>
          </p:nvSpPr>
          <p:spPr bwMode="auto">
            <a:xfrm>
              <a:off x="2294350" y="3164300"/>
              <a:ext cx="0" cy="5873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Line 77"/>
            <p:cNvSpPr>
              <a:spLocks noChangeShapeType="1"/>
            </p:cNvSpPr>
            <p:nvPr/>
          </p:nvSpPr>
          <p:spPr bwMode="auto">
            <a:xfrm>
              <a:off x="1837150" y="3329400"/>
              <a:ext cx="127000"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Line 78"/>
            <p:cNvSpPr>
              <a:spLocks noChangeShapeType="1"/>
            </p:cNvSpPr>
            <p:nvPr/>
          </p:nvSpPr>
          <p:spPr bwMode="auto">
            <a:xfrm>
              <a:off x="1837150" y="3265900"/>
              <a:ext cx="127000"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Line 79"/>
            <p:cNvSpPr>
              <a:spLocks noChangeShapeType="1"/>
            </p:cNvSpPr>
            <p:nvPr/>
          </p:nvSpPr>
          <p:spPr bwMode="auto">
            <a:xfrm>
              <a:off x="1905412" y="3265900"/>
              <a:ext cx="0" cy="60325"/>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Line 81"/>
            <p:cNvSpPr>
              <a:spLocks noChangeShapeType="1"/>
            </p:cNvSpPr>
            <p:nvPr/>
          </p:nvSpPr>
          <p:spPr bwMode="auto">
            <a:xfrm>
              <a:off x="1653000" y="3405600"/>
              <a:ext cx="130175"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Line 82"/>
            <p:cNvSpPr>
              <a:spLocks noChangeShapeType="1"/>
            </p:cNvSpPr>
            <p:nvPr/>
          </p:nvSpPr>
          <p:spPr bwMode="auto">
            <a:xfrm>
              <a:off x="1653000" y="3335750"/>
              <a:ext cx="130175"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Line 83"/>
            <p:cNvSpPr>
              <a:spLocks noChangeShapeType="1"/>
            </p:cNvSpPr>
            <p:nvPr/>
          </p:nvSpPr>
          <p:spPr bwMode="auto">
            <a:xfrm>
              <a:off x="1721262" y="3335750"/>
              <a:ext cx="0" cy="66675"/>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28" name="Title 1"/>
          <p:cNvSpPr>
            <a:spLocks noGrp="1"/>
          </p:cNvSpPr>
          <p:nvPr>
            <p:ph type="title" idx="4294967295"/>
          </p:nvPr>
        </p:nvSpPr>
        <p:spPr bwMode="auto">
          <a:xfrm>
            <a:off x="0" y="320675"/>
            <a:ext cx="7920038"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GB" altLang="en-US" sz="3200" dirty="0">
                <a:solidFill>
                  <a:schemeClr val="tx1"/>
                </a:solidFill>
              </a:rPr>
              <a:t>Insulin dose from baseline to Month 6</a:t>
            </a:r>
          </a:p>
        </p:txBody>
      </p:sp>
      <p:sp>
        <p:nvSpPr>
          <p:cNvPr id="121" name="TextBox 9"/>
          <p:cNvSpPr txBox="1">
            <a:spLocks noChangeArrowheads="1"/>
          </p:cNvSpPr>
          <p:nvPr/>
        </p:nvSpPr>
        <p:spPr bwMode="auto">
          <a:xfrm>
            <a:off x="2000251" y="5698083"/>
            <a:ext cx="84677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en-US" sz="800" dirty="0" err="1"/>
              <a:t>mITT</a:t>
            </a:r>
            <a:r>
              <a:rPr lang="en-US" sz="800" dirty="0"/>
              <a:t> population</a:t>
            </a:r>
            <a:br>
              <a:rPr lang="en-US" sz="800" dirty="0"/>
            </a:br>
            <a:r>
              <a:rPr lang="en-US" sz="800" dirty="0"/>
              <a:t>LOCF, last observation carried forward</a:t>
            </a:r>
            <a:br>
              <a:rPr lang="en-US" sz="800" dirty="0"/>
            </a:br>
            <a:r>
              <a:rPr lang="en-US" sz="800" dirty="0"/>
              <a:t>1. Adapted from </a:t>
            </a:r>
            <a:r>
              <a:rPr lang="en-US" sz="800" dirty="0" err="1"/>
              <a:t>Yki-Järvinen</a:t>
            </a:r>
            <a:r>
              <a:rPr lang="en-US" sz="800" dirty="0"/>
              <a:t> H et al. Diabetes Care. 2014</a:t>
            </a:r>
            <a:r>
              <a:rPr lang="en-GB" sz="800" dirty="0"/>
              <a:t>;37:3235-43</a:t>
            </a:r>
            <a:r>
              <a:rPr lang="en-AU" sz="800" dirty="0"/>
              <a:t>;</a:t>
            </a:r>
          </a:p>
          <a:p>
            <a:r>
              <a:rPr lang="en-US" sz="800" dirty="0"/>
              <a:t>2. Data on file, Sanofi response to D80 CHMP List of Questions (post-hoc analysis):  E19_Insulin </a:t>
            </a:r>
            <a:r>
              <a:rPr lang="en-US" sz="800" dirty="0" err="1"/>
              <a:t>dose_Absolute</a:t>
            </a:r>
            <a:r>
              <a:rPr lang="en-US" sz="800" dirty="0"/>
              <a:t> and Relative differences_M12_2014-09-03. doc </a:t>
            </a:r>
            <a:r>
              <a:rPr lang="en-US" sz="800" dirty="0" err="1"/>
              <a:t>pg</a:t>
            </a:r>
            <a:r>
              <a:rPr lang="en-US" sz="800" dirty="0"/>
              <a:t> 11, 12</a:t>
            </a:r>
            <a:endParaRPr lang="en-GB" sz="800" dirty="0"/>
          </a:p>
          <a:p>
            <a:endParaRPr lang="en-US" sz="800" dirty="0"/>
          </a:p>
        </p:txBody>
      </p:sp>
      <p:sp>
        <p:nvSpPr>
          <p:cNvPr id="122" name="Line 24"/>
          <p:cNvSpPr>
            <a:spLocks noChangeShapeType="1"/>
          </p:cNvSpPr>
          <p:nvPr/>
        </p:nvSpPr>
        <p:spPr bwMode="auto">
          <a:xfrm>
            <a:off x="5733352" y="2628206"/>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25"/>
          <p:cNvSpPr>
            <a:spLocks noChangeShapeType="1"/>
          </p:cNvSpPr>
          <p:nvPr/>
        </p:nvSpPr>
        <p:spPr bwMode="auto">
          <a:xfrm>
            <a:off x="5733352" y="2551062"/>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6"/>
          <p:cNvSpPr>
            <a:spLocks noChangeShapeType="1"/>
          </p:cNvSpPr>
          <p:nvPr/>
        </p:nvSpPr>
        <p:spPr bwMode="auto">
          <a:xfrm>
            <a:off x="5793924" y="2535320"/>
            <a:ext cx="0" cy="9048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4"/>
          <p:cNvSpPr>
            <a:spLocks noChangeShapeType="1"/>
          </p:cNvSpPr>
          <p:nvPr/>
        </p:nvSpPr>
        <p:spPr bwMode="auto">
          <a:xfrm>
            <a:off x="7779481" y="2626535"/>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
          <p:cNvSpPr>
            <a:spLocks noChangeShapeType="1"/>
          </p:cNvSpPr>
          <p:nvPr/>
        </p:nvSpPr>
        <p:spPr bwMode="auto">
          <a:xfrm>
            <a:off x="7779481" y="2531285"/>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6"/>
          <p:cNvSpPr>
            <a:spLocks noChangeShapeType="1"/>
          </p:cNvSpPr>
          <p:nvPr/>
        </p:nvSpPr>
        <p:spPr bwMode="auto">
          <a:xfrm>
            <a:off x="7841394" y="2531285"/>
            <a:ext cx="0" cy="9048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8"/>
          <p:cNvSpPr>
            <a:spLocks noChangeShapeType="1"/>
          </p:cNvSpPr>
          <p:nvPr/>
        </p:nvSpPr>
        <p:spPr bwMode="auto">
          <a:xfrm>
            <a:off x="7382607" y="2594785"/>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29"/>
          <p:cNvSpPr>
            <a:spLocks noChangeShapeType="1"/>
          </p:cNvSpPr>
          <p:nvPr/>
        </p:nvSpPr>
        <p:spPr bwMode="auto">
          <a:xfrm>
            <a:off x="7382607" y="2516997"/>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30"/>
          <p:cNvSpPr>
            <a:spLocks noChangeShapeType="1"/>
          </p:cNvSpPr>
          <p:nvPr/>
        </p:nvSpPr>
        <p:spPr bwMode="auto">
          <a:xfrm>
            <a:off x="7446106" y="2516997"/>
            <a:ext cx="0" cy="7620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32"/>
          <p:cNvSpPr>
            <a:spLocks noChangeShapeType="1"/>
          </p:cNvSpPr>
          <p:nvPr/>
        </p:nvSpPr>
        <p:spPr bwMode="auto">
          <a:xfrm>
            <a:off x="4810857" y="2667810"/>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33"/>
          <p:cNvSpPr>
            <a:spLocks noChangeShapeType="1"/>
          </p:cNvSpPr>
          <p:nvPr/>
        </p:nvSpPr>
        <p:spPr bwMode="auto">
          <a:xfrm>
            <a:off x="4810857" y="2593197"/>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34"/>
          <p:cNvSpPr>
            <a:spLocks noChangeShapeType="1"/>
          </p:cNvSpPr>
          <p:nvPr/>
        </p:nvSpPr>
        <p:spPr bwMode="auto">
          <a:xfrm>
            <a:off x="4874356" y="2593197"/>
            <a:ext cx="0" cy="7143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36"/>
          <p:cNvSpPr>
            <a:spLocks noChangeShapeType="1"/>
          </p:cNvSpPr>
          <p:nvPr/>
        </p:nvSpPr>
        <p:spPr bwMode="auto">
          <a:xfrm>
            <a:off x="4086956" y="2815447"/>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37"/>
          <p:cNvSpPr>
            <a:spLocks noChangeShapeType="1"/>
          </p:cNvSpPr>
          <p:nvPr/>
        </p:nvSpPr>
        <p:spPr bwMode="auto">
          <a:xfrm>
            <a:off x="4086956" y="2740835"/>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38"/>
          <p:cNvSpPr>
            <a:spLocks noChangeShapeType="1"/>
          </p:cNvSpPr>
          <p:nvPr/>
        </p:nvSpPr>
        <p:spPr bwMode="auto">
          <a:xfrm>
            <a:off x="4150456" y="2740835"/>
            <a:ext cx="0" cy="7143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40"/>
          <p:cNvSpPr>
            <a:spLocks noChangeShapeType="1"/>
          </p:cNvSpPr>
          <p:nvPr/>
        </p:nvSpPr>
        <p:spPr bwMode="auto">
          <a:xfrm>
            <a:off x="3345594" y="3075797"/>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41"/>
          <p:cNvSpPr>
            <a:spLocks noChangeShapeType="1"/>
          </p:cNvSpPr>
          <p:nvPr/>
        </p:nvSpPr>
        <p:spPr bwMode="auto">
          <a:xfrm>
            <a:off x="3345594" y="3002772"/>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42"/>
          <p:cNvSpPr>
            <a:spLocks noChangeShapeType="1"/>
          </p:cNvSpPr>
          <p:nvPr/>
        </p:nvSpPr>
        <p:spPr bwMode="auto">
          <a:xfrm>
            <a:off x="3407506" y="3002772"/>
            <a:ext cx="0" cy="7143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44"/>
          <p:cNvSpPr>
            <a:spLocks noChangeShapeType="1"/>
          </p:cNvSpPr>
          <p:nvPr/>
        </p:nvSpPr>
        <p:spPr bwMode="auto">
          <a:xfrm>
            <a:off x="2972531" y="3221847"/>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45"/>
          <p:cNvSpPr>
            <a:spLocks noChangeShapeType="1"/>
          </p:cNvSpPr>
          <p:nvPr/>
        </p:nvSpPr>
        <p:spPr bwMode="auto">
          <a:xfrm>
            <a:off x="2972531" y="3163110"/>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48"/>
          <p:cNvSpPr>
            <a:spLocks noChangeShapeType="1"/>
          </p:cNvSpPr>
          <p:nvPr/>
        </p:nvSpPr>
        <p:spPr bwMode="auto">
          <a:xfrm>
            <a:off x="2791557" y="3325035"/>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49"/>
          <p:cNvSpPr>
            <a:spLocks noChangeShapeType="1"/>
          </p:cNvSpPr>
          <p:nvPr/>
        </p:nvSpPr>
        <p:spPr bwMode="auto">
          <a:xfrm>
            <a:off x="2791557" y="3264710"/>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50"/>
          <p:cNvSpPr>
            <a:spLocks noChangeShapeType="1"/>
          </p:cNvSpPr>
          <p:nvPr/>
        </p:nvSpPr>
        <p:spPr bwMode="auto">
          <a:xfrm>
            <a:off x="2853469" y="3264710"/>
            <a:ext cx="0" cy="5873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Freeform 27"/>
          <p:cNvSpPr>
            <a:spLocks/>
          </p:cNvSpPr>
          <p:nvPr/>
        </p:nvSpPr>
        <p:spPr bwMode="auto">
          <a:xfrm>
            <a:off x="7798532" y="2521761"/>
            <a:ext cx="85725" cy="85725"/>
          </a:xfrm>
          <a:custGeom>
            <a:avLst/>
            <a:gdLst>
              <a:gd name="T0" fmla="*/ 0 w 54"/>
              <a:gd name="T1" fmla="*/ 54 h 54"/>
              <a:gd name="T2" fmla="*/ 27 w 54"/>
              <a:gd name="T3" fmla="*/ 0 h 54"/>
              <a:gd name="T4" fmla="*/ 54 w 54"/>
              <a:gd name="T5" fmla="*/ 54 h 54"/>
              <a:gd name="T6" fmla="*/ 0 w 54"/>
              <a:gd name="T7" fmla="*/ 54 h 54"/>
              <a:gd name="T8" fmla="*/ 0 w 54"/>
              <a:gd name="T9" fmla="*/ 54 h 54"/>
            </a:gdLst>
            <a:ahLst/>
            <a:cxnLst>
              <a:cxn ang="0">
                <a:pos x="T0" y="T1"/>
              </a:cxn>
              <a:cxn ang="0">
                <a:pos x="T2" y="T3"/>
              </a:cxn>
              <a:cxn ang="0">
                <a:pos x="T4" y="T5"/>
              </a:cxn>
              <a:cxn ang="0">
                <a:pos x="T6" y="T7"/>
              </a:cxn>
              <a:cxn ang="0">
                <a:pos x="T8" y="T9"/>
              </a:cxn>
            </a:cxnLst>
            <a:rect l="0" t="0" r="r" b="b"/>
            <a:pathLst>
              <a:path w="54" h="54">
                <a:moveTo>
                  <a:pt x="0" y="54"/>
                </a:moveTo>
                <a:lnTo>
                  <a:pt x="27" y="0"/>
                </a:lnTo>
                <a:lnTo>
                  <a:pt x="54"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31"/>
          <p:cNvSpPr>
            <a:spLocks/>
          </p:cNvSpPr>
          <p:nvPr/>
        </p:nvSpPr>
        <p:spPr bwMode="auto">
          <a:xfrm>
            <a:off x="7403245" y="2502711"/>
            <a:ext cx="85725" cy="85725"/>
          </a:xfrm>
          <a:custGeom>
            <a:avLst/>
            <a:gdLst>
              <a:gd name="T0" fmla="*/ 0 w 54"/>
              <a:gd name="T1" fmla="*/ 54 h 54"/>
              <a:gd name="T2" fmla="*/ 27 w 54"/>
              <a:gd name="T3" fmla="*/ 0 h 54"/>
              <a:gd name="T4" fmla="*/ 54 w 54"/>
              <a:gd name="T5" fmla="*/ 54 h 54"/>
              <a:gd name="T6" fmla="*/ 0 w 54"/>
              <a:gd name="T7" fmla="*/ 54 h 54"/>
              <a:gd name="T8" fmla="*/ 0 w 54"/>
              <a:gd name="T9" fmla="*/ 54 h 54"/>
            </a:gdLst>
            <a:ahLst/>
            <a:cxnLst>
              <a:cxn ang="0">
                <a:pos x="T0" y="T1"/>
              </a:cxn>
              <a:cxn ang="0">
                <a:pos x="T2" y="T3"/>
              </a:cxn>
              <a:cxn ang="0">
                <a:pos x="T4" y="T5"/>
              </a:cxn>
              <a:cxn ang="0">
                <a:pos x="T6" y="T7"/>
              </a:cxn>
              <a:cxn ang="0">
                <a:pos x="T8" y="T9"/>
              </a:cxn>
            </a:cxnLst>
            <a:rect l="0" t="0" r="r" b="b"/>
            <a:pathLst>
              <a:path w="54" h="54">
                <a:moveTo>
                  <a:pt x="0" y="54"/>
                </a:moveTo>
                <a:lnTo>
                  <a:pt x="27" y="0"/>
                </a:lnTo>
                <a:lnTo>
                  <a:pt x="54"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35"/>
          <p:cNvSpPr>
            <a:spLocks/>
          </p:cNvSpPr>
          <p:nvPr/>
        </p:nvSpPr>
        <p:spPr bwMode="auto">
          <a:xfrm>
            <a:off x="4831495" y="2578911"/>
            <a:ext cx="85725" cy="85725"/>
          </a:xfrm>
          <a:custGeom>
            <a:avLst/>
            <a:gdLst>
              <a:gd name="T0" fmla="*/ 0 w 54"/>
              <a:gd name="T1" fmla="*/ 54 h 54"/>
              <a:gd name="T2" fmla="*/ 27 w 54"/>
              <a:gd name="T3" fmla="*/ 0 h 54"/>
              <a:gd name="T4" fmla="*/ 54 w 54"/>
              <a:gd name="T5" fmla="*/ 54 h 54"/>
              <a:gd name="T6" fmla="*/ 0 w 54"/>
              <a:gd name="T7" fmla="*/ 54 h 54"/>
              <a:gd name="T8" fmla="*/ 0 w 54"/>
              <a:gd name="T9" fmla="*/ 54 h 54"/>
            </a:gdLst>
            <a:ahLst/>
            <a:cxnLst>
              <a:cxn ang="0">
                <a:pos x="T0" y="T1"/>
              </a:cxn>
              <a:cxn ang="0">
                <a:pos x="T2" y="T3"/>
              </a:cxn>
              <a:cxn ang="0">
                <a:pos x="T4" y="T5"/>
              </a:cxn>
              <a:cxn ang="0">
                <a:pos x="T6" y="T7"/>
              </a:cxn>
              <a:cxn ang="0">
                <a:pos x="T8" y="T9"/>
              </a:cxn>
            </a:cxnLst>
            <a:rect l="0" t="0" r="r" b="b"/>
            <a:pathLst>
              <a:path w="54" h="54">
                <a:moveTo>
                  <a:pt x="0" y="54"/>
                </a:moveTo>
                <a:lnTo>
                  <a:pt x="27" y="0"/>
                </a:lnTo>
                <a:lnTo>
                  <a:pt x="54"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39"/>
          <p:cNvSpPr>
            <a:spLocks/>
          </p:cNvSpPr>
          <p:nvPr/>
        </p:nvSpPr>
        <p:spPr bwMode="auto">
          <a:xfrm>
            <a:off x="4106007" y="2726548"/>
            <a:ext cx="87313" cy="85725"/>
          </a:xfrm>
          <a:custGeom>
            <a:avLst/>
            <a:gdLst>
              <a:gd name="T0" fmla="*/ 0 w 55"/>
              <a:gd name="T1" fmla="*/ 54 h 54"/>
              <a:gd name="T2" fmla="*/ 28 w 55"/>
              <a:gd name="T3" fmla="*/ 0 h 54"/>
              <a:gd name="T4" fmla="*/ 55 w 55"/>
              <a:gd name="T5" fmla="*/ 54 h 54"/>
              <a:gd name="T6" fmla="*/ 0 w 55"/>
              <a:gd name="T7" fmla="*/ 54 h 54"/>
              <a:gd name="T8" fmla="*/ 0 w 55"/>
              <a:gd name="T9" fmla="*/ 54 h 54"/>
            </a:gdLst>
            <a:ahLst/>
            <a:cxnLst>
              <a:cxn ang="0">
                <a:pos x="T0" y="T1"/>
              </a:cxn>
              <a:cxn ang="0">
                <a:pos x="T2" y="T3"/>
              </a:cxn>
              <a:cxn ang="0">
                <a:pos x="T4" y="T5"/>
              </a:cxn>
              <a:cxn ang="0">
                <a:pos x="T6" y="T7"/>
              </a:cxn>
              <a:cxn ang="0">
                <a:pos x="T8" y="T9"/>
              </a:cxn>
            </a:cxnLst>
            <a:rect l="0" t="0" r="r" b="b"/>
            <a:pathLst>
              <a:path w="55" h="54">
                <a:moveTo>
                  <a:pt x="0" y="54"/>
                </a:moveTo>
                <a:lnTo>
                  <a:pt x="28" y="0"/>
                </a:lnTo>
                <a:lnTo>
                  <a:pt x="55"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43"/>
          <p:cNvSpPr>
            <a:spLocks/>
          </p:cNvSpPr>
          <p:nvPr/>
        </p:nvSpPr>
        <p:spPr bwMode="auto">
          <a:xfrm>
            <a:off x="3367819" y="2994836"/>
            <a:ext cx="84138" cy="85725"/>
          </a:xfrm>
          <a:custGeom>
            <a:avLst/>
            <a:gdLst>
              <a:gd name="T0" fmla="*/ 0 w 53"/>
              <a:gd name="T1" fmla="*/ 54 h 54"/>
              <a:gd name="T2" fmla="*/ 25 w 53"/>
              <a:gd name="T3" fmla="*/ 0 h 54"/>
              <a:gd name="T4" fmla="*/ 53 w 53"/>
              <a:gd name="T5" fmla="*/ 54 h 54"/>
              <a:gd name="T6" fmla="*/ 0 w 53"/>
              <a:gd name="T7" fmla="*/ 54 h 54"/>
              <a:gd name="T8" fmla="*/ 0 w 53"/>
              <a:gd name="T9" fmla="*/ 54 h 54"/>
            </a:gdLst>
            <a:ahLst/>
            <a:cxnLst>
              <a:cxn ang="0">
                <a:pos x="T0" y="T1"/>
              </a:cxn>
              <a:cxn ang="0">
                <a:pos x="T2" y="T3"/>
              </a:cxn>
              <a:cxn ang="0">
                <a:pos x="T4" y="T5"/>
              </a:cxn>
              <a:cxn ang="0">
                <a:pos x="T6" y="T7"/>
              </a:cxn>
              <a:cxn ang="0">
                <a:pos x="T8" y="T9"/>
              </a:cxn>
            </a:cxnLst>
            <a:rect l="0" t="0" r="r" b="b"/>
            <a:pathLst>
              <a:path w="53" h="54">
                <a:moveTo>
                  <a:pt x="0" y="54"/>
                </a:moveTo>
                <a:lnTo>
                  <a:pt x="25" y="0"/>
                </a:lnTo>
                <a:lnTo>
                  <a:pt x="53"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47"/>
          <p:cNvSpPr>
            <a:spLocks/>
          </p:cNvSpPr>
          <p:nvPr/>
        </p:nvSpPr>
        <p:spPr bwMode="auto">
          <a:xfrm>
            <a:off x="2994757" y="3150410"/>
            <a:ext cx="85725" cy="84138"/>
          </a:xfrm>
          <a:custGeom>
            <a:avLst/>
            <a:gdLst>
              <a:gd name="T0" fmla="*/ 0 w 54"/>
              <a:gd name="T1" fmla="*/ 53 h 53"/>
              <a:gd name="T2" fmla="*/ 27 w 54"/>
              <a:gd name="T3" fmla="*/ 0 h 53"/>
              <a:gd name="T4" fmla="*/ 54 w 54"/>
              <a:gd name="T5" fmla="*/ 53 h 53"/>
              <a:gd name="T6" fmla="*/ 0 w 54"/>
              <a:gd name="T7" fmla="*/ 53 h 53"/>
              <a:gd name="T8" fmla="*/ 0 w 54"/>
              <a:gd name="T9" fmla="*/ 53 h 53"/>
            </a:gdLst>
            <a:ahLst/>
            <a:cxnLst>
              <a:cxn ang="0">
                <a:pos x="T0" y="T1"/>
              </a:cxn>
              <a:cxn ang="0">
                <a:pos x="T2" y="T3"/>
              </a:cxn>
              <a:cxn ang="0">
                <a:pos x="T4" y="T5"/>
              </a:cxn>
              <a:cxn ang="0">
                <a:pos x="T6" y="T7"/>
              </a:cxn>
              <a:cxn ang="0">
                <a:pos x="T8" y="T9"/>
              </a:cxn>
            </a:cxnLst>
            <a:rect l="0" t="0" r="r" b="b"/>
            <a:pathLst>
              <a:path w="54" h="53">
                <a:moveTo>
                  <a:pt x="0" y="53"/>
                </a:moveTo>
                <a:lnTo>
                  <a:pt x="27" y="0"/>
                </a:lnTo>
                <a:lnTo>
                  <a:pt x="54" y="53"/>
                </a:lnTo>
                <a:lnTo>
                  <a:pt x="0" y="53"/>
                </a:lnTo>
                <a:lnTo>
                  <a:pt x="0" y="53"/>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51"/>
          <p:cNvSpPr>
            <a:spLocks/>
          </p:cNvSpPr>
          <p:nvPr/>
        </p:nvSpPr>
        <p:spPr bwMode="auto">
          <a:xfrm>
            <a:off x="2812194" y="3253597"/>
            <a:ext cx="84138" cy="84138"/>
          </a:xfrm>
          <a:custGeom>
            <a:avLst/>
            <a:gdLst>
              <a:gd name="T0" fmla="*/ 0 w 53"/>
              <a:gd name="T1" fmla="*/ 53 h 53"/>
              <a:gd name="T2" fmla="*/ 26 w 53"/>
              <a:gd name="T3" fmla="*/ 0 h 53"/>
              <a:gd name="T4" fmla="*/ 53 w 53"/>
              <a:gd name="T5" fmla="*/ 53 h 53"/>
              <a:gd name="T6" fmla="*/ 0 w 53"/>
              <a:gd name="T7" fmla="*/ 53 h 53"/>
              <a:gd name="T8" fmla="*/ 0 w 53"/>
              <a:gd name="T9" fmla="*/ 53 h 53"/>
            </a:gdLst>
            <a:ahLst/>
            <a:cxnLst>
              <a:cxn ang="0">
                <a:pos x="T0" y="T1"/>
              </a:cxn>
              <a:cxn ang="0">
                <a:pos x="T2" y="T3"/>
              </a:cxn>
              <a:cxn ang="0">
                <a:pos x="T4" y="T5"/>
              </a:cxn>
              <a:cxn ang="0">
                <a:pos x="T6" y="T7"/>
              </a:cxn>
              <a:cxn ang="0">
                <a:pos x="T8" y="T9"/>
              </a:cxn>
            </a:cxnLst>
            <a:rect l="0" t="0" r="r" b="b"/>
            <a:pathLst>
              <a:path w="53" h="53">
                <a:moveTo>
                  <a:pt x="0" y="53"/>
                </a:moveTo>
                <a:lnTo>
                  <a:pt x="26" y="0"/>
                </a:lnTo>
                <a:lnTo>
                  <a:pt x="53" y="53"/>
                </a:lnTo>
                <a:lnTo>
                  <a:pt x="0" y="53"/>
                </a:lnTo>
                <a:lnTo>
                  <a:pt x="0" y="53"/>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40"/>
          <p:cNvSpPr>
            <a:spLocks noChangeArrowheads="1"/>
          </p:cNvSpPr>
          <p:nvPr/>
        </p:nvSpPr>
        <p:spPr bwMode="auto">
          <a:xfrm rot="16200000">
            <a:off x="3856469" y="-165319"/>
            <a:ext cx="215444" cy="3572524"/>
          </a:xfrm>
          <a:prstGeom prst="rect">
            <a:avLst/>
          </a:prstGeom>
          <a:noFill/>
          <a:ln>
            <a:noFill/>
          </a:ln>
          <a:extLst/>
        </p:spPr>
        <p:txBody>
          <a:bodyPr vert="vert" wrap="squar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r>
              <a:rPr lang="en-US" altLang="en-US" sz="1400" b="1" kern="0" dirty="0">
                <a:ea typeface="ＭＳ Ｐゴシック" charset="0"/>
              </a:rPr>
              <a:t>Mean (SE) insulin dose, U/kg/day (LOCF)</a:t>
            </a:r>
            <a:r>
              <a:rPr lang="en-US" altLang="en-US" sz="1400" b="1" kern="0" baseline="30000" dirty="0">
                <a:ea typeface="ＭＳ Ｐゴシック" charset="0"/>
              </a:rPr>
              <a:t>1</a:t>
            </a:r>
          </a:p>
        </p:txBody>
      </p:sp>
      <p:sp>
        <p:nvSpPr>
          <p:cNvPr id="192" name="Rectangle 171"/>
          <p:cNvSpPr>
            <a:spLocks noChangeArrowheads="1"/>
          </p:cNvSpPr>
          <p:nvPr/>
        </p:nvSpPr>
        <p:spPr bwMode="auto">
          <a:xfrm>
            <a:off x="2267367" y="4845725"/>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0.0</a:t>
            </a:r>
            <a:endParaRPr lang="en-US" altLang="en-US" sz="1400" kern="0" dirty="0">
              <a:solidFill>
                <a:srgbClr val="4D4D4F"/>
              </a:solidFill>
              <a:ea typeface="ＭＳ Ｐゴシック" charset="0"/>
            </a:endParaRPr>
          </a:p>
        </p:txBody>
      </p:sp>
      <p:sp>
        <p:nvSpPr>
          <p:cNvPr id="193" name="Rectangle 180"/>
          <p:cNvSpPr>
            <a:spLocks noChangeArrowheads="1"/>
          </p:cNvSpPr>
          <p:nvPr/>
        </p:nvSpPr>
        <p:spPr bwMode="auto">
          <a:xfrm>
            <a:off x="2666636" y="5155288"/>
            <a:ext cx="219612"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400" kern="0" dirty="0">
                <a:solidFill>
                  <a:srgbClr val="4D4D4F"/>
                </a:solidFill>
                <a:ea typeface="ＭＳ Ｐゴシック" charset="0"/>
              </a:rPr>
              <a:t>BL</a:t>
            </a:r>
          </a:p>
        </p:txBody>
      </p:sp>
      <p:sp>
        <p:nvSpPr>
          <p:cNvPr id="194" name="Rectangle 183"/>
          <p:cNvSpPr>
            <a:spLocks noChangeArrowheads="1"/>
          </p:cNvSpPr>
          <p:nvPr/>
        </p:nvSpPr>
        <p:spPr bwMode="auto">
          <a:xfrm>
            <a:off x="5123774" y="5098138"/>
            <a:ext cx="65"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endParaRPr lang="en-US" altLang="en-US" sz="1400" kern="0" dirty="0">
              <a:solidFill>
                <a:srgbClr val="444492"/>
              </a:solidFill>
              <a:ea typeface="ＭＳ Ｐゴシック" charset="0"/>
            </a:endParaRPr>
          </a:p>
        </p:txBody>
      </p:sp>
      <p:sp>
        <p:nvSpPr>
          <p:cNvPr id="195" name="Rectangle 194"/>
          <p:cNvSpPr>
            <a:spLocks noChangeArrowheads="1"/>
          </p:cNvSpPr>
          <p:nvPr/>
        </p:nvSpPr>
        <p:spPr bwMode="auto">
          <a:xfrm>
            <a:off x="4736035" y="5156082"/>
            <a:ext cx="368691"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400" kern="0" dirty="0">
                <a:solidFill>
                  <a:srgbClr val="4D4D4F"/>
                </a:solidFill>
                <a:ea typeface="ＭＳ Ｐゴシック" charset="0"/>
              </a:rPr>
              <a:t>W12</a:t>
            </a:r>
          </a:p>
        </p:txBody>
      </p:sp>
      <p:sp>
        <p:nvSpPr>
          <p:cNvPr id="197" name="Rectangle 183"/>
          <p:cNvSpPr>
            <a:spLocks noChangeArrowheads="1"/>
          </p:cNvSpPr>
          <p:nvPr/>
        </p:nvSpPr>
        <p:spPr bwMode="auto">
          <a:xfrm>
            <a:off x="7786150" y="4730391"/>
            <a:ext cx="477695"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ct val="0"/>
              </a:spcBef>
              <a:buClrTx/>
              <a:buFontTx/>
              <a:buNone/>
              <a:defRPr/>
            </a:pPr>
            <a:r>
              <a:rPr lang="en-US" altLang="en-US" sz="1400" kern="0" dirty="0">
                <a:ea typeface="ＭＳ Ｐゴシック" charset="0"/>
              </a:rPr>
              <a:t>LOCF</a:t>
            </a:r>
          </a:p>
        </p:txBody>
      </p:sp>
      <p:sp>
        <p:nvSpPr>
          <p:cNvPr id="198" name="Rectangle 171"/>
          <p:cNvSpPr>
            <a:spLocks noChangeArrowheads="1"/>
          </p:cNvSpPr>
          <p:nvPr/>
        </p:nvSpPr>
        <p:spPr bwMode="auto">
          <a:xfrm>
            <a:off x="2267367" y="3805446"/>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0.4</a:t>
            </a:r>
            <a:endParaRPr lang="en-US" altLang="en-US" sz="1400" kern="0" dirty="0">
              <a:solidFill>
                <a:srgbClr val="4D4D4F"/>
              </a:solidFill>
              <a:ea typeface="ＭＳ Ｐゴシック" charset="0"/>
            </a:endParaRPr>
          </a:p>
        </p:txBody>
      </p:sp>
      <p:sp>
        <p:nvSpPr>
          <p:cNvPr id="199" name="Rectangle 171"/>
          <p:cNvSpPr>
            <a:spLocks noChangeArrowheads="1"/>
          </p:cNvSpPr>
          <p:nvPr/>
        </p:nvSpPr>
        <p:spPr bwMode="auto">
          <a:xfrm>
            <a:off x="2267367" y="3300810"/>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0.6</a:t>
            </a:r>
            <a:endParaRPr lang="en-US" altLang="en-US" sz="1400" kern="0" dirty="0">
              <a:solidFill>
                <a:srgbClr val="4D4D4F"/>
              </a:solidFill>
              <a:ea typeface="ＭＳ Ｐゴシック" charset="0"/>
            </a:endParaRPr>
          </a:p>
        </p:txBody>
      </p:sp>
      <p:sp>
        <p:nvSpPr>
          <p:cNvPr id="200" name="Rectangle 171"/>
          <p:cNvSpPr>
            <a:spLocks noChangeArrowheads="1"/>
          </p:cNvSpPr>
          <p:nvPr/>
        </p:nvSpPr>
        <p:spPr bwMode="auto">
          <a:xfrm>
            <a:off x="2267367" y="2781896"/>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0.8</a:t>
            </a:r>
            <a:endParaRPr lang="en-US" altLang="en-US" sz="1400" kern="0" dirty="0">
              <a:solidFill>
                <a:srgbClr val="4D4D4F"/>
              </a:solidFill>
              <a:ea typeface="ＭＳ Ｐゴシック" charset="0"/>
            </a:endParaRPr>
          </a:p>
        </p:txBody>
      </p:sp>
      <p:sp>
        <p:nvSpPr>
          <p:cNvPr id="201" name="Rectangle 171"/>
          <p:cNvSpPr>
            <a:spLocks noChangeArrowheads="1"/>
          </p:cNvSpPr>
          <p:nvPr/>
        </p:nvSpPr>
        <p:spPr bwMode="auto">
          <a:xfrm>
            <a:off x="2267367" y="2259370"/>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1.0</a:t>
            </a:r>
            <a:endParaRPr lang="en-US" altLang="en-US" sz="1400" kern="0" dirty="0">
              <a:solidFill>
                <a:srgbClr val="4D4D4F"/>
              </a:solidFill>
              <a:ea typeface="ＭＳ Ｐゴシック" charset="0"/>
            </a:endParaRPr>
          </a:p>
        </p:txBody>
      </p:sp>
      <p:sp>
        <p:nvSpPr>
          <p:cNvPr id="202" name="Rectangle 171"/>
          <p:cNvSpPr>
            <a:spLocks noChangeArrowheads="1"/>
          </p:cNvSpPr>
          <p:nvPr/>
        </p:nvSpPr>
        <p:spPr bwMode="auto">
          <a:xfrm>
            <a:off x="2267368" y="1765182"/>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dirty="0">
                <a:solidFill>
                  <a:srgbClr val="4D4D4F"/>
                </a:solidFill>
                <a:ea typeface="ＭＳ Ｐゴシック" charset="0"/>
              </a:rPr>
              <a:t>1.2</a:t>
            </a:r>
          </a:p>
        </p:txBody>
      </p:sp>
      <p:sp>
        <p:nvSpPr>
          <p:cNvPr id="203" name="Rectangle 183"/>
          <p:cNvSpPr>
            <a:spLocks noChangeArrowheads="1"/>
          </p:cNvSpPr>
          <p:nvPr/>
        </p:nvSpPr>
        <p:spPr bwMode="auto">
          <a:xfrm>
            <a:off x="7333711" y="5156083"/>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ctr">
              <a:lnSpc>
                <a:spcPct val="100000"/>
              </a:lnSpc>
              <a:spcBef>
                <a:spcPct val="0"/>
              </a:spcBef>
              <a:buClrTx/>
              <a:buFontTx/>
              <a:buNone/>
              <a:defRPr/>
            </a:pPr>
            <a:r>
              <a:rPr lang="en-US" altLang="en-US" sz="1400" kern="0" dirty="0">
                <a:solidFill>
                  <a:srgbClr val="4D4D4F"/>
                </a:solidFill>
                <a:ea typeface="ＭＳ Ｐゴシック" charset="0"/>
              </a:rPr>
              <a:t>M6</a:t>
            </a:r>
          </a:p>
        </p:txBody>
      </p:sp>
      <p:sp>
        <p:nvSpPr>
          <p:cNvPr id="204" name="Line 6"/>
          <p:cNvSpPr>
            <a:spLocks noChangeShapeType="1"/>
          </p:cNvSpPr>
          <p:nvPr/>
        </p:nvSpPr>
        <p:spPr bwMode="auto">
          <a:xfrm>
            <a:off x="2650269" y="1862947"/>
            <a:ext cx="0" cy="3155950"/>
          </a:xfrm>
          <a:prstGeom prst="line">
            <a:avLst/>
          </a:prstGeom>
          <a:noFill/>
          <a:ln w="19050" cap="sq">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5" name="Line 7"/>
          <p:cNvSpPr>
            <a:spLocks noChangeShapeType="1"/>
          </p:cNvSpPr>
          <p:nvPr/>
        </p:nvSpPr>
        <p:spPr bwMode="auto">
          <a:xfrm>
            <a:off x="2562956" y="4952222"/>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8"/>
          <p:cNvSpPr>
            <a:spLocks noChangeShapeType="1"/>
          </p:cNvSpPr>
          <p:nvPr/>
        </p:nvSpPr>
        <p:spPr bwMode="auto">
          <a:xfrm>
            <a:off x="2562956" y="4448985"/>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9"/>
          <p:cNvSpPr>
            <a:spLocks noChangeShapeType="1"/>
          </p:cNvSpPr>
          <p:nvPr/>
        </p:nvSpPr>
        <p:spPr bwMode="auto">
          <a:xfrm>
            <a:off x="2562956" y="3913997"/>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10"/>
          <p:cNvSpPr>
            <a:spLocks noChangeShapeType="1"/>
          </p:cNvSpPr>
          <p:nvPr/>
        </p:nvSpPr>
        <p:spPr bwMode="auto">
          <a:xfrm>
            <a:off x="2562956" y="3409172"/>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11"/>
          <p:cNvSpPr>
            <a:spLocks noChangeShapeType="1"/>
          </p:cNvSpPr>
          <p:nvPr/>
        </p:nvSpPr>
        <p:spPr bwMode="auto">
          <a:xfrm>
            <a:off x="2562956" y="1862947"/>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12"/>
          <p:cNvSpPr>
            <a:spLocks noChangeShapeType="1"/>
          </p:cNvSpPr>
          <p:nvPr/>
        </p:nvSpPr>
        <p:spPr bwMode="auto">
          <a:xfrm>
            <a:off x="2562956" y="2375710"/>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13"/>
          <p:cNvSpPr>
            <a:spLocks noChangeShapeType="1"/>
          </p:cNvSpPr>
          <p:nvPr/>
        </p:nvSpPr>
        <p:spPr bwMode="auto">
          <a:xfrm flipV="1">
            <a:off x="7908069" y="4923647"/>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14"/>
          <p:cNvSpPr>
            <a:spLocks noChangeShapeType="1"/>
          </p:cNvSpPr>
          <p:nvPr/>
        </p:nvSpPr>
        <p:spPr bwMode="auto">
          <a:xfrm flipH="1">
            <a:off x="2650270" y="5018897"/>
            <a:ext cx="5021263" cy="0"/>
          </a:xfrm>
          <a:prstGeom prst="line">
            <a:avLst/>
          </a:prstGeom>
          <a:noFill/>
          <a:ln w="19050" cap="sq">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15"/>
          <p:cNvSpPr>
            <a:spLocks noChangeShapeType="1"/>
          </p:cNvSpPr>
          <p:nvPr/>
        </p:nvSpPr>
        <p:spPr bwMode="auto">
          <a:xfrm flipV="1">
            <a:off x="2877281" y="5018898"/>
            <a:ext cx="0" cy="93663"/>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16"/>
          <p:cNvSpPr>
            <a:spLocks noChangeShapeType="1"/>
          </p:cNvSpPr>
          <p:nvPr/>
        </p:nvSpPr>
        <p:spPr bwMode="auto">
          <a:xfrm>
            <a:off x="2562956" y="2890060"/>
            <a:ext cx="77788"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17"/>
          <p:cNvSpPr>
            <a:spLocks noChangeShapeType="1"/>
          </p:cNvSpPr>
          <p:nvPr/>
        </p:nvSpPr>
        <p:spPr bwMode="auto">
          <a:xfrm flipV="1">
            <a:off x="4896581" y="5018898"/>
            <a:ext cx="0" cy="93663"/>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18"/>
          <p:cNvSpPr>
            <a:spLocks noChangeShapeType="1"/>
          </p:cNvSpPr>
          <p:nvPr/>
        </p:nvSpPr>
        <p:spPr bwMode="auto">
          <a:xfrm flipV="1">
            <a:off x="7479444" y="5018898"/>
            <a:ext cx="0" cy="93663"/>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19"/>
          <p:cNvSpPr>
            <a:spLocks noChangeShapeType="1"/>
          </p:cNvSpPr>
          <p:nvPr/>
        </p:nvSpPr>
        <p:spPr bwMode="auto">
          <a:xfrm flipV="1">
            <a:off x="7671531" y="4933172"/>
            <a:ext cx="0" cy="141288"/>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20"/>
          <p:cNvSpPr>
            <a:spLocks noChangeShapeType="1"/>
          </p:cNvSpPr>
          <p:nvPr/>
        </p:nvSpPr>
        <p:spPr bwMode="auto">
          <a:xfrm flipV="1">
            <a:off x="7736619" y="4933172"/>
            <a:ext cx="0" cy="141288"/>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52"/>
          <p:cNvSpPr>
            <a:spLocks noChangeShapeType="1"/>
          </p:cNvSpPr>
          <p:nvPr/>
        </p:nvSpPr>
        <p:spPr bwMode="auto">
          <a:xfrm flipH="1">
            <a:off x="7746145" y="5018897"/>
            <a:ext cx="161925" cy="0"/>
          </a:xfrm>
          <a:prstGeom prst="line">
            <a:avLst/>
          </a:prstGeom>
          <a:noFill/>
          <a:ln w="19050" cap="sq">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Rectangle 171"/>
          <p:cNvSpPr>
            <a:spLocks noChangeArrowheads="1"/>
          </p:cNvSpPr>
          <p:nvPr/>
        </p:nvSpPr>
        <p:spPr bwMode="auto">
          <a:xfrm>
            <a:off x="2267367" y="4342830"/>
            <a:ext cx="248466" cy="215444"/>
          </a:xfrm>
          <a:prstGeom prst="rect">
            <a:avLst/>
          </a:prstGeom>
          <a:noFill/>
          <a:ln>
            <a:noFill/>
          </a:ln>
          <a:extLst/>
        </p:spPr>
        <p:txBody>
          <a:bodyPr wrap="none" lIns="0" tIns="0" rIns="0" bIns="0" anchor="ctr">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defTabSz="4572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gn="r">
              <a:lnSpc>
                <a:spcPct val="100000"/>
              </a:lnSpc>
              <a:spcBef>
                <a:spcPct val="0"/>
              </a:spcBef>
              <a:buClrTx/>
              <a:buFontTx/>
              <a:buNone/>
              <a:defRPr/>
            </a:pPr>
            <a:r>
              <a:rPr lang="en-US" altLang="en-US" sz="1400" kern="0">
                <a:solidFill>
                  <a:srgbClr val="4D4D4F"/>
                </a:solidFill>
                <a:ea typeface="ＭＳ Ｐゴシック" charset="0"/>
              </a:rPr>
              <a:t>0.2</a:t>
            </a:r>
            <a:endParaRPr lang="en-US" altLang="en-US" sz="1400" kern="0" dirty="0">
              <a:solidFill>
                <a:srgbClr val="4D4D4F"/>
              </a:solidFill>
              <a:ea typeface="ＭＳ Ｐゴシック" charset="0"/>
            </a:endParaRPr>
          </a:p>
        </p:txBody>
      </p:sp>
      <p:sp>
        <p:nvSpPr>
          <p:cNvPr id="221" name="Freeform 35"/>
          <p:cNvSpPr>
            <a:spLocks/>
          </p:cNvSpPr>
          <p:nvPr/>
        </p:nvSpPr>
        <p:spPr bwMode="auto">
          <a:xfrm>
            <a:off x="5754725" y="2530574"/>
            <a:ext cx="85725" cy="85725"/>
          </a:xfrm>
          <a:custGeom>
            <a:avLst/>
            <a:gdLst>
              <a:gd name="T0" fmla="*/ 0 w 54"/>
              <a:gd name="T1" fmla="*/ 54 h 54"/>
              <a:gd name="T2" fmla="*/ 27 w 54"/>
              <a:gd name="T3" fmla="*/ 0 h 54"/>
              <a:gd name="T4" fmla="*/ 54 w 54"/>
              <a:gd name="T5" fmla="*/ 54 h 54"/>
              <a:gd name="T6" fmla="*/ 0 w 54"/>
              <a:gd name="T7" fmla="*/ 54 h 54"/>
              <a:gd name="T8" fmla="*/ 0 w 54"/>
              <a:gd name="T9" fmla="*/ 54 h 54"/>
            </a:gdLst>
            <a:ahLst/>
            <a:cxnLst>
              <a:cxn ang="0">
                <a:pos x="T0" y="T1"/>
              </a:cxn>
              <a:cxn ang="0">
                <a:pos x="T2" y="T3"/>
              </a:cxn>
              <a:cxn ang="0">
                <a:pos x="T4" y="T5"/>
              </a:cxn>
              <a:cxn ang="0">
                <a:pos x="T6" y="T7"/>
              </a:cxn>
              <a:cxn ang="0">
                <a:pos x="T8" y="T9"/>
              </a:cxn>
            </a:cxnLst>
            <a:rect l="0" t="0" r="r" b="b"/>
            <a:pathLst>
              <a:path w="54" h="54">
                <a:moveTo>
                  <a:pt x="0" y="54"/>
                </a:moveTo>
                <a:lnTo>
                  <a:pt x="27" y="0"/>
                </a:lnTo>
                <a:lnTo>
                  <a:pt x="54" y="54"/>
                </a:lnTo>
                <a:lnTo>
                  <a:pt x="0" y="54"/>
                </a:lnTo>
                <a:lnTo>
                  <a:pt x="0" y="54"/>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Freeform 53"/>
          <p:cNvSpPr>
            <a:spLocks/>
          </p:cNvSpPr>
          <p:nvPr/>
        </p:nvSpPr>
        <p:spPr bwMode="auto">
          <a:xfrm>
            <a:off x="2853469" y="2564623"/>
            <a:ext cx="4592638" cy="727075"/>
          </a:xfrm>
          <a:custGeom>
            <a:avLst/>
            <a:gdLst>
              <a:gd name="T0" fmla="*/ 0 w 2893"/>
              <a:gd name="T1" fmla="*/ 458 h 458"/>
              <a:gd name="T2" fmla="*/ 111 w 2893"/>
              <a:gd name="T3" fmla="*/ 401 h 458"/>
              <a:gd name="T4" fmla="*/ 348 w 2893"/>
              <a:gd name="T5" fmla="*/ 295 h 458"/>
              <a:gd name="T6" fmla="*/ 817 w 2893"/>
              <a:gd name="T7" fmla="*/ 138 h 458"/>
              <a:gd name="T8" fmla="*/ 1272 w 2893"/>
              <a:gd name="T9" fmla="*/ 42 h 458"/>
              <a:gd name="T10" fmla="*/ 1872 w 2893"/>
              <a:gd name="T11" fmla="*/ 7 h 458"/>
              <a:gd name="T12" fmla="*/ 2893 w 2893"/>
              <a:gd name="T13" fmla="*/ 0 h 458"/>
            </a:gdLst>
            <a:ahLst/>
            <a:cxnLst>
              <a:cxn ang="0">
                <a:pos x="T0" y="T1"/>
              </a:cxn>
              <a:cxn ang="0">
                <a:pos x="T2" y="T3"/>
              </a:cxn>
              <a:cxn ang="0">
                <a:pos x="T4" y="T5"/>
              </a:cxn>
              <a:cxn ang="0">
                <a:pos x="T6" y="T7"/>
              </a:cxn>
              <a:cxn ang="0">
                <a:pos x="T8" y="T9"/>
              </a:cxn>
              <a:cxn ang="0">
                <a:pos x="T10" y="T11"/>
              </a:cxn>
              <a:cxn ang="0">
                <a:pos x="T12" y="T13"/>
              </a:cxn>
            </a:cxnLst>
            <a:rect l="0" t="0" r="r" b="b"/>
            <a:pathLst>
              <a:path w="2893" h="458">
                <a:moveTo>
                  <a:pt x="0" y="458"/>
                </a:moveTo>
                <a:lnTo>
                  <a:pt x="111" y="401"/>
                </a:lnTo>
                <a:lnTo>
                  <a:pt x="348" y="295"/>
                </a:lnTo>
                <a:lnTo>
                  <a:pt x="817" y="138"/>
                </a:lnTo>
                <a:lnTo>
                  <a:pt x="1272" y="42"/>
                </a:lnTo>
                <a:lnTo>
                  <a:pt x="1872" y="7"/>
                </a:lnTo>
                <a:lnTo>
                  <a:pt x="2893" y="0"/>
                </a:lnTo>
              </a:path>
            </a:pathLst>
          </a:custGeom>
          <a:noFill/>
          <a:ln w="28575" cap="flat">
            <a:solidFill>
              <a:srgbClr val="81B83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Rounded Rectangle 103"/>
          <p:cNvSpPr/>
          <p:nvPr/>
        </p:nvSpPr>
        <p:spPr>
          <a:xfrm>
            <a:off x="9210675" y="47625"/>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graphicFrame>
        <p:nvGraphicFramePr>
          <p:cNvPr id="103" name="Group 170"/>
          <p:cNvGraphicFramePr>
            <a:graphicFrameLocks noGrp="1"/>
          </p:cNvGraphicFramePr>
          <p:nvPr>
            <p:extLst/>
          </p:nvPr>
        </p:nvGraphicFramePr>
        <p:xfrm>
          <a:off x="8212138" y="1123722"/>
          <a:ext cx="2609157" cy="1419552"/>
        </p:xfrm>
        <a:graphic>
          <a:graphicData uri="http://schemas.openxmlformats.org/drawingml/2006/table">
            <a:tbl>
              <a:tblPr bandCol="1"/>
              <a:tblGrid>
                <a:gridCol w="1060573">
                  <a:extLst>
                    <a:ext uri="{9D8B030D-6E8A-4147-A177-3AD203B41FA5}">
                      <a16:colId xmlns:a16="http://schemas.microsoft.com/office/drawing/2014/main" val="20000"/>
                    </a:ext>
                  </a:extLst>
                </a:gridCol>
                <a:gridCol w="643108">
                  <a:extLst>
                    <a:ext uri="{9D8B030D-6E8A-4147-A177-3AD203B41FA5}">
                      <a16:colId xmlns:a16="http://schemas.microsoft.com/office/drawing/2014/main" val="20001"/>
                    </a:ext>
                  </a:extLst>
                </a:gridCol>
                <a:gridCol w="905476">
                  <a:extLst>
                    <a:ext uri="{9D8B030D-6E8A-4147-A177-3AD203B41FA5}">
                      <a16:colId xmlns:a16="http://schemas.microsoft.com/office/drawing/2014/main" val="20002"/>
                    </a:ext>
                  </a:extLst>
                </a:gridCol>
              </a:tblGrid>
              <a:tr h="354888">
                <a:tc gridSpan="3">
                  <a:txBody>
                    <a:bodyPr/>
                    <a:lstStyle/>
                    <a:p>
                      <a:pPr algn="ctr"/>
                      <a:r>
                        <a:rPr lang="en-US" sz="900" b="1" dirty="0">
                          <a:solidFill>
                            <a:schemeClr val="bg1"/>
                          </a:solidFill>
                        </a:rPr>
                        <a:t>Mean</a:t>
                      </a:r>
                      <a:r>
                        <a:rPr lang="en-US" sz="900" b="1" baseline="0" dirty="0">
                          <a:solidFill>
                            <a:schemeClr val="bg1"/>
                          </a:solidFill>
                        </a:rPr>
                        <a:t> basal insulin dose, U/day (OC)</a:t>
                      </a:r>
                      <a:r>
                        <a:rPr lang="en-US" sz="900" b="1" baseline="30000" dirty="0">
                          <a:solidFill>
                            <a:schemeClr val="bg1"/>
                          </a:solidFill>
                        </a:rPr>
                        <a:t>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algn="ctr"/>
                      <a:endParaRPr lang="en-US" sz="1600" dirty="0">
                        <a:solidFill>
                          <a:srgbClr val="4D4D4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algn="ctr"/>
                      <a:endParaRPr lang="en-US" sz="900"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548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900"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p>
                      <a:pPr algn="ctr"/>
                      <a:r>
                        <a:rPr lang="en-US" sz="900" b="1" dirty="0">
                          <a:solidFill>
                            <a:schemeClr val="bg1"/>
                          </a:solidFill>
                        </a:rPr>
                        <a:t>BL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p>
                      <a:pPr algn="ctr"/>
                      <a:r>
                        <a:rPr lang="en-US" sz="900" b="1" dirty="0">
                          <a:solidFill>
                            <a:schemeClr val="bg1"/>
                          </a:solidFill>
                        </a:rPr>
                        <a:t>M6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548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0" dirty="0">
                          <a:solidFill>
                            <a:schemeClr val="bg1"/>
                          </a:solidFill>
                        </a:rPr>
                        <a:t>Gla-300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algn="ctr"/>
                      <a:r>
                        <a:rPr lang="en-US" sz="900" b="0" dirty="0">
                          <a:solidFill>
                            <a:schemeClr val="tx1"/>
                          </a:solidFill>
                        </a:rPr>
                        <a:t>62.1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gn="ctr"/>
                      <a:r>
                        <a:rPr lang="en-US" sz="900" b="0" dirty="0">
                          <a:solidFill>
                            <a:schemeClr val="tx1"/>
                          </a:solidFill>
                        </a:rPr>
                        <a:t>92.7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3548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b="0" dirty="0">
                          <a:solidFill>
                            <a:schemeClr val="bg1"/>
                          </a:solidFill>
                        </a:rPr>
                        <a:t>Gla-100</a:t>
                      </a:r>
                      <a:endParaRPr lang="en-US" sz="900" b="0" baseline="3000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algn="ctr"/>
                      <a:r>
                        <a:rPr lang="en-US" sz="900" b="0" dirty="0">
                          <a:solidFill>
                            <a:schemeClr val="tx1"/>
                          </a:solidFill>
                        </a:rPr>
                        <a:t>63.9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gn="ctr"/>
                      <a:r>
                        <a:rPr lang="en-US" sz="900" b="0" dirty="0">
                          <a:solidFill>
                            <a:schemeClr val="tx1"/>
                          </a:solidFill>
                        </a:rPr>
                        <a:t>82.8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106" name="TextBox 105"/>
          <p:cNvSpPr txBox="1"/>
          <p:nvPr/>
        </p:nvSpPr>
        <p:spPr>
          <a:xfrm>
            <a:off x="8102491" y="2760680"/>
            <a:ext cx="2505185" cy="954107"/>
          </a:xfrm>
          <a:prstGeom prst="rect">
            <a:avLst/>
          </a:prstGeom>
          <a:noFill/>
          <a:ln w="9525">
            <a:noFill/>
          </a:ln>
        </p:spPr>
        <p:txBody>
          <a:bodyPr wrap="square" lIns="36000" rIns="36000" rtlCol="0">
            <a:spAutoFit/>
          </a:bodyPr>
          <a:lstStyle/>
          <a:p>
            <a:pPr algn="ctr"/>
            <a:r>
              <a:rPr lang="en-GB" sz="1400" dirty="0">
                <a:solidFill>
                  <a:srgbClr val="596169"/>
                </a:solidFill>
                <a:latin typeface="Arial"/>
                <a:cs typeface="Arial"/>
              </a:rPr>
              <a:t>Relative difference for </a:t>
            </a:r>
            <a:br>
              <a:rPr lang="en-GB" sz="1400" dirty="0">
                <a:solidFill>
                  <a:srgbClr val="596169"/>
                </a:solidFill>
                <a:latin typeface="Arial"/>
                <a:cs typeface="Arial"/>
              </a:rPr>
            </a:br>
            <a:r>
              <a:rPr lang="en-GB" sz="1400" dirty="0">
                <a:solidFill>
                  <a:srgbClr val="596169"/>
                </a:solidFill>
                <a:latin typeface="Arial"/>
                <a:cs typeface="Arial"/>
              </a:rPr>
              <a:t>Gla-300 vs Gla-100 at </a:t>
            </a:r>
            <a:br>
              <a:rPr lang="en-GB" sz="1400" dirty="0">
                <a:solidFill>
                  <a:srgbClr val="596169"/>
                </a:solidFill>
                <a:latin typeface="Arial"/>
                <a:cs typeface="Arial"/>
              </a:rPr>
            </a:br>
            <a:r>
              <a:rPr lang="en-GB" sz="1400" dirty="0">
                <a:solidFill>
                  <a:srgbClr val="596169"/>
                </a:solidFill>
                <a:latin typeface="Arial"/>
                <a:cs typeface="Arial"/>
              </a:rPr>
              <a:t>Month 6 (based on U/kg/day)</a:t>
            </a:r>
            <a:r>
              <a:rPr lang="en-GB" sz="1400" baseline="30000" dirty="0">
                <a:solidFill>
                  <a:srgbClr val="596169"/>
                </a:solidFill>
                <a:latin typeface="Arial"/>
                <a:cs typeface="Arial"/>
              </a:rPr>
              <a:t>2</a:t>
            </a:r>
            <a:r>
              <a:rPr lang="en-GB" sz="1400" dirty="0">
                <a:solidFill>
                  <a:srgbClr val="596169"/>
                </a:solidFill>
                <a:latin typeface="Arial"/>
                <a:cs typeface="Arial"/>
              </a:rPr>
              <a:t>:  +10.44% </a:t>
            </a:r>
            <a:endParaRPr lang="en-GB" sz="1400" dirty="0">
              <a:solidFill>
                <a:srgbClr val="596169"/>
              </a:solidFill>
            </a:endParaRPr>
          </a:p>
        </p:txBody>
      </p:sp>
    </p:spTree>
    <p:extLst>
      <p:ext uri="{BB962C8B-B14F-4D97-AF65-F5344CB8AC3E}">
        <p14:creationId xmlns:p14="http://schemas.microsoft.com/office/powerpoint/2010/main" val="23281888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idx="4294967295"/>
          </p:nvPr>
        </p:nvSpPr>
        <p:spPr bwMode="auto">
          <a:xfrm>
            <a:off x="0" y="322263"/>
            <a:ext cx="902117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sz="3200" dirty="0">
                <a:solidFill>
                  <a:schemeClr val="tx1"/>
                </a:solidFill>
              </a:rPr>
              <a:t>Less weight gain with Gla-300 vs Gla-100 at Month 6</a:t>
            </a:r>
            <a:endParaRPr lang="de-DE" altLang="en-US" sz="3200" baseline="30000" dirty="0">
              <a:solidFill>
                <a:schemeClr val="tx1"/>
              </a:solidFill>
            </a:endParaRPr>
          </a:p>
        </p:txBody>
      </p:sp>
      <p:sp>
        <p:nvSpPr>
          <p:cNvPr id="63" name="ZoneTexte 62"/>
          <p:cNvSpPr txBox="1"/>
          <p:nvPr/>
        </p:nvSpPr>
        <p:spPr>
          <a:xfrm>
            <a:off x="2012942" y="5801935"/>
            <a:ext cx="6616814" cy="461665"/>
          </a:xfrm>
          <a:prstGeom prst="rect">
            <a:avLst/>
          </a:prstGeom>
          <a:noFill/>
        </p:spPr>
        <p:txBody>
          <a:bodyPr wrap="square" rtlCol="0">
            <a:spAutoFit/>
          </a:bodyPr>
          <a:lstStyle/>
          <a:p>
            <a:r>
              <a:rPr lang="en-US" sz="800" dirty="0"/>
              <a:t>LOV, last on-treatment value</a:t>
            </a:r>
            <a:br>
              <a:rPr lang="en-US" sz="800" dirty="0"/>
            </a:br>
            <a:r>
              <a:rPr lang="en-US" sz="800" dirty="0"/>
              <a:t>Safety population</a:t>
            </a:r>
            <a:br>
              <a:rPr lang="en-US" sz="800" dirty="0"/>
            </a:br>
            <a:r>
              <a:rPr lang="en-US" sz="800" dirty="0"/>
              <a:t>Adapted from </a:t>
            </a:r>
            <a:r>
              <a:rPr lang="en-US" sz="800" dirty="0" err="1"/>
              <a:t>Yki-Järvinen</a:t>
            </a:r>
            <a:r>
              <a:rPr lang="en-US" sz="800" dirty="0"/>
              <a:t> H et al. Diabetes Care. 2014</a:t>
            </a:r>
            <a:r>
              <a:rPr lang="en-GB" sz="800" dirty="0"/>
              <a:t>;37:3235-43 (Supplementary Figure 3)</a:t>
            </a:r>
            <a:endParaRPr lang="en-AU" sz="800" dirty="0"/>
          </a:p>
        </p:txBody>
      </p:sp>
      <p:sp>
        <p:nvSpPr>
          <p:cNvPr id="64" name="Rectangle 63"/>
          <p:cNvSpPr/>
          <p:nvPr/>
        </p:nvSpPr>
        <p:spPr>
          <a:xfrm>
            <a:off x="7002761" y="1159794"/>
            <a:ext cx="1297899" cy="307777"/>
          </a:xfrm>
          <a:prstGeom prst="rect">
            <a:avLst/>
          </a:prstGeom>
          <a:solidFill>
            <a:schemeClr val="accent2"/>
          </a:solidFill>
        </p:spPr>
        <p:txBody>
          <a:bodyPr wrap="square">
            <a:spAutoFit/>
          </a:bodyPr>
          <a:lstStyle/>
          <a:p>
            <a:pPr algn="ctr" defTabSz="457200"/>
            <a:r>
              <a:rPr lang="en-US" sz="1400" b="1" dirty="0">
                <a:solidFill>
                  <a:srgbClr val="FFFFFF"/>
                </a:solidFill>
              </a:rPr>
              <a:t>P=0.015</a:t>
            </a:r>
          </a:p>
        </p:txBody>
      </p:sp>
      <p:sp>
        <p:nvSpPr>
          <p:cNvPr id="65" name="TextBox 64"/>
          <p:cNvSpPr txBox="1"/>
          <p:nvPr/>
        </p:nvSpPr>
        <p:spPr bwMode="auto">
          <a:xfrm>
            <a:off x="1998420" y="1190567"/>
            <a:ext cx="4761390" cy="307777"/>
          </a:xfrm>
          <a:prstGeom prst="rect">
            <a:avLst/>
          </a:prstGeom>
          <a:noFill/>
        </p:spPr>
        <p:txBody>
          <a:bodyPr vert="horz" wrap="square">
            <a:spAutoFit/>
          </a:bodyPr>
          <a:lstStyle/>
          <a:p>
            <a:pPr>
              <a:defRPr/>
            </a:pPr>
            <a:r>
              <a:rPr lang="en-US" sz="1400" b="1" dirty="0">
                <a:solidFill>
                  <a:srgbClr val="596169"/>
                </a:solidFill>
              </a:rPr>
              <a:t>Mean weight change, kg</a:t>
            </a:r>
          </a:p>
        </p:txBody>
      </p:sp>
      <p:sp>
        <p:nvSpPr>
          <p:cNvPr id="66" name="Rectangle 109"/>
          <p:cNvSpPr>
            <a:spLocks noChangeArrowheads="1"/>
          </p:cNvSpPr>
          <p:nvPr/>
        </p:nvSpPr>
        <p:spPr bwMode="auto">
          <a:xfrm>
            <a:off x="2105160" y="5082918"/>
            <a:ext cx="272510" cy="184666"/>
          </a:xfrm>
          <a:prstGeom prst="rect">
            <a:avLst/>
          </a:prstGeom>
          <a:noFill/>
          <a:ln w="9525">
            <a:noFill/>
            <a:miter lim="800000"/>
            <a:headEnd/>
            <a:tailEnd/>
          </a:ln>
        </p:spPr>
        <p:txBody>
          <a:bodyPr wrap="none" lIns="0" tIns="0" rIns="0" bIns="0" anchor="ctr">
            <a:spAutoFit/>
          </a:bodyPr>
          <a:lstStyle/>
          <a:p>
            <a:pPr algn="r">
              <a:defRPr/>
            </a:pPr>
            <a:r>
              <a:rPr lang="en-US" sz="1200" dirty="0">
                <a:solidFill>
                  <a:srgbClr val="596169"/>
                </a:solidFill>
              </a:rPr>
              <a:t>–0.5</a:t>
            </a:r>
          </a:p>
        </p:txBody>
      </p:sp>
      <p:sp>
        <p:nvSpPr>
          <p:cNvPr id="67" name="Rectangle 65"/>
          <p:cNvSpPr>
            <a:spLocks noChangeArrowheads="1"/>
          </p:cNvSpPr>
          <p:nvPr/>
        </p:nvSpPr>
        <p:spPr bwMode="auto">
          <a:xfrm>
            <a:off x="2182104" y="1498343"/>
            <a:ext cx="195566" cy="184666"/>
          </a:xfrm>
          <a:prstGeom prst="rect">
            <a:avLst/>
          </a:prstGeom>
          <a:noFill/>
          <a:ln w="9525">
            <a:noFill/>
            <a:miter lim="800000"/>
            <a:headEnd/>
            <a:tailEnd/>
          </a:ln>
        </p:spPr>
        <p:txBody>
          <a:bodyPr wrap="none" lIns="0" tIns="0" rIns="0" bIns="0" anchor="ctr">
            <a:spAutoFit/>
          </a:bodyPr>
          <a:lstStyle/>
          <a:p>
            <a:pPr algn="r">
              <a:defRPr/>
            </a:pPr>
            <a:r>
              <a:rPr lang="en-US" sz="1200">
                <a:solidFill>
                  <a:srgbClr val="596169"/>
                </a:solidFill>
              </a:rPr>
              <a:t>1.0</a:t>
            </a:r>
            <a:endParaRPr lang="en-US" sz="1200" dirty="0">
              <a:solidFill>
                <a:srgbClr val="596169"/>
              </a:solidFill>
            </a:endParaRPr>
          </a:p>
        </p:txBody>
      </p:sp>
      <p:sp>
        <p:nvSpPr>
          <p:cNvPr id="68" name="TextBox 62"/>
          <p:cNvSpPr txBox="1">
            <a:spLocks noChangeArrowheads="1"/>
          </p:cNvSpPr>
          <p:nvPr/>
        </p:nvSpPr>
        <p:spPr bwMode="auto">
          <a:xfrm>
            <a:off x="2298172" y="5256033"/>
            <a:ext cx="4042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r>
              <a:rPr lang="en-US" altLang="en-US" sz="1400" dirty="0">
                <a:solidFill>
                  <a:srgbClr val="4D4D4F"/>
                </a:solidFill>
              </a:rPr>
              <a:t>BL</a:t>
            </a:r>
          </a:p>
        </p:txBody>
      </p:sp>
      <p:sp>
        <p:nvSpPr>
          <p:cNvPr id="69" name="Rectangle 109"/>
          <p:cNvSpPr>
            <a:spLocks noChangeArrowheads="1"/>
          </p:cNvSpPr>
          <p:nvPr/>
        </p:nvSpPr>
        <p:spPr bwMode="auto">
          <a:xfrm>
            <a:off x="2182104" y="3896097"/>
            <a:ext cx="195566" cy="184666"/>
          </a:xfrm>
          <a:prstGeom prst="rect">
            <a:avLst/>
          </a:prstGeom>
          <a:noFill/>
          <a:ln w="9525">
            <a:noFill/>
            <a:miter lim="800000"/>
            <a:headEnd/>
            <a:tailEnd/>
          </a:ln>
        </p:spPr>
        <p:txBody>
          <a:bodyPr wrap="none" lIns="0" tIns="0" rIns="0" bIns="0" anchor="ctr">
            <a:spAutoFit/>
          </a:bodyPr>
          <a:lstStyle/>
          <a:p>
            <a:pPr algn="r">
              <a:defRPr/>
            </a:pPr>
            <a:r>
              <a:rPr lang="en-US" sz="1200" dirty="0">
                <a:solidFill>
                  <a:srgbClr val="596169"/>
                </a:solidFill>
              </a:rPr>
              <a:t>0.0</a:t>
            </a:r>
          </a:p>
        </p:txBody>
      </p:sp>
      <p:sp>
        <p:nvSpPr>
          <p:cNvPr id="70" name="Rectangle 109"/>
          <p:cNvSpPr>
            <a:spLocks noChangeArrowheads="1"/>
          </p:cNvSpPr>
          <p:nvPr/>
        </p:nvSpPr>
        <p:spPr bwMode="auto">
          <a:xfrm>
            <a:off x="2182104" y="2705869"/>
            <a:ext cx="195566" cy="184666"/>
          </a:xfrm>
          <a:prstGeom prst="rect">
            <a:avLst/>
          </a:prstGeom>
          <a:noFill/>
          <a:ln w="9525">
            <a:noFill/>
            <a:miter lim="800000"/>
            <a:headEnd/>
            <a:tailEnd/>
          </a:ln>
        </p:spPr>
        <p:txBody>
          <a:bodyPr wrap="none" lIns="0" tIns="0" rIns="0" bIns="0" anchor="ctr">
            <a:spAutoFit/>
          </a:bodyPr>
          <a:lstStyle/>
          <a:p>
            <a:pPr algn="r">
              <a:defRPr/>
            </a:pPr>
            <a:r>
              <a:rPr lang="en-US" sz="1200" dirty="0">
                <a:solidFill>
                  <a:srgbClr val="596169"/>
                </a:solidFill>
              </a:rPr>
              <a:t>0.5</a:t>
            </a:r>
          </a:p>
        </p:txBody>
      </p:sp>
      <p:sp>
        <p:nvSpPr>
          <p:cNvPr id="71" name="TextBox 62"/>
          <p:cNvSpPr txBox="1">
            <a:spLocks noChangeArrowheads="1"/>
          </p:cNvSpPr>
          <p:nvPr/>
        </p:nvSpPr>
        <p:spPr bwMode="auto">
          <a:xfrm>
            <a:off x="4626104" y="5256033"/>
            <a:ext cx="6030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r>
              <a:rPr lang="en-US" altLang="en-US" sz="1400" dirty="0">
                <a:solidFill>
                  <a:srgbClr val="4D4D4F"/>
                </a:solidFill>
              </a:rPr>
              <a:t> W12</a:t>
            </a:r>
          </a:p>
        </p:txBody>
      </p:sp>
      <p:sp>
        <p:nvSpPr>
          <p:cNvPr id="72" name="TextBox 62"/>
          <p:cNvSpPr txBox="1">
            <a:spLocks noChangeArrowheads="1"/>
          </p:cNvSpPr>
          <p:nvPr/>
        </p:nvSpPr>
        <p:spPr bwMode="auto">
          <a:xfrm>
            <a:off x="7130386" y="5256033"/>
            <a:ext cx="4331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r>
              <a:rPr lang="en-US" altLang="en-US" sz="1400" dirty="0">
                <a:solidFill>
                  <a:srgbClr val="4D4D4F"/>
                </a:solidFill>
              </a:rPr>
              <a:t>M6</a:t>
            </a:r>
          </a:p>
        </p:txBody>
      </p:sp>
      <p:sp>
        <p:nvSpPr>
          <p:cNvPr id="73" name="TextBox 62"/>
          <p:cNvSpPr txBox="1">
            <a:spLocks noChangeArrowheads="1"/>
          </p:cNvSpPr>
          <p:nvPr/>
        </p:nvSpPr>
        <p:spPr bwMode="auto">
          <a:xfrm>
            <a:off x="7483095" y="5256033"/>
            <a:ext cx="5437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r>
              <a:rPr lang="en-US" altLang="en-US" sz="1400" dirty="0">
                <a:solidFill>
                  <a:srgbClr val="4D4D4F"/>
                </a:solidFill>
              </a:rPr>
              <a:t>LOV</a:t>
            </a:r>
          </a:p>
        </p:txBody>
      </p:sp>
      <p:sp>
        <p:nvSpPr>
          <p:cNvPr id="74" name="AutoShape 4"/>
          <p:cNvSpPr>
            <a:spLocks noChangeAspect="1" noChangeArrowheads="1" noTextEdit="1"/>
          </p:cNvSpPr>
          <p:nvPr/>
        </p:nvSpPr>
        <p:spPr bwMode="auto">
          <a:xfrm>
            <a:off x="2403476" y="1577975"/>
            <a:ext cx="549751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6"/>
          <p:cNvSpPr>
            <a:spLocks/>
          </p:cNvSpPr>
          <p:nvPr/>
        </p:nvSpPr>
        <p:spPr bwMode="auto">
          <a:xfrm>
            <a:off x="2505076" y="2128839"/>
            <a:ext cx="4837113" cy="1882775"/>
          </a:xfrm>
          <a:custGeom>
            <a:avLst/>
            <a:gdLst>
              <a:gd name="T0" fmla="*/ 0 w 3047"/>
              <a:gd name="T1" fmla="*/ 1165 h 1186"/>
              <a:gd name="T2" fmla="*/ 253 w 3047"/>
              <a:gd name="T3" fmla="*/ 1134 h 1186"/>
              <a:gd name="T4" fmla="*/ 508 w 3047"/>
              <a:gd name="T5" fmla="*/ 1186 h 1186"/>
              <a:gd name="T6" fmla="*/ 1015 w 3047"/>
              <a:gd name="T7" fmla="*/ 1014 h 1186"/>
              <a:gd name="T8" fmla="*/ 1525 w 3047"/>
              <a:gd name="T9" fmla="*/ 1069 h 1186"/>
              <a:gd name="T10" fmla="*/ 2031 w 3047"/>
              <a:gd name="T11" fmla="*/ 524 h 1186"/>
              <a:gd name="T12" fmla="*/ 3047 w 3047"/>
              <a:gd name="T13" fmla="*/ 0 h 1186"/>
            </a:gdLst>
            <a:ahLst/>
            <a:cxnLst>
              <a:cxn ang="0">
                <a:pos x="T0" y="T1"/>
              </a:cxn>
              <a:cxn ang="0">
                <a:pos x="T2" y="T3"/>
              </a:cxn>
              <a:cxn ang="0">
                <a:pos x="T4" y="T5"/>
              </a:cxn>
              <a:cxn ang="0">
                <a:pos x="T6" y="T7"/>
              </a:cxn>
              <a:cxn ang="0">
                <a:pos x="T8" y="T9"/>
              </a:cxn>
              <a:cxn ang="0">
                <a:pos x="T10" y="T11"/>
              </a:cxn>
              <a:cxn ang="0">
                <a:pos x="T12" y="T13"/>
              </a:cxn>
            </a:cxnLst>
            <a:rect l="0" t="0" r="r" b="b"/>
            <a:pathLst>
              <a:path w="3047" h="1186">
                <a:moveTo>
                  <a:pt x="0" y="1165"/>
                </a:moveTo>
                <a:lnTo>
                  <a:pt x="253" y="1134"/>
                </a:lnTo>
                <a:lnTo>
                  <a:pt x="508" y="1186"/>
                </a:lnTo>
                <a:lnTo>
                  <a:pt x="1015" y="1014"/>
                </a:lnTo>
                <a:lnTo>
                  <a:pt x="1525" y="1069"/>
                </a:lnTo>
                <a:lnTo>
                  <a:pt x="2031" y="524"/>
                </a:lnTo>
                <a:lnTo>
                  <a:pt x="3047" y="0"/>
                </a:lnTo>
              </a:path>
            </a:pathLst>
          </a:custGeom>
          <a:noFill/>
          <a:ln w="28575" cap="flat">
            <a:solidFill>
              <a:srgbClr val="0070C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
          <p:cNvSpPr>
            <a:spLocks noChangeShapeType="1"/>
          </p:cNvSpPr>
          <p:nvPr/>
        </p:nvSpPr>
        <p:spPr bwMode="auto">
          <a:xfrm>
            <a:off x="7677150" y="4132263"/>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8"/>
          <p:cNvSpPr>
            <a:spLocks noChangeShapeType="1"/>
          </p:cNvSpPr>
          <p:nvPr/>
        </p:nvSpPr>
        <p:spPr bwMode="auto">
          <a:xfrm>
            <a:off x="7677150" y="3276600"/>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9"/>
          <p:cNvSpPr>
            <a:spLocks noChangeShapeType="1"/>
          </p:cNvSpPr>
          <p:nvPr/>
        </p:nvSpPr>
        <p:spPr bwMode="auto">
          <a:xfrm>
            <a:off x="7739063" y="3276601"/>
            <a:ext cx="0" cy="855663"/>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10"/>
          <p:cNvSpPr>
            <a:spLocks noChangeShapeType="1"/>
          </p:cNvSpPr>
          <p:nvPr/>
        </p:nvSpPr>
        <p:spPr bwMode="auto">
          <a:xfrm>
            <a:off x="7670800" y="2619375"/>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11"/>
          <p:cNvSpPr>
            <a:spLocks noChangeShapeType="1"/>
          </p:cNvSpPr>
          <p:nvPr/>
        </p:nvSpPr>
        <p:spPr bwMode="auto">
          <a:xfrm>
            <a:off x="7670800" y="1912938"/>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12"/>
          <p:cNvSpPr>
            <a:spLocks noChangeShapeType="1"/>
          </p:cNvSpPr>
          <p:nvPr/>
        </p:nvSpPr>
        <p:spPr bwMode="auto">
          <a:xfrm>
            <a:off x="7737475" y="1912938"/>
            <a:ext cx="0" cy="70643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13"/>
          <p:cNvSpPr>
            <a:spLocks noChangeShapeType="1"/>
          </p:cNvSpPr>
          <p:nvPr/>
        </p:nvSpPr>
        <p:spPr bwMode="auto">
          <a:xfrm flipV="1">
            <a:off x="2500313" y="1587500"/>
            <a:ext cx="0" cy="3581400"/>
          </a:xfrm>
          <a:prstGeom prst="line">
            <a:avLst/>
          </a:prstGeom>
          <a:noFill/>
          <a:ln w="19050" cap="sq">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14"/>
          <p:cNvSpPr>
            <a:spLocks noChangeShapeType="1"/>
          </p:cNvSpPr>
          <p:nvPr/>
        </p:nvSpPr>
        <p:spPr bwMode="auto">
          <a:xfrm flipH="1">
            <a:off x="2406651" y="5168900"/>
            <a:ext cx="93663"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15"/>
          <p:cNvSpPr>
            <a:spLocks noChangeShapeType="1"/>
          </p:cNvSpPr>
          <p:nvPr/>
        </p:nvSpPr>
        <p:spPr bwMode="auto">
          <a:xfrm flipH="1">
            <a:off x="2406651" y="3978275"/>
            <a:ext cx="93663"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16"/>
          <p:cNvSpPr>
            <a:spLocks noChangeShapeType="1"/>
          </p:cNvSpPr>
          <p:nvPr/>
        </p:nvSpPr>
        <p:spPr bwMode="auto">
          <a:xfrm flipH="1">
            <a:off x="2406651" y="2787650"/>
            <a:ext cx="93663"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17"/>
          <p:cNvSpPr>
            <a:spLocks noChangeShapeType="1"/>
          </p:cNvSpPr>
          <p:nvPr/>
        </p:nvSpPr>
        <p:spPr bwMode="auto">
          <a:xfrm flipH="1">
            <a:off x="2406651" y="1587500"/>
            <a:ext cx="93663" cy="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18"/>
          <p:cNvSpPr>
            <a:spLocks noChangeShapeType="1"/>
          </p:cNvSpPr>
          <p:nvPr/>
        </p:nvSpPr>
        <p:spPr bwMode="auto">
          <a:xfrm>
            <a:off x="2481264" y="3978275"/>
            <a:ext cx="5408613" cy="0"/>
          </a:xfrm>
          <a:prstGeom prst="line">
            <a:avLst/>
          </a:prstGeom>
          <a:noFill/>
          <a:ln w="19050" cap="sq">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19"/>
          <p:cNvSpPr>
            <a:spLocks noChangeShapeType="1"/>
          </p:cNvSpPr>
          <p:nvPr/>
        </p:nvSpPr>
        <p:spPr bwMode="auto">
          <a:xfrm>
            <a:off x="3298825" y="3985121"/>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20"/>
          <p:cNvSpPr>
            <a:spLocks noChangeShapeType="1"/>
          </p:cNvSpPr>
          <p:nvPr/>
        </p:nvSpPr>
        <p:spPr bwMode="auto">
          <a:xfrm>
            <a:off x="4913313" y="3985121"/>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21"/>
          <p:cNvSpPr>
            <a:spLocks noChangeShapeType="1"/>
          </p:cNvSpPr>
          <p:nvPr/>
        </p:nvSpPr>
        <p:spPr bwMode="auto">
          <a:xfrm>
            <a:off x="5721350" y="3985121"/>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22"/>
          <p:cNvSpPr>
            <a:spLocks noChangeShapeType="1"/>
          </p:cNvSpPr>
          <p:nvPr/>
        </p:nvSpPr>
        <p:spPr bwMode="auto">
          <a:xfrm>
            <a:off x="7327900" y="3985121"/>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23"/>
          <p:cNvSpPr>
            <a:spLocks noChangeShapeType="1"/>
          </p:cNvSpPr>
          <p:nvPr/>
        </p:nvSpPr>
        <p:spPr bwMode="auto">
          <a:xfrm>
            <a:off x="7737475" y="3985121"/>
            <a:ext cx="0" cy="95250"/>
          </a:xfrm>
          <a:prstGeom prst="line">
            <a:avLst/>
          </a:prstGeom>
          <a:noFill/>
          <a:ln w="19050" cap="flat">
            <a:solidFill>
              <a:srgbClr val="01020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Freeform 24"/>
          <p:cNvSpPr>
            <a:spLocks/>
          </p:cNvSpPr>
          <p:nvPr/>
        </p:nvSpPr>
        <p:spPr bwMode="auto">
          <a:xfrm>
            <a:off x="2505076" y="3509964"/>
            <a:ext cx="4837113" cy="1190625"/>
          </a:xfrm>
          <a:custGeom>
            <a:avLst/>
            <a:gdLst>
              <a:gd name="T0" fmla="*/ 0 w 3047"/>
              <a:gd name="T1" fmla="*/ 292 h 750"/>
              <a:gd name="T2" fmla="*/ 253 w 3047"/>
              <a:gd name="T3" fmla="*/ 647 h 750"/>
              <a:gd name="T4" fmla="*/ 508 w 3047"/>
              <a:gd name="T5" fmla="*/ 719 h 750"/>
              <a:gd name="T6" fmla="*/ 1015 w 3047"/>
              <a:gd name="T7" fmla="*/ 635 h 750"/>
              <a:gd name="T8" fmla="*/ 1525 w 3047"/>
              <a:gd name="T9" fmla="*/ 750 h 750"/>
              <a:gd name="T10" fmla="*/ 2031 w 3047"/>
              <a:gd name="T11" fmla="*/ 295 h 750"/>
              <a:gd name="T12" fmla="*/ 3047 w 3047"/>
              <a:gd name="T13" fmla="*/ 0 h 750"/>
            </a:gdLst>
            <a:ahLst/>
            <a:cxnLst>
              <a:cxn ang="0">
                <a:pos x="T0" y="T1"/>
              </a:cxn>
              <a:cxn ang="0">
                <a:pos x="T2" y="T3"/>
              </a:cxn>
              <a:cxn ang="0">
                <a:pos x="T4" y="T5"/>
              </a:cxn>
              <a:cxn ang="0">
                <a:pos x="T6" y="T7"/>
              </a:cxn>
              <a:cxn ang="0">
                <a:pos x="T8" y="T9"/>
              </a:cxn>
              <a:cxn ang="0">
                <a:pos x="T10" y="T11"/>
              </a:cxn>
              <a:cxn ang="0">
                <a:pos x="T12" y="T13"/>
              </a:cxn>
            </a:cxnLst>
            <a:rect l="0" t="0" r="r" b="b"/>
            <a:pathLst>
              <a:path w="3047" h="750">
                <a:moveTo>
                  <a:pt x="0" y="292"/>
                </a:moveTo>
                <a:lnTo>
                  <a:pt x="253" y="647"/>
                </a:lnTo>
                <a:lnTo>
                  <a:pt x="508" y="719"/>
                </a:lnTo>
                <a:lnTo>
                  <a:pt x="1015" y="635"/>
                </a:lnTo>
                <a:lnTo>
                  <a:pt x="1525" y="750"/>
                </a:lnTo>
                <a:lnTo>
                  <a:pt x="2031" y="295"/>
                </a:lnTo>
                <a:lnTo>
                  <a:pt x="3047" y="0"/>
                </a:lnTo>
              </a:path>
            </a:pathLst>
          </a:custGeom>
          <a:noFill/>
          <a:ln w="28575" cap="flat">
            <a:solidFill>
              <a:srgbClr val="81B83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Freeform 25"/>
          <p:cNvSpPr>
            <a:spLocks/>
          </p:cNvSpPr>
          <p:nvPr/>
        </p:nvSpPr>
        <p:spPr bwMode="auto">
          <a:xfrm>
            <a:off x="7686675" y="2217738"/>
            <a:ext cx="103188" cy="101600"/>
          </a:xfrm>
          <a:custGeom>
            <a:avLst/>
            <a:gdLst>
              <a:gd name="T0" fmla="*/ 0 w 65"/>
              <a:gd name="T1" fmla="*/ 0 h 64"/>
              <a:gd name="T2" fmla="*/ 65 w 65"/>
              <a:gd name="T3" fmla="*/ 0 h 64"/>
              <a:gd name="T4" fmla="*/ 65 w 65"/>
              <a:gd name="T5" fmla="*/ 64 h 64"/>
              <a:gd name="T6" fmla="*/ 0 w 65"/>
              <a:gd name="T7" fmla="*/ 64 h 64"/>
              <a:gd name="T8" fmla="*/ 0 w 65"/>
              <a:gd name="T9" fmla="*/ 0 h 64"/>
              <a:gd name="T10" fmla="*/ 0 w 65"/>
              <a:gd name="T11" fmla="*/ 0 h 64"/>
            </a:gdLst>
            <a:ahLst/>
            <a:cxnLst>
              <a:cxn ang="0">
                <a:pos x="T0" y="T1"/>
              </a:cxn>
              <a:cxn ang="0">
                <a:pos x="T2" y="T3"/>
              </a:cxn>
              <a:cxn ang="0">
                <a:pos x="T4" y="T5"/>
              </a:cxn>
              <a:cxn ang="0">
                <a:pos x="T6" y="T7"/>
              </a:cxn>
              <a:cxn ang="0">
                <a:pos x="T8" y="T9"/>
              </a:cxn>
              <a:cxn ang="0">
                <a:pos x="T10" y="T11"/>
              </a:cxn>
            </a:cxnLst>
            <a:rect l="0" t="0" r="r" b="b"/>
            <a:pathLst>
              <a:path w="65" h="64">
                <a:moveTo>
                  <a:pt x="0" y="0"/>
                </a:moveTo>
                <a:lnTo>
                  <a:pt x="65" y="0"/>
                </a:lnTo>
                <a:lnTo>
                  <a:pt x="65" y="64"/>
                </a:lnTo>
                <a:lnTo>
                  <a:pt x="0" y="64"/>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95" name="Freeform 26"/>
          <p:cNvSpPr>
            <a:spLocks/>
          </p:cNvSpPr>
          <p:nvPr/>
        </p:nvSpPr>
        <p:spPr bwMode="auto">
          <a:xfrm>
            <a:off x="7667625" y="3625850"/>
            <a:ext cx="146050" cy="146050"/>
          </a:xfrm>
          <a:custGeom>
            <a:avLst/>
            <a:gdLst>
              <a:gd name="T0" fmla="*/ 45 w 92"/>
              <a:gd name="T1" fmla="*/ 0 h 92"/>
              <a:gd name="T2" fmla="*/ 92 w 92"/>
              <a:gd name="T3" fmla="*/ 47 h 92"/>
              <a:gd name="T4" fmla="*/ 45 w 92"/>
              <a:gd name="T5" fmla="*/ 92 h 92"/>
              <a:gd name="T6" fmla="*/ 0 w 92"/>
              <a:gd name="T7" fmla="*/ 47 h 92"/>
              <a:gd name="T8" fmla="*/ 45 w 92"/>
              <a:gd name="T9" fmla="*/ 0 h 92"/>
              <a:gd name="T10" fmla="*/ 45 w 92"/>
              <a:gd name="T11" fmla="*/ 0 h 92"/>
            </a:gdLst>
            <a:ahLst/>
            <a:cxnLst>
              <a:cxn ang="0">
                <a:pos x="T0" y="T1"/>
              </a:cxn>
              <a:cxn ang="0">
                <a:pos x="T2" y="T3"/>
              </a:cxn>
              <a:cxn ang="0">
                <a:pos x="T4" y="T5"/>
              </a:cxn>
              <a:cxn ang="0">
                <a:pos x="T6" y="T7"/>
              </a:cxn>
              <a:cxn ang="0">
                <a:pos x="T8" y="T9"/>
              </a:cxn>
              <a:cxn ang="0">
                <a:pos x="T10" y="T11"/>
              </a:cxn>
            </a:cxnLst>
            <a:rect l="0" t="0" r="r" b="b"/>
            <a:pathLst>
              <a:path w="92" h="92">
                <a:moveTo>
                  <a:pt x="45" y="0"/>
                </a:moveTo>
                <a:lnTo>
                  <a:pt x="92" y="47"/>
                </a:lnTo>
                <a:lnTo>
                  <a:pt x="45" y="92"/>
                </a:lnTo>
                <a:lnTo>
                  <a:pt x="0" y="47"/>
                </a:lnTo>
                <a:lnTo>
                  <a:pt x="45" y="0"/>
                </a:lnTo>
                <a:lnTo>
                  <a:pt x="45"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Line 27"/>
          <p:cNvSpPr>
            <a:spLocks noChangeShapeType="1"/>
          </p:cNvSpPr>
          <p:nvPr/>
        </p:nvSpPr>
        <p:spPr bwMode="auto">
          <a:xfrm>
            <a:off x="7275513" y="3954463"/>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28"/>
          <p:cNvSpPr>
            <a:spLocks noChangeShapeType="1"/>
          </p:cNvSpPr>
          <p:nvPr/>
        </p:nvSpPr>
        <p:spPr bwMode="auto">
          <a:xfrm>
            <a:off x="7275513" y="3060700"/>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29"/>
          <p:cNvSpPr>
            <a:spLocks noChangeShapeType="1"/>
          </p:cNvSpPr>
          <p:nvPr/>
        </p:nvSpPr>
        <p:spPr bwMode="auto">
          <a:xfrm>
            <a:off x="7340600" y="3060701"/>
            <a:ext cx="0" cy="893763"/>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Freeform 30"/>
          <p:cNvSpPr>
            <a:spLocks/>
          </p:cNvSpPr>
          <p:nvPr/>
        </p:nvSpPr>
        <p:spPr bwMode="auto">
          <a:xfrm>
            <a:off x="7265988" y="3432176"/>
            <a:ext cx="146050" cy="144463"/>
          </a:xfrm>
          <a:custGeom>
            <a:avLst/>
            <a:gdLst>
              <a:gd name="T0" fmla="*/ 47 w 92"/>
              <a:gd name="T1" fmla="*/ 0 h 91"/>
              <a:gd name="T2" fmla="*/ 92 w 92"/>
              <a:gd name="T3" fmla="*/ 46 h 91"/>
              <a:gd name="T4" fmla="*/ 47 w 92"/>
              <a:gd name="T5" fmla="*/ 91 h 91"/>
              <a:gd name="T6" fmla="*/ 0 w 92"/>
              <a:gd name="T7" fmla="*/ 46 h 91"/>
              <a:gd name="T8" fmla="*/ 47 w 92"/>
              <a:gd name="T9" fmla="*/ 0 h 91"/>
              <a:gd name="T10" fmla="*/ 47 w 92"/>
              <a:gd name="T11" fmla="*/ 0 h 91"/>
            </a:gdLst>
            <a:ahLst/>
            <a:cxnLst>
              <a:cxn ang="0">
                <a:pos x="T0" y="T1"/>
              </a:cxn>
              <a:cxn ang="0">
                <a:pos x="T2" y="T3"/>
              </a:cxn>
              <a:cxn ang="0">
                <a:pos x="T4" y="T5"/>
              </a:cxn>
              <a:cxn ang="0">
                <a:pos x="T6" y="T7"/>
              </a:cxn>
              <a:cxn ang="0">
                <a:pos x="T8" y="T9"/>
              </a:cxn>
              <a:cxn ang="0">
                <a:pos x="T10" y="T11"/>
              </a:cxn>
            </a:cxnLst>
            <a:rect l="0" t="0" r="r" b="b"/>
            <a:pathLst>
              <a:path w="92" h="91">
                <a:moveTo>
                  <a:pt x="47" y="0"/>
                </a:moveTo>
                <a:lnTo>
                  <a:pt x="92" y="46"/>
                </a:lnTo>
                <a:lnTo>
                  <a:pt x="47" y="91"/>
                </a:lnTo>
                <a:lnTo>
                  <a:pt x="0" y="46"/>
                </a:lnTo>
                <a:lnTo>
                  <a:pt x="47" y="0"/>
                </a:lnTo>
                <a:lnTo>
                  <a:pt x="47"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Line 31"/>
          <p:cNvSpPr>
            <a:spLocks noChangeShapeType="1"/>
          </p:cNvSpPr>
          <p:nvPr/>
        </p:nvSpPr>
        <p:spPr bwMode="auto">
          <a:xfrm>
            <a:off x="5664200" y="4343400"/>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32"/>
          <p:cNvSpPr>
            <a:spLocks noChangeShapeType="1"/>
          </p:cNvSpPr>
          <p:nvPr/>
        </p:nvSpPr>
        <p:spPr bwMode="auto">
          <a:xfrm>
            <a:off x="5664200" y="3630613"/>
            <a:ext cx="128588"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33"/>
          <p:cNvSpPr>
            <a:spLocks noChangeShapeType="1"/>
          </p:cNvSpPr>
          <p:nvPr/>
        </p:nvSpPr>
        <p:spPr bwMode="auto">
          <a:xfrm>
            <a:off x="5729288" y="3630613"/>
            <a:ext cx="0" cy="71278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Freeform 34"/>
          <p:cNvSpPr>
            <a:spLocks/>
          </p:cNvSpPr>
          <p:nvPr/>
        </p:nvSpPr>
        <p:spPr bwMode="auto">
          <a:xfrm>
            <a:off x="5657851" y="3919539"/>
            <a:ext cx="144463" cy="144463"/>
          </a:xfrm>
          <a:custGeom>
            <a:avLst/>
            <a:gdLst>
              <a:gd name="T0" fmla="*/ 45 w 91"/>
              <a:gd name="T1" fmla="*/ 0 h 91"/>
              <a:gd name="T2" fmla="*/ 91 w 91"/>
              <a:gd name="T3" fmla="*/ 44 h 91"/>
              <a:gd name="T4" fmla="*/ 45 w 91"/>
              <a:gd name="T5" fmla="*/ 91 h 91"/>
              <a:gd name="T6" fmla="*/ 0 w 91"/>
              <a:gd name="T7" fmla="*/ 44 h 91"/>
              <a:gd name="T8" fmla="*/ 45 w 91"/>
              <a:gd name="T9" fmla="*/ 0 h 91"/>
              <a:gd name="T10" fmla="*/ 45 w 91"/>
              <a:gd name="T11" fmla="*/ 0 h 91"/>
            </a:gdLst>
            <a:ahLst/>
            <a:cxnLst>
              <a:cxn ang="0">
                <a:pos x="T0" y="T1"/>
              </a:cxn>
              <a:cxn ang="0">
                <a:pos x="T2" y="T3"/>
              </a:cxn>
              <a:cxn ang="0">
                <a:pos x="T4" y="T5"/>
              </a:cxn>
              <a:cxn ang="0">
                <a:pos x="T6" y="T7"/>
              </a:cxn>
              <a:cxn ang="0">
                <a:pos x="T8" y="T9"/>
              </a:cxn>
              <a:cxn ang="0">
                <a:pos x="T10" y="T11"/>
              </a:cxn>
            </a:cxnLst>
            <a:rect l="0" t="0" r="r" b="b"/>
            <a:pathLst>
              <a:path w="91" h="91">
                <a:moveTo>
                  <a:pt x="45" y="0"/>
                </a:moveTo>
                <a:lnTo>
                  <a:pt x="91" y="44"/>
                </a:lnTo>
                <a:lnTo>
                  <a:pt x="45" y="91"/>
                </a:lnTo>
                <a:lnTo>
                  <a:pt x="0" y="44"/>
                </a:lnTo>
                <a:lnTo>
                  <a:pt x="45" y="0"/>
                </a:lnTo>
                <a:lnTo>
                  <a:pt x="45"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Line 35"/>
          <p:cNvSpPr>
            <a:spLocks noChangeShapeType="1"/>
          </p:cNvSpPr>
          <p:nvPr/>
        </p:nvSpPr>
        <p:spPr bwMode="auto">
          <a:xfrm>
            <a:off x="4851401" y="5000625"/>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36"/>
          <p:cNvSpPr>
            <a:spLocks noChangeShapeType="1"/>
          </p:cNvSpPr>
          <p:nvPr/>
        </p:nvSpPr>
        <p:spPr bwMode="auto">
          <a:xfrm>
            <a:off x="4851401" y="4375150"/>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37"/>
          <p:cNvSpPr>
            <a:spLocks noChangeShapeType="1"/>
          </p:cNvSpPr>
          <p:nvPr/>
        </p:nvSpPr>
        <p:spPr bwMode="auto">
          <a:xfrm>
            <a:off x="4913313" y="4375151"/>
            <a:ext cx="0" cy="625475"/>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Freeform 38"/>
          <p:cNvSpPr>
            <a:spLocks/>
          </p:cNvSpPr>
          <p:nvPr/>
        </p:nvSpPr>
        <p:spPr bwMode="auto">
          <a:xfrm>
            <a:off x="4841876" y="4632326"/>
            <a:ext cx="144463" cy="144463"/>
          </a:xfrm>
          <a:custGeom>
            <a:avLst/>
            <a:gdLst>
              <a:gd name="T0" fmla="*/ 45 w 91"/>
              <a:gd name="T1" fmla="*/ 0 h 91"/>
              <a:gd name="T2" fmla="*/ 91 w 91"/>
              <a:gd name="T3" fmla="*/ 46 h 91"/>
              <a:gd name="T4" fmla="*/ 45 w 91"/>
              <a:gd name="T5" fmla="*/ 91 h 91"/>
              <a:gd name="T6" fmla="*/ 0 w 91"/>
              <a:gd name="T7" fmla="*/ 46 h 91"/>
              <a:gd name="T8" fmla="*/ 45 w 91"/>
              <a:gd name="T9" fmla="*/ 0 h 91"/>
              <a:gd name="T10" fmla="*/ 45 w 91"/>
              <a:gd name="T11" fmla="*/ 0 h 91"/>
            </a:gdLst>
            <a:ahLst/>
            <a:cxnLst>
              <a:cxn ang="0">
                <a:pos x="T0" y="T1"/>
              </a:cxn>
              <a:cxn ang="0">
                <a:pos x="T2" y="T3"/>
              </a:cxn>
              <a:cxn ang="0">
                <a:pos x="T4" y="T5"/>
              </a:cxn>
              <a:cxn ang="0">
                <a:pos x="T6" y="T7"/>
              </a:cxn>
              <a:cxn ang="0">
                <a:pos x="T8" y="T9"/>
              </a:cxn>
              <a:cxn ang="0">
                <a:pos x="T10" y="T11"/>
              </a:cxn>
            </a:cxnLst>
            <a:rect l="0" t="0" r="r" b="b"/>
            <a:pathLst>
              <a:path w="91" h="91">
                <a:moveTo>
                  <a:pt x="45" y="0"/>
                </a:moveTo>
                <a:lnTo>
                  <a:pt x="91" y="46"/>
                </a:lnTo>
                <a:lnTo>
                  <a:pt x="45" y="91"/>
                </a:lnTo>
                <a:lnTo>
                  <a:pt x="0" y="46"/>
                </a:lnTo>
                <a:lnTo>
                  <a:pt x="45" y="0"/>
                </a:lnTo>
                <a:lnTo>
                  <a:pt x="45"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Line 39"/>
          <p:cNvSpPr>
            <a:spLocks noChangeShapeType="1"/>
          </p:cNvSpPr>
          <p:nvPr/>
        </p:nvSpPr>
        <p:spPr bwMode="auto">
          <a:xfrm>
            <a:off x="4052889" y="4749800"/>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40"/>
          <p:cNvSpPr>
            <a:spLocks noChangeShapeType="1"/>
          </p:cNvSpPr>
          <p:nvPr/>
        </p:nvSpPr>
        <p:spPr bwMode="auto">
          <a:xfrm>
            <a:off x="4052889" y="4265613"/>
            <a:ext cx="125413"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41"/>
          <p:cNvSpPr>
            <a:spLocks noChangeShapeType="1"/>
          </p:cNvSpPr>
          <p:nvPr/>
        </p:nvSpPr>
        <p:spPr bwMode="auto">
          <a:xfrm>
            <a:off x="4114800" y="4265613"/>
            <a:ext cx="0" cy="48418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Freeform 42"/>
          <p:cNvSpPr>
            <a:spLocks/>
          </p:cNvSpPr>
          <p:nvPr/>
        </p:nvSpPr>
        <p:spPr bwMode="auto">
          <a:xfrm>
            <a:off x="4043364" y="4448175"/>
            <a:ext cx="144463" cy="146050"/>
          </a:xfrm>
          <a:custGeom>
            <a:avLst/>
            <a:gdLst>
              <a:gd name="T0" fmla="*/ 45 w 91"/>
              <a:gd name="T1" fmla="*/ 0 h 92"/>
              <a:gd name="T2" fmla="*/ 91 w 91"/>
              <a:gd name="T3" fmla="*/ 47 h 92"/>
              <a:gd name="T4" fmla="*/ 45 w 91"/>
              <a:gd name="T5" fmla="*/ 92 h 92"/>
              <a:gd name="T6" fmla="*/ 0 w 91"/>
              <a:gd name="T7" fmla="*/ 47 h 92"/>
              <a:gd name="T8" fmla="*/ 45 w 91"/>
              <a:gd name="T9" fmla="*/ 0 h 92"/>
              <a:gd name="T10" fmla="*/ 45 w 91"/>
              <a:gd name="T11" fmla="*/ 0 h 92"/>
            </a:gdLst>
            <a:ahLst/>
            <a:cxnLst>
              <a:cxn ang="0">
                <a:pos x="T0" y="T1"/>
              </a:cxn>
              <a:cxn ang="0">
                <a:pos x="T2" y="T3"/>
              </a:cxn>
              <a:cxn ang="0">
                <a:pos x="T4" y="T5"/>
              </a:cxn>
              <a:cxn ang="0">
                <a:pos x="T6" y="T7"/>
              </a:cxn>
              <a:cxn ang="0">
                <a:pos x="T8" y="T9"/>
              </a:cxn>
              <a:cxn ang="0">
                <a:pos x="T10" y="T11"/>
              </a:cxn>
            </a:cxnLst>
            <a:rect l="0" t="0" r="r" b="b"/>
            <a:pathLst>
              <a:path w="91" h="92">
                <a:moveTo>
                  <a:pt x="45" y="0"/>
                </a:moveTo>
                <a:lnTo>
                  <a:pt x="91" y="47"/>
                </a:lnTo>
                <a:lnTo>
                  <a:pt x="45" y="92"/>
                </a:lnTo>
                <a:lnTo>
                  <a:pt x="0" y="47"/>
                </a:lnTo>
                <a:lnTo>
                  <a:pt x="45" y="0"/>
                </a:lnTo>
                <a:lnTo>
                  <a:pt x="45"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Line 43"/>
          <p:cNvSpPr>
            <a:spLocks noChangeShapeType="1"/>
          </p:cNvSpPr>
          <p:nvPr/>
        </p:nvSpPr>
        <p:spPr bwMode="auto">
          <a:xfrm>
            <a:off x="3243263" y="4843463"/>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44"/>
          <p:cNvSpPr>
            <a:spLocks noChangeShapeType="1"/>
          </p:cNvSpPr>
          <p:nvPr/>
        </p:nvSpPr>
        <p:spPr bwMode="auto">
          <a:xfrm>
            <a:off x="3243263" y="4438650"/>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45"/>
          <p:cNvSpPr>
            <a:spLocks noChangeShapeType="1"/>
          </p:cNvSpPr>
          <p:nvPr/>
        </p:nvSpPr>
        <p:spPr bwMode="auto">
          <a:xfrm>
            <a:off x="3306763" y="4438651"/>
            <a:ext cx="0" cy="404813"/>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Freeform 46"/>
          <p:cNvSpPr>
            <a:spLocks/>
          </p:cNvSpPr>
          <p:nvPr/>
        </p:nvSpPr>
        <p:spPr bwMode="auto">
          <a:xfrm>
            <a:off x="3233739" y="4584701"/>
            <a:ext cx="144463" cy="144463"/>
          </a:xfrm>
          <a:custGeom>
            <a:avLst/>
            <a:gdLst>
              <a:gd name="T0" fmla="*/ 46 w 91"/>
              <a:gd name="T1" fmla="*/ 0 h 91"/>
              <a:gd name="T2" fmla="*/ 91 w 91"/>
              <a:gd name="T3" fmla="*/ 46 h 91"/>
              <a:gd name="T4" fmla="*/ 46 w 91"/>
              <a:gd name="T5" fmla="*/ 91 h 91"/>
              <a:gd name="T6" fmla="*/ 0 w 91"/>
              <a:gd name="T7" fmla="*/ 46 h 91"/>
              <a:gd name="T8" fmla="*/ 46 w 91"/>
              <a:gd name="T9" fmla="*/ 0 h 91"/>
              <a:gd name="T10" fmla="*/ 46 w 91"/>
              <a:gd name="T11" fmla="*/ 0 h 91"/>
            </a:gdLst>
            <a:ahLst/>
            <a:cxnLst>
              <a:cxn ang="0">
                <a:pos x="T0" y="T1"/>
              </a:cxn>
              <a:cxn ang="0">
                <a:pos x="T2" y="T3"/>
              </a:cxn>
              <a:cxn ang="0">
                <a:pos x="T4" y="T5"/>
              </a:cxn>
              <a:cxn ang="0">
                <a:pos x="T6" y="T7"/>
              </a:cxn>
              <a:cxn ang="0">
                <a:pos x="T8" y="T9"/>
              </a:cxn>
              <a:cxn ang="0">
                <a:pos x="T10" y="T11"/>
              </a:cxn>
            </a:cxnLst>
            <a:rect l="0" t="0" r="r" b="b"/>
            <a:pathLst>
              <a:path w="91" h="91">
                <a:moveTo>
                  <a:pt x="46" y="0"/>
                </a:moveTo>
                <a:lnTo>
                  <a:pt x="91" y="46"/>
                </a:lnTo>
                <a:lnTo>
                  <a:pt x="46" y="91"/>
                </a:lnTo>
                <a:lnTo>
                  <a:pt x="0" y="46"/>
                </a:lnTo>
                <a:lnTo>
                  <a:pt x="46" y="0"/>
                </a:lnTo>
                <a:lnTo>
                  <a:pt x="46"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Line 47"/>
          <p:cNvSpPr>
            <a:spLocks noChangeShapeType="1"/>
          </p:cNvSpPr>
          <p:nvPr/>
        </p:nvSpPr>
        <p:spPr bwMode="auto">
          <a:xfrm>
            <a:off x="2836863" y="4686300"/>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48"/>
          <p:cNvSpPr>
            <a:spLocks noChangeShapeType="1"/>
          </p:cNvSpPr>
          <p:nvPr/>
        </p:nvSpPr>
        <p:spPr bwMode="auto">
          <a:xfrm>
            <a:off x="2836863" y="4386263"/>
            <a:ext cx="127000" cy="0"/>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49"/>
          <p:cNvSpPr>
            <a:spLocks noChangeShapeType="1"/>
          </p:cNvSpPr>
          <p:nvPr/>
        </p:nvSpPr>
        <p:spPr bwMode="auto">
          <a:xfrm>
            <a:off x="2900363" y="4386263"/>
            <a:ext cx="0" cy="300038"/>
          </a:xfrm>
          <a:prstGeom prst="line">
            <a:avLst/>
          </a:prstGeom>
          <a:noFill/>
          <a:ln w="28575" cap="flat">
            <a:solidFill>
              <a:srgbClr val="81B838"/>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Freeform 50"/>
          <p:cNvSpPr>
            <a:spLocks/>
          </p:cNvSpPr>
          <p:nvPr/>
        </p:nvSpPr>
        <p:spPr bwMode="auto">
          <a:xfrm>
            <a:off x="2827338" y="4465639"/>
            <a:ext cx="146050" cy="144463"/>
          </a:xfrm>
          <a:custGeom>
            <a:avLst/>
            <a:gdLst>
              <a:gd name="T0" fmla="*/ 46 w 92"/>
              <a:gd name="T1" fmla="*/ 0 h 91"/>
              <a:gd name="T2" fmla="*/ 92 w 92"/>
              <a:gd name="T3" fmla="*/ 45 h 91"/>
              <a:gd name="T4" fmla="*/ 46 w 92"/>
              <a:gd name="T5" fmla="*/ 91 h 91"/>
              <a:gd name="T6" fmla="*/ 0 w 92"/>
              <a:gd name="T7" fmla="*/ 45 h 91"/>
              <a:gd name="T8" fmla="*/ 46 w 92"/>
              <a:gd name="T9" fmla="*/ 0 h 91"/>
              <a:gd name="T10" fmla="*/ 46 w 92"/>
              <a:gd name="T11" fmla="*/ 0 h 91"/>
            </a:gdLst>
            <a:ahLst/>
            <a:cxnLst>
              <a:cxn ang="0">
                <a:pos x="T0" y="T1"/>
              </a:cxn>
              <a:cxn ang="0">
                <a:pos x="T2" y="T3"/>
              </a:cxn>
              <a:cxn ang="0">
                <a:pos x="T4" y="T5"/>
              </a:cxn>
              <a:cxn ang="0">
                <a:pos x="T6" y="T7"/>
              </a:cxn>
              <a:cxn ang="0">
                <a:pos x="T8" y="T9"/>
              </a:cxn>
              <a:cxn ang="0">
                <a:pos x="T10" y="T11"/>
              </a:cxn>
            </a:cxnLst>
            <a:rect l="0" t="0" r="r" b="b"/>
            <a:pathLst>
              <a:path w="92" h="91">
                <a:moveTo>
                  <a:pt x="46" y="0"/>
                </a:moveTo>
                <a:lnTo>
                  <a:pt x="92" y="45"/>
                </a:lnTo>
                <a:lnTo>
                  <a:pt x="46" y="91"/>
                </a:lnTo>
                <a:lnTo>
                  <a:pt x="0" y="45"/>
                </a:lnTo>
                <a:lnTo>
                  <a:pt x="46" y="0"/>
                </a:lnTo>
                <a:lnTo>
                  <a:pt x="46"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51"/>
          <p:cNvSpPr>
            <a:spLocks/>
          </p:cNvSpPr>
          <p:nvPr/>
        </p:nvSpPr>
        <p:spPr bwMode="auto">
          <a:xfrm>
            <a:off x="2432050" y="3906839"/>
            <a:ext cx="147638" cy="144463"/>
          </a:xfrm>
          <a:custGeom>
            <a:avLst/>
            <a:gdLst>
              <a:gd name="T0" fmla="*/ 46 w 93"/>
              <a:gd name="T1" fmla="*/ 0 h 91"/>
              <a:gd name="T2" fmla="*/ 93 w 93"/>
              <a:gd name="T3" fmla="*/ 45 h 91"/>
              <a:gd name="T4" fmla="*/ 46 w 93"/>
              <a:gd name="T5" fmla="*/ 91 h 91"/>
              <a:gd name="T6" fmla="*/ 0 w 93"/>
              <a:gd name="T7" fmla="*/ 45 h 91"/>
              <a:gd name="T8" fmla="*/ 46 w 93"/>
              <a:gd name="T9" fmla="*/ 0 h 91"/>
              <a:gd name="T10" fmla="*/ 46 w 93"/>
              <a:gd name="T11" fmla="*/ 0 h 91"/>
            </a:gdLst>
            <a:ahLst/>
            <a:cxnLst>
              <a:cxn ang="0">
                <a:pos x="T0" y="T1"/>
              </a:cxn>
              <a:cxn ang="0">
                <a:pos x="T2" y="T3"/>
              </a:cxn>
              <a:cxn ang="0">
                <a:pos x="T4" y="T5"/>
              </a:cxn>
              <a:cxn ang="0">
                <a:pos x="T6" y="T7"/>
              </a:cxn>
              <a:cxn ang="0">
                <a:pos x="T8" y="T9"/>
              </a:cxn>
              <a:cxn ang="0">
                <a:pos x="T10" y="T11"/>
              </a:cxn>
            </a:cxnLst>
            <a:rect l="0" t="0" r="r" b="b"/>
            <a:pathLst>
              <a:path w="93" h="91">
                <a:moveTo>
                  <a:pt x="46" y="0"/>
                </a:moveTo>
                <a:lnTo>
                  <a:pt x="93" y="45"/>
                </a:lnTo>
                <a:lnTo>
                  <a:pt x="46" y="91"/>
                </a:lnTo>
                <a:lnTo>
                  <a:pt x="0" y="45"/>
                </a:lnTo>
                <a:lnTo>
                  <a:pt x="46" y="0"/>
                </a:lnTo>
                <a:lnTo>
                  <a:pt x="46" y="0"/>
                </a:lnTo>
                <a:close/>
              </a:path>
            </a:pathLst>
          </a:custGeom>
          <a:solidFill>
            <a:srgbClr val="81B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Line 52"/>
          <p:cNvSpPr>
            <a:spLocks noChangeShapeType="1"/>
          </p:cNvSpPr>
          <p:nvPr/>
        </p:nvSpPr>
        <p:spPr bwMode="auto">
          <a:xfrm>
            <a:off x="7273926" y="2500313"/>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53"/>
          <p:cNvSpPr>
            <a:spLocks noChangeShapeType="1"/>
          </p:cNvSpPr>
          <p:nvPr/>
        </p:nvSpPr>
        <p:spPr bwMode="auto">
          <a:xfrm>
            <a:off x="7273926" y="1749425"/>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54"/>
          <p:cNvSpPr>
            <a:spLocks noChangeShapeType="1"/>
          </p:cNvSpPr>
          <p:nvPr/>
        </p:nvSpPr>
        <p:spPr bwMode="auto">
          <a:xfrm>
            <a:off x="7340600" y="1749425"/>
            <a:ext cx="0" cy="75088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Freeform 55"/>
          <p:cNvSpPr>
            <a:spLocks/>
          </p:cNvSpPr>
          <p:nvPr/>
        </p:nvSpPr>
        <p:spPr bwMode="auto">
          <a:xfrm>
            <a:off x="7289800" y="2079625"/>
            <a:ext cx="103188" cy="101600"/>
          </a:xfrm>
          <a:custGeom>
            <a:avLst/>
            <a:gdLst>
              <a:gd name="T0" fmla="*/ 0 w 65"/>
              <a:gd name="T1" fmla="*/ 0 h 64"/>
              <a:gd name="T2" fmla="*/ 65 w 65"/>
              <a:gd name="T3" fmla="*/ 0 h 64"/>
              <a:gd name="T4" fmla="*/ 65 w 65"/>
              <a:gd name="T5" fmla="*/ 64 h 64"/>
              <a:gd name="T6" fmla="*/ 0 w 65"/>
              <a:gd name="T7" fmla="*/ 64 h 64"/>
              <a:gd name="T8" fmla="*/ 0 w 65"/>
              <a:gd name="T9" fmla="*/ 0 h 64"/>
              <a:gd name="T10" fmla="*/ 0 w 65"/>
              <a:gd name="T11" fmla="*/ 0 h 64"/>
            </a:gdLst>
            <a:ahLst/>
            <a:cxnLst>
              <a:cxn ang="0">
                <a:pos x="T0" y="T1"/>
              </a:cxn>
              <a:cxn ang="0">
                <a:pos x="T2" y="T3"/>
              </a:cxn>
              <a:cxn ang="0">
                <a:pos x="T4" y="T5"/>
              </a:cxn>
              <a:cxn ang="0">
                <a:pos x="T6" y="T7"/>
              </a:cxn>
              <a:cxn ang="0">
                <a:pos x="T8" y="T9"/>
              </a:cxn>
              <a:cxn ang="0">
                <a:pos x="T10" y="T11"/>
              </a:cxn>
            </a:cxnLst>
            <a:rect l="0" t="0" r="r" b="b"/>
            <a:pathLst>
              <a:path w="65" h="64">
                <a:moveTo>
                  <a:pt x="0" y="0"/>
                </a:moveTo>
                <a:lnTo>
                  <a:pt x="65" y="0"/>
                </a:lnTo>
                <a:lnTo>
                  <a:pt x="65" y="64"/>
                </a:lnTo>
                <a:lnTo>
                  <a:pt x="0" y="64"/>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25" name="Line 56"/>
          <p:cNvSpPr>
            <a:spLocks noChangeShapeType="1"/>
          </p:cNvSpPr>
          <p:nvPr/>
        </p:nvSpPr>
        <p:spPr bwMode="auto">
          <a:xfrm>
            <a:off x="5664200" y="3313113"/>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57"/>
          <p:cNvSpPr>
            <a:spLocks noChangeShapeType="1"/>
          </p:cNvSpPr>
          <p:nvPr/>
        </p:nvSpPr>
        <p:spPr bwMode="auto">
          <a:xfrm>
            <a:off x="5664200" y="2635250"/>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58"/>
          <p:cNvSpPr>
            <a:spLocks noChangeShapeType="1"/>
          </p:cNvSpPr>
          <p:nvPr/>
        </p:nvSpPr>
        <p:spPr bwMode="auto">
          <a:xfrm>
            <a:off x="5730875" y="2635251"/>
            <a:ext cx="0" cy="677863"/>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Freeform 59"/>
          <p:cNvSpPr>
            <a:spLocks/>
          </p:cNvSpPr>
          <p:nvPr/>
        </p:nvSpPr>
        <p:spPr bwMode="auto">
          <a:xfrm>
            <a:off x="5681663" y="2906713"/>
            <a:ext cx="101600" cy="101600"/>
          </a:xfrm>
          <a:custGeom>
            <a:avLst/>
            <a:gdLst>
              <a:gd name="T0" fmla="*/ 0 w 64"/>
              <a:gd name="T1" fmla="*/ 0 h 64"/>
              <a:gd name="T2" fmla="*/ 64 w 64"/>
              <a:gd name="T3" fmla="*/ 0 h 64"/>
              <a:gd name="T4" fmla="*/ 64 w 64"/>
              <a:gd name="T5" fmla="*/ 64 h 64"/>
              <a:gd name="T6" fmla="*/ 0 w 64"/>
              <a:gd name="T7" fmla="*/ 64 h 64"/>
              <a:gd name="T8" fmla="*/ 0 w 64"/>
              <a:gd name="T9" fmla="*/ 0 h 64"/>
              <a:gd name="T10" fmla="*/ 0 w 64"/>
              <a:gd name="T11" fmla="*/ 0 h 64"/>
            </a:gdLst>
            <a:ahLst/>
            <a:cxnLst>
              <a:cxn ang="0">
                <a:pos x="T0" y="T1"/>
              </a:cxn>
              <a:cxn ang="0">
                <a:pos x="T2" y="T3"/>
              </a:cxn>
              <a:cxn ang="0">
                <a:pos x="T4" y="T5"/>
              </a:cxn>
              <a:cxn ang="0">
                <a:pos x="T6" y="T7"/>
              </a:cxn>
              <a:cxn ang="0">
                <a:pos x="T8" y="T9"/>
              </a:cxn>
              <a:cxn ang="0">
                <a:pos x="T10" y="T11"/>
              </a:cxn>
            </a:cxnLst>
            <a:rect l="0" t="0" r="r" b="b"/>
            <a:pathLst>
              <a:path w="64" h="64">
                <a:moveTo>
                  <a:pt x="0" y="0"/>
                </a:moveTo>
                <a:lnTo>
                  <a:pt x="64" y="0"/>
                </a:lnTo>
                <a:lnTo>
                  <a:pt x="64" y="64"/>
                </a:lnTo>
                <a:lnTo>
                  <a:pt x="0" y="64"/>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29" name="Line 60"/>
          <p:cNvSpPr>
            <a:spLocks noChangeShapeType="1"/>
          </p:cNvSpPr>
          <p:nvPr/>
        </p:nvSpPr>
        <p:spPr bwMode="auto">
          <a:xfrm>
            <a:off x="4048125" y="3992563"/>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61"/>
          <p:cNvSpPr>
            <a:spLocks noChangeShapeType="1"/>
          </p:cNvSpPr>
          <p:nvPr/>
        </p:nvSpPr>
        <p:spPr bwMode="auto">
          <a:xfrm>
            <a:off x="4048125" y="3508375"/>
            <a:ext cx="128588"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62"/>
          <p:cNvSpPr>
            <a:spLocks noChangeShapeType="1"/>
          </p:cNvSpPr>
          <p:nvPr/>
        </p:nvSpPr>
        <p:spPr bwMode="auto">
          <a:xfrm>
            <a:off x="4114800" y="3508375"/>
            <a:ext cx="0" cy="48418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Freeform 63"/>
          <p:cNvSpPr>
            <a:spLocks/>
          </p:cNvSpPr>
          <p:nvPr/>
        </p:nvSpPr>
        <p:spPr bwMode="auto">
          <a:xfrm>
            <a:off x="4065588" y="3695700"/>
            <a:ext cx="101600" cy="101600"/>
          </a:xfrm>
          <a:custGeom>
            <a:avLst/>
            <a:gdLst>
              <a:gd name="T0" fmla="*/ 0 w 64"/>
              <a:gd name="T1" fmla="*/ 0 h 64"/>
              <a:gd name="T2" fmla="*/ 64 w 64"/>
              <a:gd name="T3" fmla="*/ 0 h 64"/>
              <a:gd name="T4" fmla="*/ 64 w 64"/>
              <a:gd name="T5" fmla="*/ 64 h 64"/>
              <a:gd name="T6" fmla="*/ 0 w 64"/>
              <a:gd name="T7" fmla="*/ 64 h 64"/>
              <a:gd name="T8" fmla="*/ 0 w 64"/>
              <a:gd name="T9" fmla="*/ 0 h 64"/>
              <a:gd name="T10" fmla="*/ 0 w 64"/>
              <a:gd name="T11" fmla="*/ 0 h 64"/>
            </a:gdLst>
            <a:ahLst/>
            <a:cxnLst>
              <a:cxn ang="0">
                <a:pos x="T0" y="T1"/>
              </a:cxn>
              <a:cxn ang="0">
                <a:pos x="T2" y="T3"/>
              </a:cxn>
              <a:cxn ang="0">
                <a:pos x="T4" y="T5"/>
              </a:cxn>
              <a:cxn ang="0">
                <a:pos x="T6" y="T7"/>
              </a:cxn>
              <a:cxn ang="0">
                <a:pos x="T8" y="T9"/>
              </a:cxn>
              <a:cxn ang="0">
                <a:pos x="T10" y="T11"/>
              </a:cxn>
            </a:cxnLst>
            <a:rect l="0" t="0" r="r" b="b"/>
            <a:pathLst>
              <a:path w="64" h="64">
                <a:moveTo>
                  <a:pt x="0" y="0"/>
                </a:moveTo>
                <a:lnTo>
                  <a:pt x="64" y="0"/>
                </a:lnTo>
                <a:lnTo>
                  <a:pt x="64" y="64"/>
                </a:lnTo>
                <a:lnTo>
                  <a:pt x="0" y="64"/>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33" name="Line 64"/>
          <p:cNvSpPr>
            <a:spLocks noChangeShapeType="1"/>
          </p:cNvSpPr>
          <p:nvPr/>
        </p:nvSpPr>
        <p:spPr bwMode="auto">
          <a:xfrm>
            <a:off x="4859339" y="4125913"/>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65"/>
          <p:cNvSpPr>
            <a:spLocks noChangeShapeType="1"/>
          </p:cNvSpPr>
          <p:nvPr/>
        </p:nvSpPr>
        <p:spPr bwMode="auto">
          <a:xfrm>
            <a:off x="4859339" y="3533775"/>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66"/>
          <p:cNvSpPr>
            <a:spLocks noChangeShapeType="1"/>
          </p:cNvSpPr>
          <p:nvPr/>
        </p:nvSpPr>
        <p:spPr bwMode="auto">
          <a:xfrm>
            <a:off x="4926013" y="3533775"/>
            <a:ext cx="0" cy="592138"/>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Freeform 67"/>
          <p:cNvSpPr>
            <a:spLocks/>
          </p:cNvSpPr>
          <p:nvPr/>
        </p:nvSpPr>
        <p:spPr bwMode="auto">
          <a:xfrm>
            <a:off x="4873625" y="3768725"/>
            <a:ext cx="103188" cy="103188"/>
          </a:xfrm>
          <a:custGeom>
            <a:avLst/>
            <a:gdLst>
              <a:gd name="T0" fmla="*/ 0 w 65"/>
              <a:gd name="T1" fmla="*/ 0 h 65"/>
              <a:gd name="T2" fmla="*/ 65 w 65"/>
              <a:gd name="T3" fmla="*/ 0 h 65"/>
              <a:gd name="T4" fmla="*/ 65 w 65"/>
              <a:gd name="T5" fmla="*/ 65 h 65"/>
              <a:gd name="T6" fmla="*/ 0 w 65"/>
              <a:gd name="T7" fmla="*/ 65 h 65"/>
              <a:gd name="T8" fmla="*/ 0 w 65"/>
              <a:gd name="T9" fmla="*/ 0 h 65"/>
              <a:gd name="T10" fmla="*/ 0 w 65"/>
              <a:gd name="T11" fmla="*/ 0 h 65"/>
            </a:gdLst>
            <a:ahLst/>
            <a:cxnLst>
              <a:cxn ang="0">
                <a:pos x="T0" y="T1"/>
              </a:cxn>
              <a:cxn ang="0">
                <a:pos x="T2" y="T3"/>
              </a:cxn>
              <a:cxn ang="0">
                <a:pos x="T4" y="T5"/>
              </a:cxn>
              <a:cxn ang="0">
                <a:pos x="T6" y="T7"/>
              </a:cxn>
              <a:cxn ang="0">
                <a:pos x="T8" y="T9"/>
              </a:cxn>
              <a:cxn ang="0">
                <a:pos x="T10" y="T11"/>
              </a:cxn>
            </a:cxnLst>
            <a:rect l="0" t="0" r="r" b="b"/>
            <a:pathLst>
              <a:path w="65" h="65">
                <a:moveTo>
                  <a:pt x="0" y="0"/>
                </a:moveTo>
                <a:lnTo>
                  <a:pt x="65" y="0"/>
                </a:lnTo>
                <a:lnTo>
                  <a:pt x="65" y="65"/>
                </a:lnTo>
                <a:lnTo>
                  <a:pt x="0" y="65"/>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37" name="Line 68"/>
          <p:cNvSpPr>
            <a:spLocks noChangeShapeType="1"/>
          </p:cNvSpPr>
          <p:nvPr/>
        </p:nvSpPr>
        <p:spPr bwMode="auto">
          <a:xfrm>
            <a:off x="3240089" y="4208463"/>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69"/>
          <p:cNvSpPr>
            <a:spLocks noChangeShapeType="1"/>
          </p:cNvSpPr>
          <p:nvPr/>
        </p:nvSpPr>
        <p:spPr bwMode="auto">
          <a:xfrm>
            <a:off x="3240089" y="3824288"/>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70"/>
          <p:cNvSpPr>
            <a:spLocks noChangeShapeType="1"/>
          </p:cNvSpPr>
          <p:nvPr/>
        </p:nvSpPr>
        <p:spPr bwMode="auto">
          <a:xfrm>
            <a:off x="3303588" y="3824289"/>
            <a:ext cx="0" cy="384175"/>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Freeform 71"/>
          <p:cNvSpPr>
            <a:spLocks/>
          </p:cNvSpPr>
          <p:nvPr/>
        </p:nvSpPr>
        <p:spPr bwMode="auto">
          <a:xfrm>
            <a:off x="3254375" y="3954464"/>
            <a:ext cx="101600" cy="104775"/>
          </a:xfrm>
          <a:custGeom>
            <a:avLst/>
            <a:gdLst>
              <a:gd name="T0" fmla="*/ 0 w 64"/>
              <a:gd name="T1" fmla="*/ 0 h 66"/>
              <a:gd name="T2" fmla="*/ 64 w 64"/>
              <a:gd name="T3" fmla="*/ 0 h 66"/>
              <a:gd name="T4" fmla="*/ 64 w 64"/>
              <a:gd name="T5" fmla="*/ 66 h 66"/>
              <a:gd name="T6" fmla="*/ 0 w 64"/>
              <a:gd name="T7" fmla="*/ 66 h 66"/>
              <a:gd name="T8" fmla="*/ 0 w 64"/>
              <a:gd name="T9" fmla="*/ 0 h 66"/>
              <a:gd name="T10" fmla="*/ 0 w 64"/>
              <a:gd name="T11" fmla="*/ 0 h 66"/>
            </a:gdLst>
            <a:ahLst/>
            <a:cxnLst>
              <a:cxn ang="0">
                <a:pos x="T0" y="T1"/>
              </a:cxn>
              <a:cxn ang="0">
                <a:pos x="T2" y="T3"/>
              </a:cxn>
              <a:cxn ang="0">
                <a:pos x="T4" y="T5"/>
              </a:cxn>
              <a:cxn ang="0">
                <a:pos x="T6" y="T7"/>
              </a:cxn>
              <a:cxn ang="0">
                <a:pos x="T8" y="T9"/>
              </a:cxn>
              <a:cxn ang="0">
                <a:pos x="T10" y="T11"/>
              </a:cxn>
            </a:cxnLst>
            <a:rect l="0" t="0" r="r" b="b"/>
            <a:pathLst>
              <a:path w="64" h="66">
                <a:moveTo>
                  <a:pt x="0" y="0"/>
                </a:moveTo>
                <a:lnTo>
                  <a:pt x="64" y="0"/>
                </a:lnTo>
                <a:lnTo>
                  <a:pt x="64" y="66"/>
                </a:lnTo>
                <a:lnTo>
                  <a:pt x="0" y="66"/>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41" name="Line 72"/>
          <p:cNvSpPr>
            <a:spLocks noChangeShapeType="1"/>
          </p:cNvSpPr>
          <p:nvPr/>
        </p:nvSpPr>
        <p:spPr bwMode="auto">
          <a:xfrm>
            <a:off x="2833689" y="4078288"/>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73"/>
          <p:cNvSpPr>
            <a:spLocks noChangeShapeType="1"/>
          </p:cNvSpPr>
          <p:nvPr/>
        </p:nvSpPr>
        <p:spPr bwMode="auto">
          <a:xfrm>
            <a:off x="2833689" y="3783013"/>
            <a:ext cx="125413" cy="0"/>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74"/>
          <p:cNvSpPr>
            <a:spLocks noChangeShapeType="1"/>
          </p:cNvSpPr>
          <p:nvPr/>
        </p:nvSpPr>
        <p:spPr bwMode="auto">
          <a:xfrm>
            <a:off x="2900363" y="3783014"/>
            <a:ext cx="0" cy="295275"/>
          </a:xfrm>
          <a:prstGeom prst="line">
            <a:avLst/>
          </a:prstGeom>
          <a:noFill/>
          <a:ln w="28575" cap="flat">
            <a:solidFill>
              <a:srgbClr val="0070C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Freeform 75"/>
          <p:cNvSpPr>
            <a:spLocks/>
          </p:cNvSpPr>
          <p:nvPr/>
        </p:nvSpPr>
        <p:spPr bwMode="auto">
          <a:xfrm>
            <a:off x="2847976" y="3876675"/>
            <a:ext cx="104775" cy="101600"/>
          </a:xfrm>
          <a:custGeom>
            <a:avLst/>
            <a:gdLst>
              <a:gd name="T0" fmla="*/ 0 w 66"/>
              <a:gd name="T1" fmla="*/ 0 h 64"/>
              <a:gd name="T2" fmla="*/ 66 w 66"/>
              <a:gd name="T3" fmla="*/ 0 h 64"/>
              <a:gd name="T4" fmla="*/ 66 w 66"/>
              <a:gd name="T5" fmla="*/ 64 h 64"/>
              <a:gd name="T6" fmla="*/ 0 w 66"/>
              <a:gd name="T7" fmla="*/ 64 h 64"/>
              <a:gd name="T8" fmla="*/ 0 w 66"/>
              <a:gd name="T9" fmla="*/ 0 h 64"/>
              <a:gd name="T10" fmla="*/ 0 w 66"/>
              <a:gd name="T11" fmla="*/ 0 h 64"/>
            </a:gdLst>
            <a:ahLst/>
            <a:cxnLst>
              <a:cxn ang="0">
                <a:pos x="T0" y="T1"/>
              </a:cxn>
              <a:cxn ang="0">
                <a:pos x="T2" y="T3"/>
              </a:cxn>
              <a:cxn ang="0">
                <a:pos x="T4" y="T5"/>
              </a:cxn>
              <a:cxn ang="0">
                <a:pos x="T6" y="T7"/>
              </a:cxn>
              <a:cxn ang="0">
                <a:pos x="T8" y="T9"/>
              </a:cxn>
              <a:cxn ang="0">
                <a:pos x="T10" y="T11"/>
              </a:cxn>
            </a:cxnLst>
            <a:rect l="0" t="0" r="r" b="b"/>
            <a:pathLst>
              <a:path w="66" h="64">
                <a:moveTo>
                  <a:pt x="0" y="0"/>
                </a:moveTo>
                <a:lnTo>
                  <a:pt x="66" y="0"/>
                </a:lnTo>
                <a:lnTo>
                  <a:pt x="66" y="64"/>
                </a:lnTo>
                <a:lnTo>
                  <a:pt x="0" y="64"/>
                </a:lnTo>
                <a:lnTo>
                  <a:pt x="0" y="0"/>
                </a:lnTo>
                <a:lnTo>
                  <a:pt x="0" y="0"/>
                </a:lnTo>
                <a:close/>
              </a:path>
            </a:pathLst>
          </a:custGeom>
          <a:solidFill>
            <a:srgbClr val="0070C0"/>
          </a:solidFill>
          <a:ln>
            <a:noFill/>
          </a:ln>
          <a:extLst/>
        </p:spPr>
        <p:txBody>
          <a:bodyPr vert="horz" wrap="square" lIns="91440" tIns="45720" rIns="91440" bIns="45720" numCol="1" anchor="t" anchorCtr="0" compatLnSpc="1">
            <a:prstTxWarp prst="textNoShape">
              <a:avLst/>
            </a:prstTxWarp>
          </a:bodyPr>
          <a:lstStyle/>
          <a:p>
            <a:endParaRPr lang="en-GB"/>
          </a:p>
        </p:txBody>
      </p:sp>
      <p:cxnSp>
        <p:nvCxnSpPr>
          <p:cNvPr id="145" name="Straight Connector 292"/>
          <p:cNvCxnSpPr>
            <a:cxnSpLocks noChangeShapeType="1"/>
          </p:cNvCxnSpPr>
          <p:nvPr/>
        </p:nvCxnSpPr>
        <p:spPr bwMode="auto">
          <a:xfrm>
            <a:off x="3053394" y="1957603"/>
            <a:ext cx="330007" cy="0"/>
          </a:xfrm>
          <a:prstGeom prst="line">
            <a:avLst/>
          </a:prstGeom>
          <a:noFill/>
          <a:ln w="25400">
            <a:solidFill>
              <a:srgbClr val="0070C0"/>
            </a:solidFill>
            <a:round/>
            <a:headEnd/>
            <a:tailEnd/>
          </a:ln>
          <a:extLst>
            <a:ext uri="{909E8E84-426E-40DD-AFC4-6F175D3DCCD1}">
              <a14:hiddenFill xmlns:a14="http://schemas.microsoft.com/office/drawing/2010/main">
                <a:noFill/>
              </a14:hiddenFill>
            </a:ext>
          </a:extLst>
        </p:spPr>
      </p:cxnSp>
      <p:cxnSp>
        <p:nvCxnSpPr>
          <p:cNvPr id="146" name="Straight Connector 291"/>
          <p:cNvCxnSpPr>
            <a:cxnSpLocks noChangeShapeType="1"/>
          </p:cNvCxnSpPr>
          <p:nvPr/>
        </p:nvCxnSpPr>
        <p:spPr bwMode="auto">
          <a:xfrm>
            <a:off x="3053394" y="1669810"/>
            <a:ext cx="330007" cy="0"/>
          </a:xfrm>
          <a:prstGeom prst="line">
            <a:avLst/>
          </a:prstGeom>
          <a:noFill/>
          <a:ln w="25400">
            <a:solidFill>
              <a:srgbClr val="81B838"/>
            </a:solidFill>
            <a:round/>
            <a:headEnd/>
            <a:tailEnd/>
          </a:ln>
          <a:extLst>
            <a:ext uri="{909E8E84-426E-40DD-AFC4-6F175D3DCCD1}">
              <a14:hiddenFill xmlns:a14="http://schemas.microsoft.com/office/drawing/2010/main">
                <a:noFill/>
              </a14:hiddenFill>
            </a:ext>
          </a:extLst>
        </p:spPr>
      </p:cxnSp>
      <p:sp>
        <p:nvSpPr>
          <p:cNvPr id="147" name="Rectangle 292"/>
          <p:cNvSpPr>
            <a:spLocks noChangeArrowheads="1"/>
          </p:cNvSpPr>
          <p:nvPr/>
        </p:nvSpPr>
        <p:spPr bwMode="auto">
          <a:xfrm>
            <a:off x="3443915" y="1570935"/>
            <a:ext cx="695703" cy="507831"/>
          </a:xfrm>
          <a:prstGeom prst="rect">
            <a:avLst/>
          </a:prstGeom>
          <a:noFill/>
          <a:ln>
            <a:noFill/>
          </a:ln>
          <a:extLst/>
        </p:spPr>
        <p:txBody>
          <a:bodyPr wrap="none" lIns="0" tIns="0" rIns="0" bIns="0">
            <a:spAutoFit/>
          </a:bodyPr>
          <a:lstStyle>
            <a:lvl1pPr>
              <a:lnSpc>
                <a:spcPct val="90000"/>
              </a:lnSpc>
              <a:spcBef>
                <a:spcPts val="1200"/>
              </a:spcBef>
              <a:buClr>
                <a:schemeClr val="accent2"/>
              </a:buClr>
              <a:buFont typeface="Arial" pitchFamily="34" charset="0"/>
              <a:buChar char="•"/>
              <a:defRPr sz="2400">
                <a:solidFill>
                  <a:srgbClr val="596169"/>
                </a:solidFill>
                <a:latin typeface="Arial" pitchFamily="34" charset="0"/>
              </a:defRPr>
            </a:lvl1pPr>
            <a:lvl2pPr marL="742950" indent="-285750">
              <a:lnSpc>
                <a:spcPct val="90000"/>
              </a:lnSpc>
              <a:spcBef>
                <a:spcPct val="20000"/>
              </a:spcBef>
              <a:buClr>
                <a:schemeClr val="accent2"/>
              </a:buClr>
              <a:buFont typeface="Arial" pitchFamily="34" charset="0"/>
              <a:buChar char="–"/>
              <a:defRPr sz="2000">
                <a:solidFill>
                  <a:srgbClr val="596169"/>
                </a:solidFill>
                <a:latin typeface="Arial" pitchFamily="34" charset="0"/>
              </a:defRPr>
            </a:lvl2pPr>
            <a:lvl3pPr marL="1143000" indent="-228600">
              <a:lnSpc>
                <a:spcPct val="90000"/>
              </a:lnSpc>
              <a:spcBef>
                <a:spcPct val="20000"/>
              </a:spcBef>
              <a:buClr>
                <a:schemeClr val="accent2"/>
              </a:buClr>
              <a:buFont typeface="Arial" pitchFamily="34" charset="0"/>
              <a:buChar char="•"/>
              <a:defRPr>
                <a:solidFill>
                  <a:srgbClr val="596169"/>
                </a:solidFill>
                <a:latin typeface="Arial" pitchFamily="34" charset="0"/>
              </a:defRPr>
            </a:lvl3pPr>
            <a:lvl4pPr marL="1600200" indent="-228600">
              <a:lnSpc>
                <a:spcPct val="90000"/>
              </a:lnSpc>
              <a:spcBef>
                <a:spcPct val="20000"/>
              </a:spcBef>
              <a:buClr>
                <a:schemeClr val="accent2"/>
              </a:buClr>
              <a:buFont typeface="Arial" pitchFamily="34" charset="0"/>
              <a:buChar char="–"/>
              <a:defRPr sz="1600">
                <a:solidFill>
                  <a:srgbClr val="596169"/>
                </a:solidFill>
                <a:latin typeface="Arial" pitchFamily="34" charset="0"/>
              </a:defRPr>
            </a:lvl4pPr>
            <a:lvl5pPr marL="2057400" indent="-228600">
              <a:lnSpc>
                <a:spcPct val="90000"/>
              </a:lnSpc>
              <a:spcBef>
                <a:spcPct val="20000"/>
              </a:spcBef>
              <a:buClr>
                <a:schemeClr val="accent2"/>
              </a:buClr>
              <a:buFont typeface="Arial" pitchFamily="34" charset="0"/>
              <a:buChar char="»"/>
              <a:defRPr sz="1400">
                <a:solidFill>
                  <a:srgbClr val="596169"/>
                </a:solidFill>
                <a:latin typeface="Arial" pitchFamily="34" charset="0"/>
              </a:defRPr>
            </a:lvl5pPr>
            <a:lvl6pPr marL="25146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6pPr>
            <a:lvl7pPr marL="29718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7pPr>
            <a:lvl8pPr marL="34290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8pPr>
            <a:lvl9pPr marL="3886200" indent="-228600" eaLnBrk="0" fontAlgn="base" hangingPunct="0">
              <a:lnSpc>
                <a:spcPct val="90000"/>
              </a:lnSpc>
              <a:spcBef>
                <a:spcPct val="20000"/>
              </a:spcBef>
              <a:spcAft>
                <a:spcPct val="0"/>
              </a:spcAft>
              <a:buClr>
                <a:schemeClr val="accent2"/>
              </a:buClr>
              <a:buFont typeface="Arial" pitchFamily="34" charset="0"/>
              <a:buChar char="»"/>
              <a:defRPr sz="1400">
                <a:solidFill>
                  <a:srgbClr val="596169"/>
                </a:solidFill>
                <a:latin typeface="Arial" pitchFamily="34" charset="0"/>
              </a:defRPr>
            </a:lvl9pPr>
          </a:lstStyle>
          <a:p>
            <a:pPr>
              <a:lnSpc>
                <a:spcPct val="100000"/>
              </a:lnSpc>
              <a:spcBef>
                <a:spcPts val="600"/>
              </a:spcBef>
              <a:buClrTx/>
              <a:buNone/>
              <a:defRPr/>
            </a:pPr>
            <a:r>
              <a:rPr lang="en-US" altLang="en-US" sz="1400" b="1" kern="0" dirty="0">
                <a:solidFill>
                  <a:srgbClr val="81B838"/>
                </a:solidFill>
                <a:ea typeface="ＭＳ Ｐゴシック" charset="0"/>
              </a:rPr>
              <a:t>Gla-300 </a:t>
            </a:r>
          </a:p>
          <a:p>
            <a:pPr>
              <a:lnSpc>
                <a:spcPct val="100000"/>
              </a:lnSpc>
              <a:spcBef>
                <a:spcPts val="600"/>
              </a:spcBef>
              <a:buClrTx/>
              <a:buNone/>
              <a:defRPr/>
            </a:pPr>
            <a:r>
              <a:rPr lang="en-US" altLang="en-US" sz="1400" b="1" kern="0" dirty="0">
                <a:solidFill>
                  <a:srgbClr val="0070C0"/>
                </a:solidFill>
                <a:ea typeface="ＭＳ Ｐゴシック" charset="0"/>
              </a:rPr>
              <a:t>Gla-100</a:t>
            </a:r>
          </a:p>
        </p:txBody>
      </p:sp>
      <p:sp>
        <p:nvSpPr>
          <p:cNvPr id="150" name="Rounded Rectangle 149"/>
          <p:cNvSpPr/>
          <p:nvPr/>
        </p:nvSpPr>
        <p:spPr>
          <a:xfrm>
            <a:off x="9210675" y="47625"/>
            <a:ext cx="1397000" cy="323850"/>
          </a:xfrm>
          <a:prstGeom prst="roundRect">
            <a:avLst/>
          </a:prstGeom>
          <a:solidFill>
            <a:srgbClr val="444492"/>
          </a:solidFill>
          <a:ln>
            <a:noFill/>
          </a:ln>
        </p:spPr>
        <p:style>
          <a:lnRef idx="2">
            <a:schemeClr val="accent2">
              <a:shade val="50000"/>
            </a:schemeClr>
          </a:lnRef>
          <a:fillRef idx="1">
            <a:schemeClr val="accent2"/>
          </a:fillRef>
          <a:effectRef idx="0">
            <a:schemeClr val="accent2"/>
          </a:effectRef>
          <a:fontRef idx="minor">
            <a:schemeClr val="lt1"/>
          </a:fontRef>
        </p:style>
        <p:txBody>
          <a:bodyPr lIns="0" tIns="36000" rIns="0" bIns="36000" spcCol="1270" anchor="ctr"/>
          <a:lstStyle/>
          <a:p>
            <a:pPr algn="ctr" defTabSz="622300">
              <a:lnSpc>
                <a:spcPct val="90000"/>
              </a:lnSpc>
              <a:spcAft>
                <a:spcPct val="35000"/>
              </a:spcAft>
              <a:defRPr/>
            </a:pPr>
            <a:r>
              <a:rPr lang="en-GB" sz="1400" b="1" dirty="0">
                <a:solidFill>
                  <a:schemeClr val="bg1"/>
                </a:solidFill>
                <a:cs typeface="Arial" panose="020B0604020202020204" pitchFamily="34" charset="0"/>
              </a:rPr>
              <a:t>EDITION 2, M6</a:t>
            </a:r>
            <a:endParaRPr lang="en-US" sz="1400" dirty="0">
              <a:solidFill>
                <a:schemeClr val="bg1"/>
              </a:solidFill>
            </a:endParaRPr>
          </a:p>
        </p:txBody>
      </p:sp>
    </p:spTree>
    <p:extLst>
      <p:ext uri="{BB962C8B-B14F-4D97-AF65-F5344CB8AC3E}">
        <p14:creationId xmlns:p14="http://schemas.microsoft.com/office/powerpoint/2010/main" val="35452560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717550" y="1030288"/>
            <a:ext cx="11474450" cy="4416425"/>
          </a:xfrm>
        </p:spPr>
        <p:txBody>
          <a:bodyPr/>
          <a:lstStyle/>
          <a:p>
            <a:pPr marL="0" indent="0">
              <a:buNone/>
            </a:pPr>
            <a:r>
              <a:rPr lang="en-US" sz="4000" dirty="0" smtClean="0">
                <a:solidFill>
                  <a:srgbClr val="000000"/>
                </a:solidFill>
              </a:rPr>
              <a:t>               The Real-World</a:t>
            </a:r>
            <a:r>
              <a:rPr lang="en-US" sz="4000" b="1" dirty="0" smtClean="0">
                <a:solidFill>
                  <a:srgbClr val="000000"/>
                </a:solidFill>
              </a:rPr>
              <a:t> </a:t>
            </a:r>
            <a:r>
              <a:rPr lang="en-US" sz="4000" b="1" i="1" u="sng" dirty="0" smtClean="0">
                <a:solidFill>
                  <a:srgbClr val="000000"/>
                </a:solidFill>
              </a:rPr>
              <a:t>LIGHTNING </a:t>
            </a:r>
            <a:r>
              <a:rPr lang="en-US" sz="4000" dirty="0" smtClean="0">
                <a:solidFill>
                  <a:srgbClr val="000000"/>
                </a:solidFill>
              </a:rPr>
              <a:t>Study</a:t>
            </a:r>
          </a:p>
          <a:p>
            <a:pPr marL="0" indent="0" algn="just">
              <a:buNone/>
            </a:pPr>
            <a:endParaRPr lang="en-US" sz="3200" dirty="0" smtClean="0">
              <a:latin typeface="+mj-lt"/>
            </a:endParaRPr>
          </a:p>
          <a:p>
            <a:pPr marL="0" indent="0" algn="just">
              <a:buNone/>
            </a:pPr>
            <a:r>
              <a:rPr lang="en-US" sz="2800" b="1" dirty="0" smtClean="0">
                <a:solidFill>
                  <a:srgbClr val="000000"/>
                </a:solidFill>
                <a:latin typeface="+mj-lt"/>
              </a:rPr>
              <a:t>Rates </a:t>
            </a:r>
            <a:r>
              <a:rPr lang="en-US" sz="2800" b="1" dirty="0">
                <a:solidFill>
                  <a:srgbClr val="000000"/>
                </a:solidFill>
                <a:latin typeface="+mj-lt"/>
              </a:rPr>
              <a:t>of Hypoglycemia Predicted in Patients with Type 2 Diabetes on Insulin Glargine 300 U/ml Versus First and Second-Generation Basal Insulin Analogs</a:t>
            </a:r>
          </a:p>
        </p:txBody>
      </p:sp>
      <p:sp>
        <p:nvSpPr>
          <p:cNvPr id="4" name="Text Placeholder 3"/>
          <p:cNvSpPr>
            <a:spLocks noGrp="1"/>
          </p:cNvSpPr>
          <p:nvPr>
            <p:ph type="body" sz="quarter" idx="4294967295"/>
          </p:nvPr>
        </p:nvSpPr>
        <p:spPr>
          <a:xfrm>
            <a:off x="421531" y="5949633"/>
            <a:ext cx="2586037" cy="299493"/>
          </a:xfrm>
        </p:spPr>
        <p:txBody>
          <a:bodyPr>
            <a:normAutofit fontScale="62500" lnSpcReduction="20000"/>
          </a:bodyPr>
          <a:lstStyle/>
          <a:p>
            <a:r>
              <a:rPr lang="en-US" dirty="0" err="1" smtClean="0"/>
              <a:t>Petttus</a:t>
            </a:r>
            <a:r>
              <a:rPr lang="en-US" dirty="0" smtClean="0"/>
              <a:t>, J., et al .Diabetes </a:t>
            </a:r>
            <a:r>
              <a:rPr lang="en-US" dirty="0" err="1"/>
              <a:t>Ther</a:t>
            </a:r>
            <a:r>
              <a:rPr lang="en-US" dirty="0"/>
              <a:t> </a:t>
            </a:r>
            <a:r>
              <a:rPr lang="en-US" dirty="0" smtClean="0"/>
              <a:t>2019 </a:t>
            </a:r>
            <a:endParaRPr lang="en-US" dirty="0"/>
          </a:p>
        </p:txBody>
      </p:sp>
    </p:spTree>
    <p:extLst>
      <p:ext uri="{BB962C8B-B14F-4D97-AF65-F5344CB8AC3E}">
        <p14:creationId xmlns:p14="http://schemas.microsoft.com/office/powerpoint/2010/main" val="35208507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06877"/>
            <a:ext cx="11523663" cy="1129226"/>
          </a:xfrm>
        </p:spPr>
        <p:txBody>
          <a:bodyPr>
            <a:noAutofit/>
          </a:bodyPr>
          <a:lstStyle/>
          <a:p>
            <a:r>
              <a:rPr lang="en-GB" sz="3200" b="1" dirty="0">
                <a:solidFill>
                  <a:schemeClr val="tx1"/>
                </a:solidFill>
              </a:rPr>
              <a:t>LIGHTNING: </a:t>
            </a:r>
            <a:r>
              <a:rPr lang="en-GB" sz="2800" dirty="0">
                <a:solidFill>
                  <a:schemeClr val="tx1"/>
                </a:solidFill>
              </a:rPr>
              <a:t>Assessing hypoglycemia rates in T2DM patients using </a:t>
            </a:r>
            <a:r>
              <a:rPr lang="en-GB" sz="2800" dirty="0" smtClean="0">
                <a:solidFill>
                  <a:schemeClr val="tx1"/>
                </a:solidFill>
              </a:rPr>
              <a:t>1</a:t>
            </a:r>
            <a:r>
              <a:rPr lang="en-GB" sz="2800" baseline="30000" dirty="0" smtClean="0">
                <a:solidFill>
                  <a:schemeClr val="tx1"/>
                </a:solidFill>
              </a:rPr>
              <a:t>st</a:t>
            </a:r>
            <a:r>
              <a:rPr lang="en-GB" sz="2800" dirty="0" smtClean="0">
                <a:solidFill>
                  <a:schemeClr val="tx1"/>
                </a:solidFill>
              </a:rPr>
              <a:t> </a:t>
            </a:r>
            <a:r>
              <a:rPr lang="en-GB" sz="2800" dirty="0">
                <a:solidFill>
                  <a:schemeClr val="tx1"/>
                </a:solidFill>
              </a:rPr>
              <a:t>or 2</a:t>
            </a:r>
            <a:r>
              <a:rPr lang="en-GB" sz="2800" baseline="30000" dirty="0">
                <a:solidFill>
                  <a:schemeClr val="tx1"/>
                </a:solidFill>
              </a:rPr>
              <a:t>nd</a:t>
            </a:r>
            <a:r>
              <a:rPr lang="en-GB" sz="2800" dirty="0">
                <a:solidFill>
                  <a:schemeClr val="tx1"/>
                </a:solidFill>
              </a:rPr>
              <a:t> generation BI </a:t>
            </a:r>
            <a:r>
              <a:rPr lang="en-GB" sz="2800" dirty="0" err="1">
                <a:solidFill>
                  <a:schemeClr val="tx1"/>
                </a:solidFill>
              </a:rPr>
              <a:t>analogs</a:t>
            </a:r>
            <a:endParaRPr lang="en-GB" sz="3200" dirty="0">
              <a:solidFill>
                <a:schemeClr val="tx1"/>
              </a:solidFill>
            </a:endParaRPr>
          </a:p>
        </p:txBody>
      </p:sp>
      <p:sp>
        <p:nvSpPr>
          <p:cNvPr id="4" name="Content Placeholder 3">
            <a:extLst>
              <a:ext uri="{FF2B5EF4-FFF2-40B4-BE49-F238E27FC236}">
                <a16:creationId xmlns:a16="http://schemas.microsoft.com/office/drawing/2014/main" id="{6442E9AD-B0BB-4D4B-B35E-5E4D0EE7ADDE}"/>
              </a:ext>
            </a:extLst>
          </p:cNvPr>
          <p:cNvSpPr>
            <a:spLocks noGrp="1"/>
          </p:cNvSpPr>
          <p:nvPr>
            <p:ph type="body" sz="quarter" idx="4294967295"/>
          </p:nvPr>
        </p:nvSpPr>
        <p:spPr>
          <a:xfrm>
            <a:off x="804863" y="1022350"/>
            <a:ext cx="11387137" cy="681038"/>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ctr">
              <a:spcAft>
                <a:spcPts val="0"/>
              </a:spcAft>
              <a:buNone/>
            </a:pPr>
            <a:r>
              <a:rPr lang="en-GB" sz="1600" dirty="0">
                <a:solidFill>
                  <a:srgbClr val="596169"/>
                </a:solidFill>
              </a:rPr>
              <a:t>Retrospective observational study designed to assess hypoglycemia rates in patients with T2DM </a:t>
            </a:r>
          </a:p>
          <a:p>
            <a:pPr marL="0" indent="0" algn="ctr">
              <a:buNone/>
            </a:pPr>
            <a:r>
              <a:rPr lang="en-GB" sz="1600" dirty="0">
                <a:solidFill>
                  <a:srgbClr val="596169"/>
                </a:solidFill>
              </a:rPr>
              <a:t>prescribed first- (Gla-100, </a:t>
            </a:r>
            <a:r>
              <a:rPr lang="en-GB" sz="1600" dirty="0" err="1">
                <a:solidFill>
                  <a:srgbClr val="596169"/>
                </a:solidFill>
              </a:rPr>
              <a:t>IDet</a:t>
            </a:r>
            <a:r>
              <a:rPr lang="en-GB" sz="1600" dirty="0">
                <a:solidFill>
                  <a:srgbClr val="596169"/>
                </a:solidFill>
              </a:rPr>
              <a:t>) or second-generation (Gla-300, IDeg) BI </a:t>
            </a:r>
            <a:r>
              <a:rPr lang="en-GB" sz="1600" dirty="0" err="1">
                <a:solidFill>
                  <a:srgbClr val="596169"/>
                </a:solidFill>
              </a:rPr>
              <a:t>analogs</a:t>
            </a:r>
            <a:endParaRPr lang="en-GB" sz="1600" dirty="0">
              <a:solidFill>
                <a:srgbClr val="596169"/>
              </a:solidFill>
            </a:endParaRPr>
          </a:p>
        </p:txBody>
      </p:sp>
      <p:sp>
        <p:nvSpPr>
          <p:cNvPr id="12" name="Rectangle 11">
            <a:extLst>
              <a:ext uri="{FF2B5EF4-FFF2-40B4-BE49-F238E27FC236}">
                <a16:creationId xmlns:a16="http://schemas.microsoft.com/office/drawing/2014/main" id="{9ECB8450-F866-4CF2-9CA4-84C26904779B}"/>
              </a:ext>
            </a:extLst>
          </p:cNvPr>
          <p:cNvSpPr/>
          <p:nvPr/>
        </p:nvSpPr>
        <p:spPr>
          <a:xfrm>
            <a:off x="6715474" y="2068645"/>
            <a:ext cx="4279629" cy="5865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r>
              <a:rPr lang="en-GB" sz="1600" dirty="0">
                <a:solidFill>
                  <a:srgbClr val="FFFFFF"/>
                </a:solidFill>
                <a:latin typeface="Arial" panose="020B0604020202020204"/>
              </a:rPr>
              <a:t>First generation BI </a:t>
            </a:r>
            <a:r>
              <a:rPr lang="en-GB" sz="1600" dirty="0" err="1">
                <a:solidFill>
                  <a:srgbClr val="FFFFFF"/>
                </a:solidFill>
                <a:latin typeface="Arial" panose="020B0604020202020204"/>
              </a:rPr>
              <a:t>analogs</a:t>
            </a:r>
            <a:r>
              <a:rPr lang="en-GB" sz="1600" dirty="0">
                <a:solidFill>
                  <a:srgbClr val="FFFFFF"/>
                </a:solidFill>
                <a:latin typeface="Arial" panose="020B0604020202020204"/>
              </a:rPr>
              <a:t> </a:t>
            </a:r>
            <a:r>
              <a:rPr lang="en-GB" sz="1200" dirty="0">
                <a:solidFill>
                  <a:srgbClr val="FFFFFF"/>
                </a:solidFill>
                <a:latin typeface="Arial" panose="020B0604020202020204"/>
              </a:rPr>
              <a:t>(Gla-100 or </a:t>
            </a:r>
            <a:r>
              <a:rPr lang="en-GB" sz="1200" dirty="0" err="1">
                <a:solidFill>
                  <a:srgbClr val="FFFFFF"/>
                </a:solidFill>
                <a:latin typeface="Arial" panose="020B0604020202020204"/>
              </a:rPr>
              <a:t>IDet</a:t>
            </a:r>
            <a:r>
              <a:rPr lang="en-GB" sz="1200" dirty="0">
                <a:solidFill>
                  <a:srgbClr val="FFFFFF"/>
                </a:solidFill>
                <a:latin typeface="Arial" panose="020B0604020202020204"/>
              </a:rPr>
              <a:t>)</a:t>
            </a:r>
            <a:endParaRPr lang="en-GB" sz="1600" dirty="0">
              <a:solidFill>
                <a:srgbClr val="FFFFFF"/>
              </a:solidFill>
              <a:latin typeface="Arial" panose="020B0604020202020204"/>
            </a:endParaRPr>
          </a:p>
        </p:txBody>
      </p:sp>
      <p:sp>
        <p:nvSpPr>
          <p:cNvPr id="13" name="Rectangle 12">
            <a:extLst>
              <a:ext uri="{FF2B5EF4-FFF2-40B4-BE49-F238E27FC236}">
                <a16:creationId xmlns:a16="http://schemas.microsoft.com/office/drawing/2014/main" id="{A5AB86AE-F693-462F-A3FF-ECFAFA695788}"/>
              </a:ext>
            </a:extLst>
          </p:cNvPr>
          <p:cNvSpPr/>
          <p:nvPr/>
        </p:nvSpPr>
        <p:spPr>
          <a:xfrm>
            <a:off x="6715475" y="3326352"/>
            <a:ext cx="4279628" cy="54989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r>
              <a:rPr lang="en-GB" sz="1600" dirty="0">
                <a:solidFill>
                  <a:srgbClr val="FFFFFF"/>
                </a:solidFill>
                <a:latin typeface="Arial" panose="020B0604020202020204"/>
              </a:rPr>
              <a:t>Second generation BI </a:t>
            </a:r>
            <a:r>
              <a:rPr lang="en-GB" sz="1600" dirty="0" err="1">
                <a:solidFill>
                  <a:srgbClr val="FFFFFF"/>
                </a:solidFill>
                <a:latin typeface="Arial" panose="020B0604020202020204"/>
              </a:rPr>
              <a:t>analogs</a:t>
            </a:r>
            <a:r>
              <a:rPr lang="en-GB" sz="1600" dirty="0">
                <a:solidFill>
                  <a:srgbClr val="FFFFFF"/>
                </a:solidFill>
                <a:latin typeface="Arial" panose="020B0604020202020204"/>
              </a:rPr>
              <a:t> </a:t>
            </a:r>
            <a:r>
              <a:rPr lang="en-GB" sz="1200" dirty="0">
                <a:solidFill>
                  <a:srgbClr val="FFFFFF"/>
                </a:solidFill>
                <a:latin typeface="Arial" panose="020B0604020202020204"/>
              </a:rPr>
              <a:t>(Gla-300 or </a:t>
            </a:r>
            <a:r>
              <a:rPr lang="en-GB" sz="1200" dirty="0" err="1">
                <a:solidFill>
                  <a:srgbClr val="FFFFFF"/>
                </a:solidFill>
                <a:latin typeface="Arial" panose="020B0604020202020204"/>
              </a:rPr>
              <a:t>IDeg</a:t>
            </a:r>
            <a:r>
              <a:rPr lang="en-GB" sz="1200" dirty="0">
                <a:solidFill>
                  <a:srgbClr val="FFFFFF"/>
                </a:solidFill>
                <a:latin typeface="Arial" panose="020B0604020202020204"/>
              </a:rPr>
              <a:t>)</a:t>
            </a:r>
            <a:endParaRPr lang="en-GB" sz="1600" dirty="0">
              <a:solidFill>
                <a:srgbClr val="FFFFFF"/>
              </a:solidFill>
              <a:latin typeface="Arial" panose="020B0604020202020204"/>
            </a:endParaRPr>
          </a:p>
        </p:txBody>
      </p:sp>
      <p:cxnSp>
        <p:nvCxnSpPr>
          <p:cNvPr id="22" name="Straight Connector 21">
            <a:extLst>
              <a:ext uri="{FF2B5EF4-FFF2-40B4-BE49-F238E27FC236}">
                <a16:creationId xmlns:a16="http://schemas.microsoft.com/office/drawing/2014/main" id="{E4509FBC-3292-4F2C-96DF-D2877749A578}"/>
              </a:ext>
            </a:extLst>
          </p:cNvPr>
          <p:cNvCxnSpPr>
            <a:cxnSpLocks/>
            <a:stCxn id="12" idx="1"/>
            <a:endCxn id="8" idx="3"/>
          </p:cNvCxnSpPr>
          <p:nvPr/>
        </p:nvCxnSpPr>
        <p:spPr>
          <a:xfrm rot="10800000" flipV="1">
            <a:off x="6202721" y="2410019"/>
            <a:ext cx="512755" cy="617877"/>
          </a:xfrm>
          <a:prstGeom prst="bentConnector3">
            <a:avLst>
              <a:gd name="adj1" fmla="val 50000"/>
            </a:avLst>
          </a:prstGeom>
          <a:ln w="19050">
            <a:solidFill>
              <a:schemeClr val="accent4">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CA098F6A-2ACD-4A9D-A0D5-936E33AA791B}"/>
              </a:ext>
            </a:extLst>
          </p:cNvPr>
          <p:cNvCxnSpPr>
            <a:cxnSpLocks/>
            <a:stCxn id="25" idx="0"/>
          </p:cNvCxnSpPr>
          <p:nvPr/>
        </p:nvCxnSpPr>
        <p:spPr>
          <a:xfrm flipV="1">
            <a:off x="6443011" y="3739377"/>
            <a:ext cx="0" cy="339313"/>
          </a:xfrm>
          <a:prstGeom prst="straightConnector1">
            <a:avLst/>
          </a:prstGeom>
          <a:ln w="12700">
            <a:solidFill>
              <a:schemeClr val="accent4">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2680C23-5889-47CD-9BD9-D0783055B059}"/>
              </a:ext>
            </a:extLst>
          </p:cNvPr>
          <p:cNvSpPr txBox="1"/>
          <p:nvPr/>
        </p:nvSpPr>
        <p:spPr>
          <a:xfrm>
            <a:off x="5552675" y="4078690"/>
            <a:ext cx="1780671" cy="276999"/>
          </a:xfrm>
          <a:prstGeom prst="rect">
            <a:avLst/>
          </a:prstGeom>
          <a:noFill/>
        </p:spPr>
        <p:txBody>
          <a:bodyPr wrap="square" rtlCol="0">
            <a:spAutoFit/>
          </a:bodyPr>
          <a:lstStyle/>
          <a:p>
            <a:pPr algn="ctr" defTabSz="914377">
              <a:defRPr/>
            </a:pPr>
            <a:r>
              <a:rPr lang="en-GB" sz="1200" b="1" dirty="0">
                <a:solidFill>
                  <a:srgbClr val="595959"/>
                </a:solidFill>
                <a:latin typeface="Arial" panose="020B0604020202020204"/>
              </a:rPr>
              <a:t>Basal insulin switch</a:t>
            </a:r>
          </a:p>
        </p:txBody>
      </p:sp>
      <p:sp>
        <p:nvSpPr>
          <p:cNvPr id="8" name="Rectangle 7">
            <a:extLst>
              <a:ext uri="{FF2B5EF4-FFF2-40B4-BE49-F238E27FC236}">
                <a16:creationId xmlns:a16="http://schemas.microsoft.com/office/drawing/2014/main" id="{A722801C-CE96-443F-86CD-2CCA1CF0D5C2}"/>
              </a:ext>
            </a:extLst>
          </p:cNvPr>
          <p:cNvSpPr/>
          <p:nvPr/>
        </p:nvSpPr>
        <p:spPr>
          <a:xfrm>
            <a:off x="664814" y="2015296"/>
            <a:ext cx="5537905" cy="1976448"/>
          </a:xfrm>
          <a:prstGeom prst="rect">
            <a:avLst/>
          </a:pr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lIns="72000" tIns="108000" rIns="72000" bIns="108000" rtlCol="0" anchor="ctr"/>
          <a:lstStyle/>
          <a:p>
            <a:pPr algn="ctr" defTabSz="914377">
              <a:spcBef>
                <a:spcPts val="800"/>
              </a:spcBef>
              <a:defRPr/>
            </a:pPr>
            <a:r>
              <a:rPr lang="en-GB" sz="1200" b="1" dirty="0">
                <a:solidFill>
                  <a:srgbClr val="596169"/>
                </a:solidFill>
                <a:latin typeface="Arial" panose="020B0604020202020204"/>
              </a:rPr>
              <a:t>Patient selection:</a:t>
            </a:r>
          </a:p>
          <a:p>
            <a:pPr marL="228594" indent="-228594" defTabSz="914377">
              <a:spcBef>
                <a:spcPts val="800"/>
              </a:spcBef>
              <a:buFont typeface="Arial" panose="020B0604020202020204" pitchFamily="34" charset="0"/>
              <a:buChar char="•"/>
              <a:defRPr/>
            </a:pPr>
            <a:r>
              <a:rPr lang="en-GB" sz="1200" dirty="0">
                <a:solidFill>
                  <a:srgbClr val="596169"/>
                </a:solidFill>
              </a:rPr>
              <a:t>Confirmed diagnosis of T2DM (presence of ≥1 ICD- 9 or 10 diagnosis codes [ICD-9: 250.x0; 250.x2; ICD-10: E11] or ≥1 prescriptions for an antidiabetic drug anytime during study window</a:t>
            </a:r>
          </a:p>
          <a:p>
            <a:pPr marL="228594" indent="-228594" defTabSz="914377">
              <a:spcBef>
                <a:spcPts val="800"/>
              </a:spcBef>
              <a:buFont typeface="Arial" panose="020B0604020202020204" pitchFamily="34" charset="0"/>
              <a:buChar char="•"/>
              <a:defRPr/>
            </a:pPr>
            <a:r>
              <a:rPr lang="en-GB" sz="1200" dirty="0">
                <a:solidFill>
                  <a:srgbClr val="596169"/>
                </a:solidFill>
              </a:rPr>
              <a:t>Age ≥18 years at the time of first known prescription of a BI in EHR database</a:t>
            </a:r>
          </a:p>
          <a:p>
            <a:pPr marL="228594" indent="-228594" defTabSz="914377">
              <a:spcBef>
                <a:spcPts val="800"/>
              </a:spcBef>
              <a:buFont typeface="Arial" panose="020B0604020202020204" pitchFamily="34" charset="0"/>
              <a:buChar char="•"/>
              <a:defRPr/>
            </a:pPr>
            <a:r>
              <a:rPr lang="en-GB" sz="1200" dirty="0">
                <a:solidFill>
                  <a:srgbClr val="596169"/>
                </a:solidFill>
              </a:rPr>
              <a:t>Individuals with &gt;10 BI switches within the study window were excluded as they likely represent unusual clinical </a:t>
            </a:r>
            <a:r>
              <a:rPr lang="en-GB" sz="1200" dirty="0" err="1">
                <a:solidFill>
                  <a:srgbClr val="596169"/>
                </a:solidFill>
              </a:rPr>
              <a:t>behavior</a:t>
            </a:r>
            <a:endParaRPr lang="en-GB" sz="1200" dirty="0">
              <a:solidFill>
                <a:srgbClr val="596169"/>
              </a:solidFill>
            </a:endParaRPr>
          </a:p>
        </p:txBody>
      </p:sp>
      <p:cxnSp>
        <p:nvCxnSpPr>
          <p:cNvPr id="34" name="Straight Connector 21">
            <a:extLst>
              <a:ext uri="{FF2B5EF4-FFF2-40B4-BE49-F238E27FC236}">
                <a16:creationId xmlns:a16="http://schemas.microsoft.com/office/drawing/2014/main" id="{580B286B-76AD-44B3-A143-42BF8FF13643}"/>
              </a:ext>
            </a:extLst>
          </p:cNvPr>
          <p:cNvCxnSpPr>
            <a:cxnSpLocks/>
            <a:stCxn id="13" idx="1"/>
            <a:endCxn id="8" idx="3"/>
          </p:cNvCxnSpPr>
          <p:nvPr/>
        </p:nvCxnSpPr>
        <p:spPr>
          <a:xfrm rot="10800000">
            <a:off x="6202720" y="3027897"/>
            <a:ext cx="512755" cy="596911"/>
          </a:xfrm>
          <a:prstGeom prst="bentConnector3">
            <a:avLst>
              <a:gd name="adj1" fmla="val 50000"/>
            </a:avLst>
          </a:prstGeom>
          <a:ln w="19050">
            <a:solidFill>
              <a:schemeClr val="accent4">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44" name="Content Placeholder 3">
            <a:extLst>
              <a:ext uri="{FF2B5EF4-FFF2-40B4-BE49-F238E27FC236}">
                <a16:creationId xmlns:a16="http://schemas.microsoft.com/office/drawing/2014/main" id="{6442E9AD-B0BB-4D4B-B35E-5E4D0EE7ADDE}"/>
              </a:ext>
            </a:extLst>
          </p:cNvPr>
          <p:cNvSpPr txBox="1">
            <a:spLocks/>
          </p:cNvSpPr>
          <p:nvPr/>
        </p:nvSpPr>
        <p:spPr>
          <a:xfrm>
            <a:off x="418241" y="4481161"/>
            <a:ext cx="11387183" cy="1333679"/>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lvl1pPr marL="169863" indent="-169863" algn="l" defTabSz="457200" rtl="0" eaLnBrk="1" latinLnBrk="0" hangingPunct="1">
              <a:lnSpc>
                <a:spcPct val="100000"/>
              </a:lnSpc>
              <a:spcBef>
                <a:spcPts val="0"/>
              </a:spcBef>
              <a:spcAft>
                <a:spcPts val="600"/>
              </a:spcAft>
              <a:buClr>
                <a:schemeClr val="accent2"/>
              </a:buClr>
              <a:buFont typeface="Arial"/>
              <a:buChar char="•"/>
              <a:defRPr sz="2000" kern="1200">
                <a:solidFill>
                  <a:schemeClr val="dk1"/>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chemeClr val="dk1"/>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chemeClr val="dk1"/>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chemeClr val="dk1"/>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234945" lvl="1" indent="0">
              <a:spcAft>
                <a:spcPts val="0"/>
              </a:spcAft>
              <a:buNone/>
            </a:pPr>
            <a:r>
              <a:rPr lang="en-GB" sz="1333" b="1" dirty="0">
                <a:solidFill>
                  <a:srgbClr val="596169"/>
                </a:solidFill>
              </a:rPr>
              <a:t>Analysis</a:t>
            </a:r>
            <a:r>
              <a:rPr lang="en-GB" sz="1333" dirty="0">
                <a:solidFill>
                  <a:srgbClr val="596169"/>
                </a:solidFill>
              </a:rPr>
              <a:t>: </a:t>
            </a:r>
          </a:p>
          <a:p>
            <a:pPr lvl="1">
              <a:spcAft>
                <a:spcPts val="0"/>
              </a:spcAft>
            </a:pPr>
            <a:r>
              <a:rPr lang="en-GB" sz="1333" dirty="0">
                <a:solidFill>
                  <a:srgbClr val="596169"/>
                </a:solidFill>
              </a:rPr>
              <a:t>Severe hypoglycemia was defined as hypoglycemic events (ICD 9/10 code identified or plasma glucose ≤70 mg/dL) related to inpatient or emergency department encounter </a:t>
            </a:r>
          </a:p>
          <a:p>
            <a:pPr lvl="1">
              <a:spcAft>
                <a:spcPts val="0"/>
              </a:spcAft>
            </a:pPr>
            <a:r>
              <a:rPr lang="en-GB" sz="1333" dirty="0">
                <a:solidFill>
                  <a:srgbClr val="596169"/>
                </a:solidFill>
              </a:rPr>
              <a:t>HbA1c change was defined as change from baseline to 76–180 day follow-up, for the subgroup of patients with HbA1c in both time windows </a:t>
            </a:r>
          </a:p>
          <a:p>
            <a:pPr lvl="1">
              <a:spcAft>
                <a:spcPts val="0"/>
              </a:spcAft>
            </a:pPr>
            <a:r>
              <a:rPr lang="en-GB" sz="1333" b="1" dirty="0">
                <a:solidFill>
                  <a:srgbClr val="596169"/>
                </a:solidFill>
              </a:rPr>
              <a:t>PSM </a:t>
            </a:r>
            <a:r>
              <a:rPr lang="en-GB" sz="1333" dirty="0">
                <a:solidFill>
                  <a:srgbClr val="596169"/>
                </a:solidFill>
              </a:rPr>
              <a:t>was used to match cohorts for potentially confounding characteristics, allowing for between-treatment comparison</a:t>
            </a:r>
            <a:endParaRPr lang="en-GB" sz="1333" b="1" dirty="0">
              <a:solidFill>
                <a:srgbClr val="596169"/>
              </a:solidFill>
            </a:endParaRPr>
          </a:p>
        </p:txBody>
      </p:sp>
      <p:sp>
        <p:nvSpPr>
          <p:cNvPr id="19" name="Slide Number Placeholder 1">
            <a:extLst>
              <a:ext uri="{FF2B5EF4-FFF2-40B4-BE49-F238E27FC236}">
                <a16:creationId xmlns:a16="http://schemas.microsoft.com/office/drawing/2014/main" id="{D4D56F43-4CDD-45C5-8FE6-A547F4C3F43B}"/>
              </a:ext>
            </a:extLst>
          </p:cNvPr>
          <p:cNvSpPr txBox="1">
            <a:spLocks/>
          </p:cNvSpPr>
          <p:nvPr/>
        </p:nvSpPr>
        <p:spPr>
          <a:xfrm>
            <a:off x="2263788" y="5996352"/>
            <a:ext cx="5110885" cy="384000"/>
          </a:xfrm>
          <a:prstGeom prst="rect">
            <a:avLst/>
          </a:prstGeom>
        </p:spPr>
        <p:txBody>
          <a:bodyPr vert="horz" lIns="121920" tIns="60960" rIns="121920" bIns="60960" rtlCol="0" anchor="b"/>
          <a:lstStyle>
            <a:defPPr>
              <a:defRPr lang="en-US"/>
            </a:defPPr>
            <a:lvl1pPr marL="0" algn="ctr" defTabSz="457200" rtl="0" eaLnBrk="1" latinLnBrk="0" hangingPunct="1">
              <a:defRPr sz="1000" kern="1200">
                <a:solidFill>
                  <a:schemeClr val="accent5">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
                <a:srgbClr val="81B838"/>
              </a:buClr>
            </a:pPr>
            <a:r>
              <a:rPr lang="en-GB" sz="933" dirty="0">
                <a:solidFill>
                  <a:srgbClr val="596169"/>
                </a:solidFill>
              </a:rPr>
              <a:t>PSM, propensity score matching </a:t>
            </a:r>
          </a:p>
        </p:txBody>
      </p:sp>
      <p:sp>
        <p:nvSpPr>
          <p:cNvPr id="14" name="Text Placeholder 31"/>
          <p:cNvSpPr txBox="1">
            <a:spLocks/>
          </p:cNvSpPr>
          <p:nvPr/>
        </p:nvSpPr>
        <p:spPr>
          <a:xfrm>
            <a:off x="5035395" y="5996352"/>
            <a:ext cx="6822171" cy="384000"/>
          </a:xfrm>
          <a:prstGeom prst="rect">
            <a:avLst/>
          </a:prstGeom>
        </p:spPr>
        <p:txBody>
          <a:bodyPr anchor="b">
            <a:noAutofit/>
          </a:bodyPr>
          <a:lstStyle>
            <a:lvl1pPr marL="0" indent="0" algn="r" defTabSz="457200" rtl="0" eaLnBrk="1" latinLnBrk="0" hangingPunct="1">
              <a:lnSpc>
                <a:spcPct val="100000"/>
              </a:lnSpc>
              <a:spcBef>
                <a:spcPts val="0"/>
              </a:spcBef>
              <a:spcAft>
                <a:spcPts val="0"/>
              </a:spcAft>
              <a:buClr>
                <a:schemeClr val="accent2"/>
              </a:buClr>
              <a:buFont typeface="Arial"/>
              <a:buNone/>
              <a:defRPr sz="8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933" dirty="0"/>
              <a:t>Meneghini L et al. Poster presented at ATTD 2018</a:t>
            </a:r>
          </a:p>
        </p:txBody>
      </p:sp>
    </p:spTree>
    <p:extLst>
      <p:ext uri="{BB962C8B-B14F-4D97-AF65-F5344CB8AC3E}">
        <p14:creationId xmlns:p14="http://schemas.microsoft.com/office/powerpoint/2010/main" val="2806659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LIGHTNING: Study population</a:t>
            </a:r>
          </a:p>
        </p:txBody>
      </p:sp>
      <p:cxnSp>
        <p:nvCxnSpPr>
          <p:cNvPr id="9" name="Straight Connector 8"/>
          <p:cNvCxnSpPr/>
          <p:nvPr/>
        </p:nvCxnSpPr>
        <p:spPr>
          <a:xfrm>
            <a:off x="8138112" y="1268965"/>
            <a:ext cx="0" cy="1414368"/>
          </a:xfrm>
          <a:prstGeom prst="line">
            <a:avLst/>
          </a:prstGeom>
          <a:ln>
            <a:solidFill>
              <a:schemeClr val="bg1"/>
            </a:solidFill>
          </a:ln>
          <a:effectLst/>
        </p:spPr>
        <p:style>
          <a:lnRef idx="2">
            <a:schemeClr val="accent4"/>
          </a:lnRef>
          <a:fillRef idx="0">
            <a:schemeClr val="accent4"/>
          </a:fillRef>
          <a:effectRef idx="1">
            <a:schemeClr val="accent4"/>
          </a:effectRef>
          <a:fontRef idx="minor">
            <a:schemeClr val="tx1"/>
          </a:fontRef>
        </p:style>
      </p:cxnSp>
      <p:sp>
        <p:nvSpPr>
          <p:cNvPr id="10" name="Rounded Rectangle 9"/>
          <p:cNvSpPr/>
          <p:nvPr/>
        </p:nvSpPr>
        <p:spPr>
          <a:xfrm>
            <a:off x="804185" y="1031861"/>
            <a:ext cx="9919449" cy="211687"/>
          </a:xfrm>
          <a:prstGeom prst="roundRect">
            <a:avLst/>
          </a:prstGeom>
          <a:solidFill>
            <a:schemeClr val="tx2">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bg1"/>
                </a:solidFill>
              </a:rPr>
              <a:t>Patient numbers</a:t>
            </a:r>
          </a:p>
        </p:txBody>
      </p:sp>
      <p:sp>
        <p:nvSpPr>
          <p:cNvPr id="11" name="Rounded Rectangle 10"/>
          <p:cNvSpPr/>
          <p:nvPr/>
        </p:nvSpPr>
        <p:spPr>
          <a:xfrm>
            <a:off x="804185" y="2075121"/>
            <a:ext cx="9919448" cy="217403"/>
          </a:xfrm>
          <a:prstGeom prst="roundRect">
            <a:avLst/>
          </a:prstGeom>
          <a:solidFill>
            <a:schemeClr val="tx2">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bg1"/>
                </a:solidFill>
              </a:rPr>
              <a:t>Number of patient treatments</a:t>
            </a:r>
          </a:p>
        </p:txBody>
      </p:sp>
      <p:sp>
        <p:nvSpPr>
          <p:cNvPr id="12" name="Rounded Rectangle 11"/>
          <p:cNvSpPr/>
          <p:nvPr/>
        </p:nvSpPr>
        <p:spPr>
          <a:xfrm>
            <a:off x="1329853" y="1264545"/>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bg1"/>
                </a:solidFill>
              </a:rPr>
              <a:t>Individuals in </a:t>
            </a:r>
            <a:r>
              <a:rPr lang="en-GB" sz="1467" dirty="0" err="1">
                <a:solidFill>
                  <a:schemeClr val="bg1"/>
                </a:solidFill>
              </a:rPr>
              <a:t>Optum</a:t>
            </a:r>
            <a:r>
              <a:rPr lang="en-GB" sz="1467" dirty="0">
                <a:solidFill>
                  <a:schemeClr val="bg1"/>
                </a:solidFill>
              </a:rPr>
              <a:t> </a:t>
            </a:r>
            <a:r>
              <a:rPr lang="en-GB" sz="1467" dirty="0" err="1">
                <a:solidFill>
                  <a:schemeClr val="bg1"/>
                </a:solidFill>
              </a:rPr>
              <a:t>Humedica</a:t>
            </a:r>
            <a:r>
              <a:rPr lang="en-GB" sz="1467" dirty="0">
                <a:solidFill>
                  <a:schemeClr val="bg1"/>
                </a:solidFill>
              </a:rPr>
              <a:t> database</a:t>
            </a:r>
          </a:p>
        </p:txBody>
      </p:sp>
      <p:sp>
        <p:nvSpPr>
          <p:cNvPr id="13" name="Rounded Rectangle 12"/>
          <p:cNvSpPr/>
          <p:nvPr/>
        </p:nvSpPr>
        <p:spPr>
          <a:xfrm>
            <a:off x="1329853" y="1536952"/>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bg1"/>
                </a:solidFill>
              </a:rPr>
              <a:t>Individuals with T2DM</a:t>
            </a:r>
          </a:p>
        </p:txBody>
      </p:sp>
      <p:sp>
        <p:nvSpPr>
          <p:cNvPr id="14" name="Rounded Rectangle 13"/>
          <p:cNvSpPr/>
          <p:nvPr/>
        </p:nvSpPr>
        <p:spPr>
          <a:xfrm>
            <a:off x="1329853" y="1814496"/>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bg1"/>
                </a:solidFill>
              </a:rPr>
              <a:t>Individuals with T2DM receiving BI</a:t>
            </a:r>
          </a:p>
        </p:txBody>
      </p:sp>
      <p:sp>
        <p:nvSpPr>
          <p:cNvPr id="15" name="Rounded Rectangle 14"/>
          <p:cNvSpPr/>
          <p:nvPr/>
        </p:nvSpPr>
        <p:spPr>
          <a:xfrm>
            <a:off x="6277323" y="1268965"/>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bg1"/>
                </a:solidFill>
              </a:rPr>
              <a:t>74,389,932</a:t>
            </a:r>
          </a:p>
        </p:txBody>
      </p:sp>
      <p:sp>
        <p:nvSpPr>
          <p:cNvPr id="16" name="Rounded Rectangle 15"/>
          <p:cNvSpPr/>
          <p:nvPr/>
        </p:nvSpPr>
        <p:spPr>
          <a:xfrm>
            <a:off x="6277323" y="1541372"/>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bg1"/>
                </a:solidFill>
              </a:rPr>
              <a:t>4,978,173</a:t>
            </a:r>
          </a:p>
        </p:txBody>
      </p:sp>
      <p:sp>
        <p:nvSpPr>
          <p:cNvPr id="17" name="Rounded Rectangle 16"/>
          <p:cNvSpPr/>
          <p:nvPr/>
        </p:nvSpPr>
        <p:spPr>
          <a:xfrm>
            <a:off x="6277323" y="1818916"/>
            <a:ext cx="3721579" cy="217403"/>
          </a:xfrm>
          <a:prstGeom prst="roundRect">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bg1"/>
                </a:solidFill>
              </a:rPr>
              <a:t>779,813</a:t>
            </a:r>
          </a:p>
        </p:txBody>
      </p:sp>
      <p:sp>
        <p:nvSpPr>
          <p:cNvPr id="18" name="Rounded Rectangle 17"/>
          <p:cNvSpPr/>
          <p:nvPr/>
        </p:nvSpPr>
        <p:spPr>
          <a:xfrm>
            <a:off x="1329853" y="2334293"/>
            <a:ext cx="3721579" cy="217403"/>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BI-treated T2DM</a:t>
            </a:r>
          </a:p>
        </p:txBody>
      </p:sp>
      <p:sp>
        <p:nvSpPr>
          <p:cNvPr id="19" name="Rounded Rectangle 18"/>
          <p:cNvSpPr/>
          <p:nvPr/>
        </p:nvSpPr>
        <p:spPr>
          <a:xfrm>
            <a:off x="1329853" y="2614164"/>
            <a:ext cx="3721579" cy="217403"/>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Using Gla-100, </a:t>
            </a:r>
            <a:r>
              <a:rPr lang="en-GB" sz="1467" dirty="0" err="1">
                <a:solidFill>
                  <a:schemeClr val="tx2">
                    <a:lumMod val="50000"/>
                  </a:schemeClr>
                </a:solidFill>
              </a:rPr>
              <a:t>IDet</a:t>
            </a:r>
            <a:r>
              <a:rPr lang="en-GB" sz="1467" dirty="0">
                <a:solidFill>
                  <a:schemeClr val="tx2">
                    <a:lumMod val="50000"/>
                  </a:schemeClr>
                </a:solidFill>
              </a:rPr>
              <a:t>, Gla-300 or </a:t>
            </a:r>
            <a:r>
              <a:rPr lang="en-GB" sz="1467" dirty="0" err="1">
                <a:solidFill>
                  <a:schemeClr val="tx2">
                    <a:lumMod val="50000"/>
                  </a:schemeClr>
                </a:solidFill>
              </a:rPr>
              <a:t>IDeg</a:t>
            </a:r>
            <a:endParaRPr lang="en-GB" sz="1467" dirty="0">
              <a:solidFill>
                <a:schemeClr val="tx2">
                  <a:lumMod val="50000"/>
                </a:schemeClr>
              </a:solidFill>
            </a:endParaRPr>
          </a:p>
        </p:txBody>
      </p:sp>
      <p:sp>
        <p:nvSpPr>
          <p:cNvPr id="20" name="Rounded Rectangle 19"/>
          <p:cNvSpPr/>
          <p:nvPr/>
        </p:nvSpPr>
        <p:spPr>
          <a:xfrm>
            <a:off x="6277323" y="2334293"/>
            <a:ext cx="3721579" cy="217403"/>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tx2">
                    <a:lumMod val="50000"/>
                  </a:schemeClr>
                </a:solidFill>
              </a:rPr>
              <a:t>1,050,697</a:t>
            </a:r>
          </a:p>
        </p:txBody>
      </p:sp>
      <p:sp>
        <p:nvSpPr>
          <p:cNvPr id="22" name="Rounded Rectangle 21"/>
          <p:cNvSpPr/>
          <p:nvPr/>
        </p:nvSpPr>
        <p:spPr>
          <a:xfrm>
            <a:off x="804184" y="3253804"/>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No co-prescriptions on index date</a:t>
            </a:r>
          </a:p>
        </p:txBody>
      </p:sp>
      <p:sp>
        <p:nvSpPr>
          <p:cNvPr id="23" name="Rounded Rectangle 22"/>
          <p:cNvSpPr/>
          <p:nvPr/>
        </p:nvSpPr>
        <p:spPr>
          <a:xfrm>
            <a:off x="804184" y="3602411"/>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Participant age ≥18 years at first known BI treatment</a:t>
            </a:r>
          </a:p>
        </p:txBody>
      </p:sp>
      <p:sp>
        <p:nvSpPr>
          <p:cNvPr id="24" name="Rounded Rectangle 23"/>
          <p:cNvSpPr/>
          <p:nvPr/>
        </p:nvSpPr>
        <p:spPr>
          <a:xfrm>
            <a:off x="804184" y="3951018"/>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&lt;10 BI switches within study window</a:t>
            </a:r>
          </a:p>
        </p:txBody>
      </p:sp>
      <p:sp>
        <p:nvSpPr>
          <p:cNvPr id="25" name="Rounded Rectangle 24"/>
          <p:cNvSpPr/>
          <p:nvPr/>
        </p:nvSpPr>
        <p:spPr>
          <a:xfrm>
            <a:off x="804184" y="4299624"/>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Started after April 1, 2015</a:t>
            </a:r>
          </a:p>
        </p:txBody>
      </p:sp>
      <p:sp>
        <p:nvSpPr>
          <p:cNvPr id="26" name="Rounded Rectangle 25"/>
          <p:cNvSpPr/>
          <p:nvPr/>
        </p:nvSpPr>
        <p:spPr>
          <a:xfrm>
            <a:off x="804184" y="4645058"/>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Without multiple BIs</a:t>
            </a:r>
          </a:p>
        </p:txBody>
      </p:sp>
      <p:sp>
        <p:nvSpPr>
          <p:cNvPr id="27" name="Rounded Rectangle 26"/>
          <p:cNvSpPr/>
          <p:nvPr/>
        </p:nvSpPr>
        <p:spPr>
          <a:xfrm>
            <a:off x="804184" y="4993664"/>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No inactivity &gt;270 days in year prior to index date</a:t>
            </a:r>
          </a:p>
        </p:txBody>
      </p:sp>
      <p:sp>
        <p:nvSpPr>
          <p:cNvPr id="28" name="Rounded Rectangle 27"/>
          <p:cNvSpPr/>
          <p:nvPr/>
        </p:nvSpPr>
        <p:spPr>
          <a:xfrm>
            <a:off x="804184" y="5356039"/>
            <a:ext cx="4658064" cy="323021"/>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67" dirty="0">
                <a:solidFill>
                  <a:schemeClr val="tx2">
                    <a:lumMod val="50000"/>
                  </a:schemeClr>
                </a:solidFill>
              </a:rPr>
              <a:t>With baseline Hba1c value</a:t>
            </a:r>
          </a:p>
        </p:txBody>
      </p:sp>
      <p:sp>
        <p:nvSpPr>
          <p:cNvPr id="33" name="Rounded Rectangle 32"/>
          <p:cNvSpPr/>
          <p:nvPr/>
        </p:nvSpPr>
        <p:spPr>
          <a:xfrm>
            <a:off x="10383292" y="3026151"/>
            <a:ext cx="958481"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accent4"/>
                </a:solidFill>
              </a:rPr>
              <a:t>Total</a:t>
            </a:r>
          </a:p>
        </p:txBody>
      </p:sp>
      <p:cxnSp>
        <p:nvCxnSpPr>
          <p:cNvPr id="34" name="Straight Connector 33"/>
          <p:cNvCxnSpPr/>
          <p:nvPr/>
        </p:nvCxnSpPr>
        <p:spPr>
          <a:xfrm>
            <a:off x="6439011" y="2955033"/>
            <a:ext cx="3272788" cy="0"/>
          </a:xfrm>
          <a:prstGeom prst="line">
            <a:avLst/>
          </a:prstGeom>
          <a:effectLst/>
        </p:spPr>
        <p:style>
          <a:lnRef idx="2">
            <a:schemeClr val="accent4"/>
          </a:lnRef>
          <a:fillRef idx="0">
            <a:schemeClr val="accent4"/>
          </a:fillRef>
          <a:effectRef idx="1">
            <a:schemeClr val="accent4"/>
          </a:effectRef>
          <a:fontRef idx="minor">
            <a:schemeClr val="tx1"/>
          </a:fontRef>
        </p:style>
      </p:cxnSp>
      <p:cxnSp>
        <p:nvCxnSpPr>
          <p:cNvPr id="35" name="Straight Connector 34"/>
          <p:cNvCxnSpPr/>
          <p:nvPr/>
        </p:nvCxnSpPr>
        <p:spPr>
          <a:xfrm>
            <a:off x="6439011" y="2955034"/>
            <a:ext cx="0" cy="161511"/>
          </a:xfrm>
          <a:prstGeom prst="line">
            <a:avLst/>
          </a:prstGeom>
          <a:effectLst/>
        </p:spPr>
        <p:style>
          <a:lnRef idx="2">
            <a:schemeClr val="accent4"/>
          </a:lnRef>
          <a:fillRef idx="0">
            <a:schemeClr val="accent4"/>
          </a:fillRef>
          <a:effectRef idx="1">
            <a:schemeClr val="accent4"/>
          </a:effectRef>
          <a:fontRef idx="minor">
            <a:schemeClr val="tx1"/>
          </a:fontRef>
        </p:style>
      </p:cxnSp>
      <p:cxnSp>
        <p:nvCxnSpPr>
          <p:cNvPr id="36" name="Straight Connector 35"/>
          <p:cNvCxnSpPr/>
          <p:nvPr/>
        </p:nvCxnSpPr>
        <p:spPr>
          <a:xfrm>
            <a:off x="7559099" y="2955033"/>
            <a:ext cx="0" cy="161511"/>
          </a:xfrm>
          <a:prstGeom prst="line">
            <a:avLst/>
          </a:prstGeom>
          <a:effectLst/>
        </p:spPr>
        <p:style>
          <a:lnRef idx="2">
            <a:schemeClr val="accent4"/>
          </a:lnRef>
          <a:fillRef idx="0">
            <a:schemeClr val="accent4"/>
          </a:fillRef>
          <a:effectRef idx="1">
            <a:schemeClr val="accent4"/>
          </a:effectRef>
          <a:fontRef idx="minor">
            <a:schemeClr val="tx1"/>
          </a:fontRef>
        </p:style>
      </p:cxnSp>
      <p:cxnSp>
        <p:nvCxnSpPr>
          <p:cNvPr id="37" name="Straight Connector 36"/>
          <p:cNvCxnSpPr/>
          <p:nvPr/>
        </p:nvCxnSpPr>
        <p:spPr>
          <a:xfrm>
            <a:off x="8658268" y="2949703"/>
            <a:ext cx="0" cy="161511"/>
          </a:xfrm>
          <a:prstGeom prst="line">
            <a:avLst/>
          </a:prstGeom>
          <a:effectLst/>
        </p:spPr>
        <p:style>
          <a:lnRef idx="2">
            <a:schemeClr val="accent4"/>
          </a:lnRef>
          <a:fillRef idx="0">
            <a:schemeClr val="accent4"/>
          </a:fillRef>
          <a:effectRef idx="1">
            <a:schemeClr val="accent4"/>
          </a:effectRef>
          <a:fontRef idx="minor">
            <a:schemeClr val="tx1"/>
          </a:fontRef>
        </p:style>
      </p:cxnSp>
      <p:cxnSp>
        <p:nvCxnSpPr>
          <p:cNvPr id="38" name="Straight Connector 37"/>
          <p:cNvCxnSpPr/>
          <p:nvPr/>
        </p:nvCxnSpPr>
        <p:spPr>
          <a:xfrm>
            <a:off x="9705293" y="2949702"/>
            <a:ext cx="0" cy="161511"/>
          </a:xfrm>
          <a:prstGeom prst="line">
            <a:avLst/>
          </a:prstGeom>
          <a:effectLst/>
        </p:spPr>
        <p:style>
          <a:lnRef idx="2">
            <a:schemeClr val="accent4"/>
          </a:lnRef>
          <a:fillRef idx="0">
            <a:schemeClr val="accent4"/>
          </a:fillRef>
          <a:effectRef idx="1">
            <a:schemeClr val="accent4"/>
          </a:effectRef>
          <a:fontRef idx="minor">
            <a:schemeClr val="tx1"/>
          </a:fontRef>
        </p:style>
      </p:cxnSp>
      <p:cxnSp>
        <p:nvCxnSpPr>
          <p:cNvPr id="39" name="Straight Connector 38"/>
          <p:cNvCxnSpPr/>
          <p:nvPr/>
        </p:nvCxnSpPr>
        <p:spPr>
          <a:xfrm>
            <a:off x="8117004" y="2807645"/>
            <a:ext cx="0" cy="161511"/>
          </a:xfrm>
          <a:prstGeom prst="line">
            <a:avLst/>
          </a:prstGeom>
          <a:effectLst/>
        </p:spPr>
        <p:style>
          <a:lnRef idx="2">
            <a:schemeClr val="accent4"/>
          </a:lnRef>
          <a:fillRef idx="0">
            <a:schemeClr val="accent4"/>
          </a:fillRef>
          <a:effectRef idx="1">
            <a:schemeClr val="accent4"/>
          </a:effectRef>
          <a:fontRef idx="minor">
            <a:schemeClr val="tx1"/>
          </a:fontRef>
        </p:style>
      </p:cxnSp>
      <p:sp>
        <p:nvSpPr>
          <p:cNvPr id="29" name="Rounded Rectangle 28"/>
          <p:cNvSpPr/>
          <p:nvPr/>
        </p:nvSpPr>
        <p:spPr>
          <a:xfrm>
            <a:off x="5965304" y="302615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accent4"/>
                </a:solidFill>
              </a:rPr>
              <a:t>Gla-100</a:t>
            </a:r>
          </a:p>
        </p:txBody>
      </p:sp>
      <p:sp>
        <p:nvSpPr>
          <p:cNvPr id="30" name="Rounded Rectangle 29"/>
          <p:cNvSpPr/>
          <p:nvPr/>
        </p:nvSpPr>
        <p:spPr>
          <a:xfrm>
            <a:off x="7067440" y="302615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err="1">
                <a:solidFill>
                  <a:schemeClr val="accent4"/>
                </a:solidFill>
              </a:rPr>
              <a:t>IDet</a:t>
            </a:r>
            <a:endParaRPr lang="en-GB" sz="1467" dirty="0">
              <a:solidFill>
                <a:schemeClr val="accent4"/>
              </a:solidFill>
            </a:endParaRPr>
          </a:p>
        </p:txBody>
      </p:sp>
      <p:sp>
        <p:nvSpPr>
          <p:cNvPr id="31" name="Rounded Rectangle 30"/>
          <p:cNvSpPr/>
          <p:nvPr/>
        </p:nvSpPr>
        <p:spPr>
          <a:xfrm>
            <a:off x="8169576" y="302615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accent4"/>
                </a:solidFill>
              </a:rPr>
              <a:t>Gla-300</a:t>
            </a:r>
          </a:p>
        </p:txBody>
      </p:sp>
      <p:sp>
        <p:nvSpPr>
          <p:cNvPr id="32" name="Rounded Rectangle 31"/>
          <p:cNvSpPr/>
          <p:nvPr/>
        </p:nvSpPr>
        <p:spPr>
          <a:xfrm>
            <a:off x="9271712" y="302615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err="1">
                <a:solidFill>
                  <a:schemeClr val="accent4"/>
                </a:solidFill>
              </a:rPr>
              <a:t>IDeg</a:t>
            </a:r>
            <a:endParaRPr lang="en-GB" sz="1467" dirty="0">
              <a:solidFill>
                <a:schemeClr val="accent4"/>
              </a:solidFill>
            </a:endParaRPr>
          </a:p>
        </p:txBody>
      </p:sp>
      <p:sp>
        <p:nvSpPr>
          <p:cNvPr id="21" name="Rounded Rectangle 20"/>
          <p:cNvSpPr/>
          <p:nvPr/>
        </p:nvSpPr>
        <p:spPr>
          <a:xfrm>
            <a:off x="6277323" y="2614164"/>
            <a:ext cx="3721579" cy="217403"/>
          </a:xfrm>
          <a:prstGeom prst="roundRect">
            <a:avLst/>
          </a:prstGeom>
          <a:solidFill>
            <a:schemeClr val="tx2">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67" dirty="0">
                <a:solidFill>
                  <a:schemeClr val="tx2">
                    <a:lumMod val="50000"/>
                  </a:schemeClr>
                </a:solidFill>
              </a:rPr>
              <a:t>930,869</a:t>
            </a:r>
          </a:p>
        </p:txBody>
      </p:sp>
      <p:sp>
        <p:nvSpPr>
          <p:cNvPr id="40" name="Rounded Rectangle 39"/>
          <p:cNvSpPr/>
          <p:nvPr/>
        </p:nvSpPr>
        <p:spPr>
          <a:xfrm>
            <a:off x="10383292" y="3314414"/>
            <a:ext cx="958481"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867,262</a:t>
            </a:r>
          </a:p>
        </p:txBody>
      </p:sp>
      <p:sp>
        <p:nvSpPr>
          <p:cNvPr id="41" name="Rounded Rectangle 40"/>
          <p:cNvSpPr/>
          <p:nvPr/>
        </p:nvSpPr>
        <p:spPr>
          <a:xfrm>
            <a:off x="5965304" y="331915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12,070</a:t>
            </a:r>
          </a:p>
        </p:txBody>
      </p:sp>
      <p:sp>
        <p:nvSpPr>
          <p:cNvPr id="42" name="Rounded Rectangle 41"/>
          <p:cNvSpPr/>
          <p:nvPr/>
        </p:nvSpPr>
        <p:spPr>
          <a:xfrm>
            <a:off x="7067440" y="331915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628, 733</a:t>
            </a:r>
          </a:p>
        </p:txBody>
      </p:sp>
      <p:sp>
        <p:nvSpPr>
          <p:cNvPr id="43" name="Rounded Rectangle 42"/>
          <p:cNvSpPr/>
          <p:nvPr/>
        </p:nvSpPr>
        <p:spPr>
          <a:xfrm>
            <a:off x="8169576" y="331915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215,005</a:t>
            </a:r>
          </a:p>
        </p:txBody>
      </p:sp>
      <p:sp>
        <p:nvSpPr>
          <p:cNvPr id="44" name="Rounded Rectangle 43"/>
          <p:cNvSpPr/>
          <p:nvPr/>
        </p:nvSpPr>
        <p:spPr>
          <a:xfrm>
            <a:off x="9271712" y="331915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11,454</a:t>
            </a:r>
          </a:p>
        </p:txBody>
      </p:sp>
      <p:sp>
        <p:nvSpPr>
          <p:cNvPr id="45" name="Rounded Rectangle 44"/>
          <p:cNvSpPr/>
          <p:nvPr/>
        </p:nvSpPr>
        <p:spPr>
          <a:xfrm>
            <a:off x="10383292" y="3661755"/>
            <a:ext cx="958481"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862,551</a:t>
            </a:r>
          </a:p>
        </p:txBody>
      </p:sp>
      <p:sp>
        <p:nvSpPr>
          <p:cNvPr id="46" name="Rounded Rectangle 45"/>
          <p:cNvSpPr/>
          <p:nvPr/>
        </p:nvSpPr>
        <p:spPr>
          <a:xfrm>
            <a:off x="5965304" y="366570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12,061</a:t>
            </a:r>
          </a:p>
        </p:txBody>
      </p:sp>
      <p:sp>
        <p:nvSpPr>
          <p:cNvPr id="47" name="Rounded Rectangle 46"/>
          <p:cNvSpPr/>
          <p:nvPr/>
        </p:nvSpPr>
        <p:spPr>
          <a:xfrm>
            <a:off x="7067440" y="366570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624, 871</a:t>
            </a:r>
          </a:p>
        </p:txBody>
      </p:sp>
      <p:sp>
        <p:nvSpPr>
          <p:cNvPr id="48" name="Rounded Rectangle 47"/>
          <p:cNvSpPr/>
          <p:nvPr/>
        </p:nvSpPr>
        <p:spPr>
          <a:xfrm>
            <a:off x="8169576" y="366570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214, 198</a:t>
            </a:r>
          </a:p>
        </p:txBody>
      </p:sp>
      <p:sp>
        <p:nvSpPr>
          <p:cNvPr id="49" name="Rounded Rectangle 48"/>
          <p:cNvSpPr/>
          <p:nvPr/>
        </p:nvSpPr>
        <p:spPr>
          <a:xfrm>
            <a:off x="9271712" y="3665708"/>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11,421</a:t>
            </a:r>
          </a:p>
        </p:txBody>
      </p:sp>
      <p:sp>
        <p:nvSpPr>
          <p:cNvPr id="50" name="Rounded Rectangle 49"/>
          <p:cNvSpPr/>
          <p:nvPr/>
        </p:nvSpPr>
        <p:spPr>
          <a:xfrm>
            <a:off x="10383292" y="4009096"/>
            <a:ext cx="958481"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847,350</a:t>
            </a:r>
          </a:p>
        </p:txBody>
      </p:sp>
      <p:sp>
        <p:nvSpPr>
          <p:cNvPr id="51" name="Rounded Rectangle 50"/>
          <p:cNvSpPr/>
          <p:nvPr/>
        </p:nvSpPr>
        <p:spPr>
          <a:xfrm>
            <a:off x="5965304" y="40122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11,582</a:t>
            </a:r>
          </a:p>
        </p:txBody>
      </p:sp>
      <p:sp>
        <p:nvSpPr>
          <p:cNvPr id="52" name="Rounded Rectangle 51"/>
          <p:cNvSpPr/>
          <p:nvPr/>
        </p:nvSpPr>
        <p:spPr>
          <a:xfrm>
            <a:off x="7067440" y="40122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613, 523</a:t>
            </a:r>
          </a:p>
        </p:txBody>
      </p:sp>
      <p:sp>
        <p:nvSpPr>
          <p:cNvPr id="53" name="Rounded Rectangle 52"/>
          <p:cNvSpPr/>
          <p:nvPr/>
        </p:nvSpPr>
        <p:spPr>
          <a:xfrm>
            <a:off x="8169576" y="40122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210,886</a:t>
            </a:r>
          </a:p>
        </p:txBody>
      </p:sp>
      <p:sp>
        <p:nvSpPr>
          <p:cNvPr id="54" name="Rounded Rectangle 53"/>
          <p:cNvSpPr/>
          <p:nvPr/>
        </p:nvSpPr>
        <p:spPr>
          <a:xfrm>
            <a:off x="9271712" y="40122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11,359</a:t>
            </a:r>
          </a:p>
        </p:txBody>
      </p:sp>
      <p:sp>
        <p:nvSpPr>
          <p:cNvPr id="55" name="Rounded Rectangle 54"/>
          <p:cNvSpPr/>
          <p:nvPr/>
        </p:nvSpPr>
        <p:spPr>
          <a:xfrm>
            <a:off x="10383292" y="4356438"/>
            <a:ext cx="958481"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244,284</a:t>
            </a:r>
          </a:p>
        </p:txBody>
      </p:sp>
      <p:sp>
        <p:nvSpPr>
          <p:cNvPr id="56" name="Rounded Rectangle 55"/>
          <p:cNvSpPr/>
          <p:nvPr/>
        </p:nvSpPr>
        <p:spPr>
          <a:xfrm>
            <a:off x="5965304" y="435881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11,577</a:t>
            </a:r>
          </a:p>
        </p:txBody>
      </p:sp>
      <p:sp>
        <p:nvSpPr>
          <p:cNvPr id="57" name="Rounded Rectangle 56"/>
          <p:cNvSpPr/>
          <p:nvPr/>
        </p:nvSpPr>
        <p:spPr>
          <a:xfrm>
            <a:off x="7067440" y="435881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145,344</a:t>
            </a:r>
          </a:p>
        </p:txBody>
      </p:sp>
      <p:sp>
        <p:nvSpPr>
          <p:cNvPr id="58" name="Rounded Rectangle 57"/>
          <p:cNvSpPr/>
          <p:nvPr/>
        </p:nvSpPr>
        <p:spPr>
          <a:xfrm>
            <a:off x="8169576" y="435881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76,005</a:t>
            </a:r>
          </a:p>
        </p:txBody>
      </p:sp>
      <p:sp>
        <p:nvSpPr>
          <p:cNvPr id="59" name="Rounded Rectangle 58"/>
          <p:cNvSpPr/>
          <p:nvPr/>
        </p:nvSpPr>
        <p:spPr>
          <a:xfrm>
            <a:off x="9271712" y="435881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11,358</a:t>
            </a:r>
          </a:p>
        </p:txBody>
      </p:sp>
      <p:sp>
        <p:nvSpPr>
          <p:cNvPr id="60" name="Rounded Rectangle 59"/>
          <p:cNvSpPr/>
          <p:nvPr/>
        </p:nvSpPr>
        <p:spPr>
          <a:xfrm>
            <a:off x="10383292" y="4703779"/>
            <a:ext cx="948785"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232,112</a:t>
            </a:r>
          </a:p>
        </p:txBody>
      </p:sp>
      <p:sp>
        <p:nvSpPr>
          <p:cNvPr id="61" name="Rounded Rectangle 60"/>
          <p:cNvSpPr/>
          <p:nvPr/>
        </p:nvSpPr>
        <p:spPr>
          <a:xfrm>
            <a:off x="5965304" y="470536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10,687</a:t>
            </a:r>
          </a:p>
        </p:txBody>
      </p:sp>
      <p:sp>
        <p:nvSpPr>
          <p:cNvPr id="62" name="Rounded Rectangle 61"/>
          <p:cNvSpPr/>
          <p:nvPr/>
        </p:nvSpPr>
        <p:spPr>
          <a:xfrm>
            <a:off x="7067440" y="470536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140,292</a:t>
            </a:r>
          </a:p>
        </p:txBody>
      </p:sp>
      <p:sp>
        <p:nvSpPr>
          <p:cNvPr id="63" name="Rounded Rectangle 62"/>
          <p:cNvSpPr/>
          <p:nvPr/>
        </p:nvSpPr>
        <p:spPr>
          <a:xfrm>
            <a:off x="8169576" y="470536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71,573</a:t>
            </a:r>
          </a:p>
        </p:txBody>
      </p:sp>
      <p:sp>
        <p:nvSpPr>
          <p:cNvPr id="64" name="Rounded Rectangle 63"/>
          <p:cNvSpPr/>
          <p:nvPr/>
        </p:nvSpPr>
        <p:spPr>
          <a:xfrm>
            <a:off x="9271712" y="4705360"/>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10,560</a:t>
            </a:r>
          </a:p>
        </p:txBody>
      </p:sp>
      <p:sp>
        <p:nvSpPr>
          <p:cNvPr id="65" name="Rounded Rectangle 64"/>
          <p:cNvSpPr/>
          <p:nvPr/>
        </p:nvSpPr>
        <p:spPr>
          <a:xfrm>
            <a:off x="10383292" y="5051120"/>
            <a:ext cx="953065"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167,585</a:t>
            </a:r>
          </a:p>
        </p:txBody>
      </p:sp>
      <p:sp>
        <p:nvSpPr>
          <p:cNvPr id="66" name="Rounded Rectangle 65"/>
          <p:cNvSpPr/>
          <p:nvPr/>
        </p:nvSpPr>
        <p:spPr>
          <a:xfrm>
            <a:off x="5965304" y="505191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9,680</a:t>
            </a:r>
          </a:p>
        </p:txBody>
      </p:sp>
      <p:sp>
        <p:nvSpPr>
          <p:cNvPr id="67" name="Rounded Rectangle 66"/>
          <p:cNvSpPr/>
          <p:nvPr/>
        </p:nvSpPr>
        <p:spPr>
          <a:xfrm>
            <a:off x="7067440" y="505191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95,761</a:t>
            </a:r>
          </a:p>
        </p:txBody>
      </p:sp>
      <p:sp>
        <p:nvSpPr>
          <p:cNvPr id="68" name="Rounded Rectangle 67"/>
          <p:cNvSpPr/>
          <p:nvPr/>
        </p:nvSpPr>
        <p:spPr>
          <a:xfrm>
            <a:off x="8169576" y="505191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52,388</a:t>
            </a:r>
          </a:p>
        </p:txBody>
      </p:sp>
      <p:sp>
        <p:nvSpPr>
          <p:cNvPr id="69" name="Rounded Rectangle 68"/>
          <p:cNvSpPr/>
          <p:nvPr/>
        </p:nvSpPr>
        <p:spPr>
          <a:xfrm>
            <a:off x="9271712" y="5051911"/>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9,756</a:t>
            </a:r>
          </a:p>
        </p:txBody>
      </p:sp>
      <p:sp>
        <p:nvSpPr>
          <p:cNvPr id="70" name="Rounded Rectangle 69"/>
          <p:cNvSpPr/>
          <p:nvPr/>
        </p:nvSpPr>
        <p:spPr>
          <a:xfrm>
            <a:off x="10383291" y="5398459"/>
            <a:ext cx="948348" cy="246981"/>
          </a:xfrm>
          <a:prstGeom prst="roundRect">
            <a:avLst/>
          </a:prstGeom>
          <a:solidFill>
            <a:schemeClr val="tx2">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130,155</a:t>
            </a:r>
          </a:p>
        </p:txBody>
      </p:sp>
      <p:sp>
        <p:nvSpPr>
          <p:cNvPr id="71" name="Rounded Rectangle 70"/>
          <p:cNvSpPr/>
          <p:nvPr/>
        </p:nvSpPr>
        <p:spPr>
          <a:xfrm>
            <a:off x="5965304" y="53984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7,053</a:t>
            </a:r>
          </a:p>
        </p:txBody>
      </p:sp>
      <p:sp>
        <p:nvSpPr>
          <p:cNvPr id="72" name="Rounded Rectangle 71"/>
          <p:cNvSpPr/>
          <p:nvPr/>
        </p:nvSpPr>
        <p:spPr>
          <a:xfrm>
            <a:off x="7067440" y="53984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73,997</a:t>
            </a:r>
          </a:p>
        </p:txBody>
      </p:sp>
      <p:sp>
        <p:nvSpPr>
          <p:cNvPr id="73" name="Rounded Rectangle 72"/>
          <p:cNvSpPr/>
          <p:nvPr/>
        </p:nvSpPr>
        <p:spPr>
          <a:xfrm>
            <a:off x="8169576" y="53984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40,700</a:t>
            </a:r>
          </a:p>
        </p:txBody>
      </p:sp>
      <p:sp>
        <p:nvSpPr>
          <p:cNvPr id="74" name="Rounded Rectangle 73"/>
          <p:cNvSpPr/>
          <p:nvPr/>
        </p:nvSpPr>
        <p:spPr>
          <a:xfrm>
            <a:off x="9271712" y="5398459"/>
            <a:ext cx="958481" cy="246981"/>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33" dirty="0">
                <a:solidFill>
                  <a:schemeClr val="accent4"/>
                </a:solidFill>
              </a:rPr>
              <a:t>8,405</a:t>
            </a:r>
          </a:p>
        </p:txBody>
      </p:sp>
      <p:sp>
        <p:nvSpPr>
          <p:cNvPr id="75" name="Text Placeholder 31"/>
          <p:cNvSpPr txBox="1">
            <a:spLocks/>
          </p:cNvSpPr>
          <p:nvPr/>
        </p:nvSpPr>
        <p:spPr>
          <a:xfrm>
            <a:off x="5035395" y="5996352"/>
            <a:ext cx="6822171" cy="384000"/>
          </a:xfrm>
          <a:prstGeom prst="rect">
            <a:avLst/>
          </a:prstGeom>
        </p:spPr>
        <p:txBody>
          <a:bodyPr anchor="b">
            <a:noAutofit/>
          </a:bodyPr>
          <a:lstStyle>
            <a:lvl1pPr marL="0" indent="0" algn="r" defTabSz="457200" rtl="0" eaLnBrk="1" latinLnBrk="0" hangingPunct="1">
              <a:lnSpc>
                <a:spcPct val="100000"/>
              </a:lnSpc>
              <a:spcBef>
                <a:spcPts val="0"/>
              </a:spcBef>
              <a:spcAft>
                <a:spcPts val="0"/>
              </a:spcAft>
              <a:buClr>
                <a:schemeClr val="accent2"/>
              </a:buClr>
              <a:buFont typeface="Arial"/>
              <a:buNone/>
              <a:defRPr sz="8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933" dirty="0"/>
              <a:t>Meneghini L et al. Poster presented at ATTD 2018</a:t>
            </a:r>
          </a:p>
        </p:txBody>
      </p:sp>
      <p:sp>
        <p:nvSpPr>
          <p:cNvPr id="76" name="Slide Number Placeholder 1">
            <a:extLst>
              <a:ext uri="{FF2B5EF4-FFF2-40B4-BE49-F238E27FC236}">
                <a16:creationId xmlns:a16="http://schemas.microsoft.com/office/drawing/2014/main" id="{D4D56F43-4CDD-45C5-8FE6-A547F4C3F43B}"/>
              </a:ext>
            </a:extLst>
          </p:cNvPr>
          <p:cNvSpPr txBox="1">
            <a:spLocks/>
          </p:cNvSpPr>
          <p:nvPr/>
        </p:nvSpPr>
        <p:spPr>
          <a:xfrm>
            <a:off x="2263788" y="5996352"/>
            <a:ext cx="5765953" cy="384000"/>
          </a:xfrm>
          <a:prstGeom prst="rect">
            <a:avLst/>
          </a:prstGeom>
        </p:spPr>
        <p:txBody>
          <a:bodyPr vert="horz" lIns="121920" tIns="60960" rIns="121920" bIns="60960" rtlCol="0" anchor="b"/>
          <a:lstStyle>
            <a:defPPr>
              <a:defRPr lang="en-US"/>
            </a:defPPr>
            <a:lvl1pPr marL="0" algn="ctr" defTabSz="457200" rtl="0" eaLnBrk="1" latinLnBrk="0" hangingPunct="1">
              <a:defRPr sz="1000" kern="1200">
                <a:solidFill>
                  <a:schemeClr val="accent5">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
                <a:srgbClr val="81B838"/>
              </a:buClr>
            </a:pPr>
            <a:r>
              <a:rPr lang="en-US" sz="933" baseline="30000" dirty="0" err="1">
                <a:solidFill>
                  <a:srgbClr val="596169"/>
                </a:solidFill>
              </a:rPr>
              <a:t>a</a:t>
            </a:r>
            <a:r>
              <a:rPr lang="en-US" sz="933" dirty="0" err="1">
                <a:solidFill>
                  <a:srgbClr val="596169"/>
                </a:solidFill>
              </a:rPr>
              <a:t>Multiple</a:t>
            </a:r>
            <a:r>
              <a:rPr lang="en-US" sz="933" dirty="0">
                <a:solidFill>
                  <a:srgbClr val="596169"/>
                </a:solidFill>
              </a:rPr>
              <a:t> treatments defined as those that have another treatment start within 1 week (before or after) specified basal insulin start; </a:t>
            </a:r>
            <a:r>
              <a:rPr lang="en-US" sz="933" baseline="30000" dirty="0" err="1">
                <a:solidFill>
                  <a:srgbClr val="596169"/>
                </a:solidFill>
              </a:rPr>
              <a:t>b</a:t>
            </a:r>
            <a:r>
              <a:rPr lang="en-US" sz="933" dirty="0" err="1">
                <a:solidFill>
                  <a:srgbClr val="596169"/>
                </a:solidFill>
              </a:rPr>
              <a:t>Inactivity</a:t>
            </a:r>
            <a:r>
              <a:rPr lang="en-US" sz="933" dirty="0">
                <a:solidFill>
                  <a:srgbClr val="596169"/>
                </a:solidFill>
              </a:rPr>
              <a:t> defined as the lack of any time-stamped data</a:t>
            </a:r>
          </a:p>
        </p:txBody>
      </p:sp>
      <p:pic>
        <p:nvPicPr>
          <p:cNvPr id="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12192000" cy="6187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1133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B742927F-647B-4D14-8AB0-4DFEAF96F218}"/>
              </a:ext>
            </a:extLst>
          </p:cNvPr>
          <p:cNvSpPr/>
          <p:nvPr/>
        </p:nvSpPr>
        <p:spPr>
          <a:xfrm>
            <a:off x="9063276" y="2586700"/>
            <a:ext cx="1004577" cy="31249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5" name="Rectangle 74">
            <a:extLst>
              <a:ext uri="{FF2B5EF4-FFF2-40B4-BE49-F238E27FC236}">
                <a16:creationId xmlns:a16="http://schemas.microsoft.com/office/drawing/2014/main" id="{B1B4F4AD-2B7C-4E0F-AB1E-154989826CD3}"/>
              </a:ext>
            </a:extLst>
          </p:cNvPr>
          <p:cNvSpPr/>
          <p:nvPr/>
        </p:nvSpPr>
        <p:spPr>
          <a:xfrm>
            <a:off x="6792439" y="2586700"/>
            <a:ext cx="2141744" cy="31249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6" name="TextBox 49">
            <a:extLst>
              <a:ext uri="{FF2B5EF4-FFF2-40B4-BE49-F238E27FC236}">
                <a16:creationId xmlns:a16="http://schemas.microsoft.com/office/drawing/2014/main" id="{42F02B34-C263-49CA-84F9-0080C1F68A43}"/>
              </a:ext>
            </a:extLst>
          </p:cNvPr>
          <p:cNvSpPr txBox="1"/>
          <p:nvPr/>
        </p:nvSpPr>
        <p:spPr>
          <a:xfrm>
            <a:off x="7021682" y="2325942"/>
            <a:ext cx="1700159"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1st generation BIs</a:t>
            </a:r>
            <a:endParaRPr lang="en-US" sz="900" b="1" kern="0" dirty="0">
              <a:solidFill>
                <a:srgbClr val="596169"/>
              </a:solidFill>
            </a:endParaRPr>
          </a:p>
        </p:txBody>
      </p:sp>
      <p:sp>
        <p:nvSpPr>
          <p:cNvPr id="77" name="TextBox 49">
            <a:extLst>
              <a:ext uri="{FF2B5EF4-FFF2-40B4-BE49-F238E27FC236}">
                <a16:creationId xmlns:a16="http://schemas.microsoft.com/office/drawing/2014/main" id="{27DF9348-9946-4700-8581-EFF007257E89}"/>
              </a:ext>
            </a:extLst>
          </p:cNvPr>
          <p:cNvSpPr txBox="1"/>
          <p:nvPr/>
        </p:nvSpPr>
        <p:spPr>
          <a:xfrm>
            <a:off x="9067515" y="2246627"/>
            <a:ext cx="976580"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a:t>
            </a:r>
            <a:br>
              <a:rPr lang="en-GB" sz="900" b="1" kern="0" dirty="0">
                <a:solidFill>
                  <a:srgbClr val="596169"/>
                </a:solidFill>
              </a:rPr>
            </a:br>
            <a:r>
              <a:rPr lang="en-GB" sz="900" b="1" kern="0" dirty="0">
                <a:solidFill>
                  <a:srgbClr val="596169"/>
                </a:solidFill>
              </a:rPr>
              <a:t>2nd generation BI</a:t>
            </a:r>
            <a:endParaRPr lang="en-US" sz="900" b="1" kern="0" dirty="0">
              <a:solidFill>
                <a:srgbClr val="596169"/>
              </a:solidFill>
            </a:endParaRPr>
          </a:p>
        </p:txBody>
      </p:sp>
      <p:sp>
        <p:nvSpPr>
          <p:cNvPr id="70" name="Rectangle 69">
            <a:extLst>
              <a:ext uri="{FF2B5EF4-FFF2-40B4-BE49-F238E27FC236}">
                <a16:creationId xmlns:a16="http://schemas.microsoft.com/office/drawing/2014/main" id="{8563AEEF-3059-4322-BC7A-CCE0256A1DDD}"/>
              </a:ext>
            </a:extLst>
          </p:cNvPr>
          <p:cNvSpPr/>
          <p:nvPr/>
        </p:nvSpPr>
        <p:spPr>
          <a:xfrm>
            <a:off x="4432504" y="2572999"/>
            <a:ext cx="933277" cy="31249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1" name="Rectangle 70">
            <a:extLst>
              <a:ext uri="{FF2B5EF4-FFF2-40B4-BE49-F238E27FC236}">
                <a16:creationId xmlns:a16="http://schemas.microsoft.com/office/drawing/2014/main" id="{37E0A070-580F-476A-8EFE-DD7524D963CF}"/>
              </a:ext>
            </a:extLst>
          </p:cNvPr>
          <p:cNvSpPr/>
          <p:nvPr/>
        </p:nvSpPr>
        <p:spPr>
          <a:xfrm>
            <a:off x="2478990" y="2572999"/>
            <a:ext cx="1871959" cy="31249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2" name="TextBox 49">
            <a:extLst>
              <a:ext uri="{FF2B5EF4-FFF2-40B4-BE49-F238E27FC236}">
                <a16:creationId xmlns:a16="http://schemas.microsoft.com/office/drawing/2014/main" id="{21EDAE52-1AC7-4900-B16D-B9E432F815C8}"/>
              </a:ext>
            </a:extLst>
          </p:cNvPr>
          <p:cNvSpPr txBox="1"/>
          <p:nvPr/>
        </p:nvSpPr>
        <p:spPr>
          <a:xfrm>
            <a:off x="2564037" y="5780798"/>
            <a:ext cx="1700159"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1st generation BIs</a:t>
            </a:r>
            <a:endParaRPr lang="en-US" sz="900" b="1" kern="0" dirty="0">
              <a:solidFill>
                <a:srgbClr val="596169"/>
              </a:solidFill>
            </a:endParaRPr>
          </a:p>
        </p:txBody>
      </p:sp>
      <p:sp>
        <p:nvSpPr>
          <p:cNvPr id="73" name="TextBox 49">
            <a:extLst>
              <a:ext uri="{FF2B5EF4-FFF2-40B4-BE49-F238E27FC236}">
                <a16:creationId xmlns:a16="http://schemas.microsoft.com/office/drawing/2014/main" id="{3E5C1F12-D2E9-4F27-8B48-D2E50D88EF3A}"/>
              </a:ext>
            </a:extLst>
          </p:cNvPr>
          <p:cNvSpPr txBox="1"/>
          <p:nvPr/>
        </p:nvSpPr>
        <p:spPr>
          <a:xfrm>
            <a:off x="4411749" y="5701483"/>
            <a:ext cx="976580"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a:t>
            </a:r>
            <a:br>
              <a:rPr lang="en-GB" sz="900" b="1" kern="0" dirty="0">
                <a:solidFill>
                  <a:srgbClr val="596169"/>
                </a:solidFill>
              </a:rPr>
            </a:br>
            <a:r>
              <a:rPr lang="en-GB" sz="900" b="1" kern="0" dirty="0">
                <a:solidFill>
                  <a:srgbClr val="596169"/>
                </a:solidFill>
              </a:rPr>
              <a:t>2nd generation BI</a:t>
            </a:r>
            <a:endParaRPr lang="en-US" sz="900" b="1" kern="0" dirty="0">
              <a:solidFill>
                <a:srgbClr val="596169"/>
              </a:solidFill>
            </a:endParaRPr>
          </a:p>
        </p:txBody>
      </p:sp>
      <p:sp>
        <p:nvSpPr>
          <p:cNvPr id="5" name="Slide Number Placeholder 4">
            <a:extLst>
              <a:ext uri="{FF2B5EF4-FFF2-40B4-BE49-F238E27FC236}">
                <a16:creationId xmlns:a16="http://schemas.microsoft.com/office/drawing/2014/main" id="{637FA615-A799-43EA-ABDC-661C436BA39E}"/>
              </a:ext>
            </a:extLst>
          </p:cNvPr>
          <p:cNvSpPr>
            <a:spLocks noGrp="1"/>
          </p:cNvSpPr>
          <p:nvPr>
            <p:ph type="sldNum" sz="quarter" idx="12"/>
          </p:nvPr>
        </p:nvSpPr>
        <p:spPr/>
        <p:txBody>
          <a:bodyPr/>
          <a:lstStyle/>
          <a:p>
            <a:fld id="{980E94A8-0648-D043-B8F7-3AFA110B04BE}" type="slidenum">
              <a:rPr lang="fr-FR" smtClean="0">
                <a:solidFill>
                  <a:srgbClr val="6B747B"/>
                </a:solidFill>
              </a:rPr>
              <a:pPr/>
              <a:t>35</a:t>
            </a:fld>
            <a:endParaRPr lang="fr-FR" dirty="0">
              <a:solidFill>
                <a:srgbClr val="6B747B"/>
              </a:solidFill>
            </a:endParaRPr>
          </a:p>
        </p:txBody>
      </p:sp>
      <p:sp>
        <p:nvSpPr>
          <p:cNvPr id="2" name="Title 1">
            <a:extLst>
              <a:ext uri="{FF2B5EF4-FFF2-40B4-BE49-F238E27FC236}">
                <a16:creationId xmlns:a16="http://schemas.microsoft.com/office/drawing/2014/main" id="{5163B8C1-F84C-4C4B-A42F-1EB593811927}"/>
              </a:ext>
            </a:extLst>
          </p:cNvPr>
          <p:cNvSpPr>
            <a:spLocks noGrp="1"/>
          </p:cNvSpPr>
          <p:nvPr>
            <p:ph type="title" idx="4294967295"/>
          </p:nvPr>
        </p:nvSpPr>
        <p:spPr>
          <a:xfrm>
            <a:off x="0" y="430213"/>
            <a:ext cx="9947275" cy="387350"/>
          </a:xfrm>
        </p:spPr>
        <p:txBody>
          <a:bodyPr>
            <a:noAutofit/>
          </a:bodyPr>
          <a:lstStyle/>
          <a:p>
            <a:r>
              <a:rPr lang="en-US" sz="2800" b="0" noProof="0" dirty="0" smtClean="0">
                <a:latin typeface="+mn-lt"/>
              </a:rPr>
              <a:t>   </a:t>
            </a:r>
            <a:r>
              <a:rPr lang="en-US" sz="3600" b="0" noProof="0" dirty="0" smtClean="0">
                <a:solidFill>
                  <a:schemeClr val="tx1"/>
                </a:solidFill>
              </a:rPr>
              <a:t>Propensity </a:t>
            </a:r>
            <a:r>
              <a:rPr lang="en-US" sz="3600" b="0" noProof="0" dirty="0">
                <a:solidFill>
                  <a:schemeClr val="tx1"/>
                </a:solidFill>
              </a:rPr>
              <a:t>score matching results – BI </a:t>
            </a:r>
            <a:r>
              <a:rPr lang="en-US" sz="3600" b="0" noProof="0" dirty="0" smtClean="0">
                <a:solidFill>
                  <a:schemeClr val="tx1"/>
                </a:solidFill>
              </a:rPr>
              <a:t>naive </a:t>
            </a:r>
            <a:endParaRPr lang="en-US" sz="3600" b="0" noProof="0" dirty="0">
              <a:solidFill>
                <a:schemeClr val="tx1"/>
              </a:solidFill>
            </a:endParaRPr>
          </a:p>
        </p:txBody>
      </p:sp>
      <p:sp>
        <p:nvSpPr>
          <p:cNvPr id="6" name="Content Placeholder 5">
            <a:extLst>
              <a:ext uri="{FF2B5EF4-FFF2-40B4-BE49-F238E27FC236}">
                <a16:creationId xmlns:a16="http://schemas.microsoft.com/office/drawing/2014/main" id="{AB46E5D3-D2D9-4CF0-9A64-0A5D0025777B}"/>
              </a:ext>
            </a:extLst>
          </p:cNvPr>
          <p:cNvSpPr>
            <a:spLocks noGrp="1"/>
          </p:cNvSpPr>
          <p:nvPr>
            <p:ph idx="4294967295"/>
          </p:nvPr>
        </p:nvSpPr>
        <p:spPr>
          <a:xfrm>
            <a:off x="296883" y="1127125"/>
            <a:ext cx="11895117" cy="465138"/>
          </a:xfrm>
        </p:spPr>
        <p:txBody>
          <a:bodyPr>
            <a:normAutofit/>
          </a:bodyPr>
          <a:lstStyle/>
          <a:p>
            <a:pPr marL="0" indent="0">
              <a:buNone/>
            </a:pPr>
            <a:r>
              <a:rPr lang="en-US" sz="1867" b="1" dirty="0"/>
              <a:t>Similar glycemic control and less or similar hypoglycemia after initiating BI therapy with Gla-300 versus other BI</a:t>
            </a:r>
          </a:p>
        </p:txBody>
      </p:sp>
      <p:sp>
        <p:nvSpPr>
          <p:cNvPr id="8" name="TextBox 7">
            <a:extLst>
              <a:ext uri="{FF2B5EF4-FFF2-40B4-BE49-F238E27FC236}">
                <a16:creationId xmlns:a16="http://schemas.microsoft.com/office/drawing/2014/main" id="{595358C8-3AAD-4BBB-8393-86A967FB852C}"/>
              </a:ext>
            </a:extLst>
          </p:cNvPr>
          <p:cNvSpPr txBox="1"/>
          <p:nvPr/>
        </p:nvSpPr>
        <p:spPr>
          <a:xfrm>
            <a:off x="6301898" y="1685449"/>
            <a:ext cx="4030380" cy="400110"/>
          </a:xfrm>
          <a:prstGeom prst="rect">
            <a:avLst/>
          </a:prstGeom>
          <a:solidFill>
            <a:srgbClr val="FFFFFF"/>
          </a:solidFill>
        </p:spPr>
        <p:txBody>
          <a:bodyPr wrap="square" rtlCol="0">
            <a:spAutoFit/>
          </a:bodyPr>
          <a:lstStyle/>
          <a:p>
            <a:pPr algn="ctr" defTabSz="514338">
              <a:defRPr/>
            </a:pPr>
            <a:r>
              <a:rPr lang="en-US" sz="1000" b="1" kern="0" dirty="0">
                <a:solidFill>
                  <a:srgbClr val="596169"/>
                </a:solidFill>
                <a:cs typeface="Arial" panose="020B0604020202020204" pitchFamily="34" charset="0"/>
              </a:rPr>
              <a:t>Rates of severe hypoglycemia after initiating</a:t>
            </a:r>
          </a:p>
          <a:p>
            <a:pPr algn="ctr" defTabSz="514338">
              <a:defRPr/>
            </a:pPr>
            <a:r>
              <a:rPr lang="en-US" sz="1000" b="1" kern="0" dirty="0">
                <a:solidFill>
                  <a:srgbClr val="596169"/>
                </a:solidFill>
                <a:cs typeface="Arial" panose="020B0604020202020204" pitchFamily="34" charset="0"/>
              </a:rPr>
              <a:t>Gla-300 or comparator BI</a:t>
            </a:r>
          </a:p>
        </p:txBody>
      </p:sp>
      <p:sp>
        <p:nvSpPr>
          <p:cNvPr id="9" name="TextBox 8">
            <a:extLst>
              <a:ext uri="{FF2B5EF4-FFF2-40B4-BE49-F238E27FC236}">
                <a16:creationId xmlns:a16="http://schemas.microsoft.com/office/drawing/2014/main" id="{780435F9-27D2-4C82-A6C1-F6A352992862}"/>
              </a:ext>
            </a:extLst>
          </p:cNvPr>
          <p:cNvSpPr txBox="1"/>
          <p:nvPr/>
        </p:nvSpPr>
        <p:spPr>
          <a:xfrm rot="16200000">
            <a:off x="5258039" y="3937722"/>
            <a:ext cx="2061964" cy="369332"/>
          </a:xfrm>
          <a:prstGeom prst="rect">
            <a:avLst/>
          </a:prstGeom>
          <a:noFill/>
        </p:spPr>
        <p:txBody>
          <a:bodyPr wrap="square" rtlCol="0">
            <a:spAutoFit/>
          </a:bodyPr>
          <a:lstStyle/>
          <a:p>
            <a:pPr algn="ctr" defTabSz="514338"/>
            <a:r>
              <a:rPr lang="en-GB" sz="900" kern="0" dirty="0">
                <a:solidFill>
                  <a:srgbClr val="596169"/>
                </a:solidFill>
                <a:cs typeface="Arial" panose="020B0604020202020204" pitchFamily="34" charset="0"/>
              </a:rPr>
              <a:t>Mean ± SE event rate (event/patient-years) </a:t>
            </a:r>
            <a:endParaRPr lang="en-GB" sz="900" i="1" kern="0" dirty="0">
              <a:solidFill>
                <a:srgbClr val="596169"/>
              </a:solidFill>
              <a:cs typeface="Arial" panose="020B0604020202020204" pitchFamily="34" charset="0"/>
            </a:endParaRPr>
          </a:p>
        </p:txBody>
      </p:sp>
      <p:sp>
        <p:nvSpPr>
          <p:cNvPr id="11" name="TextBox 10">
            <a:extLst>
              <a:ext uri="{FF2B5EF4-FFF2-40B4-BE49-F238E27FC236}">
                <a16:creationId xmlns:a16="http://schemas.microsoft.com/office/drawing/2014/main" id="{770994F9-93ED-400A-ABD2-8E3561142C3A}"/>
              </a:ext>
            </a:extLst>
          </p:cNvPr>
          <p:cNvSpPr txBox="1"/>
          <p:nvPr/>
        </p:nvSpPr>
        <p:spPr>
          <a:xfrm>
            <a:off x="2307216" y="1685449"/>
            <a:ext cx="2951763" cy="400110"/>
          </a:xfrm>
          <a:prstGeom prst="rect">
            <a:avLst/>
          </a:prstGeom>
          <a:noFill/>
        </p:spPr>
        <p:txBody>
          <a:bodyPr wrap="square" rtlCol="0">
            <a:spAutoFit/>
          </a:bodyPr>
          <a:lstStyle/>
          <a:p>
            <a:pPr algn="ctr" defTabSz="514338">
              <a:defRPr/>
            </a:pPr>
            <a:r>
              <a:rPr lang="en-US" sz="1000" b="1" kern="0" dirty="0">
                <a:solidFill>
                  <a:srgbClr val="596169"/>
                </a:solidFill>
                <a:cs typeface="Arial" panose="020B0604020202020204" pitchFamily="34" charset="0"/>
              </a:rPr>
              <a:t>Comparable HbA</a:t>
            </a:r>
            <a:r>
              <a:rPr lang="en-US" sz="1000" b="1" kern="0" baseline="-25000" dirty="0">
                <a:solidFill>
                  <a:srgbClr val="596169"/>
                </a:solidFill>
                <a:cs typeface="Arial" panose="020B0604020202020204" pitchFamily="34" charset="0"/>
              </a:rPr>
              <a:t>1c</a:t>
            </a:r>
            <a:r>
              <a:rPr lang="en-US" sz="1000" b="1" kern="0" dirty="0">
                <a:solidFill>
                  <a:srgbClr val="596169"/>
                </a:solidFill>
                <a:cs typeface="Arial" panose="020B0604020202020204" pitchFamily="34" charset="0"/>
              </a:rPr>
              <a:t> reductions after initiating Gla-300 or comparator BI</a:t>
            </a:r>
          </a:p>
        </p:txBody>
      </p:sp>
      <p:graphicFrame>
        <p:nvGraphicFramePr>
          <p:cNvPr id="12" name="Chart 11">
            <a:extLst>
              <a:ext uri="{FF2B5EF4-FFF2-40B4-BE49-F238E27FC236}">
                <a16:creationId xmlns:a16="http://schemas.microsoft.com/office/drawing/2014/main" id="{1A57A4F8-7FA5-4BD7-B5B3-87BF66226555}"/>
              </a:ext>
            </a:extLst>
          </p:cNvPr>
          <p:cNvGraphicFramePr/>
          <p:nvPr>
            <p:extLst/>
          </p:nvPr>
        </p:nvGraphicFramePr>
        <p:xfrm>
          <a:off x="2106451" y="2411412"/>
          <a:ext cx="3346560" cy="3103053"/>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9B9B3BE5-4521-4460-9FF1-0C3196B97B02}"/>
              </a:ext>
            </a:extLst>
          </p:cNvPr>
          <p:cNvSpPr txBox="1"/>
          <p:nvPr/>
        </p:nvSpPr>
        <p:spPr>
          <a:xfrm rot="16200000">
            <a:off x="1176681" y="3872402"/>
            <a:ext cx="1463862" cy="215444"/>
          </a:xfrm>
          <a:prstGeom prst="rect">
            <a:avLst/>
          </a:prstGeom>
          <a:noFill/>
        </p:spPr>
        <p:txBody>
          <a:bodyPr wrap="none" rtlCol="0">
            <a:spAutoFit/>
          </a:bodyPr>
          <a:lstStyle/>
          <a:p>
            <a:pPr defTabSz="914377">
              <a:defRPr/>
            </a:pPr>
            <a:r>
              <a:rPr lang="en-GB" sz="800" kern="0" dirty="0">
                <a:solidFill>
                  <a:srgbClr val="596169"/>
                </a:solidFill>
              </a:rPr>
              <a:t>Mean (SD) HbA</a:t>
            </a:r>
            <a:r>
              <a:rPr lang="en-GB" sz="800" kern="0" baseline="-25000" dirty="0">
                <a:solidFill>
                  <a:srgbClr val="596169"/>
                </a:solidFill>
              </a:rPr>
              <a:t>1c </a:t>
            </a:r>
            <a:r>
              <a:rPr lang="en-GB" sz="800" kern="0" dirty="0">
                <a:solidFill>
                  <a:srgbClr val="596169"/>
                </a:solidFill>
              </a:rPr>
              <a:t>reduction (%)</a:t>
            </a:r>
          </a:p>
        </p:txBody>
      </p:sp>
      <p:sp>
        <p:nvSpPr>
          <p:cNvPr id="16" name="TextBox 15">
            <a:extLst>
              <a:ext uri="{FF2B5EF4-FFF2-40B4-BE49-F238E27FC236}">
                <a16:creationId xmlns:a16="http://schemas.microsoft.com/office/drawing/2014/main" id="{6614E55D-65F1-4E13-9212-4241F8D99CA9}"/>
              </a:ext>
            </a:extLst>
          </p:cNvPr>
          <p:cNvSpPr txBox="1"/>
          <p:nvPr/>
        </p:nvSpPr>
        <p:spPr>
          <a:xfrm>
            <a:off x="2969993" y="2593107"/>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Gla-100</a:t>
            </a:r>
            <a:r>
              <a:rPr lang="en-GB" sz="800" kern="0" dirty="0">
                <a:solidFill>
                  <a:srgbClr val="596169"/>
                </a:solidFill>
              </a:rPr>
              <a:t/>
            </a:r>
            <a:br>
              <a:rPr lang="en-GB" sz="800" kern="0" dirty="0">
                <a:solidFill>
                  <a:srgbClr val="596169"/>
                </a:solidFill>
              </a:rPr>
            </a:br>
            <a:r>
              <a:rPr lang="en-GB" sz="800" kern="0" dirty="0">
                <a:solidFill>
                  <a:srgbClr val="596169"/>
                </a:solidFill>
              </a:rPr>
              <a:t>n=548</a:t>
            </a:r>
            <a:endParaRPr lang="en-US" sz="800" kern="0" dirty="0">
              <a:solidFill>
                <a:srgbClr val="596169"/>
              </a:solidFill>
            </a:endParaRPr>
          </a:p>
        </p:txBody>
      </p:sp>
      <p:sp>
        <p:nvSpPr>
          <p:cNvPr id="17" name="TextBox 16">
            <a:extLst>
              <a:ext uri="{FF2B5EF4-FFF2-40B4-BE49-F238E27FC236}">
                <a16:creationId xmlns:a16="http://schemas.microsoft.com/office/drawing/2014/main" id="{7518F20E-837F-4DC7-BE61-353637EC54C2}"/>
              </a:ext>
            </a:extLst>
          </p:cNvPr>
          <p:cNvSpPr txBox="1"/>
          <p:nvPr/>
        </p:nvSpPr>
        <p:spPr>
          <a:xfrm>
            <a:off x="2524868" y="2593107"/>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n=666</a:t>
            </a:r>
            <a:endParaRPr lang="en-US" sz="800" kern="0" dirty="0">
              <a:solidFill>
                <a:srgbClr val="596169"/>
              </a:solidFill>
            </a:endParaRPr>
          </a:p>
        </p:txBody>
      </p:sp>
      <p:sp>
        <p:nvSpPr>
          <p:cNvPr id="18" name="TextBox 17">
            <a:extLst>
              <a:ext uri="{FF2B5EF4-FFF2-40B4-BE49-F238E27FC236}">
                <a16:creationId xmlns:a16="http://schemas.microsoft.com/office/drawing/2014/main" id="{3E345AE7-3618-4571-8BD9-C542EF4EC1B1}"/>
              </a:ext>
            </a:extLst>
          </p:cNvPr>
          <p:cNvSpPr txBox="1"/>
          <p:nvPr/>
        </p:nvSpPr>
        <p:spPr>
          <a:xfrm>
            <a:off x="3953409" y="2593107"/>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IDet</a:t>
            </a:r>
            <a:r>
              <a:rPr lang="en-GB" sz="800" kern="0" dirty="0">
                <a:solidFill>
                  <a:srgbClr val="596169"/>
                </a:solidFill>
              </a:rPr>
              <a:t/>
            </a:r>
            <a:br>
              <a:rPr lang="en-GB" sz="800" kern="0" dirty="0">
                <a:solidFill>
                  <a:srgbClr val="596169"/>
                </a:solidFill>
              </a:rPr>
            </a:br>
            <a:r>
              <a:rPr lang="en-GB" sz="800" kern="0" dirty="0">
                <a:solidFill>
                  <a:srgbClr val="596169"/>
                </a:solidFill>
              </a:rPr>
              <a:t>n=580</a:t>
            </a:r>
            <a:endParaRPr lang="en-US" sz="800" kern="0" dirty="0">
              <a:solidFill>
                <a:srgbClr val="596169"/>
              </a:solidFill>
            </a:endParaRPr>
          </a:p>
        </p:txBody>
      </p:sp>
      <p:sp>
        <p:nvSpPr>
          <p:cNvPr id="19" name="TextBox 18">
            <a:extLst>
              <a:ext uri="{FF2B5EF4-FFF2-40B4-BE49-F238E27FC236}">
                <a16:creationId xmlns:a16="http://schemas.microsoft.com/office/drawing/2014/main" id="{8CDC24D4-8DA8-4AF0-9563-5F9853A6D2AA}"/>
              </a:ext>
            </a:extLst>
          </p:cNvPr>
          <p:cNvSpPr txBox="1"/>
          <p:nvPr/>
        </p:nvSpPr>
        <p:spPr>
          <a:xfrm>
            <a:off x="3477307" y="2593107"/>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n=669</a:t>
            </a:r>
            <a:endParaRPr lang="en-US" sz="800" kern="0" dirty="0">
              <a:solidFill>
                <a:srgbClr val="596169"/>
              </a:solidFill>
            </a:endParaRPr>
          </a:p>
        </p:txBody>
      </p:sp>
      <p:sp>
        <p:nvSpPr>
          <p:cNvPr id="20" name="TextBox 19">
            <a:extLst>
              <a:ext uri="{FF2B5EF4-FFF2-40B4-BE49-F238E27FC236}">
                <a16:creationId xmlns:a16="http://schemas.microsoft.com/office/drawing/2014/main" id="{0480D4E0-821A-4630-9DEB-C58DF9208988}"/>
              </a:ext>
            </a:extLst>
          </p:cNvPr>
          <p:cNvSpPr txBox="1"/>
          <p:nvPr/>
        </p:nvSpPr>
        <p:spPr>
          <a:xfrm>
            <a:off x="4937653" y="2584399"/>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IDeg</a:t>
            </a:r>
            <a:r>
              <a:rPr lang="en-GB" sz="800" kern="0" dirty="0">
                <a:solidFill>
                  <a:srgbClr val="596169"/>
                </a:solidFill>
              </a:rPr>
              <a:t/>
            </a:r>
            <a:br>
              <a:rPr lang="en-GB" sz="800" kern="0" dirty="0">
                <a:solidFill>
                  <a:srgbClr val="596169"/>
                </a:solidFill>
              </a:rPr>
            </a:br>
            <a:r>
              <a:rPr lang="en-GB" sz="800" kern="0" dirty="0">
                <a:solidFill>
                  <a:srgbClr val="596169"/>
                </a:solidFill>
              </a:rPr>
              <a:t>n=354</a:t>
            </a:r>
            <a:endParaRPr lang="en-US" sz="800" kern="0" dirty="0">
              <a:solidFill>
                <a:srgbClr val="596169"/>
              </a:solidFill>
            </a:endParaRPr>
          </a:p>
        </p:txBody>
      </p:sp>
      <p:sp>
        <p:nvSpPr>
          <p:cNvPr id="21" name="TextBox 20">
            <a:extLst>
              <a:ext uri="{FF2B5EF4-FFF2-40B4-BE49-F238E27FC236}">
                <a16:creationId xmlns:a16="http://schemas.microsoft.com/office/drawing/2014/main" id="{009A3062-3A11-4A0F-897B-EBCEC5387847}"/>
              </a:ext>
            </a:extLst>
          </p:cNvPr>
          <p:cNvSpPr txBox="1"/>
          <p:nvPr/>
        </p:nvSpPr>
        <p:spPr>
          <a:xfrm>
            <a:off x="4494219" y="2584399"/>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n=347</a:t>
            </a:r>
            <a:endParaRPr lang="en-US" sz="800" kern="0" dirty="0">
              <a:solidFill>
                <a:srgbClr val="596169"/>
              </a:solidFill>
            </a:endParaRPr>
          </a:p>
        </p:txBody>
      </p:sp>
      <p:graphicFrame>
        <p:nvGraphicFramePr>
          <p:cNvPr id="22" name="Chart 21">
            <a:extLst>
              <a:ext uri="{FF2B5EF4-FFF2-40B4-BE49-F238E27FC236}">
                <a16:creationId xmlns:a16="http://schemas.microsoft.com/office/drawing/2014/main" id="{B8204C2E-D95B-4168-B524-803F976AD6D3}"/>
              </a:ext>
            </a:extLst>
          </p:cNvPr>
          <p:cNvGraphicFramePr/>
          <p:nvPr>
            <p:extLst/>
          </p:nvPr>
        </p:nvGraphicFramePr>
        <p:xfrm>
          <a:off x="6344586" y="2635332"/>
          <a:ext cx="3838631" cy="3103053"/>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DFE176F2-47E5-4EF5-B663-9BAE6CFA68C6}"/>
              </a:ext>
            </a:extLst>
          </p:cNvPr>
          <p:cNvSpPr txBox="1"/>
          <p:nvPr/>
        </p:nvSpPr>
        <p:spPr>
          <a:xfrm>
            <a:off x="7330733" y="540913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Gla-100</a:t>
            </a:r>
            <a:r>
              <a:rPr lang="en-GB" sz="800" kern="0" dirty="0">
                <a:solidFill>
                  <a:srgbClr val="596169"/>
                </a:solidFill>
              </a:rPr>
              <a:t/>
            </a:r>
            <a:br>
              <a:rPr lang="en-GB" sz="800" kern="0" dirty="0">
                <a:solidFill>
                  <a:srgbClr val="596169"/>
                </a:solidFill>
              </a:rPr>
            </a:br>
            <a:r>
              <a:rPr lang="en-GB" sz="800" kern="0" dirty="0">
                <a:solidFill>
                  <a:srgbClr val="596169"/>
                </a:solidFill>
              </a:rPr>
              <a:t>n=2717</a:t>
            </a:r>
            <a:endParaRPr lang="en-US" sz="800" kern="0" dirty="0">
              <a:solidFill>
                <a:srgbClr val="596169"/>
              </a:solidFill>
            </a:endParaRPr>
          </a:p>
        </p:txBody>
      </p:sp>
      <p:sp>
        <p:nvSpPr>
          <p:cNvPr id="24" name="TextBox 23">
            <a:extLst>
              <a:ext uri="{FF2B5EF4-FFF2-40B4-BE49-F238E27FC236}">
                <a16:creationId xmlns:a16="http://schemas.microsoft.com/office/drawing/2014/main" id="{AB25EFD6-DB38-4270-9805-E350D6468810}"/>
              </a:ext>
            </a:extLst>
          </p:cNvPr>
          <p:cNvSpPr txBox="1"/>
          <p:nvPr/>
        </p:nvSpPr>
        <p:spPr>
          <a:xfrm>
            <a:off x="6885603" y="540913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n=2615</a:t>
            </a:r>
            <a:endParaRPr lang="en-US" sz="800" kern="0" dirty="0">
              <a:solidFill>
                <a:srgbClr val="596169"/>
              </a:solidFill>
            </a:endParaRPr>
          </a:p>
        </p:txBody>
      </p:sp>
      <p:sp>
        <p:nvSpPr>
          <p:cNvPr id="25" name="TextBox 24">
            <a:extLst>
              <a:ext uri="{FF2B5EF4-FFF2-40B4-BE49-F238E27FC236}">
                <a16:creationId xmlns:a16="http://schemas.microsoft.com/office/drawing/2014/main" id="{FFEA61FA-3C7A-4AC3-9222-720356467B8B}"/>
              </a:ext>
            </a:extLst>
          </p:cNvPr>
          <p:cNvSpPr txBox="1"/>
          <p:nvPr/>
        </p:nvSpPr>
        <p:spPr>
          <a:xfrm>
            <a:off x="8497028" y="5409133"/>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IDet</a:t>
            </a:r>
            <a:r>
              <a:rPr lang="en-GB" sz="800" kern="0" dirty="0">
                <a:solidFill>
                  <a:srgbClr val="596169"/>
                </a:solidFill>
              </a:rPr>
              <a:t/>
            </a:r>
            <a:br>
              <a:rPr lang="en-GB" sz="800" kern="0" dirty="0">
                <a:solidFill>
                  <a:srgbClr val="596169"/>
                </a:solidFill>
              </a:rPr>
            </a:br>
            <a:r>
              <a:rPr lang="en-GB" sz="800" kern="0" dirty="0">
                <a:solidFill>
                  <a:srgbClr val="596169"/>
                </a:solidFill>
              </a:rPr>
              <a:t>n=2647</a:t>
            </a:r>
            <a:endParaRPr lang="en-US" sz="800" kern="0" dirty="0">
              <a:solidFill>
                <a:srgbClr val="596169"/>
              </a:solidFill>
            </a:endParaRPr>
          </a:p>
        </p:txBody>
      </p:sp>
      <p:sp>
        <p:nvSpPr>
          <p:cNvPr id="26" name="TextBox 25">
            <a:extLst>
              <a:ext uri="{FF2B5EF4-FFF2-40B4-BE49-F238E27FC236}">
                <a16:creationId xmlns:a16="http://schemas.microsoft.com/office/drawing/2014/main" id="{269ADA51-8475-4DCA-852C-F0EC07543CE6}"/>
              </a:ext>
            </a:extLst>
          </p:cNvPr>
          <p:cNvSpPr txBox="1"/>
          <p:nvPr/>
        </p:nvSpPr>
        <p:spPr>
          <a:xfrm>
            <a:off x="7993113" y="540913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n=2602</a:t>
            </a:r>
            <a:endParaRPr lang="en-US" sz="800" kern="0" dirty="0">
              <a:solidFill>
                <a:srgbClr val="596169"/>
              </a:solidFill>
            </a:endParaRPr>
          </a:p>
        </p:txBody>
      </p:sp>
      <p:sp>
        <p:nvSpPr>
          <p:cNvPr id="27" name="TextBox 26">
            <a:extLst>
              <a:ext uri="{FF2B5EF4-FFF2-40B4-BE49-F238E27FC236}">
                <a16:creationId xmlns:a16="http://schemas.microsoft.com/office/drawing/2014/main" id="{A121614E-C23F-462C-B212-85A6F591BCC3}"/>
              </a:ext>
            </a:extLst>
          </p:cNvPr>
          <p:cNvSpPr txBox="1"/>
          <p:nvPr/>
        </p:nvSpPr>
        <p:spPr>
          <a:xfrm>
            <a:off x="9617601" y="5409133"/>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IDeg</a:t>
            </a:r>
            <a:r>
              <a:rPr lang="en-GB" sz="800" kern="0" dirty="0">
                <a:solidFill>
                  <a:srgbClr val="596169"/>
                </a:solidFill>
              </a:rPr>
              <a:t/>
            </a:r>
            <a:br>
              <a:rPr lang="en-GB" sz="800" kern="0" dirty="0">
                <a:solidFill>
                  <a:srgbClr val="596169"/>
                </a:solidFill>
              </a:rPr>
            </a:br>
            <a:r>
              <a:rPr lang="en-GB" sz="800" kern="0" dirty="0">
                <a:solidFill>
                  <a:srgbClr val="596169"/>
                </a:solidFill>
              </a:rPr>
              <a:t>n=1458</a:t>
            </a:r>
            <a:endParaRPr lang="en-US" sz="800" kern="0" dirty="0">
              <a:solidFill>
                <a:srgbClr val="596169"/>
              </a:solidFill>
            </a:endParaRPr>
          </a:p>
        </p:txBody>
      </p:sp>
      <p:sp>
        <p:nvSpPr>
          <p:cNvPr id="28" name="TextBox 27">
            <a:extLst>
              <a:ext uri="{FF2B5EF4-FFF2-40B4-BE49-F238E27FC236}">
                <a16:creationId xmlns:a16="http://schemas.microsoft.com/office/drawing/2014/main" id="{AF3D741C-DB3F-4B80-8353-3153C2E6CF72}"/>
              </a:ext>
            </a:extLst>
          </p:cNvPr>
          <p:cNvSpPr txBox="1"/>
          <p:nvPr/>
        </p:nvSpPr>
        <p:spPr>
          <a:xfrm>
            <a:off x="9124324" y="540913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n=1517</a:t>
            </a:r>
            <a:endParaRPr lang="en-US" sz="800" kern="0" dirty="0">
              <a:solidFill>
                <a:srgbClr val="596169"/>
              </a:solidFill>
            </a:endParaRPr>
          </a:p>
        </p:txBody>
      </p:sp>
      <p:sp>
        <p:nvSpPr>
          <p:cNvPr id="29" name="TextBox 28">
            <a:extLst>
              <a:ext uri="{FF2B5EF4-FFF2-40B4-BE49-F238E27FC236}">
                <a16:creationId xmlns:a16="http://schemas.microsoft.com/office/drawing/2014/main" id="{3339F5D2-96B1-4560-8FFF-45EAF27B7104}"/>
              </a:ext>
            </a:extLst>
          </p:cNvPr>
          <p:cNvSpPr txBox="1"/>
          <p:nvPr/>
        </p:nvSpPr>
        <p:spPr>
          <a:xfrm>
            <a:off x="6965896" y="3611265"/>
            <a:ext cx="674941"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p=0.0222</a:t>
            </a:r>
            <a:endParaRPr lang="en-US" sz="900" kern="0" dirty="0">
              <a:solidFill>
                <a:srgbClr val="596169"/>
              </a:solidFill>
            </a:endParaRPr>
          </a:p>
        </p:txBody>
      </p:sp>
      <p:sp>
        <p:nvSpPr>
          <p:cNvPr id="30" name="TextBox 29">
            <a:extLst>
              <a:ext uri="{FF2B5EF4-FFF2-40B4-BE49-F238E27FC236}">
                <a16:creationId xmlns:a16="http://schemas.microsoft.com/office/drawing/2014/main" id="{35930630-7C1E-4FBB-A41C-A1761957A03C}"/>
              </a:ext>
            </a:extLst>
          </p:cNvPr>
          <p:cNvSpPr txBox="1"/>
          <p:nvPr/>
        </p:nvSpPr>
        <p:spPr>
          <a:xfrm>
            <a:off x="8091968" y="3480002"/>
            <a:ext cx="674941"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p=0.0027</a:t>
            </a:r>
            <a:endParaRPr lang="en-US" sz="900" kern="0" dirty="0">
              <a:solidFill>
                <a:srgbClr val="596169"/>
              </a:solidFill>
            </a:endParaRPr>
          </a:p>
        </p:txBody>
      </p:sp>
      <p:sp>
        <p:nvSpPr>
          <p:cNvPr id="31" name="TextBox 30">
            <a:extLst>
              <a:ext uri="{FF2B5EF4-FFF2-40B4-BE49-F238E27FC236}">
                <a16:creationId xmlns:a16="http://schemas.microsoft.com/office/drawing/2014/main" id="{AA15A519-5168-4EA3-BAD8-BEBFF82D06BF}"/>
              </a:ext>
            </a:extLst>
          </p:cNvPr>
          <p:cNvSpPr txBox="1"/>
          <p:nvPr/>
        </p:nvSpPr>
        <p:spPr>
          <a:xfrm>
            <a:off x="9217318" y="3499766"/>
            <a:ext cx="674941"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p=0.1523</a:t>
            </a:r>
            <a:endParaRPr lang="en-US" sz="900" kern="0" dirty="0">
              <a:solidFill>
                <a:srgbClr val="596169"/>
              </a:solidFill>
            </a:endParaRPr>
          </a:p>
        </p:txBody>
      </p:sp>
      <p:sp>
        <p:nvSpPr>
          <p:cNvPr id="32" name="TextBox 31">
            <a:extLst>
              <a:ext uri="{FF2B5EF4-FFF2-40B4-BE49-F238E27FC236}">
                <a16:creationId xmlns:a16="http://schemas.microsoft.com/office/drawing/2014/main" id="{B2223FD3-592D-4294-9419-C883B7E8BBF2}"/>
              </a:ext>
            </a:extLst>
          </p:cNvPr>
          <p:cNvSpPr txBox="1"/>
          <p:nvPr/>
        </p:nvSpPr>
        <p:spPr>
          <a:xfrm>
            <a:off x="6007180" y="5401521"/>
            <a:ext cx="612699" cy="246221"/>
          </a:xfrm>
          <a:prstGeom prst="rect">
            <a:avLst/>
          </a:prstGeom>
          <a:solidFill>
            <a:srgbClr val="FFFFFF"/>
          </a:solidFill>
        </p:spPr>
        <p:txBody>
          <a:bodyPr wrap="square" lIns="0" tIns="0" rIns="0" bIns="0" rtlCol="0">
            <a:spAutoFit/>
          </a:bodyPr>
          <a:lstStyle/>
          <a:p>
            <a:pPr algn="ctr" defTabSz="914377">
              <a:defRPr/>
            </a:pPr>
            <a:r>
              <a:rPr lang="en-GB" sz="800" kern="0" dirty="0">
                <a:solidFill>
                  <a:srgbClr val="596169"/>
                </a:solidFill>
              </a:rPr>
              <a:t>PSM-matched cohorts</a:t>
            </a:r>
            <a:endParaRPr lang="en-US" sz="800" kern="0" dirty="0">
              <a:solidFill>
                <a:srgbClr val="596169"/>
              </a:solidFill>
            </a:endParaRPr>
          </a:p>
        </p:txBody>
      </p:sp>
      <p:sp>
        <p:nvSpPr>
          <p:cNvPr id="33" name="TextBox 32">
            <a:extLst>
              <a:ext uri="{FF2B5EF4-FFF2-40B4-BE49-F238E27FC236}">
                <a16:creationId xmlns:a16="http://schemas.microsoft.com/office/drawing/2014/main" id="{AAD44931-15AC-46AC-9A09-7C0A33316180}"/>
              </a:ext>
            </a:extLst>
          </p:cNvPr>
          <p:cNvSpPr txBox="1"/>
          <p:nvPr/>
        </p:nvSpPr>
        <p:spPr>
          <a:xfrm>
            <a:off x="1982745" y="2468007"/>
            <a:ext cx="496244" cy="369332"/>
          </a:xfrm>
          <a:prstGeom prst="rect">
            <a:avLst/>
          </a:prstGeom>
          <a:solidFill>
            <a:srgbClr val="FFFFFF"/>
          </a:solidFill>
        </p:spPr>
        <p:txBody>
          <a:bodyPr wrap="square" lIns="0" tIns="0" rIns="0" bIns="0" rtlCol="0">
            <a:spAutoFit/>
          </a:bodyPr>
          <a:lstStyle/>
          <a:p>
            <a:pPr algn="ctr" defTabSz="914377">
              <a:defRPr/>
            </a:pPr>
            <a:r>
              <a:rPr lang="en-GB" sz="800" kern="0" dirty="0">
                <a:solidFill>
                  <a:srgbClr val="596169"/>
                </a:solidFill>
              </a:rPr>
              <a:t>PSM-matched cohorts</a:t>
            </a:r>
            <a:endParaRPr lang="en-US" sz="800" kern="0" dirty="0">
              <a:solidFill>
                <a:srgbClr val="596169"/>
              </a:solidFill>
            </a:endParaRPr>
          </a:p>
        </p:txBody>
      </p:sp>
      <p:sp>
        <p:nvSpPr>
          <p:cNvPr id="34" name="TextBox 33">
            <a:extLst>
              <a:ext uri="{FF2B5EF4-FFF2-40B4-BE49-F238E27FC236}">
                <a16:creationId xmlns:a16="http://schemas.microsoft.com/office/drawing/2014/main" id="{224D1D93-E9C0-4BE1-AC3D-4C42128392BA}"/>
              </a:ext>
            </a:extLst>
          </p:cNvPr>
          <p:cNvSpPr txBox="1"/>
          <p:nvPr/>
        </p:nvSpPr>
        <p:spPr>
          <a:xfrm>
            <a:off x="2521827" y="4722965"/>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(2.16)</a:t>
            </a:r>
            <a:endParaRPr lang="en-US" sz="900" kern="0" dirty="0">
              <a:solidFill>
                <a:srgbClr val="596169"/>
              </a:solidFill>
            </a:endParaRPr>
          </a:p>
        </p:txBody>
      </p:sp>
      <p:sp>
        <p:nvSpPr>
          <p:cNvPr id="35" name="TextBox 34">
            <a:extLst>
              <a:ext uri="{FF2B5EF4-FFF2-40B4-BE49-F238E27FC236}">
                <a16:creationId xmlns:a16="http://schemas.microsoft.com/office/drawing/2014/main" id="{1CEFA1D7-D135-49FA-9A71-4D1955E2DF8D}"/>
              </a:ext>
            </a:extLst>
          </p:cNvPr>
          <p:cNvSpPr txBox="1"/>
          <p:nvPr/>
        </p:nvSpPr>
        <p:spPr>
          <a:xfrm>
            <a:off x="2943639" y="4896833"/>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(2.26)</a:t>
            </a:r>
            <a:endParaRPr lang="en-US" sz="900" kern="0" dirty="0">
              <a:solidFill>
                <a:srgbClr val="596169"/>
              </a:solidFill>
            </a:endParaRPr>
          </a:p>
        </p:txBody>
      </p:sp>
      <p:sp>
        <p:nvSpPr>
          <p:cNvPr id="36" name="TextBox 35">
            <a:extLst>
              <a:ext uri="{FF2B5EF4-FFF2-40B4-BE49-F238E27FC236}">
                <a16:creationId xmlns:a16="http://schemas.microsoft.com/office/drawing/2014/main" id="{CCB2BD45-3195-4D42-8A03-90B52593B8CB}"/>
              </a:ext>
            </a:extLst>
          </p:cNvPr>
          <p:cNvSpPr txBox="1"/>
          <p:nvPr/>
        </p:nvSpPr>
        <p:spPr>
          <a:xfrm>
            <a:off x="3515873" y="4722965"/>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(2.15)</a:t>
            </a:r>
            <a:endParaRPr lang="en-US" sz="900" kern="0" dirty="0">
              <a:solidFill>
                <a:srgbClr val="596169"/>
              </a:solidFill>
            </a:endParaRPr>
          </a:p>
        </p:txBody>
      </p:sp>
      <p:sp>
        <p:nvSpPr>
          <p:cNvPr id="37" name="TextBox 36">
            <a:extLst>
              <a:ext uri="{FF2B5EF4-FFF2-40B4-BE49-F238E27FC236}">
                <a16:creationId xmlns:a16="http://schemas.microsoft.com/office/drawing/2014/main" id="{F87DDBF0-7CB6-4B22-8126-1A883428C6F5}"/>
              </a:ext>
            </a:extLst>
          </p:cNvPr>
          <p:cNvSpPr txBox="1"/>
          <p:nvPr/>
        </p:nvSpPr>
        <p:spPr>
          <a:xfrm>
            <a:off x="3941303" y="4752636"/>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(2.15)</a:t>
            </a:r>
            <a:endParaRPr lang="en-US" sz="900" kern="0" dirty="0">
              <a:solidFill>
                <a:srgbClr val="596169"/>
              </a:solidFill>
            </a:endParaRPr>
          </a:p>
        </p:txBody>
      </p:sp>
      <p:sp>
        <p:nvSpPr>
          <p:cNvPr id="38" name="TextBox 37">
            <a:extLst>
              <a:ext uri="{FF2B5EF4-FFF2-40B4-BE49-F238E27FC236}">
                <a16:creationId xmlns:a16="http://schemas.microsoft.com/office/drawing/2014/main" id="{42451808-877B-4368-BD1C-0AF635E81C06}"/>
              </a:ext>
            </a:extLst>
          </p:cNvPr>
          <p:cNvSpPr txBox="1"/>
          <p:nvPr/>
        </p:nvSpPr>
        <p:spPr>
          <a:xfrm>
            <a:off x="4508893" y="4940312"/>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(2.27)</a:t>
            </a:r>
            <a:endParaRPr lang="en-US" sz="900" kern="0" dirty="0">
              <a:solidFill>
                <a:srgbClr val="596169"/>
              </a:solidFill>
            </a:endParaRPr>
          </a:p>
        </p:txBody>
      </p:sp>
      <p:sp>
        <p:nvSpPr>
          <p:cNvPr id="39" name="TextBox 38">
            <a:extLst>
              <a:ext uri="{FF2B5EF4-FFF2-40B4-BE49-F238E27FC236}">
                <a16:creationId xmlns:a16="http://schemas.microsoft.com/office/drawing/2014/main" id="{8325CE3A-6231-4D7F-B3D8-C27A344839E4}"/>
              </a:ext>
            </a:extLst>
          </p:cNvPr>
          <p:cNvSpPr txBox="1"/>
          <p:nvPr/>
        </p:nvSpPr>
        <p:spPr>
          <a:xfrm>
            <a:off x="4935831" y="5027077"/>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(2.22)</a:t>
            </a:r>
            <a:endParaRPr lang="en-US" sz="900" kern="0" dirty="0">
              <a:solidFill>
                <a:srgbClr val="596169"/>
              </a:solidFill>
            </a:endParaRPr>
          </a:p>
        </p:txBody>
      </p:sp>
      <p:grpSp>
        <p:nvGrpSpPr>
          <p:cNvPr id="40" name="Group 39">
            <a:extLst>
              <a:ext uri="{FF2B5EF4-FFF2-40B4-BE49-F238E27FC236}">
                <a16:creationId xmlns:a16="http://schemas.microsoft.com/office/drawing/2014/main" id="{7C9249AC-29FA-4F32-96C3-B5CC34017D94}"/>
              </a:ext>
            </a:extLst>
          </p:cNvPr>
          <p:cNvGrpSpPr/>
          <p:nvPr/>
        </p:nvGrpSpPr>
        <p:grpSpPr>
          <a:xfrm>
            <a:off x="7039271" y="3844063"/>
            <a:ext cx="495519" cy="803436"/>
            <a:chOff x="2092850" y="3131128"/>
            <a:chExt cx="1019666" cy="2415928"/>
          </a:xfrm>
        </p:grpSpPr>
        <p:cxnSp>
          <p:nvCxnSpPr>
            <p:cNvPr id="41" name="Straight Connector 40">
              <a:extLst>
                <a:ext uri="{FF2B5EF4-FFF2-40B4-BE49-F238E27FC236}">
                  <a16:creationId xmlns:a16="http://schemas.microsoft.com/office/drawing/2014/main" id="{920AE8E5-9F30-420E-A378-E6D0DB579DAF}"/>
                </a:ext>
              </a:extLst>
            </p:cNvPr>
            <p:cNvCxnSpPr>
              <a:cxnSpLocks/>
            </p:cNvCxnSpPr>
            <p:nvPr/>
          </p:nvCxnSpPr>
          <p:spPr>
            <a:xfrm flipH="1" flipV="1">
              <a:off x="2100896" y="3131144"/>
              <a:ext cx="2" cy="2415912"/>
            </a:xfrm>
            <a:prstGeom prst="line">
              <a:avLst/>
            </a:prstGeom>
            <a:noFill/>
            <a:ln w="12700" cap="flat" cmpd="sng" algn="ctr">
              <a:solidFill>
                <a:srgbClr val="596169"/>
              </a:solidFill>
              <a:prstDash val="solid"/>
            </a:ln>
            <a:effectLst/>
          </p:spPr>
        </p:cxnSp>
        <p:grpSp>
          <p:nvGrpSpPr>
            <p:cNvPr id="42" name="Group 41">
              <a:extLst>
                <a:ext uri="{FF2B5EF4-FFF2-40B4-BE49-F238E27FC236}">
                  <a16:creationId xmlns:a16="http://schemas.microsoft.com/office/drawing/2014/main" id="{DBAB5118-3F53-4628-9C1C-170C997215CD}"/>
                </a:ext>
              </a:extLst>
            </p:cNvPr>
            <p:cNvGrpSpPr/>
            <p:nvPr/>
          </p:nvGrpSpPr>
          <p:grpSpPr>
            <a:xfrm>
              <a:off x="2092850" y="3131128"/>
              <a:ext cx="1019666" cy="1896459"/>
              <a:chOff x="2092850" y="3131128"/>
              <a:chExt cx="1019666" cy="1896459"/>
            </a:xfrm>
          </p:grpSpPr>
          <p:cxnSp>
            <p:nvCxnSpPr>
              <p:cNvPr id="43" name="Straight Connector 42">
                <a:extLst>
                  <a:ext uri="{FF2B5EF4-FFF2-40B4-BE49-F238E27FC236}">
                    <a16:creationId xmlns:a16="http://schemas.microsoft.com/office/drawing/2014/main" id="{03A20123-826B-48F4-82F9-EB781AC35B5A}"/>
                  </a:ext>
                </a:extLst>
              </p:cNvPr>
              <p:cNvCxnSpPr>
                <a:cxnSpLocks/>
              </p:cNvCxnSpPr>
              <p:nvPr/>
            </p:nvCxnSpPr>
            <p:spPr>
              <a:xfrm flipV="1">
                <a:off x="3112516" y="3131132"/>
                <a:ext cx="0" cy="1896455"/>
              </a:xfrm>
              <a:prstGeom prst="line">
                <a:avLst/>
              </a:prstGeom>
              <a:noFill/>
              <a:ln w="12700" cap="flat" cmpd="sng" algn="ctr">
                <a:solidFill>
                  <a:srgbClr val="596169"/>
                </a:solidFill>
                <a:prstDash val="solid"/>
              </a:ln>
              <a:effectLst/>
            </p:spPr>
          </p:cxnSp>
          <p:cxnSp>
            <p:nvCxnSpPr>
              <p:cNvPr id="44" name="Straight Connector 43">
                <a:extLst>
                  <a:ext uri="{FF2B5EF4-FFF2-40B4-BE49-F238E27FC236}">
                    <a16:creationId xmlns:a16="http://schemas.microsoft.com/office/drawing/2014/main" id="{E934FED6-C02A-40F7-864D-5640DFF82CF3}"/>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grpSp>
        <p:nvGrpSpPr>
          <p:cNvPr id="45" name="Group 44">
            <a:extLst>
              <a:ext uri="{FF2B5EF4-FFF2-40B4-BE49-F238E27FC236}">
                <a16:creationId xmlns:a16="http://schemas.microsoft.com/office/drawing/2014/main" id="{8254EF31-D2C0-46E0-AFC7-20F3C4923FC6}"/>
              </a:ext>
            </a:extLst>
          </p:cNvPr>
          <p:cNvGrpSpPr/>
          <p:nvPr/>
        </p:nvGrpSpPr>
        <p:grpSpPr>
          <a:xfrm>
            <a:off x="8175510" y="3723922"/>
            <a:ext cx="495519" cy="923577"/>
            <a:chOff x="2092850" y="3131128"/>
            <a:chExt cx="1019666" cy="2777193"/>
          </a:xfrm>
        </p:grpSpPr>
        <p:cxnSp>
          <p:nvCxnSpPr>
            <p:cNvPr id="46" name="Straight Connector 45">
              <a:extLst>
                <a:ext uri="{FF2B5EF4-FFF2-40B4-BE49-F238E27FC236}">
                  <a16:creationId xmlns:a16="http://schemas.microsoft.com/office/drawing/2014/main" id="{C9EFDFCC-3042-4FD6-A76F-2AF7C94AA5DE}"/>
                </a:ext>
              </a:extLst>
            </p:cNvPr>
            <p:cNvCxnSpPr>
              <a:cxnSpLocks/>
            </p:cNvCxnSpPr>
            <p:nvPr/>
          </p:nvCxnSpPr>
          <p:spPr>
            <a:xfrm flipV="1">
              <a:off x="2100898" y="3131152"/>
              <a:ext cx="0" cy="2777169"/>
            </a:xfrm>
            <a:prstGeom prst="line">
              <a:avLst/>
            </a:prstGeom>
            <a:noFill/>
            <a:ln w="12700" cap="flat" cmpd="sng" algn="ctr">
              <a:solidFill>
                <a:srgbClr val="596169"/>
              </a:solidFill>
              <a:prstDash val="solid"/>
            </a:ln>
            <a:effectLst/>
          </p:spPr>
        </p:cxnSp>
        <p:grpSp>
          <p:nvGrpSpPr>
            <p:cNvPr id="47" name="Group 46">
              <a:extLst>
                <a:ext uri="{FF2B5EF4-FFF2-40B4-BE49-F238E27FC236}">
                  <a16:creationId xmlns:a16="http://schemas.microsoft.com/office/drawing/2014/main" id="{FA878190-9485-4C89-82D1-EBD72291FD82}"/>
                </a:ext>
              </a:extLst>
            </p:cNvPr>
            <p:cNvGrpSpPr/>
            <p:nvPr/>
          </p:nvGrpSpPr>
          <p:grpSpPr>
            <a:xfrm>
              <a:off x="2092850" y="3131128"/>
              <a:ext cx="1019666" cy="1850047"/>
              <a:chOff x="2092850" y="3131128"/>
              <a:chExt cx="1019666" cy="1850047"/>
            </a:xfrm>
          </p:grpSpPr>
          <p:cxnSp>
            <p:nvCxnSpPr>
              <p:cNvPr id="48" name="Straight Connector 47">
                <a:extLst>
                  <a:ext uri="{FF2B5EF4-FFF2-40B4-BE49-F238E27FC236}">
                    <a16:creationId xmlns:a16="http://schemas.microsoft.com/office/drawing/2014/main" id="{17C80EC2-8FEA-4967-B030-2D98BCCECE58}"/>
                  </a:ext>
                </a:extLst>
              </p:cNvPr>
              <p:cNvCxnSpPr>
                <a:cxnSpLocks/>
              </p:cNvCxnSpPr>
              <p:nvPr/>
            </p:nvCxnSpPr>
            <p:spPr>
              <a:xfrm flipV="1">
                <a:off x="3112516" y="3131132"/>
                <a:ext cx="0" cy="1850043"/>
              </a:xfrm>
              <a:prstGeom prst="line">
                <a:avLst/>
              </a:prstGeom>
              <a:noFill/>
              <a:ln w="12700" cap="flat" cmpd="sng" algn="ctr">
                <a:solidFill>
                  <a:srgbClr val="596169"/>
                </a:solidFill>
                <a:prstDash val="solid"/>
              </a:ln>
              <a:effectLst/>
            </p:spPr>
          </p:cxnSp>
          <p:cxnSp>
            <p:nvCxnSpPr>
              <p:cNvPr id="49" name="Straight Connector 48">
                <a:extLst>
                  <a:ext uri="{FF2B5EF4-FFF2-40B4-BE49-F238E27FC236}">
                    <a16:creationId xmlns:a16="http://schemas.microsoft.com/office/drawing/2014/main" id="{B31A3A45-2F43-4799-BCA4-C0CD2873D83F}"/>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grpSp>
        <p:nvGrpSpPr>
          <p:cNvPr id="50" name="Group 49">
            <a:extLst>
              <a:ext uri="{FF2B5EF4-FFF2-40B4-BE49-F238E27FC236}">
                <a16:creationId xmlns:a16="http://schemas.microsoft.com/office/drawing/2014/main" id="{F2AE3F8F-135D-42EC-9D67-1FFD1D75D868}"/>
              </a:ext>
            </a:extLst>
          </p:cNvPr>
          <p:cNvGrpSpPr/>
          <p:nvPr/>
        </p:nvGrpSpPr>
        <p:grpSpPr>
          <a:xfrm>
            <a:off x="9308519" y="3721612"/>
            <a:ext cx="495519" cy="910221"/>
            <a:chOff x="2092850" y="3131128"/>
            <a:chExt cx="1019666" cy="2737031"/>
          </a:xfrm>
        </p:grpSpPr>
        <p:cxnSp>
          <p:nvCxnSpPr>
            <p:cNvPr id="51" name="Straight Connector 50">
              <a:extLst>
                <a:ext uri="{FF2B5EF4-FFF2-40B4-BE49-F238E27FC236}">
                  <a16:creationId xmlns:a16="http://schemas.microsoft.com/office/drawing/2014/main" id="{19E63152-9FB4-4B7F-9695-37B831562187}"/>
                </a:ext>
              </a:extLst>
            </p:cNvPr>
            <p:cNvCxnSpPr>
              <a:cxnSpLocks/>
            </p:cNvCxnSpPr>
            <p:nvPr/>
          </p:nvCxnSpPr>
          <p:spPr>
            <a:xfrm flipV="1">
              <a:off x="2100898" y="3131152"/>
              <a:ext cx="0" cy="2737007"/>
            </a:xfrm>
            <a:prstGeom prst="line">
              <a:avLst/>
            </a:prstGeom>
            <a:noFill/>
            <a:ln w="12700" cap="flat" cmpd="sng" algn="ctr">
              <a:solidFill>
                <a:srgbClr val="596169"/>
              </a:solidFill>
              <a:prstDash val="solid"/>
            </a:ln>
            <a:effectLst/>
          </p:spPr>
        </p:cxnSp>
        <p:grpSp>
          <p:nvGrpSpPr>
            <p:cNvPr id="52" name="Group 51">
              <a:extLst>
                <a:ext uri="{FF2B5EF4-FFF2-40B4-BE49-F238E27FC236}">
                  <a16:creationId xmlns:a16="http://schemas.microsoft.com/office/drawing/2014/main" id="{986A4DCB-099E-40E0-AE19-4BA827F14D24}"/>
                </a:ext>
              </a:extLst>
            </p:cNvPr>
            <p:cNvGrpSpPr/>
            <p:nvPr/>
          </p:nvGrpSpPr>
          <p:grpSpPr>
            <a:xfrm>
              <a:off x="2092850" y="3131128"/>
              <a:ext cx="1019666" cy="2264663"/>
              <a:chOff x="2092850" y="3131128"/>
              <a:chExt cx="1019666" cy="2264663"/>
            </a:xfrm>
          </p:grpSpPr>
          <p:cxnSp>
            <p:nvCxnSpPr>
              <p:cNvPr id="53" name="Straight Connector 52">
                <a:extLst>
                  <a:ext uri="{FF2B5EF4-FFF2-40B4-BE49-F238E27FC236}">
                    <a16:creationId xmlns:a16="http://schemas.microsoft.com/office/drawing/2014/main" id="{23A84466-CD4A-4AF9-865D-C5A04FA9619E}"/>
                  </a:ext>
                </a:extLst>
              </p:cNvPr>
              <p:cNvCxnSpPr>
                <a:cxnSpLocks/>
              </p:cNvCxnSpPr>
              <p:nvPr/>
            </p:nvCxnSpPr>
            <p:spPr>
              <a:xfrm flipV="1">
                <a:off x="3112516" y="3131132"/>
                <a:ext cx="0" cy="2264659"/>
              </a:xfrm>
              <a:prstGeom prst="line">
                <a:avLst/>
              </a:prstGeom>
              <a:noFill/>
              <a:ln w="12700" cap="flat" cmpd="sng" algn="ctr">
                <a:solidFill>
                  <a:srgbClr val="596169"/>
                </a:solidFill>
                <a:prstDash val="solid"/>
              </a:ln>
              <a:effectLst/>
            </p:spPr>
          </p:cxnSp>
          <p:cxnSp>
            <p:nvCxnSpPr>
              <p:cNvPr id="54" name="Straight Connector 53">
                <a:extLst>
                  <a:ext uri="{FF2B5EF4-FFF2-40B4-BE49-F238E27FC236}">
                    <a16:creationId xmlns:a16="http://schemas.microsoft.com/office/drawing/2014/main" id="{AF2366A2-24EF-4169-8CBC-26FEC383CFB7}"/>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sp>
        <p:nvSpPr>
          <p:cNvPr id="59" name="TextBox 49">
            <a:extLst>
              <a:ext uri="{FF2B5EF4-FFF2-40B4-BE49-F238E27FC236}">
                <a16:creationId xmlns:a16="http://schemas.microsoft.com/office/drawing/2014/main" id="{93CDA8EA-9275-4229-8885-7D0DF2CBA225}"/>
              </a:ext>
            </a:extLst>
          </p:cNvPr>
          <p:cNvSpPr txBox="1"/>
          <p:nvPr/>
        </p:nvSpPr>
        <p:spPr>
          <a:xfrm>
            <a:off x="3644314" y="5232666"/>
            <a:ext cx="53679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kern="0" dirty="0">
                <a:solidFill>
                  <a:srgbClr val="596169"/>
                </a:solidFill>
              </a:rPr>
              <a:t>NS</a:t>
            </a:r>
          </a:p>
          <a:p>
            <a:pPr algn="ctr" defTabSz="914377">
              <a:defRPr/>
            </a:pPr>
            <a:r>
              <a:rPr lang="en-GB" sz="900" kern="0" dirty="0">
                <a:solidFill>
                  <a:srgbClr val="596169"/>
                </a:solidFill>
              </a:rPr>
              <a:t>p=0.8547</a:t>
            </a:r>
            <a:endParaRPr lang="en-US" sz="900" kern="0" dirty="0">
              <a:solidFill>
                <a:srgbClr val="596169"/>
              </a:solidFill>
            </a:endParaRPr>
          </a:p>
        </p:txBody>
      </p:sp>
      <p:sp>
        <p:nvSpPr>
          <p:cNvPr id="60" name="TextBox 49">
            <a:extLst>
              <a:ext uri="{FF2B5EF4-FFF2-40B4-BE49-F238E27FC236}">
                <a16:creationId xmlns:a16="http://schemas.microsoft.com/office/drawing/2014/main" id="{23F6E48D-3555-4AE5-851A-454BB165741C}"/>
              </a:ext>
            </a:extLst>
          </p:cNvPr>
          <p:cNvSpPr txBox="1"/>
          <p:nvPr/>
        </p:nvSpPr>
        <p:spPr>
          <a:xfrm>
            <a:off x="2634522" y="5232666"/>
            <a:ext cx="53679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kern="0" dirty="0">
                <a:solidFill>
                  <a:srgbClr val="596169"/>
                </a:solidFill>
              </a:rPr>
              <a:t>NS</a:t>
            </a:r>
          </a:p>
          <a:p>
            <a:pPr algn="ctr" defTabSz="914377">
              <a:defRPr/>
            </a:pPr>
            <a:r>
              <a:rPr lang="en-GB" sz="900" kern="0" dirty="0">
                <a:solidFill>
                  <a:srgbClr val="596169"/>
                </a:solidFill>
              </a:rPr>
              <a:t>p=0.2600</a:t>
            </a:r>
            <a:endParaRPr lang="en-US" sz="900" kern="0" dirty="0">
              <a:solidFill>
                <a:srgbClr val="596169"/>
              </a:solidFill>
            </a:endParaRPr>
          </a:p>
        </p:txBody>
      </p:sp>
      <p:sp>
        <p:nvSpPr>
          <p:cNvPr id="61" name="TextBox 49">
            <a:extLst>
              <a:ext uri="{FF2B5EF4-FFF2-40B4-BE49-F238E27FC236}">
                <a16:creationId xmlns:a16="http://schemas.microsoft.com/office/drawing/2014/main" id="{25B1019B-70AC-41F1-A679-B9B72E5DAC2A}"/>
              </a:ext>
            </a:extLst>
          </p:cNvPr>
          <p:cNvSpPr txBox="1"/>
          <p:nvPr/>
        </p:nvSpPr>
        <p:spPr>
          <a:xfrm>
            <a:off x="4515188" y="5232666"/>
            <a:ext cx="809941"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kern="0" dirty="0">
                <a:solidFill>
                  <a:srgbClr val="596169"/>
                </a:solidFill>
              </a:rPr>
              <a:t>NS</a:t>
            </a:r>
          </a:p>
          <a:p>
            <a:pPr algn="ctr" defTabSz="914377">
              <a:defRPr/>
            </a:pPr>
            <a:r>
              <a:rPr lang="en-GB" sz="900" kern="0" dirty="0">
                <a:solidFill>
                  <a:srgbClr val="596169"/>
                </a:solidFill>
              </a:rPr>
              <a:t>p=0.6170</a:t>
            </a:r>
            <a:endParaRPr lang="en-US" sz="900" kern="0" dirty="0">
              <a:solidFill>
                <a:srgbClr val="596169"/>
              </a:solidFill>
            </a:endParaRPr>
          </a:p>
        </p:txBody>
      </p:sp>
      <p:sp>
        <p:nvSpPr>
          <p:cNvPr id="62" name="TextBox 49">
            <a:extLst>
              <a:ext uri="{FF2B5EF4-FFF2-40B4-BE49-F238E27FC236}">
                <a16:creationId xmlns:a16="http://schemas.microsoft.com/office/drawing/2014/main" id="{30BA266D-9B60-430E-BC7C-A3E00E83C218}"/>
              </a:ext>
            </a:extLst>
          </p:cNvPr>
          <p:cNvSpPr txBox="1"/>
          <p:nvPr/>
        </p:nvSpPr>
        <p:spPr>
          <a:xfrm>
            <a:off x="9296265" y="3341901"/>
            <a:ext cx="536799" cy="12311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800" kern="0" dirty="0">
                <a:solidFill>
                  <a:srgbClr val="596169"/>
                </a:solidFill>
              </a:rPr>
              <a:t>NS</a:t>
            </a:r>
            <a:endParaRPr lang="en-US" sz="800" kern="0" dirty="0">
              <a:solidFill>
                <a:srgbClr val="596169"/>
              </a:solidFill>
            </a:endParaRPr>
          </a:p>
        </p:txBody>
      </p:sp>
      <p:sp>
        <p:nvSpPr>
          <p:cNvPr id="64" name="TextBox 63">
            <a:extLst>
              <a:ext uri="{FF2B5EF4-FFF2-40B4-BE49-F238E27FC236}">
                <a16:creationId xmlns:a16="http://schemas.microsoft.com/office/drawing/2014/main" id="{EB5B1ECC-9D18-44C2-8EEF-4DD8B3CB7F3E}"/>
              </a:ext>
            </a:extLst>
          </p:cNvPr>
          <p:cNvSpPr txBox="1"/>
          <p:nvPr/>
        </p:nvSpPr>
        <p:spPr>
          <a:xfrm>
            <a:off x="6885603" y="4897593"/>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(0.03)</a:t>
            </a:r>
            <a:endParaRPr lang="en-US" sz="900" kern="0" dirty="0">
              <a:solidFill>
                <a:srgbClr val="596169"/>
              </a:solidFill>
            </a:endParaRPr>
          </a:p>
        </p:txBody>
      </p:sp>
      <p:sp>
        <p:nvSpPr>
          <p:cNvPr id="65" name="TextBox 64">
            <a:extLst>
              <a:ext uri="{FF2B5EF4-FFF2-40B4-BE49-F238E27FC236}">
                <a16:creationId xmlns:a16="http://schemas.microsoft.com/office/drawing/2014/main" id="{CBE61B0D-5CEF-4030-B57F-4854CF582CA7}"/>
              </a:ext>
            </a:extLst>
          </p:cNvPr>
          <p:cNvSpPr txBox="1"/>
          <p:nvPr/>
        </p:nvSpPr>
        <p:spPr>
          <a:xfrm>
            <a:off x="7334751" y="4675658"/>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(0.03)</a:t>
            </a:r>
            <a:endParaRPr lang="en-US" sz="900" kern="0" dirty="0">
              <a:solidFill>
                <a:srgbClr val="596169"/>
              </a:solidFill>
            </a:endParaRPr>
          </a:p>
        </p:txBody>
      </p:sp>
      <p:sp>
        <p:nvSpPr>
          <p:cNvPr id="66" name="TextBox 65">
            <a:extLst>
              <a:ext uri="{FF2B5EF4-FFF2-40B4-BE49-F238E27FC236}">
                <a16:creationId xmlns:a16="http://schemas.microsoft.com/office/drawing/2014/main" id="{12003A64-2FAE-46C2-AE07-842953087E46}"/>
              </a:ext>
            </a:extLst>
          </p:cNvPr>
          <p:cNvSpPr txBox="1"/>
          <p:nvPr/>
        </p:nvSpPr>
        <p:spPr>
          <a:xfrm>
            <a:off x="8015818" y="4891416"/>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(0.02)</a:t>
            </a:r>
            <a:endParaRPr lang="en-US" sz="900" kern="0" dirty="0">
              <a:solidFill>
                <a:srgbClr val="596169"/>
              </a:solidFill>
            </a:endParaRPr>
          </a:p>
        </p:txBody>
      </p:sp>
      <p:sp>
        <p:nvSpPr>
          <p:cNvPr id="67" name="TextBox 66">
            <a:extLst>
              <a:ext uri="{FF2B5EF4-FFF2-40B4-BE49-F238E27FC236}">
                <a16:creationId xmlns:a16="http://schemas.microsoft.com/office/drawing/2014/main" id="{98B66AE9-A761-4491-A7F7-22172D494787}"/>
              </a:ext>
            </a:extLst>
          </p:cNvPr>
          <p:cNvSpPr txBox="1"/>
          <p:nvPr/>
        </p:nvSpPr>
        <p:spPr>
          <a:xfrm>
            <a:off x="8469700" y="4537159"/>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(0.04)</a:t>
            </a:r>
            <a:endParaRPr lang="en-US" sz="900" kern="0" dirty="0">
              <a:solidFill>
                <a:srgbClr val="596169"/>
              </a:solidFill>
            </a:endParaRPr>
          </a:p>
        </p:txBody>
      </p:sp>
      <p:sp>
        <p:nvSpPr>
          <p:cNvPr id="68" name="TextBox 67">
            <a:extLst>
              <a:ext uri="{FF2B5EF4-FFF2-40B4-BE49-F238E27FC236}">
                <a16:creationId xmlns:a16="http://schemas.microsoft.com/office/drawing/2014/main" id="{0D6DC830-9D8E-415B-B31B-C8CB54EC1991}"/>
              </a:ext>
            </a:extLst>
          </p:cNvPr>
          <p:cNvSpPr txBox="1"/>
          <p:nvPr/>
        </p:nvSpPr>
        <p:spPr>
          <a:xfrm>
            <a:off x="9126390" y="4859361"/>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(0.03)</a:t>
            </a:r>
            <a:endParaRPr lang="en-US" sz="900" kern="0" dirty="0">
              <a:solidFill>
                <a:srgbClr val="596169"/>
              </a:solidFill>
            </a:endParaRPr>
          </a:p>
        </p:txBody>
      </p:sp>
      <p:sp>
        <p:nvSpPr>
          <p:cNvPr id="69" name="TextBox 68">
            <a:extLst>
              <a:ext uri="{FF2B5EF4-FFF2-40B4-BE49-F238E27FC236}">
                <a16:creationId xmlns:a16="http://schemas.microsoft.com/office/drawing/2014/main" id="{252ED2B9-0AC7-443F-93F9-C3B4BC39CDBE}"/>
              </a:ext>
            </a:extLst>
          </p:cNvPr>
          <p:cNvSpPr txBox="1"/>
          <p:nvPr/>
        </p:nvSpPr>
        <p:spPr>
          <a:xfrm>
            <a:off x="9604649" y="4656003"/>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(0.04)</a:t>
            </a:r>
            <a:endParaRPr lang="en-US" sz="900" kern="0" dirty="0">
              <a:solidFill>
                <a:srgbClr val="596169"/>
              </a:solidFill>
            </a:endParaRPr>
          </a:p>
        </p:txBody>
      </p:sp>
      <p:sp>
        <p:nvSpPr>
          <p:cNvPr id="80" name="Rectangle 79">
            <a:extLst>
              <a:ext uri="{FF2B5EF4-FFF2-40B4-BE49-F238E27FC236}">
                <a16:creationId xmlns:a16="http://schemas.microsoft.com/office/drawing/2014/main" id="{C15585AB-83FC-46F7-A091-E25C5993B748}"/>
              </a:ext>
            </a:extLst>
          </p:cNvPr>
          <p:cNvSpPr/>
          <p:nvPr/>
        </p:nvSpPr>
        <p:spPr>
          <a:xfrm>
            <a:off x="95003" y="5963995"/>
            <a:ext cx="12096997" cy="246221"/>
          </a:xfrm>
          <a:prstGeom prst="rect">
            <a:avLst/>
          </a:prstGeom>
        </p:spPr>
        <p:txBody>
          <a:bodyPr wrap="square">
            <a:spAutoFit/>
          </a:bodyPr>
          <a:lstStyle/>
          <a:p>
            <a:pPr defTabSz="685783"/>
            <a:r>
              <a:rPr lang="en-US" sz="1000" dirty="0">
                <a:uFill>
                  <a:solidFill>
                    <a:srgbClr val="000000"/>
                  </a:solidFill>
                </a:uFill>
                <a:ea typeface="Calibri" panose="020F0502020204030204" pitchFamily="34" charset="0"/>
              </a:rPr>
              <a:t>BI, basal insulin; Gla-100, insulin glargine 100 U/mL; Gla-300, insulin glargine 300 U/mL; IDeg, </a:t>
            </a:r>
            <a:r>
              <a:rPr lang="en-US" sz="1000" dirty="0" smtClean="0">
                <a:uFill>
                  <a:solidFill>
                    <a:srgbClr val="000000"/>
                  </a:solidFill>
                </a:uFill>
                <a:ea typeface="Calibri" panose="020F0502020204030204" pitchFamily="34" charset="0"/>
              </a:rPr>
              <a:t>insulin </a:t>
            </a:r>
            <a:r>
              <a:rPr lang="en-US" sz="1000" dirty="0" err="1" smtClean="0">
                <a:uFill>
                  <a:solidFill>
                    <a:srgbClr val="000000"/>
                  </a:solidFill>
                </a:uFill>
                <a:ea typeface="Calibri" panose="020F0502020204030204" pitchFamily="34" charset="0"/>
              </a:rPr>
              <a:t>degludec</a:t>
            </a:r>
            <a:r>
              <a:rPr lang="en-US" sz="1000" dirty="0">
                <a:uFill>
                  <a:solidFill>
                    <a:srgbClr val="000000"/>
                  </a:solidFill>
                </a:uFill>
                <a:ea typeface="Calibri" panose="020F0502020204030204" pitchFamily="34" charset="0"/>
              </a:rPr>
              <a:t>; </a:t>
            </a:r>
            <a:r>
              <a:rPr lang="en-US" sz="1000" dirty="0" err="1" smtClean="0">
                <a:uFill>
                  <a:solidFill>
                    <a:srgbClr val="000000"/>
                  </a:solidFill>
                </a:uFill>
                <a:ea typeface="Calibri" panose="020F0502020204030204" pitchFamily="34" charset="0"/>
              </a:rPr>
              <a:t>IDet</a:t>
            </a:r>
            <a:r>
              <a:rPr lang="en-US" sz="1000" dirty="0">
                <a:uFill>
                  <a:solidFill>
                    <a:srgbClr val="000000"/>
                  </a:solidFill>
                </a:uFill>
                <a:ea typeface="Calibri" panose="020F0502020204030204" pitchFamily="34" charset="0"/>
              </a:rPr>
              <a:t>, insulin detemir; NS, not significant; PSM, propensity score matching; SD, standard deviation; SE, standard error</a:t>
            </a:r>
          </a:p>
        </p:txBody>
      </p:sp>
      <p:sp>
        <p:nvSpPr>
          <p:cNvPr id="79" name="Espace réservé du pied de page 24">
            <a:extLst>
              <a:ext uri="{FF2B5EF4-FFF2-40B4-BE49-F238E27FC236}">
                <a16:creationId xmlns:a16="http://schemas.microsoft.com/office/drawing/2014/main" id="{B55FD9BD-898D-4E7F-8821-D58A362A025D}"/>
              </a:ext>
            </a:extLst>
          </p:cNvPr>
          <p:cNvSpPr txBox="1">
            <a:spLocks/>
          </p:cNvSpPr>
          <p:nvPr/>
        </p:nvSpPr>
        <p:spPr>
          <a:xfrm>
            <a:off x="3205350" y="6736974"/>
            <a:ext cx="5781303" cy="92333"/>
          </a:xfrm>
          <a:prstGeom prst="rect">
            <a:avLst/>
          </a:prstGeom>
        </p:spPr>
        <p:txBody>
          <a:bodyPr wrap="square" lIns="0" tIns="0" rIns="0" bIns="0">
            <a:spAutoFit/>
          </a:bodyP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600" dirty="0">
                <a:solidFill>
                  <a:srgbClr val="6B747B"/>
                </a:solidFill>
              </a:rPr>
              <a:t>CONFIDENTIAL PLEASE DO NOT COPY OR DISTRIBUTE</a:t>
            </a:r>
            <a:endParaRPr lang="en-US" sz="600" dirty="0">
              <a:solidFill>
                <a:srgbClr val="6B747B"/>
              </a:solidFill>
            </a:endParaRPr>
          </a:p>
        </p:txBody>
      </p:sp>
    </p:spTree>
    <p:extLst>
      <p:ext uri="{BB962C8B-B14F-4D97-AF65-F5344CB8AC3E}">
        <p14:creationId xmlns:p14="http://schemas.microsoft.com/office/powerpoint/2010/main" val="2159075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5358C8-3AAD-4BBB-8393-86A967FB852C}"/>
              </a:ext>
            </a:extLst>
          </p:cNvPr>
          <p:cNvSpPr txBox="1"/>
          <p:nvPr/>
        </p:nvSpPr>
        <p:spPr>
          <a:xfrm>
            <a:off x="6301095" y="1678714"/>
            <a:ext cx="4030380" cy="415755"/>
          </a:xfrm>
          <a:prstGeom prst="rect">
            <a:avLst/>
          </a:prstGeom>
          <a:solidFill>
            <a:srgbClr val="FFFFFF"/>
          </a:solidFill>
        </p:spPr>
        <p:txBody>
          <a:bodyPr wrap="square" rtlCol="0">
            <a:spAutoFit/>
          </a:bodyPr>
          <a:lstStyle/>
          <a:p>
            <a:pPr algn="ctr" defTabSz="514338">
              <a:defRPr/>
            </a:pPr>
            <a:r>
              <a:rPr lang="en-GB" sz="1051" b="1" kern="0" dirty="0">
                <a:solidFill>
                  <a:srgbClr val="596169"/>
                </a:solidFill>
                <a:cs typeface="Arial" panose="020B0604020202020204" pitchFamily="34" charset="0"/>
              </a:rPr>
              <a:t>Rates of severe hypoglycemia following a switch to </a:t>
            </a:r>
          </a:p>
          <a:p>
            <a:pPr algn="ctr" defTabSz="514338">
              <a:defRPr/>
            </a:pPr>
            <a:r>
              <a:rPr lang="en-GB" sz="1051" b="1" kern="0" dirty="0">
                <a:solidFill>
                  <a:srgbClr val="596169"/>
                </a:solidFill>
                <a:cs typeface="Arial" panose="020B0604020202020204" pitchFamily="34" charset="0"/>
              </a:rPr>
              <a:t>Gla-300 or comparator BI</a:t>
            </a:r>
          </a:p>
        </p:txBody>
      </p:sp>
      <p:sp>
        <p:nvSpPr>
          <p:cNvPr id="72" name="Rectangle 71">
            <a:extLst>
              <a:ext uri="{FF2B5EF4-FFF2-40B4-BE49-F238E27FC236}">
                <a16:creationId xmlns:a16="http://schemas.microsoft.com/office/drawing/2014/main" id="{6E0E0929-288D-4798-911D-13D0AEEDEB35}"/>
              </a:ext>
            </a:extLst>
          </p:cNvPr>
          <p:cNvSpPr/>
          <p:nvPr/>
        </p:nvSpPr>
        <p:spPr>
          <a:xfrm>
            <a:off x="4432504" y="2572987"/>
            <a:ext cx="933277" cy="31249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1" name="Rectangle 70">
            <a:extLst>
              <a:ext uri="{FF2B5EF4-FFF2-40B4-BE49-F238E27FC236}">
                <a16:creationId xmlns:a16="http://schemas.microsoft.com/office/drawing/2014/main" id="{0684FE79-F890-4415-9638-DBCF81BA7896}"/>
              </a:ext>
            </a:extLst>
          </p:cNvPr>
          <p:cNvSpPr/>
          <p:nvPr/>
        </p:nvSpPr>
        <p:spPr>
          <a:xfrm>
            <a:off x="2478990" y="2572987"/>
            <a:ext cx="1871959" cy="31249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5" name="Slide Number Placeholder 4">
            <a:extLst>
              <a:ext uri="{FF2B5EF4-FFF2-40B4-BE49-F238E27FC236}">
                <a16:creationId xmlns:a16="http://schemas.microsoft.com/office/drawing/2014/main" id="{637FA615-A799-43EA-ABDC-661C436BA39E}"/>
              </a:ext>
            </a:extLst>
          </p:cNvPr>
          <p:cNvSpPr>
            <a:spLocks noGrp="1"/>
          </p:cNvSpPr>
          <p:nvPr>
            <p:ph type="sldNum" sz="quarter" idx="12"/>
          </p:nvPr>
        </p:nvSpPr>
        <p:spPr/>
        <p:txBody>
          <a:bodyPr/>
          <a:lstStyle/>
          <a:p>
            <a:fld id="{980E94A8-0648-D043-B8F7-3AFA110B04BE}" type="slidenum">
              <a:rPr lang="fr-FR" smtClean="0">
                <a:solidFill>
                  <a:srgbClr val="6B747B"/>
                </a:solidFill>
              </a:rPr>
              <a:pPr/>
              <a:t>36</a:t>
            </a:fld>
            <a:endParaRPr lang="fr-FR" dirty="0">
              <a:solidFill>
                <a:srgbClr val="6B747B"/>
              </a:solidFill>
            </a:endParaRPr>
          </a:p>
        </p:txBody>
      </p:sp>
      <p:sp>
        <p:nvSpPr>
          <p:cNvPr id="2" name="Title 1">
            <a:extLst>
              <a:ext uri="{FF2B5EF4-FFF2-40B4-BE49-F238E27FC236}">
                <a16:creationId xmlns:a16="http://schemas.microsoft.com/office/drawing/2014/main" id="{5163B8C1-F84C-4C4B-A42F-1EB593811927}"/>
              </a:ext>
            </a:extLst>
          </p:cNvPr>
          <p:cNvSpPr>
            <a:spLocks noGrp="1"/>
          </p:cNvSpPr>
          <p:nvPr>
            <p:ph type="title" idx="4294967295"/>
          </p:nvPr>
        </p:nvSpPr>
        <p:spPr>
          <a:xfrm>
            <a:off x="0" y="390460"/>
            <a:ext cx="11225213" cy="387350"/>
          </a:xfrm>
        </p:spPr>
        <p:txBody>
          <a:bodyPr>
            <a:noAutofit/>
          </a:bodyPr>
          <a:lstStyle/>
          <a:p>
            <a:r>
              <a:rPr lang="en-US" sz="3600" b="0" noProof="0" dirty="0"/>
              <a:t>Propensity score matching results – BI switchers</a:t>
            </a:r>
          </a:p>
        </p:txBody>
      </p:sp>
      <p:sp>
        <p:nvSpPr>
          <p:cNvPr id="6" name="Content Placeholder 5">
            <a:extLst>
              <a:ext uri="{FF2B5EF4-FFF2-40B4-BE49-F238E27FC236}">
                <a16:creationId xmlns:a16="http://schemas.microsoft.com/office/drawing/2014/main" id="{AB46E5D3-D2D9-4CF0-9A64-0A5D0025777B}"/>
              </a:ext>
            </a:extLst>
          </p:cNvPr>
          <p:cNvSpPr>
            <a:spLocks noGrp="1"/>
          </p:cNvSpPr>
          <p:nvPr>
            <p:ph idx="4294967295"/>
          </p:nvPr>
        </p:nvSpPr>
        <p:spPr>
          <a:xfrm>
            <a:off x="0" y="1127125"/>
            <a:ext cx="8418513" cy="465138"/>
          </a:xfrm>
        </p:spPr>
        <p:txBody>
          <a:bodyPr/>
          <a:lstStyle/>
          <a:p>
            <a:r>
              <a:rPr lang="en-US" sz="1600" b="1" dirty="0"/>
              <a:t>Similar glycemic control and less or similar hypoglycemia after switching to Gla-300 vs other BI</a:t>
            </a:r>
          </a:p>
        </p:txBody>
      </p:sp>
      <p:sp>
        <p:nvSpPr>
          <p:cNvPr id="11" name="TextBox 10">
            <a:extLst>
              <a:ext uri="{FF2B5EF4-FFF2-40B4-BE49-F238E27FC236}">
                <a16:creationId xmlns:a16="http://schemas.microsoft.com/office/drawing/2014/main" id="{770994F9-93ED-400A-ABD2-8E3561142C3A}"/>
              </a:ext>
            </a:extLst>
          </p:cNvPr>
          <p:cNvSpPr txBox="1"/>
          <p:nvPr/>
        </p:nvSpPr>
        <p:spPr>
          <a:xfrm>
            <a:off x="2307216" y="1678713"/>
            <a:ext cx="2951763" cy="415755"/>
          </a:xfrm>
          <a:prstGeom prst="rect">
            <a:avLst/>
          </a:prstGeom>
          <a:solidFill>
            <a:srgbClr val="FFFFFF"/>
          </a:solidFill>
        </p:spPr>
        <p:txBody>
          <a:bodyPr wrap="square" rtlCol="0">
            <a:spAutoFit/>
          </a:bodyPr>
          <a:lstStyle/>
          <a:p>
            <a:pPr algn="ctr" defTabSz="514338">
              <a:defRPr/>
            </a:pPr>
            <a:r>
              <a:rPr lang="en-GB" sz="1051" b="1" kern="0" dirty="0">
                <a:solidFill>
                  <a:srgbClr val="596169"/>
                </a:solidFill>
                <a:cs typeface="Arial" panose="020B0604020202020204" pitchFamily="34" charset="0"/>
              </a:rPr>
              <a:t>Comparable HbA</a:t>
            </a:r>
            <a:r>
              <a:rPr lang="en-GB" sz="1051" b="1" kern="0" baseline="-25000" dirty="0">
                <a:solidFill>
                  <a:srgbClr val="596169"/>
                </a:solidFill>
                <a:cs typeface="Arial" panose="020B0604020202020204" pitchFamily="34" charset="0"/>
              </a:rPr>
              <a:t>1c</a:t>
            </a:r>
            <a:r>
              <a:rPr lang="en-GB" sz="1051" b="1" kern="0" dirty="0">
                <a:solidFill>
                  <a:srgbClr val="596169"/>
                </a:solidFill>
                <a:cs typeface="Arial" panose="020B0604020202020204" pitchFamily="34" charset="0"/>
              </a:rPr>
              <a:t> reductions following a switch to Gla-300 or comparator BI</a:t>
            </a:r>
          </a:p>
        </p:txBody>
      </p:sp>
      <p:graphicFrame>
        <p:nvGraphicFramePr>
          <p:cNvPr id="12" name="Chart 11">
            <a:extLst>
              <a:ext uri="{FF2B5EF4-FFF2-40B4-BE49-F238E27FC236}">
                <a16:creationId xmlns:a16="http://schemas.microsoft.com/office/drawing/2014/main" id="{1A57A4F8-7FA5-4BD7-B5B3-87BF66226555}"/>
              </a:ext>
            </a:extLst>
          </p:cNvPr>
          <p:cNvGraphicFramePr/>
          <p:nvPr>
            <p:extLst/>
          </p:nvPr>
        </p:nvGraphicFramePr>
        <p:xfrm>
          <a:off x="2106451" y="2422120"/>
          <a:ext cx="3346560" cy="3103053"/>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9B9B3BE5-4521-4460-9FF1-0C3196B97B02}"/>
              </a:ext>
            </a:extLst>
          </p:cNvPr>
          <p:cNvSpPr txBox="1"/>
          <p:nvPr/>
        </p:nvSpPr>
        <p:spPr>
          <a:xfrm rot="16200000">
            <a:off x="1096532" y="3875417"/>
            <a:ext cx="1624163" cy="230832"/>
          </a:xfrm>
          <a:prstGeom prst="rect">
            <a:avLst/>
          </a:prstGeom>
          <a:noFill/>
        </p:spPr>
        <p:txBody>
          <a:bodyPr wrap="none" rtlCol="0">
            <a:spAutoFit/>
          </a:bodyPr>
          <a:lstStyle/>
          <a:p>
            <a:pPr defTabSz="914377">
              <a:defRPr/>
            </a:pPr>
            <a:r>
              <a:rPr lang="en-GB" sz="900" kern="0" dirty="0">
                <a:solidFill>
                  <a:srgbClr val="596169"/>
                </a:solidFill>
              </a:rPr>
              <a:t>Mean (SD) HbA</a:t>
            </a:r>
            <a:r>
              <a:rPr lang="en-GB" sz="900" kern="0" baseline="-25000" dirty="0">
                <a:solidFill>
                  <a:srgbClr val="596169"/>
                </a:solidFill>
              </a:rPr>
              <a:t>1c </a:t>
            </a:r>
            <a:r>
              <a:rPr lang="en-GB" sz="900" kern="0" dirty="0">
                <a:solidFill>
                  <a:srgbClr val="596169"/>
                </a:solidFill>
              </a:rPr>
              <a:t>reduction (%)</a:t>
            </a:r>
          </a:p>
        </p:txBody>
      </p:sp>
      <p:sp>
        <p:nvSpPr>
          <p:cNvPr id="16" name="TextBox 15">
            <a:extLst>
              <a:ext uri="{FF2B5EF4-FFF2-40B4-BE49-F238E27FC236}">
                <a16:creationId xmlns:a16="http://schemas.microsoft.com/office/drawing/2014/main" id="{6614E55D-65F1-4E13-9212-4241F8D99CA9}"/>
              </a:ext>
            </a:extLst>
          </p:cNvPr>
          <p:cNvSpPr txBox="1"/>
          <p:nvPr/>
        </p:nvSpPr>
        <p:spPr>
          <a:xfrm>
            <a:off x="2969993" y="2603817"/>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Gla-100</a:t>
            </a:r>
            <a:r>
              <a:rPr lang="en-GB" sz="800" kern="0" dirty="0">
                <a:solidFill>
                  <a:srgbClr val="596169"/>
                </a:solidFill>
              </a:rPr>
              <a:t/>
            </a:r>
            <a:br>
              <a:rPr lang="en-GB" sz="800" kern="0" dirty="0">
                <a:solidFill>
                  <a:srgbClr val="596169"/>
                </a:solidFill>
              </a:rPr>
            </a:br>
            <a:r>
              <a:rPr lang="en-GB" sz="800" kern="0" dirty="0">
                <a:solidFill>
                  <a:srgbClr val="596169"/>
                </a:solidFill>
              </a:rPr>
              <a:t>n=930</a:t>
            </a:r>
            <a:endParaRPr lang="en-US" sz="800" kern="0" dirty="0">
              <a:solidFill>
                <a:srgbClr val="596169"/>
              </a:solidFill>
            </a:endParaRPr>
          </a:p>
        </p:txBody>
      </p:sp>
      <p:sp>
        <p:nvSpPr>
          <p:cNvPr id="17" name="TextBox 16">
            <a:extLst>
              <a:ext uri="{FF2B5EF4-FFF2-40B4-BE49-F238E27FC236}">
                <a16:creationId xmlns:a16="http://schemas.microsoft.com/office/drawing/2014/main" id="{7518F20E-837F-4DC7-BE61-353637EC54C2}"/>
              </a:ext>
            </a:extLst>
          </p:cNvPr>
          <p:cNvSpPr txBox="1"/>
          <p:nvPr/>
        </p:nvSpPr>
        <p:spPr>
          <a:xfrm>
            <a:off x="2524868" y="2603818"/>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n=1070</a:t>
            </a:r>
            <a:endParaRPr lang="en-US" sz="800" kern="0" dirty="0">
              <a:solidFill>
                <a:srgbClr val="596169"/>
              </a:solidFill>
            </a:endParaRPr>
          </a:p>
        </p:txBody>
      </p:sp>
      <p:sp>
        <p:nvSpPr>
          <p:cNvPr id="18" name="TextBox 17">
            <a:extLst>
              <a:ext uri="{FF2B5EF4-FFF2-40B4-BE49-F238E27FC236}">
                <a16:creationId xmlns:a16="http://schemas.microsoft.com/office/drawing/2014/main" id="{3E345AE7-3618-4571-8BD9-C542EF4EC1B1}"/>
              </a:ext>
            </a:extLst>
          </p:cNvPr>
          <p:cNvSpPr txBox="1"/>
          <p:nvPr/>
        </p:nvSpPr>
        <p:spPr>
          <a:xfrm>
            <a:off x="3953409" y="2603818"/>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IDet</a:t>
            </a:r>
            <a:r>
              <a:rPr lang="en-GB" sz="800" kern="0" dirty="0">
                <a:solidFill>
                  <a:srgbClr val="596169"/>
                </a:solidFill>
              </a:rPr>
              <a:t/>
            </a:r>
            <a:br>
              <a:rPr lang="en-GB" sz="800" kern="0" dirty="0">
                <a:solidFill>
                  <a:srgbClr val="596169"/>
                </a:solidFill>
              </a:rPr>
            </a:br>
            <a:r>
              <a:rPr lang="en-GB" sz="800" kern="0" dirty="0">
                <a:solidFill>
                  <a:srgbClr val="596169"/>
                </a:solidFill>
              </a:rPr>
              <a:t>n=894</a:t>
            </a:r>
            <a:endParaRPr lang="en-US" sz="800" kern="0" dirty="0">
              <a:solidFill>
                <a:srgbClr val="596169"/>
              </a:solidFill>
            </a:endParaRPr>
          </a:p>
        </p:txBody>
      </p:sp>
      <p:sp>
        <p:nvSpPr>
          <p:cNvPr id="19" name="TextBox 18">
            <a:extLst>
              <a:ext uri="{FF2B5EF4-FFF2-40B4-BE49-F238E27FC236}">
                <a16:creationId xmlns:a16="http://schemas.microsoft.com/office/drawing/2014/main" id="{8CDC24D4-8DA8-4AF0-9563-5F9853A6D2AA}"/>
              </a:ext>
            </a:extLst>
          </p:cNvPr>
          <p:cNvSpPr txBox="1"/>
          <p:nvPr/>
        </p:nvSpPr>
        <p:spPr>
          <a:xfrm>
            <a:off x="3477307" y="2603818"/>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n=1066</a:t>
            </a:r>
            <a:endParaRPr lang="en-US" sz="800" kern="0" dirty="0">
              <a:solidFill>
                <a:srgbClr val="596169"/>
              </a:solidFill>
            </a:endParaRPr>
          </a:p>
        </p:txBody>
      </p:sp>
      <p:sp>
        <p:nvSpPr>
          <p:cNvPr id="20" name="TextBox 19">
            <a:extLst>
              <a:ext uri="{FF2B5EF4-FFF2-40B4-BE49-F238E27FC236}">
                <a16:creationId xmlns:a16="http://schemas.microsoft.com/office/drawing/2014/main" id="{0480D4E0-821A-4630-9DEB-C58DF9208988}"/>
              </a:ext>
            </a:extLst>
          </p:cNvPr>
          <p:cNvSpPr txBox="1"/>
          <p:nvPr/>
        </p:nvSpPr>
        <p:spPr>
          <a:xfrm>
            <a:off x="4937653" y="2595110"/>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IDeg</a:t>
            </a:r>
            <a:r>
              <a:rPr lang="en-GB" sz="800" kern="0" dirty="0">
                <a:solidFill>
                  <a:srgbClr val="596169"/>
                </a:solidFill>
              </a:rPr>
              <a:t/>
            </a:r>
            <a:br>
              <a:rPr lang="en-GB" sz="800" kern="0" dirty="0">
                <a:solidFill>
                  <a:srgbClr val="596169"/>
                </a:solidFill>
              </a:rPr>
            </a:br>
            <a:r>
              <a:rPr lang="en-GB" sz="800" kern="0" dirty="0">
                <a:solidFill>
                  <a:srgbClr val="596169"/>
                </a:solidFill>
              </a:rPr>
              <a:t>n=591</a:t>
            </a:r>
            <a:endParaRPr lang="en-US" sz="800" kern="0" dirty="0">
              <a:solidFill>
                <a:srgbClr val="596169"/>
              </a:solidFill>
            </a:endParaRPr>
          </a:p>
        </p:txBody>
      </p:sp>
      <p:sp>
        <p:nvSpPr>
          <p:cNvPr id="21" name="TextBox 20">
            <a:extLst>
              <a:ext uri="{FF2B5EF4-FFF2-40B4-BE49-F238E27FC236}">
                <a16:creationId xmlns:a16="http://schemas.microsoft.com/office/drawing/2014/main" id="{009A3062-3A11-4A0F-897B-EBCEC5387847}"/>
              </a:ext>
            </a:extLst>
          </p:cNvPr>
          <p:cNvSpPr txBox="1"/>
          <p:nvPr/>
        </p:nvSpPr>
        <p:spPr>
          <a:xfrm>
            <a:off x="4494219" y="2595109"/>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n=549</a:t>
            </a:r>
            <a:endParaRPr lang="en-US" sz="800" kern="0" dirty="0">
              <a:solidFill>
                <a:srgbClr val="596169"/>
              </a:solidFill>
            </a:endParaRPr>
          </a:p>
        </p:txBody>
      </p:sp>
      <p:sp>
        <p:nvSpPr>
          <p:cNvPr id="33" name="TextBox 32">
            <a:extLst>
              <a:ext uri="{FF2B5EF4-FFF2-40B4-BE49-F238E27FC236}">
                <a16:creationId xmlns:a16="http://schemas.microsoft.com/office/drawing/2014/main" id="{AAD44931-15AC-46AC-9A09-7C0A33316180}"/>
              </a:ext>
            </a:extLst>
          </p:cNvPr>
          <p:cNvSpPr txBox="1"/>
          <p:nvPr/>
        </p:nvSpPr>
        <p:spPr>
          <a:xfrm>
            <a:off x="1982745" y="2478716"/>
            <a:ext cx="496244" cy="369332"/>
          </a:xfrm>
          <a:prstGeom prst="rect">
            <a:avLst/>
          </a:prstGeom>
          <a:solidFill>
            <a:srgbClr val="FFFFFF"/>
          </a:solidFill>
        </p:spPr>
        <p:txBody>
          <a:bodyPr wrap="square" lIns="0" tIns="0" rIns="0" bIns="0" rtlCol="0">
            <a:spAutoFit/>
          </a:bodyPr>
          <a:lstStyle/>
          <a:p>
            <a:pPr algn="ctr" defTabSz="914377">
              <a:defRPr/>
            </a:pPr>
            <a:r>
              <a:rPr lang="en-GB" sz="800" kern="0" dirty="0">
                <a:solidFill>
                  <a:srgbClr val="596169"/>
                </a:solidFill>
              </a:rPr>
              <a:t>PSM-matched cohorts</a:t>
            </a:r>
            <a:endParaRPr lang="en-US" sz="800" kern="0" dirty="0">
              <a:solidFill>
                <a:srgbClr val="596169"/>
              </a:solidFill>
            </a:endParaRPr>
          </a:p>
        </p:txBody>
      </p:sp>
      <p:sp>
        <p:nvSpPr>
          <p:cNvPr id="34" name="TextBox 33">
            <a:extLst>
              <a:ext uri="{FF2B5EF4-FFF2-40B4-BE49-F238E27FC236}">
                <a16:creationId xmlns:a16="http://schemas.microsoft.com/office/drawing/2014/main" id="{224D1D93-E9C0-4BE1-AC3D-4C42128392BA}"/>
              </a:ext>
            </a:extLst>
          </p:cNvPr>
          <p:cNvSpPr txBox="1"/>
          <p:nvPr/>
        </p:nvSpPr>
        <p:spPr>
          <a:xfrm>
            <a:off x="2521827" y="3895473"/>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(1.84)</a:t>
            </a:r>
            <a:endParaRPr lang="en-US" sz="800" kern="0" dirty="0">
              <a:solidFill>
                <a:srgbClr val="596169"/>
              </a:solidFill>
            </a:endParaRPr>
          </a:p>
        </p:txBody>
      </p:sp>
      <p:sp>
        <p:nvSpPr>
          <p:cNvPr id="35" name="TextBox 34">
            <a:extLst>
              <a:ext uri="{FF2B5EF4-FFF2-40B4-BE49-F238E27FC236}">
                <a16:creationId xmlns:a16="http://schemas.microsoft.com/office/drawing/2014/main" id="{1CEFA1D7-D135-49FA-9A71-4D1955E2DF8D}"/>
              </a:ext>
            </a:extLst>
          </p:cNvPr>
          <p:cNvSpPr txBox="1"/>
          <p:nvPr/>
        </p:nvSpPr>
        <p:spPr>
          <a:xfrm>
            <a:off x="2951259" y="3767926"/>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(1.83)</a:t>
            </a:r>
            <a:endParaRPr lang="en-US" sz="800" kern="0" dirty="0">
              <a:solidFill>
                <a:srgbClr val="596169"/>
              </a:solidFill>
            </a:endParaRPr>
          </a:p>
        </p:txBody>
      </p:sp>
      <p:sp>
        <p:nvSpPr>
          <p:cNvPr id="36" name="TextBox 35">
            <a:extLst>
              <a:ext uri="{FF2B5EF4-FFF2-40B4-BE49-F238E27FC236}">
                <a16:creationId xmlns:a16="http://schemas.microsoft.com/office/drawing/2014/main" id="{CCB2BD45-3195-4D42-8A03-90B52593B8CB}"/>
              </a:ext>
            </a:extLst>
          </p:cNvPr>
          <p:cNvSpPr txBox="1"/>
          <p:nvPr/>
        </p:nvSpPr>
        <p:spPr>
          <a:xfrm>
            <a:off x="3515873" y="3895473"/>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(1.84)</a:t>
            </a:r>
            <a:endParaRPr lang="en-US" sz="800" kern="0" dirty="0">
              <a:solidFill>
                <a:srgbClr val="596169"/>
              </a:solidFill>
            </a:endParaRPr>
          </a:p>
        </p:txBody>
      </p:sp>
      <p:sp>
        <p:nvSpPr>
          <p:cNvPr id="37" name="TextBox 36">
            <a:extLst>
              <a:ext uri="{FF2B5EF4-FFF2-40B4-BE49-F238E27FC236}">
                <a16:creationId xmlns:a16="http://schemas.microsoft.com/office/drawing/2014/main" id="{F87DDBF0-7CB6-4B22-8126-1A883428C6F5}"/>
              </a:ext>
            </a:extLst>
          </p:cNvPr>
          <p:cNvSpPr txBox="1"/>
          <p:nvPr/>
        </p:nvSpPr>
        <p:spPr>
          <a:xfrm>
            <a:off x="3941303" y="3725329"/>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(2.06)</a:t>
            </a:r>
            <a:endParaRPr lang="en-US" sz="800" kern="0" dirty="0">
              <a:solidFill>
                <a:srgbClr val="596169"/>
              </a:solidFill>
            </a:endParaRPr>
          </a:p>
        </p:txBody>
      </p:sp>
      <p:sp>
        <p:nvSpPr>
          <p:cNvPr id="38" name="TextBox 37">
            <a:extLst>
              <a:ext uri="{FF2B5EF4-FFF2-40B4-BE49-F238E27FC236}">
                <a16:creationId xmlns:a16="http://schemas.microsoft.com/office/drawing/2014/main" id="{42451808-877B-4368-BD1C-0AF635E81C06}"/>
              </a:ext>
            </a:extLst>
          </p:cNvPr>
          <p:cNvSpPr txBox="1"/>
          <p:nvPr/>
        </p:nvSpPr>
        <p:spPr>
          <a:xfrm>
            <a:off x="4508893" y="4004445"/>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(1.82)</a:t>
            </a:r>
            <a:endParaRPr lang="en-US" sz="800" kern="0" dirty="0">
              <a:solidFill>
                <a:srgbClr val="596169"/>
              </a:solidFill>
            </a:endParaRPr>
          </a:p>
        </p:txBody>
      </p:sp>
      <p:sp>
        <p:nvSpPr>
          <p:cNvPr id="39" name="TextBox 38">
            <a:extLst>
              <a:ext uri="{FF2B5EF4-FFF2-40B4-BE49-F238E27FC236}">
                <a16:creationId xmlns:a16="http://schemas.microsoft.com/office/drawing/2014/main" id="{8325CE3A-6231-4D7F-B3D8-C27A344839E4}"/>
              </a:ext>
            </a:extLst>
          </p:cNvPr>
          <p:cNvSpPr txBox="1"/>
          <p:nvPr/>
        </p:nvSpPr>
        <p:spPr>
          <a:xfrm>
            <a:off x="4935831" y="3904945"/>
            <a:ext cx="378043" cy="123111"/>
          </a:xfrm>
          <a:prstGeom prst="rect">
            <a:avLst/>
          </a:prstGeom>
          <a:noFill/>
        </p:spPr>
        <p:txBody>
          <a:bodyPr wrap="square" lIns="0" tIns="0" rIns="0" bIns="0" rtlCol="0">
            <a:spAutoFit/>
          </a:bodyPr>
          <a:lstStyle/>
          <a:p>
            <a:pPr algn="ctr" defTabSz="914377">
              <a:defRPr/>
            </a:pPr>
            <a:r>
              <a:rPr lang="en-GB" sz="800" kern="0" dirty="0">
                <a:solidFill>
                  <a:srgbClr val="596169"/>
                </a:solidFill>
              </a:rPr>
              <a:t>(1.74)</a:t>
            </a:r>
            <a:endParaRPr lang="en-US" sz="800" kern="0" dirty="0">
              <a:solidFill>
                <a:srgbClr val="596169"/>
              </a:solidFill>
            </a:endParaRPr>
          </a:p>
        </p:txBody>
      </p:sp>
      <p:sp>
        <p:nvSpPr>
          <p:cNvPr id="59" name="TextBox 49">
            <a:extLst>
              <a:ext uri="{FF2B5EF4-FFF2-40B4-BE49-F238E27FC236}">
                <a16:creationId xmlns:a16="http://schemas.microsoft.com/office/drawing/2014/main" id="{93CDA8EA-9275-4229-8885-7D0DF2CBA225}"/>
              </a:ext>
            </a:extLst>
          </p:cNvPr>
          <p:cNvSpPr txBox="1"/>
          <p:nvPr/>
        </p:nvSpPr>
        <p:spPr>
          <a:xfrm>
            <a:off x="3644314" y="4305266"/>
            <a:ext cx="536799" cy="24622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800" kern="0" dirty="0">
                <a:solidFill>
                  <a:srgbClr val="596169"/>
                </a:solidFill>
              </a:rPr>
              <a:t>NS</a:t>
            </a:r>
          </a:p>
          <a:p>
            <a:pPr algn="ctr" defTabSz="914377">
              <a:defRPr/>
            </a:pPr>
            <a:r>
              <a:rPr lang="en-GB" sz="800" kern="0" dirty="0">
                <a:solidFill>
                  <a:srgbClr val="596169"/>
                </a:solidFill>
              </a:rPr>
              <a:t>p=0.3090</a:t>
            </a:r>
            <a:endParaRPr lang="en-US" sz="800" kern="0" dirty="0">
              <a:solidFill>
                <a:srgbClr val="596169"/>
              </a:solidFill>
            </a:endParaRPr>
          </a:p>
        </p:txBody>
      </p:sp>
      <p:sp>
        <p:nvSpPr>
          <p:cNvPr id="60" name="TextBox 49">
            <a:extLst>
              <a:ext uri="{FF2B5EF4-FFF2-40B4-BE49-F238E27FC236}">
                <a16:creationId xmlns:a16="http://schemas.microsoft.com/office/drawing/2014/main" id="{23F6E48D-3555-4AE5-851A-454BB165741C}"/>
              </a:ext>
            </a:extLst>
          </p:cNvPr>
          <p:cNvSpPr txBox="1"/>
          <p:nvPr/>
        </p:nvSpPr>
        <p:spPr>
          <a:xfrm>
            <a:off x="2634522" y="4305266"/>
            <a:ext cx="536799" cy="24622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800" kern="0" dirty="0">
                <a:solidFill>
                  <a:srgbClr val="596169"/>
                </a:solidFill>
              </a:rPr>
              <a:t>NS</a:t>
            </a:r>
          </a:p>
          <a:p>
            <a:pPr algn="ctr" defTabSz="914377">
              <a:defRPr/>
            </a:pPr>
            <a:r>
              <a:rPr lang="en-GB" sz="800" kern="0" dirty="0">
                <a:solidFill>
                  <a:srgbClr val="596169"/>
                </a:solidFill>
              </a:rPr>
              <a:t>p=0.4125</a:t>
            </a:r>
            <a:endParaRPr lang="en-US" sz="800" kern="0" dirty="0">
              <a:solidFill>
                <a:srgbClr val="596169"/>
              </a:solidFill>
            </a:endParaRPr>
          </a:p>
        </p:txBody>
      </p:sp>
      <p:sp>
        <p:nvSpPr>
          <p:cNvPr id="61" name="TextBox 49">
            <a:extLst>
              <a:ext uri="{FF2B5EF4-FFF2-40B4-BE49-F238E27FC236}">
                <a16:creationId xmlns:a16="http://schemas.microsoft.com/office/drawing/2014/main" id="{25B1019B-70AC-41F1-A679-B9B72E5DAC2A}"/>
              </a:ext>
            </a:extLst>
          </p:cNvPr>
          <p:cNvSpPr txBox="1"/>
          <p:nvPr/>
        </p:nvSpPr>
        <p:spPr>
          <a:xfrm>
            <a:off x="4515188" y="4305266"/>
            <a:ext cx="809941" cy="24622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800" kern="0" dirty="0">
                <a:solidFill>
                  <a:srgbClr val="596169"/>
                </a:solidFill>
              </a:rPr>
              <a:t>NS</a:t>
            </a:r>
          </a:p>
          <a:p>
            <a:pPr algn="ctr" defTabSz="914377">
              <a:defRPr/>
            </a:pPr>
            <a:r>
              <a:rPr lang="en-GB" sz="800" kern="0" dirty="0">
                <a:solidFill>
                  <a:srgbClr val="596169"/>
                </a:solidFill>
              </a:rPr>
              <a:t>p=0.5711</a:t>
            </a:r>
            <a:endParaRPr lang="en-US" sz="800" kern="0" dirty="0">
              <a:solidFill>
                <a:srgbClr val="596169"/>
              </a:solidFill>
            </a:endParaRPr>
          </a:p>
        </p:txBody>
      </p:sp>
      <p:sp>
        <p:nvSpPr>
          <p:cNvPr id="73" name="Rectangle 72">
            <a:extLst>
              <a:ext uri="{FF2B5EF4-FFF2-40B4-BE49-F238E27FC236}">
                <a16:creationId xmlns:a16="http://schemas.microsoft.com/office/drawing/2014/main" id="{CA607B27-1CEE-458B-A622-374600AE3842}"/>
              </a:ext>
            </a:extLst>
          </p:cNvPr>
          <p:cNvSpPr/>
          <p:nvPr/>
        </p:nvSpPr>
        <p:spPr>
          <a:xfrm>
            <a:off x="9063276" y="2586700"/>
            <a:ext cx="1004577" cy="31249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74" name="Rectangle 73">
            <a:extLst>
              <a:ext uri="{FF2B5EF4-FFF2-40B4-BE49-F238E27FC236}">
                <a16:creationId xmlns:a16="http://schemas.microsoft.com/office/drawing/2014/main" id="{1558A90E-3778-478B-9215-36CA14198728}"/>
              </a:ext>
            </a:extLst>
          </p:cNvPr>
          <p:cNvSpPr/>
          <p:nvPr/>
        </p:nvSpPr>
        <p:spPr>
          <a:xfrm>
            <a:off x="6792439" y="2586700"/>
            <a:ext cx="2141744" cy="31249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GB" sz="1400" dirty="0">
              <a:solidFill>
                <a:srgbClr val="FFFFFF"/>
              </a:solidFill>
            </a:endParaRPr>
          </a:p>
        </p:txBody>
      </p:sp>
      <p:sp>
        <p:nvSpPr>
          <p:cNvPr id="9" name="TextBox 8">
            <a:extLst>
              <a:ext uri="{FF2B5EF4-FFF2-40B4-BE49-F238E27FC236}">
                <a16:creationId xmlns:a16="http://schemas.microsoft.com/office/drawing/2014/main" id="{780435F9-27D2-4C82-A6C1-F6A352992862}"/>
              </a:ext>
            </a:extLst>
          </p:cNvPr>
          <p:cNvSpPr txBox="1"/>
          <p:nvPr/>
        </p:nvSpPr>
        <p:spPr>
          <a:xfrm rot="16200000">
            <a:off x="5258039" y="3958042"/>
            <a:ext cx="2061964" cy="369332"/>
          </a:xfrm>
          <a:prstGeom prst="rect">
            <a:avLst/>
          </a:prstGeom>
          <a:noFill/>
        </p:spPr>
        <p:txBody>
          <a:bodyPr wrap="square" rtlCol="0">
            <a:spAutoFit/>
          </a:bodyPr>
          <a:lstStyle/>
          <a:p>
            <a:pPr algn="ctr" defTabSz="514338"/>
            <a:r>
              <a:rPr lang="en-GB" sz="900" kern="0" dirty="0">
                <a:solidFill>
                  <a:srgbClr val="596169"/>
                </a:solidFill>
                <a:cs typeface="Arial" panose="020B0604020202020204" pitchFamily="34" charset="0"/>
              </a:rPr>
              <a:t>Mean (SE) event rate </a:t>
            </a:r>
            <a:br>
              <a:rPr lang="en-GB" sz="900" kern="0" dirty="0">
                <a:solidFill>
                  <a:srgbClr val="596169"/>
                </a:solidFill>
                <a:cs typeface="Arial" panose="020B0604020202020204" pitchFamily="34" charset="0"/>
              </a:rPr>
            </a:br>
            <a:r>
              <a:rPr lang="en-GB" sz="900" kern="0" dirty="0">
                <a:solidFill>
                  <a:srgbClr val="596169"/>
                </a:solidFill>
                <a:cs typeface="Arial" panose="020B0604020202020204" pitchFamily="34" charset="0"/>
              </a:rPr>
              <a:t>(events/patient-years) </a:t>
            </a:r>
            <a:endParaRPr lang="en-GB" sz="900" i="1" kern="0" dirty="0">
              <a:solidFill>
                <a:srgbClr val="596169"/>
              </a:solidFill>
              <a:cs typeface="Arial" panose="020B0604020202020204" pitchFamily="34" charset="0"/>
            </a:endParaRPr>
          </a:p>
        </p:txBody>
      </p:sp>
      <p:graphicFrame>
        <p:nvGraphicFramePr>
          <p:cNvPr id="22" name="Chart 21">
            <a:extLst>
              <a:ext uri="{FF2B5EF4-FFF2-40B4-BE49-F238E27FC236}">
                <a16:creationId xmlns:a16="http://schemas.microsoft.com/office/drawing/2014/main" id="{B8204C2E-D95B-4168-B524-803F976AD6D3}"/>
              </a:ext>
            </a:extLst>
          </p:cNvPr>
          <p:cNvGraphicFramePr/>
          <p:nvPr>
            <p:extLst/>
          </p:nvPr>
        </p:nvGraphicFramePr>
        <p:xfrm>
          <a:off x="6344586" y="2655652"/>
          <a:ext cx="3838631" cy="3103053"/>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DFE176F2-47E5-4EF5-B663-9BAE6CFA68C6}"/>
              </a:ext>
            </a:extLst>
          </p:cNvPr>
          <p:cNvSpPr txBox="1"/>
          <p:nvPr/>
        </p:nvSpPr>
        <p:spPr>
          <a:xfrm>
            <a:off x="7330733" y="542945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Gla-100</a:t>
            </a:r>
            <a:r>
              <a:rPr lang="en-GB" sz="800" kern="0" dirty="0">
                <a:solidFill>
                  <a:srgbClr val="596169"/>
                </a:solidFill>
              </a:rPr>
              <a:t/>
            </a:r>
            <a:br>
              <a:rPr lang="en-GB" sz="800" kern="0" dirty="0">
                <a:solidFill>
                  <a:srgbClr val="596169"/>
                </a:solidFill>
              </a:rPr>
            </a:br>
            <a:r>
              <a:rPr lang="en-GB" sz="800" kern="0" dirty="0">
                <a:solidFill>
                  <a:srgbClr val="596169"/>
                </a:solidFill>
              </a:rPr>
              <a:t>n=3166</a:t>
            </a:r>
            <a:endParaRPr lang="en-US" sz="800" kern="0" dirty="0">
              <a:solidFill>
                <a:srgbClr val="596169"/>
              </a:solidFill>
            </a:endParaRPr>
          </a:p>
        </p:txBody>
      </p:sp>
      <p:sp>
        <p:nvSpPr>
          <p:cNvPr id="24" name="TextBox 23">
            <a:extLst>
              <a:ext uri="{FF2B5EF4-FFF2-40B4-BE49-F238E27FC236}">
                <a16:creationId xmlns:a16="http://schemas.microsoft.com/office/drawing/2014/main" id="{AB25EFD6-DB38-4270-9805-E350D6468810}"/>
              </a:ext>
            </a:extLst>
          </p:cNvPr>
          <p:cNvSpPr txBox="1"/>
          <p:nvPr/>
        </p:nvSpPr>
        <p:spPr>
          <a:xfrm>
            <a:off x="6885603" y="542945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n=3166</a:t>
            </a:r>
            <a:endParaRPr lang="en-US" sz="800" kern="0" dirty="0">
              <a:solidFill>
                <a:srgbClr val="596169"/>
              </a:solidFill>
            </a:endParaRPr>
          </a:p>
        </p:txBody>
      </p:sp>
      <p:sp>
        <p:nvSpPr>
          <p:cNvPr id="25" name="TextBox 24">
            <a:extLst>
              <a:ext uri="{FF2B5EF4-FFF2-40B4-BE49-F238E27FC236}">
                <a16:creationId xmlns:a16="http://schemas.microsoft.com/office/drawing/2014/main" id="{FFEA61FA-3C7A-4AC3-9222-720356467B8B}"/>
              </a:ext>
            </a:extLst>
          </p:cNvPr>
          <p:cNvSpPr txBox="1"/>
          <p:nvPr/>
        </p:nvSpPr>
        <p:spPr>
          <a:xfrm>
            <a:off x="8497028" y="5429453"/>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IDet</a:t>
            </a:r>
            <a:r>
              <a:rPr lang="en-GB" sz="800" kern="0" dirty="0">
                <a:solidFill>
                  <a:srgbClr val="596169"/>
                </a:solidFill>
              </a:rPr>
              <a:t/>
            </a:r>
            <a:br>
              <a:rPr lang="en-GB" sz="800" kern="0" dirty="0">
                <a:solidFill>
                  <a:srgbClr val="596169"/>
                </a:solidFill>
              </a:rPr>
            </a:br>
            <a:r>
              <a:rPr lang="en-GB" sz="800" kern="0" dirty="0">
                <a:solidFill>
                  <a:srgbClr val="596169"/>
                </a:solidFill>
              </a:rPr>
              <a:t>n=3101</a:t>
            </a:r>
            <a:endParaRPr lang="en-US" sz="800" kern="0" dirty="0">
              <a:solidFill>
                <a:srgbClr val="596169"/>
              </a:solidFill>
            </a:endParaRPr>
          </a:p>
        </p:txBody>
      </p:sp>
      <p:sp>
        <p:nvSpPr>
          <p:cNvPr id="26" name="TextBox 25">
            <a:extLst>
              <a:ext uri="{FF2B5EF4-FFF2-40B4-BE49-F238E27FC236}">
                <a16:creationId xmlns:a16="http://schemas.microsoft.com/office/drawing/2014/main" id="{269ADA51-8475-4DCA-852C-F0EC07543CE6}"/>
              </a:ext>
            </a:extLst>
          </p:cNvPr>
          <p:cNvSpPr txBox="1"/>
          <p:nvPr/>
        </p:nvSpPr>
        <p:spPr>
          <a:xfrm>
            <a:off x="7993113" y="542945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n=3101</a:t>
            </a:r>
            <a:endParaRPr lang="en-US" sz="800" kern="0" dirty="0">
              <a:solidFill>
                <a:srgbClr val="596169"/>
              </a:solidFill>
            </a:endParaRPr>
          </a:p>
        </p:txBody>
      </p:sp>
      <p:sp>
        <p:nvSpPr>
          <p:cNvPr id="27" name="TextBox 26">
            <a:extLst>
              <a:ext uri="{FF2B5EF4-FFF2-40B4-BE49-F238E27FC236}">
                <a16:creationId xmlns:a16="http://schemas.microsoft.com/office/drawing/2014/main" id="{A121614E-C23F-462C-B212-85A6F591BCC3}"/>
              </a:ext>
            </a:extLst>
          </p:cNvPr>
          <p:cNvSpPr txBox="1"/>
          <p:nvPr/>
        </p:nvSpPr>
        <p:spPr>
          <a:xfrm>
            <a:off x="9617601" y="5429453"/>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IDeg</a:t>
            </a:r>
            <a:r>
              <a:rPr lang="en-GB" sz="800" kern="0" dirty="0">
                <a:solidFill>
                  <a:srgbClr val="596169"/>
                </a:solidFill>
              </a:rPr>
              <a:t/>
            </a:r>
            <a:br>
              <a:rPr lang="en-GB" sz="800" kern="0" dirty="0">
                <a:solidFill>
                  <a:srgbClr val="596169"/>
                </a:solidFill>
              </a:rPr>
            </a:br>
            <a:r>
              <a:rPr lang="en-GB" sz="800" kern="0" dirty="0">
                <a:solidFill>
                  <a:srgbClr val="596169"/>
                </a:solidFill>
              </a:rPr>
              <a:t>n=2226</a:t>
            </a:r>
            <a:endParaRPr lang="en-US" sz="800" kern="0" dirty="0">
              <a:solidFill>
                <a:srgbClr val="596169"/>
              </a:solidFill>
            </a:endParaRPr>
          </a:p>
        </p:txBody>
      </p:sp>
      <p:sp>
        <p:nvSpPr>
          <p:cNvPr id="28" name="TextBox 27">
            <a:extLst>
              <a:ext uri="{FF2B5EF4-FFF2-40B4-BE49-F238E27FC236}">
                <a16:creationId xmlns:a16="http://schemas.microsoft.com/office/drawing/2014/main" id="{AF3D741C-DB3F-4B80-8353-3153C2E6CF72}"/>
              </a:ext>
            </a:extLst>
          </p:cNvPr>
          <p:cNvSpPr txBox="1"/>
          <p:nvPr/>
        </p:nvSpPr>
        <p:spPr>
          <a:xfrm>
            <a:off x="9124324" y="5429454"/>
            <a:ext cx="378043" cy="246221"/>
          </a:xfrm>
          <a:prstGeom prst="rect">
            <a:avLst/>
          </a:prstGeom>
          <a:noFill/>
        </p:spPr>
        <p:txBody>
          <a:bodyPr wrap="square" lIns="0" tIns="0" rIns="0" bIns="0" rtlCol="0">
            <a:spAutoFit/>
          </a:bodyPr>
          <a:lstStyle/>
          <a:p>
            <a:pPr algn="ctr" defTabSz="914377">
              <a:defRPr/>
            </a:pPr>
            <a:r>
              <a:rPr lang="en-GB" sz="800" b="1" kern="0" dirty="0">
                <a:solidFill>
                  <a:srgbClr val="596169"/>
                </a:solidFill>
              </a:rPr>
              <a:t>Gla-300</a:t>
            </a:r>
            <a:r>
              <a:rPr lang="en-GB" sz="800" kern="0" dirty="0">
                <a:solidFill>
                  <a:srgbClr val="596169"/>
                </a:solidFill>
              </a:rPr>
              <a:t/>
            </a:r>
            <a:br>
              <a:rPr lang="en-GB" sz="800" kern="0" dirty="0">
                <a:solidFill>
                  <a:srgbClr val="596169"/>
                </a:solidFill>
              </a:rPr>
            </a:br>
            <a:r>
              <a:rPr lang="en-GB" sz="800" kern="0" dirty="0">
                <a:solidFill>
                  <a:srgbClr val="596169"/>
                </a:solidFill>
              </a:rPr>
              <a:t>n=2226</a:t>
            </a:r>
            <a:endParaRPr lang="en-US" sz="800" kern="0" dirty="0">
              <a:solidFill>
                <a:srgbClr val="596169"/>
              </a:solidFill>
            </a:endParaRPr>
          </a:p>
        </p:txBody>
      </p:sp>
      <p:sp>
        <p:nvSpPr>
          <p:cNvPr id="29" name="TextBox 28">
            <a:extLst>
              <a:ext uri="{FF2B5EF4-FFF2-40B4-BE49-F238E27FC236}">
                <a16:creationId xmlns:a16="http://schemas.microsoft.com/office/drawing/2014/main" id="{3339F5D2-96B1-4560-8FFF-45EAF27B7104}"/>
              </a:ext>
            </a:extLst>
          </p:cNvPr>
          <p:cNvSpPr txBox="1"/>
          <p:nvPr/>
        </p:nvSpPr>
        <p:spPr>
          <a:xfrm>
            <a:off x="6965896" y="3103265"/>
            <a:ext cx="674941"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p=0.0450</a:t>
            </a:r>
            <a:endParaRPr lang="en-US" sz="900" kern="0" dirty="0">
              <a:solidFill>
                <a:srgbClr val="596169"/>
              </a:solidFill>
            </a:endParaRPr>
          </a:p>
        </p:txBody>
      </p:sp>
      <p:sp>
        <p:nvSpPr>
          <p:cNvPr id="30" name="TextBox 29">
            <a:extLst>
              <a:ext uri="{FF2B5EF4-FFF2-40B4-BE49-F238E27FC236}">
                <a16:creationId xmlns:a16="http://schemas.microsoft.com/office/drawing/2014/main" id="{35930630-7C1E-4FBB-A41C-A1761957A03C}"/>
              </a:ext>
            </a:extLst>
          </p:cNvPr>
          <p:cNvSpPr txBox="1"/>
          <p:nvPr/>
        </p:nvSpPr>
        <p:spPr>
          <a:xfrm>
            <a:off x="8091968" y="2972002"/>
            <a:ext cx="674941"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p=0.0155</a:t>
            </a:r>
            <a:endParaRPr lang="en-US" sz="900" kern="0" dirty="0">
              <a:solidFill>
                <a:srgbClr val="596169"/>
              </a:solidFill>
            </a:endParaRPr>
          </a:p>
        </p:txBody>
      </p:sp>
      <p:sp>
        <p:nvSpPr>
          <p:cNvPr id="32" name="TextBox 31">
            <a:extLst>
              <a:ext uri="{FF2B5EF4-FFF2-40B4-BE49-F238E27FC236}">
                <a16:creationId xmlns:a16="http://schemas.microsoft.com/office/drawing/2014/main" id="{B2223FD3-592D-4294-9419-C883B7E8BBF2}"/>
              </a:ext>
            </a:extLst>
          </p:cNvPr>
          <p:cNvSpPr txBox="1"/>
          <p:nvPr/>
        </p:nvSpPr>
        <p:spPr>
          <a:xfrm>
            <a:off x="6007180" y="5421841"/>
            <a:ext cx="612699" cy="246221"/>
          </a:xfrm>
          <a:prstGeom prst="rect">
            <a:avLst/>
          </a:prstGeom>
          <a:solidFill>
            <a:srgbClr val="FFFFFF"/>
          </a:solidFill>
        </p:spPr>
        <p:txBody>
          <a:bodyPr wrap="square" lIns="0" tIns="0" rIns="0" bIns="0" rtlCol="0">
            <a:spAutoFit/>
          </a:bodyPr>
          <a:lstStyle/>
          <a:p>
            <a:pPr algn="ctr" defTabSz="914377">
              <a:defRPr/>
            </a:pPr>
            <a:r>
              <a:rPr lang="en-GB" sz="800" kern="0" dirty="0">
                <a:solidFill>
                  <a:srgbClr val="596169"/>
                </a:solidFill>
              </a:rPr>
              <a:t>PSM-matched cohorts</a:t>
            </a:r>
            <a:endParaRPr lang="en-US" sz="800" kern="0" dirty="0">
              <a:solidFill>
                <a:srgbClr val="596169"/>
              </a:solidFill>
            </a:endParaRPr>
          </a:p>
        </p:txBody>
      </p:sp>
      <p:grpSp>
        <p:nvGrpSpPr>
          <p:cNvPr id="40" name="Group 39">
            <a:extLst>
              <a:ext uri="{FF2B5EF4-FFF2-40B4-BE49-F238E27FC236}">
                <a16:creationId xmlns:a16="http://schemas.microsoft.com/office/drawing/2014/main" id="{7C9249AC-29FA-4F32-96C3-B5CC34017D94}"/>
              </a:ext>
            </a:extLst>
          </p:cNvPr>
          <p:cNvGrpSpPr/>
          <p:nvPr/>
        </p:nvGrpSpPr>
        <p:grpSpPr>
          <a:xfrm>
            <a:off x="7039271" y="3336063"/>
            <a:ext cx="495519" cy="803436"/>
            <a:chOff x="2092850" y="3131128"/>
            <a:chExt cx="1019666" cy="2415928"/>
          </a:xfrm>
        </p:grpSpPr>
        <p:cxnSp>
          <p:nvCxnSpPr>
            <p:cNvPr id="41" name="Straight Connector 40">
              <a:extLst>
                <a:ext uri="{FF2B5EF4-FFF2-40B4-BE49-F238E27FC236}">
                  <a16:creationId xmlns:a16="http://schemas.microsoft.com/office/drawing/2014/main" id="{920AE8E5-9F30-420E-A378-E6D0DB579DAF}"/>
                </a:ext>
              </a:extLst>
            </p:cNvPr>
            <p:cNvCxnSpPr>
              <a:cxnSpLocks/>
            </p:cNvCxnSpPr>
            <p:nvPr/>
          </p:nvCxnSpPr>
          <p:spPr>
            <a:xfrm flipH="1" flipV="1">
              <a:off x="2100896" y="3131144"/>
              <a:ext cx="2" cy="2415912"/>
            </a:xfrm>
            <a:prstGeom prst="line">
              <a:avLst/>
            </a:prstGeom>
            <a:noFill/>
            <a:ln w="12700" cap="flat" cmpd="sng" algn="ctr">
              <a:solidFill>
                <a:srgbClr val="596169"/>
              </a:solidFill>
              <a:prstDash val="solid"/>
            </a:ln>
            <a:effectLst/>
          </p:spPr>
        </p:cxnSp>
        <p:grpSp>
          <p:nvGrpSpPr>
            <p:cNvPr id="42" name="Group 41">
              <a:extLst>
                <a:ext uri="{FF2B5EF4-FFF2-40B4-BE49-F238E27FC236}">
                  <a16:creationId xmlns:a16="http://schemas.microsoft.com/office/drawing/2014/main" id="{DBAB5118-3F53-4628-9C1C-170C997215CD}"/>
                </a:ext>
              </a:extLst>
            </p:cNvPr>
            <p:cNvGrpSpPr/>
            <p:nvPr/>
          </p:nvGrpSpPr>
          <p:grpSpPr>
            <a:xfrm>
              <a:off x="2092850" y="3131128"/>
              <a:ext cx="1019666" cy="715067"/>
              <a:chOff x="2092850" y="3131128"/>
              <a:chExt cx="1019666" cy="715067"/>
            </a:xfrm>
          </p:grpSpPr>
          <p:cxnSp>
            <p:nvCxnSpPr>
              <p:cNvPr id="43" name="Straight Connector 42">
                <a:extLst>
                  <a:ext uri="{FF2B5EF4-FFF2-40B4-BE49-F238E27FC236}">
                    <a16:creationId xmlns:a16="http://schemas.microsoft.com/office/drawing/2014/main" id="{03A20123-826B-48F4-82F9-EB781AC35B5A}"/>
                  </a:ext>
                </a:extLst>
              </p:cNvPr>
              <p:cNvCxnSpPr/>
              <p:nvPr/>
            </p:nvCxnSpPr>
            <p:spPr>
              <a:xfrm flipH="1" flipV="1">
                <a:off x="3112516" y="3131128"/>
                <a:ext cx="0" cy="715067"/>
              </a:xfrm>
              <a:prstGeom prst="line">
                <a:avLst/>
              </a:prstGeom>
              <a:noFill/>
              <a:ln w="12700" cap="flat" cmpd="sng" algn="ctr">
                <a:solidFill>
                  <a:srgbClr val="596169"/>
                </a:solidFill>
                <a:prstDash val="solid"/>
              </a:ln>
              <a:effectLst/>
            </p:spPr>
          </p:cxnSp>
          <p:cxnSp>
            <p:nvCxnSpPr>
              <p:cNvPr id="44" name="Straight Connector 43">
                <a:extLst>
                  <a:ext uri="{FF2B5EF4-FFF2-40B4-BE49-F238E27FC236}">
                    <a16:creationId xmlns:a16="http://schemas.microsoft.com/office/drawing/2014/main" id="{E934FED6-C02A-40F7-864D-5640DFF82CF3}"/>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grpSp>
        <p:nvGrpSpPr>
          <p:cNvPr id="45" name="Group 44">
            <a:extLst>
              <a:ext uri="{FF2B5EF4-FFF2-40B4-BE49-F238E27FC236}">
                <a16:creationId xmlns:a16="http://schemas.microsoft.com/office/drawing/2014/main" id="{8254EF31-D2C0-46E0-AFC7-20F3C4923FC6}"/>
              </a:ext>
            </a:extLst>
          </p:cNvPr>
          <p:cNvGrpSpPr/>
          <p:nvPr/>
        </p:nvGrpSpPr>
        <p:grpSpPr>
          <a:xfrm>
            <a:off x="8175510" y="3215922"/>
            <a:ext cx="495519" cy="923577"/>
            <a:chOff x="2092850" y="3131128"/>
            <a:chExt cx="1019666" cy="2777193"/>
          </a:xfrm>
        </p:grpSpPr>
        <p:cxnSp>
          <p:nvCxnSpPr>
            <p:cNvPr id="46" name="Straight Connector 45">
              <a:extLst>
                <a:ext uri="{FF2B5EF4-FFF2-40B4-BE49-F238E27FC236}">
                  <a16:creationId xmlns:a16="http://schemas.microsoft.com/office/drawing/2014/main" id="{C9EFDFCC-3042-4FD6-A76F-2AF7C94AA5DE}"/>
                </a:ext>
              </a:extLst>
            </p:cNvPr>
            <p:cNvCxnSpPr>
              <a:cxnSpLocks/>
            </p:cNvCxnSpPr>
            <p:nvPr/>
          </p:nvCxnSpPr>
          <p:spPr>
            <a:xfrm flipV="1">
              <a:off x="2100898" y="3131152"/>
              <a:ext cx="0" cy="2777169"/>
            </a:xfrm>
            <a:prstGeom prst="line">
              <a:avLst/>
            </a:prstGeom>
            <a:noFill/>
            <a:ln w="12700" cap="flat" cmpd="sng" algn="ctr">
              <a:solidFill>
                <a:srgbClr val="596169"/>
              </a:solidFill>
              <a:prstDash val="solid"/>
            </a:ln>
            <a:effectLst/>
          </p:spPr>
        </p:cxnSp>
        <p:grpSp>
          <p:nvGrpSpPr>
            <p:cNvPr id="47" name="Group 46">
              <a:extLst>
                <a:ext uri="{FF2B5EF4-FFF2-40B4-BE49-F238E27FC236}">
                  <a16:creationId xmlns:a16="http://schemas.microsoft.com/office/drawing/2014/main" id="{FA878190-9485-4C89-82D1-EBD72291FD82}"/>
                </a:ext>
              </a:extLst>
            </p:cNvPr>
            <p:cNvGrpSpPr/>
            <p:nvPr/>
          </p:nvGrpSpPr>
          <p:grpSpPr>
            <a:xfrm>
              <a:off x="2092850" y="3131128"/>
              <a:ext cx="1019666" cy="715067"/>
              <a:chOff x="2092850" y="3131128"/>
              <a:chExt cx="1019666" cy="715067"/>
            </a:xfrm>
          </p:grpSpPr>
          <p:cxnSp>
            <p:nvCxnSpPr>
              <p:cNvPr id="48" name="Straight Connector 47">
                <a:extLst>
                  <a:ext uri="{FF2B5EF4-FFF2-40B4-BE49-F238E27FC236}">
                    <a16:creationId xmlns:a16="http://schemas.microsoft.com/office/drawing/2014/main" id="{17C80EC2-8FEA-4967-B030-2D98BCCECE58}"/>
                  </a:ext>
                </a:extLst>
              </p:cNvPr>
              <p:cNvCxnSpPr/>
              <p:nvPr/>
            </p:nvCxnSpPr>
            <p:spPr>
              <a:xfrm flipH="1" flipV="1">
                <a:off x="3112516" y="3131128"/>
                <a:ext cx="0" cy="715067"/>
              </a:xfrm>
              <a:prstGeom prst="line">
                <a:avLst/>
              </a:prstGeom>
              <a:noFill/>
              <a:ln w="12700" cap="flat" cmpd="sng" algn="ctr">
                <a:solidFill>
                  <a:srgbClr val="596169"/>
                </a:solidFill>
                <a:prstDash val="solid"/>
              </a:ln>
              <a:effectLst/>
            </p:spPr>
          </p:cxnSp>
          <p:cxnSp>
            <p:nvCxnSpPr>
              <p:cNvPr id="49" name="Straight Connector 48">
                <a:extLst>
                  <a:ext uri="{FF2B5EF4-FFF2-40B4-BE49-F238E27FC236}">
                    <a16:creationId xmlns:a16="http://schemas.microsoft.com/office/drawing/2014/main" id="{B31A3A45-2F43-4799-BCA4-C0CD2873D83F}"/>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grpSp>
        <p:nvGrpSpPr>
          <p:cNvPr id="50" name="Group 49">
            <a:extLst>
              <a:ext uri="{FF2B5EF4-FFF2-40B4-BE49-F238E27FC236}">
                <a16:creationId xmlns:a16="http://schemas.microsoft.com/office/drawing/2014/main" id="{F2AE3F8F-135D-42EC-9D67-1FFD1D75D868}"/>
              </a:ext>
            </a:extLst>
          </p:cNvPr>
          <p:cNvGrpSpPr/>
          <p:nvPr/>
        </p:nvGrpSpPr>
        <p:grpSpPr>
          <a:xfrm>
            <a:off x="9308519" y="3264412"/>
            <a:ext cx="495519" cy="910221"/>
            <a:chOff x="2092850" y="3131128"/>
            <a:chExt cx="1019666" cy="2737031"/>
          </a:xfrm>
        </p:grpSpPr>
        <p:cxnSp>
          <p:nvCxnSpPr>
            <p:cNvPr id="51" name="Straight Connector 50">
              <a:extLst>
                <a:ext uri="{FF2B5EF4-FFF2-40B4-BE49-F238E27FC236}">
                  <a16:creationId xmlns:a16="http://schemas.microsoft.com/office/drawing/2014/main" id="{19E63152-9FB4-4B7F-9695-37B831562187}"/>
                </a:ext>
              </a:extLst>
            </p:cNvPr>
            <p:cNvCxnSpPr>
              <a:cxnSpLocks/>
            </p:cNvCxnSpPr>
            <p:nvPr/>
          </p:nvCxnSpPr>
          <p:spPr>
            <a:xfrm flipV="1">
              <a:off x="2100898" y="3131152"/>
              <a:ext cx="0" cy="2737007"/>
            </a:xfrm>
            <a:prstGeom prst="line">
              <a:avLst/>
            </a:prstGeom>
            <a:noFill/>
            <a:ln w="12700" cap="flat" cmpd="sng" algn="ctr">
              <a:solidFill>
                <a:srgbClr val="596169"/>
              </a:solidFill>
              <a:prstDash val="solid"/>
            </a:ln>
            <a:effectLst/>
          </p:spPr>
        </p:cxnSp>
        <p:grpSp>
          <p:nvGrpSpPr>
            <p:cNvPr id="52" name="Group 51">
              <a:extLst>
                <a:ext uri="{FF2B5EF4-FFF2-40B4-BE49-F238E27FC236}">
                  <a16:creationId xmlns:a16="http://schemas.microsoft.com/office/drawing/2014/main" id="{986A4DCB-099E-40E0-AE19-4BA827F14D24}"/>
                </a:ext>
              </a:extLst>
            </p:cNvPr>
            <p:cNvGrpSpPr/>
            <p:nvPr/>
          </p:nvGrpSpPr>
          <p:grpSpPr>
            <a:xfrm>
              <a:off x="2092850" y="3131128"/>
              <a:ext cx="1019666" cy="438576"/>
              <a:chOff x="2092850" y="3131128"/>
              <a:chExt cx="1019666" cy="438576"/>
            </a:xfrm>
          </p:grpSpPr>
          <p:cxnSp>
            <p:nvCxnSpPr>
              <p:cNvPr id="53" name="Straight Connector 52">
                <a:extLst>
                  <a:ext uri="{FF2B5EF4-FFF2-40B4-BE49-F238E27FC236}">
                    <a16:creationId xmlns:a16="http://schemas.microsoft.com/office/drawing/2014/main" id="{23A84466-CD4A-4AF9-865D-C5A04FA9619E}"/>
                  </a:ext>
                </a:extLst>
              </p:cNvPr>
              <p:cNvCxnSpPr>
                <a:cxnSpLocks/>
              </p:cNvCxnSpPr>
              <p:nvPr/>
            </p:nvCxnSpPr>
            <p:spPr>
              <a:xfrm flipV="1">
                <a:off x="3112516" y="3131132"/>
                <a:ext cx="0" cy="438572"/>
              </a:xfrm>
              <a:prstGeom prst="line">
                <a:avLst/>
              </a:prstGeom>
              <a:noFill/>
              <a:ln w="12700" cap="flat" cmpd="sng" algn="ctr">
                <a:solidFill>
                  <a:srgbClr val="596169"/>
                </a:solidFill>
                <a:prstDash val="solid"/>
              </a:ln>
              <a:effectLst/>
            </p:spPr>
          </p:cxnSp>
          <p:cxnSp>
            <p:nvCxnSpPr>
              <p:cNvPr id="54" name="Straight Connector 53">
                <a:extLst>
                  <a:ext uri="{FF2B5EF4-FFF2-40B4-BE49-F238E27FC236}">
                    <a16:creationId xmlns:a16="http://schemas.microsoft.com/office/drawing/2014/main" id="{AF2366A2-24EF-4169-8CBC-26FEC383CFB7}"/>
                  </a:ext>
                </a:extLst>
              </p:cNvPr>
              <p:cNvCxnSpPr/>
              <p:nvPr/>
            </p:nvCxnSpPr>
            <p:spPr>
              <a:xfrm>
                <a:off x="2092850" y="3131128"/>
                <a:ext cx="1013473" cy="0"/>
              </a:xfrm>
              <a:prstGeom prst="line">
                <a:avLst/>
              </a:prstGeom>
              <a:noFill/>
              <a:ln w="12700" cap="flat" cmpd="sng" algn="ctr">
                <a:solidFill>
                  <a:srgbClr val="596169"/>
                </a:solidFill>
                <a:prstDash val="solid"/>
              </a:ln>
              <a:effectLst/>
            </p:spPr>
          </p:cxnSp>
        </p:grpSp>
      </p:grpSp>
      <p:sp>
        <p:nvSpPr>
          <p:cNvPr id="62" name="TextBox 49">
            <a:extLst>
              <a:ext uri="{FF2B5EF4-FFF2-40B4-BE49-F238E27FC236}">
                <a16:creationId xmlns:a16="http://schemas.microsoft.com/office/drawing/2014/main" id="{30BA266D-9B60-430E-BC7C-A3E00E83C218}"/>
              </a:ext>
            </a:extLst>
          </p:cNvPr>
          <p:cNvSpPr txBox="1"/>
          <p:nvPr/>
        </p:nvSpPr>
        <p:spPr>
          <a:xfrm>
            <a:off x="9296265" y="2857043"/>
            <a:ext cx="53679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kern="0" dirty="0">
                <a:solidFill>
                  <a:srgbClr val="596169"/>
                </a:solidFill>
              </a:rPr>
              <a:t>NS</a:t>
            </a:r>
          </a:p>
          <a:p>
            <a:pPr algn="ctr" defTabSz="914377">
              <a:defRPr/>
            </a:pPr>
            <a:r>
              <a:rPr lang="en-GB" sz="900" kern="0" dirty="0">
                <a:solidFill>
                  <a:srgbClr val="596169"/>
                </a:solidFill>
              </a:rPr>
              <a:t>p=0.1406</a:t>
            </a:r>
            <a:endParaRPr lang="en-US" sz="900" kern="0" dirty="0">
              <a:solidFill>
                <a:srgbClr val="596169"/>
              </a:solidFill>
            </a:endParaRPr>
          </a:p>
        </p:txBody>
      </p:sp>
      <p:sp>
        <p:nvSpPr>
          <p:cNvPr id="65" name="TextBox 64">
            <a:extLst>
              <a:ext uri="{FF2B5EF4-FFF2-40B4-BE49-F238E27FC236}">
                <a16:creationId xmlns:a16="http://schemas.microsoft.com/office/drawing/2014/main" id="{84996450-1508-4DEF-9D08-5DC04DFF0428}"/>
              </a:ext>
            </a:extLst>
          </p:cNvPr>
          <p:cNvSpPr txBox="1"/>
          <p:nvPr/>
        </p:nvSpPr>
        <p:spPr>
          <a:xfrm>
            <a:off x="6850249" y="4304464"/>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(0.06)</a:t>
            </a:r>
            <a:endParaRPr lang="en-US" sz="900" kern="0" dirty="0">
              <a:solidFill>
                <a:srgbClr val="596169"/>
              </a:solidFill>
            </a:endParaRPr>
          </a:p>
        </p:txBody>
      </p:sp>
      <p:sp>
        <p:nvSpPr>
          <p:cNvPr id="66" name="TextBox 65">
            <a:extLst>
              <a:ext uri="{FF2B5EF4-FFF2-40B4-BE49-F238E27FC236}">
                <a16:creationId xmlns:a16="http://schemas.microsoft.com/office/drawing/2014/main" id="{0A73D2E5-70A7-4B98-9995-ABAA4AF57951}"/>
              </a:ext>
            </a:extLst>
          </p:cNvPr>
          <p:cNvSpPr txBox="1"/>
          <p:nvPr/>
        </p:nvSpPr>
        <p:spPr>
          <a:xfrm>
            <a:off x="7342757" y="3797026"/>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(0.10)</a:t>
            </a:r>
            <a:endParaRPr lang="en-US" sz="900" kern="0" dirty="0">
              <a:solidFill>
                <a:srgbClr val="596169"/>
              </a:solidFill>
            </a:endParaRPr>
          </a:p>
        </p:txBody>
      </p:sp>
      <p:sp>
        <p:nvSpPr>
          <p:cNvPr id="67" name="TextBox 66">
            <a:extLst>
              <a:ext uri="{FF2B5EF4-FFF2-40B4-BE49-F238E27FC236}">
                <a16:creationId xmlns:a16="http://schemas.microsoft.com/office/drawing/2014/main" id="{8BF87D52-8F5B-45B5-A752-3F0E17522AC6}"/>
              </a:ext>
            </a:extLst>
          </p:cNvPr>
          <p:cNvSpPr txBox="1"/>
          <p:nvPr/>
        </p:nvSpPr>
        <p:spPr>
          <a:xfrm>
            <a:off x="7986488" y="4304464"/>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(0.06)</a:t>
            </a:r>
            <a:endParaRPr lang="en-US" sz="900" kern="0" dirty="0">
              <a:solidFill>
                <a:srgbClr val="596169"/>
              </a:solidFill>
            </a:endParaRPr>
          </a:p>
        </p:txBody>
      </p:sp>
      <p:sp>
        <p:nvSpPr>
          <p:cNvPr id="68" name="TextBox 67">
            <a:extLst>
              <a:ext uri="{FF2B5EF4-FFF2-40B4-BE49-F238E27FC236}">
                <a16:creationId xmlns:a16="http://schemas.microsoft.com/office/drawing/2014/main" id="{5CF75DC9-8B9B-4209-9282-E8E8F5917979}"/>
              </a:ext>
            </a:extLst>
          </p:cNvPr>
          <p:cNvSpPr txBox="1"/>
          <p:nvPr/>
        </p:nvSpPr>
        <p:spPr>
          <a:xfrm>
            <a:off x="8478996" y="3634853"/>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(0.08)</a:t>
            </a:r>
            <a:endParaRPr lang="en-US" sz="900" kern="0" dirty="0">
              <a:solidFill>
                <a:srgbClr val="596169"/>
              </a:solidFill>
            </a:endParaRPr>
          </a:p>
        </p:txBody>
      </p:sp>
      <p:sp>
        <p:nvSpPr>
          <p:cNvPr id="69" name="TextBox 68">
            <a:extLst>
              <a:ext uri="{FF2B5EF4-FFF2-40B4-BE49-F238E27FC236}">
                <a16:creationId xmlns:a16="http://schemas.microsoft.com/office/drawing/2014/main" id="{5C146F11-05D5-4073-BF51-600902728A19}"/>
              </a:ext>
            </a:extLst>
          </p:cNvPr>
          <p:cNvSpPr txBox="1"/>
          <p:nvPr/>
        </p:nvSpPr>
        <p:spPr>
          <a:xfrm>
            <a:off x="9135408" y="4360430"/>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(0.07)</a:t>
            </a:r>
            <a:endParaRPr lang="en-US" sz="900" kern="0" dirty="0">
              <a:solidFill>
                <a:srgbClr val="596169"/>
              </a:solidFill>
            </a:endParaRPr>
          </a:p>
        </p:txBody>
      </p:sp>
      <p:sp>
        <p:nvSpPr>
          <p:cNvPr id="70" name="TextBox 69">
            <a:extLst>
              <a:ext uri="{FF2B5EF4-FFF2-40B4-BE49-F238E27FC236}">
                <a16:creationId xmlns:a16="http://schemas.microsoft.com/office/drawing/2014/main" id="{7406E6D4-059A-4FA1-BF74-08B1B9C5057B}"/>
              </a:ext>
            </a:extLst>
          </p:cNvPr>
          <p:cNvSpPr txBox="1"/>
          <p:nvPr/>
        </p:nvSpPr>
        <p:spPr>
          <a:xfrm>
            <a:off x="9615016" y="3641597"/>
            <a:ext cx="378043" cy="138499"/>
          </a:xfrm>
          <a:prstGeom prst="rect">
            <a:avLst/>
          </a:prstGeom>
          <a:noFill/>
        </p:spPr>
        <p:txBody>
          <a:bodyPr wrap="square" lIns="0" tIns="0" rIns="0" bIns="0" rtlCol="0">
            <a:spAutoFit/>
          </a:bodyPr>
          <a:lstStyle/>
          <a:p>
            <a:pPr algn="ctr" defTabSz="914377">
              <a:defRPr/>
            </a:pPr>
            <a:r>
              <a:rPr lang="en-GB" sz="900" kern="0" dirty="0">
                <a:solidFill>
                  <a:srgbClr val="596169"/>
                </a:solidFill>
              </a:rPr>
              <a:t>(0.20)</a:t>
            </a:r>
            <a:endParaRPr lang="en-US" sz="900" kern="0" dirty="0">
              <a:solidFill>
                <a:srgbClr val="596169"/>
              </a:solidFill>
            </a:endParaRPr>
          </a:p>
        </p:txBody>
      </p:sp>
      <p:sp>
        <p:nvSpPr>
          <p:cNvPr id="77" name="TextBox 49">
            <a:extLst>
              <a:ext uri="{FF2B5EF4-FFF2-40B4-BE49-F238E27FC236}">
                <a16:creationId xmlns:a16="http://schemas.microsoft.com/office/drawing/2014/main" id="{778428D7-546E-4100-8957-CC4512E4AEDF}"/>
              </a:ext>
            </a:extLst>
          </p:cNvPr>
          <p:cNvSpPr txBox="1"/>
          <p:nvPr/>
        </p:nvSpPr>
        <p:spPr>
          <a:xfrm>
            <a:off x="2564037" y="5780786"/>
            <a:ext cx="1700159"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1st generation BIs</a:t>
            </a:r>
            <a:endParaRPr lang="en-US" sz="900" b="1" kern="0" dirty="0">
              <a:solidFill>
                <a:srgbClr val="596169"/>
              </a:solidFill>
            </a:endParaRPr>
          </a:p>
        </p:txBody>
      </p:sp>
      <p:sp>
        <p:nvSpPr>
          <p:cNvPr id="78" name="TextBox 49">
            <a:extLst>
              <a:ext uri="{FF2B5EF4-FFF2-40B4-BE49-F238E27FC236}">
                <a16:creationId xmlns:a16="http://schemas.microsoft.com/office/drawing/2014/main" id="{781F9C1E-4EE1-443C-BE06-B8A5B603798F}"/>
              </a:ext>
            </a:extLst>
          </p:cNvPr>
          <p:cNvSpPr txBox="1"/>
          <p:nvPr/>
        </p:nvSpPr>
        <p:spPr>
          <a:xfrm>
            <a:off x="4411749" y="5701471"/>
            <a:ext cx="976580"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a:t>
            </a:r>
            <a:br>
              <a:rPr lang="en-GB" sz="900" b="1" kern="0" dirty="0">
                <a:solidFill>
                  <a:srgbClr val="596169"/>
                </a:solidFill>
              </a:rPr>
            </a:br>
            <a:r>
              <a:rPr lang="en-GB" sz="900" b="1" kern="0" dirty="0">
                <a:solidFill>
                  <a:srgbClr val="596169"/>
                </a:solidFill>
              </a:rPr>
              <a:t>2nd generation BI</a:t>
            </a:r>
            <a:endParaRPr lang="en-US" sz="900" b="1" kern="0" dirty="0">
              <a:solidFill>
                <a:srgbClr val="596169"/>
              </a:solidFill>
            </a:endParaRPr>
          </a:p>
        </p:txBody>
      </p:sp>
      <p:sp>
        <p:nvSpPr>
          <p:cNvPr id="79" name="TextBox 49">
            <a:extLst>
              <a:ext uri="{FF2B5EF4-FFF2-40B4-BE49-F238E27FC236}">
                <a16:creationId xmlns:a16="http://schemas.microsoft.com/office/drawing/2014/main" id="{765B1123-B5A3-4A5B-94E3-C5F2FB2351AA}"/>
              </a:ext>
            </a:extLst>
          </p:cNvPr>
          <p:cNvSpPr txBox="1"/>
          <p:nvPr/>
        </p:nvSpPr>
        <p:spPr>
          <a:xfrm>
            <a:off x="7021682" y="2325942"/>
            <a:ext cx="1700159" cy="1384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1st generation BIs</a:t>
            </a:r>
            <a:endParaRPr lang="en-US" sz="900" b="1" kern="0" dirty="0">
              <a:solidFill>
                <a:srgbClr val="596169"/>
              </a:solidFill>
            </a:endParaRPr>
          </a:p>
        </p:txBody>
      </p:sp>
      <p:sp>
        <p:nvSpPr>
          <p:cNvPr id="80" name="TextBox 49">
            <a:extLst>
              <a:ext uri="{FF2B5EF4-FFF2-40B4-BE49-F238E27FC236}">
                <a16:creationId xmlns:a16="http://schemas.microsoft.com/office/drawing/2014/main" id="{079112D8-2E37-404F-B3F8-0AD2D1B8FC8B}"/>
              </a:ext>
            </a:extLst>
          </p:cNvPr>
          <p:cNvSpPr txBox="1"/>
          <p:nvPr/>
        </p:nvSpPr>
        <p:spPr>
          <a:xfrm>
            <a:off x="9067515" y="2246627"/>
            <a:ext cx="976580"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914377">
              <a:defRPr/>
            </a:pPr>
            <a:r>
              <a:rPr lang="en-GB" sz="900" b="1" kern="0" dirty="0">
                <a:solidFill>
                  <a:srgbClr val="596169"/>
                </a:solidFill>
              </a:rPr>
              <a:t>Gla-300 vs </a:t>
            </a:r>
            <a:br>
              <a:rPr lang="en-GB" sz="900" b="1" kern="0" dirty="0">
                <a:solidFill>
                  <a:srgbClr val="596169"/>
                </a:solidFill>
              </a:rPr>
            </a:br>
            <a:r>
              <a:rPr lang="en-GB" sz="900" b="1" kern="0" dirty="0">
                <a:solidFill>
                  <a:srgbClr val="596169"/>
                </a:solidFill>
              </a:rPr>
              <a:t>2nd generation BI</a:t>
            </a:r>
            <a:endParaRPr lang="en-US" sz="900" b="1" kern="0" dirty="0">
              <a:solidFill>
                <a:srgbClr val="596169"/>
              </a:solidFill>
            </a:endParaRPr>
          </a:p>
        </p:txBody>
      </p:sp>
      <p:sp>
        <p:nvSpPr>
          <p:cNvPr id="75" name="Rectangle 74">
            <a:extLst>
              <a:ext uri="{FF2B5EF4-FFF2-40B4-BE49-F238E27FC236}">
                <a16:creationId xmlns:a16="http://schemas.microsoft.com/office/drawing/2014/main" id="{DEE5900A-810C-4E10-8584-815851D9313C}"/>
              </a:ext>
            </a:extLst>
          </p:cNvPr>
          <p:cNvSpPr/>
          <p:nvPr/>
        </p:nvSpPr>
        <p:spPr>
          <a:xfrm>
            <a:off x="8890715" y="1"/>
            <a:ext cx="1777287" cy="390459"/>
          </a:xfrm>
          <a:prstGeom prst="rect">
            <a:avLst/>
          </a:prstGeom>
          <a:solidFill>
            <a:srgbClr val="444492"/>
          </a:solidFill>
          <a:ln>
            <a:solidFill>
              <a:srgbClr val="44449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r>
              <a:rPr lang="en-GB" sz="1400" dirty="0">
                <a:solidFill>
                  <a:srgbClr val="FFFFFF"/>
                </a:solidFill>
              </a:rPr>
              <a:t>RWE – EMR study</a:t>
            </a:r>
          </a:p>
        </p:txBody>
      </p:sp>
      <p:sp>
        <p:nvSpPr>
          <p:cNvPr id="82" name="Rectangle 81">
            <a:extLst>
              <a:ext uri="{FF2B5EF4-FFF2-40B4-BE49-F238E27FC236}">
                <a16:creationId xmlns:a16="http://schemas.microsoft.com/office/drawing/2014/main" id="{6B71D447-9C78-4433-AC2D-D0DC1DA83BF9}"/>
              </a:ext>
            </a:extLst>
          </p:cNvPr>
          <p:cNvSpPr/>
          <p:nvPr/>
        </p:nvSpPr>
        <p:spPr>
          <a:xfrm>
            <a:off x="354788" y="6014716"/>
            <a:ext cx="5570983" cy="338554"/>
          </a:xfrm>
          <a:prstGeom prst="rect">
            <a:avLst/>
          </a:prstGeom>
        </p:spPr>
        <p:txBody>
          <a:bodyPr wrap="square">
            <a:spAutoFit/>
          </a:bodyPr>
          <a:lstStyle/>
          <a:p>
            <a:pPr defTabSz="685783"/>
            <a:r>
              <a:rPr lang="en-US" sz="800" dirty="0">
                <a:uFill>
                  <a:solidFill>
                    <a:srgbClr val="000000"/>
                  </a:solidFill>
                </a:uFill>
                <a:ea typeface="Calibri" panose="020F0502020204030204" pitchFamily="34" charset="0"/>
              </a:rPr>
              <a:t>BI, basal insulin; Gla-100, insulin glargine 100 U/mL; Gla-300, insulin glargine 300 U/mL; IDeg, insulin degludec; </a:t>
            </a:r>
            <a:br>
              <a:rPr lang="en-US" sz="800" dirty="0">
                <a:uFill>
                  <a:solidFill>
                    <a:srgbClr val="000000"/>
                  </a:solidFill>
                </a:uFill>
                <a:ea typeface="Calibri" panose="020F0502020204030204" pitchFamily="34" charset="0"/>
              </a:rPr>
            </a:br>
            <a:r>
              <a:rPr lang="en-US" sz="800" dirty="0">
                <a:uFill>
                  <a:solidFill>
                    <a:srgbClr val="000000"/>
                  </a:solidFill>
                </a:uFill>
                <a:ea typeface="Calibri" panose="020F0502020204030204" pitchFamily="34" charset="0"/>
              </a:rPr>
              <a:t>IDet, insulin detemir; NS, not significant; PSM, propensity score matching; SD, standard deviation; SE, standard error</a:t>
            </a:r>
          </a:p>
        </p:txBody>
      </p:sp>
      <p:sp>
        <p:nvSpPr>
          <p:cNvPr id="76" name="Espace réservé du pied de page 24">
            <a:extLst>
              <a:ext uri="{FF2B5EF4-FFF2-40B4-BE49-F238E27FC236}">
                <a16:creationId xmlns:a16="http://schemas.microsoft.com/office/drawing/2014/main" id="{54E64F04-CCE1-4247-A709-3A74B0CF93B1}"/>
              </a:ext>
            </a:extLst>
          </p:cNvPr>
          <p:cNvSpPr txBox="1">
            <a:spLocks/>
          </p:cNvSpPr>
          <p:nvPr/>
        </p:nvSpPr>
        <p:spPr>
          <a:xfrm>
            <a:off x="3205350" y="6736974"/>
            <a:ext cx="5781303" cy="92333"/>
          </a:xfrm>
          <a:prstGeom prst="rect">
            <a:avLst/>
          </a:prstGeom>
        </p:spPr>
        <p:txBody>
          <a:bodyPr wrap="square" lIns="0" tIns="0" rIns="0" bIns="0">
            <a:spAutoFit/>
          </a:bodyPr>
          <a:lstStyle>
            <a:defPPr>
              <a:defRPr lang="en-US"/>
            </a:defPPr>
            <a:lvl1pPr marL="0" algn="ct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600" dirty="0">
                <a:solidFill>
                  <a:srgbClr val="6B747B"/>
                </a:solidFill>
              </a:rPr>
              <a:t>CONFIDENTIAL PLEASE DO NOT COPY OR DISTRIBUTE</a:t>
            </a:r>
            <a:endParaRPr lang="en-US" sz="600" dirty="0">
              <a:solidFill>
                <a:srgbClr val="6B747B"/>
              </a:solidFill>
            </a:endParaRPr>
          </a:p>
        </p:txBody>
      </p:sp>
    </p:spTree>
    <p:extLst>
      <p:ext uri="{BB962C8B-B14F-4D97-AF65-F5344CB8AC3E}">
        <p14:creationId xmlns:p14="http://schemas.microsoft.com/office/powerpoint/2010/main" val="2222550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4101847-6FE3-4247-A662-334422830F02}"/>
              </a:ext>
            </a:extLst>
          </p:cNvPr>
          <p:cNvSpPr>
            <a:spLocks noGrp="1"/>
          </p:cNvSpPr>
          <p:nvPr>
            <p:ph idx="4294967295"/>
          </p:nvPr>
        </p:nvSpPr>
        <p:spPr>
          <a:xfrm>
            <a:off x="392992" y="1973263"/>
            <a:ext cx="11799008" cy="2471737"/>
          </a:xfrm>
        </p:spPr>
        <p:txBody>
          <a:bodyPr/>
          <a:lstStyle/>
          <a:p>
            <a:pPr marL="0" indent="0">
              <a:buNone/>
            </a:pPr>
            <a:endParaRPr lang="en-GB" sz="1867" dirty="0">
              <a:solidFill>
                <a:schemeClr val="accent4"/>
              </a:solidFill>
            </a:endParaRPr>
          </a:p>
          <a:p>
            <a:r>
              <a:rPr lang="en-GB" sz="2400" dirty="0">
                <a:solidFill>
                  <a:schemeClr val="tx1"/>
                </a:solidFill>
              </a:rPr>
              <a:t>LIGHTNING indicates significantly lower rates of severe hypoglycemia for Gla-300 vs first-generation BIs and comparable </a:t>
            </a:r>
            <a:r>
              <a:rPr lang="en-GB" sz="2400" dirty="0" smtClean="0">
                <a:solidFill>
                  <a:schemeClr val="tx1"/>
                </a:solidFill>
              </a:rPr>
              <a:t>rates </a:t>
            </a:r>
            <a:r>
              <a:rPr lang="en-GB" sz="2400" dirty="0">
                <a:solidFill>
                  <a:schemeClr val="tx1"/>
                </a:solidFill>
              </a:rPr>
              <a:t>vs IDeg, </a:t>
            </a:r>
            <a:r>
              <a:rPr lang="en-GB" sz="2400" dirty="0" smtClean="0">
                <a:solidFill>
                  <a:schemeClr val="tx1"/>
                </a:solidFill>
              </a:rPr>
              <a:t>without </a:t>
            </a:r>
            <a:r>
              <a:rPr lang="en-GB" sz="2400" dirty="0">
                <a:solidFill>
                  <a:schemeClr val="tx1"/>
                </a:solidFill>
              </a:rPr>
              <a:t>compromising HbA1c reduction, in patients with T2DM switching from any previous BI </a:t>
            </a:r>
          </a:p>
          <a:p>
            <a:endParaRPr lang="en-GB" sz="2400" dirty="0"/>
          </a:p>
        </p:txBody>
      </p:sp>
      <p:sp>
        <p:nvSpPr>
          <p:cNvPr id="17" name="Title 1"/>
          <p:cNvSpPr>
            <a:spLocks noGrp="1"/>
          </p:cNvSpPr>
          <p:nvPr>
            <p:ph type="title" idx="4294967295"/>
          </p:nvPr>
        </p:nvSpPr>
        <p:spPr>
          <a:xfrm>
            <a:off x="0" y="273050"/>
            <a:ext cx="11523663" cy="436563"/>
          </a:xfrm>
        </p:spPr>
        <p:txBody>
          <a:bodyPr>
            <a:noAutofit/>
          </a:bodyPr>
          <a:lstStyle/>
          <a:p>
            <a:r>
              <a:rPr lang="en-US" sz="3600" dirty="0" smtClean="0">
                <a:solidFill>
                  <a:schemeClr val="tx1"/>
                </a:solidFill>
              </a:rPr>
              <a:t>LIGHTNING: Conclusions</a:t>
            </a:r>
            <a:endParaRPr lang="en-US" sz="3600" dirty="0">
              <a:solidFill>
                <a:schemeClr val="tx1"/>
              </a:solidFill>
            </a:endParaRPr>
          </a:p>
        </p:txBody>
      </p:sp>
      <p:sp>
        <p:nvSpPr>
          <p:cNvPr id="2" name="TextBox 1"/>
          <p:cNvSpPr txBox="1"/>
          <p:nvPr/>
        </p:nvSpPr>
        <p:spPr>
          <a:xfrm>
            <a:off x="7882769" y="-297796"/>
            <a:ext cx="184731" cy="369332"/>
          </a:xfrm>
          <a:prstGeom prst="rect">
            <a:avLst/>
          </a:prstGeom>
          <a:noFill/>
        </p:spPr>
        <p:txBody>
          <a:bodyPr wrap="none" rtlCol="0">
            <a:spAutoFit/>
          </a:bodyPr>
          <a:lstStyle/>
          <a:p>
            <a:endParaRPr lang="en-US" dirty="0">
              <a:solidFill>
                <a:srgbClr val="585856"/>
              </a:solidFill>
            </a:endParaRPr>
          </a:p>
        </p:txBody>
      </p:sp>
      <p:sp>
        <p:nvSpPr>
          <p:cNvPr id="4" name="Rounded Rectangle 3"/>
          <p:cNvSpPr/>
          <p:nvPr/>
        </p:nvSpPr>
        <p:spPr>
          <a:xfrm>
            <a:off x="392992" y="2115704"/>
            <a:ext cx="11523537" cy="2055873"/>
          </a:xfrm>
          <a:prstGeom prst="roundRect">
            <a:avLst>
              <a:gd name="adj" fmla="val 9474"/>
            </a:avLst>
          </a:prstGeom>
          <a:no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600" dirty="0">
              <a:solidFill>
                <a:srgbClr val="FFFFFF"/>
              </a:solidFill>
            </a:endParaRPr>
          </a:p>
        </p:txBody>
      </p:sp>
      <p:sp>
        <p:nvSpPr>
          <p:cNvPr id="9" name="Slide Number Placeholder 1">
            <a:extLst>
              <a:ext uri="{FF2B5EF4-FFF2-40B4-BE49-F238E27FC236}">
                <a16:creationId xmlns:a16="http://schemas.microsoft.com/office/drawing/2014/main" id="{D4D56F43-4CDD-45C5-8FE6-A547F4C3F43B}"/>
              </a:ext>
            </a:extLst>
          </p:cNvPr>
          <p:cNvSpPr txBox="1">
            <a:spLocks/>
          </p:cNvSpPr>
          <p:nvPr/>
        </p:nvSpPr>
        <p:spPr>
          <a:xfrm>
            <a:off x="544170" y="5886381"/>
            <a:ext cx="5110885" cy="384000"/>
          </a:xfrm>
          <a:prstGeom prst="rect">
            <a:avLst/>
          </a:prstGeom>
        </p:spPr>
        <p:txBody>
          <a:bodyPr vert="horz" lIns="121920" tIns="60960" rIns="121920" bIns="60960" rtlCol="0" anchor="b"/>
          <a:lstStyle>
            <a:defPPr>
              <a:defRPr lang="en-US"/>
            </a:defPPr>
            <a:lvl1pPr marL="0" algn="ctr" defTabSz="457200" rtl="0" eaLnBrk="1" latinLnBrk="0" hangingPunct="1">
              <a:defRPr sz="1000" kern="1200">
                <a:solidFill>
                  <a:schemeClr val="accent5">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
                <a:srgbClr val="81B838"/>
              </a:buClr>
            </a:pPr>
            <a:r>
              <a:rPr lang="en-GB" sz="933" dirty="0">
                <a:solidFill>
                  <a:srgbClr val="596169"/>
                </a:solidFill>
              </a:rPr>
              <a:t>RCT, randomized controlled trial; RWE, real-world evidence</a:t>
            </a:r>
          </a:p>
        </p:txBody>
      </p:sp>
      <p:sp>
        <p:nvSpPr>
          <p:cNvPr id="11" name="Text Placeholder 31"/>
          <p:cNvSpPr txBox="1">
            <a:spLocks/>
          </p:cNvSpPr>
          <p:nvPr/>
        </p:nvSpPr>
        <p:spPr>
          <a:xfrm>
            <a:off x="5035395" y="5996352"/>
            <a:ext cx="6822171" cy="384000"/>
          </a:xfrm>
          <a:prstGeom prst="rect">
            <a:avLst/>
          </a:prstGeom>
        </p:spPr>
        <p:txBody>
          <a:bodyPr anchor="b">
            <a:noAutofit/>
          </a:bodyPr>
          <a:lstStyle>
            <a:lvl1pPr marL="0" indent="0" algn="r" defTabSz="457200" rtl="0" eaLnBrk="1" latinLnBrk="0" hangingPunct="1">
              <a:lnSpc>
                <a:spcPct val="100000"/>
              </a:lnSpc>
              <a:spcBef>
                <a:spcPts val="0"/>
              </a:spcBef>
              <a:spcAft>
                <a:spcPts val="0"/>
              </a:spcAft>
              <a:buClr>
                <a:schemeClr val="accent2"/>
              </a:buClr>
              <a:buFont typeface="Arial"/>
              <a:buNone/>
              <a:defRPr sz="8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933" dirty="0"/>
              <a:t>Meneghini L et al. Poster presented at ATTD 2018</a:t>
            </a:r>
          </a:p>
        </p:txBody>
      </p:sp>
    </p:spTree>
    <p:extLst>
      <p:ext uri="{BB962C8B-B14F-4D97-AF65-F5344CB8AC3E}">
        <p14:creationId xmlns:p14="http://schemas.microsoft.com/office/powerpoint/2010/main" val="15552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4101847-6FE3-4247-A662-334422830F02}"/>
              </a:ext>
            </a:extLst>
          </p:cNvPr>
          <p:cNvSpPr>
            <a:spLocks noGrp="1"/>
          </p:cNvSpPr>
          <p:nvPr>
            <p:ph idx="4294967295"/>
          </p:nvPr>
        </p:nvSpPr>
        <p:spPr>
          <a:xfrm>
            <a:off x="558140" y="2168179"/>
            <a:ext cx="10600856" cy="3686801"/>
          </a:xfrm>
        </p:spPr>
        <p:txBody>
          <a:bodyPr/>
          <a:lstStyle/>
          <a:p>
            <a:pPr marL="201168" lvl="1" indent="0">
              <a:buNone/>
            </a:pPr>
            <a:endParaRPr lang="en-GB" sz="2000" dirty="0" smtClean="0">
              <a:solidFill>
                <a:schemeClr val="tx1"/>
              </a:solidFill>
            </a:endParaRPr>
          </a:p>
          <a:p>
            <a:pPr lvl="1">
              <a:buFont typeface="Wingdings" panose="05000000000000000000" pitchFamily="2" charset="2"/>
              <a:buChar char="q"/>
            </a:pPr>
            <a:r>
              <a:rPr lang="en-GB" sz="2000" b="1" dirty="0" smtClean="0">
                <a:solidFill>
                  <a:schemeClr val="tx1"/>
                </a:solidFill>
              </a:rPr>
              <a:t>Comparable </a:t>
            </a:r>
            <a:r>
              <a:rPr lang="en-GB" sz="2000" b="1" dirty="0">
                <a:solidFill>
                  <a:schemeClr val="tx1"/>
                </a:solidFill>
              </a:rPr>
              <a:t>HbA</a:t>
            </a:r>
            <a:r>
              <a:rPr lang="en-GB" sz="2000" b="1" baseline="-25000" dirty="0">
                <a:solidFill>
                  <a:schemeClr val="tx1"/>
                </a:solidFill>
              </a:rPr>
              <a:t>1C</a:t>
            </a:r>
            <a:r>
              <a:rPr lang="en-GB" sz="2000" b="1" dirty="0">
                <a:solidFill>
                  <a:schemeClr val="tx1"/>
                </a:solidFill>
              </a:rPr>
              <a:t> </a:t>
            </a:r>
            <a:r>
              <a:rPr lang="en-GB" sz="2000" dirty="0">
                <a:solidFill>
                  <a:schemeClr val="tx1"/>
                </a:solidFill>
              </a:rPr>
              <a:t>reduction vs </a:t>
            </a:r>
            <a:r>
              <a:rPr lang="en-GB" sz="2000" dirty="0" smtClean="0">
                <a:solidFill>
                  <a:schemeClr val="tx1"/>
                </a:solidFill>
              </a:rPr>
              <a:t>other 1st </a:t>
            </a:r>
            <a:r>
              <a:rPr lang="en-GB" sz="2000" dirty="0">
                <a:solidFill>
                  <a:schemeClr val="tx1"/>
                </a:solidFill>
              </a:rPr>
              <a:t>and 2nd generation </a:t>
            </a:r>
            <a:r>
              <a:rPr lang="en-GB" sz="2000" dirty="0" smtClean="0">
                <a:solidFill>
                  <a:schemeClr val="tx1"/>
                </a:solidFill>
              </a:rPr>
              <a:t>basal insulins</a:t>
            </a:r>
            <a:endParaRPr lang="en-GB" sz="2000" dirty="0">
              <a:solidFill>
                <a:schemeClr val="tx1"/>
              </a:solidFill>
            </a:endParaRPr>
          </a:p>
          <a:p>
            <a:pPr lvl="1">
              <a:buFont typeface="Wingdings" panose="05000000000000000000" pitchFamily="2" charset="2"/>
              <a:buChar char="q"/>
            </a:pPr>
            <a:r>
              <a:rPr lang="en-GB" sz="2000" b="1" dirty="0" smtClean="0">
                <a:solidFill>
                  <a:schemeClr val="tx1"/>
                </a:solidFill>
              </a:rPr>
              <a:t>Lower rates of severe, Nocturnal, Any time </a:t>
            </a:r>
            <a:r>
              <a:rPr lang="en-GB" sz="2000" b="1" dirty="0" err="1" smtClean="0">
                <a:solidFill>
                  <a:schemeClr val="tx1"/>
                </a:solidFill>
              </a:rPr>
              <a:t>hypoglycemia</a:t>
            </a:r>
            <a:r>
              <a:rPr lang="en-GB" sz="2000" b="1" dirty="0" smtClean="0">
                <a:solidFill>
                  <a:schemeClr val="tx1"/>
                </a:solidFill>
              </a:rPr>
              <a:t> </a:t>
            </a:r>
            <a:r>
              <a:rPr lang="en-GB" sz="2000" dirty="0" smtClean="0">
                <a:solidFill>
                  <a:schemeClr val="tx1"/>
                </a:solidFill>
              </a:rPr>
              <a:t>vs 1st generation basal </a:t>
            </a:r>
            <a:r>
              <a:rPr lang="en-GB" sz="2000" dirty="0" err="1" smtClean="0">
                <a:solidFill>
                  <a:schemeClr val="tx1"/>
                </a:solidFill>
              </a:rPr>
              <a:t>insulins</a:t>
            </a:r>
            <a:endParaRPr lang="en-GB" sz="2000" dirty="0" smtClean="0">
              <a:solidFill>
                <a:schemeClr val="tx1"/>
              </a:solidFill>
            </a:endParaRPr>
          </a:p>
          <a:p>
            <a:pPr lvl="1">
              <a:buFont typeface="Wingdings" panose="05000000000000000000" pitchFamily="2" charset="2"/>
              <a:buChar char="q"/>
            </a:pPr>
            <a:r>
              <a:rPr lang="en-GB" sz="2000" b="1" dirty="0" smtClean="0"/>
              <a:t> Less glycemic variability </a:t>
            </a:r>
            <a:r>
              <a:rPr lang="en-GB" sz="2000" dirty="0" smtClean="0"/>
              <a:t>with Gla-300 when administered in the morning or evening</a:t>
            </a:r>
            <a:endParaRPr lang="en-GB" sz="2000" baseline="30000" dirty="0"/>
          </a:p>
          <a:p>
            <a:pPr lvl="1">
              <a:buFont typeface="Wingdings" panose="05000000000000000000" pitchFamily="2" charset="2"/>
              <a:buChar char="q"/>
            </a:pPr>
            <a:r>
              <a:rPr lang="en-GB" sz="2000" b="1" dirty="0" smtClean="0"/>
              <a:t> Flexibility</a:t>
            </a:r>
            <a:r>
              <a:rPr lang="en-GB" sz="2000" dirty="0" smtClean="0"/>
              <a:t> </a:t>
            </a:r>
            <a:r>
              <a:rPr lang="en-GB" sz="2000" dirty="0"/>
              <a:t>to select the timing of injections to either am or pm dosing and within a </a:t>
            </a:r>
            <a:r>
              <a:rPr lang="en-GB" sz="2000" dirty="0" smtClean="0"/>
              <a:t>± </a:t>
            </a:r>
            <a:r>
              <a:rPr lang="en-GB" sz="2000" dirty="0"/>
              <a:t>3 hours window when </a:t>
            </a:r>
            <a:r>
              <a:rPr lang="en-GB" sz="2000" dirty="0" smtClean="0"/>
              <a:t>needed</a:t>
            </a:r>
          </a:p>
          <a:p>
            <a:pPr lvl="1">
              <a:buFont typeface="Wingdings" panose="05000000000000000000" pitchFamily="2" charset="2"/>
              <a:buChar char="q"/>
            </a:pPr>
            <a:r>
              <a:rPr lang="en-GB" sz="2000" b="1" dirty="0" smtClean="0"/>
              <a:t>Lower Weight gain </a:t>
            </a:r>
            <a:r>
              <a:rPr lang="en-GB" sz="2000" dirty="0" smtClean="0"/>
              <a:t>in comparison Gla-100</a:t>
            </a:r>
          </a:p>
          <a:p>
            <a:pPr lvl="1">
              <a:buFont typeface="Wingdings" panose="05000000000000000000" pitchFamily="2" charset="2"/>
              <a:buChar char="q"/>
            </a:pPr>
            <a:r>
              <a:rPr lang="en-GB" sz="2000" b="1" dirty="0" smtClean="0"/>
              <a:t>Convenient</a:t>
            </a:r>
            <a:r>
              <a:rPr lang="en-GB" sz="2000" dirty="0" smtClean="0"/>
              <a:t> </a:t>
            </a:r>
            <a:r>
              <a:rPr lang="en-GB" sz="2000" dirty="0"/>
              <a:t>administration with the easy-to-use TOUJEO™ </a:t>
            </a:r>
            <a:r>
              <a:rPr lang="en-GB" sz="2000" dirty="0" err="1"/>
              <a:t>SoloSTAR</a:t>
            </a:r>
            <a:r>
              <a:rPr lang="en-GB" sz="2000" baseline="30000" dirty="0"/>
              <a:t>®</a:t>
            </a:r>
            <a:r>
              <a:rPr lang="en-GB" sz="2000" dirty="0"/>
              <a:t> pen</a:t>
            </a:r>
            <a:endParaRPr lang="en-GB" sz="2000" baseline="30000" dirty="0"/>
          </a:p>
          <a:p>
            <a:pPr>
              <a:spcBef>
                <a:spcPts val="0"/>
              </a:spcBef>
              <a:spcAft>
                <a:spcPts val="800"/>
              </a:spcAft>
              <a:buFont typeface="Wingdings" panose="05000000000000000000" pitchFamily="2" charset="2"/>
              <a:buChar char="q"/>
            </a:pPr>
            <a:endParaRPr lang="en-GB" sz="1867" baseline="30000" dirty="0"/>
          </a:p>
          <a:p>
            <a:pPr lvl="1">
              <a:buFont typeface="Wingdings" panose="05000000000000000000" pitchFamily="2" charset="2"/>
              <a:buChar char="q"/>
            </a:pPr>
            <a:endParaRPr lang="en-GB" baseline="30000" dirty="0"/>
          </a:p>
          <a:p>
            <a:pPr lvl="1">
              <a:buFont typeface="Arial" panose="020B0604020202020204" pitchFamily="34" charset="0"/>
              <a:buChar char="•"/>
            </a:pPr>
            <a:endParaRPr lang="en-GB" dirty="0">
              <a:solidFill>
                <a:schemeClr val="tx1"/>
              </a:solidFill>
            </a:endParaRPr>
          </a:p>
        </p:txBody>
      </p:sp>
      <p:sp>
        <p:nvSpPr>
          <p:cNvPr id="12" name="Text Placeholder 11">
            <a:extLst>
              <a:ext uri="{FF2B5EF4-FFF2-40B4-BE49-F238E27FC236}">
                <a16:creationId xmlns:a16="http://schemas.microsoft.com/office/drawing/2014/main" id="{AF4311D0-0FF8-4BBD-9297-C34628D822B9}"/>
              </a:ext>
            </a:extLst>
          </p:cNvPr>
          <p:cNvSpPr>
            <a:spLocks noGrp="1"/>
          </p:cNvSpPr>
          <p:nvPr>
            <p:ph type="body" sz="quarter" idx="4294967295"/>
          </p:nvPr>
        </p:nvSpPr>
        <p:spPr>
          <a:xfrm>
            <a:off x="694159" y="5957842"/>
            <a:ext cx="8434316" cy="381000"/>
          </a:xfrm>
        </p:spPr>
        <p:txBody>
          <a:bodyPr>
            <a:normAutofit fontScale="92500" lnSpcReduction="20000"/>
          </a:bodyPr>
          <a:lstStyle/>
          <a:p>
            <a:r>
              <a:rPr lang="en-GB" sz="933" dirty="0"/>
              <a:t>BI, basal insulin; RCT, randomized controlled trial; RWE, real-world evidence</a:t>
            </a:r>
            <a:br>
              <a:rPr lang="en-GB" sz="933" dirty="0"/>
            </a:br>
            <a:r>
              <a:rPr lang="en-GB" sz="933" dirty="0"/>
              <a:t>1. Zhou LF et al. Diabetes </a:t>
            </a:r>
            <a:r>
              <a:rPr lang="en-GB" sz="933" dirty="0" err="1"/>
              <a:t>Obes</a:t>
            </a:r>
            <a:r>
              <a:rPr lang="en-GB" sz="933" dirty="0"/>
              <a:t> </a:t>
            </a:r>
            <a:r>
              <a:rPr lang="en-GB" sz="933" dirty="0" err="1"/>
              <a:t>Metab</a:t>
            </a:r>
            <a:r>
              <a:rPr lang="en-GB" sz="933" dirty="0"/>
              <a:t>. 2017 Dec 22. </a:t>
            </a:r>
            <a:r>
              <a:rPr lang="en-GB" sz="933" dirty="0" err="1"/>
              <a:t>doi</a:t>
            </a:r>
            <a:r>
              <a:rPr lang="en-GB" sz="933" dirty="0"/>
              <a:t>: 10.1111/dom.13199. [</a:t>
            </a:r>
            <a:r>
              <a:rPr lang="en-GB" sz="933" dirty="0" err="1"/>
              <a:t>Epub</a:t>
            </a:r>
            <a:r>
              <a:rPr lang="en-GB" sz="933" dirty="0"/>
              <a:t> ahead of print]; 2. Zhou LF et al. Poster presented at ADA 2017, Poster 986-P; </a:t>
            </a:r>
            <a:br>
              <a:rPr lang="en-GB" sz="933" dirty="0"/>
            </a:br>
            <a:r>
              <a:rPr lang="en-GB" sz="933" dirty="0"/>
              <a:t>3. Blonde L et al. Poster presented at WCIRDC 2017; 4. </a:t>
            </a:r>
            <a:r>
              <a:rPr lang="en-GB" sz="933" dirty="0" err="1"/>
              <a:t>Meneghini</a:t>
            </a:r>
            <a:r>
              <a:rPr lang="en-GB" sz="933" dirty="0"/>
              <a:t> L et al. Poster presented at WCIRDCR 2017</a:t>
            </a:r>
          </a:p>
        </p:txBody>
      </p:sp>
      <p:sp>
        <p:nvSpPr>
          <p:cNvPr id="17" name="Title 1"/>
          <p:cNvSpPr>
            <a:spLocks noGrp="1"/>
          </p:cNvSpPr>
          <p:nvPr>
            <p:ph type="title" idx="4294967295"/>
          </p:nvPr>
        </p:nvSpPr>
        <p:spPr>
          <a:xfrm>
            <a:off x="558140" y="719117"/>
            <a:ext cx="11523663" cy="1346200"/>
          </a:xfrm>
        </p:spPr>
        <p:txBody>
          <a:bodyPr/>
          <a:lstStyle/>
          <a:p>
            <a:r>
              <a:rPr lang="en-US" dirty="0" smtClean="0"/>
              <a:t>  </a:t>
            </a:r>
            <a:r>
              <a:rPr lang="en-US" sz="4000" dirty="0" smtClean="0"/>
              <a:t>In conclusion:</a:t>
            </a:r>
            <a:br>
              <a:rPr lang="en-US" sz="4000" dirty="0" smtClean="0"/>
            </a:br>
            <a:r>
              <a:rPr lang="en-US" sz="4000" dirty="0" smtClean="0"/>
              <a:t>  </a:t>
            </a:r>
            <a:r>
              <a:rPr lang="en-US" sz="4000" b="1" dirty="0" smtClean="0"/>
              <a:t>Gla-300(</a:t>
            </a:r>
            <a:r>
              <a:rPr lang="en-US" sz="4000" b="1" dirty="0" err="1" smtClean="0"/>
              <a:t>Toujeo</a:t>
            </a:r>
            <a:r>
              <a:rPr lang="en-US" sz="4000" b="1" dirty="0" smtClean="0"/>
              <a:t>)</a:t>
            </a:r>
            <a:endParaRPr lang="en-US" sz="4000" b="1" dirty="0"/>
          </a:p>
        </p:txBody>
      </p:sp>
      <p:sp>
        <p:nvSpPr>
          <p:cNvPr id="2" name="TextBox 1"/>
          <p:cNvSpPr txBox="1"/>
          <p:nvPr/>
        </p:nvSpPr>
        <p:spPr>
          <a:xfrm>
            <a:off x="7882770" y="-297796"/>
            <a:ext cx="246280" cy="410431"/>
          </a:xfrm>
          <a:prstGeom prst="rect">
            <a:avLst/>
          </a:prstGeom>
          <a:noFill/>
        </p:spPr>
        <p:txBody>
          <a:bodyPr wrap="none" lIns="121917" tIns="60959" rIns="121917" bIns="60959" rtlCol="0">
            <a:spAutoFit/>
          </a:bodyPr>
          <a:lstStyle/>
          <a:p>
            <a:endParaRPr lang="en-US" sz="1867" dirty="0">
              <a:solidFill>
                <a:srgbClr val="585856"/>
              </a:solidFill>
            </a:endParaRPr>
          </a:p>
        </p:txBody>
      </p:sp>
      <p:sp>
        <p:nvSpPr>
          <p:cNvPr id="4" name="Rounded Rectangle 3"/>
          <p:cNvSpPr/>
          <p:nvPr/>
        </p:nvSpPr>
        <p:spPr>
          <a:xfrm>
            <a:off x="328596" y="404643"/>
            <a:ext cx="11059944" cy="5537975"/>
          </a:xfrm>
          <a:prstGeom prst="roundRect">
            <a:avLst>
              <a:gd name="adj" fmla="val 9474"/>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600" dirty="0"/>
          </a:p>
        </p:txBody>
      </p:sp>
    </p:spTree>
    <p:extLst>
      <p:ext uri="{BB962C8B-B14F-4D97-AF65-F5344CB8AC3E}">
        <p14:creationId xmlns:p14="http://schemas.microsoft.com/office/powerpoint/2010/main" val="17046248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07449" y="236846"/>
            <a:ext cx="12025745" cy="671513"/>
          </a:xfrm>
        </p:spPr>
        <p:txBody>
          <a:bodyPr>
            <a:normAutofit/>
          </a:bodyPr>
          <a:lstStyle/>
          <a:p>
            <a:pPr marL="0" indent="0">
              <a:buNone/>
            </a:pPr>
            <a:r>
              <a:rPr lang="en-US" sz="3600" b="1" dirty="0">
                <a:latin typeface="+mj-lt"/>
                <a:cs typeface="Calibri" panose="020F0502020204030204" pitchFamily="34" charset="0"/>
              </a:rPr>
              <a:t>DOSAGE &amp; ADMINISTRATION</a:t>
            </a:r>
            <a:endParaRPr lang="en-US" sz="2400" b="1" dirty="0">
              <a:latin typeface="+mj-lt"/>
              <a:cs typeface="Calibri" panose="020F0502020204030204" pitchFamily="34" charset="0"/>
            </a:endParaRPr>
          </a:p>
        </p:txBody>
      </p:sp>
      <p:sp>
        <p:nvSpPr>
          <p:cNvPr id="7" name="Rectangle 6"/>
          <p:cNvSpPr/>
          <p:nvPr/>
        </p:nvSpPr>
        <p:spPr>
          <a:xfrm>
            <a:off x="403736" y="1449005"/>
            <a:ext cx="11952651" cy="3600986"/>
          </a:xfrm>
          <a:prstGeom prst="rect">
            <a:avLst/>
          </a:prstGeom>
        </p:spPr>
        <p:txBody>
          <a:bodyPr wrap="square">
            <a:spAutoFit/>
          </a:bodyPr>
          <a:lstStyle/>
          <a:p>
            <a:r>
              <a:rPr lang="en-US" sz="3200" b="1" dirty="0">
                <a:solidFill>
                  <a:schemeClr val="accent2"/>
                </a:solidFill>
              </a:rPr>
              <a:t>General Instructions:</a:t>
            </a:r>
          </a:p>
          <a:p>
            <a:endParaRPr lang="en-US" sz="3200" dirty="0"/>
          </a:p>
          <a:p>
            <a:pPr marL="457189" indent="-457189">
              <a:buFont typeface="Arial" panose="020B0604020202020204" pitchFamily="34" charset="0"/>
              <a:buChar char="•"/>
            </a:pPr>
            <a:r>
              <a:rPr lang="en-US" dirty="0"/>
              <a:t>Basal Insulin</a:t>
            </a:r>
          </a:p>
          <a:p>
            <a:pPr marL="457189" indent="-457189">
              <a:buFont typeface="Arial" panose="020B0604020202020204" pitchFamily="34" charset="0"/>
              <a:buChar char="•"/>
            </a:pPr>
            <a:r>
              <a:rPr lang="en-US" dirty="0"/>
              <a:t>Once a Day</a:t>
            </a:r>
          </a:p>
          <a:p>
            <a:pPr marL="457189" indent="-457189">
              <a:buFont typeface="Arial" panose="020B0604020202020204" pitchFamily="34" charset="0"/>
              <a:buChar char="•"/>
            </a:pPr>
            <a:r>
              <a:rPr lang="en-US" dirty="0"/>
              <a:t>SC injection at any time of the day </a:t>
            </a:r>
          </a:p>
          <a:p>
            <a:pPr marL="1066773" lvl="1" indent="-457189">
              <a:buFont typeface="Arial" panose="020B0604020202020204" pitchFamily="34" charset="0"/>
              <a:buChar char="•"/>
            </a:pPr>
            <a:r>
              <a:rPr lang="en-US" dirty="0"/>
              <a:t>When needed, patients can administer Toujeo up to 3 hours before or after their usual time of administration</a:t>
            </a:r>
          </a:p>
          <a:p>
            <a:pPr marL="457189" indent="-457189">
              <a:buFont typeface="Arial" panose="020B0604020202020204" pitchFamily="34" charset="0"/>
              <a:buChar char="•"/>
            </a:pPr>
            <a:r>
              <a:rPr lang="en-US" dirty="0"/>
              <a:t>Dosage ranges from 1 to 80 U / one injection</a:t>
            </a:r>
          </a:p>
          <a:p>
            <a:pPr marL="380990" indent="-380990">
              <a:buFont typeface="Arial" panose="020B0604020202020204" pitchFamily="34" charset="0"/>
              <a:buChar char="•"/>
            </a:pPr>
            <a:r>
              <a:rPr lang="en-US" dirty="0"/>
              <a:t> </a:t>
            </a:r>
            <a:r>
              <a:rPr lang="en-US" dirty="0" err="1"/>
              <a:t>Toujeo</a:t>
            </a:r>
            <a:r>
              <a:rPr lang="en-US" dirty="0"/>
              <a:t> should not be administered intravenously. </a:t>
            </a:r>
          </a:p>
          <a:p>
            <a:pPr marL="380990" indent="-380990">
              <a:buFont typeface="Arial" panose="020B0604020202020204" pitchFamily="34" charset="0"/>
              <a:buChar char="•"/>
            </a:pPr>
            <a:r>
              <a:rPr lang="en-US" dirty="0"/>
              <a:t> </a:t>
            </a:r>
            <a:r>
              <a:rPr lang="en-US" dirty="0" err="1"/>
              <a:t>Toujeo</a:t>
            </a:r>
            <a:r>
              <a:rPr lang="en-US" dirty="0"/>
              <a:t> must not be mixed with any other insulin or diluted. Mixing or diluting can change its time/action profile and mixing can cause precipitation </a:t>
            </a:r>
          </a:p>
          <a:p>
            <a:pPr marL="457189" indent="-457189">
              <a:buFont typeface="Arial" panose="020B0604020202020204" pitchFamily="34" charset="0"/>
              <a:buChar char="•"/>
            </a:pPr>
            <a:endParaRPr lang="en-US" sz="2000" dirty="0"/>
          </a:p>
        </p:txBody>
      </p:sp>
      <p:pic>
        <p:nvPicPr>
          <p:cNvPr id="8" name="Image 29"/>
          <p:cNvPicPr>
            <a:picLocks noChangeAspect="1"/>
          </p:cNvPicPr>
          <p:nvPr/>
        </p:nvPicPr>
        <p:blipFill rotWithShape="1">
          <a:blip r:embed="rId2" cstate="print">
            <a:extLst>
              <a:ext uri="{28A0092B-C50C-407E-A947-70E740481C1C}">
                <a14:useLocalDpi xmlns:a14="http://schemas.microsoft.com/office/drawing/2010/main" val="0"/>
              </a:ext>
            </a:extLst>
          </a:blip>
          <a:srcRect l="33258" t="22212" r="3516" b="47075"/>
          <a:stretch/>
        </p:blipFill>
        <p:spPr>
          <a:xfrm rot="19364661">
            <a:off x="6917517" y="1018135"/>
            <a:ext cx="4588305" cy="969136"/>
          </a:xfrm>
          <a:prstGeom prst="rect">
            <a:avLst/>
          </a:prstGeom>
        </p:spPr>
      </p:pic>
    </p:spTree>
    <p:extLst>
      <p:ext uri="{BB962C8B-B14F-4D97-AF65-F5344CB8AC3E}">
        <p14:creationId xmlns:p14="http://schemas.microsoft.com/office/powerpoint/2010/main" val="201177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7" y="-6346"/>
            <a:ext cx="10560000" cy="1143000"/>
          </a:xfrm>
        </p:spPr>
        <p:txBody>
          <a:bodyPr/>
          <a:lstStyle/>
          <a:p>
            <a:r>
              <a:rPr lang="en-GB" sz="3200" dirty="0">
                <a:solidFill>
                  <a:schemeClr val="tx1"/>
                </a:solidFill>
              </a:rPr>
              <a:t>HbA</a:t>
            </a:r>
            <a:r>
              <a:rPr lang="en-GB" sz="3200" baseline="-25000" dirty="0">
                <a:solidFill>
                  <a:schemeClr val="tx1"/>
                </a:solidFill>
              </a:rPr>
              <a:t>1c</a:t>
            </a:r>
            <a:r>
              <a:rPr lang="en-GB" sz="3200" dirty="0">
                <a:solidFill>
                  <a:schemeClr val="tx1"/>
                </a:solidFill>
              </a:rPr>
              <a:t> target achievement</a:t>
            </a:r>
            <a:r>
              <a:rPr lang="en-GB" sz="3600" dirty="0">
                <a:solidFill>
                  <a:srgbClr val="444492"/>
                </a:solidFill>
              </a:rPr>
              <a:t>	</a:t>
            </a:r>
          </a:p>
        </p:txBody>
      </p:sp>
      <p:sp>
        <p:nvSpPr>
          <p:cNvPr id="6" name="TextBox 5"/>
          <p:cNvSpPr txBox="1"/>
          <p:nvPr/>
        </p:nvSpPr>
        <p:spPr>
          <a:xfrm>
            <a:off x="468630" y="6272020"/>
            <a:ext cx="11711375" cy="507831"/>
          </a:xfrm>
          <a:prstGeom prst="rect">
            <a:avLst/>
          </a:prstGeom>
          <a:noFill/>
        </p:spPr>
        <p:txBody>
          <a:bodyPr wrap="square" rtlCol="0" anchor="b">
            <a:spAutoFit/>
          </a:bodyPr>
          <a:lstStyle/>
          <a:p>
            <a:pPr defTabSz="609555">
              <a:defRPr/>
            </a:pPr>
            <a:r>
              <a:rPr lang="en-GB" altLang="en-US" sz="900" dirty="0">
                <a:solidFill>
                  <a:srgbClr val="4D4D4F"/>
                </a:solidFill>
                <a:latin typeface="Arial"/>
                <a:cs typeface="Arial" panose="020B0604020202020204" pitchFamily="34" charset="0"/>
              </a:rPr>
              <a:t>OGLD, oral glucose-lowering drugs</a:t>
            </a:r>
            <a:endParaRPr lang="en-GB" altLang="en-US" sz="900" dirty="0">
              <a:solidFill>
                <a:srgbClr val="596169">
                  <a:lumMod val="75000"/>
                </a:srgbClr>
              </a:solidFill>
              <a:latin typeface="Arial"/>
              <a:cs typeface="Arial" panose="020B0604020202020204" pitchFamily="34" charset="0"/>
            </a:endParaRPr>
          </a:p>
          <a:p>
            <a:pPr defTabSz="609555">
              <a:defRPr/>
            </a:pPr>
            <a:endParaRPr lang="en-GB" altLang="en-US" sz="900" dirty="0">
              <a:solidFill>
                <a:srgbClr val="596169">
                  <a:lumMod val="75000"/>
                </a:srgbClr>
              </a:solidFill>
              <a:latin typeface="Arial"/>
              <a:cs typeface="Arial" panose="020B0604020202020204" pitchFamily="34" charset="0"/>
            </a:endParaRPr>
          </a:p>
          <a:p>
            <a:pPr defTabSz="609555">
              <a:defRPr/>
            </a:pPr>
            <a:r>
              <a:rPr lang="da-DK" altLang="en-US" sz="900" dirty="0">
                <a:solidFill>
                  <a:srgbClr val="4D4D4F"/>
                </a:solidFill>
                <a:latin typeface="Arial"/>
                <a:cs typeface="Arial" panose="020B0604020202020204" pitchFamily="34" charset="0"/>
              </a:rPr>
              <a:t>Ashner P, et al. Diabetes 2018;67(Suppl 1):1026-P.</a:t>
            </a:r>
            <a:endParaRPr lang="en-GB" altLang="en-US" sz="900" dirty="0">
              <a:solidFill>
                <a:srgbClr val="4D4D4F"/>
              </a:solidFill>
              <a:latin typeface="Arial"/>
              <a:cs typeface="Arial" panose="020B0604020202020204" pitchFamily="34" charset="0"/>
            </a:endParaRPr>
          </a:p>
        </p:txBody>
      </p:sp>
      <p:sp>
        <p:nvSpPr>
          <p:cNvPr id="26" name="ZoneTexte 8">
            <a:extLst>
              <a:ext uri="{FF2B5EF4-FFF2-40B4-BE49-F238E27FC236}">
                <a16:creationId xmlns:a16="http://schemas.microsoft.com/office/drawing/2014/main" id="{B853D4AC-89E7-48DF-840B-7849D6A50AF8}"/>
              </a:ext>
            </a:extLst>
          </p:cNvPr>
          <p:cNvSpPr txBox="1"/>
          <p:nvPr/>
        </p:nvSpPr>
        <p:spPr>
          <a:xfrm>
            <a:off x="10337798" y="-6346"/>
            <a:ext cx="1854204" cy="276999"/>
          </a:xfrm>
          <a:prstGeom prst="rect">
            <a:avLst/>
          </a:prstGeom>
          <a:solidFill>
            <a:srgbClr val="525CA3"/>
          </a:solidFill>
        </p:spPr>
        <p:txBody>
          <a:bodyPr wrap="square" rtlCol="0">
            <a:spAutoFit/>
          </a:bodyPr>
          <a:lstStyle/>
          <a:p>
            <a:pPr algn="ctr" defTabSz="609555">
              <a:defRPr/>
            </a:pPr>
            <a:r>
              <a:rPr lang="en-US" sz="1200" b="1" dirty="0">
                <a:solidFill>
                  <a:srgbClr val="FFFFFF"/>
                </a:solidFill>
                <a:latin typeface="Arial"/>
              </a:rPr>
              <a:t>Results</a:t>
            </a:r>
          </a:p>
        </p:txBody>
      </p:sp>
      <p:sp>
        <p:nvSpPr>
          <p:cNvPr id="10" name="Content Placeholder 7">
            <a:extLst>
              <a:ext uri="{FF2B5EF4-FFF2-40B4-BE49-F238E27FC236}">
                <a16:creationId xmlns:a16="http://schemas.microsoft.com/office/drawing/2014/main" id="{D5B5925C-94EC-48AF-83A5-6F08440FD15A}"/>
              </a:ext>
            </a:extLst>
          </p:cNvPr>
          <p:cNvSpPr>
            <a:spLocks noGrp="1"/>
          </p:cNvSpPr>
          <p:nvPr/>
        </p:nvSpPr>
        <p:spPr>
          <a:xfrm>
            <a:off x="695325" y="1152002"/>
            <a:ext cx="11011995" cy="722417"/>
          </a:xfrm>
          <a:prstGeom prst="rect">
            <a:avLst/>
          </a:prstGeom>
        </p:spPr>
        <p:txBody>
          <a:bodyPr/>
          <a:lstStyle>
            <a:lvl1pPr marL="342891" indent="-342891" algn="l" defTabSz="457189" rtl="0" eaLnBrk="0" fontAlgn="base" hangingPunct="0">
              <a:spcBef>
                <a:spcPts val="0"/>
              </a:spcBef>
              <a:spcAft>
                <a:spcPts val="300"/>
              </a:spcAft>
              <a:buClr>
                <a:srgbClr val="81BD55"/>
              </a:buClr>
              <a:buFont typeface="Arial" pitchFamily="34" charset="0"/>
              <a:buChar char="•"/>
              <a:defRPr sz="2400" kern="1200">
                <a:solidFill>
                  <a:srgbClr val="4D4D4F"/>
                </a:solidFill>
                <a:latin typeface="+mn-lt"/>
                <a:ea typeface="MS PGothic" panose="020B0600070205080204" pitchFamily="34" charset="-128"/>
                <a:cs typeface="ＭＳ Ｐゴシック" charset="0"/>
              </a:defRPr>
            </a:lvl1pPr>
            <a:lvl2pPr marL="742932" indent="-285744" algn="l" defTabSz="457189" rtl="0" eaLnBrk="0" fontAlgn="base" hangingPunct="0">
              <a:spcBef>
                <a:spcPts val="0"/>
              </a:spcBef>
              <a:spcAft>
                <a:spcPts val="300"/>
              </a:spcAft>
              <a:buClr>
                <a:srgbClr val="81BD55"/>
              </a:buClr>
              <a:buFont typeface="Arial" pitchFamily="34" charset="0"/>
              <a:buChar char="–"/>
              <a:defRPr sz="2000" kern="1200">
                <a:solidFill>
                  <a:srgbClr val="4D4D4F"/>
                </a:solidFill>
                <a:latin typeface="+mn-lt"/>
                <a:ea typeface="MS PGothic" panose="020B0600070205080204" pitchFamily="34" charset="-128"/>
                <a:cs typeface="+mn-cs"/>
              </a:defRPr>
            </a:lvl2pPr>
            <a:lvl3pPr marL="1142971" indent="-228594" algn="l" defTabSz="457189" rtl="0" eaLnBrk="0" fontAlgn="base" hangingPunct="0">
              <a:spcBef>
                <a:spcPts val="0"/>
              </a:spcBef>
              <a:spcAft>
                <a:spcPts val="300"/>
              </a:spcAft>
              <a:buClr>
                <a:srgbClr val="81BD55"/>
              </a:buClr>
              <a:buFont typeface="Arial" pitchFamily="34" charset="0"/>
              <a:buChar char="•"/>
              <a:defRPr sz="1800" kern="1200">
                <a:solidFill>
                  <a:srgbClr val="4D4D4F"/>
                </a:solidFill>
                <a:latin typeface="+mn-lt"/>
                <a:ea typeface="MS PGothic" panose="020B0600070205080204" pitchFamily="34" charset="-128"/>
                <a:cs typeface="+mn-cs"/>
              </a:defRPr>
            </a:lvl3pPr>
            <a:lvl4pPr marL="1600160" indent="-228594" algn="l" defTabSz="457189" rtl="0" eaLnBrk="0" fontAlgn="base" hangingPunct="0">
              <a:spcBef>
                <a:spcPts val="0"/>
              </a:spcBef>
              <a:spcAft>
                <a:spcPts val="300"/>
              </a:spcAft>
              <a:buClr>
                <a:srgbClr val="81BD55"/>
              </a:buClr>
              <a:buFont typeface="Arial" pitchFamily="34" charset="0"/>
              <a:buChar char="–"/>
              <a:defRPr sz="1800" kern="1200">
                <a:solidFill>
                  <a:srgbClr val="4D4D4F"/>
                </a:solidFill>
                <a:latin typeface="+mn-lt"/>
                <a:ea typeface="MS PGothic" panose="020B0600070205080204" pitchFamily="34" charset="-128"/>
                <a:cs typeface="+mn-cs"/>
              </a:defRPr>
            </a:lvl4pPr>
            <a:lvl5pPr marL="2057349" indent="-228594" algn="l" defTabSz="457189" rtl="0" eaLnBrk="0" fontAlgn="base" hangingPunct="0">
              <a:spcBef>
                <a:spcPts val="0"/>
              </a:spcBef>
              <a:spcAft>
                <a:spcPts val="300"/>
              </a:spcAft>
              <a:buClr>
                <a:srgbClr val="81BD55"/>
              </a:buClr>
              <a:buFont typeface="Arial" pitchFamily="34" charset="0"/>
              <a:buChar char="»"/>
              <a:defRPr sz="1800" kern="1200">
                <a:solidFill>
                  <a:srgbClr val="4D4D4F"/>
                </a:solidFill>
                <a:latin typeface="+mn-lt"/>
                <a:ea typeface="MS PGothic" panose="020B0600070205080204" pitchFamily="34"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342874" lvl="1" indent="-342874" defTabSz="457167">
              <a:lnSpc>
                <a:spcPct val="120000"/>
              </a:lnSpc>
              <a:spcAft>
                <a:spcPts val="600"/>
              </a:spcAft>
              <a:buClr>
                <a:srgbClr val="00A590"/>
              </a:buClr>
              <a:buFont typeface="Arial" pitchFamily="34" charset="0"/>
              <a:buChar char="•"/>
              <a:defRPr/>
            </a:pPr>
            <a:r>
              <a:rPr lang="en-GB" dirty="0">
                <a:latin typeface="Arial"/>
              </a:rPr>
              <a:t>Attainment of HbA</a:t>
            </a:r>
            <a:r>
              <a:rPr lang="en-GB" baseline="-25000" dirty="0">
                <a:latin typeface="Arial"/>
              </a:rPr>
              <a:t>1c</a:t>
            </a:r>
            <a:r>
              <a:rPr lang="en-GB" dirty="0">
                <a:latin typeface="Arial"/>
              </a:rPr>
              <a:t> target (&lt;7 %) was low in people with T1D or T2D </a:t>
            </a:r>
          </a:p>
        </p:txBody>
      </p:sp>
      <p:sp>
        <p:nvSpPr>
          <p:cNvPr id="18" name="TextBox 17">
            <a:extLst>
              <a:ext uri="{FF2B5EF4-FFF2-40B4-BE49-F238E27FC236}">
                <a16:creationId xmlns:a16="http://schemas.microsoft.com/office/drawing/2014/main" id="{E11330C5-929F-4F21-994B-BD1BAA706B44}"/>
              </a:ext>
            </a:extLst>
          </p:cNvPr>
          <p:cNvSpPr txBox="1"/>
          <p:nvPr/>
        </p:nvSpPr>
        <p:spPr>
          <a:xfrm rot="16200000">
            <a:off x="-723666" y="3559378"/>
            <a:ext cx="3831585" cy="461665"/>
          </a:xfrm>
          <a:prstGeom prst="rect">
            <a:avLst/>
          </a:prstGeom>
          <a:noFill/>
        </p:spPr>
        <p:txBody>
          <a:bodyPr wrap="square" rtlCol="0">
            <a:spAutoFit/>
          </a:bodyPr>
          <a:lstStyle/>
          <a:p>
            <a:pPr algn="ctr" defTabSz="609555">
              <a:defRPr sz="1200" b="0" i="0" u="none" strike="noStrike" kern="1200" baseline="0">
                <a:solidFill>
                  <a:srgbClr val="6B747B"/>
                </a:solidFill>
                <a:latin typeface="+mn-lt"/>
                <a:ea typeface="+mn-ea"/>
                <a:cs typeface="+mn-cs"/>
              </a:defRPr>
            </a:pPr>
            <a:r>
              <a:rPr lang="en-GB" sz="1200" dirty="0">
                <a:solidFill>
                  <a:srgbClr val="4D4D4F"/>
                </a:solidFill>
                <a:latin typeface="Arial"/>
              </a:rPr>
              <a:t>Proportion of people attaining HbA</a:t>
            </a:r>
            <a:r>
              <a:rPr lang="en-GB" sz="1200" baseline="-25000" dirty="0">
                <a:solidFill>
                  <a:srgbClr val="4D4D4F"/>
                </a:solidFill>
                <a:latin typeface="Arial"/>
              </a:rPr>
              <a:t>1c</a:t>
            </a:r>
            <a:r>
              <a:rPr lang="en-GB" sz="1200" dirty="0">
                <a:solidFill>
                  <a:srgbClr val="4D4D4F"/>
                </a:solidFill>
                <a:latin typeface="Arial"/>
              </a:rPr>
              <a:t> &lt;7 %, ≥7–≤8 % or &gt;8 % (%)</a:t>
            </a:r>
          </a:p>
        </p:txBody>
      </p:sp>
      <p:graphicFrame>
        <p:nvGraphicFramePr>
          <p:cNvPr id="13" name="Chart 12">
            <a:extLst>
              <a:ext uri="{FF2B5EF4-FFF2-40B4-BE49-F238E27FC236}">
                <a16:creationId xmlns:a16="http://schemas.microsoft.com/office/drawing/2014/main" id="{7FDBBF7D-3259-43D5-8DF3-4DE3E90413DC}"/>
              </a:ext>
            </a:extLst>
          </p:cNvPr>
          <p:cNvGraphicFramePr>
            <a:graphicFrameLocks/>
          </p:cNvGraphicFramePr>
          <p:nvPr>
            <p:extLst>
              <p:ext uri="{D42A27DB-BD31-4B8C-83A1-F6EECF244321}">
                <p14:modId xmlns:p14="http://schemas.microsoft.com/office/powerpoint/2010/main" val="2105166363"/>
              </p:ext>
            </p:extLst>
          </p:nvPr>
        </p:nvGraphicFramePr>
        <p:xfrm>
          <a:off x="1612233" y="1456663"/>
          <a:ext cx="9884443" cy="48153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270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80571" y="42257"/>
            <a:ext cx="12192000" cy="709612"/>
          </a:xfrm>
        </p:spPr>
        <p:txBody>
          <a:bodyPr>
            <a:normAutofit/>
          </a:bodyPr>
          <a:lstStyle/>
          <a:p>
            <a:pPr marL="0" indent="0">
              <a:buNone/>
            </a:pPr>
            <a:r>
              <a:rPr lang="en-US" sz="3600" b="1" dirty="0">
                <a:latin typeface="+mj-lt"/>
              </a:rPr>
              <a:t>DOSAGE FORMS &amp; STRENGTHS </a:t>
            </a:r>
          </a:p>
        </p:txBody>
      </p:sp>
      <p:sp>
        <p:nvSpPr>
          <p:cNvPr id="4" name="Rectangle 3"/>
          <p:cNvSpPr/>
          <p:nvPr/>
        </p:nvSpPr>
        <p:spPr>
          <a:xfrm>
            <a:off x="1175344" y="1917899"/>
            <a:ext cx="10455296" cy="2000548"/>
          </a:xfrm>
          <a:prstGeom prst="rect">
            <a:avLst/>
          </a:prstGeom>
        </p:spPr>
        <p:txBody>
          <a:bodyPr wrap="square">
            <a:spAutoFit/>
          </a:bodyPr>
          <a:lstStyle/>
          <a:p>
            <a:r>
              <a:rPr lang="en-US" sz="3200" b="1" dirty="0">
                <a:solidFill>
                  <a:schemeClr val="accent2"/>
                </a:solidFill>
              </a:rPr>
              <a:t>Injection: </a:t>
            </a:r>
          </a:p>
          <a:p>
            <a:endParaRPr lang="en-US" sz="3200" dirty="0"/>
          </a:p>
          <a:p>
            <a:pPr marL="457189" indent="-457189">
              <a:buFont typeface="Arial" panose="020B0604020202020204" pitchFamily="34" charset="0"/>
              <a:buChar char="•"/>
            </a:pPr>
            <a:r>
              <a:rPr lang="en-US" sz="2000" dirty="0"/>
              <a:t>300 units per mL of insulin glargine. </a:t>
            </a:r>
          </a:p>
          <a:p>
            <a:pPr marL="457189" indent="-457189">
              <a:buFont typeface="Arial" panose="020B0604020202020204" pitchFamily="34" charset="0"/>
              <a:buChar char="•"/>
            </a:pPr>
            <a:r>
              <a:rPr lang="en-US" sz="2000" dirty="0"/>
              <a:t>Clear, Colorless solution</a:t>
            </a:r>
          </a:p>
          <a:p>
            <a:pPr marL="457189" indent="-457189">
              <a:buFont typeface="Arial" panose="020B0604020202020204" pitchFamily="34" charset="0"/>
              <a:buChar char="•"/>
            </a:pPr>
            <a:r>
              <a:rPr lang="en-US" sz="2000" dirty="0"/>
              <a:t>1.5 mL </a:t>
            </a:r>
            <a:r>
              <a:rPr lang="en-US" sz="2000" dirty="0" err="1"/>
              <a:t>SoloStar</a:t>
            </a:r>
            <a:r>
              <a:rPr lang="en-US" sz="2000" dirty="0"/>
              <a:t> disposable prefilled pen (450 Units/1.5 mL) </a:t>
            </a:r>
          </a:p>
        </p:txBody>
      </p:sp>
      <p:pic>
        <p:nvPicPr>
          <p:cNvPr id="5" name="Image 25"/>
          <p:cNvPicPr>
            <a:picLocks noChangeAspect="1"/>
          </p:cNvPicPr>
          <p:nvPr/>
        </p:nvPicPr>
        <p:blipFill rotWithShape="1">
          <a:blip r:embed="rId2" cstate="print">
            <a:extLst>
              <a:ext uri="{28A0092B-C50C-407E-A947-70E740481C1C}">
                <a14:useLocalDpi xmlns:a14="http://schemas.microsoft.com/office/drawing/2010/main" val="0"/>
              </a:ext>
            </a:extLst>
          </a:blip>
          <a:srcRect l="8026" t="8929" r="21966" b="14426"/>
          <a:stretch/>
        </p:blipFill>
        <p:spPr>
          <a:xfrm>
            <a:off x="7443841" y="1377083"/>
            <a:ext cx="4090628" cy="2130388"/>
          </a:xfrm>
          <a:prstGeom prst="rect">
            <a:avLst/>
          </a:prstGeom>
        </p:spPr>
      </p:pic>
    </p:spTree>
    <p:extLst>
      <p:ext uri="{BB962C8B-B14F-4D97-AF65-F5344CB8AC3E}">
        <p14:creationId xmlns:p14="http://schemas.microsoft.com/office/powerpoint/2010/main" val="10288619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489" y="341195"/>
            <a:ext cx="10058400" cy="836096"/>
          </a:xfrm>
        </p:spPr>
        <p:txBody>
          <a:bodyPr>
            <a:normAutofit/>
          </a:bodyPr>
          <a:lstStyle/>
          <a:p>
            <a:r>
              <a:rPr lang="en-US" sz="4400" b="1" dirty="0" smtClean="0"/>
              <a:t>Case2:</a:t>
            </a:r>
            <a:endParaRPr lang="en-US" sz="4400" b="1" dirty="0"/>
          </a:p>
        </p:txBody>
      </p:sp>
      <p:sp>
        <p:nvSpPr>
          <p:cNvPr id="3" name="Content Placeholder 2"/>
          <p:cNvSpPr>
            <a:spLocks noGrp="1"/>
          </p:cNvSpPr>
          <p:nvPr>
            <p:ph idx="1"/>
          </p:nvPr>
        </p:nvSpPr>
        <p:spPr>
          <a:xfrm>
            <a:off x="648269" y="1845734"/>
            <a:ext cx="10884089" cy="4402666"/>
          </a:xfrm>
        </p:spPr>
        <p:txBody>
          <a:bodyPr/>
          <a:lstStyle/>
          <a:p>
            <a:pPr>
              <a:buClr>
                <a:schemeClr val="tx1"/>
              </a:buClr>
              <a:buFont typeface="Arial" panose="020B0604020202020204" pitchFamily="34" charset="0"/>
              <a:buChar char="•"/>
            </a:pPr>
            <a:r>
              <a:rPr lang="en-US" dirty="0" smtClean="0"/>
              <a:t> A 68-year-old patient, retired teacher </a:t>
            </a:r>
            <a:r>
              <a:rPr lang="en-US" dirty="0"/>
              <a:t>with a 15-year </a:t>
            </a:r>
            <a:r>
              <a:rPr lang="en-US" dirty="0" smtClean="0"/>
              <a:t>history of </a:t>
            </a:r>
            <a:r>
              <a:rPr lang="en-US" dirty="0"/>
              <a:t>type 2 diabetes</a:t>
            </a:r>
            <a:r>
              <a:rPr lang="en-US" dirty="0" smtClean="0"/>
              <a:t>.</a:t>
            </a:r>
          </a:p>
          <a:p>
            <a:pPr>
              <a:buClr>
                <a:schemeClr val="tx1"/>
              </a:buClr>
              <a:buFont typeface="Arial" panose="020B0604020202020204" pitchFamily="34" charset="0"/>
              <a:buChar char="•"/>
            </a:pPr>
            <a:r>
              <a:rPr lang="en-US" dirty="0" smtClean="0"/>
              <a:t> </a:t>
            </a:r>
            <a:r>
              <a:rPr lang="en-US" dirty="0"/>
              <a:t>He presents </a:t>
            </a:r>
            <a:r>
              <a:rPr lang="en-US" dirty="0" smtClean="0"/>
              <a:t>to your </a:t>
            </a:r>
            <a:r>
              <a:rPr lang="en-US" dirty="0"/>
              <a:t>office as a </a:t>
            </a:r>
            <a:r>
              <a:rPr lang="en-US" dirty="0" smtClean="0"/>
              <a:t>new </a:t>
            </a:r>
            <a:r>
              <a:rPr lang="en-US" dirty="0"/>
              <a:t>patient. He </a:t>
            </a:r>
            <a:r>
              <a:rPr lang="en-US" dirty="0" smtClean="0"/>
              <a:t>is concerned </a:t>
            </a:r>
            <a:r>
              <a:rPr lang="en-US" dirty="0"/>
              <a:t>about recent </a:t>
            </a:r>
            <a:r>
              <a:rPr lang="en-US" dirty="0" smtClean="0"/>
              <a:t>nighttime sweats </a:t>
            </a:r>
            <a:r>
              <a:rPr lang="en-US" dirty="0"/>
              <a:t>and mild tremors</a:t>
            </a:r>
            <a:r>
              <a:rPr lang="en-US" dirty="0" smtClean="0"/>
              <a:t>.</a:t>
            </a:r>
          </a:p>
          <a:p>
            <a:r>
              <a:rPr lang="en-US" dirty="0"/>
              <a:t>He checks his blood sugar </a:t>
            </a:r>
            <a:r>
              <a:rPr lang="en-US" dirty="0" smtClean="0"/>
              <a:t>about 2-3 </a:t>
            </a:r>
            <a:r>
              <a:rPr lang="en-US" dirty="0"/>
              <a:t>days per week but only </a:t>
            </a:r>
            <a:r>
              <a:rPr lang="en-US" dirty="0" smtClean="0"/>
              <a:t>before breakfast</a:t>
            </a:r>
            <a:r>
              <a:rPr lang="en-US" dirty="0"/>
              <a:t>. His average fasting</a:t>
            </a:r>
          </a:p>
          <a:p>
            <a:r>
              <a:rPr lang="en-US" dirty="0" smtClean="0"/>
              <a:t>Glucose </a:t>
            </a:r>
            <a:r>
              <a:rPr lang="en-US" dirty="0"/>
              <a:t>is about 136 mg/</a:t>
            </a:r>
            <a:r>
              <a:rPr lang="en-US" dirty="0" err="1"/>
              <a:t>dL</a:t>
            </a:r>
            <a:r>
              <a:rPr lang="en-US" dirty="0" smtClean="0"/>
              <a:t>.</a:t>
            </a:r>
            <a:r>
              <a:rPr lang="en-US" dirty="0"/>
              <a:t> </a:t>
            </a:r>
            <a:endParaRPr lang="en-US" dirty="0" smtClean="0"/>
          </a:p>
          <a:p>
            <a:r>
              <a:rPr lang="en-US" dirty="0" smtClean="0"/>
              <a:t>• </a:t>
            </a:r>
            <a:r>
              <a:rPr lang="en-US" dirty="0"/>
              <a:t>His current A1C is 7.4%.</a:t>
            </a:r>
          </a:p>
          <a:p>
            <a:r>
              <a:rPr lang="en-US" dirty="0"/>
              <a:t>• His diet consists of three </a:t>
            </a:r>
            <a:r>
              <a:rPr lang="en-US" dirty="0" smtClean="0"/>
              <a:t>meals a </a:t>
            </a:r>
            <a:r>
              <a:rPr lang="en-US" dirty="0"/>
              <a:t>day but with no standardization.</a:t>
            </a:r>
          </a:p>
          <a:p>
            <a:r>
              <a:rPr lang="en-US" dirty="0"/>
              <a:t>• He walks </a:t>
            </a:r>
            <a:r>
              <a:rPr lang="en-US" dirty="0" smtClean="0"/>
              <a:t>most </a:t>
            </a:r>
            <a:r>
              <a:rPr lang="en-US" dirty="0"/>
              <a:t>days </a:t>
            </a:r>
            <a:r>
              <a:rPr lang="en-US" dirty="0" smtClean="0"/>
              <a:t>for about </a:t>
            </a:r>
            <a:r>
              <a:rPr lang="en-US" dirty="0"/>
              <a:t>30 minutes.</a:t>
            </a:r>
          </a:p>
        </p:txBody>
      </p:sp>
    </p:spTree>
    <p:extLst>
      <p:ext uri="{BB962C8B-B14F-4D97-AF65-F5344CB8AC3E}">
        <p14:creationId xmlns:p14="http://schemas.microsoft.com/office/powerpoint/2010/main" val="31771426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099" y="286603"/>
            <a:ext cx="10384581" cy="1450757"/>
          </a:xfrm>
        </p:spPr>
        <p:txBody>
          <a:bodyPr>
            <a:normAutofit/>
          </a:bodyPr>
          <a:lstStyle/>
          <a:p>
            <a:r>
              <a:rPr lang="en-US" sz="4400" b="1" dirty="0" smtClean="0"/>
              <a:t>Case2</a:t>
            </a:r>
            <a:endParaRPr lang="en-US" sz="4400" b="1" dirty="0"/>
          </a:p>
        </p:txBody>
      </p:sp>
      <p:sp>
        <p:nvSpPr>
          <p:cNvPr id="3" name="Content Placeholder 2"/>
          <p:cNvSpPr>
            <a:spLocks noGrp="1"/>
          </p:cNvSpPr>
          <p:nvPr>
            <p:ph idx="1"/>
          </p:nvPr>
        </p:nvSpPr>
        <p:spPr>
          <a:xfrm>
            <a:off x="531580" y="1893501"/>
            <a:ext cx="10863618" cy="4023360"/>
          </a:xfrm>
        </p:spPr>
        <p:txBody>
          <a:bodyPr>
            <a:noAutofit/>
          </a:bodyPr>
          <a:lstStyle/>
          <a:p>
            <a:r>
              <a:rPr lang="en-US" sz="1800" dirty="0" smtClean="0"/>
              <a:t>• </a:t>
            </a:r>
            <a:r>
              <a:rPr lang="en-US" sz="1800" b="1" dirty="0"/>
              <a:t>Medical history</a:t>
            </a:r>
          </a:p>
          <a:p>
            <a:r>
              <a:rPr lang="en-US" sz="1800" dirty="0" smtClean="0"/>
              <a:t> Hyperlipidemia, hypertension</a:t>
            </a:r>
          </a:p>
          <a:p>
            <a:r>
              <a:rPr lang="en-US" sz="1800" dirty="0" smtClean="0"/>
              <a:t>• </a:t>
            </a:r>
            <a:r>
              <a:rPr lang="en-US" sz="1800" b="1" dirty="0"/>
              <a:t>Medications</a:t>
            </a:r>
          </a:p>
          <a:p>
            <a:pPr lvl="1">
              <a:buFont typeface="Arial" panose="020B0604020202020204" pitchFamily="34" charset="0"/>
              <a:buChar char="•"/>
            </a:pPr>
            <a:r>
              <a:rPr lang="en-US" dirty="0" smtClean="0"/>
              <a:t>Metformin -</a:t>
            </a:r>
            <a:r>
              <a:rPr lang="en-US" dirty="0" err="1" smtClean="0"/>
              <a:t>Sitagliptine</a:t>
            </a:r>
            <a:r>
              <a:rPr lang="en-US" dirty="0" smtClean="0"/>
              <a:t> 50mg/1000 mg BD</a:t>
            </a:r>
          </a:p>
          <a:p>
            <a:pPr lvl="1">
              <a:buFont typeface="Arial" panose="020B0604020202020204" pitchFamily="34" charset="0"/>
              <a:buChar char="•"/>
            </a:pPr>
            <a:r>
              <a:rPr lang="en-US" dirty="0" smtClean="0"/>
              <a:t>Insulin </a:t>
            </a:r>
            <a:r>
              <a:rPr lang="en-US" dirty="0"/>
              <a:t>glargine U100 38 units at </a:t>
            </a:r>
            <a:r>
              <a:rPr lang="en-US" dirty="0" smtClean="0"/>
              <a:t>bedtime</a:t>
            </a:r>
          </a:p>
          <a:p>
            <a:pPr lvl="1">
              <a:buFont typeface="Arial" panose="020B0604020202020204" pitchFamily="34" charset="0"/>
              <a:buChar char="•"/>
            </a:pPr>
            <a:r>
              <a:rPr lang="en-US" dirty="0" smtClean="0"/>
              <a:t> Lisinopril 20 </a:t>
            </a:r>
            <a:r>
              <a:rPr lang="en-US" dirty="0"/>
              <a:t>mg </a:t>
            </a:r>
            <a:r>
              <a:rPr lang="en-US" dirty="0" err="1"/>
              <a:t>qd</a:t>
            </a:r>
            <a:r>
              <a:rPr lang="en-US" dirty="0"/>
              <a:t> </a:t>
            </a:r>
            <a:r>
              <a:rPr lang="en-US" dirty="0" smtClean="0"/>
              <a:t>,Atorvastatin </a:t>
            </a:r>
            <a:r>
              <a:rPr lang="en-US" dirty="0"/>
              <a:t>80 mg </a:t>
            </a:r>
            <a:r>
              <a:rPr lang="en-US" dirty="0" err="1"/>
              <a:t>qd</a:t>
            </a:r>
            <a:endParaRPr lang="en-US" dirty="0"/>
          </a:p>
          <a:p>
            <a:pPr lvl="1">
              <a:buFont typeface="Arial" panose="020B0604020202020204" pitchFamily="34" charset="0"/>
              <a:buChar char="•"/>
            </a:pPr>
            <a:r>
              <a:rPr lang="en-US" dirty="0" smtClean="0"/>
              <a:t>ASA 80 </a:t>
            </a:r>
            <a:r>
              <a:rPr lang="en-US" dirty="0"/>
              <a:t>mg daily</a:t>
            </a:r>
          </a:p>
          <a:p>
            <a:r>
              <a:rPr lang="en-US" sz="1800" dirty="0" smtClean="0"/>
              <a:t>• </a:t>
            </a:r>
            <a:r>
              <a:rPr lang="en-US" sz="1800" b="1" dirty="0"/>
              <a:t>Physical exam</a:t>
            </a:r>
          </a:p>
          <a:p>
            <a:pPr lvl="1">
              <a:buFont typeface="Arial" panose="020B0604020202020204" pitchFamily="34" charset="0"/>
              <a:buChar char="•"/>
            </a:pPr>
            <a:r>
              <a:rPr lang="en-US" dirty="0" smtClean="0"/>
              <a:t>BP </a:t>
            </a:r>
            <a:r>
              <a:rPr lang="en-US" dirty="0"/>
              <a:t>= </a:t>
            </a:r>
            <a:r>
              <a:rPr lang="en-US" dirty="0" smtClean="0"/>
              <a:t>135/80 mg/dl  </a:t>
            </a:r>
            <a:r>
              <a:rPr lang="en-US" dirty="0"/>
              <a:t>P = 68 </a:t>
            </a:r>
            <a:r>
              <a:rPr lang="en-US" dirty="0" smtClean="0"/>
              <a:t> BMI </a:t>
            </a:r>
            <a:r>
              <a:rPr lang="en-US" dirty="0"/>
              <a:t>= 30.2</a:t>
            </a:r>
          </a:p>
          <a:p>
            <a:pPr lvl="1">
              <a:buFont typeface="Arial" panose="020B0604020202020204" pitchFamily="34" charset="0"/>
              <a:buChar char="•"/>
            </a:pPr>
            <a:r>
              <a:rPr lang="en-US" dirty="0" smtClean="0"/>
              <a:t>evidence </a:t>
            </a:r>
            <a:r>
              <a:rPr lang="en-US" dirty="0"/>
              <a:t>of early background retinopathy</a:t>
            </a:r>
          </a:p>
          <a:p>
            <a:pPr lvl="1">
              <a:buFont typeface="Arial" panose="020B0604020202020204" pitchFamily="34" charset="0"/>
              <a:buChar char="•"/>
            </a:pPr>
            <a:r>
              <a:rPr lang="en-US" dirty="0" smtClean="0"/>
              <a:t> </a:t>
            </a:r>
            <a:r>
              <a:rPr lang="en-US" dirty="0"/>
              <a:t>Legs with 1+ edema</a:t>
            </a:r>
          </a:p>
          <a:p>
            <a:pPr lvl="1">
              <a:buFont typeface="Arial" panose="020B0604020202020204" pitchFamily="34" charset="0"/>
              <a:buChar char="•"/>
            </a:pPr>
            <a:r>
              <a:rPr lang="en-US" dirty="0" smtClean="0"/>
              <a:t>Reduced </a:t>
            </a:r>
            <a:r>
              <a:rPr lang="en-US" dirty="0"/>
              <a:t>sensation in feet without </a:t>
            </a:r>
            <a:r>
              <a:rPr lang="en-US" dirty="0" smtClean="0"/>
              <a:t>lesions</a:t>
            </a:r>
            <a:endParaRPr lang="en-US" sz="1600" dirty="0"/>
          </a:p>
        </p:txBody>
      </p:sp>
    </p:spTree>
    <p:extLst>
      <p:ext uri="{BB962C8B-B14F-4D97-AF65-F5344CB8AC3E}">
        <p14:creationId xmlns:p14="http://schemas.microsoft.com/office/powerpoint/2010/main" val="28018291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104" y="286603"/>
            <a:ext cx="10268576" cy="1450757"/>
          </a:xfrm>
        </p:spPr>
        <p:txBody>
          <a:bodyPr>
            <a:normAutofit/>
          </a:bodyPr>
          <a:lstStyle/>
          <a:p>
            <a:r>
              <a:rPr lang="en-US" sz="4400" b="1" dirty="0" smtClean="0"/>
              <a:t>Case2:</a:t>
            </a:r>
            <a:endParaRPr lang="en-US" sz="4400" b="1" dirty="0"/>
          </a:p>
        </p:txBody>
      </p:sp>
      <p:sp>
        <p:nvSpPr>
          <p:cNvPr id="3" name="Content Placeholder 2"/>
          <p:cNvSpPr>
            <a:spLocks noGrp="1"/>
          </p:cNvSpPr>
          <p:nvPr>
            <p:ph idx="1"/>
          </p:nvPr>
        </p:nvSpPr>
        <p:spPr>
          <a:xfrm>
            <a:off x="812042" y="1845734"/>
            <a:ext cx="10343638" cy="4023360"/>
          </a:xfrm>
        </p:spPr>
        <p:txBody>
          <a:bodyPr/>
          <a:lstStyle/>
          <a:p>
            <a:r>
              <a:rPr lang="en-US" b="1" dirty="0"/>
              <a:t>Labs</a:t>
            </a:r>
          </a:p>
          <a:p>
            <a:r>
              <a:rPr lang="en-US" dirty="0" smtClean="0"/>
              <a:t>A1C </a:t>
            </a:r>
            <a:r>
              <a:rPr lang="en-US" dirty="0"/>
              <a:t>= 7.4 </a:t>
            </a:r>
            <a:r>
              <a:rPr lang="en-US" dirty="0" smtClean="0"/>
              <a:t>%</a:t>
            </a:r>
          </a:p>
          <a:p>
            <a:pPr marL="0" indent="0">
              <a:buNone/>
            </a:pPr>
            <a:r>
              <a:rPr lang="en-US" dirty="0" smtClean="0"/>
              <a:t> </a:t>
            </a:r>
            <a:r>
              <a:rPr lang="en-US" dirty="0"/>
              <a:t>Albumin Creatinine ratio = 45 mcg/mg</a:t>
            </a:r>
          </a:p>
          <a:p>
            <a:r>
              <a:rPr lang="en-US" dirty="0" smtClean="0"/>
              <a:t>Sodium </a:t>
            </a:r>
            <a:r>
              <a:rPr lang="en-US" dirty="0"/>
              <a:t>= 141 </a:t>
            </a:r>
            <a:endParaRPr lang="en-US" dirty="0" smtClean="0"/>
          </a:p>
          <a:p>
            <a:r>
              <a:rPr lang="en-US" dirty="0" smtClean="0"/>
              <a:t>Potassium </a:t>
            </a:r>
            <a:r>
              <a:rPr lang="en-US" dirty="0"/>
              <a:t>= 4.3</a:t>
            </a:r>
          </a:p>
          <a:p>
            <a:r>
              <a:rPr lang="en-US" dirty="0" smtClean="0"/>
              <a:t>Creatinine </a:t>
            </a:r>
            <a:r>
              <a:rPr lang="en-US" dirty="0"/>
              <a:t>= 1.23 </a:t>
            </a:r>
            <a:r>
              <a:rPr lang="en-US" dirty="0" smtClean="0"/>
              <a:t>   </a:t>
            </a:r>
            <a:r>
              <a:rPr lang="en-US" dirty="0" err="1" smtClean="0"/>
              <a:t>eGFR</a:t>
            </a:r>
            <a:r>
              <a:rPr lang="en-US" dirty="0" smtClean="0"/>
              <a:t> </a:t>
            </a:r>
            <a:r>
              <a:rPr lang="en-US" dirty="0"/>
              <a:t>= 58 cc/min</a:t>
            </a:r>
          </a:p>
          <a:p>
            <a:pPr marL="0" indent="0">
              <a:buNone/>
            </a:pPr>
            <a:r>
              <a:rPr lang="en-US" dirty="0" smtClean="0"/>
              <a:t> </a:t>
            </a:r>
            <a:r>
              <a:rPr lang="en-US" dirty="0"/>
              <a:t>LDL = 66 mg/</a:t>
            </a:r>
            <a:r>
              <a:rPr lang="en-US" dirty="0" err="1"/>
              <a:t>dL</a:t>
            </a:r>
            <a:r>
              <a:rPr lang="en-US" dirty="0"/>
              <a:t> </a:t>
            </a:r>
            <a:r>
              <a:rPr lang="en-US" dirty="0" smtClean="0"/>
              <a:t>,HDL </a:t>
            </a:r>
            <a:r>
              <a:rPr lang="en-US" dirty="0"/>
              <a:t>= </a:t>
            </a:r>
            <a:r>
              <a:rPr lang="en-US" dirty="0" smtClean="0"/>
              <a:t>38 mg/dl,</a:t>
            </a:r>
            <a:r>
              <a:rPr lang="en-US" dirty="0"/>
              <a:t> </a:t>
            </a:r>
            <a:r>
              <a:rPr lang="en-US" dirty="0" smtClean="0"/>
              <a:t>Triglycerides </a:t>
            </a:r>
            <a:r>
              <a:rPr lang="en-US" dirty="0"/>
              <a:t>= 198 </a:t>
            </a:r>
            <a:r>
              <a:rPr lang="en-US" dirty="0" smtClean="0"/>
              <a:t>mg/</a:t>
            </a:r>
            <a:r>
              <a:rPr lang="en-US" dirty="0" err="1" smtClean="0"/>
              <a:t>dL</a:t>
            </a:r>
            <a:endParaRPr lang="en-US" dirty="0"/>
          </a:p>
        </p:txBody>
      </p:sp>
    </p:spTree>
    <p:extLst>
      <p:ext uri="{BB962C8B-B14F-4D97-AF65-F5344CB8AC3E}">
        <p14:creationId xmlns:p14="http://schemas.microsoft.com/office/powerpoint/2010/main" val="16398466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Case2</a:t>
            </a:r>
            <a:endParaRPr lang="en-US" sz="4400" b="1" dirty="0"/>
          </a:p>
        </p:txBody>
      </p:sp>
      <p:graphicFrame>
        <p:nvGraphicFramePr>
          <p:cNvPr id="4" name="Content Placeholder 3"/>
          <p:cNvGraphicFramePr>
            <a:graphicFrameLocks noGrp="1"/>
          </p:cNvGraphicFramePr>
          <p:nvPr>
            <p:ph idx="1"/>
            <p:extLst/>
          </p:nvPr>
        </p:nvGraphicFramePr>
        <p:xfrm>
          <a:off x="1798775" y="2278072"/>
          <a:ext cx="8761863" cy="4389120"/>
        </p:xfrm>
        <a:graphic>
          <a:graphicData uri="http://schemas.openxmlformats.org/drawingml/2006/table">
            <a:tbl>
              <a:tblPr firstRow="1" bandRow="1">
                <a:tableStyleId>{5C22544A-7EE6-4342-B048-85BDC9FD1C3A}</a:tableStyleId>
              </a:tblPr>
              <a:tblGrid>
                <a:gridCol w="1660547">
                  <a:extLst>
                    <a:ext uri="{9D8B030D-6E8A-4147-A177-3AD203B41FA5}">
                      <a16:colId xmlns:a16="http://schemas.microsoft.com/office/drawing/2014/main" val="20000"/>
                    </a:ext>
                  </a:extLst>
                </a:gridCol>
                <a:gridCol w="2058626">
                  <a:extLst>
                    <a:ext uri="{9D8B030D-6E8A-4147-A177-3AD203B41FA5}">
                      <a16:colId xmlns:a16="http://schemas.microsoft.com/office/drawing/2014/main" val="20001"/>
                    </a:ext>
                  </a:extLst>
                </a:gridCol>
                <a:gridCol w="1859585">
                  <a:extLst>
                    <a:ext uri="{9D8B030D-6E8A-4147-A177-3AD203B41FA5}">
                      <a16:colId xmlns:a16="http://schemas.microsoft.com/office/drawing/2014/main" val="20002"/>
                    </a:ext>
                  </a:extLst>
                </a:gridCol>
                <a:gridCol w="1388424">
                  <a:extLst>
                    <a:ext uri="{9D8B030D-6E8A-4147-A177-3AD203B41FA5}">
                      <a16:colId xmlns:a16="http://schemas.microsoft.com/office/drawing/2014/main" val="20003"/>
                    </a:ext>
                  </a:extLst>
                </a:gridCol>
                <a:gridCol w="1794681">
                  <a:extLst>
                    <a:ext uri="{9D8B030D-6E8A-4147-A177-3AD203B41FA5}">
                      <a16:colId xmlns:a16="http://schemas.microsoft.com/office/drawing/2014/main" val="20004"/>
                    </a:ext>
                  </a:extLst>
                </a:gridCol>
              </a:tblGrid>
              <a:tr h="290486">
                <a:tc>
                  <a:txBody>
                    <a:bodyPr/>
                    <a:lstStyle/>
                    <a:p>
                      <a:pPr algn="ctr"/>
                      <a:r>
                        <a:rPr lang="en-US" sz="1600" dirty="0" smtClean="0"/>
                        <a:t>Day</a:t>
                      </a:r>
                      <a:endParaRPr lang="en-US" sz="1600" dirty="0"/>
                    </a:p>
                  </a:txBody>
                  <a:tcPr/>
                </a:tc>
                <a:tc>
                  <a:txBody>
                    <a:bodyPr/>
                    <a:lstStyle/>
                    <a:p>
                      <a:pPr algn="ctr"/>
                      <a:r>
                        <a:rPr lang="en-US" sz="1600" dirty="0" smtClean="0"/>
                        <a:t>Night 2-4 AM</a:t>
                      </a:r>
                      <a:endParaRPr lang="en-US" sz="1600" dirty="0"/>
                    </a:p>
                  </a:txBody>
                  <a:tcPr/>
                </a:tc>
                <a:tc>
                  <a:txBody>
                    <a:bodyPr/>
                    <a:lstStyle/>
                    <a:p>
                      <a:pPr algn="ctr"/>
                      <a:r>
                        <a:rPr lang="en-US" sz="1600" dirty="0" smtClean="0"/>
                        <a:t>FBS </a:t>
                      </a:r>
                      <a:endParaRPr lang="en-US" sz="1600" dirty="0"/>
                    </a:p>
                  </a:txBody>
                  <a:tcPr/>
                </a:tc>
                <a:tc>
                  <a:txBody>
                    <a:bodyPr/>
                    <a:lstStyle/>
                    <a:p>
                      <a:pPr algn="ctr"/>
                      <a:r>
                        <a:rPr lang="en-US" sz="1600" dirty="0" smtClean="0"/>
                        <a:t>Bedtime</a:t>
                      </a:r>
                      <a:endParaRPr lang="en-US" sz="1600" dirty="0"/>
                    </a:p>
                  </a:txBody>
                  <a:tcPr/>
                </a:tc>
                <a:tc>
                  <a:txBody>
                    <a:bodyPr/>
                    <a:lstStyle/>
                    <a:p>
                      <a:pPr algn="ctr"/>
                      <a:r>
                        <a:rPr lang="en-US" sz="1600" dirty="0" smtClean="0"/>
                        <a:t>Symptom</a:t>
                      </a:r>
                      <a:endParaRPr lang="en-US" sz="1600" dirty="0"/>
                    </a:p>
                  </a:txBody>
                  <a:tcPr/>
                </a:tc>
                <a:extLst>
                  <a:ext uri="{0D108BD9-81ED-4DB2-BD59-A6C34878D82A}">
                    <a16:rowId xmlns:a16="http://schemas.microsoft.com/office/drawing/2014/main" val="10000"/>
                  </a:ext>
                </a:extLst>
              </a:tr>
              <a:tr h="501748">
                <a:tc>
                  <a:txBody>
                    <a:bodyPr/>
                    <a:lstStyle/>
                    <a:p>
                      <a:pPr algn="ctr"/>
                      <a:r>
                        <a:rPr lang="en-US" sz="1600" dirty="0" smtClean="0"/>
                        <a:t>Saturday</a:t>
                      </a:r>
                      <a:endParaRPr lang="en-US" sz="1600" dirty="0"/>
                    </a:p>
                  </a:txBody>
                  <a:tcPr/>
                </a:tc>
                <a:tc>
                  <a:txBody>
                    <a:bodyPr/>
                    <a:lstStyle/>
                    <a:p>
                      <a:pPr algn="ctr"/>
                      <a:endParaRPr lang="en-US" sz="1600" dirty="0"/>
                    </a:p>
                  </a:txBody>
                  <a:tcPr/>
                </a:tc>
                <a:tc>
                  <a:txBody>
                    <a:bodyPr/>
                    <a:lstStyle/>
                    <a:p>
                      <a:pPr algn="ctr"/>
                      <a:r>
                        <a:rPr lang="en-US" sz="1600" dirty="0" smtClean="0"/>
                        <a:t>145 mg/dl</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174mg/dl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59mg/dl</a:t>
                      </a:r>
                    </a:p>
                    <a:p>
                      <a:pPr algn="ctr"/>
                      <a:endParaRPr lang="en-US" sz="1600" dirty="0"/>
                    </a:p>
                  </a:txBody>
                  <a:tcPr/>
                </a:tc>
                <a:extLst>
                  <a:ext uri="{0D108BD9-81ED-4DB2-BD59-A6C34878D82A}">
                    <a16:rowId xmlns:a16="http://schemas.microsoft.com/office/drawing/2014/main" val="10001"/>
                  </a:ext>
                </a:extLst>
              </a:tr>
              <a:tr h="501748">
                <a:tc>
                  <a:txBody>
                    <a:bodyPr/>
                    <a:lstStyle/>
                    <a:p>
                      <a:pPr algn="ctr"/>
                      <a:r>
                        <a:rPr lang="en-US" sz="1600" dirty="0" smtClean="0"/>
                        <a:t>Sunday</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82 mg/dl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105 mg/dl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159 mg/dl</a:t>
                      </a:r>
                    </a:p>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2"/>
                  </a:ext>
                </a:extLst>
              </a:tr>
              <a:tr h="501748">
                <a:tc>
                  <a:txBody>
                    <a:bodyPr/>
                    <a:lstStyle/>
                    <a:p>
                      <a:pPr algn="ctr"/>
                      <a:r>
                        <a:rPr lang="en-US" sz="1600" dirty="0" smtClean="0"/>
                        <a:t>Monday</a:t>
                      </a:r>
                      <a:endParaRPr lang="en-US" sz="1600" dirty="0"/>
                    </a:p>
                  </a:txBody>
                  <a:tcPr/>
                </a:tc>
                <a:tc>
                  <a:txBody>
                    <a:bodyPr/>
                    <a:lstStyle/>
                    <a:p>
                      <a:pPr algn="ctr"/>
                      <a:endParaRPr lang="en-US" sz="1600" dirty="0"/>
                    </a:p>
                  </a:txBody>
                  <a:tcPr/>
                </a:tc>
                <a:tc>
                  <a:txBody>
                    <a:bodyPr/>
                    <a:lstStyle/>
                    <a:p>
                      <a:pPr algn="ctr"/>
                      <a:r>
                        <a:rPr lang="en-US" sz="1600" dirty="0" smtClean="0"/>
                        <a:t>172 mg/dl</a:t>
                      </a:r>
                      <a:endParaRPr lang="en-US" sz="1600" dirty="0"/>
                    </a:p>
                  </a:txBody>
                  <a:tcPr/>
                </a:tc>
                <a:tc>
                  <a:txBody>
                    <a:bodyPr/>
                    <a:lstStyle/>
                    <a:p>
                      <a:pPr algn="ctr"/>
                      <a:r>
                        <a:rPr lang="en-US" sz="1600" dirty="0" smtClean="0"/>
                        <a:t>147 mg/dl</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62 mg/dl</a:t>
                      </a:r>
                    </a:p>
                    <a:p>
                      <a:pPr algn="ctr"/>
                      <a:r>
                        <a:rPr lang="en-US" sz="1600" dirty="0" smtClean="0"/>
                        <a:t>At 2:30 am</a:t>
                      </a:r>
                      <a:endParaRPr lang="en-US" sz="1600" dirty="0"/>
                    </a:p>
                  </a:txBody>
                  <a:tcPr/>
                </a:tc>
                <a:extLst>
                  <a:ext uri="{0D108BD9-81ED-4DB2-BD59-A6C34878D82A}">
                    <a16:rowId xmlns:a16="http://schemas.microsoft.com/office/drawing/2014/main" val="10003"/>
                  </a:ext>
                </a:extLst>
              </a:tr>
              <a:tr h="501748">
                <a:tc>
                  <a:txBody>
                    <a:bodyPr/>
                    <a:lstStyle/>
                    <a:p>
                      <a:pPr algn="ctr"/>
                      <a:r>
                        <a:rPr lang="en-US" sz="1600" dirty="0" smtClean="0"/>
                        <a:t>Tuesday</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89 mg/dl</a:t>
                      </a:r>
                    </a:p>
                    <a:p>
                      <a:pPr algn="ctr"/>
                      <a:endParaRPr lang="en-US" sz="1600" dirty="0"/>
                    </a:p>
                  </a:txBody>
                  <a:tcPr/>
                </a:tc>
                <a:tc>
                  <a:txBody>
                    <a:bodyPr/>
                    <a:lstStyle/>
                    <a:p>
                      <a:pPr algn="ctr"/>
                      <a:r>
                        <a:rPr lang="en-US" sz="1600" dirty="0" smtClean="0"/>
                        <a:t>137 mg/dl</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133 mg/dl</a:t>
                      </a:r>
                    </a:p>
                    <a:p>
                      <a:pPr algn="ctr"/>
                      <a:endParaRPr lang="en-US" sz="1600" dirty="0"/>
                    </a:p>
                  </a:txBody>
                  <a:tcPr/>
                </a:tc>
                <a:tc>
                  <a:txBody>
                    <a:bodyPr/>
                    <a:lstStyle/>
                    <a:p>
                      <a:pPr algn="ctr"/>
                      <a:endParaRPr lang="en-US" sz="1600"/>
                    </a:p>
                  </a:txBody>
                  <a:tcPr/>
                </a:tc>
                <a:extLst>
                  <a:ext uri="{0D108BD9-81ED-4DB2-BD59-A6C34878D82A}">
                    <a16:rowId xmlns:a16="http://schemas.microsoft.com/office/drawing/2014/main" val="10004"/>
                  </a:ext>
                </a:extLst>
              </a:tr>
              <a:tr h="501748">
                <a:tc>
                  <a:txBody>
                    <a:bodyPr/>
                    <a:lstStyle/>
                    <a:p>
                      <a:pPr algn="ctr"/>
                      <a:r>
                        <a:rPr lang="en-US" sz="1600" dirty="0" smtClean="0"/>
                        <a:t>Wednesday</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78 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126 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172 mg/dl</a:t>
                      </a:r>
                    </a:p>
                    <a:p>
                      <a:pPr algn="ctr"/>
                      <a:endParaRPr lang="en-US" sz="1600" dirty="0"/>
                    </a:p>
                  </a:txBody>
                  <a:tcPr/>
                </a:tc>
                <a:tc>
                  <a:txBody>
                    <a:bodyPr/>
                    <a:lstStyle/>
                    <a:p>
                      <a:pPr algn="ctr"/>
                      <a:endParaRPr lang="en-US" sz="1600"/>
                    </a:p>
                  </a:txBody>
                  <a:tcPr/>
                </a:tc>
                <a:extLst>
                  <a:ext uri="{0D108BD9-81ED-4DB2-BD59-A6C34878D82A}">
                    <a16:rowId xmlns:a16="http://schemas.microsoft.com/office/drawing/2014/main" val="10005"/>
                  </a:ext>
                </a:extLst>
              </a:tr>
              <a:tr h="501748">
                <a:tc>
                  <a:txBody>
                    <a:bodyPr/>
                    <a:lstStyle/>
                    <a:p>
                      <a:pPr algn="ctr"/>
                      <a:r>
                        <a:rPr lang="en-US" sz="1600" dirty="0" smtClean="0"/>
                        <a:t>Thursday</a:t>
                      </a:r>
                      <a:endParaRPr lang="en-US" sz="1600" dirty="0"/>
                    </a:p>
                  </a:txBody>
                  <a:tcPr/>
                </a:tc>
                <a:tc>
                  <a:txBody>
                    <a:bodyPr/>
                    <a:lstStyle/>
                    <a:p>
                      <a:pPr algn="ctr"/>
                      <a:endParaRPr lang="en-US" sz="160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139 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126 mg/dl</a:t>
                      </a:r>
                    </a:p>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6"/>
                  </a:ext>
                </a:extLst>
              </a:tr>
              <a:tr h="501748">
                <a:tc>
                  <a:txBody>
                    <a:bodyPr/>
                    <a:lstStyle/>
                    <a:p>
                      <a:pPr algn="ctr"/>
                      <a:r>
                        <a:rPr lang="en-US" sz="1600" dirty="0" smtClean="0"/>
                        <a:t>Friday</a:t>
                      </a: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102 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143 mg/dl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179 mg/dl</a:t>
                      </a:r>
                    </a:p>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10007"/>
                  </a:ext>
                </a:extLst>
              </a:tr>
            </a:tbl>
          </a:graphicData>
        </a:graphic>
      </p:graphicFrame>
      <p:sp>
        <p:nvSpPr>
          <p:cNvPr id="5" name="TextBox 4"/>
          <p:cNvSpPr txBox="1"/>
          <p:nvPr/>
        </p:nvSpPr>
        <p:spPr>
          <a:xfrm>
            <a:off x="511791" y="1823050"/>
            <a:ext cx="5070143" cy="646331"/>
          </a:xfrm>
          <a:prstGeom prst="rect">
            <a:avLst/>
          </a:prstGeom>
          <a:noFill/>
        </p:spPr>
        <p:txBody>
          <a:bodyPr wrap="square" rtlCol="0">
            <a:spAutoFit/>
          </a:bodyPr>
          <a:lstStyle/>
          <a:p>
            <a:r>
              <a:rPr lang="en-US" dirty="0" smtClean="0"/>
              <a:t>The patients tests </a:t>
            </a:r>
            <a:r>
              <a:rPr lang="en-US" dirty="0"/>
              <a:t>his glucose for a week as noted below:</a:t>
            </a:r>
          </a:p>
        </p:txBody>
      </p:sp>
    </p:spTree>
    <p:extLst>
      <p:ext uri="{BB962C8B-B14F-4D97-AF65-F5344CB8AC3E}">
        <p14:creationId xmlns:p14="http://schemas.microsoft.com/office/powerpoint/2010/main" val="26566235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Case2(Discussion)</a:t>
            </a:r>
            <a:endParaRPr lang="en-US" sz="4000" b="1" dirty="0"/>
          </a:p>
        </p:txBody>
      </p:sp>
      <p:sp>
        <p:nvSpPr>
          <p:cNvPr id="3" name="Content Placeholder 2"/>
          <p:cNvSpPr>
            <a:spLocks noGrp="1"/>
          </p:cNvSpPr>
          <p:nvPr>
            <p:ph idx="1"/>
          </p:nvPr>
        </p:nvSpPr>
        <p:spPr/>
        <p:txBody>
          <a:bodyPr/>
          <a:lstStyle/>
          <a:p>
            <a:r>
              <a:rPr lang="en-US" dirty="0"/>
              <a:t>His morning glucose values are not low.</a:t>
            </a:r>
          </a:p>
          <a:p>
            <a:r>
              <a:rPr lang="en-US" dirty="0" smtClean="0"/>
              <a:t> </a:t>
            </a:r>
            <a:r>
              <a:rPr lang="en-US" dirty="0"/>
              <a:t>Average = 138 mg/</a:t>
            </a:r>
            <a:r>
              <a:rPr lang="en-US" dirty="0" err="1"/>
              <a:t>dL</a:t>
            </a:r>
            <a:endParaRPr lang="en-US" dirty="0"/>
          </a:p>
          <a:p>
            <a:r>
              <a:rPr lang="en-US" dirty="0"/>
              <a:t>• He requires relatively intensive therapy to maintain his </a:t>
            </a:r>
            <a:r>
              <a:rPr lang="en-US" dirty="0" smtClean="0"/>
              <a:t>A1C near </a:t>
            </a:r>
            <a:r>
              <a:rPr lang="en-US" dirty="0"/>
              <a:t>a modified </a:t>
            </a:r>
            <a:r>
              <a:rPr lang="en-US" dirty="0" smtClean="0"/>
              <a:t>7-7.5% </a:t>
            </a:r>
            <a:r>
              <a:rPr lang="en-US" dirty="0"/>
              <a:t>goal.</a:t>
            </a:r>
          </a:p>
          <a:p>
            <a:r>
              <a:rPr lang="en-US" dirty="0"/>
              <a:t>• Basal insulin serves a good purpose in this patient.</a:t>
            </a:r>
          </a:p>
          <a:p>
            <a:endParaRPr lang="en-US" dirty="0"/>
          </a:p>
        </p:txBody>
      </p:sp>
    </p:spTree>
    <p:extLst>
      <p:ext uri="{BB962C8B-B14F-4D97-AF65-F5344CB8AC3E}">
        <p14:creationId xmlns:p14="http://schemas.microsoft.com/office/powerpoint/2010/main" val="2558790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Case2:</a:t>
            </a:r>
            <a:endParaRPr lang="en-US" sz="4400" dirty="0"/>
          </a:p>
        </p:txBody>
      </p:sp>
      <p:sp>
        <p:nvSpPr>
          <p:cNvPr id="3" name="Content Placeholder 2"/>
          <p:cNvSpPr>
            <a:spLocks noGrp="1"/>
          </p:cNvSpPr>
          <p:nvPr>
            <p:ph idx="1"/>
          </p:nvPr>
        </p:nvSpPr>
        <p:spPr/>
        <p:txBody>
          <a:bodyPr/>
          <a:lstStyle/>
          <a:p>
            <a:r>
              <a:rPr lang="en-US" dirty="0" smtClean="0"/>
              <a:t>What is your recommendation for this patient?</a:t>
            </a:r>
          </a:p>
          <a:p>
            <a:r>
              <a:rPr lang="en-US" dirty="0" smtClean="0"/>
              <a:t>(More </a:t>
            </a:r>
            <a:r>
              <a:rPr lang="en-US" dirty="0"/>
              <a:t>than one answer may be correct. Please select the approach you are most likely to take.)</a:t>
            </a:r>
          </a:p>
          <a:p>
            <a:endParaRPr lang="en-US" dirty="0"/>
          </a:p>
          <a:p>
            <a:r>
              <a:rPr lang="en-US" dirty="0" smtClean="0">
                <a:solidFill>
                  <a:schemeClr val="tx1"/>
                </a:solidFill>
              </a:rPr>
              <a:t>A)Decrease </a:t>
            </a:r>
            <a:r>
              <a:rPr lang="en-US" dirty="0">
                <a:solidFill>
                  <a:schemeClr val="tx1"/>
                </a:solidFill>
              </a:rPr>
              <a:t>the glargine U100 to avoid </a:t>
            </a:r>
            <a:r>
              <a:rPr lang="en-US" dirty="0" smtClean="0">
                <a:solidFill>
                  <a:schemeClr val="tx1"/>
                </a:solidFill>
              </a:rPr>
              <a:t>nocturnal hypoglycemia</a:t>
            </a:r>
          </a:p>
          <a:p>
            <a:r>
              <a:rPr lang="en-US" dirty="0" smtClean="0">
                <a:solidFill>
                  <a:schemeClr val="tx1"/>
                </a:solidFill>
              </a:rPr>
              <a:t>B)</a:t>
            </a:r>
            <a:r>
              <a:rPr lang="en-US" dirty="0">
                <a:solidFill>
                  <a:schemeClr val="tx1"/>
                </a:solidFill>
              </a:rPr>
              <a:t> Discontinue glargine U100 and add </a:t>
            </a:r>
            <a:r>
              <a:rPr lang="en-US" dirty="0" smtClean="0">
                <a:solidFill>
                  <a:schemeClr val="tx1"/>
                </a:solidFill>
              </a:rPr>
              <a:t>an OAD </a:t>
            </a:r>
          </a:p>
          <a:p>
            <a:r>
              <a:rPr lang="en-US" dirty="0" smtClean="0">
                <a:solidFill>
                  <a:schemeClr val="tx1"/>
                </a:solidFill>
              </a:rPr>
              <a:t>C)Change </a:t>
            </a:r>
            <a:r>
              <a:rPr lang="en-US" dirty="0">
                <a:solidFill>
                  <a:schemeClr val="tx1"/>
                </a:solidFill>
              </a:rPr>
              <a:t>glargine U100 </a:t>
            </a:r>
            <a:r>
              <a:rPr lang="en-US" dirty="0" smtClean="0">
                <a:solidFill>
                  <a:schemeClr val="tx1"/>
                </a:solidFill>
              </a:rPr>
              <a:t>to Toujeo(</a:t>
            </a:r>
            <a:r>
              <a:rPr lang="en-US" dirty="0">
                <a:solidFill>
                  <a:schemeClr val="tx1"/>
                </a:solidFill>
              </a:rPr>
              <a:t>glargine </a:t>
            </a:r>
            <a:r>
              <a:rPr lang="en-US" dirty="0" smtClean="0">
                <a:solidFill>
                  <a:schemeClr val="tx1"/>
                </a:solidFill>
              </a:rPr>
              <a:t>U300 )</a:t>
            </a:r>
          </a:p>
          <a:p>
            <a:r>
              <a:rPr lang="en-US" dirty="0" smtClean="0">
                <a:solidFill>
                  <a:schemeClr val="tx1"/>
                </a:solidFill>
              </a:rPr>
              <a:t>D)</a:t>
            </a:r>
            <a:r>
              <a:rPr lang="en-US" dirty="0"/>
              <a:t> </a:t>
            </a:r>
            <a:r>
              <a:rPr lang="en-US" dirty="0">
                <a:solidFill>
                  <a:schemeClr val="tx1"/>
                </a:solidFill>
              </a:rPr>
              <a:t>Add or increase snack at </a:t>
            </a:r>
            <a:r>
              <a:rPr lang="en-US" dirty="0" smtClean="0">
                <a:solidFill>
                  <a:schemeClr val="tx1"/>
                </a:solidFill>
              </a:rPr>
              <a:t>bedtime</a:t>
            </a:r>
          </a:p>
          <a:p>
            <a:r>
              <a:rPr lang="en-US" dirty="0" smtClean="0">
                <a:solidFill>
                  <a:schemeClr val="tx1"/>
                </a:solidFill>
              </a:rPr>
              <a:t>E) other actions</a:t>
            </a:r>
            <a:endParaRPr lang="en-US" dirty="0">
              <a:solidFill>
                <a:schemeClr val="tx1"/>
              </a:solidFill>
            </a:endParaRPr>
          </a:p>
        </p:txBody>
      </p:sp>
    </p:spTree>
    <p:extLst>
      <p:ext uri="{BB962C8B-B14F-4D97-AF65-F5344CB8AC3E}">
        <p14:creationId xmlns:p14="http://schemas.microsoft.com/office/powerpoint/2010/main" val="14331816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Case2(Discussion)</a:t>
            </a:r>
            <a:endParaRPr lang="en-US" sz="4400"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1800" dirty="0"/>
              <a:t>Add or increase snack at bedtime</a:t>
            </a:r>
          </a:p>
          <a:p>
            <a:r>
              <a:rPr lang="en-US" sz="1800" dirty="0"/>
              <a:t>– In an obese individual you don’t want to add unnecessary calories</a:t>
            </a:r>
          </a:p>
          <a:p>
            <a:r>
              <a:rPr lang="en-US" sz="1800" dirty="0"/>
              <a:t>– We prefer not to create iatrogenic hypoglycemia and then add </a:t>
            </a:r>
            <a:r>
              <a:rPr lang="en-US" sz="1800" dirty="0" smtClean="0"/>
              <a:t>an intervention </a:t>
            </a:r>
            <a:r>
              <a:rPr lang="en-US" sz="1800" dirty="0"/>
              <a:t>to prevent it</a:t>
            </a:r>
          </a:p>
          <a:p>
            <a:r>
              <a:rPr lang="en-US" sz="1800" dirty="0"/>
              <a:t>• </a:t>
            </a:r>
            <a:r>
              <a:rPr lang="en-US" sz="1800" dirty="0" smtClean="0"/>
              <a:t>Back to OAD such as SGLT2 </a:t>
            </a:r>
            <a:r>
              <a:rPr lang="en-US" sz="1800" dirty="0"/>
              <a:t>inhibitor</a:t>
            </a:r>
          </a:p>
          <a:p>
            <a:pPr marL="0" indent="0">
              <a:buNone/>
            </a:pPr>
            <a:r>
              <a:rPr lang="en-US" sz="1800" dirty="0" smtClean="0"/>
              <a:t> -substituting a SGLT2 </a:t>
            </a:r>
            <a:r>
              <a:rPr lang="en-US" sz="1800" dirty="0"/>
              <a:t>inhibitor for basal insulin generally will lead to less </a:t>
            </a:r>
            <a:r>
              <a:rPr lang="en-US" sz="1800" dirty="0" smtClean="0"/>
              <a:t>glucose reduction</a:t>
            </a:r>
            <a:r>
              <a:rPr lang="en-US" sz="1800" dirty="0"/>
              <a:t>.</a:t>
            </a:r>
          </a:p>
          <a:p>
            <a:r>
              <a:rPr lang="en-US" sz="1800" dirty="0" smtClean="0"/>
              <a:t>-Not </a:t>
            </a:r>
            <a:r>
              <a:rPr lang="en-US" sz="1800" dirty="0"/>
              <a:t>a good option since the patients is on 38 units of </a:t>
            </a:r>
            <a:r>
              <a:rPr lang="en-US" sz="1800" dirty="0" smtClean="0"/>
              <a:t>insulin</a:t>
            </a:r>
          </a:p>
          <a:p>
            <a:pPr>
              <a:buFont typeface="Arial" panose="020B0604020202020204" pitchFamily="34" charset="0"/>
              <a:buChar char="•"/>
            </a:pPr>
            <a:r>
              <a:rPr lang="en-US" sz="1800" dirty="0" smtClean="0">
                <a:solidFill>
                  <a:schemeClr val="tx1"/>
                </a:solidFill>
              </a:rPr>
              <a:t>Change </a:t>
            </a:r>
            <a:r>
              <a:rPr lang="en-US" sz="1800" dirty="0">
                <a:solidFill>
                  <a:schemeClr val="tx1"/>
                </a:solidFill>
              </a:rPr>
              <a:t>glargine U100 to Toujeo</a:t>
            </a:r>
          </a:p>
          <a:p>
            <a:r>
              <a:rPr lang="en-US" sz="1800" dirty="0" smtClean="0"/>
              <a:t>Toujeo is associated </a:t>
            </a:r>
            <a:r>
              <a:rPr lang="en-US" sz="1800" dirty="0"/>
              <a:t>with a </a:t>
            </a:r>
            <a:r>
              <a:rPr lang="en-US" sz="1800" dirty="0" smtClean="0"/>
              <a:t>significantly lower </a:t>
            </a:r>
            <a:r>
              <a:rPr lang="en-US" sz="1800" dirty="0"/>
              <a:t>risk of nocturnal hypoglycemia and will maintain the same</a:t>
            </a:r>
          </a:p>
          <a:p>
            <a:r>
              <a:rPr lang="en-US" sz="1800" dirty="0" smtClean="0"/>
              <a:t>efficacy</a:t>
            </a:r>
            <a:endParaRPr lang="en-US" sz="1800" dirty="0"/>
          </a:p>
        </p:txBody>
      </p:sp>
    </p:spTree>
    <p:extLst>
      <p:ext uri="{BB962C8B-B14F-4D97-AF65-F5344CB8AC3E}">
        <p14:creationId xmlns:p14="http://schemas.microsoft.com/office/powerpoint/2010/main" val="1605372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68338" y="287338"/>
            <a:ext cx="11523662" cy="436562"/>
          </a:xfrm>
        </p:spPr>
        <p:txBody>
          <a:bodyPr>
            <a:noAutofit/>
          </a:bodyPr>
          <a:lstStyle/>
          <a:p>
            <a:r>
              <a:rPr lang="en-GB" sz="3200" b="1" dirty="0">
                <a:solidFill>
                  <a:schemeClr val="tx1"/>
                </a:solidFill>
              </a:rPr>
              <a:t>DELIVER-2: </a:t>
            </a:r>
            <a:r>
              <a:rPr lang="en-GB" sz="3200" dirty="0">
                <a:solidFill>
                  <a:schemeClr val="tx1"/>
                </a:solidFill>
              </a:rPr>
              <a:t>Evaluating clinical outcomes in T2DM patients switching BI</a:t>
            </a:r>
          </a:p>
        </p:txBody>
      </p:sp>
      <p:sp>
        <p:nvSpPr>
          <p:cNvPr id="4" name="Content Placeholder 3">
            <a:extLst>
              <a:ext uri="{FF2B5EF4-FFF2-40B4-BE49-F238E27FC236}">
                <a16:creationId xmlns:a16="http://schemas.microsoft.com/office/drawing/2014/main" id="{6442E9AD-B0BB-4D4B-B35E-5E4D0EE7ADDE}"/>
              </a:ext>
            </a:extLst>
          </p:cNvPr>
          <p:cNvSpPr>
            <a:spLocks noGrp="1"/>
          </p:cNvSpPr>
          <p:nvPr>
            <p:ph type="body" sz="quarter" idx="4294967295"/>
          </p:nvPr>
        </p:nvSpPr>
        <p:spPr>
          <a:xfrm>
            <a:off x="804863" y="1022350"/>
            <a:ext cx="11387137" cy="681038"/>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25000" lnSpcReduction="20000"/>
          </a:bodyPr>
          <a:lstStyle/>
          <a:p>
            <a:pPr marL="0" indent="0" algn="ctr">
              <a:spcAft>
                <a:spcPts val="0"/>
              </a:spcAft>
              <a:buNone/>
            </a:pPr>
            <a:r>
              <a:rPr lang="en-GB" sz="7200" dirty="0">
                <a:solidFill>
                  <a:schemeClr val="accent4">
                    <a:lumMod val="75000"/>
                  </a:schemeClr>
                </a:solidFill>
              </a:rPr>
              <a:t>Retrospective cohort study designed to evaluate clinical outcomes and health care utilization of T2DM patients </a:t>
            </a:r>
          </a:p>
          <a:p>
            <a:pPr marL="0" indent="0" algn="ctr">
              <a:buNone/>
            </a:pPr>
            <a:r>
              <a:rPr lang="en-GB" sz="7200" dirty="0">
                <a:solidFill>
                  <a:schemeClr val="accent4">
                    <a:lumMod val="75000"/>
                  </a:schemeClr>
                </a:solidFill>
              </a:rPr>
              <a:t>using BI who switched to either Gla-300 or another BI in real-world clinical practice settings</a:t>
            </a:r>
          </a:p>
          <a:p>
            <a:pPr marL="0" indent="0" algn="ctr">
              <a:buNone/>
            </a:pPr>
            <a:r>
              <a:rPr lang="en-GB" sz="1600" dirty="0">
                <a:solidFill>
                  <a:schemeClr val="accent4">
                    <a:lumMod val="75000"/>
                  </a:schemeClr>
                </a:solidFill>
              </a:rPr>
              <a:t> </a:t>
            </a:r>
          </a:p>
        </p:txBody>
      </p:sp>
      <p:sp>
        <p:nvSpPr>
          <p:cNvPr id="12" name="Rectangle 11">
            <a:extLst>
              <a:ext uri="{FF2B5EF4-FFF2-40B4-BE49-F238E27FC236}">
                <a16:creationId xmlns:a16="http://schemas.microsoft.com/office/drawing/2014/main" id="{9ECB8450-F866-4CF2-9CA4-84C26904779B}"/>
              </a:ext>
            </a:extLst>
          </p:cNvPr>
          <p:cNvSpPr/>
          <p:nvPr/>
        </p:nvSpPr>
        <p:spPr>
          <a:xfrm>
            <a:off x="6470148" y="2058917"/>
            <a:ext cx="4160683" cy="5865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r>
              <a:rPr lang="en-GB" sz="1600" dirty="0">
                <a:solidFill>
                  <a:srgbClr val="FFFFFF"/>
                </a:solidFill>
              </a:rPr>
              <a:t>Gla-300</a:t>
            </a:r>
            <a:br>
              <a:rPr lang="en-GB" sz="1600" dirty="0">
                <a:solidFill>
                  <a:srgbClr val="FFFFFF"/>
                </a:solidFill>
              </a:rPr>
            </a:br>
            <a:r>
              <a:rPr lang="en-GB" sz="1600" dirty="0">
                <a:solidFill>
                  <a:srgbClr val="FFFFFF"/>
                </a:solidFill>
              </a:rPr>
              <a:t>(n=2,196)</a:t>
            </a:r>
          </a:p>
        </p:txBody>
      </p:sp>
      <p:sp>
        <p:nvSpPr>
          <p:cNvPr id="13" name="Rectangle 12">
            <a:extLst>
              <a:ext uri="{FF2B5EF4-FFF2-40B4-BE49-F238E27FC236}">
                <a16:creationId xmlns:a16="http://schemas.microsoft.com/office/drawing/2014/main" id="{A5AB86AE-F693-462F-A3FF-ECFAFA695788}"/>
              </a:ext>
            </a:extLst>
          </p:cNvPr>
          <p:cNvSpPr/>
          <p:nvPr/>
        </p:nvSpPr>
        <p:spPr>
          <a:xfrm>
            <a:off x="6498431" y="3339887"/>
            <a:ext cx="4160681" cy="54989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r>
              <a:rPr lang="en-GB" sz="1600" dirty="0">
                <a:solidFill>
                  <a:srgbClr val="FFFFFF"/>
                </a:solidFill>
              </a:rPr>
              <a:t>Other BI (Gla-100, </a:t>
            </a:r>
            <a:r>
              <a:rPr lang="en-GB" sz="1600" dirty="0" err="1">
                <a:solidFill>
                  <a:srgbClr val="FFFFFF"/>
                </a:solidFill>
              </a:rPr>
              <a:t>IDet</a:t>
            </a:r>
            <a:r>
              <a:rPr lang="en-GB" sz="1600" dirty="0">
                <a:solidFill>
                  <a:srgbClr val="FFFFFF"/>
                </a:solidFill>
              </a:rPr>
              <a:t> or </a:t>
            </a:r>
            <a:r>
              <a:rPr lang="en-GB" sz="1600" dirty="0" err="1">
                <a:solidFill>
                  <a:srgbClr val="FFFFFF"/>
                </a:solidFill>
              </a:rPr>
              <a:t>IDeg</a:t>
            </a:r>
            <a:r>
              <a:rPr lang="en-GB" sz="1600" dirty="0">
                <a:solidFill>
                  <a:srgbClr val="FFFFFF"/>
                </a:solidFill>
              </a:rPr>
              <a:t>)</a:t>
            </a:r>
            <a:br>
              <a:rPr lang="en-GB" sz="1600" dirty="0">
                <a:solidFill>
                  <a:srgbClr val="FFFFFF"/>
                </a:solidFill>
              </a:rPr>
            </a:br>
            <a:r>
              <a:rPr lang="en-GB" sz="1600" dirty="0">
                <a:solidFill>
                  <a:srgbClr val="FFFFFF"/>
                </a:solidFill>
              </a:rPr>
              <a:t>(n=3,837)</a:t>
            </a:r>
          </a:p>
        </p:txBody>
      </p:sp>
      <p:cxnSp>
        <p:nvCxnSpPr>
          <p:cNvPr id="22" name="Straight Connector 21">
            <a:extLst>
              <a:ext uri="{FF2B5EF4-FFF2-40B4-BE49-F238E27FC236}">
                <a16:creationId xmlns:a16="http://schemas.microsoft.com/office/drawing/2014/main" id="{E4509FBC-3292-4F2C-96DF-D2877749A578}"/>
              </a:ext>
            </a:extLst>
          </p:cNvPr>
          <p:cNvCxnSpPr>
            <a:cxnSpLocks/>
            <a:stCxn id="12" idx="1"/>
            <a:endCxn id="8" idx="3"/>
          </p:cNvCxnSpPr>
          <p:nvPr/>
        </p:nvCxnSpPr>
        <p:spPr>
          <a:xfrm rot="10800000" flipV="1">
            <a:off x="5957395" y="2400291"/>
            <a:ext cx="512755" cy="617877"/>
          </a:xfrm>
          <a:prstGeom prst="bentConnector3">
            <a:avLst>
              <a:gd name="adj1" fmla="val 50000"/>
            </a:avLst>
          </a:prstGeom>
          <a:ln w="19050">
            <a:solidFill>
              <a:schemeClr val="accent4">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CA098F6A-2ACD-4A9D-A0D5-936E33AA791B}"/>
              </a:ext>
            </a:extLst>
          </p:cNvPr>
          <p:cNvCxnSpPr>
            <a:cxnSpLocks/>
          </p:cNvCxnSpPr>
          <p:nvPr/>
        </p:nvCxnSpPr>
        <p:spPr>
          <a:xfrm flipV="1">
            <a:off x="6197684" y="3725937"/>
            <a:ext cx="0" cy="489225"/>
          </a:xfrm>
          <a:prstGeom prst="straightConnector1">
            <a:avLst/>
          </a:prstGeom>
          <a:ln w="12700">
            <a:solidFill>
              <a:schemeClr val="accent4">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2680C23-5889-47CD-9BD9-D0783055B059}"/>
              </a:ext>
            </a:extLst>
          </p:cNvPr>
          <p:cNvSpPr txBox="1"/>
          <p:nvPr/>
        </p:nvSpPr>
        <p:spPr>
          <a:xfrm>
            <a:off x="5327732" y="4285728"/>
            <a:ext cx="1770833" cy="307777"/>
          </a:xfrm>
          <a:prstGeom prst="rect">
            <a:avLst/>
          </a:prstGeom>
          <a:noFill/>
        </p:spPr>
        <p:txBody>
          <a:bodyPr wrap="square" rtlCol="0">
            <a:spAutoFit/>
          </a:bodyPr>
          <a:lstStyle/>
          <a:p>
            <a:pPr algn="ctr" defTabSz="914377">
              <a:defRPr/>
            </a:pPr>
            <a:r>
              <a:rPr lang="en-GB" sz="1400" b="1" dirty="0">
                <a:solidFill>
                  <a:srgbClr val="595959"/>
                </a:solidFill>
              </a:rPr>
              <a:t>Basal insulin switch</a:t>
            </a:r>
          </a:p>
        </p:txBody>
      </p:sp>
      <p:sp>
        <p:nvSpPr>
          <p:cNvPr id="8" name="Rectangle 7">
            <a:extLst>
              <a:ext uri="{FF2B5EF4-FFF2-40B4-BE49-F238E27FC236}">
                <a16:creationId xmlns:a16="http://schemas.microsoft.com/office/drawing/2014/main" id="{A722801C-CE96-443F-86CD-2CCA1CF0D5C2}"/>
              </a:ext>
            </a:extLst>
          </p:cNvPr>
          <p:cNvSpPr/>
          <p:nvPr/>
        </p:nvSpPr>
        <p:spPr>
          <a:xfrm>
            <a:off x="1227315" y="1990705"/>
            <a:ext cx="4728831" cy="1955812"/>
          </a:xfrm>
          <a:prstGeom prst="rect">
            <a:avLst/>
          </a:pr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lIns="72000" tIns="108000" rIns="72000" bIns="108000" rtlCol="0" anchor="ctr"/>
          <a:lstStyle/>
          <a:p>
            <a:pPr algn="ctr" defTabSz="914377">
              <a:defRPr/>
            </a:pPr>
            <a:r>
              <a:rPr lang="en-GB" sz="1200" b="1" dirty="0">
                <a:solidFill>
                  <a:srgbClr val="596169">
                    <a:lumMod val="75000"/>
                  </a:srgbClr>
                </a:solidFill>
              </a:rPr>
              <a:t>Patient selection:</a:t>
            </a:r>
          </a:p>
          <a:p>
            <a:pPr marL="228594" indent="-228594" defTabSz="914377">
              <a:spcBef>
                <a:spcPts val="800"/>
              </a:spcBef>
              <a:buFont typeface="Arial" panose="020B0604020202020204" pitchFamily="34" charset="0"/>
              <a:buChar char="•"/>
              <a:defRPr/>
            </a:pPr>
            <a:r>
              <a:rPr lang="en-GB" sz="1200" dirty="0">
                <a:solidFill>
                  <a:srgbClr val="596169">
                    <a:lumMod val="75000"/>
                  </a:srgbClr>
                </a:solidFill>
              </a:rPr>
              <a:t>Adult patients with T2DM (at least 1 diagnosis record in the database at any time)</a:t>
            </a:r>
          </a:p>
          <a:p>
            <a:pPr marL="228594" indent="-228594" defTabSz="914377">
              <a:spcBef>
                <a:spcPts val="800"/>
              </a:spcBef>
              <a:buFont typeface="Arial" panose="020B0604020202020204" pitchFamily="34" charset="0"/>
              <a:buChar char="•"/>
              <a:defRPr/>
            </a:pPr>
            <a:r>
              <a:rPr lang="en-GB" sz="1200" dirty="0">
                <a:solidFill>
                  <a:srgbClr val="596169">
                    <a:lumMod val="75000"/>
                  </a:srgbClr>
                </a:solidFill>
              </a:rPr>
              <a:t>Basal insulin switch to Gla-300 U/mL / other BI (Gla-100, insulin </a:t>
            </a:r>
            <a:r>
              <a:rPr lang="en-GB" sz="1200" dirty="0" err="1">
                <a:solidFill>
                  <a:srgbClr val="596169">
                    <a:lumMod val="75000"/>
                  </a:srgbClr>
                </a:solidFill>
              </a:rPr>
              <a:t>detemir</a:t>
            </a:r>
            <a:r>
              <a:rPr lang="en-GB" sz="1200" dirty="0">
                <a:solidFill>
                  <a:srgbClr val="596169">
                    <a:lumMod val="75000"/>
                  </a:srgbClr>
                </a:solidFill>
              </a:rPr>
              <a:t>, insulin degludec); index date is the date of switching: March 1, 2015, through May 31, 2016</a:t>
            </a:r>
          </a:p>
          <a:p>
            <a:pPr marL="228594" indent="-228594" defTabSz="914377">
              <a:spcBef>
                <a:spcPts val="800"/>
              </a:spcBef>
              <a:buFont typeface="Arial" panose="020B0604020202020204" pitchFamily="34" charset="0"/>
              <a:buChar char="•"/>
              <a:defRPr/>
            </a:pPr>
            <a:r>
              <a:rPr lang="en-GB" sz="1200" dirty="0">
                <a:solidFill>
                  <a:srgbClr val="596169">
                    <a:lumMod val="75000"/>
                  </a:srgbClr>
                </a:solidFill>
              </a:rPr>
              <a:t>HbA1c level measurements available in the &lt;6-month baseline and &gt;90 day follow-up periods</a:t>
            </a:r>
          </a:p>
        </p:txBody>
      </p:sp>
      <p:cxnSp>
        <p:nvCxnSpPr>
          <p:cNvPr id="34" name="Straight Connector 21">
            <a:extLst>
              <a:ext uri="{FF2B5EF4-FFF2-40B4-BE49-F238E27FC236}">
                <a16:creationId xmlns:a16="http://schemas.microsoft.com/office/drawing/2014/main" id="{580B286B-76AD-44B3-A143-42BF8FF13643}"/>
              </a:ext>
            </a:extLst>
          </p:cNvPr>
          <p:cNvCxnSpPr>
            <a:cxnSpLocks/>
            <a:stCxn id="13" idx="1"/>
            <a:endCxn id="8" idx="3"/>
          </p:cNvCxnSpPr>
          <p:nvPr/>
        </p:nvCxnSpPr>
        <p:spPr>
          <a:xfrm rot="10800000">
            <a:off x="5956147" y="2968611"/>
            <a:ext cx="542285" cy="646224"/>
          </a:xfrm>
          <a:prstGeom prst="bentConnector3">
            <a:avLst>
              <a:gd name="adj1" fmla="val 50000"/>
            </a:avLst>
          </a:prstGeom>
          <a:ln w="19050">
            <a:solidFill>
              <a:schemeClr val="accent4">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1227316" y="4188509"/>
            <a:ext cx="4970369" cy="0"/>
          </a:xfrm>
          <a:prstGeom prst="straightConnector1">
            <a:avLst/>
          </a:prstGeom>
          <a:ln>
            <a:headEnd type="triangle"/>
            <a:tailEnd type="triangle"/>
          </a:ln>
          <a:effectLst/>
        </p:spPr>
        <p:style>
          <a:lnRef idx="2">
            <a:schemeClr val="accent4"/>
          </a:lnRef>
          <a:fillRef idx="0">
            <a:schemeClr val="accent4"/>
          </a:fillRef>
          <a:effectRef idx="1">
            <a:schemeClr val="accent4"/>
          </a:effectRef>
          <a:fontRef idx="minor">
            <a:schemeClr val="tx1"/>
          </a:fontRef>
        </p:style>
      </p:cxnSp>
      <p:sp>
        <p:nvSpPr>
          <p:cNvPr id="40" name="TextBox 39">
            <a:extLst>
              <a:ext uri="{FF2B5EF4-FFF2-40B4-BE49-F238E27FC236}">
                <a16:creationId xmlns:a16="http://schemas.microsoft.com/office/drawing/2014/main" id="{02680C23-5889-47CD-9BD9-D0783055B059}"/>
              </a:ext>
            </a:extLst>
          </p:cNvPr>
          <p:cNvSpPr txBox="1"/>
          <p:nvPr/>
        </p:nvSpPr>
        <p:spPr>
          <a:xfrm>
            <a:off x="1887611" y="4188509"/>
            <a:ext cx="3408236" cy="307777"/>
          </a:xfrm>
          <a:prstGeom prst="rect">
            <a:avLst/>
          </a:prstGeom>
          <a:noFill/>
        </p:spPr>
        <p:txBody>
          <a:bodyPr wrap="square" rtlCol="0">
            <a:spAutoFit/>
          </a:bodyPr>
          <a:lstStyle/>
          <a:p>
            <a:pPr algn="ctr" defTabSz="914377">
              <a:defRPr/>
            </a:pPr>
            <a:r>
              <a:rPr lang="en-GB" sz="1400" b="1" dirty="0">
                <a:solidFill>
                  <a:srgbClr val="595959"/>
                </a:solidFill>
              </a:rPr>
              <a:t>12-month pre-switch baseline period</a:t>
            </a:r>
          </a:p>
        </p:txBody>
      </p:sp>
      <p:cxnSp>
        <p:nvCxnSpPr>
          <p:cNvPr id="41" name="Straight Arrow Connector 40"/>
          <p:cNvCxnSpPr/>
          <p:nvPr/>
        </p:nvCxnSpPr>
        <p:spPr>
          <a:xfrm>
            <a:off x="6213147" y="4188509"/>
            <a:ext cx="4417683" cy="0"/>
          </a:xfrm>
          <a:prstGeom prst="straightConnector1">
            <a:avLst/>
          </a:prstGeom>
          <a:ln>
            <a:headEnd type="triangle"/>
            <a:tailEnd type="triangle"/>
          </a:ln>
          <a:effectLst/>
        </p:spPr>
        <p:style>
          <a:lnRef idx="2">
            <a:schemeClr val="accent4"/>
          </a:lnRef>
          <a:fillRef idx="0">
            <a:schemeClr val="accent4"/>
          </a:fillRef>
          <a:effectRef idx="1">
            <a:schemeClr val="accent4"/>
          </a:effectRef>
          <a:fontRef idx="minor">
            <a:schemeClr val="tx1"/>
          </a:fontRef>
        </p:style>
      </p:cxnSp>
      <p:sp>
        <p:nvSpPr>
          <p:cNvPr id="42" name="TextBox 41">
            <a:extLst>
              <a:ext uri="{FF2B5EF4-FFF2-40B4-BE49-F238E27FC236}">
                <a16:creationId xmlns:a16="http://schemas.microsoft.com/office/drawing/2014/main" id="{02680C23-5889-47CD-9BD9-D0783055B059}"/>
              </a:ext>
            </a:extLst>
          </p:cNvPr>
          <p:cNvSpPr txBox="1"/>
          <p:nvPr/>
        </p:nvSpPr>
        <p:spPr>
          <a:xfrm>
            <a:off x="6682529" y="4205308"/>
            <a:ext cx="3408236" cy="307777"/>
          </a:xfrm>
          <a:prstGeom prst="rect">
            <a:avLst/>
          </a:prstGeom>
          <a:noFill/>
        </p:spPr>
        <p:txBody>
          <a:bodyPr wrap="square" rtlCol="0">
            <a:spAutoFit/>
          </a:bodyPr>
          <a:lstStyle/>
          <a:p>
            <a:pPr algn="ctr" defTabSz="914377">
              <a:defRPr/>
            </a:pPr>
            <a:r>
              <a:rPr lang="en-GB" sz="1400" b="1" dirty="0">
                <a:solidFill>
                  <a:srgbClr val="595959"/>
                </a:solidFill>
              </a:rPr>
              <a:t>6-month post-switch follow-up</a:t>
            </a:r>
          </a:p>
        </p:txBody>
      </p:sp>
      <p:sp>
        <p:nvSpPr>
          <p:cNvPr id="44" name="Content Placeholder 3">
            <a:extLst>
              <a:ext uri="{FF2B5EF4-FFF2-40B4-BE49-F238E27FC236}">
                <a16:creationId xmlns:a16="http://schemas.microsoft.com/office/drawing/2014/main" id="{6442E9AD-B0BB-4D4B-B35E-5E4D0EE7ADDE}"/>
              </a:ext>
            </a:extLst>
          </p:cNvPr>
          <p:cNvSpPr txBox="1">
            <a:spLocks/>
          </p:cNvSpPr>
          <p:nvPr/>
        </p:nvSpPr>
        <p:spPr>
          <a:xfrm>
            <a:off x="418241" y="4852659"/>
            <a:ext cx="11387183" cy="901699"/>
          </a:xfrm>
          <a:prstGeom prst="roundRect">
            <a:avLst/>
          </a:prstGeom>
        </p:spPr>
        <p:style>
          <a:lnRef idx="2">
            <a:schemeClr val="accent2"/>
          </a:lnRef>
          <a:fillRef idx="1">
            <a:schemeClr val="lt1"/>
          </a:fillRef>
          <a:effectRef idx="0">
            <a:schemeClr val="accent2"/>
          </a:effectRef>
          <a:fontRef idx="minor">
            <a:schemeClr val="dk1"/>
          </a:fontRef>
        </p:style>
        <p:txBody>
          <a:bodyPr/>
          <a:lstStyle>
            <a:lvl1pPr marL="169863" indent="-169863" algn="l" defTabSz="457200" rtl="0" eaLnBrk="1" latinLnBrk="0" hangingPunct="1">
              <a:lnSpc>
                <a:spcPct val="100000"/>
              </a:lnSpc>
              <a:spcBef>
                <a:spcPts val="0"/>
              </a:spcBef>
              <a:spcAft>
                <a:spcPts val="600"/>
              </a:spcAft>
              <a:buClr>
                <a:schemeClr val="accent2"/>
              </a:buClr>
              <a:buFont typeface="Arial"/>
              <a:buChar char="•"/>
              <a:defRPr sz="2000" kern="1200">
                <a:solidFill>
                  <a:schemeClr val="dk1"/>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chemeClr val="dk1"/>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chemeClr val="dk1"/>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chemeClr val="dk1"/>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Clr>
                <a:srgbClr val="81B838"/>
              </a:buClr>
              <a:buNone/>
            </a:pPr>
            <a:r>
              <a:rPr lang="en-GB" sz="1333" b="1" dirty="0">
                <a:solidFill>
                  <a:srgbClr val="596169">
                    <a:lumMod val="75000"/>
                  </a:srgbClr>
                </a:solidFill>
              </a:rPr>
              <a:t>Analysis</a:t>
            </a:r>
            <a:r>
              <a:rPr lang="en-GB" sz="1333" dirty="0">
                <a:solidFill>
                  <a:srgbClr val="596169">
                    <a:lumMod val="75000"/>
                  </a:srgbClr>
                </a:solidFill>
              </a:rPr>
              <a:t>: 1:1 propensity score matching based on baseline demographics and clinical characteristics</a:t>
            </a:r>
          </a:p>
          <a:p>
            <a:pPr marL="0" indent="0" algn="ctr">
              <a:lnSpc>
                <a:spcPct val="80000"/>
              </a:lnSpc>
              <a:spcAft>
                <a:spcPts val="0"/>
              </a:spcAft>
              <a:buClr>
                <a:srgbClr val="81B838"/>
              </a:buClr>
              <a:buNone/>
            </a:pPr>
            <a:r>
              <a:rPr lang="en-GB" sz="1067" b="1" dirty="0">
                <a:solidFill>
                  <a:srgbClr val="596169">
                    <a:lumMod val="75000"/>
                  </a:srgbClr>
                </a:solidFill>
              </a:rPr>
              <a:t>Demographics</a:t>
            </a:r>
            <a:r>
              <a:rPr lang="en-GB" sz="1067" dirty="0">
                <a:solidFill>
                  <a:srgbClr val="596169">
                    <a:lumMod val="75000"/>
                  </a:srgbClr>
                </a:solidFill>
              </a:rPr>
              <a:t>: age, gender, race, insurance, region, physician specialty; </a:t>
            </a:r>
            <a:r>
              <a:rPr lang="en-GB" sz="1067" b="1" dirty="0">
                <a:solidFill>
                  <a:srgbClr val="596169">
                    <a:lumMod val="75000"/>
                  </a:srgbClr>
                </a:solidFill>
              </a:rPr>
              <a:t>Clinical characteristics</a:t>
            </a:r>
            <a:r>
              <a:rPr lang="en-GB" sz="1067" dirty="0">
                <a:solidFill>
                  <a:srgbClr val="596169">
                    <a:lumMod val="75000"/>
                  </a:srgbClr>
                </a:solidFill>
              </a:rPr>
              <a:t>: HbA1c, BMI, baseline antidiabetic agent use, comorbidities and diabetic complications (including </a:t>
            </a:r>
            <a:r>
              <a:rPr lang="en-GB" sz="1067" dirty="0" err="1">
                <a:solidFill>
                  <a:srgbClr val="596169">
                    <a:lumMod val="75000"/>
                  </a:srgbClr>
                </a:solidFill>
              </a:rPr>
              <a:t>Charlson</a:t>
            </a:r>
            <a:r>
              <a:rPr lang="en-GB" sz="1067" dirty="0">
                <a:solidFill>
                  <a:srgbClr val="596169">
                    <a:lumMod val="75000"/>
                  </a:srgbClr>
                </a:solidFill>
              </a:rPr>
              <a:t> comorbidity index), % hypoglycemia at 12-month and 6-month baseline, baseline basal insulin and concomitant medication use</a:t>
            </a:r>
            <a:r>
              <a:rPr lang="en-GB" sz="1867" dirty="0">
                <a:solidFill>
                  <a:srgbClr val="596169">
                    <a:lumMod val="75000"/>
                  </a:srgbClr>
                </a:solidFill>
              </a:rPr>
              <a:t> </a:t>
            </a:r>
          </a:p>
        </p:txBody>
      </p:sp>
      <p:sp>
        <p:nvSpPr>
          <p:cNvPr id="19" name="Text Placeholder 31"/>
          <p:cNvSpPr txBox="1">
            <a:spLocks/>
          </p:cNvSpPr>
          <p:nvPr/>
        </p:nvSpPr>
        <p:spPr>
          <a:xfrm>
            <a:off x="5035395" y="5996352"/>
            <a:ext cx="6822171" cy="384000"/>
          </a:xfrm>
          <a:prstGeom prst="rect">
            <a:avLst/>
          </a:prstGeom>
        </p:spPr>
        <p:txBody>
          <a:bodyPr anchor="b">
            <a:noAutofit/>
          </a:bodyPr>
          <a:lstStyle>
            <a:lvl1pPr marL="0" indent="0" algn="r" defTabSz="457200" rtl="0" eaLnBrk="1" latinLnBrk="0" hangingPunct="1">
              <a:lnSpc>
                <a:spcPct val="100000"/>
              </a:lnSpc>
              <a:spcBef>
                <a:spcPts val="0"/>
              </a:spcBef>
              <a:spcAft>
                <a:spcPts val="0"/>
              </a:spcAft>
              <a:buClr>
                <a:schemeClr val="accent2"/>
              </a:buClr>
              <a:buFont typeface="Arial"/>
              <a:buNone/>
              <a:defRPr sz="8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81B838"/>
              </a:buClr>
            </a:pPr>
            <a:r>
              <a:rPr lang="en-GB" sz="933" dirty="0"/>
              <a:t>Zhou FL et al. Diabetes Obes Metab. 2017 Dec 22. </a:t>
            </a:r>
            <a:r>
              <a:rPr lang="en-GB" sz="933" dirty="0" err="1"/>
              <a:t>doi</a:t>
            </a:r>
            <a:r>
              <a:rPr lang="en-GB" sz="933" dirty="0"/>
              <a:t>: 10.1111/dom.13199 [</a:t>
            </a:r>
            <a:r>
              <a:rPr lang="en-GB" sz="933" dirty="0" err="1"/>
              <a:t>Epub</a:t>
            </a:r>
            <a:r>
              <a:rPr lang="en-GB" sz="933" dirty="0"/>
              <a:t> ahead of print]</a:t>
            </a:r>
          </a:p>
        </p:txBody>
      </p:sp>
      <p:sp>
        <p:nvSpPr>
          <p:cNvPr id="17" name="Slide Number Placeholder 1">
            <a:extLst>
              <a:ext uri="{FF2B5EF4-FFF2-40B4-BE49-F238E27FC236}">
                <a16:creationId xmlns:a16="http://schemas.microsoft.com/office/drawing/2014/main" id="{D4D56F43-4CDD-45C5-8FE6-A547F4C3F43B}"/>
              </a:ext>
            </a:extLst>
          </p:cNvPr>
          <p:cNvSpPr txBox="1">
            <a:spLocks/>
          </p:cNvSpPr>
          <p:nvPr/>
        </p:nvSpPr>
        <p:spPr>
          <a:xfrm>
            <a:off x="2263788" y="5996352"/>
            <a:ext cx="5928784" cy="384000"/>
          </a:xfrm>
          <a:prstGeom prst="rect">
            <a:avLst/>
          </a:prstGeom>
        </p:spPr>
        <p:txBody>
          <a:bodyPr vert="horz" lIns="121920" tIns="60960" rIns="121920" bIns="60960" rtlCol="0" anchor="b"/>
          <a:lstStyle>
            <a:defPPr>
              <a:defRPr lang="en-US"/>
            </a:defPPr>
            <a:lvl1pPr marL="0" algn="ctr" defTabSz="457200" rtl="0" eaLnBrk="1" latinLnBrk="0" hangingPunct="1">
              <a:defRPr sz="1000" kern="1200">
                <a:solidFill>
                  <a:schemeClr val="accent5">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buClr>
                <a:srgbClr val="81B838"/>
              </a:buClr>
            </a:pPr>
            <a:r>
              <a:rPr lang="en-GB" sz="933" dirty="0">
                <a:solidFill>
                  <a:srgbClr val="596169"/>
                </a:solidFill>
              </a:rPr>
              <a:t>BMI, body mass index; </a:t>
            </a:r>
            <a:r>
              <a:rPr lang="en-GB" sz="933" dirty="0" err="1">
                <a:solidFill>
                  <a:srgbClr val="596169"/>
                </a:solidFill>
              </a:rPr>
              <a:t>IDet</a:t>
            </a:r>
            <a:r>
              <a:rPr lang="en-GB" sz="933" dirty="0">
                <a:solidFill>
                  <a:srgbClr val="596169"/>
                </a:solidFill>
              </a:rPr>
              <a:t>, insulin </a:t>
            </a:r>
            <a:r>
              <a:rPr lang="en-GB" sz="933" dirty="0" err="1">
                <a:solidFill>
                  <a:srgbClr val="596169"/>
                </a:solidFill>
              </a:rPr>
              <a:t>detemir</a:t>
            </a:r>
            <a:r>
              <a:rPr lang="en-GB" sz="933" dirty="0">
                <a:solidFill>
                  <a:srgbClr val="596169"/>
                </a:solidFill>
              </a:rPr>
              <a:t> </a:t>
            </a:r>
            <a:br>
              <a:rPr lang="en-GB" sz="933" dirty="0">
                <a:solidFill>
                  <a:srgbClr val="596169"/>
                </a:solidFill>
              </a:rPr>
            </a:br>
            <a:r>
              <a:rPr lang="en-GB" sz="933" dirty="0">
                <a:solidFill>
                  <a:srgbClr val="596169"/>
                </a:solidFill>
              </a:rPr>
              <a:t>T2DM, type 2 diabetes mellitus</a:t>
            </a:r>
          </a:p>
        </p:txBody>
      </p:sp>
    </p:spTree>
    <p:extLst>
      <p:ext uri="{BB962C8B-B14F-4D97-AF65-F5344CB8AC3E}">
        <p14:creationId xmlns:p14="http://schemas.microsoft.com/office/powerpoint/2010/main" val="3274935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96491B5-3D40-4094-BABF-84226DA80BD9}"/>
              </a:ext>
            </a:extLst>
          </p:cNvPr>
          <p:cNvSpPr txBox="1"/>
          <p:nvPr/>
        </p:nvSpPr>
        <p:spPr>
          <a:xfrm>
            <a:off x="6864580" y="1047419"/>
            <a:ext cx="3558472" cy="574642"/>
          </a:xfrm>
          <a:prstGeom prst="rect">
            <a:avLst/>
          </a:prstGeom>
          <a:solidFill>
            <a:schemeClr val="bg1"/>
          </a:solidFill>
        </p:spPr>
        <p:txBody>
          <a:bodyPr wrap="square" lIns="121917" tIns="60959" rIns="121917" bIns="60959" rtlCol="0">
            <a:spAutoFit/>
          </a:bodyPr>
          <a:lstStyle/>
          <a:p>
            <a:pPr algn="ctr" defTabSz="685766"/>
            <a:r>
              <a:rPr lang="en-GB" sz="1467" b="1" kern="0" dirty="0">
                <a:solidFill>
                  <a:schemeClr val="accent4"/>
                </a:solidFill>
                <a:cs typeface="Arial" panose="020B0604020202020204" pitchFamily="34" charset="0"/>
              </a:rPr>
              <a:t>Adjusted* mean hypoglycemia event rate during 6 months of follow up</a:t>
            </a:r>
          </a:p>
        </p:txBody>
      </p:sp>
      <p:sp>
        <p:nvSpPr>
          <p:cNvPr id="7" name="Text Placeholder 6">
            <a:extLst>
              <a:ext uri="{FF2B5EF4-FFF2-40B4-BE49-F238E27FC236}">
                <a16:creationId xmlns:a16="http://schemas.microsoft.com/office/drawing/2014/main" id="{F87D1C0E-94CE-4AB3-8B04-87A0E6831327}"/>
              </a:ext>
            </a:extLst>
          </p:cNvPr>
          <p:cNvSpPr>
            <a:spLocks noGrp="1"/>
          </p:cNvSpPr>
          <p:nvPr>
            <p:ph type="body" sz="quarter" idx="4294967295"/>
          </p:nvPr>
        </p:nvSpPr>
        <p:spPr>
          <a:xfrm>
            <a:off x="797016" y="4860550"/>
            <a:ext cx="10333807" cy="1107234"/>
          </a:xfrm>
        </p:spPr>
        <p:txBody>
          <a:bodyPr>
            <a:noAutofit/>
          </a:bodyPr>
          <a:lstStyle/>
          <a:p>
            <a:r>
              <a:rPr lang="en-GB" sz="1100" dirty="0"/>
              <a:t>Following on from the DELIVER 1 pilot study, </a:t>
            </a:r>
            <a:r>
              <a:rPr lang="en-GB" sz="1100" b="1" dirty="0"/>
              <a:t>DELIVER 2 </a:t>
            </a:r>
            <a:r>
              <a:rPr lang="en-GB" sz="1100" dirty="0"/>
              <a:t>was a </a:t>
            </a:r>
            <a:r>
              <a:rPr lang="en-GB" sz="1100" b="1" dirty="0">
                <a:solidFill>
                  <a:schemeClr val="accent1"/>
                </a:solidFill>
              </a:rPr>
              <a:t>retrospective observational </a:t>
            </a:r>
            <a:r>
              <a:rPr lang="en-GB" sz="1100" dirty="0"/>
              <a:t>analysis of matched cohorts (matched at a 1:1 ratio on a propensity score based on baseline demographics and clinical characteristics) of patients with T2DM on prior basal insulin who were switched to either Gla-300 or another basal insulin (Gla-100, insulin detemir or IDeg), US PHIE EMR database (March 2015 to March 2016) (n=1,819 per cohort)</a:t>
            </a:r>
          </a:p>
          <a:p>
            <a:r>
              <a:rPr lang="en-GB" sz="1100" dirty="0"/>
              <a:t>*adjusted for baseline hypoglycemia incidence</a:t>
            </a:r>
            <a:br>
              <a:rPr lang="en-GB" sz="1100" dirty="0"/>
            </a:br>
            <a:r>
              <a:rPr lang="en-GB" sz="1100" dirty="0"/>
              <a:t>BI, basal insulin; EMR, electronic medical records; PHIE, Predictive Health Intelligence Environment</a:t>
            </a:r>
          </a:p>
          <a:p>
            <a:r>
              <a:rPr lang="en-GB" sz="1100" dirty="0"/>
              <a:t>Zhou FL et al. Diabetes </a:t>
            </a:r>
            <a:r>
              <a:rPr lang="en-GB" sz="1100" dirty="0" err="1"/>
              <a:t>Obes</a:t>
            </a:r>
            <a:r>
              <a:rPr lang="en-GB" sz="1100" dirty="0"/>
              <a:t> </a:t>
            </a:r>
            <a:r>
              <a:rPr lang="en-GB" sz="1100" dirty="0" err="1"/>
              <a:t>Metab</a:t>
            </a:r>
            <a:r>
              <a:rPr lang="en-GB" sz="1100" dirty="0"/>
              <a:t>. 2017 Dec 22. </a:t>
            </a:r>
            <a:r>
              <a:rPr lang="en-GB" sz="1100" dirty="0" err="1"/>
              <a:t>doi</a:t>
            </a:r>
            <a:r>
              <a:rPr lang="en-GB" sz="1100" dirty="0"/>
              <a:t>: 10.1111/dom.13199. [</a:t>
            </a:r>
            <a:r>
              <a:rPr lang="en-GB" sz="1100" dirty="0" err="1"/>
              <a:t>Epub</a:t>
            </a:r>
            <a:r>
              <a:rPr lang="en-GB" sz="1100" dirty="0"/>
              <a:t> ahead of print]</a:t>
            </a:r>
          </a:p>
        </p:txBody>
      </p:sp>
      <p:sp>
        <p:nvSpPr>
          <p:cNvPr id="40" name="Title 1">
            <a:extLst>
              <a:ext uri="{FF2B5EF4-FFF2-40B4-BE49-F238E27FC236}">
                <a16:creationId xmlns:a16="http://schemas.microsoft.com/office/drawing/2014/main" id="{F6FC4631-7D44-4489-9061-764B84FF00B3}"/>
              </a:ext>
            </a:extLst>
          </p:cNvPr>
          <p:cNvSpPr>
            <a:spLocks noGrp="1"/>
          </p:cNvSpPr>
          <p:nvPr>
            <p:ph type="title" idx="4294967295"/>
          </p:nvPr>
        </p:nvSpPr>
        <p:spPr>
          <a:xfrm>
            <a:off x="0" y="57150"/>
            <a:ext cx="12192000" cy="860942"/>
          </a:xfrm>
        </p:spPr>
        <p:txBody>
          <a:bodyPr>
            <a:normAutofit fontScale="90000"/>
          </a:bodyPr>
          <a:lstStyle/>
          <a:p>
            <a:r>
              <a:rPr lang="en-GB" sz="2133" b="1" dirty="0" smtClean="0">
                <a:solidFill>
                  <a:schemeClr val="bg2"/>
                </a:solidFill>
              </a:rPr>
              <a:t> </a:t>
            </a:r>
            <a:r>
              <a:rPr lang="en-GB" sz="3200" b="1" dirty="0">
                <a:solidFill>
                  <a:schemeClr val="tx1"/>
                </a:solidFill>
              </a:rPr>
              <a:t>DELIVER-2</a:t>
            </a:r>
            <a:r>
              <a:rPr lang="en-GB" sz="3200" dirty="0">
                <a:solidFill>
                  <a:schemeClr val="tx1"/>
                </a:solidFill>
              </a:rPr>
              <a:t>: Similar </a:t>
            </a:r>
            <a:r>
              <a:rPr lang="en-GB" sz="3200" dirty="0" err="1">
                <a:solidFill>
                  <a:schemeClr val="tx1"/>
                </a:solidFill>
              </a:rPr>
              <a:t>glycemic</a:t>
            </a:r>
            <a:r>
              <a:rPr lang="en-GB" sz="3200" dirty="0">
                <a:solidFill>
                  <a:schemeClr val="tx1"/>
                </a:solidFill>
              </a:rPr>
              <a:t> control with less </a:t>
            </a:r>
            <a:r>
              <a:rPr lang="en-GB" sz="3200" dirty="0" err="1">
                <a:solidFill>
                  <a:schemeClr val="tx1"/>
                </a:solidFill>
              </a:rPr>
              <a:t>hypoglycemia</a:t>
            </a:r>
            <a:r>
              <a:rPr lang="en-GB" sz="3200" dirty="0">
                <a:solidFill>
                  <a:schemeClr val="tx1"/>
                </a:solidFill>
              </a:rPr>
              <a:t> after switching </a:t>
            </a:r>
            <a:r>
              <a:rPr lang="en-GB" sz="3200" dirty="0" smtClean="0">
                <a:solidFill>
                  <a:schemeClr val="tx1"/>
                </a:solidFill>
              </a:rPr>
              <a:t>to Gla-300 </a:t>
            </a:r>
            <a:r>
              <a:rPr lang="en-GB" sz="3200" dirty="0">
                <a:solidFill>
                  <a:schemeClr val="tx1"/>
                </a:solidFill>
              </a:rPr>
              <a:t>vs other basal insulins in real life</a:t>
            </a:r>
            <a:endParaRPr lang="en-US" sz="2800" dirty="0">
              <a:solidFill>
                <a:schemeClr val="tx1"/>
              </a:solidFill>
            </a:endParaRPr>
          </a:p>
        </p:txBody>
      </p:sp>
      <p:graphicFrame>
        <p:nvGraphicFramePr>
          <p:cNvPr id="42" name="Chart 41">
            <a:extLst>
              <a:ext uri="{FF2B5EF4-FFF2-40B4-BE49-F238E27FC236}">
                <a16:creationId xmlns:a16="http://schemas.microsoft.com/office/drawing/2014/main" id="{86C14971-7D82-49F1-AF8D-867052835A0E}"/>
              </a:ext>
            </a:extLst>
          </p:cNvPr>
          <p:cNvGraphicFramePr/>
          <p:nvPr>
            <p:extLst>
              <p:ext uri="{D42A27DB-BD31-4B8C-83A1-F6EECF244321}">
                <p14:modId xmlns:p14="http://schemas.microsoft.com/office/powerpoint/2010/main" val="47915876"/>
              </p:ext>
            </p:extLst>
          </p:nvPr>
        </p:nvGraphicFramePr>
        <p:xfrm>
          <a:off x="1605280" y="1517691"/>
          <a:ext cx="4358640" cy="3367525"/>
        </p:xfrm>
        <a:graphic>
          <a:graphicData uri="http://schemas.openxmlformats.org/drawingml/2006/chart">
            <c:chart xmlns:c="http://schemas.openxmlformats.org/drawingml/2006/chart" xmlns:r="http://schemas.openxmlformats.org/officeDocument/2006/relationships" r:id="rId3"/>
          </a:graphicData>
        </a:graphic>
      </p:graphicFrame>
      <p:sp>
        <p:nvSpPr>
          <p:cNvPr id="44" name="TextBox 43">
            <a:extLst>
              <a:ext uri="{FF2B5EF4-FFF2-40B4-BE49-F238E27FC236}">
                <a16:creationId xmlns:a16="http://schemas.microsoft.com/office/drawing/2014/main" id="{7B4EE03A-7088-4C5F-A9B4-CAB685852DD1}"/>
              </a:ext>
            </a:extLst>
          </p:cNvPr>
          <p:cNvSpPr txBox="1"/>
          <p:nvPr/>
        </p:nvSpPr>
        <p:spPr>
          <a:xfrm>
            <a:off x="2847167" y="1758746"/>
            <a:ext cx="683079" cy="328423"/>
          </a:xfrm>
          <a:prstGeom prst="rect">
            <a:avLst/>
          </a:prstGeom>
          <a:solidFill>
            <a:schemeClr val="bg1"/>
          </a:solidFill>
        </p:spPr>
        <p:txBody>
          <a:bodyPr wrap="square" lIns="0" tIns="0" rIns="0" bIns="0" rtlCol="0">
            <a:spAutoFit/>
          </a:bodyPr>
          <a:lstStyle/>
          <a:p>
            <a:pPr algn="ctr"/>
            <a:r>
              <a:rPr lang="el-GR" sz="1067" dirty="0">
                <a:solidFill>
                  <a:srgbClr val="596169"/>
                </a:solidFill>
              </a:rPr>
              <a:t>Δ</a:t>
            </a:r>
            <a:r>
              <a:rPr lang="en-GB" sz="1067" dirty="0">
                <a:solidFill>
                  <a:srgbClr val="596169"/>
                </a:solidFill>
              </a:rPr>
              <a:t>=-0.51% P&lt;0.001</a:t>
            </a:r>
            <a:endParaRPr lang="en-US" sz="1067" dirty="0">
              <a:solidFill>
                <a:srgbClr val="596169"/>
              </a:solidFill>
            </a:endParaRPr>
          </a:p>
        </p:txBody>
      </p:sp>
      <p:grpSp>
        <p:nvGrpSpPr>
          <p:cNvPr id="45" name="Group 44">
            <a:extLst>
              <a:ext uri="{FF2B5EF4-FFF2-40B4-BE49-F238E27FC236}">
                <a16:creationId xmlns:a16="http://schemas.microsoft.com/office/drawing/2014/main" id="{AB18DBEA-F820-41B0-A419-0A17F6FBC07D}"/>
              </a:ext>
            </a:extLst>
          </p:cNvPr>
          <p:cNvGrpSpPr/>
          <p:nvPr/>
        </p:nvGrpSpPr>
        <p:grpSpPr>
          <a:xfrm>
            <a:off x="2783878" y="2133707"/>
            <a:ext cx="799692" cy="425816"/>
            <a:chOff x="1691680" y="3131128"/>
            <a:chExt cx="1534980" cy="2076970"/>
          </a:xfrm>
        </p:grpSpPr>
        <p:cxnSp>
          <p:nvCxnSpPr>
            <p:cNvPr id="46" name="Straight Connector 45">
              <a:extLst>
                <a:ext uri="{FF2B5EF4-FFF2-40B4-BE49-F238E27FC236}">
                  <a16:creationId xmlns:a16="http://schemas.microsoft.com/office/drawing/2014/main" id="{78C8EA42-FF33-4094-98C4-1B8E3C0442FC}"/>
                </a:ext>
              </a:extLst>
            </p:cNvPr>
            <p:cNvCxnSpPr/>
            <p:nvPr/>
          </p:nvCxnSpPr>
          <p:spPr>
            <a:xfrm flipH="1" flipV="1">
              <a:off x="3226264" y="3131128"/>
              <a:ext cx="0" cy="2076970"/>
            </a:xfrm>
            <a:prstGeom prst="line">
              <a:avLst/>
            </a:prstGeom>
            <a:ln w="12700"/>
            <a:effectLst/>
          </p:spPr>
          <p:style>
            <a:lnRef idx="2">
              <a:schemeClr val="accent4"/>
            </a:lnRef>
            <a:fillRef idx="0">
              <a:schemeClr val="accent4"/>
            </a:fillRef>
            <a:effectRef idx="1">
              <a:schemeClr val="accent4"/>
            </a:effectRef>
            <a:fontRef idx="minor">
              <a:schemeClr val="tx1"/>
            </a:fontRef>
          </p:style>
        </p:cxnSp>
        <p:grpSp>
          <p:nvGrpSpPr>
            <p:cNvPr id="47" name="Group 46">
              <a:extLst>
                <a:ext uri="{FF2B5EF4-FFF2-40B4-BE49-F238E27FC236}">
                  <a16:creationId xmlns:a16="http://schemas.microsoft.com/office/drawing/2014/main" id="{9644A60D-6FBD-4491-AD35-F4C8E5687D75}"/>
                </a:ext>
              </a:extLst>
            </p:cNvPr>
            <p:cNvGrpSpPr/>
            <p:nvPr/>
          </p:nvGrpSpPr>
          <p:grpSpPr>
            <a:xfrm>
              <a:off x="1691680" y="3131128"/>
              <a:ext cx="1534980" cy="715067"/>
              <a:chOff x="1691680" y="3131128"/>
              <a:chExt cx="1534980" cy="715067"/>
            </a:xfrm>
          </p:grpSpPr>
          <p:cxnSp>
            <p:nvCxnSpPr>
              <p:cNvPr id="48" name="Straight Connector 47">
                <a:extLst>
                  <a:ext uri="{FF2B5EF4-FFF2-40B4-BE49-F238E27FC236}">
                    <a16:creationId xmlns:a16="http://schemas.microsoft.com/office/drawing/2014/main" id="{34BDF61D-222C-464D-B15D-FD9840FE82F1}"/>
                  </a:ext>
                </a:extLst>
              </p:cNvPr>
              <p:cNvCxnSpPr/>
              <p:nvPr/>
            </p:nvCxnSpPr>
            <p:spPr>
              <a:xfrm flipH="1" flipV="1">
                <a:off x="1691680" y="3131128"/>
                <a:ext cx="0" cy="715067"/>
              </a:xfrm>
              <a:prstGeom prst="line">
                <a:avLst/>
              </a:prstGeom>
              <a:ln w="12700"/>
              <a:effectLst/>
            </p:spPr>
            <p:style>
              <a:lnRef idx="2">
                <a:schemeClr val="accent4"/>
              </a:lnRef>
              <a:fillRef idx="0">
                <a:schemeClr val="accent4"/>
              </a:fillRef>
              <a:effectRef idx="1">
                <a:schemeClr val="accent4"/>
              </a:effectRef>
              <a:fontRef idx="minor">
                <a:schemeClr val="tx1"/>
              </a:fontRef>
            </p:style>
          </p:cxnSp>
          <p:cxnSp>
            <p:nvCxnSpPr>
              <p:cNvPr id="49" name="Straight Connector 48">
                <a:extLst>
                  <a:ext uri="{FF2B5EF4-FFF2-40B4-BE49-F238E27FC236}">
                    <a16:creationId xmlns:a16="http://schemas.microsoft.com/office/drawing/2014/main" id="{D49EC4A2-73A5-4E88-9988-47127EE6613B}"/>
                  </a:ext>
                </a:extLst>
              </p:cNvPr>
              <p:cNvCxnSpPr/>
              <p:nvPr/>
            </p:nvCxnSpPr>
            <p:spPr>
              <a:xfrm>
                <a:off x="1691680" y="3131128"/>
                <a:ext cx="1534980" cy="0"/>
              </a:xfrm>
              <a:prstGeom prst="line">
                <a:avLst/>
              </a:prstGeom>
              <a:ln w="12700"/>
              <a:effectLst/>
            </p:spPr>
            <p:style>
              <a:lnRef idx="2">
                <a:schemeClr val="accent4"/>
              </a:lnRef>
              <a:fillRef idx="0">
                <a:schemeClr val="accent4"/>
              </a:fillRef>
              <a:effectRef idx="1">
                <a:schemeClr val="accent4"/>
              </a:effectRef>
              <a:fontRef idx="minor">
                <a:schemeClr val="tx1"/>
              </a:fontRef>
            </p:style>
          </p:cxnSp>
        </p:grpSp>
      </p:grpSp>
      <p:sp>
        <p:nvSpPr>
          <p:cNvPr id="50" name="TextBox 49">
            <a:extLst>
              <a:ext uri="{FF2B5EF4-FFF2-40B4-BE49-F238E27FC236}">
                <a16:creationId xmlns:a16="http://schemas.microsoft.com/office/drawing/2014/main" id="{CE6D6C96-7170-4B06-8595-F63417561829}"/>
              </a:ext>
            </a:extLst>
          </p:cNvPr>
          <p:cNvSpPr txBox="1"/>
          <p:nvPr/>
        </p:nvSpPr>
        <p:spPr>
          <a:xfrm>
            <a:off x="4596487" y="1758746"/>
            <a:ext cx="715732" cy="328423"/>
          </a:xfrm>
          <a:prstGeom prst="rect">
            <a:avLst/>
          </a:prstGeom>
          <a:solidFill>
            <a:schemeClr val="bg1"/>
          </a:solidFill>
        </p:spPr>
        <p:txBody>
          <a:bodyPr wrap="square" lIns="0" tIns="0" rIns="0" bIns="0" rtlCol="0">
            <a:spAutoFit/>
          </a:bodyPr>
          <a:lstStyle/>
          <a:p>
            <a:pPr algn="ctr"/>
            <a:r>
              <a:rPr lang="el-GR" sz="1067" dirty="0">
                <a:solidFill>
                  <a:srgbClr val="596169"/>
                </a:solidFill>
              </a:rPr>
              <a:t>Δ</a:t>
            </a:r>
            <a:r>
              <a:rPr lang="en-GB" sz="1067" dirty="0">
                <a:solidFill>
                  <a:srgbClr val="596169"/>
                </a:solidFill>
              </a:rPr>
              <a:t>=-0.51% P&lt;0.001</a:t>
            </a:r>
            <a:endParaRPr lang="en-US" sz="1067" dirty="0">
              <a:solidFill>
                <a:srgbClr val="596169"/>
              </a:solidFill>
            </a:endParaRPr>
          </a:p>
        </p:txBody>
      </p:sp>
      <p:grpSp>
        <p:nvGrpSpPr>
          <p:cNvPr id="51" name="Group 50">
            <a:extLst>
              <a:ext uri="{FF2B5EF4-FFF2-40B4-BE49-F238E27FC236}">
                <a16:creationId xmlns:a16="http://schemas.microsoft.com/office/drawing/2014/main" id="{6038A878-C3EC-4031-BE46-22BD39A52CFE}"/>
              </a:ext>
            </a:extLst>
          </p:cNvPr>
          <p:cNvGrpSpPr/>
          <p:nvPr/>
        </p:nvGrpSpPr>
        <p:grpSpPr>
          <a:xfrm>
            <a:off x="4535251" y="2159177"/>
            <a:ext cx="799692" cy="400347"/>
            <a:chOff x="1691680" y="3131128"/>
            <a:chExt cx="1534980" cy="1952739"/>
          </a:xfrm>
        </p:grpSpPr>
        <p:cxnSp>
          <p:nvCxnSpPr>
            <p:cNvPr id="52" name="Straight Connector 51">
              <a:extLst>
                <a:ext uri="{FF2B5EF4-FFF2-40B4-BE49-F238E27FC236}">
                  <a16:creationId xmlns:a16="http://schemas.microsoft.com/office/drawing/2014/main" id="{01A133FB-6E72-4A33-AA98-0F886F9F8936}"/>
                </a:ext>
              </a:extLst>
            </p:cNvPr>
            <p:cNvCxnSpPr/>
            <p:nvPr/>
          </p:nvCxnSpPr>
          <p:spPr>
            <a:xfrm flipH="1" flipV="1">
              <a:off x="3220863" y="3131139"/>
              <a:ext cx="2900" cy="1952728"/>
            </a:xfrm>
            <a:prstGeom prst="line">
              <a:avLst/>
            </a:prstGeom>
            <a:ln w="12700"/>
            <a:effectLst/>
          </p:spPr>
          <p:style>
            <a:lnRef idx="2">
              <a:schemeClr val="accent4"/>
            </a:lnRef>
            <a:fillRef idx="0">
              <a:schemeClr val="accent4"/>
            </a:fillRef>
            <a:effectRef idx="1">
              <a:schemeClr val="accent4"/>
            </a:effectRef>
            <a:fontRef idx="minor">
              <a:schemeClr val="tx1"/>
            </a:fontRef>
          </p:style>
        </p:cxnSp>
        <p:grpSp>
          <p:nvGrpSpPr>
            <p:cNvPr id="53" name="Group 52">
              <a:extLst>
                <a:ext uri="{FF2B5EF4-FFF2-40B4-BE49-F238E27FC236}">
                  <a16:creationId xmlns:a16="http://schemas.microsoft.com/office/drawing/2014/main" id="{571CE5C6-1551-4672-84A5-9B0752DC3D18}"/>
                </a:ext>
              </a:extLst>
            </p:cNvPr>
            <p:cNvGrpSpPr/>
            <p:nvPr/>
          </p:nvGrpSpPr>
          <p:grpSpPr>
            <a:xfrm>
              <a:off x="1691680" y="3131128"/>
              <a:ext cx="1534980" cy="715067"/>
              <a:chOff x="1691680" y="3131128"/>
              <a:chExt cx="1534980" cy="715067"/>
            </a:xfrm>
          </p:grpSpPr>
          <p:cxnSp>
            <p:nvCxnSpPr>
              <p:cNvPr id="54" name="Straight Connector 53">
                <a:extLst>
                  <a:ext uri="{FF2B5EF4-FFF2-40B4-BE49-F238E27FC236}">
                    <a16:creationId xmlns:a16="http://schemas.microsoft.com/office/drawing/2014/main" id="{146F21F3-30CE-47A4-B722-0D314F184E75}"/>
                  </a:ext>
                </a:extLst>
              </p:cNvPr>
              <p:cNvCxnSpPr/>
              <p:nvPr/>
            </p:nvCxnSpPr>
            <p:spPr>
              <a:xfrm flipH="1" flipV="1">
                <a:off x="1691680" y="3131128"/>
                <a:ext cx="0" cy="715067"/>
              </a:xfrm>
              <a:prstGeom prst="line">
                <a:avLst/>
              </a:prstGeom>
              <a:ln w="12700"/>
              <a:effectLst/>
            </p:spPr>
            <p:style>
              <a:lnRef idx="2">
                <a:schemeClr val="accent4"/>
              </a:lnRef>
              <a:fillRef idx="0">
                <a:schemeClr val="accent4"/>
              </a:fillRef>
              <a:effectRef idx="1">
                <a:schemeClr val="accent4"/>
              </a:effectRef>
              <a:fontRef idx="minor">
                <a:schemeClr val="tx1"/>
              </a:fontRef>
            </p:style>
          </p:cxnSp>
          <p:cxnSp>
            <p:nvCxnSpPr>
              <p:cNvPr id="55" name="Straight Connector 54">
                <a:extLst>
                  <a:ext uri="{FF2B5EF4-FFF2-40B4-BE49-F238E27FC236}">
                    <a16:creationId xmlns:a16="http://schemas.microsoft.com/office/drawing/2014/main" id="{1549DFF4-6174-4E27-A9D1-21C0A00A1FC4}"/>
                  </a:ext>
                </a:extLst>
              </p:cNvPr>
              <p:cNvCxnSpPr/>
              <p:nvPr/>
            </p:nvCxnSpPr>
            <p:spPr>
              <a:xfrm>
                <a:off x="1691680" y="3131128"/>
                <a:ext cx="1534980" cy="0"/>
              </a:xfrm>
              <a:prstGeom prst="line">
                <a:avLst/>
              </a:prstGeom>
              <a:ln w="12700"/>
              <a:effectLst/>
            </p:spPr>
            <p:style>
              <a:lnRef idx="2">
                <a:schemeClr val="accent4"/>
              </a:lnRef>
              <a:fillRef idx="0">
                <a:schemeClr val="accent4"/>
              </a:fillRef>
              <a:effectRef idx="1">
                <a:schemeClr val="accent4"/>
              </a:effectRef>
              <a:fontRef idx="minor">
                <a:schemeClr val="tx1"/>
              </a:fontRef>
            </p:style>
          </p:cxnSp>
        </p:grpSp>
      </p:grpSp>
      <p:cxnSp>
        <p:nvCxnSpPr>
          <p:cNvPr id="56" name="Straight Connector 55">
            <a:extLst>
              <a:ext uri="{FF2B5EF4-FFF2-40B4-BE49-F238E27FC236}">
                <a16:creationId xmlns:a16="http://schemas.microsoft.com/office/drawing/2014/main" id="{50235BCE-9000-4006-A8A8-0F5818E3AB88}"/>
              </a:ext>
            </a:extLst>
          </p:cNvPr>
          <p:cNvCxnSpPr>
            <a:cxnSpLocks/>
          </p:cNvCxnSpPr>
          <p:nvPr/>
        </p:nvCxnSpPr>
        <p:spPr>
          <a:xfrm>
            <a:off x="4070103" y="1840569"/>
            <a:ext cx="0" cy="2365139"/>
          </a:xfrm>
          <a:prstGeom prst="line">
            <a:avLst/>
          </a:prstGeom>
          <a:ln w="12700"/>
          <a:effectLst/>
        </p:spPr>
        <p:style>
          <a:lnRef idx="2">
            <a:schemeClr val="accent4"/>
          </a:lnRef>
          <a:fillRef idx="0">
            <a:schemeClr val="accent4"/>
          </a:fillRef>
          <a:effectRef idx="1">
            <a:schemeClr val="accent4"/>
          </a:effectRef>
          <a:fontRef idx="minor">
            <a:schemeClr val="tx1"/>
          </a:fontRef>
        </p:style>
      </p:cxnSp>
      <p:sp>
        <p:nvSpPr>
          <p:cNvPr id="57" name="TextBox 56">
            <a:extLst>
              <a:ext uri="{FF2B5EF4-FFF2-40B4-BE49-F238E27FC236}">
                <a16:creationId xmlns:a16="http://schemas.microsoft.com/office/drawing/2014/main" id="{594CC4A0-AE03-48CC-BE9C-190E9EA9ABE8}"/>
              </a:ext>
            </a:extLst>
          </p:cNvPr>
          <p:cNvSpPr txBox="1"/>
          <p:nvPr/>
        </p:nvSpPr>
        <p:spPr>
          <a:xfrm>
            <a:off x="2750971" y="1442308"/>
            <a:ext cx="2403857" cy="287321"/>
          </a:xfrm>
          <a:prstGeom prst="rect">
            <a:avLst/>
          </a:prstGeom>
          <a:noFill/>
        </p:spPr>
        <p:txBody>
          <a:bodyPr wrap="none" lIns="121917" tIns="60959" rIns="121917" bIns="60959" rtlCol="0">
            <a:spAutoFit/>
          </a:bodyPr>
          <a:lstStyle/>
          <a:p>
            <a:r>
              <a:rPr lang="en-US" sz="1067" dirty="0">
                <a:solidFill>
                  <a:schemeClr val="accent4"/>
                </a:solidFill>
              </a:rPr>
              <a:t>P=0.928 for change Gla-300 vs other BI</a:t>
            </a:r>
          </a:p>
        </p:txBody>
      </p:sp>
      <p:sp>
        <p:nvSpPr>
          <p:cNvPr id="58" name="TextBox 57">
            <a:extLst>
              <a:ext uri="{FF2B5EF4-FFF2-40B4-BE49-F238E27FC236}">
                <a16:creationId xmlns:a16="http://schemas.microsoft.com/office/drawing/2014/main" id="{C46B1843-FDC1-4E4D-858D-5BC2B30A24E2}"/>
              </a:ext>
            </a:extLst>
          </p:cNvPr>
          <p:cNvSpPr txBox="1"/>
          <p:nvPr/>
        </p:nvSpPr>
        <p:spPr>
          <a:xfrm>
            <a:off x="1952855" y="1047418"/>
            <a:ext cx="3935684" cy="348876"/>
          </a:xfrm>
          <a:prstGeom prst="rect">
            <a:avLst/>
          </a:prstGeom>
          <a:solidFill>
            <a:schemeClr val="bg1"/>
          </a:solidFill>
        </p:spPr>
        <p:txBody>
          <a:bodyPr wrap="square" lIns="121917" tIns="60959" rIns="121917" bIns="60959" rtlCol="0">
            <a:spAutoFit/>
          </a:bodyPr>
          <a:lstStyle/>
          <a:p>
            <a:pPr algn="ctr" defTabSz="685766"/>
            <a:r>
              <a:rPr lang="en-GB" sz="1467" b="1" kern="0" dirty="0">
                <a:solidFill>
                  <a:schemeClr val="accent4"/>
                </a:solidFill>
                <a:cs typeface="Arial" panose="020B0604020202020204" pitchFamily="34" charset="0"/>
              </a:rPr>
              <a:t>Comparable HbA</a:t>
            </a:r>
            <a:r>
              <a:rPr lang="en-GB" sz="1467" b="1" kern="0" baseline="-25000" dirty="0">
                <a:solidFill>
                  <a:schemeClr val="accent4"/>
                </a:solidFill>
                <a:cs typeface="Arial" panose="020B0604020202020204" pitchFamily="34" charset="0"/>
              </a:rPr>
              <a:t>1C</a:t>
            </a:r>
            <a:r>
              <a:rPr lang="en-GB" sz="1467" b="1" kern="0" dirty="0">
                <a:solidFill>
                  <a:schemeClr val="accent4"/>
                </a:solidFill>
                <a:cs typeface="Arial" panose="020B0604020202020204" pitchFamily="34" charset="0"/>
              </a:rPr>
              <a:t> reductions at 6 months</a:t>
            </a:r>
          </a:p>
        </p:txBody>
      </p:sp>
      <p:sp>
        <p:nvSpPr>
          <p:cNvPr id="15" name="TextBox 14">
            <a:extLst>
              <a:ext uri="{FF2B5EF4-FFF2-40B4-BE49-F238E27FC236}">
                <a16:creationId xmlns:a16="http://schemas.microsoft.com/office/drawing/2014/main" id="{330B13B5-DCC4-4DFA-8225-100C4D4B22C4}"/>
              </a:ext>
            </a:extLst>
          </p:cNvPr>
          <p:cNvSpPr txBox="1"/>
          <p:nvPr/>
        </p:nvSpPr>
        <p:spPr>
          <a:xfrm>
            <a:off x="7908482" y="1679484"/>
            <a:ext cx="2126537" cy="451532"/>
          </a:xfrm>
          <a:prstGeom prst="rect">
            <a:avLst/>
          </a:prstGeom>
          <a:noFill/>
        </p:spPr>
        <p:txBody>
          <a:bodyPr wrap="none" lIns="121917" tIns="60959" rIns="121917" bIns="60959" rtlCol="0">
            <a:spAutoFit/>
          </a:bodyPr>
          <a:lstStyle/>
          <a:p>
            <a:pPr algn="ctr" defTabSz="685766"/>
            <a:r>
              <a:rPr lang="en-GB" sz="1067" dirty="0">
                <a:solidFill>
                  <a:srgbClr val="6B747B"/>
                </a:solidFill>
              </a:rPr>
              <a:t>LSM difference -0.15 events/PPPY</a:t>
            </a:r>
            <a:br>
              <a:rPr lang="en-GB" sz="1067" dirty="0">
                <a:solidFill>
                  <a:srgbClr val="6B747B"/>
                </a:solidFill>
              </a:rPr>
            </a:br>
            <a:r>
              <a:rPr lang="en-GB" sz="1067" dirty="0">
                <a:solidFill>
                  <a:srgbClr val="6B747B"/>
                </a:solidFill>
              </a:rPr>
              <a:t>P=0.041</a:t>
            </a:r>
          </a:p>
        </p:txBody>
      </p:sp>
      <p:sp>
        <p:nvSpPr>
          <p:cNvPr id="36" name="TextBox 35">
            <a:extLst>
              <a:ext uri="{FF2B5EF4-FFF2-40B4-BE49-F238E27FC236}">
                <a16:creationId xmlns:a16="http://schemas.microsoft.com/office/drawing/2014/main" id="{CBD3EA79-4A5D-4C48-8257-B0AFFB87EDEA}"/>
              </a:ext>
            </a:extLst>
          </p:cNvPr>
          <p:cNvSpPr txBox="1"/>
          <p:nvPr/>
        </p:nvSpPr>
        <p:spPr>
          <a:xfrm rot="16200000">
            <a:off x="5665516" y="2948358"/>
            <a:ext cx="2330451" cy="307775"/>
          </a:xfrm>
          <a:prstGeom prst="rect">
            <a:avLst/>
          </a:prstGeom>
          <a:noFill/>
        </p:spPr>
        <p:txBody>
          <a:bodyPr wrap="square" lIns="121917" tIns="60959" rIns="121917" bIns="60959" rtlCol="0">
            <a:spAutoFit/>
          </a:bodyPr>
          <a:lstStyle/>
          <a:p>
            <a:pPr algn="ctr" defTabSz="685766"/>
            <a:r>
              <a:rPr lang="en-GB" sz="1200" b="1" kern="0" dirty="0">
                <a:solidFill>
                  <a:srgbClr val="6B747B"/>
                </a:solidFill>
                <a:cs typeface="Arial" panose="020B0604020202020204" pitchFamily="34" charset="0"/>
              </a:rPr>
              <a:t> </a:t>
            </a:r>
            <a:r>
              <a:rPr lang="en-GB" sz="1200" b="1" kern="0" dirty="0">
                <a:solidFill>
                  <a:schemeClr val="accent4"/>
                </a:solidFill>
                <a:cs typeface="Arial" panose="020B0604020202020204" pitchFamily="34" charset="0"/>
              </a:rPr>
              <a:t>Events/per patient per year</a:t>
            </a:r>
          </a:p>
        </p:txBody>
      </p:sp>
      <p:graphicFrame>
        <p:nvGraphicFramePr>
          <p:cNvPr id="25" name="Chart 24">
            <a:extLst>
              <a:ext uri="{FF2B5EF4-FFF2-40B4-BE49-F238E27FC236}">
                <a16:creationId xmlns:a16="http://schemas.microsoft.com/office/drawing/2014/main" id="{0718356E-E49E-4920-B619-ACD0664CDC15}"/>
              </a:ext>
            </a:extLst>
          </p:cNvPr>
          <p:cNvGraphicFramePr>
            <a:graphicFrameLocks/>
          </p:cNvGraphicFramePr>
          <p:nvPr>
            <p:extLst/>
          </p:nvPr>
        </p:nvGraphicFramePr>
        <p:xfrm>
          <a:off x="6864582" y="1836631"/>
          <a:ext cx="3773732" cy="2809349"/>
        </p:xfrm>
        <a:graphic>
          <a:graphicData uri="http://schemas.openxmlformats.org/drawingml/2006/chart">
            <c:chart xmlns:c="http://schemas.openxmlformats.org/drawingml/2006/chart" xmlns:r="http://schemas.openxmlformats.org/officeDocument/2006/relationships" r:id="rId4"/>
          </a:graphicData>
        </a:graphic>
      </p:graphicFrame>
      <p:grpSp>
        <p:nvGrpSpPr>
          <p:cNvPr id="34" name="Group 33">
            <a:extLst>
              <a:ext uri="{FF2B5EF4-FFF2-40B4-BE49-F238E27FC236}">
                <a16:creationId xmlns:a16="http://schemas.microsoft.com/office/drawing/2014/main" id="{CBD59E44-04B2-4ED5-8E1F-06E4F28BD8FA}"/>
              </a:ext>
            </a:extLst>
          </p:cNvPr>
          <p:cNvGrpSpPr/>
          <p:nvPr/>
        </p:nvGrpSpPr>
        <p:grpSpPr>
          <a:xfrm>
            <a:off x="9033047" y="2309079"/>
            <a:ext cx="130757" cy="170671"/>
            <a:chOff x="12041324" y="3990792"/>
            <a:chExt cx="95250" cy="188009"/>
          </a:xfrm>
        </p:grpSpPr>
        <p:cxnSp>
          <p:nvCxnSpPr>
            <p:cNvPr id="35" name="Straight Connector 34">
              <a:extLst>
                <a:ext uri="{FF2B5EF4-FFF2-40B4-BE49-F238E27FC236}">
                  <a16:creationId xmlns:a16="http://schemas.microsoft.com/office/drawing/2014/main" id="{8D9A39B8-A5DC-43E8-8B6A-0AA2043B8BA0}"/>
                </a:ext>
              </a:extLst>
            </p:cNvPr>
            <p:cNvCxnSpPr/>
            <p:nvPr/>
          </p:nvCxnSpPr>
          <p:spPr>
            <a:xfrm>
              <a:off x="12090259" y="3990794"/>
              <a:ext cx="0" cy="1880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AF40012-98E4-47A1-A7B9-CDB6C673DA92}"/>
                </a:ext>
              </a:extLst>
            </p:cNvPr>
            <p:cNvCxnSpPr/>
            <p:nvPr/>
          </p:nvCxnSpPr>
          <p:spPr>
            <a:xfrm flipV="1">
              <a:off x="12041324" y="3990792"/>
              <a:ext cx="95250"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3AF22EAD-C49B-494D-B063-9D966BB1DE4C}"/>
              </a:ext>
            </a:extLst>
          </p:cNvPr>
          <p:cNvGrpSpPr/>
          <p:nvPr/>
        </p:nvGrpSpPr>
        <p:grpSpPr>
          <a:xfrm rot="10800000">
            <a:off x="9031708" y="2503359"/>
            <a:ext cx="130757" cy="170671"/>
            <a:chOff x="12041324" y="3990792"/>
            <a:chExt cx="95250" cy="188009"/>
          </a:xfrm>
          <a:solidFill>
            <a:schemeClr val="bg1"/>
          </a:solidFill>
        </p:grpSpPr>
        <p:cxnSp>
          <p:nvCxnSpPr>
            <p:cNvPr id="39" name="Straight Connector 38">
              <a:extLst>
                <a:ext uri="{FF2B5EF4-FFF2-40B4-BE49-F238E27FC236}">
                  <a16:creationId xmlns:a16="http://schemas.microsoft.com/office/drawing/2014/main" id="{E15B9BD5-3468-43F0-82BA-A2284C5CE697}"/>
                </a:ext>
              </a:extLst>
            </p:cNvPr>
            <p:cNvCxnSpPr/>
            <p:nvPr/>
          </p:nvCxnSpPr>
          <p:spPr>
            <a:xfrm>
              <a:off x="12090259" y="3990794"/>
              <a:ext cx="0" cy="188007"/>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6063D23-B0F8-4F99-92DC-6C4DFE65DD46}"/>
                </a:ext>
              </a:extLst>
            </p:cNvPr>
            <p:cNvCxnSpPr/>
            <p:nvPr/>
          </p:nvCxnSpPr>
          <p:spPr>
            <a:xfrm flipV="1">
              <a:off x="12041324" y="3990792"/>
              <a:ext cx="95250" cy="2"/>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8">
            <a:extLst>
              <a:ext uri="{FF2B5EF4-FFF2-40B4-BE49-F238E27FC236}">
                <a16:creationId xmlns:a16="http://schemas.microsoft.com/office/drawing/2014/main" id="{0979CAC2-B438-418E-8A37-EB623B638346}"/>
              </a:ext>
            </a:extLst>
          </p:cNvPr>
          <p:cNvSpPr txBox="1"/>
          <p:nvPr/>
        </p:nvSpPr>
        <p:spPr>
          <a:xfrm>
            <a:off x="8824111" y="2405785"/>
            <a:ext cx="537380" cy="164212"/>
          </a:xfrm>
          <a:prstGeom prst="rect">
            <a:avLst/>
          </a:prstGeom>
          <a:solidFill>
            <a:schemeClr val="bg1"/>
          </a:solidFill>
        </p:spPr>
        <p:txBody>
          <a:bodyPr wrap="square" lIns="121917" tIns="0" rIns="121917" bIns="0" rtlCol="0">
            <a:spAutoFit/>
          </a:bodyPr>
          <a:lstStyle/>
          <a:p>
            <a:pPr defTabSz="914354"/>
            <a:r>
              <a:rPr lang="en-GB" sz="1067" dirty="0">
                <a:solidFill>
                  <a:srgbClr val="6B747B"/>
                </a:solidFill>
              </a:rPr>
              <a:t>19%</a:t>
            </a:r>
          </a:p>
        </p:txBody>
      </p:sp>
      <p:sp>
        <p:nvSpPr>
          <p:cNvPr id="2" name="TextBox 1">
            <a:extLst>
              <a:ext uri="{FF2B5EF4-FFF2-40B4-BE49-F238E27FC236}">
                <a16:creationId xmlns:a16="http://schemas.microsoft.com/office/drawing/2014/main" id="{0079E51C-8125-4933-AEFE-8B57F2698009}"/>
              </a:ext>
            </a:extLst>
          </p:cNvPr>
          <p:cNvSpPr txBox="1"/>
          <p:nvPr/>
        </p:nvSpPr>
        <p:spPr>
          <a:xfrm>
            <a:off x="7904447" y="2691383"/>
            <a:ext cx="610097" cy="369330"/>
          </a:xfrm>
          <a:prstGeom prst="rect">
            <a:avLst/>
          </a:prstGeom>
          <a:noFill/>
        </p:spPr>
        <p:txBody>
          <a:bodyPr wrap="none" lIns="121917" tIns="60959" rIns="121917" bIns="60959" rtlCol="0">
            <a:spAutoFit/>
          </a:bodyPr>
          <a:lstStyle/>
          <a:p>
            <a:r>
              <a:rPr lang="en-GB" sz="1600" dirty="0">
                <a:solidFill>
                  <a:schemeClr val="bg1"/>
                </a:solidFill>
              </a:rPr>
              <a:t>0.64</a:t>
            </a:r>
          </a:p>
        </p:txBody>
      </p:sp>
      <p:sp>
        <p:nvSpPr>
          <p:cNvPr id="43" name="TextBox 42">
            <a:extLst>
              <a:ext uri="{FF2B5EF4-FFF2-40B4-BE49-F238E27FC236}">
                <a16:creationId xmlns:a16="http://schemas.microsoft.com/office/drawing/2014/main" id="{26D2E308-F02F-4D25-8854-0E186BC8D445}"/>
              </a:ext>
            </a:extLst>
          </p:cNvPr>
          <p:cNvSpPr txBox="1"/>
          <p:nvPr/>
        </p:nvSpPr>
        <p:spPr>
          <a:xfrm>
            <a:off x="9497100" y="2322051"/>
            <a:ext cx="610097" cy="369330"/>
          </a:xfrm>
          <a:prstGeom prst="rect">
            <a:avLst/>
          </a:prstGeom>
          <a:noFill/>
        </p:spPr>
        <p:txBody>
          <a:bodyPr wrap="none" lIns="121917" tIns="60959" rIns="121917" bIns="60959" rtlCol="0">
            <a:spAutoFit/>
          </a:bodyPr>
          <a:lstStyle/>
          <a:p>
            <a:r>
              <a:rPr lang="en-GB" sz="1600" dirty="0">
                <a:solidFill>
                  <a:schemeClr val="bg1"/>
                </a:solidFill>
              </a:rPr>
              <a:t>0.79</a:t>
            </a:r>
          </a:p>
        </p:txBody>
      </p:sp>
      <p:sp>
        <p:nvSpPr>
          <p:cNvPr id="3" name="Rectangle 2"/>
          <p:cNvSpPr/>
          <p:nvPr/>
        </p:nvSpPr>
        <p:spPr>
          <a:xfrm>
            <a:off x="1246909" y="4267471"/>
            <a:ext cx="955964" cy="3855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Switch</a:t>
            </a:r>
            <a:endParaRPr lang="en-US" dirty="0">
              <a:solidFill>
                <a:schemeClr val="tx1"/>
              </a:solidFill>
            </a:endParaRPr>
          </a:p>
        </p:txBody>
      </p:sp>
    </p:spTree>
    <p:extLst>
      <p:ext uri="{BB962C8B-B14F-4D97-AF65-F5344CB8AC3E}">
        <p14:creationId xmlns:p14="http://schemas.microsoft.com/office/powerpoint/2010/main" val="729210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37C1EA2A-D77D-48D0-B4A3-412A94D441CD}"/>
              </a:ext>
            </a:extLst>
          </p:cNvPr>
          <p:cNvGraphicFramePr>
            <a:graphicFrameLocks/>
          </p:cNvGraphicFramePr>
          <p:nvPr>
            <p:extLst>
              <p:ext uri="{D42A27DB-BD31-4B8C-83A1-F6EECF244321}">
                <p14:modId xmlns:p14="http://schemas.microsoft.com/office/powerpoint/2010/main" val="3907012064"/>
              </p:ext>
            </p:extLst>
          </p:nvPr>
        </p:nvGraphicFramePr>
        <p:xfrm>
          <a:off x="0" y="982980"/>
          <a:ext cx="12049124" cy="50851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a:extLst>
              <a:ext uri="{FF2B5EF4-FFF2-40B4-BE49-F238E27FC236}">
                <a16:creationId xmlns:a16="http://schemas.microsoft.com/office/drawing/2014/main" id="{BF0098A5-01F8-4CAA-BBEB-DF4ADD138326}"/>
              </a:ext>
            </a:extLst>
          </p:cNvPr>
          <p:cNvGraphicFramePr>
            <a:graphicFrameLocks/>
          </p:cNvGraphicFramePr>
          <p:nvPr>
            <p:extLst>
              <p:ext uri="{D42A27DB-BD31-4B8C-83A1-F6EECF244321}">
                <p14:modId xmlns:p14="http://schemas.microsoft.com/office/powerpoint/2010/main" val="2020497643"/>
              </p:ext>
            </p:extLst>
          </p:nvPr>
        </p:nvGraphicFramePr>
        <p:xfrm>
          <a:off x="0" y="1257270"/>
          <a:ext cx="9598723" cy="4740459"/>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609600" y="274639"/>
            <a:ext cx="10560000" cy="708341"/>
          </a:xfrm>
        </p:spPr>
        <p:txBody>
          <a:bodyPr>
            <a:normAutofit/>
          </a:bodyPr>
          <a:lstStyle/>
          <a:p>
            <a:r>
              <a:rPr lang="en-GB" sz="3200" b="0" dirty="0">
                <a:solidFill>
                  <a:schemeClr val="tx1"/>
                </a:solidFill>
              </a:rPr>
              <a:t>Reasons for insulin discontinuation: T1D and T2D</a:t>
            </a:r>
          </a:p>
        </p:txBody>
      </p:sp>
      <p:sp>
        <p:nvSpPr>
          <p:cNvPr id="6" name="TextBox 5"/>
          <p:cNvSpPr txBox="1"/>
          <p:nvPr/>
        </p:nvSpPr>
        <p:spPr>
          <a:xfrm>
            <a:off x="366100" y="5864097"/>
            <a:ext cx="6519093" cy="507831"/>
          </a:xfrm>
          <a:prstGeom prst="rect">
            <a:avLst/>
          </a:prstGeom>
          <a:noFill/>
        </p:spPr>
        <p:txBody>
          <a:bodyPr wrap="square" rtlCol="0" anchor="b">
            <a:spAutoFit/>
          </a:bodyPr>
          <a:lstStyle/>
          <a:p>
            <a:pPr defTabSz="609555">
              <a:defRPr/>
            </a:pPr>
            <a:r>
              <a:rPr lang="en-GB" sz="900" dirty="0">
                <a:solidFill>
                  <a:srgbClr val="596169">
                    <a:lumMod val="75000"/>
                  </a:srgbClr>
                </a:solidFill>
                <a:cs typeface="Arial" panose="020B0604020202020204" pitchFamily="34" charset="0"/>
              </a:rPr>
              <a:t>OGLD, oral glucose-lowering drugs</a:t>
            </a:r>
          </a:p>
          <a:p>
            <a:pPr defTabSz="609555">
              <a:defRPr/>
            </a:pPr>
            <a:endParaRPr lang="en-GB" sz="900" dirty="0">
              <a:solidFill>
                <a:srgbClr val="596169">
                  <a:lumMod val="75000"/>
                </a:srgbClr>
              </a:solidFill>
              <a:cs typeface="Arial" panose="020B0604020202020204" pitchFamily="34" charset="0"/>
            </a:endParaRPr>
          </a:p>
          <a:p>
            <a:pPr defTabSz="609555">
              <a:defRPr/>
            </a:pPr>
            <a:r>
              <a:rPr lang="da-DK" sz="900" dirty="0">
                <a:solidFill>
                  <a:srgbClr val="596169">
                    <a:lumMod val="75000"/>
                  </a:srgbClr>
                </a:solidFill>
                <a:cs typeface="Arial" panose="020B0604020202020204" pitchFamily="34" charset="0"/>
              </a:rPr>
              <a:t>Ashner P, et al. Diabetes 2018;67(Suppl 1):1026-P.</a:t>
            </a:r>
            <a:endParaRPr lang="en-GB" sz="900" dirty="0">
              <a:solidFill>
                <a:srgbClr val="596169">
                  <a:lumMod val="75000"/>
                </a:srgbClr>
              </a:solidFill>
              <a:cs typeface="Arial" panose="020B0604020202020204" pitchFamily="34" charset="0"/>
            </a:endParaRPr>
          </a:p>
        </p:txBody>
      </p:sp>
      <p:sp>
        <p:nvSpPr>
          <p:cNvPr id="26" name="ZoneTexte 8">
            <a:extLst>
              <a:ext uri="{FF2B5EF4-FFF2-40B4-BE49-F238E27FC236}">
                <a16:creationId xmlns:a16="http://schemas.microsoft.com/office/drawing/2014/main" id="{B853D4AC-89E7-48DF-840B-7849D6A50AF8}"/>
              </a:ext>
            </a:extLst>
          </p:cNvPr>
          <p:cNvSpPr txBox="1"/>
          <p:nvPr/>
        </p:nvSpPr>
        <p:spPr>
          <a:xfrm>
            <a:off x="10337798" y="-6346"/>
            <a:ext cx="1854204" cy="276999"/>
          </a:xfrm>
          <a:prstGeom prst="rect">
            <a:avLst/>
          </a:prstGeom>
          <a:solidFill>
            <a:srgbClr val="525CA3"/>
          </a:solidFill>
        </p:spPr>
        <p:txBody>
          <a:bodyPr wrap="square" rtlCol="0">
            <a:spAutoFit/>
          </a:bodyPr>
          <a:lstStyle/>
          <a:p>
            <a:pPr algn="ctr" defTabSz="609555">
              <a:defRPr/>
            </a:pPr>
            <a:r>
              <a:rPr lang="en-US" sz="1200" b="1" dirty="0">
                <a:solidFill>
                  <a:srgbClr val="FFFFFF"/>
                </a:solidFill>
              </a:rPr>
              <a:t>Results</a:t>
            </a:r>
          </a:p>
        </p:txBody>
      </p:sp>
      <p:sp>
        <p:nvSpPr>
          <p:cNvPr id="18" name="TextBox 17">
            <a:extLst>
              <a:ext uri="{FF2B5EF4-FFF2-40B4-BE49-F238E27FC236}">
                <a16:creationId xmlns:a16="http://schemas.microsoft.com/office/drawing/2014/main" id="{AA476F7F-2305-474E-AF82-345C3801423C}"/>
              </a:ext>
            </a:extLst>
          </p:cNvPr>
          <p:cNvSpPr txBox="1"/>
          <p:nvPr/>
        </p:nvSpPr>
        <p:spPr>
          <a:xfrm>
            <a:off x="7358020" y="5892375"/>
            <a:ext cx="3310791" cy="338554"/>
          </a:xfrm>
          <a:prstGeom prst="rect">
            <a:avLst/>
          </a:prstGeom>
          <a:noFill/>
        </p:spPr>
        <p:txBody>
          <a:bodyPr wrap="square" rtlCol="0">
            <a:spAutoFit/>
          </a:bodyPr>
          <a:lstStyle/>
          <a:p>
            <a:pPr algn="ctr" defTabSz="609555">
              <a:defRPr/>
            </a:pPr>
            <a:r>
              <a:rPr lang="en-GB" sz="1600" dirty="0">
                <a:solidFill>
                  <a:srgbClr val="4D4D4F"/>
                </a:solidFill>
              </a:rPr>
              <a:t>Participants, %</a:t>
            </a:r>
          </a:p>
        </p:txBody>
      </p:sp>
      <p:sp>
        <p:nvSpPr>
          <p:cNvPr id="20" name="TextBox 19">
            <a:extLst>
              <a:ext uri="{FF2B5EF4-FFF2-40B4-BE49-F238E27FC236}">
                <a16:creationId xmlns:a16="http://schemas.microsoft.com/office/drawing/2014/main" id="{CDF810B0-CC7B-4B16-9840-6A973E61ED04}"/>
              </a:ext>
            </a:extLst>
          </p:cNvPr>
          <p:cNvSpPr txBox="1"/>
          <p:nvPr/>
        </p:nvSpPr>
        <p:spPr>
          <a:xfrm>
            <a:off x="4236884" y="869135"/>
            <a:ext cx="1767016" cy="461665"/>
          </a:xfrm>
          <a:prstGeom prst="rect">
            <a:avLst/>
          </a:prstGeom>
          <a:noFill/>
        </p:spPr>
        <p:txBody>
          <a:bodyPr wrap="square" rtlCol="0">
            <a:spAutoFit/>
          </a:bodyPr>
          <a:lstStyle/>
          <a:p>
            <a:pPr algn="ctr" defTabSz="609555">
              <a:defRPr/>
            </a:pPr>
            <a:r>
              <a:rPr lang="en-GB" sz="2400" b="1" dirty="0">
                <a:solidFill>
                  <a:srgbClr val="444492"/>
                </a:solidFill>
              </a:rPr>
              <a:t>T1D</a:t>
            </a:r>
          </a:p>
        </p:txBody>
      </p:sp>
      <p:sp>
        <p:nvSpPr>
          <p:cNvPr id="21" name="TextBox 20">
            <a:extLst>
              <a:ext uri="{FF2B5EF4-FFF2-40B4-BE49-F238E27FC236}">
                <a16:creationId xmlns:a16="http://schemas.microsoft.com/office/drawing/2014/main" id="{6ECE37F5-3C2D-4862-A075-C7C3D97FD9A5}"/>
              </a:ext>
            </a:extLst>
          </p:cNvPr>
          <p:cNvSpPr txBox="1"/>
          <p:nvPr/>
        </p:nvSpPr>
        <p:spPr>
          <a:xfrm>
            <a:off x="8031093" y="852055"/>
            <a:ext cx="1767016" cy="461665"/>
          </a:xfrm>
          <a:prstGeom prst="rect">
            <a:avLst/>
          </a:prstGeom>
          <a:noFill/>
        </p:spPr>
        <p:txBody>
          <a:bodyPr wrap="square" rtlCol="0">
            <a:spAutoFit/>
          </a:bodyPr>
          <a:lstStyle/>
          <a:p>
            <a:pPr algn="ctr" defTabSz="609555">
              <a:defRPr/>
            </a:pPr>
            <a:r>
              <a:rPr lang="en-GB" sz="2400" b="1" dirty="0">
                <a:solidFill>
                  <a:srgbClr val="444492"/>
                </a:solidFill>
              </a:rPr>
              <a:t>T2D</a:t>
            </a:r>
          </a:p>
        </p:txBody>
      </p:sp>
    </p:spTree>
    <p:extLst>
      <p:ext uri="{BB962C8B-B14F-4D97-AF65-F5344CB8AC3E}">
        <p14:creationId xmlns:p14="http://schemas.microsoft.com/office/powerpoint/2010/main" val="40234467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9">
            <a:extLst>
              <a:ext uri="{FF2B5EF4-FFF2-40B4-BE49-F238E27FC236}">
                <a16:creationId xmlns:a16="http://schemas.microsoft.com/office/drawing/2014/main" id="{14101847-6FE3-4247-A662-334422830F02}"/>
              </a:ext>
            </a:extLst>
          </p:cNvPr>
          <p:cNvSpPr>
            <a:spLocks noGrp="1"/>
          </p:cNvSpPr>
          <p:nvPr>
            <p:ph idx="4294967295"/>
          </p:nvPr>
        </p:nvSpPr>
        <p:spPr>
          <a:xfrm>
            <a:off x="518615" y="1791356"/>
            <a:ext cx="10541498" cy="3393275"/>
          </a:xfrm>
        </p:spPr>
        <p:txBody>
          <a:bodyPr/>
          <a:lstStyle/>
          <a:p>
            <a:r>
              <a:rPr lang="en-GB" dirty="0">
                <a:solidFill>
                  <a:schemeClr val="tx1"/>
                </a:solidFill>
              </a:rPr>
              <a:t>DELIVER 2 provided the first comparative real-world evidence for the benefits of switching </a:t>
            </a:r>
            <a:br>
              <a:rPr lang="en-GB" dirty="0">
                <a:solidFill>
                  <a:schemeClr val="tx1"/>
                </a:solidFill>
              </a:rPr>
            </a:br>
            <a:r>
              <a:rPr lang="en-GB" dirty="0">
                <a:solidFill>
                  <a:schemeClr val="tx1"/>
                </a:solidFill>
              </a:rPr>
              <a:t>from other basal insulins (BI) to Gla-300 in patients with T2DM</a:t>
            </a:r>
          </a:p>
          <a:p>
            <a:r>
              <a:rPr lang="en-GB" dirty="0">
                <a:solidFill>
                  <a:schemeClr val="tx1"/>
                </a:solidFill>
              </a:rPr>
              <a:t>Change in HbA1c from baseline was comparable between the Gla-300 and other BI matched cohorts</a:t>
            </a:r>
          </a:p>
          <a:p>
            <a:r>
              <a:rPr lang="en-GB" dirty="0">
                <a:solidFill>
                  <a:schemeClr val="tx1"/>
                </a:solidFill>
              </a:rPr>
              <a:t>The Gla-300 cohort exhibited a lower </a:t>
            </a:r>
            <a:r>
              <a:rPr lang="en-GB" dirty="0" err="1">
                <a:solidFill>
                  <a:schemeClr val="tx1"/>
                </a:solidFill>
              </a:rPr>
              <a:t>hypoglycemia</a:t>
            </a:r>
            <a:r>
              <a:rPr lang="en-GB" dirty="0">
                <a:solidFill>
                  <a:schemeClr val="tx1"/>
                </a:solidFill>
              </a:rPr>
              <a:t> incidence and adjusted event rate compared to the patients who switched to another </a:t>
            </a:r>
            <a:r>
              <a:rPr lang="en-GB" dirty="0" smtClean="0">
                <a:solidFill>
                  <a:schemeClr val="tx1"/>
                </a:solidFill>
              </a:rPr>
              <a:t>BI.</a:t>
            </a:r>
            <a:endParaRPr lang="en-GB" dirty="0">
              <a:solidFill>
                <a:schemeClr val="tx1"/>
              </a:solidFill>
            </a:endParaRPr>
          </a:p>
          <a:p>
            <a:pPr lvl="1"/>
            <a:endParaRPr lang="en-GB" dirty="0">
              <a:solidFill>
                <a:schemeClr val="accent4"/>
              </a:solidFill>
            </a:endParaRPr>
          </a:p>
          <a:p>
            <a:endParaRPr lang="en-GB" sz="1867" dirty="0"/>
          </a:p>
        </p:txBody>
      </p:sp>
      <p:sp>
        <p:nvSpPr>
          <p:cNvPr id="5" name="Title 4"/>
          <p:cNvSpPr>
            <a:spLocks noGrp="1"/>
          </p:cNvSpPr>
          <p:nvPr>
            <p:ph type="title" idx="4294967295"/>
          </p:nvPr>
        </p:nvSpPr>
        <p:spPr>
          <a:xfrm>
            <a:off x="102170" y="300346"/>
            <a:ext cx="11523663" cy="436563"/>
          </a:xfrm>
        </p:spPr>
        <p:txBody>
          <a:bodyPr>
            <a:noAutofit/>
          </a:bodyPr>
          <a:lstStyle/>
          <a:p>
            <a:r>
              <a:rPr lang="fr-FR" sz="3600" dirty="0" smtClean="0">
                <a:solidFill>
                  <a:schemeClr val="tx1"/>
                </a:solidFill>
              </a:rPr>
              <a:t>DELIVER-2: Conclusions</a:t>
            </a:r>
            <a:endParaRPr lang="fr-FR" sz="3600" dirty="0">
              <a:solidFill>
                <a:schemeClr val="tx1"/>
              </a:solidFill>
            </a:endParaRPr>
          </a:p>
        </p:txBody>
      </p:sp>
      <p:sp>
        <p:nvSpPr>
          <p:cNvPr id="8" name="Rounded Rectangle 7"/>
          <p:cNvSpPr/>
          <p:nvPr/>
        </p:nvSpPr>
        <p:spPr>
          <a:xfrm>
            <a:off x="334030" y="1791357"/>
            <a:ext cx="11059944" cy="3393275"/>
          </a:xfrm>
          <a:prstGeom prst="roundRect">
            <a:avLst>
              <a:gd name="adj" fmla="val 9474"/>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600" dirty="0">
              <a:solidFill>
                <a:srgbClr val="FFFFFF"/>
              </a:solidFill>
            </a:endParaRPr>
          </a:p>
        </p:txBody>
      </p:sp>
      <p:sp>
        <p:nvSpPr>
          <p:cNvPr id="10" name="Text Placeholder 31"/>
          <p:cNvSpPr txBox="1">
            <a:spLocks/>
          </p:cNvSpPr>
          <p:nvPr/>
        </p:nvSpPr>
        <p:spPr>
          <a:xfrm>
            <a:off x="5977054" y="5996352"/>
            <a:ext cx="5880511" cy="384000"/>
          </a:xfrm>
          <a:prstGeom prst="rect">
            <a:avLst/>
          </a:prstGeom>
        </p:spPr>
        <p:txBody>
          <a:bodyPr anchor="b">
            <a:noAutofit/>
          </a:bodyPr>
          <a:lstStyle>
            <a:lvl1pPr marL="0" indent="0" algn="r" defTabSz="457200" rtl="0" eaLnBrk="1" latinLnBrk="0" hangingPunct="1">
              <a:lnSpc>
                <a:spcPct val="100000"/>
              </a:lnSpc>
              <a:spcBef>
                <a:spcPts val="0"/>
              </a:spcBef>
              <a:spcAft>
                <a:spcPts val="0"/>
              </a:spcAft>
              <a:buClr>
                <a:schemeClr val="accent2"/>
              </a:buClr>
              <a:buFont typeface="Arial"/>
              <a:buNone/>
              <a:defRPr sz="8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933" dirty="0"/>
              <a:t>Zhou FL et al. Diabetes Obes Metab. 2017 Dec 22. </a:t>
            </a:r>
            <a:r>
              <a:rPr lang="en-GB" sz="933" dirty="0" err="1"/>
              <a:t>doi</a:t>
            </a:r>
            <a:r>
              <a:rPr lang="en-GB" sz="933" dirty="0"/>
              <a:t>: 10.1111/dom.13199 [</a:t>
            </a:r>
            <a:r>
              <a:rPr lang="en-GB" sz="933" dirty="0" err="1"/>
              <a:t>Epub</a:t>
            </a:r>
            <a:r>
              <a:rPr lang="en-GB" sz="933" dirty="0"/>
              <a:t> ahead of print]</a:t>
            </a:r>
          </a:p>
        </p:txBody>
      </p:sp>
      <p:sp>
        <p:nvSpPr>
          <p:cNvPr id="6" name="Slide Number Placeholder 1">
            <a:extLst>
              <a:ext uri="{FF2B5EF4-FFF2-40B4-BE49-F238E27FC236}">
                <a16:creationId xmlns:a16="http://schemas.microsoft.com/office/drawing/2014/main" id="{D4D56F43-4CDD-45C5-8FE6-A547F4C3F43B}"/>
              </a:ext>
            </a:extLst>
          </p:cNvPr>
          <p:cNvSpPr txBox="1">
            <a:spLocks/>
          </p:cNvSpPr>
          <p:nvPr/>
        </p:nvSpPr>
        <p:spPr>
          <a:xfrm>
            <a:off x="2263788" y="5996352"/>
            <a:ext cx="4670040" cy="384000"/>
          </a:xfrm>
          <a:prstGeom prst="rect">
            <a:avLst/>
          </a:prstGeom>
        </p:spPr>
        <p:txBody>
          <a:bodyPr vert="horz" lIns="121920" tIns="60960" rIns="121920" bIns="60960" rtlCol="0" anchor="b"/>
          <a:lstStyle>
            <a:defPPr>
              <a:defRPr lang="en-US"/>
            </a:defPPr>
            <a:lvl1pPr marL="0" algn="ctr" defTabSz="457200" rtl="0" eaLnBrk="1" latinLnBrk="0" hangingPunct="1">
              <a:defRPr sz="1000" kern="1200">
                <a:solidFill>
                  <a:schemeClr val="accent5">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
                <a:srgbClr val="81B838"/>
              </a:buClr>
            </a:pPr>
            <a:r>
              <a:rPr lang="en-GB" sz="933" dirty="0">
                <a:solidFill>
                  <a:srgbClr val="596169"/>
                </a:solidFill>
              </a:rPr>
              <a:t>ER, emergency room</a:t>
            </a:r>
          </a:p>
        </p:txBody>
      </p:sp>
    </p:spTree>
    <p:extLst>
      <p:ext uri="{BB962C8B-B14F-4D97-AF65-F5344CB8AC3E}">
        <p14:creationId xmlns:p14="http://schemas.microsoft.com/office/powerpoint/2010/main" val="363469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96491B5-3D40-4094-BABF-84226DA80BD9}"/>
              </a:ext>
            </a:extLst>
          </p:cNvPr>
          <p:cNvSpPr txBox="1"/>
          <p:nvPr/>
        </p:nvSpPr>
        <p:spPr>
          <a:xfrm>
            <a:off x="6816082" y="1527567"/>
            <a:ext cx="3450359" cy="574642"/>
          </a:xfrm>
          <a:prstGeom prst="rect">
            <a:avLst/>
          </a:prstGeom>
          <a:solidFill>
            <a:schemeClr val="bg1"/>
          </a:solidFill>
        </p:spPr>
        <p:txBody>
          <a:bodyPr wrap="square" lIns="121917" tIns="60959" rIns="121917" bIns="60959" rtlCol="0">
            <a:spAutoFit/>
          </a:bodyPr>
          <a:lstStyle/>
          <a:p>
            <a:pPr algn="ctr" defTabSz="685766"/>
            <a:r>
              <a:rPr lang="en-GB" sz="1467" b="1" kern="0" dirty="0">
                <a:solidFill>
                  <a:schemeClr val="accent4"/>
                </a:solidFill>
                <a:cs typeface="Arial" panose="020B0604020202020204" pitchFamily="34" charset="0"/>
              </a:rPr>
              <a:t>Adjusted* mean hypoglycemia event rate during 6 months of follow up</a:t>
            </a:r>
          </a:p>
        </p:txBody>
      </p:sp>
      <p:graphicFrame>
        <p:nvGraphicFramePr>
          <p:cNvPr id="26" name="Chart 25">
            <a:extLst>
              <a:ext uri="{FF2B5EF4-FFF2-40B4-BE49-F238E27FC236}">
                <a16:creationId xmlns:a16="http://schemas.microsoft.com/office/drawing/2014/main" id="{3C3B0506-638C-4D7A-8E29-707E3B1D9AC2}"/>
              </a:ext>
            </a:extLst>
          </p:cNvPr>
          <p:cNvGraphicFramePr>
            <a:graphicFrameLocks/>
          </p:cNvGraphicFramePr>
          <p:nvPr>
            <p:extLst/>
          </p:nvPr>
        </p:nvGraphicFramePr>
        <p:xfrm>
          <a:off x="6863917" y="2541328"/>
          <a:ext cx="3196800" cy="2566469"/>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FAD38FC4-56BC-4389-A808-D3D4E486AA71}"/>
              </a:ext>
            </a:extLst>
          </p:cNvPr>
          <p:cNvSpPr txBox="1"/>
          <p:nvPr/>
        </p:nvSpPr>
        <p:spPr>
          <a:xfrm>
            <a:off x="8155356" y="2296971"/>
            <a:ext cx="904741" cy="287321"/>
          </a:xfrm>
          <a:prstGeom prst="rect">
            <a:avLst/>
          </a:prstGeom>
          <a:noFill/>
        </p:spPr>
        <p:txBody>
          <a:bodyPr wrap="square" lIns="121917" tIns="60959" rIns="121917" bIns="60959" rtlCol="0">
            <a:spAutoFit/>
          </a:bodyPr>
          <a:lstStyle/>
          <a:p>
            <a:pPr defTabSz="685766"/>
            <a:r>
              <a:rPr lang="en-GB" sz="1067" dirty="0">
                <a:solidFill>
                  <a:schemeClr val="accent4"/>
                </a:solidFill>
              </a:rPr>
              <a:t>P=0.0002</a:t>
            </a:r>
          </a:p>
        </p:txBody>
      </p:sp>
      <p:grpSp>
        <p:nvGrpSpPr>
          <p:cNvPr id="28" name="Group 27">
            <a:extLst>
              <a:ext uri="{FF2B5EF4-FFF2-40B4-BE49-F238E27FC236}">
                <a16:creationId xmlns:a16="http://schemas.microsoft.com/office/drawing/2014/main" id="{C2E6BBF5-2A13-4E63-9F69-55C5E5407377}"/>
              </a:ext>
            </a:extLst>
          </p:cNvPr>
          <p:cNvGrpSpPr/>
          <p:nvPr/>
        </p:nvGrpSpPr>
        <p:grpSpPr>
          <a:xfrm rot="10800000">
            <a:off x="8517225" y="3070215"/>
            <a:ext cx="187499" cy="433095"/>
            <a:chOff x="12041324" y="3990792"/>
            <a:chExt cx="95250" cy="188009"/>
          </a:xfrm>
        </p:grpSpPr>
        <p:cxnSp>
          <p:nvCxnSpPr>
            <p:cNvPr id="29" name="Straight Connector 28">
              <a:extLst>
                <a:ext uri="{FF2B5EF4-FFF2-40B4-BE49-F238E27FC236}">
                  <a16:creationId xmlns:a16="http://schemas.microsoft.com/office/drawing/2014/main" id="{9CFF4BD5-701B-48A6-9EF9-D35DD7268C39}"/>
                </a:ext>
              </a:extLst>
            </p:cNvPr>
            <p:cNvCxnSpPr/>
            <p:nvPr/>
          </p:nvCxnSpPr>
          <p:spPr>
            <a:xfrm>
              <a:off x="12090259" y="3990794"/>
              <a:ext cx="0" cy="1880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233E732-683D-4C68-BF7C-D58BA887EF82}"/>
                </a:ext>
              </a:extLst>
            </p:cNvPr>
            <p:cNvCxnSpPr/>
            <p:nvPr/>
          </p:nvCxnSpPr>
          <p:spPr>
            <a:xfrm flipV="1">
              <a:off x="12041324" y="3990792"/>
              <a:ext cx="95250"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26266DD3-E98F-4F5C-8C2C-256EE0F8BE1F}"/>
              </a:ext>
            </a:extLst>
          </p:cNvPr>
          <p:cNvGrpSpPr/>
          <p:nvPr/>
        </p:nvGrpSpPr>
        <p:grpSpPr>
          <a:xfrm>
            <a:off x="8512221" y="2711222"/>
            <a:ext cx="173439" cy="380745"/>
            <a:chOff x="12041324" y="3990792"/>
            <a:chExt cx="95250" cy="188009"/>
          </a:xfrm>
        </p:grpSpPr>
        <p:cxnSp>
          <p:nvCxnSpPr>
            <p:cNvPr id="34" name="Straight Connector 33">
              <a:extLst>
                <a:ext uri="{FF2B5EF4-FFF2-40B4-BE49-F238E27FC236}">
                  <a16:creationId xmlns:a16="http://schemas.microsoft.com/office/drawing/2014/main" id="{9424FB6E-6088-4C26-921A-A44B7166A2CC}"/>
                </a:ext>
              </a:extLst>
            </p:cNvPr>
            <p:cNvCxnSpPr/>
            <p:nvPr/>
          </p:nvCxnSpPr>
          <p:spPr>
            <a:xfrm>
              <a:off x="12090259" y="3990794"/>
              <a:ext cx="0" cy="18800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E5D958E-026D-4A22-B264-2FBA8A47563F}"/>
                </a:ext>
              </a:extLst>
            </p:cNvPr>
            <p:cNvCxnSpPr/>
            <p:nvPr/>
          </p:nvCxnSpPr>
          <p:spPr>
            <a:xfrm flipV="1">
              <a:off x="12041324" y="3990792"/>
              <a:ext cx="95250"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DF6BBF53-83B5-4424-9EE0-490B0D92070F}"/>
              </a:ext>
            </a:extLst>
          </p:cNvPr>
          <p:cNvSpPr txBox="1"/>
          <p:nvPr/>
        </p:nvSpPr>
        <p:spPr>
          <a:xfrm rot="16200000">
            <a:off x="5749481" y="3141836"/>
            <a:ext cx="1782064" cy="677106"/>
          </a:xfrm>
          <a:prstGeom prst="rect">
            <a:avLst/>
          </a:prstGeom>
          <a:noFill/>
        </p:spPr>
        <p:txBody>
          <a:bodyPr wrap="square" lIns="121917" tIns="60959" rIns="121917" bIns="60959" rtlCol="0">
            <a:spAutoFit/>
          </a:bodyPr>
          <a:lstStyle/>
          <a:p>
            <a:pPr algn="ctr" defTabSz="685766"/>
            <a:r>
              <a:rPr lang="en-GB" sz="1200" b="1" kern="0" dirty="0">
                <a:solidFill>
                  <a:srgbClr val="6B747B"/>
                </a:solidFill>
                <a:cs typeface="Arial" panose="020B0604020202020204" pitchFamily="34" charset="0"/>
              </a:rPr>
              <a:t>Events/</a:t>
            </a:r>
            <a:r>
              <a:rPr lang="en-GB" sz="1200" b="1" kern="0" dirty="0">
                <a:solidFill>
                  <a:schemeClr val="bg1">
                    <a:lumMod val="50000"/>
                  </a:schemeClr>
                </a:solidFill>
                <a:cs typeface="Arial" panose="020B0604020202020204" pitchFamily="34" charset="0"/>
              </a:rPr>
              <a:t>100 patients/month</a:t>
            </a:r>
            <a:r>
              <a:rPr lang="en-GB" sz="1200" b="1" kern="0" dirty="0">
                <a:solidFill>
                  <a:srgbClr val="6B747B"/>
                </a:solidFill>
                <a:cs typeface="Arial" panose="020B0604020202020204" pitchFamily="34" charset="0"/>
              </a:rPr>
              <a:t> </a:t>
            </a:r>
          </a:p>
          <a:p>
            <a:pPr algn="ctr" defTabSz="685766"/>
            <a:r>
              <a:rPr lang="en-GB" sz="1200" i="1" kern="0" dirty="0">
                <a:solidFill>
                  <a:srgbClr val="6B747B"/>
                </a:solidFill>
                <a:cs typeface="Arial" panose="020B0604020202020204" pitchFamily="34" charset="0"/>
              </a:rPr>
              <a:t>% relative to other BI</a:t>
            </a:r>
          </a:p>
        </p:txBody>
      </p:sp>
      <p:sp>
        <p:nvSpPr>
          <p:cNvPr id="31" name="TextBox 30">
            <a:extLst>
              <a:ext uri="{FF2B5EF4-FFF2-40B4-BE49-F238E27FC236}">
                <a16:creationId xmlns:a16="http://schemas.microsoft.com/office/drawing/2014/main" id="{E7674D2E-D014-4B02-8FA8-D124F4F79A39}"/>
              </a:ext>
            </a:extLst>
          </p:cNvPr>
          <p:cNvSpPr txBox="1"/>
          <p:nvPr/>
        </p:nvSpPr>
        <p:spPr>
          <a:xfrm>
            <a:off x="8386197" y="2999833"/>
            <a:ext cx="481857" cy="287321"/>
          </a:xfrm>
          <a:prstGeom prst="rect">
            <a:avLst/>
          </a:prstGeom>
          <a:solidFill>
            <a:schemeClr val="bg1"/>
          </a:solidFill>
        </p:spPr>
        <p:txBody>
          <a:bodyPr wrap="none" lIns="121917" tIns="60959" rIns="121917" bIns="60959" rtlCol="0">
            <a:spAutoFit/>
          </a:bodyPr>
          <a:lstStyle/>
          <a:p>
            <a:pPr algn="ctr" defTabSz="685766"/>
            <a:r>
              <a:rPr lang="en-GB" sz="1067" dirty="0">
                <a:solidFill>
                  <a:schemeClr val="bg1">
                    <a:lumMod val="50000"/>
                  </a:schemeClr>
                </a:solidFill>
              </a:rPr>
              <a:t>48%</a:t>
            </a:r>
            <a:endParaRPr lang="en-GB" sz="1067" strike="sngStrike" dirty="0">
              <a:solidFill>
                <a:schemeClr val="bg1">
                  <a:lumMod val="50000"/>
                </a:schemeClr>
              </a:solidFill>
            </a:endParaRPr>
          </a:p>
        </p:txBody>
      </p:sp>
      <p:sp>
        <p:nvSpPr>
          <p:cNvPr id="7" name="Text Placeholder 6">
            <a:extLst>
              <a:ext uri="{FF2B5EF4-FFF2-40B4-BE49-F238E27FC236}">
                <a16:creationId xmlns:a16="http://schemas.microsoft.com/office/drawing/2014/main" id="{7A4D7912-90F1-4B8C-9D33-D36EA5BB6C04}"/>
              </a:ext>
            </a:extLst>
          </p:cNvPr>
          <p:cNvSpPr>
            <a:spLocks noGrp="1"/>
          </p:cNvSpPr>
          <p:nvPr>
            <p:ph type="body" sz="quarter" idx="4294967295"/>
          </p:nvPr>
        </p:nvSpPr>
        <p:spPr>
          <a:xfrm>
            <a:off x="0" y="5323948"/>
            <a:ext cx="12192000" cy="926727"/>
          </a:xfrm>
        </p:spPr>
        <p:txBody>
          <a:bodyPr>
            <a:noAutofit/>
          </a:bodyPr>
          <a:lstStyle/>
          <a:p>
            <a:r>
              <a:rPr lang="en-GB" sz="1200" b="1" dirty="0"/>
              <a:t>DELIVER 3 </a:t>
            </a:r>
            <a:r>
              <a:rPr lang="en-GB" sz="1200" b="1" dirty="0">
                <a:solidFill>
                  <a:schemeClr val="accent1"/>
                </a:solidFill>
              </a:rPr>
              <a:t>retrospective observational </a:t>
            </a:r>
            <a:r>
              <a:rPr lang="en-GB" sz="1200" dirty="0"/>
              <a:t>analysis of patients aged ≥65 years with T2DM on prior basal insulin who were switched to either Gla-300 or another basal insulin </a:t>
            </a:r>
            <a:br>
              <a:rPr lang="en-GB" sz="1200" dirty="0"/>
            </a:br>
            <a:r>
              <a:rPr lang="en-GB" sz="1200" dirty="0"/>
              <a:t>(Gla-100, insulin detemir or </a:t>
            </a:r>
            <a:r>
              <a:rPr lang="en-GB" sz="1200" dirty="0" err="1"/>
              <a:t>IDeg</a:t>
            </a:r>
            <a:r>
              <a:rPr lang="en-GB" sz="1200" dirty="0"/>
              <a:t>) from US PHIE EMR database (March 2015 to March 2016). Logistic regression analysis adjusted for baseline confounders</a:t>
            </a:r>
            <a:br>
              <a:rPr lang="en-GB" sz="1200" dirty="0"/>
            </a:br>
            <a:r>
              <a:rPr lang="en-GB" sz="1200" dirty="0"/>
              <a:t>*adjusted for baseline </a:t>
            </a:r>
            <a:r>
              <a:rPr lang="en-GB" sz="1200" dirty="0" err="1"/>
              <a:t>hypoglycemia</a:t>
            </a:r>
            <a:r>
              <a:rPr lang="en-GB" sz="1200" dirty="0"/>
              <a:t> incidence; BI, basal insulin; EMR, electronic medical records; PHIE, Predictive Health Intelligence Environment</a:t>
            </a:r>
          </a:p>
          <a:p>
            <a:r>
              <a:rPr lang="en-GB" sz="800" smtClean="0"/>
              <a:t>                                                                                                                                                                                                                                                                                                                                                                                                   </a:t>
            </a:r>
            <a:r>
              <a:rPr lang="en-GB" sz="800" dirty="0" smtClean="0"/>
              <a:t>Zhou </a:t>
            </a:r>
            <a:r>
              <a:rPr lang="en-GB" sz="800" dirty="0"/>
              <a:t>LF et al. Poster presented at ADA 2017, Poster 986-P and unpublished data </a:t>
            </a:r>
          </a:p>
        </p:txBody>
      </p:sp>
      <p:sp>
        <p:nvSpPr>
          <p:cNvPr id="40" name="Title 1">
            <a:extLst>
              <a:ext uri="{FF2B5EF4-FFF2-40B4-BE49-F238E27FC236}">
                <a16:creationId xmlns:a16="http://schemas.microsoft.com/office/drawing/2014/main" id="{F6FC4631-7D44-4489-9061-764B84FF00B3}"/>
              </a:ext>
            </a:extLst>
          </p:cNvPr>
          <p:cNvSpPr>
            <a:spLocks noGrp="1"/>
          </p:cNvSpPr>
          <p:nvPr>
            <p:ph type="title" idx="4294967295"/>
          </p:nvPr>
        </p:nvSpPr>
        <p:spPr>
          <a:xfrm>
            <a:off x="0" y="101600"/>
            <a:ext cx="11523663" cy="986848"/>
          </a:xfrm>
        </p:spPr>
        <p:txBody>
          <a:bodyPr>
            <a:normAutofit/>
          </a:bodyPr>
          <a:lstStyle/>
          <a:p>
            <a:r>
              <a:rPr lang="en-GB" sz="3200" b="1" dirty="0">
                <a:solidFill>
                  <a:schemeClr val="tx2">
                    <a:lumMod val="75000"/>
                  </a:schemeClr>
                </a:solidFill>
              </a:rPr>
              <a:t>DELIVER-3</a:t>
            </a:r>
            <a:r>
              <a:rPr lang="en-GB" sz="3200" dirty="0"/>
              <a:t>: Similar </a:t>
            </a:r>
            <a:r>
              <a:rPr lang="en-GB" sz="3200" dirty="0" err="1"/>
              <a:t>glycemic</a:t>
            </a:r>
            <a:r>
              <a:rPr lang="en-GB" sz="3200" dirty="0"/>
              <a:t> control with less </a:t>
            </a:r>
            <a:r>
              <a:rPr lang="en-GB" sz="3200" dirty="0" err="1"/>
              <a:t>hypoglycemia</a:t>
            </a:r>
            <a:r>
              <a:rPr lang="en-GB" sz="3200" dirty="0"/>
              <a:t> after switching to Gla-300 vs other basal insulins in real life (</a:t>
            </a:r>
            <a:r>
              <a:rPr lang="en-GB" sz="3200" b="1" dirty="0"/>
              <a:t>in Elderly)</a:t>
            </a:r>
            <a:endParaRPr lang="en-US" sz="3200" b="1" dirty="0"/>
          </a:p>
        </p:txBody>
      </p:sp>
      <p:graphicFrame>
        <p:nvGraphicFramePr>
          <p:cNvPr id="42" name="Chart 41">
            <a:extLst>
              <a:ext uri="{FF2B5EF4-FFF2-40B4-BE49-F238E27FC236}">
                <a16:creationId xmlns:a16="http://schemas.microsoft.com/office/drawing/2014/main" id="{AC3654F7-3DBA-4099-B54E-B2207550650D}"/>
              </a:ext>
            </a:extLst>
          </p:cNvPr>
          <p:cNvGraphicFramePr/>
          <p:nvPr>
            <p:extLst/>
          </p:nvPr>
        </p:nvGraphicFramePr>
        <p:xfrm>
          <a:off x="1376059" y="2038188"/>
          <a:ext cx="3830725" cy="3028173"/>
        </p:xfrm>
        <a:graphic>
          <a:graphicData uri="http://schemas.openxmlformats.org/drawingml/2006/chart">
            <c:chart xmlns:c="http://schemas.openxmlformats.org/drawingml/2006/chart" xmlns:r="http://schemas.openxmlformats.org/officeDocument/2006/relationships" r:id="rId4"/>
          </a:graphicData>
        </a:graphic>
      </p:graphicFrame>
      <p:sp>
        <p:nvSpPr>
          <p:cNvPr id="44" name="TextBox 43">
            <a:extLst>
              <a:ext uri="{FF2B5EF4-FFF2-40B4-BE49-F238E27FC236}">
                <a16:creationId xmlns:a16="http://schemas.microsoft.com/office/drawing/2014/main" id="{2825EA24-D6DD-4324-A38A-D3EA0EAF60EA}"/>
              </a:ext>
            </a:extLst>
          </p:cNvPr>
          <p:cNvSpPr txBox="1"/>
          <p:nvPr/>
        </p:nvSpPr>
        <p:spPr>
          <a:xfrm>
            <a:off x="2513561" y="2463398"/>
            <a:ext cx="649595" cy="328423"/>
          </a:xfrm>
          <a:prstGeom prst="rect">
            <a:avLst/>
          </a:prstGeom>
          <a:solidFill>
            <a:schemeClr val="bg1"/>
          </a:solidFill>
        </p:spPr>
        <p:txBody>
          <a:bodyPr wrap="square" lIns="0" tIns="0" rIns="0" bIns="0" rtlCol="0">
            <a:spAutoFit/>
          </a:bodyPr>
          <a:lstStyle/>
          <a:p>
            <a:pPr algn="ctr"/>
            <a:r>
              <a:rPr lang="el-GR" sz="1067" dirty="0">
                <a:solidFill>
                  <a:srgbClr val="596169"/>
                </a:solidFill>
              </a:rPr>
              <a:t>Δ</a:t>
            </a:r>
            <a:r>
              <a:rPr lang="en-GB" sz="1067" dirty="0">
                <a:solidFill>
                  <a:srgbClr val="596169"/>
                </a:solidFill>
              </a:rPr>
              <a:t> = 0.33% P&lt;0.01</a:t>
            </a:r>
            <a:endParaRPr lang="en-US" sz="1067" dirty="0">
              <a:solidFill>
                <a:srgbClr val="596169"/>
              </a:solidFill>
            </a:endParaRPr>
          </a:p>
        </p:txBody>
      </p:sp>
      <p:sp>
        <p:nvSpPr>
          <p:cNvPr id="50" name="TextBox 49">
            <a:extLst>
              <a:ext uri="{FF2B5EF4-FFF2-40B4-BE49-F238E27FC236}">
                <a16:creationId xmlns:a16="http://schemas.microsoft.com/office/drawing/2014/main" id="{D5D1733C-996D-421E-BE64-79D20352C3DD}"/>
              </a:ext>
            </a:extLst>
          </p:cNvPr>
          <p:cNvSpPr txBox="1"/>
          <p:nvPr/>
        </p:nvSpPr>
        <p:spPr>
          <a:xfrm>
            <a:off x="4007730" y="2486594"/>
            <a:ext cx="680647" cy="328423"/>
          </a:xfrm>
          <a:prstGeom prst="rect">
            <a:avLst/>
          </a:prstGeom>
          <a:solidFill>
            <a:schemeClr val="bg1"/>
          </a:solidFill>
        </p:spPr>
        <p:txBody>
          <a:bodyPr wrap="square" lIns="0" tIns="0" rIns="0" bIns="0" rtlCol="0">
            <a:spAutoFit/>
          </a:bodyPr>
          <a:lstStyle/>
          <a:p>
            <a:pPr algn="ctr"/>
            <a:r>
              <a:rPr lang="el-GR" sz="1067" dirty="0">
                <a:solidFill>
                  <a:srgbClr val="596169"/>
                </a:solidFill>
              </a:rPr>
              <a:t>Δ</a:t>
            </a:r>
            <a:r>
              <a:rPr lang="en-GB" sz="1067" dirty="0">
                <a:solidFill>
                  <a:srgbClr val="596169"/>
                </a:solidFill>
              </a:rPr>
              <a:t> = 0.34% P&lt;0.01</a:t>
            </a:r>
            <a:endParaRPr lang="en-US" sz="1067" dirty="0">
              <a:solidFill>
                <a:srgbClr val="596169"/>
              </a:solidFill>
            </a:endParaRPr>
          </a:p>
        </p:txBody>
      </p:sp>
      <p:cxnSp>
        <p:nvCxnSpPr>
          <p:cNvPr id="56" name="Straight Connector 55">
            <a:extLst>
              <a:ext uri="{FF2B5EF4-FFF2-40B4-BE49-F238E27FC236}">
                <a16:creationId xmlns:a16="http://schemas.microsoft.com/office/drawing/2014/main" id="{B69F969F-E267-434B-A034-59E8C198FFCF}"/>
              </a:ext>
            </a:extLst>
          </p:cNvPr>
          <p:cNvCxnSpPr>
            <a:cxnSpLocks/>
          </p:cNvCxnSpPr>
          <p:nvPr/>
        </p:nvCxnSpPr>
        <p:spPr>
          <a:xfrm>
            <a:off x="3532505" y="2371977"/>
            <a:ext cx="0" cy="2126800"/>
          </a:xfrm>
          <a:prstGeom prst="line">
            <a:avLst/>
          </a:prstGeom>
          <a:ln w="12700"/>
          <a:effectLst/>
        </p:spPr>
        <p:style>
          <a:lnRef idx="2">
            <a:schemeClr val="accent4"/>
          </a:lnRef>
          <a:fillRef idx="0">
            <a:schemeClr val="accent4"/>
          </a:fillRef>
          <a:effectRef idx="1">
            <a:schemeClr val="accent4"/>
          </a:effectRef>
          <a:fontRef idx="minor">
            <a:schemeClr val="tx1"/>
          </a:fontRef>
        </p:style>
      </p:cxnSp>
      <p:sp>
        <p:nvSpPr>
          <p:cNvPr id="57" name="TextBox 56">
            <a:extLst>
              <a:ext uri="{FF2B5EF4-FFF2-40B4-BE49-F238E27FC236}">
                <a16:creationId xmlns:a16="http://schemas.microsoft.com/office/drawing/2014/main" id="{01EEDBBE-56A7-45D7-AB84-B724E1F9719F}"/>
              </a:ext>
            </a:extLst>
          </p:cNvPr>
          <p:cNvSpPr txBox="1"/>
          <p:nvPr/>
        </p:nvSpPr>
        <p:spPr>
          <a:xfrm>
            <a:off x="2360874" y="1917942"/>
            <a:ext cx="2334929" cy="451532"/>
          </a:xfrm>
          <a:prstGeom prst="rect">
            <a:avLst/>
          </a:prstGeom>
          <a:noFill/>
        </p:spPr>
        <p:txBody>
          <a:bodyPr wrap="none" lIns="121917" tIns="60959" rIns="121917" bIns="60959" rtlCol="0">
            <a:spAutoFit/>
          </a:bodyPr>
          <a:lstStyle/>
          <a:p>
            <a:pPr algn="ctr"/>
            <a:r>
              <a:rPr lang="en-US" sz="1067" dirty="0">
                <a:solidFill>
                  <a:schemeClr val="accent4"/>
                </a:solidFill>
              </a:rPr>
              <a:t>Adjusted LS mean difference -0.09</a:t>
            </a:r>
            <a:br>
              <a:rPr lang="en-US" sz="1067" dirty="0">
                <a:solidFill>
                  <a:schemeClr val="accent4"/>
                </a:solidFill>
              </a:rPr>
            </a:br>
            <a:r>
              <a:rPr lang="en-US" sz="1067" dirty="0">
                <a:solidFill>
                  <a:schemeClr val="accent4"/>
                </a:solidFill>
              </a:rPr>
              <a:t>P=0.24 for change Gla-300 vs other BI</a:t>
            </a:r>
          </a:p>
        </p:txBody>
      </p:sp>
      <p:sp>
        <p:nvSpPr>
          <p:cNvPr id="58" name="TextBox 57">
            <a:extLst>
              <a:ext uri="{FF2B5EF4-FFF2-40B4-BE49-F238E27FC236}">
                <a16:creationId xmlns:a16="http://schemas.microsoft.com/office/drawing/2014/main" id="{7F6E3AD3-046A-4151-86D1-EB3552B40E25}"/>
              </a:ext>
            </a:extLst>
          </p:cNvPr>
          <p:cNvSpPr txBox="1"/>
          <p:nvPr/>
        </p:nvSpPr>
        <p:spPr>
          <a:xfrm>
            <a:off x="1421130" y="1527569"/>
            <a:ext cx="3935684" cy="348876"/>
          </a:xfrm>
          <a:prstGeom prst="rect">
            <a:avLst/>
          </a:prstGeom>
          <a:solidFill>
            <a:schemeClr val="bg1"/>
          </a:solidFill>
        </p:spPr>
        <p:txBody>
          <a:bodyPr wrap="square" lIns="121917" tIns="60959" rIns="121917" bIns="60959" rtlCol="0">
            <a:spAutoFit/>
          </a:bodyPr>
          <a:lstStyle/>
          <a:p>
            <a:pPr algn="ctr" defTabSz="685766"/>
            <a:r>
              <a:rPr lang="en-GB" sz="1467" b="1" kern="0" dirty="0">
                <a:solidFill>
                  <a:schemeClr val="accent4"/>
                </a:solidFill>
                <a:cs typeface="Arial" panose="020B0604020202020204" pitchFamily="34" charset="0"/>
              </a:rPr>
              <a:t>Comparable HbA</a:t>
            </a:r>
            <a:r>
              <a:rPr lang="en-GB" sz="1467" b="1" kern="0" baseline="-25000" dirty="0">
                <a:solidFill>
                  <a:schemeClr val="accent4"/>
                </a:solidFill>
                <a:cs typeface="Arial" panose="020B0604020202020204" pitchFamily="34" charset="0"/>
              </a:rPr>
              <a:t>1C</a:t>
            </a:r>
            <a:r>
              <a:rPr lang="en-GB" sz="1467" b="1" kern="0" dirty="0">
                <a:solidFill>
                  <a:schemeClr val="accent4"/>
                </a:solidFill>
                <a:cs typeface="Arial" panose="020B0604020202020204" pitchFamily="34" charset="0"/>
              </a:rPr>
              <a:t> reductions at 6 months</a:t>
            </a:r>
          </a:p>
        </p:txBody>
      </p:sp>
    </p:spTree>
    <p:extLst>
      <p:ext uri="{BB962C8B-B14F-4D97-AF65-F5344CB8AC3E}">
        <p14:creationId xmlns:p14="http://schemas.microsoft.com/office/powerpoint/2010/main" val="16647373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3218" y="375456"/>
            <a:ext cx="12192000" cy="773112"/>
          </a:xfrm>
        </p:spPr>
        <p:txBody>
          <a:bodyPr>
            <a:normAutofit/>
          </a:bodyPr>
          <a:lstStyle/>
          <a:p>
            <a:pPr marL="0" indent="0">
              <a:buNone/>
            </a:pPr>
            <a:r>
              <a:rPr lang="en-US" sz="3600" dirty="0">
                <a:latin typeface="+mj-lt"/>
                <a:cs typeface="Calibri" panose="020F0502020204030204" pitchFamily="34" charset="0"/>
              </a:rPr>
              <a:t>Administration</a:t>
            </a:r>
          </a:p>
        </p:txBody>
      </p:sp>
      <p:sp>
        <p:nvSpPr>
          <p:cNvPr id="4" name="Rectangle 3"/>
          <p:cNvSpPr/>
          <p:nvPr/>
        </p:nvSpPr>
        <p:spPr>
          <a:xfrm>
            <a:off x="0" y="1485797"/>
            <a:ext cx="12166336" cy="4524315"/>
          </a:xfrm>
          <a:prstGeom prst="rect">
            <a:avLst/>
          </a:prstGeom>
        </p:spPr>
        <p:txBody>
          <a:bodyPr wrap="square">
            <a:spAutoFit/>
          </a:bodyPr>
          <a:lstStyle/>
          <a:p>
            <a:r>
              <a:rPr lang="en-US" sz="3200" b="1" dirty="0" smtClean="0">
                <a:solidFill>
                  <a:schemeClr val="accent2"/>
                </a:solidFill>
              </a:rPr>
              <a:t>Switch </a:t>
            </a:r>
            <a:r>
              <a:rPr lang="en-US" sz="3200" b="1" dirty="0">
                <a:solidFill>
                  <a:schemeClr val="accent2"/>
                </a:solidFill>
              </a:rPr>
              <a:t>between Lantus to Toujeo :</a:t>
            </a:r>
          </a:p>
          <a:p>
            <a:r>
              <a:rPr lang="en-US" sz="3200" dirty="0"/>
              <a:t>Switching from insulin </a:t>
            </a:r>
            <a:r>
              <a:rPr lang="en-US" sz="3200" u="sng" dirty="0"/>
              <a:t>Lantus to Toujeo</a:t>
            </a:r>
            <a:r>
              <a:rPr lang="en-US" sz="3200" dirty="0"/>
              <a:t>, can be done on a </a:t>
            </a:r>
            <a:r>
              <a:rPr lang="en-US" sz="3200" b="1" dirty="0"/>
              <a:t>unit-to-unit</a:t>
            </a:r>
            <a:r>
              <a:rPr lang="en-US" sz="3200" dirty="0"/>
              <a:t> basis.</a:t>
            </a:r>
          </a:p>
          <a:p>
            <a:r>
              <a:rPr lang="en-US" sz="3200" b="1" dirty="0">
                <a:solidFill>
                  <a:schemeClr val="accent2"/>
                </a:solidFill>
              </a:rPr>
              <a:t>Switch from other basal insulins to Toujeo:  </a:t>
            </a:r>
          </a:p>
          <a:p>
            <a:r>
              <a:rPr lang="en-US" sz="3200" dirty="0"/>
              <a:t>Switching from </a:t>
            </a:r>
            <a:r>
              <a:rPr lang="en-US" sz="3200" u="sng" dirty="0"/>
              <a:t>once-daily basal insulins to once-daily Toujeo</a:t>
            </a:r>
            <a:r>
              <a:rPr lang="en-US" sz="3200" dirty="0"/>
              <a:t> can be done unit-to-unit </a:t>
            </a:r>
            <a:r>
              <a:rPr lang="en-US" sz="3200" b="1" dirty="0"/>
              <a:t>based on the previous</a:t>
            </a:r>
            <a:r>
              <a:rPr lang="en-US" sz="3200" dirty="0"/>
              <a:t> basal insulin dose. </a:t>
            </a:r>
          </a:p>
          <a:p>
            <a:r>
              <a:rPr lang="en-US" sz="3200" dirty="0"/>
              <a:t>Switching from </a:t>
            </a:r>
            <a:r>
              <a:rPr lang="en-US" sz="3200" u="sng" dirty="0"/>
              <a:t>twice-daily basal insulins to once-daily Toujeo</a:t>
            </a:r>
            <a:r>
              <a:rPr lang="en-US" sz="3200" dirty="0"/>
              <a:t>, the recommended initial Toujeo dose is </a:t>
            </a:r>
            <a:r>
              <a:rPr lang="en-US" sz="3200" b="1" dirty="0"/>
              <a:t>80% of the total daily dose of basal insulin </a:t>
            </a:r>
            <a:r>
              <a:rPr lang="en-US" sz="3200" dirty="0"/>
              <a:t>that is being discontinued</a:t>
            </a:r>
            <a:r>
              <a:rPr lang="en-US" sz="2000" dirty="0"/>
              <a:t>. </a:t>
            </a:r>
          </a:p>
        </p:txBody>
      </p:sp>
    </p:spTree>
    <p:extLst>
      <p:ext uri="{BB962C8B-B14F-4D97-AF65-F5344CB8AC3E}">
        <p14:creationId xmlns:p14="http://schemas.microsoft.com/office/powerpoint/2010/main" val="33471547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Case2 Follow up:</a:t>
            </a:r>
          </a:p>
        </p:txBody>
      </p:sp>
      <p:sp>
        <p:nvSpPr>
          <p:cNvPr id="3" name="Content Placeholder 2"/>
          <p:cNvSpPr>
            <a:spLocks noGrp="1"/>
          </p:cNvSpPr>
          <p:nvPr>
            <p:ph idx="1"/>
          </p:nvPr>
        </p:nvSpPr>
        <p:spPr/>
        <p:txBody>
          <a:bodyPr/>
          <a:lstStyle/>
          <a:p>
            <a:r>
              <a:rPr lang="en-US" dirty="0" smtClean="0"/>
              <a:t>The patient was </a:t>
            </a:r>
            <a:r>
              <a:rPr lang="en-US" dirty="0"/>
              <a:t>switched </a:t>
            </a:r>
            <a:r>
              <a:rPr lang="en-US" dirty="0" smtClean="0"/>
              <a:t>to Toujeo( </a:t>
            </a:r>
            <a:r>
              <a:rPr lang="en-US" dirty="0"/>
              <a:t>glargine </a:t>
            </a:r>
            <a:r>
              <a:rPr lang="en-US" dirty="0" smtClean="0"/>
              <a:t>U300) </a:t>
            </a:r>
            <a:r>
              <a:rPr lang="en-US" dirty="0"/>
              <a:t>at 38 </a:t>
            </a:r>
            <a:r>
              <a:rPr lang="en-US" dirty="0" smtClean="0"/>
              <a:t>units(Same dose) </a:t>
            </a:r>
            <a:r>
              <a:rPr lang="en-US" dirty="0"/>
              <a:t>at </a:t>
            </a:r>
            <a:r>
              <a:rPr lang="en-US" dirty="0" smtClean="0"/>
              <a:t>bedtime and then titrated till FBS would be at target.</a:t>
            </a:r>
            <a:endParaRPr lang="en-US" dirty="0"/>
          </a:p>
          <a:p>
            <a:r>
              <a:rPr lang="en-US" dirty="0"/>
              <a:t>• He returns to see you after 3 months and he is currently </a:t>
            </a:r>
            <a:r>
              <a:rPr lang="en-US" dirty="0" smtClean="0"/>
              <a:t>on glargine </a:t>
            </a:r>
            <a:r>
              <a:rPr lang="en-US" dirty="0"/>
              <a:t>U300 </a:t>
            </a:r>
            <a:r>
              <a:rPr lang="en-US" dirty="0" smtClean="0"/>
              <a:t>,44 </a:t>
            </a:r>
            <a:r>
              <a:rPr lang="en-US" dirty="0"/>
              <a:t>units at bedtime along with his </a:t>
            </a:r>
            <a:r>
              <a:rPr lang="en-US" dirty="0" err="1"/>
              <a:t>Sitagliptin</a:t>
            </a:r>
            <a:r>
              <a:rPr lang="en-US" dirty="0"/>
              <a:t>- </a:t>
            </a:r>
            <a:r>
              <a:rPr lang="en-US" dirty="0" smtClean="0"/>
              <a:t>metformin. </a:t>
            </a:r>
            <a:r>
              <a:rPr lang="en-US" dirty="0"/>
              <a:t>His A1C is </a:t>
            </a:r>
            <a:r>
              <a:rPr lang="en-US" dirty="0" smtClean="0"/>
              <a:t>7.3 % </a:t>
            </a:r>
            <a:r>
              <a:rPr lang="en-US" dirty="0"/>
              <a:t>and he tells you that he </a:t>
            </a:r>
            <a:r>
              <a:rPr lang="en-US" dirty="0" smtClean="0"/>
              <a:t>has not </a:t>
            </a:r>
            <a:r>
              <a:rPr lang="en-US" dirty="0"/>
              <a:t>had any episodes of night sweats like before.</a:t>
            </a:r>
          </a:p>
        </p:txBody>
      </p:sp>
    </p:spTree>
    <p:extLst>
      <p:ext uri="{BB962C8B-B14F-4D97-AF65-F5344CB8AC3E}">
        <p14:creationId xmlns:p14="http://schemas.microsoft.com/office/powerpoint/2010/main" val="2360501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85215" y="2257717"/>
            <a:ext cx="4572000" cy="1661993"/>
          </a:xfrm>
          <a:prstGeom prst="rect">
            <a:avLst/>
          </a:prstGeom>
        </p:spPr>
        <p:txBody>
          <a:bodyPr>
            <a:spAutoFit/>
          </a:bodyPr>
          <a:lstStyle/>
          <a:p>
            <a:pPr algn="ctr" eaLnBrk="1" fontAlgn="auto" hangingPunct="1">
              <a:spcBef>
                <a:spcPts val="0"/>
              </a:spcBef>
              <a:spcAft>
                <a:spcPts val="0"/>
              </a:spcAft>
              <a:defRPr/>
            </a:pPr>
            <a:r>
              <a:rPr lang="en-US" sz="6600" b="1" dirty="0">
                <a:effectLst>
                  <a:outerShdw blurRad="38100" dist="38100" dir="2700000" algn="tl">
                    <a:srgbClr val="000000"/>
                  </a:outerShdw>
                </a:effectLst>
                <a:cs typeface="Times New Roman" pitchFamily="18" charset="0"/>
              </a:rPr>
              <a:t>Thank you </a:t>
            </a:r>
          </a:p>
          <a:p>
            <a:pPr algn="ctr" eaLnBrk="1" fontAlgn="auto" hangingPunct="1">
              <a:spcBef>
                <a:spcPts val="0"/>
              </a:spcBef>
              <a:spcAft>
                <a:spcPts val="0"/>
              </a:spcAft>
              <a:defRPr/>
            </a:pPr>
            <a:endParaRPr lang="en-US" sz="3600" b="1" dirty="0">
              <a:solidFill>
                <a:srgbClr val="FFFF00"/>
              </a:solidFill>
              <a:effectLst>
                <a:outerShdw blurRad="38100" dist="38100" dir="2700000" algn="tl">
                  <a:srgbClr val="000000"/>
                </a:outerShdw>
              </a:effectLst>
              <a:latin typeface="Garamond" pitchFamily="18" charset="0"/>
              <a:cs typeface="Times New Roman" pitchFamily="18" charset="0"/>
            </a:endParaRPr>
          </a:p>
        </p:txBody>
      </p:sp>
    </p:spTree>
    <p:extLst>
      <p:ext uri="{BB962C8B-B14F-4D97-AF65-F5344CB8AC3E}">
        <p14:creationId xmlns:p14="http://schemas.microsoft.com/office/powerpoint/2010/main" val="18240239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6E345217-7F31-4CE4-A63C-77C6C8E27044}"/>
              </a:ext>
            </a:extLst>
          </p:cNvPr>
          <p:cNvSpPr>
            <a:spLocks noGrp="1"/>
          </p:cNvSpPr>
          <p:nvPr>
            <p:ph type="body" sz="quarter" idx="10"/>
          </p:nvPr>
        </p:nvSpPr>
        <p:spPr>
          <a:xfrm>
            <a:off x="265781" y="5719544"/>
            <a:ext cx="5606424" cy="381000"/>
          </a:xfrm>
        </p:spPr>
        <p:txBody>
          <a:bodyPr/>
          <a:lstStyle/>
          <a:p>
            <a:r>
              <a:rPr lang="en-GB" sz="933" dirty="0"/>
              <a:t>*During the prospective period</a:t>
            </a:r>
            <a:br>
              <a:rPr lang="en-GB" sz="933" dirty="0"/>
            </a:br>
            <a:r>
              <a:rPr lang="en-GB" sz="933" dirty="0" err="1"/>
              <a:t>Khunti</a:t>
            </a:r>
            <a:r>
              <a:rPr lang="en-GB" sz="933" dirty="0"/>
              <a:t> K et al. Diabetes </a:t>
            </a:r>
            <a:r>
              <a:rPr lang="en-GB" sz="933" dirty="0" err="1"/>
              <a:t>Obes</a:t>
            </a:r>
            <a:r>
              <a:rPr lang="en-GB" sz="933" dirty="0"/>
              <a:t> </a:t>
            </a:r>
            <a:r>
              <a:rPr lang="en-GB" sz="933" dirty="0" err="1"/>
              <a:t>Metab</a:t>
            </a:r>
            <a:r>
              <a:rPr lang="en-GB" sz="933" dirty="0"/>
              <a:t>. 2016;18:907-15</a:t>
            </a:r>
          </a:p>
        </p:txBody>
      </p:sp>
      <p:sp>
        <p:nvSpPr>
          <p:cNvPr id="11" name="Title 1">
            <a:extLst>
              <a:ext uri="{FF2B5EF4-FFF2-40B4-BE49-F238E27FC236}">
                <a16:creationId xmlns:a16="http://schemas.microsoft.com/office/drawing/2014/main" id="{FDA6D31E-9617-4934-92AC-BDE35DC7C378}"/>
              </a:ext>
            </a:extLst>
          </p:cNvPr>
          <p:cNvSpPr>
            <a:spLocks noGrp="1"/>
          </p:cNvSpPr>
          <p:nvPr>
            <p:ph type="title"/>
          </p:nvPr>
        </p:nvSpPr>
        <p:spPr/>
        <p:txBody>
          <a:bodyPr/>
          <a:lstStyle/>
          <a:p>
            <a:r>
              <a:rPr lang="en-US" sz="2800" dirty="0">
                <a:solidFill>
                  <a:schemeClr val="tx1"/>
                </a:solidFill>
                <a:latin typeface="+mn-lt"/>
              </a:rPr>
              <a:t>High hypoglycemia rates with insulin therapy and adverse impact</a:t>
            </a:r>
          </a:p>
        </p:txBody>
      </p:sp>
      <p:sp>
        <p:nvSpPr>
          <p:cNvPr id="12" name="Content Placeholder 2">
            <a:extLst>
              <a:ext uri="{FF2B5EF4-FFF2-40B4-BE49-F238E27FC236}">
                <a16:creationId xmlns:a16="http://schemas.microsoft.com/office/drawing/2014/main" id="{BBC167FA-7606-41E5-BBB2-C5A18142B796}"/>
              </a:ext>
            </a:extLst>
          </p:cNvPr>
          <p:cNvSpPr txBox="1">
            <a:spLocks/>
          </p:cNvSpPr>
          <p:nvPr/>
        </p:nvSpPr>
        <p:spPr>
          <a:xfrm>
            <a:off x="235584" y="5367489"/>
            <a:ext cx="11401067" cy="453775"/>
          </a:xfrm>
          <a:prstGeom prst="roundRect">
            <a:avLst>
              <a:gd name="adj" fmla="val 17352"/>
            </a:avLst>
          </a:prstGeom>
          <a:noFill/>
          <a:ln w="28575">
            <a:noFill/>
          </a:ln>
        </p:spPr>
        <p:txBody>
          <a:bodyPr lIns="121917" tIns="60959" rIns="121917" bIns="60959" anchor="ctr">
            <a:noAutofit/>
          </a:bodyPr>
          <a:lstStyle>
            <a:lvl1pPr marL="169863" indent="-169863" algn="l" defTabSz="457200" rtl="0" eaLnBrk="1" latinLnBrk="0" hangingPunct="1">
              <a:lnSpc>
                <a:spcPct val="90000"/>
              </a:lnSpc>
              <a:spcBef>
                <a:spcPts val="1200"/>
              </a:spcBef>
              <a:buClr>
                <a:schemeClr val="accent2"/>
              </a:buClr>
              <a:buFont typeface="Arial"/>
              <a:buChar char="•"/>
              <a:defRPr sz="2400" kern="1200">
                <a:solidFill>
                  <a:srgbClr val="596169"/>
                </a:solidFill>
                <a:latin typeface="+mn-lt"/>
                <a:ea typeface="+mn-ea"/>
                <a:cs typeface="+mn-cs"/>
              </a:defRPr>
            </a:lvl1pPr>
            <a:lvl2pPr marL="742950" indent="-285750" algn="l" defTabSz="457200" rtl="0" eaLnBrk="1" latinLnBrk="0" hangingPunct="1">
              <a:lnSpc>
                <a:spcPct val="90000"/>
              </a:lnSpc>
              <a:spcBef>
                <a:spcPct val="20000"/>
              </a:spcBef>
              <a:buClr>
                <a:schemeClr val="accent2"/>
              </a:buClr>
              <a:buFont typeface="Arial"/>
              <a:buChar char="–"/>
              <a:defRPr sz="2000" kern="1200">
                <a:solidFill>
                  <a:srgbClr val="596169"/>
                </a:solidFill>
                <a:latin typeface="+mn-lt"/>
                <a:ea typeface="+mn-ea"/>
                <a:cs typeface="+mn-cs"/>
              </a:defRPr>
            </a:lvl2pPr>
            <a:lvl3pPr marL="1143000" indent="-228600" algn="l" defTabSz="457200" rtl="0" eaLnBrk="1" latinLnBrk="0" hangingPunct="1">
              <a:lnSpc>
                <a:spcPct val="90000"/>
              </a:lnSpc>
              <a:spcBef>
                <a:spcPct val="20000"/>
              </a:spcBef>
              <a:buClr>
                <a:schemeClr val="accent2"/>
              </a:buClr>
              <a:buFont typeface="Arial"/>
              <a:buChar char="•"/>
              <a:defRPr sz="1800" kern="1200">
                <a:solidFill>
                  <a:srgbClr val="596169"/>
                </a:solidFill>
                <a:latin typeface="+mn-lt"/>
                <a:ea typeface="+mn-ea"/>
                <a:cs typeface="+mn-cs"/>
              </a:defRPr>
            </a:lvl3pPr>
            <a:lvl4pPr marL="1600200" indent="-228600" algn="l" defTabSz="457200" rtl="0" eaLnBrk="1" latinLnBrk="0" hangingPunct="1">
              <a:lnSpc>
                <a:spcPct val="90000"/>
              </a:lnSpc>
              <a:spcBef>
                <a:spcPct val="20000"/>
              </a:spcBef>
              <a:buClr>
                <a:schemeClr val="accent2"/>
              </a:buClr>
              <a:buFont typeface="Arial"/>
              <a:buChar char="–"/>
              <a:defRPr sz="1600" kern="1200">
                <a:solidFill>
                  <a:srgbClr val="596169"/>
                </a:solidFill>
                <a:latin typeface="+mn-lt"/>
                <a:ea typeface="+mn-ea"/>
                <a:cs typeface="+mn-cs"/>
              </a:defRPr>
            </a:lvl4pPr>
            <a:lvl5pPr marL="2057400" indent="-228600" algn="l" defTabSz="457200" rtl="0" eaLnBrk="1" latinLnBrk="0" hangingPunct="1">
              <a:lnSpc>
                <a:spcPct val="90000"/>
              </a:lnSpc>
              <a:spcBef>
                <a:spcPct val="20000"/>
              </a:spcBef>
              <a:buClr>
                <a:schemeClr val="accent2"/>
              </a:buClr>
              <a:buFont typeface="Arial"/>
              <a:buChar char="»"/>
              <a:defRPr sz="14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457178">
              <a:lnSpc>
                <a:spcPct val="100000"/>
              </a:lnSpc>
              <a:spcBef>
                <a:spcPts val="0"/>
              </a:spcBef>
              <a:spcAft>
                <a:spcPts val="300"/>
              </a:spcAft>
              <a:buClr>
                <a:srgbClr val="0092D0"/>
              </a:buClr>
              <a:buNone/>
              <a:defRPr/>
            </a:pPr>
            <a:r>
              <a:rPr lang="en-GB" sz="1067" dirty="0">
                <a:solidFill>
                  <a:schemeClr val="accent4"/>
                </a:solidFill>
                <a:latin typeface="Arial"/>
              </a:rPr>
              <a:t>Non-interventional 6-month retrospective and 4-week prospective global HAT study of 27,585 patients with T1DM or T2DM treated with insulin for &lt;12 months from 24 countries</a:t>
            </a:r>
          </a:p>
        </p:txBody>
      </p:sp>
      <p:pic>
        <p:nvPicPr>
          <p:cNvPr id="2" name="Picture 1">
            <a:extLst>
              <a:ext uri="{FF2B5EF4-FFF2-40B4-BE49-F238E27FC236}">
                <a16:creationId xmlns:a16="http://schemas.microsoft.com/office/drawing/2014/main" id="{F2E6574A-761F-4716-9117-ABF5326FBE40}"/>
              </a:ext>
            </a:extLst>
          </p:cNvPr>
          <p:cNvPicPr>
            <a:picLocks noChangeAspect="1"/>
          </p:cNvPicPr>
          <p:nvPr/>
        </p:nvPicPr>
        <p:blipFill>
          <a:blip r:embed="rId3"/>
          <a:stretch>
            <a:fillRect/>
          </a:stretch>
        </p:blipFill>
        <p:spPr>
          <a:xfrm>
            <a:off x="920932" y="1323312"/>
            <a:ext cx="4368704" cy="2243845"/>
          </a:xfrm>
          <a:prstGeom prst="rect">
            <a:avLst/>
          </a:prstGeom>
        </p:spPr>
      </p:pic>
      <p:sp>
        <p:nvSpPr>
          <p:cNvPr id="3" name="Rectangle 2">
            <a:extLst>
              <a:ext uri="{FF2B5EF4-FFF2-40B4-BE49-F238E27FC236}">
                <a16:creationId xmlns:a16="http://schemas.microsoft.com/office/drawing/2014/main" id="{814AA397-4F0B-4115-BCB4-EC7271FCFBCF}"/>
              </a:ext>
            </a:extLst>
          </p:cNvPr>
          <p:cNvSpPr/>
          <p:nvPr/>
        </p:nvSpPr>
        <p:spPr>
          <a:xfrm>
            <a:off x="822311" y="1323309"/>
            <a:ext cx="238944" cy="1440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a:p>
        </p:txBody>
      </p:sp>
      <p:pic>
        <p:nvPicPr>
          <p:cNvPr id="4" name="Picture 3">
            <a:extLst>
              <a:ext uri="{FF2B5EF4-FFF2-40B4-BE49-F238E27FC236}">
                <a16:creationId xmlns:a16="http://schemas.microsoft.com/office/drawing/2014/main" id="{A9C3AF3E-79A3-4903-BEB9-5085ED661B0C}"/>
              </a:ext>
            </a:extLst>
          </p:cNvPr>
          <p:cNvPicPr>
            <a:picLocks noChangeAspect="1"/>
          </p:cNvPicPr>
          <p:nvPr/>
        </p:nvPicPr>
        <p:blipFill>
          <a:blip r:embed="rId4"/>
          <a:stretch>
            <a:fillRect/>
          </a:stretch>
        </p:blipFill>
        <p:spPr>
          <a:xfrm>
            <a:off x="6542389" y="1282992"/>
            <a:ext cx="4546529" cy="2331341"/>
          </a:xfrm>
          <a:prstGeom prst="rect">
            <a:avLst/>
          </a:prstGeom>
        </p:spPr>
      </p:pic>
      <p:sp>
        <p:nvSpPr>
          <p:cNvPr id="5" name="Rectangle 4">
            <a:extLst>
              <a:ext uri="{FF2B5EF4-FFF2-40B4-BE49-F238E27FC236}">
                <a16:creationId xmlns:a16="http://schemas.microsoft.com/office/drawing/2014/main" id="{3233FF1D-4918-4EC1-829A-4CA2C0D14CBA}"/>
              </a:ext>
            </a:extLst>
          </p:cNvPr>
          <p:cNvSpPr/>
          <p:nvPr/>
        </p:nvSpPr>
        <p:spPr>
          <a:xfrm>
            <a:off x="6568477" y="1213989"/>
            <a:ext cx="127931" cy="2055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917" tIns="60959" rIns="121917" bIns="60959" rtlCol="0" anchor="ctr"/>
          <a:lstStyle/>
          <a:p>
            <a:pPr algn="ctr"/>
            <a:endParaRPr lang="en-GB" sz="1867"/>
          </a:p>
        </p:txBody>
      </p:sp>
      <p:sp>
        <p:nvSpPr>
          <p:cNvPr id="13" name="TextBox 12">
            <a:extLst>
              <a:ext uri="{FF2B5EF4-FFF2-40B4-BE49-F238E27FC236}">
                <a16:creationId xmlns:a16="http://schemas.microsoft.com/office/drawing/2014/main" id="{947A0FE3-73EC-4522-AB17-E4576B93872E}"/>
              </a:ext>
            </a:extLst>
          </p:cNvPr>
          <p:cNvSpPr txBox="1"/>
          <p:nvPr/>
        </p:nvSpPr>
        <p:spPr>
          <a:xfrm>
            <a:off x="1573235" y="1002204"/>
            <a:ext cx="3008532" cy="348876"/>
          </a:xfrm>
          <a:prstGeom prst="rect">
            <a:avLst/>
          </a:prstGeom>
          <a:noFill/>
        </p:spPr>
        <p:txBody>
          <a:bodyPr wrap="square" lIns="121917" tIns="60959" rIns="121917" bIns="60959" rtlCol="0">
            <a:spAutoFit/>
          </a:bodyPr>
          <a:lstStyle/>
          <a:p>
            <a:pPr algn="ctr" defTabSz="685766"/>
            <a:r>
              <a:rPr lang="en-GB" sz="1467" b="1" kern="0" dirty="0">
                <a:solidFill>
                  <a:schemeClr val="accent1"/>
                </a:solidFill>
                <a:cs typeface="Arial" panose="020B0604020202020204" pitchFamily="34" charset="0"/>
              </a:rPr>
              <a:t>T1DM*</a:t>
            </a:r>
            <a:endParaRPr lang="en-GB" sz="1467" b="1" kern="0" baseline="30000" dirty="0">
              <a:solidFill>
                <a:schemeClr val="accent1"/>
              </a:solidFill>
              <a:cs typeface="Arial" panose="020B0604020202020204" pitchFamily="34" charset="0"/>
            </a:endParaRPr>
          </a:p>
        </p:txBody>
      </p:sp>
      <p:sp>
        <p:nvSpPr>
          <p:cNvPr id="14" name="TextBox 13">
            <a:extLst>
              <a:ext uri="{FF2B5EF4-FFF2-40B4-BE49-F238E27FC236}">
                <a16:creationId xmlns:a16="http://schemas.microsoft.com/office/drawing/2014/main" id="{29676934-38C6-4066-B52E-D2C62F5BB58E}"/>
              </a:ext>
            </a:extLst>
          </p:cNvPr>
          <p:cNvSpPr txBox="1"/>
          <p:nvPr/>
        </p:nvSpPr>
        <p:spPr>
          <a:xfrm>
            <a:off x="7432294" y="1002204"/>
            <a:ext cx="3008532" cy="348876"/>
          </a:xfrm>
          <a:prstGeom prst="rect">
            <a:avLst/>
          </a:prstGeom>
          <a:noFill/>
        </p:spPr>
        <p:txBody>
          <a:bodyPr wrap="square" lIns="121917" tIns="60959" rIns="121917" bIns="60959" rtlCol="0">
            <a:spAutoFit/>
          </a:bodyPr>
          <a:lstStyle/>
          <a:p>
            <a:pPr algn="ctr" defTabSz="685766"/>
            <a:r>
              <a:rPr lang="en-GB" sz="1467" b="1" kern="0" dirty="0">
                <a:solidFill>
                  <a:schemeClr val="accent1"/>
                </a:solidFill>
                <a:cs typeface="Arial" panose="020B0604020202020204" pitchFamily="34" charset="0"/>
              </a:rPr>
              <a:t>T2DM*</a:t>
            </a:r>
            <a:endParaRPr lang="en-GB" sz="1467" b="1" kern="0" baseline="30000" dirty="0">
              <a:solidFill>
                <a:schemeClr val="accent1"/>
              </a:solidFill>
              <a:cs typeface="Arial" panose="020B0604020202020204" pitchFamily="34" charset="0"/>
            </a:endParaRPr>
          </a:p>
        </p:txBody>
      </p:sp>
      <p:sp>
        <p:nvSpPr>
          <p:cNvPr id="15" name="TextBox 14">
            <a:extLst>
              <a:ext uri="{FF2B5EF4-FFF2-40B4-BE49-F238E27FC236}">
                <a16:creationId xmlns:a16="http://schemas.microsoft.com/office/drawing/2014/main" id="{75BF94A1-C52C-4835-A33A-FCCB5828F2FB}"/>
              </a:ext>
            </a:extLst>
          </p:cNvPr>
          <p:cNvSpPr txBox="1"/>
          <p:nvPr/>
        </p:nvSpPr>
        <p:spPr>
          <a:xfrm>
            <a:off x="1909561" y="3678147"/>
            <a:ext cx="2662815" cy="533349"/>
          </a:xfrm>
          <a:prstGeom prst="rect">
            <a:avLst/>
          </a:prstGeom>
          <a:solidFill>
            <a:schemeClr val="accent1"/>
          </a:solidFill>
        </p:spPr>
        <p:txBody>
          <a:bodyPr wrap="square" lIns="121917" tIns="60959" rIns="121917" bIns="60959" rtlCol="0">
            <a:spAutoFit/>
          </a:bodyPr>
          <a:lstStyle/>
          <a:p>
            <a:pPr algn="ctr"/>
            <a:r>
              <a:rPr lang="en-GB" sz="1333" dirty="0">
                <a:solidFill>
                  <a:schemeClr val="bg1"/>
                </a:solidFill>
              </a:rPr>
              <a:t>Overall: 73.4 events/patient-year</a:t>
            </a:r>
          </a:p>
          <a:p>
            <a:pPr algn="ctr"/>
            <a:r>
              <a:rPr lang="en-GB" sz="1333" dirty="0">
                <a:solidFill>
                  <a:schemeClr val="bg1"/>
                </a:solidFill>
              </a:rPr>
              <a:t>14.4% reported a severe event</a:t>
            </a:r>
          </a:p>
        </p:txBody>
      </p:sp>
      <p:sp>
        <p:nvSpPr>
          <p:cNvPr id="16" name="TextBox 15">
            <a:extLst>
              <a:ext uri="{FF2B5EF4-FFF2-40B4-BE49-F238E27FC236}">
                <a16:creationId xmlns:a16="http://schemas.microsoft.com/office/drawing/2014/main" id="{7AE0DD81-770F-494C-973B-D9D2127A7011}"/>
              </a:ext>
            </a:extLst>
          </p:cNvPr>
          <p:cNvSpPr txBox="1"/>
          <p:nvPr/>
        </p:nvSpPr>
        <p:spPr>
          <a:xfrm>
            <a:off x="7681490" y="3672963"/>
            <a:ext cx="2662815" cy="533349"/>
          </a:xfrm>
          <a:prstGeom prst="rect">
            <a:avLst/>
          </a:prstGeom>
          <a:solidFill>
            <a:schemeClr val="accent1"/>
          </a:solidFill>
        </p:spPr>
        <p:txBody>
          <a:bodyPr wrap="square" lIns="121917" tIns="60959" rIns="121917" bIns="60959" rtlCol="0">
            <a:spAutoFit/>
          </a:bodyPr>
          <a:lstStyle/>
          <a:p>
            <a:pPr algn="ctr"/>
            <a:r>
              <a:rPr lang="en-GB" sz="1333" dirty="0">
                <a:solidFill>
                  <a:schemeClr val="bg1"/>
                </a:solidFill>
              </a:rPr>
              <a:t>Overall: 19.3 events/patient-year</a:t>
            </a:r>
          </a:p>
          <a:p>
            <a:pPr algn="ctr"/>
            <a:r>
              <a:rPr lang="en-GB" sz="1333" dirty="0">
                <a:solidFill>
                  <a:schemeClr val="bg1"/>
                </a:solidFill>
              </a:rPr>
              <a:t>8.9% reported a severe event</a:t>
            </a:r>
          </a:p>
        </p:txBody>
      </p:sp>
      <p:sp>
        <p:nvSpPr>
          <p:cNvPr id="18" name="Content Placeholder 3">
            <a:extLst>
              <a:ext uri="{FF2B5EF4-FFF2-40B4-BE49-F238E27FC236}">
                <a16:creationId xmlns:a16="http://schemas.microsoft.com/office/drawing/2014/main" id="{04CFBA93-D8EE-4340-B402-3E9BB9C1B59C}"/>
              </a:ext>
            </a:extLst>
          </p:cNvPr>
          <p:cNvSpPr>
            <a:spLocks noGrp="1"/>
          </p:cNvSpPr>
          <p:nvPr>
            <p:ph idx="1"/>
          </p:nvPr>
        </p:nvSpPr>
        <p:spPr>
          <a:xfrm>
            <a:off x="334028" y="4418504"/>
            <a:ext cx="11474448" cy="994257"/>
          </a:xfrm>
        </p:spPr>
        <p:txBody>
          <a:bodyPr/>
          <a:lstStyle/>
          <a:p>
            <a:pPr>
              <a:spcBef>
                <a:spcPts val="400"/>
              </a:spcBef>
            </a:pPr>
            <a:r>
              <a:rPr lang="en-GB" dirty="0" err="1"/>
              <a:t>Hypoglycemia</a:t>
            </a:r>
            <a:r>
              <a:rPr lang="en-GB" dirty="0"/>
              <a:t> incurs morbidity and increased health care utilization</a:t>
            </a:r>
          </a:p>
          <a:p>
            <a:pPr>
              <a:spcBef>
                <a:spcPts val="400"/>
              </a:spcBef>
            </a:pPr>
            <a:r>
              <a:rPr lang="en-GB" dirty="0" err="1"/>
              <a:t>Hypoglycemia</a:t>
            </a:r>
            <a:r>
              <a:rPr lang="en-GB" dirty="0"/>
              <a:t> is a limiting factor in achieving good </a:t>
            </a:r>
            <a:r>
              <a:rPr lang="en-GB" dirty="0" err="1"/>
              <a:t>glycemic</a:t>
            </a:r>
            <a:r>
              <a:rPr lang="en-GB" dirty="0"/>
              <a:t> control</a:t>
            </a:r>
          </a:p>
        </p:txBody>
      </p:sp>
    </p:spTree>
    <p:extLst>
      <p:ext uri="{BB962C8B-B14F-4D97-AF65-F5344CB8AC3E}">
        <p14:creationId xmlns:p14="http://schemas.microsoft.com/office/powerpoint/2010/main" val="505689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24DF99A-3E3D-4325-AE5E-DE3DB981C979}"/>
              </a:ext>
            </a:extLst>
          </p:cNvPr>
          <p:cNvSpPr>
            <a:spLocks noGrp="1"/>
          </p:cNvSpPr>
          <p:nvPr>
            <p:ph idx="1"/>
          </p:nvPr>
        </p:nvSpPr>
        <p:spPr>
          <a:xfrm>
            <a:off x="383119" y="4376025"/>
            <a:ext cx="11474448" cy="904703"/>
          </a:xfrm>
        </p:spPr>
        <p:txBody>
          <a:bodyPr/>
          <a:lstStyle/>
          <a:p>
            <a:r>
              <a:rPr lang="en-GB" dirty="0"/>
              <a:t>Insulin regimens with lower risk of </a:t>
            </a:r>
            <a:r>
              <a:rPr lang="en-GB" dirty="0" err="1"/>
              <a:t>hypoglycemia</a:t>
            </a:r>
            <a:r>
              <a:rPr lang="en-GB" dirty="0"/>
              <a:t> may potentially lead to improvements in </a:t>
            </a:r>
            <a:r>
              <a:rPr lang="en-GB" dirty="0" err="1"/>
              <a:t>glycemic</a:t>
            </a:r>
            <a:r>
              <a:rPr lang="en-GB" dirty="0"/>
              <a:t> control</a:t>
            </a:r>
          </a:p>
        </p:txBody>
      </p:sp>
      <p:sp>
        <p:nvSpPr>
          <p:cNvPr id="6" name="Text Placeholder 5">
            <a:extLst>
              <a:ext uri="{FF2B5EF4-FFF2-40B4-BE49-F238E27FC236}">
                <a16:creationId xmlns:a16="http://schemas.microsoft.com/office/drawing/2014/main" id="{EC714967-FB72-4276-82E4-D3CBC6A4929B}"/>
              </a:ext>
            </a:extLst>
          </p:cNvPr>
          <p:cNvSpPr>
            <a:spLocks noGrp="1"/>
          </p:cNvSpPr>
          <p:nvPr>
            <p:ph type="body" sz="quarter" idx="10"/>
          </p:nvPr>
        </p:nvSpPr>
        <p:spPr/>
        <p:txBody>
          <a:bodyPr/>
          <a:lstStyle/>
          <a:p>
            <a:r>
              <a:rPr lang="en-GB" dirty="0"/>
              <a:t/>
            </a:r>
            <a:br>
              <a:rPr lang="en-GB" dirty="0"/>
            </a:br>
            <a:r>
              <a:rPr lang="en-GB" dirty="0"/>
              <a:t>Adapted from </a:t>
            </a:r>
            <a:r>
              <a:rPr lang="en-GB" dirty="0" err="1"/>
              <a:t>Peyrot</a:t>
            </a:r>
            <a:r>
              <a:rPr lang="en-GB" dirty="0"/>
              <a:t> M et al. </a:t>
            </a:r>
            <a:r>
              <a:rPr lang="en-GB" dirty="0" err="1"/>
              <a:t>Diabet</a:t>
            </a:r>
            <a:r>
              <a:rPr lang="en-GB" dirty="0"/>
              <a:t> Med. 2012;29:682-689</a:t>
            </a:r>
          </a:p>
        </p:txBody>
      </p:sp>
      <p:sp>
        <p:nvSpPr>
          <p:cNvPr id="11" name="Title 1">
            <a:extLst>
              <a:ext uri="{FF2B5EF4-FFF2-40B4-BE49-F238E27FC236}">
                <a16:creationId xmlns:a16="http://schemas.microsoft.com/office/drawing/2014/main" id="{FDA6D31E-9617-4934-92AC-BDE35DC7C378}"/>
              </a:ext>
            </a:extLst>
          </p:cNvPr>
          <p:cNvSpPr>
            <a:spLocks noGrp="1"/>
          </p:cNvSpPr>
          <p:nvPr>
            <p:ph type="title"/>
          </p:nvPr>
        </p:nvSpPr>
        <p:spPr/>
        <p:txBody>
          <a:bodyPr/>
          <a:lstStyle/>
          <a:p>
            <a:r>
              <a:rPr lang="en-GB" sz="2800" b="1" dirty="0">
                <a:solidFill>
                  <a:schemeClr val="tx1"/>
                </a:solidFill>
              </a:rPr>
              <a:t>The possibility of </a:t>
            </a:r>
            <a:r>
              <a:rPr lang="en-GB" sz="2800" b="1" dirty="0" err="1">
                <a:solidFill>
                  <a:schemeClr val="tx1"/>
                </a:solidFill>
              </a:rPr>
              <a:t>hypoglycemia</a:t>
            </a:r>
            <a:r>
              <a:rPr lang="en-GB" sz="2800" b="1" dirty="0">
                <a:solidFill>
                  <a:schemeClr val="tx1"/>
                </a:solidFill>
              </a:rPr>
              <a:t> may limit treatment intensification</a:t>
            </a:r>
            <a:endParaRPr lang="en-US" sz="2800" b="1" dirty="0">
              <a:solidFill>
                <a:schemeClr val="tx1"/>
              </a:solidFill>
            </a:endParaRPr>
          </a:p>
        </p:txBody>
      </p:sp>
      <p:sp>
        <p:nvSpPr>
          <p:cNvPr id="12" name="Content Placeholder 2">
            <a:extLst>
              <a:ext uri="{FF2B5EF4-FFF2-40B4-BE49-F238E27FC236}">
                <a16:creationId xmlns:a16="http://schemas.microsoft.com/office/drawing/2014/main" id="{BBC167FA-7606-41E5-BBB2-C5A18142B796}"/>
              </a:ext>
            </a:extLst>
          </p:cNvPr>
          <p:cNvSpPr txBox="1">
            <a:spLocks/>
          </p:cNvSpPr>
          <p:nvPr/>
        </p:nvSpPr>
        <p:spPr>
          <a:xfrm>
            <a:off x="247309" y="5377309"/>
            <a:ext cx="9787467" cy="421607"/>
          </a:xfrm>
          <a:prstGeom prst="roundRect">
            <a:avLst>
              <a:gd name="adj" fmla="val 17352"/>
            </a:avLst>
          </a:prstGeom>
          <a:noFill/>
          <a:ln w="28575">
            <a:noFill/>
          </a:ln>
        </p:spPr>
        <p:txBody>
          <a:bodyPr lIns="121917" tIns="60959" rIns="121917" bIns="60959" anchor="ctr">
            <a:noAutofit/>
          </a:bodyPr>
          <a:lstStyle>
            <a:lvl1pPr marL="169863" indent="-169863" algn="l" defTabSz="457200" rtl="0" eaLnBrk="1" latinLnBrk="0" hangingPunct="1">
              <a:lnSpc>
                <a:spcPct val="90000"/>
              </a:lnSpc>
              <a:spcBef>
                <a:spcPts val="1200"/>
              </a:spcBef>
              <a:buClr>
                <a:schemeClr val="accent2"/>
              </a:buClr>
              <a:buFont typeface="Arial"/>
              <a:buChar char="•"/>
              <a:defRPr sz="2400" kern="1200">
                <a:solidFill>
                  <a:srgbClr val="596169"/>
                </a:solidFill>
                <a:latin typeface="+mn-lt"/>
                <a:ea typeface="+mn-ea"/>
                <a:cs typeface="+mn-cs"/>
              </a:defRPr>
            </a:lvl1pPr>
            <a:lvl2pPr marL="742950" indent="-285750" algn="l" defTabSz="457200" rtl="0" eaLnBrk="1" latinLnBrk="0" hangingPunct="1">
              <a:lnSpc>
                <a:spcPct val="90000"/>
              </a:lnSpc>
              <a:spcBef>
                <a:spcPct val="20000"/>
              </a:spcBef>
              <a:buClr>
                <a:schemeClr val="accent2"/>
              </a:buClr>
              <a:buFont typeface="Arial"/>
              <a:buChar char="–"/>
              <a:defRPr sz="2000" kern="1200">
                <a:solidFill>
                  <a:srgbClr val="596169"/>
                </a:solidFill>
                <a:latin typeface="+mn-lt"/>
                <a:ea typeface="+mn-ea"/>
                <a:cs typeface="+mn-cs"/>
              </a:defRPr>
            </a:lvl2pPr>
            <a:lvl3pPr marL="1143000" indent="-228600" algn="l" defTabSz="457200" rtl="0" eaLnBrk="1" latinLnBrk="0" hangingPunct="1">
              <a:lnSpc>
                <a:spcPct val="90000"/>
              </a:lnSpc>
              <a:spcBef>
                <a:spcPct val="20000"/>
              </a:spcBef>
              <a:buClr>
                <a:schemeClr val="accent2"/>
              </a:buClr>
              <a:buFont typeface="Arial"/>
              <a:buChar char="•"/>
              <a:defRPr sz="1800" kern="1200">
                <a:solidFill>
                  <a:srgbClr val="596169"/>
                </a:solidFill>
                <a:latin typeface="+mn-lt"/>
                <a:ea typeface="+mn-ea"/>
                <a:cs typeface="+mn-cs"/>
              </a:defRPr>
            </a:lvl3pPr>
            <a:lvl4pPr marL="1600200" indent="-228600" algn="l" defTabSz="457200" rtl="0" eaLnBrk="1" latinLnBrk="0" hangingPunct="1">
              <a:lnSpc>
                <a:spcPct val="90000"/>
              </a:lnSpc>
              <a:spcBef>
                <a:spcPct val="20000"/>
              </a:spcBef>
              <a:buClr>
                <a:schemeClr val="accent2"/>
              </a:buClr>
              <a:buFont typeface="Arial"/>
              <a:buChar char="–"/>
              <a:defRPr sz="1600" kern="1200">
                <a:solidFill>
                  <a:srgbClr val="596169"/>
                </a:solidFill>
                <a:latin typeface="+mn-lt"/>
                <a:ea typeface="+mn-ea"/>
                <a:cs typeface="+mn-cs"/>
              </a:defRPr>
            </a:lvl4pPr>
            <a:lvl5pPr marL="2057400" indent="-228600" algn="l" defTabSz="457200" rtl="0" eaLnBrk="1" latinLnBrk="0" hangingPunct="1">
              <a:lnSpc>
                <a:spcPct val="90000"/>
              </a:lnSpc>
              <a:spcBef>
                <a:spcPct val="20000"/>
              </a:spcBef>
              <a:buClr>
                <a:schemeClr val="accent2"/>
              </a:buClr>
              <a:buFont typeface="Arial"/>
              <a:buChar char="»"/>
              <a:defRPr sz="14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0"/>
              </a:spcBef>
              <a:spcAft>
                <a:spcPts val="300"/>
              </a:spcAft>
              <a:buClr>
                <a:srgbClr val="0092D0"/>
              </a:buClr>
              <a:buNone/>
              <a:defRPr/>
            </a:pPr>
            <a:r>
              <a:rPr lang="en-GB" sz="1067" dirty="0">
                <a:solidFill>
                  <a:schemeClr val="accent4"/>
                </a:solidFill>
              </a:rPr>
              <a:t>International Global Attitudes of Patients and Physicians in Insulin Therapy internet survey: 1,250 physicians who treat patients with T1DM and T2DM</a:t>
            </a:r>
          </a:p>
        </p:txBody>
      </p:sp>
      <p:graphicFrame>
        <p:nvGraphicFramePr>
          <p:cNvPr id="22" name="Chart 21">
            <a:extLst>
              <a:ext uri="{FF2B5EF4-FFF2-40B4-BE49-F238E27FC236}">
                <a16:creationId xmlns:a16="http://schemas.microsoft.com/office/drawing/2014/main" id="{6F1C1EA1-97A1-4DDA-9CFB-D3AB0095745D}"/>
              </a:ext>
            </a:extLst>
          </p:cNvPr>
          <p:cNvGraphicFramePr/>
          <p:nvPr>
            <p:extLst/>
          </p:nvPr>
        </p:nvGraphicFramePr>
        <p:xfrm>
          <a:off x="3602833" y="1431581"/>
          <a:ext cx="6096000" cy="2150679"/>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7">
            <a:extLst>
              <a:ext uri="{FF2B5EF4-FFF2-40B4-BE49-F238E27FC236}">
                <a16:creationId xmlns:a16="http://schemas.microsoft.com/office/drawing/2014/main" id="{D8FCEEB4-09E1-4D62-8674-A2971F09907A}"/>
              </a:ext>
            </a:extLst>
          </p:cNvPr>
          <p:cNvSpPr txBox="1">
            <a:spLocks noChangeArrowheads="1"/>
          </p:cNvSpPr>
          <p:nvPr/>
        </p:nvSpPr>
        <p:spPr bwMode="auto">
          <a:xfrm>
            <a:off x="1940281" y="2093717"/>
            <a:ext cx="2257424" cy="1354215"/>
          </a:xfrm>
          <a:prstGeom prst="rect">
            <a:avLst/>
          </a:prstGeom>
          <a:noFill/>
          <a:ln w="9525">
            <a:noFill/>
            <a:miter lim="800000"/>
            <a:headEnd/>
            <a:tailEnd/>
          </a:ln>
        </p:spPr>
        <p:txBody>
          <a:bodyPr wrap="square" lIns="121917" tIns="60959" rIns="121917" bIns="60959">
            <a:spAutoFit/>
          </a:bodyPr>
          <a:lstStyle/>
          <a:p>
            <a:pPr algn="r" defTabSz="914354" fontAlgn="base">
              <a:spcBef>
                <a:spcPct val="0"/>
              </a:spcBef>
              <a:spcAft>
                <a:spcPct val="0"/>
              </a:spcAft>
              <a:defRPr/>
            </a:pPr>
            <a:r>
              <a:rPr lang="en-US" sz="1600" b="1" dirty="0">
                <a:solidFill>
                  <a:srgbClr val="596169"/>
                </a:solidFill>
                <a:latin typeface="Arial"/>
                <a:ea typeface="MS PGothic" pitchFamily="34" charset="-128"/>
                <a:cs typeface="Arial" panose="020B0604020202020204" pitchFamily="34" charset="0"/>
              </a:rPr>
              <a:t>I would treat my patients more aggressively if there was no concern about hypoglycemia</a:t>
            </a:r>
          </a:p>
        </p:txBody>
      </p:sp>
      <p:sp>
        <p:nvSpPr>
          <p:cNvPr id="28" name="TextBox 18">
            <a:extLst>
              <a:ext uri="{FF2B5EF4-FFF2-40B4-BE49-F238E27FC236}">
                <a16:creationId xmlns:a16="http://schemas.microsoft.com/office/drawing/2014/main" id="{27FF5064-8F4C-4009-836E-8F996682AAC6}"/>
              </a:ext>
            </a:extLst>
          </p:cNvPr>
          <p:cNvSpPr txBox="1">
            <a:spLocks noChangeArrowheads="1"/>
          </p:cNvSpPr>
          <p:nvPr/>
        </p:nvSpPr>
        <p:spPr bwMode="auto">
          <a:xfrm>
            <a:off x="4372720" y="2428125"/>
            <a:ext cx="2054712" cy="348876"/>
          </a:xfrm>
          <a:prstGeom prst="rect">
            <a:avLst/>
          </a:prstGeom>
          <a:noFill/>
          <a:ln w="9525">
            <a:noFill/>
            <a:miter lim="800000"/>
            <a:headEnd/>
            <a:tailEnd/>
          </a:ln>
        </p:spPr>
        <p:txBody>
          <a:bodyPr wrap="square" lIns="121917" tIns="60959" rIns="121917" bIns="60959">
            <a:spAutoFit/>
          </a:bodyPr>
          <a:lstStyle/>
          <a:p>
            <a:pPr defTabSz="914354" fontAlgn="base">
              <a:spcBef>
                <a:spcPct val="0"/>
              </a:spcBef>
              <a:spcAft>
                <a:spcPct val="0"/>
              </a:spcAft>
              <a:defRPr/>
            </a:pPr>
            <a:r>
              <a:rPr lang="en-GB" sz="1467" b="1" dirty="0">
                <a:solidFill>
                  <a:srgbClr val="FFFFFF"/>
                </a:solidFill>
                <a:latin typeface="Arial"/>
                <a:ea typeface="MS PGothic" pitchFamily="34" charset="-128"/>
                <a:cs typeface="Arial" panose="020B0604020202020204" pitchFamily="34" charset="0"/>
              </a:rPr>
              <a:t>Specialists</a:t>
            </a:r>
          </a:p>
        </p:txBody>
      </p:sp>
      <p:sp>
        <p:nvSpPr>
          <p:cNvPr id="29" name="Rectangle 133">
            <a:extLst>
              <a:ext uri="{FF2B5EF4-FFF2-40B4-BE49-F238E27FC236}">
                <a16:creationId xmlns:a16="http://schemas.microsoft.com/office/drawing/2014/main" id="{B267BD83-3B3B-4B25-B318-D630B958036D}"/>
              </a:ext>
            </a:extLst>
          </p:cNvPr>
          <p:cNvSpPr>
            <a:spLocks noChangeArrowheads="1"/>
          </p:cNvSpPr>
          <p:nvPr/>
        </p:nvSpPr>
        <p:spPr bwMode="auto">
          <a:xfrm>
            <a:off x="4364425" y="1744841"/>
            <a:ext cx="3685575" cy="348876"/>
          </a:xfrm>
          <a:prstGeom prst="rect">
            <a:avLst/>
          </a:prstGeom>
          <a:noFill/>
          <a:ln w="9525">
            <a:noFill/>
            <a:miter lim="800000"/>
            <a:headEnd/>
            <a:tailEnd/>
          </a:ln>
        </p:spPr>
        <p:txBody>
          <a:bodyPr wrap="square" lIns="121917" tIns="60959" rIns="121917" bIns="60959">
            <a:spAutoFit/>
          </a:bodyPr>
          <a:lstStyle/>
          <a:p>
            <a:pPr defTabSz="914354" fontAlgn="base">
              <a:spcBef>
                <a:spcPct val="0"/>
              </a:spcBef>
              <a:spcAft>
                <a:spcPct val="0"/>
              </a:spcAft>
              <a:defRPr/>
            </a:pPr>
            <a:r>
              <a:rPr lang="en-GB" sz="1467" b="1" dirty="0">
                <a:solidFill>
                  <a:srgbClr val="FFFFFF"/>
                </a:solidFill>
                <a:latin typeface="Arial"/>
                <a:ea typeface="MS PGothic" pitchFamily="34" charset="-128"/>
                <a:cs typeface="Arial" panose="020B0604020202020204" pitchFamily="34" charset="0"/>
              </a:rPr>
              <a:t>Primary care physicians</a:t>
            </a:r>
          </a:p>
        </p:txBody>
      </p:sp>
      <p:sp>
        <p:nvSpPr>
          <p:cNvPr id="30" name="Text Box 12">
            <a:extLst>
              <a:ext uri="{FF2B5EF4-FFF2-40B4-BE49-F238E27FC236}">
                <a16:creationId xmlns:a16="http://schemas.microsoft.com/office/drawing/2014/main" id="{5FA007C9-3876-47FF-BCD1-6DE3E0D27E8B}"/>
              </a:ext>
            </a:extLst>
          </p:cNvPr>
          <p:cNvSpPr txBox="1">
            <a:spLocks noChangeArrowheads="1"/>
          </p:cNvSpPr>
          <p:nvPr/>
        </p:nvSpPr>
        <p:spPr bwMode="auto">
          <a:xfrm>
            <a:off x="4626415" y="3580021"/>
            <a:ext cx="4669667" cy="369330"/>
          </a:xfrm>
          <a:prstGeom prst="rect">
            <a:avLst/>
          </a:prstGeom>
          <a:noFill/>
          <a:ln w="9525">
            <a:noFill/>
            <a:miter lim="800000"/>
            <a:headEnd/>
            <a:tailEnd/>
          </a:ln>
        </p:spPr>
        <p:txBody>
          <a:bodyPr wrap="square" lIns="121917" tIns="60959" rIns="121917" bIns="60959" anchor="b">
            <a:spAutoFit/>
          </a:bodyPr>
          <a:lstStyle/>
          <a:p>
            <a:pPr algn="ctr" defTabSz="914354" fontAlgn="base">
              <a:spcBef>
                <a:spcPct val="0"/>
              </a:spcBef>
              <a:spcAft>
                <a:spcPct val="0"/>
              </a:spcAft>
              <a:defRPr/>
            </a:pPr>
            <a:r>
              <a:rPr lang="en-GB" sz="1600" b="1" dirty="0">
                <a:solidFill>
                  <a:srgbClr val="596169"/>
                </a:solidFill>
                <a:latin typeface="Arial"/>
                <a:ea typeface="MS PGothic" pitchFamily="34" charset="-128"/>
                <a:cs typeface="Arial" panose="020B0604020202020204" pitchFamily="34" charset="0"/>
              </a:rPr>
              <a:t>Proportion of healthcare professionals, %</a:t>
            </a:r>
            <a:endParaRPr lang="en-CA" sz="1600" b="1" dirty="0">
              <a:solidFill>
                <a:srgbClr val="596169"/>
              </a:solidFill>
              <a:latin typeface="Arial"/>
              <a:ea typeface="MS PGothic" pitchFamily="34" charset="-128"/>
              <a:cs typeface="Arial" panose="020B0604020202020204" pitchFamily="34" charset="0"/>
            </a:endParaRPr>
          </a:p>
        </p:txBody>
      </p:sp>
    </p:spTree>
    <p:extLst>
      <p:ext uri="{BB962C8B-B14F-4D97-AF65-F5344CB8AC3E}">
        <p14:creationId xmlns:p14="http://schemas.microsoft.com/office/powerpoint/2010/main" val="3816332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DA6D31E-9617-4934-92AC-BDE35DC7C378}"/>
              </a:ext>
            </a:extLst>
          </p:cNvPr>
          <p:cNvSpPr>
            <a:spLocks noGrp="1"/>
          </p:cNvSpPr>
          <p:nvPr>
            <p:ph type="title"/>
          </p:nvPr>
        </p:nvSpPr>
        <p:spPr/>
        <p:txBody>
          <a:bodyPr>
            <a:normAutofit/>
          </a:bodyPr>
          <a:lstStyle/>
          <a:p>
            <a:r>
              <a:rPr lang="en-US" sz="3200" dirty="0">
                <a:solidFill>
                  <a:schemeClr val="tx1"/>
                </a:solidFill>
              </a:rPr>
              <a:t>Evolution of basal insulin development: Overcoming limitations</a:t>
            </a:r>
          </a:p>
        </p:txBody>
      </p:sp>
      <p:sp>
        <p:nvSpPr>
          <p:cNvPr id="7" name="Text Placeholder 6">
            <a:extLst>
              <a:ext uri="{FF2B5EF4-FFF2-40B4-BE49-F238E27FC236}">
                <a16:creationId xmlns:a16="http://schemas.microsoft.com/office/drawing/2014/main" id="{F1C6A4DE-2619-4041-B214-BF64AF2664E9}"/>
              </a:ext>
            </a:extLst>
          </p:cNvPr>
          <p:cNvSpPr>
            <a:spLocks noGrp="1"/>
          </p:cNvSpPr>
          <p:nvPr>
            <p:ph type="body" sz="quarter" idx="4294967295"/>
          </p:nvPr>
        </p:nvSpPr>
        <p:spPr>
          <a:xfrm>
            <a:off x="0" y="6064250"/>
            <a:ext cx="11590338" cy="793750"/>
          </a:xfrm>
        </p:spPr>
        <p:txBody>
          <a:bodyPr/>
          <a:lstStyle/>
          <a:p>
            <a:r>
              <a:rPr lang="en-GB" sz="933" dirty="0"/>
              <a:t>Comparison of action after a single dose for NPH and Gla-100 and for Gla-100 and insulin detemir; </a:t>
            </a:r>
            <a:br>
              <a:rPr lang="en-GB" sz="933" dirty="0"/>
            </a:br>
            <a:r>
              <a:rPr lang="en-GB" sz="933" dirty="0"/>
              <a:t>comparison at steady state for Gla-100 and Gla-300 and for Gla-100 and insulin </a:t>
            </a:r>
            <a:r>
              <a:rPr lang="en-GB" sz="933" dirty="0" err="1"/>
              <a:t>degludec</a:t>
            </a:r>
            <a:r>
              <a:rPr lang="en-GB" sz="933" dirty="0"/>
              <a:t/>
            </a:r>
            <a:br>
              <a:rPr lang="en-GB" sz="933" dirty="0"/>
            </a:br>
            <a:r>
              <a:rPr lang="en-GB" sz="933" dirty="0"/>
              <a:t>NPH, neutral protamine Hagedorn</a:t>
            </a:r>
            <a:br>
              <a:rPr lang="en-GB" sz="933" dirty="0"/>
            </a:br>
            <a:r>
              <a:rPr lang="en-GB" sz="933" dirty="0"/>
              <a:t>1. </a:t>
            </a:r>
            <a:r>
              <a:rPr lang="en-GB" sz="933" dirty="0" err="1"/>
              <a:t>Eliaschewitz</a:t>
            </a:r>
            <a:r>
              <a:rPr lang="en-GB" sz="933" dirty="0"/>
              <a:t> FG, Barreto T. </a:t>
            </a:r>
            <a:r>
              <a:rPr lang="en-GB" sz="933" dirty="0" err="1"/>
              <a:t>Diabetol</a:t>
            </a:r>
            <a:r>
              <a:rPr lang="en-GB" sz="933" dirty="0"/>
              <a:t> </a:t>
            </a:r>
            <a:r>
              <a:rPr lang="en-GB" sz="933" dirty="0" err="1"/>
              <a:t>Metab</a:t>
            </a:r>
            <a:r>
              <a:rPr lang="en-GB" sz="933" dirty="0"/>
              <a:t> </a:t>
            </a:r>
            <a:r>
              <a:rPr lang="en-GB" sz="933" dirty="0" err="1"/>
              <a:t>Syndr</a:t>
            </a:r>
            <a:r>
              <a:rPr lang="en-GB" sz="933" dirty="0"/>
              <a:t>. 2016;8:2; 2. Adapted from Pettus J et al. Diabetes </a:t>
            </a:r>
            <a:r>
              <a:rPr lang="en-GB" sz="933" dirty="0" err="1"/>
              <a:t>Metab</a:t>
            </a:r>
            <a:r>
              <a:rPr lang="en-GB" sz="933" dirty="0"/>
              <a:t> Res Rev. 2016;32:478-96</a:t>
            </a:r>
          </a:p>
        </p:txBody>
      </p:sp>
      <p:sp>
        <p:nvSpPr>
          <p:cNvPr id="17" name="Content Placeholder 3">
            <a:extLst>
              <a:ext uri="{FF2B5EF4-FFF2-40B4-BE49-F238E27FC236}">
                <a16:creationId xmlns:a16="http://schemas.microsoft.com/office/drawing/2014/main" id="{124B72BB-97EF-4B59-931D-C2F916D0323A}"/>
              </a:ext>
            </a:extLst>
          </p:cNvPr>
          <p:cNvSpPr txBox="1">
            <a:spLocks/>
          </p:cNvSpPr>
          <p:nvPr/>
        </p:nvSpPr>
        <p:spPr>
          <a:xfrm>
            <a:off x="450915" y="1956179"/>
            <a:ext cx="5270603" cy="3207176"/>
          </a:xfrm>
          <a:prstGeom prst="rect">
            <a:avLst/>
          </a:prstGeom>
        </p:spPr>
        <p:txBody>
          <a:bodyPr lIns="121917" tIns="60959" rIns="121917" bIns="60959"/>
          <a:lstStyle>
            <a:lvl1pPr marL="246063" indent="-246063" algn="l" defTabSz="457200" rtl="0" eaLnBrk="1" latinLnBrk="0" hangingPunct="1">
              <a:lnSpc>
                <a:spcPct val="100000"/>
              </a:lnSpc>
              <a:spcBef>
                <a:spcPts val="0"/>
              </a:spcBef>
              <a:spcAft>
                <a:spcPts val="600"/>
              </a:spcAft>
              <a:buClr>
                <a:schemeClr val="accent2"/>
              </a:buClr>
              <a:buFont typeface="Arial"/>
              <a:buChar char="•"/>
              <a:defRPr sz="2400" kern="1200">
                <a:solidFill>
                  <a:srgbClr val="596169"/>
                </a:solidFill>
                <a:latin typeface="+mn-lt"/>
                <a:ea typeface="+mn-ea"/>
                <a:cs typeface="+mn-cs"/>
              </a:defRPr>
            </a:lvl1pPr>
            <a:lvl2pPr marL="527050" indent="-288925" algn="l" defTabSz="457200" rtl="0" eaLnBrk="1" latinLnBrk="0" hangingPunct="1">
              <a:lnSpc>
                <a:spcPct val="100000"/>
              </a:lnSpc>
              <a:spcBef>
                <a:spcPts val="0"/>
              </a:spcBef>
              <a:spcAft>
                <a:spcPts val="600"/>
              </a:spcAft>
              <a:buClr>
                <a:schemeClr val="accent2"/>
              </a:buClr>
              <a:buFont typeface="Arial"/>
              <a:buChar char="–"/>
              <a:defRPr sz="2000" kern="1200">
                <a:solidFill>
                  <a:srgbClr val="596169"/>
                </a:solidFill>
                <a:latin typeface="+mn-lt"/>
                <a:ea typeface="+mn-ea"/>
                <a:cs typeface="+mn-cs"/>
              </a:defRPr>
            </a:lvl2pPr>
            <a:lvl3pPr marL="773113" indent="-25400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3pPr>
            <a:lvl4pPr marL="1028700" indent="-273050"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4pPr>
            <a:lvl5pPr marL="1292225" indent="-263525"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46051" indent="-246051" defTabSz="457178" fontAlgn="base">
              <a:spcBef>
                <a:spcPts val="1800"/>
              </a:spcBef>
              <a:buClr>
                <a:srgbClr val="81B838"/>
              </a:buClr>
              <a:defRPr/>
            </a:pPr>
            <a:r>
              <a:rPr lang="en-GB" altLang="en-US" sz="1867" dirty="0">
                <a:solidFill>
                  <a:schemeClr val="accent3"/>
                </a:solidFill>
                <a:latin typeface="Arial"/>
              </a:rPr>
              <a:t>Insulin glargine 100 U/mL (Gla-100) </a:t>
            </a:r>
            <a:r>
              <a:rPr lang="en-GB" altLang="en-US" sz="1867" dirty="0">
                <a:latin typeface="Arial"/>
              </a:rPr>
              <a:t>and </a:t>
            </a:r>
            <a:r>
              <a:rPr lang="en-GB" altLang="en-US" sz="1867" dirty="0">
                <a:solidFill>
                  <a:srgbClr val="3C3C80"/>
                </a:solidFill>
                <a:latin typeface="Arial"/>
              </a:rPr>
              <a:t>insulin detemir </a:t>
            </a:r>
            <a:r>
              <a:rPr lang="en-GB" altLang="en-US" sz="1867" dirty="0">
                <a:latin typeface="Arial"/>
              </a:rPr>
              <a:t>were developed to overcome some limitations of early basal insulins such as NPH insulin, with less variable absorption and longer duration of action</a:t>
            </a:r>
            <a:r>
              <a:rPr lang="en-GB" altLang="en-US" sz="1867" baseline="30000" dirty="0">
                <a:latin typeface="Arial"/>
              </a:rPr>
              <a:t>1,2</a:t>
            </a:r>
          </a:p>
          <a:p>
            <a:pPr marL="246051" indent="-246051" defTabSz="457178" fontAlgn="base">
              <a:spcBef>
                <a:spcPts val="4800"/>
              </a:spcBef>
              <a:buClr>
                <a:srgbClr val="81B838"/>
              </a:buClr>
              <a:defRPr/>
            </a:pPr>
            <a:r>
              <a:rPr lang="en-GB" altLang="en-US" sz="1867" dirty="0">
                <a:latin typeface="Arial"/>
              </a:rPr>
              <a:t>Longer-acting basal insulins,</a:t>
            </a:r>
            <a:br>
              <a:rPr lang="en-GB" altLang="en-US" sz="1867" dirty="0">
                <a:latin typeface="Arial"/>
              </a:rPr>
            </a:br>
            <a:r>
              <a:rPr lang="en-GB" altLang="en-US" sz="1867" dirty="0">
                <a:solidFill>
                  <a:schemeClr val="accent2"/>
                </a:solidFill>
                <a:latin typeface="Arial"/>
              </a:rPr>
              <a:t>insulin glargine 300 U/mL (Gla-300) </a:t>
            </a:r>
            <a:r>
              <a:rPr lang="en-GB" altLang="en-US" sz="1867" dirty="0">
                <a:latin typeface="Arial"/>
              </a:rPr>
              <a:t>and </a:t>
            </a:r>
            <a:r>
              <a:rPr lang="en-GB" altLang="en-US" sz="1867" dirty="0">
                <a:solidFill>
                  <a:srgbClr val="7030A0"/>
                </a:solidFill>
                <a:latin typeface="Arial"/>
              </a:rPr>
              <a:t>insulin degludec, </a:t>
            </a:r>
            <a:r>
              <a:rPr lang="en-GB" altLang="en-US" sz="1867" dirty="0">
                <a:latin typeface="Arial"/>
              </a:rPr>
              <a:t>have since been developed with less variability and more prolonged durations of action (&gt;24 h)</a:t>
            </a:r>
            <a:r>
              <a:rPr lang="en-GB" altLang="en-US" sz="1867" baseline="30000" dirty="0">
                <a:latin typeface="Arial"/>
              </a:rPr>
              <a:t>1,2</a:t>
            </a:r>
            <a:r>
              <a:rPr lang="en-US" altLang="en-US" sz="1600" dirty="0">
                <a:latin typeface="Arial"/>
              </a:rPr>
              <a:t/>
            </a:r>
            <a:br>
              <a:rPr lang="en-US" altLang="en-US" sz="1600" dirty="0">
                <a:latin typeface="Arial"/>
              </a:rPr>
            </a:br>
            <a:endParaRPr lang="en-GB" altLang="en-US" sz="1600" dirty="0">
              <a:latin typeface="Arial"/>
            </a:endParaRPr>
          </a:p>
        </p:txBody>
      </p:sp>
      <p:sp>
        <p:nvSpPr>
          <p:cNvPr id="18" name="Line 6">
            <a:extLst>
              <a:ext uri="{FF2B5EF4-FFF2-40B4-BE49-F238E27FC236}">
                <a16:creationId xmlns:a16="http://schemas.microsoft.com/office/drawing/2014/main" id="{9415DA14-02F0-4B82-841B-822739358D68}"/>
              </a:ext>
            </a:extLst>
          </p:cNvPr>
          <p:cNvSpPr>
            <a:spLocks noChangeShapeType="1"/>
          </p:cNvSpPr>
          <p:nvPr/>
        </p:nvSpPr>
        <p:spPr bwMode="auto">
          <a:xfrm>
            <a:off x="6340988" y="2011679"/>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21" name="Line 7">
            <a:extLst>
              <a:ext uri="{FF2B5EF4-FFF2-40B4-BE49-F238E27FC236}">
                <a16:creationId xmlns:a16="http://schemas.microsoft.com/office/drawing/2014/main" id="{2911C21A-9B3B-4091-ADCE-003D9357011B}"/>
              </a:ext>
            </a:extLst>
          </p:cNvPr>
          <p:cNvSpPr>
            <a:spLocks noChangeShapeType="1"/>
          </p:cNvSpPr>
          <p:nvPr/>
        </p:nvSpPr>
        <p:spPr bwMode="auto">
          <a:xfrm>
            <a:off x="6340988" y="2343467"/>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24" name="Line 8">
            <a:extLst>
              <a:ext uri="{FF2B5EF4-FFF2-40B4-BE49-F238E27FC236}">
                <a16:creationId xmlns:a16="http://schemas.microsoft.com/office/drawing/2014/main" id="{70869D4F-73BB-4B44-B9CB-8C5B4758A250}"/>
              </a:ext>
            </a:extLst>
          </p:cNvPr>
          <p:cNvSpPr>
            <a:spLocks noChangeShapeType="1"/>
          </p:cNvSpPr>
          <p:nvPr/>
        </p:nvSpPr>
        <p:spPr bwMode="auto">
          <a:xfrm>
            <a:off x="6340988" y="2678430"/>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25" name="Line 9">
            <a:extLst>
              <a:ext uri="{FF2B5EF4-FFF2-40B4-BE49-F238E27FC236}">
                <a16:creationId xmlns:a16="http://schemas.microsoft.com/office/drawing/2014/main" id="{073D5D38-04F9-4055-9F3E-691EF1263432}"/>
              </a:ext>
            </a:extLst>
          </p:cNvPr>
          <p:cNvSpPr>
            <a:spLocks noChangeShapeType="1"/>
          </p:cNvSpPr>
          <p:nvPr/>
        </p:nvSpPr>
        <p:spPr bwMode="auto">
          <a:xfrm>
            <a:off x="6340988" y="3011805"/>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26" name="Line 10">
            <a:extLst>
              <a:ext uri="{FF2B5EF4-FFF2-40B4-BE49-F238E27FC236}">
                <a16:creationId xmlns:a16="http://schemas.microsoft.com/office/drawing/2014/main" id="{A705BD51-F9D1-4AD3-BEFD-DBCCFDACD96C}"/>
              </a:ext>
            </a:extLst>
          </p:cNvPr>
          <p:cNvSpPr>
            <a:spLocks noChangeShapeType="1"/>
          </p:cNvSpPr>
          <p:nvPr/>
        </p:nvSpPr>
        <p:spPr bwMode="auto">
          <a:xfrm>
            <a:off x="6394940"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2" name="Line 11">
            <a:extLst>
              <a:ext uri="{FF2B5EF4-FFF2-40B4-BE49-F238E27FC236}">
                <a16:creationId xmlns:a16="http://schemas.microsoft.com/office/drawing/2014/main" id="{6C6A9385-2BBC-4E80-8837-3DD5EFCB950A}"/>
              </a:ext>
            </a:extLst>
          </p:cNvPr>
          <p:cNvSpPr>
            <a:spLocks noChangeShapeType="1"/>
          </p:cNvSpPr>
          <p:nvPr/>
        </p:nvSpPr>
        <p:spPr bwMode="auto">
          <a:xfrm>
            <a:off x="7193454"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3" name="Line 12">
            <a:extLst>
              <a:ext uri="{FF2B5EF4-FFF2-40B4-BE49-F238E27FC236}">
                <a16:creationId xmlns:a16="http://schemas.microsoft.com/office/drawing/2014/main" id="{06375070-C55D-44C5-97DF-FBB710EA206F}"/>
              </a:ext>
            </a:extLst>
          </p:cNvPr>
          <p:cNvSpPr>
            <a:spLocks noChangeShapeType="1"/>
          </p:cNvSpPr>
          <p:nvPr/>
        </p:nvSpPr>
        <p:spPr bwMode="auto">
          <a:xfrm>
            <a:off x="7993554"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4" name="Freeform 37">
            <a:extLst>
              <a:ext uri="{FF2B5EF4-FFF2-40B4-BE49-F238E27FC236}">
                <a16:creationId xmlns:a16="http://schemas.microsoft.com/office/drawing/2014/main" id="{2335B9DA-2196-46E8-ABBD-43E118A59F24}"/>
              </a:ext>
            </a:extLst>
          </p:cNvPr>
          <p:cNvSpPr>
            <a:spLocks/>
          </p:cNvSpPr>
          <p:nvPr/>
        </p:nvSpPr>
        <p:spPr bwMode="auto">
          <a:xfrm>
            <a:off x="6394969" y="2967358"/>
            <a:ext cx="1598613" cy="379413"/>
          </a:xfrm>
          <a:custGeom>
            <a:avLst/>
            <a:gdLst>
              <a:gd name="T0" fmla="*/ 0 w 508"/>
              <a:gd name="T1" fmla="*/ 120 h 120"/>
              <a:gd name="T2" fmla="*/ 33 w 508"/>
              <a:gd name="T3" fmla="*/ 92 h 120"/>
              <a:gd name="T4" fmla="*/ 96 w 508"/>
              <a:gd name="T5" fmla="*/ 47 h 120"/>
              <a:gd name="T6" fmla="*/ 129 w 508"/>
              <a:gd name="T7" fmla="*/ 30 h 120"/>
              <a:gd name="T8" fmla="*/ 145 w 508"/>
              <a:gd name="T9" fmla="*/ 22 h 120"/>
              <a:gd name="T10" fmla="*/ 170 w 508"/>
              <a:gd name="T11" fmla="*/ 9 h 120"/>
              <a:gd name="T12" fmla="*/ 195 w 508"/>
              <a:gd name="T13" fmla="*/ 4 h 120"/>
              <a:gd name="T14" fmla="*/ 267 w 508"/>
              <a:gd name="T15" fmla="*/ 2 h 120"/>
              <a:gd name="T16" fmla="*/ 322 w 508"/>
              <a:gd name="T17" fmla="*/ 7 h 120"/>
              <a:gd name="T18" fmla="*/ 360 w 508"/>
              <a:gd name="T19" fmla="*/ 15 h 120"/>
              <a:gd name="T20" fmla="*/ 407 w 508"/>
              <a:gd name="T21" fmla="*/ 30 h 120"/>
              <a:gd name="T22" fmla="*/ 443 w 508"/>
              <a:gd name="T23" fmla="*/ 41 h 120"/>
              <a:gd name="T24" fmla="*/ 508 w 508"/>
              <a:gd name="T25" fmla="*/ 5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8" h="120">
                <a:moveTo>
                  <a:pt x="0" y="120"/>
                </a:moveTo>
                <a:cubicBezTo>
                  <a:pt x="11" y="110"/>
                  <a:pt x="22" y="101"/>
                  <a:pt x="33" y="92"/>
                </a:cubicBezTo>
                <a:cubicBezTo>
                  <a:pt x="53" y="76"/>
                  <a:pt x="73" y="60"/>
                  <a:pt x="96" y="47"/>
                </a:cubicBezTo>
                <a:cubicBezTo>
                  <a:pt x="106" y="41"/>
                  <a:pt x="118" y="36"/>
                  <a:pt x="129" y="30"/>
                </a:cubicBezTo>
                <a:cubicBezTo>
                  <a:pt x="134" y="27"/>
                  <a:pt x="140" y="25"/>
                  <a:pt x="145" y="22"/>
                </a:cubicBezTo>
                <a:cubicBezTo>
                  <a:pt x="154" y="17"/>
                  <a:pt x="161" y="12"/>
                  <a:pt x="170" y="9"/>
                </a:cubicBezTo>
                <a:cubicBezTo>
                  <a:pt x="178" y="6"/>
                  <a:pt x="187" y="5"/>
                  <a:pt x="195" y="4"/>
                </a:cubicBezTo>
                <a:cubicBezTo>
                  <a:pt x="219" y="0"/>
                  <a:pt x="243" y="1"/>
                  <a:pt x="267" y="2"/>
                </a:cubicBezTo>
                <a:cubicBezTo>
                  <a:pt x="285" y="2"/>
                  <a:pt x="304" y="4"/>
                  <a:pt x="322" y="7"/>
                </a:cubicBezTo>
                <a:cubicBezTo>
                  <a:pt x="335" y="9"/>
                  <a:pt x="348" y="12"/>
                  <a:pt x="360" y="15"/>
                </a:cubicBezTo>
                <a:cubicBezTo>
                  <a:pt x="376" y="19"/>
                  <a:pt x="391" y="25"/>
                  <a:pt x="407" y="30"/>
                </a:cubicBezTo>
                <a:cubicBezTo>
                  <a:pt x="419" y="34"/>
                  <a:pt x="431" y="38"/>
                  <a:pt x="443" y="41"/>
                </a:cubicBezTo>
                <a:cubicBezTo>
                  <a:pt x="464" y="48"/>
                  <a:pt x="486" y="55"/>
                  <a:pt x="508" y="57"/>
                </a:cubicBezTo>
              </a:path>
            </a:pathLst>
          </a:custGeom>
          <a:noFill/>
          <a:ln w="19050" cap="flat">
            <a:solidFill>
              <a:srgbClr val="0092D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5" name="Freeform 41">
            <a:extLst>
              <a:ext uri="{FF2B5EF4-FFF2-40B4-BE49-F238E27FC236}">
                <a16:creationId xmlns:a16="http://schemas.microsoft.com/office/drawing/2014/main" id="{D1DB2CB3-B17F-4D7F-9369-500003E4153D}"/>
              </a:ext>
            </a:extLst>
          </p:cNvPr>
          <p:cNvSpPr>
            <a:spLocks/>
          </p:cNvSpPr>
          <p:nvPr/>
        </p:nvSpPr>
        <p:spPr bwMode="auto">
          <a:xfrm>
            <a:off x="6394940" y="2222840"/>
            <a:ext cx="1277939" cy="1123951"/>
          </a:xfrm>
          <a:custGeom>
            <a:avLst/>
            <a:gdLst>
              <a:gd name="T0" fmla="*/ 0 w 406"/>
              <a:gd name="T1" fmla="*/ 355 h 355"/>
              <a:gd name="T2" fmla="*/ 14 w 406"/>
              <a:gd name="T3" fmla="*/ 286 h 355"/>
              <a:gd name="T4" fmla="*/ 41 w 406"/>
              <a:gd name="T5" fmla="*/ 158 h 355"/>
              <a:gd name="T6" fmla="*/ 56 w 406"/>
              <a:gd name="T7" fmla="*/ 94 h 355"/>
              <a:gd name="T8" fmla="*/ 62 w 406"/>
              <a:gd name="T9" fmla="*/ 61 h 355"/>
              <a:gd name="T10" fmla="*/ 66 w 406"/>
              <a:gd name="T11" fmla="*/ 32 h 355"/>
              <a:gd name="T12" fmla="*/ 105 w 406"/>
              <a:gd name="T13" fmla="*/ 3 h 355"/>
              <a:gd name="T14" fmla="*/ 146 w 406"/>
              <a:gd name="T15" fmla="*/ 30 h 355"/>
              <a:gd name="T16" fmla="*/ 163 w 406"/>
              <a:gd name="T17" fmla="*/ 49 h 355"/>
              <a:gd name="T18" fmla="*/ 212 w 406"/>
              <a:gd name="T19" fmla="*/ 99 h 355"/>
              <a:gd name="T20" fmla="*/ 257 w 406"/>
              <a:gd name="T21" fmla="*/ 151 h 355"/>
              <a:gd name="T22" fmla="*/ 299 w 406"/>
              <a:gd name="T23" fmla="*/ 220 h 355"/>
              <a:gd name="T24" fmla="*/ 307 w 406"/>
              <a:gd name="T25" fmla="*/ 236 h 355"/>
              <a:gd name="T26" fmla="*/ 315 w 406"/>
              <a:gd name="T27" fmla="*/ 249 h 355"/>
              <a:gd name="T28" fmla="*/ 330 w 406"/>
              <a:gd name="T29" fmla="*/ 267 h 355"/>
              <a:gd name="T30" fmla="*/ 343 w 406"/>
              <a:gd name="T31" fmla="*/ 283 h 355"/>
              <a:gd name="T32" fmla="*/ 406 w 406"/>
              <a:gd name="T33" fmla="*/ 345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6" h="355">
                <a:moveTo>
                  <a:pt x="0" y="355"/>
                </a:moveTo>
                <a:cubicBezTo>
                  <a:pt x="5" y="332"/>
                  <a:pt x="9" y="309"/>
                  <a:pt x="14" y="286"/>
                </a:cubicBezTo>
                <a:cubicBezTo>
                  <a:pt x="23" y="244"/>
                  <a:pt x="32" y="201"/>
                  <a:pt x="41" y="158"/>
                </a:cubicBezTo>
                <a:cubicBezTo>
                  <a:pt x="45" y="137"/>
                  <a:pt x="49" y="115"/>
                  <a:pt x="56" y="94"/>
                </a:cubicBezTo>
                <a:cubicBezTo>
                  <a:pt x="59" y="83"/>
                  <a:pt x="61" y="72"/>
                  <a:pt x="62" y="61"/>
                </a:cubicBezTo>
                <a:cubicBezTo>
                  <a:pt x="63" y="51"/>
                  <a:pt x="62" y="41"/>
                  <a:pt x="66" y="32"/>
                </a:cubicBezTo>
                <a:cubicBezTo>
                  <a:pt x="72" y="16"/>
                  <a:pt x="88" y="5"/>
                  <a:pt x="105" y="3"/>
                </a:cubicBezTo>
                <a:cubicBezTo>
                  <a:pt x="124" y="0"/>
                  <a:pt x="136" y="18"/>
                  <a:pt x="146" y="30"/>
                </a:cubicBezTo>
                <a:cubicBezTo>
                  <a:pt x="152" y="37"/>
                  <a:pt x="158" y="43"/>
                  <a:pt x="163" y="49"/>
                </a:cubicBezTo>
                <a:cubicBezTo>
                  <a:pt x="179" y="66"/>
                  <a:pt x="196" y="82"/>
                  <a:pt x="212" y="99"/>
                </a:cubicBezTo>
                <a:cubicBezTo>
                  <a:pt x="228" y="116"/>
                  <a:pt x="242" y="134"/>
                  <a:pt x="257" y="151"/>
                </a:cubicBezTo>
                <a:cubicBezTo>
                  <a:pt x="274" y="172"/>
                  <a:pt x="291" y="194"/>
                  <a:pt x="299" y="220"/>
                </a:cubicBezTo>
                <a:cubicBezTo>
                  <a:pt x="301" y="225"/>
                  <a:pt x="304" y="231"/>
                  <a:pt x="307" y="236"/>
                </a:cubicBezTo>
                <a:cubicBezTo>
                  <a:pt x="309" y="241"/>
                  <a:pt x="312" y="245"/>
                  <a:pt x="315" y="249"/>
                </a:cubicBezTo>
                <a:cubicBezTo>
                  <a:pt x="319" y="256"/>
                  <a:pt x="325" y="261"/>
                  <a:pt x="330" y="267"/>
                </a:cubicBezTo>
                <a:cubicBezTo>
                  <a:pt x="334" y="272"/>
                  <a:pt x="339" y="278"/>
                  <a:pt x="343" y="283"/>
                </a:cubicBezTo>
                <a:cubicBezTo>
                  <a:pt x="343" y="283"/>
                  <a:pt x="374" y="325"/>
                  <a:pt x="406" y="345"/>
                </a:cubicBezTo>
              </a:path>
            </a:pathLst>
          </a:custGeom>
          <a:noFill/>
          <a:ln w="19050"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6" name="Line 14">
            <a:extLst>
              <a:ext uri="{FF2B5EF4-FFF2-40B4-BE49-F238E27FC236}">
                <a16:creationId xmlns:a16="http://schemas.microsoft.com/office/drawing/2014/main" id="{D4F50DB8-7E84-41B3-AFA2-5A4D4F8983AA}"/>
              </a:ext>
            </a:extLst>
          </p:cNvPr>
          <p:cNvSpPr>
            <a:spLocks noChangeShapeType="1"/>
          </p:cNvSpPr>
          <p:nvPr/>
        </p:nvSpPr>
        <p:spPr bwMode="auto">
          <a:xfrm>
            <a:off x="8525373" y="2011679"/>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7" name="Line 15">
            <a:extLst>
              <a:ext uri="{FF2B5EF4-FFF2-40B4-BE49-F238E27FC236}">
                <a16:creationId xmlns:a16="http://schemas.microsoft.com/office/drawing/2014/main" id="{854C25C9-11B6-47FE-873E-F6F6217DDE1C}"/>
              </a:ext>
            </a:extLst>
          </p:cNvPr>
          <p:cNvSpPr>
            <a:spLocks noChangeShapeType="1"/>
          </p:cNvSpPr>
          <p:nvPr/>
        </p:nvSpPr>
        <p:spPr bwMode="auto">
          <a:xfrm>
            <a:off x="8525373" y="2343467"/>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8" name="Line 16">
            <a:extLst>
              <a:ext uri="{FF2B5EF4-FFF2-40B4-BE49-F238E27FC236}">
                <a16:creationId xmlns:a16="http://schemas.microsoft.com/office/drawing/2014/main" id="{B21F0D36-735A-4D70-922B-32F4F53B9087}"/>
              </a:ext>
            </a:extLst>
          </p:cNvPr>
          <p:cNvSpPr>
            <a:spLocks noChangeShapeType="1"/>
          </p:cNvSpPr>
          <p:nvPr/>
        </p:nvSpPr>
        <p:spPr bwMode="auto">
          <a:xfrm>
            <a:off x="8525373" y="2678430"/>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39" name="Line 17">
            <a:extLst>
              <a:ext uri="{FF2B5EF4-FFF2-40B4-BE49-F238E27FC236}">
                <a16:creationId xmlns:a16="http://schemas.microsoft.com/office/drawing/2014/main" id="{F0ACF419-DE69-4F3E-9B19-EF47E5CF179A}"/>
              </a:ext>
            </a:extLst>
          </p:cNvPr>
          <p:cNvSpPr>
            <a:spLocks noChangeShapeType="1"/>
          </p:cNvSpPr>
          <p:nvPr/>
        </p:nvSpPr>
        <p:spPr bwMode="auto">
          <a:xfrm>
            <a:off x="8525373" y="3011805"/>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0" name="Line 18">
            <a:extLst>
              <a:ext uri="{FF2B5EF4-FFF2-40B4-BE49-F238E27FC236}">
                <a16:creationId xmlns:a16="http://schemas.microsoft.com/office/drawing/2014/main" id="{CAD244A9-F68C-42C6-9CEA-1C8526856329}"/>
              </a:ext>
            </a:extLst>
          </p:cNvPr>
          <p:cNvSpPr>
            <a:spLocks noChangeShapeType="1"/>
          </p:cNvSpPr>
          <p:nvPr/>
        </p:nvSpPr>
        <p:spPr bwMode="auto">
          <a:xfrm>
            <a:off x="8579340"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1" name="Line 19">
            <a:extLst>
              <a:ext uri="{FF2B5EF4-FFF2-40B4-BE49-F238E27FC236}">
                <a16:creationId xmlns:a16="http://schemas.microsoft.com/office/drawing/2014/main" id="{EF4DC1B2-5E17-40ED-BCF4-5E33807D73C3}"/>
              </a:ext>
            </a:extLst>
          </p:cNvPr>
          <p:cNvSpPr>
            <a:spLocks noChangeShapeType="1"/>
          </p:cNvSpPr>
          <p:nvPr/>
        </p:nvSpPr>
        <p:spPr bwMode="auto">
          <a:xfrm>
            <a:off x="9377854"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2" name="Line 20">
            <a:extLst>
              <a:ext uri="{FF2B5EF4-FFF2-40B4-BE49-F238E27FC236}">
                <a16:creationId xmlns:a16="http://schemas.microsoft.com/office/drawing/2014/main" id="{A178CA40-433F-47DB-AED4-934BC8F20440}"/>
              </a:ext>
            </a:extLst>
          </p:cNvPr>
          <p:cNvSpPr>
            <a:spLocks noChangeShapeType="1"/>
          </p:cNvSpPr>
          <p:nvPr/>
        </p:nvSpPr>
        <p:spPr bwMode="auto">
          <a:xfrm>
            <a:off x="10177954" y="3346821"/>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3" name="Freeform 38">
            <a:extLst>
              <a:ext uri="{FF2B5EF4-FFF2-40B4-BE49-F238E27FC236}">
                <a16:creationId xmlns:a16="http://schemas.microsoft.com/office/drawing/2014/main" id="{2BCA6AF8-4D8C-4A97-A24C-9839398A56B8}"/>
              </a:ext>
            </a:extLst>
          </p:cNvPr>
          <p:cNvSpPr>
            <a:spLocks/>
          </p:cNvSpPr>
          <p:nvPr/>
        </p:nvSpPr>
        <p:spPr bwMode="auto">
          <a:xfrm>
            <a:off x="8579347" y="2961007"/>
            <a:ext cx="1598613" cy="385763"/>
          </a:xfrm>
          <a:custGeom>
            <a:avLst/>
            <a:gdLst>
              <a:gd name="T0" fmla="*/ 0 w 508"/>
              <a:gd name="T1" fmla="*/ 122 h 122"/>
              <a:gd name="T2" fmla="*/ 16 w 508"/>
              <a:gd name="T3" fmla="*/ 110 h 122"/>
              <a:gd name="T4" fmla="*/ 57 w 508"/>
              <a:gd name="T5" fmla="*/ 79 h 122"/>
              <a:gd name="T6" fmla="*/ 98 w 508"/>
              <a:gd name="T7" fmla="*/ 54 h 122"/>
              <a:gd name="T8" fmla="*/ 128 w 508"/>
              <a:gd name="T9" fmla="*/ 36 h 122"/>
              <a:gd name="T10" fmla="*/ 166 w 508"/>
              <a:gd name="T11" fmla="*/ 15 h 122"/>
              <a:gd name="T12" fmla="*/ 254 w 508"/>
              <a:gd name="T13" fmla="*/ 1 h 122"/>
              <a:gd name="T14" fmla="*/ 263 w 508"/>
              <a:gd name="T15" fmla="*/ 2 h 122"/>
              <a:gd name="T16" fmla="*/ 315 w 508"/>
              <a:gd name="T17" fmla="*/ 8 h 122"/>
              <a:gd name="T18" fmla="*/ 409 w 508"/>
              <a:gd name="T19" fmla="*/ 31 h 122"/>
              <a:gd name="T20" fmla="*/ 465 w 508"/>
              <a:gd name="T21" fmla="*/ 48 h 122"/>
              <a:gd name="T22" fmla="*/ 493 w 508"/>
              <a:gd name="T23" fmla="*/ 57 h 122"/>
              <a:gd name="T24" fmla="*/ 508 w 508"/>
              <a:gd name="T25" fmla="*/ 6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8" h="122">
                <a:moveTo>
                  <a:pt x="0" y="122"/>
                </a:moveTo>
                <a:cubicBezTo>
                  <a:pt x="0" y="122"/>
                  <a:pt x="9" y="113"/>
                  <a:pt x="16" y="110"/>
                </a:cubicBezTo>
                <a:cubicBezTo>
                  <a:pt x="30" y="100"/>
                  <a:pt x="45" y="91"/>
                  <a:pt x="57" y="79"/>
                </a:cubicBezTo>
                <a:cubicBezTo>
                  <a:pt x="68" y="68"/>
                  <a:pt x="83" y="61"/>
                  <a:pt x="98" y="54"/>
                </a:cubicBezTo>
                <a:cubicBezTo>
                  <a:pt x="109" y="49"/>
                  <a:pt x="119" y="43"/>
                  <a:pt x="128" y="36"/>
                </a:cubicBezTo>
                <a:cubicBezTo>
                  <a:pt x="139" y="27"/>
                  <a:pt x="153" y="21"/>
                  <a:pt x="166" y="15"/>
                </a:cubicBezTo>
                <a:cubicBezTo>
                  <a:pt x="194" y="5"/>
                  <a:pt x="224" y="0"/>
                  <a:pt x="254" y="1"/>
                </a:cubicBezTo>
                <a:cubicBezTo>
                  <a:pt x="257" y="1"/>
                  <a:pt x="260" y="1"/>
                  <a:pt x="263" y="2"/>
                </a:cubicBezTo>
                <a:cubicBezTo>
                  <a:pt x="280" y="3"/>
                  <a:pt x="298" y="5"/>
                  <a:pt x="315" y="8"/>
                </a:cubicBezTo>
                <a:cubicBezTo>
                  <a:pt x="347" y="13"/>
                  <a:pt x="378" y="22"/>
                  <a:pt x="409" y="31"/>
                </a:cubicBezTo>
                <a:cubicBezTo>
                  <a:pt x="428" y="37"/>
                  <a:pt x="446" y="43"/>
                  <a:pt x="465" y="48"/>
                </a:cubicBezTo>
                <a:cubicBezTo>
                  <a:pt x="474" y="51"/>
                  <a:pt x="484" y="54"/>
                  <a:pt x="493" y="57"/>
                </a:cubicBezTo>
                <a:cubicBezTo>
                  <a:pt x="498" y="58"/>
                  <a:pt x="503" y="60"/>
                  <a:pt x="508" y="60"/>
                </a:cubicBezTo>
              </a:path>
            </a:pathLst>
          </a:custGeom>
          <a:noFill/>
          <a:ln w="19050" cap="flat">
            <a:solidFill>
              <a:srgbClr val="0092D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4" name="Freeform 42">
            <a:extLst>
              <a:ext uri="{FF2B5EF4-FFF2-40B4-BE49-F238E27FC236}">
                <a16:creationId xmlns:a16="http://schemas.microsoft.com/office/drawing/2014/main" id="{39323F71-A333-4D11-8C53-E3A7C0DA7E24}"/>
              </a:ext>
            </a:extLst>
          </p:cNvPr>
          <p:cNvSpPr>
            <a:spLocks/>
          </p:cNvSpPr>
          <p:nvPr/>
        </p:nvSpPr>
        <p:spPr bwMode="auto">
          <a:xfrm>
            <a:off x="8585712" y="2884807"/>
            <a:ext cx="1592263" cy="461963"/>
          </a:xfrm>
          <a:custGeom>
            <a:avLst/>
            <a:gdLst>
              <a:gd name="T0" fmla="*/ 0 w 506"/>
              <a:gd name="T1" fmla="*/ 146 h 146"/>
              <a:gd name="T2" fmla="*/ 7 w 506"/>
              <a:gd name="T3" fmla="*/ 125 h 146"/>
              <a:gd name="T4" fmla="*/ 17 w 506"/>
              <a:gd name="T5" fmla="*/ 102 h 146"/>
              <a:gd name="T6" fmla="*/ 46 w 506"/>
              <a:gd name="T7" fmla="*/ 53 h 146"/>
              <a:gd name="T8" fmla="*/ 80 w 506"/>
              <a:gd name="T9" fmla="*/ 19 h 146"/>
              <a:gd name="T10" fmla="*/ 124 w 506"/>
              <a:gd name="T11" fmla="*/ 4 h 146"/>
              <a:gd name="T12" fmla="*/ 174 w 506"/>
              <a:gd name="T13" fmla="*/ 6 h 146"/>
              <a:gd name="T14" fmla="*/ 210 w 506"/>
              <a:gd name="T15" fmla="*/ 16 h 146"/>
              <a:gd name="T16" fmla="*/ 225 w 506"/>
              <a:gd name="T17" fmla="*/ 21 h 146"/>
              <a:gd name="T18" fmla="*/ 238 w 506"/>
              <a:gd name="T19" fmla="*/ 27 h 146"/>
              <a:gd name="T20" fmla="*/ 249 w 506"/>
              <a:gd name="T21" fmla="*/ 33 h 146"/>
              <a:gd name="T22" fmla="*/ 260 w 506"/>
              <a:gd name="T23" fmla="*/ 39 h 146"/>
              <a:gd name="T24" fmla="*/ 285 w 506"/>
              <a:gd name="T25" fmla="*/ 50 h 146"/>
              <a:gd name="T26" fmla="*/ 346 w 506"/>
              <a:gd name="T27" fmla="*/ 73 h 146"/>
              <a:gd name="T28" fmla="*/ 353 w 506"/>
              <a:gd name="T29" fmla="*/ 76 h 146"/>
              <a:gd name="T30" fmla="*/ 365 w 506"/>
              <a:gd name="T31" fmla="*/ 80 h 146"/>
              <a:gd name="T32" fmla="*/ 375 w 506"/>
              <a:gd name="T33" fmla="*/ 85 h 146"/>
              <a:gd name="T34" fmla="*/ 379 w 506"/>
              <a:gd name="T35" fmla="*/ 89 h 146"/>
              <a:gd name="T36" fmla="*/ 387 w 506"/>
              <a:gd name="T37" fmla="*/ 93 h 146"/>
              <a:gd name="T38" fmla="*/ 408 w 506"/>
              <a:gd name="T39" fmla="*/ 99 h 146"/>
              <a:gd name="T40" fmla="*/ 432 w 506"/>
              <a:gd name="T41" fmla="*/ 107 h 146"/>
              <a:gd name="T42" fmla="*/ 459 w 506"/>
              <a:gd name="T43" fmla="*/ 117 h 146"/>
              <a:gd name="T44" fmla="*/ 482 w 506"/>
              <a:gd name="T45" fmla="*/ 124 h 146"/>
              <a:gd name="T46" fmla="*/ 506 w 506"/>
              <a:gd name="T47" fmla="*/ 12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6" h="146">
                <a:moveTo>
                  <a:pt x="0" y="146"/>
                </a:moveTo>
                <a:cubicBezTo>
                  <a:pt x="0" y="146"/>
                  <a:pt x="6" y="133"/>
                  <a:pt x="7" y="125"/>
                </a:cubicBezTo>
                <a:cubicBezTo>
                  <a:pt x="7" y="125"/>
                  <a:pt x="6" y="121"/>
                  <a:pt x="17" y="102"/>
                </a:cubicBezTo>
                <a:cubicBezTo>
                  <a:pt x="27" y="85"/>
                  <a:pt x="35" y="68"/>
                  <a:pt x="46" y="53"/>
                </a:cubicBezTo>
                <a:cubicBezTo>
                  <a:pt x="55" y="40"/>
                  <a:pt x="67" y="28"/>
                  <a:pt x="80" y="19"/>
                </a:cubicBezTo>
                <a:cubicBezTo>
                  <a:pt x="93" y="10"/>
                  <a:pt x="109" y="6"/>
                  <a:pt x="124" y="4"/>
                </a:cubicBezTo>
                <a:cubicBezTo>
                  <a:pt x="140" y="1"/>
                  <a:pt x="158" y="0"/>
                  <a:pt x="174" y="6"/>
                </a:cubicBezTo>
                <a:cubicBezTo>
                  <a:pt x="174" y="6"/>
                  <a:pt x="204" y="15"/>
                  <a:pt x="210" y="16"/>
                </a:cubicBezTo>
                <a:cubicBezTo>
                  <a:pt x="215" y="17"/>
                  <a:pt x="220" y="19"/>
                  <a:pt x="225" y="21"/>
                </a:cubicBezTo>
                <a:cubicBezTo>
                  <a:pt x="229" y="23"/>
                  <a:pt x="234" y="25"/>
                  <a:pt x="238" y="27"/>
                </a:cubicBezTo>
                <a:cubicBezTo>
                  <a:pt x="242" y="29"/>
                  <a:pt x="245" y="31"/>
                  <a:pt x="249" y="33"/>
                </a:cubicBezTo>
                <a:cubicBezTo>
                  <a:pt x="252" y="35"/>
                  <a:pt x="256" y="37"/>
                  <a:pt x="260" y="39"/>
                </a:cubicBezTo>
                <a:cubicBezTo>
                  <a:pt x="268" y="43"/>
                  <a:pt x="277" y="47"/>
                  <a:pt x="285" y="50"/>
                </a:cubicBezTo>
                <a:cubicBezTo>
                  <a:pt x="305" y="58"/>
                  <a:pt x="326" y="65"/>
                  <a:pt x="346" y="73"/>
                </a:cubicBezTo>
                <a:cubicBezTo>
                  <a:pt x="348" y="74"/>
                  <a:pt x="350" y="75"/>
                  <a:pt x="353" y="76"/>
                </a:cubicBezTo>
                <a:cubicBezTo>
                  <a:pt x="357" y="77"/>
                  <a:pt x="361" y="78"/>
                  <a:pt x="365" y="80"/>
                </a:cubicBezTo>
                <a:cubicBezTo>
                  <a:pt x="369" y="82"/>
                  <a:pt x="372" y="83"/>
                  <a:pt x="375" y="85"/>
                </a:cubicBezTo>
                <a:cubicBezTo>
                  <a:pt x="376" y="86"/>
                  <a:pt x="378" y="88"/>
                  <a:pt x="379" y="89"/>
                </a:cubicBezTo>
                <a:cubicBezTo>
                  <a:pt x="381" y="91"/>
                  <a:pt x="384" y="93"/>
                  <a:pt x="387" y="93"/>
                </a:cubicBezTo>
                <a:cubicBezTo>
                  <a:pt x="394" y="96"/>
                  <a:pt x="401" y="97"/>
                  <a:pt x="408" y="99"/>
                </a:cubicBezTo>
                <a:cubicBezTo>
                  <a:pt x="416" y="102"/>
                  <a:pt x="424" y="104"/>
                  <a:pt x="432" y="107"/>
                </a:cubicBezTo>
                <a:cubicBezTo>
                  <a:pt x="441" y="110"/>
                  <a:pt x="450" y="114"/>
                  <a:pt x="459" y="117"/>
                </a:cubicBezTo>
                <a:cubicBezTo>
                  <a:pt x="467" y="120"/>
                  <a:pt x="474" y="122"/>
                  <a:pt x="482" y="124"/>
                </a:cubicBezTo>
                <a:cubicBezTo>
                  <a:pt x="490" y="126"/>
                  <a:pt x="498" y="129"/>
                  <a:pt x="506" y="129"/>
                </a:cubicBezTo>
              </a:path>
            </a:pathLst>
          </a:custGeom>
          <a:noFill/>
          <a:ln w="190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5" name="Line 22">
            <a:extLst>
              <a:ext uri="{FF2B5EF4-FFF2-40B4-BE49-F238E27FC236}">
                <a16:creationId xmlns:a16="http://schemas.microsoft.com/office/drawing/2014/main" id="{5469DFC2-8FF1-460B-AB29-1BBA4CB5F9D5}"/>
              </a:ext>
            </a:extLst>
          </p:cNvPr>
          <p:cNvSpPr>
            <a:spLocks noChangeShapeType="1"/>
          </p:cNvSpPr>
          <p:nvPr/>
        </p:nvSpPr>
        <p:spPr bwMode="auto">
          <a:xfrm>
            <a:off x="6340208" y="4257523"/>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6" name="Line 23">
            <a:extLst>
              <a:ext uri="{FF2B5EF4-FFF2-40B4-BE49-F238E27FC236}">
                <a16:creationId xmlns:a16="http://schemas.microsoft.com/office/drawing/2014/main" id="{510C5849-92B8-4BE0-BAF3-521B5154B62F}"/>
              </a:ext>
            </a:extLst>
          </p:cNvPr>
          <p:cNvSpPr>
            <a:spLocks noChangeShapeType="1"/>
          </p:cNvSpPr>
          <p:nvPr/>
        </p:nvSpPr>
        <p:spPr bwMode="auto">
          <a:xfrm>
            <a:off x="6340838" y="4581754"/>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7" name="Line 24">
            <a:extLst>
              <a:ext uri="{FF2B5EF4-FFF2-40B4-BE49-F238E27FC236}">
                <a16:creationId xmlns:a16="http://schemas.microsoft.com/office/drawing/2014/main" id="{E279A01B-C987-48F5-A7A9-259829CEA217}"/>
              </a:ext>
            </a:extLst>
          </p:cNvPr>
          <p:cNvSpPr>
            <a:spLocks noChangeShapeType="1"/>
          </p:cNvSpPr>
          <p:nvPr/>
        </p:nvSpPr>
        <p:spPr bwMode="auto">
          <a:xfrm>
            <a:off x="6340838" y="4916715"/>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8" name="Line 25">
            <a:extLst>
              <a:ext uri="{FF2B5EF4-FFF2-40B4-BE49-F238E27FC236}">
                <a16:creationId xmlns:a16="http://schemas.microsoft.com/office/drawing/2014/main" id="{D916B7DC-EB69-410D-AFF0-F44FB37CE423}"/>
              </a:ext>
            </a:extLst>
          </p:cNvPr>
          <p:cNvSpPr>
            <a:spLocks noChangeShapeType="1"/>
          </p:cNvSpPr>
          <p:nvPr/>
        </p:nvSpPr>
        <p:spPr bwMode="auto">
          <a:xfrm>
            <a:off x="6340838" y="5250091"/>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49" name="Line 26">
            <a:extLst>
              <a:ext uri="{FF2B5EF4-FFF2-40B4-BE49-F238E27FC236}">
                <a16:creationId xmlns:a16="http://schemas.microsoft.com/office/drawing/2014/main" id="{B12B0BEA-02DA-46AF-844D-58B3BB8F3D98}"/>
              </a:ext>
            </a:extLst>
          </p:cNvPr>
          <p:cNvSpPr>
            <a:spLocks noChangeShapeType="1"/>
          </p:cNvSpPr>
          <p:nvPr/>
        </p:nvSpPr>
        <p:spPr bwMode="auto">
          <a:xfrm>
            <a:off x="6394807"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0" name="Line 27">
            <a:extLst>
              <a:ext uri="{FF2B5EF4-FFF2-40B4-BE49-F238E27FC236}">
                <a16:creationId xmlns:a16="http://schemas.microsoft.com/office/drawing/2014/main" id="{510762EB-0622-4B17-924E-3B553D970699}"/>
              </a:ext>
            </a:extLst>
          </p:cNvPr>
          <p:cNvSpPr>
            <a:spLocks noChangeShapeType="1"/>
          </p:cNvSpPr>
          <p:nvPr/>
        </p:nvSpPr>
        <p:spPr bwMode="auto">
          <a:xfrm>
            <a:off x="7193320"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1" name="Line 28">
            <a:extLst>
              <a:ext uri="{FF2B5EF4-FFF2-40B4-BE49-F238E27FC236}">
                <a16:creationId xmlns:a16="http://schemas.microsoft.com/office/drawing/2014/main" id="{F91C7B29-22E2-45D5-9251-78CE1896FCF7}"/>
              </a:ext>
            </a:extLst>
          </p:cNvPr>
          <p:cNvSpPr>
            <a:spLocks noChangeShapeType="1"/>
          </p:cNvSpPr>
          <p:nvPr/>
        </p:nvSpPr>
        <p:spPr bwMode="auto">
          <a:xfrm>
            <a:off x="7993420"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2" name="Freeform 39">
            <a:extLst>
              <a:ext uri="{FF2B5EF4-FFF2-40B4-BE49-F238E27FC236}">
                <a16:creationId xmlns:a16="http://schemas.microsoft.com/office/drawing/2014/main" id="{580482B8-0965-4420-88A7-8F3129F061C6}"/>
              </a:ext>
            </a:extLst>
          </p:cNvPr>
          <p:cNvSpPr>
            <a:spLocks/>
          </p:cNvSpPr>
          <p:nvPr/>
        </p:nvSpPr>
        <p:spPr bwMode="auto">
          <a:xfrm>
            <a:off x="6394811" y="5027845"/>
            <a:ext cx="1598613" cy="317500"/>
          </a:xfrm>
          <a:custGeom>
            <a:avLst/>
            <a:gdLst>
              <a:gd name="T0" fmla="*/ 0 w 508"/>
              <a:gd name="T1" fmla="*/ 70 h 100"/>
              <a:gd name="T2" fmla="*/ 33 w 508"/>
              <a:gd name="T3" fmla="*/ 44 h 100"/>
              <a:gd name="T4" fmla="*/ 40 w 508"/>
              <a:gd name="T5" fmla="*/ 34 h 100"/>
              <a:gd name="T6" fmla="*/ 49 w 508"/>
              <a:gd name="T7" fmla="*/ 27 h 100"/>
              <a:gd name="T8" fmla="*/ 63 w 508"/>
              <a:gd name="T9" fmla="*/ 18 h 100"/>
              <a:gd name="T10" fmla="*/ 95 w 508"/>
              <a:gd name="T11" fmla="*/ 10 h 100"/>
              <a:gd name="T12" fmla="*/ 108 w 508"/>
              <a:gd name="T13" fmla="*/ 6 h 100"/>
              <a:gd name="T14" fmla="*/ 128 w 508"/>
              <a:gd name="T15" fmla="*/ 4 h 100"/>
              <a:gd name="T16" fmla="*/ 147 w 508"/>
              <a:gd name="T17" fmla="*/ 2 h 100"/>
              <a:gd name="T18" fmla="*/ 196 w 508"/>
              <a:gd name="T19" fmla="*/ 3 h 100"/>
              <a:gd name="T20" fmla="*/ 244 w 508"/>
              <a:gd name="T21" fmla="*/ 10 h 100"/>
              <a:gd name="T22" fmla="*/ 274 w 508"/>
              <a:gd name="T23" fmla="*/ 15 h 100"/>
              <a:gd name="T24" fmla="*/ 348 w 508"/>
              <a:gd name="T25" fmla="*/ 38 h 100"/>
              <a:gd name="T26" fmla="*/ 375 w 508"/>
              <a:gd name="T27" fmla="*/ 48 h 100"/>
              <a:gd name="T28" fmla="*/ 396 w 508"/>
              <a:gd name="T29" fmla="*/ 58 h 100"/>
              <a:gd name="T30" fmla="*/ 412 w 508"/>
              <a:gd name="T31" fmla="*/ 64 h 100"/>
              <a:gd name="T32" fmla="*/ 470 w 508"/>
              <a:gd name="T33" fmla="*/ 86 h 100"/>
              <a:gd name="T34" fmla="*/ 496 w 508"/>
              <a:gd name="T35" fmla="*/ 96 h 100"/>
              <a:gd name="T36" fmla="*/ 508 w 508"/>
              <a:gd name="T3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8" h="100">
                <a:moveTo>
                  <a:pt x="0" y="70"/>
                </a:moveTo>
                <a:cubicBezTo>
                  <a:pt x="12" y="62"/>
                  <a:pt x="23" y="54"/>
                  <a:pt x="33" y="44"/>
                </a:cubicBezTo>
                <a:cubicBezTo>
                  <a:pt x="35" y="41"/>
                  <a:pt x="37" y="37"/>
                  <a:pt x="40" y="34"/>
                </a:cubicBezTo>
                <a:cubicBezTo>
                  <a:pt x="42" y="32"/>
                  <a:pt x="46" y="29"/>
                  <a:pt x="49" y="27"/>
                </a:cubicBezTo>
                <a:cubicBezTo>
                  <a:pt x="53" y="24"/>
                  <a:pt x="57" y="20"/>
                  <a:pt x="63" y="18"/>
                </a:cubicBezTo>
                <a:cubicBezTo>
                  <a:pt x="72" y="13"/>
                  <a:pt x="85" y="12"/>
                  <a:pt x="95" y="10"/>
                </a:cubicBezTo>
                <a:cubicBezTo>
                  <a:pt x="100" y="9"/>
                  <a:pt x="104" y="7"/>
                  <a:pt x="108" y="6"/>
                </a:cubicBezTo>
                <a:cubicBezTo>
                  <a:pt x="115" y="5"/>
                  <a:pt x="122" y="5"/>
                  <a:pt x="128" y="4"/>
                </a:cubicBezTo>
                <a:cubicBezTo>
                  <a:pt x="134" y="3"/>
                  <a:pt x="141" y="2"/>
                  <a:pt x="147" y="2"/>
                </a:cubicBezTo>
                <a:cubicBezTo>
                  <a:pt x="163" y="1"/>
                  <a:pt x="180" y="0"/>
                  <a:pt x="196" y="3"/>
                </a:cubicBezTo>
                <a:cubicBezTo>
                  <a:pt x="212" y="5"/>
                  <a:pt x="228" y="8"/>
                  <a:pt x="244" y="10"/>
                </a:cubicBezTo>
                <a:cubicBezTo>
                  <a:pt x="254" y="11"/>
                  <a:pt x="264" y="13"/>
                  <a:pt x="274" y="15"/>
                </a:cubicBezTo>
                <a:cubicBezTo>
                  <a:pt x="299" y="20"/>
                  <a:pt x="324" y="28"/>
                  <a:pt x="348" y="38"/>
                </a:cubicBezTo>
                <a:cubicBezTo>
                  <a:pt x="357" y="41"/>
                  <a:pt x="366" y="45"/>
                  <a:pt x="375" y="48"/>
                </a:cubicBezTo>
                <a:cubicBezTo>
                  <a:pt x="382" y="51"/>
                  <a:pt x="389" y="55"/>
                  <a:pt x="396" y="58"/>
                </a:cubicBezTo>
                <a:cubicBezTo>
                  <a:pt x="401" y="60"/>
                  <a:pt x="407" y="62"/>
                  <a:pt x="412" y="64"/>
                </a:cubicBezTo>
                <a:cubicBezTo>
                  <a:pt x="431" y="72"/>
                  <a:pt x="451" y="79"/>
                  <a:pt x="470" y="86"/>
                </a:cubicBezTo>
                <a:cubicBezTo>
                  <a:pt x="479" y="90"/>
                  <a:pt x="487" y="93"/>
                  <a:pt x="496" y="96"/>
                </a:cubicBezTo>
                <a:cubicBezTo>
                  <a:pt x="500" y="98"/>
                  <a:pt x="504" y="99"/>
                  <a:pt x="508" y="100"/>
                </a:cubicBezTo>
              </a:path>
            </a:pathLst>
          </a:custGeom>
          <a:noFill/>
          <a:ln w="19050" cap="flat">
            <a:solidFill>
              <a:srgbClr val="0092D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3" name="Freeform 43">
            <a:extLst>
              <a:ext uri="{FF2B5EF4-FFF2-40B4-BE49-F238E27FC236}">
                <a16:creationId xmlns:a16="http://schemas.microsoft.com/office/drawing/2014/main" id="{B0E2A7DB-8746-4511-91FB-1694E8C70815}"/>
              </a:ext>
            </a:extLst>
          </p:cNvPr>
          <p:cNvSpPr>
            <a:spLocks/>
          </p:cNvSpPr>
          <p:nvPr/>
        </p:nvSpPr>
        <p:spPr bwMode="auto">
          <a:xfrm>
            <a:off x="6394808" y="5202467"/>
            <a:ext cx="1582739" cy="69851"/>
          </a:xfrm>
          <a:custGeom>
            <a:avLst/>
            <a:gdLst>
              <a:gd name="T0" fmla="*/ 0 w 503"/>
              <a:gd name="T1" fmla="*/ 0 h 22"/>
              <a:gd name="T2" fmla="*/ 181 w 503"/>
              <a:gd name="T3" fmla="*/ 4 h 22"/>
              <a:gd name="T4" fmla="*/ 270 w 503"/>
              <a:gd name="T5" fmla="*/ 10 h 22"/>
              <a:gd name="T6" fmla="*/ 333 w 503"/>
              <a:gd name="T7" fmla="*/ 17 h 22"/>
              <a:gd name="T8" fmla="*/ 382 w 503"/>
              <a:gd name="T9" fmla="*/ 17 h 22"/>
              <a:gd name="T10" fmla="*/ 406 w 503"/>
              <a:gd name="T11" fmla="*/ 18 h 22"/>
              <a:gd name="T12" fmla="*/ 476 w 503"/>
              <a:gd name="T13" fmla="*/ 20 h 22"/>
              <a:gd name="T14" fmla="*/ 503 w 503"/>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3" h="22">
                <a:moveTo>
                  <a:pt x="0" y="0"/>
                </a:moveTo>
                <a:cubicBezTo>
                  <a:pt x="0" y="0"/>
                  <a:pt x="171" y="4"/>
                  <a:pt x="181" y="4"/>
                </a:cubicBezTo>
                <a:cubicBezTo>
                  <a:pt x="181" y="4"/>
                  <a:pt x="236" y="4"/>
                  <a:pt x="270" y="10"/>
                </a:cubicBezTo>
                <a:cubicBezTo>
                  <a:pt x="290" y="14"/>
                  <a:pt x="312" y="16"/>
                  <a:pt x="333" y="17"/>
                </a:cubicBezTo>
                <a:cubicBezTo>
                  <a:pt x="349" y="18"/>
                  <a:pt x="366" y="16"/>
                  <a:pt x="382" y="17"/>
                </a:cubicBezTo>
                <a:cubicBezTo>
                  <a:pt x="390" y="17"/>
                  <a:pt x="398" y="17"/>
                  <a:pt x="406" y="18"/>
                </a:cubicBezTo>
                <a:cubicBezTo>
                  <a:pt x="429" y="18"/>
                  <a:pt x="453" y="19"/>
                  <a:pt x="476" y="20"/>
                </a:cubicBezTo>
                <a:cubicBezTo>
                  <a:pt x="485" y="20"/>
                  <a:pt x="494" y="21"/>
                  <a:pt x="503" y="22"/>
                </a:cubicBezTo>
              </a:path>
            </a:pathLst>
          </a:custGeom>
          <a:noFill/>
          <a:ln w="19050" cap="flat">
            <a:solidFill>
              <a:srgbClr val="7030A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4" name="Line 30">
            <a:extLst>
              <a:ext uri="{FF2B5EF4-FFF2-40B4-BE49-F238E27FC236}">
                <a16:creationId xmlns:a16="http://schemas.microsoft.com/office/drawing/2014/main" id="{2DCB22E7-60B3-495E-8F33-606B78E2FF6F}"/>
              </a:ext>
            </a:extLst>
          </p:cNvPr>
          <p:cNvSpPr>
            <a:spLocks noChangeShapeType="1"/>
          </p:cNvSpPr>
          <p:nvPr/>
        </p:nvSpPr>
        <p:spPr bwMode="auto">
          <a:xfrm>
            <a:off x="8554446" y="4255675"/>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5" name="Line 31">
            <a:extLst>
              <a:ext uri="{FF2B5EF4-FFF2-40B4-BE49-F238E27FC236}">
                <a16:creationId xmlns:a16="http://schemas.microsoft.com/office/drawing/2014/main" id="{06864483-601F-4B84-8DD7-C0C1134D37EF}"/>
              </a:ext>
            </a:extLst>
          </p:cNvPr>
          <p:cNvSpPr>
            <a:spLocks noChangeShapeType="1"/>
          </p:cNvSpPr>
          <p:nvPr/>
        </p:nvSpPr>
        <p:spPr bwMode="auto">
          <a:xfrm>
            <a:off x="8572465" y="4581754"/>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6" name="Line 32">
            <a:extLst>
              <a:ext uri="{FF2B5EF4-FFF2-40B4-BE49-F238E27FC236}">
                <a16:creationId xmlns:a16="http://schemas.microsoft.com/office/drawing/2014/main" id="{6D9D6357-FB20-433E-BC9B-476BDD5202B8}"/>
              </a:ext>
            </a:extLst>
          </p:cNvPr>
          <p:cNvSpPr>
            <a:spLocks noChangeShapeType="1"/>
          </p:cNvSpPr>
          <p:nvPr/>
        </p:nvSpPr>
        <p:spPr bwMode="auto">
          <a:xfrm>
            <a:off x="8572465" y="4916715"/>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7" name="Line 33">
            <a:extLst>
              <a:ext uri="{FF2B5EF4-FFF2-40B4-BE49-F238E27FC236}">
                <a16:creationId xmlns:a16="http://schemas.microsoft.com/office/drawing/2014/main" id="{D302C9EC-48C2-469B-9EE5-A80CFCDD1AB6}"/>
              </a:ext>
            </a:extLst>
          </p:cNvPr>
          <p:cNvSpPr>
            <a:spLocks noChangeShapeType="1"/>
          </p:cNvSpPr>
          <p:nvPr/>
        </p:nvSpPr>
        <p:spPr bwMode="auto">
          <a:xfrm>
            <a:off x="8572465" y="5250091"/>
            <a:ext cx="53975" cy="0"/>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8" name="Line 34">
            <a:extLst>
              <a:ext uri="{FF2B5EF4-FFF2-40B4-BE49-F238E27FC236}">
                <a16:creationId xmlns:a16="http://schemas.microsoft.com/office/drawing/2014/main" id="{14D8FE32-BA96-4971-95B1-5FA4C40BB771}"/>
              </a:ext>
            </a:extLst>
          </p:cNvPr>
          <p:cNvSpPr>
            <a:spLocks noChangeShapeType="1"/>
          </p:cNvSpPr>
          <p:nvPr/>
        </p:nvSpPr>
        <p:spPr bwMode="auto">
          <a:xfrm>
            <a:off x="8626422"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59" name="Line 35">
            <a:extLst>
              <a:ext uri="{FF2B5EF4-FFF2-40B4-BE49-F238E27FC236}">
                <a16:creationId xmlns:a16="http://schemas.microsoft.com/office/drawing/2014/main" id="{0C894603-470F-4F47-A4D5-D13D9EAF0C84}"/>
              </a:ext>
            </a:extLst>
          </p:cNvPr>
          <p:cNvSpPr>
            <a:spLocks noChangeShapeType="1"/>
          </p:cNvSpPr>
          <p:nvPr/>
        </p:nvSpPr>
        <p:spPr bwMode="auto">
          <a:xfrm>
            <a:off x="9424934"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60" name="Line 36">
            <a:extLst>
              <a:ext uri="{FF2B5EF4-FFF2-40B4-BE49-F238E27FC236}">
                <a16:creationId xmlns:a16="http://schemas.microsoft.com/office/drawing/2014/main" id="{93665A46-3F93-4513-BE01-415E19AD6695}"/>
              </a:ext>
            </a:extLst>
          </p:cNvPr>
          <p:cNvSpPr>
            <a:spLocks noChangeShapeType="1"/>
          </p:cNvSpPr>
          <p:nvPr/>
        </p:nvSpPr>
        <p:spPr bwMode="auto">
          <a:xfrm>
            <a:off x="10225034" y="5585107"/>
            <a:ext cx="0" cy="53975"/>
          </a:xfrm>
          <a:prstGeom prst="line">
            <a:avLst/>
          </a:prstGeom>
          <a:noFill/>
          <a:ln w="19050" cap="sq">
            <a:solidFill>
              <a:srgbClr val="596169"/>
            </a:solidFill>
            <a:prstDash val="solid"/>
            <a:miter lim="800000"/>
            <a:headEnd/>
            <a:tailEnd/>
          </a:ln>
          <a:extLst>
            <a:ext uri="{909E8E84-426E-40DD-AFC4-6F175D3DCCD1}">
              <a14:hiddenFill xmlns:a14="http://schemas.microsoft.com/office/drawing/2010/main">
                <a:no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61" name="Freeform 40">
            <a:extLst>
              <a:ext uri="{FF2B5EF4-FFF2-40B4-BE49-F238E27FC236}">
                <a16:creationId xmlns:a16="http://schemas.microsoft.com/office/drawing/2014/main" id="{E4AF1AE7-0FFC-48CC-BD2B-60286F8A0B61}"/>
              </a:ext>
            </a:extLst>
          </p:cNvPr>
          <p:cNvSpPr>
            <a:spLocks/>
          </p:cNvSpPr>
          <p:nvPr/>
        </p:nvSpPr>
        <p:spPr bwMode="auto">
          <a:xfrm>
            <a:off x="8626420" y="5062766"/>
            <a:ext cx="1582739" cy="304800"/>
          </a:xfrm>
          <a:custGeom>
            <a:avLst/>
            <a:gdLst>
              <a:gd name="T0" fmla="*/ 0 w 503"/>
              <a:gd name="T1" fmla="*/ 69 h 96"/>
              <a:gd name="T2" fmla="*/ 24 w 503"/>
              <a:gd name="T3" fmla="*/ 46 h 96"/>
              <a:gd name="T4" fmla="*/ 34 w 503"/>
              <a:gd name="T5" fmla="*/ 37 h 96"/>
              <a:gd name="T6" fmla="*/ 51 w 503"/>
              <a:gd name="T7" fmla="*/ 22 h 96"/>
              <a:gd name="T8" fmla="*/ 77 w 503"/>
              <a:gd name="T9" fmla="*/ 12 h 96"/>
              <a:gd name="T10" fmla="*/ 100 w 503"/>
              <a:gd name="T11" fmla="*/ 7 h 96"/>
              <a:gd name="T12" fmla="*/ 155 w 503"/>
              <a:gd name="T13" fmla="*/ 2 h 96"/>
              <a:gd name="T14" fmla="*/ 193 w 503"/>
              <a:gd name="T15" fmla="*/ 1 h 96"/>
              <a:gd name="T16" fmla="*/ 240 w 503"/>
              <a:gd name="T17" fmla="*/ 9 h 96"/>
              <a:gd name="T18" fmla="*/ 265 w 503"/>
              <a:gd name="T19" fmla="*/ 12 h 96"/>
              <a:gd name="T20" fmla="*/ 281 w 503"/>
              <a:gd name="T21" fmla="*/ 15 h 96"/>
              <a:gd name="T22" fmla="*/ 333 w 503"/>
              <a:gd name="T23" fmla="*/ 32 h 96"/>
              <a:gd name="T24" fmla="*/ 335 w 503"/>
              <a:gd name="T25" fmla="*/ 33 h 96"/>
              <a:gd name="T26" fmla="*/ 390 w 503"/>
              <a:gd name="T27" fmla="*/ 56 h 96"/>
              <a:gd name="T28" fmla="*/ 416 w 503"/>
              <a:gd name="T29" fmla="*/ 67 h 96"/>
              <a:gd name="T30" fmla="*/ 439 w 503"/>
              <a:gd name="T31" fmla="*/ 73 h 96"/>
              <a:gd name="T32" fmla="*/ 460 w 503"/>
              <a:gd name="T33" fmla="*/ 80 h 96"/>
              <a:gd name="T34" fmla="*/ 474 w 503"/>
              <a:gd name="T35" fmla="*/ 85 h 96"/>
              <a:gd name="T36" fmla="*/ 503 w 503"/>
              <a:gd name="T3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3" h="96">
                <a:moveTo>
                  <a:pt x="0" y="69"/>
                </a:moveTo>
                <a:cubicBezTo>
                  <a:pt x="0" y="69"/>
                  <a:pt x="19" y="53"/>
                  <a:pt x="24" y="46"/>
                </a:cubicBezTo>
                <a:cubicBezTo>
                  <a:pt x="26" y="43"/>
                  <a:pt x="31" y="40"/>
                  <a:pt x="34" y="37"/>
                </a:cubicBezTo>
                <a:cubicBezTo>
                  <a:pt x="40" y="32"/>
                  <a:pt x="45" y="26"/>
                  <a:pt x="51" y="22"/>
                </a:cubicBezTo>
                <a:cubicBezTo>
                  <a:pt x="59" y="16"/>
                  <a:pt x="67" y="12"/>
                  <a:pt x="77" y="12"/>
                </a:cubicBezTo>
                <a:cubicBezTo>
                  <a:pt x="77" y="12"/>
                  <a:pt x="92" y="11"/>
                  <a:pt x="100" y="7"/>
                </a:cubicBezTo>
                <a:cubicBezTo>
                  <a:pt x="100" y="7"/>
                  <a:pt x="131" y="0"/>
                  <a:pt x="155" y="2"/>
                </a:cubicBezTo>
                <a:cubicBezTo>
                  <a:pt x="155" y="2"/>
                  <a:pt x="188" y="3"/>
                  <a:pt x="193" y="1"/>
                </a:cubicBezTo>
                <a:cubicBezTo>
                  <a:pt x="209" y="2"/>
                  <a:pt x="224" y="6"/>
                  <a:pt x="240" y="9"/>
                </a:cubicBezTo>
                <a:cubicBezTo>
                  <a:pt x="248" y="10"/>
                  <a:pt x="257" y="10"/>
                  <a:pt x="265" y="12"/>
                </a:cubicBezTo>
                <a:cubicBezTo>
                  <a:pt x="270" y="13"/>
                  <a:pt x="276" y="14"/>
                  <a:pt x="281" y="15"/>
                </a:cubicBezTo>
                <a:cubicBezTo>
                  <a:pt x="299" y="19"/>
                  <a:pt x="316" y="25"/>
                  <a:pt x="333" y="32"/>
                </a:cubicBezTo>
                <a:cubicBezTo>
                  <a:pt x="333" y="32"/>
                  <a:pt x="334" y="33"/>
                  <a:pt x="335" y="33"/>
                </a:cubicBezTo>
                <a:cubicBezTo>
                  <a:pt x="335" y="33"/>
                  <a:pt x="384" y="55"/>
                  <a:pt x="390" y="56"/>
                </a:cubicBezTo>
                <a:cubicBezTo>
                  <a:pt x="390" y="56"/>
                  <a:pt x="411" y="63"/>
                  <a:pt x="416" y="67"/>
                </a:cubicBezTo>
                <a:cubicBezTo>
                  <a:pt x="416" y="67"/>
                  <a:pt x="429" y="73"/>
                  <a:pt x="439" y="73"/>
                </a:cubicBezTo>
                <a:cubicBezTo>
                  <a:pt x="447" y="72"/>
                  <a:pt x="453" y="77"/>
                  <a:pt x="460" y="80"/>
                </a:cubicBezTo>
                <a:cubicBezTo>
                  <a:pt x="465" y="82"/>
                  <a:pt x="469" y="84"/>
                  <a:pt x="474" y="85"/>
                </a:cubicBezTo>
                <a:cubicBezTo>
                  <a:pt x="484" y="89"/>
                  <a:pt x="493" y="93"/>
                  <a:pt x="503" y="96"/>
                </a:cubicBezTo>
              </a:path>
            </a:pathLst>
          </a:custGeom>
          <a:noFill/>
          <a:ln w="19050" cap="flat">
            <a:solidFill>
              <a:srgbClr val="0092D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62" name="Freeform 44">
            <a:extLst>
              <a:ext uri="{FF2B5EF4-FFF2-40B4-BE49-F238E27FC236}">
                <a16:creationId xmlns:a16="http://schemas.microsoft.com/office/drawing/2014/main" id="{6FE88415-3AFC-46A0-97DB-EAF2CAD58EE6}"/>
              </a:ext>
            </a:extLst>
          </p:cNvPr>
          <p:cNvSpPr>
            <a:spLocks/>
          </p:cNvSpPr>
          <p:nvPr/>
        </p:nvSpPr>
        <p:spPr bwMode="auto">
          <a:xfrm>
            <a:off x="8626427" y="5221515"/>
            <a:ext cx="1573213" cy="50800"/>
          </a:xfrm>
          <a:custGeom>
            <a:avLst/>
            <a:gdLst>
              <a:gd name="T0" fmla="*/ 0 w 500"/>
              <a:gd name="T1" fmla="*/ 0 h 16"/>
              <a:gd name="T2" fmla="*/ 54 w 500"/>
              <a:gd name="T3" fmla="*/ 5 h 16"/>
              <a:gd name="T4" fmla="*/ 127 w 500"/>
              <a:gd name="T5" fmla="*/ 4 h 16"/>
              <a:gd name="T6" fmla="*/ 148 w 500"/>
              <a:gd name="T7" fmla="*/ 4 h 16"/>
              <a:gd name="T8" fmla="*/ 193 w 500"/>
              <a:gd name="T9" fmla="*/ 7 h 16"/>
              <a:gd name="T10" fmla="*/ 219 w 500"/>
              <a:gd name="T11" fmla="*/ 8 h 16"/>
              <a:gd name="T12" fmla="*/ 287 w 500"/>
              <a:gd name="T13" fmla="*/ 8 h 16"/>
              <a:gd name="T14" fmla="*/ 311 w 500"/>
              <a:gd name="T15" fmla="*/ 8 h 16"/>
              <a:gd name="T16" fmla="*/ 322 w 500"/>
              <a:gd name="T17" fmla="*/ 6 h 16"/>
              <a:gd name="T18" fmla="*/ 358 w 500"/>
              <a:gd name="T19" fmla="*/ 1 h 16"/>
              <a:gd name="T20" fmla="*/ 383 w 500"/>
              <a:gd name="T21" fmla="*/ 6 h 16"/>
              <a:gd name="T22" fmla="*/ 415 w 500"/>
              <a:gd name="T23" fmla="*/ 8 h 16"/>
              <a:gd name="T24" fmla="*/ 443 w 500"/>
              <a:gd name="T25" fmla="*/ 10 h 16"/>
              <a:gd name="T26" fmla="*/ 456 w 500"/>
              <a:gd name="T27" fmla="*/ 14 h 16"/>
              <a:gd name="T28" fmla="*/ 500 w 500"/>
              <a:gd name="T2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0" h="16">
                <a:moveTo>
                  <a:pt x="0" y="0"/>
                </a:moveTo>
                <a:cubicBezTo>
                  <a:pt x="0" y="0"/>
                  <a:pt x="22" y="6"/>
                  <a:pt x="54" y="5"/>
                </a:cubicBezTo>
                <a:cubicBezTo>
                  <a:pt x="54" y="5"/>
                  <a:pt x="115" y="5"/>
                  <a:pt x="127" y="4"/>
                </a:cubicBezTo>
                <a:cubicBezTo>
                  <a:pt x="134" y="4"/>
                  <a:pt x="141" y="4"/>
                  <a:pt x="148" y="4"/>
                </a:cubicBezTo>
                <a:cubicBezTo>
                  <a:pt x="163" y="5"/>
                  <a:pt x="178" y="7"/>
                  <a:pt x="193" y="7"/>
                </a:cubicBezTo>
                <a:cubicBezTo>
                  <a:pt x="202" y="7"/>
                  <a:pt x="210" y="7"/>
                  <a:pt x="219" y="8"/>
                </a:cubicBezTo>
                <a:cubicBezTo>
                  <a:pt x="242" y="8"/>
                  <a:pt x="264" y="8"/>
                  <a:pt x="287" y="8"/>
                </a:cubicBezTo>
                <a:cubicBezTo>
                  <a:pt x="295" y="9"/>
                  <a:pt x="303" y="9"/>
                  <a:pt x="311" y="8"/>
                </a:cubicBezTo>
                <a:cubicBezTo>
                  <a:pt x="315" y="7"/>
                  <a:pt x="318" y="6"/>
                  <a:pt x="322" y="6"/>
                </a:cubicBezTo>
                <a:cubicBezTo>
                  <a:pt x="334" y="3"/>
                  <a:pt x="346" y="1"/>
                  <a:pt x="358" y="1"/>
                </a:cubicBezTo>
                <a:cubicBezTo>
                  <a:pt x="367" y="2"/>
                  <a:pt x="375" y="4"/>
                  <a:pt x="383" y="6"/>
                </a:cubicBezTo>
                <a:cubicBezTo>
                  <a:pt x="394" y="8"/>
                  <a:pt x="404" y="7"/>
                  <a:pt x="415" y="8"/>
                </a:cubicBezTo>
                <a:cubicBezTo>
                  <a:pt x="424" y="8"/>
                  <a:pt x="434" y="8"/>
                  <a:pt x="443" y="10"/>
                </a:cubicBezTo>
                <a:cubicBezTo>
                  <a:pt x="447" y="11"/>
                  <a:pt x="451" y="13"/>
                  <a:pt x="456" y="14"/>
                </a:cubicBezTo>
                <a:cubicBezTo>
                  <a:pt x="470" y="16"/>
                  <a:pt x="485" y="16"/>
                  <a:pt x="500" y="15"/>
                </a:cubicBezTo>
              </a:path>
            </a:pathLst>
          </a:custGeom>
          <a:noFill/>
          <a:ln w="19050" cap="flat">
            <a:solidFill>
              <a:srgbClr val="81B83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63" name="TextBox 62">
            <a:extLst>
              <a:ext uri="{FF2B5EF4-FFF2-40B4-BE49-F238E27FC236}">
                <a16:creationId xmlns:a16="http://schemas.microsoft.com/office/drawing/2014/main" id="{E8E717C3-CD62-47AC-A038-38A6537D5D3F}"/>
              </a:ext>
            </a:extLst>
          </p:cNvPr>
          <p:cNvSpPr txBox="1"/>
          <p:nvPr/>
        </p:nvSpPr>
        <p:spPr bwMode="auto">
          <a:xfrm rot="16200000">
            <a:off x="5406541" y="2536365"/>
            <a:ext cx="1489553" cy="266674"/>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933" dirty="0">
                <a:solidFill>
                  <a:srgbClr val="596169"/>
                </a:solidFill>
                <a:latin typeface="Arial" charset="0"/>
                <a:cs typeface="Arial" charset="0"/>
              </a:rPr>
              <a:t>Relative insulin effect</a:t>
            </a:r>
          </a:p>
        </p:txBody>
      </p:sp>
      <p:sp>
        <p:nvSpPr>
          <p:cNvPr id="64" name="TextBox 63">
            <a:extLst>
              <a:ext uri="{FF2B5EF4-FFF2-40B4-BE49-F238E27FC236}">
                <a16:creationId xmlns:a16="http://schemas.microsoft.com/office/drawing/2014/main" id="{4FA8A1D5-8B4C-418F-B160-FD8F6C8B33DA}"/>
              </a:ext>
            </a:extLst>
          </p:cNvPr>
          <p:cNvSpPr txBox="1"/>
          <p:nvPr/>
        </p:nvSpPr>
        <p:spPr bwMode="auto">
          <a:xfrm rot="16200000">
            <a:off x="7613885" y="2536365"/>
            <a:ext cx="1489553" cy="266674"/>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933" dirty="0">
                <a:solidFill>
                  <a:srgbClr val="596169"/>
                </a:solidFill>
                <a:latin typeface="Arial" charset="0"/>
                <a:cs typeface="Arial" charset="0"/>
              </a:rPr>
              <a:t>Relative insulin effect</a:t>
            </a:r>
          </a:p>
        </p:txBody>
      </p:sp>
      <p:sp>
        <p:nvSpPr>
          <p:cNvPr id="65" name="TextBox 64">
            <a:extLst>
              <a:ext uri="{FF2B5EF4-FFF2-40B4-BE49-F238E27FC236}">
                <a16:creationId xmlns:a16="http://schemas.microsoft.com/office/drawing/2014/main" id="{8FE631FC-DD6C-49C9-A894-50D8BFCB04DC}"/>
              </a:ext>
            </a:extLst>
          </p:cNvPr>
          <p:cNvSpPr txBox="1"/>
          <p:nvPr/>
        </p:nvSpPr>
        <p:spPr bwMode="auto">
          <a:xfrm rot="16200000">
            <a:off x="5422272" y="4774652"/>
            <a:ext cx="1489553" cy="266674"/>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933" dirty="0">
                <a:solidFill>
                  <a:srgbClr val="596169"/>
                </a:solidFill>
                <a:latin typeface="Arial" charset="0"/>
                <a:cs typeface="Arial" charset="0"/>
              </a:rPr>
              <a:t>Relative insulin effect</a:t>
            </a:r>
          </a:p>
        </p:txBody>
      </p:sp>
      <p:sp>
        <p:nvSpPr>
          <p:cNvPr id="66" name="TextBox 65">
            <a:extLst>
              <a:ext uri="{FF2B5EF4-FFF2-40B4-BE49-F238E27FC236}">
                <a16:creationId xmlns:a16="http://schemas.microsoft.com/office/drawing/2014/main" id="{595628C1-A92A-4325-8B67-7B499C91F8A1}"/>
              </a:ext>
            </a:extLst>
          </p:cNvPr>
          <p:cNvSpPr txBox="1"/>
          <p:nvPr/>
        </p:nvSpPr>
        <p:spPr bwMode="auto">
          <a:xfrm rot="16200000">
            <a:off x="7683949" y="4774653"/>
            <a:ext cx="1489553" cy="266674"/>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933" dirty="0">
                <a:solidFill>
                  <a:srgbClr val="596169"/>
                </a:solidFill>
                <a:latin typeface="Arial" charset="0"/>
                <a:cs typeface="Arial" charset="0"/>
              </a:rPr>
              <a:t>Relative insulin effect</a:t>
            </a:r>
          </a:p>
        </p:txBody>
      </p:sp>
      <p:sp>
        <p:nvSpPr>
          <p:cNvPr id="67" name="TextBox 66">
            <a:extLst>
              <a:ext uri="{FF2B5EF4-FFF2-40B4-BE49-F238E27FC236}">
                <a16:creationId xmlns:a16="http://schemas.microsoft.com/office/drawing/2014/main" id="{F36FF5B6-DBF7-414E-96C7-BD85C13E0F66}"/>
              </a:ext>
            </a:extLst>
          </p:cNvPr>
          <p:cNvSpPr txBox="1"/>
          <p:nvPr/>
        </p:nvSpPr>
        <p:spPr bwMode="auto">
          <a:xfrm>
            <a:off x="6260954" y="3378674"/>
            <a:ext cx="267908"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0</a:t>
            </a:r>
          </a:p>
        </p:txBody>
      </p:sp>
      <p:sp>
        <p:nvSpPr>
          <p:cNvPr id="68" name="TextBox 67">
            <a:extLst>
              <a:ext uri="{FF2B5EF4-FFF2-40B4-BE49-F238E27FC236}">
                <a16:creationId xmlns:a16="http://schemas.microsoft.com/office/drawing/2014/main" id="{C29F88C0-6ECF-4347-AB51-ABEC4D7F2B3C}"/>
              </a:ext>
            </a:extLst>
          </p:cNvPr>
          <p:cNvSpPr txBox="1"/>
          <p:nvPr/>
        </p:nvSpPr>
        <p:spPr bwMode="auto">
          <a:xfrm>
            <a:off x="6971974" y="3378674"/>
            <a:ext cx="394823"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12</a:t>
            </a:r>
          </a:p>
        </p:txBody>
      </p:sp>
      <p:sp>
        <p:nvSpPr>
          <p:cNvPr id="69" name="TextBox 68">
            <a:extLst>
              <a:ext uri="{FF2B5EF4-FFF2-40B4-BE49-F238E27FC236}">
                <a16:creationId xmlns:a16="http://schemas.microsoft.com/office/drawing/2014/main" id="{6B20968D-38B3-49DA-BE8B-97BB31352EB5}"/>
              </a:ext>
            </a:extLst>
          </p:cNvPr>
          <p:cNvSpPr txBox="1"/>
          <p:nvPr/>
        </p:nvSpPr>
        <p:spPr bwMode="auto">
          <a:xfrm>
            <a:off x="7810865" y="3378674"/>
            <a:ext cx="393204"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24</a:t>
            </a:r>
          </a:p>
        </p:txBody>
      </p:sp>
      <p:sp>
        <p:nvSpPr>
          <p:cNvPr id="70" name="TextBox 69">
            <a:extLst>
              <a:ext uri="{FF2B5EF4-FFF2-40B4-BE49-F238E27FC236}">
                <a16:creationId xmlns:a16="http://schemas.microsoft.com/office/drawing/2014/main" id="{41718E0D-21DD-4FD8-B75B-B34A729D5F8B}"/>
              </a:ext>
            </a:extLst>
          </p:cNvPr>
          <p:cNvSpPr txBox="1"/>
          <p:nvPr/>
        </p:nvSpPr>
        <p:spPr bwMode="auto">
          <a:xfrm>
            <a:off x="6375761" y="3613650"/>
            <a:ext cx="1638513" cy="249393"/>
          </a:xfrm>
          <a:prstGeom prst="rect">
            <a:avLst/>
          </a:prstGeom>
          <a:noFill/>
        </p:spPr>
        <p:txBody>
          <a:bodyPr vert="horz" wrap="square" lIns="121917" tIns="60959" rIns="121917" bIns="60959">
            <a:noAutofit/>
          </a:bodyPr>
          <a:lstStyle/>
          <a:p>
            <a:pPr algn="ctr" defTabSz="914354" fontAlgn="base">
              <a:spcBef>
                <a:spcPct val="0"/>
              </a:spcBef>
              <a:spcAft>
                <a:spcPct val="0"/>
              </a:spcAft>
              <a:defRPr/>
            </a:pPr>
            <a:r>
              <a:rPr lang="en-US" sz="800" dirty="0">
                <a:solidFill>
                  <a:srgbClr val="596169"/>
                </a:solidFill>
                <a:latin typeface="Arial" charset="0"/>
                <a:cs typeface="Arial" charset="0"/>
              </a:rPr>
              <a:t>Time, h</a:t>
            </a:r>
          </a:p>
        </p:txBody>
      </p:sp>
      <p:sp>
        <p:nvSpPr>
          <p:cNvPr id="71" name="TextBox 70">
            <a:extLst>
              <a:ext uri="{FF2B5EF4-FFF2-40B4-BE49-F238E27FC236}">
                <a16:creationId xmlns:a16="http://schemas.microsoft.com/office/drawing/2014/main" id="{FE2073F9-1C49-4DED-85D3-BFF6004E29F0}"/>
              </a:ext>
            </a:extLst>
          </p:cNvPr>
          <p:cNvSpPr txBox="1"/>
          <p:nvPr/>
        </p:nvSpPr>
        <p:spPr bwMode="auto">
          <a:xfrm>
            <a:off x="8449305" y="3378674"/>
            <a:ext cx="267908"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0</a:t>
            </a:r>
          </a:p>
        </p:txBody>
      </p:sp>
      <p:sp>
        <p:nvSpPr>
          <p:cNvPr id="72" name="TextBox 71">
            <a:extLst>
              <a:ext uri="{FF2B5EF4-FFF2-40B4-BE49-F238E27FC236}">
                <a16:creationId xmlns:a16="http://schemas.microsoft.com/office/drawing/2014/main" id="{BD8F26E4-424F-4C24-B75D-8DEBC387A0AA}"/>
              </a:ext>
            </a:extLst>
          </p:cNvPr>
          <p:cNvSpPr txBox="1"/>
          <p:nvPr/>
        </p:nvSpPr>
        <p:spPr bwMode="auto">
          <a:xfrm>
            <a:off x="9186447" y="3378674"/>
            <a:ext cx="390459"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12</a:t>
            </a:r>
          </a:p>
        </p:txBody>
      </p:sp>
      <p:sp>
        <p:nvSpPr>
          <p:cNvPr id="73" name="TextBox 72">
            <a:extLst>
              <a:ext uri="{FF2B5EF4-FFF2-40B4-BE49-F238E27FC236}">
                <a16:creationId xmlns:a16="http://schemas.microsoft.com/office/drawing/2014/main" id="{03A6727D-D576-40C4-8623-807F713942D8}"/>
              </a:ext>
            </a:extLst>
          </p:cNvPr>
          <p:cNvSpPr txBox="1"/>
          <p:nvPr/>
        </p:nvSpPr>
        <p:spPr bwMode="auto">
          <a:xfrm>
            <a:off x="9990560" y="3378674"/>
            <a:ext cx="390459"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24</a:t>
            </a:r>
          </a:p>
        </p:txBody>
      </p:sp>
      <p:sp>
        <p:nvSpPr>
          <p:cNvPr id="74" name="TextBox 73">
            <a:extLst>
              <a:ext uri="{FF2B5EF4-FFF2-40B4-BE49-F238E27FC236}">
                <a16:creationId xmlns:a16="http://schemas.microsoft.com/office/drawing/2014/main" id="{E28C754B-F6D2-4B3C-8453-8B2390C06DEE}"/>
              </a:ext>
            </a:extLst>
          </p:cNvPr>
          <p:cNvSpPr txBox="1"/>
          <p:nvPr/>
        </p:nvSpPr>
        <p:spPr bwMode="auto">
          <a:xfrm>
            <a:off x="8609016" y="3587079"/>
            <a:ext cx="1638513" cy="249393"/>
          </a:xfrm>
          <a:prstGeom prst="rect">
            <a:avLst/>
          </a:prstGeom>
          <a:noFill/>
        </p:spPr>
        <p:txBody>
          <a:bodyPr vert="horz" wrap="square" lIns="121917" tIns="60959" rIns="121917" bIns="60959">
            <a:noAutofit/>
          </a:bodyPr>
          <a:lstStyle/>
          <a:p>
            <a:pPr algn="ctr" defTabSz="914354" fontAlgn="base">
              <a:spcBef>
                <a:spcPct val="0"/>
              </a:spcBef>
              <a:spcAft>
                <a:spcPct val="0"/>
              </a:spcAft>
              <a:defRPr/>
            </a:pPr>
            <a:r>
              <a:rPr lang="en-US" sz="800" dirty="0">
                <a:solidFill>
                  <a:srgbClr val="596169"/>
                </a:solidFill>
                <a:latin typeface="Arial" charset="0"/>
                <a:cs typeface="Arial" charset="0"/>
              </a:rPr>
              <a:t>Time, h</a:t>
            </a:r>
          </a:p>
        </p:txBody>
      </p:sp>
      <p:sp>
        <p:nvSpPr>
          <p:cNvPr id="75" name="TextBox 74">
            <a:extLst>
              <a:ext uri="{FF2B5EF4-FFF2-40B4-BE49-F238E27FC236}">
                <a16:creationId xmlns:a16="http://schemas.microsoft.com/office/drawing/2014/main" id="{3A2F73B8-DFB8-4935-87D5-70C91366750E}"/>
              </a:ext>
            </a:extLst>
          </p:cNvPr>
          <p:cNvSpPr txBox="1"/>
          <p:nvPr/>
        </p:nvSpPr>
        <p:spPr bwMode="auto">
          <a:xfrm>
            <a:off x="6270726" y="5616961"/>
            <a:ext cx="267908"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0</a:t>
            </a:r>
          </a:p>
        </p:txBody>
      </p:sp>
      <p:sp>
        <p:nvSpPr>
          <p:cNvPr id="76" name="TextBox 75">
            <a:extLst>
              <a:ext uri="{FF2B5EF4-FFF2-40B4-BE49-F238E27FC236}">
                <a16:creationId xmlns:a16="http://schemas.microsoft.com/office/drawing/2014/main" id="{3CEB5E97-CD4A-4892-A935-5ACDBB89BDC0}"/>
              </a:ext>
            </a:extLst>
          </p:cNvPr>
          <p:cNvSpPr txBox="1"/>
          <p:nvPr/>
        </p:nvSpPr>
        <p:spPr bwMode="auto">
          <a:xfrm>
            <a:off x="6999161" y="5616961"/>
            <a:ext cx="385873"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12</a:t>
            </a:r>
          </a:p>
        </p:txBody>
      </p:sp>
      <p:sp>
        <p:nvSpPr>
          <p:cNvPr id="77" name="TextBox 76">
            <a:extLst>
              <a:ext uri="{FF2B5EF4-FFF2-40B4-BE49-F238E27FC236}">
                <a16:creationId xmlns:a16="http://schemas.microsoft.com/office/drawing/2014/main" id="{EE1B633F-2237-4613-8A92-137D40C17DE8}"/>
              </a:ext>
            </a:extLst>
          </p:cNvPr>
          <p:cNvSpPr txBox="1"/>
          <p:nvPr/>
        </p:nvSpPr>
        <p:spPr bwMode="auto">
          <a:xfrm>
            <a:off x="7803215" y="5616961"/>
            <a:ext cx="410981"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24</a:t>
            </a:r>
          </a:p>
        </p:txBody>
      </p:sp>
      <p:sp>
        <p:nvSpPr>
          <p:cNvPr id="78" name="TextBox 77">
            <a:extLst>
              <a:ext uri="{FF2B5EF4-FFF2-40B4-BE49-F238E27FC236}">
                <a16:creationId xmlns:a16="http://schemas.microsoft.com/office/drawing/2014/main" id="{B4AD92ED-926E-4836-8474-A5FA2A6C281F}"/>
              </a:ext>
            </a:extLst>
          </p:cNvPr>
          <p:cNvSpPr txBox="1"/>
          <p:nvPr/>
        </p:nvSpPr>
        <p:spPr bwMode="auto">
          <a:xfrm>
            <a:off x="6385529" y="5843232"/>
            <a:ext cx="1638513" cy="249393"/>
          </a:xfrm>
          <a:prstGeom prst="rect">
            <a:avLst/>
          </a:prstGeom>
          <a:noFill/>
        </p:spPr>
        <p:txBody>
          <a:bodyPr vert="horz" wrap="square" lIns="121917" tIns="60959" rIns="121917" bIns="60959">
            <a:noAutofit/>
          </a:bodyPr>
          <a:lstStyle/>
          <a:p>
            <a:pPr algn="ctr" defTabSz="914354" fontAlgn="base">
              <a:spcBef>
                <a:spcPct val="0"/>
              </a:spcBef>
              <a:spcAft>
                <a:spcPct val="0"/>
              </a:spcAft>
              <a:defRPr/>
            </a:pPr>
            <a:r>
              <a:rPr lang="en-US" sz="800" dirty="0">
                <a:solidFill>
                  <a:srgbClr val="596169"/>
                </a:solidFill>
                <a:latin typeface="Arial" charset="0"/>
                <a:cs typeface="Arial" charset="0"/>
              </a:rPr>
              <a:t>Time, h</a:t>
            </a:r>
          </a:p>
        </p:txBody>
      </p:sp>
      <p:sp>
        <p:nvSpPr>
          <p:cNvPr id="79" name="TextBox 78">
            <a:extLst>
              <a:ext uri="{FF2B5EF4-FFF2-40B4-BE49-F238E27FC236}">
                <a16:creationId xmlns:a16="http://schemas.microsoft.com/office/drawing/2014/main" id="{023EAE65-46CB-4491-9337-91210477A5AB}"/>
              </a:ext>
            </a:extLst>
          </p:cNvPr>
          <p:cNvSpPr txBox="1"/>
          <p:nvPr/>
        </p:nvSpPr>
        <p:spPr bwMode="auto">
          <a:xfrm>
            <a:off x="8501665" y="5616961"/>
            <a:ext cx="267908"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0</a:t>
            </a:r>
          </a:p>
        </p:txBody>
      </p:sp>
      <p:sp>
        <p:nvSpPr>
          <p:cNvPr id="80" name="TextBox 79">
            <a:extLst>
              <a:ext uri="{FF2B5EF4-FFF2-40B4-BE49-F238E27FC236}">
                <a16:creationId xmlns:a16="http://schemas.microsoft.com/office/drawing/2014/main" id="{1337D481-43E2-417F-857E-5EB5D26857BE}"/>
              </a:ext>
            </a:extLst>
          </p:cNvPr>
          <p:cNvSpPr txBox="1"/>
          <p:nvPr/>
        </p:nvSpPr>
        <p:spPr bwMode="auto">
          <a:xfrm>
            <a:off x="9238814" y="5616961"/>
            <a:ext cx="390479"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12</a:t>
            </a:r>
          </a:p>
        </p:txBody>
      </p:sp>
      <p:sp>
        <p:nvSpPr>
          <p:cNvPr id="81" name="TextBox 80">
            <a:extLst>
              <a:ext uri="{FF2B5EF4-FFF2-40B4-BE49-F238E27FC236}">
                <a16:creationId xmlns:a16="http://schemas.microsoft.com/office/drawing/2014/main" id="{E8EB0E67-43DC-4E70-AD0E-BAF7743EE3DE}"/>
              </a:ext>
            </a:extLst>
          </p:cNvPr>
          <p:cNvSpPr txBox="1"/>
          <p:nvPr/>
        </p:nvSpPr>
        <p:spPr bwMode="auto">
          <a:xfrm>
            <a:off x="10034212" y="5616961"/>
            <a:ext cx="390459" cy="246219"/>
          </a:xfrm>
          <a:prstGeom prst="rect">
            <a:avLst/>
          </a:prstGeom>
          <a:noFill/>
        </p:spPr>
        <p:txBody>
          <a:bodyPr vert="horz" wrap="square" lIns="121917" tIns="60959" rIns="121917" bIns="60959">
            <a:spAutoFit/>
          </a:bodyPr>
          <a:lstStyle/>
          <a:p>
            <a:pPr algn="ctr" defTabSz="914354" fontAlgn="base">
              <a:spcBef>
                <a:spcPct val="0"/>
              </a:spcBef>
              <a:spcAft>
                <a:spcPct val="0"/>
              </a:spcAft>
              <a:defRPr/>
            </a:pPr>
            <a:r>
              <a:rPr lang="en-US" sz="800" dirty="0">
                <a:solidFill>
                  <a:srgbClr val="596169"/>
                </a:solidFill>
                <a:latin typeface="Arial" charset="0"/>
                <a:cs typeface="Arial" charset="0"/>
              </a:rPr>
              <a:t>24</a:t>
            </a:r>
          </a:p>
        </p:txBody>
      </p:sp>
      <p:sp>
        <p:nvSpPr>
          <p:cNvPr id="82" name="TextBox 81">
            <a:extLst>
              <a:ext uri="{FF2B5EF4-FFF2-40B4-BE49-F238E27FC236}">
                <a16:creationId xmlns:a16="http://schemas.microsoft.com/office/drawing/2014/main" id="{5C6AF844-FB9E-4E6C-A583-ED3E08CBCD96}"/>
              </a:ext>
            </a:extLst>
          </p:cNvPr>
          <p:cNvSpPr txBox="1"/>
          <p:nvPr/>
        </p:nvSpPr>
        <p:spPr bwMode="auto">
          <a:xfrm>
            <a:off x="8616475" y="5851938"/>
            <a:ext cx="1638513" cy="249393"/>
          </a:xfrm>
          <a:prstGeom prst="rect">
            <a:avLst/>
          </a:prstGeom>
          <a:noFill/>
        </p:spPr>
        <p:txBody>
          <a:bodyPr vert="horz" wrap="square" lIns="121917" tIns="60959" rIns="121917" bIns="60959">
            <a:noAutofit/>
          </a:bodyPr>
          <a:lstStyle/>
          <a:p>
            <a:pPr algn="ctr" defTabSz="914354" fontAlgn="base">
              <a:spcBef>
                <a:spcPct val="0"/>
              </a:spcBef>
              <a:spcAft>
                <a:spcPct val="0"/>
              </a:spcAft>
              <a:defRPr/>
            </a:pPr>
            <a:r>
              <a:rPr lang="en-US" sz="800" dirty="0">
                <a:solidFill>
                  <a:srgbClr val="596169"/>
                </a:solidFill>
                <a:latin typeface="Arial" charset="0"/>
                <a:cs typeface="Arial" charset="0"/>
              </a:rPr>
              <a:t>Time, h</a:t>
            </a:r>
          </a:p>
        </p:txBody>
      </p:sp>
      <p:sp>
        <p:nvSpPr>
          <p:cNvPr id="83" name="Text Box 13">
            <a:extLst>
              <a:ext uri="{FF2B5EF4-FFF2-40B4-BE49-F238E27FC236}">
                <a16:creationId xmlns:a16="http://schemas.microsoft.com/office/drawing/2014/main" id="{2187D097-908F-44B1-8E69-0122E28CF56E}"/>
              </a:ext>
            </a:extLst>
          </p:cNvPr>
          <p:cNvSpPr txBox="1">
            <a:spLocks noChangeArrowheads="1"/>
          </p:cNvSpPr>
          <p:nvPr/>
        </p:nvSpPr>
        <p:spPr bwMode="auto">
          <a:xfrm>
            <a:off x="6434810" y="5241381"/>
            <a:ext cx="1266567"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defTabSz="457178" fontAlgn="base">
              <a:spcBef>
                <a:spcPct val="0"/>
              </a:spcBef>
              <a:spcAft>
                <a:spcPct val="0"/>
              </a:spcAft>
              <a:defRPr/>
            </a:pPr>
            <a:r>
              <a:rPr lang="en-GB" sz="1067" b="1" dirty="0">
                <a:solidFill>
                  <a:srgbClr val="7030A0"/>
                </a:solidFill>
                <a:ea typeface="ＭＳ Ｐゴシック" pitchFamily="34" charset="-128"/>
              </a:rPr>
              <a:t>Insulin </a:t>
            </a:r>
            <a:r>
              <a:rPr lang="en-GB" sz="1067" b="1" dirty="0" err="1">
                <a:solidFill>
                  <a:srgbClr val="7030A0"/>
                </a:solidFill>
                <a:ea typeface="ＭＳ Ｐゴシック" pitchFamily="34" charset="-128"/>
              </a:rPr>
              <a:t>degludec</a:t>
            </a:r>
            <a:endParaRPr lang="en-GB" sz="1067" b="1" baseline="30000" dirty="0">
              <a:solidFill>
                <a:srgbClr val="7030A0"/>
              </a:solidFill>
              <a:ea typeface="ＭＳ Ｐゴシック" pitchFamily="34" charset="-128"/>
            </a:endParaRPr>
          </a:p>
        </p:txBody>
      </p:sp>
      <p:sp>
        <p:nvSpPr>
          <p:cNvPr id="84" name="Text Box 13">
            <a:extLst>
              <a:ext uri="{FF2B5EF4-FFF2-40B4-BE49-F238E27FC236}">
                <a16:creationId xmlns:a16="http://schemas.microsoft.com/office/drawing/2014/main" id="{0857D75E-2899-4629-83A2-29484CC2BBE6}"/>
              </a:ext>
            </a:extLst>
          </p:cNvPr>
          <p:cNvSpPr txBox="1">
            <a:spLocks noChangeArrowheads="1"/>
          </p:cNvSpPr>
          <p:nvPr/>
        </p:nvSpPr>
        <p:spPr bwMode="auto">
          <a:xfrm>
            <a:off x="7238450" y="4912572"/>
            <a:ext cx="747743" cy="211831"/>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78" fontAlgn="base">
              <a:spcBef>
                <a:spcPct val="0"/>
              </a:spcBef>
              <a:spcAft>
                <a:spcPct val="0"/>
              </a:spcAft>
              <a:defRPr/>
            </a:pPr>
            <a:r>
              <a:rPr lang="en-GB" sz="1067" b="1" dirty="0">
                <a:solidFill>
                  <a:srgbClr val="0092D0"/>
                </a:solidFill>
                <a:ea typeface="ＭＳ Ｐゴシック" pitchFamily="34" charset="-128"/>
              </a:rPr>
              <a:t>Gla-100</a:t>
            </a:r>
            <a:endParaRPr lang="en-GB" sz="1067" b="1" baseline="30000" dirty="0">
              <a:solidFill>
                <a:srgbClr val="0092D0"/>
              </a:solidFill>
              <a:ea typeface="ＭＳ Ｐゴシック" pitchFamily="34" charset="-128"/>
            </a:endParaRPr>
          </a:p>
        </p:txBody>
      </p:sp>
      <p:sp>
        <p:nvSpPr>
          <p:cNvPr id="85" name="Text Box 13">
            <a:extLst>
              <a:ext uri="{FF2B5EF4-FFF2-40B4-BE49-F238E27FC236}">
                <a16:creationId xmlns:a16="http://schemas.microsoft.com/office/drawing/2014/main" id="{53DAE8AB-ADA0-426D-AF4C-46FC00FC0482}"/>
              </a:ext>
            </a:extLst>
          </p:cNvPr>
          <p:cNvSpPr txBox="1">
            <a:spLocks noChangeArrowheads="1"/>
          </p:cNvSpPr>
          <p:nvPr/>
        </p:nvSpPr>
        <p:spPr bwMode="auto">
          <a:xfrm>
            <a:off x="8883261" y="4848876"/>
            <a:ext cx="1197700"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78" fontAlgn="base">
              <a:spcBef>
                <a:spcPct val="0"/>
              </a:spcBef>
              <a:spcAft>
                <a:spcPct val="0"/>
              </a:spcAft>
              <a:defRPr/>
            </a:pPr>
            <a:r>
              <a:rPr lang="en-GB" sz="1067" b="1" dirty="0">
                <a:solidFill>
                  <a:srgbClr val="0092D0"/>
                </a:solidFill>
                <a:ea typeface="ＭＳ Ｐゴシック" pitchFamily="34" charset="-128"/>
              </a:rPr>
              <a:t>Gla-100</a:t>
            </a:r>
            <a:endParaRPr lang="en-GB" sz="1067" b="1" baseline="30000" dirty="0">
              <a:solidFill>
                <a:srgbClr val="0092D0"/>
              </a:solidFill>
              <a:ea typeface="ＭＳ Ｐゴシック" pitchFamily="34" charset="-128"/>
            </a:endParaRPr>
          </a:p>
        </p:txBody>
      </p:sp>
      <p:sp>
        <p:nvSpPr>
          <p:cNvPr id="86" name="Text Box 13">
            <a:extLst>
              <a:ext uri="{FF2B5EF4-FFF2-40B4-BE49-F238E27FC236}">
                <a16:creationId xmlns:a16="http://schemas.microsoft.com/office/drawing/2014/main" id="{69A9C538-39AE-4BCD-98F0-A0FED5BDEB11}"/>
              </a:ext>
            </a:extLst>
          </p:cNvPr>
          <p:cNvSpPr txBox="1">
            <a:spLocks noChangeArrowheads="1"/>
          </p:cNvSpPr>
          <p:nvPr/>
        </p:nvSpPr>
        <p:spPr bwMode="auto">
          <a:xfrm>
            <a:off x="8613966" y="2640556"/>
            <a:ext cx="1467172"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defTabSz="457178" fontAlgn="base">
              <a:spcBef>
                <a:spcPct val="0"/>
              </a:spcBef>
              <a:spcAft>
                <a:spcPct val="0"/>
              </a:spcAft>
              <a:defRPr/>
            </a:pPr>
            <a:r>
              <a:rPr lang="en-GB" sz="1067" b="1" dirty="0">
                <a:solidFill>
                  <a:srgbClr val="444492"/>
                </a:solidFill>
                <a:ea typeface="ＭＳ Ｐゴシック" pitchFamily="34" charset="-128"/>
              </a:rPr>
              <a:t>Insulin detemir</a:t>
            </a:r>
            <a:endParaRPr lang="en-GB" sz="1067" b="1" baseline="30000" dirty="0">
              <a:solidFill>
                <a:srgbClr val="444492"/>
              </a:solidFill>
              <a:ea typeface="ＭＳ Ｐゴシック" pitchFamily="34" charset="-128"/>
            </a:endParaRPr>
          </a:p>
        </p:txBody>
      </p:sp>
      <p:sp>
        <p:nvSpPr>
          <p:cNvPr id="87" name="Text Box 13">
            <a:extLst>
              <a:ext uri="{FF2B5EF4-FFF2-40B4-BE49-F238E27FC236}">
                <a16:creationId xmlns:a16="http://schemas.microsoft.com/office/drawing/2014/main" id="{1E3D9139-DD51-451C-AA42-D8554EC4A0D9}"/>
              </a:ext>
            </a:extLst>
          </p:cNvPr>
          <p:cNvSpPr txBox="1">
            <a:spLocks noChangeArrowheads="1"/>
          </p:cNvSpPr>
          <p:nvPr/>
        </p:nvSpPr>
        <p:spPr bwMode="auto">
          <a:xfrm>
            <a:off x="9527545" y="2816515"/>
            <a:ext cx="831457"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78" fontAlgn="base">
              <a:spcBef>
                <a:spcPct val="0"/>
              </a:spcBef>
              <a:spcAft>
                <a:spcPct val="0"/>
              </a:spcAft>
              <a:defRPr/>
            </a:pPr>
            <a:r>
              <a:rPr lang="en-GB" sz="1067" b="1" dirty="0">
                <a:solidFill>
                  <a:srgbClr val="0092D0"/>
                </a:solidFill>
                <a:ea typeface="ＭＳ Ｐゴシック" pitchFamily="34" charset="-128"/>
              </a:rPr>
              <a:t>Gla-100</a:t>
            </a:r>
            <a:endParaRPr lang="en-GB" sz="1067" b="1" baseline="30000" dirty="0">
              <a:solidFill>
                <a:srgbClr val="0092D0"/>
              </a:solidFill>
              <a:ea typeface="ＭＳ Ｐゴシック" pitchFamily="34" charset="-128"/>
            </a:endParaRPr>
          </a:p>
        </p:txBody>
      </p:sp>
      <p:sp>
        <p:nvSpPr>
          <p:cNvPr id="88" name="Text Box 13">
            <a:extLst>
              <a:ext uri="{FF2B5EF4-FFF2-40B4-BE49-F238E27FC236}">
                <a16:creationId xmlns:a16="http://schemas.microsoft.com/office/drawing/2014/main" id="{04B98B49-C244-4587-965E-BFCB4B548463}"/>
              </a:ext>
            </a:extLst>
          </p:cNvPr>
          <p:cNvSpPr txBox="1">
            <a:spLocks noChangeArrowheads="1"/>
          </p:cNvSpPr>
          <p:nvPr/>
        </p:nvSpPr>
        <p:spPr bwMode="auto">
          <a:xfrm>
            <a:off x="7364512" y="2789292"/>
            <a:ext cx="786617"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78" fontAlgn="base">
              <a:spcBef>
                <a:spcPct val="0"/>
              </a:spcBef>
              <a:spcAft>
                <a:spcPct val="0"/>
              </a:spcAft>
              <a:defRPr/>
            </a:pPr>
            <a:r>
              <a:rPr lang="en-GB" sz="1067" b="1" dirty="0">
                <a:solidFill>
                  <a:srgbClr val="0092D0"/>
                </a:solidFill>
                <a:ea typeface="ＭＳ Ｐゴシック" pitchFamily="34" charset="-128"/>
              </a:rPr>
              <a:t>Gla-100</a:t>
            </a:r>
            <a:endParaRPr lang="en-GB" sz="1067" b="1" baseline="30000" dirty="0">
              <a:solidFill>
                <a:srgbClr val="0092D0"/>
              </a:solidFill>
              <a:ea typeface="ＭＳ Ｐゴシック" pitchFamily="34" charset="-128"/>
            </a:endParaRPr>
          </a:p>
        </p:txBody>
      </p:sp>
      <p:sp>
        <p:nvSpPr>
          <p:cNvPr id="89" name="Text Box 13">
            <a:extLst>
              <a:ext uri="{FF2B5EF4-FFF2-40B4-BE49-F238E27FC236}">
                <a16:creationId xmlns:a16="http://schemas.microsoft.com/office/drawing/2014/main" id="{F51293D8-2725-4123-853B-174723DFB69D}"/>
              </a:ext>
            </a:extLst>
          </p:cNvPr>
          <p:cNvSpPr txBox="1">
            <a:spLocks noChangeArrowheads="1"/>
          </p:cNvSpPr>
          <p:nvPr/>
        </p:nvSpPr>
        <p:spPr bwMode="auto">
          <a:xfrm>
            <a:off x="6991695" y="2298572"/>
            <a:ext cx="916001"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defTabSz="457178" fontAlgn="base">
              <a:spcBef>
                <a:spcPct val="0"/>
              </a:spcBef>
              <a:spcAft>
                <a:spcPct val="0"/>
              </a:spcAft>
              <a:defRPr/>
            </a:pPr>
            <a:r>
              <a:rPr lang="en-GB" sz="1067" b="1" dirty="0">
                <a:solidFill>
                  <a:srgbClr val="C15E1C"/>
                </a:solidFill>
                <a:ea typeface="ＭＳ Ｐゴシック" pitchFamily="34" charset="-128"/>
              </a:rPr>
              <a:t>NPH insulin</a:t>
            </a:r>
            <a:endParaRPr lang="en-GB" sz="1067" b="1" baseline="30000" dirty="0">
              <a:solidFill>
                <a:srgbClr val="C15E1C"/>
              </a:solidFill>
              <a:ea typeface="ＭＳ Ｐゴシック" pitchFamily="34" charset="-128"/>
            </a:endParaRPr>
          </a:p>
        </p:txBody>
      </p:sp>
      <p:sp>
        <p:nvSpPr>
          <p:cNvPr id="90" name="Text Box 13">
            <a:extLst>
              <a:ext uri="{FF2B5EF4-FFF2-40B4-BE49-F238E27FC236}">
                <a16:creationId xmlns:a16="http://schemas.microsoft.com/office/drawing/2014/main" id="{B3509ACC-AD4E-443E-8C28-1AC811E222DC}"/>
              </a:ext>
            </a:extLst>
          </p:cNvPr>
          <p:cNvSpPr txBox="1">
            <a:spLocks noChangeArrowheads="1"/>
          </p:cNvSpPr>
          <p:nvPr/>
        </p:nvSpPr>
        <p:spPr bwMode="auto">
          <a:xfrm>
            <a:off x="8481899" y="5258183"/>
            <a:ext cx="1323256" cy="233015"/>
          </a:xfrm>
          <a:prstGeom prst="rect">
            <a:avLst/>
          </a:prstGeom>
          <a:noFill/>
          <a:ln>
            <a:noFill/>
          </a:ln>
          <a:extLst/>
        </p:spPr>
        <p:txBody>
          <a:bodyPr wrap="square" lIns="89999" tIns="46799" rIns="89999" bIns="46799">
            <a:no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78" fontAlgn="base">
              <a:spcBef>
                <a:spcPct val="0"/>
              </a:spcBef>
              <a:spcAft>
                <a:spcPct val="0"/>
              </a:spcAft>
              <a:defRPr/>
            </a:pPr>
            <a:r>
              <a:rPr lang="en-GB" sz="1067" b="1" dirty="0">
                <a:solidFill>
                  <a:srgbClr val="81B838"/>
                </a:solidFill>
                <a:ea typeface="ＭＳ Ｐゴシック" pitchFamily="34" charset="-128"/>
              </a:rPr>
              <a:t>Gla-300</a:t>
            </a:r>
            <a:endParaRPr lang="en-GB" sz="1067" b="1" baseline="30000" dirty="0">
              <a:solidFill>
                <a:srgbClr val="81B838"/>
              </a:solidFill>
              <a:ea typeface="ＭＳ Ｐゴシック" pitchFamily="34" charset="-128"/>
            </a:endParaRPr>
          </a:p>
        </p:txBody>
      </p:sp>
      <p:sp>
        <p:nvSpPr>
          <p:cNvPr id="91" name="Freeform 5">
            <a:extLst>
              <a:ext uri="{FF2B5EF4-FFF2-40B4-BE49-F238E27FC236}">
                <a16:creationId xmlns:a16="http://schemas.microsoft.com/office/drawing/2014/main" id="{73FA09C8-020E-4995-8595-E67F5291D381}"/>
              </a:ext>
            </a:extLst>
          </p:cNvPr>
          <p:cNvSpPr>
            <a:spLocks/>
          </p:cNvSpPr>
          <p:nvPr/>
        </p:nvSpPr>
        <p:spPr bwMode="auto">
          <a:xfrm>
            <a:off x="6394969" y="2011679"/>
            <a:ext cx="1598613" cy="1335088"/>
          </a:xfrm>
          <a:custGeom>
            <a:avLst/>
            <a:gdLst>
              <a:gd name="T0" fmla="*/ 0 w 1007"/>
              <a:gd name="T1" fmla="*/ 0 h 841"/>
              <a:gd name="T2" fmla="*/ 0 w 1007"/>
              <a:gd name="T3" fmla="*/ 841 h 841"/>
              <a:gd name="T4" fmla="*/ 1007 w 1007"/>
              <a:gd name="T5" fmla="*/ 841 h 841"/>
            </a:gdLst>
            <a:ahLst/>
            <a:cxnLst>
              <a:cxn ang="0">
                <a:pos x="T0" y="T1"/>
              </a:cxn>
              <a:cxn ang="0">
                <a:pos x="T2" y="T3"/>
              </a:cxn>
              <a:cxn ang="0">
                <a:pos x="T4" y="T5"/>
              </a:cxn>
            </a:cxnLst>
            <a:rect l="0" t="0" r="r" b="b"/>
            <a:pathLst>
              <a:path w="1007" h="841">
                <a:moveTo>
                  <a:pt x="0" y="0"/>
                </a:moveTo>
                <a:lnTo>
                  <a:pt x="0" y="841"/>
                </a:lnTo>
                <a:lnTo>
                  <a:pt x="1007" y="841"/>
                </a:lnTo>
              </a:path>
            </a:pathLst>
          </a:custGeom>
          <a:noFill/>
          <a:ln w="19050" cap="flat">
            <a:solidFill>
              <a:srgbClr val="59616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92" name="Freeform 13">
            <a:extLst>
              <a:ext uri="{FF2B5EF4-FFF2-40B4-BE49-F238E27FC236}">
                <a16:creationId xmlns:a16="http://schemas.microsoft.com/office/drawing/2014/main" id="{A73C17B3-10AB-4599-B254-3C1FE00C6BCD}"/>
              </a:ext>
            </a:extLst>
          </p:cNvPr>
          <p:cNvSpPr>
            <a:spLocks/>
          </p:cNvSpPr>
          <p:nvPr/>
        </p:nvSpPr>
        <p:spPr bwMode="auto">
          <a:xfrm>
            <a:off x="8579347" y="2011679"/>
            <a:ext cx="1598613" cy="1335088"/>
          </a:xfrm>
          <a:custGeom>
            <a:avLst/>
            <a:gdLst>
              <a:gd name="T0" fmla="*/ 0 w 1007"/>
              <a:gd name="T1" fmla="*/ 0 h 841"/>
              <a:gd name="T2" fmla="*/ 0 w 1007"/>
              <a:gd name="T3" fmla="*/ 841 h 841"/>
              <a:gd name="T4" fmla="*/ 1007 w 1007"/>
              <a:gd name="T5" fmla="*/ 841 h 841"/>
            </a:gdLst>
            <a:ahLst/>
            <a:cxnLst>
              <a:cxn ang="0">
                <a:pos x="T0" y="T1"/>
              </a:cxn>
              <a:cxn ang="0">
                <a:pos x="T2" y="T3"/>
              </a:cxn>
              <a:cxn ang="0">
                <a:pos x="T4" y="T5"/>
              </a:cxn>
            </a:cxnLst>
            <a:rect l="0" t="0" r="r" b="b"/>
            <a:pathLst>
              <a:path w="1007" h="841">
                <a:moveTo>
                  <a:pt x="0" y="0"/>
                </a:moveTo>
                <a:lnTo>
                  <a:pt x="0" y="841"/>
                </a:lnTo>
                <a:lnTo>
                  <a:pt x="1007" y="841"/>
                </a:lnTo>
              </a:path>
            </a:pathLst>
          </a:custGeom>
          <a:noFill/>
          <a:ln w="19050" cap="flat">
            <a:solidFill>
              <a:srgbClr val="59616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93" name="Freeform 21">
            <a:extLst>
              <a:ext uri="{FF2B5EF4-FFF2-40B4-BE49-F238E27FC236}">
                <a16:creationId xmlns:a16="http://schemas.microsoft.com/office/drawing/2014/main" id="{63261D05-73C7-4D69-8CDF-D1CCD423C8B3}"/>
              </a:ext>
            </a:extLst>
          </p:cNvPr>
          <p:cNvSpPr>
            <a:spLocks/>
          </p:cNvSpPr>
          <p:nvPr/>
        </p:nvSpPr>
        <p:spPr bwMode="auto">
          <a:xfrm>
            <a:off x="6394811" y="4249966"/>
            <a:ext cx="1598613" cy="1335088"/>
          </a:xfrm>
          <a:custGeom>
            <a:avLst/>
            <a:gdLst>
              <a:gd name="T0" fmla="*/ 0 w 1007"/>
              <a:gd name="T1" fmla="*/ 0 h 841"/>
              <a:gd name="T2" fmla="*/ 0 w 1007"/>
              <a:gd name="T3" fmla="*/ 841 h 841"/>
              <a:gd name="T4" fmla="*/ 1007 w 1007"/>
              <a:gd name="T5" fmla="*/ 841 h 841"/>
            </a:gdLst>
            <a:ahLst/>
            <a:cxnLst>
              <a:cxn ang="0">
                <a:pos x="T0" y="T1"/>
              </a:cxn>
              <a:cxn ang="0">
                <a:pos x="T2" y="T3"/>
              </a:cxn>
              <a:cxn ang="0">
                <a:pos x="T4" y="T5"/>
              </a:cxn>
            </a:cxnLst>
            <a:rect l="0" t="0" r="r" b="b"/>
            <a:pathLst>
              <a:path w="1007" h="841">
                <a:moveTo>
                  <a:pt x="0" y="0"/>
                </a:moveTo>
                <a:lnTo>
                  <a:pt x="0" y="841"/>
                </a:lnTo>
                <a:lnTo>
                  <a:pt x="1007" y="841"/>
                </a:lnTo>
              </a:path>
            </a:pathLst>
          </a:custGeom>
          <a:noFill/>
          <a:ln w="19050" cap="flat">
            <a:solidFill>
              <a:srgbClr val="59616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
        <p:nvSpPr>
          <p:cNvPr id="94" name="Freeform 29">
            <a:extLst>
              <a:ext uri="{FF2B5EF4-FFF2-40B4-BE49-F238E27FC236}">
                <a16:creationId xmlns:a16="http://schemas.microsoft.com/office/drawing/2014/main" id="{732C9992-FC64-4DD2-A753-74458E30CC40}"/>
              </a:ext>
            </a:extLst>
          </p:cNvPr>
          <p:cNvSpPr>
            <a:spLocks/>
          </p:cNvSpPr>
          <p:nvPr/>
        </p:nvSpPr>
        <p:spPr bwMode="auto">
          <a:xfrm>
            <a:off x="8626447" y="4249966"/>
            <a:ext cx="1598613" cy="1335088"/>
          </a:xfrm>
          <a:custGeom>
            <a:avLst/>
            <a:gdLst>
              <a:gd name="T0" fmla="*/ 0 w 1007"/>
              <a:gd name="T1" fmla="*/ 0 h 841"/>
              <a:gd name="T2" fmla="*/ 0 w 1007"/>
              <a:gd name="T3" fmla="*/ 841 h 841"/>
              <a:gd name="T4" fmla="*/ 1007 w 1007"/>
              <a:gd name="T5" fmla="*/ 841 h 841"/>
            </a:gdLst>
            <a:ahLst/>
            <a:cxnLst>
              <a:cxn ang="0">
                <a:pos x="T0" y="T1"/>
              </a:cxn>
              <a:cxn ang="0">
                <a:pos x="T2" y="T3"/>
              </a:cxn>
              <a:cxn ang="0">
                <a:pos x="T4" y="T5"/>
              </a:cxn>
            </a:cxnLst>
            <a:rect l="0" t="0" r="r" b="b"/>
            <a:pathLst>
              <a:path w="1007" h="841">
                <a:moveTo>
                  <a:pt x="0" y="0"/>
                </a:moveTo>
                <a:lnTo>
                  <a:pt x="0" y="841"/>
                </a:lnTo>
                <a:lnTo>
                  <a:pt x="1007" y="841"/>
                </a:lnTo>
              </a:path>
            </a:pathLst>
          </a:custGeom>
          <a:noFill/>
          <a:ln w="19050" cap="flat">
            <a:solidFill>
              <a:srgbClr val="59616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39" tIns="45719" rIns="91439" bIns="45719" numCol="1" anchor="t" anchorCtr="0" compatLnSpc="1">
            <a:prstTxWarp prst="textNoShape">
              <a:avLst/>
            </a:prstTxWarp>
          </a:bodyPr>
          <a:lstStyle/>
          <a:p>
            <a:pPr defTabSz="914354" fontAlgn="base">
              <a:spcBef>
                <a:spcPct val="0"/>
              </a:spcBef>
              <a:spcAft>
                <a:spcPct val="0"/>
              </a:spcAft>
              <a:defRPr/>
            </a:pPr>
            <a:endParaRPr lang="en-GB" sz="1867">
              <a:solidFill>
                <a:srgbClr val="444492"/>
              </a:solidFill>
              <a:latin typeface="Arial" charset="0"/>
              <a:cs typeface="Arial" charset="0"/>
            </a:endParaRPr>
          </a:p>
        </p:txBody>
      </p:sp>
    </p:spTree>
    <p:extLst>
      <p:ext uri="{BB962C8B-B14F-4D97-AF65-F5344CB8AC3E}">
        <p14:creationId xmlns:p14="http://schemas.microsoft.com/office/powerpoint/2010/main" val="2774680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5"/>
          <p:cNvSpPr/>
          <p:nvPr/>
        </p:nvSpPr>
        <p:spPr>
          <a:xfrm>
            <a:off x="2646367" y="2669795"/>
            <a:ext cx="2087911" cy="1083787"/>
          </a:xfrm>
          <a:prstGeom prst="roundRect">
            <a:avLst/>
          </a:prstGeom>
          <a:noFill/>
          <a:ln>
            <a:solidFill>
              <a:schemeClr val="accent1"/>
            </a:solidFill>
          </a:ln>
        </p:spPr>
        <p:style>
          <a:lnRef idx="0">
            <a:scrgbClr r="0" g="0" b="0"/>
          </a:lnRef>
          <a:fillRef idx="0">
            <a:scrgbClr r="0" g="0" b="0"/>
          </a:fillRef>
          <a:effectRef idx="0">
            <a:scrgbClr r="0" g="0" b="0"/>
          </a:effectRef>
          <a:fontRef idx="minor">
            <a:schemeClr val="lt1"/>
          </a:fontRef>
        </p:style>
        <p:txBody>
          <a:bodyPr lIns="51435" tIns="25719" rIns="51435" bIns="25719" rtlCol="0" anchor="ctr"/>
          <a:lstStyle/>
          <a:p>
            <a:pPr algn="ctr" defTabSz="685648" eaLnBrk="0" fontAlgn="base" hangingPunct="0">
              <a:spcBef>
                <a:spcPct val="0"/>
              </a:spcBef>
              <a:spcAft>
                <a:spcPct val="0"/>
              </a:spcAft>
              <a:defRPr/>
            </a:pPr>
            <a:r>
              <a:rPr lang="en-GB" sz="1300" b="1" dirty="0">
                <a:solidFill>
                  <a:srgbClr val="444492"/>
                </a:solidFill>
              </a:rPr>
              <a:t>Insulin glargine</a:t>
            </a: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p:txBody>
      </p:sp>
      <p:sp>
        <p:nvSpPr>
          <p:cNvPr id="10" name="Text Placeholder 9">
            <a:extLst>
              <a:ext uri="{FF2B5EF4-FFF2-40B4-BE49-F238E27FC236}">
                <a16:creationId xmlns:a16="http://schemas.microsoft.com/office/drawing/2014/main" id="{51E1E8C2-66E0-4586-BFF2-515A0362E6BC}"/>
              </a:ext>
            </a:extLst>
          </p:cNvPr>
          <p:cNvSpPr>
            <a:spLocks noGrp="1"/>
          </p:cNvSpPr>
          <p:nvPr>
            <p:ph type="body" sz="quarter" idx="10"/>
          </p:nvPr>
        </p:nvSpPr>
        <p:spPr>
          <a:xfrm>
            <a:off x="98627" y="6147181"/>
            <a:ext cx="11591784" cy="381000"/>
          </a:xfrm>
        </p:spPr>
        <p:txBody>
          <a:bodyPr/>
          <a:lstStyle/>
          <a:p>
            <a:r>
              <a:rPr lang="en-GB" sz="933" dirty="0"/>
              <a:t>1. Pettus J et al. Diabetes </a:t>
            </a:r>
            <a:r>
              <a:rPr lang="en-GB" sz="933" dirty="0" err="1"/>
              <a:t>Metab</a:t>
            </a:r>
            <a:r>
              <a:rPr lang="en-GB" sz="933" dirty="0"/>
              <a:t> Res Rev. 2016;32:478-96; 2. Adapted from Sutton G et al. Expert </a:t>
            </a:r>
            <a:r>
              <a:rPr lang="en-GB" sz="933" dirty="0" err="1"/>
              <a:t>Opin</a:t>
            </a:r>
            <a:r>
              <a:rPr lang="en-GB" sz="933" dirty="0"/>
              <a:t> </a:t>
            </a:r>
            <a:r>
              <a:rPr lang="en-GB" sz="933" dirty="0" err="1"/>
              <a:t>Biol</a:t>
            </a:r>
            <a:r>
              <a:rPr lang="en-GB" sz="933" dirty="0"/>
              <a:t> </a:t>
            </a:r>
            <a:r>
              <a:rPr lang="en-GB" sz="933" dirty="0" err="1"/>
              <a:t>Ther</a:t>
            </a:r>
            <a:r>
              <a:rPr lang="en-GB" sz="933" dirty="0"/>
              <a:t>. 2014;14:1849-60;</a:t>
            </a:r>
            <a:br>
              <a:rPr lang="en-GB" sz="933" dirty="0"/>
            </a:br>
            <a:r>
              <a:rPr lang="en-GB" sz="933" dirty="0"/>
              <a:t>3. </a:t>
            </a:r>
            <a:r>
              <a:rPr lang="en-GB" sz="933" dirty="0" err="1"/>
              <a:t>Steinstraesser</a:t>
            </a:r>
            <a:r>
              <a:rPr lang="en-GB" sz="933" dirty="0"/>
              <a:t> A et al. Diabetes </a:t>
            </a:r>
            <a:r>
              <a:rPr lang="en-GB" sz="933" dirty="0" err="1"/>
              <a:t>Obes</a:t>
            </a:r>
            <a:r>
              <a:rPr lang="en-GB" sz="933" dirty="0"/>
              <a:t> </a:t>
            </a:r>
            <a:r>
              <a:rPr lang="en-GB" sz="933" dirty="0" err="1"/>
              <a:t>Metab</a:t>
            </a:r>
            <a:r>
              <a:rPr lang="en-GB" sz="933" dirty="0"/>
              <a:t>. 2014;16:873-6; 4. Becker RH et al. Diabetes Care. 2015;38:637-43 </a:t>
            </a:r>
          </a:p>
        </p:txBody>
      </p:sp>
      <p:sp>
        <p:nvSpPr>
          <p:cNvPr id="30" name="Title 1"/>
          <p:cNvSpPr>
            <a:spLocks noGrp="1"/>
          </p:cNvSpPr>
          <p:nvPr>
            <p:ph type="title"/>
          </p:nvPr>
        </p:nvSpPr>
        <p:spPr>
          <a:xfrm>
            <a:off x="332869" y="134563"/>
            <a:ext cx="11523537" cy="436361"/>
          </a:xfrm>
        </p:spPr>
        <p:txBody>
          <a:bodyPr/>
          <a:lstStyle/>
          <a:p>
            <a:r>
              <a:rPr lang="en-US" sz="2800" b="1" dirty="0">
                <a:solidFill>
                  <a:schemeClr val="tx1"/>
                </a:solidFill>
                <a:latin typeface="Calibri Light" panose="020F0302020204030204" pitchFamily="34" charset="0"/>
                <a:cs typeface="Calibri Light" panose="020F0302020204030204" pitchFamily="34" charset="0"/>
              </a:rPr>
              <a:t>Compact depot formation results in more gradual insulin release</a:t>
            </a:r>
            <a:endParaRPr lang="en-GB" sz="2800" b="1" dirty="0">
              <a:solidFill>
                <a:schemeClr val="tx1"/>
              </a:solidFill>
              <a:latin typeface="Calibri Light" panose="020F0302020204030204" pitchFamily="34" charset="0"/>
              <a:cs typeface="Calibri Light" panose="020F0302020204030204" pitchFamily="34" charset="0"/>
            </a:endParaRPr>
          </a:p>
        </p:txBody>
      </p:sp>
      <p:pic>
        <p:nvPicPr>
          <p:cNvPr id="7" name="Picture 6" descr="A close up of a keyboard&#10;&#10;Description generated with high confidenc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0269" y="2937394"/>
            <a:ext cx="2000107" cy="703453"/>
          </a:xfrm>
          <a:prstGeom prst="rect">
            <a:avLst/>
          </a:prstGeom>
        </p:spPr>
      </p:pic>
      <p:sp>
        <p:nvSpPr>
          <p:cNvPr id="60" name="Arrow: Right 14"/>
          <p:cNvSpPr/>
          <p:nvPr/>
        </p:nvSpPr>
        <p:spPr>
          <a:xfrm rot="18867882">
            <a:off x="4096928" y="2003161"/>
            <a:ext cx="360043" cy="424207"/>
          </a:xfrm>
          <a:prstGeom prst="chevron">
            <a:avLst/>
          </a:prstGeom>
          <a:solidFill>
            <a:schemeClr val="accent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1" name="Rectangle 60"/>
          <p:cNvSpPr/>
          <p:nvPr/>
        </p:nvSpPr>
        <p:spPr>
          <a:xfrm rot="13467882">
            <a:off x="4047805" y="2112682"/>
            <a:ext cx="131115" cy="469221"/>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62" name="Rectangle 61"/>
          <p:cNvSpPr/>
          <p:nvPr/>
        </p:nvSpPr>
        <p:spPr>
          <a:xfrm rot="18831738">
            <a:off x="4112332" y="3903723"/>
            <a:ext cx="131115" cy="469221"/>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63" name="Arrow: Right 14"/>
          <p:cNvSpPr/>
          <p:nvPr/>
        </p:nvSpPr>
        <p:spPr>
          <a:xfrm rot="2374582">
            <a:off x="4155308" y="4087478"/>
            <a:ext cx="360043" cy="424207"/>
          </a:xfrm>
          <a:prstGeom prst="chevron">
            <a:avLst/>
          </a:prstGeom>
          <a:solidFill>
            <a:schemeClr val="accent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8" name="Rectangle 67"/>
          <p:cNvSpPr/>
          <p:nvPr/>
        </p:nvSpPr>
        <p:spPr>
          <a:xfrm rot="5400000">
            <a:off x="5094773" y="4183591"/>
            <a:ext cx="658791" cy="5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grpSp>
        <p:nvGrpSpPr>
          <p:cNvPr id="90" name="组合 494"/>
          <p:cNvGrpSpPr>
            <a:grpSpLocks/>
          </p:cNvGrpSpPr>
          <p:nvPr/>
        </p:nvGrpSpPr>
        <p:grpSpPr bwMode="auto">
          <a:xfrm>
            <a:off x="5176374" y="4381323"/>
            <a:ext cx="1268021" cy="1131763"/>
            <a:chOff x="1122363" y="2720975"/>
            <a:chExt cx="3349625" cy="3214688"/>
          </a:xfrm>
        </p:grpSpPr>
        <p:sp>
          <p:nvSpPr>
            <p:cNvPr id="91" name="AutoShape 2"/>
            <p:cNvSpPr>
              <a:spLocks noChangeArrowheads="1"/>
            </p:cNvSpPr>
            <p:nvPr/>
          </p:nvSpPr>
          <p:spPr bwMode="auto">
            <a:xfrm rot="10800000">
              <a:off x="1122363" y="4108450"/>
              <a:ext cx="541337" cy="4254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92" name="AutoShape 3"/>
            <p:cNvSpPr>
              <a:spLocks noChangeArrowheads="1"/>
            </p:cNvSpPr>
            <p:nvPr/>
          </p:nvSpPr>
          <p:spPr bwMode="auto">
            <a:xfrm rot="-5400000">
              <a:off x="2520157" y="2777331"/>
              <a:ext cx="539750" cy="42703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grpSp>
          <p:nvGrpSpPr>
            <p:cNvPr id="93" name="Group 4"/>
            <p:cNvGrpSpPr>
              <a:grpSpLocks/>
            </p:cNvGrpSpPr>
            <p:nvPr/>
          </p:nvGrpSpPr>
          <p:grpSpPr bwMode="auto">
            <a:xfrm>
              <a:off x="1249364" y="2846391"/>
              <a:ext cx="3222626" cy="3089277"/>
              <a:chOff x="787" y="1793"/>
              <a:chExt cx="2030" cy="1946"/>
            </a:xfrm>
          </p:grpSpPr>
          <p:sp>
            <p:nvSpPr>
              <p:cNvPr id="94" name="Oval 5"/>
              <p:cNvSpPr>
                <a:spLocks noChangeArrowheads="1"/>
              </p:cNvSpPr>
              <p:nvPr/>
            </p:nvSpPr>
            <p:spPr bwMode="auto">
              <a:xfrm>
                <a:off x="1066" y="2071"/>
                <a:ext cx="1393" cy="1350"/>
              </a:xfrm>
              <a:prstGeom prst="ellipse">
                <a:avLst/>
              </a:prstGeom>
              <a:solidFill>
                <a:srgbClr val="D7AFFF">
                  <a:alpha val="8117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95" name="Oval 6"/>
              <p:cNvSpPr>
                <a:spLocks noChangeArrowheads="1"/>
              </p:cNvSpPr>
              <p:nvPr/>
            </p:nvSpPr>
            <p:spPr bwMode="auto">
              <a:xfrm>
                <a:off x="1185" y="2190"/>
                <a:ext cx="1155" cy="1112"/>
              </a:xfrm>
              <a:prstGeom prst="ellipse">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96" name="Oval 7"/>
              <p:cNvSpPr>
                <a:spLocks noChangeArrowheads="1"/>
              </p:cNvSpPr>
              <p:nvPr/>
            </p:nvSpPr>
            <p:spPr bwMode="auto">
              <a:xfrm>
                <a:off x="1902" y="2906"/>
                <a:ext cx="79"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97" name="Oval 8"/>
              <p:cNvSpPr>
                <a:spLocks noChangeArrowheads="1"/>
              </p:cNvSpPr>
              <p:nvPr/>
            </p:nvSpPr>
            <p:spPr bwMode="auto">
              <a:xfrm>
                <a:off x="1385" y="3064"/>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98" name="Oval 9"/>
              <p:cNvSpPr>
                <a:spLocks noChangeArrowheads="1"/>
              </p:cNvSpPr>
              <p:nvPr/>
            </p:nvSpPr>
            <p:spPr bwMode="auto">
              <a:xfrm>
                <a:off x="1385" y="2349"/>
                <a:ext cx="79"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99" name="Oval 10"/>
              <p:cNvSpPr>
                <a:spLocks noChangeArrowheads="1"/>
              </p:cNvSpPr>
              <p:nvPr/>
            </p:nvSpPr>
            <p:spPr bwMode="auto">
              <a:xfrm>
                <a:off x="1305" y="298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00" name="Oval 11"/>
              <p:cNvSpPr>
                <a:spLocks noChangeArrowheads="1"/>
              </p:cNvSpPr>
              <p:nvPr/>
            </p:nvSpPr>
            <p:spPr bwMode="auto">
              <a:xfrm>
                <a:off x="1583"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01" name="Oval 12"/>
              <p:cNvSpPr>
                <a:spLocks noChangeArrowheads="1"/>
              </p:cNvSpPr>
              <p:nvPr/>
            </p:nvSpPr>
            <p:spPr bwMode="auto">
              <a:xfrm>
                <a:off x="1264" y="254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02" name="Oval 13"/>
              <p:cNvSpPr>
                <a:spLocks noChangeArrowheads="1"/>
              </p:cNvSpPr>
              <p:nvPr/>
            </p:nvSpPr>
            <p:spPr bwMode="auto">
              <a:xfrm>
                <a:off x="1305" y="242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3" name="Oval 14"/>
              <p:cNvSpPr>
                <a:spLocks noChangeArrowheads="1"/>
              </p:cNvSpPr>
              <p:nvPr/>
            </p:nvSpPr>
            <p:spPr bwMode="auto">
              <a:xfrm>
                <a:off x="1464" y="2270"/>
                <a:ext cx="79"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4" name="Oval 15"/>
              <p:cNvSpPr>
                <a:spLocks noChangeArrowheads="1"/>
              </p:cNvSpPr>
              <p:nvPr/>
            </p:nvSpPr>
            <p:spPr bwMode="auto">
              <a:xfrm>
                <a:off x="1822" y="2230"/>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5" name="Oval 16"/>
              <p:cNvSpPr>
                <a:spLocks noChangeArrowheads="1"/>
              </p:cNvSpPr>
              <p:nvPr/>
            </p:nvSpPr>
            <p:spPr bwMode="auto">
              <a:xfrm>
                <a:off x="1942" y="2270"/>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6" name="Oval 17"/>
              <p:cNvSpPr>
                <a:spLocks noChangeArrowheads="1"/>
              </p:cNvSpPr>
              <p:nvPr/>
            </p:nvSpPr>
            <p:spPr bwMode="auto">
              <a:xfrm>
                <a:off x="1702" y="2190"/>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7" name="Oval 18"/>
              <p:cNvSpPr>
                <a:spLocks noChangeArrowheads="1"/>
              </p:cNvSpPr>
              <p:nvPr/>
            </p:nvSpPr>
            <p:spPr bwMode="auto">
              <a:xfrm>
                <a:off x="2021" y="2349"/>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8" name="Oval 19"/>
              <p:cNvSpPr>
                <a:spLocks noChangeArrowheads="1"/>
              </p:cNvSpPr>
              <p:nvPr/>
            </p:nvSpPr>
            <p:spPr bwMode="auto">
              <a:xfrm>
                <a:off x="2101" y="242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09" name="Oval 20"/>
              <p:cNvSpPr>
                <a:spLocks noChangeArrowheads="1"/>
              </p:cNvSpPr>
              <p:nvPr/>
            </p:nvSpPr>
            <p:spPr bwMode="auto">
              <a:xfrm>
                <a:off x="2220" y="2588"/>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10" name="Oval 21"/>
              <p:cNvSpPr>
                <a:spLocks noChangeArrowheads="1"/>
              </p:cNvSpPr>
              <p:nvPr/>
            </p:nvSpPr>
            <p:spPr bwMode="auto">
              <a:xfrm>
                <a:off x="1424" y="250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11" name="Oval 22"/>
              <p:cNvSpPr>
                <a:spLocks noChangeArrowheads="1"/>
              </p:cNvSpPr>
              <p:nvPr/>
            </p:nvSpPr>
            <p:spPr bwMode="auto">
              <a:xfrm>
                <a:off x="1504" y="3144"/>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112" name="Oval 23"/>
              <p:cNvSpPr>
                <a:spLocks noChangeArrowheads="1"/>
              </p:cNvSpPr>
              <p:nvPr/>
            </p:nvSpPr>
            <p:spPr bwMode="auto">
              <a:xfrm>
                <a:off x="1623" y="3183"/>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3" name="Oval 24"/>
              <p:cNvSpPr>
                <a:spLocks noChangeArrowheads="1"/>
              </p:cNvSpPr>
              <p:nvPr/>
            </p:nvSpPr>
            <p:spPr bwMode="auto">
              <a:xfrm>
                <a:off x="1702"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4" name="Oval 25"/>
              <p:cNvSpPr>
                <a:spLocks noChangeArrowheads="1"/>
              </p:cNvSpPr>
              <p:nvPr/>
            </p:nvSpPr>
            <p:spPr bwMode="auto">
              <a:xfrm>
                <a:off x="1385" y="2865"/>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5" name="Oval 26"/>
              <p:cNvSpPr>
                <a:spLocks noChangeArrowheads="1"/>
              </p:cNvSpPr>
              <p:nvPr/>
            </p:nvSpPr>
            <p:spPr bwMode="auto">
              <a:xfrm>
                <a:off x="1305"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6" name="Oval 27"/>
              <p:cNvSpPr>
                <a:spLocks noChangeArrowheads="1"/>
              </p:cNvSpPr>
              <p:nvPr/>
            </p:nvSpPr>
            <p:spPr bwMode="auto">
              <a:xfrm>
                <a:off x="1225"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7" name="Oval 28"/>
              <p:cNvSpPr>
                <a:spLocks noChangeArrowheads="1"/>
              </p:cNvSpPr>
              <p:nvPr/>
            </p:nvSpPr>
            <p:spPr bwMode="auto">
              <a:xfrm>
                <a:off x="1583"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8" name="Oval 29"/>
              <p:cNvSpPr>
                <a:spLocks noChangeArrowheads="1"/>
              </p:cNvSpPr>
              <p:nvPr/>
            </p:nvSpPr>
            <p:spPr bwMode="auto">
              <a:xfrm>
                <a:off x="1822"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19" name="Oval 30"/>
              <p:cNvSpPr>
                <a:spLocks noChangeArrowheads="1"/>
              </p:cNvSpPr>
              <p:nvPr/>
            </p:nvSpPr>
            <p:spPr bwMode="auto">
              <a:xfrm>
                <a:off x="1504"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0" name="Oval 31"/>
              <p:cNvSpPr>
                <a:spLocks noChangeArrowheads="1"/>
              </p:cNvSpPr>
              <p:nvPr/>
            </p:nvSpPr>
            <p:spPr bwMode="auto">
              <a:xfrm>
                <a:off x="1623"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1" name="Oval 32"/>
              <p:cNvSpPr>
                <a:spLocks noChangeArrowheads="1"/>
              </p:cNvSpPr>
              <p:nvPr/>
            </p:nvSpPr>
            <p:spPr bwMode="auto">
              <a:xfrm>
                <a:off x="1782" y="3183"/>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2" name="Oval 33"/>
              <p:cNvSpPr>
                <a:spLocks noChangeArrowheads="1"/>
              </p:cNvSpPr>
              <p:nvPr/>
            </p:nvSpPr>
            <p:spPr bwMode="auto">
              <a:xfrm>
                <a:off x="1902" y="2428"/>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3" name="Oval 34"/>
              <p:cNvSpPr>
                <a:spLocks noChangeArrowheads="1"/>
              </p:cNvSpPr>
              <p:nvPr/>
            </p:nvSpPr>
            <p:spPr bwMode="auto">
              <a:xfrm>
                <a:off x="1583" y="2230"/>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4" name="Oval 35"/>
              <p:cNvSpPr>
                <a:spLocks noChangeArrowheads="1"/>
              </p:cNvSpPr>
              <p:nvPr/>
            </p:nvSpPr>
            <p:spPr bwMode="auto">
              <a:xfrm>
                <a:off x="1543" y="2389"/>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5" name="Oval 36"/>
              <p:cNvSpPr>
                <a:spLocks noChangeArrowheads="1"/>
              </p:cNvSpPr>
              <p:nvPr/>
            </p:nvSpPr>
            <p:spPr bwMode="auto">
              <a:xfrm>
                <a:off x="1782" y="2389"/>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6" name="Oval 37"/>
              <p:cNvSpPr>
                <a:spLocks noChangeArrowheads="1"/>
              </p:cNvSpPr>
              <p:nvPr/>
            </p:nvSpPr>
            <p:spPr bwMode="auto">
              <a:xfrm>
                <a:off x="1385" y="2667"/>
                <a:ext cx="79"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7" name="Oval 38"/>
              <p:cNvSpPr>
                <a:spLocks noChangeArrowheads="1"/>
              </p:cNvSpPr>
              <p:nvPr/>
            </p:nvSpPr>
            <p:spPr bwMode="auto">
              <a:xfrm>
                <a:off x="1663" y="2349"/>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8" name="Oval 39"/>
              <p:cNvSpPr>
                <a:spLocks noChangeArrowheads="1"/>
              </p:cNvSpPr>
              <p:nvPr/>
            </p:nvSpPr>
            <p:spPr bwMode="auto">
              <a:xfrm>
                <a:off x="1981"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29" name="Oval 40"/>
              <p:cNvSpPr>
                <a:spLocks noChangeArrowheads="1"/>
              </p:cNvSpPr>
              <p:nvPr/>
            </p:nvSpPr>
            <p:spPr bwMode="auto">
              <a:xfrm>
                <a:off x="1743"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0" name="Oval 41"/>
              <p:cNvSpPr>
                <a:spLocks noChangeArrowheads="1"/>
              </p:cNvSpPr>
              <p:nvPr/>
            </p:nvSpPr>
            <p:spPr bwMode="auto">
              <a:xfrm>
                <a:off x="1623" y="2906"/>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1" name="Oval 42"/>
              <p:cNvSpPr>
                <a:spLocks noChangeArrowheads="1"/>
              </p:cNvSpPr>
              <p:nvPr/>
            </p:nvSpPr>
            <p:spPr bwMode="auto">
              <a:xfrm>
                <a:off x="1981" y="298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2" name="Oval 43"/>
              <p:cNvSpPr>
                <a:spLocks noChangeArrowheads="1"/>
              </p:cNvSpPr>
              <p:nvPr/>
            </p:nvSpPr>
            <p:spPr bwMode="auto">
              <a:xfrm>
                <a:off x="2021"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3" name="Oval 44"/>
              <p:cNvSpPr>
                <a:spLocks noChangeArrowheads="1"/>
              </p:cNvSpPr>
              <p:nvPr/>
            </p:nvSpPr>
            <p:spPr bwMode="auto">
              <a:xfrm>
                <a:off x="1504"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4" name="Oval 45"/>
              <p:cNvSpPr>
                <a:spLocks noChangeArrowheads="1"/>
              </p:cNvSpPr>
              <p:nvPr/>
            </p:nvSpPr>
            <p:spPr bwMode="auto">
              <a:xfrm>
                <a:off x="2220" y="270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5" name="Oval 46"/>
              <p:cNvSpPr>
                <a:spLocks noChangeArrowheads="1"/>
              </p:cNvSpPr>
              <p:nvPr/>
            </p:nvSpPr>
            <p:spPr bwMode="auto">
              <a:xfrm>
                <a:off x="2181"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6" name="Oval 47"/>
              <p:cNvSpPr>
                <a:spLocks noChangeArrowheads="1"/>
              </p:cNvSpPr>
              <p:nvPr/>
            </p:nvSpPr>
            <p:spPr bwMode="auto">
              <a:xfrm>
                <a:off x="1743"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7" name="Oval 48"/>
              <p:cNvSpPr>
                <a:spLocks noChangeArrowheads="1"/>
              </p:cNvSpPr>
              <p:nvPr/>
            </p:nvSpPr>
            <p:spPr bwMode="auto">
              <a:xfrm>
                <a:off x="2181" y="294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8" name="Oval 49"/>
              <p:cNvSpPr>
                <a:spLocks noChangeArrowheads="1"/>
              </p:cNvSpPr>
              <p:nvPr/>
            </p:nvSpPr>
            <p:spPr bwMode="auto">
              <a:xfrm>
                <a:off x="1981"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39" name="Oval 50"/>
              <p:cNvSpPr>
                <a:spLocks noChangeArrowheads="1"/>
              </p:cNvSpPr>
              <p:nvPr/>
            </p:nvSpPr>
            <p:spPr bwMode="auto">
              <a:xfrm>
                <a:off x="1663"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0" name="Oval 51"/>
              <p:cNvSpPr>
                <a:spLocks noChangeArrowheads="1"/>
              </p:cNvSpPr>
              <p:nvPr/>
            </p:nvSpPr>
            <p:spPr bwMode="auto">
              <a:xfrm>
                <a:off x="2061" y="306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1" name="Oval 52"/>
              <p:cNvSpPr>
                <a:spLocks noChangeArrowheads="1"/>
              </p:cNvSpPr>
              <p:nvPr/>
            </p:nvSpPr>
            <p:spPr bwMode="auto">
              <a:xfrm>
                <a:off x="2220"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2" name="Oval 53"/>
              <p:cNvSpPr>
                <a:spLocks noChangeArrowheads="1"/>
              </p:cNvSpPr>
              <p:nvPr/>
            </p:nvSpPr>
            <p:spPr bwMode="auto">
              <a:xfrm>
                <a:off x="2140"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3" name="Oval 54"/>
              <p:cNvSpPr>
                <a:spLocks noChangeArrowheads="1"/>
              </p:cNvSpPr>
              <p:nvPr/>
            </p:nvSpPr>
            <p:spPr bwMode="auto">
              <a:xfrm>
                <a:off x="1822"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4" name="Oval 55"/>
              <p:cNvSpPr>
                <a:spLocks noChangeArrowheads="1"/>
              </p:cNvSpPr>
              <p:nvPr/>
            </p:nvSpPr>
            <p:spPr bwMode="auto">
              <a:xfrm>
                <a:off x="1782" y="286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5" name="Oval 56"/>
              <p:cNvSpPr>
                <a:spLocks noChangeArrowheads="1"/>
              </p:cNvSpPr>
              <p:nvPr/>
            </p:nvSpPr>
            <p:spPr bwMode="auto">
              <a:xfrm>
                <a:off x="2101"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6" name="Oval 57"/>
              <p:cNvSpPr>
                <a:spLocks noChangeArrowheads="1"/>
              </p:cNvSpPr>
              <p:nvPr/>
            </p:nvSpPr>
            <p:spPr bwMode="auto">
              <a:xfrm>
                <a:off x="1942" y="3144"/>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7" name="Oval 58"/>
              <p:cNvSpPr>
                <a:spLocks noChangeArrowheads="1"/>
              </p:cNvSpPr>
              <p:nvPr/>
            </p:nvSpPr>
            <p:spPr bwMode="auto">
              <a:xfrm>
                <a:off x="1902" y="2746"/>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8" name="Oval 59"/>
              <p:cNvSpPr>
                <a:spLocks noChangeArrowheads="1"/>
              </p:cNvSpPr>
              <p:nvPr/>
            </p:nvSpPr>
            <p:spPr bwMode="auto">
              <a:xfrm>
                <a:off x="2260" y="2389"/>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49" name="Oval 60"/>
              <p:cNvSpPr>
                <a:spLocks noChangeArrowheads="1"/>
              </p:cNvSpPr>
              <p:nvPr/>
            </p:nvSpPr>
            <p:spPr bwMode="auto">
              <a:xfrm>
                <a:off x="2140" y="227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0" name="Oval 61"/>
              <p:cNvSpPr>
                <a:spLocks noChangeArrowheads="1"/>
              </p:cNvSpPr>
              <p:nvPr/>
            </p:nvSpPr>
            <p:spPr bwMode="auto">
              <a:xfrm>
                <a:off x="2061" y="219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1" name="Oval 62"/>
              <p:cNvSpPr>
                <a:spLocks noChangeArrowheads="1"/>
              </p:cNvSpPr>
              <p:nvPr/>
            </p:nvSpPr>
            <p:spPr bwMode="auto">
              <a:xfrm>
                <a:off x="2340" y="2547"/>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2" name="Oval 63"/>
              <p:cNvSpPr>
                <a:spLocks noChangeArrowheads="1"/>
              </p:cNvSpPr>
              <p:nvPr/>
            </p:nvSpPr>
            <p:spPr bwMode="auto">
              <a:xfrm>
                <a:off x="2340" y="2707"/>
                <a:ext cx="79"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3" name="Oval 64"/>
              <p:cNvSpPr>
                <a:spLocks noChangeArrowheads="1"/>
              </p:cNvSpPr>
              <p:nvPr/>
            </p:nvSpPr>
            <p:spPr bwMode="auto">
              <a:xfrm>
                <a:off x="2340" y="2826"/>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4" name="Oval 65"/>
              <p:cNvSpPr>
                <a:spLocks noChangeArrowheads="1"/>
              </p:cNvSpPr>
              <p:nvPr/>
            </p:nvSpPr>
            <p:spPr bwMode="auto">
              <a:xfrm>
                <a:off x="2260" y="3064"/>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5" name="Oval 66"/>
              <p:cNvSpPr>
                <a:spLocks noChangeArrowheads="1"/>
              </p:cNvSpPr>
              <p:nvPr/>
            </p:nvSpPr>
            <p:spPr bwMode="auto">
              <a:xfrm>
                <a:off x="1225" y="310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6" name="Oval 67"/>
              <p:cNvSpPr>
                <a:spLocks noChangeArrowheads="1"/>
              </p:cNvSpPr>
              <p:nvPr/>
            </p:nvSpPr>
            <p:spPr bwMode="auto">
              <a:xfrm>
                <a:off x="1145" y="2984"/>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7" name="Oval 68"/>
              <p:cNvSpPr>
                <a:spLocks noChangeArrowheads="1"/>
              </p:cNvSpPr>
              <p:nvPr/>
            </p:nvSpPr>
            <p:spPr bwMode="auto">
              <a:xfrm>
                <a:off x="1105" y="2865"/>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8" name="Oval 69"/>
              <p:cNvSpPr>
                <a:spLocks noChangeArrowheads="1"/>
              </p:cNvSpPr>
              <p:nvPr/>
            </p:nvSpPr>
            <p:spPr bwMode="auto">
              <a:xfrm>
                <a:off x="1902" y="2151"/>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59" name="Oval 70"/>
              <p:cNvSpPr>
                <a:spLocks noChangeArrowheads="1"/>
              </p:cNvSpPr>
              <p:nvPr/>
            </p:nvSpPr>
            <p:spPr bwMode="auto">
              <a:xfrm>
                <a:off x="1105" y="2746"/>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0" name="Oval 71"/>
              <p:cNvSpPr>
                <a:spLocks noChangeArrowheads="1"/>
              </p:cNvSpPr>
              <p:nvPr/>
            </p:nvSpPr>
            <p:spPr bwMode="auto">
              <a:xfrm>
                <a:off x="1105" y="2627"/>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1" name="Oval 72"/>
              <p:cNvSpPr>
                <a:spLocks noChangeArrowheads="1"/>
              </p:cNvSpPr>
              <p:nvPr/>
            </p:nvSpPr>
            <p:spPr bwMode="auto">
              <a:xfrm>
                <a:off x="1145" y="2508"/>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2" name="Oval 73"/>
              <p:cNvSpPr>
                <a:spLocks noChangeArrowheads="1"/>
              </p:cNvSpPr>
              <p:nvPr/>
            </p:nvSpPr>
            <p:spPr bwMode="auto">
              <a:xfrm>
                <a:off x="1185" y="2389"/>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3" name="Oval 74"/>
              <p:cNvSpPr>
                <a:spLocks noChangeArrowheads="1"/>
              </p:cNvSpPr>
              <p:nvPr/>
            </p:nvSpPr>
            <p:spPr bwMode="auto">
              <a:xfrm>
                <a:off x="1264" y="227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4" name="Oval 75"/>
              <p:cNvSpPr>
                <a:spLocks noChangeArrowheads="1"/>
              </p:cNvSpPr>
              <p:nvPr/>
            </p:nvSpPr>
            <p:spPr bwMode="auto">
              <a:xfrm>
                <a:off x="1344" y="219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5" name="Oval 76"/>
              <p:cNvSpPr>
                <a:spLocks noChangeArrowheads="1"/>
              </p:cNvSpPr>
              <p:nvPr/>
            </p:nvSpPr>
            <p:spPr bwMode="auto">
              <a:xfrm>
                <a:off x="1464" y="2151"/>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6" name="Oval 77"/>
              <p:cNvSpPr>
                <a:spLocks noChangeArrowheads="1"/>
              </p:cNvSpPr>
              <p:nvPr/>
            </p:nvSpPr>
            <p:spPr bwMode="auto">
              <a:xfrm>
                <a:off x="1623" y="2111"/>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7" name="Oval 78"/>
              <p:cNvSpPr>
                <a:spLocks noChangeArrowheads="1"/>
              </p:cNvSpPr>
              <p:nvPr/>
            </p:nvSpPr>
            <p:spPr bwMode="auto">
              <a:xfrm>
                <a:off x="1782" y="2111"/>
                <a:ext cx="80" cy="79"/>
              </a:xfrm>
              <a:prstGeom prst="ellipse">
                <a:avLst/>
              </a:prstGeom>
              <a:gradFill rotWithShape="1">
                <a:gsLst>
                  <a:gs pos="0">
                    <a:srgbClr val="990099"/>
                  </a:gs>
                  <a:gs pos="100000">
                    <a:srgbClr val="D7AFFF">
                      <a:alpha val="14000"/>
                    </a:srgbClr>
                  </a:gs>
                </a:gsLst>
                <a:path path="shape">
                  <a:fillToRect l="50000" t="50000" r="50000" b="50000"/>
                </a:path>
              </a:gra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68" name="AutoShape 79"/>
              <p:cNvSpPr>
                <a:spLocks noChangeArrowheads="1"/>
              </p:cNvSpPr>
              <p:nvPr/>
            </p:nvSpPr>
            <p:spPr bwMode="auto">
              <a:xfrm>
                <a:off x="2459" y="2588"/>
                <a:ext cx="358"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9 w 21600"/>
                  <a:gd name="T13" fmla="*/ 5400 h 21600"/>
                  <a:gd name="T14" fmla="*/ 18885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69" name="AutoShape 80"/>
              <p:cNvSpPr>
                <a:spLocks noChangeArrowheads="1"/>
              </p:cNvSpPr>
              <p:nvPr/>
            </p:nvSpPr>
            <p:spPr bwMode="auto">
              <a:xfrm rot="-2095551">
                <a:off x="2340" y="2151"/>
                <a:ext cx="351"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5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70" name="AutoShape 81"/>
              <p:cNvSpPr>
                <a:spLocks noChangeArrowheads="1"/>
              </p:cNvSpPr>
              <p:nvPr/>
            </p:nvSpPr>
            <p:spPr bwMode="auto">
              <a:xfrm rot="1775881">
                <a:off x="2379" y="3025"/>
                <a:ext cx="343"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1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71" name="AutoShape 82"/>
              <p:cNvSpPr>
                <a:spLocks noChangeArrowheads="1"/>
              </p:cNvSpPr>
              <p:nvPr/>
            </p:nvSpPr>
            <p:spPr bwMode="auto">
              <a:xfrm rot="9323005">
                <a:off x="787" y="2984"/>
                <a:ext cx="340"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7 w 21600"/>
                  <a:gd name="T13" fmla="*/ 5400 h 21600"/>
                  <a:gd name="T14" fmla="*/ 18868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72" name="AutoShape 83"/>
              <p:cNvSpPr>
                <a:spLocks noChangeArrowheads="1"/>
              </p:cNvSpPr>
              <p:nvPr/>
            </p:nvSpPr>
            <p:spPr bwMode="auto">
              <a:xfrm rot="5400000">
                <a:off x="1599" y="3445"/>
                <a:ext cx="318"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6 w 21600"/>
                  <a:gd name="T13" fmla="*/ 5380 h 21600"/>
                  <a:gd name="T14" fmla="*/ 18883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73" name="AutoShape 84"/>
              <p:cNvSpPr>
                <a:spLocks noChangeArrowheads="1"/>
              </p:cNvSpPr>
              <p:nvPr/>
            </p:nvSpPr>
            <p:spPr bwMode="auto">
              <a:xfrm rot="-7297549">
                <a:off x="1117" y="1900"/>
                <a:ext cx="326"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9 w 21600"/>
                  <a:gd name="T13" fmla="*/ 5380 h 21600"/>
                  <a:gd name="T14" fmla="*/ 18883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74" name="Oval 85"/>
              <p:cNvSpPr>
                <a:spLocks noChangeArrowheads="1"/>
              </p:cNvSpPr>
              <p:nvPr/>
            </p:nvSpPr>
            <p:spPr bwMode="auto">
              <a:xfrm>
                <a:off x="1464" y="2984"/>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75" name="Oval 86"/>
              <p:cNvSpPr>
                <a:spLocks noChangeArrowheads="1"/>
              </p:cNvSpPr>
              <p:nvPr/>
            </p:nvSpPr>
            <p:spPr bwMode="auto">
              <a:xfrm>
                <a:off x="1264" y="286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76" name="Oval 87"/>
              <p:cNvSpPr>
                <a:spLocks noChangeArrowheads="1"/>
              </p:cNvSpPr>
              <p:nvPr/>
            </p:nvSpPr>
            <p:spPr bwMode="auto">
              <a:xfrm>
                <a:off x="1305" y="318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77" name="Oval 88"/>
              <p:cNvSpPr>
                <a:spLocks noChangeArrowheads="1"/>
              </p:cNvSpPr>
              <p:nvPr/>
            </p:nvSpPr>
            <p:spPr bwMode="auto">
              <a:xfrm>
                <a:off x="1424" y="3263"/>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78" name="Oval 89"/>
              <p:cNvSpPr>
                <a:spLocks noChangeArrowheads="1"/>
              </p:cNvSpPr>
              <p:nvPr/>
            </p:nvSpPr>
            <p:spPr bwMode="auto">
              <a:xfrm>
                <a:off x="1543" y="3302"/>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79" name="Oval 90"/>
              <p:cNvSpPr>
                <a:spLocks noChangeArrowheads="1"/>
              </p:cNvSpPr>
              <p:nvPr/>
            </p:nvSpPr>
            <p:spPr bwMode="auto">
              <a:xfrm>
                <a:off x="1663" y="3342"/>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0" name="Oval 91"/>
              <p:cNvSpPr>
                <a:spLocks noChangeArrowheads="1"/>
              </p:cNvSpPr>
              <p:nvPr/>
            </p:nvSpPr>
            <p:spPr bwMode="auto">
              <a:xfrm>
                <a:off x="1782" y="3302"/>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1" name="Oval 92"/>
              <p:cNvSpPr>
                <a:spLocks noChangeArrowheads="1"/>
              </p:cNvSpPr>
              <p:nvPr/>
            </p:nvSpPr>
            <p:spPr bwMode="auto">
              <a:xfrm>
                <a:off x="1902" y="3302"/>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2" name="Oval 93"/>
              <p:cNvSpPr>
                <a:spLocks noChangeArrowheads="1"/>
              </p:cNvSpPr>
              <p:nvPr/>
            </p:nvSpPr>
            <p:spPr bwMode="auto">
              <a:xfrm>
                <a:off x="2140" y="318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3" name="Oval 94"/>
              <p:cNvSpPr>
                <a:spLocks noChangeArrowheads="1"/>
              </p:cNvSpPr>
              <p:nvPr/>
            </p:nvSpPr>
            <p:spPr bwMode="auto">
              <a:xfrm>
                <a:off x="2300" y="2945"/>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4" name="Oval 95"/>
              <p:cNvSpPr>
                <a:spLocks noChangeArrowheads="1"/>
              </p:cNvSpPr>
              <p:nvPr/>
            </p:nvSpPr>
            <p:spPr bwMode="auto">
              <a:xfrm>
                <a:off x="2021" y="3263"/>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185" name="AutoShape 96"/>
              <p:cNvSpPr>
                <a:spLocks noChangeArrowheads="1"/>
              </p:cNvSpPr>
              <p:nvPr/>
            </p:nvSpPr>
            <p:spPr bwMode="auto">
              <a:xfrm rot="-3739222">
                <a:off x="2021" y="1833"/>
                <a:ext cx="350"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4 w 21600"/>
                  <a:gd name="T13" fmla="*/ 5380 h 21600"/>
                  <a:gd name="T14" fmla="*/ 18885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86" name="AutoShape 97"/>
              <p:cNvSpPr>
                <a:spLocks noChangeArrowheads="1"/>
              </p:cNvSpPr>
              <p:nvPr/>
            </p:nvSpPr>
            <p:spPr bwMode="auto">
              <a:xfrm rot="-9262190">
                <a:off x="826" y="2190"/>
                <a:ext cx="327"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9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87" name="AutoShape 98"/>
              <p:cNvSpPr>
                <a:spLocks noChangeArrowheads="1"/>
              </p:cNvSpPr>
              <p:nvPr/>
            </p:nvSpPr>
            <p:spPr bwMode="auto">
              <a:xfrm rot="7753639">
                <a:off x="1070" y="3298"/>
                <a:ext cx="339"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7 w 21600"/>
                  <a:gd name="T13" fmla="*/ 5380 h 21600"/>
                  <a:gd name="T14" fmla="*/ 18924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188" name="AutoShape 99"/>
              <p:cNvSpPr>
                <a:spLocks noChangeArrowheads="1"/>
              </p:cNvSpPr>
              <p:nvPr/>
            </p:nvSpPr>
            <p:spPr bwMode="auto">
              <a:xfrm rot="3103542">
                <a:off x="2064" y="3339"/>
                <a:ext cx="342"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47 w 21600"/>
                  <a:gd name="T13" fmla="*/ 5400 h 21600"/>
                  <a:gd name="T14" fmla="*/ 18884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grpSp>
      </p:grpSp>
      <p:sp>
        <p:nvSpPr>
          <p:cNvPr id="479" name="Rectangle: Rounded Corners 5"/>
          <p:cNvSpPr/>
          <p:nvPr/>
        </p:nvSpPr>
        <p:spPr>
          <a:xfrm>
            <a:off x="7330424" y="3936051"/>
            <a:ext cx="1550161" cy="1512168"/>
          </a:xfrm>
          <a:prstGeom prst="roundRect">
            <a:avLst/>
          </a:prstGeom>
          <a:noFill/>
          <a:ln w="28575">
            <a:solidFill>
              <a:schemeClr val="accent3"/>
            </a:solidFill>
          </a:ln>
        </p:spPr>
        <p:style>
          <a:lnRef idx="0">
            <a:scrgbClr r="0" g="0" b="0"/>
          </a:lnRef>
          <a:fillRef idx="0">
            <a:scrgbClr r="0" g="0" b="0"/>
          </a:fillRef>
          <a:effectRef idx="0">
            <a:scrgbClr r="0" g="0" b="0"/>
          </a:effectRef>
          <a:fontRef idx="minor">
            <a:schemeClr val="lt1"/>
          </a:fontRef>
        </p:style>
        <p:txBody>
          <a:bodyPr lIns="51435" tIns="25719" rIns="51435" bIns="25719" rtlCol="0" anchor="ctr"/>
          <a:lstStyle/>
          <a:p>
            <a:pPr algn="ctr" defTabSz="685648" eaLnBrk="0" fontAlgn="base" hangingPunct="0">
              <a:spcBef>
                <a:spcPct val="0"/>
              </a:spcBef>
              <a:spcAft>
                <a:spcPct val="0"/>
              </a:spcAft>
              <a:defRPr/>
            </a:pPr>
            <a:endParaRPr lang="en-GB" sz="1600" b="1"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p:txBody>
      </p:sp>
      <p:sp>
        <p:nvSpPr>
          <p:cNvPr id="480" name="Rectangle 479"/>
          <p:cNvSpPr/>
          <p:nvPr/>
        </p:nvSpPr>
        <p:spPr>
          <a:xfrm rot="5400000">
            <a:off x="7395257" y="4201119"/>
            <a:ext cx="658791" cy="5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481" name="Rectangle 480"/>
          <p:cNvSpPr/>
          <p:nvPr/>
        </p:nvSpPr>
        <p:spPr>
          <a:xfrm rot="5400000">
            <a:off x="7563956" y="4020641"/>
            <a:ext cx="369168" cy="7087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482" name="Rectangle 481"/>
          <p:cNvSpPr/>
          <p:nvPr/>
        </p:nvSpPr>
        <p:spPr>
          <a:xfrm>
            <a:off x="7489049" y="4187648"/>
            <a:ext cx="482400" cy="324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grpSp>
        <p:nvGrpSpPr>
          <p:cNvPr id="484" name="组合 494"/>
          <p:cNvGrpSpPr>
            <a:grpSpLocks/>
          </p:cNvGrpSpPr>
          <p:nvPr/>
        </p:nvGrpSpPr>
        <p:grpSpPr bwMode="auto">
          <a:xfrm>
            <a:off x="7549638" y="4205259"/>
            <a:ext cx="1112897" cy="1008059"/>
            <a:chOff x="1122363" y="2720975"/>
            <a:chExt cx="3349625" cy="3214688"/>
          </a:xfrm>
        </p:grpSpPr>
        <p:sp>
          <p:nvSpPr>
            <p:cNvPr id="485" name="AutoShape 2"/>
            <p:cNvSpPr>
              <a:spLocks noChangeArrowheads="1"/>
            </p:cNvSpPr>
            <p:nvPr/>
          </p:nvSpPr>
          <p:spPr bwMode="auto">
            <a:xfrm rot="10800000">
              <a:off x="1122363" y="4108450"/>
              <a:ext cx="541337" cy="4254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486" name="AutoShape 3"/>
            <p:cNvSpPr>
              <a:spLocks noChangeArrowheads="1"/>
            </p:cNvSpPr>
            <p:nvPr/>
          </p:nvSpPr>
          <p:spPr bwMode="auto">
            <a:xfrm rot="-5400000">
              <a:off x="2520157" y="2777331"/>
              <a:ext cx="539750" cy="427037"/>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grpSp>
          <p:nvGrpSpPr>
            <p:cNvPr id="487" name="Group 4"/>
            <p:cNvGrpSpPr>
              <a:grpSpLocks/>
            </p:cNvGrpSpPr>
            <p:nvPr/>
          </p:nvGrpSpPr>
          <p:grpSpPr bwMode="auto">
            <a:xfrm>
              <a:off x="1249364" y="2846391"/>
              <a:ext cx="3222626" cy="3089277"/>
              <a:chOff x="787" y="1793"/>
              <a:chExt cx="2030" cy="1946"/>
            </a:xfrm>
          </p:grpSpPr>
          <p:sp>
            <p:nvSpPr>
              <p:cNvPr id="488" name="Oval 5"/>
              <p:cNvSpPr>
                <a:spLocks noChangeArrowheads="1"/>
              </p:cNvSpPr>
              <p:nvPr/>
            </p:nvSpPr>
            <p:spPr bwMode="auto">
              <a:xfrm>
                <a:off x="1066" y="2071"/>
                <a:ext cx="1393" cy="1350"/>
              </a:xfrm>
              <a:prstGeom prst="ellipse">
                <a:avLst/>
              </a:prstGeom>
              <a:solidFill>
                <a:srgbClr val="D7AFFF">
                  <a:alpha val="8117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89" name="Oval 6"/>
              <p:cNvSpPr>
                <a:spLocks noChangeArrowheads="1"/>
              </p:cNvSpPr>
              <p:nvPr/>
            </p:nvSpPr>
            <p:spPr bwMode="auto">
              <a:xfrm>
                <a:off x="1185" y="2190"/>
                <a:ext cx="1155" cy="1112"/>
              </a:xfrm>
              <a:prstGeom prst="ellipse">
                <a:avLst/>
              </a:pr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0" name="Oval 7"/>
              <p:cNvSpPr>
                <a:spLocks noChangeArrowheads="1"/>
              </p:cNvSpPr>
              <p:nvPr/>
            </p:nvSpPr>
            <p:spPr bwMode="auto">
              <a:xfrm>
                <a:off x="1902" y="2906"/>
                <a:ext cx="79"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1" name="Oval 8"/>
              <p:cNvSpPr>
                <a:spLocks noChangeArrowheads="1"/>
              </p:cNvSpPr>
              <p:nvPr/>
            </p:nvSpPr>
            <p:spPr bwMode="auto">
              <a:xfrm>
                <a:off x="1385" y="3064"/>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2" name="Oval 9"/>
              <p:cNvSpPr>
                <a:spLocks noChangeArrowheads="1"/>
              </p:cNvSpPr>
              <p:nvPr/>
            </p:nvSpPr>
            <p:spPr bwMode="auto">
              <a:xfrm>
                <a:off x="1385" y="2349"/>
                <a:ext cx="79"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493" name="Oval 10"/>
              <p:cNvSpPr>
                <a:spLocks noChangeArrowheads="1"/>
              </p:cNvSpPr>
              <p:nvPr/>
            </p:nvSpPr>
            <p:spPr bwMode="auto">
              <a:xfrm>
                <a:off x="1305" y="298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4" name="Oval 11"/>
              <p:cNvSpPr>
                <a:spLocks noChangeArrowheads="1"/>
              </p:cNvSpPr>
              <p:nvPr/>
            </p:nvSpPr>
            <p:spPr bwMode="auto">
              <a:xfrm>
                <a:off x="1583"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5" name="Oval 12"/>
              <p:cNvSpPr>
                <a:spLocks noChangeArrowheads="1"/>
              </p:cNvSpPr>
              <p:nvPr/>
            </p:nvSpPr>
            <p:spPr bwMode="auto">
              <a:xfrm>
                <a:off x="1264" y="254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496" name="Oval 13"/>
              <p:cNvSpPr>
                <a:spLocks noChangeArrowheads="1"/>
              </p:cNvSpPr>
              <p:nvPr/>
            </p:nvSpPr>
            <p:spPr bwMode="auto">
              <a:xfrm>
                <a:off x="1305" y="242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497" name="Oval 14"/>
              <p:cNvSpPr>
                <a:spLocks noChangeArrowheads="1"/>
              </p:cNvSpPr>
              <p:nvPr/>
            </p:nvSpPr>
            <p:spPr bwMode="auto">
              <a:xfrm>
                <a:off x="1464" y="2270"/>
                <a:ext cx="79"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498" name="Oval 15"/>
              <p:cNvSpPr>
                <a:spLocks noChangeArrowheads="1"/>
              </p:cNvSpPr>
              <p:nvPr/>
            </p:nvSpPr>
            <p:spPr bwMode="auto">
              <a:xfrm>
                <a:off x="1822" y="2230"/>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499" name="Oval 16"/>
              <p:cNvSpPr>
                <a:spLocks noChangeArrowheads="1"/>
              </p:cNvSpPr>
              <p:nvPr/>
            </p:nvSpPr>
            <p:spPr bwMode="auto">
              <a:xfrm>
                <a:off x="1942" y="2270"/>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0" name="Oval 17"/>
              <p:cNvSpPr>
                <a:spLocks noChangeArrowheads="1"/>
              </p:cNvSpPr>
              <p:nvPr/>
            </p:nvSpPr>
            <p:spPr bwMode="auto">
              <a:xfrm>
                <a:off x="1702" y="2190"/>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1" name="Oval 18"/>
              <p:cNvSpPr>
                <a:spLocks noChangeArrowheads="1"/>
              </p:cNvSpPr>
              <p:nvPr/>
            </p:nvSpPr>
            <p:spPr bwMode="auto">
              <a:xfrm>
                <a:off x="2021" y="2349"/>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2" name="Oval 19"/>
              <p:cNvSpPr>
                <a:spLocks noChangeArrowheads="1"/>
              </p:cNvSpPr>
              <p:nvPr/>
            </p:nvSpPr>
            <p:spPr bwMode="auto">
              <a:xfrm>
                <a:off x="2101" y="242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3" name="Oval 20"/>
              <p:cNvSpPr>
                <a:spLocks noChangeArrowheads="1"/>
              </p:cNvSpPr>
              <p:nvPr/>
            </p:nvSpPr>
            <p:spPr bwMode="auto">
              <a:xfrm>
                <a:off x="2220" y="2588"/>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4" name="Oval 21"/>
              <p:cNvSpPr>
                <a:spLocks noChangeArrowheads="1"/>
              </p:cNvSpPr>
              <p:nvPr/>
            </p:nvSpPr>
            <p:spPr bwMode="auto">
              <a:xfrm>
                <a:off x="1424" y="2508"/>
                <a:ext cx="80" cy="80"/>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5" name="Oval 22"/>
              <p:cNvSpPr>
                <a:spLocks noChangeArrowheads="1"/>
              </p:cNvSpPr>
              <p:nvPr/>
            </p:nvSpPr>
            <p:spPr bwMode="auto">
              <a:xfrm>
                <a:off x="1504" y="3144"/>
                <a:ext cx="80" cy="79"/>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06" name="Oval 23"/>
              <p:cNvSpPr>
                <a:spLocks noChangeArrowheads="1"/>
              </p:cNvSpPr>
              <p:nvPr/>
            </p:nvSpPr>
            <p:spPr bwMode="auto">
              <a:xfrm>
                <a:off x="1623" y="3183"/>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07" name="Oval 24"/>
              <p:cNvSpPr>
                <a:spLocks noChangeArrowheads="1"/>
              </p:cNvSpPr>
              <p:nvPr/>
            </p:nvSpPr>
            <p:spPr bwMode="auto">
              <a:xfrm>
                <a:off x="1702"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08" name="Oval 25"/>
              <p:cNvSpPr>
                <a:spLocks noChangeArrowheads="1"/>
              </p:cNvSpPr>
              <p:nvPr/>
            </p:nvSpPr>
            <p:spPr bwMode="auto">
              <a:xfrm>
                <a:off x="1385" y="2865"/>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09" name="Oval 26"/>
              <p:cNvSpPr>
                <a:spLocks noChangeArrowheads="1"/>
              </p:cNvSpPr>
              <p:nvPr/>
            </p:nvSpPr>
            <p:spPr bwMode="auto">
              <a:xfrm>
                <a:off x="1305"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0" name="Oval 27"/>
              <p:cNvSpPr>
                <a:spLocks noChangeArrowheads="1"/>
              </p:cNvSpPr>
              <p:nvPr/>
            </p:nvSpPr>
            <p:spPr bwMode="auto">
              <a:xfrm>
                <a:off x="1225"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1" name="Oval 28"/>
              <p:cNvSpPr>
                <a:spLocks noChangeArrowheads="1"/>
              </p:cNvSpPr>
              <p:nvPr/>
            </p:nvSpPr>
            <p:spPr bwMode="auto">
              <a:xfrm>
                <a:off x="1583"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2" name="Oval 29"/>
              <p:cNvSpPr>
                <a:spLocks noChangeArrowheads="1"/>
              </p:cNvSpPr>
              <p:nvPr/>
            </p:nvSpPr>
            <p:spPr bwMode="auto">
              <a:xfrm>
                <a:off x="1822" y="3025"/>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3" name="Oval 30"/>
              <p:cNvSpPr>
                <a:spLocks noChangeArrowheads="1"/>
              </p:cNvSpPr>
              <p:nvPr/>
            </p:nvSpPr>
            <p:spPr bwMode="auto">
              <a:xfrm>
                <a:off x="1504"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4" name="Oval 31"/>
              <p:cNvSpPr>
                <a:spLocks noChangeArrowheads="1"/>
              </p:cNvSpPr>
              <p:nvPr/>
            </p:nvSpPr>
            <p:spPr bwMode="auto">
              <a:xfrm>
                <a:off x="1623"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5" name="Oval 32"/>
              <p:cNvSpPr>
                <a:spLocks noChangeArrowheads="1"/>
              </p:cNvSpPr>
              <p:nvPr/>
            </p:nvSpPr>
            <p:spPr bwMode="auto">
              <a:xfrm>
                <a:off x="1782" y="3183"/>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6" name="Oval 33"/>
              <p:cNvSpPr>
                <a:spLocks noChangeArrowheads="1"/>
              </p:cNvSpPr>
              <p:nvPr/>
            </p:nvSpPr>
            <p:spPr bwMode="auto">
              <a:xfrm>
                <a:off x="1902" y="2428"/>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7" name="Oval 34"/>
              <p:cNvSpPr>
                <a:spLocks noChangeArrowheads="1"/>
              </p:cNvSpPr>
              <p:nvPr/>
            </p:nvSpPr>
            <p:spPr bwMode="auto">
              <a:xfrm>
                <a:off x="1583" y="2230"/>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8" name="Oval 35"/>
              <p:cNvSpPr>
                <a:spLocks noChangeArrowheads="1"/>
              </p:cNvSpPr>
              <p:nvPr/>
            </p:nvSpPr>
            <p:spPr bwMode="auto">
              <a:xfrm>
                <a:off x="1543" y="2389"/>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19" name="Oval 36"/>
              <p:cNvSpPr>
                <a:spLocks noChangeArrowheads="1"/>
              </p:cNvSpPr>
              <p:nvPr/>
            </p:nvSpPr>
            <p:spPr bwMode="auto">
              <a:xfrm>
                <a:off x="1782" y="2389"/>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0" name="Oval 37"/>
              <p:cNvSpPr>
                <a:spLocks noChangeArrowheads="1"/>
              </p:cNvSpPr>
              <p:nvPr/>
            </p:nvSpPr>
            <p:spPr bwMode="auto">
              <a:xfrm>
                <a:off x="1385" y="2667"/>
                <a:ext cx="79"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1" name="Oval 38"/>
              <p:cNvSpPr>
                <a:spLocks noChangeArrowheads="1"/>
              </p:cNvSpPr>
              <p:nvPr/>
            </p:nvSpPr>
            <p:spPr bwMode="auto">
              <a:xfrm>
                <a:off x="1663" y="2349"/>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2" name="Oval 39"/>
              <p:cNvSpPr>
                <a:spLocks noChangeArrowheads="1"/>
              </p:cNvSpPr>
              <p:nvPr/>
            </p:nvSpPr>
            <p:spPr bwMode="auto">
              <a:xfrm>
                <a:off x="1981"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3" name="Oval 40"/>
              <p:cNvSpPr>
                <a:spLocks noChangeArrowheads="1"/>
              </p:cNvSpPr>
              <p:nvPr/>
            </p:nvSpPr>
            <p:spPr bwMode="auto">
              <a:xfrm>
                <a:off x="1743"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4" name="Oval 41"/>
              <p:cNvSpPr>
                <a:spLocks noChangeArrowheads="1"/>
              </p:cNvSpPr>
              <p:nvPr/>
            </p:nvSpPr>
            <p:spPr bwMode="auto">
              <a:xfrm>
                <a:off x="1623" y="2906"/>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5" name="Oval 42"/>
              <p:cNvSpPr>
                <a:spLocks noChangeArrowheads="1"/>
              </p:cNvSpPr>
              <p:nvPr/>
            </p:nvSpPr>
            <p:spPr bwMode="auto">
              <a:xfrm>
                <a:off x="1981" y="298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6" name="Oval 43"/>
              <p:cNvSpPr>
                <a:spLocks noChangeArrowheads="1"/>
              </p:cNvSpPr>
              <p:nvPr/>
            </p:nvSpPr>
            <p:spPr bwMode="auto">
              <a:xfrm>
                <a:off x="2021"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7" name="Oval 44"/>
              <p:cNvSpPr>
                <a:spLocks noChangeArrowheads="1"/>
              </p:cNvSpPr>
              <p:nvPr/>
            </p:nvSpPr>
            <p:spPr bwMode="auto">
              <a:xfrm>
                <a:off x="1504"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8" name="Oval 45"/>
              <p:cNvSpPr>
                <a:spLocks noChangeArrowheads="1"/>
              </p:cNvSpPr>
              <p:nvPr/>
            </p:nvSpPr>
            <p:spPr bwMode="auto">
              <a:xfrm>
                <a:off x="2220" y="270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29" name="Oval 46"/>
              <p:cNvSpPr>
                <a:spLocks noChangeArrowheads="1"/>
              </p:cNvSpPr>
              <p:nvPr/>
            </p:nvSpPr>
            <p:spPr bwMode="auto">
              <a:xfrm>
                <a:off x="2181"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0" name="Oval 47"/>
              <p:cNvSpPr>
                <a:spLocks noChangeArrowheads="1"/>
              </p:cNvSpPr>
              <p:nvPr/>
            </p:nvSpPr>
            <p:spPr bwMode="auto">
              <a:xfrm>
                <a:off x="1743" y="2508"/>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1" name="Oval 48"/>
              <p:cNvSpPr>
                <a:spLocks noChangeArrowheads="1"/>
              </p:cNvSpPr>
              <p:nvPr/>
            </p:nvSpPr>
            <p:spPr bwMode="auto">
              <a:xfrm>
                <a:off x="2181" y="294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2" name="Oval 49"/>
              <p:cNvSpPr>
                <a:spLocks noChangeArrowheads="1"/>
              </p:cNvSpPr>
              <p:nvPr/>
            </p:nvSpPr>
            <p:spPr bwMode="auto">
              <a:xfrm>
                <a:off x="1981" y="2667"/>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3" name="Oval 50"/>
              <p:cNvSpPr>
                <a:spLocks noChangeArrowheads="1"/>
              </p:cNvSpPr>
              <p:nvPr/>
            </p:nvSpPr>
            <p:spPr bwMode="auto">
              <a:xfrm>
                <a:off x="1663"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4" name="Oval 51"/>
              <p:cNvSpPr>
                <a:spLocks noChangeArrowheads="1"/>
              </p:cNvSpPr>
              <p:nvPr/>
            </p:nvSpPr>
            <p:spPr bwMode="auto">
              <a:xfrm>
                <a:off x="2061" y="3064"/>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5" name="Oval 52"/>
              <p:cNvSpPr>
                <a:spLocks noChangeArrowheads="1"/>
              </p:cNvSpPr>
              <p:nvPr/>
            </p:nvSpPr>
            <p:spPr bwMode="auto">
              <a:xfrm>
                <a:off x="2220" y="282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6" name="Oval 53"/>
              <p:cNvSpPr>
                <a:spLocks noChangeArrowheads="1"/>
              </p:cNvSpPr>
              <p:nvPr/>
            </p:nvSpPr>
            <p:spPr bwMode="auto">
              <a:xfrm>
                <a:off x="2140" y="2746"/>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7" name="Oval 54"/>
              <p:cNvSpPr>
                <a:spLocks noChangeArrowheads="1"/>
              </p:cNvSpPr>
              <p:nvPr/>
            </p:nvSpPr>
            <p:spPr bwMode="auto">
              <a:xfrm>
                <a:off x="1822"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8" name="Oval 55"/>
              <p:cNvSpPr>
                <a:spLocks noChangeArrowheads="1"/>
              </p:cNvSpPr>
              <p:nvPr/>
            </p:nvSpPr>
            <p:spPr bwMode="auto">
              <a:xfrm>
                <a:off x="1782" y="286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39" name="Oval 56"/>
              <p:cNvSpPr>
                <a:spLocks noChangeArrowheads="1"/>
              </p:cNvSpPr>
              <p:nvPr/>
            </p:nvSpPr>
            <p:spPr bwMode="auto">
              <a:xfrm>
                <a:off x="2101" y="2627"/>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0" name="Oval 57"/>
              <p:cNvSpPr>
                <a:spLocks noChangeArrowheads="1"/>
              </p:cNvSpPr>
              <p:nvPr/>
            </p:nvSpPr>
            <p:spPr bwMode="auto">
              <a:xfrm>
                <a:off x="1942" y="3144"/>
                <a:ext cx="80" cy="79"/>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1" name="Oval 58"/>
              <p:cNvSpPr>
                <a:spLocks noChangeArrowheads="1"/>
              </p:cNvSpPr>
              <p:nvPr/>
            </p:nvSpPr>
            <p:spPr bwMode="auto">
              <a:xfrm>
                <a:off x="1902" y="2746"/>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2" name="Oval 59"/>
              <p:cNvSpPr>
                <a:spLocks noChangeArrowheads="1"/>
              </p:cNvSpPr>
              <p:nvPr/>
            </p:nvSpPr>
            <p:spPr bwMode="auto">
              <a:xfrm>
                <a:off x="2260" y="2389"/>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3" name="Oval 60"/>
              <p:cNvSpPr>
                <a:spLocks noChangeArrowheads="1"/>
              </p:cNvSpPr>
              <p:nvPr/>
            </p:nvSpPr>
            <p:spPr bwMode="auto">
              <a:xfrm>
                <a:off x="2140" y="227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4" name="Oval 61"/>
              <p:cNvSpPr>
                <a:spLocks noChangeArrowheads="1"/>
              </p:cNvSpPr>
              <p:nvPr/>
            </p:nvSpPr>
            <p:spPr bwMode="auto">
              <a:xfrm>
                <a:off x="2061" y="219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5" name="Oval 62"/>
              <p:cNvSpPr>
                <a:spLocks noChangeArrowheads="1"/>
              </p:cNvSpPr>
              <p:nvPr/>
            </p:nvSpPr>
            <p:spPr bwMode="auto">
              <a:xfrm>
                <a:off x="2340" y="2547"/>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6" name="Oval 63"/>
              <p:cNvSpPr>
                <a:spLocks noChangeArrowheads="1"/>
              </p:cNvSpPr>
              <p:nvPr/>
            </p:nvSpPr>
            <p:spPr bwMode="auto">
              <a:xfrm>
                <a:off x="2340" y="2707"/>
                <a:ext cx="79"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7" name="Oval 64"/>
              <p:cNvSpPr>
                <a:spLocks noChangeArrowheads="1"/>
              </p:cNvSpPr>
              <p:nvPr/>
            </p:nvSpPr>
            <p:spPr bwMode="auto">
              <a:xfrm>
                <a:off x="2340" y="2826"/>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8" name="Oval 65"/>
              <p:cNvSpPr>
                <a:spLocks noChangeArrowheads="1"/>
              </p:cNvSpPr>
              <p:nvPr/>
            </p:nvSpPr>
            <p:spPr bwMode="auto">
              <a:xfrm>
                <a:off x="2260" y="3064"/>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49" name="Oval 66"/>
              <p:cNvSpPr>
                <a:spLocks noChangeArrowheads="1"/>
              </p:cNvSpPr>
              <p:nvPr/>
            </p:nvSpPr>
            <p:spPr bwMode="auto">
              <a:xfrm>
                <a:off x="1225" y="310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0" name="Oval 67"/>
              <p:cNvSpPr>
                <a:spLocks noChangeArrowheads="1"/>
              </p:cNvSpPr>
              <p:nvPr/>
            </p:nvSpPr>
            <p:spPr bwMode="auto">
              <a:xfrm>
                <a:off x="1145" y="2984"/>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1" name="Oval 68"/>
              <p:cNvSpPr>
                <a:spLocks noChangeArrowheads="1"/>
              </p:cNvSpPr>
              <p:nvPr/>
            </p:nvSpPr>
            <p:spPr bwMode="auto">
              <a:xfrm>
                <a:off x="1105" y="2865"/>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2" name="Oval 69"/>
              <p:cNvSpPr>
                <a:spLocks noChangeArrowheads="1"/>
              </p:cNvSpPr>
              <p:nvPr/>
            </p:nvSpPr>
            <p:spPr bwMode="auto">
              <a:xfrm>
                <a:off x="1902" y="2151"/>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3" name="Oval 70"/>
              <p:cNvSpPr>
                <a:spLocks noChangeArrowheads="1"/>
              </p:cNvSpPr>
              <p:nvPr/>
            </p:nvSpPr>
            <p:spPr bwMode="auto">
              <a:xfrm>
                <a:off x="1105" y="2746"/>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4" name="Oval 71"/>
              <p:cNvSpPr>
                <a:spLocks noChangeArrowheads="1"/>
              </p:cNvSpPr>
              <p:nvPr/>
            </p:nvSpPr>
            <p:spPr bwMode="auto">
              <a:xfrm>
                <a:off x="1105" y="2627"/>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5" name="Oval 72"/>
              <p:cNvSpPr>
                <a:spLocks noChangeArrowheads="1"/>
              </p:cNvSpPr>
              <p:nvPr/>
            </p:nvSpPr>
            <p:spPr bwMode="auto">
              <a:xfrm>
                <a:off x="1145" y="2508"/>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6" name="Oval 73"/>
              <p:cNvSpPr>
                <a:spLocks noChangeArrowheads="1"/>
              </p:cNvSpPr>
              <p:nvPr/>
            </p:nvSpPr>
            <p:spPr bwMode="auto">
              <a:xfrm>
                <a:off x="1185" y="2389"/>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7" name="Oval 74"/>
              <p:cNvSpPr>
                <a:spLocks noChangeArrowheads="1"/>
              </p:cNvSpPr>
              <p:nvPr/>
            </p:nvSpPr>
            <p:spPr bwMode="auto">
              <a:xfrm>
                <a:off x="1264" y="227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8" name="Oval 75"/>
              <p:cNvSpPr>
                <a:spLocks noChangeArrowheads="1"/>
              </p:cNvSpPr>
              <p:nvPr/>
            </p:nvSpPr>
            <p:spPr bwMode="auto">
              <a:xfrm>
                <a:off x="1344" y="2190"/>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59" name="Oval 76"/>
              <p:cNvSpPr>
                <a:spLocks noChangeArrowheads="1"/>
              </p:cNvSpPr>
              <p:nvPr/>
            </p:nvSpPr>
            <p:spPr bwMode="auto">
              <a:xfrm>
                <a:off x="1464" y="2151"/>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60" name="Oval 77"/>
              <p:cNvSpPr>
                <a:spLocks noChangeArrowheads="1"/>
              </p:cNvSpPr>
              <p:nvPr/>
            </p:nvSpPr>
            <p:spPr bwMode="auto">
              <a:xfrm>
                <a:off x="1623" y="2111"/>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61" name="Oval 78"/>
              <p:cNvSpPr>
                <a:spLocks noChangeArrowheads="1"/>
              </p:cNvSpPr>
              <p:nvPr/>
            </p:nvSpPr>
            <p:spPr bwMode="auto">
              <a:xfrm>
                <a:off x="1782" y="2111"/>
                <a:ext cx="80" cy="79"/>
              </a:xfrm>
              <a:prstGeom prst="ellipse">
                <a:avLst/>
              </a:prstGeom>
              <a:gradFill rotWithShape="1">
                <a:gsLst>
                  <a:gs pos="0">
                    <a:srgbClr val="990099"/>
                  </a:gs>
                  <a:gs pos="100000">
                    <a:srgbClr val="D7AFFF">
                      <a:alpha val="14000"/>
                    </a:srgbClr>
                  </a:gs>
                </a:gsLst>
                <a:path path="shape">
                  <a:fillToRect l="50000" t="50000" r="50000" b="50000"/>
                </a:path>
              </a:gra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62" name="AutoShape 79"/>
              <p:cNvSpPr>
                <a:spLocks noChangeArrowheads="1"/>
              </p:cNvSpPr>
              <p:nvPr/>
            </p:nvSpPr>
            <p:spPr bwMode="auto">
              <a:xfrm>
                <a:off x="2459" y="2588"/>
                <a:ext cx="358"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9 w 21600"/>
                  <a:gd name="T13" fmla="*/ 5400 h 21600"/>
                  <a:gd name="T14" fmla="*/ 18885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3" name="AutoShape 80"/>
              <p:cNvSpPr>
                <a:spLocks noChangeArrowheads="1"/>
              </p:cNvSpPr>
              <p:nvPr/>
            </p:nvSpPr>
            <p:spPr bwMode="auto">
              <a:xfrm rot="-2095551">
                <a:off x="2340" y="2151"/>
                <a:ext cx="351"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85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4" name="AutoShape 81"/>
              <p:cNvSpPr>
                <a:spLocks noChangeArrowheads="1"/>
              </p:cNvSpPr>
              <p:nvPr/>
            </p:nvSpPr>
            <p:spPr bwMode="auto">
              <a:xfrm rot="1775881">
                <a:off x="2379" y="3025"/>
                <a:ext cx="343"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1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5" name="AutoShape 82"/>
              <p:cNvSpPr>
                <a:spLocks noChangeArrowheads="1"/>
              </p:cNvSpPr>
              <p:nvPr/>
            </p:nvSpPr>
            <p:spPr bwMode="auto">
              <a:xfrm rot="9323005">
                <a:off x="787" y="2984"/>
                <a:ext cx="340"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7 w 21600"/>
                  <a:gd name="T13" fmla="*/ 5400 h 21600"/>
                  <a:gd name="T14" fmla="*/ 18868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6" name="AutoShape 83"/>
              <p:cNvSpPr>
                <a:spLocks noChangeArrowheads="1"/>
              </p:cNvSpPr>
              <p:nvPr/>
            </p:nvSpPr>
            <p:spPr bwMode="auto">
              <a:xfrm rot="5400000">
                <a:off x="1599" y="3445"/>
                <a:ext cx="318"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6 w 21600"/>
                  <a:gd name="T13" fmla="*/ 5380 h 21600"/>
                  <a:gd name="T14" fmla="*/ 18883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7" name="AutoShape 84"/>
              <p:cNvSpPr>
                <a:spLocks noChangeArrowheads="1"/>
              </p:cNvSpPr>
              <p:nvPr/>
            </p:nvSpPr>
            <p:spPr bwMode="auto">
              <a:xfrm rot="-7297549">
                <a:off x="1117" y="1900"/>
                <a:ext cx="326"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9 w 21600"/>
                  <a:gd name="T13" fmla="*/ 5380 h 21600"/>
                  <a:gd name="T14" fmla="*/ 18883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68" name="Oval 85"/>
              <p:cNvSpPr>
                <a:spLocks noChangeArrowheads="1"/>
              </p:cNvSpPr>
              <p:nvPr/>
            </p:nvSpPr>
            <p:spPr bwMode="auto">
              <a:xfrm>
                <a:off x="1464" y="2984"/>
                <a:ext cx="79"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69" name="Oval 86"/>
              <p:cNvSpPr>
                <a:spLocks noChangeArrowheads="1"/>
              </p:cNvSpPr>
              <p:nvPr/>
            </p:nvSpPr>
            <p:spPr bwMode="auto">
              <a:xfrm>
                <a:off x="1264" y="2865"/>
                <a:ext cx="80" cy="80"/>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0" name="Oval 87"/>
              <p:cNvSpPr>
                <a:spLocks noChangeArrowheads="1"/>
              </p:cNvSpPr>
              <p:nvPr/>
            </p:nvSpPr>
            <p:spPr bwMode="auto">
              <a:xfrm>
                <a:off x="1305" y="318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1" name="Oval 88"/>
              <p:cNvSpPr>
                <a:spLocks noChangeArrowheads="1"/>
              </p:cNvSpPr>
              <p:nvPr/>
            </p:nvSpPr>
            <p:spPr bwMode="auto">
              <a:xfrm>
                <a:off x="1424" y="3263"/>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2" name="Oval 89"/>
              <p:cNvSpPr>
                <a:spLocks noChangeArrowheads="1"/>
              </p:cNvSpPr>
              <p:nvPr/>
            </p:nvSpPr>
            <p:spPr bwMode="auto">
              <a:xfrm>
                <a:off x="1543" y="3302"/>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3" name="Oval 90"/>
              <p:cNvSpPr>
                <a:spLocks noChangeArrowheads="1"/>
              </p:cNvSpPr>
              <p:nvPr/>
            </p:nvSpPr>
            <p:spPr bwMode="auto">
              <a:xfrm>
                <a:off x="1663" y="3342"/>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4" name="Oval 91"/>
              <p:cNvSpPr>
                <a:spLocks noChangeArrowheads="1"/>
              </p:cNvSpPr>
              <p:nvPr/>
            </p:nvSpPr>
            <p:spPr bwMode="auto">
              <a:xfrm>
                <a:off x="1782" y="3302"/>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5" name="Oval 92"/>
              <p:cNvSpPr>
                <a:spLocks noChangeArrowheads="1"/>
              </p:cNvSpPr>
              <p:nvPr/>
            </p:nvSpPr>
            <p:spPr bwMode="auto">
              <a:xfrm>
                <a:off x="1902" y="3302"/>
                <a:ext cx="79"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6" name="Oval 93"/>
              <p:cNvSpPr>
                <a:spLocks noChangeArrowheads="1"/>
              </p:cNvSpPr>
              <p:nvPr/>
            </p:nvSpPr>
            <p:spPr bwMode="auto">
              <a:xfrm>
                <a:off x="2140" y="3183"/>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7" name="Oval 94"/>
              <p:cNvSpPr>
                <a:spLocks noChangeArrowheads="1"/>
              </p:cNvSpPr>
              <p:nvPr/>
            </p:nvSpPr>
            <p:spPr bwMode="auto">
              <a:xfrm>
                <a:off x="2300" y="2945"/>
                <a:ext cx="80" cy="80"/>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8" name="Oval 95"/>
              <p:cNvSpPr>
                <a:spLocks noChangeArrowheads="1"/>
              </p:cNvSpPr>
              <p:nvPr/>
            </p:nvSpPr>
            <p:spPr bwMode="auto">
              <a:xfrm>
                <a:off x="2021" y="3263"/>
                <a:ext cx="80" cy="79"/>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79" name="AutoShape 96"/>
              <p:cNvSpPr>
                <a:spLocks noChangeArrowheads="1"/>
              </p:cNvSpPr>
              <p:nvPr/>
            </p:nvSpPr>
            <p:spPr bwMode="auto">
              <a:xfrm rot="-3739222">
                <a:off x="2021" y="1833"/>
                <a:ext cx="350"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4 w 21600"/>
                  <a:gd name="T13" fmla="*/ 5380 h 21600"/>
                  <a:gd name="T14" fmla="*/ 18885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80" name="AutoShape 97"/>
              <p:cNvSpPr>
                <a:spLocks noChangeArrowheads="1"/>
              </p:cNvSpPr>
              <p:nvPr/>
            </p:nvSpPr>
            <p:spPr bwMode="auto">
              <a:xfrm rot="-9262190">
                <a:off x="826" y="2190"/>
                <a:ext cx="327"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9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81" name="AutoShape 98"/>
              <p:cNvSpPr>
                <a:spLocks noChangeArrowheads="1"/>
              </p:cNvSpPr>
              <p:nvPr/>
            </p:nvSpPr>
            <p:spPr bwMode="auto">
              <a:xfrm rot="7753639">
                <a:off x="1070" y="3298"/>
                <a:ext cx="339" cy="269"/>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7 w 21600"/>
                  <a:gd name="T13" fmla="*/ 5380 h 21600"/>
                  <a:gd name="T14" fmla="*/ 18924 w 21600"/>
                  <a:gd name="T15" fmla="*/ 1622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582" name="AutoShape 99"/>
              <p:cNvSpPr>
                <a:spLocks noChangeArrowheads="1"/>
              </p:cNvSpPr>
              <p:nvPr/>
            </p:nvSpPr>
            <p:spPr bwMode="auto">
              <a:xfrm rot="3103542">
                <a:off x="2064" y="3339"/>
                <a:ext cx="342" cy="2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47 w 21600"/>
                  <a:gd name="T13" fmla="*/ 5400 h 21600"/>
                  <a:gd name="T14" fmla="*/ 18884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grpSp>
      </p:grpSp>
      <p:sp>
        <p:nvSpPr>
          <p:cNvPr id="583" name="Circle: Hollow 582"/>
          <p:cNvSpPr/>
          <p:nvPr/>
        </p:nvSpPr>
        <p:spPr>
          <a:xfrm>
            <a:off x="5145357" y="4318337"/>
            <a:ext cx="1350836" cy="1276716"/>
          </a:xfrm>
          <a:prstGeom prst="donut">
            <a:avLst>
              <a:gd name="adj" fmla="val 20885"/>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444492"/>
              </a:solidFill>
            </a:endParaRPr>
          </a:p>
        </p:txBody>
      </p:sp>
      <p:sp>
        <p:nvSpPr>
          <p:cNvPr id="585" name="Arrow: Right 14"/>
          <p:cNvSpPr/>
          <p:nvPr/>
        </p:nvSpPr>
        <p:spPr>
          <a:xfrm>
            <a:off x="6893373" y="4449123"/>
            <a:ext cx="278516" cy="315648"/>
          </a:xfrm>
          <a:prstGeom prst="chevron">
            <a:avLst/>
          </a:prstGeom>
          <a:solidFill>
            <a:schemeClr val="accent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87" name="Rectangle 586"/>
          <p:cNvSpPr/>
          <p:nvPr/>
        </p:nvSpPr>
        <p:spPr>
          <a:xfrm>
            <a:off x="5216935" y="1677986"/>
            <a:ext cx="475200" cy="4860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FFFFFF"/>
              </a:solidFill>
            </a:endParaRPr>
          </a:p>
        </p:txBody>
      </p:sp>
      <p:sp>
        <p:nvSpPr>
          <p:cNvPr id="589" name="Rectangle: Rounded Corners 5"/>
          <p:cNvSpPr/>
          <p:nvPr/>
        </p:nvSpPr>
        <p:spPr>
          <a:xfrm>
            <a:off x="7340517" y="1037647"/>
            <a:ext cx="1521011" cy="1344875"/>
          </a:xfrm>
          <a:prstGeom prst="roundRect">
            <a:avLst/>
          </a:prstGeom>
          <a:noFill/>
          <a:ln w="28575">
            <a:solidFill>
              <a:schemeClr val="accent2"/>
            </a:solidFill>
          </a:ln>
        </p:spPr>
        <p:style>
          <a:lnRef idx="0">
            <a:scrgbClr r="0" g="0" b="0"/>
          </a:lnRef>
          <a:fillRef idx="0">
            <a:scrgbClr r="0" g="0" b="0"/>
          </a:fillRef>
          <a:effectRef idx="0">
            <a:scrgbClr r="0" g="0" b="0"/>
          </a:effectRef>
          <a:fontRef idx="minor">
            <a:schemeClr val="lt1"/>
          </a:fontRef>
        </p:style>
        <p:txBody>
          <a:bodyPr lIns="51435" tIns="25719" rIns="51435" bIns="25719" rtlCol="0" anchor="ctr"/>
          <a:lstStyle/>
          <a:p>
            <a:pPr algn="ctr" defTabSz="685648" eaLnBrk="0" fontAlgn="base" hangingPunct="0">
              <a:spcBef>
                <a:spcPct val="0"/>
              </a:spcBef>
              <a:spcAft>
                <a:spcPct val="0"/>
              </a:spcAft>
              <a:defRPr/>
            </a:pPr>
            <a:endParaRPr lang="en-GB" sz="1600" b="1"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p:txBody>
      </p:sp>
      <p:sp>
        <p:nvSpPr>
          <p:cNvPr id="590" name="Arrow: Right 14"/>
          <p:cNvSpPr/>
          <p:nvPr/>
        </p:nvSpPr>
        <p:spPr>
          <a:xfrm>
            <a:off x="6841385" y="1600093"/>
            <a:ext cx="278516" cy="315648"/>
          </a:xfrm>
          <a:prstGeom prst="chevron">
            <a:avLst/>
          </a:prstGeom>
          <a:solidFill>
            <a:schemeClr val="accent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591" name="Group 103"/>
          <p:cNvGrpSpPr>
            <a:grpSpLocks/>
          </p:cNvGrpSpPr>
          <p:nvPr/>
        </p:nvGrpSpPr>
        <p:grpSpPr bwMode="auto">
          <a:xfrm>
            <a:off x="5384963" y="1714027"/>
            <a:ext cx="834917" cy="650096"/>
            <a:chOff x="3484" y="1991"/>
            <a:chExt cx="1543" cy="1557"/>
          </a:xfrm>
        </p:grpSpPr>
        <p:sp>
          <p:nvSpPr>
            <p:cNvPr id="592" name="Oval 104"/>
            <p:cNvSpPr>
              <a:spLocks noChangeArrowheads="1"/>
            </p:cNvSpPr>
            <p:nvPr/>
          </p:nvSpPr>
          <p:spPr bwMode="auto">
            <a:xfrm>
              <a:off x="3815" y="2333"/>
              <a:ext cx="882" cy="911"/>
            </a:xfrm>
            <a:prstGeom prst="ellipse">
              <a:avLst/>
            </a:prstGeom>
            <a:solidFill>
              <a:srgbClr val="D7AFFF">
                <a:alpha val="8117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3" name="Oval 105"/>
            <p:cNvSpPr>
              <a:spLocks noChangeArrowheads="1"/>
            </p:cNvSpPr>
            <p:nvPr/>
          </p:nvSpPr>
          <p:spPr bwMode="auto">
            <a:xfrm>
              <a:off x="3925" y="2447"/>
              <a:ext cx="661" cy="68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4" name="Oval 106"/>
            <p:cNvSpPr>
              <a:spLocks noChangeArrowheads="1"/>
            </p:cNvSpPr>
            <p:nvPr/>
          </p:nvSpPr>
          <p:spPr bwMode="auto">
            <a:xfrm>
              <a:off x="396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5" name="Oval 107"/>
            <p:cNvSpPr>
              <a:spLocks noChangeArrowheads="1"/>
            </p:cNvSpPr>
            <p:nvPr/>
          </p:nvSpPr>
          <p:spPr bwMode="auto">
            <a:xfrm>
              <a:off x="3998"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6" name="Oval 108"/>
            <p:cNvSpPr>
              <a:spLocks noChangeArrowheads="1"/>
            </p:cNvSpPr>
            <p:nvPr/>
          </p:nvSpPr>
          <p:spPr bwMode="auto">
            <a:xfrm>
              <a:off x="4109" y="2485"/>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597" name="Oval 109"/>
            <p:cNvSpPr>
              <a:spLocks noChangeArrowheads="1"/>
            </p:cNvSpPr>
            <p:nvPr/>
          </p:nvSpPr>
          <p:spPr bwMode="auto">
            <a:xfrm>
              <a:off x="3925"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8" name="Oval 110"/>
            <p:cNvSpPr>
              <a:spLocks noChangeArrowheads="1"/>
            </p:cNvSpPr>
            <p:nvPr/>
          </p:nvSpPr>
          <p:spPr bwMode="auto">
            <a:xfrm>
              <a:off x="3925"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599" name="Oval 111"/>
            <p:cNvSpPr>
              <a:spLocks noChangeArrowheads="1"/>
            </p:cNvSpPr>
            <p:nvPr/>
          </p:nvSpPr>
          <p:spPr bwMode="auto">
            <a:xfrm>
              <a:off x="3962"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00" name="Oval 112"/>
            <p:cNvSpPr>
              <a:spLocks noChangeArrowheads="1"/>
            </p:cNvSpPr>
            <p:nvPr/>
          </p:nvSpPr>
          <p:spPr bwMode="auto">
            <a:xfrm>
              <a:off x="4036" y="2523"/>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1" name="Oval 113"/>
            <p:cNvSpPr>
              <a:spLocks noChangeArrowheads="1"/>
            </p:cNvSpPr>
            <p:nvPr/>
          </p:nvSpPr>
          <p:spPr bwMode="auto">
            <a:xfrm>
              <a:off x="4182" y="2447"/>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2" name="Oval 114"/>
            <p:cNvSpPr>
              <a:spLocks noChangeArrowheads="1"/>
            </p:cNvSpPr>
            <p:nvPr/>
          </p:nvSpPr>
          <p:spPr bwMode="auto">
            <a:xfrm>
              <a:off x="4256" y="2447"/>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3" name="Oval 115"/>
            <p:cNvSpPr>
              <a:spLocks noChangeArrowheads="1"/>
            </p:cNvSpPr>
            <p:nvPr/>
          </p:nvSpPr>
          <p:spPr bwMode="auto">
            <a:xfrm>
              <a:off x="4330" y="2485"/>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4" name="Oval 116"/>
            <p:cNvSpPr>
              <a:spLocks noChangeArrowheads="1"/>
            </p:cNvSpPr>
            <p:nvPr/>
          </p:nvSpPr>
          <p:spPr bwMode="auto">
            <a:xfrm>
              <a:off x="4403" y="2523"/>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5" name="Oval 117"/>
            <p:cNvSpPr>
              <a:spLocks noChangeArrowheads="1"/>
            </p:cNvSpPr>
            <p:nvPr/>
          </p:nvSpPr>
          <p:spPr bwMode="auto">
            <a:xfrm>
              <a:off x="4476" y="2599"/>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6" name="Oval 118"/>
            <p:cNvSpPr>
              <a:spLocks noChangeArrowheads="1"/>
            </p:cNvSpPr>
            <p:nvPr/>
          </p:nvSpPr>
          <p:spPr bwMode="auto">
            <a:xfrm>
              <a:off x="4513" y="2675"/>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7" name="Oval 119"/>
            <p:cNvSpPr>
              <a:spLocks noChangeArrowheads="1"/>
            </p:cNvSpPr>
            <p:nvPr/>
          </p:nvSpPr>
          <p:spPr bwMode="auto">
            <a:xfrm>
              <a:off x="4513" y="2751"/>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8" name="Oval 120"/>
            <p:cNvSpPr>
              <a:spLocks noChangeArrowheads="1"/>
            </p:cNvSpPr>
            <p:nvPr/>
          </p:nvSpPr>
          <p:spPr bwMode="auto">
            <a:xfrm>
              <a:off x="4440" y="2751"/>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09" name="Oval 121"/>
            <p:cNvSpPr>
              <a:spLocks noChangeArrowheads="1"/>
            </p:cNvSpPr>
            <p:nvPr/>
          </p:nvSpPr>
          <p:spPr bwMode="auto">
            <a:xfrm>
              <a:off x="4072" y="3016"/>
              <a:ext cx="74" cy="77"/>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10" name="Oval 122"/>
            <p:cNvSpPr>
              <a:spLocks noChangeArrowheads="1"/>
            </p:cNvSpPr>
            <p:nvPr/>
          </p:nvSpPr>
          <p:spPr bwMode="auto">
            <a:xfrm>
              <a:off x="4109"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1" name="Oval 123"/>
            <p:cNvSpPr>
              <a:spLocks noChangeArrowheads="1"/>
            </p:cNvSpPr>
            <p:nvPr/>
          </p:nvSpPr>
          <p:spPr bwMode="auto">
            <a:xfrm>
              <a:off x="3998"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2" name="Oval 124"/>
            <p:cNvSpPr>
              <a:spLocks noChangeArrowheads="1"/>
            </p:cNvSpPr>
            <p:nvPr/>
          </p:nvSpPr>
          <p:spPr bwMode="auto">
            <a:xfrm>
              <a:off x="3998"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3" name="Oval 125"/>
            <p:cNvSpPr>
              <a:spLocks noChangeArrowheads="1"/>
            </p:cNvSpPr>
            <p:nvPr/>
          </p:nvSpPr>
          <p:spPr bwMode="auto">
            <a:xfrm>
              <a:off x="4036" y="263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4" name="Oval 126"/>
            <p:cNvSpPr>
              <a:spLocks noChangeArrowheads="1"/>
            </p:cNvSpPr>
            <p:nvPr/>
          </p:nvSpPr>
          <p:spPr bwMode="auto">
            <a:xfrm>
              <a:off x="4109" y="256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5" name="Oval 127"/>
            <p:cNvSpPr>
              <a:spLocks noChangeArrowheads="1"/>
            </p:cNvSpPr>
            <p:nvPr/>
          </p:nvSpPr>
          <p:spPr bwMode="auto">
            <a:xfrm>
              <a:off x="4182" y="252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6" name="Oval 128"/>
            <p:cNvSpPr>
              <a:spLocks noChangeArrowheads="1"/>
            </p:cNvSpPr>
            <p:nvPr/>
          </p:nvSpPr>
          <p:spPr bwMode="auto">
            <a:xfrm>
              <a:off x="407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7" name="Oval 129"/>
            <p:cNvSpPr>
              <a:spLocks noChangeArrowheads="1"/>
            </p:cNvSpPr>
            <p:nvPr/>
          </p:nvSpPr>
          <p:spPr bwMode="auto">
            <a:xfrm>
              <a:off x="4072"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8" name="Oval 130"/>
            <p:cNvSpPr>
              <a:spLocks noChangeArrowheads="1"/>
            </p:cNvSpPr>
            <p:nvPr/>
          </p:nvSpPr>
          <p:spPr bwMode="auto">
            <a:xfrm>
              <a:off x="4109"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19" name="Oval 131"/>
            <p:cNvSpPr>
              <a:spLocks noChangeArrowheads="1"/>
            </p:cNvSpPr>
            <p:nvPr/>
          </p:nvSpPr>
          <p:spPr bwMode="auto">
            <a:xfrm>
              <a:off x="4146" y="301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0" name="Oval 132"/>
            <p:cNvSpPr>
              <a:spLocks noChangeArrowheads="1"/>
            </p:cNvSpPr>
            <p:nvPr/>
          </p:nvSpPr>
          <p:spPr bwMode="auto">
            <a:xfrm>
              <a:off x="4182"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1" name="Oval 133"/>
            <p:cNvSpPr>
              <a:spLocks noChangeArrowheads="1"/>
            </p:cNvSpPr>
            <p:nvPr/>
          </p:nvSpPr>
          <p:spPr bwMode="auto">
            <a:xfrm>
              <a:off x="4256" y="252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2" name="Oval 134"/>
            <p:cNvSpPr>
              <a:spLocks noChangeArrowheads="1"/>
            </p:cNvSpPr>
            <p:nvPr/>
          </p:nvSpPr>
          <p:spPr bwMode="auto">
            <a:xfrm>
              <a:off x="4330" y="2561"/>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3" name="Oval 135"/>
            <p:cNvSpPr>
              <a:spLocks noChangeArrowheads="1"/>
            </p:cNvSpPr>
            <p:nvPr/>
          </p:nvSpPr>
          <p:spPr bwMode="auto">
            <a:xfrm>
              <a:off x="4256"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4" name="Oval 136"/>
            <p:cNvSpPr>
              <a:spLocks noChangeArrowheads="1"/>
            </p:cNvSpPr>
            <p:nvPr/>
          </p:nvSpPr>
          <p:spPr bwMode="auto">
            <a:xfrm>
              <a:off x="418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5" name="Oval 137"/>
            <p:cNvSpPr>
              <a:spLocks noChangeArrowheads="1"/>
            </p:cNvSpPr>
            <p:nvPr/>
          </p:nvSpPr>
          <p:spPr bwMode="auto">
            <a:xfrm>
              <a:off x="4330" y="263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6" name="Oval 138"/>
            <p:cNvSpPr>
              <a:spLocks noChangeArrowheads="1"/>
            </p:cNvSpPr>
            <p:nvPr/>
          </p:nvSpPr>
          <p:spPr bwMode="auto">
            <a:xfrm>
              <a:off x="4256"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7" name="Oval 139"/>
            <p:cNvSpPr>
              <a:spLocks noChangeArrowheads="1"/>
            </p:cNvSpPr>
            <p:nvPr/>
          </p:nvSpPr>
          <p:spPr bwMode="auto">
            <a:xfrm>
              <a:off x="4146" y="2751"/>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8" name="Oval 140"/>
            <p:cNvSpPr>
              <a:spLocks noChangeArrowheads="1"/>
            </p:cNvSpPr>
            <p:nvPr/>
          </p:nvSpPr>
          <p:spPr bwMode="auto">
            <a:xfrm>
              <a:off x="4146" y="282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29" name="Oval 141"/>
            <p:cNvSpPr>
              <a:spLocks noChangeArrowheads="1"/>
            </p:cNvSpPr>
            <p:nvPr/>
          </p:nvSpPr>
          <p:spPr bwMode="auto">
            <a:xfrm>
              <a:off x="4182"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0" name="Oval 142"/>
            <p:cNvSpPr>
              <a:spLocks noChangeArrowheads="1"/>
            </p:cNvSpPr>
            <p:nvPr/>
          </p:nvSpPr>
          <p:spPr bwMode="auto">
            <a:xfrm>
              <a:off x="418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1" name="Oval 143"/>
            <p:cNvSpPr>
              <a:spLocks noChangeArrowheads="1"/>
            </p:cNvSpPr>
            <p:nvPr/>
          </p:nvSpPr>
          <p:spPr bwMode="auto">
            <a:xfrm>
              <a:off x="4219"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2" name="Oval 145"/>
            <p:cNvSpPr>
              <a:spLocks noChangeArrowheads="1"/>
            </p:cNvSpPr>
            <p:nvPr/>
          </p:nvSpPr>
          <p:spPr bwMode="auto">
            <a:xfrm>
              <a:off x="4440" y="2675"/>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3" name="Oval 146"/>
            <p:cNvSpPr>
              <a:spLocks noChangeArrowheads="1"/>
            </p:cNvSpPr>
            <p:nvPr/>
          </p:nvSpPr>
          <p:spPr bwMode="auto">
            <a:xfrm>
              <a:off x="4292"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4" name="Oval 147"/>
            <p:cNvSpPr>
              <a:spLocks noChangeArrowheads="1"/>
            </p:cNvSpPr>
            <p:nvPr/>
          </p:nvSpPr>
          <p:spPr bwMode="auto">
            <a:xfrm>
              <a:off x="4366"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5" name="Oval 148"/>
            <p:cNvSpPr>
              <a:spLocks noChangeArrowheads="1"/>
            </p:cNvSpPr>
            <p:nvPr/>
          </p:nvSpPr>
          <p:spPr bwMode="auto">
            <a:xfrm>
              <a:off x="4256"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6" name="Oval 149"/>
            <p:cNvSpPr>
              <a:spLocks noChangeArrowheads="1"/>
            </p:cNvSpPr>
            <p:nvPr/>
          </p:nvSpPr>
          <p:spPr bwMode="auto">
            <a:xfrm>
              <a:off x="4330" y="2789"/>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7" name="Oval 150"/>
            <p:cNvSpPr>
              <a:spLocks noChangeArrowheads="1"/>
            </p:cNvSpPr>
            <p:nvPr/>
          </p:nvSpPr>
          <p:spPr bwMode="auto">
            <a:xfrm>
              <a:off x="4403" y="282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8" name="Oval 151"/>
            <p:cNvSpPr>
              <a:spLocks noChangeArrowheads="1"/>
            </p:cNvSpPr>
            <p:nvPr/>
          </p:nvSpPr>
          <p:spPr bwMode="auto">
            <a:xfrm>
              <a:off x="4476"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39" name="Oval 152"/>
            <p:cNvSpPr>
              <a:spLocks noChangeArrowheads="1"/>
            </p:cNvSpPr>
            <p:nvPr/>
          </p:nvSpPr>
          <p:spPr bwMode="auto">
            <a:xfrm>
              <a:off x="4256" y="290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0" name="Oval 153"/>
            <p:cNvSpPr>
              <a:spLocks noChangeArrowheads="1"/>
            </p:cNvSpPr>
            <p:nvPr/>
          </p:nvSpPr>
          <p:spPr bwMode="auto">
            <a:xfrm>
              <a:off x="4330" y="2865"/>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1" name="Oval 154"/>
            <p:cNvSpPr>
              <a:spLocks noChangeArrowheads="1"/>
            </p:cNvSpPr>
            <p:nvPr/>
          </p:nvSpPr>
          <p:spPr bwMode="auto">
            <a:xfrm>
              <a:off x="4219" y="301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2" name="Oval 155"/>
            <p:cNvSpPr>
              <a:spLocks noChangeArrowheads="1"/>
            </p:cNvSpPr>
            <p:nvPr/>
          </p:nvSpPr>
          <p:spPr bwMode="auto">
            <a:xfrm>
              <a:off x="4292" y="297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3" name="Oval 156"/>
            <p:cNvSpPr>
              <a:spLocks noChangeArrowheads="1"/>
            </p:cNvSpPr>
            <p:nvPr/>
          </p:nvSpPr>
          <p:spPr bwMode="auto">
            <a:xfrm>
              <a:off x="4403" y="2903"/>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4" name="Oval 157"/>
            <p:cNvSpPr>
              <a:spLocks noChangeArrowheads="1"/>
            </p:cNvSpPr>
            <p:nvPr/>
          </p:nvSpPr>
          <p:spPr bwMode="auto">
            <a:xfrm>
              <a:off x="4366" y="297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5" name="Oval 158"/>
            <p:cNvSpPr>
              <a:spLocks noChangeArrowheads="1"/>
            </p:cNvSpPr>
            <p:nvPr/>
          </p:nvSpPr>
          <p:spPr bwMode="auto">
            <a:xfrm>
              <a:off x="4476" y="3054"/>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6" name="Oval 159"/>
            <p:cNvSpPr>
              <a:spLocks noChangeArrowheads="1"/>
            </p:cNvSpPr>
            <p:nvPr/>
          </p:nvSpPr>
          <p:spPr bwMode="auto">
            <a:xfrm>
              <a:off x="4550" y="2979"/>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7" name="Oval 160"/>
            <p:cNvSpPr>
              <a:spLocks noChangeArrowheads="1"/>
            </p:cNvSpPr>
            <p:nvPr/>
          </p:nvSpPr>
          <p:spPr bwMode="auto">
            <a:xfrm>
              <a:off x="4586" y="2865"/>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8" name="Oval 161"/>
            <p:cNvSpPr>
              <a:spLocks noChangeArrowheads="1"/>
            </p:cNvSpPr>
            <p:nvPr/>
          </p:nvSpPr>
          <p:spPr bwMode="auto">
            <a:xfrm>
              <a:off x="4366" y="313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49" name="Oval 162"/>
            <p:cNvSpPr>
              <a:spLocks noChangeArrowheads="1"/>
            </p:cNvSpPr>
            <p:nvPr/>
          </p:nvSpPr>
          <p:spPr bwMode="auto">
            <a:xfrm>
              <a:off x="4219" y="3168"/>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0" name="Oval 163"/>
            <p:cNvSpPr>
              <a:spLocks noChangeArrowheads="1"/>
            </p:cNvSpPr>
            <p:nvPr/>
          </p:nvSpPr>
          <p:spPr bwMode="auto">
            <a:xfrm>
              <a:off x="4072" y="313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1" name="Oval 164"/>
            <p:cNvSpPr>
              <a:spLocks noChangeArrowheads="1"/>
            </p:cNvSpPr>
            <p:nvPr/>
          </p:nvSpPr>
          <p:spPr bwMode="auto">
            <a:xfrm>
              <a:off x="3962" y="3054"/>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2" name="Oval 165"/>
            <p:cNvSpPr>
              <a:spLocks noChangeArrowheads="1"/>
            </p:cNvSpPr>
            <p:nvPr/>
          </p:nvSpPr>
          <p:spPr bwMode="auto">
            <a:xfrm>
              <a:off x="3888" y="294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3" name="Oval 166"/>
            <p:cNvSpPr>
              <a:spLocks noChangeArrowheads="1"/>
            </p:cNvSpPr>
            <p:nvPr/>
          </p:nvSpPr>
          <p:spPr bwMode="auto">
            <a:xfrm>
              <a:off x="3852" y="2826"/>
              <a:ext cx="73"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4" name="Oval 167"/>
            <p:cNvSpPr>
              <a:spLocks noChangeArrowheads="1"/>
            </p:cNvSpPr>
            <p:nvPr/>
          </p:nvSpPr>
          <p:spPr bwMode="auto">
            <a:xfrm>
              <a:off x="3852" y="2713"/>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5" name="Oval 168"/>
            <p:cNvSpPr>
              <a:spLocks noChangeArrowheads="1"/>
            </p:cNvSpPr>
            <p:nvPr/>
          </p:nvSpPr>
          <p:spPr bwMode="auto">
            <a:xfrm>
              <a:off x="4586" y="2751"/>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6" name="Oval 169"/>
            <p:cNvSpPr>
              <a:spLocks noChangeArrowheads="1"/>
            </p:cNvSpPr>
            <p:nvPr/>
          </p:nvSpPr>
          <p:spPr bwMode="auto">
            <a:xfrm>
              <a:off x="3852" y="2599"/>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7" name="Oval 170"/>
            <p:cNvSpPr>
              <a:spLocks noChangeArrowheads="1"/>
            </p:cNvSpPr>
            <p:nvPr/>
          </p:nvSpPr>
          <p:spPr bwMode="auto">
            <a:xfrm>
              <a:off x="3925" y="2485"/>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8" name="Oval 171"/>
            <p:cNvSpPr>
              <a:spLocks noChangeArrowheads="1"/>
            </p:cNvSpPr>
            <p:nvPr/>
          </p:nvSpPr>
          <p:spPr bwMode="auto">
            <a:xfrm>
              <a:off x="3998" y="2409"/>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59" name="Oval 172"/>
            <p:cNvSpPr>
              <a:spLocks noChangeArrowheads="1"/>
            </p:cNvSpPr>
            <p:nvPr/>
          </p:nvSpPr>
          <p:spPr bwMode="auto">
            <a:xfrm>
              <a:off x="4109" y="2371"/>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0" name="Oval 173"/>
            <p:cNvSpPr>
              <a:spLocks noChangeArrowheads="1"/>
            </p:cNvSpPr>
            <p:nvPr/>
          </p:nvSpPr>
          <p:spPr bwMode="auto">
            <a:xfrm>
              <a:off x="4219" y="2333"/>
              <a:ext cx="74"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1" name="Oval 174"/>
            <p:cNvSpPr>
              <a:spLocks noChangeArrowheads="1"/>
            </p:cNvSpPr>
            <p:nvPr/>
          </p:nvSpPr>
          <p:spPr bwMode="auto">
            <a:xfrm>
              <a:off x="4330" y="2371"/>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2" name="Oval 175"/>
            <p:cNvSpPr>
              <a:spLocks noChangeArrowheads="1"/>
            </p:cNvSpPr>
            <p:nvPr/>
          </p:nvSpPr>
          <p:spPr bwMode="auto">
            <a:xfrm>
              <a:off x="4440" y="2409"/>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3" name="Oval 176"/>
            <p:cNvSpPr>
              <a:spLocks noChangeArrowheads="1"/>
            </p:cNvSpPr>
            <p:nvPr/>
          </p:nvSpPr>
          <p:spPr bwMode="auto">
            <a:xfrm>
              <a:off x="4513" y="2523"/>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4" name="Oval 177"/>
            <p:cNvSpPr>
              <a:spLocks noChangeArrowheads="1"/>
            </p:cNvSpPr>
            <p:nvPr/>
          </p:nvSpPr>
          <p:spPr bwMode="auto">
            <a:xfrm>
              <a:off x="4586" y="2636"/>
              <a:ext cx="74"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65" name="AutoShape 178"/>
            <p:cNvSpPr>
              <a:spLocks noChangeArrowheads="1"/>
            </p:cNvSpPr>
            <p:nvPr/>
          </p:nvSpPr>
          <p:spPr bwMode="auto">
            <a:xfrm>
              <a:off x="4697" y="2636"/>
              <a:ext cx="330" cy="257"/>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4 w 21600"/>
                <a:gd name="T13" fmla="*/ 5379 h 21600"/>
                <a:gd name="T14" fmla="*/ 18916 w 21600"/>
                <a:gd name="T15" fmla="*/ 16221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66" name="AutoShape 179"/>
            <p:cNvSpPr>
              <a:spLocks noChangeArrowheads="1"/>
            </p:cNvSpPr>
            <p:nvPr/>
          </p:nvSpPr>
          <p:spPr bwMode="auto">
            <a:xfrm rot="10800000">
              <a:off x="3484" y="2636"/>
              <a:ext cx="314" cy="257"/>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1 w 21600"/>
                <a:gd name="T13" fmla="*/ 5379 h 21600"/>
                <a:gd name="T14" fmla="*/ 18917 w 21600"/>
                <a:gd name="T15" fmla="*/ 16221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67" name="AutoShape 180"/>
            <p:cNvSpPr>
              <a:spLocks noChangeArrowheads="1"/>
            </p:cNvSpPr>
            <p:nvPr/>
          </p:nvSpPr>
          <p:spPr bwMode="auto">
            <a:xfrm rot="-5400000">
              <a:off x="4107" y="2030"/>
              <a:ext cx="325" cy="24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0 w 21600"/>
                <a:gd name="T13" fmla="*/ 5400 h 21600"/>
                <a:gd name="T14" fmla="*/ 18875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68" name="AutoShape 181"/>
            <p:cNvSpPr>
              <a:spLocks noChangeArrowheads="1"/>
            </p:cNvSpPr>
            <p:nvPr/>
          </p:nvSpPr>
          <p:spPr bwMode="auto">
            <a:xfrm rot="-2364142">
              <a:off x="4550" y="2219"/>
              <a:ext cx="324"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0 w 21600"/>
                <a:gd name="T13" fmla="*/ 5400 h 21600"/>
                <a:gd name="T14" fmla="*/ 18867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69" name="AutoShape 182"/>
            <p:cNvSpPr>
              <a:spLocks noChangeArrowheads="1"/>
            </p:cNvSpPr>
            <p:nvPr/>
          </p:nvSpPr>
          <p:spPr bwMode="auto">
            <a:xfrm rot="2382720">
              <a:off x="4586" y="3054"/>
              <a:ext cx="317"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7 w 21600"/>
                <a:gd name="T13" fmla="*/ 5400 h 21600"/>
                <a:gd name="T14" fmla="*/ 18874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70" name="AutoShape 183"/>
            <p:cNvSpPr>
              <a:spLocks noChangeArrowheads="1"/>
            </p:cNvSpPr>
            <p:nvPr/>
          </p:nvSpPr>
          <p:spPr bwMode="auto">
            <a:xfrm rot="8328387">
              <a:off x="3668" y="3093"/>
              <a:ext cx="314"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1 w 21600"/>
                <a:gd name="T13" fmla="*/ 5400 h 21600"/>
                <a:gd name="T14" fmla="*/ 18917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71" name="AutoShape 184"/>
            <p:cNvSpPr>
              <a:spLocks noChangeArrowheads="1"/>
            </p:cNvSpPr>
            <p:nvPr/>
          </p:nvSpPr>
          <p:spPr bwMode="auto">
            <a:xfrm rot="5400000">
              <a:off x="4118" y="3272"/>
              <a:ext cx="304" cy="24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39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72" name="AutoShape 185"/>
            <p:cNvSpPr>
              <a:spLocks noChangeArrowheads="1"/>
            </p:cNvSpPr>
            <p:nvPr/>
          </p:nvSpPr>
          <p:spPr bwMode="auto">
            <a:xfrm rot="-8240971">
              <a:off x="3668" y="2219"/>
              <a:ext cx="301"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3 w 21600"/>
                <a:gd name="T13" fmla="*/ 5400 h 21600"/>
                <a:gd name="T14" fmla="*/ 18873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673" name="Oval 186"/>
            <p:cNvSpPr>
              <a:spLocks noChangeArrowheads="1"/>
            </p:cNvSpPr>
            <p:nvPr/>
          </p:nvSpPr>
          <p:spPr bwMode="auto">
            <a:xfrm>
              <a:off x="4366"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4" name="Oval 187"/>
            <p:cNvSpPr>
              <a:spLocks noChangeArrowheads="1"/>
            </p:cNvSpPr>
            <p:nvPr/>
          </p:nvSpPr>
          <p:spPr bwMode="auto">
            <a:xfrm>
              <a:off x="4440" y="2903"/>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5" name="Oval 188"/>
            <p:cNvSpPr>
              <a:spLocks noChangeArrowheads="1"/>
            </p:cNvSpPr>
            <p:nvPr/>
          </p:nvSpPr>
          <p:spPr bwMode="auto">
            <a:xfrm>
              <a:off x="4292" y="301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6" name="Oval 189"/>
            <p:cNvSpPr>
              <a:spLocks noChangeArrowheads="1"/>
            </p:cNvSpPr>
            <p:nvPr/>
          </p:nvSpPr>
          <p:spPr bwMode="auto">
            <a:xfrm>
              <a:off x="4036" y="2940"/>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7" name="Oval 190"/>
            <p:cNvSpPr>
              <a:spLocks noChangeArrowheads="1"/>
            </p:cNvSpPr>
            <p:nvPr/>
          </p:nvSpPr>
          <p:spPr bwMode="auto">
            <a:xfrm>
              <a:off x="4072"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8" name="Oval 191"/>
            <p:cNvSpPr>
              <a:spLocks noChangeArrowheads="1"/>
            </p:cNvSpPr>
            <p:nvPr/>
          </p:nvSpPr>
          <p:spPr bwMode="auto">
            <a:xfrm>
              <a:off x="4366"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79" name="Oval 192"/>
            <p:cNvSpPr>
              <a:spLocks noChangeArrowheads="1"/>
            </p:cNvSpPr>
            <p:nvPr/>
          </p:nvSpPr>
          <p:spPr bwMode="auto">
            <a:xfrm>
              <a:off x="396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0" name="Oval 193"/>
            <p:cNvSpPr>
              <a:spLocks noChangeArrowheads="1"/>
            </p:cNvSpPr>
            <p:nvPr/>
          </p:nvSpPr>
          <p:spPr bwMode="auto">
            <a:xfrm>
              <a:off x="4109"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1" name="Oval 194"/>
            <p:cNvSpPr>
              <a:spLocks noChangeArrowheads="1"/>
            </p:cNvSpPr>
            <p:nvPr/>
          </p:nvSpPr>
          <p:spPr bwMode="auto">
            <a:xfrm>
              <a:off x="4219"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2" name="Oval 195"/>
            <p:cNvSpPr>
              <a:spLocks noChangeArrowheads="1"/>
            </p:cNvSpPr>
            <p:nvPr/>
          </p:nvSpPr>
          <p:spPr bwMode="auto">
            <a:xfrm>
              <a:off x="407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grpSp>
      <p:sp>
        <p:nvSpPr>
          <p:cNvPr id="683" name="Circle: Hollow 682"/>
          <p:cNvSpPr/>
          <p:nvPr/>
        </p:nvSpPr>
        <p:spPr>
          <a:xfrm>
            <a:off x="5315148" y="1567808"/>
            <a:ext cx="990336" cy="940331"/>
          </a:xfrm>
          <a:prstGeom prst="donut">
            <a:avLst>
              <a:gd name="adj" fmla="val 29934"/>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444492"/>
              </a:solidFill>
            </a:endParaRPr>
          </a:p>
        </p:txBody>
      </p:sp>
      <p:grpSp>
        <p:nvGrpSpPr>
          <p:cNvPr id="684" name="Group 103"/>
          <p:cNvGrpSpPr>
            <a:grpSpLocks/>
          </p:cNvGrpSpPr>
          <p:nvPr/>
        </p:nvGrpSpPr>
        <p:grpSpPr bwMode="auto">
          <a:xfrm>
            <a:off x="7709070" y="1412443"/>
            <a:ext cx="774508" cy="632523"/>
            <a:chOff x="3484" y="1991"/>
            <a:chExt cx="1543" cy="1557"/>
          </a:xfrm>
        </p:grpSpPr>
        <p:sp>
          <p:nvSpPr>
            <p:cNvPr id="685" name="Oval 104"/>
            <p:cNvSpPr>
              <a:spLocks noChangeArrowheads="1"/>
            </p:cNvSpPr>
            <p:nvPr/>
          </p:nvSpPr>
          <p:spPr bwMode="auto">
            <a:xfrm>
              <a:off x="3815" y="2333"/>
              <a:ext cx="882" cy="911"/>
            </a:xfrm>
            <a:prstGeom prst="ellipse">
              <a:avLst/>
            </a:prstGeom>
            <a:solidFill>
              <a:srgbClr val="D7AFFF">
                <a:alpha val="8117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6" name="Oval 105"/>
            <p:cNvSpPr>
              <a:spLocks noChangeArrowheads="1"/>
            </p:cNvSpPr>
            <p:nvPr/>
          </p:nvSpPr>
          <p:spPr bwMode="auto">
            <a:xfrm>
              <a:off x="3925" y="2447"/>
              <a:ext cx="661" cy="68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7" name="Oval 106"/>
            <p:cNvSpPr>
              <a:spLocks noChangeArrowheads="1"/>
            </p:cNvSpPr>
            <p:nvPr/>
          </p:nvSpPr>
          <p:spPr bwMode="auto">
            <a:xfrm>
              <a:off x="396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8" name="Oval 107"/>
            <p:cNvSpPr>
              <a:spLocks noChangeArrowheads="1"/>
            </p:cNvSpPr>
            <p:nvPr/>
          </p:nvSpPr>
          <p:spPr bwMode="auto">
            <a:xfrm>
              <a:off x="3998"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89" name="Oval 108"/>
            <p:cNvSpPr>
              <a:spLocks noChangeArrowheads="1"/>
            </p:cNvSpPr>
            <p:nvPr/>
          </p:nvSpPr>
          <p:spPr bwMode="auto">
            <a:xfrm>
              <a:off x="4109" y="2485"/>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0" name="Oval 109"/>
            <p:cNvSpPr>
              <a:spLocks noChangeArrowheads="1"/>
            </p:cNvSpPr>
            <p:nvPr/>
          </p:nvSpPr>
          <p:spPr bwMode="auto">
            <a:xfrm>
              <a:off x="3925"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91" name="Oval 110"/>
            <p:cNvSpPr>
              <a:spLocks noChangeArrowheads="1"/>
            </p:cNvSpPr>
            <p:nvPr/>
          </p:nvSpPr>
          <p:spPr bwMode="auto">
            <a:xfrm>
              <a:off x="3925"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92" name="Oval 111"/>
            <p:cNvSpPr>
              <a:spLocks noChangeArrowheads="1"/>
            </p:cNvSpPr>
            <p:nvPr/>
          </p:nvSpPr>
          <p:spPr bwMode="auto">
            <a:xfrm>
              <a:off x="3962"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693" name="Oval 112"/>
            <p:cNvSpPr>
              <a:spLocks noChangeArrowheads="1"/>
            </p:cNvSpPr>
            <p:nvPr/>
          </p:nvSpPr>
          <p:spPr bwMode="auto">
            <a:xfrm>
              <a:off x="4036" y="2523"/>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4" name="Oval 113"/>
            <p:cNvSpPr>
              <a:spLocks noChangeArrowheads="1"/>
            </p:cNvSpPr>
            <p:nvPr/>
          </p:nvSpPr>
          <p:spPr bwMode="auto">
            <a:xfrm>
              <a:off x="4182" y="2447"/>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5" name="Oval 114"/>
            <p:cNvSpPr>
              <a:spLocks noChangeArrowheads="1"/>
            </p:cNvSpPr>
            <p:nvPr/>
          </p:nvSpPr>
          <p:spPr bwMode="auto">
            <a:xfrm>
              <a:off x="4256" y="2447"/>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6" name="Oval 115"/>
            <p:cNvSpPr>
              <a:spLocks noChangeArrowheads="1"/>
            </p:cNvSpPr>
            <p:nvPr/>
          </p:nvSpPr>
          <p:spPr bwMode="auto">
            <a:xfrm>
              <a:off x="4330" y="2485"/>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7" name="Oval 116"/>
            <p:cNvSpPr>
              <a:spLocks noChangeArrowheads="1"/>
            </p:cNvSpPr>
            <p:nvPr/>
          </p:nvSpPr>
          <p:spPr bwMode="auto">
            <a:xfrm>
              <a:off x="4403" y="2523"/>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8" name="Oval 117"/>
            <p:cNvSpPr>
              <a:spLocks noChangeArrowheads="1"/>
            </p:cNvSpPr>
            <p:nvPr/>
          </p:nvSpPr>
          <p:spPr bwMode="auto">
            <a:xfrm>
              <a:off x="4476" y="2599"/>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699" name="Oval 118"/>
            <p:cNvSpPr>
              <a:spLocks noChangeArrowheads="1"/>
            </p:cNvSpPr>
            <p:nvPr/>
          </p:nvSpPr>
          <p:spPr bwMode="auto">
            <a:xfrm>
              <a:off x="4513" y="2675"/>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700" name="Oval 119"/>
            <p:cNvSpPr>
              <a:spLocks noChangeArrowheads="1"/>
            </p:cNvSpPr>
            <p:nvPr/>
          </p:nvSpPr>
          <p:spPr bwMode="auto">
            <a:xfrm>
              <a:off x="4513" y="2751"/>
              <a:ext cx="74"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701" name="Oval 120"/>
            <p:cNvSpPr>
              <a:spLocks noChangeArrowheads="1"/>
            </p:cNvSpPr>
            <p:nvPr/>
          </p:nvSpPr>
          <p:spPr bwMode="auto">
            <a:xfrm>
              <a:off x="4440" y="2751"/>
              <a:ext cx="73" cy="76"/>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702" name="Oval 121"/>
            <p:cNvSpPr>
              <a:spLocks noChangeArrowheads="1"/>
            </p:cNvSpPr>
            <p:nvPr/>
          </p:nvSpPr>
          <p:spPr bwMode="auto">
            <a:xfrm>
              <a:off x="4072" y="3016"/>
              <a:ext cx="74" cy="77"/>
            </a:xfrm>
            <a:prstGeom prst="ellipse">
              <a:avLst/>
            </a:prstGeom>
            <a:solidFill>
              <a:srgbClr val="990099"/>
            </a:solidFill>
            <a:ln w="9525">
              <a:solidFill>
                <a:schemeClr val="tx1"/>
              </a:solidFill>
              <a:round/>
              <a:headEnd/>
              <a:tailEnd/>
            </a:ln>
          </p:spPr>
          <p:txBody>
            <a:bodyPr wrap="none" anchor="ctr"/>
            <a:lstStyle/>
            <a:p>
              <a:pPr algn="ctr" defTabSz="457189" fontAlgn="base">
                <a:spcBef>
                  <a:spcPct val="0"/>
                </a:spcBef>
                <a:spcAft>
                  <a:spcPct val="0"/>
                </a:spcAft>
              </a:pPr>
              <a:endParaRPr lang="zh-CN" altLang="zh-CN" sz="1400">
                <a:solidFill>
                  <a:srgbClr val="444492"/>
                </a:solidFill>
                <a:ea typeface="ＭＳ Ｐゴシック" pitchFamily="34" charset="-128"/>
              </a:endParaRPr>
            </a:p>
          </p:txBody>
        </p:sp>
        <p:sp>
          <p:nvSpPr>
            <p:cNvPr id="703" name="Oval 122"/>
            <p:cNvSpPr>
              <a:spLocks noChangeArrowheads="1"/>
            </p:cNvSpPr>
            <p:nvPr/>
          </p:nvSpPr>
          <p:spPr bwMode="auto">
            <a:xfrm>
              <a:off x="4109"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4" name="Oval 123"/>
            <p:cNvSpPr>
              <a:spLocks noChangeArrowheads="1"/>
            </p:cNvSpPr>
            <p:nvPr/>
          </p:nvSpPr>
          <p:spPr bwMode="auto">
            <a:xfrm>
              <a:off x="3998"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5" name="Oval 124"/>
            <p:cNvSpPr>
              <a:spLocks noChangeArrowheads="1"/>
            </p:cNvSpPr>
            <p:nvPr/>
          </p:nvSpPr>
          <p:spPr bwMode="auto">
            <a:xfrm>
              <a:off x="3998"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6" name="Oval 125"/>
            <p:cNvSpPr>
              <a:spLocks noChangeArrowheads="1"/>
            </p:cNvSpPr>
            <p:nvPr/>
          </p:nvSpPr>
          <p:spPr bwMode="auto">
            <a:xfrm>
              <a:off x="4036" y="263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7" name="Oval 126"/>
            <p:cNvSpPr>
              <a:spLocks noChangeArrowheads="1"/>
            </p:cNvSpPr>
            <p:nvPr/>
          </p:nvSpPr>
          <p:spPr bwMode="auto">
            <a:xfrm>
              <a:off x="4109" y="256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8" name="Oval 127"/>
            <p:cNvSpPr>
              <a:spLocks noChangeArrowheads="1"/>
            </p:cNvSpPr>
            <p:nvPr/>
          </p:nvSpPr>
          <p:spPr bwMode="auto">
            <a:xfrm>
              <a:off x="4182" y="252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09" name="Oval 128"/>
            <p:cNvSpPr>
              <a:spLocks noChangeArrowheads="1"/>
            </p:cNvSpPr>
            <p:nvPr/>
          </p:nvSpPr>
          <p:spPr bwMode="auto">
            <a:xfrm>
              <a:off x="407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0" name="Oval 129"/>
            <p:cNvSpPr>
              <a:spLocks noChangeArrowheads="1"/>
            </p:cNvSpPr>
            <p:nvPr/>
          </p:nvSpPr>
          <p:spPr bwMode="auto">
            <a:xfrm>
              <a:off x="4072"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1" name="Oval 130"/>
            <p:cNvSpPr>
              <a:spLocks noChangeArrowheads="1"/>
            </p:cNvSpPr>
            <p:nvPr/>
          </p:nvSpPr>
          <p:spPr bwMode="auto">
            <a:xfrm>
              <a:off x="4109"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2" name="Oval 131"/>
            <p:cNvSpPr>
              <a:spLocks noChangeArrowheads="1"/>
            </p:cNvSpPr>
            <p:nvPr/>
          </p:nvSpPr>
          <p:spPr bwMode="auto">
            <a:xfrm>
              <a:off x="4146" y="301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3" name="Oval 132"/>
            <p:cNvSpPr>
              <a:spLocks noChangeArrowheads="1"/>
            </p:cNvSpPr>
            <p:nvPr/>
          </p:nvSpPr>
          <p:spPr bwMode="auto">
            <a:xfrm>
              <a:off x="4182"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4" name="Oval 133"/>
            <p:cNvSpPr>
              <a:spLocks noChangeArrowheads="1"/>
            </p:cNvSpPr>
            <p:nvPr/>
          </p:nvSpPr>
          <p:spPr bwMode="auto">
            <a:xfrm>
              <a:off x="4256" y="252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5" name="Oval 134"/>
            <p:cNvSpPr>
              <a:spLocks noChangeArrowheads="1"/>
            </p:cNvSpPr>
            <p:nvPr/>
          </p:nvSpPr>
          <p:spPr bwMode="auto">
            <a:xfrm>
              <a:off x="4330" y="2561"/>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6" name="Oval 135"/>
            <p:cNvSpPr>
              <a:spLocks noChangeArrowheads="1"/>
            </p:cNvSpPr>
            <p:nvPr/>
          </p:nvSpPr>
          <p:spPr bwMode="auto">
            <a:xfrm>
              <a:off x="4256"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7" name="Oval 136"/>
            <p:cNvSpPr>
              <a:spLocks noChangeArrowheads="1"/>
            </p:cNvSpPr>
            <p:nvPr/>
          </p:nvSpPr>
          <p:spPr bwMode="auto">
            <a:xfrm>
              <a:off x="418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8" name="Oval 137"/>
            <p:cNvSpPr>
              <a:spLocks noChangeArrowheads="1"/>
            </p:cNvSpPr>
            <p:nvPr/>
          </p:nvSpPr>
          <p:spPr bwMode="auto">
            <a:xfrm>
              <a:off x="4330" y="263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19" name="Oval 138"/>
            <p:cNvSpPr>
              <a:spLocks noChangeArrowheads="1"/>
            </p:cNvSpPr>
            <p:nvPr/>
          </p:nvSpPr>
          <p:spPr bwMode="auto">
            <a:xfrm>
              <a:off x="4256"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0" name="Oval 139"/>
            <p:cNvSpPr>
              <a:spLocks noChangeArrowheads="1"/>
            </p:cNvSpPr>
            <p:nvPr/>
          </p:nvSpPr>
          <p:spPr bwMode="auto">
            <a:xfrm>
              <a:off x="4146" y="2751"/>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1" name="Oval 140"/>
            <p:cNvSpPr>
              <a:spLocks noChangeArrowheads="1"/>
            </p:cNvSpPr>
            <p:nvPr/>
          </p:nvSpPr>
          <p:spPr bwMode="auto">
            <a:xfrm>
              <a:off x="4146" y="282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2" name="Oval 141"/>
            <p:cNvSpPr>
              <a:spLocks noChangeArrowheads="1"/>
            </p:cNvSpPr>
            <p:nvPr/>
          </p:nvSpPr>
          <p:spPr bwMode="auto">
            <a:xfrm>
              <a:off x="4182"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3" name="Oval 142"/>
            <p:cNvSpPr>
              <a:spLocks noChangeArrowheads="1"/>
            </p:cNvSpPr>
            <p:nvPr/>
          </p:nvSpPr>
          <p:spPr bwMode="auto">
            <a:xfrm>
              <a:off x="4182" y="286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4" name="Oval 143"/>
            <p:cNvSpPr>
              <a:spLocks noChangeArrowheads="1"/>
            </p:cNvSpPr>
            <p:nvPr/>
          </p:nvSpPr>
          <p:spPr bwMode="auto">
            <a:xfrm>
              <a:off x="4219"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5" name="Oval 144"/>
            <p:cNvSpPr>
              <a:spLocks noChangeArrowheads="1"/>
            </p:cNvSpPr>
            <p:nvPr/>
          </p:nvSpPr>
          <p:spPr bwMode="auto">
            <a:xfrm>
              <a:off x="4403" y="2599"/>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6" name="Oval 145"/>
            <p:cNvSpPr>
              <a:spLocks noChangeArrowheads="1"/>
            </p:cNvSpPr>
            <p:nvPr/>
          </p:nvSpPr>
          <p:spPr bwMode="auto">
            <a:xfrm>
              <a:off x="4440" y="2675"/>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7" name="Oval 146"/>
            <p:cNvSpPr>
              <a:spLocks noChangeArrowheads="1"/>
            </p:cNvSpPr>
            <p:nvPr/>
          </p:nvSpPr>
          <p:spPr bwMode="auto">
            <a:xfrm>
              <a:off x="4292"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8" name="Oval 147"/>
            <p:cNvSpPr>
              <a:spLocks noChangeArrowheads="1"/>
            </p:cNvSpPr>
            <p:nvPr/>
          </p:nvSpPr>
          <p:spPr bwMode="auto">
            <a:xfrm>
              <a:off x="4366" y="271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29" name="Oval 148"/>
            <p:cNvSpPr>
              <a:spLocks noChangeArrowheads="1"/>
            </p:cNvSpPr>
            <p:nvPr/>
          </p:nvSpPr>
          <p:spPr bwMode="auto">
            <a:xfrm>
              <a:off x="4256"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0" name="Oval 149"/>
            <p:cNvSpPr>
              <a:spLocks noChangeArrowheads="1"/>
            </p:cNvSpPr>
            <p:nvPr/>
          </p:nvSpPr>
          <p:spPr bwMode="auto">
            <a:xfrm>
              <a:off x="4330" y="2789"/>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1" name="Oval 150"/>
            <p:cNvSpPr>
              <a:spLocks noChangeArrowheads="1"/>
            </p:cNvSpPr>
            <p:nvPr/>
          </p:nvSpPr>
          <p:spPr bwMode="auto">
            <a:xfrm>
              <a:off x="4403" y="2826"/>
              <a:ext cx="73"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2" name="Oval 151"/>
            <p:cNvSpPr>
              <a:spLocks noChangeArrowheads="1"/>
            </p:cNvSpPr>
            <p:nvPr/>
          </p:nvSpPr>
          <p:spPr bwMode="auto">
            <a:xfrm>
              <a:off x="4476"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3" name="Oval 152"/>
            <p:cNvSpPr>
              <a:spLocks noChangeArrowheads="1"/>
            </p:cNvSpPr>
            <p:nvPr/>
          </p:nvSpPr>
          <p:spPr bwMode="auto">
            <a:xfrm>
              <a:off x="4256" y="2903"/>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4" name="Oval 153"/>
            <p:cNvSpPr>
              <a:spLocks noChangeArrowheads="1"/>
            </p:cNvSpPr>
            <p:nvPr/>
          </p:nvSpPr>
          <p:spPr bwMode="auto">
            <a:xfrm>
              <a:off x="4330" y="2865"/>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5" name="Oval 154"/>
            <p:cNvSpPr>
              <a:spLocks noChangeArrowheads="1"/>
            </p:cNvSpPr>
            <p:nvPr/>
          </p:nvSpPr>
          <p:spPr bwMode="auto">
            <a:xfrm>
              <a:off x="4219" y="301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6" name="Oval 155"/>
            <p:cNvSpPr>
              <a:spLocks noChangeArrowheads="1"/>
            </p:cNvSpPr>
            <p:nvPr/>
          </p:nvSpPr>
          <p:spPr bwMode="auto">
            <a:xfrm>
              <a:off x="4292" y="297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7" name="Oval 156"/>
            <p:cNvSpPr>
              <a:spLocks noChangeArrowheads="1"/>
            </p:cNvSpPr>
            <p:nvPr/>
          </p:nvSpPr>
          <p:spPr bwMode="auto">
            <a:xfrm>
              <a:off x="4403" y="2903"/>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8" name="Oval 157"/>
            <p:cNvSpPr>
              <a:spLocks noChangeArrowheads="1"/>
            </p:cNvSpPr>
            <p:nvPr/>
          </p:nvSpPr>
          <p:spPr bwMode="auto">
            <a:xfrm>
              <a:off x="4366" y="297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39" name="Oval 158"/>
            <p:cNvSpPr>
              <a:spLocks noChangeArrowheads="1"/>
            </p:cNvSpPr>
            <p:nvPr/>
          </p:nvSpPr>
          <p:spPr bwMode="auto">
            <a:xfrm>
              <a:off x="4476" y="3054"/>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0" name="Oval 159"/>
            <p:cNvSpPr>
              <a:spLocks noChangeArrowheads="1"/>
            </p:cNvSpPr>
            <p:nvPr/>
          </p:nvSpPr>
          <p:spPr bwMode="auto">
            <a:xfrm>
              <a:off x="4550" y="2979"/>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1" name="Oval 160"/>
            <p:cNvSpPr>
              <a:spLocks noChangeArrowheads="1"/>
            </p:cNvSpPr>
            <p:nvPr/>
          </p:nvSpPr>
          <p:spPr bwMode="auto">
            <a:xfrm>
              <a:off x="4586" y="2865"/>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2" name="Oval 161"/>
            <p:cNvSpPr>
              <a:spLocks noChangeArrowheads="1"/>
            </p:cNvSpPr>
            <p:nvPr/>
          </p:nvSpPr>
          <p:spPr bwMode="auto">
            <a:xfrm>
              <a:off x="4366" y="313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3" name="Oval 162"/>
            <p:cNvSpPr>
              <a:spLocks noChangeArrowheads="1"/>
            </p:cNvSpPr>
            <p:nvPr/>
          </p:nvSpPr>
          <p:spPr bwMode="auto">
            <a:xfrm>
              <a:off x="4219" y="3168"/>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4" name="Oval 163"/>
            <p:cNvSpPr>
              <a:spLocks noChangeArrowheads="1"/>
            </p:cNvSpPr>
            <p:nvPr/>
          </p:nvSpPr>
          <p:spPr bwMode="auto">
            <a:xfrm>
              <a:off x="4072" y="313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5" name="Oval 164"/>
            <p:cNvSpPr>
              <a:spLocks noChangeArrowheads="1"/>
            </p:cNvSpPr>
            <p:nvPr/>
          </p:nvSpPr>
          <p:spPr bwMode="auto">
            <a:xfrm>
              <a:off x="3962" y="3054"/>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6" name="Oval 165"/>
            <p:cNvSpPr>
              <a:spLocks noChangeArrowheads="1"/>
            </p:cNvSpPr>
            <p:nvPr/>
          </p:nvSpPr>
          <p:spPr bwMode="auto">
            <a:xfrm>
              <a:off x="3888" y="2940"/>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7" name="Oval 166"/>
            <p:cNvSpPr>
              <a:spLocks noChangeArrowheads="1"/>
            </p:cNvSpPr>
            <p:nvPr/>
          </p:nvSpPr>
          <p:spPr bwMode="auto">
            <a:xfrm>
              <a:off x="3852" y="2826"/>
              <a:ext cx="73"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8" name="Oval 167"/>
            <p:cNvSpPr>
              <a:spLocks noChangeArrowheads="1"/>
            </p:cNvSpPr>
            <p:nvPr/>
          </p:nvSpPr>
          <p:spPr bwMode="auto">
            <a:xfrm>
              <a:off x="3852" y="2713"/>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49" name="Oval 168"/>
            <p:cNvSpPr>
              <a:spLocks noChangeArrowheads="1"/>
            </p:cNvSpPr>
            <p:nvPr/>
          </p:nvSpPr>
          <p:spPr bwMode="auto">
            <a:xfrm>
              <a:off x="4586" y="2751"/>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0" name="Oval 169"/>
            <p:cNvSpPr>
              <a:spLocks noChangeArrowheads="1"/>
            </p:cNvSpPr>
            <p:nvPr/>
          </p:nvSpPr>
          <p:spPr bwMode="auto">
            <a:xfrm>
              <a:off x="3852" y="2599"/>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1" name="Oval 170"/>
            <p:cNvSpPr>
              <a:spLocks noChangeArrowheads="1"/>
            </p:cNvSpPr>
            <p:nvPr/>
          </p:nvSpPr>
          <p:spPr bwMode="auto">
            <a:xfrm>
              <a:off x="3925" y="2485"/>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2" name="Oval 171"/>
            <p:cNvSpPr>
              <a:spLocks noChangeArrowheads="1"/>
            </p:cNvSpPr>
            <p:nvPr/>
          </p:nvSpPr>
          <p:spPr bwMode="auto">
            <a:xfrm>
              <a:off x="3998" y="2409"/>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3" name="Oval 172"/>
            <p:cNvSpPr>
              <a:spLocks noChangeArrowheads="1"/>
            </p:cNvSpPr>
            <p:nvPr/>
          </p:nvSpPr>
          <p:spPr bwMode="auto">
            <a:xfrm>
              <a:off x="4109" y="2371"/>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4" name="Oval 173"/>
            <p:cNvSpPr>
              <a:spLocks noChangeArrowheads="1"/>
            </p:cNvSpPr>
            <p:nvPr/>
          </p:nvSpPr>
          <p:spPr bwMode="auto">
            <a:xfrm>
              <a:off x="4219" y="2333"/>
              <a:ext cx="74"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5" name="Oval 174"/>
            <p:cNvSpPr>
              <a:spLocks noChangeArrowheads="1"/>
            </p:cNvSpPr>
            <p:nvPr/>
          </p:nvSpPr>
          <p:spPr bwMode="auto">
            <a:xfrm>
              <a:off x="4330" y="2371"/>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6" name="Oval 175"/>
            <p:cNvSpPr>
              <a:spLocks noChangeArrowheads="1"/>
            </p:cNvSpPr>
            <p:nvPr/>
          </p:nvSpPr>
          <p:spPr bwMode="auto">
            <a:xfrm>
              <a:off x="4440" y="2409"/>
              <a:ext cx="73"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7" name="Oval 176"/>
            <p:cNvSpPr>
              <a:spLocks noChangeArrowheads="1"/>
            </p:cNvSpPr>
            <p:nvPr/>
          </p:nvSpPr>
          <p:spPr bwMode="auto">
            <a:xfrm>
              <a:off x="4513" y="2523"/>
              <a:ext cx="74" cy="76"/>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8" name="Oval 177"/>
            <p:cNvSpPr>
              <a:spLocks noChangeArrowheads="1"/>
            </p:cNvSpPr>
            <p:nvPr/>
          </p:nvSpPr>
          <p:spPr bwMode="auto">
            <a:xfrm>
              <a:off x="4586" y="2636"/>
              <a:ext cx="74" cy="77"/>
            </a:xfrm>
            <a:prstGeom prst="ellipse">
              <a:avLst/>
            </a:prstGeom>
            <a:gradFill rotWithShape="1">
              <a:gsLst>
                <a:gs pos="0">
                  <a:srgbClr val="990099"/>
                </a:gs>
                <a:gs pos="100000">
                  <a:srgbClr val="D7AFFF">
                    <a:alpha val="14000"/>
                  </a:srgbClr>
                </a:gs>
              </a:gsLst>
              <a:path path="shape">
                <a:fillToRect l="50000" t="50000" r="50000" b="50000"/>
              </a:path>
            </a:gradFill>
            <a:ln w="9525" algn="ctr">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59" name="AutoShape 178"/>
            <p:cNvSpPr>
              <a:spLocks noChangeArrowheads="1"/>
            </p:cNvSpPr>
            <p:nvPr/>
          </p:nvSpPr>
          <p:spPr bwMode="auto">
            <a:xfrm>
              <a:off x="4697" y="2636"/>
              <a:ext cx="330" cy="257"/>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4 w 21600"/>
                <a:gd name="T13" fmla="*/ 5379 h 21600"/>
                <a:gd name="T14" fmla="*/ 18916 w 21600"/>
                <a:gd name="T15" fmla="*/ 16221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0" name="AutoShape 179"/>
            <p:cNvSpPr>
              <a:spLocks noChangeArrowheads="1"/>
            </p:cNvSpPr>
            <p:nvPr/>
          </p:nvSpPr>
          <p:spPr bwMode="auto">
            <a:xfrm rot="10800000">
              <a:off x="3484" y="2636"/>
              <a:ext cx="314" cy="257"/>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1 w 21600"/>
                <a:gd name="T13" fmla="*/ 5379 h 21600"/>
                <a:gd name="T14" fmla="*/ 18917 w 21600"/>
                <a:gd name="T15" fmla="*/ 16221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1" name="AutoShape 180"/>
            <p:cNvSpPr>
              <a:spLocks noChangeArrowheads="1"/>
            </p:cNvSpPr>
            <p:nvPr/>
          </p:nvSpPr>
          <p:spPr bwMode="auto">
            <a:xfrm rot="-5400000">
              <a:off x="4107" y="2030"/>
              <a:ext cx="325" cy="24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90 w 21600"/>
                <a:gd name="T13" fmla="*/ 5400 h 21600"/>
                <a:gd name="T14" fmla="*/ 18875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2" name="AutoShape 181"/>
            <p:cNvSpPr>
              <a:spLocks noChangeArrowheads="1"/>
            </p:cNvSpPr>
            <p:nvPr/>
          </p:nvSpPr>
          <p:spPr bwMode="auto">
            <a:xfrm rot="-2364142">
              <a:off x="4550" y="2219"/>
              <a:ext cx="324"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0 w 21600"/>
                <a:gd name="T13" fmla="*/ 5400 h 21600"/>
                <a:gd name="T14" fmla="*/ 18867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3" name="AutoShape 182"/>
            <p:cNvSpPr>
              <a:spLocks noChangeArrowheads="1"/>
            </p:cNvSpPr>
            <p:nvPr/>
          </p:nvSpPr>
          <p:spPr bwMode="auto">
            <a:xfrm rot="2382720">
              <a:off x="4586" y="3054"/>
              <a:ext cx="317"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407 w 21600"/>
                <a:gd name="T13" fmla="*/ 5400 h 21600"/>
                <a:gd name="T14" fmla="*/ 18874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4" name="AutoShape 183"/>
            <p:cNvSpPr>
              <a:spLocks noChangeArrowheads="1"/>
            </p:cNvSpPr>
            <p:nvPr/>
          </p:nvSpPr>
          <p:spPr bwMode="auto">
            <a:xfrm rot="8328387">
              <a:off x="3668" y="3093"/>
              <a:ext cx="314"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1 w 21600"/>
                <a:gd name="T13" fmla="*/ 5400 h 21600"/>
                <a:gd name="T14" fmla="*/ 18917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5" name="AutoShape 184"/>
            <p:cNvSpPr>
              <a:spLocks noChangeArrowheads="1"/>
            </p:cNvSpPr>
            <p:nvPr/>
          </p:nvSpPr>
          <p:spPr bwMode="auto">
            <a:xfrm rot="5400000">
              <a:off x="4118" y="3272"/>
              <a:ext cx="304" cy="24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39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6" name="AutoShape 185"/>
            <p:cNvSpPr>
              <a:spLocks noChangeArrowheads="1"/>
            </p:cNvSpPr>
            <p:nvPr/>
          </p:nvSpPr>
          <p:spPr bwMode="auto">
            <a:xfrm rot="-8240971">
              <a:off x="3668" y="2219"/>
              <a:ext cx="301" cy="256"/>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3 w 21600"/>
                <a:gd name="T13" fmla="*/ 5400 h 21600"/>
                <a:gd name="T14" fmla="*/ 18873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D7AFFF"/>
                </a:gs>
                <a:gs pos="100000">
                  <a:schemeClr val="bg1">
                    <a:alpha val="17000"/>
                  </a:schemeClr>
                </a:gs>
              </a:gsLst>
              <a:lin ang="0" scaled="1"/>
            </a:gradFill>
            <a:ln w="9525" algn="ctr">
              <a:solidFill>
                <a:schemeClr val="tx1"/>
              </a:solidFill>
              <a:miter lim="800000"/>
              <a:headEnd/>
              <a:tailEnd/>
            </a:ln>
          </p:spPr>
          <p:txBody>
            <a:bodyPr wrap="none" anchor="ctr"/>
            <a:lstStyle/>
            <a:p>
              <a:pPr fontAlgn="base">
                <a:spcBef>
                  <a:spcPct val="0"/>
                </a:spcBef>
                <a:spcAft>
                  <a:spcPct val="0"/>
                </a:spcAft>
              </a:pPr>
              <a:endParaRPr lang="en-US" sz="1400" dirty="0">
                <a:solidFill>
                  <a:srgbClr val="000000"/>
                </a:solidFill>
              </a:endParaRPr>
            </a:p>
          </p:txBody>
        </p:sp>
        <p:sp>
          <p:nvSpPr>
            <p:cNvPr id="767" name="Oval 186"/>
            <p:cNvSpPr>
              <a:spLocks noChangeArrowheads="1"/>
            </p:cNvSpPr>
            <p:nvPr/>
          </p:nvSpPr>
          <p:spPr bwMode="auto">
            <a:xfrm>
              <a:off x="4366" y="2940"/>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68" name="Oval 187"/>
            <p:cNvSpPr>
              <a:spLocks noChangeArrowheads="1"/>
            </p:cNvSpPr>
            <p:nvPr/>
          </p:nvSpPr>
          <p:spPr bwMode="auto">
            <a:xfrm>
              <a:off x="4440" y="2903"/>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69" name="Oval 188"/>
            <p:cNvSpPr>
              <a:spLocks noChangeArrowheads="1"/>
            </p:cNvSpPr>
            <p:nvPr/>
          </p:nvSpPr>
          <p:spPr bwMode="auto">
            <a:xfrm>
              <a:off x="4292" y="301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0" name="Oval 189"/>
            <p:cNvSpPr>
              <a:spLocks noChangeArrowheads="1"/>
            </p:cNvSpPr>
            <p:nvPr/>
          </p:nvSpPr>
          <p:spPr bwMode="auto">
            <a:xfrm>
              <a:off x="4036" y="2940"/>
              <a:ext cx="73"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1" name="Oval 190"/>
            <p:cNvSpPr>
              <a:spLocks noChangeArrowheads="1"/>
            </p:cNvSpPr>
            <p:nvPr/>
          </p:nvSpPr>
          <p:spPr bwMode="auto">
            <a:xfrm>
              <a:off x="4072" y="2826"/>
              <a:ext cx="74" cy="77"/>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2" name="Oval 191"/>
            <p:cNvSpPr>
              <a:spLocks noChangeArrowheads="1"/>
            </p:cNvSpPr>
            <p:nvPr/>
          </p:nvSpPr>
          <p:spPr bwMode="auto">
            <a:xfrm>
              <a:off x="4366" y="2751"/>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3" name="Oval 192"/>
            <p:cNvSpPr>
              <a:spLocks noChangeArrowheads="1"/>
            </p:cNvSpPr>
            <p:nvPr/>
          </p:nvSpPr>
          <p:spPr bwMode="auto">
            <a:xfrm>
              <a:off x="396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4" name="Oval 193"/>
            <p:cNvSpPr>
              <a:spLocks noChangeArrowheads="1"/>
            </p:cNvSpPr>
            <p:nvPr/>
          </p:nvSpPr>
          <p:spPr bwMode="auto">
            <a:xfrm>
              <a:off x="4109" y="259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5" name="Oval 194"/>
            <p:cNvSpPr>
              <a:spLocks noChangeArrowheads="1"/>
            </p:cNvSpPr>
            <p:nvPr/>
          </p:nvSpPr>
          <p:spPr bwMode="auto">
            <a:xfrm>
              <a:off x="4219" y="2789"/>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sp>
          <p:nvSpPr>
            <p:cNvPr id="776" name="Oval 195"/>
            <p:cNvSpPr>
              <a:spLocks noChangeArrowheads="1"/>
            </p:cNvSpPr>
            <p:nvPr/>
          </p:nvSpPr>
          <p:spPr bwMode="auto">
            <a:xfrm>
              <a:off x="4072" y="2675"/>
              <a:ext cx="74" cy="76"/>
            </a:xfrm>
            <a:prstGeom prst="ellipse">
              <a:avLst/>
            </a:prstGeom>
            <a:solidFill>
              <a:srgbClr val="990099"/>
            </a:solidFill>
            <a:ln w="9525">
              <a:solidFill>
                <a:schemeClr val="tx1"/>
              </a:solidFill>
              <a:round/>
              <a:headEnd/>
              <a:tailEnd/>
            </a:ln>
          </p:spPr>
          <p:txBody>
            <a:bodyPr wrap="none" anchor="ctr"/>
            <a:lstStyle/>
            <a:p>
              <a:pPr defTabSz="457189" fontAlgn="base">
                <a:spcBef>
                  <a:spcPct val="0"/>
                </a:spcBef>
                <a:spcAft>
                  <a:spcPct val="0"/>
                </a:spcAft>
              </a:pPr>
              <a:endParaRPr lang="zh-CN" altLang="en-US" sz="1400">
                <a:solidFill>
                  <a:srgbClr val="444492"/>
                </a:solidFill>
                <a:ea typeface="SimSun" pitchFamily="2" charset="-122"/>
              </a:endParaRPr>
            </a:p>
          </p:txBody>
        </p:sp>
      </p:grpSp>
      <p:sp>
        <p:nvSpPr>
          <p:cNvPr id="586" name="Rectangle: Rounded Corners 5"/>
          <p:cNvSpPr/>
          <p:nvPr/>
        </p:nvSpPr>
        <p:spPr>
          <a:xfrm>
            <a:off x="4991146" y="1031655"/>
            <a:ext cx="1642295" cy="1333963"/>
          </a:xfrm>
          <a:prstGeom prst="roundRect">
            <a:avLst/>
          </a:prstGeom>
          <a:noFill/>
          <a:ln w="28575">
            <a:solidFill>
              <a:schemeClr val="accent2"/>
            </a:solidFill>
          </a:ln>
        </p:spPr>
        <p:style>
          <a:lnRef idx="0">
            <a:scrgbClr r="0" g="0" b="0"/>
          </a:lnRef>
          <a:fillRef idx="0">
            <a:scrgbClr r="0" g="0" b="0"/>
          </a:fillRef>
          <a:effectRef idx="0">
            <a:scrgbClr r="0" g="0" b="0"/>
          </a:effectRef>
          <a:fontRef idx="minor">
            <a:schemeClr val="lt1"/>
          </a:fontRef>
        </p:style>
        <p:txBody>
          <a:bodyPr lIns="51435" tIns="25719" rIns="51435" bIns="25719" rtlCol="0" anchor="ctr"/>
          <a:lstStyle/>
          <a:p>
            <a:pPr algn="ctr" defTabSz="685648" eaLnBrk="0" fontAlgn="base" hangingPunct="0">
              <a:spcBef>
                <a:spcPct val="0"/>
              </a:spcBef>
              <a:spcAft>
                <a:spcPct val="0"/>
              </a:spcAft>
              <a:defRPr/>
            </a:pPr>
            <a:endParaRPr lang="en-GB" sz="1600" b="1"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p:txBody>
      </p:sp>
      <p:sp>
        <p:nvSpPr>
          <p:cNvPr id="67" name="Rectangle: Rounded Corners 5"/>
          <p:cNvSpPr/>
          <p:nvPr/>
        </p:nvSpPr>
        <p:spPr>
          <a:xfrm>
            <a:off x="4982292" y="3926724"/>
            <a:ext cx="1641600" cy="1512168"/>
          </a:xfrm>
          <a:prstGeom prst="roundRect">
            <a:avLst/>
          </a:prstGeom>
          <a:noFill/>
          <a:ln w="28575">
            <a:solidFill>
              <a:schemeClr val="accent3"/>
            </a:solidFill>
          </a:ln>
        </p:spPr>
        <p:style>
          <a:lnRef idx="0">
            <a:scrgbClr r="0" g="0" b="0"/>
          </a:lnRef>
          <a:fillRef idx="0">
            <a:scrgbClr r="0" g="0" b="0"/>
          </a:fillRef>
          <a:effectRef idx="0">
            <a:scrgbClr r="0" g="0" b="0"/>
          </a:effectRef>
          <a:fontRef idx="minor">
            <a:schemeClr val="lt1"/>
          </a:fontRef>
        </p:style>
        <p:txBody>
          <a:bodyPr lIns="51435" tIns="25719" rIns="51435" bIns="25719" rtlCol="0" anchor="ctr"/>
          <a:lstStyle/>
          <a:p>
            <a:pPr algn="ctr" defTabSz="685648" eaLnBrk="0" fontAlgn="base" hangingPunct="0">
              <a:spcBef>
                <a:spcPct val="0"/>
              </a:spcBef>
              <a:spcAft>
                <a:spcPct val="0"/>
              </a:spcAft>
              <a:defRPr/>
            </a:pPr>
            <a:endParaRPr lang="en-GB" sz="1600" b="1"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a:p>
            <a:pPr algn="ctr" defTabSz="685648" eaLnBrk="0" fontAlgn="base" hangingPunct="0">
              <a:spcBef>
                <a:spcPct val="0"/>
              </a:spcBef>
              <a:spcAft>
                <a:spcPct val="0"/>
              </a:spcAft>
              <a:defRPr/>
            </a:pPr>
            <a:endParaRPr lang="en-GB" sz="1300" b="1" baseline="30000" dirty="0">
              <a:solidFill>
                <a:srgbClr val="FFFFFF"/>
              </a:solidFill>
            </a:endParaRPr>
          </a:p>
        </p:txBody>
      </p:sp>
      <p:cxnSp>
        <p:nvCxnSpPr>
          <p:cNvPr id="445" name="Straight Connector 444">
            <a:extLst>
              <a:ext uri="{FF2B5EF4-FFF2-40B4-BE49-F238E27FC236}">
                <a16:creationId xmlns:a16="http://schemas.microsoft.com/office/drawing/2014/main" id="{6085F00D-69F1-4525-BB5F-B95EE32D59AB}"/>
              </a:ext>
            </a:extLst>
          </p:cNvPr>
          <p:cNvCxnSpPr>
            <a:cxnSpLocks/>
          </p:cNvCxnSpPr>
          <p:nvPr/>
        </p:nvCxnSpPr>
        <p:spPr>
          <a:xfrm>
            <a:off x="5816412" y="1612819"/>
            <a:ext cx="0" cy="166559"/>
          </a:xfrm>
          <a:prstGeom prst="line">
            <a:avLst/>
          </a:prstGeom>
          <a:ln w="3175">
            <a:solidFill>
              <a:schemeClr val="accent2"/>
            </a:solidFill>
          </a:ln>
        </p:spPr>
        <p:style>
          <a:lnRef idx="2">
            <a:schemeClr val="accent4"/>
          </a:lnRef>
          <a:fillRef idx="0">
            <a:schemeClr val="accent4"/>
          </a:fillRef>
          <a:effectRef idx="1">
            <a:schemeClr val="accent4"/>
          </a:effectRef>
          <a:fontRef idx="minor">
            <a:schemeClr val="tx1"/>
          </a:fontRef>
        </p:style>
      </p:cxnSp>
      <p:sp>
        <p:nvSpPr>
          <p:cNvPr id="446" name="Arc 445">
            <a:extLst>
              <a:ext uri="{FF2B5EF4-FFF2-40B4-BE49-F238E27FC236}">
                <a16:creationId xmlns:a16="http://schemas.microsoft.com/office/drawing/2014/main" id="{86DA87FD-071F-4079-BA15-4DADF988C6DB}"/>
              </a:ext>
            </a:extLst>
          </p:cNvPr>
          <p:cNvSpPr/>
          <p:nvPr/>
        </p:nvSpPr>
        <p:spPr>
          <a:xfrm>
            <a:off x="5537095" y="1709807"/>
            <a:ext cx="558636" cy="197591"/>
          </a:xfrm>
          <a:prstGeom prst="arc">
            <a:avLst>
              <a:gd name="adj1" fmla="val 10945659"/>
              <a:gd name="adj2" fmla="val 0"/>
            </a:avLst>
          </a:prstGeom>
          <a:ln>
            <a:solidFill>
              <a:schemeClr val="accent6">
                <a:lumMod val="40000"/>
                <a:lumOff val="60000"/>
              </a:schemeClr>
            </a:solidFill>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GB" dirty="0">
              <a:solidFill>
                <a:srgbClr val="444492"/>
              </a:solidFill>
            </a:endParaRPr>
          </a:p>
        </p:txBody>
      </p:sp>
      <p:sp>
        <p:nvSpPr>
          <p:cNvPr id="448" name="Content Placeholder 3">
            <a:extLst>
              <a:ext uri="{FF2B5EF4-FFF2-40B4-BE49-F238E27FC236}">
                <a16:creationId xmlns:a16="http://schemas.microsoft.com/office/drawing/2014/main" id="{D9195705-32A5-49FA-B357-2F8D750671D8}"/>
              </a:ext>
            </a:extLst>
          </p:cNvPr>
          <p:cNvSpPr txBox="1">
            <a:spLocks/>
          </p:cNvSpPr>
          <p:nvPr/>
        </p:nvSpPr>
        <p:spPr>
          <a:xfrm>
            <a:off x="5067334" y="5462978"/>
            <a:ext cx="1487825" cy="197783"/>
          </a:xfrm>
          <a:prstGeom prst="rect">
            <a:avLst/>
          </a:prstGeom>
        </p:spPr>
        <p:txBody>
          <a:bodyPr vert="horz" lIns="91440" tIns="45720" rIns="91440" bIns="45720" rtlCol="0">
            <a:noAutofit/>
          </a:bodyPr>
          <a:lstStyle>
            <a:lvl1pPr marL="169863" indent="-169863" algn="l" defTabSz="457200" rtl="0" eaLnBrk="1" latinLnBrk="0" hangingPunct="1">
              <a:lnSpc>
                <a:spcPct val="100000"/>
              </a:lnSpc>
              <a:spcBef>
                <a:spcPts val="0"/>
              </a:spcBef>
              <a:spcAft>
                <a:spcPts val="600"/>
              </a:spcAft>
              <a:buClr>
                <a:schemeClr val="accent2"/>
              </a:buClr>
              <a:buFont typeface="Arial"/>
              <a:buChar char="•"/>
              <a:defRPr sz="2000" kern="1200">
                <a:solidFill>
                  <a:srgbClr val="596169"/>
                </a:solidFill>
                <a:latin typeface="+mn-lt"/>
                <a:ea typeface="+mn-ea"/>
                <a:cs typeface="+mn-cs"/>
              </a:defRPr>
            </a:lvl1pPr>
            <a:lvl2pPr marL="360363" indent="-184150" algn="l" defTabSz="457200" rtl="0" eaLnBrk="1" latinLnBrk="0" hangingPunct="1">
              <a:lnSpc>
                <a:spcPct val="100000"/>
              </a:lnSpc>
              <a:spcBef>
                <a:spcPts val="0"/>
              </a:spcBef>
              <a:spcAft>
                <a:spcPts val="600"/>
              </a:spcAft>
              <a:buClr>
                <a:schemeClr val="accent2"/>
              </a:buClr>
              <a:buFont typeface="Arial"/>
              <a:buChar char="–"/>
              <a:defRPr sz="1800" kern="1200">
                <a:solidFill>
                  <a:srgbClr val="596169"/>
                </a:solidFill>
                <a:latin typeface="+mn-lt"/>
                <a:ea typeface="+mn-ea"/>
                <a:cs typeface="+mn-cs"/>
              </a:defRPr>
            </a:lvl2pPr>
            <a:lvl3pPr marL="536575" indent="-176213" algn="l" defTabSz="457200" rtl="0" eaLnBrk="1" latinLnBrk="0" hangingPunct="1">
              <a:lnSpc>
                <a:spcPct val="100000"/>
              </a:lnSpc>
              <a:spcBef>
                <a:spcPts val="0"/>
              </a:spcBef>
              <a:spcAft>
                <a:spcPts val="600"/>
              </a:spcAft>
              <a:buClr>
                <a:schemeClr val="accent2"/>
              </a:buClr>
              <a:buFont typeface="Arial"/>
              <a:buChar char="•"/>
              <a:defRPr sz="1600" kern="1200">
                <a:solidFill>
                  <a:srgbClr val="596169"/>
                </a:solidFill>
                <a:latin typeface="+mn-lt"/>
                <a:ea typeface="+mn-ea"/>
                <a:cs typeface="+mn-cs"/>
              </a:defRPr>
            </a:lvl3pPr>
            <a:lvl4pPr marL="719138" indent="-182563" algn="l" defTabSz="457200" rtl="0" eaLnBrk="1" latinLnBrk="0" hangingPunct="1">
              <a:lnSpc>
                <a:spcPct val="100000"/>
              </a:lnSpc>
              <a:spcBef>
                <a:spcPts val="0"/>
              </a:spcBef>
              <a:spcAft>
                <a:spcPts val="600"/>
              </a:spcAft>
              <a:buClr>
                <a:schemeClr val="accent2"/>
              </a:buClr>
              <a:buFont typeface="Arial"/>
              <a:buChar char="–"/>
              <a:defRPr sz="1400" kern="1200">
                <a:solidFill>
                  <a:srgbClr val="596169"/>
                </a:solidFill>
                <a:latin typeface="+mn-lt"/>
                <a:ea typeface="+mn-ea"/>
                <a:cs typeface="+mn-cs"/>
              </a:defRPr>
            </a:lvl4pPr>
            <a:lvl5pPr marL="895350" indent="-176213" algn="l" defTabSz="457200" rtl="0" eaLnBrk="1" latinLnBrk="0" hangingPunct="1">
              <a:lnSpc>
                <a:spcPct val="100000"/>
              </a:lnSpc>
              <a:spcBef>
                <a:spcPts val="0"/>
              </a:spcBef>
              <a:spcAft>
                <a:spcPts val="600"/>
              </a:spcAft>
              <a:buClr>
                <a:schemeClr val="accent2"/>
              </a:buClr>
              <a:buFont typeface="Arial"/>
              <a:buChar char="»"/>
              <a:defRPr sz="1200" kern="1200">
                <a:solidFill>
                  <a:srgbClr val="59616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81B838"/>
              </a:buClr>
              <a:buNone/>
            </a:pPr>
            <a:r>
              <a:rPr lang="en-GB" sz="800" dirty="0"/>
              <a:t>For illustrative purposes only</a:t>
            </a:r>
            <a:endParaRPr lang="pt-BR" sz="800" dirty="0"/>
          </a:p>
        </p:txBody>
      </p:sp>
      <p:sp>
        <p:nvSpPr>
          <p:cNvPr id="282" name="Rounded Rectangle 216"/>
          <p:cNvSpPr/>
          <p:nvPr/>
        </p:nvSpPr>
        <p:spPr>
          <a:xfrm>
            <a:off x="5082886" y="2436882"/>
            <a:ext cx="1471121" cy="1081041"/>
          </a:xfrm>
          <a:prstGeom prst="round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00" b="1" dirty="0">
                <a:solidFill>
                  <a:srgbClr val="444492"/>
                </a:solidFill>
              </a:rPr>
              <a:t>More compact SC depot with smaller surface area</a:t>
            </a:r>
            <a:r>
              <a:rPr lang="en-GB" sz="1300" b="1" baseline="30000" dirty="0">
                <a:solidFill>
                  <a:srgbClr val="444492"/>
                </a:solidFill>
              </a:rPr>
              <a:t>1,2</a:t>
            </a:r>
            <a:endParaRPr lang="en-GB" sz="1300" b="1" dirty="0">
              <a:solidFill>
                <a:srgbClr val="444492"/>
              </a:solidFill>
            </a:endParaRPr>
          </a:p>
        </p:txBody>
      </p:sp>
      <p:sp>
        <p:nvSpPr>
          <p:cNvPr id="285" name="Rounded Rectangle 217"/>
          <p:cNvSpPr/>
          <p:nvPr/>
        </p:nvSpPr>
        <p:spPr>
          <a:xfrm>
            <a:off x="7311365" y="2436883"/>
            <a:ext cx="1659619" cy="1084863"/>
          </a:xfrm>
          <a:prstGeom prst="round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00" b="1" dirty="0">
                <a:solidFill>
                  <a:srgbClr val="444492"/>
                </a:solidFill>
              </a:rPr>
              <a:t>More gradual and slower release from depot surface</a:t>
            </a:r>
            <a:r>
              <a:rPr lang="en-GB" sz="1300" b="1" baseline="30000" dirty="0">
                <a:solidFill>
                  <a:srgbClr val="444492"/>
                </a:solidFill>
              </a:rPr>
              <a:t>1-4</a:t>
            </a:r>
            <a:endParaRPr lang="en-GB" sz="1300" b="1" dirty="0">
              <a:solidFill>
                <a:srgbClr val="444492"/>
              </a:solidFill>
            </a:endParaRPr>
          </a:p>
        </p:txBody>
      </p:sp>
      <p:sp>
        <p:nvSpPr>
          <p:cNvPr id="413" name="Arc 412">
            <a:extLst>
              <a:ext uri="{FF2B5EF4-FFF2-40B4-BE49-F238E27FC236}">
                <a16:creationId xmlns:a16="http://schemas.microsoft.com/office/drawing/2014/main" id="{86DA87FD-071F-4079-BA15-4DADF988C6DB}"/>
              </a:ext>
            </a:extLst>
          </p:cNvPr>
          <p:cNvSpPr/>
          <p:nvPr/>
        </p:nvSpPr>
        <p:spPr>
          <a:xfrm>
            <a:off x="5406689" y="4424077"/>
            <a:ext cx="856519" cy="197591"/>
          </a:xfrm>
          <a:prstGeom prst="arc">
            <a:avLst>
              <a:gd name="adj1" fmla="val 10945659"/>
              <a:gd name="adj2" fmla="val 0"/>
            </a:avLst>
          </a:prstGeom>
          <a:ln>
            <a:solidFill>
              <a:schemeClr val="accent6">
                <a:lumMod val="40000"/>
                <a:lumOff val="60000"/>
              </a:schemeClr>
            </a:solidFill>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GB" dirty="0">
              <a:solidFill>
                <a:srgbClr val="444492"/>
              </a:solidFill>
            </a:endParaRPr>
          </a:p>
        </p:txBody>
      </p:sp>
      <p:cxnSp>
        <p:nvCxnSpPr>
          <p:cNvPr id="414" name="Straight Connector 413">
            <a:extLst>
              <a:ext uri="{FF2B5EF4-FFF2-40B4-BE49-F238E27FC236}">
                <a16:creationId xmlns:a16="http://schemas.microsoft.com/office/drawing/2014/main" id="{6085F00D-69F1-4525-BB5F-B95EE32D59AB}"/>
              </a:ext>
            </a:extLst>
          </p:cNvPr>
          <p:cNvCxnSpPr>
            <a:cxnSpLocks/>
          </p:cNvCxnSpPr>
          <p:nvPr/>
        </p:nvCxnSpPr>
        <p:spPr>
          <a:xfrm>
            <a:off x="5816412" y="4323419"/>
            <a:ext cx="0" cy="166559"/>
          </a:xfrm>
          <a:prstGeom prst="line">
            <a:avLst/>
          </a:prstGeom>
          <a:ln w="3175">
            <a:solidFill>
              <a:schemeClr val="accent2"/>
            </a:solidFill>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306636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3_Toujeo_with footnotes">
  <a:themeElements>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4"/>
        </a:lnRef>
        <a:fillRef idx="0">
          <a:schemeClr val="accent4"/>
        </a:fillRef>
        <a:effectRef idx="1">
          <a:schemeClr val="accent4"/>
        </a:effectRef>
        <a:fontRef idx="minor">
          <a:schemeClr val="tx1"/>
        </a:fontRef>
      </a:style>
    </a:lnDef>
  </a:objectDefaults>
  <a:extraClrSchemeLst/>
  <a:extLst>
    <a:ext uri="{05A4C25C-085E-4340-85A3-A5531E510DB2}">
      <thm15:themeFamily xmlns:thm15="http://schemas.microsoft.com/office/thememl/2012/main" name="Toujeo" id="{B6F0CE5B-8413-4BC5-8C52-B2523B2BE09C}" vid="{C660D983-AEE0-4DA3-9C6B-6CC0A0404D1F}"/>
    </a:ext>
  </a:extLst>
</a:theme>
</file>

<file path=ppt/theme/theme3.xml><?xml version="1.0" encoding="utf-8"?>
<a:theme xmlns:a="http://schemas.openxmlformats.org/drawingml/2006/main" name="2_Toujeo_with footnotes">
  <a:themeElements>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4"/>
        </a:lnRef>
        <a:fillRef idx="0">
          <a:schemeClr val="accent4"/>
        </a:fillRef>
        <a:effectRef idx="1">
          <a:schemeClr val="accent4"/>
        </a:effectRef>
        <a:fontRef idx="minor">
          <a:schemeClr val="tx1"/>
        </a:fontRef>
      </a:style>
    </a:lnDef>
  </a:objectDefaults>
  <a:extraClrSchemeLst/>
  <a:extLst>
    <a:ext uri="{05A4C25C-085E-4340-85A3-A5531E510DB2}">
      <thm15:themeFamily xmlns:thm15="http://schemas.microsoft.com/office/thememl/2012/main" name="Toujeo" id="{B6F0CE5B-8413-4BC5-8C52-B2523B2BE09C}" vid="{C660D983-AEE0-4DA3-9C6B-6CC0A0404D1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Sanofi 'EXTERNAL' theme">
    <a:dk1>
      <a:srgbClr val="444492"/>
    </a:dk1>
    <a:lt1>
      <a:srgbClr val="FFFFFF"/>
    </a:lt1>
    <a:dk2>
      <a:srgbClr val="0092D0"/>
    </a:dk2>
    <a:lt2>
      <a:srgbClr val="444492"/>
    </a:lt2>
    <a:accent1>
      <a:srgbClr val="444492"/>
    </a:accent1>
    <a:accent2>
      <a:srgbClr val="81B838"/>
    </a:accent2>
    <a:accent3>
      <a:srgbClr val="0092D0"/>
    </a:accent3>
    <a:accent4>
      <a:srgbClr val="596169"/>
    </a:accent4>
    <a:accent5>
      <a:srgbClr val="DC006B"/>
    </a:accent5>
    <a:accent6>
      <a:srgbClr val="C15E1C"/>
    </a:accent6>
    <a:hlink>
      <a:srgbClr val="D4E0AE"/>
    </a:hlink>
    <a:folHlink>
      <a:srgbClr val="AFB4B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3259</TotalTime>
  <Words>6640</Words>
  <Application>Microsoft Office PowerPoint</Application>
  <PresentationFormat>Widescreen</PresentationFormat>
  <Paragraphs>1160</Paragraphs>
  <Slides>54</Slides>
  <Notes>30</Notes>
  <HiddenSlides>3</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54</vt:i4>
      </vt:variant>
    </vt:vector>
  </HeadingPairs>
  <TitlesOfParts>
    <vt:vector size="70" baseType="lpstr">
      <vt:lpstr>MS PGothic</vt:lpstr>
      <vt:lpstr>MS PGothic</vt:lpstr>
      <vt:lpstr>宋体</vt:lpstr>
      <vt:lpstr>宋体</vt:lpstr>
      <vt:lpstr>Arial</vt:lpstr>
      <vt:lpstr>Calibri</vt:lpstr>
      <vt:lpstr>Calibri Light</vt:lpstr>
      <vt:lpstr>Garamond</vt:lpstr>
      <vt:lpstr>Symbol</vt:lpstr>
      <vt:lpstr>Times</vt:lpstr>
      <vt:lpstr>Times New Roman</vt:lpstr>
      <vt:lpstr>Trebuchet MS</vt:lpstr>
      <vt:lpstr>Wingdings</vt:lpstr>
      <vt:lpstr>Retrospect</vt:lpstr>
      <vt:lpstr>3_Toujeo_with footnotes</vt:lpstr>
      <vt:lpstr>2_Toujeo_with footnotes</vt:lpstr>
      <vt:lpstr>   Casting a new lights on Next Generation of Insulin Glargine   Amouzegar A, MD Endocrine Research Center, Research Institute for Endocrine Sciences, Shahid Beheshti University </vt:lpstr>
      <vt:lpstr>  </vt:lpstr>
      <vt:lpstr>Diabetes is an increasing global epidemic</vt:lpstr>
      <vt:lpstr>HbA1c target achievement </vt:lpstr>
      <vt:lpstr>Reasons for insulin discontinuation: T1D and T2D</vt:lpstr>
      <vt:lpstr>High hypoglycemia rates with insulin therapy and adverse impact</vt:lpstr>
      <vt:lpstr>The possibility of hypoglycemia may limit treatment intensification</vt:lpstr>
      <vt:lpstr>Evolution of basal insulin development: Overcoming limitations</vt:lpstr>
      <vt:lpstr>Compact depot formation results in more gradual insulin release</vt:lpstr>
      <vt:lpstr>Low within-day and between-day fluctuation with Gla-300</vt:lpstr>
      <vt:lpstr>Case 1</vt:lpstr>
      <vt:lpstr>Case1</vt:lpstr>
      <vt:lpstr>Case1:</vt:lpstr>
      <vt:lpstr>Case1 discussion</vt:lpstr>
      <vt:lpstr>PowerPoint Presentation</vt:lpstr>
      <vt:lpstr>Initiation </vt:lpstr>
      <vt:lpstr>          Glargine-300 vs other  Basal Insulins</vt:lpstr>
      <vt:lpstr>EDITION program Testing Gla-300 vs Gla-100 in several populations</vt:lpstr>
      <vt:lpstr>    Consistently effective glycemic control</vt:lpstr>
      <vt:lpstr>Similar HbA1C reduction with lower incidence of hypoglycemia Gla-300 vs Gla-100 in EDITION T2DM studies* to Month 6</vt:lpstr>
      <vt:lpstr>EDITION 2 6-Month, Multicenter, Randomized, Open-label, Parallel-group Study Comparing the Efficacy and Safety of Gla-300 and Gla-100 both in Combination With Oral Antihyperglycemic Drug(s) in Patients With T2DM With a 6-Month Safety Extension Period</vt:lpstr>
      <vt:lpstr>Trial design</vt:lpstr>
      <vt:lpstr>Objectives and endpoints</vt:lpstr>
      <vt:lpstr>PowerPoint Presentation</vt:lpstr>
      <vt:lpstr>Comparable FPG reductions for Gla-300 and Gla-100 at Month 6</vt:lpstr>
      <vt:lpstr>PowerPoint Presentation</vt:lpstr>
      <vt:lpstr>Gla-300 vs Gla-100 lowered the rate of confirmed (≤70 mg/dL ) or severe hypoglycemia at any time of day (24 h) and during the predefined nocturnal period</vt:lpstr>
      <vt:lpstr>Incidence of hypoglycemia at any time of day (24 h) by ADA definitions Relative risk based on percentage with ≥1 event at Month 6</vt:lpstr>
      <vt:lpstr>Incidence of nocturnal hypoglycemia by ADA definitions Relative risk based on percentage with ≥1 event (00:00–05:59 h) at Month 6</vt:lpstr>
      <vt:lpstr>Insulin dose from baseline to Month 6</vt:lpstr>
      <vt:lpstr>Less weight gain with Gla-300 vs Gla-100 at Month 6</vt:lpstr>
      <vt:lpstr>PowerPoint Presentation</vt:lpstr>
      <vt:lpstr>LIGHTNING: Assessing hypoglycemia rates in T2DM patients using 1st or 2nd generation BI analogs</vt:lpstr>
      <vt:lpstr>LIGHTNING: Study population</vt:lpstr>
      <vt:lpstr>   Propensity score matching results – BI naive </vt:lpstr>
      <vt:lpstr>Propensity score matching results – BI switchers</vt:lpstr>
      <vt:lpstr>LIGHTNING: Conclusions</vt:lpstr>
      <vt:lpstr>  In conclusion:   Gla-300(Toujeo)</vt:lpstr>
      <vt:lpstr>PowerPoint Presentation</vt:lpstr>
      <vt:lpstr>PowerPoint Presentation</vt:lpstr>
      <vt:lpstr>Case2:</vt:lpstr>
      <vt:lpstr>Case2</vt:lpstr>
      <vt:lpstr>Case2:</vt:lpstr>
      <vt:lpstr>Case2</vt:lpstr>
      <vt:lpstr>Case2(Discussion)</vt:lpstr>
      <vt:lpstr>Case2:</vt:lpstr>
      <vt:lpstr>Case2(Discussion)</vt:lpstr>
      <vt:lpstr>DELIVER-2: Evaluating clinical outcomes in T2DM patients switching BI</vt:lpstr>
      <vt:lpstr> DELIVER-2: Similar glycemic control with less hypoglycemia after switching to Gla-300 vs other basal insulins in real life</vt:lpstr>
      <vt:lpstr>DELIVER-2: Conclusions</vt:lpstr>
      <vt:lpstr>DELIVER-3: Similar glycemic control with less hypoglycemia after switching to Gla-300 vs other basal insulins in real life (in Elderly)</vt:lpstr>
      <vt:lpstr>PowerPoint Presentation</vt:lpstr>
      <vt:lpstr>Case2 Follow up:</vt:lpstr>
      <vt:lpstr>PowerPoint Presentation</vt:lpstr>
    </vt:vector>
  </TitlesOfParts>
  <Company>Sanofi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Mozafari, Zohreh PH/AE</dc:creator>
  <cp:lastModifiedBy>Heydari</cp:lastModifiedBy>
  <cp:revision>760</cp:revision>
  <cp:lastPrinted>2017-06-23T11:49:14Z</cp:lastPrinted>
  <dcterms:created xsi:type="dcterms:W3CDTF">2016-11-06T11:57:12Z</dcterms:created>
  <dcterms:modified xsi:type="dcterms:W3CDTF">2021-06-23T13:06:30Z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