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sldIdLst>
    <p:sldId id="256" r:id="rId2"/>
    <p:sldId id="258" r:id="rId3"/>
    <p:sldId id="260" r:id="rId4"/>
    <p:sldId id="265" r:id="rId5"/>
    <p:sldId id="261" r:id="rId6"/>
    <p:sldId id="262" r:id="rId7"/>
    <p:sldId id="263" r:id="rId8"/>
    <p:sldId id="264" r:id="rId9"/>
    <p:sldId id="285" r:id="rId10"/>
    <p:sldId id="266" r:id="rId11"/>
    <p:sldId id="286" r:id="rId12"/>
    <p:sldId id="287" r:id="rId13"/>
    <p:sldId id="288" r:id="rId14"/>
    <p:sldId id="267" r:id="rId15"/>
    <p:sldId id="268" r:id="rId16"/>
    <p:sldId id="269" r:id="rId17"/>
    <p:sldId id="270" r:id="rId18"/>
    <p:sldId id="289" r:id="rId19"/>
    <p:sldId id="293" r:id="rId20"/>
    <p:sldId id="271" r:id="rId21"/>
    <p:sldId id="272" r:id="rId22"/>
    <p:sldId id="273" r:id="rId23"/>
    <p:sldId id="290" r:id="rId24"/>
    <p:sldId id="274" r:id="rId25"/>
    <p:sldId id="275" r:id="rId26"/>
    <p:sldId id="276" r:id="rId27"/>
    <p:sldId id="277" r:id="rId28"/>
    <p:sldId id="278" r:id="rId29"/>
    <p:sldId id="279" r:id="rId30"/>
    <p:sldId id="291" r:id="rId31"/>
    <p:sldId id="292" r:id="rId32"/>
    <p:sldId id="281" r:id="rId33"/>
    <p:sldId id="280" r:id="rId34"/>
    <p:sldId id="29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9FC"/>
    <a:srgbClr val="EC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C5FF5F-547A-46D9-8A34-49CFDA66BF9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FDCC690-A58F-4720-B1AF-79B27D31676F}">
      <dgm:prSet phldrT="[Text]" custT="1"/>
      <dgm:spPr/>
      <dgm:t>
        <a:bodyPr/>
        <a:lstStyle/>
        <a:p>
          <a:r>
            <a:rPr lang="en-US" sz="2400" b="1" dirty="0"/>
            <a:t>Methylprednisolone</a:t>
          </a:r>
          <a:r>
            <a:rPr lang="en-US" sz="2400" dirty="0"/>
            <a:t> 1 g IV daily for 5 days </a:t>
          </a:r>
        </a:p>
        <a:p>
          <a:r>
            <a:rPr lang="en-US" sz="1800" dirty="0"/>
            <a:t>(for presumed ADEM)</a:t>
          </a:r>
        </a:p>
      </dgm:t>
    </dgm:pt>
    <dgm:pt modelId="{773F8C09-C16B-4F3B-AD12-4FB15D7BFF47}" type="parTrans" cxnId="{F20FE400-25B2-48C0-9CAE-0E9ABD0D4FE2}">
      <dgm:prSet/>
      <dgm:spPr/>
      <dgm:t>
        <a:bodyPr/>
        <a:lstStyle/>
        <a:p>
          <a:endParaRPr lang="en-US"/>
        </a:p>
      </dgm:t>
    </dgm:pt>
    <dgm:pt modelId="{764F19B8-249D-423F-AD15-C7EBA305A0F8}" type="sibTrans" cxnId="{F20FE400-25B2-48C0-9CAE-0E9ABD0D4FE2}">
      <dgm:prSet/>
      <dgm:spPr/>
      <dgm:t>
        <a:bodyPr/>
        <a:lstStyle/>
        <a:p>
          <a:endParaRPr lang="en-US"/>
        </a:p>
      </dgm:t>
    </dgm:pt>
    <dgm:pt modelId="{8F919BBA-9DE3-450E-B6AF-B2C9F2EC84C1}">
      <dgm:prSet phldrT="[Text]"/>
      <dgm:spPr/>
      <dgm:t>
        <a:bodyPr/>
        <a:lstStyle/>
        <a:p>
          <a:r>
            <a:rPr lang="en-US" dirty="0"/>
            <a:t>Exams with sedation held, grossly unchanged</a:t>
          </a:r>
        </a:p>
      </dgm:t>
    </dgm:pt>
    <dgm:pt modelId="{B220DC94-246A-4EE5-B526-A7498C6BDA23}" type="parTrans" cxnId="{D2646A94-209A-4E16-90EC-59AACBA5425E}">
      <dgm:prSet/>
      <dgm:spPr/>
      <dgm:t>
        <a:bodyPr/>
        <a:lstStyle/>
        <a:p>
          <a:endParaRPr lang="en-US"/>
        </a:p>
      </dgm:t>
    </dgm:pt>
    <dgm:pt modelId="{85E330A2-C6DC-416B-BA4C-B8FB712CEBAF}" type="sibTrans" cxnId="{D2646A94-209A-4E16-90EC-59AACBA5425E}">
      <dgm:prSet/>
      <dgm:spPr/>
      <dgm:t>
        <a:bodyPr/>
        <a:lstStyle/>
        <a:p>
          <a:endParaRPr lang="en-US"/>
        </a:p>
      </dgm:t>
    </dgm:pt>
    <dgm:pt modelId="{2B7F1CE3-88AB-4B4B-974C-74B0F18D181C}">
      <dgm:prSet phldrT="[Text]" custT="1"/>
      <dgm:spPr/>
      <dgm:t>
        <a:bodyPr/>
        <a:lstStyle/>
        <a:p>
          <a:r>
            <a:rPr lang="en-US" sz="2500" b="1" dirty="0"/>
            <a:t>IVIG</a:t>
          </a:r>
          <a:r>
            <a:rPr lang="en-US" sz="2500" dirty="0"/>
            <a:t> </a:t>
          </a:r>
        </a:p>
        <a:p>
          <a:r>
            <a:rPr lang="en-US" sz="2500" dirty="0"/>
            <a:t>0.4 g/kg daily for 5 days </a:t>
          </a:r>
        </a:p>
        <a:p>
          <a:r>
            <a:rPr lang="en-US" sz="1800" dirty="0"/>
            <a:t>starting on hospital day 31 </a:t>
          </a:r>
        </a:p>
      </dgm:t>
    </dgm:pt>
    <dgm:pt modelId="{048C5F77-66B9-4FAA-9B7D-A8307D4E5F73}" type="parTrans" cxnId="{44A306AE-0F32-44DF-89B0-1AEDDB45CD1F}">
      <dgm:prSet/>
      <dgm:spPr/>
      <dgm:t>
        <a:bodyPr/>
        <a:lstStyle/>
        <a:p>
          <a:endParaRPr lang="en-US"/>
        </a:p>
      </dgm:t>
    </dgm:pt>
    <dgm:pt modelId="{7B1A58A0-AA44-4E7E-B0DA-FAF9726AE7AB}" type="sibTrans" cxnId="{44A306AE-0F32-44DF-89B0-1AEDDB45CD1F}">
      <dgm:prSet/>
      <dgm:spPr/>
      <dgm:t>
        <a:bodyPr/>
        <a:lstStyle/>
        <a:p>
          <a:endParaRPr lang="en-US"/>
        </a:p>
      </dgm:t>
    </dgm:pt>
    <dgm:pt modelId="{2CD77418-B9DE-458C-A69B-729124705D77}" type="pres">
      <dgm:prSet presAssocID="{3BC5FF5F-547A-46D9-8A34-49CFDA66BF91}" presName="CompostProcess" presStyleCnt="0">
        <dgm:presLayoutVars>
          <dgm:dir/>
          <dgm:resizeHandles val="exact"/>
        </dgm:presLayoutVars>
      </dgm:prSet>
      <dgm:spPr/>
    </dgm:pt>
    <dgm:pt modelId="{720C8FC8-5454-4B0C-B0AD-7D045F02B1E4}" type="pres">
      <dgm:prSet presAssocID="{3BC5FF5F-547A-46D9-8A34-49CFDA66BF91}" presName="arrow" presStyleLbl="bgShp" presStyleIdx="0" presStyleCnt="1"/>
      <dgm:spPr/>
    </dgm:pt>
    <dgm:pt modelId="{AE842AD1-9EE5-425E-BB41-60E39BE57A80}" type="pres">
      <dgm:prSet presAssocID="{3BC5FF5F-547A-46D9-8A34-49CFDA66BF91}" presName="linearProcess" presStyleCnt="0"/>
      <dgm:spPr/>
    </dgm:pt>
    <dgm:pt modelId="{88D638C4-672B-40E7-936F-3381EB811C68}" type="pres">
      <dgm:prSet presAssocID="{EFDCC690-A58F-4720-B1AF-79B27D31676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D4C09-6AC8-4047-9650-81EC893610BA}" type="pres">
      <dgm:prSet presAssocID="{764F19B8-249D-423F-AD15-C7EBA305A0F8}" presName="sibTrans" presStyleCnt="0"/>
      <dgm:spPr/>
    </dgm:pt>
    <dgm:pt modelId="{C7627F94-AB2A-40F1-8DCA-3EA75A2D9249}" type="pres">
      <dgm:prSet presAssocID="{8F919BBA-9DE3-450E-B6AF-B2C9F2EC84C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B653AF-55AF-4AB5-8566-0F998B74E5BD}" type="pres">
      <dgm:prSet presAssocID="{85E330A2-C6DC-416B-BA4C-B8FB712CEBAF}" presName="sibTrans" presStyleCnt="0"/>
      <dgm:spPr/>
    </dgm:pt>
    <dgm:pt modelId="{496EEF5F-52E9-4E89-842D-F1873ED17471}" type="pres">
      <dgm:prSet presAssocID="{2B7F1CE3-88AB-4B4B-974C-74B0F18D181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3E30B5-14A4-46FE-BA3B-FE68FFAA935B}" type="presOf" srcId="{EFDCC690-A58F-4720-B1AF-79B27D31676F}" destId="{88D638C4-672B-40E7-936F-3381EB811C68}" srcOrd="0" destOrd="0" presId="urn:microsoft.com/office/officeart/2005/8/layout/hProcess9"/>
    <dgm:cxn modelId="{DCB2AC8A-F53B-42E7-9FCD-84BB69C07F46}" type="presOf" srcId="{8F919BBA-9DE3-450E-B6AF-B2C9F2EC84C1}" destId="{C7627F94-AB2A-40F1-8DCA-3EA75A2D9249}" srcOrd="0" destOrd="0" presId="urn:microsoft.com/office/officeart/2005/8/layout/hProcess9"/>
    <dgm:cxn modelId="{44A306AE-0F32-44DF-89B0-1AEDDB45CD1F}" srcId="{3BC5FF5F-547A-46D9-8A34-49CFDA66BF91}" destId="{2B7F1CE3-88AB-4B4B-974C-74B0F18D181C}" srcOrd="2" destOrd="0" parTransId="{048C5F77-66B9-4FAA-9B7D-A8307D4E5F73}" sibTransId="{7B1A58A0-AA44-4E7E-B0DA-FAF9726AE7AB}"/>
    <dgm:cxn modelId="{AEAC8EDD-641D-47D4-B2FC-BC1E7B699160}" type="presOf" srcId="{2B7F1CE3-88AB-4B4B-974C-74B0F18D181C}" destId="{496EEF5F-52E9-4E89-842D-F1873ED17471}" srcOrd="0" destOrd="0" presId="urn:microsoft.com/office/officeart/2005/8/layout/hProcess9"/>
    <dgm:cxn modelId="{F20FE400-25B2-48C0-9CAE-0E9ABD0D4FE2}" srcId="{3BC5FF5F-547A-46D9-8A34-49CFDA66BF91}" destId="{EFDCC690-A58F-4720-B1AF-79B27D31676F}" srcOrd="0" destOrd="0" parTransId="{773F8C09-C16B-4F3B-AD12-4FB15D7BFF47}" sibTransId="{764F19B8-249D-423F-AD15-C7EBA305A0F8}"/>
    <dgm:cxn modelId="{B3BF5370-9BD2-4A1D-A956-E852233214AD}" type="presOf" srcId="{3BC5FF5F-547A-46D9-8A34-49CFDA66BF91}" destId="{2CD77418-B9DE-458C-A69B-729124705D77}" srcOrd="0" destOrd="0" presId="urn:microsoft.com/office/officeart/2005/8/layout/hProcess9"/>
    <dgm:cxn modelId="{D2646A94-209A-4E16-90EC-59AACBA5425E}" srcId="{3BC5FF5F-547A-46D9-8A34-49CFDA66BF91}" destId="{8F919BBA-9DE3-450E-B6AF-B2C9F2EC84C1}" srcOrd="1" destOrd="0" parTransId="{B220DC94-246A-4EE5-B526-A7498C6BDA23}" sibTransId="{85E330A2-C6DC-416B-BA4C-B8FB712CEBAF}"/>
    <dgm:cxn modelId="{12A5C23C-89B2-455B-B38B-0B8554F9BFE7}" type="presParOf" srcId="{2CD77418-B9DE-458C-A69B-729124705D77}" destId="{720C8FC8-5454-4B0C-B0AD-7D045F02B1E4}" srcOrd="0" destOrd="0" presId="urn:microsoft.com/office/officeart/2005/8/layout/hProcess9"/>
    <dgm:cxn modelId="{D51E50BF-E6E6-4429-9F96-210805DEE082}" type="presParOf" srcId="{2CD77418-B9DE-458C-A69B-729124705D77}" destId="{AE842AD1-9EE5-425E-BB41-60E39BE57A80}" srcOrd="1" destOrd="0" presId="urn:microsoft.com/office/officeart/2005/8/layout/hProcess9"/>
    <dgm:cxn modelId="{A38819DC-E6AF-4F8A-AAB7-EDF0397FAB5A}" type="presParOf" srcId="{AE842AD1-9EE5-425E-BB41-60E39BE57A80}" destId="{88D638C4-672B-40E7-936F-3381EB811C68}" srcOrd="0" destOrd="0" presId="urn:microsoft.com/office/officeart/2005/8/layout/hProcess9"/>
    <dgm:cxn modelId="{A7D1CCA2-1C53-43A5-A76A-DFDCC26B8F13}" type="presParOf" srcId="{AE842AD1-9EE5-425E-BB41-60E39BE57A80}" destId="{1E0D4C09-6AC8-4047-9650-81EC893610BA}" srcOrd="1" destOrd="0" presId="urn:microsoft.com/office/officeart/2005/8/layout/hProcess9"/>
    <dgm:cxn modelId="{F1DCFA77-A371-4CC6-B955-711DE0D7A1BD}" type="presParOf" srcId="{AE842AD1-9EE5-425E-BB41-60E39BE57A80}" destId="{C7627F94-AB2A-40F1-8DCA-3EA75A2D9249}" srcOrd="2" destOrd="0" presId="urn:microsoft.com/office/officeart/2005/8/layout/hProcess9"/>
    <dgm:cxn modelId="{45CAD458-0718-4810-B390-909FD046314F}" type="presParOf" srcId="{AE842AD1-9EE5-425E-BB41-60E39BE57A80}" destId="{25B653AF-55AF-4AB5-8566-0F998B74E5BD}" srcOrd="3" destOrd="0" presId="urn:microsoft.com/office/officeart/2005/8/layout/hProcess9"/>
    <dgm:cxn modelId="{73E64212-EAC7-4ACF-AC47-C15D9041AD08}" type="presParOf" srcId="{AE842AD1-9EE5-425E-BB41-60E39BE57A80}" destId="{496EEF5F-52E9-4E89-842D-F1873ED1747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816BCA-371F-4D13-8DE4-3D6A285B07E4}" type="doc">
      <dgm:prSet loTypeId="urn:microsoft.com/office/officeart/2005/8/layout/list1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719C30-7350-4CD4-AA50-4D01FE977380}">
      <dgm:prSet phldrT="[Text]"/>
      <dgm:spPr/>
      <dgm:t>
        <a:bodyPr/>
        <a:lstStyle/>
        <a:p>
          <a:r>
            <a:rPr lang="en-US" dirty="0"/>
            <a:t>Day 36</a:t>
          </a:r>
        </a:p>
      </dgm:t>
    </dgm:pt>
    <dgm:pt modelId="{8916FF9B-9544-4F82-8898-D2C5D5117124}" type="parTrans" cxnId="{9E3C1015-B690-4876-9A92-626DD9119F71}">
      <dgm:prSet/>
      <dgm:spPr/>
      <dgm:t>
        <a:bodyPr/>
        <a:lstStyle/>
        <a:p>
          <a:endParaRPr lang="en-US"/>
        </a:p>
      </dgm:t>
    </dgm:pt>
    <dgm:pt modelId="{D72787F4-0536-4C3D-A7BA-D3B35C62050D}" type="sibTrans" cxnId="{9E3C1015-B690-4876-9A92-626DD9119F71}">
      <dgm:prSet/>
      <dgm:spPr/>
      <dgm:t>
        <a:bodyPr/>
        <a:lstStyle/>
        <a:p>
          <a:endParaRPr lang="en-US"/>
        </a:p>
      </dgm:t>
    </dgm:pt>
    <dgm:pt modelId="{5EC3343A-5CCA-432E-90DE-EA008ECE65F8}">
      <dgm:prSet phldrT="[Text]"/>
      <dgm:spPr/>
      <dgm:t>
        <a:bodyPr/>
        <a:lstStyle/>
        <a:p>
          <a:r>
            <a:rPr lang="en-US" dirty="0"/>
            <a:t>Patient started to follow simple commands</a:t>
          </a:r>
        </a:p>
      </dgm:t>
    </dgm:pt>
    <dgm:pt modelId="{D22927E6-675D-4EE4-8B7D-F48FA2172532}" type="parTrans" cxnId="{92197926-E55D-4F82-A9E7-BB8733F6629C}">
      <dgm:prSet/>
      <dgm:spPr/>
      <dgm:t>
        <a:bodyPr/>
        <a:lstStyle/>
        <a:p>
          <a:endParaRPr lang="en-US"/>
        </a:p>
      </dgm:t>
    </dgm:pt>
    <dgm:pt modelId="{A8296A29-99A5-443D-B45A-AFEECA05DE92}" type="sibTrans" cxnId="{92197926-E55D-4F82-A9E7-BB8733F6629C}">
      <dgm:prSet/>
      <dgm:spPr/>
      <dgm:t>
        <a:bodyPr/>
        <a:lstStyle/>
        <a:p>
          <a:endParaRPr lang="en-US"/>
        </a:p>
      </dgm:t>
    </dgm:pt>
    <dgm:pt modelId="{7D987FFF-F151-49D8-A868-51F32A65377C}">
      <dgm:prSet phldrT="[Text]"/>
      <dgm:spPr/>
      <dgm:t>
        <a:bodyPr/>
        <a:lstStyle/>
        <a:p>
          <a:r>
            <a:rPr lang="en-US" dirty="0"/>
            <a:t>Left hemiparesis became evident</a:t>
          </a:r>
        </a:p>
      </dgm:t>
    </dgm:pt>
    <dgm:pt modelId="{AE93A5EA-E565-435A-AC47-668717CC89F6}" type="parTrans" cxnId="{696CC815-03B1-4008-8106-3029135294F0}">
      <dgm:prSet/>
      <dgm:spPr/>
      <dgm:t>
        <a:bodyPr/>
        <a:lstStyle/>
        <a:p>
          <a:endParaRPr lang="en-US"/>
        </a:p>
      </dgm:t>
    </dgm:pt>
    <dgm:pt modelId="{00C4F843-447C-45FB-8633-2823A8B2FDF1}" type="sibTrans" cxnId="{696CC815-03B1-4008-8106-3029135294F0}">
      <dgm:prSet/>
      <dgm:spPr/>
      <dgm:t>
        <a:bodyPr/>
        <a:lstStyle/>
        <a:p>
          <a:endParaRPr lang="en-US"/>
        </a:p>
      </dgm:t>
    </dgm:pt>
    <dgm:pt modelId="{59BEA25E-2F17-4D39-9D51-2810457CCD45}">
      <dgm:prSet phldrT="[Text]"/>
      <dgm:spPr/>
      <dgm:t>
        <a:bodyPr/>
        <a:lstStyle/>
        <a:p>
          <a:r>
            <a:rPr lang="en-US" dirty="0"/>
            <a:t>Day 39</a:t>
          </a:r>
        </a:p>
      </dgm:t>
    </dgm:pt>
    <dgm:pt modelId="{5F44C703-B4E9-40C4-9ADC-DB2C477C1D44}" type="parTrans" cxnId="{74C3493E-F04C-4132-AAA6-FDE61B680E00}">
      <dgm:prSet/>
      <dgm:spPr/>
      <dgm:t>
        <a:bodyPr/>
        <a:lstStyle/>
        <a:p>
          <a:endParaRPr lang="en-US"/>
        </a:p>
      </dgm:t>
    </dgm:pt>
    <dgm:pt modelId="{027D893E-BAAA-49DC-810A-D98919165A87}" type="sibTrans" cxnId="{74C3493E-F04C-4132-AAA6-FDE61B680E00}">
      <dgm:prSet/>
      <dgm:spPr/>
      <dgm:t>
        <a:bodyPr/>
        <a:lstStyle/>
        <a:p>
          <a:endParaRPr lang="en-US"/>
        </a:p>
      </dgm:t>
    </dgm:pt>
    <dgm:pt modelId="{8D84A50E-196C-4654-AF87-3D6FE878665D}">
      <dgm:prSet phldrT="[Text]"/>
      <dgm:spPr/>
      <dgm:t>
        <a:bodyPr/>
        <a:lstStyle/>
        <a:p>
          <a:r>
            <a:rPr lang="en-US" dirty="0"/>
            <a:t>Patient was extubated</a:t>
          </a:r>
        </a:p>
      </dgm:t>
    </dgm:pt>
    <dgm:pt modelId="{7D6E7F62-1294-4726-AD36-A9117E3E3E66}" type="parTrans" cxnId="{34555825-A0DF-4D1C-92B3-2E579C054EA0}">
      <dgm:prSet/>
      <dgm:spPr/>
      <dgm:t>
        <a:bodyPr/>
        <a:lstStyle/>
        <a:p>
          <a:endParaRPr lang="en-US"/>
        </a:p>
      </dgm:t>
    </dgm:pt>
    <dgm:pt modelId="{A966B74A-CB99-4B3F-A334-21299BE55814}" type="sibTrans" cxnId="{34555825-A0DF-4D1C-92B3-2E579C054EA0}">
      <dgm:prSet/>
      <dgm:spPr/>
      <dgm:t>
        <a:bodyPr/>
        <a:lstStyle/>
        <a:p>
          <a:endParaRPr lang="en-US"/>
        </a:p>
      </dgm:t>
    </dgm:pt>
    <dgm:pt modelId="{4C80984D-2F12-44CA-8A6B-56A1F146E1EE}">
      <dgm:prSet phldrT="[Text]"/>
      <dgm:spPr/>
      <dgm:t>
        <a:bodyPr/>
        <a:lstStyle/>
        <a:p>
          <a:r>
            <a:rPr lang="en-US" dirty="0"/>
            <a:t>Day 59</a:t>
          </a:r>
        </a:p>
      </dgm:t>
    </dgm:pt>
    <dgm:pt modelId="{6CD821F2-72B3-4720-8064-E6D7B697316E}" type="parTrans" cxnId="{0000A14F-F1F6-43B3-BE66-F9D970005466}">
      <dgm:prSet/>
      <dgm:spPr/>
      <dgm:t>
        <a:bodyPr/>
        <a:lstStyle/>
        <a:p>
          <a:endParaRPr lang="en-US"/>
        </a:p>
      </dgm:t>
    </dgm:pt>
    <dgm:pt modelId="{DFA0753C-6A9E-4288-A392-A096095AA4EB}" type="sibTrans" cxnId="{0000A14F-F1F6-43B3-BE66-F9D970005466}">
      <dgm:prSet/>
      <dgm:spPr/>
      <dgm:t>
        <a:bodyPr/>
        <a:lstStyle/>
        <a:p>
          <a:endParaRPr lang="en-US"/>
        </a:p>
      </dgm:t>
    </dgm:pt>
    <dgm:pt modelId="{7CA1485C-1583-4DD7-AAF4-AEABBD028604}">
      <dgm:prSet phldrT="[Text]"/>
      <dgm:spPr/>
      <dgm:t>
        <a:bodyPr/>
        <a:lstStyle/>
        <a:p>
          <a:r>
            <a:rPr lang="en-US" dirty="0"/>
            <a:t>Patient was fully oriented</a:t>
          </a:r>
        </a:p>
      </dgm:t>
    </dgm:pt>
    <dgm:pt modelId="{DB82C1D5-D103-492B-967D-E087C680CFE7}" type="parTrans" cxnId="{6FEE68CD-1538-497C-8189-23A6757B6AC5}">
      <dgm:prSet/>
      <dgm:spPr/>
      <dgm:t>
        <a:bodyPr/>
        <a:lstStyle/>
        <a:p>
          <a:endParaRPr lang="en-US"/>
        </a:p>
      </dgm:t>
    </dgm:pt>
    <dgm:pt modelId="{2C0409E1-41E5-442B-9C83-5B85F615D937}" type="sibTrans" cxnId="{6FEE68CD-1538-497C-8189-23A6757B6AC5}">
      <dgm:prSet/>
      <dgm:spPr/>
      <dgm:t>
        <a:bodyPr/>
        <a:lstStyle/>
        <a:p>
          <a:endParaRPr lang="en-US"/>
        </a:p>
      </dgm:t>
    </dgm:pt>
    <dgm:pt modelId="{3D065BF3-099B-43B8-B39B-8064828795F1}">
      <dgm:prSet phldrT="[Text]"/>
      <dgm:spPr/>
      <dgm:t>
        <a:bodyPr/>
        <a:lstStyle/>
        <a:p>
          <a:r>
            <a:rPr lang="en-US" dirty="0"/>
            <a:t>Was able to begin speaking</a:t>
          </a:r>
        </a:p>
      </dgm:t>
    </dgm:pt>
    <dgm:pt modelId="{3760125E-59FA-4162-AF33-3DB73E171885}" type="parTrans" cxnId="{874320D8-9961-4658-BEEB-1430C51956F4}">
      <dgm:prSet/>
      <dgm:spPr/>
      <dgm:t>
        <a:bodyPr/>
        <a:lstStyle/>
        <a:p>
          <a:endParaRPr lang="en-US"/>
        </a:p>
      </dgm:t>
    </dgm:pt>
    <dgm:pt modelId="{DE5F2134-B79A-4133-BEAC-B0BC35E99925}" type="sibTrans" cxnId="{874320D8-9961-4658-BEEB-1430C51956F4}">
      <dgm:prSet/>
      <dgm:spPr/>
      <dgm:t>
        <a:bodyPr/>
        <a:lstStyle/>
        <a:p>
          <a:endParaRPr lang="en-US"/>
        </a:p>
      </dgm:t>
    </dgm:pt>
    <dgm:pt modelId="{796E116B-CBE7-42B9-995F-FFA00C53ACFF}" type="pres">
      <dgm:prSet presAssocID="{92816BCA-371F-4D13-8DE4-3D6A285B07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89755E-D17E-48E6-A4AB-431BE51FEF31}" type="pres">
      <dgm:prSet presAssocID="{80719C30-7350-4CD4-AA50-4D01FE977380}" presName="parentLin" presStyleCnt="0"/>
      <dgm:spPr/>
    </dgm:pt>
    <dgm:pt modelId="{7FFABDB0-32D7-44C8-A79A-A442FAC676EA}" type="pres">
      <dgm:prSet presAssocID="{80719C30-7350-4CD4-AA50-4D01FE97738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1E0F0C9-D3B6-48AB-8165-D844C719B7A3}" type="pres">
      <dgm:prSet presAssocID="{80719C30-7350-4CD4-AA50-4D01FE97738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192B71-CF67-487A-A129-115EC69AEC64}" type="pres">
      <dgm:prSet presAssocID="{80719C30-7350-4CD4-AA50-4D01FE977380}" presName="negativeSpace" presStyleCnt="0"/>
      <dgm:spPr/>
    </dgm:pt>
    <dgm:pt modelId="{DC8D27E0-FE1A-4B27-A432-517C4C490178}" type="pres">
      <dgm:prSet presAssocID="{80719C30-7350-4CD4-AA50-4D01FE97738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839E9C-962B-4C9F-9ADC-A9693979028D}" type="pres">
      <dgm:prSet presAssocID="{D72787F4-0536-4C3D-A7BA-D3B35C62050D}" presName="spaceBetweenRectangles" presStyleCnt="0"/>
      <dgm:spPr/>
    </dgm:pt>
    <dgm:pt modelId="{0D95F0CE-2BF7-44C5-8671-EAF7B7279FC2}" type="pres">
      <dgm:prSet presAssocID="{59BEA25E-2F17-4D39-9D51-2810457CCD45}" presName="parentLin" presStyleCnt="0"/>
      <dgm:spPr/>
    </dgm:pt>
    <dgm:pt modelId="{75989BBF-1833-4504-AA36-457C8EC187A4}" type="pres">
      <dgm:prSet presAssocID="{59BEA25E-2F17-4D39-9D51-2810457CCD4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B33A01C-4F57-4E13-9980-5BB6874E4E3C}" type="pres">
      <dgm:prSet presAssocID="{59BEA25E-2F17-4D39-9D51-2810457CCD4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CAC643-5FF7-4901-9F66-2D525596420F}" type="pres">
      <dgm:prSet presAssocID="{59BEA25E-2F17-4D39-9D51-2810457CCD45}" presName="negativeSpace" presStyleCnt="0"/>
      <dgm:spPr/>
    </dgm:pt>
    <dgm:pt modelId="{3EC5EB41-7559-42D9-8476-50B2BB8A0825}" type="pres">
      <dgm:prSet presAssocID="{59BEA25E-2F17-4D39-9D51-2810457CCD4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36040-38ED-4C99-8084-921F83B78623}" type="pres">
      <dgm:prSet presAssocID="{027D893E-BAAA-49DC-810A-D98919165A87}" presName="spaceBetweenRectangles" presStyleCnt="0"/>
      <dgm:spPr/>
    </dgm:pt>
    <dgm:pt modelId="{32BCF69A-6E6A-4E99-A768-97E55FBE6523}" type="pres">
      <dgm:prSet presAssocID="{4C80984D-2F12-44CA-8A6B-56A1F146E1EE}" presName="parentLin" presStyleCnt="0"/>
      <dgm:spPr/>
    </dgm:pt>
    <dgm:pt modelId="{32C16D2D-C6FE-4124-8D0C-227C9F648F61}" type="pres">
      <dgm:prSet presAssocID="{4C80984D-2F12-44CA-8A6B-56A1F146E1EE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4AD1AF13-4A1D-4EED-A644-1A431F8DA9AA}" type="pres">
      <dgm:prSet presAssocID="{4C80984D-2F12-44CA-8A6B-56A1F146E1E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8C05B-09FE-4956-9855-E1D3F95A46DD}" type="pres">
      <dgm:prSet presAssocID="{4C80984D-2F12-44CA-8A6B-56A1F146E1EE}" presName="negativeSpace" presStyleCnt="0"/>
      <dgm:spPr/>
    </dgm:pt>
    <dgm:pt modelId="{14765C71-2445-477F-B07A-48542C1CF220}" type="pres">
      <dgm:prSet presAssocID="{4C80984D-2F12-44CA-8A6B-56A1F146E1E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555825-A0DF-4D1C-92B3-2E579C054EA0}" srcId="{59BEA25E-2F17-4D39-9D51-2810457CCD45}" destId="{8D84A50E-196C-4654-AF87-3D6FE878665D}" srcOrd="0" destOrd="0" parTransId="{7D6E7F62-1294-4726-AD36-A9117E3E3E66}" sibTransId="{A966B74A-CB99-4B3F-A334-21299BE55814}"/>
    <dgm:cxn modelId="{B07D4718-E4B7-4633-9C6D-68A05AC8C72F}" type="presOf" srcId="{8D84A50E-196C-4654-AF87-3D6FE878665D}" destId="{3EC5EB41-7559-42D9-8476-50B2BB8A0825}" srcOrd="0" destOrd="0" presId="urn:microsoft.com/office/officeart/2005/8/layout/list1"/>
    <dgm:cxn modelId="{4399046E-A3A5-424E-9583-097C82D8AF9C}" type="presOf" srcId="{59BEA25E-2F17-4D39-9D51-2810457CCD45}" destId="{75989BBF-1833-4504-AA36-457C8EC187A4}" srcOrd="0" destOrd="0" presId="urn:microsoft.com/office/officeart/2005/8/layout/list1"/>
    <dgm:cxn modelId="{9F9F0FF5-11FB-4864-A1D2-321884E3A03E}" type="presOf" srcId="{4C80984D-2F12-44CA-8A6B-56A1F146E1EE}" destId="{32C16D2D-C6FE-4124-8D0C-227C9F648F61}" srcOrd="0" destOrd="0" presId="urn:microsoft.com/office/officeart/2005/8/layout/list1"/>
    <dgm:cxn modelId="{EEA5570C-9D25-475B-ACEA-931E3711FD90}" type="presOf" srcId="{92816BCA-371F-4D13-8DE4-3D6A285B07E4}" destId="{796E116B-CBE7-42B9-995F-FFA00C53ACFF}" srcOrd="0" destOrd="0" presId="urn:microsoft.com/office/officeart/2005/8/layout/list1"/>
    <dgm:cxn modelId="{0000A14F-F1F6-43B3-BE66-F9D970005466}" srcId="{92816BCA-371F-4D13-8DE4-3D6A285B07E4}" destId="{4C80984D-2F12-44CA-8A6B-56A1F146E1EE}" srcOrd="2" destOrd="0" parTransId="{6CD821F2-72B3-4720-8064-E6D7B697316E}" sibTransId="{DFA0753C-6A9E-4288-A392-A096095AA4EB}"/>
    <dgm:cxn modelId="{E2C88D3C-B145-40AC-A9FF-A2783A86A832}" type="presOf" srcId="{59BEA25E-2F17-4D39-9D51-2810457CCD45}" destId="{4B33A01C-4F57-4E13-9980-5BB6874E4E3C}" srcOrd="1" destOrd="0" presId="urn:microsoft.com/office/officeart/2005/8/layout/list1"/>
    <dgm:cxn modelId="{92197926-E55D-4F82-A9E7-BB8733F6629C}" srcId="{80719C30-7350-4CD4-AA50-4D01FE977380}" destId="{5EC3343A-5CCA-432E-90DE-EA008ECE65F8}" srcOrd="0" destOrd="0" parTransId="{D22927E6-675D-4EE4-8B7D-F48FA2172532}" sibTransId="{A8296A29-99A5-443D-B45A-AFEECA05DE92}"/>
    <dgm:cxn modelId="{6FEE68CD-1538-497C-8189-23A6757B6AC5}" srcId="{4C80984D-2F12-44CA-8A6B-56A1F146E1EE}" destId="{7CA1485C-1583-4DD7-AAF4-AEABBD028604}" srcOrd="0" destOrd="0" parTransId="{DB82C1D5-D103-492B-967D-E087C680CFE7}" sibTransId="{2C0409E1-41E5-442B-9C83-5B85F615D937}"/>
    <dgm:cxn modelId="{CCC3C10D-D1E6-4094-A92F-1B18994E5ABC}" type="presOf" srcId="{4C80984D-2F12-44CA-8A6B-56A1F146E1EE}" destId="{4AD1AF13-4A1D-4EED-A644-1A431F8DA9AA}" srcOrd="1" destOrd="0" presId="urn:microsoft.com/office/officeart/2005/8/layout/list1"/>
    <dgm:cxn modelId="{03FBFF1B-5FBB-4B50-BB3A-2943274475BD}" type="presOf" srcId="{80719C30-7350-4CD4-AA50-4D01FE977380}" destId="{7FFABDB0-32D7-44C8-A79A-A442FAC676EA}" srcOrd="0" destOrd="0" presId="urn:microsoft.com/office/officeart/2005/8/layout/list1"/>
    <dgm:cxn modelId="{74C3493E-F04C-4132-AAA6-FDE61B680E00}" srcId="{92816BCA-371F-4D13-8DE4-3D6A285B07E4}" destId="{59BEA25E-2F17-4D39-9D51-2810457CCD45}" srcOrd="1" destOrd="0" parTransId="{5F44C703-B4E9-40C4-9ADC-DB2C477C1D44}" sibTransId="{027D893E-BAAA-49DC-810A-D98919165A87}"/>
    <dgm:cxn modelId="{2FC1D5BA-F993-474F-A765-C0E92A99A4EF}" type="presOf" srcId="{7D987FFF-F151-49D8-A868-51F32A65377C}" destId="{DC8D27E0-FE1A-4B27-A432-517C4C490178}" srcOrd="0" destOrd="1" presId="urn:microsoft.com/office/officeart/2005/8/layout/list1"/>
    <dgm:cxn modelId="{874320D8-9961-4658-BEEB-1430C51956F4}" srcId="{59BEA25E-2F17-4D39-9D51-2810457CCD45}" destId="{3D065BF3-099B-43B8-B39B-8064828795F1}" srcOrd="1" destOrd="0" parTransId="{3760125E-59FA-4162-AF33-3DB73E171885}" sibTransId="{DE5F2134-B79A-4133-BEAC-B0BC35E99925}"/>
    <dgm:cxn modelId="{696CC815-03B1-4008-8106-3029135294F0}" srcId="{80719C30-7350-4CD4-AA50-4D01FE977380}" destId="{7D987FFF-F151-49D8-A868-51F32A65377C}" srcOrd="1" destOrd="0" parTransId="{AE93A5EA-E565-435A-AC47-668717CC89F6}" sibTransId="{00C4F843-447C-45FB-8633-2823A8B2FDF1}"/>
    <dgm:cxn modelId="{A5B1022F-7C39-47D8-AE06-2ED8786D27C9}" type="presOf" srcId="{3D065BF3-099B-43B8-B39B-8064828795F1}" destId="{3EC5EB41-7559-42D9-8476-50B2BB8A0825}" srcOrd="0" destOrd="1" presId="urn:microsoft.com/office/officeart/2005/8/layout/list1"/>
    <dgm:cxn modelId="{AE5BB65F-1BD7-434C-9432-EEF4034192DD}" type="presOf" srcId="{5EC3343A-5CCA-432E-90DE-EA008ECE65F8}" destId="{DC8D27E0-FE1A-4B27-A432-517C4C490178}" srcOrd="0" destOrd="0" presId="urn:microsoft.com/office/officeart/2005/8/layout/list1"/>
    <dgm:cxn modelId="{C9E28DD0-498C-459F-B586-4BB88C48D1C2}" type="presOf" srcId="{7CA1485C-1583-4DD7-AAF4-AEABBD028604}" destId="{14765C71-2445-477F-B07A-48542C1CF220}" srcOrd="0" destOrd="0" presId="urn:microsoft.com/office/officeart/2005/8/layout/list1"/>
    <dgm:cxn modelId="{9E3C1015-B690-4876-9A92-626DD9119F71}" srcId="{92816BCA-371F-4D13-8DE4-3D6A285B07E4}" destId="{80719C30-7350-4CD4-AA50-4D01FE977380}" srcOrd="0" destOrd="0" parTransId="{8916FF9B-9544-4F82-8898-D2C5D5117124}" sibTransId="{D72787F4-0536-4C3D-A7BA-D3B35C62050D}"/>
    <dgm:cxn modelId="{372C8F4A-06CE-41BB-99A8-158C1462CC59}" type="presOf" srcId="{80719C30-7350-4CD4-AA50-4D01FE977380}" destId="{71E0F0C9-D3B6-48AB-8165-D844C719B7A3}" srcOrd="1" destOrd="0" presId="urn:microsoft.com/office/officeart/2005/8/layout/list1"/>
    <dgm:cxn modelId="{034859A8-0991-4D7F-8AF8-9E3C3AA94181}" type="presParOf" srcId="{796E116B-CBE7-42B9-995F-FFA00C53ACFF}" destId="{7889755E-D17E-48E6-A4AB-431BE51FEF31}" srcOrd="0" destOrd="0" presId="urn:microsoft.com/office/officeart/2005/8/layout/list1"/>
    <dgm:cxn modelId="{2C34594A-29FF-4CAF-911E-BB617F6AB842}" type="presParOf" srcId="{7889755E-D17E-48E6-A4AB-431BE51FEF31}" destId="{7FFABDB0-32D7-44C8-A79A-A442FAC676EA}" srcOrd="0" destOrd="0" presId="urn:microsoft.com/office/officeart/2005/8/layout/list1"/>
    <dgm:cxn modelId="{E82B7155-668A-4D96-876B-E88F42B5A82C}" type="presParOf" srcId="{7889755E-D17E-48E6-A4AB-431BE51FEF31}" destId="{71E0F0C9-D3B6-48AB-8165-D844C719B7A3}" srcOrd="1" destOrd="0" presId="urn:microsoft.com/office/officeart/2005/8/layout/list1"/>
    <dgm:cxn modelId="{BC98A49F-BF1C-4430-8193-1BB937A37AB0}" type="presParOf" srcId="{796E116B-CBE7-42B9-995F-FFA00C53ACFF}" destId="{53192B71-CF67-487A-A129-115EC69AEC64}" srcOrd="1" destOrd="0" presId="urn:microsoft.com/office/officeart/2005/8/layout/list1"/>
    <dgm:cxn modelId="{F6EB1248-10B5-4609-8313-299D51402B24}" type="presParOf" srcId="{796E116B-CBE7-42B9-995F-FFA00C53ACFF}" destId="{DC8D27E0-FE1A-4B27-A432-517C4C490178}" srcOrd="2" destOrd="0" presId="urn:microsoft.com/office/officeart/2005/8/layout/list1"/>
    <dgm:cxn modelId="{C2B40120-56C9-4D92-B671-FBFEBF18B9D0}" type="presParOf" srcId="{796E116B-CBE7-42B9-995F-FFA00C53ACFF}" destId="{D5839E9C-962B-4C9F-9ADC-A9693979028D}" srcOrd="3" destOrd="0" presId="urn:microsoft.com/office/officeart/2005/8/layout/list1"/>
    <dgm:cxn modelId="{81D82116-6365-498D-BAE9-381F788926FF}" type="presParOf" srcId="{796E116B-CBE7-42B9-995F-FFA00C53ACFF}" destId="{0D95F0CE-2BF7-44C5-8671-EAF7B7279FC2}" srcOrd="4" destOrd="0" presId="urn:microsoft.com/office/officeart/2005/8/layout/list1"/>
    <dgm:cxn modelId="{B663FA8E-B14D-40B3-B3D2-8125F0367543}" type="presParOf" srcId="{0D95F0CE-2BF7-44C5-8671-EAF7B7279FC2}" destId="{75989BBF-1833-4504-AA36-457C8EC187A4}" srcOrd="0" destOrd="0" presId="urn:microsoft.com/office/officeart/2005/8/layout/list1"/>
    <dgm:cxn modelId="{5A21A5E1-D883-4E2F-9A81-9C307BCD3E15}" type="presParOf" srcId="{0D95F0CE-2BF7-44C5-8671-EAF7B7279FC2}" destId="{4B33A01C-4F57-4E13-9980-5BB6874E4E3C}" srcOrd="1" destOrd="0" presId="urn:microsoft.com/office/officeart/2005/8/layout/list1"/>
    <dgm:cxn modelId="{A3F5064C-18DA-496A-A3D8-3D9909C77C7F}" type="presParOf" srcId="{796E116B-CBE7-42B9-995F-FFA00C53ACFF}" destId="{CECAC643-5FF7-4901-9F66-2D525596420F}" srcOrd="5" destOrd="0" presId="urn:microsoft.com/office/officeart/2005/8/layout/list1"/>
    <dgm:cxn modelId="{8AB5C5CB-F1B2-4493-9B03-E802C4B4F4C9}" type="presParOf" srcId="{796E116B-CBE7-42B9-995F-FFA00C53ACFF}" destId="{3EC5EB41-7559-42D9-8476-50B2BB8A0825}" srcOrd="6" destOrd="0" presId="urn:microsoft.com/office/officeart/2005/8/layout/list1"/>
    <dgm:cxn modelId="{B3A71A7F-4F52-4D68-B890-473BEF536520}" type="presParOf" srcId="{796E116B-CBE7-42B9-995F-FFA00C53ACFF}" destId="{44E36040-38ED-4C99-8084-921F83B78623}" srcOrd="7" destOrd="0" presId="urn:microsoft.com/office/officeart/2005/8/layout/list1"/>
    <dgm:cxn modelId="{1316C5B8-8627-4787-88F6-4CE542C564C3}" type="presParOf" srcId="{796E116B-CBE7-42B9-995F-FFA00C53ACFF}" destId="{32BCF69A-6E6A-4E99-A768-97E55FBE6523}" srcOrd="8" destOrd="0" presId="urn:microsoft.com/office/officeart/2005/8/layout/list1"/>
    <dgm:cxn modelId="{FB91BD37-1A47-4785-BA9F-701541F05BEC}" type="presParOf" srcId="{32BCF69A-6E6A-4E99-A768-97E55FBE6523}" destId="{32C16D2D-C6FE-4124-8D0C-227C9F648F61}" srcOrd="0" destOrd="0" presId="urn:microsoft.com/office/officeart/2005/8/layout/list1"/>
    <dgm:cxn modelId="{60E28B8D-E0E5-4C99-8571-250E21FA4C4E}" type="presParOf" srcId="{32BCF69A-6E6A-4E99-A768-97E55FBE6523}" destId="{4AD1AF13-4A1D-4EED-A644-1A431F8DA9AA}" srcOrd="1" destOrd="0" presId="urn:microsoft.com/office/officeart/2005/8/layout/list1"/>
    <dgm:cxn modelId="{8E502381-B677-45C5-8F58-E94056B795DB}" type="presParOf" srcId="{796E116B-CBE7-42B9-995F-FFA00C53ACFF}" destId="{1208C05B-09FE-4956-9855-E1D3F95A46DD}" srcOrd="9" destOrd="0" presId="urn:microsoft.com/office/officeart/2005/8/layout/list1"/>
    <dgm:cxn modelId="{67EA0C46-9DCD-40E2-85A5-DC2FAAC0CB15}" type="presParOf" srcId="{796E116B-CBE7-42B9-995F-FFA00C53ACFF}" destId="{14765C71-2445-477F-B07A-48542C1CF22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0C8FC8-5454-4B0C-B0AD-7D045F02B1E4}">
      <dsp:nvSpPr>
        <dsp:cNvPr id="0" name=""/>
        <dsp:cNvSpPr/>
      </dsp:nvSpPr>
      <dsp:spPr>
        <a:xfrm>
          <a:off x="705970" y="0"/>
          <a:ext cx="8000999" cy="54421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D638C4-672B-40E7-936F-3381EB811C68}">
      <dsp:nvSpPr>
        <dsp:cNvPr id="0" name=""/>
        <dsp:cNvSpPr/>
      </dsp:nvSpPr>
      <dsp:spPr>
        <a:xfrm>
          <a:off x="4596" y="1632648"/>
          <a:ext cx="3033467" cy="2176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Methylprednisolone</a:t>
          </a:r>
          <a:r>
            <a:rPr lang="en-US" sz="2400" kern="1200" dirty="0"/>
            <a:t> 1 g IV daily for 5 days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(for presumed ADEM)</a:t>
          </a:r>
        </a:p>
      </dsp:txBody>
      <dsp:txXfrm>
        <a:off x="110862" y="1738914"/>
        <a:ext cx="2820935" cy="1964333"/>
      </dsp:txXfrm>
    </dsp:sp>
    <dsp:sp modelId="{C7627F94-AB2A-40F1-8DCA-3EA75A2D9249}">
      <dsp:nvSpPr>
        <dsp:cNvPr id="0" name=""/>
        <dsp:cNvSpPr/>
      </dsp:nvSpPr>
      <dsp:spPr>
        <a:xfrm>
          <a:off x="3189736" y="1632648"/>
          <a:ext cx="3033467" cy="2176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Exams with sedation held, grossly unchanged</a:t>
          </a:r>
        </a:p>
      </dsp:txBody>
      <dsp:txXfrm>
        <a:off x="3296002" y="1738914"/>
        <a:ext cx="2820935" cy="1964333"/>
      </dsp:txXfrm>
    </dsp:sp>
    <dsp:sp modelId="{496EEF5F-52E9-4E89-842D-F1873ED17471}">
      <dsp:nvSpPr>
        <dsp:cNvPr id="0" name=""/>
        <dsp:cNvSpPr/>
      </dsp:nvSpPr>
      <dsp:spPr>
        <a:xfrm>
          <a:off x="6374877" y="1632648"/>
          <a:ext cx="3033467" cy="2176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/>
            <a:t>IVIG</a:t>
          </a:r>
          <a:r>
            <a:rPr lang="en-US" sz="2500" kern="1200" dirty="0"/>
            <a:t>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0.4 g/kg daily for 5 days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starting on hospital day 31 </a:t>
          </a:r>
        </a:p>
      </dsp:txBody>
      <dsp:txXfrm>
        <a:off x="6481143" y="1738914"/>
        <a:ext cx="2820935" cy="19643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D27E0-FE1A-4B27-A432-517C4C490178}">
      <dsp:nvSpPr>
        <dsp:cNvPr id="0" name=""/>
        <dsp:cNvSpPr/>
      </dsp:nvSpPr>
      <dsp:spPr>
        <a:xfrm>
          <a:off x="0" y="329472"/>
          <a:ext cx="5426635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1167" tIns="374904" rIns="42116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Patient started to follow simple commands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Left hemiparesis became evident</a:t>
          </a:r>
        </a:p>
      </dsp:txBody>
      <dsp:txXfrm>
        <a:off x="0" y="329472"/>
        <a:ext cx="5426635" cy="1020600"/>
      </dsp:txXfrm>
    </dsp:sp>
    <dsp:sp modelId="{71E0F0C9-D3B6-48AB-8165-D844C719B7A3}">
      <dsp:nvSpPr>
        <dsp:cNvPr id="0" name=""/>
        <dsp:cNvSpPr/>
      </dsp:nvSpPr>
      <dsp:spPr>
        <a:xfrm>
          <a:off x="271331" y="63792"/>
          <a:ext cx="3798644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580" tIns="0" rIns="143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Day 36</a:t>
          </a:r>
        </a:p>
      </dsp:txBody>
      <dsp:txXfrm>
        <a:off x="297270" y="89731"/>
        <a:ext cx="3746766" cy="479482"/>
      </dsp:txXfrm>
    </dsp:sp>
    <dsp:sp modelId="{3EC5EB41-7559-42D9-8476-50B2BB8A0825}">
      <dsp:nvSpPr>
        <dsp:cNvPr id="0" name=""/>
        <dsp:cNvSpPr/>
      </dsp:nvSpPr>
      <dsp:spPr>
        <a:xfrm>
          <a:off x="0" y="1712952"/>
          <a:ext cx="5426635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1167" tIns="374904" rIns="42116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Patient was extubated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Was able to begin speaking</a:t>
          </a:r>
        </a:p>
      </dsp:txBody>
      <dsp:txXfrm>
        <a:off x="0" y="1712952"/>
        <a:ext cx="5426635" cy="1020600"/>
      </dsp:txXfrm>
    </dsp:sp>
    <dsp:sp modelId="{4B33A01C-4F57-4E13-9980-5BB6874E4E3C}">
      <dsp:nvSpPr>
        <dsp:cNvPr id="0" name=""/>
        <dsp:cNvSpPr/>
      </dsp:nvSpPr>
      <dsp:spPr>
        <a:xfrm>
          <a:off x="271331" y="1447272"/>
          <a:ext cx="3798644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580" tIns="0" rIns="143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Day 39</a:t>
          </a:r>
        </a:p>
      </dsp:txBody>
      <dsp:txXfrm>
        <a:off x="297270" y="1473211"/>
        <a:ext cx="3746766" cy="479482"/>
      </dsp:txXfrm>
    </dsp:sp>
    <dsp:sp modelId="{14765C71-2445-477F-B07A-48542C1CF220}">
      <dsp:nvSpPr>
        <dsp:cNvPr id="0" name=""/>
        <dsp:cNvSpPr/>
      </dsp:nvSpPr>
      <dsp:spPr>
        <a:xfrm>
          <a:off x="0" y="3096432"/>
          <a:ext cx="5426635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1167" tIns="374904" rIns="42116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Patient was fully oriented</a:t>
          </a:r>
        </a:p>
      </dsp:txBody>
      <dsp:txXfrm>
        <a:off x="0" y="3096432"/>
        <a:ext cx="5426635" cy="751275"/>
      </dsp:txXfrm>
    </dsp:sp>
    <dsp:sp modelId="{4AD1AF13-4A1D-4EED-A644-1A431F8DA9AA}">
      <dsp:nvSpPr>
        <dsp:cNvPr id="0" name=""/>
        <dsp:cNvSpPr/>
      </dsp:nvSpPr>
      <dsp:spPr>
        <a:xfrm>
          <a:off x="271331" y="2830752"/>
          <a:ext cx="3798644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580" tIns="0" rIns="143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Day 59</a:t>
          </a:r>
        </a:p>
      </dsp:txBody>
      <dsp:txXfrm>
        <a:off x="297270" y="2856691"/>
        <a:ext cx="3746766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67384-85C0-45D5-985F-95D991C60B82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EEDA2-C633-4461-BC76-A1F2019BEA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4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7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0947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66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2034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83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59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5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73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301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7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2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6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3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90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0EB2F-6A9B-404E-8429-80EFE37E11AC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BDB45A-53AB-417A-9585-A03F6C924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8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E0780-B905-430D-B883-3EAC413CFC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</a:rPr>
              <a:t>NeuroCOVID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C9D85-16BC-4AE6-BD47-C6D2A5A0C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Abdorreza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 Naser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Moghadasi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MS Research Center</a:t>
            </a:r>
          </a:p>
          <a:p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8735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NMO and MOG (-)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PCR-COVID (-)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OCB (+)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CHEST CT: NL</a:t>
            </a:r>
          </a:p>
          <a:p>
            <a:endParaRPr lang="en-US" dirty="0"/>
          </a:p>
        </p:txBody>
      </p:sp>
      <p:pic>
        <p:nvPicPr>
          <p:cNvPr id="29698" name="Picture 2" descr="Frequently Asked Questions - Diagnosis Transparent Background ...">
            <a:extLst>
              <a:ext uri="{FF2B5EF4-FFF2-40B4-BE49-F238E27FC236}">
                <a16:creationId xmlns:a16="http://schemas.microsoft.com/office/drawing/2014/main" id="{75AB1914-0CE8-4444-A66F-51B059DA0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997" y="1011219"/>
            <a:ext cx="3659916" cy="395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66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your diagnosis?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NMOSD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Neurological complication of COVID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Neurological complication of RA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Side effect of </a:t>
            </a:r>
            <a:r>
              <a:rPr lang="en-US" sz="2400" dirty="0" err="1"/>
              <a:t>CinnoRA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30722" name="Picture 2" descr="Bad diagnosis Clip Art and Stock Illustrations. 407 Bad diagnosis ...">
            <a:extLst>
              <a:ext uri="{FF2B5EF4-FFF2-40B4-BE49-F238E27FC236}">
                <a16:creationId xmlns:a16="http://schemas.microsoft.com/office/drawing/2014/main" id="{80A88E3E-016F-417A-B98F-89BEE6FC8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7"/>
          <a:stretch/>
        </p:blipFill>
        <p:spPr bwMode="auto">
          <a:xfrm>
            <a:off x="8611186" y="2105911"/>
            <a:ext cx="2674727" cy="287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41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NMOSD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NMO (-)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Cervical MRI revealed short segment involvement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The most common autoimmune disease accompanied by NMOSD are SLE, Sjogren and MG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pic>
        <p:nvPicPr>
          <p:cNvPr id="34818" name="Picture 2" descr="FDA to Review Satralizumab for Neuromyelitis Optica Spectrum Disorder">
            <a:extLst>
              <a:ext uri="{FF2B5EF4-FFF2-40B4-BE49-F238E27FC236}">
                <a16:creationId xmlns:a16="http://schemas.microsoft.com/office/drawing/2014/main" id="{87EBC827-5F9A-4E95-93DA-A3D354A03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91997" y="4365637"/>
            <a:ext cx="4003917" cy="224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591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Neurological complication of COVID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Multifaceted mechanisms including: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Direct damage to specific receptors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Cytokine-related injury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Secondary hypoxia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Retrograde travel along nerve fibers </a:t>
            </a:r>
          </a:p>
          <a:p>
            <a:endParaRPr lang="en-US" dirty="0"/>
          </a:p>
        </p:txBody>
      </p:sp>
      <p:pic>
        <p:nvPicPr>
          <p:cNvPr id="33796" name="Picture 4" descr="Related image">
            <a:extLst>
              <a:ext uri="{FF2B5EF4-FFF2-40B4-BE49-F238E27FC236}">
                <a16:creationId xmlns:a16="http://schemas.microsoft.com/office/drawing/2014/main" id="{52C694C7-1BA6-410D-A068-FCC62EF13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2" t="6443" r="6796" b="2824"/>
          <a:stretch/>
        </p:blipFill>
        <p:spPr bwMode="auto">
          <a:xfrm>
            <a:off x="7574525" y="2139935"/>
            <a:ext cx="3711388" cy="29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081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Much like its expression on lung epithelial cells, the expression of </a:t>
            </a:r>
            <a:r>
              <a:rPr lang="en-US" sz="2400" dirty="0" smtClean="0"/>
              <a:t>ACE2 </a:t>
            </a:r>
            <a:r>
              <a:rPr lang="en-US" sz="2400" dirty="0"/>
              <a:t>on endothelial cells of the blood-brain barrier can allow viral binding at this important site, facilitating viral entry into the central nervous system by attacking the vasculature</a:t>
            </a:r>
          </a:p>
        </p:txBody>
      </p:sp>
      <p:pic>
        <p:nvPicPr>
          <p:cNvPr id="28674" name="Picture 2" descr="Related image">
            <a:extLst>
              <a:ext uri="{FF2B5EF4-FFF2-40B4-BE49-F238E27FC236}">
                <a16:creationId xmlns:a16="http://schemas.microsoft.com/office/drawing/2014/main" id="{AA9D67F1-AB79-47AE-927D-943FE3CFC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6" t="4079" b="10175"/>
          <a:stretch/>
        </p:blipFill>
        <p:spPr bwMode="auto">
          <a:xfrm rot="5400000" flipV="1">
            <a:off x="8030132" y="2086183"/>
            <a:ext cx="2761085" cy="375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193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binding of SARS-CoV-2 at the pulmonary epithelial cells also generates a global systemic inflammatory response (SIRS), producing increased levels of interleukin (IL)-6, IL-12, IL-15, and tumor necrosis factor alpha (TNF-</a:t>
            </a:r>
            <a:r>
              <a:rPr lang="el-GR" sz="2400" dirty="0"/>
              <a:t>α); </a:t>
            </a:r>
            <a:r>
              <a:rPr lang="en-US" sz="2400" dirty="0"/>
              <a:t>activating glial cells; and producing a massive pro-inflammatory central nervous system state</a:t>
            </a:r>
          </a:p>
        </p:txBody>
      </p:sp>
      <p:pic>
        <p:nvPicPr>
          <p:cNvPr id="27650" name="Picture 2" descr="https://encrypted-tbn0.gstatic.com/images?q=tbn:ANd9GcQsf-XIROxFLq9rvWXV4wdNxR0oyXM9qtsPWj2Keu2TX3YQWds--Q&amp;s">
            <a:extLst>
              <a:ext uri="{FF2B5EF4-FFF2-40B4-BE49-F238E27FC236}">
                <a16:creationId xmlns:a16="http://schemas.microsoft.com/office/drawing/2014/main" id="{43806014-10E9-4D36-99F6-AEED2F645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3193" y="3176600"/>
            <a:ext cx="4243975" cy="317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792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systemic effects combined with localized lung alveolar damage result in severe hypoxia, which can lead to cerebral vasodilation and may decompensate into cerebral edema and ischemia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806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Finally, SARS-CoV-2 travels retrograde along the olfactory nerve and bulb, which provides an avenue between the nasal epithelium and the central nervous system and may also explain the common complaint of anosmia</a:t>
            </a:r>
          </a:p>
          <a:p>
            <a:endParaRPr lang="en-US" sz="2400" dirty="0"/>
          </a:p>
        </p:txBody>
      </p:sp>
      <p:pic>
        <p:nvPicPr>
          <p:cNvPr id="25602" name="Picture 2" descr="The Olfactory Bulb: Function and Characteristics - Exploring your mind">
            <a:extLst>
              <a:ext uri="{FF2B5EF4-FFF2-40B4-BE49-F238E27FC236}">
                <a16:creationId xmlns:a16="http://schemas.microsoft.com/office/drawing/2014/main" id="{A30FEEEB-104D-4EDE-B782-0CB0ACEFF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1" t="3469" r="7910" b="4564"/>
          <a:stretch/>
        </p:blipFill>
        <p:spPr bwMode="auto">
          <a:xfrm>
            <a:off x="6583681" y="2580879"/>
            <a:ext cx="4184724" cy="30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003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cerebrovascular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One of the more common and serious neurologic complications seen in COVID-19 populations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COVID-19 has led to younger patients presenting with ischemic stroke, including large vessel occlusions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pic>
        <p:nvPicPr>
          <p:cNvPr id="32770" name="Picture 2" descr="Brain Attack &amp; Cerebrovascular Disease UPDATE 2019 | Neurology">
            <a:extLst>
              <a:ext uri="{FF2B5EF4-FFF2-40B4-BE49-F238E27FC236}">
                <a16:creationId xmlns:a16="http://schemas.microsoft.com/office/drawing/2014/main" id="{8EC889BB-EC9C-416F-9424-EE0FD4501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3" r="10380" b="11075"/>
          <a:stretch/>
        </p:blipFill>
        <p:spPr bwMode="auto">
          <a:xfrm>
            <a:off x="8255272" y="3890536"/>
            <a:ext cx="3506993" cy="260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32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Encephalitis and encephalopathy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While rare, SARS-CoV-2 encephalitis has been reported in several cases, though this was based on clinical and imaging findings as there has been no </a:t>
            </a:r>
            <a:r>
              <a:rPr lang="en-US" sz="2800" dirty="0" smtClean="0"/>
              <a:t>CSF </a:t>
            </a:r>
            <a:r>
              <a:rPr lang="en-US" sz="2800" dirty="0"/>
              <a:t>evidence of SARS-CoV-2 to date </a:t>
            </a:r>
          </a:p>
          <a:p>
            <a:endParaRPr lang="en-US" dirty="0"/>
          </a:p>
        </p:txBody>
      </p:sp>
      <p:pic>
        <p:nvPicPr>
          <p:cNvPr id="35842" name="Picture 2" descr="First Case of Encephalitis Linked to COVID-19 Reported">
            <a:extLst>
              <a:ext uri="{FF2B5EF4-FFF2-40B4-BE49-F238E27FC236}">
                <a16:creationId xmlns:a16="http://schemas.microsoft.com/office/drawing/2014/main" id="{D536949C-6B28-4EDB-8896-4DADECF9D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368" y="4009498"/>
            <a:ext cx="4539727" cy="255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23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 45 years old woman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Working as a nurse in COVID ward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She has had RA since 10 years ago receiving </a:t>
            </a:r>
            <a:r>
              <a:rPr lang="en-US" sz="2400" dirty="0" err="1"/>
              <a:t>CinnoRA</a:t>
            </a:r>
            <a:endParaRPr lang="en-US" sz="2400" dirty="0"/>
          </a:p>
          <a:p>
            <a:pPr marL="285750" indent="-285750">
              <a:buBlip>
                <a:blip r:embed="rId2"/>
              </a:buBlip>
            </a:pPr>
            <a:endParaRPr lang="en-US" sz="2400" dirty="0"/>
          </a:p>
        </p:txBody>
      </p:sp>
      <p:pic>
        <p:nvPicPr>
          <p:cNvPr id="7170" name="Picture 2" descr="Women nurse or doctor in full length Royalty Free Vector">
            <a:extLst>
              <a:ext uri="{FF2B5EF4-FFF2-40B4-BE49-F238E27FC236}">
                <a16:creationId xmlns:a16="http://schemas.microsoft.com/office/drawing/2014/main" id="{DE35796C-F65A-4C9F-83E1-68AF1A953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9988" b="7606"/>
          <a:stretch/>
        </p:blipFill>
        <p:spPr bwMode="auto">
          <a:xfrm flipH="1">
            <a:off x="8495385" y="382903"/>
            <a:ext cx="2790528" cy="49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746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Acute necrotizing encephalopathy (ANE) </a:t>
            </a:r>
            <a:r>
              <a:rPr lang="en-US" sz="2400" dirty="0"/>
              <a:t>: A rare neurologic complication caused by cytokine storm and damage to the blood-brain barrier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Demyelination is not present in ANE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Pathogenesis is poorly understood, but with the hyper-inflammatory state, treatment with </a:t>
            </a:r>
            <a:r>
              <a:rPr lang="en-US" sz="2400" dirty="0" smtClean="0"/>
              <a:t>IVIG </a:t>
            </a:r>
            <a:r>
              <a:rPr lang="en-US" sz="2400" dirty="0"/>
              <a:t>and steroids can be attempted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54D7D0-A7D4-46F3-A90C-B68A672585A3}"/>
              </a:ext>
            </a:extLst>
          </p:cNvPr>
          <p:cNvGrpSpPr/>
          <p:nvPr/>
        </p:nvGrpSpPr>
        <p:grpSpPr>
          <a:xfrm>
            <a:off x="2614584" y="3469084"/>
            <a:ext cx="6493186" cy="3174584"/>
            <a:chOff x="4275219" y="2985608"/>
            <a:chExt cx="6493186" cy="3174584"/>
          </a:xfrm>
        </p:grpSpPr>
        <p:pic>
          <p:nvPicPr>
            <p:cNvPr id="36" name="Picture 2" descr="C:\Users\Sony\Desktop\1.jpg">
              <a:extLst>
                <a:ext uri="{FF2B5EF4-FFF2-40B4-BE49-F238E27FC236}">
                  <a16:creationId xmlns:a16="http://schemas.microsoft.com/office/drawing/2014/main" id="{7432E572-68A0-4C5E-8205-9E7A27F8A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93821" y="2985608"/>
              <a:ext cx="3174584" cy="3174584"/>
            </a:xfrm>
            <a:prstGeom prst="rect">
              <a:avLst/>
            </a:prstGeom>
            <a:noFill/>
          </p:spPr>
        </p:pic>
        <p:pic>
          <p:nvPicPr>
            <p:cNvPr id="37" name="Picture 2" descr="C:\Users\Sony\Desktop\1.jpg">
              <a:extLst>
                <a:ext uri="{FF2B5EF4-FFF2-40B4-BE49-F238E27FC236}">
                  <a16:creationId xmlns:a16="http://schemas.microsoft.com/office/drawing/2014/main" id="{E7AF506A-530E-489A-8711-04F0A9BB07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75219" y="2985608"/>
              <a:ext cx="3318602" cy="31745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718821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esktop\1.png">
            <a:extLst>
              <a:ext uri="{FF2B5EF4-FFF2-40B4-BE49-F238E27FC236}">
                <a16:creationId xmlns:a16="http://schemas.microsoft.com/office/drawing/2014/main" id="{B89D8814-2BE9-4BB7-9C22-9303761E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2739" y="965456"/>
            <a:ext cx="7438016" cy="4495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6797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esktop\1.jpg">
            <a:extLst>
              <a:ext uri="{FF2B5EF4-FFF2-40B4-BE49-F238E27FC236}">
                <a16:creationId xmlns:a16="http://schemas.microsoft.com/office/drawing/2014/main" id="{D790D466-6A54-43EE-8E47-9864A3E9F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2192" y="648106"/>
            <a:ext cx="6019800" cy="4953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0541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COVID-19-associated acute disseminated encephalomyelitis (ADEM)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51-year-old woman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Dyspnea, fever, and Vomiting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Tachycardia and Hypoxia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Chest X-ray :extensive patchy airspace opacification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Positive SARS-CoV-2 PCR from a nasopharyngeal swab</a:t>
            </a:r>
          </a:p>
        </p:txBody>
      </p:sp>
      <p:pic>
        <p:nvPicPr>
          <p:cNvPr id="31746" name="Picture 2" descr="Sick woman Royalty Free Vector Image - VectorStock">
            <a:extLst>
              <a:ext uri="{FF2B5EF4-FFF2-40B4-BE49-F238E27FC236}">
                <a16:creationId xmlns:a16="http://schemas.microsoft.com/office/drawing/2014/main" id="{080FC595-E245-4582-B5D5-EA83F1C79B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5" t="15396" r="23814" b="22510"/>
          <a:stretch/>
        </p:blipFill>
        <p:spPr bwMode="auto">
          <a:xfrm>
            <a:off x="8335533" y="2754194"/>
            <a:ext cx="2344166" cy="304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46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Pupils: equal and reactive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Corneal responses: intact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Oculocephalic response: impaired to the left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Muscle tone: flaccid , extremities did not move spontaneously or to noxious stimuli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DTR: depressed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Plantar responses: mute</a:t>
            </a:r>
          </a:p>
          <a:p>
            <a:endParaRPr lang="en-US" dirty="0"/>
          </a:p>
        </p:txBody>
      </p:sp>
      <p:pic>
        <p:nvPicPr>
          <p:cNvPr id="21506" name="Picture 2" descr="Neurological exam Icon of Glyph style - Available in SVG, PNG, EPS ...">
            <a:extLst>
              <a:ext uri="{FF2B5EF4-FFF2-40B4-BE49-F238E27FC236}">
                <a16:creationId xmlns:a16="http://schemas.microsoft.com/office/drawing/2014/main" id="{95BF5D61-3155-41D5-A686-023757A26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773" y="3014278"/>
            <a:ext cx="2710926" cy="271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277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15712.jpg">
            <a:extLst>
              <a:ext uri="{FF2B5EF4-FFF2-40B4-BE49-F238E27FC236}">
                <a16:creationId xmlns:a16="http://schemas.microsoft.com/office/drawing/2014/main" id="{E43E86E3-B5DF-4451-B404-F9C6099A7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6131" y="935293"/>
            <a:ext cx="6191442" cy="4525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16383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15740.jpg">
            <a:extLst>
              <a:ext uri="{FF2B5EF4-FFF2-40B4-BE49-F238E27FC236}">
                <a16:creationId xmlns:a16="http://schemas.microsoft.com/office/drawing/2014/main" id="{84997E19-C663-4827-B24B-13EEBB341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5807" y="935293"/>
            <a:ext cx="5900385" cy="4525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03374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Lumbar puncture was atraumatic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CSF analysis: </a:t>
            </a:r>
          </a:p>
          <a:p>
            <a:pPr marL="742950" lvl="1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 white blood cell</a:t>
            </a:r>
          </a:p>
          <a:p>
            <a:pPr marL="742950" lvl="1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2095 red blood cells with xanthochromia</a:t>
            </a:r>
          </a:p>
          <a:p>
            <a:pPr marL="742950" lvl="1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62 mg/dl protein</a:t>
            </a:r>
          </a:p>
          <a:p>
            <a:pPr marL="742950" lvl="1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56 mg/dl glucose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Bacterial culture, fungal culture, and a PCR panel (including HSV, VZV, EBV, and CMV) were negative 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Four oligoclonal bands, present in both serum and CSF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SARS-CoV-2 was not detected by qualitative PCR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191325E-070C-4D0F-A39C-6C5451D6DE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83" t="3087" r="1906" b="5401"/>
          <a:stretch/>
        </p:blipFill>
        <p:spPr>
          <a:xfrm>
            <a:off x="9342380" y="4117882"/>
            <a:ext cx="2434269" cy="216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88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65303503-926E-4975-BF78-B0DFD66EB1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517937"/>
              </p:ext>
            </p:extLst>
          </p:nvPr>
        </p:nvGraphicFramePr>
        <p:xfrm>
          <a:off x="1753496" y="415153"/>
          <a:ext cx="9412941" cy="544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2746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Alertness improved gradually: </a:t>
            </a:r>
          </a:p>
          <a:p>
            <a:endParaRPr lang="en-US" sz="2400" dirty="0"/>
          </a:p>
        </p:txBody>
      </p:sp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15CC17A2-D65F-406A-B23A-E96CD119BD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8554715"/>
              </p:ext>
            </p:extLst>
          </p:nvPr>
        </p:nvGraphicFramePr>
        <p:xfrm>
          <a:off x="3344058" y="1695986"/>
          <a:ext cx="5426635" cy="391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56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She has developed right hemiparesis since 2 weeks ago.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The patient had no cough or fever.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In N/E the patients had hyperreflexia and right side </a:t>
            </a:r>
            <a:r>
              <a:rPr lang="en-US" sz="2400" dirty="0" err="1"/>
              <a:t>babinski</a:t>
            </a:r>
            <a:r>
              <a:rPr lang="en-US" sz="2400" dirty="0"/>
              <a:t> sign.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5122" name="Picture 2" descr="Charting Plus | InnoCare">
            <a:extLst>
              <a:ext uri="{FF2B5EF4-FFF2-40B4-BE49-F238E27FC236}">
                <a16:creationId xmlns:a16="http://schemas.microsoft.com/office/drawing/2014/main" id="{1B500D18-9D42-42DE-9293-203B67FC7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30" y="3295025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689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Neurological complication of RA</a:t>
            </a:r>
          </a:p>
        </p:txBody>
      </p:sp>
      <p:pic>
        <p:nvPicPr>
          <p:cNvPr id="37" name="Picture 2" descr="C:\Users\Sony\Desktop\1.jpg">
            <a:extLst>
              <a:ext uri="{FF2B5EF4-FFF2-40B4-BE49-F238E27FC236}">
                <a16:creationId xmlns:a16="http://schemas.microsoft.com/office/drawing/2014/main" id="{1663D93A-D433-4F80-A626-43EDF86E9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0205" y="1951299"/>
            <a:ext cx="3491590" cy="4312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6253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effect of </a:t>
            </a:r>
            <a:r>
              <a:rPr lang="en-US" dirty="0" err="1"/>
              <a:t>CinnoRA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680499" cy="40233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previous study raised the question whether the demyelinating events in patients who had previously received TNF-α blockers were the result of </a:t>
            </a:r>
            <a:r>
              <a:rPr lang="en-US" sz="2800" i="1" dirty="0">
                <a:solidFill>
                  <a:srgbClr val="FF0000"/>
                </a:solidFill>
              </a:rPr>
              <a:t>uncovering latent MS</a:t>
            </a:r>
            <a:r>
              <a:rPr lang="en-US" sz="2800" dirty="0"/>
              <a:t>, </a:t>
            </a:r>
            <a:r>
              <a:rPr lang="en-US" sz="2800" i="1" dirty="0">
                <a:solidFill>
                  <a:srgbClr val="FF0000"/>
                </a:solidFill>
              </a:rPr>
              <a:t>onset of a novel demyelinating event </a:t>
            </a:r>
            <a:r>
              <a:rPr lang="en-US" sz="2800" dirty="0"/>
              <a:t>(MS or MS-like syndrome), or were </a:t>
            </a:r>
            <a:r>
              <a:rPr lang="en-US" sz="2800" i="1" dirty="0">
                <a:solidFill>
                  <a:srgbClr val="FF0000"/>
                </a:solidFill>
              </a:rPr>
              <a:t>merely an accidental coexistence of the 2 disorders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pic>
        <p:nvPicPr>
          <p:cNvPr id="37" name="Picture 2" descr="Causal Analysis &amp; Causal Discovery - Inguo">
            <a:extLst>
              <a:ext uri="{FF2B5EF4-FFF2-40B4-BE49-F238E27FC236}">
                <a16:creationId xmlns:a16="http://schemas.microsoft.com/office/drawing/2014/main" id="{4052FE06-3C65-4B7D-9FA6-307ED581C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447" y="1845734"/>
            <a:ext cx="3141233" cy="382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920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858BECF0-4954-4C5E-B753-10F22344EB55}"/>
              </a:ext>
            </a:extLst>
          </p:cNvPr>
          <p:cNvSpPr txBox="1"/>
          <p:nvPr/>
        </p:nvSpPr>
        <p:spPr>
          <a:xfrm>
            <a:off x="1098921" y="1011219"/>
            <a:ext cx="99169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Long-term follow-up of these patients is required to properly diagnose, determine the clinical course, and point out the potential differences from typical MS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Complete symptom remission after therapy withdrawal or a positive </a:t>
            </a:r>
            <a:r>
              <a:rPr lang="en-US" sz="2400" dirty="0" err="1"/>
              <a:t>rechallenge</a:t>
            </a:r>
            <a:r>
              <a:rPr lang="en-US" sz="2400" dirty="0"/>
              <a:t> phenomenon could prove causality, although the nature of MS, with relapses and remissions of symptoms, argues against such a relationship.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4833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esktop\1.jpg">
            <a:extLst>
              <a:ext uri="{FF2B5EF4-FFF2-40B4-BE49-F238E27FC236}">
                <a16:creationId xmlns:a16="http://schemas.microsoft.com/office/drawing/2014/main" id="{18BDC497-7EAD-4560-B49E-91D701FAB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5818" y="999825"/>
            <a:ext cx="6324600" cy="45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474829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your treatment?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CinnoRA</a:t>
            </a:r>
            <a:r>
              <a:rPr lang="en-US" dirty="0"/>
              <a:t> + Glatiramer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Rituximab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Glatiramer + </a:t>
            </a:r>
            <a:r>
              <a:rPr lang="en-US" dirty="0" err="1"/>
              <a:t>Azathioprin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Prednisolone</a:t>
            </a:r>
          </a:p>
          <a:p>
            <a:endParaRPr lang="en-US" dirty="0"/>
          </a:p>
        </p:txBody>
      </p:sp>
      <p:pic>
        <p:nvPicPr>
          <p:cNvPr id="40972" name="Picture 12" descr="Syringe Hypodermic needle Pharmaceutical drug Injection Medicine ...">
            <a:extLst>
              <a:ext uri="{FF2B5EF4-FFF2-40B4-BE49-F238E27FC236}">
                <a16:creationId xmlns:a16="http://schemas.microsoft.com/office/drawing/2014/main" id="{48DDA601-8C8F-4DB6-B3CC-3B4218B7C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4922" l="10000" r="90000">
                        <a14:foregroundMark x1="71591" y1="11914" x2="68864" y2="15430"/>
                        <a14:foregroundMark x1="72727" y1="3125" x2="74205" y2="5859"/>
                        <a14:foregroundMark x1="28182" y1="92383" x2="34091" y2="94922"/>
                        <a14:foregroundMark x1="34091" y1="94922" x2="34545" y2="93359"/>
                        <a14:foregroundMark x1="34545" y1="92773" x2="34545" y2="92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372" y="2114060"/>
            <a:ext cx="5357308" cy="31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07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your diagnosis?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NMOSD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Neurological complication of COVID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Neurological complication of RA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Side effect of </a:t>
            </a:r>
            <a:r>
              <a:rPr lang="en-US" sz="2400" dirty="0" err="1"/>
              <a:t>CinnoRA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9220" name="Picture 4" descr="The Well Placed Question - an Often Overlooked Leadership Tool ...">
            <a:extLst>
              <a:ext uri="{FF2B5EF4-FFF2-40B4-BE49-F238E27FC236}">
                <a16:creationId xmlns:a16="http://schemas.microsoft.com/office/drawing/2014/main" id="{157652C8-AB75-4D3C-B416-123C38453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3" y="1933933"/>
            <a:ext cx="3587958" cy="358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93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04231.jpg">
            <a:extLst>
              <a:ext uri="{FF2B5EF4-FFF2-40B4-BE49-F238E27FC236}">
                <a16:creationId xmlns:a16="http://schemas.microsoft.com/office/drawing/2014/main" id="{7A478FAF-A869-4825-B5C9-25CD2EF12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3158" y="367819"/>
            <a:ext cx="4245684" cy="5660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3365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04300.jpg">
            <a:extLst>
              <a:ext uri="{FF2B5EF4-FFF2-40B4-BE49-F238E27FC236}">
                <a16:creationId xmlns:a16="http://schemas.microsoft.com/office/drawing/2014/main" id="{1DFF86CC-F585-4B09-B240-7D310927D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7979" y="927228"/>
            <a:ext cx="7758794" cy="4525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910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04155.jpg">
            <a:extLst>
              <a:ext uri="{FF2B5EF4-FFF2-40B4-BE49-F238E27FC236}">
                <a16:creationId xmlns:a16="http://schemas.microsoft.com/office/drawing/2014/main" id="{927E9A35-5BDF-4417-AF74-9672FA9E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0297" y="346590"/>
            <a:ext cx="2371406" cy="56405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482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C:\Users\Sony\Downloads\20200618_204115.jpg">
            <a:extLst>
              <a:ext uri="{FF2B5EF4-FFF2-40B4-BE49-F238E27FC236}">
                <a16:creationId xmlns:a16="http://schemas.microsoft.com/office/drawing/2014/main" id="{75ABAF72-43A6-466F-A020-D6ACD5FFB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4016" y="696557"/>
            <a:ext cx="4183967" cy="50506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1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950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8FC8-409E-4BE0-9F8F-09F674F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tests do you want for better diagnosis?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D28D-AB33-4014-BFDB-2116C52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NMO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MOG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PCR-COVID in CSF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OCB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Routine PCR-COVID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D094FD-5AD9-435E-B350-098B455698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297FD5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1438" y="2561930"/>
            <a:ext cx="53244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401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355</TotalTime>
  <Words>672</Words>
  <Application>Microsoft Office PowerPoint</Application>
  <PresentationFormat>Widescreen</PresentationFormat>
  <Paragraphs>107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Trebuchet MS</vt:lpstr>
      <vt:lpstr>Wingdings</vt:lpstr>
      <vt:lpstr>Wingdings 3</vt:lpstr>
      <vt:lpstr>Facet</vt:lpstr>
      <vt:lpstr>NeuroCOVID</vt:lpstr>
      <vt:lpstr>PowerPoint Presentation</vt:lpstr>
      <vt:lpstr>PowerPoint Presentation</vt:lpstr>
      <vt:lpstr>What is your diagnosis?</vt:lpstr>
      <vt:lpstr>PowerPoint Presentation</vt:lpstr>
      <vt:lpstr>PowerPoint Presentation</vt:lpstr>
      <vt:lpstr>PowerPoint Presentation</vt:lpstr>
      <vt:lpstr>PowerPoint Presentation</vt:lpstr>
      <vt:lpstr>Which tests do you want for better diagnosis?</vt:lpstr>
      <vt:lpstr>PowerPoint Presentation</vt:lpstr>
      <vt:lpstr>What is your diagnosis?</vt:lpstr>
      <vt:lpstr>NMOSD</vt:lpstr>
      <vt:lpstr>Neurological complication of COVID</vt:lpstr>
      <vt:lpstr>PowerPoint Presentation</vt:lpstr>
      <vt:lpstr>PowerPoint Presentation</vt:lpstr>
      <vt:lpstr>PowerPoint Presentation</vt:lpstr>
      <vt:lpstr>PowerPoint Presentation</vt:lpstr>
      <vt:lpstr>Acute cerebrovascular disease</vt:lpstr>
      <vt:lpstr>Encephalitis and encephalopathy</vt:lpstr>
      <vt:lpstr>PowerPoint Presentation</vt:lpstr>
      <vt:lpstr>PowerPoint Presentation</vt:lpstr>
      <vt:lpstr>PowerPoint Presentation</vt:lpstr>
      <vt:lpstr>COVID-19-associated acute disseminated encephalomyelitis (ADEM)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Neurological complication of RA</vt:lpstr>
      <vt:lpstr>Side effect of CinnoRA</vt:lpstr>
      <vt:lpstr>PowerPoint Presentation</vt:lpstr>
      <vt:lpstr>PowerPoint Presentation</vt:lpstr>
      <vt:lpstr>What is your treatment?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CPC</dc:title>
  <dc:creator>Zahra Hajizadeh</dc:creator>
  <cp:lastModifiedBy>Dr Moghadasi</cp:lastModifiedBy>
  <cp:revision>29</cp:revision>
  <dcterms:created xsi:type="dcterms:W3CDTF">2020-06-20T08:07:36Z</dcterms:created>
  <dcterms:modified xsi:type="dcterms:W3CDTF">2021-06-21T04:17:32Z</dcterms:modified>
</cp:coreProperties>
</file>