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95" r:id="rId9"/>
    <p:sldId id="274" r:id="rId10"/>
    <p:sldId id="275" r:id="rId11"/>
    <p:sldId id="282" r:id="rId12"/>
    <p:sldId id="283" r:id="rId13"/>
    <p:sldId id="284" r:id="rId14"/>
    <p:sldId id="285" r:id="rId15"/>
    <p:sldId id="291" r:id="rId16"/>
    <p:sldId id="292" r:id="rId17"/>
    <p:sldId id="293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9" autoAdjust="0"/>
    <p:restoredTop sz="94660"/>
  </p:normalViewPr>
  <p:slideViewPr>
    <p:cSldViewPr snapToGrid="0">
      <p:cViewPr varScale="1">
        <p:scale>
          <a:sx n="81" d="100"/>
          <a:sy n="81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1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057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2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212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97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19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4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2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0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0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6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0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59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6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2FE8A-A3C2-4C94-979B-0875E7DE9C56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1CEA8E-79B9-4D20-91FB-991C1202F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4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Approach to Moderate to Severe Cohn's Disease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Marjan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Mokhtare,M.D</a:t>
            </a:r>
            <a:r>
              <a:rPr lang="en-US" sz="24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Associate Professor of Gastroenterology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Iran University of Medical Sciences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INDUCTION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naïve to biologics</a:t>
            </a:r>
            <a:r>
              <a:rPr lang="en-US" dirty="0" smtClean="0"/>
              <a:t>, anti-TNF </a:t>
            </a:r>
            <a:r>
              <a:rPr lang="en-US" dirty="0"/>
              <a:t>agents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err="1" smtClean="0"/>
              <a:t>infleximab</a:t>
            </a:r>
            <a:r>
              <a:rPr lang="en-US" dirty="0" smtClean="0"/>
              <a:t>),</a:t>
            </a:r>
            <a:r>
              <a:rPr lang="en-US" dirty="0"/>
              <a:t> </a:t>
            </a:r>
            <a:r>
              <a:rPr lang="en-US" dirty="0" smtClean="0"/>
              <a:t>combination therapy (</a:t>
            </a:r>
            <a:r>
              <a:rPr lang="en-US" dirty="0"/>
              <a:t>anti-TNF agent plus </a:t>
            </a:r>
            <a:r>
              <a:rPr lang="en-US" dirty="0" smtClean="0"/>
              <a:t>immuno-modulator</a:t>
            </a:r>
            <a:r>
              <a:rPr lang="en-US" dirty="0"/>
              <a:t>) to prevent immunogenicity</a:t>
            </a:r>
            <a:r>
              <a:rPr lang="en-US" dirty="0" smtClean="0"/>
              <a:t>,</a:t>
            </a:r>
            <a:r>
              <a:rPr lang="en-US" dirty="0"/>
              <a:t> anti-IL 12/23 or anti-integrin therapies are generally given as </a:t>
            </a:r>
            <a:r>
              <a:rPr lang="en-US" dirty="0" smtClean="0"/>
              <a:t>monotherapy.</a:t>
            </a:r>
          </a:p>
          <a:p>
            <a:r>
              <a:rPr lang="en-US" dirty="0" smtClean="0"/>
              <a:t>In addition</a:t>
            </a:r>
            <a:r>
              <a:rPr lang="en-US" dirty="0"/>
              <a:t>, combination therapy </a:t>
            </a:r>
            <a:r>
              <a:rPr lang="en-US" dirty="0" smtClean="0"/>
              <a:t>is first line therapy for </a:t>
            </a:r>
            <a:r>
              <a:rPr lang="en-US" dirty="0" err="1" smtClean="0"/>
              <a:t>fistulizing</a:t>
            </a:r>
            <a:r>
              <a:rPr lang="en-US" dirty="0" smtClean="0"/>
              <a:t> disease(perianal/enteral ) </a:t>
            </a:r>
          </a:p>
          <a:p>
            <a:r>
              <a:rPr lang="en-US" dirty="0"/>
              <a:t>AZA:starting dose of 50 mg per day for either drug, or at a higher dose if </a:t>
            </a:r>
            <a:r>
              <a:rPr lang="en-US" dirty="0" smtClean="0"/>
              <a:t>TPMT </a:t>
            </a:r>
            <a:r>
              <a:rPr lang="en-US" dirty="0"/>
              <a:t>genotype is normal.</a:t>
            </a:r>
          </a:p>
          <a:p>
            <a:r>
              <a:rPr lang="en-US" dirty="0"/>
              <a:t>The dose of AZA can be gradually increased to a maximum of 2.5mg/kg per day (6-MP </a:t>
            </a:r>
            <a:r>
              <a:rPr lang="en-US" dirty="0" smtClean="0"/>
              <a:t>with a </a:t>
            </a:r>
            <a:r>
              <a:rPr lang="en-US" dirty="0"/>
              <a:t>maximum of 1.5 mg/kg per day)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8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Glucocorticoids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dirty="0"/>
              <a:t>patients with moderate to severe </a:t>
            </a:r>
            <a:r>
              <a:rPr lang="en-US" dirty="0" smtClean="0"/>
              <a:t>CD who </a:t>
            </a:r>
            <a:r>
              <a:rPr lang="en-US" dirty="0"/>
              <a:t>require </a:t>
            </a:r>
            <a:r>
              <a:rPr lang="en-US" dirty="0" smtClean="0"/>
              <a:t>more immediate </a:t>
            </a:r>
            <a:r>
              <a:rPr lang="en-US" dirty="0"/>
              <a:t>symptom </a:t>
            </a:r>
            <a:r>
              <a:rPr lang="en-US" dirty="0" smtClean="0"/>
              <a:t>relief.</a:t>
            </a:r>
          </a:p>
          <a:p>
            <a:r>
              <a:rPr lang="en-US" dirty="0" smtClean="0"/>
              <a:t>A limited </a:t>
            </a:r>
            <a:r>
              <a:rPr lang="en-US" dirty="0"/>
              <a:t>course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smtClean="0"/>
              <a:t>8 </a:t>
            </a:r>
            <a:r>
              <a:rPr lang="en-US" dirty="0" err="1" smtClean="0"/>
              <a:t>wks</a:t>
            </a:r>
            <a:r>
              <a:rPr lang="en-US" dirty="0"/>
              <a:t>) of glucocorticoid therapy should serve as </a:t>
            </a:r>
            <a:r>
              <a:rPr lang="en-US" dirty="0" err="1"/>
              <a:t>a"bridge</a:t>
            </a:r>
            <a:r>
              <a:rPr lang="en-US" dirty="0"/>
              <a:t>" to a long-term maintenance treatment (usually with a </a:t>
            </a:r>
            <a:r>
              <a:rPr lang="en-US" dirty="0" err="1"/>
              <a:t>thiopurine</a:t>
            </a:r>
            <a:r>
              <a:rPr lang="en-US" dirty="0"/>
              <a:t> or </a:t>
            </a:r>
            <a:r>
              <a:rPr lang="en-US" dirty="0" err="1"/>
              <a:t>abiologic</a:t>
            </a:r>
            <a:r>
              <a:rPr lang="en-US" dirty="0"/>
              <a:t> agent</a:t>
            </a:r>
            <a:r>
              <a:rPr lang="en-US" dirty="0" smtClean="0"/>
              <a:t>).</a:t>
            </a:r>
          </a:p>
          <a:p>
            <a:r>
              <a:rPr lang="en-US" dirty="0" smtClean="0"/>
              <a:t>Prednisone:</a:t>
            </a:r>
            <a:r>
              <a:rPr lang="en-US" dirty="0"/>
              <a:t>40 mg </a:t>
            </a:r>
            <a:r>
              <a:rPr lang="en-US" dirty="0" smtClean="0"/>
              <a:t>PO </a:t>
            </a:r>
            <a:r>
              <a:rPr lang="en-US" dirty="0"/>
              <a:t>daily with a 10 mg or 5 mg taper on </a:t>
            </a:r>
            <a:r>
              <a:rPr lang="en-US" dirty="0" smtClean="0"/>
              <a:t>a weekly </a:t>
            </a:r>
            <a:r>
              <a:rPr lang="en-US" dirty="0"/>
              <a:t>basis for a total duration of </a:t>
            </a:r>
            <a:r>
              <a:rPr lang="en-US" dirty="0" smtClean="0"/>
              <a:t>4-8 </a:t>
            </a:r>
            <a:r>
              <a:rPr lang="en-US" dirty="0" err="1" smtClean="0"/>
              <a:t>wks</a:t>
            </a:r>
            <a:r>
              <a:rPr lang="en-US" dirty="0" smtClean="0"/>
              <a:t> 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Budesonide:</a:t>
            </a:r>
            <a:r>
              <a:rPr lang="en-US" dirty="0" err="1"/>
              <a:t>Enteric-coated</a:t>
            </a:r>
            <a:r>
              <a:rPr lang="en-US" dirty="0"/>
              <a:t> budesonide, designed for release in the </a:t>
            </a:r>
            <a:r>
              <a:rPr lang="en-US" dirty="0" smtClean="0"/>
              <a:t>ileum and cecum, </a:t>
            </a:r>
            <a:r>
              <a:rPr lang="en-US" dirty="0"/>
              <a:t>for low-risk patients 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Glucocorticoids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  </a:t>
            </a:r>
            <a:r>
              <a:rPr lang="en-US" dirty="0"/>
              <a:t>glucocorticoids </a:t>
            </a:r>
            <a:r>
              <a:rPr lang="en-US" dirty="0" smtClean="0"/>
              <a:t>for hospitalized pts. </a:t>
            </a:r>
            <a:r>
              <a:rPr lang="en-US" dirty="0"/>
              <a:t>We use methylprednisolone 60 </a:t>
            </a:r>
            <a:r>
              <a:rPr lang="en-US" dirty="0" smtClean="0"/>
              <a:t>mg IV daily</a:t>
            </a:r>
            <a:r>
              <a:rPr lang="en-US" dirty="0"/>
              <a:t>, if there are no contraindications such as a </a:t>
            </a:r>
            <a:r>
              <a:rPr lang="en-US" dirty="0" smtClean="0"/>
              <a:t>bowel-related infection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err="1" smtClean="0"/>
              <a:t>Clostridioides,CMV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administered as a single daily dose, or in divided doses(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smtClean="0"/>
              <a:t>2-3 times/ </a:t>
            </a:r>
            <a:r>
              <a:rPr lang="en-US" dirty="0"/>
              <a:t>day), or as a continuous infusion. </a:t>
            </a:r>
            <a:r>
              <a:rPr lang="en-US" dirty="0" smtClean="0"/>
              <a:t>If </a:t>
            </a:r>
            <a:r>
              <a:rPr lang="en-US" dirty="0"/>
              <a:t>the patient responds </a:t>
            </a:r>
            <a:r>
              <a:rPr lang="en-US" dirty="0" smtClean="0"/>
              <a:t>to treatment </a:t>
            </a:r>
            <a:r>
              <a:rPr lang="en-US" dirty="0"/>
              <a:t>and can tolerate oral intake, we transition </a:t>
            </a:r>
            <a:r>
              <a:rPr lang="en-US" dirty="0" smtClean="0"/>
              <a:t>therapy</a:t>
            </a:r>
            <a:r>
              <a:rPr lang="en-US" dirty="0"/>
              <a:t> to oral </a:t>
            </a:r>
            <a:r>
              <a:rPr lang="en-US" dirty="0" smtClean="0"/>
              <a:t>prednisone 40 </a:t>
            </a:r>
            <a:r>
              <a:rPr lang="en-US" dirty="0"/>
              <a:t>mg </a:t>
            </a:r>
            <a:r>
              <a:rPr lang="en-US" dirty="0" smtClean="0"/>
              <a:t>daily.</a:t>
            </a:r>
          </a:p>
          <a:p>
            <a:r>
              <a:rPr lang="en-US" dirty="0"/>
              <a:t>Less </a:t>
            </a:r>
            <a:r>
              <a:rPr lang="en-US" dirty="0" smtClean="0"/>
              <a:t>effective therapy: AZA/6MP slow action , no role in induction and monotherapy.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9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Non-responders </a:t>
            </a:r>
            <a:r>
              <a:rPr lang="en-US" b="1" dirty="0">
                <a:solidFill>
                  <a:srgbClr val="00B050"/>
                </a:solidFill>
              </a:rPr>
              <a:t>to biologic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moderate to severe </a:t>
            </a:r>
            <a:r>
              <a:rPr lang="en-US" dirty="0" smtClean="0"/>
              <a:t>CD </a:t>
            </a:r>
            <a:r>
              <a:rPr lang="en-US" dirty="0"/>
              <a:t>who do not respond </a:t>
            </a:r>
            <a:r>
              <a:rPr lang="en-US" dirty="0" smtClean="0"/>
              <a:t>to standard </a:t>
            </a:r>
            <a:r>
              <a:rPr lang="en-US" dirty="0"/>
              <a:t>induction therapy (</a:t>
            </a:r>
            <a:r>
              <a:rPr lang="en-US" dirty="0" err="1"/>
              <a:t>ie</a:t>
            </a:r>
            <a:r>
              <a:rPr lang="en-US" dirty="0"/>
              <a:t>, combination therapy or anti-TNF </a:t>
            </a:r>
            <a:r>
              <a:rPr lang="en-US" dirty="0" smtClean="0"/>
              <a:t>agent monotherapy</a:t>
            </a:r>
            <a:r>
              <a:rPr lang="en-US" dirty="0"/>
              <a:t>, anti-integrin antibody, or anti-IL 12/23 antibody) and who </a:t>
            </a:r>
            <a:r>
              <a:rPr lang="en-US" dirty="0" smtClean="0"/>
              <a:t>have persistent </a:t>
            </a:r>
            <a:r>
              <a:rPr lang="en-US" dirty="0"/>
              <a:t>symptoms and </a:t>
            </a:r>
            <a:r>
              <a:rPr lang="en-US" dirty="0" smtClean="0"/>
              <a:t>inflammation that is refractory to medical treatment, </a:t>
            </a:r>
          </a:p>
          <a:p>
            <a:r>
              <a:rPr lang="en-US" dirty="0" smtClean="0"/>
              <a:t>suggest </a:t>
            </a:r>
            <a:r>
              <a:rPr lang="en-US" dirty="0" smtClean="0">
                <a:solidFill>
                  <a:srgbClr val="FF0000"/>
                </a:solidFill>
              </a:rPr>
              <a:t>surgical treatment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4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MAINTENANCE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patients who achieve clinical, endoscopic, and histologic </a:t>
            </a:r>
            <a:r>
              <a:rPr lang="en-US" dirty="0" smtClean="0"/>
              <a:t>remission following </a:t>
            </a:r>
            <a:r>
              <a:rPr lang="en-US" dirty="0"/>
              <a:t>induction with combination therapy, we continue </a:t>
            </a:r>
            <a:r>
              <a:rPr lang="en-US" dirty="0" smtClean="0">
                <a:solidFill>
                  <a:srgbClr val="FF0000"/>
                </a:solidFill>
              </a:rPr>
              <a:t>long-term treatment </a:t>
            </a:r>
            <a:r>
              <a:rPr lang="en-US" dirty="0"/>
              <a:t>with a biologic agent and </a:t>
            </a:r>
            <a:r>
              <a:rPr lang="en-US" dirty="0" err="1"/>
              <a:t>immunomodulator</a:t>
            </a:r>
            <a:r>
              <a:rPr lang="en-US" dirty="0"/>
              <a:t> for </a:t>
            </a:r>
            <a:r>
              <a:rPr lang="en-US" dirty="0" smtClean="0">
                <a:solidFill>
                  <a:srgbClr val="FF0000"/>
                </a:solidFill>
              </a:rPr>
              <a:t>1-2 years.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against</a:t>
            </a:r>
            <a:r>
              <a:rPr lang="en-US" dirty="0" smtClean="0"/>
              <a:t> </a:t>
            </a:r>
            <a:r>
              <a:rPr lang="en-US" dirty="0"/>
              <a:t>electively switching patients in remission </a:t>
            </a:r>
            <a:r>
              <a:rPr lang="en-US" dirty="0" smtClean="0"/>
              <a:t>from infliximab to adalimumab</a:t>
            </a:r>
            <a:r>
              <a:rPr lang="en-US" dirty="0"/>
              <a:t> for reasons of convenience, as doing so may </a:t>
            </a:r>
            <a:r>
              <a:rPr lang="en-US" dirty="0" smtClean="0"/>
              <a:t>worsen outcomes.</a:t>
            </a:r>
          </a:p>
          <a:p>
            <a:r>
              <a:rPr lang="en-US" dirty="0"/>
              <a:t>The optimal duration of biologic or </a:t>
            </a:r>
            <a:r>
              <a:rPr lang="en-US" dirty="0" err="1"/>
              <a:t>immunomodulator</a:t>
            </a:r>
            <a:r>
              <a:rPr lang="en-US" dirty="0"/>
              <a:t>  </a:t>
            </a:r>
            <a:r>
              <a:rPr lang="en-US" dirty="0" smtClean="0"/>
              <a:t>Rx is </a:t>
            </a:r>
            <a:r>
              <a:rPr lang="en-US" dirty="0"/>
              <a:t>unclear, but many high-risk patients with moderate </a:t>
            </a:r>
            <a:r>
              <a:rPr lang="en-US" dirty="0" smtClean="0"/>
              <a:t>to severe CD will </a:t>
            </a:r>
            <a:r>
              <a:rPr lang="en-US" dirty="0"/>
              <a:t>require </a:t>
            </a:r>
            <a:r>
              <a:rPr lang="en-US" dirty="0">
                <a:solidFill>
                  <a:srgbClr val="FF0000"/>
                </a:solidFill>
              </a:rPr>
              <a:t>life-long therapy with at least one </a:t>
            </a:r>
            <a:r>
              <a:rPr lang="en-US" dirty="0" smtClean="0">
                <a:solidFill>
                  <a:srgbClr val="FF0000"/>
                </a:solidFill>
              </a:rPr>
              <a:t>agent.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Gastroduodenal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mild gastroduodenal </a:t>
            </a:r>
            <a:r>
              <a:rPr lang="en-US" dirty="0" smtClean="0"/>
              <a:t>C D, </a:t>
            </a:r>
            <a:r>
              <a:rPr lang="en-US" dirty="0"/>
              <a:t>treatment using </a:t>
            </a:r>
            <a:r>
              <a:rPr lang="en-US" dirty="0" smtClean="0"/>
              <a:t>a PPI, more severe Biologic therapy/systemic steroid(response in 2 weeks)/AZA-6MP in steroid dependence.</a:t>
            </a:r>
          </a:p>
          <a:p>
            <a:r>
              <a:rPr lang="en-US" dirty="0" smtClean="0"/>
              <a:t>Avoid NSAIDs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patients over the age of 60 years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prefer anti-TNF </a:t>
            </a:r>
            <a:r>
              <a:rPr lang="en-US" dirty="0">
                <a:solidFill>
                  <a:srgbClr val="FF0000"/>
                </a:solidFill>
              </a:rPr>
              <a:t>monotherapy</a:t>
            </a:r>
            <a:r>
              <a:rPr lang="en-US" dirty="0" smtClean="0"/>
              <a:t>, anti-IL </a:t>
            </a:r>
            <a:r>
              <a:rPr lang="en-US" dirty="0"/>
              <a:t>12/23 monotherapy, or anti-integrin monotherapy as induction </a:t>
            </a:r>
            <a:r>
              <a:rPr lang="en-US" dirty="0" smtClean="0"/>
              <a:t>therapy due </a:t>
            </a:r>
            <a:r>
              <a:rPr lang="en-US" dirty="0"/>
              <a:t>to the potentially higher risk for infection and malignancy </a:t>
            </a:r>
            <a:r>
              <a:rPr lang="en-US" dirty="0" smtClean="0"/>
              <a:t>with combination </a:t>
            </a:r>
            <a:r>
              <a:rPr lang="en-US" dirty="0"/>
              <a:t>therapy</a:t>
            </a:r>
            <a:r>
              <a:rPr lang="en-US" dirty="0" smtClean="0"/>
              <a:t>.</a:t>
            </a:r>
          </a:p>
          <a:p>
            <a:r>
              <a:rPr lang="en-US" dirty="0"/>
              <a:t>we may use </a:t>
            </a:r>
            <a:r>
              <a:rPr lang="en-US" dirty="0">
                <a:solidFill>
                  <a:srgbClr val="FF0000"/>
                </a:solidFill>
              </a:rPr>
              <a:t>methotrexate</a:t>
            </a:r>
            <a:r>
              <a:rPr lang="en-US" dirty="0"/>
              <a:t> as the preferred </a:t>
            </a:r>
            <a:r>
              <a:rPr lang="en-US" dirty="0" smtClean="0"/>
              <a:t>immunomodulatory agent </a:t>
            </a:r>
            <a:r>
              <a:rPr lang="en-US" dirty="0"/>
              <a:t>(rather than a </a:t>
            </a:r>
            <a:r>
              <a:rPr lang="en-US" dirty="0" err="1"/>
              <a:t>thiopurine</a:t>
            </a:r>
            <a:r>
              <a:rPr lang="en-US" dirty="0"/>
              <a:t>) due to the lower risk for </a:t>
            </a:r>
            <a:r>
              <a:rPr lang="en-US" dirty="0" smtClean="0"/>
              <a:t>immunosuppression and </a:t>
            </a:r>
            <a:r>
              <a:rPr lang="en-US" dirty="0"/>
              <a:t>lymphoma.</a:t>
            </a:r>
          </a:p>
        </p:txBody>
      </p:sp>
    </p:spTree>
    <p:extLst>
      <p:ext uri="{BB962C8B-B14F-4D97-AF65-F5344CB8AC3E}">
        <p14:creationId xmlns:p14="http://schemas.microsoft.com/office/powerpoint/2010/main" val="171071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Young male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prefer to use </a:t>
            </a:r>
            <a:r>
              <a:rPr lang="en-US" dirty="0">
                <a:solidFill>
                  <a:srgbClr val="FF0000"/>
                </a:solidFill>
              </a:rPr>
              <a:t>methotrexate</a:t>
            </a:r>
            <a:r>
              <a:rPr lang="en-US" dirty="0"/>
              <a:t> rather than a </a:t>
            </a:r>
            <a:r>
              <a:rPr lang="en-US" dirty="0" err="1"/>
              <a:t>thiopurine</a:t>
            </a:r>
            <a:r>
              <a:rPr lang="en-US" dirty="0"/>
              <a:t> </a:t>
            </a:r>
            <a:r>
              <a:rPr lang="en-US" dirty="0" smtClean="0"/>
              <a:t>for patients </a:t>
            </a:r>
            <a:r>
              <a:rPr lang="en-US" dirty="0"/>
              <a:t>starting combination </a:t>
            </a:r>
            <a:r>
              <a:rPr lang="en-US" dirty="0" smtClean="0"/>
              <a:t>therapy</a:t>
            </a:r>
          </a:p>
          <a:p>
            <a:r>
              <a:rPr lang="en-US" dirty="0"/>
              <a:t>However, if use of a </a:t>
            </a:r>
            <a:r>
              <a:rPr lang="en-US" dirty="0" err="1"/>
              <a:t>thiopurine</a:t>
            </a:r>
            <a:r>
              <a:rPr lang="en-US" dirty="0"/>
              <a:t> </a:t>
            </a:r>
            <a:r>
              <a:rPr lang="en-US" dirty="0" smtClean="0"/>
              <a:t>in combination </a:t>
            </a:r>
            <a:r>
              <a:rPr lang="en-US" dirty="0"/>
              <a:t>with the biologic agent is necessary, we aim to discontinue </a:t>
            </a:r>
            <a:r>
              <a:rPr lang="en-US" dirty="0" smtClean="0"/>
              <a:t>the </a:t>
            </a:r>
            <a:r>
              <a:rPr lang="en-US" dirty="0" err="1" smtClean="0"/>
              <a:t>thiopurine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12 to 24 months.</a:t>
            </a:r>
          </a:p>
        </p:txBody>
      </p:sp>
    </p:spTree>
    <p:extLst>
      <p:ext uri="{BB962C8B-B14F-4D97-AF65-F5344CB8AC3E}">
        <p14:creationId xmlns:p14="http://schemas.microsoft.com/office/powerpoint/2010/main" val="25789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Management of Crohn disease after </a:t>
            </a:r>
            <a:r>
              <a:rPr lang="en-US" b="1" dirty="0" smtClean="0">
                <a:solidFill>
                  <a:srgbClr val="00B050"/>
                </a:solidFill>
              </a:rPr>
              <a:t>surgical resection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surgical </a:t>
            </a:r>
            <a:r>
              <a:rPr lang="en-US" dirty="0"/>
              <a:t>intervention is often required in the setting of </a:t>
            </a:r>
            <a:r>
              <a:rPr lang="en-US" dirty="0" smtClean="0"/>
              <a:t>bowel obstruction</a:t>
            </a:r>
            <a:r>
              <a:rPr lang="en-US" dirty="0"/>
              <a:t>, abscesses or </a:t>
            </a:r>
            <a:r>
              <a:rPr lang="en-US" dirty="0" smtClean="0"/>
              <a:t>fistula, and refractory disease.</a:t>
            </a:r>
          </a:p>
          <a:p>
            <a:r>
              <a:rPr lang="en-US" dirty="0"/>
              <a:t>The 10-year risk </a:t>
            </a:r>
            <a:r>
              <a:rPr lang="en-US" dirty="0" smtClean="0"/>
              <a:t>of surgical </a:t>
            </a:r>
            <a:r>
              <a:rPr lang="en-US" dirty="0"/>
              <a:t>resection for CD =</a:t>
            </a:r>
            <a:r>
              <a:rPr lang="en-US" dirty="0" smtClean="0"/>
              <a:t>50 %</a:t>
            </a:r>
          </a:p>
          <a:p>
            <a:r>
              <a:rPr lang="en-US" dirty="0"/>
              <a:t>While surgery often leads to clinical remission of CD, most patients </a:t>
            </a:r>
            <a:r>
              <a:rPr lang="en-US" dirty="0" smtClean="0"/>
              <a:t>ultimately relapse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risk and severity of recurrence after surgical resection </a:t>
            </a:r>
            <a:r>
              <a:rPr lang="en-US" dirty="0" smtClean="0"/>
              <a:t>Assessment &amp;needs </a:t>
            </a:r>
            <a:r>
              <a:rPr lang="en-US" dirty="0"/>
              <a:t>to be balanced with the potential risk of preventative </a:t>
            </a:r>
            <a:r>
              <a:rPr lang="en-US" dirty="0" smtClean="0"/>
              <a:t>medical 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POSTOPERATIVE RECURRENCE 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Recurrent </a:t>
            </a:r>
            <a:r>
              <a:rPr lang="en-US" dirty="0"/>
              <a:t>disease can manifest by </a:t>
            </a:r>
            <a:r>
              <a:rPr lang="en-US" dirty="0" smtClean="0"/>
              <a:t>histologic or </a:t>
            </a:r>
            <a:r>
              <a:rPr lang="en-US" dirty="0"/>
              <a:t>endoscopic </a:t>
            </a:r>
            <a:r>
              <a:rPr lang="en-US" dirty="0" smtClean="0"/>
              <a:t>findings or clinical symptoms.</a:t>
            </a:r>
          </a:p>
          <a:p>
            <a:r>
              <a:rPr lang="en-US" dirty="0"/>
              <a:t>The earliest form of recurrence detection is by histology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Clinical recurrence </a:t>
            </a:r>
            <a:r>
              <a:rPr lang="en-US" dirty="0"/>
              <a:t>rates range from 20 to 37 percent at one year and from34 to 86 percent at three years </a:t>
            </a:r>
            <a:endParaRPr lang="en-US" dirty="0" smtClean="0"/>
          </a:p>
          <a:p>
            <a:r>
              <a:rPr lang="en-US" dirty="0"/>
              <a:t>Rates of </a:t>
            </a:r>
            <a:r>
              <a:rPr lang="en-US" dirty="0">
                <a:solidFill>
                  <a:srgbClr val="FF0000"/>
                </a:solidFill>
              </a:rPr>
              <a:t>endoscopic recurrence </a:t>
            </a:r>
            <a:r>
              <a:rPr lang="en-US" dirty="0"/>
              <a:t>rates are higher than clinical recurrence </a:t>
            </a:r>
            <a:r>
              <a:rPr lang="en-US" dirty="0" smtClean="0"/>
              <a:t>and may </a:t>
            </a:r>
            <a:r>
              <a:rPr lang="en-US" dirty="0"/>
              <a:t>reach 70 to 90 percent at one year</a:t>
            </a:r>
          </a:p>
        </p:txBody>
      </p:sp>
    </p:spTree>
    <p:extLst>
      <p:ext uri="{BB962C8B-B14F-4D97-AF65-F5344CB8AC3E}">
        <p14:creationId xmlns:p14="http://schemas.microsoft.com/office/powerpoint/2010/main" val="395212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828" y="365126"/>
            <a:ext cx="10522040" cy="176847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Overview of medical management of high-risk, </a:t>
            </a:r>
            <a:r>
              <a:rPr lang="en-US" b="1" dirty="0" smtClean="0">
                <a:solidFill>
                  <a:srgbClr val="00B050"/>
                </a:solidFill>
              </a:rPr>
              <a:t>adult patients </a:t>
            </a:r>
            <a:r>
              <a:rPr lang="en-US" b="1" dirty="0">
                <a:solidFill>
                  <a:srgbClr val="00B050"/>
                </a:solidFill>
              </a:rPr>
              <a:t>with moderate to severe Crohn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8952" y="2833353"/>
            <a:ext cx="9903854" cy="3129384"/>
          </a:xfrm>
        </p:spPr>
        <p:txBody>
          <a:bodyPr/>
          <a:lstStyle/>
          <a:p>
            <a:r>
              <a:rPr lang="en-US" dirty="0"/>
              <a:t>As a guiding principle, each treatment regimen must be individualized to </a:t>
            </a:r>
            <a:r>
              <a:rPr lang="en-US" dirty="0" smtClean="0"/>
              <a:t>meet the </a:t>
            </a:r>
            <a:r>
              <a:rPr lang="en-US" dirty="0"/>
              <a:t>needs of the patient</a:t>
            </a:r>
            <a:r>
              <a:rPr lang="en-US" dirty="0" smtClean="0"/>
              <a:t>.</a:t>
            </a:r>
          </a:p>
          <a:p>
            <a:r>
              <a:rPr lang="en-US" dirty="0"/>
              <a:t>The risks and </a:t>
            </a:r>
            <a:r>
              <a:rPr lang="en-US" dirty="0" smtClean="0"/>
              <a:t>benefits should be explained for the patients.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RISK FACTORS FOR RECURRENCE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Identification of recurrence has2 benefit1- start treatment in 2-8 weeks post op; 2- patients monitoring for recurrence.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Patient-related risk </a:t>
            </a:r>
            <a:r>
              <a:rPr lang="en-US" dirty="0" smtClean="0">
                <a:solidFill>
                  <a:srgbClr val="FF0000"/>
                </a:solidFill>
              </a:rPr>
              <a:t>factors</a:t>
            </a:r>
            <a:r>
              <a:rPr lang="en-US" dirty="0" smtClean="0"/>
              <a:t>: smoking, genetics(NOD2/CARD15 mutation)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Disease-related risk </a:t>
            </a:r>
            <a:r>
              <a:rPr lang="en-US" dirty="0" smtClean="0">
                <a:solidFill>
                  <a:srgbClr val="FF0000"/>
                </a:solidFill>
              </a:rPr>
              <a:t>factors</a:t>
            </a:r>
            <a:r>
              <a:rPr lang="en-US" dirty="0" smtClean="0"/>
              <a:t>: </a:t>
            </a:r>
            <a:r>
              <a:rPr lang="en-US" dirty="0"/>
              <a:t>Disease </a:t>
            </a:r>
            <a:r>
              <a:rPr lang="en-US" dirty="0" smtClean="0"/>
              <a:t>duration(Shorter </a:t>
            </a:r>
            <a:r>
              <a:rPr lang="en-US" dirty="0"/>
              <a:t>preoperative disease </a:t>
            </a:r>
            <a:r>
              <a:rPr lang="en-US" dirty="0" smtClean="0"/>
              <a:t>duration), </a:t>
            </a:r>
            <a:r>
              <a:rPr lang="en-US" dirty="0"/>
              <a:t>Disease </a:t>
            </a:r>
            <a:r>
              <a:rPr lang="en-US" dirty="0" smtClean="0"/>
              <a:t>extent(The presence of proximal gastrointestinal </a:t>
            </a:r>
            <a:r>
              <a:rPr lang="en-US" dirty="0" err="1" smtClean="0"/>
              <a:t>duodenumor</a:t>
            </a:r>
            <a:r>
              <a:rPr lang="en-US" dirty="0" smtClean="0"/>
              <a:t>  jejunum  and  diffuse disease with </a:t>
            </a:r>
            <a:r>
              <a:rPr lang="en-US" dirty="0" err="1" smtClean="0"/>
              <a:t>ileo</a:t>
            </a:r>
            <a:r>
              <a:rPr lang="en-US" dirty="0" smtClean="0"/>
              <a:t>-colonic involvement), </a:t>
            </a:r>
            <a:r>
              <a:rPr lang="en-US" dirty="0"/>
              <a:t>Prior surgery for </a:t>
            </a:r>
            <a:r>
              <a:rPr lang="en-US" dirty="0" smtClean="0"/>
              <a:t>CD, </a:t>
            </a:r>
            <a:r>
              <a:rPr lang="en-US" dirty="0"/>
              <a:t>Penetrating or </a:t>
            </a:r>
            <a:r>
              <a:rPr lang="en-US" dirty="0" err="1" smtClean="0"/>
              <a:t>fistulizing</a:t>
            </a:r>
            <a:r>
              <a:rPr lang="en-US" dirty="0" smtClean="0"/>
              <a:t> disease, </a:t>
            </a:r>
            <a:r>
              <a:rPr lang="en-US" dirty="0" err="1"/>
              <a:t>Stricturing</a:t>
            </a:r>
            <a:r>
              <a:rPr lang="en-US" dirty="0"/>
              <a:t> </a:t>
            </a:r>
            <a:r>
              <a:rPr lang="en-US" dirty="0" smtClean="0"/>
              <a:t>disease, </a:t>
            </a:r>
          </a:p>
        </p:txBody>
      </p:sp>
    </p:spTree>
    <p:extLst>
      <p:ext uri="{BB962C8B-B14F-4D97-AF65-F5344CB8AC3E}">
        <p14:creationId xmlns:p14="http://schemas.microsoft.com/office/powerpoint/2010/main" val="30842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POSTOPERATIVE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Ileocolonoscopy</a:t>
            </a:r>
            <a:r>
              <a:rPr lang="en-US" dirty="0" smtClean="0"/>
              <a:t>;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6 to 12 months </a:t>
            </a:r>
            <a:r>
              <a:rPr lang="en-US" dirty="0" smtClean="0"/>
              <a:t>following surgery </a:t>
            </a:r>
            <a:r>
              <a:rPr lang="en-US" dirty="0"/>
              <a:t>in all patients, </a:t>
            </a:r>
            <a:r>
              <a:rPr lang="en-US" dirty="0" smtClean="0"/>
              <a:t>Including </a:t>
            </a:r>
            <a:r>
              <a:rPr lang="en-US" dirty="0"/>
              <a:t>those who are receiving postoperative </a:t>
            </a:r>
            <a:r>
              <a:rPr lang="en-US" dirty="0" smtClean="0"/>
              <a:t>medical therapy.</a:t>
            </a:r>
          </a:p>
          <a:p>
            <a:r>
              <a:rPr lang="en-US" dirty="0"/>
              <a:t>Clinical recurrence is based upon signs and symptoms of disease</a:t>
            </a:r>
          </a:p>
          <a:p>
            <a:r>
              <a:rPr lang="en-US" dirty="0"/>
              <a:t>We obtain fecal calprotectin and </a:t>
            </a:r>
            <a:r>
              <a:rPr lang="en-US" dirty="0" smtClean="0"/>
              <a:t>CRP as markers </a:t>
            </a:r>
            <a:r>
              <a:rPr lang="en-US" dirty="0"/>
              <a:t>of disease activity at </a:t>
            </a:r>
            <a:r>
              <a:rPr lang="en-US" dirty="0" smtClean="0">
                <a:solidFill>
                  <a:srgbClr val="FF0000"/>
                </a:solidFill>
              </a:rPr>
              <a:t>6 </a:t>
            </a:r>
            <a:r>
              <a:rPr lang="en-US" dirty="0">
                <a:solidFill>
                  <a:srgbClr val="FF0000"/>
                </a:solidFill>
              </a:rPr>
              <a:t>month intervals for two years after </a:t>
            </a:r>
            <a:r>
              <a:rPr lang="en-US" dirty="0" smtClean="0">
                <a:solidFill>
                  <a:srgbClr val="FF0000"/>
                </a:solidFill>
              </a:rPr>
              <a:t>surgery and </a:t>
            </a:r>
            <a:r>
              <a:rPr lang="en-US" dirty="0">
                <a:solidFill>
                  <a:srgbClr val="FF0000"/>
                </a:solidFill>
              </a:rPr>
              <a:t>annually thereafter</a:t>
            </a:r>
            <a:r>
              <a:rPr lang="en-US" dirty="0"/>
              <a:t>.</a:t>
            </a:r>
          </a:p>
          <a:p>
            <a:r>
              <a:rPr lang="en-US" dirty="0"/>
              <a:t>An abnormal fecal calprotectin is usually followed </a:t>
            </a:r>
            <a:r>
              <a:rPr lang="en-US" dirty="0" smtClean="0"/>
              <a:t>up with </a:t>
            </a:r>
            <a:r>
              <a:rPr lang="en-US" dirty="0"/>
              <a:t>colonoscopy after which medications can be adjusted accordingly.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85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MEDICAL 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risk : Nonsmokers, age </a:t>
            </a:r>
            <a:r>
              <a:rPr lang="en-US" dirty="0"/>
              <a:t>over 50 </a:t>
            </a:r>
            <a:r>
              <a:rPr lang="en-US" dirty="0" smtClean="0"/>
              <a:t>years, </a:t>
            </a:r>
            <a:r>
              <a:rPr lang="en-US" dirty="0"/>
              <a:t>First operation </a:t>
            </a:r>
            <a:r>
              <a:rPr lang="en-US" dirty="0" smtClean="0"/>
              <a:t>, </a:t>
            </a:r>
            <a:r>
              <a:rPr lang="en-US" dirty="0"/>
              <a:t>Short </a:t>
            </a:r>
            <a:r>
              <a:rPr lang="en-US" dirty="0" err="1"/>
              <a:t>stricturing</a:t>
            </a:r>
            <a:r>
              <a:rPr lang="en-US" dirty="0"/>
              <a:t> </a:t>
            </a:r>
            <a:r>
              <a:rPr lang="en-US" dirty="0" smtClean="0"/>
              <a:t> (&lt;10 </a:t>
            </a:r>
            <a:r>
              <a:rPr lang="en-US" dirty="0"/>
              <a:t>to 20 cm</a:t>
            </a:r>
            <a:r>
              <a:rPr lang="en-US" dirty="0" smtClean="0"/>
              <a:t>), </a:t>
            </a:r>
            <a:r>
              <a:rPr lang="en-US" dirty="0"/>
              <a:t>Long standing history of CD </a:t>
            </a:r>
            <a:r>
              <a:rPr lang="en-US" dirty="0" smtClean="0"/>
              <a:t>(&gt;10 </a:t>
            </a:r>
            <a:r>
              <a:rPr lang="en-US" dirty="0"/>
              <a:t>years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RX:</a:t>
            </a:r>
            <a:r>
              <a:rPr lang="en-US" dirty="0" err="1"/>
              <a:t>a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3month</a:t>
            </a:r>
            <a:r>
              <a:rPr lang="en-US" dirty="0" smtClean="0"/>
              <a:t> </a:t>
            </a:r>
            <a:r>
              <a:rPr lang="en-US" dirty="0"/>
              <a:t>course of imidazole antibiotic therapy (</a:t>
            </a:r>
            <a:r>
              <a:rPr lang="en-US" dirty="0" err="1"/>
              <a:t>ie,metronidazole</a:t>
            </a:r>
            <a:r>
              <a:rPr lang="en-US" dirty="0"/>
              <a:t>) for lower risk patients, if there are no </a:t>
            </a:r>
            <a:r>
              <a:rPr lang="en-US" dirty="0" smtClean="0"/>
              <a:t>contraindications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en-US" dirty="0">
                <a:solidFill>
                  <a:srgbClr val="FF0000"/>
                </a:solidFill>
              </a:rPr>
              <a:t> 6 to 12 month </a:t>
            </a:r>
            <a:r>
              <a:rPr lang="en-US" dirty="0" smtClean="0"/>
              <a:t>follow-up </a:t>
            </a:r>
            <a:r>
              <a:rPr lang="en-US" dirty="0" err="1" smtClean="0"/>
              <a:t>ileocolonoscopy</a:t>
            </a:r>
            <a:r>
              <a:rPr lang="en-US" dirty="0" smtClean="0"/>
              <a:t>, IF  endoscopic  remission,  patients  undergo subsequent surveillance colonoscopy in 1-3 yrs.</a:t>
            </a:r>
          </a:p>
        </p:txBody>
      </p:sp>
    </p:spTree>
    <p:extLst>
      <p:ext uri="{BB962C8B-B14F-4D97-AF65-F5344CB8AC3E}">
        <p14:creationId xmlns:p14="http://schemas.microsoft.com/office/powerpoint/2010/main" val="37036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MEDICAL 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2" y="1825625"/>
            <a:ext cx="11031828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High risk : Smokers,  </a:t>
            </a:r>
            <a:r>
              <a:rPr lang="en-US" dirty="0"/>
              <a:t>age </a:t>
            </a:r>
            <a:r>
              <a:rPr lang="en-US" dirty="0" smtClean="0"/>
              <a:t>&lt;30 </a:t>
            </a:r>
            <a:r>
              <a:rPr lang="en-US" dirty="0" err="1" smtClean="0"/>
              <a:t>yrs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smtClean="0"/>
              <a:t>Perforating/penetrating/</a:t>
            </a:r>
            <a:r>
              <a:rPr lang="en-US" dirty="0" err="1" smtClean="0"/>
              <a:t>fistulizing</a:t>
            </a:r>
            <a:r>
              <a:rPr lang="en-US" dirty="0" smtClean="0"/>
              <a:t> /long </a:t>
            </a:r>
            <a:r>
              <a:rPr lang="en-US" dirty="0" err="1" smtClean="0"/>
              <a:t>seg</a:t>
            </a:r>
            <a:r>
              <a:rPr lang="en-US" dirty="0" smtClean="0"/>
              <a:t> inflammation,  </a:t>
            </a:r>
            <a:r>
              <a:rPr lang="en-US" dirty="0"/>
              <a:t>≥2 surgeries for </a:t>
            </a:r>
            <a:r>
              <a:rPr lang="en-US" dirty="0" smtClean="0"/>
              <a:t>CD, </a:t>
            </a:r>
            <a:r>
              <a:rPr lang="en-US" dirty="0"/>
              <a:t>Shorter disease duration prior to </a:t>
            </a:r>
            <a:r>
              <a:rPr lang="en-US" dirty="0" smtClean="0"/>
              <a:t>surgery.</a:t>
            </a:r>
          </a:p>
          <a:p>
            <a:r>
              <a:rPr lang="en-US" dirty="0" smtClean="0"/>
              <a:t>RX: those </a:t>
            </a:r>
            <a:r>
              <a:rPr lang="en-US" dirty="0">
                <a:solidFill>
                  <a:srgbClr val="FF0000"/>
                </a:solidFill>
              </a:rPr>
              <a:t>who did not </a:t>
            </a:r>
            <a:r>
              <a:rPr lang="en-US" dirty="0" smtClean="0">
                <a:solidFill>
                  <a:srgbClr val="FF0000"/>
                </a:solidFill>
              </a:rPr>
              <a:t>fail treatment </a:t>
            </a:r>
            <a:r>
              <a:rPr lang="en-US" dirty="0">
                <a:solidFill>
                  <a:srgbClr val="FF0000"/>
                </a:solidFill>
              </a:rPr>
              <a:t>with </a:t>
            </a:r>
            <a:r>
              <a:rPr lang="en-US" dirty="0"/>
              <a:t>either AZA/6-MP or anti-TNF prior to </a:t>
            </a:r>
            <a:r>
              <a:rPr lang="en-US" dirty="0" smtClean="0"/>
              <a:t>surgery, </a:t>
            </a:r>
            <a:r>
              <a:rPr lang="en-US" dirty="0"/>
              <a:t>we </a:t>
            </a:r>
            <a:r>
              <a:rPr lang="en-US" dirty="0" smtClean="0"/>
              <a:t>begin </a:t>
            </a:r>
          </a:p>
          <a:p>
            <a:r>
              <a:rPr lang="en-US" dirty="0" smtClean="0"/>
              <a:t>1-AZA/6-MP within </a:t>
            </a:r>
            <a:r>
              <a:rPr lang="en-US" dirty="0" smtClean="0">
                <a:solidFill>
                  <a:srgbClr val="FF0000"/>
                </a:solidFill>
              </a:rPr>
              <a:t>2-8 wks</a:t>
            </a:r>
            <a:r>
              <a:rPr lang="en-US" dirty="0" smtClean="0"/>
              <a:t>. If </a:t>
            </a:r>
            <a:r>
              <a:rPr lang="en-US" dirty="0"/>
              <a:t>the patient can tolerate metronidazole, </a:t>
            </a:r>
            <a:r>
              <a:rPr lang="en-US" dirty="0" smtClean="0"/>
              <a:t> a </a:t>
            </a:r>
            <a:r>
              <a:rPr lang="en-US" dirty="0" smtClean="0">
                <a:solidFill>
                  <a:srgbClr val="FF0000"/>
                </a:solidFill>
              </a:rPr>
              <a:t>3 </a:t>
            </a:r>
            <a:r>
              <a:rPr lang="en-US" dirty="0" err="1" smtClean="0">
                <a:solidFill>
                  <a:srgbClr val="FF0000"/>
                </a:solidFill>
              </a:rPr>
              <a:t>mo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course of antibiotics in combination with AZA,</a:t>
            </a:r>
          </a:p>
          <a:p>
            <a:r>
              <a:rPr lang="en-US" dirty="0" smtClean="0"/>
              <a:t>2- an anti-TNF  is started within </a:t>
            </a:r>
            <a:r>
              <a:rPr lang="en-US" dirty="0" smtClean="0">
                <a:solidFill>
                  <a:srgbClr val="FF0000"/>
                </a:solidFill>
              </a:rPr>
              <a:t>4-8 wks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Regarding the </a:t>
            </a:r>
            <a:r>
              <a:rPr lang="en-US" dirty="0" err="1" smtClean="0"/>
              <a:t>Ileocolonoscopy</a:t>
            </a:r>
            <a:r>
              <a:rPr lang="en-US" dirty="0" smtClean="0"/>
              <a:t> at </a:t>
            </a:r>
            <a:r>
              <a:rPr lang="en-US" dirty="0"/>
              <a:t>6 -</a:t>
            </a:r>
            <a:r>
              <a:rPr lang="en-US" dirty="0" smtClean="0"/>
              <a:t> </a:t>
            </a:r>
            <a:r>
              <a:rPr lang="en-US" dirty="0"/>
              <a:t>12 </a:t>
            </a:r>
            <a:r>
              <a:rPr lang="en-US" dirty="0" err="1" smtClean="0"/>
              <a:t>mo</a:t>
            </a:r>
            <a:r>
              <a:rPr lang="en-US" dirty="0" smtClean="0"/>
              <a:t> ,treatment </a:t>
            </a:r>
            <a:r>
              <a:rPr lang="en-US" dirty="0"/>
              <a:t>can be </a:t>
            </a:r>
            <a:r>
              <a:rPr lang="en-US" dirty="0" smtClean="0"/>
              <a:t>intensified.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95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Anti-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TNF agents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Infleximab</a:t>
            </a:r>
            <a:r>
              <a:rPr lang="en-US" dirty="0" smtClean="0"/>
              <a:t> reduce endoscopic and may be clinical relapse.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second line </a:t>
            </a:r>
            <a:r>
              <a:rPr lang="en-US" dirty="0" smtClean="0"/>
              <a:t>:adalimumab, AZA/6MP, 3mo AB, </a:t>
            </a:r>
            <a:r>
              <a:rPr lang="en-US" dirty="0" err="1" smtClean="0"/>
              <a:t>mesalamine</a:t>
            </a:r>
            <a:r>
              <a:rPr lang="en-US" dirty="0" smtClean="0"/>
              <a:t> high dose is better than low dose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of </a:t>
            </a:r>
            <a:r>
              <a:rPr lang="en-US" dirty="0" err="1"/>
              <a:t>ustekinumab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vedolizumab</a:t>
            </a:r>
            <a:r>
              <a:rPr lang="en-US" dirty="0" smtClean="0"/>
              <a:t> </a:t>
            </a:r>
            <a:r>
              <a:rPr lang="en-US" dirty="0"/>
              <a:t>in patients who have failed anti-TNF therapy or in whom we </a:t>
            </a:r>
            <a:r>
              <a:rPr lang="en-US" dirty="0" smtClean="0"/>
              <a:t>are restricted </a:t>
            </a:r>
            <a:r>
              <a:rPr lang="en-US" dirty="0"/>
              <a:t>by </a:t>
            </a:r>
            <a:r>
              <a:rPr lang="en-US" dirty="0" smtClean="0"/>
              <a:t>specific contraindication for anti-TNF.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GENERAL CARE FOR PATIENTS AFTER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Smoking </a:t>
            </a:r>
            <a:r>
              <a:rPr lang="en-US" dirty="0" smtClean="0"/>
              <a:t>cessation</a:t>
            </a:r>
          </a:p>
          <a:p>
            <a:r>
              <a:rPr lang="en-US" dirty="0"/>
              <a:t>Health </a:t>
            </a:r>
            <a:r>
              <a:rPr lang="en-US" dirty="0" smtClean="0"/>
              <a:t>maintenance: </a:t>
            </a:r>
            <a:r>
              <a:rPr lang="en-US" dirty="0"/>
              <a:t>including screening </a:t>
            </a:r>
            <a:r>
              <a:rPr lang="en-US" dirty="0" smtClean="0"/>
              <a:t>and prevention </a:t>
            </a:r>
            <a:r>
              <a:rPr lang="en-US" dirty="0"/>
              <a:t>of other diseases as well as monitoring for side </a:t>
            </a:r>
            <a:r>
              <a:rPr lang="en-US" dirty="0" smtClean="0"/>
              <a:t>effects</a:t>
            </a:r>
          </a:p>
          <a:p>
            <a:r>
              <a:rPr lang="en-US" dirty="0"/>
              <a:t>Screening for metabolic bone </a:t>
            </a:r>
            <a:r>
              <a:rPr lang="en-US" dirty="0" smtClean="0"/>
              <a:t>disease</a:t>
            </a:r>
          </a:p>
          <a:p>
            <a:r>
              <a:rPr lang="en-US" dirty="0"/>
              <a:t>Treatment with </a:t>
            </a:r>
            <a:r>
              <a:rPr lang="en-US" dirty="0" err="1"/>
              <a:t>immunomodulators</a:t>
            </a:r>
            <a:r>
              <a:rPr lang="en-US" dirty="0"/>
              <a:t> or biologics confers an increased risk </a:t>
            </a:r>
            <a:r>
              <a:rPr lang="en-US" dirty="0" smtClean="0"/>
              <a:t>of bacterial</a:t>
            </a:r>
            <a:r>
              <a:rPr lang="en-US" dirty="0"/>
              <a:t>, fungal, and viral </a:t>
            </a:r>
            <a:r>
              <a:rPr lang="en-US" dirty="0" smtClean="0"/>
              <a:t>infection.</a:t>
            </a:r>
          </a:p>
          <a:p>
            <a:r>
              <a:rPr lang="en-US" dirty="0"/>
              <a:t>Nutritional status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28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3276600" y="2133600"/>
            <a:ext cx="8915400" cy="377825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</a:rPr>
              <a:t>Thanks for Consideration,</a:t>
            </a:r>
          </a:p>
          <a:p>
            <a:r>
              <a:rPr lang="en-US" sz="4800" b="1" dirty="0" smtClean="0">
                <a:solidFill>
                  <a:srgbClr val="00B050"/>
                </a:solidFill>
              </a:rPr>
              <a:t>Any Question!</a:t>
            </a:r>
            <a:r>
              <a:rPr lang="en-US" sz="4800" b="1" dirty="0">
                <a:solidFill>
                  <a:srgbClr val="00B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73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DEFINING DISEASE ACTIVITY AND SEVERITY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5167" y="2133600"/>
            <a:ext cx="9775064" cy="3777622"/>
          </a:xfrm>
        </p:spPr>
        <p:txBody>
          <a:bodyPr>
            <a:normAutofit/>
          </a:bodyPr>
          <a:lstStyle/>
          <a:p>
            <a:r>
              <a:rPr lang="en-US" dirty="0" smtClean="0"/>
              <a:t>the CD Activity </a:t>
            </a:r>
            <a:r>
              <a:rPr lang="en-US" dirty="0"/>
              <a:t>Index </a:t>
            </a:r>
            <a:r>
              <a:rPr lang="en-US" dirty="0" smtClean="0"/>
              <a:t> </a:t>
            </a:r>
            <a:r>
              <a:rPr lang="en-US" dirty="0"/>
              <a:t>and the </a:t>
            </a:r>
            <a:r>
              <a:rPr lang="en-US" dirty="0" smtClean="0"/>
              <a:t>Harvey-Bradshaw Index .</a:t>
            </a:r>
          </a:p>
          <a:p>
            <a:r>
              <a:rPr lang="en-US" dirty="0">
                <a:solidFill>
                  <a:srgbClr val="FF0000"/>
                </a:solidFill>
              </a:rPr>
              <a:t>High-risk </a:t>
            </a:r>
            <a:r>
              <a:rPr lang="en-US" dirty="0" smtClean="0">
                <a:solidFill>
                  <a:srgbClr val="FF0000"/>
                </a:solidFill>
              </a:rPr>
              <a:t>moderate </a:t>
            </a:r>
            <a:r>
              <a:rPr lang="en-US" dirty="0">
                <a:solidFill>
                  <a:srgbClr val="FF0000"/>
                </a:solidFill>
              </a:rPr>
              <a:t>to severe </a:t>
            </a:r>
            <a:r>
              <a:rPr lang="en-US" dirty="0" smtClean="0">
                <a:solidFill>
                  <a:srgbClr val="FF0000"/>
                </a:solidFill>
              </a:rPr>
              <a:t>CD </a:t>
            </a:r>
            <a:r>
              <a:rPr lang="en-US" dirty="0">
                <a:solidFill>
                  <a:srgbClr val="FF0000"/>
                </a:solidFill>
              </a:rPr>
              <a:t>features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r>
              <a:rPr lang="en-US" dirty="0" smtClean="0"/>
              <a:t>Diagnosis at </a:t>
            </a:r>
            <a:r>
              <a:rPr lang="en-US" dirty="0"/>
              <a:t>age </a:t>
            </a:r>
            <a:r>
              <a:rPr lang="en-US" dirty="0" smtClean="0"/>
              <a:t>&lt;</a:t>
            </a:r>
            <a:r>
              <a:rPr lang="en-US" dirty="0"/>
              <a:t>30 </a:t>
            </a:r>
            <a:r>
              <a:rPr lang="en-US" dirty="0" err="1" smtClean="0"/>
              <a:t>yr</a:t>
            </a:r>
            <a:r>
              <a:rPr lang="en-US" dirty="0" smtClean="0"/>
              <a:t>, </a:t>
            </a:r>
            <a:r>
              <a:rPr lang="en-US" dirty="0"/>
              <a:t>Tobacco </a:t>
            </a:r>
            <a:r>
              <a:rPr lang="en-US" dirty="0" smtClean="0"/>
              <a:t>use, </a:t>
            </a:r>
            <a:r>
              <a:rPr lang="en-US" dirty="0"/>
              <a:t>Elevated </a:t>
            </a:r>
            <a:r>
              <a:rPr lang="en-US" dirty="0" smtClean="0"/>
              <a:t>CRP </a:t>
            </a:r>
            <a:r>
              <a:rPr lang="en-US" dirty="0"/>
              <a:t>and/or fecal </a:t>
            </a:r>
            <a:r>
              <a:rPr lang="en-US" dirty="0" smtClean="0"/>
              <a:t>calprotectin, </a:t>
            </a:r>
            <a:r>
              <a:rPr lang="en-US" dirty="0"/>
              <a:t>Deep ulcers on </a:t>
            </a:r>
            <a:r>
              <a:rPr lang="en-US" dirty="0" smtClean="0"/>
              <a:t>colonoscopy, </a:t>
            </a:r>
            <a:r>
              <a:rPr lang="en-US" dirty="0"/>
              <a:t>Long segments of </a:t>
            </a:r>
            <a:r>
              <a:rPr lang="en-US" dirty="0" smtClean="0"/>
              <a:t>small/ </a:t>
            </a:r>
            <a:r>
              <a:rPr lang="en-US" dirty="0"/>
              <a:t>large bowel </a:t>
            </a:r>
            <a:r>
              <a:rPr lang="en-US" dirty="0" smtClean="0"/>
              <a:t>involvement, </a:t>
            </a:r>
            <a:r>
              <a:rPr lang="en-US" dirty="0"/>
              <a:t>Perianal </a:t>
            </a:r>
            <a:r>
              <a:rPr lang="en-US" dirty="0" smtClean="0"/>
              <a:t>disease, </a:t>
            </a:r>
            <a:r>
              <a:rPr lang="en-US" dirty="0"/>
              <a:t>Extra-intestinal </a:t>
            </a:r>
            <a:r>
              <a:rPr lang="en-US" dirty="0" smtClean="0"/>
              <a:t>manifestations, </a:t>
            </a:r>
            <a:r>
              <a:rPr lang="en-US" dirty="0"/>
              <a:t>History of bowel </a:t>
            </a:r>
            <a:r>
              <a:rPr lang="en-US" dirty="0" smtClean="0"/>
              <a:t>resections, and  </a:t>
            </a:r>
            <a:r>
              <a:rPr lang="en-US" dirty="0"/>
              <a:t>who have not responded </a:t>
            </a:r>
            <a:r>
              <a:rPr lang="en-US" dirty="0" smtClean="0"/>
              <a:t>to glucocorticoids </a:t>
            </a:r>
            <a:r>
              <a:rPr lang="en-US" dirty="0"/>
              <a:t>(</a:t>
            </a:r>
            <a:r>
              <a:rPr lang="en-US" dirty="0" err="1"/>
              <a:t>ie</a:t>
            </a:r>
            <a:r>
              <a:rPr lang="en-US" dirty="0"/>
              <a:t>, refractory) or who relapse after achieving clinical </a:t>
            </a:r>
            <a:r>
              <a:rPr lang="en-US" dirty="0" smtClean="0"/>
              <a:t>remission following </a:t>
            </a:r>
            <a:r>
              <a:rPr lang="en-US" dirty="0"/>
              <a:t>induction therapy with glucocorticoids</a:t>
            </a:r>
          </a:p>
        </p:txBody>
      </p:sp>
    </p:spTree>
    <p:extLst>
      <p:ext uri="{BB962C8B-B14F-4D97-AF65-F5344CB8AC3E}">
        <p14:creationId xmlns:p14="http://schemas.microsoft.com/office/powerpoint/2010/main" val="246544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THE ACUTELY ILL PATIENT WITH CROHN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acutely </a:t>
            </a:r>
            <a:r>
              <a:rPr lang="en-US" dirty="0" smtClean="0"/>
              <a:t>ill </a:t>
            </a:r>
            <a:r>
              <a:rPr lang="en-US" dirty="0"/>
              <a:t>such as partial small bowel obstruction</a:t>
            </a:r>
            <a:r>
              <a:rPr lang="en-US" dirty="0" smtClean="0"/>
              <a:t>, peritonitis</a:t>
            </a:r>
            <a:r>
              <a:rPr lang="en-US" dirty="0"/>
              <a:t>, or a disease </a:t>
            </a:r>
            <a:r>
              <a:rPr lang="en-US" dirty="0" smtClean="0"/>
              <a:t>flare that is not respond to the outpatient therapy.</a:t>
            </a:r>
          </a:p>
          <a:p>
            <a:r>
              <a:rPr lang="en-US" dirty="0"/>
              <a:t>Management </a:t>
            </a:r>
            <a:r>
              <a:rPr lang="en-US" dirty="0" smtClean="0"/>
              <a:t>:IV fluid and electrolyte replacement, IV broad spectrum AB, nutrition, GI surgeon consult, in some </a:t>
            </a:r>
            <a:r>
              <a:rPr lang="en-US" dirty="0" err="1" smtClean="0"/>
              <a:t>pt</a:t>
            </a:r>
            <a:r>
              <a:rPr lang="en-US" dirty="0" smtClean="0"/>
              <a:t> IV steroid/ biologic therapy.</a:t>
            </a:r>
          </a:p>
          <a:p>
            <a:r>
              <a:rPr lang="en-US" dirty="0"/>
              <a:t>Risk of venous </a:t>
            </a:r>
            <a:r>
              <a:rPr lang="en-US" dirty="0" smtClean="0"/>
              <a:t>thromboembolism: DVT, PTE,</a:t>
            </a:r>
            <a:r>
              <a:rPr lang="en-US" dirty="0"/>
              <a:t> </a:t>
            </a:r>
            <a:r>
              <a:rPr lang="en-US" dirty="0" smtClean="0"/>
              <a:t>prophylaxis </a:t>
            </a:r>
            <a:r>
              <a:rPr lang="en-US" dirty="0"/>
              <a:t>with low molecular weight heparin </a:t>
            </a:r>
            <a:r>
              <a:rPr lang="en-US" dirty="0" smtClean="0"/>
              <a:t>for all </a:t>
            </a:r>
            <a:r>
              <a:rPr lang="en-US" dirty="0"/>
              <a:t>hospitalized patients with </a:t>
            </a:r>
            <a:r>
              <a:rPr lang="en-US" dirty="0" smtClean="0"/>
              <a:t>IBD.</a:t>
            </a:r>
          </a:p>
        </p:txBody>
      </p:sp>
    </p:spTree>
    <p:extLst>
      <p:ext uri="{BB962C8B-B14F-4D97-AF65-F5344CB8AC3E}">
        <p14:creationId xmlns:p14="http://schemas.microsoft.com/office/powerpoint/2010/main" val="397499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Partial small bowel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symptoms</a:t>
            </a:r>
            <a:r>
              <a:rPr lang="en-US" dirty="0" smtClean="0"/>
              <a:t>: </a:t>
            </a:r>
            <a:r>
              <a:rPr lang="en-US" dirty="0"/>
              <a:t>nausea, vomiting, cramping, abdominal pain, and inability to pass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Causes</a:t>
            </a:r>
            <a:r>
              <a:rPr lang="en-US" dirty="0" smtClean="0"/>
              <a:t>: a </a:t>
            </a:r>
            <a:r>
              <a:rPr lang="en-US" dirty="0"/>
              <a:t>stricture causing </a:t>
            </a:r>
            <a:r>
              <a:rPr lang="en-US" dirty="0" smtClean="0"/>
              <a:t>mechanical obstruction</a:t>
            </a:r>
            <a:r>
              <a:rPr lang="en-US" dirty="0"/>
              <a:t>, a stenotic area with superimposed </a:t>
            </a:r>
            <a:r>
              <a:rPr lang="en-US" dirty="0" smtClean="0"/>
              <a:t>inflammation and spasm, stenotic area with </a:t>
            </a:r>
            <a:r>
              <a:rPr lang="en-US" dirty="0" err="1" smtClean="0"/>
              <a:t>enterolith</a:t>
            </a:r>
            <a:r>
              <a:rPr lang="en-US" dirty="0" smtClean="0"/>
              <a:t>, adhesion band due to prior surgery.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Medical management</a:t>
            </a:r>
            <a:r>
              <a:rPr lang="en-US" dirty="0" smtClean="0"/>
              <a:t>: IV </a:t>
            </a:r>
            <a:r>
              <a:rPr lang="en-US" dirty="0"/>
              <a:t>hydration, </a:t>
            </a:r>
            <a:r>
              <a:rPr lang="en-US" dirty="0" smtClean="0"/>
              <a:t>NG </a:t>
            </a:r>
            <a:r>
              <a:rPr lang="en-US" dirty="0"/>
              <a:t>suction, and </a:t>
            </a:r>
            <a:r>
              <a:rPr lang="en-US" dirty="0" smtClean="0"/>
              <a:t>parenteral nutrition, </a:t>
            </a:r>
            <a:r>
              <a:rPr lang="en-US" dirty="0"/>
              <a:t>with a response seen within 24 to 48 </a:t>
            </a:r>
            <a:r>
              <a:rPr lang="en-US" dirty="0" smtClean="0"/>
              <a:t>hours.</a:t>
            </a:r>
          </a:p>
          <a:p>
            <a:r>
              <a:rPr lang="en-US" dirty="0"/>
              <a:t>For patients </a:t>
            </a:r>
            <a:r>
              <a:rPr lang="en-US" dirty="0" smtClean="0"/>
              <a:t>without proximal </a:t>
            </a:r>
            <a:r>
              <a:rPr lang="en-US" dirty="0"/>
              <a:t>small bowel dilation and </a:t>
            </a:r>
            <a:r>
              <a:rPr lang="en-US" dirty="0" smtClean="0"/>
              <a:t>without </a:t>
            </a:r>
            <a:r>
              <a:rPr lang="en-US" dirty="0"/>
              <a:t>long strictures (&gt;10 cm) (on cross sectional imaging), </a:t>
            </a:r>
            <a:r>
              <a:rPr lang="en-US" dirty="0" smtClean="0"/>
              <a:t>THERAPY: IV glucocorticoids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Surgery </a:t>
            </a:r>
            <a:r>
              <a:rPr lang="en-US" dirty="0" smtClean="0"/>
              <a:t>:do </a:t>
            </a:r>
            <a:r>
              <a:rPr lang="en-US" dirty="0"/>
              <a:t>not respond to medical management or </a:t>
            </a:r>
            <a:r>
              <a:rPr lang="en-US" dirty="0" smtClean="0"/>
              <a:t>who have </a:t>
            </a:r>
            <a:r>
              <a:rPr lang="en-US" dirty="0"/>
              <a:t>evidence of small bowel ischemia. </a:t>
            </a:r>
          </a:p>
        </p:txBody>
      </p:sp>
    </p:spTree>
    <p:extLst>
      <p:ext uri="{BB962C8B-B14F-4D97-AF65-F5344CB8AC3E}">
        <p14:creationId xmlns:p14="http://schemas.microsoft.com/office/powerpoint/2010/main" val="292968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Localized peritonitis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Presentations</a:t>
            </a:r>
            <a:r>
              <a:rPr lang="en-US" dirty="0" smtClean="0"/>
              <a:t>: fever</a:t>
            </a:r>
            <a:r>
              <a:rPr lang="en-US" dirty="0"/>
              <a:t>, chills, </a:t>
            </a:r>
            <a:r>
              <a:rPr lang="en-US" dirty="0" smtClean="0"/>
              <a:t>right </a:t>
            </a:r>
            <a:r>
              <a:rPr lang="en-US" dirty="0"/>
              <a:t>lower quadrant </a:t>
            </a:r>
            <a:r>
              <a:rPr lang="en-US" dirty="0" smtClean="0"/>
              <a:t>pain, leukocytosis.</a:t>
            </a:r>
            <a:r>
              <a:rPr lang="en-US" dirty="0"/>
              <a:t> </a:t>
            </a:r>
            <a:r>
              <a:rPr lang="en-US" dirty="0" smtClean="0"/>
              <a:t>Appendicitis: a </a:t>
            </a:r>
            <a:r>
              <a:rPr lang="en-US" dirty="0"/>
              <a:t>potential source of peritonitis, and an abdominal and pelvic </a:t>
            </a:r>
            <a:r>
              <a:rPr lang="en-US" dirty="0" smtClean="0"/>
              <a:t>CT scan </a:t>
            </a:r>
            <a:r>
              <a:rPr lang="en-US" dirty="0"/>
              <a:t>at the time of hospital admission may help to </a:t>
            </a:r>
            <a:r>
              <a:rPr lang="en-US" dirty="0" smtClean="0"/>
              <a:t>distinguish among </a:t>
            </a:r>
            <a:r>
              <a:rPr lang="en-US" dirty="0"/>
              <a:t>the diagnostic possibilities.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anagement</a:t>
            </a:r>
            <a:r>
              <a:rPr lang="en-US" dirty="0" smtClean="0"/>
              <a:t>: bowel </a:t>
            </a:r>
            <a:r>
              <a:rPr lang="en-US" dirty="0"/>
              <a:t>rest and </a:t>
            </a:r>
            <a:r>
              <a:rPr lang="en-US" dirty="0" smtClean="0"/>
              <a:t>empiric AB therapy for 2 </a:t>
            </a:r>
            <a:r>
              <a:rPr lang="en-US" dirty="0" err="1" smtClean="0"/>
              <a:t>wks</a:t>
            </a:r>
            <a:r>
              <a:rPr lang="en-US" dirty="0" smtClean="0"/>
              <a:t> with  a response </a:t>
            </a:r>
            <a:r>
              <a:rPr lang="en-US" dirty="0"/>
              <a:t>within </a:t>
            </a:r>
            <a:r>
              <a:rPr lang="en-US" dirty="0" smtClean="0"/>
              <a:t>3-4 </a:t>
            </a:r>
            <a:r>
              <a:rPr lang="en-US" dirty="0" err="1" smtClean="0"/>
              <a:t>days,GI</a:t>
            </a:r>
            <a:r>
              <a:rPr lang="en-US" dirty="0" smtClean="0"/>
              <a:t> surgeon consult,</a:t>
            </a:r>
            <a:r>
              <a:rPr lang="en-US" dirty="0"/>
              <a:t> oral </a:t>
            </a:r>
            <a:r>
              <a:rPr lang="en-US" dirty="0" smtClean="0"/>
              <a:t>AB,</a:t>
            </a:r>
            <a:r>
              <a:rPr lang="en-US" dirty="0"/>
              <a:t> Intestinal resection </a:t>
            </a:r>
            <a:r>
              <a:rPr lang="en-US" dirty="0" smtClean="0"/>
              <a:t>should be </a:t>
            </a:r>
            <a:r>
              <a:rPr lang="en-US" dirty="0"/>
              <a:t>considered in </a:t>
            </a:r>
            <a:r>
              <a:rPr lang="en-US" dirty="0" smtClean="0"/>
              <a:t>non-responders.</a:t>
            </a:r>
          </a:p>
          <a:p>
            <a:r>
              <a:rPr lang="en-US" dirty="0" smtClean="0"/>
              <a:t>controversy </a:t>
            </a:r>
            <a:r>
              <a:rPr lang="en-US" dirty="0"/>
              <a:t>as to the role of glucocorticoids in this setting. </a:t>
            </a:r>
            <a:r>
              <a:rPr lang="en-US" dirty="0" smtClean="0">
                <a:solidFill>
                  <a:srgbClr val="FF0000"/>
                </a:solidFill>
              </a:rPr>
              <a:t>For pts already </a:t>
            </a:r>
            <a:r>
              <a:rPr lang="en-US" dirty="0">
                <a:solidFill>
                  <a:srgbClr val="FF0000"/>
                </a:solidFill>
              </a:rPr>
              <a:t>on glucocorticoids</a:t>
            </a:r>
            <a:r>
              <a:rPr lang="en-US" dirty="0"/>
              <a:t>, a small increase in the dose may </a:t>
            </a:r>
            <a:r>
              <a:rPr lang="en-US" dirty="0" smtClean="0"/>
              <a:t>be required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>
                <a:solidFill>
                  <a:srgbClr val="FF0000"/>
                </a:solidFill>
              </a:rPr>
              <a:t>those not previously on glucocorticoids</a:t>
            </a:r>
            <a:r>
              <a:rPr lang="en-US" dirty="0"/>
              <a:t>, </a:t>
            </a:r>
            <a:r>
              <a:rPr lang="en-US" dirty="0" smtClean="0"/>
              <a:t>withholding </a:t>
            </a:r>
            <a:r>
              <a:rPr lang="en-US" dirty="0"/>
              <a:t>glucocorticoids to avoid masking any further clinical deterioration.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6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Abscess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Symptoms</a:t>
            </a:r>
            <a:r>
              <a:rPr lang="en-US" dirty="0" smtClean="0"/>
              <a:t>: </a:t>
            </a:r>
            <a:r>
              <a:rPr lang="en-US" dirty="0"/>
              <a:t>acutely with fever, abdominal </a:t>
            </a:r>
            <a:r>
              <a:rPr lang="en-US" dirty="0" smtClean="0"/>
              <a:t>pain, tenderness</a:t>
            </a:r>
            <a:r>
              <a:rPr lang="en-US" dirty="0"/>
              <a:t>; however, a </a:t>
            </a:r>
            <a:r>
              <a:rPr lang="en-US" dirty="0" smtClean="0"/>
              <a:t>walled-off inflammatory mass without infection with milder </a:t>
            </a:r>
            <a:r>
              <a:rPr lang="en-US" dirty="0" err="1" smtClean="0"/>
              <a:t>abd</a:t>
            </a:r>
            <a:r>
              <a:rPr lang="en-US" dirty="0" smtClean="0"/>
              <a:t> discomfort and may be an </a:t>
            </a:r>
            <a:r>
              <a:rPr lang="en-US" dirty="0" err="1" smtClean="0"/>
              <a:t>abd</a:t>
            </a:r>
            <a:r>
              <a:rPr lang="en-US" dirty="0" smtClean="0"/>
              <a:t> mass.</a:t>
            </a:r>
          </a:p>
          <a:p>
            <a:r>
              <a:rPr lang="en-US" dirty="0" smtClean="0"/>
              <a:t>Management: IV AB, percutaneous or surgical drainage, </a:t>
            </a:r>
            <a:r>
              <a:rPr lang="en-US" dirty="0"/>
              <a:t>followed by surgical resection of the involved bowel </a:t>
            </a:r>
            <a:r>
              <a:rPr lang="en-US" dirty="0" smtClean="0"/>
              <a:t>segment.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1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Perianal fistula CD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examination under anesthesia and </a:t>
            </a:r>
            <a:r>
              <a:rPr lang="en-US" dirty="0" err="1"/>
              <a:t>seton</a:t>
            </a:r>
            <a:r>
              <a:rPr lang="en-US" dirty="0"/>
              <a:t> placement for </a:t>
            </a:r>
            <a:r>
              <a:rPr lang="en-US" dirty="0" smtClean="0"/>
              <a:t>drainage</a:t>
            </a:r>
          </a:p>
          <a:p>
            <a:r>
              <a:rPr lang="en-US" dirty="0"/>
              <a:t>evaluation of the pelvis with </a:t>
            </a:r>
            <a:r>
              <a:rPr lang="en-US" dirty="0" smtClean="0"/>
              <a:t>MRI can </a:t>
            </a:r>
            <a:r>
              <a:rPr lang="en-US" dirty="0"/>
              <a:t>be </a:t>
            </a:r>
            <a:r>
              <a:rPr lang="en-US" dirty="0" smtClean="0"/>
              <a:t>helpful.</a:t>
            </a:r>
          </a:p>
          <a:p>
            <a:r>
              <a:rPr lang="en-US" dirty="0" smtClean="0"/>
              <a:t>Combination therapy for 1-2 years. </a:t>
            </a:r>
          </a:p>
          <a:p>
            <a:r>
              <a:rPr lang="en-US" dirty="0" smtClean="0"/>
              <a:t>Non- infectious </a:t>
            </a:r>
            <a:r>
              <a:rPr lang="en-US" dirty="0" err="1" smtClean="0"/>
              <a:t>fistulizing</a:t>
            </a:r>
            <a:r>
              <a:rPr lang="en-US" dirty="0" smtClean="0"/>
              <a:t> disease no need to AB.</a:t>
            </a:r>
          </a:p>
          <a:p>
            <a:r>
              <a:rPr lang="en-US" dirty="0" err="1" smtClean="0"/>
              <a:t>Enterovesical</a:t>
            </a:r>
            <a:r>
              <a:rPr lang="en-US" dirty="0" smtClean="0"/>
              <a:t> fistula: AB , Anti- TNF, surgery.</a:t>
            </a:r>
            <a:r>
              <a:rPr lang="en-US" dirty="0"/>
              <a:t> </a:t>
            </a:r>
            <a:r>
              <a:rPr lang="en-US" dirty="0" err="1" smtClean="0"/>
              <a:t>Symptoms:UTI</a:t>
            </a:r>
            <a:r>
              <a:rPr lang="en-US" dirty="0" smtClean="0"/>
              <a:t>, </a:t>
            </a:r>
            <a:r>
              <a:rPr lang="en-US" dirty="0" err="1"/>
              <a:t>pneumaturia</a:t>
            </a:r>
            <a:r>
              <a:rPr lang="en-US" dirty="0"/>
              <a:t>, and </a:t>
            </a:r>
            <a:r>
              <a:rPr lang="en-US" dirty="0" err="1"/>
              <a:t>fecaluria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34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INDUCTION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goal of therapy is to induce and then to maintain remission. </a:t>
            </a:r>
            <a:r>
              <a:rPr lang="en-US" dirty="0" smtClean="0"/>
              <a:t>Once remission </a:t>
            </a:r>
            <a:r>
              <a:rPr lang="en-US" dirty="0"/>
              <a:t>is achieved, an </a:t>
            </a:r>
            <a:r>
              <a:rPr lang="en-US" dirty="0" err="1"/>
              <a:t>ileocolonoscopy</a:t>
            </a:r>
            <a:r>
              <a:rPr lang="en-US" dirty="0"/>
              <a:t> is performed in 6 to 12 months</a:t>
            </a:r>
            <a:r>
              <a:rPr lang="en-US" dirty="0" smtClean="0"/>
              <a:t>.</a:t>
            </a:r>
          </a:p>
          <a:p>
            <a:r>
              <a:rPr lang="en-US" dirty="0"/>
              <a:t>Selecting induction </a:t>
            </a:r>
            <a:r>
              <a:rPr lang="en-US" dirty="0" err="1" smtClean="0"/>
              <a:t>therapy:several</a:t>
            </a:r>
            <a:r>
              <a:rPr lang="en-US" dirty="0" smtClean="0"/>
              <a:t> </a:t>
            </a:r>
            <a:r>
              <a:rPr lang="en-US" dirty="0"/>
              <a:t>factors including patient preferences, </a:t>
            </a:r>
            <a:r>
              <a:rPr lang="en-US" dirty="0" smtClean="0"/>
              <a:t>patient characteristics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age), disease characteristics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err="1" smtClean="0"/>
              <a:t>fistulizing</a:t>
            </a:r>
            <a:r>
              <a:rPr lang="en-US" dirty="0" smtClean="0"/>
              <a:t> or penetrating disease) and response to prior therapy.</a:t>
            </a:r>
          </a:p>
          <a:p>
            <a:r>
              <a:rPr lang="en-US" dirty="0" smtClean="0"/>
              <a:t>First line </a:t>
            </a:r>
            <a:r>
              <a:rPr lang="en-US" dirty="0" err="1" smtClean="0"/>
              <a:t>option:induction</a:t>
            </a:r>
            <a:r>
              <a:rPr lang="en-US" dirty="0" smtClean="0"/>
              <a:t> by biologic therapy for mod –severe CD with/without an immune modulator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3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1567</TotalTime>
  <Words>1764</Words>
  <Application>Microsoft Office PowerPoint</Application>
  <PresentationFormat>Widescreen</PresentationFormat>
  <Paragraphs>108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Wisp</vt:lpstr>
      <vt:lpstr>Approach to Moderate to Severe Cohn's Disease</vt:lpstr>
      <vt:lpstr>Overview of medical management of high-risk, adult patients with moderate to severe Crohn disease</vt:lpstr>
      <vt:lpstr>DEFINING DISEASE ACTIVITY AND SEVERITY</vt:lpstr>
      <vt:lpstr>THE ACUTELY ILL PATIENT WITH CROHN DISEASE</vt:lpstr>
      <vt:lpstr>Partial small bowel obstruction</vt:lpstr>
      <vt:lpstr>Localized peritonitis</vt:lpstr>
      <vt:lpstr>Abscess</vt:lpstr>
      <vt:lpstr>Perianal fistula CD </vt:lpstr>
      <vt:lpstr>INDUCTION THERAPY</vt:lpstr>
      <vt:lpstr>INDUCTION THERAPY</vt:lpstr>
      <vt:lpstr>Glucocorticoids</vt:lpstr>
      <vt:lpstr>Glucocorticoids</vt:lpstr>
      <vt:lpstr>Non-responders to biologic therapy</vt:lpstr>
      <vt:lpstr>MAINTENANCE THERAPY</vt:lpstr>
      <vt:lpstr>Gastroduodenal disease</vt:lpstr>
      <vt:lpstr>patients over the age of 60 years</vt:lpstr>
      <vt:lpstr>Young male patients</vt:lpstr>
      <vt:lpstr>Management of Crohn disease after surgical resection</vt:lpstr>
      <vt:lpstr>POSTOPERATIVE RECURRENCE RATES</vt:lpstr>
      <vt:lpstr>RISK FACTORS FOR RECURRENCE</vt:lpstr>
      <vt:lpstr>POSTOPERATIVE MONITORING</vt:lpstr>
      <vt:lpstr>MEDICAL PROPHYLAXIS</vt:lpstr>
      <vt:lpstr>MEDICAL PROPHYLAXIS</vt:lpstr>
      <vt:lpstr>Anti- TNF agents</vt:lpstr>
      <vt:lpstr>GENERAL CARE FOR PATIENTS AFTER SURGERY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to Cohn's Disease</dc:title>
  <dc:creator>Windows User</dc:creator>
  <cp:lastModifiedBy>Heydari</cp:lastModifiedBy>
  <cp:revision>59</cp:revision>
  <dcterms:created xsi:type="dcterms:W3CDTF">2021-04-29T18:59:10Z</dcterms:created>
  <dcterms:modified xsi:type="dcterms:W3CDTF">2021-06-21T03:18:15Z</dcterms:modified>
</cp:coreProperties>
</file>