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56" r:id="rId2"/>
    <p:sldId id="266" r:id="rId3"/>
    <p:sldId id="369" r:id="rId4"/>
    <p:sldId id="444" r:id="rId5"/>
    <p:sldId id="289" r:id="rId6"/>
    <p:sldId id="445" r:id="rId7"/>
    <p:sldId id="455" r:id="rId8"/>
    <p:sldId id="446" r:id="rId9"/>
    <p:sldId id="447" r:id="rId10"/>
    <p:sldId id="448" r:id="rId11"/>
    <p:sldId id="449" r:id="rId12"/>
    <p:sldId id="450" r:id="rId13"/>
    <p:sldId id="451" r:id="rId14"/>
    <p:sldId id="452" r:id="rId15"/>
    <p:sldId id="453" r:id="rId16"/>
    <p:sldId id="45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D21E"/>
    <a:srgbClr val="FF3399"/>
    <a:srgbClr val="8D42C6"/>
    <a:srgbClr val="EBE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658-ABEB-447D-8480-705BC2275A55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DE0-683F-4249-AD69-92A1BDC7C1D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658-ABEB-447D-8480-705BC2275A55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DE0-683F-4249-AD69-92A1BDC7C1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658-ABEB-447D-8480-705BC2275A55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DE0-683F-4249-AD69-92A1BDC7C1D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658-ABEB-447D-8480-705BC2275A55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DE0-683F-4249-AD69-92A1BDC7C1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658-ABEB-447D-8480-705BC2275A55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DE0-683F-4249-AD69-92A1BDC7C1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658-ABEB-447D-8480-705BC2275A55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DE0-683F-4249-AD69-92A1BDC7C1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658-ABEB-447D-8480-705BC2275A55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DE0-683F-4249-AD69-92A1BDC7C1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658-ABEB-447D-8480-705BC2275A55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DE0-683F-4249-AD69-92A1BDC7C1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658-ABEB-447D-8480-705BC2275A55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F43FDE0-683F-4249-AD69-92A1BDC7C1D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658-ABEB-447D-8480-705BC2275A55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DE0-683F-4249-AD69-92A1BDC7C1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658-ABEB-447D-8480-705BC2275A55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3FDE0-683F-4249-AD69-92A1BDC7C1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6A73658-ABEB-447D-8480-705BC2275A55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F43FDE0-683F-4249-AD69-92A1BDC7C1D5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617" y="3657600"/>
            <a:ext cx="7851648" cy="1828800"/>
          </a:xfrm>
        </p:spPr>
        <p:txBody>
          <a:bodyPr>
            <a:noAutofit/>
          </a:bodyPr>
          <a:lstStyle/>
          <a:p>
            <a:pPr algn="l" fontAlgn="ctr"/>
            <a:r>
              <a:rPr lang="en-US" sz="4800" dirty="0">
                <a:effectLst/>
              </a:rPr>
              <a:t>Management of the hospitalized adult patient with severe ulcerative colitis</a:t>
            </a:r>
            <a:r>
              <a:rPr lang="en-US" sz="4000" dirty="0" smtClean="0">
                <a:effectLst/>
              </a:rPr>
              <a:t/>
            </a:r>
            <a:br>
              <a:rPr lang="en-US" sz="4000" dirty="0" smtClean="0">
                <a:effectLst/>
              </a:rPr>
            </a:br>
            <a:r>
              <a:rPr lang="en-US" sz="4000" dirty="0">
                <a:effectLst/>
              </a:rPr>
              <a:t/>
            </a:r>
            <a:br>
              <a:rPr lang="en-US" sz="4000" dirty="0">
                <a:effectLst/>
              </a:rPr>
            </a:br>
            <a:endParaRPr lang="en-US" sz="4000" dirty="0">
              <a:effectLst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100715" y="5105400"/>
            <a:ext cx="7854696" cy="1752600"/>
          </a:xfrm>
          <a:prstGeom prst="rect">
            <a:avLst/>
          </a:prstGeom>
        </p:spPr>
        <p:txBody>
          <a:bodyPr vert="horz" lIns="0" rIns="18288">
            <a:normAutofit fontScale="92500" lnSpcReduction="10000"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By: Dr. </a:t>
            </a:r>
            <a:r>
              <a:rPr lang="en-US" dirty="0" err="1"/>
              <a:t>Seidamir</a:t>
            </a:r>
            <a:r>
              <a:rPr lang="en-US" dirty="0"/>
              <a:t> Pasha </a:t>
            </a:r>
            <a:r>
              <a:rPr lang="en-US" dirty="0" err="1"/>
              <a:t>Tabaeian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June 2021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19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rgbClr val="FFC000"/>
                </a:solidFill>
              </a:rPr>
              <a:t>DEFINING DISEASE SEVERITY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Bloody stool frequency </a:t>
            </a:r>
            <a:r>
              <a:rPr lang="en-US" dirty="0" smtClean="0">
                <a:solidFill>
                  <a:srgbClr val="FF0000"/>
                </a:solidFill>
              </a:rPr>
              <a:t>≥</a:t>
            </a:r>
            <a:r>
              <a:rPr lang="en-US" dirty="0">
                <a:solidFill>
                  <a:srgbClr val="FF0000"/>
                </a:solidFill>
              </a:rPr>
              <a:t>6 </a:t>
            </a:r>
            <a:r>
              <a:rPr lang="en-US" dirty="0"/>
              <a:t>per day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2000" dirty="0" smtClean="0"/>
              <a:t>PLUS </a:t>
            </a:r>
            <a:r>
              <a:rPr lang="en-US" sz="2000" dirty="0"/>
              <a:t>at least one of the following characteristics (</a:t>
            </a:r>
            <a:r>
              <a:rPr lang="en-US" sz="2000" dirty="0" err="1"/>
              <a:t>ie</a:t>
            </a:r>
            <a:r>
              <a:rPr lang="en-US" sz="2000" dirty="0"/>
              <a:t>, evidence of systemic toxicity):</a:t>
            </a:r>
          </a:p>
          <a:p>
            <a:pPr lvl="1"/>
            <a:r>
              <a:rPr lang="en-US" dirty="0" smtClean="0"/>
              <a:t>Fever </a:t>
            </a:r>
            <a:r>
              <a:rPr lang="en-US" dirty="0"/>
              <a:t>(temperature </a:t>
            </a:r>
            <a:r>
              <a:rPr lang="en-US" dirty="0">
                <a:solidFill>
                  <a:srgbClr val="00B0F0"/>
                </a:solidFill>
              </a:rPr>
              <a:t>≥37.8 </a:t>
            </a:r>
            <a:r>
              <a:rPr lang="en-US" dirty="0"/>
              <a:t>degrees 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Tachycardia </a:t>
            </a:r>
            <a:r>
              <a:rPr lang="en-US" dirty="0"/>
              <a:t>(heart rate </a:t>
            </a:r>
            <a:r>
              <a:rPr lang="en-US" dirty="0">
                <a:solidFill>
                  <a:srgbClr val="00B0F0"/>
                </a:solidFill>
              </a:rPr>
              <a:t>≥90 </a:t>
            </a:r>
            <a:r>
              <a:rPr lang="en-US" dirty="0"/>
              <a:t>beats/minute)</a:t>
            </a:r>
          </a:p>
          <a:p>
            <a:pPr lvl="1"/>
            <a:r>
              <a:rPr lang="en-US" dirty="0" smtClean="0"/>
              <a:t>Anemia </a:t>
            </a:r>
            <a:r>
              <a:rPr lang="en-US" dirty="0"/>
              <a:t>(hemoglobin </a:t>
            </a:r>
            <a:r>
              <a:rPr lang="en-US" dirty="0">
                <a:solidFill>
                  <a:srgbClr val="00B0F0"/>
                </a:solidFill>
              </a:rPr>
              <a:t>&lt;10.5 </a:t>
            </a:r>
            <a:r>
              <a:rPr lang="en-US" dirty="0" smtClean="0"/>
              <a:t>g/</a:t>
            </a:r>
            <a:r>
              <a:rPr lang="en-US" dirty="0" err="1" smtClean="0"/>
              <a:t>dL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Elevated </a:t>
            </a:r>
            <a:r>
              <a:rPr lang="en-US" dirty="0"/>
              <a:t>inflammatory marker 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00B0F0"/>
                </a:solidFill>
              </a:rPr>
              <a:t>CRP</a:t>
            </a:r>
            <a:r>
              <a:rPr lang="en-US" smtClean="0"/>
              <a:t>, </a:t>
            </a:r>
            <a:r>
              <a:rPr lang="en-US" smtClean="0">
                <a:solidFill>
                  <a:srgbClr val="00B0F0"/>
                </a:solidFill>
              </a:rPr>
              <a:t>ESR ≥</a:t>
            </a:r>
            <a:r>
              <a:rPr lang="en-US" dirty="0" smtClean="0">
                <a:solidFill>
                  <a:srgbClr val="00B0F0"/>
                </a:solidFill>
              </a:rPr>
              <a:t>30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  <a:p>
            <a:r>
              <a:rPr lang="en-US" sz="2000" dirty="0">
                <a:solidFill>
                  <a:srgbClr val="7030A0"/>
                </a:solidFill>
              </a:rPr>
              <a:t>fulminant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7030A0"/>
                </a:solidFill>
              </a:rPr>
              <a:t>UC</a:t>
            </a:r>
            <a:r>
              <a:rPr lang="en-US" sz="2000" dirty="0"/>
              <a:t>, </a:t>
            </a:r>
            <a:r>
              <a:rPr lang="en-US" sz="2000" dirty="0" smtClean="0"/>
              <a:t>is </a:t>
            </a:r>
            <a:r>
              <a:rPr lang="en-US" sz="2000" dirty="0"/>
              <a:t>characterized by bloody stool </a:t>
            </a:r>
            <a:r>
              <a:rPr lang="en-US" sz="2000" dirty="0" smtClean="0"/>
              <a:t>frequency</a:t>
            </a:r>
            <a:r>
              <a:rPr lang="en-US" sz="2000" dirty="0" smtClean="0">
                <a:solidFill>
                  <a:srgbClr val="7030A0"/>
                </a:solidFill>
              </a:rPr>
              <a:t>≥</a:t>
            </a:r>
            <a:r>
              <a:rPr lang="en-US" sz="2000" dirty="0">
                <a:solidFill>
                  <a:srgbClr val="7030A0"/>
                </a:solidFill>
              </a:rPr>
              <a:t>10 </a:t>
            </a:r>
            <a:r>
              <a:rPr lang="en-US" sz="2000" dirty="0"/>
              <a:t>per day with fecal </a:t>
            </a:r>
            <a:r>
              <a:rPr lang="en-US" sz="2000" dirty="0">
                <a:solidFill>
                  <a:srgbClr val="7030A0"/>
                </a:solidFill>
              </a:rPr>
              <a:t>urgency</a:t>
            </a:r>
            <a:r>
              <a:rPr lang="en-US" sz="2000" dirty="0"/>
              <a:t>, </a:t>
            </a:r>
            <a:r>
              <a:rPr lang="en-US" sz="2000" dirty="0" smtClean="0"/>
              <a:t>abdominal </a:t>
            </a:r>
            <a:r>
              <a:rPr lang="en-US" sz="2000" dirty="0">
                <a:solidFill>
                  <a:srgbClr val="7030A0"/>
                </a:solidFill>
              </a:rPr>
              <a:t>pain</a:t>
            </a:r>
            <a:r>
              <a:rPr lang="en-US" sz="2000" dirty="0"/>
              <a:t> and </a:t>
            </a:r>
            <a:r>
              <a:rPr lang="en-US" sz="2000" dirty="0" smtClean="0"/>
              <a:t>abdominal </a:t>
            </a:r>
            <a:r>
              <a:rPr lang="en-US" sz="2000" dirty="0" smtClean="0">
                <a:solidFill>
                  <a:srgbClr val="7030A0"/>
                </a:solidFill>
              </a:rPr>
              <a:t>distension</a:t>
            </a:r>
          </a:p>
        </p:txBody>
      </p:sp>
    </p:spTree>
    <p:extLst>
      <p:ext uri="{BB962C8B-B14F-4D97-AF65-F5344CB8AC3E}">
        <p14:creationId xmlns:p14="http://schemas.microsoft.com/office/powerpoint/2010/main" val="415439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rgbClr val="FFC000"/>
                </a:solidFill>
              </a:rPr>
              <a:t>PRETREATMENT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Laboratory </a:t>
            </a:r>
            <a:r>
              <a:rPr lang="en-US" b="1" dirty="0" smtClean="0"/>
              <a:t>studies</a:t>
            </a:r>
          </a:p>
          <a:p>
            <a:pPr lvl="1"/>
            <a:r>
              <a:rPr lang="en-US" i="1" dirty="0" smtClean="0"/>
              <a:t>CBC, </a:t>
            </a:r>
            <a:r>
              <a:rPr lang="en-US" i="1" dirty="0"/>
              <a:t>liver biochemical tests</a:t>
            </a:r>
            <a:r>
              <a:rPr lang="en-US" i="1" dirty="0" smtClean="0"/>
              <a:t>, BUN, </a:t>
            </a:r>
            <a:r>
              <a:rPr lang="en-US" i="1" dirty="0" err="1"/>
              <a:t>creatinine</a:t>
            </a:r>
            <a:r>
              <a:rPr lang="en-US" i="1" dirty="0"/>
              <a:t>, albumin, </a:t>
            </a:r>
            <a:r>
              <a:rPr lang="en-US" i="1" dirty="0" smtClean="0"/>
              <a:t>total cholesterol</a:t>
            </a:r>
            <a:r>
              <a:rPr lang="en-US" i="1" dirty="0"/>
              <a:t>, and </a:t>
            </a:r>
            <a:r>
              <a:rPr lang="en-US" i="1" dirty="0" smtClean="0"/>
              <a:t>CRP</a:t>
            </a:r>
            <a:endParaRPr lang="en-US" b="1" i="1" dirty="0" smtClean="0"/>
          </a:p>
          <a:p>
            <a:endParaRPr lang="en-US" b="1" dirty="0" smtClean="0"/>
          </a:p>
          <a:p>
            <a:r>
              <a:rPr lang="en-US" b="1" dirty="0" smtClean="0"/>
              <a:t>Stool studies</a:t>
            </a:r>
          </a:p>
          <a:p>
            <a:pPr lvl="1"/>
            <a:r>
              <a:rPr lang="en-US" i="1" dirty="0" smtClean="0">
                <a:solidFill>
                  <a:srgbClr val="1ED21E"/>
                </a:solidFill>
              </a:rPr>
              <a:t>Clostridium</a:t>
            </a:r>
            <a:r>
              <a:rPr lang="en-US" i="1" dirty="0" smtClean="0"/>
              <a:t> </a:t>
            </a:r>
            <a:r>
              <a:rPr lang="en-US" i="1" dirty="0" err="1" smtClean="0">
                <a:solidFill>
                  <a:srgbClr val="1ED21E"/>
                </a:solidFill>
              </a:rPr>
              <a:t>difficile</a:t>
            </a:r>
            <a:r>
              <a:rPr lang="en-US" i="1" dirty="0" smtClean="0"/>
              <a:t>, Salmonella</a:t>
            </a:r>
            <a:r>
              <a:rPr lang="en-US" i="1" dirty="0"/>
              <a:t>, </a:t>
            </a:r>
            <a:r>
              <a:rPr lang="en-US" i="1" dirty="0" err="1"/>
              <a:t>Shigella</a:t>
            </a:r>
            <a:r>
              <a:rPr lang="en-US" i="1" dirty="0"/>
              <a:t>, Campylobacter, </a:t>
            </a:r>
            <a:r>
              <a:rPr lang="en-US" i="1" dirty="0" smtClean="0"/>
              <a:t>Yersinia, E</a:t>
            </a:r>
            <a:r>
              <a:rPr lang="en-US" i="1" dirty="0"/>
              <a:t>. coli </a:t>
            </a:r>
            <a:r>
              <a:rPr lang="en-US" i="1" dirty="0" smtClean="0"/>
              <a:t>O157:H7, ova </a:t>
            </a:r>
            <a:r>
              <a:rPr lang="en-US" i="1" dirty="0"/>
              <a:t>and </a:t>
            </a:r>
            <a:r>
              <a:rPr lang="en-US" i="1" dirty="0" smtClean="0"/>
              <a:t>parasites, Giardia, </a:t>
            </a:r>
            <a:r>
              <a:rPr lang="en-US" i="1" dirty="0" err="1" smtClean="0"/>
              <a:t>amebiasis</a:t>
            </a:r>
            <a:endParaRPr lang="en-US" b="1" i="1" dirty="0" smtClean="0"/>
          </a:p>
          <a:p>
            <a:endParaRPr lang="en-US" b="1" dirty="0" smtClean="0"/>
          </a:p>
          <a:p>
            <a:r>
              <a:rPr lang="en-US" b="1" dirty="0" smtClean="0"/>
              <a:t>Limited </a:t>
            </a:r>
            <a:r>
              <a:rPr lang="en-US" b="1" dirty="0"/>
              <a:t>endoscopic </a:t>
            </a:r>
            <a:r>
              <a:rPr lang="en-US" b="1" dirty="0" smtClean="0"/>
              <a:t>evaluation</a:t>
            </a:r>
          </a:p>
          <a:p>
            <a:pPr lvl="1"/>
            <a:r>
              <a:rPr lang="en-US" i="1" dirty="0"/>
              <a:t>flexible </a:t>
            </a:r>
            <a:r>
              <a:rPr lang="en-US" i="1" dirty="0" err="1" smtClean="0"/>
              <a:t>sigmoidoscopy</a:t>
            </a:r>
            <a:r>
              <a:rPr lang="en-US" i="1" dirty="0" smtClean="0"/>
              <a:t> </a:t>
            </a:r>
            <a:r>
              <a:rPr lang="en-US" i="1" dirty="0"/>
              <a:t>without a bowel preparation to assess the severity of mucosal disease, and </a:t>
            </a:r>
            <a:r>
              <a:rPr lang="en-US" i="1" dirty="0" smtClean="0"/>
              <a:t>obtain </a:t>
            </a:r>
            <a:r>
              <a:rPr lang="en-US" i="1" dirty="0"/>
              <a:t>biopsies to </a:t>
            </a:r>
            <a:r>
              <a:rPr lang="en-US" i="1" dirty="0" smtClean="0"/>
              <a:t>exclude infection (</a:t>
            </a:r>
            <a:r>
              <a:rPr lang="en-US" i="1" dirty="0" smtClean="0">
                <a:solidFill>
                  <a:srgbClr val="1ED21E"/>
                </a:solidFill>
              </a:rPr>
              <a:t>CMV</a:t>
            </a:r>
            <a:r>
              <a:rPr lang="en-US" i="1" dirty="0" smtClean="0"/>
              <a:t>)</a:t>
            </a:r>
          </a:p>
          <a:p>
            <a:pPr lvl="3"/>
            <a:endParaRPr lang="en-US" i="1" dirty="0"/>
          </a:p>
          <a:p>
            <a:pPr lvl="3"/>
            <a:r>
              <a:rPr lang="en-US" dirty="0" smtClean="0"/>
              <a:t>Complete </a:t>
            </a:r>
            <a:r>
              <a:rPr lang="en-US" dirty="0"/>
              <a:t>colonoscopy </a:t>
            </a:r>
            <a:r>
              <a:rPr lang="en-US" dirty="0" smtClean="0"/>
              <a:t>increase </a:t>
            </a:r>
            <a:r>
              <a:rPr lang="en-US" dirty="0"/>
              <a:t>risk of colonic dilation and perforation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322935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rgbClr val="FFC000"/>
                </a:solidFill>
              </a:rPr>
              <a:t>PRETREATMENT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Imaging</a:t>
            </a:r>
          </a:p>
          <a:p>
            <a:pPr lvl="1"/>
            <a:r>
              <a:rPr lang="en-US" dirty="0"/>
              <a:t>plain abdominal </a:t>
            </a:r>
            <a:r>
              <a:rPr lang="en-US" dirty="0" smtClean="0"/>
              <a:t>radiography [colonic dilation </a:t>
            </a:r>
            <a:r>
              <a:rPr lang="en-US" dirty="0"/>
              <a:t>(diameter ≥5.5 cm) or toxic </a:t>
            </a:r>
            <a:r>
              <a:rPr lang="en-US" dirty="0" err="1"/>
              <a:t>megacolon</a:t>
            </a:r>
            <a:r>
              <a:rPr lang="en-US" dirty="0"/>
              <a:t> (colon diameter ≥6 cm and evidence of systemic </a:t>
            </a:r>
            <a:r>
              <a:rPr lang="en-US" dirty="0" smtClean="0"/>
              <a:t>toxicity)]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Cross </a:t>
            </a:r>
            <a:r>
              <a:rPr lang="en-US" dirty="0"/>
              <a:t>sectional imaging (computed tomography scan) for patients with a suspected complication (</a:t>
            </a:r>
            <a:r>
              <a:rPr lang="en-US" dirty="0" err="1"/>
              <a:t>eg</a:t>
            </a:r>
            <a:r>
              <a:rPr lang="en-US" dirty="0"/>
              <a:t>, diffuse </a:t>
            </a:r>
            <a:r>
              <a:rPr lang="en-US" dirty="0" smtClean="0"/>
              <a:t>peritonitis resulting </a:t>
            </a:r>
            <a:r>
              <a:rPr lang="en-US" dirty="0"/>
              <a:t>from colonic perforation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5555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>
                <a:solidFill>
                  <a:srgbClr val="FFC000"/>
                </a:solidFill>
              </a:rPr>
              <a:t>INPATIENT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Goals of </a:t>
            </a:r>
            <a:r>
              <a:rPr lang="en-US" b="1" dirty="0" smtClean="0"/>
              <a:t>therapy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rgbClr val="8D42C6"/>
                </a:solidFill>
              </a:rPr>
              <a:t>short-term treatment </a:t>
            </a:r>
            <a:r>
              <a:rPr lang="en-US" dirty="0" smtClean="0">
                <a:solidFill>
                  <a:srgbClr val="8D42C6"/>
                </a:solidFill>
              </a:rPr>
              <a:t>goal</a:t>
            </a:r>
            <a:r>
              <a:rPr lang="en-US" dirty="0" smtClean="0"/>
              <a:t> [hemodynamic </a:t>
            </a:r>
            <a:r>
              <a:rPr lang="en-US" dirty="0"/>
              <a:t>stability and symptomatic </a:t>
            </a:r>
            <a:r>
              <a:rPr lang="en-US" dirty="0" smtClean="0"/>
              <a:t>improvement(fewer </a:t>
            </a:r>
            <a:r>
              <a:rPr lang="en-US" dirty="0"/>
              <a:t>stools, less or no </a:t>
            </a:r>
            <a:r>
              <a:rPr lang="en-US" dirty="0" smtClean="0"/>
              <a:t>bleeding)]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>
                <a:solidFill>
                  <a:srgbClr val="8D42C6"/>
                </a:solidFill>
              </a:rPr>
              <a:t>long-term </a:t>
            </a:r>
            <a:r>
              <a:rPr lang="en-US" dirty="0" smtClean="0">
                <a:solidFill>
                  <a:srgbClr val="8D42C6"/>
                </a:solidFill>
              </a:rPr>
              <a:t>goals</a:t>
            </a:r>
            <a:r>
              <a:rPr lang="en-US" dirty="0" smtClean="0"/>
              <a:t> [clinical </a:t>
            </a:r>
            <a:r>
              <a:rPr lang="en-US" dirty="0"/>
              <a:t>remission </a:t>
            </a:r>
            <a:r>
              <a:rPr lang="en-US" dirty="0" smtClean="0"/>
              <a:t>(resolution </a:t>
            </a:r>
            <a:r>
              <a:rPr lang="en-US" dirty="0"/>
              <a:t>of diarrhea and bleeding) </a:t>
            </a:r>
            <a:r>
              <a:rPr lang="en-US" dirty="0" smtClean="0"/>
              <a:t>and endoscopic </a:t>
            </a:r>
            <a:r>
              <a:rPr lang="en-US" dirty="0"/>
              <a:t>remission by demonstrating complete mucosal </a:t>
            </a:r>
            <a:r>
              <a:rPr lang="en-US" dirty="0" smtClean="0"/>
              <a:t>healing]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18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>
                <a:solidFill>
                  <a:srgbClr val="FFC000"/>
                </a:solidFill>
              </a:rPr>
              <a:t>INPATIENT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70120"/>
          </a:xfrm>
        </p:spPr>
        <p:txBody>
          <a:bodyPr>
            <a:normAutofit/>
          </a:bodyPr>
          <a:lstStyle/>
          <a:p>
            <a:r>
              <a:rPr lang="en-US" b="1" dirty="0"/>
              <a:t>General supportive </a:t>
            </a:r>
            <a:r>
              <a:rPr lang="en-US" b="1" dirty="0" smtClean="0"/>
              <a:t>care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Monitoring</a:t>
            </a:r>
          </a:p>
          <a:p>
            <a:pPr lvl="3"/>
            <a:r>
              <a:rPr lang="en-US" dirty="0" smtClean="0"/>
              <a:t>vital </a:t>
            </a:r>
            <a:r>
              <a:rPr lang="en-US" dirty="0"/>
              <a:t>signs, </a:t>
            </a:r>
            <a:r>
              <a:rPr lang="en-US" dirty="0" smtClean="0"/>
              <a:t>physical examination, </a:t>
            </a:r>
            <a:r>
              <a:rPr lang="en-US" dirty="0"/>
              <a:t>stool output</a:t>
            </a:r>
            <a:endParaRPr lang="en-US" b="1" dirty="0" smtClean="0"/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Fluids </a:t>
            </a:r>
            <a:r>
              <a:rPr lang="en-US" b="1" dirty="0"/>
              <a:t>and </a:t>
            </a:r>
            <a:r>
              <a:rPr lang="en-US" b="1" dirty="0" smtClean="0"/>
              <a:t>electrolytes</a:t>
            </a:r>
          </a:p>
          <a:p>
            <a:pPr lvl="1"/>
            <a:endParaRPr lang="en-US" b="1" dirty="0" smtClean="0">
              <a:solidFill>
                <a:srgbClr val="1ED21E"/>
              </a:solidFill>
            </a:endParaRPr>
          </a:p>
          <a:p>
            <a:pPr lvl="1"/>
            <a:r>
              <a:rPr lang="en-US" b="1" dirty="0" smtClean="0">
                <a:solidFill>
                  <a:srgbClr val="1ED21E"/>
                </a:solidFill>
              </a:rPr>
              <a:t>Preventing </a:t>
            </a:r>
            <a:r>
              <a:rPr lang="en-US" b="1" dirty="0">
                <a:solidFill>
                  <a:srgbClr val="1ED21E"/>
                </a:solidFill>
              </a:rPr>
              <a:t>venous </a:t>
            </a:r>
            <a:r>
              <a:rPr lang="en-US" b="1" dirty="0" smtClean="0">
                <a:solidFill>
                  <a:srgbClr val="1ED21E"/>
                </a:solidFill>
              </a:rPr>
              <a:t>thromboembolism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Nutrition</a:t>
            </a:r>
          </a:p>
          <a:p>
            <a:pPr lvl="3"/>
            <a:r>
              <a:rPr lang="en-US" dirty="0" smtClean="0"/>
              <a:t>continuation </a:t>
            </a:r>
            <a:r>
              <a:rPr lang="en-US" dirty="0"/>
              <a:t>of regular diet is </a:t>
            </a:r>
            <a:r>
              <a:rPr lang="en-US" dirty="0" smtClean="0"/>
              <a:t>appropriate, TPN</a:t>
            </a:r>
          </a:p>
        </p:txBody>
      </p:sp>
    </p:spTree>
    <p:extLst>
      <p:ext uri="{BB962C8B-B14F-4D97-AF65-F5344CB8AC3E}">
        <p14:creationId xmlns:p14="http://schemas.microsoft.com/office/powerpoint/2010/main" val="94134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>
                <a:solidFill>
                  <a:srgbClr val="FFC000"/>
                </a:solidFill>
              </a:rPr>
              <a:t>INPATIENT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General supportive </a:t>
            </a:r>
            <a:r>
              <a:rPr lang="en-US" b="1" dirty="0" smtClean="0"/>
              <a:t>care</a:t>
            </a:r>
          </a:p>
          <a:p>
            <a:pPr lvl="1"/>
            <a:endParaRPr lang="en-US" b="1" dirty="0" smtClean="0">
              <a:solidFill>
                <a:srgbClr val="FF3399"/>
              </a:solidFill>
            </a:endParaRPr>
          </a:p>
          <a:p>
            <a:pPr lvl="1"/>
            <a:r>
              <a:rPr lang="en-US" b="1" dirty="0" smtClean="0">
                <a:solidFill>
                  <a:srgbClr val="FF3399"/>
                </a:solidFill>
              </a:rPr>
              <a:t>Blood products</a:t>
            </a:r>
            <a:endParaRPr lang="en-US" b="1" dirty="0"/>
          </a:p>
          <a:p>
            <a:pPr lvl="3"/>
            <a:r>
              <a:rPr lang="en-US" dirty="0" smtClean="0"/>
              <a:t>Transfusion </a:t>
            </a:r>
            <a:r>
              <a:rPr lang="en-US" dirty="0"/>
              <a:t>of </a:t>
            </a:r>
            <a:r>
              <a:rPr lang="en-US" dirty="0" smtClean="0"/>
              <a:t>P.C. if </a:t>
            </a:r>
            <a:r>
              <a:rPr lang="en-US" dirty="0"/>
              <a:t>the </a:t>
            </a:r>
            <a:r>
              <a:rPr lang="en-US" dirty="0" err="1" smtClean="0"/>
              <a:t>Hb</a:t>
            </a:r>
            <a:r>
              <a:rPr lang="en-US" dirty="0" smtClean="0"/>
              <a:t> is </a:t>
            </a:r>
            <a:r>
              <a:rPr lang="en-US" dirty="0"/>
              <a:t>&lt;9 g/</a:t>
            </a:r>
            <a:r>
              <a:rPr lang="en-US" dirty="0" err="1"/>
              <a:t>dL</a:t>
            </a:r>
            <a:r>
              <a:rPr lang="en-US" dirty="0"/>
              <a:t> </a:t>
            </a:r>
            <a:r>
              <a:rPr lang="en-US" dirty="0" smtClean="0"/>
              <a:t>for high-risk patients (</a:t>
            </a:r>
            <a:r>
              <a:rPr lang="en-US" dirty="0" err="1" smtClean="0"/>
              <a:t>hemodynamically</a:t>
            </a:r>
            <a:r>
              <a:rPr lang="en-US" dirty="0" smtClean="0"/>
              <a:t> </a:t>
            </a:r>
            <a:r>
              <a:rPr lang="en-US" dirty="0"/>
              <a:t>unstable) and if it is &lt;7 to 8 g/</a:t>
            </a:r>
            <a:r>
              <a:rPr lang="en-US" dirty="0" err="1"/>
              <a:t>dL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/>
              <a:t>low-risk patients</a:t>
            </a:r>
            <a:endParaRPr lang="en-US" b="1" dirty="0" smtClean="0"/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Antibiotics</a:t>
            </a:r>
          </a:p>
          <a:p>
            <a:pPr lvl="3"/>
            <a:r>
              <a:rPr lang="en-US" sz="2200" dirty="0"/>
              <a:t>P</a:t>
            </a:r>
            <a:r>
              <a:rPr lang="en-US" sz="2200" dirty="0" smtClean="0"/>
              <a:t>eritoneal signs, </a:t>
            </a:r>
            <a:r>
              <a:rPr lang="en-US" sz="2200" dirty="0"/>
              <a:t>fulminant </a:t>
            </a:r>
            <a:r>
              <a:rPr lang="en-US" sz="2200" dirty="0" smtClean="0"/>
              <a:t>colitis, toxic </a:t>
            </a:r>
            <a:r>
              <a:rPr lang="en-US" sz="2200" dirty="0" err="1" smtClean="0"/>
              <a:t>megacolon</a:t>
            </a:r>
            <a:endParaRPr lang="en-US" sz="2200" b="1" dirty="0" smtClean="0"/>
          </a:p>
          <a:p>
            <a:pPr lvl="1"/>
            <a:endParaRPr lang="en-US" b="1" dirty="0" smtClean="0">
              <a:solidFill>
                <a:srgbClr val="8D42C6"/>
              </a:solidFill>
            </a:endParaRPr>
          </a:p>
          <a:p>
            <a:pPr lvl="1"/>
            <a:r>
              <a:rPr lang="en-US" b="1" dirty="0" smtClean="0">
                <a:solidFill>
                  <a:srgbClr val="8D42C6"/>
                </a:solidFill>
              </a:rPr>
              <a:t>Medications </a:t>
            </a:r>
            <a:r>
              <a:rPr lang="en-US" b="1" dirty="0">
                <a:solidFill>
                  <a:srgbClr val="8D42C6"/>
                </a:solidFill>
              </a:rPr>
              <a:t>to </a:t>
            </a:r>
            <a:r>
              <a:rPr lang="en-US" b="1" dirty="0" smtClean="0">
                <a:solidFill>
                  <a:srgbClr val="8D42C6"/>
                </a:solidFill>
              </a:rPr>
              <a:t>avoid</a:t>
            </a:r>
            <a:endParaRPr lang="en-US" b="1" dirty="0"/>
          </a:p>
          <a:p>
            <a:pPr lvl="3"/>
            <a:r>
              <a:rPr lang="en-US" dirty="0" err="1" smtClean="0"/>
              <a:t>Antimotility</a:t>
            </a:r>
            <a:r>
              <a:rPr lang="en-US" dirty="0" smtClean="0"/>
              <a:t> </a:t>
            </a:r>
            <a:r>
              <a:rPr lang="en-US" dirty="0"/>
              <a:t>agents, opioids, and </a:t>
            </a:r>
            <a:r>
              <a:rPr lang="en-US" dirty="0" smtClean="0"/>
              <a:t>anticholinergic, 5-ASA, NSAIDs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4033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>
                <a:solidFill>
                  <a:srgbClr val="FFC000"/>
                </a:solidFill>
              </a:rPr>
              <a:t>Initial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Systemic glucocorticoids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methylprednisolone</a:t>
            </a:r>
            <a:r>
              <a:rPr lang="en-US" sz="2000" dirty="0"/>
              <a:t> (16 to 20 mg </a:t>
            </a:r>
            <a:r>
              <a:rPr lang="en-US" sz="2000" dirty="0" smtClean="0"/>
              <a:t>IV </a:t>
            </a:r>
            <a:r>
              <a:rPr lang="en-US" sz="2000" dirty="0"/>
              <a:t>every eight hours) or hydrocortisone (100 mg IV every eight hours</a:t>
            </a:r>
            <a:r>
              <a:rPr lang="en-US" sz="2000" dirty="0" smtClean="0"/>
              <a:t>)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For </a:t>
            </a:r>
            <a:r>
              <a:rPr lang="en-US" sz="2000" dirty="0"/>
              <a:t>patients who do not respond within </a:t>
            </a:r>
            <a:r>
              <a:rPr lang="en-US" sz="2000" dirty="0">
                <a:solidFill>
                  <a:srgbClr val="FF0000"/>
                </a:solidFill>
              </a:rPr>
              <a:t>three to five days</a:t>
            </a:r>
            <a:r>
              <a:rPr lang="en-US" sz="2000" dirty="0" smtClean="0"/>
              <a:t>, </a:t>
            </a:r>
            <a:r>
              <a:rPr lang="en-US" sz="2000" dirty="0"/>
              <a:t>we initiate second-line therapy </a:t>
            </a:r>
            <a:r>
              <a:rPr lang="en-US" sz="2000" dirty="0" smtClean="0"/>
              <a:t>with either </a:t>
            </a:r>
            <a:r>
              <a:rPr lang="en-US" sz="2000" dirty="0"/>
              <a:t>an anti-TNF agent or </a:t>
            </a:r>
            <a:r>
              <a:rPr lang="en-US" sz="2000" dirty="0" smtClean="0"/>
              <a:t>cyclosporine</a:t>
            </a:r>
          </a:p>
          <a:p>
            <a:endParaRPr lang="en-US" b="1" dirty="0" smtClean="0"/>
          </a:p>
          <a:p>
            <a:r>
              <a:rPr lang="en-US" b="1" dirty="0" smtClean="0"/>
              <a:t>Topical glucocorticoids</a:t>
            </a:r>
          </a:p>
          <a:p>
            <a:pPr lvl="1"/>
            <a:r>
              <a:rPr lang="en-US" sz="2000" dirty="0"/>
              <a:t>suppository, foam, or enema daily or </a:t>
            </a:r>
            <a:r>
              <a:rPr lang="en-US" sz="2000" dirty="0" smtClean="0"/>
              <a:t>twice daily </a:t>
            </a:r>
            <a:r>
              <a:rPr lang="en-US" sz="2000" dirty="0"/>
              <a:t>for patients with acute severe UC involving the </a:t>
            </a:r>
            <a:r>
              <a:rPr lang="en-US" sz="2000" dirty="0">
                <a:solidFill>
                  <a:srgbClr val="00B0F0"/>
                </a:solidFill>
              </a:rPr>
              <a:t>distal colon</a:t>
            </a:r>
          </a:p>
        </p:txBody>
      </p:sp>
    </p:spTree>
    <p:extLst>
      <p:ext uri="{BB962C8B-B14F-4D97-AF65-F5344CB8AC3E}">
        <p14:creationId xmlns:p14="http://schemas.microsoft.com/office/powerpoint/2010/main" val="287505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>
                <a:solidFill>
                  <a:srgbClr val="FFC000"/>
                </a:solidFill>
              </a:rPr>
              <a:t>Initial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Infliximab</a:t>
            </a:r>
          </a:p>
          <a:p>
            <a:pPr lvl="1"/>
            <a:r>
              <a:rPr lang="en-US" sz="2000" dirty="0" smtClean="0">
                <a:solidFill>
                  <a:srgbClr val="1ED21E"/>
                </a:solidFill>
              </a:rPr>
              <a:t>5 </a:t>
            </a:r>
            <a:r>
              <a:rPr lang="en-US" sz="2000" dirty="0">
                <a:solidFill>
                  <a:srgbClr val="1ED21E"/>
                </a:solidFill>
              </a:rPr>
              <a:t>mg/kg </a:t>
            </a:r>
            <a:r>
              <a:rPr lang="en-US" sz="2000" dirty="0"/>
              <a:t>at 0, 2, and 6 </a:t>
            </a:r>
            <a:r>
              <a:rPr lang="en-US" sz="2000" dirty="0" smtClean="0"/>
              <a:t>weeks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patients </a:t>
            </a:r>
            <a:r>
              <a:rPr lang="en-US" sz="2000" dirty="0"/>
              <a:t>should have &lt;</a:t>
            </a:r>
            <a:r>
              <a:rPr lang="en-US" sz="2000" dirty="0" smtClean="0"/>
              <a:t>6 formed </a:t>
            </a:r>
            <a:r>
              <a:rPr lang="en-US" sz="2000" dirty="0"/>
              <a:t>stools, without associated blood, and should be able to resume oral intake without diarrhea or abdominal </a:t>
            </a:r>
            <a:r>
              <a:rPr lang="en-US" sz="2000" dirty="0" smtClean="0"/>
              <a:t>pain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Patients </a:t>
            </a:r>
            <a:r>
              <a:rPr lang="en-US" sz="2000" dirty="0"/>
              <a:t>who </a:t>
            </a:r>
            <a:r>
              <a:rPr lang="en-US" sz="2000" dirty="0">
                <a:solidFill>
                  <a:srgbClr val="FF0000"/>
                </a:solidFill>
              </a:rPr>
              <a:t>fail</a:t>
            </a:r>
            <a:r>
              <a:rPr lang="en-US" sz="2000" dirty="0"/>
              <a:t> to respond to the initial infliximab infusion within </a:t>
            </a:r>
            <a:r>
              <a:rPr lang="en-US" sz="2000" dirty="0">
                <a:solidFill>
                  <a:srgbClr val="FF0000"/>
                </a:solidFill>
              </a:rPr>
              <a:t>five days</a:t>
            </a:r>
            <a:r>
              <a:rPr lang="en-US" sz="2000" dirty="0"/>
              <a:t> are usually </a:t>
            </a:r>
            <a:r>
              <a:rPr lang="en-US" sz="2000" dirty="0">
                <a:solidFill>
                  <a:srgbClr val="00B0F0"/>
                </a:solidFill>
              </a:rPr>
              <a:t>given a second infliximab infusion at a dose of </a:t>
            </a:r>
            <a:r>
              <a:rPr lang="en-US" sz="2000" dirty="0" smtClean="0">
                <a:solidFill>
                  <a:srgbClr val="00B0F0"/>
                </a:solidFill>
              </a:rPr>
              <a:t>10 mg/kg</a:t>
            </a:r>
            <a:r>
              <a:rPr lang="en-US" sz="2000" dirty="0" smtClean="0"/>
              <a:t>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Patients </a:t>
            </a:r>
            <a:r>
              <a:rPr lang="en-US" sz="2000" dirty="0"/>
              <a:t>who </a:t>
            </a:r>
            <a:r>
              <a:rPr lang="en-US" sz="2000" dirty="0">
                <a:solidFill>
                  <a:srgbClr val="FF3399"/>
                </a:solidFill>
              </a:rPr>
              <a:t>do not respond to the second infliximab</a:t>
            </a:r>
            <a:r>
              <a:rPr lang="en-US" sz="2000" dirty="0"/>
              <a:t> infusion within </a:t>
            </a:r>
            <a:r>
              <a:rPr lang="en-US" sz="2000" dirty="0">
                <a:solidFill>
                  <a:srgbClr val="FF3399"/>
                </a:solidFill>
              </a:rPr>
              <a:t>five days</a:t>
            </a:r>
            <a:r>
              <a:rPr lang="en-US" sz="2000" dirty="0"/>
              <a:t> are evaluated for </a:t>
            </a:r>
            <a:r>
              <a:rPr lang="en-US" sz="2000" dirty="0" smtClean="0">
                <a:solidFill>
                  <a:srgbClr val="FF0000"/>
                </a:solidFill>
              </a:rPr>
              <a:t>colectomy</a:t>
            </a:r>
          </a:p>
        </p:txBody>
      </p:sp>
    </p:spTree>
    <p:extLst>
      <p:ext uri="{BB962C8B-B14F-4D97-AF65-F5344CB8AC3E}">
        <p14:creationId xmlns:p14="http://schemas.microsoft.com/office/powerpoint/2010/main" val="28619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>
                <a:solidFill>
                  <a:srgbClr val="FFC000"/>
                </a:solidFill>
              </a:rPr>
              <a:t>Initial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Cyclosporine</a:t>
            </a:r>
            <a:endParaRPr lang="en-US" b="1" dirty="0" smtClean="0"/>
          </a:p>
          <a:p>
            <a:pPr lvl="1"/>
            <a:r>
              <a:rPr lang="en-US" sz="2200" dirty="0">
                <a:solidFill>
                  <a:srgbClr val="1ED21E"/>
                </a:solidFill>
              </a:rPr>
              <a:t>2 mg/kg </a:t>
            </a:r>
            <a:r>
              <a:rPr lang="en-US" sz="2200" dirty="0"/>
              <a:t>intravenously daily (in two divided doses</a:t>
            </a:r>
            <a:r>
              <a:rPr lang="en-US" sz="2200" dirty="0" smtClean="0"/>
              <a:t>)</a:t>
            </a:r>
          </a:p>
          <a:p>
            <a:pPr lvl="1"/>
            <a:r>
              <a:rPr lang="en-US" sz="2200" dirty="0">
                <a:solidFill>
                  <a:srgbClr val="8D42C6"/>
                </a:solidFill>
              </a:rPr>
              <a:t>Prophylaxis against </a:t>
            </a:r>
            <a:r>
              <a:rPr lang="en-US" sz="2200" i="1" dirty="0">
                <a:solidFill>
                  <a:srgbClr val="8D42C6"/>
                </a:solidFill>
              </a:rPr>
              <a:t>Pneumocystis </a:t>
            </a:r>
            <a:r>
              <a:rPr lang="en-US" sz="2200" dirty="0" smtClean="0"/>
              <a:t>pneumonia during </a:t>
            </a:r>
            <a:r>
              <a:rPr lang="en-US" sz="2200" dirty="0"/>
              <a:t>therapy is required.</a:t>
            </a:r>
            <a:endParaRPr lang="en-US" sz="2200" dirty="0" smtClean="0"/>
          </a:p>
          <a:p>
            <a:pPr lvl="1"/>
            <a:r>
              <a:rPr lang="en-US" sz="2200" dirty="0" smtClean="0"/>
              <a:t>we </a:t>
            </a:r>
            <a:r>
              <a:rPr lang="en-US" sz="2200" dirty="0">
                <a:solidFill>
                  <a:srgbClr val="FF0000"/>
                </a:solidFill>
              </a:rPr>
              <a:t>do </a:t>
            </a:r>
            <a:r>
              <a:rPr lang="en-US" sz="2200" b="1" dirty="0">
                <a:solidFill>
                  <a:srgbClr val="FF0000"/>
                </a:solidFill>
              </a:rPr>
              <a:t>not </a:t>
            </a:r>
            <a:r>
              <a:rPr lang="en-US" sz="2200" dirty="0">
                <a:solidFill>
                  <a:srgbClr val="FF0000"/>
                </a:solidFill>
              </a:rPr>
              <a:t>use </a:t>
            </a:r>
            <a:r>
              <a:rPr lang="en-US" sz="2200" dirty="0"/>
              <a:t>cyclosporine in patients with any of the following conditions</a:t>
            </a:r>
            <a:r>
              <a:rPr lang="en-US" sz="2200" dirty="0" smtClean="0"/>
              <a:t>:</a:t>
            </a:r>
            <a:endParaRPr lang="en-US" sz="2200" dirty="0"/>
          </a:p>
          <a:p>
            <a:pPr lvl="3"/>
            <a:r>
              <a:rPr lang="en-US" sz="1600" dirty="0">
                <a:solidFill>
                  <a:srgbClr val="FF3399"/>
                </a:solidFill>
              </a:rPr>
              <a:t>Hypertension</a:t>
            </a:r>
            <a:r>
              <a:rPr lang="en-US" sz="1600" dirty="0"/>
              <a:t> (blood pressure </a:t>
            </a:r>
            <a:r>
              <a:rPr lang="en-US" sz="1600" dirty="0" smtClean="0"/>
              <a:t>&gt;</a:t>
            </a:r>
            <a:r>
              <a:rPr lang="en-US" sz="1600" dirty="0"/>
              <a:t>140/90 mmHg</a:t>
            </a:r>
            <a:r>
              <a:rPr lang="en-US" sz="1600" dirty="0" smtClean="0"/>
              <a:t>)</a:t>
            </a:r>
            <a:endParaRPr lang="en-US" sz="1600" dirty="0"/>
          </a:p>
          <a:p>
            <a:pPr lvl="3"/>
            <a:r>
              <a:rPr lang="en-US" sz="1600" dirty="0" smtClean="0">
                <a:solidFill>
                  <a:srgbClr val="FF3399"/>
                </a:solidFill>
              </a:rPr>
              <a:t>Renal</a:t>
            </a:r>
            <a:r>
              <a:rPr lang="en-US" sz="1600" dirty="0" smtClean="0"/>
              <a:t> </a:t>
            </a:r>
            <a:r>
              <a:rPr lang="en-US" sz="1600" dirty="0"/>
              <a:t>disease (serum </a:t>
            </a:r>
            <a:r>
              <a:rPr lang="en-US" sz="1600" dirty="0" err="1"/>
              <a:t>creatinine</a:t>
            </a:r>
            <a:r>
              <a:rPr lang="en-US" sz="1600" dirty="0"/>
              <a:t> &gt;1.4 mg/</a:t>
            </a:r>
            <a:r>
              <a:rPr lang="en-US" sz="1600" dirty="0" err="1"/>
              <a:t>dL</a:t>
            </a:r>
            <a:r>
              <a:rPr lang="en-US" sz="1600" dirty="0"/>
              <a:t> [124 </a:t>
            </a:r>
            <a:r>
              <a:rPr lang="en-US" sz="1600" dirty="0" err="1"/>
              <a:t>microm</a:t>
            </a:r>
            <a:r>
              <a:rPr lang="en-US" sz="1600" dirty="0"/>
              <a:t>/L</a:t>
            </a:r>
            <a:r>
              <a:rPr lang="en-US" sz="1600" dirty="0" smtClean="0"/>
              <a:t>])</a:t>
            </a:r>
            <a:endParaRPr lang="en-US" sz="1600" dirty="0"/>
          </a:p>
          <a:p>
            <a:pPr lvl="3"/>
            <a:r>
              <a:rPr lang="en-US" sz="1600" dirty="0" smtClean="0"/>
              <a:t>History </a:t>
            </a:r>
            <a:r>
              <a:rPr lang="en-US" sz="1600" dirty="0"/>
              <a:t>of </a:t>
            </a:r>
            <a:r>
              <a:rPr lang="en-US" sz="1600" dirty="0">
                <a:solidFill>
                  <a:srgbClr val="FF3399"/>
                </a:solidFill>
              </a:rPr>
              <a:t>seizure</a:t>
            </a:r>
            <a:r>
              <a:rPr lang="en-US" sz="1600" dirty="0"/>
              <a:t> </a:t>
            </a:r>
            <a:r>
              <a:rPr lang="en-US" sz="1600" dirty="0" smtClean="0"/>
              <a:t>disorders</a:t>
            </a:r>
            <a:endParaRPr lang="en-US" sz="1600" dirty="0"/>
          </a:p>
          <a:p>
            <a:pPr lvl="3"/>
            <a:r>
              <a:rPr lang="en-US" sz="1600" dirty="0" smtClean="0"/>
              <a:t>Low </a:t>
            </a:r>
            <a:r>
              <a:rPr lang="en-US" sz="1600" dirty="0"/>
              <a:t>serum total </a:t>
            </a:r>
            <a:r>
              <a:rPr lang="en-US" sz="1600" dirty="0">
                <a:solidFill>
                  <a:srgbClr val="FF3399"/>
                </a:solidFill>
              </a:rPr>
              <a:t>cholesterol</a:t>
            </a:r>
            <a:r>
              <a:rPr lang="en-US" sz="1600" dirty="0"/>
              <a:t> (&lt;120 mg/</a:t>
            </a:r>
            <a:r>
              <a:rPr lang="en-US" sz="1600" dirty="0" err="1"/>
              <a:t>dL</a:t>
            </a:r>
            <a:r>
              <a:rPr lang="en-US" sz="1600" dirty="0"/>
              <a:t> [3.11 </a:t>
            </a:r>
            <a:r>
              <a:rPr lang="en-US" sz="1600" dirty="0" err="1"/>
              <a:t>mmol</a:t>
            </a:r>
            <a:r>
              <a:rPr lang="en-US" sz="1600" dirty="0"/>
              <a:t>/L</a:t>
            </a:r>
            <a:r>
              <a:rPr lang="en-US" sz="1600" dirty="0" smtClean="0"/>
              <a:t>])</a:t>
            </a:r>
            <a:endParaRPr lang="en-US" sz="1600" dirty="0"/>
          </a:p>
          <a:p>
            <a:pPr lvl="3"/>
            <a:r>
              <a:rPr lang="en-US" sz="1600" dirty="0" smtClean="0"/>
              <a:t>Low </a:t>
            </a:r>
            <a:r>
              <a:rPr lang="en-US" sz="1600" dirty="0"/>
              <a:t>serum </a:t>
            </a:r>
            <a:r>
              <a:rPr lang="en-US" sz="1600" dirty="0">
                <a:solidFill>
                  <a:srgbClr val="FF3399"/>
                </a:solidFill>
              </a:rPr>
              <a:t>magnesium</a:t>
            </a:r>
            <a:r>
              <a:rPr lang="en-US" sz="1600" dirty="0"/>
              <a:t> </a:t>
            </a:r>
            <a:r>
              <a:rPr lang="en-US" sz="1600" dirty="0" smtClean="0"/>
              <a:t>level</a:t>
            </a:r>
            <a:endParaRPr lang="en-US" sz="1600" dirty="0"/>
          </a:p>
          <a:p>
            <a:pPr lvl="3"/>
            <a:r>
              <a:rPr lang="en-US" sz="1600" dirty="0" smtClean="0"/>
              <a:t>Low </a:t>
            </a:r>
            <a:r>
              <a:rPr lang="en-US" sz="1600" dirty="0"/>
              <a:t>serum </a:t>
            </a:r>
            <a:r>
              <a:rPr lang="en-US" sz="1600" dirty="0">
                <a:solidFill>
                  <a:srgbClr val="FF3399"/>
                </a:solidFill>
              </a:rPr>
              <a:t>albumin</a:t>
            </a:r>
            <a:r>
              <a:rPr lang="en-US" sz="1600" dirty="0"/>
              <a:t> (&lt;2.3 g/</a:t>
            </a:r>
            <a:r>
              <a:rPr lang="en-US" sz="1600" dirty="0" err="1"/>
              <a:t>dL</a:t>
            </a:r>
            <a:r>
              <a:rPr lang="en-US" sz="1600" dirty="0"/>
              <a:t> [23 g/L</a:t>
            </a:r>
            <a:r>
              <a:rPr lang="en-US" sz="1600" dirty="0" smtClean="0"/>
              <a:t>])</a:t>
            </a:r>
            <a:endParaRPr lang="en-US" sz="1600" dirty="0"/>
          </a:p>
          <a:p>
            <a:pPr lvl="3"/>
            <a:r>
              <a:rPr lang="en-US" sz="1600" dirty="0" smtClean="0"/>
              <a:t>Prior </a:t>
            </a:r>
            <a:r>
              <a:rPr lang="en-US" sz="1600" dirty="0"/>
              <a:t>intolerance or failure of </a:t>
            </a:r>
            <a:r>
              <a:rPr lang="en-US" sz="1600" dirty="0" err="1"/>
              <a:t>immunomodulator</a:t>
            </a:r>
            <a:r>
              <a:rPr lang="en-US" sz="1600" dirty="0"/>
              <a:t> therapy (</a:t>
            </a:r>
            <a:r>
              <a:rPr lang="en-US" sz="1600" dirty="0" err="1"/>
              <a:t>eg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3399"/>
                </a:solidFill>
              </a:rPr>
              <a:t>azathioprine</a:t>
            </a:r>
            <a:r>
              <a:rPr lang="en-US" sz="1600" dirty="0" smtClean="0"/>
              <a:t>)</a:t>
            </a:r>
            <a:endParaRPr lang="en-US" sz="1600" dirty="0"/>
          </a:p>
          <a:p>
            <a:pPr lvl="3"/>
            <a:r>
              <a:rPr lang="en-US" sz="1600" dirty="0" smtClean="0"/>
              <a:t>Prior </a:t>
            </a:r>
            <a:r>
              <a:rPr lang="en-US" sz="1600" dirty="0"/>
              <a:t>failure of biologic agent (</a:t>
            </a:r>
            <a:r>
              <a:rPr lang="en-US" sz="1600" dirty="0" err="1"/>
              <a:t>eg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3399"/>
                </a:solidFill>
              </a:rPr>
              <a:t>infliximab</a:t>
            </a:r>
            <a:r>
              <a:rPr lang="en-US" sz="1600" dirty="0" smtClean="0"/>
              <a:t>)</a:t>
            </a:r>
            <a:endParaRPr lang="en-US" sz="1600" dirty="0"/>
          </a:p>
          <a:p>
            <a:pPr lvl="3"/>
            <a:r>
              <a:rPr lang="en-US" sz="1600" dirty="0" smtClean="0"/>
              <a:t>Inability </a:t>
            </a:r>
            <a:r>
              <a:rPr lang="en-US" sz="1600" dirty="0"/>
              <a:t>to comply with dosing and monitoring requirements while on cyclosporine</a:t>
            </a:r>
            <a:endParaRPr lang="en-US" sz="1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74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>
                <a:solidFill>
                  <a:srgbClr val="FFC000"/>
                </a:solidFill>
              </a:rPr>
              <a:t>Initial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Surgery</a:t>
            </a:r>
            <a:endParaRPr lang="en-US" b="1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Total </a:t>
            </a:r>
            <a:r>
              <a:rPr lang="en-US" dirty="0">
                <a:solidFill>
                  <a:srgbClr val="FF0000"/>
                </a:solidFill>
              </a:rPr>
              <a:t>abdominal colectomy with end ileostomy</a:t>
            </a:r>
            <a:r>
              <a:rPr lang="en-US" dirty="0"/>
              <a:t> </a:t>
            </a:r>
            <a:endParaRPr lang="en-US" dirty="0" smtClean="0"/>
          </a:p>
          <a:p>
            <a:pPr lvl="3"/>
            <a:endParaRPr lang="en-US" dirty="0" smtClean="0"/>
          </a:p>
          <a:p>
            <a:pPr lvl="3"/>
            <a:r>
              <a:rPr lang="en-US" sz="2200" dirty="0" smtClean="0"/>
              <a:t>For </a:t>
            </a:r>
            <a:r>
              <a:rPr lang="en-US" sz="2200" dirty="0"/>
              <a:t>patients with acute severe UC who </a:t>
            </a:r>
            <a:r>
              <a:rPr lang="en-US" sz="2200" dirty="0">
                <a:solidFill>
                  <a:srgbClr val="00B0F0"/>
                </a:solidFill>
              </a:rPr>
              <a:t>fail to respond</a:t>
            </a:r>
            <a:r>
              <a:rPr lang="en-US" sz="2200" dirty="0"/>
              <a:t> to intravenous glucocorticoids and either anti-TNF therapy or </a:t>
            </a:r>
            <a:r>
              <a:rPr lang="en-US" sz="2200" dirty="0" smtClean="0"/>
              <a:t>cyclosporine</a:t>
            </a:r>
          </a:p>
          <a:p>
            <a:pPr lvl="3"/>
            <a:endParaRPr lang="en-US" dirty="0" smtClean="0"/>
          </a:p>
          <a:p>
            <a:pPr lvl="3"/>
            <a:r>
              <a:rPr lang="en-US" sz="2200" dirty="0" smtClean="0"/>
              <a:t>Patients </a:t>
            </a:r>
            <a:r>
              <a:rPr lang="en-US" sz="2200" dirty="0"/>
              <a:t>who develop one or more </a:t>
            </a:r>
            <a:r>
              <a:rPr lang="en-US" sz="2200" dirty="0" smtClean="0">
                <a:solidFill>
                  <a:srgbClr val="00B0F0"/>
                </a:solidFill>
              </a:rPr>
              <a:t>life-threatening</a:t>
            </a:r>
            <a:r>
              <a:rPr lang="en-US" sz="2200" dirty="0" smtClean="0"/>
              <a:t> </a:t>
            </a:r>
            <a:r>
              <a:rPr lang="en-US" sz="2200" dirty="0" smtClean="0">
                <a:solidFill>
                  <a:srgbClr val="00B0F0"/>
                </a:solidFill>
              </a:rPr>
              <a:t>complications</a:t>
            </a:r>
            <a:r>
              <a:rPr lang="en-US" sz="2200" dirty="0" smtClean="0"/>
              <a:t> </a:t>
            </a:r>
            <a:r>
              <a:rPr lang="en-US" sz="2200" dirty="0"/>
              <a:t>(</a:t>
            </a:r>
            <a:r>
              <a:rPr lang="en-US" sz="2200" dirty="0" err="1"/>
              <a:t>eg</a:t>
            </a:r>
            <a:r>
              <a:rPr lang="en-US" sz="2200" dirty="0"/>
              <a:t>, colonic perforation, toxic </a:t>
            </a:r>
            <a:r>
              <a:rPr lang="en-US" sz="2200" dirty="0" err="1"/>
              <a:t>megacolon</a:t>
            </a:r>
            <a:r>
              <a:rPr lang="en-US" sz="2200" dirty="0"/>
              <a:t>, severe </a:t>
            </a:r>
            <a:r>
              <a:rPr lang="en-US" sz="2200" dirty="0" err="1"/>
              <a:t>hematochezia</a:t>
            </a:r>
            <a:r>
              <a:rPr lang="en-US" sz="2200" dirty="0"/>
              <a:t> with hemodynamic </a:t>
            </a:r>
            <a:r>
              <a:rPr lang="en-US" sz="2200" dirty="0" smtClean="0"/>
              <a:t>instability</a:t>
            </a:r>
            <a:endParaRPr lang="en-US" sz="22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19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>
                <a:solidFill>
                  <a:srgbClr val="FFC000"/>
                </a:solidFill>
              </a:rPr>
              <a:t>Complications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400" b="1" dirty="0"/>
              <a:t>Fulminant ulcerative colitis</a:t>
            </a:r>
            <a:endParaRPr lang="en-US" sz="3400" b="1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Patients </a:t>
            </a:r>
            <a:r>
              <a:rPr lang="en-US" dirty="0"/>
              <a:t>with fulminant colitis are typically monitored in a </a:t>
            </a:r>
            <a:r>
              <a:rPr lang="en-US" dirty="0">
                <a:solidFill>
                  <a:srgbClr val="8D42C6"/>
                </a:solidFill>
              </a:rPr>
              <a:t>critical care </a:t>
            </a:r>
            <a:r>
              <a:rPr lang="en-US" dirty="0" smtClean="0">
                <a:solidFill>
                  <a:srgbClr val="8D42C6"/>
                </a:solidFill>
              </a:rPr>
              <a:t>setting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CBC, </a:t>
            </a:r>
            <a:r>
              <a:rPr lang="en-US" dirty="0"/>
              <a:t>serum electrolytes, serum </a:t>
            </a:r>
            <a:r>
              <a:rPr lang="en-US" dirty="0" smtClean="0"/>
              <a:t>albumin, liver </a:t>
            </a:r>
            <a:r>
              <a:rPr lang="en-US" dirty="0"/>
              <a:t>biochemical tests, and CRP are checked every 12 to 24 hours</a:t>
            </a:r>
            <a:r>
              <a:rPr lang="en-US" dirty="0" smtClean="0"/>
              <a:t>.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Initial management: </a:t>
            </a:r>
            <a:r>
              <a:rPr lang="en-US" dirty="0" smtClean="0">
                <a:solidFill>
                  <a:srgbClr val="00B0F0"/>
                </a:solidFill>
              </a:rPr>
              <a:t>bowel</a:t>
            </a:r>
            <a:r>
              <a:rPr lang="en-US" dirty="0" smtClean="0"/>
              <a:t> </a:t>
            </a:r>
            <a:r>
              <a:rPr lang="en-US" dirty="0">
                <a:solidFill>
                  <a:srgbClr val="00B0F0"/>
                </a:solidFill>
              </a:rPr>
              <a:t>rest</a:t>
            </a:r>
            <a:r>
              <a:rPr lang="en-US" dirty="0"/>
              <a:t>, intravenous </a:t>
            </a:r>
            <a:r>
              <a:rPr lang="en-US" dirty="0">
                <a:solidFill>
                  <a:srgbClr val="00B0F0"/>
                </a:solidFill>
              </a:rPr>
              <a:t>fluids</a:t>
            </a:r>
            <a:r>
              <a:rPr lang="en-US" dirty="0"/>
              <a:t>, broad-spectrum </a:t>
            </a:r>
            <a:r>
              <a:rPr lang="en-US" dirty="0">
                <a:solidFill>
                  <a:srgbClr val="00B0F0"/>
                </a:solidFill>
              </a:rPr>
              <a:t>antibiotics</a:t>
            </a:r>
            <a:r>
              <a:rPr lang="en-US" dirty="0"/>
              <a:t>, </a:t>
            </a:r>
            <a:r>
              <a:rPr lang="en-US" dirty="0" smtClean="0"/>
              <a:t>IV and </a:t>
            </a:r>
            <a:r>
              <a:rPr lang="en-US" dirty="0"/>
              <a:t>topical </a:t>
            </a:r>
            <a:r>
              <a:rPr lang="en-US" dirty="0" smtClean="0">
                <a:solidFill>
                  <a:srgbClr val="00B0F0"/>
                </a:solidFill>
              </a:rPr>
              <a:t>glucocorticoids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Patients </a:t>
            </a:r>
            <a:r>
              <a:rPr lang="en-US" dirty="0"/>
              <a:t>who do not respond to initial treatment with glucocorticoids within three </a:t>
            </a:r>
            <a:r>
              <a:rPr lang="en-US" dirty="0" smtClean="0"/>
              <a:t>days: </a:t>
            </a:r>
            <a:r>
              <a:rPr lang="en-US" dirty="0" smtClean="0">
                <a:solidFill>
                  <a:srgbClr val="FF3399"/>
                </a:solidFill>
              </a:rPr>
              <a:t>infliximab</a:t>
            </a:r>
            <a:r>
              <a:rPr lang="en-US" dirty="0" smtClean="0">
                <a:solidFill>
                  <a:srgbClr val="1ED21E"/>
                </a:solidFill>
              </a:rPr>
              <a:t>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FF3399"/>
                </a:solidFill>
              </a:rPr>
              <a:t>cyclosporine</a:t>
            </a:r>
            <a:r>
              <a:rPr lang="en-US" dirty="0"/>
              <a:t>. 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If </a:t>
            </a:r>
            <a:r>
              <a:rPr lang="en-US" dirty="0"/>
              <a:t>the patient does not respond to second-line medical therapy within three </a:t>
            </a:r>
            <a:r>
              <a:rPr lang="en-US" dirty="0" smtClean="0"/>
              <a:t>days: </a:t>
            </a:r>
            <a:r>
              <a:rPr lang="en-US" dirty="0" smtClean="0">
                <a:solidFill>
                  <a:srgbClr val="FF0000"/>
                </a:solidFill>
              </a:rPr>
              <a:t>colectomy</a:t>
            </a:r>
          </a:p>
        </p:txBody>
      </p:sp>
    </p:spTree>
    <p:extLst>
      <p:ext uri="{BB962C8B-B14F-4D97-AF65-F5344CB8AC3E}">
        <p14:creationId xmlns:p14="http://schemas.microsoft.com/office/powerpoint/2010/main" val="23654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>
                <a:solidFill>
                  <a:srgbClr val="FFC000"/>
                </a:solidFill>
              </a:rPr>
              <a:t>Complications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Toxic </a:t>
            </a:r>
            <a:r>
              <a:rPr lang="en-US" b="1" dirty="0" err="1" smtClean="0"/>
              <a:t>megacolon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sz="2200" dirty="0" smtClean="0"/>
              <a:t>Toxic </a:t>
            </a:r>
            <a:r>
              <a:rPr lang="en-US" sz="2200" dirty="0" err="1"/>
              <a:t>megacolon</a:t>
            </a:r>
            <a:r>
              <a:rPr lang="en-US" sz="2200" dirty="0"/>
              <a:t> is a potentially lethal complication of IBD, especially UC, that is characterized </a:t>
            </a:r>
            <a:r>
              <a:rPr lang="en-US" sz="2200" dirty="0" smtClean="0"/>
              <a:t>by </a:t>
            </a:r>
            <a:r>
              <a:rPr lang="en-US" sz="2200" dirty="0" err="1" smtClean="0"/>
              <a:t>nonobstructive</a:t>
            </a:r>
            <a:r>
              <a:rPr lang="en-US" sz="2200" dirty="0" smtClean="0"/>
              <a:t> </a:t>
            </a:r>
            <a:r>
              <a:rPr lang="en-US" sz="2200" dirty="0"/>
              <a:t>colonic dilatation </a:t>
            </a:r>
            <a:r>
              <a:rPr lang="en-US" sz="2200" dirty="0" smtClean="0"/>
              <a:t>plus systemic toxicity</a:t>
            </a:r>
          </a:p>
          <a:p>
            <a:endParaRPr lang="en-US" b="1" dirty="0" smtClean="0"/>
          </a:p>
          <a:p>
            <a:r>
              <a:rPr lang="en-US" b="1" dirty="0" smtClean="0"/>
              <a:t>Colonic </a:t>
            </a:r>
            <a:r>
              <a:rPr lang="en-US" b="1" dirty="0"/>
              <a:t>perforation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sz="2200" dirty="0"/>
              <a:t>Patients with UC who develop colonic perforation require colectomy, although this complication is rare.</a:t>
            </a:r>
            <a:endParaRPr lang="en-US" sz="22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8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>
                <a:solidFill>
                  <a:srgbClr val="FFC000"/>
                </a:solidFill>
              </a:rPr>
              <a:t>TRANSITION TO OUTPATIENT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Criteria for </a:t>
            </a:r>
            <a:r>
              <a:rPr lang="en-US" sz="2400" b="1" dirty="0" smtClean="0"/>
              <a:t>discharge</a:t>
            </a:r>
          </a:p>
          <a:p>
            <a:pPr lvl="1"/>
            <a:r>
              <a:rPr lang="en-US" sz="2000" dirty="0">
                <a:solidFill>
                  <a:srgbClr val="00B0F0"/>
                </a:solidFill>
              </a:rPr>
              <a:t>Normalization</a:t>
            </a:r>
            <a:r>
              <a:rPr lang="en-US" sz="2000" dirty="0"/>
              <a:t> of </a:t>
            </a:r>
            <a:r>
              <a:rPr lang="en-US" sz="2000" dirty="0">
                <a:solidFill>
                  <a:srgbClr val="00B0F0"/>
                </a:solidFill>
              </a:rPr>
              <a:t>vital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F0"/>
                </a:solidFill>
              </a:rPr>
              <a:t>signs</a:t>
            </a:r>
            <a:r>
              <a:rPr lang="en-US" sz="2000" dirty="0"/>
              <a:t> (</a:t>
            </a:r>
            <a:r>
              <a:rPr lang="en-US" sz="2000" dirty="0" err="1"/>
              <a:t>ie</a:t>
            </a:r>
            <a:r>
              <a:rPr lang="en-US" sz="2000" dirty="0"/>
              <a:t>, resolution of fever, tachycardia, </a:t>
            </a:r>
            <a:r>
              <a:rPr lang="en-US" sz="2000" dirty="0" smtClean="0"/>
              <a:t>or </a:t>
            </a:r>
            <a:r>
              <a:rPr lang="en-US" sz="2000" dirty="0"/>
              <a:t>hypotension)</a:t>
            </a:r>
          </a:p>
          <a:p>
            <a:pPr lvl="1"/>
            <a:r>
              <a:rPr lang="en-US" sz="2000" dirty="0" smtClean="0">
                <a:solidFill>
                  <a:srgbClr val="00B0F0"/>
                </a:solidFill>
              </a:rPr>
              <a:t>&lt;</a:t>
            </a:r>
            <a:r>
              <a:rPr lang="en-US" sz="2000" dirty="0">
                <a:solidFill>
                  <a:srgbClr val="00B0F0"/>
                </a:solidFill>
              </a:rPr>
              <a:t>6</a:t>
            </a:r>
            <a:r>
              <a:rPr lang="en-US" sz="2000" dirty="0"/>
              <a:t> stools per day with no or small amounts of blood with each bowel movement</a:t>
            </a:r>
          </a:p>
          <a:p>
            <a:pPr lvl="1"/>
            <a:r>
              <a:rPr lang="en-US" sz="2000" dirty="0" smtClean="0">
                <a:solidFill>
                  <a:srgbClr val="00B0F0"/>
                </a:solidFill>
              </a:rPr>
              <a:t>Resolution</a:t>
            </a:r>
            <a:r>
              <a:rPr lang="en-US" sz="2000" dirty="0" smtClean="0"/>
              <a:t> </a:t>
            </a:r>
            <a:r>
              <a:rPr lang="en-US" sz="2000" dirty="0"/>
              <a:t>of severe abdominal </a:t>
            </a:r>
            <a:r>
              <a:rPr lang="en-US" sz="2000" dirty="0">
                <a:solidFill>
                  <a:srgbClr val="00B0F0"/>
                </a:solidFill>
              </a:rPr>
              <a:t>pain</a:t>
            </a:r>
          </a:p>
          <a:p>
            <a:pPr lvl="1"/>
            <a:r>
              <a:rPr lang="en-US" sz="2000" dirty="0" smtClean="0"/>
              <a:t>Tolerance </a:t>
            </a:r>
            <a:r>
              <a:rPr lang="en-US" sz="2000" dirty="0"/>
              <a:t>of </a:t>
            </a:r>
            <a:r>
              <a:rPr lang="en-US" sz="2000" dirty="0">
                <a:solidFill>
                  <a:srgbClr val="00B0F0"/>
                </a:solidFill>
              </a:rPr>
              <a:t>oral</a:t>
            </a:r>
            <a:r>
              <a:rPr lang="en-US" sz="2000" dirty="0"/>
              <a:t> </a:t>
            </a:r>
            <a:r>
              <a:rPr lang="en-US" sz="2000" dirty="0" smtClean="0">
                <a:solidFill>
                  <a:srgbClr val="00B0F0"/>
                </a:solidFill>
              </a:rPr>
              <a:t>diet</a:t>
            </a:r>
          </a:p>
          <a:p>
            <a:r>
              <a:rPr lang="en-US" sz="2400" b="1" dirty="0"/>
              <a:t>Tapering </a:t>
            </a:r>
            <a:r>
              <a:rPr lang="en-US" sz="2400" b="1" dirty="0" smtClean="0"/>
              <a:t>glucocorticoids</a:t>
            </a:r>
          </a:p>
          <a:p>
            <a:pPr lvl="1"/>
            <a:r>
              <a:rPr lang="en-US" sz="2000" dirty="0"/>
              <a:t>We typically taper prednisone by decreasing the dose by 5 to 10 </a:t>
            </a:r>
            <a:r>
              <a:rPr lang="en-US" sz="2000" dirty="0" smtClean="0"/>
              <a:t>mg every </a:t>
            </a:r>
            <a:r>
              <a:rPr lang="en-US" sz="2000" dirty="0"/>
              <a:t>week until a daily dose of 20 mg is reached, and then by 2.5 mg every week until it is discontinued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49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>
                <a:solidFill>
                  <a:srgbClr val="FFC000"/>
                </a:solidFill>
              </a:rPr>
              <a:t>MAINTAINING REMISSION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/>
          </a:bodyPr>
          <a:lstStyle/>
          <a:p>
            <a:r>
              <a:rPr lang="en-US" b="1" dirty="0"/>
              <a:t>Goals of </a:t>
            </a:r>
            <a:r>
              <a:rPr lang="en-US" b="1" dirty="0" smtClean="0"/>
              <a:t>therapy</a:t>
            </a:r>
          </a:p>
          <a:p>
            <a:pPr lvl="1"/>
            <a:endParaRPr lang="en-US" sz="1800" dirty="0" smtClean="0"/>
          </a:p>
          <a:p>
            <a:pPr lvl="1"/>
            <a:r>
              <a:rPr lang="en-US" dirty="0" smtClean="0"/>
              <a:t>Glucocorticoid-free </a:t>
            </a:r>
            <a:r>
              <a:rPr lang="en-US" dirty="0"/>
              <a:t>remission and prevent </a:t>
            </a:r>
            <a:r>
              <a:rPr lang="en-US" dirty="0">
                <a:solidFill>
                  <a:srgbClr val="8D42C6"/>
                </a:solidFill>
              </a:rPr>
              <a:t>clinical and </a:t>
            </a:r>
            <a:r>
              <a:rPr lang="en-US" dirty="0" smtClean="0">
                <a:solidFill>
                  <a:srgbClr val="8D42C6"/>
                </a:solidFill>
              </a:rPr>
              <a:t>endoscopic relapse</a:t>
            </a:r>
            <a:endParaRPr lang="en-US" dirty="0">
              <a:solidFill>
                <a:srgbClr val="8D42C6"/>
              </a:solidFill>
            </a:endParaRP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After </a:t>
            </a:r>
            <a:r>
              <a:rPr lang="en-US" dirty="0"/>
              <a:t>achieving clinical remission (</a:t>
            </a:r>
            <a:r>
              <a:rPr lang="en-US" dirty="0" err="1"/>
              <a:t>ie</a:t>
            </a:r>
            <a:r>
              <a:rPr lang="en-US" dirty="0"/>
              <a:t>, resolution of diarrhea and bleeding), </a:t>
            </a:r>
            <a:r>
              <a:rPr lang="en-US" dirty="0">
                <a:solidFill>
                  <a:srgbClr val="1ED21E"/>
                </a:solidFill>
              </a:rPr>
              <a:t>colonoscopy </a:t>
            </a:r>
            <a:r>
              <a:rPr lang="en-US" dirty="0" smtClean="0">
                <a:solidFill>
                  <a:srgbClr val="1ED21E"/>
                </a:solidFill>
              </a:rPr>
              <a:t>in </a:t>
            </a:r>
            <a:r>
              <a:rPr lang="en-US" dirty="0">
                <a:solidFill>
                  <a:srgbClr val="1ED21E"/>
                </a:solidFill>
              </a:rPr>
              <a:t>6 to 12 months </a:t>
            </a:r>
            <a:r>
              <a:rPr lang="en-US" dirty="0" smtClean="0"/>
              <a:t>to assess </a:t>
            </a:r>
            <a:r>
              <a:rPr lang="en-US" dirty="0"/>
              <a:t>for mucosal </a:t>
            </a:r>
            <a:r>
              <a:rPr lang="en-US" dirty="0" smtClean="0"/>
              <a:t>healing</a:t>
            </a:r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80961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i="1" dirty="0">
                <a:solidFill>
                  <a:srgbClr val="FFC000"/>
                </a:solidFill>
              </a:rPr>
              <a:t>MAINTAINING REMISSION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/>
          </a:bodyPr>
          <a:lstStyle/>
          <a:p>
            <a:r>
              <a:rPr lang="en-US" b="1" dirty="0" smtClean="0"/>
              <a:t>Selecting </a:t>
            </a:r>
            <a:r>
              <a:rPr lang="en-US" b="1" dirty="0"/>
              <a:t>a </a:t>
            </a:r>
            <a:r>
              <a:rPr lang="en-US" b="1" dirty="0" smtClean="0"/>
              <a:t>therapy</a:t>
            </a:r>
          </a:p>
          <a:p>
            <a:pPr lvl="1"/>
            <a:r>
              <a:rPr lang="en-US" sz="1800" b="1" dirty="0" smtClean="0"/>
              <a:t>Glucocorticoid-responders</a:t>
            </a:r>
          </a:p>
          <a:p>
            <a:pPr lvl="3"/>
            <a:r>
              <a:rPr lang="en-US" sz="1800" dirty="0">
                <a:solidFill>
                  <a:srgbClr val="FF3399"/>
                </a:solidFill>
              </a:rPr>
              <a:t>Anti-tumor necrosis factor</a:t>
            </a:r>
            <a:r>
              <a:rPr lang="en-US" sz="1800" dirty="0"/>
              <a:t> (TNF) </a:t>
            </a:r>
            <a:r>
              <a:rPr lang="en-US" sz="1800" dirty="0" smtClean="0"/>
              <a:t>agent</a:t>
            </a:r>
          </a:p>
          <a:p>
            <a:pPr lvl="3"/>
            <a:r>
              <a:rPr lang="en-US" sz="1800" dirty="0" err="1">
                <a:solidFill>
                  <a:srgbClr val="FF3399"/>
                </a:solidFill>
              </a:rPr>
              <a:t>Thiopurine</a:t>
            </a:r>
            <a:r>
              <a:rPr lang="en-US" sz="1800" dirty="0">
                <a:solidFill>
                  <a:srgbClr val="FF3399"/>
                </a:solidFill>
              </a:rPr>
              <a:t> </a:t>
            </a:r>
            <a:r>
              <a:rPr lang="en-US" sz="1800" dirty="0" err="1" smtClean="0"/>
              <a:t>monotherapy</a:t>
            </a:r>
            <a:endParaRPr lang="en-US" sz="1800" dirty="0" smtClean="0"/>
          </a:p>
          <a:p>
            <a:pPr lvl="1"/>
            <a:endParaRPr lang="en-US" sz="1800" b="1" dirty="0" smtClean="0"/>
          </a:p>
          <a:p>
            <a:pPr lvl="1"/>
            <a:r>
              <a:rPr lang="en-US" sz="1800" b="1" dirty="0" smtClean="0"/>
              <a:t>Infliximab-responders</a:t>
            </a:r>
          </a:p>
          <a:p>
            <a:pPr lvl="3"/>
            <a:r>
              <a:rPr lang="en-US" sz="1800" dirty="0" smtClean="0"/>
              <a:t>Continue </a:t>
            </a:r>
            <a:r>
              <a:rPr lang="en-US" sz="1800" dirty="0" smtClean="0">
                <a:solidFill>
                  <a:srgbClr val="1ED21E"/>
                </a:solidFill>
              </a:rPr>
              <a:t>infliximab</a:t>
            </a:r>
            <a:r>
              <a:rPr lang="en-US" sz="1800" dirty="0" smtClean="0"/>
              <a:t> </a:t>
            </a:r>
            <a:r>
              <a:rPr lang="en-US" sz="1800" dirty="0"/>
              <a:t>for maintenance therapy, and </a:t>
            </a:r>
            <a:r>
              <a:rPr lang="en-US" sz="1800" dirty="0" smtClean="0"/>
              <a:t>a </a:t>
            </a:r>
            <a:r>
              <a:rPr lang="en-US" sz="1800" dirty="0" err="1"/>
              <a:t>thiopurine</a:t>
            </a:r>
            <a:r>
              <a:rPr lang="en-US" sz="1800" dirty="0"/>
              <a:t> (</a:t>
            </a:r>
            <a:r>
              <a:rPr lang="en-US" sz="1800" dirty="0" err="1"/>
              <a:t>ie</a:t>
            </a:r>
            <a:r>
              <a:rPr lang="en-US" sz="1800" dirty="0"/>
              <a:t>, AZA) is added </a:t>
            </a:r>
            <a:r>
              <a:rPr lang="en-US" sz="1800" dirty="0" smtClean="0"/>
              <a:t>for six months </a:t>
            </a:r>
            <a:r>
              <a:rPr lang="en-US" sz="1800" dirty="0"/>
              <a:t>after clinical remission </a:t>
            </a:r>
            <a:r>
              <a:rPr lang="en-US" sz="1800" dirty="0" smtClean="0"/>
              <a:t>and </a:t>
            </a:r>
            <a:r>
              <a:rPr lang="en-US" sz="1800" dirty="0"/>
              <a:t>then the </a:t>
            </a:r>
            <a:r>
              <a:rPr lang="en-US" sz="1800" dirty="0" err="1"/>
              <a:t>thiopurine</a:t>
            </a:r>
            <a:r>
              <a:rPr lang="en-US" sz="1800" dirty="0"/>
              <a:t> is </a:t>
            </a:r>
            <a:r>
              <a:rPr lang="en-US" sz="1800" dirty="0" smtClean="0"/>
              <a:t>stopped</a:t>
            </a:r>
          </a:p>
          <a:p>
            <a:pPr lvl="1"/>
            <a:endParaRPr lang="en-US" sz="1800" b="1" dirty="0" smtClean="0"/>
          </a:p>
          <a:p>
            <a:pPr lvl="1"/>
            <a:r>
              <a:rPr lang="en-US" sz="1800" b="1" dirty="0" smtClean="0"/>
              <a:t>Cyclosporine-responders</a:t>
            </a:r>
          </a:p>
          <a:p>
            <a:pPr lvl="3"/>
            <a:r>
              <a:rPr lang="en-US" sz="1900" dirty="0"/>
              <a:t>oral modified cyclosporine </a:t>
            </a:r>
            <a:r>
              <a:rPr lang="en-US" sz="1900" dirty="0" smtClean="0"/>
              <a:t>, Pneumocystis </a:t>
            </a:r>
            <a:r>
              <a:rPr lang="en-US" sz="1900" dirty="0"/>
              <a:t>pneumonia prophylaxis, a </a:t>
            </a:r>
            <a:r>
              <a:rPr lang="en-US" sz="1900" dirty="0" err="1">
                <a:solidFill>
                  <a:srgbClr val="00B0F0"/>
                </a:solidFill>
              </a:rPr>
              <a:t>thiopurine</a:t>
            </a:r>
            <a:r>
              <a:rPr lang="en-US" sz="1900" dirty="0"/>
              <a:t>, and glucocorticoid taper, followed by </a:t>
            </a:r>
            <a:r>
              <a:rPr lang="en-US" sz="1900" dirty="0" smtClean="0"/>
              <a:t>cyclosporine taper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11379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6702</TotalTime>
  <Words>1006</Words>
  <Application>Microsoft Office PowerPoint</Application>
  <PresentationFormat>On-screen Show (4:3)</PresentationFormat>
  <Paragraphs>143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Constantia</vt:lpstr>
      <vt:lpstr>Wingdings 2</vt:lpstr>
      <vt:lpstr>Flow</vt:lpstr>
      <vt:lpstr>Management of the hospitalized adult patient with severe ulcerative colitis  </vt:lpstr>
      <vt:lpstr>DEFINING DISEASE SEVERITY</vt:lpstr>
      <vt:lpstr>PRETREATMENT EVALUATION</vt:lpstr>
      <vt:lpstr>PRETREATMENT EVALUATION</vt:lpstr>
      <vt:lpstr>INPATIENT MANAGEMENT</vt:lpstr>
      <vt:lpstr>INPATIENT MANAGEMENT</vt:lpstr>
      <vt:lpstr>INPATIENT MANAGEMENT</vt:lpstr>
      <vt:lpstr>Initial therapy</vt:lpstr>
      <vt:lpstr>Initial therapy</vt:lpstr>
      <vt:lpstr>Initial therapy</vt:lpstr>
      <vt:lpstr>Initial therapy</vt:lpstr>
      <vt:lpstr>Complications</vt:lpstr>
      <vt:lpstr>Complications</vt:lpstr>
      <vt:lpstr>TRANSITION TO OUTPATIENT CARE</vt:lpstr>
      <vt:lpstr>MAINTAINING REMISSION</vt:lpstr>
      <vt:lpstr>MAINTAINING REMISSION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Intraaortic Balloon Support for Myocardial Infarction with Cardiogenic Shock</dc:title>
  <dc:creator>user</dc:creator>
  <cp:lastModifiedBy>Windows User</cp:lastModifiedBy>
  <cp:revision>163</cp:revision>
  <dcterms:created xsi:type="dcterms:W3CDTF">2013-02-18T08:07:03Z</dcterms:created>
  <dcterms:modified xsi:type="dcterms:W3CDTF">2021-06-22T08:09:56Z</dcterms:modified>
</cp:coreProperties>
</file>