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314" r:id="rId4"/>
    <p:sldId id="315" r:id="rId5"/>
    <p:sldId id="316" r:id="rId6"/>
    <p:sldId id="317" r:id="rId7"/>
    <p:sldId id="318" r:id="rId8"/>
    <p:sldId id="319" r:id="rId9"/>
    <p:sldId id="320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313" r:id="rId18"/>
    <p:sldId id="267" r:id="rId19"/>
    <p:sldId id="268" r:id="rId20"/>
    <p:sldId id="269" r:id="rId21"/>
    <p:sldId id="270" r:id="rId22"/>
    <p:sldId id="272" r:id="rId23"/>
    <p:sldId id="259" r:id="rId24"/>
    <p:sldId id="286" r:id="rId25"/>
    <p:sldId id="288" r:id="rId26"/>
    <p:sldId id="289" r:id="rId27"/>
    <p:sldId id="290" r:id="rId28"/>
    <p:sldId id="294" r:id="rId29"/>
    <p:sldId id="296" r:id="rId30"/>
    <p:sldId id="297" r:id="rId31"/>
    <p:sldId id="298" r:id="rId32"/>
    <p:sldId id="299" r:id="rId33"/>
    <p:sldId id="301" r:id="rId34"/>
    <p:sldId id="302" r:id="rId35"/>
    <p:sldId id="303" r:id="rId36"/>
    <p:sldId id="305" r:id="rId37"/>
    <p:sldId id="309" r:id="rId38"/>
    <p:sldId id="31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1" autoAdjust="0"/>
    <p:restoredTop sz="94660"/>
  </p:normalViewPr>
  <p:slideViewPr>
    <p:cSldViewPr snapToGrid="0">
      <p:cViewPr varScale="1">
        <p:scale>
          <a:sx n="79" d="100"/>
          <a:sy n="79" d="100"/>
        </p:scale>
        <p:origin x="19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41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658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860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877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27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3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889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065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57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51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1114-2E23-4DD6-A4E1-0E3508B722F2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792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D1114-2E23-4DD6-A4E1-0E3508B722F2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FDEF1-CD35-4686-9FA9-1A6DE6998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17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3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62243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524000" y="405645"/>
            <a:ext cx="8916537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8000" b="1" dirty="0" smtClean="0">
                <a:cs typeface="B Titr" panose="00000700000000000000" pitchFamily="2" charset="-78"/>
              </a:rPr>
              <a:t>آندوسکوپی </a:t>
            </a:r>
          </a:p>
          <a:p>
            <a:pPr algn="ctr" rtl="1">
              <a:lnSpc>
                <a:spcPct val="150000"/>
              </a:lnSpc>
            </a:pPr>
            <a:r>
              <a:rPr lang="fa-IR" sz="6600" b="1" dirty="0" smtClean="0">
                <a:cs typeface="B Titr" panose="00000700000000000000" pitchFamily="2" charset="-78"/>
              </a:rPr>
              <a:t>یک</a:t>
            </a:r>
            <a:r>
              <a:rPr lang="en-US" sz="6600" b="1" dirty="0">
                <a:cs typeface="B Titr" panose="00000700000000000000" pitchFamily="2" charset="-78"/>
              </a:rPr>
              <a:t> </a:t>
            </a:r>
            <a:r>
              <a:rPr lang="en-US" sz="5400" b="1" dirty="0" err="1">
                <a:latin typeface="Arial Black" panose="020B0A04020102020204" pitchFamily="34" charset="0"/>
                <a:cs typeface="B Titr" panose="00000700000000000000" pitchFamily="2" charset="-78"/>
              </a:rPr>
              <a:t>procdure</a:t>
            </a:r>
            <a:r>
              <a:rPr lang="en-US" sz="5400" b="1" dirty="0">
                <a:latin typeface="Arial Black" panose="020B0A04020102020204" pitchFamily="34" charset="0"/>
                <a:cs typeface="B Titr" panose="00000700000000000000" pitchFamily="2" charset="-78"/>
              </a:rPr>
              <a:t> invasive </a:t>
            </a:r>
            <a:r>
              <a:rPr lang="fa-IR" sz="4800" b="1" dirty="0" smtClean="0">
                <a:latin typeface="Arial Black" panose="020B0A04020102020204" pitchFamily="34" charset="0"/>
                <a:cs typeface="B Titr" panose="00000700000000000000" pitchFamily="2" charset="-78"/>
              </a:rPr>
              <a:t/>
            </a:r>
            <a:br>
              <a:rPr lang="fa-IR" sz="4800" b="1" dirty="0" smtClean="0">
                <a:latin typeface="Arial Black" panose="020B0A04020102020204" pitchFamily="34" charset="0"/>
                <a:cs typeface="B Titr" panose="00000700000000000000" pitchFamily="2" charset="-78"/>
              </a:rPr>
            </a:br>
            <a:r>
              <a:rPr lang="fa-IR" sz="6000" b="1" dirty="0" smtClean="0">
                <a:cs typeface="B Titr" panose="00000700000000000000" pitchFamily="2" charset="-78"/>
              </a:rPr>
              <a:t>می</a:t>
            </a:r>
            <a:r>
              <a:rPr lang="en-US" sz="6000" b="1" dirty="0" smtClean="0">
                <a:cs typeface="B Titr" panose="00000700000000000000" pitchFamily="2" charset="-78"/>
              </a:rPr>
              <a:t> </a:t>
            </a:r>
            <a:r>
              <a:rPr lang="fa-IR" sz="6000" b="1" dirty="0" smtClean="0">
                <a:cs typeface="B Titr" panose="00000700000000000000" pitchFamily="2" charset="-78"/>
              </a:rPr>
              <a:t>باشد.</a:t>
            </a:r>
            <a:endParaRPr lang="en-US" sz="48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7210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982734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198728" y="1152099"/>
            <a:ext cx="9721755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7200" b="1" dirty="0" smtClean="0">
                <a:cs typeface="B Titr" panose="00000700000000000000" pitchFamily="2" charset="-78"/>
              </a:rPr>
              <a:t>آندوسکوپیست باید بیمار را خودش </a:t>
            </a:r>
            <a:r>
              <a:rPr lang="fa-IR" sz="7200" b="1" dirty="0">
                <a:cs typeface="B Titr" panose="00000700000000000000" pitchFamily="2" charset="-78"/>
              </a:rPr>
              <a:t>انتخاب </a:t>
            </a:r>
            <a:r>
              <a:rPr lang="fa-IR" sz="7200" b="1" dirty="0" smtClean="0">
                <a:cs typeface="B Titr" panose="00000700000000000000" pitchFamily="2" charset="-78"/>
              </a:rPr>
              <a:t>نماید.</a:t>
            </a:r>
            <a:endParaRPr lang="en-US" sz="60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9009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874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524000" y="1006096"/>
            <a:ext cx="9721755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8000" b="1" dirty="0" smtClean="0">
                <a:cs typeface="B Titr" panose="00000700000000000000" pitchFamily="2" charset="-78"/>
              </a:rPr>
              <a:t>   </a:t>
            </a:r>
            <a:r>
              <a:rPr lang="fa-IR" sz="6000" b="1" dirty="0" smtClean="0">
                <a:cs typeface="B Titr" panose="00000700000000000000" pitchFamily="2" charset="-78"/>
              </a:rPr>
              <a:t>با </a:t>
            </a:r>
            <a:r>
              <a:rPr lang="fa-IR" sz="6000" b="1" dirty="0">
                <a:cs typeface="B Titr" panose="00000700000000000000" pitchFamily="2" charset="-78"/>
              </a:rPr>
              <a:t>طناب دیگران  به </a:t>
            </a:r>
            <a:r>
              <a:rPr lang="fa-IR" sz="6000" b="1" dirty="0" smtClean="0">
                <a:cs typeface="B Titr" panose="00000700000000000000" pitchFamily="2" charset="-78"/>
              </a:rPr>
              <a:t>چاه نروید</a:t>
            </a:r>
          </a:p>
          <a:p>
            <a:pPr algn="ctr" rtl="1">
              <a:lnSpc>
                <a:spcPct val="150000"/>
              </a:lnSpc>
            </a:pPr>
            <a:r>
              <a:rPr lang="fa-IR" sz="6600" b="1" dirty="0" smtClean="0">
                <a:cs typeface="B Titr" panose="00000700000000000000" pitchFamily="2" charset="-78"/>
              </a:rPr>
              <a:t>    حتی </a:t>
            </a:r>
            <a:r>
              <a:rPr lang="fa-IR" sz="6600" b="1" dirty="0">
                <a:cs typeface="B Titr" panose="00000700000000000000" pitchFamily="2" charset="-78"/>
              </a:rPr>
              <a:t>متخصص قلب</a:t>
            </a:r>
            <a:endParaRPr lang="en-US" sz="6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1617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365760" y="1378634"/>
            <a:ext cx="10879995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7200" b="1" dirty="0">
                <a:cs typeface="B Titr" panose="00000700000000000000" pitchFamily="2" charset="-78"/>
              </a:rPr>
              <a:t>قبل از </a:t>
            </a:r>
            <a:r>
              <a:rPr lang="fa-IR" sz="7200" b="1" dirty="0" smtClean="0">
                <a:cs typeface="B Titr" panose="00000700000000000000" pitchFamily="2" charset="-78"/>
              </a:rPr>
              <a:t>آندوسکوپی </a:t>
            </a:r>
            <a:r>
              <a:rPr lang="fa-IR" sz="7200" b="1" dirty="0">
                <a:cs typeface="B Titr" panose="00000700000000000000" pitchFamily="2" charset="-78"/>
              </a:rPr>
              <a:t>باید بیمار راضی به این کار </a:t>
            </a:r>
            <a:r>
              <a:rPr lang="fa-IR" sz="7200" b="1" dirty="0" smtClean="0">
                <a:cs typeface="B Titr" panose="00000700000000000000" pitchFamily="2" charset="-78"/>
              </a:rPr>
              <a:t>با</a:t>
            </a:r>
            <a:r>
              <a:rPr lang="fa-IR" sz="8000" b="1" dirty="0" smtClean="0">
                <a:cs typeface="B Titr" panose="00000700000000000000" pitchFamily="2" charset="-78"/>
              </a:rPr>
              <a:t>شد.</a:t>
            </a:r>
            <a:endParaRPr lang="en-US" sz="6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5350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26" y="150126"/>
            <a:ext cx="11928144" cy="635210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832514" y="1006096"/>
            <a:ext cx="1041324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7200" b="1" dirty="0" smtClean="0">
                <a:cs typeface="B Titr" panose="00000700000000000000" pitchFamily="2" charset="-78"/>
              </a:rPr>
              <a:t>  باید </a:t>
            </a:r>
            <a:r>
              <a:rPr lang="fa-IR" sz="7200" b="1" dirty="0">
                <a:cs typeface="B Titr" panose="00000700000000000000" pitchFamily="2" charset="-78"/>
              </a:rPr>
              <a:t>مشکلات </a:t>
            </a:r>
            <a:r>
              <a:rPr lang="fa-IR" sz="7200" b="1" dirty="0" smtClean="0">
                <a:cs typeface="B Titr" panose="00000700000000000000" pitchFamily="2" charset="-78"/>
              </a:rPr>
              <a:t>و عوارض    آندوسکوپی </a:t>
            </a:r>
            <a:r>
              <a:rPr lang="fa-IR" sz="7200" b="1" dirty="0">
                <a:cs typeface="B Titr" panose="00000700000000000000" pitchFamily="2" charset="-78"/>
              </a:rPr>
              <a:t>را برای بیمار توضیح </a:t>
            </a:r>
            <a:r>
              <a:rPr lang="fa-IR" sz="7200" b="1" dirty="0" smtClean="0">
                <a:cs typeface="B Titr" panose="00000700000000000000" pitchFamily="2" charset="-78"/>
              </a:rPr>
              <a:t>دهیم.</a:t>
            </a:r>
            <a:endParaRPr lang="en-US" sz="60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777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691486" y="1122363"/>
            <a:ext cx="1080902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8000" b="1" dirty="0" smtClean="0">
                <a:cs typeface="B Titr" panose="00000700000000000000" pitchFamily="2" charset="-78"/>
              </a:rPr>
              <a:t>رضایت </a:t>
            </a:r>
            <a:r>
              <a:rPr lang="fa-IR" sz="8000" b="1" dirty="0">
                <a:cs typeface="B Titr" panose="00000700000000000000" pitchFamily="2" charset="-78"/>
              </a:rPr>
              <a:t>نامه گرفته </a:t>
            </a:r>
            <a:r>
              <a:rPr lang="fa-IR" sz="8000" b="1" dirty="0" smtClean="0">
                <a:cs typeface="B Titr" panose="00000700000000000000" pitchFamily="2" charset="-78"/>
              </a:rPr>
              <a:t>شود         حتی </a:t>
            </a:r>
            <a:r>
              <a:rPr lang="fa-IR" sz="8000" b="1" dirty="0">
                <a:cs typeface="B Titr" panose="00000700000000000000" pitchFamily="2" charset="-78"/>
              </a:rPr>
              <a:t>از دوستان </a:t>
            </a:r>
            <a:r>
              <a:rPr lang="fa-IR" sz="8000" b="1" dirty="0" smtClean="0">
                <a:cs typeface="B Titr" panose="00000700000000000000" pitchFamily="2" charset="-78"/>
              </a:rPr>
              <a:t>و فامیل</a:t>
            </a:r>
            <a:endParaRPr lang="en-US" sz="6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1554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723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46245" y="798156"/>
            <a:ext cx="9721755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8000" b="1" dirty="0" smtClean="0">
                <a:cs typeface="B Titr" panose="00000700000000000000" pitchFamily="2" charset="-78"/>
              </a:rPr>
              <a:t>اندیکاسیون آندوسکوپی </a:t>
            </a:r>
            <a:r>
              <a:rPr lang="fa-IR" sz="8000" b="1" dirty="0">
                <a:cs typeface="B Titr" panose="00000700000000000000" pitchFamily="2" charset="-78"/>
              </a:rPr>
              <a:t>مورد تایید </a:t>
            </a:r>
            <a:r>
              <a:rPr lang="fa-IR" sz="8000" b="1" dirty="0" smtClean="0">
                <a:cs typeface="B Titr" panose="00000700000000000000" pitchFamily="2" charset="-78"/>
              </a:rPr>
              <a:t>باشد.</a:t>
            </a:r>
            <a:endParaRPr lang="en-US" sz="6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697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38" y="218364"/>
            <a:ext cx="11300346" cy="626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25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46245" y="664902"/>
            <a:ext cx="9721755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8800" b="1" dirty="0" smtClean="0">
                <a:cs typeface="B Titr" panose="00000700000000000000" pitchFamily="2" charset="-78"/>
              </a:rPr>
              <a:t>  </a:t>
            </a:r>
            <a:r>
              <a:rPr lang="fa-IR" sz="7200" b="1" dirty="0" smtClean="0">
                <a:cs typeface="B Titr" panose="00000700000000000000" pitchFamily="2" charset="-78"/>
              </a:rPr>
              <a:t>وسایل </a:t>
            </a:r>
            <a:r>
              <a:rPr lang="fa-IR" sz="7200" b="1" dirty="0">
                <a:cs typeface="B Titr" panose="00000700000000000000" pitchFamily="2" charset="-78"/>
              </a:rPr>
              <a:t>احیا </a:t>
            </a:r>
            <a:r>
              <a:rPr lang="fa-IR" sz="7200" b="1" dirty="0" smtClean="0">
                <a:cs typeface="B Titr" panose="00000700000000000000" pitchFamily="2" charset="-78"/>
              </a:rPr>
              <a:t>قبل از انجام آندوسکوپی آماده باشد     </a:t>
            </a:r>
            <a:endParaRPr lang="fa-IR" sz="6600" b="1" dirty="0" smtClean="0">
              <a:cs typeface="B Titr" panose="000007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fa-IR" sz="5400" b="1" dirty="0" smtClean="0">
                <a:cs typeface="B Titr" panose="00000700000000000000" pitchFamily="2" charset="-78"/>
              </a:rPr>
              <a:t>    ( </a:t>
            </a:r>
            <a:r>
              <a:rPr lang="fa-IR" sz="5400" b="1" dirty="0">
                <a:cs typeface="B Titr" panose="00000700000000000000" pitchFamily="2" charset="-78"/>
              </a:rPr>
              <a:t>اکسیژن  </a:t>
            </a:r>
            <a:r>
              <a:rPr lang="fa-IR" sz="5400" b="1" dirty="0" smtClean="0">
                <a:cs typeface="B Titr" panose="00000700000000000000" pitchFamily="2" charset="-78"/>
              </a:rPr>
              <a:t>و داروهای احیا)</a:t>
            </a:r>
            <a:endParaRPr lang="en-US" sz="44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436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894"/>
            <a:ext cx="12191999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46245" y="992448"/>
            <a:ext cx="9721755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8000" b="1" dirty="0" smtClean="0">
                <a:cs typeface="B Titr" panose="00000700000000000000" pitchFamily="2" charset="-78"/>
              </a:rPr>
              <a:t>قبل </a:t>
            </a:r>
            <a:r>
              <a:rPr lang="fa-IR" sz="8000" b="1" dirty="0">
                <a:cs typeface="B Titr" panose="00000700000000000000" pitchFamily="2" charset="-78"/>
              </a:rPr>
              <a:t>از </a:t>
            </a:r>
            <a:r>
              <a:rPr lang="fa-IR" sz="8000" b="1" dirty="0" smtClean="0">
                <a:cs typeface="B Titr" panose="00000700000000000000" pitchFamily="2" charset="-78"/>
              </a:rPr>
              <a:t>آندوسکوپی            تمام </a:t>
            </a:r>
            <a:r>
              <a:rPr lang="fa-IR" sz="8000" b="1" dirty="0">
                <a:cs typeface="B Titr" panose="00000700000000000000" pitchFamily="2" charset="-78"/>
              </a:rPr>
              <a:t>وسایل چک </a:t>
            </a:r>
            <a:r>
              <a:rPr lang="fa-IR" sz="8000" b="1" dirty="0" smtClean="0">
                <a:cs typeface="B Titr" panose="00000700000000000000" pitchFamily="2" charset="-78"/>
              </a:rPr>
              <a:t>شود.</a:t>
            </a:r>
            <a:endParaRPr lang="en-US" sz="6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0145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829" y="0"/>
            <a:ext cx="12192000" cy="68579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46245" y="932334"/>
            <a:ext cx="9721755" cy="515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8800" b="1" dirty="0">
                <a:cs typeface="B Titr" panose="00000700000000000000" pitchFamily="2" charset="-78"/>
              </a:rPr>
              <a:t>متخصص </a:t>
            </a:r>
            <a:r>
              <a:rPr lang="fa-IR" sz="8800" b="1" dirty="0" smtClean="0">
                <a:cs typeface="B Titr" panose="00000700000000000000" pitchFamily="2" charset="-78"/>
              </a:rPr>
              <a:t>داخلی</a:t>
            </a:r>
          </a:p>
          <a:p>
            <a:pPr algn="ctr">
              <a:lnSpc>
                <a:spcPct val="150000"/>
              </a:lnSpc>
            </a:pPr>
            <a:r>
              <a:rPr lang="fa-IR" sz="8000" b="1" dirty="0">
                <a:cs typeface="B Titr" panose="00000700000000000000" pitchFamily="2" charset="-78"/>
              </a:rPr>
              <a:t>و</a:t>
            </a:r>
            <a:r>
              <a:rPr lang="fa-IR" sz="8000" b="1" dirty="0" smtClean="0">
                <a:cs typeface="B Titr" panose="00000700000000000000" pitchFamily="2" charset="-78"/>
              </a:rPr>
              <a:t> </a:t>
            </a:r>
            <a:endParaRPr lang="en-US" sz="8000" b="1" dirty="0" smtClean="0">
              <a:cs typeface="B Titr" panose="000007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fa-IR" sz="8800" b="1" dirty="0" smtClean="0">
                <a:cs typeface="B Titr" panose="00000700000000000000" pitchFamily="2" charset="-78"/>
              </a:rPr>
              <a:t>پزشکی </a:t>
            </a:r>
            <a:r>
              <a:rPr lang="fa-IR" sz="8800" b="1" dirty="0">
                <a:cs typeface="B Titr" panose="00000700000000000000" pitchFamily="2" charset="-78"/>
              </a:rPr>
              <a:t>قانونی</a:t>
            </a:r>
            <a:endParaRPr lang="en-US" sz="88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408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5467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477672" y="693807"/>
            <a:ext cx="109455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8000" b="1" dirty="0">
                <a:cs typeface="B Titr" panose="00000700000000000000" pitchFamily="2" charset="-78"/>
              </a:rPr>
              <a:t>کنتر </a:t>
            </a:r>
            <a:r>
              <a:rPr lang="fa-IR" sz="8000" b="1" dirty="0" smtClean="0">
                <a:cs typeface="B Titr" panose="00000700000000000000" pitchFamily="2" charset="-78"/>
              </a:rPr>
              <a:t>اندیکاسیونهای آندوسکوپی </a:t>
            </a:r>
            <a:r>
              <a:rPr lang="fa-IR" sz="8000" b="1" dirty="0">
                <a:cs typeface="B Titr" panose="00000700000000000000" pitchFamily="2" charset="-78"/>
              </a:rPr>
              <a:t>را </a:t>
            </a:r>
            <a:r>
              <a:rPr lang="fa-IR" sz="8000" b="1" dirty="0" smtClean="0">
                <a:cs typeface="B Titr" panose="00000700000000000000" pitchFamily="2" charset="-78"/>
              </a:rPr>
              <a:t>به یاد </a:t>
            </a:r>
          </a:p>
          <a:p>
            <a:pPr algn="ctr">
              <a:lnSpc>
                <a:spcPct val="150000"/>
              </a:lnSpc>
            </a:pPr>
            <a:r>
              <a:rPr lang="fa-IR" sz="8000" b="1" dirty="0" smtClean="0">
                <a:cs typeface="B Titr" panose="00000700000000000000" pitchFamily="2" charset="-78"/>
              </a:rPr>
              <a:t> </a:t>
            </a:r>
            <a:r>
              <a:rPr lang="fa-IR" sz="8000" b="1" dirty="0">
                <a:cs typeface="B Titr" panose="00000700000000000000" pitchFamily="2" charset="-78"/>
              </a:rPr>
              <a:t>داشته </a:t>
            </a:r>
            <a:r>
              <a:rPr lang="fa-IR" sz="8000" b="1" dirty="0" smtClean="0">
                <a:cs typeface="B Titr" panose="00000700000000000000" pitchFamily="2" charset="-78"/>
              </a:rPr>
              <a:t>باشیم.</a:t>
            </a:r>
            <a:endParaRPr lang="en-US" sz="6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269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27" y="122831"/>
            <a:ext cx="11980242" cy="650543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671230" y="575809"/>
            <a:ext cx="972175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7200" b="1" dirty="0">
                <a:cs typeface="B Titr" panose="00000700000000000000" pitchFamily="2" charset="-78"/>
              </a:rPr>
              <a:t>از انتخاب بیماران </a:t>
            </a:r>
            <a:endParaRPr lang="fa-IR" sz="7200" b="1" dirty="0" smtClean="0">
              <a:cs typeface="B Titr" panose="00000700000000000000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7200" b="1" dirty="0" smtClean="0">
                <a:cs typeface="B Titr" panose="00000700000000000000" pitchFamily="2" charset="-78"/>
              </a:rPr>
              <a:t>بد </a:t>
            </a:r>
            <a:r>
              <a:rPr lang="fa-IR" sz="7200" b="1" dirty="0">
                <a:cs typeface="B Titr" panose="00000700000000000000" pitchFamily="2" charset="-78"/>
              </a:rPr>
              <a:t>حال </a:t>
            </a:r>
            <a:r>
              <a:rPr lang="fa-IR" sz="7200" b="1" dirty="0" smtClean="0">
                <a:cs typeface="B Titr" panose="00000700000000000000" pitchFamily="2" charset="-78"/>
              </a:rPr>
              <a:t>و</a:t>
            </a:r>
            <a:r>
              <a:rPr lang="en-US" sz="7200" b="1" dirty="0" smtClean="0">
                <a:cs typeface="B Titr" panose="00000700000000000000" pitchFamily="2" charset="-78"/>
              </a:rPr>
              <a:t> </a:t>
            </a:r>
            <a:r>
              <a:rPr lang="fa-IR" sz="7200" b="1" dirty="0" smtClean="0">
                <a:cs typeface="B Titr" panose="00000700000000000000" pitchFamily="2" charset="-78"/>
              </a:rPr>
              <a:t>مسن </a:t>
            </a:r>
            <a:r>
              <a:rPr lang="fa-IR" sz="7200" b="1" dirty="0">
                <a:cs typeface="B Titr" panose="00000700000000000000" pitchFamily="2" charset="-78"/>
              </a:rPr>
              <a:t>در مطب </a:t>
            </a:r>
            <a:endParaRPr lang="en-US" sz="7200" b="1" dirty="0" smtClean="0">
              <a:cs typeface="B Titr" panose="000007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fa-IR" sz="7200" b="1" dirty="0" smtClean="0">
                <a:cs typeface="B Titr" panose="00000700000000000000" pitchFamily="2" charset="-78"/>
              </a:rPr>
              <a:t>خودداری کنیم</a:t>
            </a:r>
            <a:r>
              <a:rPr lang="fa-IR" sz="7200" b="1" dirty="0">
                <a:cs typeface="B Titr" panose="00000700000000000000" pitchFamily="2" charset="-78"/>
              </a:rPr>
              <a:t>.</a:t>
            </a:r>
            <a:endParaRPr lang="en-US" sz="60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720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6" y="-13648"/>
            <a:ext cx="12192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780412" y="490481"/>
            <a:ext cx="10438048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8000" b="1" dirty="0" smtClean="0">
                <a:cs typeface="B Titr" panose="00000700000000000000" pitchFamily="2" charset="-78"/>
              </a:rPr>
              <a:t>  </a:t>
            </a:r>
            <a:r>
              <a:rPr lang="fa-IR" sz="5400" b="1" dirty="0" smtClean="0">
                <a:cs typeface="B Titr" panose="00000700000000000000" pitchFamily="2" charset="-78"/>
              </a:rPr>
              <a:t>از </a:t>
            </a:r>
            <a:r>
              <a:rPr lang="fa-IR" sz="5400" b="1" dirty="0">
                <a:cs typeface="B Titr" panose="00000700000000000000" pitchFamily="2" charset="-78"/>
              </a:rPr>
              <a:t>اعتماد به بیمارانی که </a:t>
            </a:r>
            <a:r>
              <a:rPr lang="fa-IR" sz="5400" b="1" dirty="0" smtClean="0">
                <a:cs typeface="B Titr" panose="00000700000000000000" pitchFamily="2" charset="-78"/>
              </a:rPr>
              <a:t>نمی شناسید </a:t>
            </a:r>
          </a:p>
          <a:p>
            <a:pPr algn="ctr">
              <a:lnSpc>
                <a:spcPct val="150000"/>
              </a:lnSpc>
            </a:pPr>
            <a:r>
              <a:rPr lang="fa-IR" sz="5400" b="1" dirty="0" smtClean="0">
                <a:cs typeface="B Titr" panose="00000700000000000000" pitchFamily="2" charset="-78"/>
              </a:rPr>
              <a:t>و از طریق </a:t>
            </a:r>
            <a:r>
              <a:rPr lang="fa-IR" sz="5400" b="1" dirty="0">
                <a:cs typeface="B Titr" panose="00000700000000000000" pitchFamily="2" charset="-78"/>
              </a:rPr>
              <a:t>اورژانس معرفی </a:t>
            </a:r>
            <a:r>
              <a:rPr lang="fa-IR" sz="5400" b="1" dirty="0" smtClean="0">
                <a:cs typeface="B Titr" panose="00000700000000000000" pitchFamily="2" charset="-78"/>
              </a:rPr>
              <a:t>می شوند </a:t>
            </a:r>
          </a:p>
          <a:p>
            <a:pPr algn="ctr">
              <a:lnSpc>
                <a:spcPct val="150000"/>
              </a:lnSpc>
            </a:pPr>
            <a:r>
              <a:rPr lang="fa-IR" sz="5400" b="1" dirty="0" smtClean="0">
                <a:cs typeface="B Titr" panose="00000700000000000000" pitchFamily="2" charset="-78"/>
              </a:rPr>
              <a:t>خود </a:t>
            </a:r>
            <a:r>
              <a:rPr lang="fa-IR" sz="5400" b="1" dirty="0">
                <a:cs typeface="B Titr" panose="00000700000000000000" pitchFamily="2" charset="-78"/>
              </a:rPr>
              <a:t>داری </a:t>
            </a:r>
            <a:r>
              <a:rPr lang="fa-IR" sz="5400" b="1" dirty="0" smtClean="0">
                <a:cs typeface="B Titr" panose="00000700000000000000" pitchFamily="2" charset="-78"/>
              </a:rPr>
              <a:t>کنید. </a:t>
            </a:r>
            <a:r>
              <a:rPr lang="fa-IR" sz="5400" b="1" dirty="0">
                <a:cs typeface="B Titr" panose="00000700000000000000" pitchFamily="2" charset="-78"/>
              </a:rPr>
              <a:t>بیشتر شکایتها از این بیماران </a:t>
            </a:r>
            <a:r>
              <a:rPr lang="fa-IR" sz="5400" b="1" dirty="0" smtClean="0">
                <a:cs typeface="B Titr" panose="00000700000000000000" pitchFamily="2" charset="-78"/>
              </a:rPr>
              <a:t>می باشد</a:t>
            </a:r>
            <a:r>
              <a:rPr lang="fa-IR" sz="5400" b="1" dirty="0">
                <a:cs typeface="B Titr" panose="00000700000000000000" pitchFamily="2" charset="-78"/>
              </a:rPr>
              <a:t>.</a:t>
            </a:r>
            <a:endParaRPr lang="en-US" sz="6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9242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182" y="173038"/>
            <a:ext cx="12192000" cy="68579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46245" y="508214"/>
            <a:ext cx="972175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400" b="1" dirty="0">
                <a:cs typeface="B Titr" panose="00000700000000000000" pitchFamily="2" charset="-78"/>
              </a:rPr>
              <a:t>اگر درموقع </a:t>
            </a:r>
            <a:r>
              <a:rPr lang="fa-IR" sz="4400" b="1" dirty="0" smtClean="0">
                <a:cs typeface="B Titr" panose="00000700000000000000" pitchFamily="2" charset="-78"/>
              </a:rPr>
              <a:t>آندوسکوپی به مشکل برخورکردید </a:t>
            </a:r>
            <a:r>
              <a:rPr lang="fa-IR" sz="4400" b="1" dirty="0">
                <a:cs typeface="B Titr" panose="00000700000000000000" pitchFamily="2" charset="-78"/>
              </a:rPr>
              <a:t>بدون از دست دادن وقت </a:t>
            </a:r>
            <a:r>
              <a:rPr lang="fa-IR" sz="4400" b="1" dirty="0" smtClean="0">
                <a:cs typeface="B Titr" panose="00000700000000000000" pitchFamily="2" charset="-78"/>
              </a:rPr>
              <a:t>و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smtClean="0">
                <a:cs typeface="B Titr" panose="00000700000000000000" pitchFamily="2" charset="-78"/>
              </a:rPr>
              <a:t> با </a:t>
            </a:r>
            <a:r>
              <a:rPr lang="fa-IR" sz="4400" b="1" dirty="0">
                <a:cs typeface="B Titr" panose="00000700000000000000" pitchFamily="2" charset="-78"/>
              </a:rPr>
              <a:t>حوصله به بیمار کمک کنید </a:t>
            </a:r>
            <a:endParaRPr lang="fa-IR" sz="4400" b="1" dirty="0" smtClean="0">
              <a:cs typeface="B Titr" panose="00000700000000000000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 smtClean="0">
                <a:cs typeface="B Titr" panose="00000700000000000000" pitchFamily="2" charset="-78"/>
              </a:rPr>
              <a:t>از دستپاچگی خود </a:t>
            </a:r>
            <a:r>
              <a:rPr lang="fa-IR" sz="4400" b="1" dirty="0">
                <a:cs typeface="B Titr" panose="00000700000000000000" pitchFamily="2" charset="-78"/>
              </a:rPr>
              <a:t>داری کنید </a:t>
            </a:r>
            <a:endParaRPr lang="fa-IR" sz="4400" b="1" dirty="0" smtClean="0">
              <a:cs typeface="B Titr" panose="00000700000000000000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 smtClean="0">
                <a:cs typeface="B Titr" panose="00000700000000000000" pitchFamily="2" charset="-78"/>
              </a:rPr>
              <a:t>اطرافیان </a:t>
            </a:r>
            <a:r>
              <a:rPr lang="fa-IR" sz="4400" b="1" dirty="0">
                <a:cs typeface="B Titr" panose="00000700000000000000" pitchFamily="2" charset="-78"/>
              </a:rPr>
              <a:t>بیماررا مضطرب نکنید </a:t>
            </a:r>
            <a:endParaRPr lang="fa-IR" sz="4400" b="1" dirty="0" smtClean="0">
              <a:cs typeface="B Titr" panose="00000700000000000000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 smtClean="0">
                <a:cs typeface="B Titr" panose="00000700000000000000" pitchFamily="2" charset="-78"/>
              </a:rPr>
              <a:t>اگر </a:t>
            </a:r>
            <a:r>
              <a:rPr lang="fa-IR" sz="4400" b="1" dirty="0">
                <a:cs typeface="B Titr" panose="00000700000000000000" pitchFamily="2" charset="-78"/>
              </a:rPr>
              <a:t>لازم هست با </a:t>
            </a:r>
            <a:r>
              <a:rPr lang="fa-IR" sz="4400" b="1" dirty="0" smtClean="0">
                <a:cs typeface="B Titr" panose="00000700000000000000" pitchFamily="2" charset="-78"/>
              </a:rPr>
              <a:t>بیماربه </a:t>
            </a:r>
            <a:r>
              <a:rPr lang="fa-IR" sz="4400" b="1" dirty="0">
                <a:cs typeface="B Titr" panose="00000700000000000000" pitchFamily="2" charset="-78"/>
              </a:rPr>
              <a:t>بیمارستان </a:t>
            </a:r>
            <a:r>
              <a:rPr lang="fa-IR" sz="4400" b="1" dirty="0" smtClean="0">
                <a:cs typeface="B Titr" panose="00000700000000000000" pitchFamily="2" charset="-78"/>
              </a:rPr>
              <a:t>بروید.</a:t>
            </a:r>
            <a:endParaRPr lang="en-US" sz="3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3842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1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206580" y="193671"/>
            <a:ext cx="9721755" cy="5516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6000" b="1" dirty="0" smtClean="0">
                <a:cs typeface="B Titr" panose="00000700000000000000" pitchFamily="2" charset="-78"/>
              </a:rPr>
              <a:t>بعد </a:t>
            </a:r>
            <a:r>
              <a:rPr lang="fa-IR" sz="6000" b="1" dirty="0">
                <a:cs typeface="B Titr" panose="00000700000000000000" pitchFamily="2" charset="-78"/>
              </a:rPr>
              <a:t>از </a:t>
            </a:r>
            <a:r>
              <a:rPr lang="fa-IR" sz="6000" b="1" dirty="0" smtClean="0">
                <a:cs typeface="B Titr" panose="00000700000000000000" pitchFamily="2" charset="-78"/>
              </a:rPr>
              <a:t>آندوسکوپی </a:t>
            </a:r>
            <a:r>
              <a:rPr lang="fa-IR" sz="6000" b="1" dirty="0">
                <a:cs typeface="B Titr" panose="00000700000000000000" pitchFamily="2" charset="-78"/>
              </a:rPr>
              <a:t>بخصوص </a:t>
            </a:r>
            <a:r>
              <a:rPr lang="fa-IR" sz="6000" b="1" dirty="0" smtClean="0">
                <a:cs typeface="B Titr" panose="00000700000000000000" pitchFamily="2" charset="-78"/>
              </a:rPr>
              <a:t>کلونوسکوپی، </a:t>
            </a:r>
            <a:r>
              <a:rPr lang="fa-IR" sz="6000" b="1" dirty="0">
                <a:cs typeface="B Titr" panose="00000700000000000000" pitchFamily="2" charset="-78"/>
              </a:rPr>
              <a:t>بیمار را </a:t>
            </a:r>
            <a:r>
              <a:rPr lang="fa-IR" sz="6000" b="1" dirty="0" smtClean="0">
                <a:cs typeface="B Titr" panose="00000700000000000000" pitchFamily="2" charset="-78"/>
              </a:rPr>
              <a:t>نگه دارید </a:t>
            </a:r>
            <a:r>
              <a:rPr lang="fa-IR" sz="6000" b="1" dirty="0">
                <a:cs typeface="B Titr" panose="00000700000000000000" pitchFamily="2" charset="-78"/>
              </a:rPr>
              <a:t>تا مطمئن باشید عوارضی ایجاد </a:t>
            </a:r>
            <a:r>
              <a:rPr lang="fa-IR" sz="6000" b="1" dirty="0" smtClean="0">
                <a:cs typeface="B Titr" panose="00000700000000000000" pitchFamily="2" charset="-78"/>
              </a:rPr>
              <a:t>نشده، </a:t>
            </a:r>
            <a:r>
              <a:rPr lang="fa-IR" sz="6000" b="1" dirty="0">
                <a:cs typeface="B Titr" panose="00000700000000000000" pitchFamily="2" charset="-78"/>
              </a:rPr>
              <a:t>دل درد بیمار را جدی بگیرید.</a:t>
            </a:r>
            <a:endParaRPr lang="en-US" sz="48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6992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25" y="287905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235122" y="1025210"/>
            <a:ext cx="9721755" cy="4131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6000" b="1" dirty="0">
                <a:cs typeface="B Titr" panose="00000700000000000000" pitchFamily="2" charset="-78"/>
              </a:rPr>
              <a:t>اگر مشکل ایجاد شده جدی </a:t>
            </a:r>
            <a:endParaRPr lang="fa-IR" sz="6000" b="1" dirty="0" smtClean="0">
              <a:cs typeface="B Titr" panose="000007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fa-IR" sz="6000" b="1" dirty="0" smtClean="0">
                <a:cs typeface="B Titr" panose="00000700000000000000" pitchFamily="2" charset="-78"/>
              </a:rPr>
              <a:t>می باشد </a:t>
            </a:r>
            <a:r>
              <a:rPr lang="fa-IR" sz="6000" b="1" dirty="0">
                <a:cs typeface="B Titr" panose="00000700000000000000" pitchFamily="2" charset="-78"/>
              </a:rPr>
              <a:t>مشاوره </a:t>
            </a:r>
            <a:r>
              <a:rPr lang="fa-IR" sz="6000" b="1" dirty="0" smtClean="0">
                <a:cs typeface="B Titr" panose="00000700000000000000" pitchFamily="2" charset="-78"/>
              </a:rPr>
              <a:t>جراح</a:t>
            </a:r>
          </a:p>
          <a:p>
            <a:pPr algn="ctr">
              <a:lnSpc>
                <a:spcPct val="150000"/>
              </a:lnSpc>
            </a:pPr>
            <a:r>
              <a:rPr lang="fa-IR" sz="6000" b="1" dirty="0" smtClean="0">
                <a:cs typeface="B Titr" panose="00000700000000000000" pitchFamily="2" charset="-78"/>
              </a:rPr>
              <a:t> </a:t>
            </a:r>
            <a:r>
              <a:rPr lang="fa-IR" sz="6000" b="1" dirty="0">
                <a:cs typeface="B Titr" panose="00000700000000000000" pitchFamily="2" charset="-78"/>
              </a:rPr>
              <a:t>فراموش نشود.</a:t>
            </a:r>
            <a:endParaRPr lang="en-US" sz="48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479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62" y="229734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067015" y="1122363"/>
            <a:ext cx="9721755" cy="3727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5400" b="1" dirty="0" smtClean="0">
                <a:cs typeface="B Titr" panose="00000700000000000000" pitchFamily="2" charset="-78"/>
              </a:rPr>
              <a:t>اگر </a:t>
            </a:r>
            <a:r>
              <a:rPr lang="fa-IR" sz="5400" b="1" dirty="0">
                <a:cs typeface="B Titr" panose="00000700000000000000" pitchFamily="2" charset="-78"/>
              </a:rPr>
              <a:t>بیمار یا اطرافیان شکایت کردند عصبانی نشوید </a:t>
            </a:r>
            <a:r>
              <a:rPr lang="fa-IR" sz="5400" b="1" dirty="0" smtClean="0">
                <a:cs typeface="B Titr" panose="00000700000000000000" pitchFamily="2" charset="-78"/>
              </a:rPr>
              <a:t>و از گفتن </a:t>
            </a:r>
            <a:r>
              <a:rPr lang="fa-IR" sz="5400" b="1" dirty="0">
                <a:cs typeface="B Titr" panose="00000700000000000000" pitchFamily="2" charset="-78"/>
              </a:rPr>
              <a:t>جمله </a:t>
            </a:r>
            <a:r>
              <a:rPr lang="fa-IR" sz="5400" b="1" dirty="0" smtClean="0">
                <a:cs typeface="B Titr" panose="00000700000000000000" pitchFamily="2" charset="-78"/>
              </a:rPr>
              <a:t>برو </a:t>
            </a:r>
            <a:r>
              <a:rPr lang="fa-IR" sz="5400" b="1" dirty="0">
                <a:cs typeface="B Titr" panose="00000700000000000000" pitchFamily="2" charset="-78"/>
              </a:rPr>
              <a:t>شکایت </a:t>
            </a:r>
            <a:r>
              <a:rPr lang="fa-IR" sz="5400" b="1" dirty="0" smtClean="0">
                <a:cs typeface="B Titr" panose="00000700000000000000" pitchFamily="2" charset="-78"/>
              </a:rPr>
              <a:t>کن خودداری فرمایید.</a:t>
            </a:r>
            <a:endParaRPr lang="en-US" sz="44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294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165637" y="575809"/>
            <a:ext cx="9721755" cy="4974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5400" b="1" dirty="0">
                <a:cs typeface="B Titr" panose="00000700000000000000" pitchFamily="2" charset="-78"/>
              </a:rPr>
              <a:t>در </a:t>
            </a:r>
            <a:r>
              <a:rPr lang="fa-IR" sz="5400" b="1" dirty="0" smtClean="0">
                <a:cs typeface="B Titr" panose="00000700000000000000" pitchFamily="2" charset="-78"/>
              </a:rPr>
              <a:t>پزشکی </a:t>
            </a:r>
            <a:r>
              <a:rPr lang="fa-IR" sz="5400" b="1" dirty="0">
                <a:cs typeface="B Titr" panose="00000700000000000000" pitchFamily="2" charset="-78"/>
              </a:rPr>
              <a:t>قانونی </a:t>
            </a:r>
            <a:r>
              <a:rPr lang="fa-IR" sz="5400" b="1" dirty="0" smtClean="0">
                <a:cs typeface="B Titr" panose="00000700000000000000" pitchFamily="2" charset="-78"/>
              </a:rPr>
              <a:t>و نظام پزشکی باید </a:t>
            </a:r>
            <a:r>
              <a:rPr lang="fa-IR" sz="5400" b="1" dirty="0">
                <a:cs typeface="B Titr" panose="00000700000000000000" pitchFamily="2" charset="-78"/>
              </a:rPr>
              <a:t>ثابت کنید </a:t>
            </a:r>
            <a:r>
              <a:rPr lang="fa-IR" sz="5400" b="1" dirty="0" smtClean="0">
                <a:cs typeface="B Titr" panose="00000700000000000000" pitchFamily="2" charset="-78"/>
              </a:rPr>
              <a:t>آندوسکوپی </a:t>
            </a:r>
            <a:r>
              <a:rPr lang="fa-IR" sz="5400" b="1" dirty="0">
                <a:cs typeface="B Titr" panose="00000700000000000000" pitchFamily="2" charset="-78"/>
              </a:rPr>
              <a:t>اندیکاسیون داشته و بعد از ایجاد عوارض تمام </a:t>
            </a:r>
            <a:r>
              <a:rPr lang="fa-IR" sz="5400" b="1" dirty="0" smtClean="0">
                <a:cs typeface="B Titr" panose="00000700000000000000" pitchFamily="2" charset="-78"/>
              </a:rPr>
              <a:t/>
            </a:r>
            <a:br>
              <a:rPr lang="fa-IR" sz="5400" b="1" dirty="0" smtClean="0">
                <a:cs typeface="B Titr" panose="00000700000000000000" pitchFamily="2" charset="-78"/>
              </a:rPr>
            </a:br>
            <a:r>
              <a:rPr lang="fa-IR" sz="5400" b="1" dirty="0" smtClean="0">
                <a:cs typeface="B Titr" panose="00000700000000000000" pitchFamily="2" charset="-78"/>
              </a:rPr>
              <a:t>کمک </a:t>
            </a:r>
            <a:r>
              <a:rPr lang="fa-IR" sz="5400" b="1" dirty="0">
                <a:cs typeface="B Titr" panose="00000700000000000000" pitchFamily="2" charset="-78"/>
              </a:rPr>
              <a:t>های لازم را انجام داده اید.</a:t>
            </a:r>
            <a:endParaRPr lang="en-US" sz="44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38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165637" y="575809"/>
            <a:ext cx="9721755" cy="1003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n-US" sz="4400" b="1" dirty="0">
              <a:cs typeface="B Titr" panose="000007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68" y="177421"/>
            <a:ext cx="11177516" cy="596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6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504" y="1152809"/>
            <a:ext cx="8412480" cy="45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67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829" y="0"/>
            <a:ext cx="12192000" cy="68579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46245" y="463995"/>
            <a:ext cx="9721755" cy="301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13800" b="1" dirty="0" smtClean="0">
                <a:cs typeface="B Titr" panose="00000700000000000000" pitchFamily="2" charset="-78"/>
              </a:rPr>
              <a:t>مشاوره</a:t>
            </a:r>
            <a:endParaRPr lang="en-US" sz="80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926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448" y="762573"/>
            <a:ext cx="7915701" cy="436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53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0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916" y="598228"/>
            <a:ext cx="9344167" cy="543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69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62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257" y="523166"/>
            <a:ext cx="8311486" cy="526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7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506" y="454927"/>
            <a:ext cx="8730018" cy="548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0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968" y="605052"/>
            <a:ext cx="8275094" cy="541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91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321" y="464025"/>
            <a:ext cx="8584443" cy="544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33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614151"/>
            <a:ext cx="9144000" cy="539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95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" y="0"/>
            <a:ext cx="11780075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072" y="620975"/>
            <a:ext cx="9034818" cy="538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33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42" y="0"/>
            <a:ext cx="11561711" cy="66282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354" y="515205"/>
            <a:ext cx="9397730" cy="559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0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829" y="0"/>
            <a:ext cx="12192000" cy="68579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46245" y="463995"/>
            <a:ext cx="9721755" cy="301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13800" b="1" dirty="0" smtClean="0">
                <a:cs typeface="B Titr" panose="00000700000000000000" pitchFamily="2" charset="-78"/>
              </a:rPr>
              <a:t>آندوسکوپی</a:t>
            </a:r>
            <a:endParaRPr lang="en-US" sz="138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778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829" y="0"/>
            <a:ext cx="12192000" cy="68579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46245" y="463995"/>
            <a:ext cx="9721755" cy="4778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11500" b="1" dirty="0" smtClean="0">
                <a:cs typeface="B Titr" panose="00000700000000000000" pitchFamily="2" charset="-78"/>
              </a:rPr>
              <a:t>تأخیر در ویزیت </a:t>
            </a:r>
            <a:r>
              <a:rPr lang="fa-IR" sz="9600" b="1" dirty="0" smtClean="0">
                <a:cs typeface="B Titr" panose="00000700000000000000" pitchFamily="2" charset="-78"/>
              </a:rPr>
              <a:t>بیماران بستری</a:t>
            </a:r>
            <a:endParaRPr lang="en-US" sz="9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4775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829" y="0"/>
            <a:ext cx="12192000" cy="68579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46245" y="463995"/>
            <a:ext cx="972175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9600" b="1" dirty="0" smtClean="0">
                <a:cs typeface="B Titr" panose="00000700000000000000" pitchFamily="2" charset="-78"/>
              </a:rPr>
              <a:t>صحبت کردن با بیمار و همراهان بیمار</a:t>
            </a:r>
            <a:endParaRPr lang="en-US" sz="9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434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445" y="173038"/>
            <a:ext cx="12192000" cy="68579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1043781" y="1622235"/>
            <a:ext cx="9721755" cy="2525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11500" b="1" dirty="0" smtClean="0">
                <a:cs typeface="B Titr" panose="00000700000000000000" pitchFamily="2" charset="-78"/>
              </a:rPr>
              <a:t>اضافه دریافتی</a:t>
            </a:r>
            <a:endParaRPr lang="en-US" sz="115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268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829" y="0"/>
            <a:ext cx="12192000" cy="68579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46245" y="1329627"/>
            <a:ext cx="9721755" cy="2525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11500" b="1" dirty="0" smtClean="0">
                <a:cs typeface="B Titr" panose="00000700000000000000" pitchFamily="2" charset="-78"/>
              </a:rPr>
              <a:t>عدم تشخیص </a:t>
            </a:r>
            <a:endParaRPr lang="en-US" sz="115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4077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بایگانی‌های آبی - آرسین فوتو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87" y="1"/>
            <a:ext cx="12192000" cy="68579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946245" y="463995"/>
            <a:ext cx="972175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fa-IR" sz="8000" b="1" dirty="0" smtClean="0">
              <a:cs typeface="B Titr" panose="000007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fa-IR" sz="9600" b="1" dirty="0" smtClean="0">
                <a:cs typeface="B Titr" panose="00000700000000000000" pitchFamily="2" charset="-78"/>
              </a:rPr>
              <a:t>نوشتن جواز دفن </a:t>
            </a:r>
            <a:endParaRPr lang="en-US" sz="9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6068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376</TotalTime>
  <Words>269</Words>
  <Application>Microsoft Office PowerPoint</Application>
  <PresentationFormat>Widescreen</PresentationFormat>
  <Paragraphs>42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Arial Black</vt:lpstr>
      <vt:lpstr>B Titr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Heydari</dc:creator>
  <cp:lastModifiedBy>Heydari</cp:lastModifiedBy>
  <cp:revision>59</cp:revision>
  <dcterms:created xsi:type="dcterms:W3CDTF">2020-12-22T08:53:47Z</dcterms:created>
  <dcterms:modified xsi:type="dcterms:W3CDTF">2021-05-25T03:52:49Z</dcterms:modified>
</cp:coreProperties>
</file>