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wdp" ContentType="image/vnd.ms-photo"/>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4"/>
  </p:notesMasterIdLst>
  <p:sldIdLst>
    <p:sldId id="296" r:id="rId3"/>
    <p:sldId id="319" r:id="rId4"/>
    <p:sldId id="320" r:id="rId5"/>
    <p:sldId id="321" r:id="rId6"/>
    <p:sldId id="322" r:id="rId7"/>
    <p:sldId id="335" r:id="rId8"/>
    <p:sldId id="302" r:id="rId9"/>
    <p:sldId id="323" r:id="rId10"/>
    <p:sldId id="312" r:id="rId11"/>
    <p:sldId id="328" r:id="rId12"/>
    <p:sldId id="337" r:id="rId13"/>
    <p:sldId id="338" r:id="rId14"/>
    <p:sldId id="343" r:id="rId15"/>
    <p:sldId id="351" r:id="rId16"/>
    <p:sldId id="352" r:id="rId17"/>
    <p:sldId id="336" r:id="rId18"/>
    <p:sldId id="315" r:id="rId19"/>
    <p:sldId id="308" r:id="rId20"/>
    <p:sldId id="309" r:id="rId21"/>
    <p:sldId id="306" r:id="rId22"/>
    <p:sldId id="316" r:id="rId23"/>
    <p:sldId id="314" r:id="rId24"/>
    <p:sldId id="340" r:id="rId25"/>
    <p:sldId id="342" r:id="rId26"/>
    <p:sldId id="341" r:id="rId27"/>
    <p:sldId id="256" r:id="rId28"/>
    <p:sldId id="339" r:id="rId29"/>
    <p:sldId id="317" r:id="rId30"/>
    <p:sldId id="353" r:id="rId31"/>
    <p:sldId id="289" r:id="rId32"/>
    <p:sldId id="344" r:id="rId33"/>
    <p:sldId id="345" r:id="rId34"/>
    <p:sldId id="346" r:id="rId35"/>
    <p:sldId id="271" r:id="rId36"/>
    <p:sldId id="272" r:id="rId37"/>
    <p:sldId id="347" r:id="rId38"/>
    <p:sldId id="293" r:id="rId39"/>
    <p:sldId id="348" r:id="rId40"/>
    <p:sldId id="349" r:id="rId41"/>
    <p:sldId id="350" r:id="rId42"/>
    <p:sldId id="354"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rzad Masoudkabir" initials="FMK"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3D4CB"/>
    <a:srgbClr val="FF3399"/>
    <a:srgbClr val="2E8014"/>
    <a:srgbClr val="E2F0D9"/>
    <a:srgbClr val="E53E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34" autoAdjust="0"/>
    <p:restoredTop sz="85733" autoAdjust="0"/>
  </p:normalViewPr>
  <p:slideViewPr>
    <p:cSldViewPr snapToGrid="0">
      <p:cViewPr>
        <p:scale>
          <a:sx n="90" d="100"/>
          <a:sy n="90" d="100"/>
        </p:scale>
        <p:origin x="144" y="144"/>
      </p:cViewPr>
      <p:guideLst/>
    </p:cSldViewPr>
  </p:slideViewPr>
  <p:notesTextViewPr>
    <p:cViewPr>
      <p:scale>
        <a:sx n="1" d="1"/>
        <a:sy n="1" d="1"/>
      </p:scale>
      <p:origin x="0" y="0"/>
    </p:cViewPr>
  </p:notesTextViewPr>
  <p:sorterViewPr>
    <p:cViewPr>
      <p:scale>
        <a:sx n="40" d="100"/>
        <a:sy n="40" d="100"/>
      </p:scale>
      <p:origin x="0" y="-1624"/>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notesMaster" Target="notesMasters/notesMaster1.xml"/><Relationship Id="rId45"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VTE</c:v>
                </c:pt>
              </c:strCache>
            </c:strRef>
          </c:tx>
          <c:spPr>
            <a:solidFill>
              <a:schemeClr val="accent5"/>
            </a:solidFill>
          </c:spPr>
          <c:invertIfNegative val="0"/>
          <c:dLbls>
            <c:dLbl>
              <c:idx val="0"/>
              <c:tx>
                <c:rich>
                  <a:bodyPr/>
                  <a:lstStyle/>
                  <a:p>
                    <a:r>
                      <a:rPr lang="en-US" smtClean="0"/>
                      <a:t>2.7%</a:t>
                    </a:r>
                    <a:endParaRPr lang="en-US"/>
                  </a:p>
                </c:rich>
              </c:tx>
              <c:dLblPos val="ctr"/>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smtClean="0"/>
                      <a:t>3.1%</a:t>
                    </a:r>
                    <a:endParaRPr lang="en-US"/>
                  </a:p>
                </c:rich>
              </c:tx>
              <c:dLblPos val="ctr"/>
              <c:showLegendKey val="0"/>
              <c:showVal val="1"/>
              <c:showCatName val="0"/>
              <c:showSerName val="0"/>
              <c:showPercent val="0"/>
              <c:showBubbleSize val="0"/>
              <c:extLst>
                <c:ext xmlns:c15="http://schemas.microsoft.com/office/drawing/2012/chart" uri="{CE6537A1-D6FC-4f65-9D91-7224C49458BB}"/>
              </c:extLst>
            </c:dLbl>
            <c:dLbl>
              <c:idx val="3"/>
              <c:tx>
                <c:rich>
                  <a:bodyPr/>
                  <a:lstStyle/>
                  <a:p>
                    <a:r>
                      <a:rPr lang="en-US" smtClean="0"/>
                      <a:t>4.4%</a:t>
                    </a:r>
                    <a:endParaRPr lang="en-US"/>
                  </a:p>
                </c:rich>
              </c:tx>
              <c:dLblPos val="ctr"/>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smtClean="0"/>
                      <a:t>5.7%</a:t>
                    </a:r>
                    <a:endParaRPr lang="en-US"/>
                  </a:p>
                </c:rich>
              </c:tx>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b="1"/>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Enoxaparin</c:v>
                </c:pt>
                <c:pt idx="1">
                  <c:v>Placebo</c:v>
                </c:pt>
                <c:pt idx="3">
                  <c:v>Rivaroxaban</c:v>
                </c:pt>
                <c:pt idx="4">
                  <c:v>Enoxaparin</c:v>
                </c:pt>
              </c:strCache>
            </c:strRef>
          </c:cat>
          <c:val>
            <c:numRef>
              <c:f>Sheet1!$B$2:$B$6</c:f>
              <c:numCache>
                <c:formatCode>0.00%</c:formatCode>
                <c:ptCount val="5"/>
                <c:pt idx="0">
                  <c:v>0.025</c:v>
                </c:pt>
                <c:pt idx="1">
                  <c:v>0.04</c:v>
                </c:pt>
                <c:pt idx="3">
                  <c:v>0.044</c:v>
                </c:pt>
                <c:pt idx="4">
                  <c:v>0.057</c:v>
                </c:pt>
              </c:numCache>
            </c:numRef>
          </c:val>
        </c:ser>
        <c:ser>
          <c:idx val="1"/>
          <c:order val="1"/>
          <c:tx>
            <c:strRef>
              <c:f>Sheet1!$C$1</c:f>
              <c:strCache>
                <c:ptCount val="1"/>
                <c:pt idx="0">
                  <c:v>Major Bleeding</c:v>
                </c:pt>
              </c:strCache>
            </c:strRef>
          </c:tx>
          <c:spPr>
            <a:solidFill>
              <a:srgbClr val="FFFF00"/>
            </a:solidFill>
          </c:spPr>
          <c:invertIfNegative val="0"/>
          <c:dLbls>
            <c:dLbl>
              <c:idx val="0"/>
              <c:layout>
                <c:manualLayout>
                  <c:x val="0.0034473590311781"/>
                  <c:y val="-0.0573604744748685"/>
                </c:manualLayout>
              </c:layout>
              <c:tx>
                <c:rich>
                  <a:bodyPr/>
                  <a:lstStyle/>
                  <a:p>
                    <a:r>
                      <a:rPr lang="en-US" smtClean="0"/>
                      <a:t>0.5%</a:t>
                    </a:r>
                    <a:endParaRPr lang="en-US"/>
                  </a:p>
                </c:rich>
              </c:tx>
              <c:dLblPos val="ctr"/>
              <c:showLegendKey val="0"/>
              <c:showVal val="1"/>
              <c:showCatName val="0"/>
              <c:showSerName val="0"/>
              <c:showPercent val="0"/>
              <c:showBubbleSize val="0"/>
              <c:extLst>
                <c:ext xmlns:c15="http://schemas.microsoft.com/office/drawing/2012/chart" uri="{CE6537A1-D6FC-4f65-9D91-7224C49458BB}"/>
              </c:extLst>
            </c:dLbl>
            <c:dLbl>
              <c:idx val="1"/>
              <c:layout>
                <c:manualLayout>
                  <c:x val="-1.58002130341571E-17"/>
                  <c:y val="-0.0550562638673478"/>
                </c:manualLayout>
              </c:layout>
              <c:tx>
                <c:rich>
                  <a:bodyPr/>
                  <a:lstStyle/>
                  <a:p>
                    <a:r>
                      <a:rPr lang="en-US" dirty="0" smtClean="0"/>
                      <a:t>0.2%</a:t>
                    </a:r>
                    <a:endParaRPr lang="en-US" dirty="0"/>
                  </a:p>
                </c:rich>
              </c:tx>
              <c:dLblPos val="ctr"/>
              <c:showLegendKey val="0"/>
              <c:showVal val="1"/>
              <c:showCatName val="0"/>
              <c:showSerName val="0"/>
              <c:showPercent val="0"/>
              <c:showBubbleSize val="0"/>
              <c:extLst>
                <c:ext xmlns:c15="http://schemas.microsoft.com/office/drawing/2012/chart" uri="{CE6537A1-D6FC-4f65-9D91-7224C49458BB}"/>
              </c:extLst>
            </c:dLbl>
            <c:dLbl>
              <c:idx val="3"/>
              <c:layout>
                <c:manualLayout>
                  <c:x val="0.00517103854676716"/>
                  <c:y val="-0.0970640082809726"/>
                </c:manualLayout>
              </c:layout>
              <c:tx>
                <c:rich>
                  <a:bodyPr/>
                  <a:lstStyle/>
                  <a:p>
                    <a:r>
                      <a:rPr lang="en-US" dirty="0" smtClean="0"/>
                      <a:t>1.1%</a:t>
                    </a:r>
                    <a:endParaRPr lang="en-US" dirty="0"/>
                  </a:p>
                </c:rich>
              </c:tx>
              <c:dLblPos val="ctr"/>
              <c:showLegendKey val="0"/>
              <c:showVal val="1"/>
              <c:showCatName val="0"/>
              <c:showSerName val="0"/>
              <c:showPercent val="0"/>
              <c:showBubbleSize val="0"/>
              <c:extLst>
                <c:ext xmlns:c15="http://schemas.microsoft.com/office/drawing/2012/chart" uri="{CE6537A1-D6FC-4f65-9D91-7224C49458BB}"/>
              </c:extLst>
            </c:dLbl>
            <c:dLbl>
              <c:idx val="4"/>
              <c:layout>
                <c:manualLayout>
                  <c:x val="-0.00172367951558905"/>
                  <c:y val="-0.065365798615309"/>
                </c:manualLayout>
              </c:layout>
              <c:tx>
                <c:rich>
                  <a:bodyPr/>
                  <a:lstStyle/>
                  <a:p>
                    <a:r>
                      <a:rPr lang="en-US" dirty="0" smtClean="0"/>
                      <a:t>0.4%</a:t>
                    </a:r>
                    <a:endParaRPr lang="en-US" dirty="0"/>
                  </a:p>
                </c:rich>
              </c:tx>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b="1"/>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Enoxaparin</c:v>
                </c:pt>
                <c:pt idx="1">
                  <c:v>Placebo</c:v>
                </c:pt>
                <c:pt idx="3">
                  <c:v>Rivaroxaban</c:v>
                </c:pt>
                <c:pt idx="4">
                  <c:v>Enoxaparin</c:v>
                </c:pt>
              </c:strCache>
            </c:strRef>
          </c:cat>
          <c:val>
            <c:numRef>
              <c:f>Sheet1!$C$2:$C$6</c:f>
              <c:numCache>
                <c:formatCode>0.00%</c:formatCode>
                <c:ptCount val="5"/>
                <c:pt idx="0">
                  <c:v>-0.008</c:v>
                </c:pt>
                <c:pt idx="1">
                  <c:v>-0.003</c:v>
                </c:pt>
                <c:pt idx="3">
                  <c:v>-0.011</c:v>
                </c:pt>
                <c:pt idx="4">
                  <c:v>-0.004</c:v>
                </c:pt>
              </c:numCache>
            </c:numRef>
          </c:val>
        </c:ser>
        <c:dLbls>
          <c:showLegendKey val="0"/>
          <c:showVal val="0"/>
          <c:showCatName val="0"/>
          <c:showSerName val="0"/>
          <c:showPercent val="0"/>
          <c:showBubbleSize val="0"/>
        </c:dLbls>
        <c:gapWidth val="11"/>
        <c:overlap val="100"/>
        <c:axId val="2131338480"/>
        <c:axId val="2131348832"/>
      </c:barChart>
      <c:catAx>
        <c:axId val="2131338480"/>
        <c:scaling>
          <c:orientation val="minMax"/>
        </c:scaling>
        <c:delete val="0"/>
        <c:axPos val="b"/>
        <c:numFmt formatCode="General" sourceLinked="0"/>
        <c:majorTickMark val="none"/>
        <c:minorTickMark val="none"/>
        <c:tickLblPos val="none"/>
        <c:crossAx val="2131348832"/>
        <c:crosses val="autoZero"/>
        <c:auto val="1"/>
        <c:lblAlgn val="ctr"/>
        <c:lblOffset val="100"/>
        <c:noMultiLvlLbl val="0"/>
      </c:catAx>
      <c:valAx>
        <c:axId val="2131348832"/>
        <c:scaling>
          <c:orientation val="minMax"/>
        </c:scaling>
        <c:delete val="0"/>
        <c:axPos val="l"/>
        <c:numFmt formatCode="0%" sourceLinked="0"/>
        <c:majorTickMark val="out"/>
        <c:minorTickMark val="none"/>
        <c:tickLblPos val="nextTo"/>
        <c:txPr>
          <a:bodyPr/>
          <a:lstStyle/>
          <a:p>
            <a:pPr>
              <a:defRPr sz="1600"/>
            </a:pPr>
            <a:endParaRPr lang="en-US"/>
          </a:p>
        </c:txPr>
        <c:crossAx val="2131338480"/>
        <c:crosses val="autoZero"/>
        <c:crossBetween val="between"/>
      </c:valAx>
      <c:spPr>
        <a:ln w="9525"/>
      </c:spPr>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Rivaroxaban</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VTE/Death</c:v>
                </c:pt>
                <c:pt idx="1">
                  <c:v>Critical site/fatal Bleeding</c:v>
                </c:pt>
              </c:strCache>
            </c:strRef>
          </c:cat>
          <c:val>
            <c:numRef>
              <c:f>Sheet1!$B$2:$B$3</c:f>
              <c:numCache>
                <c:formatCode>General</c:formatCode>
                <c:ptCount val="2"/>
                <c:pt idx="0">
                  <c:v>1.7</c:v>
                </c:pt>
                <c:pt idx="1">
                  <c:v>2.7</c:v>
                </c:pt>
              </c:numCache>
            </c:numRef>
          </c:val>
        </c:ser>
        <c:ser>
          <c:idx val="1"/>
          <c:order val="1"/>
          <c:tx>
            <c:strRef>
              <c:f>Sheet1!$C$1</c:f>
              <c:strCache>
                <c:ptCount val="1"/>
                <c:pt idx="0">
                  <c:v>Placebo</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VTE/Death</c:v>
                </c:pt>
                <c:pt idx="1">
                  <c:v>Critical site/fatal Bleeding</c:v>
                </c:pt>
              </c:strCache>
            </c:strRef>
          </c:cat>
          <c:val>
            <c:numRef>
              <c:f>Sheet1!$C$2:$C$3</c:f>
              <c:numCache>
                <c:formatCode>General</c:formatCode>
                <c:ptCount val="2"/>
                <c:pt idx="0">
                  <c:v>2.31</c:v>
                </c:pt>
                <c:pt idx="1">
                  <c:v>2.7</c:v>
                </c:pt>
              </c:numCache>
            </c:numRef>
          </c:val>
        </c:ser>
        <c:dLbls>
          <c:showLegendKey val="0"/>
          <c:showVal val="0"/>
          <c:showCatName val="0"/>
          <c:showSerName val="0"/>
          <c:showPercent val="0"/>
          <c:showBubbleSize val="0"/>
        </c:dLbls>
        <c:gapWidth val="219"/>
        <c:overlap val="-27"/>
        <c:axId val="2122751264"/>
        <c:axId val="2122754672"/>
      </c:barChart>
      <c:catAx>
        <c:axId val="2122751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122754672"/>
        <c:crosses val="autoZero"/>
        <c:auto val="1"/>
        <c:lblAlgn val="ctr"/>
        <c:lblOffset val="100"/>
        <c:noMultiLvlLbl val="0"/>
      </c:catAx>
      <c:valAx>
        <c:axId val="2122754672"/>
        <c:scaling>
          <c:orientation val="minMax"/>
        </c:scaling>
        <c:delete val="0"/>
        <c:axPos val="l"/>
        <c:majorGridlines>
          <c:spPr>
            <a:ln w="952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2751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589F0B-6E44-4F87-ACDA-FC6D79AC819E}"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FA0616E9-9AC6-482D-A97B-5F6D1603BFFC}">
      <dgm:prSet phldrT="[Text]" custT="1"/>
      <dgm:spPr>
        <a:solidFill>
          <a:schemeClr val="accent1">
            <a:lumMod val="60000"/>
            <a:lumOff val="40000"/>
          </a:schemeClr>
        </a:solidFill>
      </dgm:spPr>
      <dgm:t>
        <a:bodyPr/>
        <a:lstStyle/>
        <a:p>
          <a:r>
            <a:rPr lang="en-US" sz="1600" b="1" dirty="0" smtClean="0">
              <a:solidFill>
                <a:sysClr val="windowText" lastClr="000000"/>
              </a:solidFill>
            </a:rPr>
            <a:t>COVID-19 </a:t>
          </a:r>
          <a:r>
            <a:rPr lang="en-US" sz="1600" b="1" dirty="0">
              <a:solidFill>
                <a:sysClr val="windowText" lastClr="000000"/>
              </a:solidFill>
            </a:rPr>
            <a:t>Patients</a:t>
          </a:r>
        </a:p>
      </dgm:t>
    </dgm:pt>
    <dgm:pt modelId="{EA242969-1579-46F3-A35F-4136D9E8FBE3}" type="parTrans" cxnId="{414D5A68-F04E-429B-9E8C-A1FF19A05D72}">
      <dgm:prSet/>
      <dgm:spPr/>
      <dgm:t>
        <a:bodyPr/>
        <a:lstStyle/>
        <a:p>
          <a:endParaRPr lang="en-US"/>
        </a:p>
      </dgm:t>
    </dgm:pt>
    <dgm:pt modelId="{5EB2D272-40CD-44BC-8A15-235865818987}" type="sibTrans" cxnId="{414D5A68-F04E-429B-9E8C-A1FF19A05D72}">
      <dgm:prSet/>
      <dgm:spPr/>
      <dgm:t>
        <a:bodyPr/>
        <a:lstStyle/>
        <a:p>
          <a:endParaRPr lang="en-US"/>
        </a:p>
      </dgm:t>
    </dgm:pt>
    <dgm:pt modelId="{63BAA3CC-4E46-4175-9B15-1160E8440762}">
      <dgm:prSet phldrT="[Text]" custT="1"/>
      <dgm:spPr>
        <a:solidFill>
          <a:srgbClr val="FFC000"/>
        </a:solidFill>
      </dgm:spPr>
      <dgm:t>
        <a:bodyPr/>
        <a:lstStyle/>
        <a:p>
          <a:r>
            <a:rPr lang="en-US" sz="1600" b="1" dirty="0" smtClean="0">
              <a:solidFill>
                <a:schemeClr val="tx1"/>
              </a:solidFill>
            </a:rPr>
            <a:t>Hospitalized patients</a:t>
          </a:r>
          <a:r>
            <a:rPr lang="en-US" sz="1600" b="1" baseline="0" dirty="0" smtClean="0">
              <a:solidFill>
                <a:schemeClr val="tx1"/>
              </a:solidFill>
            </a:rPr>
            <a:t> </a:t>
          </a:r>
          <a:r>
            <a:rPr lang="en-US" sz="1600" b="1" dirty="0" smtClean="0">
              <a:solidFill>
                <a:schemeClr val="tx1"/>
              </a:solidFill>
            </a:rPr>
            <a:t>VTE </a:t>
          </a:r>
        </a:p>
        <a:p>
          <a:r>
            <a:rPr lang="en-US" sz="1600" b="1" dirty="0" smtClean="0">
              <a:solidFill>
                <a:schemeClr val="tx1"/>
              </a:solidFill>
            </a:rPr>
            <a:t>21 </a:t>
          </a:r>
          <a:r>
            <a:rPr lang="en-US" sz="1600" b="1" dirty="0">
              <a:solidFill>
                <a:schemeClr val="tx1"/>
              </a:solidFill>
            </a:rPr>
            <a:t>%</a:t>
          </a:r>
        </a:p>
      </dgm:t>
    </dgm:pt>
    <dgm:pt modelId="{E2735867-CFEA-4D77-B9E9-6EF508D2EBFF}" type="parTrans" cxnId="{914953A9-182B-4036-857E-3D689DDE5425}">
      <dgm:prSet/>
      <dgm:spPr/>
      <dgm:t>
        <a:bodyPr/>
        <a:lstStyle/>
        <a:p>
          <a:endParaRPr lang="en-US" sz="1600"/>
        </a:p>
      </dgm:t>
    </dgm:pt>
    <dgm:pt modelId="{DF6E3C31-66C8-4F47-95E6-42EAB00F0D44}" type="sibTrans" cxnId="{914953A9-182B-4036-857E-3D689DDE5425}">
      <dgm:prSet/>
      <dgm:spPr/>
      <dgm:t>
        <a:bodyPr/>
        <a:lstStyle/>
        <a:p>
          <a:endParaRPr lang="en-US"/>
        </a:p>
      </dgm:t>
    </dgm:pt>
    <dgm:pt modelId="{5AC98B18-403D-4CFD-9357-28DFF5DAE673}">
      <dgm:prSet phldrT="[Text]" custT="1"/>
      <dgm:spPr>
        <a:solidFill>
          <a:srgbClr val="FF0000"/>
        </a:solidFill>
      </dgm:spPr>
      <dgm:t>
        <a:bodyPr/>
        <a:lstStyle/>
        <a:p>
          <a:r>
            <a:rPr lang="en-US" sz="1600" b="1" dirty="0" smtClean="0">
              <a:solidFill>
                <a:schemeClr val="tx1"/>
              </a:solidFill>
            </a:rPr>
            <a:t>ICU</a:t>
          </a:r>
          <a:r>
            <a:rPr lang="en-US" sz="1600" b="1" baseline="0" dirty="0" smtClean="0">
              <a:solidFill>
                <a:schemeClr val="tx1"/>
              </a:solidFill>
            </a:rPr>
            <a:t> </a:t>
          </a:r>
          <a:r>
            <a:rPr lang="en-US" sz="1600" b="1" i="0" dirty="0" smtClean="0">
              <a:solidFill>
                <a:schemeClr val="tx1"/>
              </a:solidFill>
            </a:rPr>
            <a:t>VTE </a:t>
          </a:r>
        </a:p>
        <a:p>
          <a:r>
            <a:rPr lang="en-US" sz="1600" b="1" dirty="0" smtClean="0">
              <a:solidFill>
                <a:schemeClr val="tx1"/>
              </a:solidFill>
            </a:rPr>
            <a:t>31</a:t>
          </a:r>
          <a:r>
            <a:rPr lang="en-US" sz="1600" b="1" dirty="0">
              <a:solidFill>
                <a:schemeClr val="tx1"/>
              </a:solidFill>
            </a:rPr>
            <a:t>%</a:t>
          </a:r>
        </a:p>
      </dgm:t>
    </dgm:pt>
    <dgm:pt modelId="{73E05B43-37A1-402A-AC0E-9A74F8740B66}" type="parTrans" cxnId="{1723E421-85D2-4352-94A9-F1581C39F8A3}">
      <dgm:prSet/>
      <dgm:spPr/>
      <dgm:t>
        <a:bodyPr/>
        <a:lstStyle/>
        <a:p>
          <a:endParaRPr lang="en-US" sz="1600"/>
        </a:p>
      </dgm:t>
    </dgm:pt>
    <dgm:pt modelId="{8237FA9D-8FE5-4185-A216-E781E1FE3261}" type="sibTrans" cxnId="{1723E421-85D2-4352-94A9-F1581C39F8A3}">
      <dgm:prSet/>
      <dgm:spPr/>
      <dgm:t>
        <a:bodyPr/>
        <a:lstStyle/>
        <a:p>
          <a:endParaRPr lang="en-US"/>
        </a:p>
      </dgm:t>
    </dgm:pt>
    <dgm:pt modelId="{C7C9C619-AE8C-4442-93CD-BF51D4253584}">
      <dgm:prSet phldrT="[Text]" custT="1"/>
      <dgm:spPr>
        <a:solidFill>
          <a:srgbClr val="92D050"/>
        </a:solidFill>
      </dgm:spPr>
      <dgm:t>
        <a:bodyPr/>
        <a:lstStyle/>
        <a:p>
          <a:r>
            <a:rPr lang="en-US" sz="1600" b="1" dirty="0" smtClean="0">
              <a:solidFill>
                <a:schemeClr val="tx1"/>
              </a:solidFill>
            </a:rPr>
            <a:t>Outpatients VTE</a:t>
          </a:r>
        </a:p>
        <a:p>
          <a:r>
            <a:rPr lang="en-US" sz="1600" b="1" dirty="0" smtClean="0">
              <a:solidFill>
                <a:schemeClr val="tx1"/>
              </a:solidFill>
            </a:rPr>
            <a:t> 1%</a:t>
          </a:r>
          <a:endParaRPr lang="en-US" sz="1600" b="1" dirty="0">
            <a:solidFill>
              <a:schemeClr val="tx1"/>
            </a:solidFill>
          </a:endParaRPr>
        </a:p>
      </dgm:t>
    </dgm:pt>
    <dgm:pt modelId="{ED92007F-570C-4660-8A2F-A120B5243E37}" type="parTrans" cxnId="{3278C3E3-6FA9-4620-B5D7-F2ACD496C6FD}">
      <dgm:prSet/>
      <dgm:spPr/>
      <dgm:t>
        <a:bodyPr/>
        <a:lstStyle/>
        <a:p>
          <a:endParaRPr lang="en-US" sz="1600"/>
        </a:p>
      </dgm:t>
    </dgm:pt>
    <dgm:pt modelId="{554A3C36-2498-468D-8E05-9E475A502B5C}" type="sibTrans" cxnId="{3278C3E3-6FA9-4620-B5D7-F2ACD496C6FD}">
      <dgm:prSet/>
      <dgm:spPr/>
      <dgm:t>
        <a:bodyPr/>
        <a:lstStyle/>
        <a:p>
          <a:endParaRPr lang="en-US"/>
        </a:p>
      </dgm:t>
    </dgm:pt>
    <dgm:pt modelId="{DD6A69EE-3EE5-4D4E-B34E-11029E8855FC}">
      <dgm:prSet phldrT="[Text]" custT="1"/>
      <dgm:spPr>
        <a:solidFill>
          <a:srgbClr val="FFFF00"/>
        </a:solidFill>
      </dgm:spPr>
      <dgm:t>
        <a:bodyPr/>
        <a:lstStyle/>
        <a:p>
          <a:r>
            <a:rPr lang="en-US" sz="1600" b="1" dirty="0" smtClean="0">
              <a:solidFill>
                <a:schemeClr val="tx1"/>
              </a:solidFill>
            </a:rPr>
            <a:t>Ward</a:t>
          </a:r>
          <a:r>
            <a:rPr lang="en-US" sz="1600" b="1" baseline="0" dirty="0" smtClean="0">
              <a:solidFill>
                <a:schemeClr val="tx1"/>
              </a:solidFill>
            </a:rPr>
            <a:t> </a:t>
          </a:r>
          <a:r>
            <a:rPr lang="en-US" sz="1600" b="1" i="0" dirty="0" smtClean="0">
              <a:solidFill>
                <a:schemeClr val="tx1"/>
              </a:solidFill>
            </a:rPr>
            <a:t>VTE </a:t>
          </a:r>
        </a:p>
        <a:p>
          <a:r>
            <a:rPr lang="en-US" sz="1600" b="1" dirty="0" smtClean="0">
              <a:solidFill>
                <a:schemeClr val="tx1"/>
              </a:solidFill>
            </a:rPr>
            <a:t>5</a:t>
          </a:r>
          <a:r>
            <a:rPr lang="en-US" sz="1600" b="1" dirty="0">
              <a:solidFill>
                <a:schemeClr val="tx1"/>
              </a:solidFill>
            </a:rPr>
            <a:t>%</a:t>
          </a:r>
        </a:p>
      </dgm:t>
    </dgm:pt>
    <dgm:pt modelId="{3CA542D0-77C5-4F6A-8861-06FC77282239}" type="sibTrans" cxnId="{E1B2F94A-16E5-41ED-8073-EB9606DFEFDE}">
      <dgm:prSet/>
      <dgm:spPr/>
      <dgm:t>
        <a:bodyPr/>
        <a:lstStyle/>
        <a:p>
          <a:endParaRPr lang="en-US"/>
        </a:p>
      </dgm:t>
    </dgm:pt>
    <dgm:pt modelId="{006A0BD0-D7EF-43AC-B1D7-5A95444D57E6}" type="parTrans" cxnId="{E1B2F94A-16E5-41ED-8073-EB9606DFEFDE}">
      <dgm:prSet/>
      <dgm:spPr/>
      <dgm:t>
        <a:bodyPr/>
        <a:lstStyle/>
        <a:p>
          <a:endParaRPr lang="en-US" sz="1600"/>
        </a:p>
      </dgm:t>
    </dgm:pt>
    <dgm:pt modelId="{9EC99436-CFD8-4164-AA2E-648B39FAF16C}" type="pres">
      <dgm:prSet presAssocID="{08589F0B-6E44-4F87-ACDA-FC6D79AC819E}" presName="hierChild1" presStyleCnt="0">
        <dgm:presLayoutVars>
          <dgm:orgChart val="1"/>
          <dgm:chPref val="1"/>
          <dgm:dir/>
          <dgm:animOne val="branch"/>
          <dgm:animLvl val="lvl"/>
          <dgm:resizeHandles/>
        </dgm:presLayoutVars>
      </dgm:prSet>
      <dgm:spPr/>
      <dgm:t>
        <a:bodyPr/>
        <a:lstStyle/>
        <a:p>
          <a:endParaRPr lang="en-US"/>
        </a:p>
      </dgm:t>
    </dgm:pt>
    <dgm:pt modelId="{BAFA2D1F-81B2-447D-AFAA-312781C4E3BD}" type="pres">
      <dgm:prSet presAssocID="{FA0616E9-9AC6-482D-A97B-5F6D1603BFFC}" presName="hierRoot1" presStyleCnt="0">
        <dgm:presLayoutVars>
          <dgm:hierBranch val="init"/>
        </dgm:presLayoutVars>
      </dgm:prSet>
      <dgm:spPr/>
    </dgm:pt>
    <dgm:pt modelId="{D1649298-04D3-4FFD-B7C4-9D87EC130B90}" type="pres">
      <dgm:prSet presAssocID="{FA0616E9-9AC6-482D-A97B-5F6D1603BFFC}" presName="rootComposite1" presStyleCnt="0"/>
      <dgm:spPr/>
    </dgm:pt>
    <dgm:pt modelId="{2F0BE072-0329-4F76-8FE6-0A8439215F91}" type="pres">
      <dgm:prSet presAssocID="{FA0616E9-9AC6-482D-A97B-5F6D1603BFFC}" presName="rootText1" presStyleLbl="node0" presStyleIdx="0" presStyleCnt="1">
        <dgm:presLayoutVars>
          <dgm:chPref val="3"/>
        </dgm:presLayoutVars>
      </dgm:prSet>
      <dgm:spPr/>
      <dgm:t>
        <a:bodyPr/>
        <a:lstStyle/>
        <a:p>
          <a:endParaRPr lang="en-US"/>
        </a:p>
      </dgm:t>
    </dgm:pt>
    <dgm:pt modelId="{E224E930-4232-4691-9E04-CAFAFC887FC7}" type="pres">
      <dgm:prSet presAssocID="{FA0616E9-9AC6-482D-A97B-5F6D1603BFFC}" presName="rootConnector1" presStyleLbl="node1" presStyleIdx="0" presStyleCnt="0"/>
      <dgm:spPr/>
      <dgm:t>
        <a:bodyPr/>
        <a:lstStyle/>
        <a:p>
          <a:endParaRPr lang="en-US"/>
        </a:p>
      </dgm:t>
    </dgm:pt>
    <dgm:pt modelId="{2624A30C-DC73-4BEC-8769-D10C9C41104F}" type="pres">
      <dgm:prSet presAssocID="{FA0616E9-9AC6-482D-A97B-5F6D1603BFFC}" presName="hierChild2" presStyleCnt="0"/>
      <dgm:spPr/>
    </dgm:pt>
    <dgm:pt modelId="{6EFDB781-8E5A-4832-9479-9CFE33EF4D65}" type="pres">
      <dgm:prSet presAssocID="{E2735867-CFEA-4D77-B9E9-6EF508D2EBFF}" presName="Name64" presStyleLbl="parChTrans1D2" presStyleIdx="0" presStyleCnt="2"/>
      <dgm:spPr/>
      <dgm:t>
        <a:bodyPr/>
        <a:lstStyle/>
        <a:p>
          <a:endParaRPr lang="en-US"/>
        </a:p>
      </dgm:t>
    </dgm:pt>
    <dgm:pt modelId="{0E97C152-ADEA-4170-AEEE-2BABDA855696}" type="pres">
      <dgm:prSet presAssocID="{63BAA3CC-4E46-4175-9B15-1160E8440762}" presName="hierRoot2" presStyleCnt="0">
        <dgm:presLayoutVars>
          <dgm:hierBranch val="init"/>
        </dgm:presLayoutVars>
      </dgm:prSet>
      <dgm:spPr/>
    </dgm:pt>
    <dgm:pt modelId="{BB5005F3-82E9-42CC-966B-750478095721}" type="pres">
      <dgm:prSet presAssocID="{63BAA3CC-4E46-4175-9B15-1160E8440762}" presName="rootComposite" presStyleCnt="0"/>
      <dgm:spPr/>
    </dgm:pt>
    <dgm:pt modelId="{77B36173-AD06-4332-A245-0B5A247924C6}" type="pres">
      <dgm:prSet presAssocID="{63BAA3CC-4E46-4175-9B15-1160E8440762}" presName="rootText" presStyleLbl="node2" presStyleIdx="0" presStyleCnt="2" custScaleX="116883" custLinFactNeighborX="151" custLinFactNeighborY="7396">
        <dgm:presLayoutVars>
          <dgm:chPref val="3"/>
        </dgm:presLayoutVars>
      </dgm:prSet>
      <dgm:spPr/>
      <dgm:t>
        <a:bodyPr/>
        <a:lstStyle/>
        <a:p>
          <a:endParaRPr lang="en-US"/>
        </a:p>
      </dgm:t>
    </dgm:pt>
    <dgm:pt modelId="{D83CE256-9CC8-4FD0-AE30-7E8C4B836AEF}" type="pres">
      <dgm:prSet presAssocID="{63BAA3CC-4E46-4175-9B15-1160E8440762}" presName="rootConnector" presStyleLbl="node2" presStyleIdx="0" presStyleCnt="2"/>
      <dgm:spPr/>
      <dgm:t>
        <a:bodyPr/>
        <a:lstStyle/>
        <a:p>
          <a:endParaRPr lang="en-US"/>
        </a:p>
      </dgm:t>
    </dgm:pt>
    <dgm:pt modelId="{3CC86EE8-73F4-4B20-B46B-28999BD51ED9}" type="pres">
      <dgm:prSet presAssocID="{63BAA3CC-4E46-4175-9B15-1160E8440762}" presName="hierChild4" presStyleCnt="0"/>
      <dgm:spPr/>
    </dgm:pt>
    <dgm:pt modelId="{03268C9E-B074-47A2-A2DB-72E1E244515E}" type="pres">
      <dgm:prSet presAssocID="{73E05B43-37A1-402A-AC0E-9A74F8740B66}" presName="Name64" presStyleLbl="parChTrans1D3" presStyleIdx="0" presStyleCnt="2"/>
      <dgm:spPr/>
      <dgm:t>
        <a:bodyPr/>
        <a:lstStyle/>
        <a:p>
          <a:endParaRPr lang="en-US"/>
        </a:p>
      </dgm:t>
    </dgm:pt>
    <dgm:pt modelId="{CF3D4485-613C-44C0-A55C-613088B52B0F}" type="pres">
      <dgm:prSet presAssocID="{5AC98B18-403D-4CFD-9357-28DFF5DAE673}" presName="hierRoot2" presStyleCnt="0">
        <dgm:presLayoutVars>
          <dgm:hierBranch val="init"/>
        </dgm:presLayoutVars>
      </dgm:prSet>
      <dgm:spPr/>
    </dgm:pt>
    <dgm:pt modelId="{21803077-6851-4C75-A5CF-4843A389EF86}" type="pres">
      <dgm:prSet presAssocID="{5AC98B18-403D-4CFD-9357-28DFF5DAE673}" presName="rootComposite" presStyleCnt="0"/>
      <dgm:spPr/>
    </dgm:pt>
    <dgm:pt modelId="{259A4FA0-3BDC-47C3-8B87-E65BC974C580}" type="pres">
      <dgm:prSet presAssocID="{5AC98B18-403D-4CFD-9357-28DFF5DAE673}" presName="rootText" presStyleLbl="node3" presStyleIdx="0" presStyleCnt="2">
        <dgm:presLayoutVars>
          <dgm:chPref val="3"/>
        </dgm:presLayoutVars>
      </dgm:prSet>
      <dgm:spPr/>
      <dgm:t>
        <a:bodyPr/>
        <a:lstStyle/>
        <a:p>
          <a:endParaRPr lang="en-US"/>
        </a:p>
      </dgm:t>
    </dgm:pt>
    <dgm:pt modelId="{E323BF5E-0C55-4399-853C-8FEEB4D15EEA}" type="pres">
      <dgm:prSet presAssocID="{5AC98B18-403D-4CFD-9357-28DFF5DAE673}" presName="rootConnector" presStyleLbl="node3" presStyleIdx="0" presStyleCnt="2"/>
      <dgm:spPr/>
      <dgm:t>
        <a:bodyPr/>
        <a:lstStyle/>
        <a:p>
          <a:endParaRPr lang="en-US"/>
        </a:p>
      </dgm:t>
    </dgm:pt>
    <dgm:pt modelId="{CAD29AD9-DF36-4D2B-A4FB-6626F3BE8FB0}" type="pres">
      <dgm:prSet presAssocID="{5AC98B18-403D-4CFD-9357-28DFF5DAE673}" presName="hierChild4" presStyleCnt="0"/>
      <dgm:spPr/>
    </dgm:pt>
    <dgm:pt modelId="{25F08336-0508-4D53-B3A5-00D25D2A3D06}" type="pres">
      <dgm:prSet presAssocID="{5AC98B18-403D-4CFD-9357-28DFF5DAE673}" presName="hierChild5" presStyleCnt="0"/>
      <dgm:spPr/>
    </dgm:pt>
    <dgm:pt modelId="{3ADD6E60-7FD3-4E57-9BD2-6042EF9FB4C8}" type="pres">
      <dgm:prSet presAssocID="{006A0BD0-D7EF-43AC-B1D7-5A95444D57E6}" presName="Name64" presStyleLbl="parChTrans1D3" presStyleIdx="1" presStyleCnt="2"/>
      <dgm:spPr/>
      <dgm:t>
        <a:bodyPr/>
        <a:lstStyle/>
        <a:p>
          <a:endParaRPr lang="en-US"/>
        </a:p>
      </dgm:t>
    </dgm:pt>
    <dgm:pt modelId="{1C1F75EC-A89A-497E-BF95-4BD25F988CF9}" type="pres">
      <dgm:prSet presAssocID="{DD6A69EE-3EE5-4D4E-B34E-11029E8855FC}" presName="hierRoot2" presStyleCnt="0">
        <dgm:presLayoutVars>
          <dgm:hierBranch val="init"/>
        </dgm:presLayoutVars>
      </dgm:prSet>
      <dgm:spPr/>
    </dgm:pt>
    <dgm:pt modelId="{4C99E3B2-4044-4DAE-AB02-564EB01188B4}" type="pres">
      <dgm:prSet presAssocID="{DD6A69EE-3EE5-4D4E-B34E-11029E8855FC}" presName="rootComposite" presStyleCnt="0"/>
      <dgm:spPr/>
    </dgm:pt>
    <dgm:pt modelId="{B83778E3-ADEA-42F9-99B4-FFB20CE1B3AC}" type="pres">
      <dgm:prSet presAssocID="{DD6A69EE-3EE5-4D4E-B34E-11029E8855FC}" presName="rootText" presStyleLbl="node3" presStyleIdx="1" presStyleCnt="2">
        <dgm:presLayoutVars>
          <dgm:chPref val="3"/>
        </dgm:presLayoutVars>
      </dgm:prSet>
      <dgm:spPr/>
      <dgm:t>
        <a:bodyPr/>
        <a:lstStyle/>
        <a:p>
          <a:endParaRPr lang="en-US"/>
        </a:p>
      </dgm:t>
    </dgm:pt>
    <dgm:pt modelId="{DCFA937C-C878-438D-98BD-BBDC058DAC36}" type="pres">
      <dgm:prSet presAssocID="{DD6A69EE-3EE5-4D4E-B34E-11029E8855FC}" presName="rootConnector" presStyleLbl="node3" presStyleIdx="1" presStyleCnt="2"/>
      <dgm:spPr/>
      <dgm:t>
        <a:bodyPr/>
        <a:lstStyle/>
        <a:p>
          <a:endParaRPr lang="en-US"/>
        </a:p>
      </dgm:t>
    </dgm:pt>
    <dgm:pt modelId="{9CDF3573-EE94-4FB6-A2A2-8FD31DF913EF}" type="pres">
      <dgm:prSet presAssocID="{DD6A69EE-3EE5-4D4E-B34E-11029E8855FC}" presName="hierChild4" presStyleCnt="0"/>
      <dgm:spPr/>
    </dgm:pt>
    <dgm:pt modelId="{2739C839-5D44-464F-9AFA-91C00A7E93E7}" type="pres">
      <dgm:prSet presAssocID="{DD6A69EE-3EE5-4D4E-B34E-11029E8855FC}" presName="hierChild5" presStyleCnt="0"/>
      <dgm:spPr/>
    </dgm:pt>
    <dgm:pt modelId="{003F437F-D66B-493E-B22C-C43D2D3CC0D3}" type="pres">
      <dgm:prSet presAssocID="{63BAA3CC-4E46-4175-9B15-1160E8440762}" presName="hierChild5" presStyleCnt="0"/>
      <dgm:spPr/>
    </dgm:pt>
    <dgm:pt modelId="{78EFB132-AFAF-4D73-B4C7-997BA1741612}" type="pres">
      <dgm:prSet presAssocID="{ED92007F-570C-4660-8A2F-A120B5243E37}" presName="Name64" presStyleLbl="parChTrans1D2" presStyleIdx="1" presStyleCnt="2"/>
      <dgm:spPr/>
      <dgm:t>
        <a:bodyPr/>
        <a:lstStyle/>
        <a:p>
          <a:endParaRPr lang="en-US"/>
        </a:p>
      </dgm:t>
    </dgm:pt>
    <dgm:pt modelId="{49CBE814-BF29-4F13-9CD5-461245436896}" type="pres">
      <dgm:prSet presAssocID="{C7C9C619-AE8C-4442-93CD-BF51D4253584}" presName="hierRoot2" presStyleCnt="0">
        <dgm:presLayoutVars>
          <dgm:hierBranch val="init"/>
        </dgm:presLayoutVars>
      </dgm:prSet>
      <dgm:spPr/>
    </dgm:pt>
    <dgm:pt modelId="{EB2CF49E-B08D-4A2D-A147-AD5E1A3388AD}" type="pres">
      <dgm:prSet presAssocID="{C7C9C619-AE8C-4442-93CD-BF51D4253584}" presName="rootComposite" presStyleCnt="0"/>
      <dgm:spPr/>
    </dgm:pt>
    <dgm:pt modelId="{A37E1BDC-E4BF-4598-8869-184C791DC4C9}" type="pres">
      <dgm:prSet presAssocID="{C7C9C619-AE8C-4442-93CD-BF51D4253584}" presName="rootText" presStyleLbl="node2" presStyleIdx="1" presStyleCnt="2">
        <dgm:presLayoutVars>
          <dgm:chPref val="3"/>
        </dgm:presLayoutVars>
      </dgm:prSet>
      <dgm:spPr/>
      <dgm:t>
        <a:bodyPr/>
        <a:lstStyle/>
        <a:p>
          <a:endParaRPr lang="en-US"/>
        </a:p>
      </dgm:t>
    </dgm:pt>
    <dgm:pt modelId="{A59C92DF-9216-4CA0-A4A2-0AF6FCCE2F05}" type="pres">
      <dgm:prSet presAssocID="{C7C9C619-AE8C-4442-93CD-BF51D4253584}" presName="rootConnector" presStyleLbl="node2" presStyleIdx="1" presStyleCnt="2"/>
      <dgm:spPr/>
      <dgm:t>
        <a:bodyPr/>
        <a:lstStyle/>
        <a:p>
          <a:endParaRPr lang="en-US"/>
        </a:p>
      </dgm:t>
    </dgm:pt>
    <dgm:pt modelId="{62DB5497-82C8-417E-B2B6-EFF5D3ED0C24}" type="pres">
      <dgm:prSet presAssocID="{C7C9C619-AE8C-4442-93CD-BF51D4253584}" presName="hierChild4" presStyleCnt="0"/>
      <dgm:spPr/>
    </dgm:pt>
    <dgm:pt modelId="{10757A60-E635-48C9-A1CC-83BFA8A185A8}" type="pres">
      <dgm:prSet presAssocID="{C7C9C619-AE8C-4442-93CD-BF51D4253584}" presName="hierChild5" presStyleCnt="0"/>
      <dgm:spPr/>
    </dgm:pt>
    <dgm:pt modelId="{C4589C55-A2EE-4453-966E-BC46CE7DAE23}" type="pres">
      <dgm:prSet presAssocID="{FA0616E9-9AC6-482D-A97B-5F6D1603BFFC}" presName="hierChild3" presStyleCnt="0"/>
      <dgm:spPr/>
    </dgm:pt>
  </dgm:ptLst>
  <dgm:cxnLst>
    <dgm:cxn modelId="{A3A27BBB-D562-114B-B64F-D06823B8D4F8}" type="presOf" srcId="{DD6A69EE-3EE5-4D4E-B34E-11029E8855FC}" destId="{B83778E3-ADEA-42F9-99B4-FFB20CE1B3AC}" srcOrd="0" destOrd="0" presId="urn:microsoft.com/office/officeart/2009/3/layout/HorizontalOrganizationChart"/>
    <dgm:cxn modelId="{177B5A2E-2121-C142-8C94-3B50B86A8A3E}" type="presOf" srcId="{E2735867-CFEA-4D77-B9E9-6EF508D2EBFF}" destId="{6EFDB781-8E5A-4832-9479-9CFE33EF4D65}" srcOrd="0" destOrd="0" presId="urn:microsoft.com/office/officeart/2009/3/layout/HorizontalOrganizationChart"/>
    <dgm:cxn modelId="{BC6B8408-3DB6-C348-B7C2-9137E8908405}" type="presOf" srcId="{C7C9C619-AE8C-4442-93CD-BF51D4253584}" destId="{A37E1BDC-E4BF-4598-8869-184C791DC4C9}" srcOrd="0" destOrd="0" presId="urn:microsoft.com/office/officeart/2009/3/layout/HorizontalOrganizationChart"/>
    <dgm:cxn modelId="{7FE8CDF5-4CF6-504A-8189-4CCB9FFF4716}" type="presOf" srcId="{63BAA3CC-4E46-4175-9B15-1160E8440762}" destId="{D83CE256-9CC8-4FD0-AE30-7E8C4B836AEF}" srcOrd="1" destOrd="0" presId="urn:microsoft.com/office/officeart/2009/3/layout/HorizontalOrganizationChart"/>
    <dgm:cxn modelId="{E1B2F94A-16E5-41ED-8073-EB9606DFEFDE}" srcId="{63BAA3CC-4E46-4175-9B15-1160E8440762}" destId="{DD6A69EE-3EE5-4D4E-B34E-11029E8855FC}" srcOrd="1" destOrd="0" parTransId="{006A0BD0-D7EF-43AC-B1D7-5A95444D57E6}" sibTransId="{3CA542D0-77C5-4F6A-8861-06FC77282239}"/>
    <dgm:cxn modelId="{7213A74F-B6F4-234F-BBAB-5BA04937AC81}" type="presOf" srcId="{ED92007F-570C-4660-8A2F-A120B5243E37}" destId="{78EFB132-AFAF-4D73-B4C7-997BA1741612}" srcOrd="0" destOrd="0" presId="urn:microsoft.com/office/officeart/2009/3/layout/HorizontalOrganizationChart"/>
    <dgm:cxn modelId="{914953A9-182B-4036-857E-3D689DDE5425}" srcId="{FA0616E9-9AC6-482D-A97B-5F6D1603BFFC}" destId="{63BAA3CC-4E46-4175-9B15-1160E8440762}" srcOrd="0" destOrd="0" parTransId="{E2735867-CFEA-4D77-B9E9-6EF508D2EBFF}" sibTransId="{DF6E3C31-66C8-4F47-95E6-42EAB00F0D44}"/>
    <dgm:cxn modelId="{3278C3E3-6FA9-4620-B5D7-F2ACD496C6FD}" srcId="{FA0616E9-9AC6-482D-A97B-5F6D1603BFFC}" destId="{C7C9C619-AE8C-4442-93CD-BF51D4253584}" srcOrd="1" destOrd="0" parTransId="{ED92007F-570C-4660-8A2F-A120B5243E37}" sibTransId="{554A3C36-2498-468D-8E05-9E475A502B5C}"/>
    <dgm:cxn modelId="{DE1BB741-CF28-0447-B2CB-B7B5DBEE77C2}" type="presOf" srcId="{5AC98B18-403D-4CFD-9357-28DFF5DAE673}" destId="{259A4FA0-3BDC-47C3-8B87-E65BC974C580}" srcOrd="0" destOrd="0" presId="urn:microsoft.com/office/officeart/2009/3/layout/HorizontalOrganizationChart"/>
    <dgm:cxn modelId="{524B84E1-5E98-7744-89C5-FB4507FDF7EA}" type="presOf" srcId="{C7C9C619-AE8C-4442-93CD-BF51D4253584}" destId="{A59C92DF-9216-4CA0-A4A2-0AF6FCCE2F05}" srcOrd="1" destOrd="0" presId="urn:microsoft.com/office/officeart/2009/3/layout/HorizontalOrganizationChart"/>
    <dgm:cxn modelId="{9FFCCAAD-B76B-6A42-940E-9913C6538A52}" type="presOf" srcId="{73E05B43-37A1-402A-AC0E-9A74F8740B66}" destId="{03268C9E-B074-47A2-A2DB-72E1E244515E}" srcOrd="0" destOrd="0" presId="urn:microsoft.com/office/officeart/2009/3/layout/HorizontalOrganizationChart"/>
    <dgm:cxn modelId="{414D5A68-F04E-429B-9E8C-A1FF19A05D72}" srcId="{08589F0B-6E44-4F87-ACDA-FC6D79AC819E}" destId="{FA0616E9-9AC6-482D-A97B-5F6D1603BFFC}" srcOrd="0" destOrd="0" parTransId="{EA242969-1579-46F3-A35F-4136D9E8FBE3}" sibTransId="{5EB2D272-40CD-44BC-8A15-235865818987}"/>
    <dgm:cxn modelId="{7BA8739A-21E3-4B43-9085-4304DACCA7FC}" type="presOf" srcId="{63BAA3CC-4E46-4175-9B15-1160E8440762}" destId="{77B36173-AD06-4332-A245-0B5A247924C6}" srcOrd="0" destOrd="0" presId="urn:microsoft.com/office/officeart/2009/3/layout/HorizontalOrganizationChart"/>
    <dgm:cxn modelId="{F990D7C5-A00D-F04F-BE08-F6239AF2F8A8}" type="presOf" srcId="{08589F0B-6E44-4F87-ACDA-FC6D79AC819E}" destId="{9EC99436-CFD8-4164-AA2E-648B39FAF16C}" srcOrd="0" destOrd="0" presId="urn:microsoft.com/office/officeart/2009/3/layout/HorizontalOrganizationChart"/>
    <dgm:cxn modelId="{4E5C22F0-905F-EF48-B4DE-17374E6EFBBE}" type="presOf" srcId="{FA0616E9-9AC6-482D-A97B-5F6D1603BFFC}" destId="{E224E930-4232-4691-9E04-CAFAFC887FC7}" srcOrd="1" destOrd="0" presId="urn:microsoft.com/office/officeart/2009/3/layout/HorizontalOrganizationChart"/>
    <dgm:cxn modelId="{CF4F736E-AC8E-014B-BA98-DEF62D33F788}" type="presOf" srcId="{FA0616E9-9AC6-482D-A97B-5F6D1603BFFC}" destId="{2F0BE072-0329-4F76-8FE6-0A8439215F91}" srcOrd="0" destOrd="0" presId="urn:microsoft.com/office/officeart/2009/3/layout/HorizontalOrganizationChart"/>
    <dgm:cxn modelId="{1723E421-85D2-4352-94A9-F1581C39F8A3}" srcId="{63BAA3CC-4E46-4175-9B15-1160E8440762}" destId="{5AC98B18-403D-4CFD-9357-28DFF5DAE673}" srcOrd="0" destOrd="0" parTransId="{73E05B43-37A1-402A-AC0E-9A74F8740B66}" sibTransId="{8237FA9D-8FE5-4185-A216-E781E1FE3261}"/>
    <dgm:cxn modelId="{68B12473-8B3C-7048-8FB4-31B55F7C58F8}" type="presOf" srcId="{DD6A69EE-3EE5-4D4E-B34E-11029E8855FC}" destId="{DCFA937C-C878-438D-98BD-BBDC058DAC36}" srcOrd="1" destOrd="0" presId="urn:microsoft.com/office/officeart/2009/3/layout/HorizontalOrganizationChart"/>
    <dgm:cxn modelId="{3BEBC331-254D-A849-96BF-EA86A867344B}" type="presOf" srcId="{006A0BD0-D7EF-43AC-B1D7-5A95444D57E6}" destId="{3ADD6E60-7FD3-4E57-9BD2-6042EF9FB4C8}" srcOrd="0" destOrd="0" presId="urn:microsoft.com/office/officeart/2009/3/layout/HorizontalOrganizationChart"/>
    <dgm:cxn modelId="{A92F7DE2-161B-294C-A852-218313CEB25F}" type="presOf" srcId="{5AC98B18-403D-4CFD-9357-28DFF5DAE673}" destId="{E323BF5E-0C55-4399-853C-8FEEB4D15EEA}" srcOrd="1" destOrd="0" presId="urn:microsoft.com/office/officeart/2009/3/layout/HorizontalOrganizationChart"/>
    <dgm:cxn modelId="{CC9CFBD9-89FE-9B40-B700-EA1C2884372B}" type="presParOf" srcId="{9EC99436-CFD8-4164-AA2E-648B39FAF16C}" destId="{BAFA2D1F-81B2-447D-AFAA-312781C4E3BD}" srcOrd="0" destOrd="0" presId="urn:microsoft.com/office/officeart/2009/3/layout/HorizontalOrganizationChart"/>
    <dgm:cxn modelId="{6257AD47-F1E0-E245-9FC9-336BCCCC56C9}" type="presParOf" srcId="{BAFA2D1F-81B2-447D-AFAA-312781C4E3BD}" destId="{D1649298-04D3-4FFD-B7C4-9D87EC130B90}" srcOrd="0" destOrd="0" presId="urn:microsoft.com/office/officeart/2009/3/layout/HorizontalOrganizationChart"/>
    <dgm:cxn modelId="{3B6F73C4-F51A-7F43-A5F0-8559A85A1BDD}" type="presParOf" srcId="{D1649298-04D3-4FFD-B7C4-9D87EC130B90}" destId="{2F0BE072-0329-4F76-8FE6-0A8439215F91}" srcOrd="0" destOrd="0" presId="urn:microsoft.com/office/officeart/2009/3/layout/HorizontalOrganizationChart"/>
    <dgm:cxn modelId="{DE61BD5F-467D-6E47-9AA6-C894CBD90730}" type="presParOf" srcId="{D1649298-04D3-4FFD-B7C4-9D87EC130B90}" destId="{E224E930-4232-4691-9E04-CAFAFC887FC7}" srcOrd="1" destOrd="0" presId="urn:microsoft.com/office/officeart/2009/3/layout/HorizontalOrganizationChart"/>
    <dgm:cxn modelId="{E3CD27DC-CA5A-EA49-9207-4D5759016729}" type="presParOf" srcId="{BAFA2D1F-81B2-447D-AFAA-312781C4E3BD}" destId="{2624A30C-DC73-4BEC-8769-D10C9C41104F}" srcOrd="1" destOrd="0" presId="urn:microsoft.com/office/officeart/2009/3/layout/HorizontalOrganizationChart"/>
    <dgm:cxn modelId="{CE91838C-DAB1-D543-BC8E-8AA7680EF333}" type="presParOf" srcId="{2624A30C-DC73-4BEC-8769-D10C9C41104F}" destId="{6EFDB781-8E5A-4832-9479-9CFE33EF4D65}" srcOrd="0" destOrd="0" presId="urn:microsoft.com/office/officeart/2009/3/layout/HorizontalOrganizationChart"/>
    <dgm:cxn modelId="{6CC5B33E-B557-D74D-9CD5-E2D7739C92C2}" type="presParOf" srcId="{2624A30C-DC73-4BEC-8769-D10C9C41104F}" destId="{0E97C152-ADEA-4170-AEEE-2BABDA855696}" srcOrd="1" destOrd="0" presId="urn:microsoft.com/office/officeart/2009/3/layout/HorizontalOrganizationChart"/>
    <dgm:cxn modelId="{C53FC3FD-9F11-1945-973A-830DE37A06EE}" type="presParOf" srcId="{0E97C152-ADEA-4170-AEEE-2BABDA855696}" destId="{BB5005F3-82E9-42CC-966B-750478095721}" srcOrd="0" destOrd="0" presId="urn:microsoft.com/office/officeart/2009/3/layout/HorizontalOrganizationChart"/>
    <dgm:cxn modelId="{E7461187-1016-2D41-AEBF-38E028BFFD32}" type="presParOf" srcId="{BB5005F3-82E9-42CC-966B-750478095721}" destId="{77B36173-AD06-4332-A245-0B5A247924C6}" srcOrd="0" destOrd="0" presId="urn:microsoft.com/office/officeart/2009/3/layout/HorizontalOrganizationChart"/>
    <dgm:cxn modelId="{8C0D0C30-7302-D442-8BDF-E8A721538E79}" type="presParOf" srcId="{BB5005F3-82E9-42CC-966B-750478095721}" destId="{D83CE256-9CC8-4FD0-AE30-7E8C4B836AEF}" srcOrd="1" destOrd="0" presId="urn:microsoft.com/office/officeart/2009/3/layout/HorizontalOrganizationChart"/>
    <dgm:cxn modelId="{D0F5F078-22A9-C44C-B281-E718ED25BE4C}" type="presParOf" srcId="{0E97C152-ADEA-4170-AEEE-2BABDA855696}" destId="{3CC86EE8-73F4-4B20-B46B-28999BD51ED9}" srcOrd="1" destOrd="0" presId="urn:microsoft.com/office/officeart/2009/3/layout/HorizontalOrganizationChart"/>
    <dgm:cxn modelId="{AD2E0D11-9985-0746-B84F-FC4C6387BF32}" type="presParOf" srcId="{3CC86EE8-73F4-4B20-B46B-28999BD51ED9}" destId="{03268C9E-B074-47A2-A2DB-72E1E244515E}" srcOrd="0" destOrd="0" presId="urn:microsoft.com/office/officeart/2009/3/layout/HorizontalOrganizationChart"/>
    <dgm:cxn modelId="{1149AAEB-B2FE-A143-A808-BD85FBE45FAC}" type="presParOf" srcId="{3CC86EE8-73F4-4B20-B46B-28999BD51ED9}" destId="{CF3D4485-613C-44C0-A55C-613088B52B0F}" srcOrd="1" destOrd="0" presId="urn:microsoft.com/office/officeart/2009/3/layout/HorizontalOrganizationChart"/>
    <dgm:cxn modelId="{DD6D85B3-2C13-3044-A890-8ABB6004262E}" type="presParOf" srcId="{CF3D4485-613C-44C0-A55C-613088B52B0F}" destId="{21803077-6851-4C75-A5CF-4843A389EF86}" srcOrd="0" destOrd="0" presId="urn:microsoft.com/office/officeart/2009/3/layout/HorizontalOrganizationChart"/>
    <dgm:cxn modelId="{252DDC86-7056-DD42-B7F4-0886E11C4999}" type="presParOf" srcId="{21803077-6851-4C75-A5CF-4843A389EF86}" destId="{259A4FA0-3BDC-47C3-8B87-E65BC974C580}" srcOrd="0" destOrd="0" presId="urn:microsoft.com/office/officeart/2009/3/layout/HorizontalOrganizationChart"/>
    <dgm:cxn modelId="{892E67FF-2FE9-D14A-9A86-6E6EF2A5E5A5}" type="presParOf" srcId="{21803077-6851-4C75-A5CF-4843A389EF86}" destId="{E323BF5E-0C55-4399-853C-8FEEB4D15EEA}" srcOrd="1" destOrd="0" presId="urn:microsoft.com/office/officeart/2009/3/layout/HorizontalOrganizationChart"/>
    <dgm:cxn modelId="{CCD088E9-7BFB-9447-877B-5A63D7262804}" type="presParOf" srcId="{CF3D4485-613C-44C0-A55C-613088B52B0F}" destId="{CAD29AD9-DF36-4D2B-A4FB-6626F3BE8FB0}" srcOrd="1" destOrd="0" presId="urn:microsoft.com/office/officeart/2009/3/layout/HorizontalOrganizationChart"/>
    <dgm:cxn modelId="{8B1AD299-3106-FC47-8C01-F550A4A5523E}" type="presParOf" srcId="{CF3D4485-613C-44C0-A55C-613088B52B0F}" destId="{25F08336-0508-4D53-B3A5-00D25D2A3D06}" srcOrd="2" destOrd="0" presId="urn:microsoft.com/office/officeart/2009/3/layout/HorizontalOrganizationChart"/>
    <dgm:cxn modelId="{07E9AB99-C413-F942-B6DB-B5D71EFF1CAB}" type="presParOf" srcId="{3CC86EE8-73F4-4B20-B46B-28999BD51ED9}" destId="{3ADD6E60-7FD3-4E57-9BD2-6042EF9FB4C8}" srcOrd="2" destOrd="0" presId="urn:microsoft.com/office/officeart/2009/3/layout/HorizontalOrganizationChart"/>
    <dgm:cxn modelId="{3389F37B-234C-244E-9076-E42F96359427}" type="presParOf" srcId="{3CC86EE8-73F4-4B20-B46B-28999BD51ED9}" destId="{1C1F75EC-A89A-497E-BF95-4BD25F988CF9}" srcOrd="3" destOrd="0" presId="urn:microsoft.com/office/officeart/2009/3/layout/HorizontalOrganizationChart"/>
    <dgm:cxn modelId="{10440194-E816-A146-A7B0-162A4DA64D3F}" type="presParOf" srcId="{1C1F75EC-A89A-497E-BF95-4BD25F988CF9}" destId="{4C99E3B2-4044-4DAE-AB02-564EB01188B4}" srcOrd="0" destOrd="0" presId="urn:microsoft.com/office/officeart/2009/3/layout/HorizontalOrganizationChart"/>
    <dgm:cxn modelId="{3F4E396B-3173-8B43-8134-E6C436ECF604}" type="presParOf" srcId="{4C99E3B2-4044-4DAE-AB02-564EB01188B4}" destId="{B83778E3-ADEA-42F9-99B4-FFB20CE1B3AC}" srcOrd="0" destOrd="0" presId="urn:microsoft.com/office/officeart/2009/3/layout/HorizontalOrganizationChart"/>
    <dgm:cxn modelId="{5F87E92D-A228-2146-B052-267B32191E45}" type="presParOf" srcId="{4C99E3B2-4044-4DAE-AB02-564EB01188B4}" destId="{DCFA937C-C878-438D-98BD-BBDC058DAC36}" srcOrd="1" destOrd="0" presId="urn:microsoft.com/office/officeart/2009/3/layout/HorizontalOrganizationChart"/>
    <dgm:cxn modelId="{357752F9-CA46-0D4D-9F36-D369E923EE9D}" type="presParOf" srcId="{1C1F75EC-A89A-497E-BF95-4BD25F988CF9}" destId="{9CDF3573-EE94-4FB6-A2A2-8FD31DF913EF}" srcOrd="1" destOrd="0" presId="urn:microsoft.com/office/officeart/2009/3/layout/HorizontalOrganizationChart"/>
    <dgm:cxn modelId="{E551F5DD-2EE2-4643-98AC-608196886387}" type="presParOf" srcId="{1C1F75EC-A89A-497E-BF95-4BD25F988CF9}" destId="{2739C839-5D44-464F-9AFA-91C00A7E93E7}" srcOrd="2" destOrd="0" presId="urn:microsoft.com/office/officeart/2009/3/layout/HorizontalOrganizationChart"/>
    <dgm:cxn modelId="{D517B2A3-F2D1-2149-94EC-DC41DDDC7539}" type="presParOf" srcId="{0E97C152-ADEA-4170-AEEE-2BABDA855696}" destId="{003F437F-D66B-493E-B22C-C43D2D3CC0D3}" srcOrd="2" destOrd="0" presId="urn:microsoft.com/office/officeart/2009/3/layout/HorizontalOrganizationChart"/>
    <dgm:cxn modelId="{21D33488-2DDD-BA4C-B7A8-0F679C6705E6}" type="presParOf" srcId="{2624A30C-DC73-4BEC-8769-D10C9C41104F}" destId="{78EFB132-AFAF-4D73-B4C7-997BA1741612}" srcOrd="2" destOrd="0" presId="urn:microsoft.com/office/officeart/2009/3/layout/HorizontalOrganizationChart"/>
    <dgm:cxn modelId="{34CB05EE-8724-4346-909A-9795379FF855}" type="presParOf" srcId="{2624A30C-DC73-4BEC-8769-D10C9C41104F}" destId="{49CBE814-BF29-4F13-9CD5-461245436896}" srcOrd="3" destOrd="0" presId="urn:microsoft.com/office/officeart/2009/3/layout/HorizontalOrganizationChart"/>
    <dgm:cxn modelId="{AF2C48F4-CDFB-C24F-98D4-DCAEFDDA72D3}" type="presParOf" srcId="{49CBE814-BF29-4F13-9CD5-461245436896}" destId="{EB2CF49E-B08D-4A2D-A147-AD5E1A3388AD}" srcOrd="0" destOrd="0" presId="urn:microsoft.com/office/officeart/2009/3/layout/HorizontalOrganizationChart"/>
    <dgm:cxn modelId="{538F5A18-FCE1-DE4B-81C8-2E532AEAFBA9}" type="presParOf" srcId="{EB2CF49E-B08D-4A2D-A147-AD5E1A3388AD}" destId="{A37E1BDC-E4BF-4598-8869-184C791DC4C9}" srcOrd="0" destOrd="0" presId="urn:microsoft.com/office/officeart/2009/3/layout/HorizontalOrganizationChart"/>
    <dgm:cxn modelId="{B2527F15-3A86-6442-92A8-B82EBD50F3BA}" type="presParOf" srcId="{EB2CF49E-B08D-4A2D-A147-AD5E1A3388AD}" destId="{A59C92DF-9216-4CA0-A4A2-0AF6FCCE2F05}" srcOrd="1" destOrd="0" presId="urn:microsoft.com/office/officeart/2009/3/layout/HorizontalOrganizationChart"/>
    <dgm:cxn modelId="{E10C40F6-692F-5340-86CC-53EFAAD86C5B}" type="presParOf" srcId="{49CBE814-BF29-4F13-9CD5-461245436896}" destId="{62DB5497-82C8-417E-B2B6-EFF5D3ED0C24}" srcOrd="1" destOrd="0" presId="urn:microsoft.com/office/officeart/2009/3/layout/HorizontalOrganizationChart"/>
    <dgm:cxn modelId="{4B0F82DD-465F-D744-9DEC-859F925C102D}" type="presParOf" srcId="{49CBE814-BF29-4F13-9CD5-461245436896}" destId="{10757A60-E635-48C9-A1CC-83BFA8A185A8}" srcOrd="2" destOrd="0" presId="urn:microsoft.com/office/officeart/2009/3/layout/HorizontalOrganizationChart"/>
    <dgm:cxn modelId="{0A418561-8D48-924D-AD87-514DE373F547}" type="presParOf" srcId="{BAFA2D1F-81B2-447D-AFAA-312781C4E3BD}" destId="{C4589C55-A2EE-4453-966E-BC46CE7DAE23}" srcOrd="2" destOrd="0" presId="urn:microsoft.com/office/officeart/2009/3/layout/HorizontalOrganizationChar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EFB132-AFAF-4D73-B4C7-997BA1741612}">
      <dsp:nvSpPr>
        <dsp:cNvPr id="0" name=""/>
        <dsp:cNvSpPr/>
      </dsp:nvSpPr>
      <dsp:spPr>
        <a:xfrm>
          <a:off x="2779809" y="2026896"/>
          <a:ext cx="555776" cy="597459"/>
        </a:xfrm>
        <a:custGeom>
          <a:avLst/>
          <a:gdLst/>
          <a:ahLst/>
          <a:cxnLst/>
          <a:rect l="0" t="0" r="0" b="0"/>
          <a:pathLst>
            <a:path>
              <a:moveTo>
                <a:pt x="0" y="0"/>
              </a:moveTo>
              <a:lnTo>
                <a:pt x="277888" y="0"/>
              </a:lnTo>
              <a:lnTo>
                <a:pt x="277888" y="597459"/>
              </a:lnTo>
              <a:lnTo>
                <a:pt x="555776" y="59745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DD6E60-7FD3-4E57-9BD2-6042EF9FB4C8}">
      <dsp:nvSpPr>
        <dsp:cNvPr id="0" name=""/>
        <dsp:cNvSpPr/>
      </dsp:nvSpPr>
      <dsp:spPr>
        <a:xfrm>
          <a:off x="6587821" y="1492122"/>
          <a:ext cx="551579" cy="534773"/>
        </a:xfrm>
        <a:custGeom>
          <a:avLst/>
          <a:gdLst/>
          <a:ahLst/>
          <a:cxnLst/>
          <a:rect l="0" t="0" r="0" b="0"/>
          <a:pathLst>
            <a:path>
              <a:moveTo>
                <a:pt x="0" y="0"/>
              </a:moveTo>
              <a:lnTo>
                <a:pt x="273691" y="0"/>
              </a:lnTo>
              <a:lnTo>
                <a:pt x="273691" y="534773"/>
              </a:lnTo>
              <a:lnTo>
                <a:pt x="551579" y="53477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268C9E-B074-47A2-A2DB-72E1E244515E}">
      <dsp:nvSpPr>
        <dsp:cNvPr id="0" name=""/>
        <dsp:cNvSpPr/>
      </dsp:nvSpPr>
      <dsp:spPr>
        <a:xfrm>
          <a:off x="6587821" y="831977"/>
          <a:ext cx="551579" cy="660144"/>
        </a:xfrm>
        <a:custGeom>
          <a:avLst/>
          <a:gdLst/>
          <a:ahLst/>
          <a:cxnLst/>
          <a:rect l="0" t="0" r="0" b="0"/>
          <a:pathLst>
            <a:path>
              <a:moveTo>
                <a:pt x="0" y="660144"/>
              </a:moveTo>
              <a:lnTo>
                <a:pt x="273691" y="660144"/>
              </a:lnTo>
              <a:lnTo>
                <a:pt x="273691" y="0"/>
              </a:lnTo>
              <a:lnTo>
                <a:pt x="551579"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FDB781-8E5A-4832-9479-9CFE33EF4D65}">
      <dsp:nvSpPr>
        <dsp:cNvPr id="0" name=""/>
        <dsp:cNvSpPr/>
      </dsp:nvSpPr>
      <dsp:spPr>
        <a:xfrm>
          <a:off x="2779809" y="1492122"/>
          <a:ext cx="559972" cy="534773"/>
        </a:xfrm>
        <a:custGeom>
          <a:avLst/>
          <a:gdLst/>
          <a:ahLst/>
          <a:cxnLst/>
          <a:rect l="0" t="0" r="0" b="0"/>
          <a:pathLst>
            <a:path>
              <a:moveTo>
                <a:pt x="0" y="534773"/>
              </a:moveTo>
              <a:lnTo>
                <a:pt x="282084" y="534773"/>
              </a:lnTo>
              <a:lnTo>
                <a:pt x="282084" y="0"/>
              </a:lnTo>
              <a:lnTo>
                <a:pt x="55997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0BE072-0329-4F76-8FE6-0A8439215F91}">
      <dsp:nvSpPr>
        <dsp:cNvPr id="0" name=""/>
        <dsp:cNvSpPr/>
      </dsp:nvSpPr>
      <dsp:spPr>
        <a:xfrm>
          <a:off x="929" y="1603116"/>
          <a:ext cx="2778880" cy="847558"/>
        </a:xfrm>
        <a:prstGeom prst="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solidFill>
                <a:sysClr val="windowText" lastClr="000000"/>
              </a:solidFill>
            </a:rPr>
            <a:t>COVID-19 </a:t>
          </a:r>
          <a:r>
            <a:rPr lang="en-US" sz="1600" b="1" kern="1200" dirty="0">
              <a:solidFill>
                <a:sysClr val="windowText" lastClr="000000"/>
              </a:solidFill>
            </a:rPr>
            <a:t>Patients</a:t>
          </a:r>
        </a:p>
      </dsp:txBody>
      <dsp:txXfrm>
        <a:off x="929" y="1603116"/>
        <a:ext cx="2778880" cy="847558"/>
      </dsp:txXfrm>
    </dsp:sp>
    <dsp:sp modelId="{77B36173-AD06-4332-A245-0B5A247924C6}">
      <dsp:nvSpPr>
        <dsp:cNvPr id="0" name=""/>
        <dsp:cNvSpPr/>
      </dsp:nvSpPr>
      <dsp:spPr>
        <a:xfrm>
          <a:off x="3339782" y="1068342"/>
          <a:ext cx="3248038" cy="847558"/>
        </a:xfrm>
        <a:prstGeom prst="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Hospitalized patients</a:t>
          </a:r>
          <a:r>
            <a:rPr lang="en-US" sz="1600" b="1" kern="1200" baseline="0" dirty="0" smtClean="0">
              <a:solidFill>
                <a:schemeClr val="tx1"/>
              </a:solidFill>
            </a:rPr>
            <a:t> </a:t>
          </a:r>
          <a:r>
            <a:rPr lang="en-US" sz="1600" b="1" kern="1200" dirty="0" smtClean="0">
              <a:solidFill>
                <a:schemeClr val="tx1"/>
              </a:solidFill>
            </a:rPr>
            <a:t>VTE </a:t>
          </a:r>
        </a:p>
        <a:p>
          <a:pPr lvl="0" algn="ctr" defTabSz="711200">
            <a:lnSpc>
              <a:spcPct val="90000"/>
            </a:lnSpc>
            <a:spcBef>
              <a:spcPct val="0"/>
            </a:spcBef>
            <a:spcAft>
              <a:spcPct val="35000"/>
            </a:spcAft>
          </a:pPr>
          <a:r>
            <a:rPr lang="en-US" sz="1600" b="1" kern="1200" dirty="0" smtClean="0">
              <a:solidFill>
                <a:schemeClr val="tx1"/>
              </a:solidFill>
            </a:rPr>
            <a:t>21 </a:t>
          </a:r>
          <a:r>
            <a:rPr lang="en-US" sz="1600" b="1" kern="1200" dirty="0">
              <a:solidFill>
                <a:schemeClr val="tx1"/>
              </a:solidFill>
            </a:rPr>
            <a:t>%</a:t>
          </a:r>
        </a:p>
      </dsp:txBody>
      <dsp:txXfrm>
        <a:off x="3339782" y="1068342"/>
        <a:ext cx="3248038" cy="847558"/>
      </dsp:txXfrm>
    </dsp:sp>
    <dsp:sp modelId="{259A4FA0-3BDC-47C3-8B87-E65BC974C580}">
      <dsp:nvSpPr>
        <dsp:cNvPr id="0" name=""/>
        <dsp:cNvSpPr/>
      </dsp:nvSpPr>
      <dsp:spPr>
        <a:xfrm>
          <a:off x="7139401" y="408198"/>
          <a:ext cx="2778880" cy="847558"/>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ICU</a:t>
          </a:r>
          <a:r>
            <a:rPr lang="en-US" sz="1600" b="1" kern="1200" baseline="0" dirty="0" smtClean="0">
              <a:solidFill>
                <a:schemeClr val="tx1"/>
              </a:solidFill>
            </a:rPr>
            <a:t> </a:t>
          </a:r>
          <a:r>
            <a:rPr lang="en-US" sz="1600" b="1" i="0" kern="1200" dirty="0" smtClean="0">
              <a:solidFill>
                <a:schemeClr val="tx1"/>
              </a:solidFill>
            </a:rPr>
            <a:t>VTE </a:t>
          </a:r>
        </a:p>
        <a:p>
          <a:pPr lvl="0" algn="ctr" defTabSz="711200">
            <a:lnSpc>
              <a:spcPct val="90000"/>
            </a:lnSpc>
            <a:spcBef>
              <a:spcPct val="0"/>
            </a:spcBef>
            <a:spcAft>
              <a:spcPct val="35000"/>
            </a:spcAft>
          </a:pPr>
          <a:r>
            <a:rPr lang="en-US" sz="1600" b="1" kern="1200" dirty="0" smtClean="0">
              <a:solidFill>
                <a:schemeClr val="tx1"/>
              </a:solidFill>
            </a:rPr>
            <a:t>31</a:t>
          </a:r>
          <a:r>
            <a:rPr lang="en-US" sz="1600" b="1" kern="1200" dirty="0">
              <a:solidFill>
                <a:schemeClr val="tx1"/>
              </a:solidFill>
            </a:rPr>
            <a:t>%</a:t>
          </a:r>
        </a:p>
      </dsp:txBody>
      <dsp:txXfrm>
        <a:off x="7139401" y="408198"/>
        <a:ext cx="2778880" cy="847558"/>
      </dsp:txXfrm>
    </dsp:sp>
    <dsp:sp modelId="{B83778E3-ADEA-42F9-99B4-FFB20CE1B3AC}">
      <dsp:nvSpPr>
        <dsp:cNvPr id="0" name=""/>
        <dsp:cNvSpPr/>
      </dsp:nvSpPr>
      <dsp:spPr>
        <a:xfrm>
          <a:off x="7139401" y="1603116"/>
          <a:ext cx="2778880" cy="847558"/>
        </a:xfrm>
        <a:prstGeom prst="rect">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Ward</a:t>
          </a:r>
          <a:r>
            <a:rPr lang="en-US" sz="1600" b="1" kern="1200" baseline="0" dirty="0" smtClean="0">
              <a:solidFill>
                <a:schemeClr val="tx1"/>
              </a:solidFill>
            </a:rPr>
            <a:t> </a:t>
          </a:r>
          <a:r>
            <a:rPr lang="en-US" sz="1600" b="1" i="0" kern="1200" dirty="0" smtClean="0">
              <a:solidFill>
                <a:schemeClr val="tx1"/>
              </a:solidFill>
            </a:rPr>
            <a:t>VTE </a:t>
          </a:r>
        </a:p>
        <a:p>
          <a:pPr lvl="0" algn="ctr" defTabSz="711200">
            <a:lnSpc>
              <a:spcPct val="90000"/>
            </a:lnSpc>
            <a:spcBef>
              <a:spcPct val="0"/>
            </a:spcBef>
            <a:spcAft>
              <a:spcPct val="35000"/>
            </a:spcAft>
          </a:pPr>
          <a:r>
            <a:rPr lang="en-US" sz="1600" b="1" kern="1200" dirty="0" smtClean="0">
              <a:solidFill>
                <a:schemeClr val="tx1"/>
              </a:solidFill>
            </a:rPr>
            <a:t>5</a:t>
          </a:r>
          <a:r>
            <a:rPr lang="en-US" sz="1600" b="1" kern="1200" dirty="0">
              <a:solidFill>
                <a:schemeClr val="tx1"/>
              </a:solidFill>
            </a:rPr>
            <a:t>%</a:t>
          </a:r>
        </a:p>
      </dsp:txBody>
      <dsp:txXfrm>
        <a:off x="7139401" y="1603116"/>
        <a:ext cx="2778880" cy="847558"/>
      </dsp:txXfrm>
    </dsp:sp>
    <dsp:sp modelId="{A37E1BDC-E4BF-4598-8869-184C791DC4C9}">
      <dsp:nvSpPr>
        <dsp:cNvPr id="0" name=""/>
        <dsp:cNvSpPr/>
      </dsp:nvSpPr>
      <dsp:spPr>
        <a:xfrm>
          <a:off x="3335586" y="2200576"/>
          <a:ext cx="2778880" cy="847558"/>
        </a:xfrm>
        <a:prstGeom prst="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Outpatients VTE</a:t>
          </a:r>
        </a:p>
        <a:p>
          <a:pPr lvl="0" algn="ctr" defTabSz="711200">
            <a:lnSpc>
              <a:spcPct val="90000"/>
            </a:lnSpc>
            <a:spcBef>
              <a:spcPct val="0"/>
            </a:spcBef>
            <a:spcAft>
              <a:spcPct val="35000"/>
            </a:spcAft>
          </a:pPr>
          <a:r>
            <a:rPr lang="en-US" sz="1600" b="1" kern="1200" dirty="0" smtClean="0">
              <a:solidFill>
                <a:schemeClr val="tx1"/>
              </a:solidFill>
            </a:rPr>
            <a:t> 1%</a:t>
          </a:r>
          <a:endParaRPr lang="en-US" sz="1600" b="1" kern="1200" dirty="0">
            <a:solidFill>
              <a:schemeClr val="tx1"/>
            </a:solidFill>
          </a:endParaRPr>
        </a:p>
      </dsp:txBody>
      <dsp:txXfrm>
        <a:off x="3335586" y="2200576"/>
        <a:ext cx="2778880" cy="847558"/>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8CF55A-48CF-45FE-A243-8EE1F810ED2D}" type="datetimeFigureOut">
              <a:rPr lang="en-US" smtClean="0"/>
              <a:t>6/25/21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B04E1-D353-4B03-99C3-3217A2B53893}" type="slidenum">
              <a:rPr lang="en-US" smtClean="0"/>
              <a:t>‹#›</a:t>
            </a:fld>
            <a:endParaRPr lang="en-US"/>
          </a:p>
        </p:txBody>
      </p:sp>
    </p:spTree>
    <p:extLst>
      <p:ext uri="{BB962C8B-B14F-4D97-AF65-F5344CB8AC3E}">
        <p14:creationId xmlns:p14="http://schemas.microsoft.com/office/powerpoint/2010/main" val="1010618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B04E1-D353-4B03-99C3-3217A2B53893}" type="slidenum">
              <a:rPr lang="en-US" smtClean="0"/>
              <a:t>2</a:t>
            </a:fld>
            <a:endParaRPr lang="en-US"/>
          </a:p>
        </p:txBody>
      </p:sp>
    </p:spTree>
    <p:extLst>
      <p:ext uri="{BB962C8B-B14F-4D97-AF65-F5344CB8AC3E}">
        <p14:creationId xmlns:p14="http://schemas.microsoft.com/office/powerpoint/2010/main" val="236698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666666"/>
                </a:solidFill>
                <a:effectLst/>
                <a:latin typeface="Times New Roman" panose="02020603050405020304" pitchFamily="18" charset="0"/>
              </a:rPr>
              <a:t>Time to first occurrence of composite: venous thromboembolism, myocardial infarction, </a:t>
            </a:r>
            <a:r>
              <a:rPr lang="en-US" b="0" i="0" dirty="0" err="1">
                <a:solidFill>
                  <a:srgbClr val="666666"/>
                </a:solidFill>
                <a:effectLst/>
                <a:latin typeface="Times New Roman" panose="02020603050405020304" pitchFamily="18" charset="0"/>
              </a:rPr>
              <a:t>nonhemorrhagic</a:t>
            </a:r>
            <a:r>
              <a:rPr lang="en-US" b="0" i="0" dirty="0">
                <a:solidFill>
                  <a:srgbClr val="666666"/>
                </a:solidFill>
                <a:effectLst/>
                <a:latin typeface="Times New Roman" panose="02020603050405020304" pitchFamily="18" charset="0"/>
              </a:rPr>
              <a:t> stroke, and cardiovascular death up to day 45 (rivaroxaban 10 mg daily vs. placebo; intention to treat). Includes all data from randomization to day 45 (inclusive). Patients who do not have events are censored on the minimum of last visit before or on death or day 45.</a:t>
            </a:r>
            <a:endParaRPr lang="en-US" dirty="0"/>
          </a:p>
        </p:txBody>
      </p:sp>
      <p:sp>
        <p:nvSpPr>
          <p:cNvPr id="4" name="Slide Number Placeholder 3"/>
          <p:cNvSpPr>
            <a:spLocks noGrp="1"/>
          </p:cNvSpPr>
          <p:nvPr>
            <p:ph type="sldNum" sz="quarter" idx="5"/>
          </p:nvPr>
        </p:nvSpPr>
        <p:spPr/>
        <p:txBody>
          <a:bodyPr/>
          <a:lstStyle/>
          <a:p>
            <a:fld id="{DCDB04E1-D353-4B03-99C3-3217A2B53893}" type="slidenum">
              <a:rPr lang="en-US" smtClean="0"/>
              <a:t>18</a:t>
            </a:fld>
            <a:endParaRPr lang="en-US"/>
          </a:p>
        </p:txBody>
      </p:sp>
    </p:spTree>
    <p:extLst>
      <p:ext uri="{BB962C8B-B14F-4D97-AF65-F5344CB8AC3E}">
        <p14:creationId xmlns:p14="http://schemas.microsoft.com/office/powerpoint/2010/main" val="3136666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666666"/>
                </a:solidFill>
                <a:effectLst/>
                <a:latin typeface="Times New Roman" panose="02020603050405020304" pitchFamily="18" charset="0"/>
              </a:rPr>
              <a:t> Time to first occurrence of major bleeding on-treatment (rivaroxaban 10 mg daily vs. placebo; safety population). On-treatment includes all data from randomization to 2 days after the last dose of the study drug (inclusive). Subjects who do not have events are censored on the minimum of last visit before or on death, or last dose +2 days.</a:t>
            </a:r>
            <a:endParaRPr lang="en-US" dirty="0"/>
          </a:p>
        </p:txBody>
      </p:sp>
      <p:sp>
        <p:nvSpPr>
          <p:cNvPr id="4" name="Slide Number Placeholder 3"/>
          <p:cNvSpPr>
            <a:spLocks noGrp="1"/>
          </p:cNvSpPr>
          <p:nvPr>
            <p:ph type="sldNum" sz="quarter" idx="5"/>
          </p:nvPr>
        </p:nvSpPr>
        <p:spPr/>
        <p:txBody>
          <a:bodyPr/>
          <a:lstStyle/>
          <a:p>
            <a:fld id="{DCDB04E1-D353-4B03-99C3-3217A2B53893}" type="slidenum">
              <a:rPr lang="en-US" smtClean="0"/>
              <a:t>19</a:t>
            </a:fld>
            <a:endParaRPr lang="en-US"/>
          </a:p>
        </p:txBody>
      </p:sp>
    </p:spTree>
    <p:extLst>
      <p:ext uri="{BB962C8B-B14F-4D97-AF65-F5344CB8AC3E}">
        <p14:creationId xmlns:p14="http://schemas.microsoft.com/office/powerpoint/2010/main" val="32839017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B04E1-D353-4B03-99C3-3217A2B53893}" type="slidenum">
              <a:rPr lang="en-US" smtClean="0"/>
              <a:t>20</a:t>
            </a:fld>
            <a:endParaRPr lang="en-US"/>
          </a:p>
        </p:txBody>
      </p:sp>
    </p:spTree>
    <p:extLst>
      <p:ext uri="{BB962C8B-B14F-4D97-AF65-F5344CB8AC3E}">
        <p14:creationId xmlns:p14="http://schemas.microsoft.com/office/powerpoint/2010/main" val="368484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DB04E1-D353-4B03-99C3-3217A2B53893}" type="slidenum">
              <a:rPr lang="en-US" smtClean="0"/>
              <a:t>21</a:t>
            </a:fld>
            <a:endParaRPr lang="en-US"/>
          </a:p>
        </p:txBody>
      </p:sp>
    </p:spTree>
    <p:extLst>
      <p:ext uri="{BB962C8B-B14F-4D97-AF65-F5344CB8AC3E}">
        <p14:creationId xmlns:p14="http://schemas.microsoft.com/office/powerpoint/2010/main" val="2121955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15,156 patients were enrolled from 52 hospitals in 12 countries</a:t>
            </a:r>
            <a:endParaRPr lang="en-US" dirty="0"/>
          </a:p>
        </p:txBody>
      </p:sp>
      <p:sp>
        <p:nvSpPr>
          <p:cNvPr id="4" name="Slide Number Placeholder 3"/>
          <p:cNvSpPr>
            <a:spLocks noGrp="1"/>
          </p:cNvSpPr>
          <p:nvPr>
            <p:ph type="sldNum" sz="quarter" idx="5"/>
          </p:nvPr>
        </p:nvSpPr>
        <p:spPr/>
        <p:txBody>
          <a:bodyPr/>
          <a:lstStyle/>
          <a:p>
            <a:fld id="{DCDB04E1-D353-4B03-99C3-3217A2B53893}" type="slidenum">
              <a:rPr lang="en-US" smtClean="0"/>
              <a:t>26</a:t>
            </a:fld>
            <a:endParaRPr lang="en-US"/>
          </a:p>
        </p:txBody>
      </p:sp>
    </p:spTree>
    <p:extLst>
      <p:ext uri="{BB962C8B-B14F-4D97-AF65-F5344CB8AC3E}">
        <p14:creationId xmlns:p14="http://schemas.microsoft.com/office/powerpoint/2010/main" val="20771570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B04E1-D353-4B03-99C3-3217A2B53893}" type="slidenum">
              <a:rPr lang="en-US" smtClean="0"/>
              <a:t>27</a:t>
            </a:fld>
            <a:endParaRPr lang="en-US"/>
          </a:p>
        </p:txBody>
      </p:sp>
    </p:spTree>
    <p:extLst>
      <p:ext uri="{BB962C8B-B14F-4D97-AF65-F5344CB8AC3E}">
        <p14:creationId xmlns:p14="http://schemas.microsoft.com/office/powerpoint/2010/main" val="8712305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B04E1-D353-4B03-99C3-3217A2B53893}" type="slidenum">
              <a:rPr lang="en-US" smtClean="0"/>
              <a:t>28</a:t>
            </a:fld>
            <a:endParaRPr lang="en-US"/>
          </a:p>
        </p:txBody>
      </p:sp>
    </p:spTree>
    <p:extLst>
      <p:ext uri="{BB962C8B-B14F-4D97-AF65-F5344CB8AC3E}">
        <p14:creationId xmlns:p14="http://schemas.microsoft.com/office/powerpoint/2010/main" val="16456825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B04E1-D353-4B03-99C3-3217A2B53893}" type="slidenum">
              <a:rPr lang="en-US" smtClean="0"/>
              <a:t>29</a:t>
            </a:fld>
            <a:endParaRPr lang="en-US"/>
          </a:p>
        </p:txBody>
      </p:sp>
    </p:spTree>
    <p:extLst>
      <p:ext uri="{BB962C8B-B14F-4D97-AF65-F5344CB8AC3E}">
        <p14:creationId xmlns:p14="http://schemas.microsoft.com/office/powerpoint/2010/main" val="807943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DB04E1-D353-4B03-99C3-3217A2B53893}" type="slidenum">
              <a:rPr lang="en-US" smtClean="0"/>
              <a:t>32</a:t>
            </a:fld>
            <a:endParaRPr lang="en-US"/>
          </a:p>
        </p:txBody>
      </p:sp>
    </p:spTree>
    <p:extLst>
      <p:ext uri="{BB962C8B-B14F-4D97-AF65-F5344CB8AC3E}">
        <p14:creationId xmlns:p14="http://schemas.microsoft.com/office/powerpoint/2010/main" val="11145730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DB04E1-D353-4B03-99C3-3217A2B53893}" type="slidenum">
              <a:rPr lang="en-US" smtClean="0"/>
              <a:t>33</a:t>
            </a:fld>
            <a:endParaRPr lang="en-US"/>
          </a:p>
        </p:txBody>
      </p:sp>
    </p:spTree>
    <p:extLst>
      <p:ext uri="{BB962C8B-B14F-4D97-AF65-F5344CB8AC3E}">
        <p14:creationId xmlns:p14="http://schemas.microsoft.com/office/powerpoint/2010/main" val="364967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B04E1-D353-4B03-99C3-3217A2B53893}" type="slidenum">
              <a:rPr lang="en-US" smtClean="0"/>
              <a:t>3</a:t>
            </a:fld>
            <a:endParaRPr lang="en-US"/>
          </a:p>
        </p:txBody>
      </p:sp>
    </p:spTree>
    <p:extLst>
      <p:ext uri="{BB962C8B-B14F-4D97-AF65-F5344CB8AC3E}">
        <p14:creationId xmlns:p14="http://schemas.microsoft.com/office/powerpoint/2010/main" val="1761282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B04E1-D353-4B03-99C3-3217A2B53893}" type="slidenum">
              <a:rPr lang="en-US" smtClean="0"/>
              <a:t>4</a:t>
            </a:fld>
            <a:endParaRPr lang="en-US"/>
          </a:p>
        </p:txBody>
      </p:sp>
    </p:spTree>
    <p:extLst>
      <p:ext uri="{BB962C8B-B14F-4D97-AF65-F5344CB8AC3E}">
        <p14:creationId xmlns:p14="http://schemas.microsoft.com/office/powerpoint/2010/main" val="956508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B04E1-D353-4B03-99C3-3217A2B53893}" type="slidenum">
              <a:rPr lang="en-US" smtClean="0"/>
              <a:t>5</a:t>
            </a:fld>
            <a:endParaRPr lang="en-US"/>
          </a:p>
        </p:txBody>
      </p:sp>
    </p:spTree>
    <p:extLst>
      <p:ext uri="{BB962C8B-B14F-4D97-AF65-F5344CB8AC3E}">
        <p14:creationId xmlns:p14="http://schemas.microsoft.com/office/powerpoint/2010/main" val="32912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B04E1-D353-4B03-99C3-3217A2B53893}" type="slidenum">
              <a:rPr lang="en-US" smtClean="0"/>
              <a:t>7</a:t>
            </a:fld>
            <a:endParaRPr lang="en-US"/>
          </a:p>
        </p:txBody>
      </p:sp>
    </p:spTree>
    <p:extLst>
      <p:ext uri="{BB962C8B-B14F-4D97-AF65-F5344CB8AC3E}">
        <p14:creationId xmlns:p14="http://schemas.microsoft.com/office/powerpoint/2010/main" val="803559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73CF7FE0-E36E-4BD8-86CD-A7C7F77F2967}"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688697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DB04E1-D353-4B03-99C3-3217A2B53893}" type="slidenum">
              <a:rPr lang="en-US" smtClean="0"/>
              <a:t>13</a:t>
            </a:fld>
            <a:endParaRPr lang="en-US"/>
          </a:p>
        </p:txBody>
      </p:sp>
    </p:spTree>
    <p:extLst>
      <p:ext uri="{BB962C8B-B14F-4D97-AF65-F5344CB8AC3E}">
        <p14:creationId xmlns:p14="http://schemas.microsoft.com/office/powerpoint/2010/main" val="42459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DB04E1-D353-4B03-99C3-3217A2B53893}" type="slidenum">
              <a:rPr lang="en-US" smtClean="0"/>
              <a:t>14</a:t>
            </a:fld>
            <a:endParaRPr lang="en-US"/>
          </a:p>
        </p:txBody>
      </p:sp>
    </p:spTree>
    <p:extLst>
      <p:ext uri="{BB962C8B-B14F-4D97-AF65-F5344CB8AC3E}">
        <p14:creationId xmlns:p14="http://schemas.microsoft.com/office/powerpoint/2010/main" val="776932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implementation of extended </a:t>
            </a:r>
            <a:r>
              <a:rPr lang="en-US" dirty="0" err="1" smtClean="0"/>
              <a:t>thromboprophylaxis</a:t>
            </a:r>
            <a:r>
              <a:rPr lang="en-US" dirty="0" smtClean="0"/>
              <a:t> with appropriate selection of medically ill patients may reduce the health burden of nonfatal venous thromboembolism in this population.</a:t>
            </a:r>
            <a:endParaRPr lang="en-US" dirty="0"/>
          </a:p>
        </p:txBody>
      </p:sp>
      <p:sp>
        <p:nvSpPr>
          <p:cNvPr id="4" name="Slide Number Placeholder 3"/>
          <p:cNvSpPr>
            <a:spLocks noGrp="1"/>
          </p:cNvSpPr>
          <p:nvPr>
            <p:ph type="sldNum" sz="quarter" idx="10"/>
          </p:nvPr>
        </p:nvSpPr>
        <p:spPr/>
        <p:txBody>
          <a:bodyPr/>
          <a:lstStyle/>
          <a:p>
            <a:fld id="{DCDB04E1-D353-4B03-99C3-3217A2B53893}" type="slidenum">
              <a:rPr lang="en-US" smtClean="0"/>
              <a:t>17</a:t>
            </a:fld>
            <a:endParaRPr lang="en-US"/>
          </a:p>
        </p:txBody>
      </p:sp>
    </p:spTree>
    <p:extLst>
      <p:ext uri="{BB962C8B-B14F-4D97-AF65-F5344CB8AC3E}">
        <p14:creationId xmlns:p14="http://schemas.microsoft.com/office/powerpoint/2010/main" val="1618577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232E91-175C-41E3-A5AC-10354F88CCB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706D148-ECB4-4605-9EF4-DF953EA075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885704CB-AC91-482F-813A-76ECDCD75D0F}"/>
              </a:ext>
            </a:extLst>
          </p:cNvPr>
          <p:cNvSpPr>
            <a:spLocks noGrp="1"/>
          </p:cNvSpPr>
          <p:nvPr>
            <p:ph type="dt" sz="half" idx="10"/>
          </p:nvPr>
        </p:nvSpPr>
        <p:spPr/>
        <p:txBody>
          <a:bodyPr/>
          <a:lstStyle/>
          <a:p>
            <a:fld id="{BE0550A9-A76F-4415-A81B-699986B917F9}" type="datetimeFigureOut">
              <a:rPr lang="en-US" smtClean="0"/>
              <a:t>6/25/21</a:t>
            </a:fld>
            <a:endParaRPr lang="en-US"/>
          </a:p>
        </p:txBody>
      </p:sp>
      <p:sp>
        <p:nvSpPr>
          <p:cNvPr id="5" name="Footer Placeholder 4">
            <a:extLst>
              <a:ext uri="{FF2B5EF4-FFF2-40B4-BE49-F238E27FC236}">
                <a16:creationId xmlns:a16="http://schemas.microsoft.com/office/drawing/2014/main" xmlns="" id="{FD5D1E31-CF3F-4A02-BAF1-D4D3072EF9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E7B4C72-B027-49B2-8F22-E7B6A5B46AE6}"/>
              </a:ext>
            </a:extLst>
          </p:cNvPr>
          <p:cNvSpPr>
            <a:spLocks noGrp="1"/>
          </p:cNvSpPr>
          <p:nvPr>
            <p:ph type="sldNum" sz="quarter" idx="12"/>
          </p:nvPr>
        </p:nvSpPr>
        <p:spPr/>
        <p:txBody>
          <a:bodyPr/>
          <a:lstStyle/>
          <a:p>
            <a:fld id="{73778152-ADB6-4B0C-B114-C325205B2494}" type="slidenum">
              <a:rPr lang="en-US" smtClean="0"/>
              <a:t>‹#›</a:t>
            </a:fld>
            <a:endParaRPr lang="en-US"/>
          </a:p>
        </p:txBody>
      </p:sp>
    </p:spTree>
    <p:extLst>
      <p:ext uri="{BB962C8B-B14F-4D97-AF65-F5344CB8AC3E}">
        <p14:creationId xmlns:p14="http://schemas.microsoft.com/office/powerpoint/2010/main" val="3303714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CCE672-D020-4457-A8FD-D5A0418612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CC11EA5C-7B93-418B-936B-06C7B701FA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3B23CF2-CC8C-474A-8D28-B69A8E8D6933}"/>
              </a:ext>
            </a:extLst>
          </p:cNvPr>
          <p:cNvSpPr>
            <a:spLocks noGrp="1"/>
          </p:cNvSpPr>
          <p:nvPr>
            <p:ph type="dt" sz="half" idx="10"/>
          </p:nvPr>
        </p:nvSpPr>
        <p:spPr/>
        <p:txBody>
          <a:bodyPr/>
          <a:lstStyle/>
          <a:p>
            <a:fld id="{BE0550A9-A76F-4415-A81B-699986B917F9}" type="datetimeFigureOut">
              <a:rPr lang="en-US" smtClean="0"/>
              <a:t>6/25/21</a:t>
            </a:fld>
            <a:endParaRPr lang="en-US"/>
          </a:p>
        </p:txBody>
      </p:sp>
      <p:sp>
        <p:nvSpPr>
          <p:cNvPr id="5" name="Footer Placeholder 4">
            <a:extLst>
              <a:ext uri="{FF2B5EF4-FFF2-40B4-BE49-F238E27FC236}">
                <a16:creationId xmlns:a16="http://schemas.microsoft.com/office/drawing/2014/main" xmlns="" id="{E4DEE454-F088-4A70-84DE-2219FED216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7667203-4A9E-4431-825A-908F7590564B}"/>
              </a:ext>
            </a:extLst>
          </p:cNvPr>
          <p:cNvSpPr>
            <a:spLocks noGrp="1"/>
          </p:cNvSpPr>
          <p:nvPr>
            <p:ph type="sldNum" sz="quarter" idx="12"/>
          </p:nvPr>
        </p:nvSpPr>
        <p:spPr/>
        <p:txBody>
          <a:bodyPr/>
          <a:lstStyle/>
          <a:p>
            <a:fld id="{73778152-ADB6-4B0C-B114-C325205B2494}" type="slidenum">
              <a:rPr lang="en-US" smtClean="0"/>
              <a:t>‹#›</a:t>
            </a:fld>
            <a:endParaRPr lang="en-US"/>
          </a:p>
        </p:txBody>
      </p:sp>
    </p:spTree>
    <p:extLst>
      <p:ext uri="{BB962C8B-B14F-4D97-AF65-F5344CB8AC3E}">
        <p14:creationId xmlns:p14="http://schemas.microsoft.com/office/powerpoint/2010/main" val="170017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333295C-96E7-4E25-A015-CC0ADEA2F2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4B4DBCCC-D8AF-4174-9D7D-39F37C6690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BE93263-5B2E-4FBE-A109-2C492BE2BCF5}"/>
              </a:ext>
            </a:extLst>
          </p:cNvPr>
          <p:cNvSpPr>
            <a:spLocks noGrp="1"/>
          </p:cNvSpPr>
          <p:nvPr>
            <p:ph type="dt" sz="half" idx="10"/>
          </p:nvPr>
        </p:nvSpPr>
        <p:spPr/>
        <p:txBody>
          <a:bodyPr/>
          <a:lstStyle/>
          <a:p>
            <a:fld id="{BE0550A9-A76F-4415-A81B-699986B917F9}" type="datetimeFigureOut">
              <a:rPr lang="en-US" smtClean="0"/>
              <a:t>6/25/21</a:t>
            </a:fld>
            <a:endParaRPr lang="en-US"/>
          </a:p>
        </p:txBody>
      </p:sp>
      <p:sp>
        <p:nvSpPr>
          <p:cNvPr id="5" name="Footer Placeholder 4">
            <a:extLst>
              <a:ext uri="{FF2B5EF4-FFF2-40B4-BE49-F238E27FC236}">
                <a16:creationId xmlns:a16="http://schemas.microsoft.com/office/drawing/2014/main" xmlns="" id="{985D1D0B-1520-4A78-8F58-8B2ED9574A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01B56D4-6DB1-448A-9355-817DEFEB455D}"/>
              </a:ext>
            </a:extLst>
          </p:cNvPr>
          <p:cNvSpPr>
            <a:spLocks noGrp="1"/>
          </p:cNvSpPr>
          <p:nvPr>
            <p:ph type="sldNum" sz="quarter" idx="12"/>
          </p:nvPr>
        </p:nvSpPr>
        <p:spPr/>
        <p:txBody>
          <a:bodyPr/>
          <a:lstStyle/>
          <a:p>
            <a:fld id="{73778152-ADB6-4B0C-B114-C325205B2494}" type="slidenum">
              <a:rPr lang="en-US" smtClean="0"/>
              <a:t>‹#›</a:t>
            </a:fld>
            <a:endParaRPr lang="en-US"/>
          </a:p>
        </p:txBody>
      </p:sp>
    </p:spTree>
    <p:extLst>
      <p:ext uri="{BB962C8B-B14F-4D97-AF65-F5344CB8AC3E}">
        <p14:creationId xmlns:p14="http://schemas.microsoft.com/office/powerpoint/2010/main" val="3951201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17F199-1452-4AAB-8572-1A2A3C449840}" type="datetimeFigureOut">
              <a:rPr lang="en-US" smtClean="0">
                <a:solidFill>
                  <a:prstClr val="white">
                    <a:tint val="75000"/>
                  </a:prstClr>
                </a:solidFill>
              </a:rPr>
              <a:pPr/>
              <a:t>6/25/21</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6979C702-78EB-443C-A505-6FA322FEC6D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9770037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17F199-1452-4AAB-8572-1A2A3C449840}" type="datetimeFigureOut">
              <a:rPr lang="en-US" smtClean="0">
                <a:solidFill>
                  <a:prstClr val="white">
                    <a:tint val="75000"/>
                  </a:prstClr>
                </a:solidFill>
              </a:rPr>
              <a:pPr/>
              <a:t>6/25/21</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6979C702-78EB-443C-A505-6FA322FEC6D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5120979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17F199-1452-4AAB-8572-1A2A3C449840}" type="datetimeFigureOut">
              <a:rPr lang="en-US" smtClean="0">
                <a:solidFill>
                  <a:prstClr val="white">
                    <a:tint val="75000"/>
                  </a:prstClr>
                </a:solidFill>
              </a:rPr>
              <a:pPr/>
              <a:t>6/25/21</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6979C702-78EB-443C-A505-6FA322FEC6D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694502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17F199-1452-4AAB-8572-1A2A3C449840}" type="datetimeFigureOut">
              <a:rPr lang="en-US" smtClean="0">
                <a:solidFill>
                  <a:prstClr val="white">
                    <a:tint val="75000"/>
                  </a:prstClr>
                </a:solidFill>
              </a:rPr>
              <a:pPr/>
              <a:t>6/25/21</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6979C702-78EB-443C-A505-6FA322FEC6D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099474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17F199-1452-4AAB-8572-1A2A3C449840}" type="datetimeFigureOut">
              <a:rPr lang="en-US" smtClean="0">
                <a:solidFill>
                  <a:prstClr val="white">
                    <a:tint val="75000"/>
                  </a:prstClr>
                </a:solidFill>
              </a:rPr>
              <a:pPr/>
              <a:t>6/25/21</a:t>
            </a:fld>
            <a:endParaRPr lang="en-US" dirty="0">
              <a:solidFill>
                <a:prstClr val="white">
                  <a:tint val="75000"/>
                </a:prstClr>
              </a:solidFill>
            </a:endParaRPr>
          </a:p>
        </p:txBody>
      </p:sp>
      <p:sp>
        <p:nvSpPr>
          <p:cNvPr id="8" name="Footer Placeholder 7"/>
          <p:cNvSpPr>
            <a:spLocks noGrp="1"/>
          </p:cNvSpPr>
          <p:nvPr>
            <p:ph type="ftr" sz="quarter" idx="11"/>
          </p:nvPr>
        </p:nvSpPr>
        <p:spPr/>
        <p:txBody>
          <a:bodyPr/>
          <a:lstStyle/>
          <a:p>
            <a:endParaRPr lang="en-US" dirty="0">
              <a:solidFill>
                <a:prstClr val="white">
                  <a:tint val="75000"/>
                </a:prstClr>
              </a:solidFill>
            </a:endParaRPr>
          </a:p>
        </p:txBody>
      </p:sp>
      <p:sp>
        <p:nvSpPr>
          <p:cNvPr id="9" name="Slide Number Placeholder 8"/>
          <p:cNvSpPr>
            <a:spLocks noGrp="1"/>
          </p:cNvSpPr>
          <p:nvPr>
            <p:ph type="sldNum" sz="quarter" idx="12"/>
          </p:nvPr>
        </p:nvSpPr>
        <p:spPr/>
        <p:txBody>
          <a:bodyPr/>
          <a:lstStyle/>
          <a:p>
            <a:fld id="{6979C702-78EB-443C-A505-6FA322FEC6D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0973598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17F199-1452-4AAB-8572-1A2A3C449840}" type="datetimeFigureOut">
              <a:rPr lang="en-US" smtClean="0">
                <a:solidFill>
                  <a:prstClr val="white">
                    <a:tint val="75000"/>
                  </a:prstClr>
                </a:solidFill>
              </a:rPr>
              <a:pPr/>
              <a:t>6/25/21</a:t>
            </a:fld>
            <a:endParaRPr lang="en-US" dirty="0">
              <a:solidFill>
                <a:prstClr val="white">
                  <a:tint val="75000"/>
                </a:prstClr>
              </a:solidFill>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endParaRPr>
          </a:p>
        </p:txBody>
      </p:sp>
      <p:sp>
        <p:nvSpPr>
          <p:cNvPr id="5" name="Slide Number Placeholder 4"/>
          <p:cNvSpPr>
            <a:spLocks noGrp="1"/>
          </p:cNvSpPr>
          <p:nvPr>
            <p:ph type="sldNum" sz="quarter" idx="12"/>
          </p:nvPr>
        </p:nvSpPr>
        <p:spPr/>
        <p:txBody>
          <a:bodyPr/>
          <a:lstStyle/>
          <a:p>
            <a:fld id="{6979C702-78EB-443C-A505-6FA322FEC6D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464358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17F199-1452-4AAB-8572-1A2A3C449840}" type="datetimeFigureOut">
              <a:rPr lang="en-US" smtClean="0">
                <a:solidFill>
                  <a:prstClr val="white">
                    <a:tint val="75000"/>
                  </a:prstClr>
                </a:solidFill>
              </a:rPr>
              <a:pPr/>
              <a:t>6/25/21</a:t>
            </a:fld>
            <a:endParaRPr lang="en-US" dirty="0">
              <a:solidFill>
                <a:prstClr val="white">
                  <a:tint val="75000"/>
                </a:prstClr>
              </a:solidFill>
            </a:endParaRPr>
          </a:p>
        </p:txBody>
      </p:sp>
      <p:sp>
        <p:nvSpPr>
          <p:cNvPr id="3" name="Footer Placeholder 2"/>
          <p:cNvSpPr>
            <a:spLocks noGrp="1"/>
          </p:cNvSpPr>
          <p:nvPr>
            <p:ph type="ftr" sz="quarter" idx="11"/>
          </p:nvPr>
        </p:nvSpPr>
        <p:spPr/>
        <p:txBody>
          <a:bodyPr/>
          <a:lstStyle/>
          <a:p>
            <a:endParaRPr lang="en-US" dirty="0">
              <a:solidFill>
                <a:prstClr val="white">
                  <a:tint val="75000"/>
                </a:prstClr>
              </a:solidFill>
            </a:endParaRPr>
          </a:p>
        </p:txBody>
      </p:sp>
      <p:sp>
        <p:nvSpPr>
          <p:cNvPr id="4" name="Slide Number Placeholder 3"/>
          <p:cNvSpPr>
            <a:spLocks noGrp="1"/>
          </p:cNvSpPr>
          <p:nvPr>
            <p:ph type="sldNum" sz="quarter" idx="12"/>
          </p:nvPr>
        </p:nvSpPr>
        <p:spPr/>
        <p:txBody>
          <a:bodyPr/>
          <a:lstStyle/>
          <a:p>
            <a:fld id="{6979C702-78EB-443C-A505-6FA322FEC6D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906759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17F199-1452-4AAB-8572-1A2A3C449840}" type="datetimeFigureOut">
              <a:rPr lang="en-US" smtClean="0">
                <a:solidFill>
                  <a:prstClr val="white">
                    <a:tint val="75000"/>
                  </a:prstClr>
                </a:solidFill>
              </a:rPr>
              <a:pPr/>
              <a:t>6/25/21</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6979C702-78EB-443C-A505-6FA322FEC6D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463596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8F5508-56F1-4EF0-A5AA-7711A434CD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821579B-3C3B-4420-A533-EB3CB4F432A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248BBD5-A127-41C5-A82D-8F18F5394461}"/>
              </a:ext>
            </a:extLst>
          </p:cNvPr>
          <p:cNvSpPr>
            <a:spLocks noGrp="1"/>
          </p:cNvSpPr>
          <p:nvPr>
            <p:ph type="dt" sz="half" idx="10"/>
          </p:nvPr>
        </p:nvSpPr>
        <p:spPr/>
        <p:txBody>
          <a:bodyPr/>
          <a:lstStyle/>
          <a:p>
            <a:fld id="{BE0550A9-A76F-4415-A81B-699986B917F9}" type="datetimeFigureOut">
              <a:rPr lang="en-US" smtClean="0"/>
              <a:t>6/25/21</a:t>
            </a:fld>
            <a:endParaRPr lang="en-US"/>
          </a:p>
        </p:txBody>
      </p:sp>
      <p:sp>
        <p:nvSpPr>
          <p:cNvPr id="5" name="Footer Placeholder 4">
            <a:extLst>
              <a:ext uri="{FF2B5EF4-FFF2-40B4-BE49-F238E27FC236}">
                <a16:creationId xmlns:a16="http://schemas.microsoft.com/office/drawing/2014/main" xmlns="" id="{F7C9ECBB-F750-4764-8BB8-1004D4C2B2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5EB73F6-AD04-4BA6-A069-1A85467F8718}"/>
              </a:ext>
            </a:extLst>
          </p:cNvPr>
          <p:cNvSpPr>
            <a:spLocks noGrp="1"/>
          </p:cNvSpPr>
          <p:nvPr>
            <p:ph type="sldNum" sz="quarter" idx="12"/>
          </p:nvPr>
        </p:nvSpPr>
        <p:spPr/>
        <p:txBody>
          <a:bodyPr/>
          <a:lstStyle/>
          <a:p>
            <a:fld id="{73778152-ADB6-4B0C-B114-C325205B2494}" type="slidenum">
              <a:rPr lang="en-US" smtClean="0"/>
              <a:t>‹#›</a:t>
            </a:fld>
            <a:endParaRPr lang="en-US"/>
          </a:p>
        </p:txBody>
      </p:sp>
    </p:spTree>
    <p:extLst>
      <p:ext uri="{BB962C8B-B14F-4D97-AF65-F5344CB8AC3E}">
        <p14:creationId xmlns:p14="http://schemas.microsoft.com/office/powerpoint/2010/main" val="34623278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17F199-1452-4AAB-8572-1A2A3C449840}" type="datetimeFigureOut">
              <a:rPr lang="en-US" smtClean="0">
                <a:solidFill>
                  <a:prstClr val="white">
                    <a:tint val="75000"/>
                  </a:prstClr>
                </a:solidFill>
              </a:rPr>
              <a:pPr/>
              <a:t>6/25/21</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6979C702-78EB-443C-A505-6FA322FEC6D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949435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17F199-1452-4AAB-8572-1A2A3C449840}" type="datetimeFigureOut">
              <a:rPr lang="en-US" smtClean="0">
                <a:solidFill>
                  <a:prstClr val="white">
                    <a:tint val="75000"/>
                  </a:prstClr>
                </a:solidFill>
              </a:rPr>
              <a:pPr/>
              <a:t>6/25/21</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6979C702-78EB-443C-A505-6FA322FEC6D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5120670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17F199-1452-4AAB-8572-1A2A3C449840}" type="datetimeFigureOut">
              <a:rPr lang="en-US" smtClean="0">
                <a:solidFill>
                  <a:prstClr val="white">
                    <a:tint val="75000"/>
                  </a:prstClr>
                </a:solidFill>
              </a:rPr>
              <a:pPr/>
              <a:t>6/25/21</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6979C702-78EB-443C-A505-6FA322FEC6D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9583292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Rectangle 6"/>
          <p:cNvSpPr>
            <a:spLocks noGrp="1" noChangeArrowheads="1"/>
          </p:cNvSpPr>
          <p:nvPr>
            <p:ph type="sldNum" sz="quarter" idx="4"/>
          </p:nvPr>
        </p:nvSpPr>
        <p:spPr>
          <a:xfrm>
            <a:off x="11637434" y="1"/>
            <a:ext cx="554567" cy="279175"/>
          </a:xfrm>
          <a:prstGeom prst="rect">
            <a:avLst/>
          </a:prstGeom>
        </p:spPr>
        <p:txBody>
          <a:bodyPr/>
          <a:lstStyle>
            <a:lvl1pPr algn="r">
              <a:defRPr sz="1100"/>
            </a:lvl1pPr>
          </a:lstStyle>
          <a:p>
            <a:pPr>
              <a:defRPr/>
            </a:pPr>
            <a:fld id="{D944693A-ED78-450F-8077-AD81ADE7F911}" type="slidenum">
              <a:rPr lang="en-US" smtClean="0">
                <a:solidFill>
                  <a:prstClr val="white">
                    <a:tint val="75000"/>
                  </a:prstClr>
                </a:solidFill>
              </a:rPr>
              <a:pPr>
                <a:defRPr/>
              </a:pPr>
              <a:t>‹#›</a:t>
            </a:fld>
            <a:endParaRPr lang="en-US" dirty="0">
              <a:solidFill>
                <a:prstClr val="white">
                  <a:tint val="75000"/>
                </a:prstClr>
              </a:solidFill>
            </a:endParaRPr>
          </a:p>
        </p:txBody>
      </p:sp>
    </p:spTree>
    <p:extLst>
      <p:ext uri="{BB962C8B-B14F-4D97-AF65-F5344CB8AC3E}">
        <p14:creationId xmlns:p14="http://schemas.microsoft.com/office/powerpoint/2010/main" val="284763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4CC934-487C-4885-B218-7BDB7D753F0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B9C0293-DBB3-406E-B2D4-39BFD3D7EB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FF0BF55A-D534-4D42-B5CF-143261571E73}"/>
              </a:ext>
            </a:extLst>
          </p:cNvPr>
          <p:cNvSpPr>
            <a:spLocks noGrp="1"/>
          </p:cNvSpPr>
          <p:nvPr>
            <p:ph type="dt" sz="half" idx="10"/>
          </p:nvPr>
        </p:nvSpPr>
        <p:spPr/>
        <p:txBody>
          <a:bodyPr/>
          <a:lstStyle/>
          <a:p>
            <a:fld id="{BE0550A9-A76F-4415-A81B-699986B917F9}" type="datetimeFigureOut">
              <a:rPr lang="en-US" smtClean="0"/>
              <a:t>6/25/21</a:t>
            </a:fld>
            <a:endParaRPr lang="en-US"/>
          </a:p>
        </p:txBody>
      </p:sp>
      <p:sp>
        <p:nvSpPr>
          <p:cNvPr id="5" name="Footer Placeholder 4">
            <a:extLst>
              <a:ext uri="{FF2B5EF4-FFF2-40B4-BE49-F238E27FC236}">
                <a16:creationId xmlns:a16="http://schemas.microsoft.com/office/drawing/2014/main" xmlns="" id="{F0DB9D2A-5F9C-4A7D-8E11-38F5AE8B10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E1DE568-8803-41EE-B5BC-05A71D0497A0}"/>
              </a:ext>
            </a:extLst>
          </p:cNvPr>
          <p:cNvSpPr>
            <a:spLocks noGrp="1"/>
          </p:cNvSpPr>
          <p:nvPr>
            <p:ph type="sldNum" sz="quarter" idx="12"/>
          </p:nvPr>
        </p:nvSpPr>
        <p:spPr/>
        <p:txBody>
          <a:bodyPr/>
          <a:lstStyle/>
          <a:p>
            <a:fld id="{73778152-ADB6-4B0C-B114-C325205B2494}" type="slidenum">
              <a:rPr lang="en-US" smtClean="0"/>
              <a:t>‹#›</a:t>
            </a:fld>
            <a:endParaRPr lang="en-US"/>
          </a:p>
        </p:txBody>
      </p:sp>
    </p:spTree>
    <p:extLst>
      <p:ext uri="{BB962C8B-B14F-4D97-AF65-F5344CB8AC3E}">
        <p14:creationId xmlns:p14="http://schemas.microsoft.com/office/powerpoint/2010/main" val="1235052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F89F33-7E05-49CB-BDCF-51172BC662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AA5462F-92CA-4A77-8B68-82C2FF745A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5016EE50-A1EF-4980-80F6-2CAAA2B205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BA57DA5B-FAFA-4BFF-BF39-4B4AC82A8ABA}"/>
              </a:ext>
            </a:extLst>
          </p:cNvPr>
          <p:cNvSpPr>
            <a:spLocks noGrp="1"/>
          </p:cNvSpPr>
          <p:nvPr>
            <p:ph type="dt" sz="half" idx="10"/>
          </p:nvPr>
        </p:nvSpPr>
        <p:spPr/>
        <p:txBody>
          <a:bodyPr/>
          <a:lstStyle/>
          <a:p>
            <a:fld id="{BE0550A9-A76F-4415-A81B-699986B917F9}" type="datetimeFigureOut">
              <a:rPr lang="en-US" smtClean="0"/>
              <a:t>6/25/21</a:t>
            </a:fld>
            <a:endParaRPr lang="en-US"/>
          </a:p>
        </p:txBody>
      </p:sp>
      <p:sp>
        <p:nvSpPr>
          <p:cNvPr id="6" name="Footer Placeholder 5">
            <a:extLst>
              <a:ext uri="{FF2B5EF4-FFF2-40B4-BE49-F238E27FC236}">
                <a16:creationId xmlns:a16="http://schemas.microsoft.com/office/drawing/2014/main" xmlns="" id="{044A44FB-0CB5-4219-A202-85A4D01F46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F27844A-41CC-4D90-8AD9-86D5B7978ED8}"/>
              </a:ext>
            </a:extLst>
          </p:cNvPr>
          <p:cNvSpPr>
            <a:spLocks noGrp="1"/>
          </p:cNvSpPr>
          <p:nvPr>
            <p:ph type="sldNum" sz="quarter" idx="12"/>
          </p:nvPr>
        </p:nvSpPr>
        <p:spPr/>
        <p:txBody>
          <a:bodyPr/>
          <a:lstStyle/>
          <a:p>
            <a:fld id="{73778152-ADB6-4B0C-B114-C325205B2494}" type="slidenum">
              <a:rPr lang="en-US" smtClean="0"/>
              <a:t>‹#›</a:t>
            </a:fld>
            <a:endParaRPr lang="en-US"/>
          </a:p>
        </p:txBody>
      </p:sp>
    </p:spTree>
    <p:extLst>
      <p:ext uri="{BB962C8B-B14F-4D97-AF65-F5344CB8AC3E}">
        <p14:creationId xmlns:p14="http://schemas.microsoft.com/office/powerpoint/2010/main" val="1299152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715E8C-31F8-4AA5-9F0E-2DF393CBDF1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8BD38293-20F7-4A60-BCDC-F5E0074BA3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851E7D64-B1E3-42A6-9F36-A9E2F3D8DB9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231E9BB5-C440-44F3-B77B-153A5A6A6B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320B4FE8-1E2E-48D7-94CC-EAF39DAACD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18F4B0F7-0BFA-4FA1-AE43-C995D3D2FB58}"/>
              </a:ext>
            </a:extLst>
          </p:cNvPr>
          <p:cNvSpPr>
            <a:spLocks noGrp="1"/>
          </p:cNvSpPr>
          <p:nvPr>
            <p:ph type="dt" sz="half" idx="10"/>
          </p:nvPr>
        </p:nvSpPr>
        <p:spPr/>
        <p:txBody>
          <a:bodyPr/>
          <a:lstStyle/>
          <a:p>
            <a:fld id="{BE0550A9-A76F-4415-A81B-699986B917F9}" type="datetimeFigureOut">
              <a:rPr lang="en-US" smtClean="0"/>
              <a:t>6/25/21</a:t>
            </a:fld>
            <a:endParaRPr lang="en-US"/>
          </a:p>
        </p:txBody>
      </p:sp>
      <p:sp>
        <p:nvSpPr>
          <p:cNvPr id="8" name="Footer Placeholder 7">
            <a:extLst>
              <a:ext uri="{FF2B5EF4-FFF2-40B4-BE49-F238E27FC236}">
                <a16:creationId xmlns:a16="http://schemas.microsoft.com/office/drawing/2014/main" xmlns="" id="{FF5975F5-B2FF-4586-9974-04878E68DE0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474E26F0-1508-4F02-B47B-6EABDE79E13F}"/>
              </a:ext>
            </a:extLst>
          </p:cNvPr>
          <p:cNvSpPr>
            <a:spLocks noGrp="1"/>
          </p:cNvSpPr>
          <p:nvPr>
            <p:ph type="sldNum" sz="quarter" idx="12"/>
          </p:nvPr>
        </p:nvSpPr>
        <p:spPr/>
        <p:txBody>
          <a:bodyPr/>
          <a:lstStyle/>
          <a:p>
            <a:fld id="{73778152-ADB6-4B0C-B114-C325205B2494}" type="slidenum">
              <a:rPr lang="en-US" smtClean="0"/>
              <a:t>‹#›</a:t>
            </a:fld>
            <a:endParaRPr lang="en-US"/>
          </a:p>
        </p:txBody>
      </p:sp>
    </p:spTree>
    <p:extLst>
      <p:ext uri="{BB962C8B-B14F-4D97-AF65-F5344CB8AC3E}">
        <p14:creationId xmlns:p14="http://schemas.microsoft.com/office/powerpoint/2010/main" val="1595384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4A7D81-ADFC-42BF-963F-3A0875EA36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F1C143EF-3F90-427C-A188-378157CDCB49}"/>
              </a:ext>
            </a:extLst>
          </p:cNvPr>
          <p:cNvSpPr>
            <a:spLocks noGrp="1"/>
          </p:cNvSpPr>
          <p:nvPr>
            <p:ph type="dt" sz="half" idx="10"/>
          </p:nvPr>
        </p:nvSpPr>
        <p:spPr/>
        <p:txBody>
          <a:bodyPr/>
          <a:lstStyle/>
          <a:p>
            <a:fld id="{BE0550A9-A76F-4415-A81B-699986B917F9}" type="datetimeFigureOut">
              <a:rPr lang="en-US" smtClean="0"/>
              <a:t>6/25/21</a:t>
            </a:fld>
            <a:endParaRPr lang="en-US"/>
          </a:p>
        </p:txBody>
      </p:sp>
      <p:sp>
        <p:nvSpPr>
          <p:cNvPr id="4" name="Footer Placeholder 3">
            <a:extLst>
              <a:ext uri="{FF2B5EF4-FFF2-40B4-BE49-F238E27FC236}">
                <a16:creationId xmlns:a16="http://schemas.microsoft.com/office/drawing/2014/main" xmlns="" id="{E24DDE1B-0391-4E28-B411-AA21348F8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03808600-3021-439A-8382-26844112676D}"/>
              </a:ext>
            </a:extLst>
          </p:cNvPr>
          <p:cNvSpPr>
            <a:spLocks noGrp="1"/>
          </p:cNvSpPr>
          <p:nvPr>
            <p:ph type="sldNum" sz="quarter" idx="12"/>
          </p:nvPr>
        </p:nvSpPr>
        <p:spPr/>
        <p:txBody>
          <a:bodyPr/>
          <a:lstStyle/>
          <a:p>
            <a:fld id="{73778152-ADB6-4B0C-B114-C325205B2494}" type="slidenum">
              <a:rPr lang="en-US" smtClean="0"/>
              <a:t>‹#›</a:t>
            </a:fld>
            <a:endParaRPr lang="en-US"/>
          </a:p>
        </p:txBody>
      </p:sp>
    </p:spTree>
    <p:extLst>
      <p:ext uri="{BB962C8B-B14F-4D97-AF65-F5344CB8AC3E}">
        <p14:creationId xmlns:p14="http://schemas.microsoft.com/office/powerpoint/2010/main" val="148080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723DB1D-69E3-41C7-8DFC-7FD10B41D0C2}"/>
              </a:ext>
            </a:extLst>
          </p:cNvPr>
          <p:cNvSpPr>
            <a:spLocks noGrp="1"/>
          </p:cNvSpPr>
          <p:nvPr>
            <p:ph type="dt" sz="half" idx="10"/>
          </p:nvPr>
        </p:nvSpPr>
        <p:spPr/>
        <p:txBody>
          <a:bodyPr/>
          <a:lstStyle/>
          <a:p>
            <a:fld id="{BE0550A9-A76F-4415-A81B-699986B917F9}" type="datetimeFigureOut">
              <a:rPr lang="en-US" smtClean="0"/>
              <a:t>6/25/21</a:t>
            </a:fld>
            <a:endParaRPr lang="en-US"/>
          </a:p>
        </p:txBody>
      </p:sp>
      <p:sp>
        <p:nvSpPr>
          <p:cNvPr id="3" name="Footer Placeholder 2">
            <a:extLst>
              <a:ext uri="{FF2B5EF4-FFF2-40B4-BE49-F238E27FC236}">
                <a16:creationId xmlns:a16="http://schemas.microsoft.com/office/drawing/2014/main" xmlns="" id="{ED6E9CBC-F1A6-467C-A28F-FCCC3E4B9C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D4FC740-816E-4D54-92B4-006EDC03C5A1}"/>
              </a:ext>
            </a:extLst>
          </p:cNvPr>
          <p:cNvSpPr>
            <a:spLocks noGrp="1"/>
          </p:cNvSpPr>
          <p:nvPr>
            <p:ph type="sldNum" sz="quarter" idx="12"/>
          </p:nvPr>
        </p:nvSpPr>
        <p:spPr/>
        <p:txBody>
          <a:bodyPr/>
          <a:lstStyle/>
          <a:p>
            <a:fld id="{73778152-ADB6-4B0C-B114-C325205B2494}" type="slidenum">
              <a:rPr lang="en-US" smtClean="0"/>
              <a:t>‹#›</a:t>
            </a:fld>
            <a:endParaRPr lang="en-US"/>
          </a:p>
        </p:txBody>
      </p:sp>
    </p:spTree>
    <p:extLst>
      <p:ext uri="{BB962C8B-B14F-4D97-AF65-F5344CB8AC3E}">
        <p14:creationId xmlns:p14="http://schemas.microsoft.com/office/powerpoint/2010/main" val="922335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217E23-BEAF-445A-A8C3-16EB5DDD10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83F50F8D-ACC7-49D0-989D-E725816525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C35BF50-42D9-4782-9236-F1C7DFB2EC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7A477C7-3CC0-4347-8202-3A4E7FB82850}"/>
              </a:ext>
            </a:extLst>
          </p:cNvPr>
          <p:cNvSpPr>
            <a:spLocks noGrp="1"/>
          </p:cNvSpPr>
          <p:nvPr>
            <p:ph type="dt" sz="half" idx="10"/>
          </p:nvPr>
        </p:nvSpPr>
        <p:spPr/>
        <p:txBody>
          <a:bodyPr/>
          <a:lstStyle/>
          <a:p>
            <a:fld id="{BE0550A9-A76F-4415-A81B-699986B917F9}" type="datetimeFigureOut">
              <a:rPr lang="en-US" smtClean="0"/>
              <a:t>6/25/21</a:t>
            </a:fld>
            <a:endParaRPr lang="en-US"/>
          </a:p>
        </p:txBody>
      </p:sp>
      <p:sp>
        <p:nvSpPr>
          <p:cNvPr id="6" name="Footer Placeholder 5">
            <a:extLst>
              <a:ext uri="{FF2B5EF4-FFF2-40B4-BE49-F238E27FC236}">
                <a16:creationId xmlns:a16="http://schemas.microsoft.com/office/drawing/2014/main" xmlns="" id="{92A05C17-4988-4A6A-A850-22F94097B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B8F26BF-307E-4590-B204-55D379B37C60}"/>
              </a:ext>
            </a:extLst>
          </p:cNvPr>
          <p:cNvSpPr>
            <a:spLocks noGrp="1"/>
          </p:cNvSpPr>
          <p:nvPr>
            <p:ph type="sldNum" sz="quarter" idx="12"/>
          </p:nvPr>
        </p:nvSpPr>
        <p:spPr/>
        <p:txBody>
          <a:bodyPr/>
          <a:lstStyle/>
          <a:p>
            <a:fld id="{73778152-ADB6-4B0C-B114-C325205B2494}" type="slidenum">
              <a:rPr lang="en-US" smtClean="0"/>
              <a:t>‹#›</a:t>
            </a:fld>
            <a:endParaRPr lang="en-US"/>
          </a:p>
        </p:txBody>
      </p:sp>
    </p:spTree>
    <p:extLst>
      <p:ext uri="{BB962C8B-B14F-4D97-AF65-F5344CB8AC3E}">
        <p14:creationId xmlns:p14="http://schemas.microsoft.com/office/powerpoint/2010/main" val="1531053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B98283-8448-444E-84DE-7666147183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D59ABC54-8531-4D7F-BC90-B89198369F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6954EA92-AFE8-4790-91EE-30CF6D2C94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D81B082-260E-4ED1-A517-AF8D7C171448}"/>
              </a:ext>
            </a:extLst>
          </p:cNvPr>
          <p:cNvSpPr>
            <a:spLocks noGrp="1"/>
          </p:cNvSpPr>
          <p:nvPr>
            <p:ph type="dt" sz="half" idx="10"/>
          </p:nvPr>
        </p:nvSpPr>
        <p:spPr/>
        <p:txBody>
          <a:bodyPr/>
          <a:lstStyle/>
          <a:p>
            <a:fld id="{BE0550A9-A76F-4415-A81B-699986B917F9}" type="datetimeFigureOut">
              <a:rPr lang="en-US" smtClean="0"/>
              <a:t>6/25/21</a:t>
            </a:fld>
            <a:endParaRPr lang="en-US"/>
          </a:p>
        </p:txBody>
      </p:sp>
      <p:sp>
        <p:nvSpPr>
          <p:cNvPr id="6" name="Footer Placeholder 5">
            <a:extLst>
              <a:ext uri="{FF2B5EF4-FFF2-40B4-BE49-F238E27FC236}">
                <a16:creationId xmlns:a16="http://schemas.microsoft.com/office/drawing/2014/main" xmlns="" id="{6CBCFDCA-2F76-40C3-8C3B-1E0E124547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5B41FCA-3729-4CE5-89F6-CEDD29ABC697}"/>
              </a:ext>
            </a:extLst>
          </p:cNvPr>
          <p:cNvSpPr>
            <a:spLocks noGrp="1"/>
          </p:cNvSpPr>
          <p:nvPr>
            <p:ph type="sldNum" sz="quarter" idx="12"/>
          </p:nvPr>
        </p:nvSpPr>
        <p:spPr/>
        <p:txBody>
          <a:bodyPr/>
          <a:lstStyle/>
          <a:p>
            <a:fld id="{73778152-ADB6-4B0C-B114-C325205B2494}" type="slidenum">
              <a:rPr lang="en-US" smtClean="0"/>
              <a:t>‹#›</a:t>
            </a:fld>
            <a:endParaRPr lang="en-US"/>
          </a:p>
        </p:txBody>
      </p:sp>
    </p:spTree>
    <p:extLst>
      <p:ext uri="{BB962C8B-B14F-4D97-AF65-F5344CB8AC3E}">
        <p14:creationId xmlns:p14="http://schemas.microsoft.com/office/powerpoint/2010/main" val="29820829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864EF35-8AF5-48F4-B56C-88DA357AA6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1FA47401-506B-4AAE-B75F-C48ACF5B55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94D3025-2352-406F-A030-9FF65C0CD2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0550A9-A76F-4415-A81B-699986B917F9}" type="datetimeFigureOut">
              <a:rPr lang="en-US" smtClean="0"/>
              <a:t>6/25/21</a:t>
            </a:fld>
            <a:endParaRPr lang="en-US"/>
          </a:p>
        </p:txBody>
      </p:sp>
      <p:sp>
        <p:nvSpPr>
          <p:cNvPr id="5" name="Footer Placeholder 4">
            <a:extLst>
              <a:ext uri="{FF2B5EF4-FFF2-40B4-BE49-F238E27FC236}">
                <a16:creationId xmlns:a16="http://schemas.microsoft.com/office/drawing/2014/main" xmlns="" id="{52ACDFB9-2C55-445B-9035-36D278F4C4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C688E1EE-6DAD-4FD7-A3F7-792F594B8F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778152-ADB6-4B0C-B114-C325205B2494}" type="slidenum">
              <a:rPr lang="en-US" smtClean="0"/>
              <a:t>‹#›</a:t>
            </a:fld>
            <a:endParaRPr lang="en-US"/>
          </a:p>
        </p:txBody>
      </p:sp>
    </p:spTree>
    <p:extLst>
      <p:ext uri="{BB962C8B-B14F-4D97-AF65-F5344CB8AC3E}">
        <p14:creationId xmlns:p14="http://schemas.microsoft.com/office/powerpoint/2010/main" val="3983994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17F199-1452-4AAB-8572-1A2A3C449840}" type="datetimeFigureOut">
              <a:rPr lang="en-US" smtClean="0">
                <a:solidFill>
                  <a:prstClr val="white">
                    <a:tint val="75000"/>
                  </a:prstClr>
                </a:solidFill>
              </a:rPr>
              <a:pPr/>
              <a:t>6/25/21</a:t>
            </a:fld>
            <a:endParaRPr lang="en-US" dirty="0">
              <a:solidFill>
                <a:prstClr val="white">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white">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79C702-78EB-443C-A505-6FA322FEC6D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72963507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4" Type="http://schemas.microsoft.com/office/2007/relationships/hdphoto" Target="../media/hdphoto2.wdp"/><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4" Type="http://schemas.microsoft.com/office/2007/relationships/hdphoto" Target="../media/hdphoto2.wdp"/><Relationship Id="rId5" Type="http://schemas.openxmlformats.org/officeDocument/2006/relationships/image" Target="../media/image14.png"/><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xml"/><Relationship Id="rId3"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23.xml"/><Relationship Id="rId2"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xml"/><Relationship Id="rId3"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4" Type="http://schemas.microsoft.com/office/2007/relationships/hdphoto" Target="../media/hdphoto2.wdp"/><Relationship Id="rId5" Type="http://schemas.openxmlformats.org/officeDocument/2006/relationships/image" Target="../media/image18.png"/><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4" Type="http://schemas.microsoft.com/office/2007/relationships/hdphoto" Target="../media/hdphoto3.wdp"/><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chart" Target="../charts/char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4" Type="http://schemas.microsoft.com/office/2007/relationships/hdphoto" Target="../media/hdphoto4.wdp"/><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24.png"/><Relationship Id="rId5" Type="http://schemas.openxmlformats.org/officeDocument/2006/relationships/image" Target="../media/image25.pn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26.png"/><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27.png"/><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jp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jpg"/><Relationship Id="rId9"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8.jpg"/></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diagramData" Target="../diagrams/data1.xml"/><Relationship Id="rId5" Type="http://schemas.openxmlformats.org/officeDocument/2006/relationships/diagramLayout" Target="../diagrams/layout1.xml"/><Relationship Id="rId6" Type="http://schemas.openxmlformats.org/officeDocument/2006/relationships/diagramQuickStyle" Target="../diagrams/quickStyle1.xml"/><Relationship Id="rId7" Type="http://schemas.openxmlformats.org/officeDocument/2006/relationships/diagramColors" Target="../diagrams/colors1.xml"/><Relationship Id="rId8" Type="http://schemas.microsoft.com/office/2007/relationships/diagramDrawing" Target="../diagrams/drawing1.xml"/><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 Id="rId3" Type="http://schemas.openxmlformats.org/officeDocument/2006/relationships/image" Target="../media/image2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jpeg"/><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5.jpe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10.pn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4" Type="http://schemas.microsoft.com/office/2007/relationships/hdphoto" Target="../media/hdphoto1.wdp"/><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12E46F5F-75E0-4983-85F7-36BD2CD71682}"/>
              </a:ext>
            </a:extLst>
          </p:cNvPr>
          <p:cNvPicPr>
            <a:picLocks noChangeAspect="1"/>
          </p:cNvPicPr>
          <p:nvPr/>
        </p:nvPicPr>
        <p:blipFill>
          <a:blip r:embed="rId2"/>
          <a:stretch>
            <a:fillRect/>
          </a:stretch>
        </p:blipFill>
        <p:spPr>
          <a:xfrm>
            <a:off x="0" y="0"/>
            <a:ext cx="12155345" cy="6858000"/>
          </a:xfrm>
          <a:prstGeom prst="rect">
            <a:avLst/>
          </a:prstGeom>
        </p:spPr>
      </p:pic>
      <p:sp>
        <p:nvSpPr>
          <p:cNvPr id="6" name="TextBox 5">
            <a:extLst>
              <a:ext uri="{FF2B5EF4-FFF2-40B4-BE49-F238E27FC236}">
                <a16:creationId xmlns:a16="http://schemas.microsoft.com/office/drawing/2014/main" xmlns="" id="{712815CF-A6BE-4195-9F8B-4608CE05E2C9}"/>
              </a:ext>
            </a:extLst>
          </p:cNvPr>
          <p:cNvSpPr txBox="1"/>
          <p:nvPr/>
        </p:nvSpPr>
        <p:spPr>
          <a:xfrm>
            <a:off x="1143000" y="2062848"/>
            <a:ext cx="10058400" cy="1200329"/>
          </a:xfrm>
          <a:prstGeom prst="rect">
            <a:avLst/>
          </a:prstGeom>
          <a:noFill/>
        </p:spPr>
        <p:txBody>
          <a:bodyPr wrap="square">
            <a:spAutoFit/>
          </a:bodyPr>
          <a:lstStyle/>
          <a:p>
            <a:pPr algn="ctr"/>
            <a:r>
              <a:rPr lang="en-US" sz="3600" b="1" i="0" dirty="0">
                <a:ln w="0"/>
                <a:solidFill>
                  <a:srgbClr val="002060"/>
                </a:solidFill>
                <a:effectLst>
                  <a:reflection blurRad="6350" stA="53000" endA="300" endPos="35500" dir="5400000" sy="-90000" algn="bl" rotWithShape="0"/>
                </a:effectLst>
                <a:latin typeface="Times New Roman" charset="0"/>
                <a:ea typeface="Times New Roman" charset="0"/>
                <a:cs typeface="Times New Roman" charset="0"/>
              </a:rPr>
              <a:t>New Paradigms of Extended </a:t>
            </a:r>
            <a:endParaRPr lang="en-US" sz="3600" b="1" i="0" dirty="0" smtClean="0">
              <a:ln w="0"/>
              <a:solidFill>
                <a:srgbClr val="002060"/>
              </a:solidFill>
              <a:effectLst>
                <a:reflection blurRad="6350" stA="53000" endA="300" endPos="35500" dir="5400000" sy="-90000" algn="bl" rotWithShape="0"/>
              </a:effectLst>
              <a:latin typeface="Times New Roman" charset="0"/>
              <a:ea typeface="Times New Roman" charset="0"/>
              <a:cs typeface="Times New Roman" charset="0"/>
            </a:endParaRPr>
          </a:p>
          <a:p>
            <a:pPr algn="ctr"/>
            <a:r>
              <a:rPr lang="en-US" sz="3600" b="1" i="0" dirty="0" err="1" smtClean="0">
                <a:ln w="0"/>
                <a:solidFill>
                  <a:srgbClr val="002060"/>
                </a:solidFill>
                <a:effectLst>
                  <a:reflection blurRad="6350" stA="53000" endA="300" endPos="35500" dir="5400000" sy="-90000" algn="bl" rotWithShape="0"/>
                </a:effectLst>
                <a:latin typeface="Times New Roman" charset="0"/>
                <a:ea typeface="Times New Roman" charset="0"/>
                <a:cs typeface="Times New Roman" charset="0"/>
              </a:rPr>
              <a:t>Thromboprophylaxis</a:t>
            </a:r>
            <a:r>
              <a:rPr lang="en-US" sz="3600" b="1" i="0" dirty="0" smtClean="0">
                <a:ln w="0"/>
                <a:solidFill>
                  <a:srgbClr val="002060"/>
                </a:solidFill>
                <a:effectLst>
                  <a:reflection blurRad="6350" stA="53000" endA="300" endPos="35500" dir="5400000" sy="-90000" algn="bl" rotWithShape="0"/>
                </a:effectLst>
                <a:latin typeface="Times New Roman" charset="0"/>
                <a:ea typeface="Times New Roman" charset="0"/>
                <a:cs typeface="Times New Roman" charset="0"/>
              </a:rPr>
              <a:t> </a:t>
            </a:r>
            <a:r>
              <a:rPr lang="en-US" sz="3600" b="1" i="0" dirty="0">
                <a:ln w="0"/>
                <a:solidFill>
                  <a:srgbClr val="002060"/>
                </a:solidFill>
                <a:effectLst>
                  <a:reflection blurRad="6350" stA="53000" endA="300" endPos="35500" dir="5400000" sy="-90000" algn="bl" rotWithShape="0"/>
                </a:effectLst>
                <a:latin typeface="Times New Roman" charset="0"/>
                <a:ea typeface="Times New Roman" charset="0"/>
                <a:cs typeface="Times New Roman" charset="0"/>
              </a:rPr>
              <a:t>in Medically Ill Patients</a:t>
            </a:r>
          </a:p>
        </p:txBody>
      </p:sp>
      <p:sp>
        <p:nvSpPr>
          <p:cNvPr id="7" name="TextBox 6"/>
          <p:cNvSpPr txBox="1"/>
          <p:nvPr/>
        </p:nvSpPr>
        <p:spPr>
          <a:xfrm>
            <a:off x="4261260" y="3861883"/>
            <a:ext cx="3422733" cy="1431161"/>
          </a:xfrm>
          <a:prstGeom prst="rect">
            <a:avLst/>
          </a:prstGeom>
          <a:noFill/>
        </p:spPr>
        <p:txBody>
          <a:bodyPr wrap="none" rtlCol="0">
            <a:spAutoFit/>
          </a:bodyPr>
          <a:lstStyle/>
          <a:p>
            <a:pPr algn="ctr">
              <a:lnSpc>
                <a:spcPct val="150000"/>
              </a:lnSpc>
            </a:pPr>
            <a:r>
              <a:rPr lang="en-US" sz="1600" b="1" dirty="0" smtClean="0">
                <a:latin typeface="Century Gothic" charset="0"/>
                <a:ea typeface="Century Gothic" charset="0"/>
                <a:cs typeface="Century Gothic" charset="0"/>
              </a:rPr>
              <a:t>Farzad Masoudkabir, MD, MPH</a:t>
            </a:r>
          </a:p>
          <a:p>
            <a:pPr algn="ctr">
              <a:lnSpc>
                <a:spcPct val="150000"/>
              </a:lnSpc>
            </a:pPr>
            <a:r>
              <a:rPr lang="en-US" sz="1400" dirty="0" smtClean="0">
                <a:latin typeface="Century Gothic" charset="0"/>
                <a:ea typeface="Century Gothic" charset="0"/>
                <a:cs typeface="Century Gothic" charset="0"/>
              </a:rPr>
              <a:t>Assistant Professor of Cardiology</a:t>
            </a:r>
          </a:p>
          <a:p>
            <a:pPr algn="ctr">
              <a:lnSpc>
                <a:spcPct val="150000"/>
              </a:lnSpc>
            </a:pPr>
            <a:r>
              <a:rPr lang="en-US" sz="1400" dirty="0" smtClean="0">
                <a:latin typeface="Century Gothic" charset="0"/>
                <a:ea typeface="Century Gothic" charset="0"/>
                <a:cs typeface="Century Gothic" charset="0"/>
              </a:rPr>
              <a:t>Tehran Heart Center</a:t>
            </a:r>
          </a:p>
          <a:p>
            <a:pPr algn="ctr">
              <a:lnSpc>
                <a:spcPct val="150000"/>
              </a:lnSpc>
            </a:pPr>
            <a:r>
              <a:rPr lang="en-US" sz="1400" dirty="0" smtClean="0">
                <a:latin typeface="Century Gothic" charset="0"/>
                <a:ea typeface="Century Gothic" charset="0"/>
                <a:cs typeface="Century Gothic" charset="0"/>
              </a:rPr>
              <a:t>Tehran University of Medical Sciences</a:t>
            </a:r>
            <a:endParaRPr lang="en-US" sz="1400" dirty="0">
              <a:latin typeface="Century Gothic" charset="0"/>
              <a:ea typeface="Century Gothic" charset="0"/>
              <a:cs typeface="Century Gothic" charset="0"/>
            </a:endParaRPr>
          </a:p>
        </p:txBody>
      </p:sp>
    </p:spTree>
    <p:extLst>
      <p:ext uri="{BB962C8B-B14F-4D97-AF65-F5344CB8AC3E}">
        <p14:creationId xmlns:p14="http://schemas.microsoft.com/office/powerpoint/2010/main" val="23112566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1" y="-293086"/>
            <a:ext cx="12192000" cy="7151086"/>
            <a:chOff x="-1" y="-293086"/>
            <a:chExt cx="12192000" cy="7151086"/>
          </a:xfrm>
        </p:grpSpPr>
        <p:pic>
          <p:nvPicPr>
            <p:cNvPr id="21" name="Picture 20">
              <a:extLst>
                <a:ext uri="{FF2B5EF4-FFF2-40B4-BE49-F238E27FC236}">
                  <a16:creationId xmlns:a16="http://schemas.microsoft.com/office/drawing/2014/main" xmlns="" id="{EB5114BE-421A-4568-90CF-B3721E759AC6}"/>
                </a:ext>
              </a:extLst>
            </p:cNvPr>
            <p:cNvPicPr>
              <a:picLocks noChangeAspect="1"/>
            </p:cNvPicPr>
            <p:nvPr/>
          </p:nvPicPr>
          <p:blipFill>
            <a:blip r:embed="rId2"/>
            <a:stretch>
              <a:fillRect/>
            </a:stretch>
          </p:blipFill>
          <p:spPr>
            <a:xfrm>
              <a:off x="-1" y="-293086"/>
              <a:ext cx="12192000" cy="7151086"/>
            </a:xfrm>
            <a:prstGeom prst="rect">
              <a:avLst/>
            </a:prstGeom>
          </p:spPr>
        </p:pic>
        <p:sp>
          <p:nvSpPr>
            <p:cNvPr id="22" name="Rectangle 21"/>
            <p:cNvSpPr/>
            <p:nvPr/>
          </p:nvSpPr>
          <p:spPr>
            <a:xfrm>
              <a:off x="7886700" y="-293086"/>
              <a:ext cx="4305299" cy="4965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xmlns="" id="{732438C8-7D26-47BB-B168-0EDFF8623F30}"/>
              </a:ext>
            </a:extLst>
          </p:cNvPr>
          <p:cNvSpPr txBox="1"/>
          <p:nvPr/>
        </p:nvSpPr>
        <p:spPr>
          <a:xfrm>
            <a:off x="1272958" y="539767"/>
            <a:ext cx="10359024" cy="523220"/>
          </a:xfrm>
          <a:prstGeom prst="rect">
            <a:avLst/>
          </a:prstGeom>
          <a:noFill/>
        </p:spPr>
        <p:txBody>
          <a:bodyPr wrap="square">
            <a:spAutoFit/>
          </a:bodyPr>
          <a:lstStyle/>
          <a:p>
            <a:pPr algn="ctr"/>
            <a:r>
              <a:rPr lang="en-US" sz="2800" b="1" dirty="0" smtClean="0">
                <a:latin typeface="Century Gothic" charset="0"/>
                <a:ea typeface="Century Gothic" charset="0"/>
                <a:cs typeface="Century Gothic" charset="0"/>
              </a:rPr>
              <a:t>EXCLAIM Trial: Enoxaparin vs. Placebo</a:t>
            </a:r>
            <a:endParaRPr lang="en-US" sz="2800" b="1" dirty="0">
              <a:latin typeface="Century Gothic" charset="0"/>
              <a:ea typeface="Century Gothic" charset="0"/>
              <a:cs typeface="Century Gothic" charset="0"/>
            </a:endParaRPr>
          </a:p>
        </p:txBody>
      </p:sp>
      <p:grpSp>
        <p:nvGrpSpPr>
          <p:cNvPr id="3" name="Group 2"/>
          <p:cNvGrpSpPr/>
          <p:nvPr/>
        </p:nvGrpSpPr>
        <p:grpSpPr>
          <a:xfrm>
            <a:off x="1400193" y="1741119"/>
            <a:ext cx="9598427" cy="3643184"/>
            <a:chOff x="1271602" y="1741119"/>
            <a:chExt cx="9598427" cy="3643184"/>
          </a:xfrm>
        </p:grpSpPr>
        <p:pic>
          <p:nvPicPr>
            <p:cNvPr id="7" name="Picture 6">
              <a:extLst>
                <a:ext uri="{FF2B5EF4-FFF2-40B4-BE49-F238E27FC236}">
                  <a16:creationId xmlns:a16="http://schemas.microsoft.com/office/drawing/2014/main" xmlns="" id="{CAF5C474-FB48-4CAA-85A7-40028C8BC682}"/>
                </a:ext>
              </a:extLst>
            </p:cNvPr>
            <p:cNvPicPr>
              <a:picLocks noChangeAspect="1"/>
            </p:cNvPicPr>
            <p:nvPr/>
          </p:nvPicPr>
          <p:blipFill rotWithShape="1">
            <a:blip r:embed="rId3">
              <a:grayscl/>
              <a:extLst>
                <a:ext uri="{BEBA8EAE-BF5A-486C-A8C5-ECC9F3942E4B}">
                  <a14:imgProps xmlns:a14="http://schemas.microsoft.com/office/drawing/2010/main">
                    <a14:imgLayer r:embed="rId4">
                      <a14:imgEffect>
                        <a14:sharpenSoften amount="100000"/>
                      </a14:imgEffect>
                    </a14:imgLayer>
                  </a14:imgProps>
                </a:ext>
              </a:extLst>
            </a:blip>
            <a:srcRect r="19984"/>
            <a:stretch/>
          </p:blipFill>
          <p:spPr>
            <a:xfrm>
              <a:off x="1676980" y="1741119"/>
              <a:ext cx="8767197" cy="3356974"/>
            </a:xfrm>
            <a:prstGeom prst="rect">
              <a:avLst/>
            </a:prstGeom>
          </p:spPr>
        </p:pic>
        <p:sp>
          <p:nvSpPr>
            <p:cNvPr id="9" name="Rectangle 8"/>
            <p:cNvSpPr/>
            <p:nvPr/>
          </p:nvSpPr>
          <p:spPr>
            <a:xfrm>
              <a:off x="1271602" y="2600325"/>
              <a:ext cx="2300287" cy="192378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charset="0"/>
                <a:buChar char="•"/>
              </a:pPr>
              <a:r>
                <a:rPr lang="en-US" sz="1600" dirty="0" smtClean="0"/>
                <a:t> 5963 patients with acute medical illness</a:t>
              </a:r>
            </a:p>
            <a:p>
              <a:pPr marL="285750" indent="-285750">
                <a:buFont typeface="Arial" charset="0"/>
                <a:buChar char="•"/>
              </a:pPr>
              <a:r>
                <a:rPr lang="en-US" sz="1600" dirty="0"/>
                <a:t>A</a:t>
              </a:r>
              <a:r>
                <a:rPr lang="en-US" sz="1600" dirty="0" smtClean="0"/>
                <a:t>ge &gt;40y </a:t>
              </a:r>
            </a:p>
            <a:p>
              <a:pPr marL="285750" indent="-285750">
                <a:buFont typeface="Arial" charset="0"/>
                <a:buChar char="•"/>
              </a:pPr>
              <a:r>
                <a:rPr lang="en-US" sz="1600" dirty="0" smtClean="0"/>
                <a:t>Reduced mobility for </a:t>
              </a:r>
              <a:r>
                <a:rPr lang="en-US" sz="1600" dirty="0" smtClean="0">
                  <a:sym typeface="Symbol" charset="2"/>
                </a:rPr>
                <a:t></a:t>
              </a:r>
              <a:r>
                <a:rPr lang="en-US" sz="1600" dirty="0" smtClean="0"/>
                <a:t>3 days before and after randomization </a:t>
              </a:r>
              <a:endParaRPr lang="en-US" sz="1600" dirty="0"/>
            </a:p>
          </p:txBody>
        </p:sp>
        <p:sp>
          <p:nvSpPr>
            <p:cNvPr id="12" name="Rectangle 11"/>
            <p:cNvSpPr/>
            <p:nvPr/>
          </p:nvSpPr>
          <p:spPr>
            <a:xfrm>
              <a:off x="4108566" y="2786062"/>
              <a:ext cx="2639322" cy="1614488"/>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All patients received Enoxaparin 40mg </a:t>
              </a:r>
              <a:r>
                <a:rPr lang="en-US" dirty="0" err="1" smtClean="0"/>
                <a:t>s.c</a:t>
              </a:r>
              <a:r>
                <a:rPr lang="en-US" dirty="0" smtClean="0"/>
                <a:t> Daily</a:t>
              </a:r>
              <a:endParaRPr lang="en-US" dirty="0"/>
            </a:p>
          </p:txBody>
        </p:sp>
        <p:sp>
          <p:nvSpPr>
            <p:cNvPr id="13" name="Rectangle 12"/>
            <p:cNvSpPr/>
            <p:nvPr/>
          </p:nvSpPr>
          <p:spPr>
            <a:xfrm>
              <a:off x="7334831" y="2786062"/>
              <a:ext cx="2577998" cy="70008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Enoxaparin 40mg </a:t>
              </a:r>
              <a:r>
                <a:rPr lang="en-US" dirty="0" err="1" smtClean="0"/>
                <a:t>s.c</a:t>
              </a:r>
              <a:r>
                <a:rPr lang="en-US" dirty="0" smtClean="0"/>
                <a:t> Daily</a:t>
              </a:r>
              <a:endParaRPr lang="en-US" dirty="0"/>
            </a:p>
          </p:txBody>
        </p:sp>
        <p:sp>
          <p:nvSpPr>
            <p:cNvPr id="14" name="Rectangle 13"/>
            <p:cNvSpPr/>
            <p:nvPr/>
          </p:nvSpPr>
          <p:spPr>
            <a:xfrm>
              <a:off x="7334831" y="3700462"/>
              <a:ext cx="2577998" cy="700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Placebo</a:t>
              </a:r>
              <a:endParaRPr lang="en-US" dirty="0"/>
            </a:p>
          </p:txBody>
        </p:sp>
        <p:sp>
          <p:nvSpPr>
            <p:cNvPr id="15" name="TextBox 14"/>
            <p:cNvSpPr txBox="1"/>
            <p:nvPr/>
          </p:nvSpPr>
          <p:spPr>
            <a:xfrm>
              <a:off x="6747888" y="4614862"/>
              <a:ext cx="828676" cy="769441"/>
            </a:xfrm>
            <a:prstGeom prst="rect">
              <a:avLst/>
            </a:prstGeom>
            <a:solidFill>
              <a:schemeClr val="bg1"/>
            </a:solidFill>
          </p:spPr>
          <p:txBody>
            <a:bodyPr wrap="square" rtlCol="0">
              <a:spAutoFit/>
            </a:bodyPr>
            <a:lstStyle/>
            <a:p>
              <a:r>
                <a:rPr lang="en-US" sz="1600" b="1" dirty="0" smtClean="0"/>
                <a:t>Day 10 </a:t>
              </a:r>
              <a:r>
                <a:rPr lang="en-US" sz="1200" b="1" dirty="0" smtClean="0">
                  <a:sym typeface="Symbol" charset="2"/>
                </a:rPr>
                <a:t> 4 days</a:t>
              </a:r>
              <a:endParaRPr lang="en-US" sz="1200" b="1" dirty="0"/>
            </a:p>
            <a:p>
              <a:endParaRPr lang="en-US" sz="1600" b="1" dirty="0"/>
            </a:p>
          </p:txBody>
        </p:sp>
        <p:sp>
          <p:nvSpPr>
            <p:cNvPr id="16" name="TextBox 15"/>
            <p:cNvSpPr txBox="1"/>
            <p:nvPr/>
          </p:nvSpPr>
          <p:spPr>
            <a:xfrm>
              <a:off x="9912829" y="4614862"/>
              <a:ext cx="957200" cy="769441"/>
            </a:xfrm>
            <a:prstGeom prst="rect">
              <a:avLst/>
            </a:prstGeom>
            <a:solidFill>
              <a:schemeClr val="bg1"/>
            </a:solidFill>
          </p:spPr>
          <p:txBody>
            <a:bodyPr wrap="square" rtlCol="0">
              <a:spAutoFit/>
            </a:bodyPr>
            <a:lstStyle/>
            <a:p>
              <a:r>
                <a:rPr lang="en-US" sz="1600" b="1" dirty="0"/>
                <a:t>Day </a:t>
              </a:r>
              <a:r>
                <a:rPr lang="en-US" sz="1600" b="1"/>
                <a:t>38 </a:t>
              </a:r>
              <a:endParaRPr lang="en-US" sz="1600" b="1" smtClean="0"/>
            </a:p>
            <a:p>
              <a:r>
                <a:rPr lang="en-US" sz="1200" b="1" dirty="0" smtClean="0">
                  <a:sym typeface="Symbol" charset="2"/>
                </a:rPr>
                <a:t> </a:t>
              </a:r>
              <a:r>
                <a:rPr lang="en-US" sz="1200" b="1" dirty="0">
                  <a:sym typeface="Symbol" charset="2"/>
                </a:rPr>
                <a:t>4 days</a:t>
              </a:r>
              <a:endParaRPr lang="en-US" sz="1200" b="1" dirty="0"/>
            </a:p>
            <a:p>
              <a:endParaRPr lang="en-US" sz="1600" b="1" dirty="0"/>
            </a:p>
          </p:txBody>
        </p:sp>
      </p:grpSp>
      <p:sp>
        <p:nvSpPr>
          <p:cNvPr id="17" name="Rectangle 16"/>
          <p:cNvSpPr/>
          <p:nvPr/>
        </p:nvSpPr>
        <p:spPr>
          <a:xfrm>
            <a:off x="103858" y="6585406"/>
            <a:ext cx="1879041" cy="246221"/>
          </a:xfrm>
          <a:prstGeom prst="rect">
            <a:avLst/>
          </a:prstGeom>
        </p:spPr>
        <p:txBody>
          <a:bodyPr wrap="none">
            <a:spAutoFit/>
          </a:bodyPr>
          <a:lstStyle/>
          <a:p>
            <a:r>
              <a:rPr lang="en-US" sz="1000" dirty="0">
                <a:latin typeface="Calibri" charset="0"/>
                <a:ea typeface="Calibri" charset="0"/>
                <a:cs typeface="Calibri" charset="0"/>
              </a:rPr>
              <a:t>Ann Intern Med. 2010;153:8-18. </a:t>
            </a:r>
            <a:endParaRPr lang="en-US" sz="2400" dirty="0">
              <a:latin typeface="Calibri" charset="0"/>
              <a:ea typeface="Calibri" charset="0"/>
              <a:cs typeface="Calibri" charset="0"/>
            </a:endParaRPr>
          </a:p>
        </p:txBody>
      </p:sp>
      <p:sp>
        <p:nvSpPr>
          <p:cNvPr id="2" name="TextBox 1"/>
          <p:cNvSpPr txBox="1"/>
          <p:nvPr/>
        </p:nvSpPr>
        <p:spPr>
          <a:xfrm>
            <a:off x="603578" y="5275554"/>
            <a:ext cx="9791463" cy="830997"/>
          </a:xfrm>
          <a:prstGeom prst="rect">
            <a:avLst/>
          </a:prstGeom>
          <a:solidFill>
            <a:srgbClr val="FFFF00"/>
          </a:solidFill>
        </p:spPr>
        <p:txBody>
          <a:bodyPr wrap="none" rtlCol="0">
            <a:spAutoFit/>
          </a:bodyPr>
          <a:lstStyle/>
          <a:p>
            <a:pPr marL="342900" indent="-342900">
              <a:lnSpc>
                <a:spcPct val="150000"/>
              </a:lnSpc>
              <a:buFont typeface="Arial" charset="0"/>
              <a:buChar char="•"/>
            </a:pPr>
            <a:r>
              <a:rPr lang="en-US" sz="1600" b="1" dirty="0" smtClean="0">
                <a:solidFill>
                  <a:srgbClr val="FF0000"/>
                </a:solidFill>
                <a:latin typeface="Century Gothic" charset="0"/>
                <a:ea typeface="Century Gothic" charset="0"/>
                <a:cs typeface="Century Gothic" charset="0"/>
              </a:rPr>
              <a:t>37% reduction</a:t>
            </a:r>
            <a:r>
              <a:rPr lang="en-US" sz="1600" b="1" dirty="0" smtClean="0">
                <a:latin typeface="Century Gothic" charset="0"/>
                <a:ea typeface="Century Gothic" charset="0"/>
                <a:cs typeface="Century Gothic" charset="0"/>
              </a:rPr>
              <a:t> (-1.5%) of asymptomatic/symptomatic </a:t>
            </a:r>
            <a:r>
              <a:rPr lang="en-US" sz="1600" b="1" dirty="0">
                <a:latin typeface="Century Gothic" charset="0"/>
                <a:ea typeface="Century Gothic" charset="0"/>
                <a:cs typeface="Century Gothic" charset="0"/>
              </a:rPr>
              <a:t>proximal </a:t>
            </a:r>
            <a:r>
              <a:rPr lang="en-US" sz="1600" b="1" dirty="0" smtClean="0">
                <a:latin typeface="Century Gothic" charset="0"/>
                <a:ea typeface="Century Gothic" charset="0"/>
                <a:cs typeface="Century Gothic" charset="0"/>
              </a:rPr>
              <a:t>DVT or symptomatic /fatal PTE</a:t>
            </a:r>
          </a:p>
          <a:p>
            <a:pPr marL="342900" indent="-342900">
              <a:lnSpc>
                <a:spcPct val="150000"/>
              </a:lnSpc>
              <a:buFont typeface="Arial" charset="0"/>
              <a:buChar char="•"/>
            </a:pPr>
            <a:r>
              <a:rPr lang="en-US" sz="1600" b="1" dirty="0" smtClean="0">
                <a:solidFill>
                  <a:srgbClr val="FF0000"/>
                </a:solidFill>
                <a:latin typeface="Century Gothic" charset="0"/>
                <a:ea typeface="Century Gothic" charset="0"/>
                <a:cs typeface="Century Gothic" charset="0"/>
              </a:rPr>
              <a:t>Significant increase </a:t>
            </a:r>
            <a:r>
              <a:rPr lang="en-US" sz="1600" b="1" dirty="0" smtClean="0">
                <a:latin typeface="Century Gothic" charset="0"/>
                <a:ea typeface="Century Gothic" charset="0"/>
                <a:cs typeface="Century Gothic" charset="0"/>
              </a:rPr>
              <a:t>in major bleeding (0.8% vs 0.3%)</a:t>
            </a:r>
            <a:endParaRPr lang="en-US" sz="1600" b="1" dirty="0">
              <a:latin typeface="Century Gothic" charset="0"/>
              <a:ea typeface="Century Gothic" charset="0"/>
              <a:cs typeface="Century Gothic" charset="0"/>
            </a:endParaRPr>
          </a:p>
        </p:txBody>
      </p:sp>
    </p:spTree>
    <p:extLst>
      <p:ext uri="{BB962C8B-B14F-4D97-AF65-F5344CB8AC3E}">
        <p14:creationId xmlns:p14="http://schemas.microsoft.com/office/powerpoint/2010/main" val="11539000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1" y="-293086"/>
            <a:ext cx="12192000" cy="7151086"/>
            <a:chOff x="-1" y="-293086"/>
            <a:chExt cx="12192000" cy="7151086"/>
          </a:xfrm>
        </p:grpSpPr>
        <p:pic>
          <p:nvPicPr>
            <p:cNvPr id="24" name="Picture 23">
              <a:extLst>
                <a:ext uri="{FF2B5EF4-FFF2-40B4-BE49-F238E27FC236}">
                  <a16:creationId xmlns:a16="http://schemas.microsoft.com/office/drawing/2014/main" xmlns="" id="{EB5114BE-421A-4568-90CF-B3721E759AC6}"/>
                </a:ext>
              </a:extLst>
            </p:cNvPr>
            <p:cNvPicPr>
              <a:picLocks noChangeAspect="1"/>
            </p:cNvPicPr>
            <p:nvPr/>
          </p:nvPicPr>
          <p:blipFill>
            <a:blip r:embed="rId2"/>
            <a:stretch>
              <a:fillRect/>
            </a:stretch>
          </p:blipFill>
          <p:spPr>
            <a:xfrm>
              <a:off x="-1" y="-293086"/>
              <a:ext cx="12192000" cy="7151086"/>
            </a:xfrm>
            <a:prstGeom prst="rect">
              <a:avLst/>
            </a:prstGeom>
          </p:spPr>
        </p:pic>
        <p:sp>
          <p:nvSpPr>
            <p:cNvPr id="25" name="Rectangle 24"/>
            <p:cNvSpPr/>
            <p:nvPr/>
          </p:nvSpPr>
          <p:spPr>
            <a:xfrm>
              <a:off x="7886700" y="-293086"/>
              <a:ext cx="4305299" cy="4965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xmlns="" id="{732438C8-7D26-47BB-B168-0EDFF8623F30}"/>
              </a:ext>
            </a:extLst>
          </p:cNvPr>
          <p:cNvSpPr txBox="1"/>
          <p:nvPr/>
        </p:nvSpPr>
        <p:spPr>
          <a:xfrm>
            <a:off x="1272958" y="682646"/>
            <a:ext cx="10359024" cy="461665"/>
          </a:xfrm>
          <a:prstGeom prst="rect">
            <a:avLst/>
          </a:prstGeom>
          <a:noFill/>
        </p:spPr>
        <p:txBody>
          <a:bodyPr wrap="square">
            <a:spAutoFit/>
          </a:bodyPr>
          <a:lstStyle/>
          <a:p>
            <a:pPr algn="ctr"/>
            <a:r>
              <a:rPr lang="en-US" sz="2400" b="1" dirty="0" smtClean="0">
                <a:latin typeface="Century Gothic" charset="0"/>
                <a:ea typeface="Century Gothic" charset="0"/>
                <a:cs typeface="Century Gothic" charset="0"/>
              </a:rPr>
              <a:t>MAGELLAN Trial: </a:t>
            </a:r>
            <a:r>
              <a:rPr lang="en-US" sz="2400" b="1" dirty="0" err="1" smtClean="0">
                <a:latin typeface="Century Gothic" charset="0"/>
                <a:ea typeface="Century Gothic" charset="0"/>
                <a:cs typeface="Century Gothic" charset="0"/>
              </a:rPr>
              <a:t>Rivaroxaban</a:t>
            </a:r>
            <a:r>
              <a:rPr lang="en-US" sz="2400" b="1" dirty="0" smtClean="0">
                <a:latin typeface="Century Gothic" charset="0"/>
                <a:ea typeface="Century Gothic" charset="0"/>
                <a:cs typeface="Century Gothic" charset="0"/>
              </a:rPr>
              <a:t> vs Enoxaparin</a:t>
            </a:r>
            <a:endParaRPr lang="en-US" sz="2000" b="1" i="1" dirty="0">
              <a:latin typeface="Century Gothic" charset="0"/>
              <a:ea typeface="Century Gothic" charset="0"/>
              <a:cs typeface="Century Gothic" charset="0"/>
            </a:endParaRPr>
          </a:p>
        </p:txBody>
      </p:sp>
      <p:grpSp>
        <p:nvGrpSpPr>
          <p:cNvPr id="5" name="Group 4"/>
          <p:cNvGrpSpPr/>
          <p:nvPr/>
        </p:nvGrpSpPr>
        <p:grpSpPr>
          <a:xfrm>
            <a:off x="514350" y="1653865"/>
            <a:ext cx="11329970" cy="3744727"/>
            <a:chOff x="1400193" y="1639576"/>
            <a:chExt cx="11329970" cy="3744727"/>
          </a:xfrm>
        </p:grpSpPr>
        <p:pic>
          <p:nvPicPr>
            <p:cNvPr id="7" name="Picture 6">
              <a:extLst>
                <a:ext uri="{FF2B5EF4-FFF2-40B4-BE49-F238E27FC236}">
                  <a16:creationId xmlns:a16="http://schemas.microsoft.com/office/drawing/2014/main" xmlns="" id="{CAF5C474-FB48-4CAA-85A7-40028C8BC682}"/>
                </a:ext>
              </a:extLst>
            </p:cNvPr>
            <p:cNvPicPr>
              <a:picLocks noChangeAspect="1"/>
            </p:cNvPicPr>
            <p:nvPr/>
          </p:nvPicPr>
          <p:blipFill rotWithShape="1">
            <a:blip r:embed="rId3">
              <a:grayscl/>
              <a:extLst>
                <a:ext uri="{BEBA8EAE-BF5A-486C-A8C5-ECC9F3942E4B}">
                  <a14:imgProps xmlns:a14="http://schemas.microsoft.com/office/drawing/2010/main">
                    <a14:imgLayer r:embed="rId4">
                      <a14:imgEffect>
                        <a14:sharpenSoften amount="100000"/>
                      </a14:imgEffect>
                    </a14:imgLayer>
                  </a14:imgProps>
                </a:ext>
              </a:extLst>
            </a:blip>
            <a:srcRect l="1" r="294"/>
            <a:stretch/>
          </p:blipFill>
          <p:spPr>
            <a:xfrm>
              <a:off x="1805571" y="1741119"/>
              <a:ext cx="10924592" cy="3356974"/>
            </a:xfrm>
            <a:prstGeom prst="rect">
              <a:avLst/>
            </a:prstGeom>
          </p:spPr>
        </p:pic>
        <p:sp>
          <p:nvSpPr>
            <p:cNvPr id="9" name="Rectangle 8"/>
            <p:cNvSpPr/>
            <p:nvPr/>
          </p:nvSpPr>
          <p:spPr>
            <a:xfrm>
              <a:off x="1400193" y="1639576"/>
              <a:ext cx="2300287" cy="2975286"/>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charset="0"/>
                <a:buChar char="•"/>
              </a:pPr>
              <a:r>
                <a:rPr lang="en-US" sz="1600" dirty="0" smtClean="0"/>
                <a:t>8101 patients</a:t>
              </a:r>
            </a:p>
            <a:p>
              <a:pPr marL="285750" indent="-285750">
                <a:buFont typeface="Arial" charset="0"/>
                <a:buChar char="•"/>
              </a:pPr>
              <a:r>
                <a:rPr lang="en-US" sz="1600" dirty="0" smtClean="0">
                  <a:sym typeface="Symbol" charset="2"/>
                </a:rPr>
                <a:t>Moderate or severe  immobility</a:t>
              </a:r>
            </a:p>
            <a:p>
              <a:pPr marL="285750" indent="-285750">
                <a:buFont typeface="Arial" charset="0"/>
                <a:buChar char="•"/>
              </a:pPr>
              <a:r>
                <a:rPr lang="en-US" sz="1600" dirty="0" smtClean="0">
                  <a:sym typeface="Symbol" charset="2"/>
                </a:rPr>
                <a:t>Hospitalization at least for 4 days</a:t>
              </a:r>
            </a:p>
            <a:p>
              <a:pPr marL="285750" indent="-285750">
                <a:buFont typeface="Arial" charset="0"/>
                <a:buChar char="•"/>
              </a:pPr>
              <a:r>
                <a:rPr lang="en-US" sz="1600" dirty="0" smtClean="0">
                  <a:sym typeface="Symbol" charset="2"/>
                </a:rPr>
                <a:t>Admitted for following indications</a:t>
              </a:r>
            </a:p>
            <a:p>
              <a:pPr marL="285750" indent="-285750">
                <a:buFont typeface="Arial" charset="0"/>
                <a:buChar char="•"/>
              </a:pPr>
              <a:r>
                <a:rPr lang="en-US" sz="1600" dirty="0" smtClean="0">
                  <a:sym typeface="Symbol" charset="2"/>
                </a:rPr>
                <a:t>Have at least 1 additional VTE risk factor</a:t>
              </a:r>
              <a:endParaRPr lang="en-US" sz="1600" dirty="0" smtClean="0"/>
            </a:p>
          </p:txBody>
        </p:sp>
        <p:sp>
          <p:nvSpPr>
            <p:cNvPr id="12" name="Rectangle 11"/>
            <p:cNvSpPr/>
            <p:nvPr/>
          </p:nvSpPr>
          <p:spPr>
            <a:xfrm>
              <a:off x="4237157" y="2786062"/>
              <a:ext cx="2639322" cy="70008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Rivaroxaban</a:t>
              </a:r>
              <a:r>
                <a:rPr lang="en-US" dirty="0" smtClean="0"/>
                <a:t> 10mg Daily</a:t>
              </a:r>
              <a:endParaRPr lang="en-US" dirty="0"/>
            </a:p>
          </p:txBody>
        </p:sp>
        <p:sp>
          <p:nvSpPr>
            <p:cNvPr id="13" name="Rectangle 12"/>
            <p:cNvSpPr/>
            <p:nvPr/>
          </p:nvSpPr>
          <p:spPr>
            <a:xfrm>
              <a:off x="7463422" y="2786062"/>
              <a:ext cx="2577998" cy="70008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Rivaroxaban</a:t>
              </a:r>
              <a:r>
                <a:rPr lang="en-US" dirty="0"/>
                <a:t> 10mg Daily</a:t>
              </a:r>
            </a:p>
          </p:txBody>
        </p:sp>
        <p:sp>
          <p:nvSpPr>
            <p:cNvPr id="14" name="Rectangle 13"/>
            <p:cNvSpPr/>
            <p:nvPr/>
          </p:nvSpPr>
          <p:spPr>
            <a:xfrm>
              <a:off x="7463422" y="3700462"/>
              <a:ext cx="2577998" cy="700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Placebo</a:t>
              </a:r>
              <a:endParaRPr lang="en-US" dirty="0"/>
            </a:p>
          </p:txBody>
        </p:sp>
        <p:sp>
          <p:nvSpPr>
            <p:cNvPr id="15" name="TextBox 14"/>
            <p:cNvSpPr txBox="1"/>
            <p:nvPr/>
          </p:nvSpPr>
          <p:spPr>
            <a:xfrm>
              <a:off x="6876479" y="4614862"/>
              <a:ext cx="828676" cy="769441"/>
            </a:xfrm>
            <a:prstGeom prst="rect">
              <a:avLst/>
            </a:prstGeom>
            <a:solidFill>
              <a:schemeClr val="bg1"/>
            </a:solidFill>
          </p:spPr>
          <p:txBody>
            <a:bodyPr wrap="square" rtlCol="0">
              <a:spAutoFit/>
            </a:bodyPr>
            <a:lstStyle/>
            <a:p>
              <a:r>
                <a:rPr lang="en-US" sz="1600" b="1" dirty="0" smtClean="0"/>
                <a:t>Day 10 </a:t>
              </a:r>
              <a:r>
                <a:rPr lang="en-US" sz="1200" b="1" dirty="0" smtClean="0">
                  <a:sym typeface="Symbol" charset="2"/>
                </a:rPr>
                <a:t> 4 days</a:t>
              </a:r>
              <a:endParaRPr lang="en-US" sz="1200" b="1" dirty="0"/>
            </a:p>
            <a:p>
              <a:endParaRPr lang="en-US" sz="1600" b="1" dirty="0"/>
            </a:p>
          </p:txBody>
        </p:sp>
        <p:sp>
          <p:nvSpPr>
            <p:cNvPr id="16" name="TextBox 15"/>
            <p:cNvSpPr txBox="1"/>
            <p:nvPr/>
          </p:nvSpPr>
          <p:spPr>
            <a:xfrm>
              <a:off x="10041420" y="4614862"/>
              <a:ext cx="957200" cy="769441"/>
            </a:xfrm>
            <a:prstGeom prst="rect">
              <a:avLst/>
            </a:prstGeom>
            <a:solidFill>
              <a:schemeClr val="bg1"/>
            </a:solidFill>
          </p:spPr>
          <p:txBody>
            <a:bodyPr wrap="square" rtlCol="0">
              <a:spAutoFit/>
            </a:bodyPr>
            <a:lstStyle/>
            <a:p>
              <a:r>
                <a:rPr lang="en-US" sz="1600" b="1" dirty="0"/>
                <a:t>Day </a:t>
              </a:r>
              <a:r>
                <a:rPr lang="en-US" sz="1600" b="1" dirty="0" smtClean="0"/>
                <a:t>35 </a:t>
              </a:r>
            </a:p>
            <a:p>
              <a:r>
                <a:rPr lang="en-US" sz="1200" b="1" dirty="0" smtClean="0">
                  <a:sym typeface="Symbol" charset="2"/>
                </a:rPr>
                <a:t> </a:t>
              </a:r>
              <a:r>
                <a:rPr lang="en-US" sz="1200" b="1" dirty="0">
                  <a:sym typeface="Symbol" charset="2"/>
                </a:rPr>
                <a:t>4 days</a:t>
              </a:r>
              <a:endParaRPr lang="en-US" sz="1200" b="1" dirty="0"/>
            </a:p>
            <a:p>
              <a:endParaRPr lang="en-US" sz="1600" b="1" dirty="0"/>
            </a:p>
          </p:txBody>
        </p:sp>
        <p:sp>
          <p:nvSpPr>
            <p:cNvPr id="18" name="Rectangle 17"/>
            <p:cNvSpPr/>
            <p:nvPr/>
          </p:nvSpPr>
          <p:spPr>
            <a:xfrm>
              <a:off x="4292752" y="3700462"/>
              <a:ext cx="2639322" cy="700088"/>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Enoxaparin 40mg </a:t>
              </a:r>
              <a:r>
                <a:rPr lang="en-US" dirty="0" err="1" smtClean="0"/>
                <a:t>s.c</a:t>
              </a:r>
              <a:r>
                <a:rPr lang="en-US" dirty="0" smtClean="0"/>
                <a:t> Daily</a:t>
              </a:r>
              <a:endParaRPr lang="en-US" dirty="0"/>
            </a:p>
          </p:txBody>
        </p:sp>
      </p:grpSp>
      <p:sp>
        <p:nvSpPr>
          <p:cNvPr id="20" name="Rectangle 19"/>
          <p:cNvSpPr/>
          <p:nvPr/>
        </p:nvSpPr>
        <p:spPr>
          <a:xfrm>
            <a:off x="9802999" y="2800351"/>
            <a:ext cx="1584139" cy="70008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Safety Follow up</a:t>
            </a:r>
            <a:endParaRPr lang="en-US" sz="1600" dirty="0"/>
          </a:p>
        </p:txBody>
      </p:sp>
      <p:sp>
        <p:nvSpPr>
          <p:cNvPr id="21" name="Rectangle 20"/>
          <p:cNvSpPr/>
          <p:nvPr/>
        </p:nvSpPr>
        <p:spPr>
          <a:xfrm>
            <a:off x="9798231" y="3724279"/>
            <a:ext cx="1584139" cy="70008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Safety Follow up</a:t>
            </a:r>
            <a:endParaRPr lang="en-US" sz="1600" dirty="0"/>
          </a:p>
        </p:txBody>
      </p:sp>
      <p:sp>
        <p:nvSpPr>
          <p:cNvPr id="22" name="TextBox 21"/>
          <p:cNvSpPr txBox="1"/>
          <p:nvPr/>
        </p:nvSpPr>
        <p:spPr>
          <a:xfrm>
            <a:off x="11089258" y="4629150"/>
            <a:ext cx="957200" cy="584775"/>
          </a:xfrm>
          <a:prstGeom prst="rect">
            <a:avLst/>
          </a:prstGeom>
          <a:solidFill>
            <a:schemeClr val="bg1"/>
          </a:solidFill>
        </p:spPr>
        <p:txBody>
          <a:bodyPr wrap="square" rtlCol="0">
            <a:spAutoFit/>
          </a:bodyPr>
          <a:lstStyle/>
          <a:p>
            <a:r>
              <a:rPr lang="en-US" sz="1600" b="1" dirty="0"/>
              <a:t>Day </a:t>
            </a:r>
            <a:r>
              <a:rPr lang="en-US" sz="1600" b="1" dirty="0" smtClean="0"/>
              <a:t>90</a:t>
            </a:r>
            <a:endParaRPr lang="en-US" sz="1200" b="1" dirty="0"/>
          </a:p>
          <a:p>
            <a:endParaRPr lang="en-US" sz="1600" b="1" dirty="0"/>
          </a:p>
        </p:txBody>
      </p:sp>
      <p:pic>
        <p:nvPicPr>
          <p:cNvPr id="28" name="Picture 27">
            <a:extLst>
              <a:ext uri="{FF2B5EF4-FFF2-40B4-BE49-F238E27FC236}">
                <a16:creationId xmlns:a16="http://schemas.microsoft.com/office/drawing/2014/main" xmlns="" id="{52D5F512-46A3-4B5C-B910-8C60864F8B78}"/>
              </a:ext>
            </a:extLst>
          </p:cNvPr>
          <p:cNvPicPr>
            <a:picLocks noChangeAspect="1"/>
          </p:cNvPicPr>
          <p:nvPr/>
        </p:nvPicPr>
        <p:blipFill rotWithShape="1">
          <a:blip r:embed="rId5"/>
          <a:srcRect t="14328"/>
          <a:stretch/>
        </p:blipFill>
        <p:spPr>
          <a:xfrm>
            <a:off x="15839" y="4716589"/>
            <a:ext cx="5627118" cy="1916212"/>
          </a:xfrm>
          <a:prstGeom prst="rect">
            <a:avLst/>
          </a:prstGeom>
        </p:spPr>
      </p:pic>
      <p:sp>
        <p:nvSpPr>
          <p:cNvPr id="29" name="TextBox 28">
            <a:extLst>
              <a:ext uri="{FF2B5EF4-FFF2-40B4-BE49-F238E27FC236}">
                <a16:creationId xmlns:a16="http://schemas.microsoft.com/office/drawing/2014/main" xmlns="" id="{3E1E51B1-C1DB-46BB-A870-8F5661DA4B6B}"/>
              </a:ext>
            </a:extLst>
          </p:cNvPr>
          <p:cNvSpPr txBox="1"/>
          <p:nvPr/>
        </p:nvSpPr>
        <p:spPr>
          <a:xfrm>
            <a:off x="140623" y="6614742"/>
            <a:ext cx="6093618" cy="256993"/>
          </a:xfrm>
          <a:prstGeom prst="rect">
            <a:avLst/>
          </a:prstGeom>
          <a:noFill/>
        </p:spPr>
        <p:txBody>
          <a:bodyPr wrap="square">
            <a:spAutoFit/>
          </a:bodyPr>
          <a:lstStyle/>
          <a:p>
            <a:pPr>
              <a:lnSpc>
                <a:spcPct val="107000"/>
              </a:lnSpc>
              <a:spcAft>
                <a:spcPts val="800"/>
              </a:spcAft>
            </a:pPr>
            <a:r>
              <a:rPr lang="da-DK" sz="1000" dirty="0"/>
              <a:t>N </a:t>
            </a:r>
            <a:r>
              <a:rPr lang="da-DK" sz="1000" dirty="0" err="1"/>
              <a:t>Engl</a:t>
            </a:r>
            <a:r>
              <a:rPr lang="da-DK" sz="1000" dirty="0"/>
              <a:t> J Med 2013; 368:513-523</a:t>
            </a:r>
            <a:endParaRPr lang="en-US" sz="1000" dirty="0"/>
          </a:p>
        </p:txBody>
      </p:sp>
      <p:sp>
        <p:nvSpPr>
          <p:cNvPr id="30" name="TextBox 29"/>
          <p:cNvSpPr txBox="1"/>
          <p:nvPr/>
        </p:nvSpPr>
        <p:spPr>
          <a:xfrm>
            <a:off x="603578" y="5275554"/>
            <a:ext cx="11514691" cy="830997"/>
          </a:xfrm>
          <a:prstGeom prst="rect">
            <a:avLst/>
          </a:prstGeom>
          <a:solidFill>
            <a:srgbClr val="FFFF00"/>
          </a:solidFill>
        </p:spPr>
        <p:txBody>
          <a:bodyPr wrap="none" rtlCol="0">
            <a:spAutoFit/>
          </a:bodyPr>
          <a:lstStyle/>
          <a:p>
            <a:pPr marL="342900" indent="-342900">
              <a:lnSpc>
                <a:spcPct val="150000"/>
              </a:lnSpc>
              <a:buFont typeface="Arial" charset="0"/>
              <a:buChar char="•"/>
            </a:pPr>
            <a:r>
              <a:rPr lang="en-US" sz="1600" b="1" dirty="0" smtClean="0">
                <a:solidFill>
                  <a:srgbClr val="FF0000"/>
                </a:solidFill>
                <a:latin typeface="Century Gothic" charset="0"/>
                <a:ea typeface="Century Gothic" charset="0"/>
                <a:cs typeface="Century Gothic" charset="0"/>
              </a:rPr>
              <a:t>23% reduction</a:t>
            </a:r>
            <a:r>
              <a:rPr lang="en-US" sz="1600" b="1" dirty="0" smtClean="0">
                <a:latin typeface="Century Gothic" charset="0"/>
                <a:ea typeface="Century Gothic" charset="0"/>
                <a:cs typeface="Century Gothic" charset="0"/>
              </a:rPr>
              <a:t> (4.4% vs 5.7%) of asymptomatic/symptomatic </a:t>
            </a:r>
            <a:r>
              <a:rPr lang="en-US" sz="1600" b="1" dirty="0">
                <a:latin typeface="Century Gothic" charset="0"/>
                <a:ea typeface="Century Gothic" charset="0"/>
                <a:cs typeface="Century Gothic" charset="0"/>
              </a:rPr>
              <a:t>proximal </a:t>
            </a:r>
            <a:r>
              <a:rPr lang="en-US" sz="1600" b="1" dirty="0" smtClean="0">
                <a:latin typeface="Century Gothic" charset="0"/>
                <a:ea typeface="Century Gothic" charset="0"/>
                <a:cs typeface="Century Gothic" charset="0"/>
              </a:rPr>
              <a:t>DVT or symptomatic/fatal PTE at 35 days</a:t>
            </a:r>
          </a:p>
          <a:p>
            <a:pPr marL="342900" indent="-342900">
              <a:lnSpc>
                <a:spcPct val="150000"/>
              </a:lnSpc>
              <a:buFont typeface="Arial" charset="0"/>
              <a:buChar char="•"/>
            </a:pPr>
            <a:r>
              <a:rPr lang="en-US" sz="1600" b="1" dirty="0" smtClean="0">
                <a:solidFill>
                  <a:srgbClr val="FF0000"/>
                </a:solidFill>
                <a:latin typeface="Century Gothic" charset="0"/>
                <a:ea typeface="Century Gothic" charset="0"/>
                <a:cs typeface="Century Gothic" charset="0"/>
              </a:rPr>
              <a:t>2.9-fold increase </a:t>
            </a:r>
            <a:r>
              <a:rPr lang="en-US" sz="1600" b="1" dirty="0" smtClean="0">
                <a:latin typeface="Century Gothic" charset="0"/>
                <a:ea typeface="Century Gothic" charset="0"/>
                <a:cs typeface="Century Gothic" charset="0"/>
              </a:rPr>
              <a:t>in major bleeding</a:t>
            </a:r>
            <a:endParaRPr lang="en-US" sz="1600" b="1" dirty="0">
              <a:latin typeface="Century Gothic" charset="0"/>
              <a:ea typeface="Century Gothic" charset="0"/>
              <a:cs typeface="Century Gothic" charset="0"/>
            </a:endParaRPr>
          </a:p>
        </p:txBody>
      </p:sp>
    </p:spTree>
    <p:extLst>
      <p:ext uri="{BB962C8B-B14F-4D97-AF65-F5344CB8AC3E}">
        <p14:creationId xmlns:p14="http://schemas.microsoft.com/office/powerpoint/2010/main" val="204942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8"/>
                                        </p:tgtEl>
                                      </p:cBhvr>
                                    </p:animEffect>
                                    <p:set>
                                      <p:cBhvr>
                                        <p:cTn id="7" dur="1" fill="hold">
                                          <p:stCondLst>
                                            <p:cond delay="499"/>
                                          </p:stCondLst>
                                        </p:cTn>
                                        <p:tgtEl>
                                          <p:spTgt spid="28"/>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981200" y="362624"/>
            <a:ext cx="8231192" cy="5882041"/>
            <a:chOff x="-187565" y="774566"/>
            <a:chExt cx="9180754" cy="6016050"/>
          </a:xfrm>
        </p:grpSpPr>
        <p:graphicFrame>
          <p:nvGraphicFramePr>
            <p:cNvPr id="3" name="Chart 2"/>
            <p:cNvGraphicFramePr/>
            <p:nvPr>
              <p:extLst/>
            </p:nvPr>
          </p:nvGraphicFramePr>
          <p:xfrm>
            <a:off x="775252" y="1593005"/>
            <a:ext cx="8217937" cy="4441418"/>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2067702" y="833760"/>
              <a:ext cx="1690665" cy="818450"/>
            </a:xfrm>
            <a:prstGeom prst="rect">
              <a:avLst/>
            </a:prstGeom>
            <a:noFill/>
          </p:spPr>
          <p:txBody>
            <a:bodyPr wrap="none" rtlCol="0">
              <a:spAutoFit/>
            </a:bodyPr>
            <a:lstStyle/>
            <a:p>
              <a:pPr algn="ctr"/>
              <a:r>
                <a:rPr lang="en-US" sz="2800" b="1" dirty="0">
                  <a:solidFill>
                    <a:srgbClr val="FFC000"/>
                  </a:solidFill>
                  <a:effectLst>
                    <a:outerShdw blurRad="38100" dist="38100" dir="2700000" algn="tl">
                      <a:srgbClr val="000000">
                        <a:alpha val="43137"/>
                      </a:srgbClr>
                    </a:outerShdw>
                  </a:effectLst>
                </a:rPr>
                <a:t>EXCLAIM</a:t>
              </a:r>
            </a:p>
            <a:p>
              <a:pPr algn="ctr"/>
              <a:r>
                <a:rPr lang="en-US" b="1" dirty="0">
                  <a:solidFill>
                    <a:srgbClr val="FFC000"/>
                  </a:solidFill>
                  <a:effectLst>
                    <a:outerShdw blurRad="38100" dist="38100" dir="2700000" algn="tl">
                      <a:srgbClr val="000000">
                        <a:alpha val="43137"/>
                      </a:srgbClr>
                    </a:outerShdw>
                  </a:effectLst>
                </a:rPr>
                <a:t>Enoxaparin</a:t>
              </a:r>
            </a:p>
          </p:txBody>
        </p:sp>
        <p:sp>
          <p:nvSpPr>
            <p:cNvPr id="7" name="TextBox 6"/>
            <p:cNvSpPr txBox="1"/>
            <p:nvPr/>
          </p:nvSpPr>
          <p:spPr>
            <a:xfrm>
              <a:off x="6241813" y="774566"/>
              <a:ext cx="2092804" cy="818450"/>
            </a:xfrm>
            <a:prstGeom prst="rect">
              <a:avLst/>
            </a:prstGeom>
            <a:noFill/>
          </p:spPr>
          <p:txBody>
            <a:bodyPr wrap="none" rtlCol="0">
              <a:spAutoFit/>
            </a:bodyPr>
            <a:lstStyle/>
            <a:p>
              <a:pPr algn="ctr"/>
              <a:r>
                <a:rPr lang="en-US" sz="2800" b="1" dirty="0">
                  <a:solidFill>
                    <a:srgbClr val="FFC000"/>
                  </a:solidFill>
                  <a:effectLst>
                    <a:outerShdw blurRad="38100" dist="38100" dir="2700000" algn="tl">
                      <a:srgbClr val="000000">
                        <a:alpha val="43137"/>
                      </a:srgbClr>
                    </a:outerShdw>
                  </a:effectLst>
                </a:rPr>
                <a:t>MAGELLAN</a:t>
              </a:r>
            </a:p>
            <a:p>
              <a:pPr algn="ctr"/>
              <a:r>
                <a:rPr lang="en-US" b="1" dirty="0">
                  <a:solidFill>
                    <a:srgbClr val="FFC000"/>
                  </a:solidFill>
                  <a:effectLst>
                    <a:outerShdw blurRad="38100" dist="38100" dir="2700000" algn="tl">
                      <a:srgbClr val="000000">
                        <a:alpha val="43137"/>
                      </a:srgbClr>
                    </a:outerShdw>
                  </a:effectLst>
                </a:rPr>
                <a:t>Rivaroxaban</a:t>
              </a:r>
            </a:p>
          </p:txBody>
        </p:sp>
        <p:sp>
          <p:nvSpPr>
            <p:cNvPr id="11" name="TextBox 10"/>
            <p:cNvSpPr txBox="1"/>
            <p:nvPr/>
          </p:nvSpPr>
          <p:spPr>
            <a:xfrm>
              <a:off x="7121621" y="1957524"/>
              <a:ext cx="1142843" cy="409226"/>
            </a:xfrm>
            <a:prstGeom prst="rect">
              <a:avLst/>
            </a:prstGeom>
            <a:noFill/>
          </p:spPr>
          <p:txBody>
            <a:bodyPr wrap="none" rtlCol="0">
              <a:spAutoFit/>
            </a:bodyPr>
            <a:lstStyle/>
            <a:p>
              <a:r>
                <a:rPr lang="en-US" sz="2000" b="1" dirty="0">
                  <a:solidFill>
                    <a:srgbClr val="FFFF00"/>
                  </a:solidFill>
                </a:rPr>
                <a:t>p = 0.02</a:t>
              </a:r>
            </a:p>
          </p:txBody>
        </p:sp>
        <p:sp>
          <p:nvSpPr>
            <p:cNvPr id="12" name="TextBox 11"/>
            <p:cNvSpPr txBox="1"/>
            <p:nvPr/>
          </p:nvSpPr>
          <p:spPr>
            <a:xfrm>
              <a:off x="6814777" y="1724053"/>
              <a:ext cx="1680870" cy="409226"/>
            </a:xfrm>
            <a:prstGeom prst="rect">
              <a:avLst/>
            </a:prstGeom>
            <a:noFill/>
          </p:spPr>
          <p:txBody>
            <a:bodyPr wrap="none" rtlCol="0">
              <a:spAutoFit/>
            </a:bodyPr>
            <a:lstStyle/>
            <a:p>
              <a:r>
                <a:rPr lang="en-US" sz="2000" b="1" dirty="0">
                  <a:solidFill>
                    <a:srgbClr val="FFFF00"/>
                  </a:solidFill>
                </a:rPr>
                <a:t>RRR = 22.8%</a:t>
              </a:r>
            </a:p>
          </p:txBody>
        </p:sp>
        <p:sp>
          <p:nvSpPr>
            <p:cNvPr id="15" name="TextBox 14"/>
            <p:cNvSpPr txBox="1"/>
            <p:nvPr/>
          </p:nvSpPr>
          <p:spPr>
            <a:xfrm>
              <a:off x="2426469" y="5428827"/>
              <a:ext cx="1014112" cy="409226"/>
            </a:xfrm>
            <a:prstGeom prst="rect">
              <a:avLst/>
            </a:prstGeom>
            <a:noFill/>
          </p:spPr>
          <p:txBody>
            <a:bodyPr wrap="none" rtlCol="0">
              <a:spAutoFit/>
            </a:bodyPr>
            <a:lstStyle/>
            <a:p>
              <a:r>
                <a:rPr lang="en-US" sz="2000" b="1" dirty="0">
                  <a:solidFill>
                    <a:srgbClr val="FFFF00"/>
                  </a:solidFill>
                </a:rPr>
                <a:t>p=0.04</a:t>
              </a:r>
            </a:p>
          </p:txBody>
        </p:sp>
        <p:sp>
          <p:nvSpPr>
            <p:cNvPr id="16" name="TextBox 15"/>
            <p:cNvSpPr txBox="1"/>
            <p:nvPr/>
          </p:nvSpPr>
          <p:spPr>
            <a:xfrm>
              <a:off x="7021325" y="5579436"/>
              <a:ext cx="1158935" cy="409226"/>
            </a:xfrm>
            <a:prstGeom prst="rect">
              <a:avLst/>
            </a:prstGeom>
            <a:noFill/>
          </p:spPr>
          <p:txBody>
            <a:bodyPr wrap="none" rtlCol="0">
              <a:spAutoFit/>
            </a:bodyPr>
            <a:lstStyle/>
            <a:p>
              <a:r>
                <a:rPr lang="en-US" sz="2000" b="1" dirty="0">
                  <a:solidFill>
                    <a:srgbClr val="FFFF00"/>
                  </a:solidFill>
                </a:rPr>
                <a:t>p&lt;0.001</a:t>
              </a:r>
              <a:endParaRPr lang="en-US" sz="1600" b="1" dirty="0">
                <a:solidFill>
                  <a:srgbClr val="FFFF00"/>
                </a:solidFill>
              </a:endParaRPr>
            </a:p>
          </p:txBody>
        </p:sp>
        <p:sp>
          <p:nvSpPr>
            <p:cNvPr id="18" name="TextBox 17"/>
            <p:cNvSpPr txBox="1"/>
            <p:nvPr/>
          </p:nvSpPr>
          <p:spPr>
            <a:xfrm rot="16200000">
              <a:off x="240823" y="3740652"/>
              <a:ext cx="1021751" cy="377610"/>
            </a:xfrm>
            <a:prstGeom prst="rect">
              <a:avLst/>
            </a:prstGeom>
            <a:noFill/>
          </p:spPr>
          <p:txBody>
            <a:bodyPr wrap="none" rtlCol="0">
              <a:spAutoFit/>
            </a:bodyPr>
            <a:lstStyle/>
            <a:p>
              <a:pPr algn="ctr"/>
              <a:r>
                <a:rPr lang="en-US" sz="1600" b="1" dirty="0">
                  <a:solidFill>
                    <a:prstClr val="white"/>
                  </a:solidFill>
                </a:rPr>
                <a:t>Incidence</a:t>
              </a:r>
            </a:p>
          </p:txBody>
        </p:sp>
        <p:grpSp>
          <p:nvGrpSpPr>
            <p:cNvPr id="26" name="Group 25"/>
            <p:cNvGrpSpPr/>
            <p:nvPr/>
          </p:nvGrpSpPr>
          <p:grpSpPr>
            <a:xfrm>
              <a:off x="-187565" y="1790713"/>
              <a:ext cx="949564" cy="4721793"/>
              <a:chOff x="-306777" y="1716272"/>
              <a:chExt cx="1149855" cy="4881552"/>
            </a:xfrm>
          </p:grpSpPr>
          <p:sp>
            <p:nvSpPr>
              <p:cNvPr id="19" name="Up Arrow 18"/>
              <p:cNvSpPr/>
              <p:nvPr/>
            </p:nvSpPr>
            <p:spPr>
              <a:xfrm>
                <a:off x="-306773" y="1716272"/>
                <a:ext cx="1149847" cy="3312928"/>
              </a:xfrm>
              <a:prstGeom prst="up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0" rIns="0" bIns="0" rtlCol="0" anchor="ctr" anchorCtr="1"/>
              <a:lstStyle/>
              <a:p>
                <a:pPr algn="ctr"/>
                <a:r>
                  <a:rPr lang="en-US" sz="1400" b="1" dirty="0">
                    <a:solidFill>
                      <a:prstClr val="white"/>
                    </a:solidFill>
                  </a:rPr>
                  <a:t>VTE Events</a:t>
                </a:r>
              </a:p>
            </p:txBody>
          </p:sp>
          <p:sp>
            <p:nvSpPr>
              <p:cNvPr id="20" name="Up Arrow 19"/>
              <p:cNvSpPr/>
              <p:nvPr/>
            </p:nvSpPr>
            <p:spPr>
              <a:xfrm rot="10800000">
                <a:off x="-306777" y="5029200"/>
                <a:ext cx="1149855" cy="1568624"/>
              </a:xfrm>
              <a:prstGeom prst="up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0" rIns="0" bIns="45720" rtlCol="0" anchor="ctr" anchorCtr="1"/>
              <a:lstStyle/>
              <a:p>
                <a:pPr algn="ctr"/>
                <a:r>
                  <a:rPr lang="en-US" sz="1400" b="1" dirty="0">
                    <a:solidFill>
                      <a:prstClr val="black"/>
                    </a:solidFill>
                    <a:effectLst>
                      <a:outerShdw blurRad="38100" dist="38100" dir="2700000" algn="tl">
                        <a:srgbClr val="000000">
                          <a:alpha val="43137"/>
                        </a:srgbClr>
                      </a:outerShdw>
                    </a:effectLst>
                  </a:rPr>
                  <a:t>Major Bleeding</a:t>
                </a:r>
              </a:p>
            </p:txBody>
          </p:sp>
        </p:grpSp>
        <p:sp>
          <p:nvSpPr>
            <p:cNvPr id="21" name="TextBox 20"/>
            <p:cNvSpPr txBox="1"/>
            <p:nvPr/>
          </p:nvSpPr>
          <p:spPr>
            <a:xfrm>
              <a:off x="1259876" y="6192517"/>
              <a:ext cx="7728860" cy="598099"/>
            </a:xfrm>
            <a:prstGeom prst="rect">
              <a:avLst/>
            </a:prstGeom>
            <a:noFill/>
          </p:spPr>
          <p:txBody>
            <a:bodyPr wrap="square" rtlCol="0">
              <a:spAutoFit/>
            </a:bodyPr>
            <a:lstStyle/>
            <a:p>
              <a:r>
                <a:rPr lang="en-US" sz="1600" b="1" dirty="0">
                  <a:solidFill>
                    <a:prstClr val="white"/>
                  </a:solidFill>
                </a:rPr>
                <a:t>       Enoxaparin         </a:t>
              </a:r>
              <a:r>
                <a:rPr lang="en-US" sz="1600" b="1" dirty="0" err="1">
                  <a:solidFill>
                    <a:prstClr val="white"/>
                  </a:solidFill>
                </a:rPr>
                <a:t>Pacebo</a:t>
              </a:r>
              <a:r>
                <a:rPr lang="en-US" sz="1600" b="1" dirty="0">
                  <a:solidFill>
                    <a:prstClr val="white"/>
                  </a:solidFill>
                </a:rPr>
                <a:t>                                         </a:t>
              </a:r>
              <a:r>
                <a:rPr lang="en-US" sz="1600" b="1" dirty="0" err="1">
                  <a:solidFill>
                    <a:prstClr val="white"/>
                  </a:solidFill>
                </a:rPr>
                <a:t>Rivaroxaban</a:t>
              </a:r>
              <a:r>
                <a:rPr lang="en-US" sz="1600" b="1" dirty="0">
                  <a:solidFill>
                    <a:prstClr val="white"/>
                  </a:solidFill>
                </a:rPr>
                <a:t>         Enoxaparin</a:t>
              </a:r>
            </a:p>
            <a:p>
              <a:r>
                <a:rPr lang="en-US" sz="1600" b="1" dirty="0">
                  <a:solidFill>
                    <a:prstClr val="white"/>
                  </a:solidFill>
                </a:rPr>
                <a:t>                    	</a:t>
              </a:r>
            </a:p>
          </p:txBody>
        </p:sp>
      </p:grpSp>
      <p:sp>
        <p:nvSpPr>
          <p:cNvPr id="27" name="Rectangle 26"/>
          <p:cNvSpPr/>
          <p:nvPr/>
        </p:nvSpPr>
        <p:spPr>
          <a:xfrm>
            <a:off x="5257800" y="6550224"/>
            <a:ext cx="5410200" cy="307777"/>
          </a:xfrm>
          <a:prstGeom prst="rect">
            <a:avLst/>
          </a:prstGeom>
        </p:spPr>
        <p:txBody>
          <a:bodyPr wrap="square">
            <a:spAutoFit/>
          </a:bodyPr>
          <a:lstStyle/>
          <a:p>
            <a:pPr algn="r"/>
            <a:r>
              <a:rPr lang="en-US" sz="1400" b="1" dirty="0">
                <a:solidFill>
                  <a:prstClr val="white"/>
                </a:solidFill>
                <a:effectLst>
                  <a:outerShdw blurRad="38100" dist="38100" dir="2700000" algn="tl">
                    <a:srgbClr val="000000">
                      <a:alpha val="43137"/>
                    </a:srgbClr>
                  </a:outerShdw>
                </a:effectLst>
              </a:rPr>
              <a:t>Cohen AT, et al. N </a:t>
            </a:r>
            <a:r>
              <a:rPr lang="en-US" sz="1400" b="1" dirty="0" err="1">
                <a:solidFill>
                  <a:prstClr val="white"/>
                </a:solidFill>
                <a:effectLst>
                  <a:outerShdw blurRad="38100" dist="38100" dir="2700000" algn="tl">
                    <a:srgbClr val="000000">
                      <a:alpha val="43137"/>
                    </a:srgbClr>
                  </a:outerShdw>
                </a:effectLst>
              </a:rPr>
              <a:t>Engl</a:t>
            </a:r>
            <a:r>
              <a:rPr lang="en-US" sz="1400" b="1" dirty="0">
                <a:solidFill>
                  <a:prstClr val="white"/>
                </a:solidFill>
                <a:effectLst>
                  <a:outerShdw blurRad="38100" dist="38100" dir="2700000" algn="tl">
                    <a:srgbClr val="000000">
                      <a:alpha val="43137"/>
                    </a:srgbClr>
                  </a:outerShdw>
                </a:effectLst>
              </a:rPr>
              <a:t> J Med. 2013;368(6):513-23</a:t>
            </a:r>
          </a:p>
        </p:txBody>
      </p:sp>
      <p:sp>
        <p:nvSpPr>
          <p:cNvPr id="2" name="Rectangle 1"/>
          <p:cNvSpPr/>
          <p:nvPr/>
        </p:nvSpPr>
        <p:spPr>
          <a:xfrm>
            <a:off x="1518458" y="6550224"/>
            <a:ext cx="4572000" cy="307777"/>
          </a:xfrm>
          <a:prstGeom prst="rect">
            <a:avLst/>
          </a:prstGeom>
        </p:spPr>
        <p:txBody>
          <a:bodyPr>
            <a:spAutoFit/>
          </a:bodyPr>
          <a:lstStyle/>
          <a:p>
            <a:r>
              <a:rPr lang="en-US" sz="1400" b="1" dirty="0">
                <a:solidFill>
                  <a:prstClr val="white"/>
                </a:solidFill>
                <a:effectLst>
                  <a:outerShdw blurRad="38100" dist="38100" dir="2700000" algn="tl">
                    <a:srgbClr val="000000">
                      <a:alpha val="43137"/>
                    </a:srgbClr>
                  </a:outerShdw>
                </a:effectLst>
              </a:rPr>
              <a:t>Hull RD, et al. Ann Intern Med. 2010;153(1):8-18</a:t>
            </a:r>
            <a:endParaRPr lang="en-US" sz="1400" dirty="0">
              <a:solidFill>
                <a:prstClr val="white"/>
              </a:solidFill>
            </a:endParaRPr>
          </a:p>
        </p:txBody>
      </p:sp>
      <p:sp>
        <p:nvSpPr>
          <p:cNvPr id="28" name="TextBox 27"/>
          <p:cNvSpPr txBox="1"/>
          <p:nvPr/>
        </p:nvSpPr>
        <p:spPr>
          <a:xfrm>
            <a:off x="4003206" y="1522910"/>
            <a:ext cx="1507144" cy="400110"/>
          </a:xfrm>
          <a:prstGeom prst="rect">
            <a:avLst/>
          </a:prstGeom>
          <a:noFill/>
        </p:spPr>
        <p:txBody>
          <a:bodyPr wrap="none" rtlCol="0">
            <a:spAutoFit/>
          </a:bodyPr>
          <a:lstStyle/>
          <a:p>
            <a:r>
              <a:rPr lang="en-US" sz="2000" b="1" dirty="0">
                <a:solidFill>
                  <a:srgbClr val="FFFF00"/>
                </a:solidFill>
              </a:rPr>
              <a:t>RRR = 38.0%</a:t>
            </a:r>
          </a:p>
        </p:txBody>
      </p:sp>
      <p:sp>
        <p:nvSpPr>
          <p:cNvPr id="29" name="TextBox 28"/>
          <p:cNvSpPr txBox="1"/>
          <p:nvPr/>
        </p:nvSpPr>
        <p:spPr>
          <a:xfrm>
            <a:off x="4208390" y="1825101"/>
            <a:ext cx="1096775" cy="400110"/>
          </a:xfrm>
          <a:prstGeom prst="rect">
            <a:avLst/>
          </a:prstGeom>
          <a:noFill/>
        </p:spPr>
        <p:txBody>
          <a:bodyPr wrap="none" rtlCol="0">
            <a:spAutoFit/>
          </a:bodyPr>
          <a:lstStyle/>
          <a:p>
            <a:r>
              <a:rPr lang="en-US" sz="2000" b="1" dirty="0">
                <a:solidFill>
                  <a:srgbClr val="FFFF00"/>
                </a:solidFill>
              </a:rPr>
              <a:t>p &lt;0.042</a:t>
            </a:r>
          </a:p>
        </p:txBody>
      </p:sp>
      <p:sp>
        <p:nvSpPr>
          <p:cNvPr id="6" name="Rectangle 5"/>
          <p:cNvSpPr/>
          <p:nvPr/>
        </p:nvSpPr>
        <p:spPr>
          <a:xfrm>
            <a:off x="1385888" y="2179836"/>
            <a:ext cx="9544050" cy="24275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The significant benefit from VTE reduction is largely offset by significant increase in major bleeding!</a:t>
            </a:r>
          </a:p>
          <a:p>
            <a:pPr algn="ctr"/>
            <a:endParaRPr lang="en-US" dirty="0" smtClean="0"/>
          </a:p>
          <a:p>
            <a:pPr algn="ctr"/>
            <a:r>
              <a:rPr lang="en-US" sz="3200" b="1" dirty="0" smtClean="0"/>
              <a:t>Net clinical benefit is negligible!</a:t>
            </a:r>
          </a:p>
          <a:p>
            <a:pPr algn="ctr"/>
            <a:r>
              <a:rPr lang="en-US" sz="2000" b="1" dirty="0" smtClean="0"/>
              <a:t/>
            </a:r>
            <a:br>
              <a:rPr lang="en-US" sz="2000" b="1" dirty="0" smtClean="0"/>
            </a:br>
            <a:r>
              <a:rPr lang="en-US" sz="2000" b="1" dirty="0" smtClean="0"/>
              <a:t>EXCLAIM demonstrated a net clinical benefit just in level 1 immobility, women, age &gt; 75</a:t>
            </a:r>
          </a:p>
        </p:txBody>
      </p:sp>
    </p:spTree>
    <p:extLst>
      <p:ext uri="{BB962C8B-B14F-4D97-AF65-F5344CB8AC3E}">
        <p14:creationId xmlns:p14="http://schemas.microsoft.com/office/powerpoint/2010/main" val="1429822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8144" t="14091" r="7623" b="52062"/>
          <a:stretch/>
        </p:blipFill>
        <p:spPr>
          <a:xfrm>
            <a:off x="1085851" y="476434"/>
            <a:ext cx="10029824" cy="2609666"/>
          </a:xfrm>
          <a:prstGeom prst="rect">
            <a:avLst/>
          </a:prstGeom>
        </p:spPr>
      </p:pic>
      <p:sp>
        <p:nvSpPr>
          <p:cNvPr id="4" name="TextBox 3"/>
          <p:cNvSpPr txBox="1"/>
          <p:nvPr/>
        </p:nvSpPr>
        <p:spPr>
          <a:xfrm>
            <a:off x="5643563" y="1000125"/>
            <a:ext cx="2122697" cy="369332"/>
          </a:xfrm>
          <a:prstGeom prst="rect">
            <a:avLst/>
          </a:prstGeom>
          <a:noFill/>
        </p:spPr>
        <p:txBody>
          <a:bodyPr wrap="none" rtlCol="0">
            <a:spAutoFit/>
          </a:bodyPr>
          <a:lstStyle/>
          <a:p>
            <a:r>
              <a:rPr lang="en-US" b="1" dirty="0" smtClean="0">
                <a:solidFill>
                  <a:srgbClr val="FF0000"/>
                </a:solidFill>
              </a:rPr>
              <a:t>ASH 2018 Guideline </a:t>
            </a:r>
            <a:endParaRPr lang="en-US" b="1" dirty="0">
              <a:solidFill>
                <a:srgbClr val="FF0000"/>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4402" t="48863" r="25143" b="25123"/>
          <a:stretch/>
        </p:blipFill>
        <p:spPr>
          <a:xfrm>
            <a:off x="1514475" y="3900487"/>
            <a:ext cx="9101138" cy="2100263"/>
          </a:xfrm>
          <a:prstGeom prst="rect">
            <a:avLst/>
          </a:prstGeom>
        </p:spPr>
      </p:pic>
      <p:sp>
        <p:nvSpPr>
          <p:cNvPr id="7" name="TextBox 6"/>
          <p:cNvSpPr txBox="1"/>
          <p:nvPr/>
        </p:nvSpPr>
        <p:spPr>
          <a:xfrm>
            <a:off x="4738688" y="3531155"/>
            <a:ext cx="2232342" cy="369332"/>
          </a:xfrm>
          <a:prstGeom prst="rect">
            <a:avLst/>
          </a:prstGeom>
          <a:noFill/>
        </p:spPr>
        <p:txBody>
          <a:bodyPr wrap="none" rtlCol="0">
            <a:spAutoFit/>
          </a:bodyPr>
          <a:lstStyle/>
          <a:p>
            <a:r>
              <a:rPr lang="en-US" b="1" dirty="0" smtClean="0">
                <a:solidFill>
                  <a:srgbClr val="FF0000"/>
                </a:solidFill>
              </a:rPr>
              <a:t>ACCP 2012 Guideline </a:t>
            </a:r>
            <a:endParaRPr lang="en-US" b="1" dirty="0">
              <a:solidFill>
                <a:srgbClr val="FF0000"/>
              </a:solidFill>
            </a:endParaRPr>
          </a:p>
        </p:txBody>
      </p:sp>
    </p:spTree>
    <p:extLst>
      <p:ext uri="{BB962C8B-B14F-4D97-AF65-F5344CB8AC3E}">
        <p14:creationId xmlns:p14="http://schemas.microsoft.com/office/powerpoint/2010/main" val="15289843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3757613" y="1457325"/>
            <a:ext cx="4855368" cy="369332"/>
          </a:xfrm>
          <a:prstGeom prst="rect">
            <a:avLst/>
          </a:prstGeom>
          <a:noFill/>
        </p:spPr>
        <p:txBody>
          <a:bodyPr wrap="none" rtlCol="0">
            <a:spAutoFit/>
          </a:bodyPr>
          <a:lstStyle/>
          <a:p>
            <a:r>
              <a:rPr lang="en-US" b="1" smtClean="0">
                <a:solidFill>
                  <a:srgbClr val="FF0000"/>
                </a:solidFill>
              </a:rPr>
              <a:t>International </a:t>
            </a:r>
            <a:r>
              <a:rPr lang="en-US" b="1" dirty="0" smtClean="0">
                <a:solidFill>
                  <a:srgbClr val="FF0000"/>
                </a:solidFill>
              </a:rPr>
              <a:t>Union </a:t>
            </a:r>
            <a:r>
              <a:rPr lang="en-US" b="1" smtClean="0">
                <a:solidFill>
                  <a:srgbClr val="FF0000"/>
                </a:solidFill>
              </a:rPr>
              <a:t>of Angiology 2013 </a:t>
            </a:r>
            <a:r>
              <a:rPr lang="en-US" b="1" dirty="0" smtClean="0">
                <a:solidFill>
                  <a:srgbClr val="FF0000"/>
                </a:solidFill>
              </a:rPr>
              <a:t>Guideline </a:t>
            </a:r>
            <a:endParaRPr lang="en-US" b="1" dirty="0">
              <a:solidFill>
                <a:srgbClr val="FF0000"/>
              </a:solidFill>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6190" t="16561" r="20960" b="52229"/>
          <a:stretch/>
        </p:blipFill>
        <p:spPr>
          <a:xfrm>
            <a:off x="1149706" y="2057401"/>
            <a:ext cx="10351731" cy="2771775"/>
          </a:xfrm>
          <a:prstGeom prst="rect">
            <a:avLst/>
          </a:prstGeom>
        </p:spPr>
      </p:pic>
    </p:spTree>
    <p:extLst>
      <p:ext uri="{BB962C8B-B14F-4D97-AF65-F5344CB8AC3E}">
        <p14:creationId xmlns:p14="http://schemas.microsoft.com/office/powerpoint/2010/main" val="11891033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55857B9-6AC8-4E7F-8591-D53EB1C1EA5A}"/>
              </a:ext>
            </a:extLst>
          </p:cNvPr>
          <p:cNvPicPr>
            <a:picLocks noChangeAspect="1"/>
          </p:cNvPicPr>
          <p:nvPr/>
        </p:nvPicPr>
        <p:blipFill>
          <a:blip r:embed="rId2"/>
          <a:stretch>
            <a:fillRect/>
          </a:stretch>
        </p:blipFill>
        <p:spPr>
          <a:xfrm>
            <a:off x="0" y="-64883"/>
            <a:ext cx="12192000" cy="6922883"/>
          </a:xfrm>
          <a:prstGeom prst="rect">
            <a:avLst/>
          </a:prstGeom>
        </p:spPr>
      </p:pic>
      <p:sp>
        <p:nvSpPr>
          <p:cNvPr id="3" name="Rectangle 2"/>
          <p:cNvSpPr/>
          <p:nvPr/>
        </p:nvSpPr>
        <p:spPr>
          <a:xfrm>
            <a:off x="2334988" y="2395835"/>
            <a:ext cx="7236276" cy="258532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dirty="0" smtClean="0">
                <a:ln/>
                <a:solidFill>
                  <a:srgbClr val="FF0000"/>
                </a:solidFill>
                <a:latin typeface="Century Gothic" charset="0"/>
                <a:ea typeface="Century Gothic" charset="0"/>
                <a:cs typeface="Century Gothic" charset="0"/>
              </a:rPr>
              <a:t>Increased risk for VTE</a:t>
            </a:r>
          </a:p>
          <a:p>
            <a:pPr algn="ctr"/>
            <a:r>
              <a:rPr lang="en-US" sz="5400" b="1" dirty="0" smtClean="0">
                <a:ln/>
                <a:solidFill>
                  <a:schemeClr val="accent4"/>
                </a:solidFill>
                <a:latin typeface="Century Gothic" charset="0"/>
                <a:ea typeface="Century Gothic" charset="0"/>
                <a:cs typeface="Century Gothic" charset="0"/>
              </a:rPr>
              <a:t>&amp; </a:t>
            </a:r>
          </a:p>
          <a:p>
            <a:pPr algn="ctr"/>
            <a:r>
              <a:rPr lang="en-US" sz="5400" b="1" dirty="0" smtClean="0">
                <a:ln/>
                <a:solidFill>
                  <a:srgbClr val="00B050"/>
                </a:solidFill>
                <a:latin typeface="Century Gothic" charset="0"/>
                <a:ea typeface="Century Gothic" charset="0"/>
                <a:cs typeface="Century Gothic" charset="0"/>
              </a:rPr>
              <a:t>Low risk for bleeding </a:t>
            </a:r>
            <a:endParaRPr lang="en-US" sz="5400" b="1" dirty="0">
              <a:ln/>
              <a:solidFill>
                <a:srgbClr val="00B050"/>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13294851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1" y="-293086"/>
            <a:ext cx="12192000" cy="7151086"/>
            <a:chOff x="-1" y="-293086"/>
            <a:chExt cx="12192000" cy="7151086"/>
          </a:xfrm>
        </p:grpSpPr>
        <p:pic>
          <p:nvPicPr>
            <p:cNvPr id="21" name="Picture 20">
              <a:extLst>
                <a:ext uri="{FF2B5EF4-FFF2-40B4-BE49-F238E27FC236}">
                  <a16:creationId xmlns:a16="http://schemas.microsoft.com/office/drawing/2014/main" xmlns="" id="{EB5114BE-421A-4568-90CF-B3721E759AC6}"/>
                </a:ext>
              </a:extLst>
            </p:cNvPr>
            <p:cNvPicPr>
              <a:picLocks noChangeAspect="1"/>
            </p:cNvPicPr>
            <p:nvPr/>
          </p:nvPicPr>
          <p:blipFill>
            <a:blip r:embed="rId2"/>
            <a:stretch>
              <a:fillRect/>
            </a:stretch>
          </p:blipFill>
          <p:spPr>
            <a:xfrm>
              <a:off x="-1" y="-293086"/>
              <a:ext cx="12192000" cy="7151086"/>
            </a:xfrm>
            <a:prstGeom prst="rect">
              <a:avLst/>
            </a:prstGeom>
          </p:spPr>
        </p:pic>
        <p:sp>
          <p:nvSpPr>
            <p:cNvPr id="22" name="Rectangle 21"/>
            <p:cNvSpPr/>
            <p:nvPr/>
          </p:nvSpPr>
          <p:spPr>
            <a:xfrm>
              <a:off x="7886700" y="-293086"/>
              <a:ext cx="4305299" cy="4965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xmlns="" id="{732438C8-7D26-47BB-B168-0EDFF8623F30}"/>
              </a:ext>
            </a:extLst>
          </p:cNvPr>
          <p:cNvSpPr txBox="1"/>
          <p:nvPr/>
        </p:nvSpPr>
        <p:spPr>
          <a:xfrm>
            <a:off x="1272958" y="539767"/>
            <a:ext cx="10359024" cy="523220"/>
          </a:xfrm>
          <a:prstGeom prst="rect">
            <a:avLst/>
          </a:prstGeom>
          <a:noFill/>
        </p:spPr>
        <p:txBody>
          <a:bodyPr wrap="square">
            <a:spAutoFit/>
          </a:bodyPr>
          <a:lstStyle/>
          <a:p>
            <a:pPr algn="ctr"/>
            <a:r>
              <a:rPr lang="en-US" sz="2800" b="1" dirty="0">
                <a:latin typeface="Century Gothic" charset="0"/>
                <a:ea typeface="Century Gothic" charset="0"/>
                <a:cs typeface="Century Gothic" charset="0"/>
              </a:rPr>
              <a:t>MARINER Trial: </a:t>
            </a:r>
            <a:r>
              <a:rPr lang="en-US" sz="2800" b="1" dirty="0" err="1">
                <a:latin typeface="Century Gothic" charset="0"/>
                <a:ea typeface="Century Gothic" charset="0"/>
                <a:cs typeface="Century Gothic" charset="0"/>
              </a:rPr>
              <a:t>Rivaroxaban</a:t>
            </a:r>
            <a:r>
              <a:rPr lang="en-US" sz="2800" b="1" dirty="0">
                <a:latin typeface="Century Gothic" charset="0"/>
                <a:ea typeface="Century Gothic" charset="0"/>
                <a:cs typeface="Century Gothic" charset="0"/>
              </a:rPr>
              <a:t> vs Placebo</a:t>
            </a:r>
            <a:endParaRPr lang="en-US" sz="2400" b="1" i="1" dirty="0">
              <a:latin typeface="Century Gothic" charset="0"/>
              <a:ea typeface="Century Gothic" charset="0"/>
              <a:cs typeface="Century Gothic" charset="0"/>
            </a:endParaRPr>
          </a:p>
        </p:txBody>
      </p:sp>
      <p:pic>
        <p:nvPicPr>
          <p:cNvPr id="7" name="Picture 6">
            <a:extLst>
              <a:ext uri="{FF2B5EF4-FFF2-40B4-BE49-F238E27FC236}">
                <a16:creationId xmlns:a16="http://schemas.microsoft.com/office/drawing/2014/main" xmlns="" id="{CAF5C474-FB48-4CAA-85A7-40028C8BC682}"/>
              </a:ext>
            </a:extLst>
          </p:cNvPr>
          <p:cNvPicPr>
            <a:picLocks noChangeAspect="1"/>
          </p:cNvPicPr>
          <p:nvPr/>
        </p:nvPicPr>
        <p:blipFill rotWithShape="1">
          <a:blip r:embed="rId3">
            <a:grayscl/>
            <a:extLst>
              <a:ext uri="{BEBA8EAE-BF5A-486C-A8C5-ECC9F3942E4B}">
                <a14:imgProps xmlns:a14="http://schemas.microsoft.com/office/drawing/2010/main">
                  <a14:imgLayer r:embed="rId4">
                    <a14:imgEffect>
                      <a14:sharpenSoften amount="100000"/>
                    </a14:imgEffect>
                  </a14:imgLayer>
                </a14:imgProps>
              </a:ext>
            </a:extLst>
          </a:blip>
          <a:srcRect r="19984"/>
          <a:stretch/>
        </p:blipFill>
        <p:spPr>
          <a:xfrm>
            <a:off x="1042602" y="1741119"/>
            <a:ext cx="9494826" cy="3356974"/>
          </a:xfrm>
          <a:prstGeom prst="rect">
            <a:avLst/>
          </a:prstGeom>
        </p:spPr>
      </p:pic>
      <p:sp>
        <p:nvSpPr>
          <p:cNvPr id="9" name="Rectangle 8"/>
          <p:cNvSpPr/>
          <p:nvPr/>
        </p:nvSpPr>
        <p:spPr>
          <a:xfrm>
            <a:off x="471488" y="2414588"/>
            <a:ext cx="2623289" cy="225742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charset="0"/>
              <a:buChar char="•"/>
            </a:pPr>
            <a:r>
              <a:rPr lang="en-US" sz="1600" dirty="0">
                <a:latin typeface="Calibri" charset="0"/>
                <a:ea typeface="Calibri" charset="0"/>
                <a:cs typeface="Calibri" charset="0"/>
              </a:rPr>
              <a:t>12,019 patients </a:t>
            </a:r>
          </a:p>
          <a:p>
            <a:pPr marL="285750" indent="-285750">
              <a:buFont typeface="Arial" charset="0"/>
              <a:buChar char="•"/>
            </a:pPr>
            <a:r>
              <a:rPr lang="en-US" sz="1600" dirty="0">
                <a:latin typeface="Calibri" charset="0"/>
                <a:ea typeface="Calibri" charset="0"/>
                <a:cs typeface="Calibri" charset="0"/>
              </a:rPr>
              <a:t>Age &gt;40y </a:t>
            </a:r>
          </a:p>
          <a:p>
            <a:pPr marL="285750" indent="-285750">
              <a:buFont typeface="Arial" charset="0"/>
              <a:buChar char="•"/>
            </a:pPr>
            <a:r>
              <a:rPr lang="en-US" sz="1600" dirty="0">
                <a:latin typeface="Calibri" charset="0"/>
                <a:ea typeface="Calibri" charset="0"/>
                <a:cs typeface="Calibri" charset="0"/>
                <a:sym typeface="Symbol" charset="2"/>
              </a:rPr>
              <a:t>Reduced mobility</a:t>
            </a:r>
          </a:p>
          <a:p>
            <a:pPr marL="285750" indent="-285750">
              <a:buFont typeface="Arial" charset="0"/>
              <a:buChar char="•"/>
            </a:pPr>
            <a:r>
              <a:rPr lang="en-US" sz="1600" dirty="0">
                <a:latin typeface="Calibri" charset="0"/>
                <a:ea typeface="Calibri" charset="0"/>
                <a:cs typeface="Calibri" charset="0"/>
                <a:sym typeface="Symbol" charset="2"/>
              </a:rPr>
              <a:t>Hospitalization for 3-10d</a:t>
            </a:r>
          </a:p>
          <a:p>
            <a:pPr marL="285750" indent="-285750">
              <a:buFont typeface="Arial" charset="0"/>
              <a:buChar char="•"/>
            </a:pPr>
            <a:r>
              <a:rPr lang="en-US" sz="1600" dirty="0">
                <a:latin typeface="Calibri" charset="0"/>
                <a:ea typeface="Calibri" charset="0"/>
                <a:cs typeface="Calibri" charset="0"/>
                <a:sym typeface="Symbol" charset="2"/>
              </a:rPr>
              <a:t>Admitted for HF, Acute stroke, respiratory insufficiency, infectious or rheumatologic disease</a:t>
            </a:r>
            <a:endParaRPr lang="en-US" sz="1600" dirty="0">
              <a:latin typeface="Calibri" charset="0"/>
              <a:ea typeface="Calibri" charset="0"/>
              <a:cs typeface="Calibri" charset="0"/>
            </a:endParaRPr>
          </a:p>
        </p:txBody>
      </p:sp>
      <p:sp>
        <p:nvSpPr>
          <p:cNvPr id="12" name="Rectangle 11"/>
          <p:cNvSpPr/>
          <p:nvPr/>
        </p:nvSpPr>
        <p:spPr>
          <a:xfrm>
            <a:off x="3675996" y="2786062"/>
            <a:ext cx="2858371" cy="1614488"/>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All patients received Enoxaparin or UFH during hospitalization</a:t>
            </a:r>
            <a:endParaRPr lang="en-US" dirty="0"/>
          </a:p>
        </p:txBody>
      </p:sp>
      <p:sp>
        <p:nvSpPr>
          <p:cNvPr id="13" name="Rectangle 12"/>
          <p:cNvSpPr/>
          <p:nvPr/>
        </p:nvSpPr>
        <p:spPr>
          <a:xfrm>
            <a:off x="7170022" y="2786061"/>
            <a:ext cx="2945527" cy="80010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t>Rivaroxaban</a:t>
            </a:r>
            <a:r>
              <a:rPr lang="en-US" sz="1600" b="1" dirty="0"/>
              <a:t> 10 mg Daily </a:t>
            </a:r>
            <a:r>
              <a:rPr lang="en-US" sz="1400" dirty="0"/>
              <a:t>(</a:t>
            </a:r>
            <a:r>
              <a:rPr lang="en-US" sz="1400" dirty="0" err="1"/>
              <a:t>CrCl</a:t>
            </a:r>
            <a:r>
              <a:rPr lang="en-US" sz="1400" dirty="0"/>
              <a:t> </a:t>
            </a:r>
            <a:r>
              <a:rPr lang="en-US" sz="1400" dirty="0" smtClean="0">
                <a:sym typeface="Symbol" charset="2"/>
              </a:rPr>
              <a:t>50) </a:t>
            </a:r>
            <a:r>
              <a:rPr lang="en-US" sz="1600" dirty="0">
                <a:sym typeface="Symbol" charset="2"/>
              </a:rPr>
              <a:t>or </a:t>
            </a:r>
            <a:r>
              <a:rPr lang="en-US" sz="1600" b="1" dirty="0" err="1" smtClean="0"/>
              <a:t>Rivaroxaban</a:t>
            </a:r>
            <a:r>
              <a:rPr lang="en-US" sz="1600" b="1" dirty="0" smtClean="0"/>
              <a:t> </a:t>
            </a:r>
            <a:r>
              <a:rPr lang="en-US" sz="1600" b="1" dirty="0"/>
              <a:t>7.5mg Daily</a:t>
            </a:r>
            <a:r>
              <a:rPr lang="en-US" sz="1600" dirty="0"/>
              <a:t> (</a:t>
            </a:r>
            <a:r>
              <a:rPr lang="en-US" sz="1600" dirty="0" err="1"/>
              <a:t>CrCl</a:t>
            </a:r>
            <a:r>
              <a:rPr lang="en-US" sz="1600" dirty="0"/>
              <a:t> </a:t>
            </a:r>
            <a:r>
              <a:rPr lang="en-US" sz="1600" dirty="0">
                <a:sym typeface="Symbol" charset="2"/>
              </a:rPr>
              <a:t>=30-49 ml/min) </a:t>
            </a:r>
            <a:endParaRPr lang="en-US" sz="1600" dirty="0"/>
          </a:p>
        </p:txBody>
      </p:sp>
      <p:sp>
        <p:nvSpPr>
          <p:cNvPr id="14" name="Rectangle 13"/>
          <p:cNvSpPr/>
          <p:nvPr/>
        </p:nvSpPr>
        <p:spPr>
          <a:xfrm>
            <a:off x="7170023" y="3700461"/>
            <a:ext cx="2945526" cy="7369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Placebo</a:t>
            </a:r>
            <a:endParaRPr lang="en-US" dirty="0"/>
          </a:p>
        </p:txBody>
      </p:sp>
      <p:sp>
        <p:nvSpPr>
          <p:cNvPr id="15" name="TextBox 14"/>
          <p:cNvSpPr txBox="1"/>
          <p:nvPr/>
        </p:nvSpPr>
        <p:spPr>
          <a:xfrm>
            <a:off x="6534367" y="4614862"/>
            <a:ext cx="897452" cy="584775"/>
          </a:xfrm>
          <a:prstGeom prst="rect">
            <a:avLst/>
          </a:prstGeom>
          <a:solidFill>
            <a:schemeClr val="bg1"/>
          </a:solidFill>
        </p:spPr>
        <p:txBody>
          <a:bodyPr wrap="square" rtlCol="0">
            <a:spAutoFit/>
          </a:bodyPr>
          <a:lstStyle/>
          <a:p>
            <a:r>
              <a:rPr lang="en-US" sz="1600" b="1" dirty="0" smtClean="0"/>
              <a:t>Day 0</a:t>
            </a:r>
            <a:endParaRPr lang="en-US" sz="1200" b="1" dirty="0"/>
          </a:p>
          <a:p>
            <a:endParaRPr lang="en-US" sz="1600" b="1" dirty="0"/>
          </a:p>
        </p:txBody>
      </p:sp>
      <p:sp>
        <p:nvSpPr>
          <p:cNvPr id="16" name="TextBox 15"/>
          <p:cNvSpPr txBox="1"/>
          <p:nvPr/>
        </p:nvSpPr>
        <p:spPr>
          <a:xfrm>
            <a:off x="9961981" y="4614862"/>
            <a:ext cx="1036642" cy="769441"/>
          </a:xfrm>
          <a:prstGeom prst="rect">
            <a:avLst/>
          </a:prstGeom>
          <a:solidFill>
            <a:schemeClr val="bg1"/>
          </a:solidFill>
        </p:spPr>
        <p:txBody>
          <a:bodyPr wrap="square" rtlCol="0">
            <a:spAutoFit/>
          </a:bodyPr>
          <a:lstStyle/>
          <a:p>
            <a:r>
              <a:rPr lang="en-US" sz="1600" b="1" dirty="0"/>
              <a:t>Day </a:t>
            </a:r>
            <a:r>
              <a:rPr lang="en-US" sz="1600" b="1" dirty="0" smtClean="0"/>
              <a:t>45 </a:t>
            </a:r>
          </a:p>
          <a:p>
            <a:r>
              <a:rPr lang="en-US" sz="1200" b="1" dirty="0" smtClean="0">
                <a:sym typeface="Symbol" charset="2"/>
              </a:rPr>
              <a:t> </a:t>
            </a:r>
            <a:r>
              <a:rPr lang="en-US" sz="1200" b="1" dirty="0">
                <a:sym typeface="Symbol" charset="2"/>
              </a:rPr>
              <a:t>4 days</a:t>
            </a:r>
            <a:endParaRPr lang="en-US" sz="1200" b="1" dirty="0"/>
          </a:p>
          <a:p>
            <a:endParaRPr lang="en-US" sz="1600" b="1" dirty="0"/>
          </a:p>
        </p:txBody>
      </p:sp>
      <p:sp>
        <p:nvSpPr>
          <p:cNvPr id="19" name="TextBox 18">
            <a:extLst>
              <a:ext uri="{FF2B5EF4-FFF2-40B4-BE49-F238E27FC236}">
                <a16:creationId xmlns:a16="http://schemas.microsoft.com/office/drawing/2014/main" xmlns="" id="{3E1E51B1-C1DB-46BB-A870-8F5661DA4B6B}"/>
              </a:ext>
            </a:extLst>
          </p:cNvPr>
          <p:cNvSpPr txBox="1"/>
          <p:nvPr/>
        </p:nvSpPr>
        <p:spPr>
          <a:xfrm>
            <a:off x="47968" y="6552586"/>
            <a:ext cx="6093618" cy="256993"/>
          </a:xfrm>
          <a:prstGeom prst="rect">
            <a:avLst/>
          </a:prstGeom>
          <a:noFill/>
        </p:spPr>
        <p:txBody>
          <a:bodyPr wrap="square">
            <a:spAutoFit/>
          </a:bodyPr>
          <a:lstStyle/>
          <a:p>
            <a:pPr>
              <a:lnSpc>
                <a:spcPct val="107000"/>
              </a:lnSpc>
              <a:spcAft>
                <a:spcPts val="800"/>
              </a:spcAft>
            </a:pPr>
            <a:r>
              <a:rPr lang="da-DK" sz="1000" dirty="0"/>
              <a:t>N </a:t>
            </a:r>
            <a:r>
              <a:rPr lang="da-DK" sz="1000" dirty="0" err="1"/>
              <a:t>Engl</a:t>
            </a:r>
            <a:r>
              <a:rPr lang="da-DK" sz="1000" dirty="0"/>
              <a:t> J Med 2018; 379:1118-1127</a:t>
            </a:r>
            <a:endParaRPr lang="en-US" sz="1000" dirty="0"/>
          </a:p>
        </p:txBody>
      </p:sp>
      <p:pic>
        <p:nvPicPr>
          <p:cNvPr id="23" name="Picture 22"/>
          <p:cNvPicPr>
            <a:picLocks noChangeAspect="1"/>
          </p:cNvPicPr>
          <p:nvPr/>
        </p:nvPicPr>
        <p:blipFill rotWithShape="1">
          <a:blip r:embed="rId5" cstate="print">
            <a:extLst>
              <a:ext uri="{28A0092B-C50C-407E-A947-70E740481C1C}">
                <a14:useLocalDpi xmlns:a14="http://schemas.microsoft.com/office/drawing/2010/main" val="0"/>
              </a:ext>
            </a:extLst>
          </a:blip>
          <a:srcRect l="12973" t="65455" r="12737" b="13182"/>
          <a:stretch/>
        </p:blipFill>
        <p:spPr>
          <a:xfrm>
            <a:off x="471488" y="4937837"/>
            <a:ext cx="8489020" cy="1525751"/>
          </a:xfrm>
          <a:prstGeom prst="rect">
            <a:avLst/>
          </a:prstGeom>
        </p:spPr>
      </p:pic>
    </p:spTree>
    <p:extLst>
      <p:ext uri="{BB962C8B-B14F-4D97-AF65-F5344CB8AC3E}">
        <p14:creationId xmlns:p14="http://schemas.microsoft.com/office/powerpoint/2010/main" val="21131022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b="67242"/>
          <a:stretch/>
        </p:blipFill>
        <p:spPr>
          <a:xfrm>
            <a:off x="389679" y="872835"/>
            <a:ext cx="5472256" cy="3920837"/>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33229" b="33673"/>
          <a:stretch/>
        </p:blipFill>
        <p:spPr>
          <a:xfrm>
            <a:off x="6330604" y="872836"/>
            <a:ext cx="5416060" cy="3920836"/>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66458"/>
          <a:stretch/>
        </p:blipFill>
        <p:spPr>
          <a:xfrm>
            <a:off x="2752002" y="872835"/>
            <a:ext cx="7157204" cy="5250874"/>
          </a:xfrm>
          <a:prstGeom prst="rect">
            <a:avLst/>
          </a:prstGeom>
        </p:spPr>
      </p:pic>
      <p:sp>
        <p:nvSpPr>
          <p:cNvPr id="5" name="TextBox 4">
            <a:extLst>
              <a:ext uri="{FF2B5EF4-FFF2-40B4-BE49-F238E27FC236}">
                <a16:creationId xmlns:a16="http://schemas.microsoft.com/office/drawing/2014/main" xmlns="" id="{6E586BCD-FD75-41BB-96EE-070742FC4574}"/>
              </a:ext>
            </a:extLst>
          </p:cNvPr>
          <p:cNvSpPr txBox="1"/>
          <p:nvPr/>
        </p:nvSpPr>
        <p:spPr>
          <a:xfrm>
            <a:off x="3392091" y="259928"/>
            <a:ext cx="6093618" cy="461665"/>
          </a:xfrm>
          <a:prstGeom prst="rect">
            <a:avLst/>
          </a:prstGeom>
          <a:noFill/>
        </p:spPr>
        <p:txBody>
          <a:bodyPr wrap="square">
            <a:spAutoFit/>
          </a:bodyPr>
          <a:lstStyle/>
          <a:p>
            <a:pPr algn="ctr"/>
            <a:r>
              <a:rPr lang="en-US" sz="2400" b="1" i="0" dirty="0">
                <a:solidFill>
                  <a:srgbClr val="7030A0"/>
                </a:solidFill>
                <a:effectLst/>
                <a:latin typeface="Century Gothic" charset="0"/>
                <a:ea typeface="Century Gothic" charset="0"/>
                <a:cs typeface="Century Gothic" charset="0"/>
              </a:rPr>
              <a:t>MARINER Study</a:t>
            </a:r>
            <a:endParaRPr lang="en-US" sz="2400" b="1" dirty="0">
              <a:solidFill>
                <a:srgbClr val="7030A0"/>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329830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C3B92BBD-3783-4FE3-AAB9-A72F9C82FB6F}"/>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b="32593"/>
          <a:stretch/>
        </p:blipFill>
        <p:spPr>
          <a:xfrm>
            <a:off x="0" y="650240"/>
            <a:ext cx="12192000" cy="4622800"/>
          </a:xfrm>
          <a:prstGeom prst="rect">
            <a:avLst/>
          </a:prstGeom>
        </p:spPr>
      </p:pic>
      <p:sp>
        <p:nvSpPr>
          <p:cNvPr id="4" name="TextBox 3">
            <a:extLst>
              <a:ext uri="{FF2B5EF4-FFF2-40B4-BE49-F238E27FC236}">
                <a16:creationId xmlns:a16="http://schemas.microsoft.com/office/drawing/2014/main" xmlns="" id="{FF35410D-0137-4F93-B77E-37C5B2EBA7A6}"/>
              </a:ext>
            </a:extLst>
          </p:cNvPr>
          <p:cNvSpPr txBox="1"/>
          <p:nvPr/>
        </p:nvSpPr>
        <p:spPr>
          <a:xfrm>
            <a:off x="100014" y="6676662"/>
            <a:ext cx="6093618" cy="246221"/>
          </a:xfrm>
          <a:prstGeom prst="rect">
            <a:avLst/>
          </a:prstGeom>
          <a:noFill/>
        </p:spPr>
        <p:txBody>
          <a:bodyPr wrap="square">
            <a:spAutoFit/>
          </a:bodyPr>
          <a:lstStyle/>
          <a:p>
            <a:r>
              <a:rPr lang="en-US" sz="1000" b="0" i="1" dirty="0">
                <a:solidFill>
                  <a:srgbClr val="333333"/>
                </a:solidFill>
                <a:effectLst/>
                <a:latin typeface="Roboto" panose="02000000000000000000" pitchFamily="2" charset="0"/>
              </a:rPr>
              <a:t>J Am Coll </a:t>
            </a:r>
            <a:r>
              <a:rPr lang="en-US" sz="1000" b="0" i="1" dirty="0" err="1">
                <a:solidFill>
                  <a:srgbClr val="333333"/>
                </a:solidFill>
                <a:effectLst/>
                <a:latin typeface="Roboto" panose="02000000000000000000" pitchFamily="2" charset="0"/>
              </a:rPr>
              <a:t>Cardiol</a:t>
            </a:r>
            <a:r>
              <a:rPr lang="en-US" sz="1000" b="0" i="1" dirty="0">
                <a:solidFill>
                  <a:srgbClr val="333333"/>
                </a:solidFill>
                <a:effectLst/>
                <a:latin typeface="Roboto" panose="02000000000000000000" pitchFamily="2" charset="0"/>
              </a:rPr>
              <a:t>. 2020;75(25):3140–3147.</a:t>
            </a:r>
            <a:endParaRPr lang="en-US" sz="1000" dirty="0"/>
          </a:p>
        </p:txBody>
      </p:sp>
      <p:sp>
        <p:nvSpPr>
          <p:cNvPr id="5" name="TextBox 4">
            <a:extLst>
              <a:ext uri="{FF2B5EF4-FFF2-40B4-BE49-F238E27FC236}">
                <a16:creationId xmlns:a16="http://schemas.microsoft.com/office/drawing/2014/main" xmlns="" id="{6E586BCD-FD75-41BB-96EE-070742FC4574}"/>
              </a:ext>
            </a:extLst>
          </p:cNvPr>
          <p:cNvSpPr txBox="1"/>
          <p:nvPr/>
        </p:nvSpPr>
        <p:spPr>
          <a:xfrm>
            <a:off x="3392091" y="259928"/>
            <a:ext cx="6093618" cy="461665"/>
          </a:xfrm>
          <a:prstGeom prst="rect">
            <a:avLst/>
          </a:prstGeom>
          <a:noFill/>
        </p:spPr>
        <p:txBody>
          <a:bodyPr wrap="square">
            <a:spAutoFit/>
          </a:bodyPr>
          <a:lstStyle/>
          <a:p>
            <a:pPr algn="ctr"/>
            <a:r>
              <a:rPr lang="en-US" sz="2400" b="1" i="0" dirty="0">
                <a:solidFill>
                  <a:srgbClr val="7030A0"/>
                </a:solidFill>
                <a:effectLst/>
                <a:latin typeface="Century Gothic" charset="0"/>
                <a:ea typeface="Century Gothic" charset="0"/>
                <a:cs typeface="Century Gothic" charset="0"/>
              </a:rPr>
              <a:t>MARINER Study</a:t>
            </a:r>
            <a:endParaRPr lang="en-US" sz="2400" b="1" dirty="0">
              <a:solidFill>
                <a:srgbClr val="7030A0"/>
              </a:solidFill>
              <a:latin typeface="Century Gothic" charset="0"/>
              <a:ea typeface="Century Gothic" charset="0"/>
              <a:cs typeface="Century Gothic" charset="0"/>
            </a:endParaRPr>
          </a:p>
        </p:txBody>
      </p:sp>
      <p:sp>
        <p:nvSpPr>
          <p:cNvPr id="2" name="Rectangle 1"/>
          <p:cNvSpPr/>
          <p:nvPr/>
        </p:nvSpPr>
        <p:spPr>
          <a:xfrm>
            <a:off x="900545" y="5663352"/>
            <a:ext cx="10321637" cy="400110"/>
          </a:xfrm>
          <a:prstGeom prst="rect">
            <a:avLst/>
          </a:prstGeom>
        </p:spPr>
        <p:txBody>
          <a:bodyPr wrap="square">
            <a:spAutoFit/>
          </a:bodyPr>
          <a:lstStyle/>
          <a:p>
            <a:pPr algn="ctr"/>
            <a:r>
              <a:rPr lang="en-US" sz="2000" b="1" dirty="0" smtClean="0">
                <a:solidFill>
                  <a:srgbClr val="FF0000"/>
                </a:solidFill>
                <a:latin typeface="Century Gothic" charset="0"/>
                <a:ea typeface="Century Gothic" charset="0"/>
                <a:cs typeface="Century Gothic" charset="0"/>
              </a:rPr>
              <a:t>Composite endpoint: </a:t>
            </a:r>
            <a:r>
              <a:rPr lang="en-US" sz="2000" b="1" dirty="0" smtClean="0">
                <a:latin typeface="Century Gothic" charset="0"/>
                <a:ea typeface="Century Gothic" charset="0"/>
                <a:cs typeface="Century Gothic" charset="0"/>
              </a:rPr>
              <a:t>VTE, </a:t>
            </a:r>
            <a:r>
              <a:rPr lang="en-US" sz="2000" b="1" dirty="0">
                <a:latin typeface="Century Gothic" charset="0"/>
                <a:ea typeface="Century Gothic" charset="0"/>
                <a:cs typeface="Century Gothic" charset="0"/>
              </a:rPr>
              <a:t>MI, </a:t>
            </a:r>
            <a:r>
              <a:rPr lang="en-US" sz="2000" b="1" dirty="0" err="1">
                <a:latin typeface="Century Gothic" charset="0"/>
                <a:ea typeface="Century Gothic" charset="0"/>
                <a:cs typeface="Century Gothic" charset="0"/>
              </a:rPr>
              <a:t>nonhemorrhagic</a:t>
            </a:r>
            <a:r>
              <a:rPr lang="en-US" sz="2000" b="1" dirty="0">
                <a:latin typeface="Century Gothic" charset="0"/>
                <a:ea typeface="Century Gothic" charset="0"/>
                <a:cs typeface="Century Gothic" charset="0"/>
              </a:rPr>
              <a:t> stroke, and cardiovascular death </a:t>
            </a:r>
          </a:p>
        </p:txBody>
      </p:sp>
    </p:spTree>
    <p:extLst>
      <p:ext uri="{BB962C8B-B14F-4D97-AF65-F5344CB8AC3E}">
        <p14:creationId xmlns:p14="http://schemas.microsoft.com/office/powerpoint/2010/main" val="41348586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13209BD2-31FB-4B28-9E96-C162237C1026}"/>
              </a:ext>
            </a:extLst>
          </p:cNvPr>
          <p:cNvPicPr>
            <a:picLocks noChangeAspect="1"/>
          </p:cNvPicPr>
          <p:nvPr/>
        </p:nvPicPr>
        <p:blipFill rotWithShape="1">
          <a:blip r:embed="rId3"/>
          <a:srcRect b="28199"/>
          <a:stretch/>
        </p:blipFill>
        <p:spPr>
          <a:xfrm>
            <a:off x="0" y="934721"/>
            <a:ext cx="11898796" cy="4805680"/>
          </a:xfrm>
          <a:prstGeom prst="rect">
            <a:avLst/>
          </a:prstGeom>
        </p:spPr>
      </p:pic>
      <p:sp>
        <p:nvSpPr>
          <p:cNvPr id="4" name="TextBox 3">
            <a:extLst>
              <a:ext uri="{FF2B5EF4-FFF2-40B4-BE49-F238E27FC236}">
                <a16:creationId xmlns:a16="http://schemas.microsoft.com/office/drawing/2014/main" xmlns="" id="{5497193A-555F-4AE1-BD5A-392F3CCCDD23}"/>
              </a:ext>
            </a:extLst>
          </p:cNvPr>
          <p:cNvSpPr txBox="1"/>
          <p:nvPr/>
        </p:nvSpPr>
        <p:spPr>
          <a:xfrm>
            <a:off x="100014" y="6676662"/>
            <a:ext cx="6093618" cy="246221"/>
          </a:xfrm>
          <a:prstGeom prst="rect">
            <a:avLst/>
          </a:prstGeom>
          <a:noFill/>
        </p:spPr>
        <p:txBody>
          <a:bodyPr wrap="square">
            <a:spAutoFit/>
          </a:bodyPr>
          <a:lstStyle/>
          <a:p>
            <a:r>
              <a:rPr lang="en-US" sz="1000" b="0" i="1" dirty="0">
                <a:solidFill>
                  <a:srgbClr val="333333"/>
                </a:solidFill>
                <a:effectLst/>
                <a:latin typeface="Roboto" panose="02000000000000000000" pitchFamily="2" charset="0"/>
              </a:rPr>
              <a:t>J Am Coll </a:t>
            </a:r>
            <a:r>
              <a:rPr lang="en-US" sz="1000" b="0" i="1" dirty="0" err="1">
                <a:solidFill>
                  <a:srgbClr val="333333"/>
                </a:solidFill>
                <a:effectLst/>
                <a:latin typeface="Roboto" panose="02000000000000000000" pitchFamily="2" charset="0"/>
              </a:rPr>
              <a:t>Cardiol</a:t>
            </a:r>
            <a:r>
              <a:rPr lang="en-US" sz="1000" b="0" i="1" dirty="0">
                <a:solidFill>
                  <a:srgbClr val="333333"/>
                </a:solidFill>
                <a:effectLst/>
                <a:latin typeface="Roboto" panose="02000000000000000000" pitchFamily="2" charset="0"/>
              </a:rPr>
              <a:t>. 2020;75(25):3140–3147.</a:t>
            </a:r>
            <a:endParaRPr lang="en-US" sz="1000" dirty="0"/>
          </a:p>
        </p:txBody>
      </p:sp>
      <p:sp>
        <p:nvSpPr>
          <p:cNvPr id="5" name="TextBox 4">
            <a:extLst>
              <a:ext uri="{FF2B5EF4-FFF2-40B4-BE49-F238E27FC236}">
                <a16:creationId xmlns:a16="http://schemas.microsoft.com/office/drawing/2014/main" xmlns="" id="{6E586BCD-FD75-41BB-96EE-070742FC4574}"/>
              </a:ext>
            </a:extLst>
          </p:cNvPr>
          <p:cNvSpPr txBox="1"/>
          <p:nvPr/>
        </p:nvSpPr>
        <p:spPr>
          <a:xfrm>
            <a:off x="3392091" y="259928"/>
            <a:ext cx="6093618" cy="461665"/>
          </a:xfrm>
          <a:prstGeom prst="rect">
            <a:avLst/>
          </a:prstGeom>
          <a:noFill/>
        </p:spPr>
        <p:txBody>
          <a:bodyPr wrap="square">
            <a:spAutoFit/>
          </a:bodyPr>
          <a:lstStyle/>
          <a:p>
            <a:pPr algn="ctr"/>
            <a:r>
              <a:rPr lang="en-US" sz="2400" b="1" i="0" dirty="0">
                <a:solidFill>
                  <a:srgbClr val="7030A0"/>
                </a:solidFill>
                <a:effectLst/>
                <a:latin typeface="Century Gothic" charset="0"/>
                <a:ea typeface="Century Gothic" charset="0"/>
                <a:cs typeface="Century Gothic" charset="0"/>
              </a:rPr>
              <a:t>MARINER Study</a:t>
            </a:r>
            <a:endParaRPr lang="en-US" sz="2400" b="1" dirty="0">
              <a:solidFill>
                <a:srgbClr val="7030A0"/>
              </a:solidFill>
              <a:latin typeface="Century Gothic" charset="0"/>
              <a:ea typeface="Century Gothic" charset="0"/>
              <a:cs typeface="Century Gothic" charset="0"/>
            </a:endParaRPr>
          </a:p>
        </p:txBody>
      </p:sp>
      <p:sp>
        <p:nvSpPr>
          <p:cNvPr id="2" name="Rectangle 1"/>
          <p:cNvSpPr/>
          <p:nvPr/>
        </p:nvSpPr>
        <p:spPr>
          <a:xfrm>
            <a:off x="2369508" y="5852356"/>
            <a:ext cx="7648248" cy="461665"/>
          </a:xfrm>
          <a:prstGeom prst="rect">
            <a:avLst/>
          </a:prstGeom>
          <a:noFill/>
        </p:spPr>
        <p:txBody>
          <a:bodyPr wrap="none" lIns="91440" tIns="45720" rIns="91440" bIns="45720">
            <a:spAutoFit/>
          </a:bodyPr>
          <a:lstStyle/>
          <a:p>
            <a:pPr algn="ctr"/>
            <a:r>
              <a:rPr lang="en-US" sz="2400" b="1" cap="none" spc="0" dirty="0" smtClean="0">
                <a:ln w="0"/>
                <a:effectLst>
                  <a:outerShdw blurRad="38100" dist="25400" dir="5400000" algn="ctr" rotWithShape="0">
                    <a:srgbClr val="6E747A">
                      <a:alpha val="43000"/>
                    </a:srgbClr>
                  </a:outerShdw>
                </a:effectLst>
                <a:latin typeface="Century Gothic" charset="0"/>
                <a:ea typeface="Century Gothic" charset="0"/>
                <a:cs typeface="Century Gothic" charset="0"/>
              </a:rPr>
              <a:t>Low incidence of major bleeding (0.28% vs 0.15%)</a:t>
            </a:r>
            <a:endParaRPr lang="en-US" sz="2400" b="1" cap="none" spc="0" dirty="0">
              <a:ln w="0"/>
              <a:effectLst>
                <a:outerShdw blurRad="38100" dist="25400" dir="5400000" algn="ctr" rotWithShape="0">
                  <a:srgbClr val="6E747A">
                    <a:alpha val="43000"/>
                  </a:srgbClr>
                </a:outerShdw>
              </a:effectLst>
              <a:latin typeface="Century Gothic" charset="0"/>
              <a:ea typeface="Century Gothic" charset="0"/>
              <a:cs typeface="Century Gothic" charset="0"/>
            </a:endParaRPr>
          </a:p>
        </p:txBody>
      </p:sp>
    </p:spTree>
    <p:extLst>
      <p:ext uri="{BB962C8B-B14F-4D97-AF65-F5344CB8AC3E}">
        <p14:creationId xmlns:p14="http://schemas.microsoft.com/office/powerpoint/2010/main" val="9858510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2C593B3A-4F19-425E-9A79-69F464B159C2}"/>
              </a:ext>
            </a:extLst>
          </p:cNvPr>
          <p:cNvPicPr>
            <a:picLocks noChangeAspect="1"/>
          </p:cNvPicPr>
          <p:nvPr/>
        </p:nvPicPr>
        <p:blipFill>
          <a:blip r:embed="rId3"/>
          <a:stretch>
            <a:fillRect/>
          </a:stretch>
        </p:blipFill>
        <p:spPr>
          <a:xfrm>
            <a:off x="-1" y="0"/>
            <a:ext cx="12192000" cy="6922883"/>
          </a:xfrm>
          <a:prstGeom prst="rect">
            <a:avLst/>
          </a:prstGeom>
        </p:spPr>
      </p:pic>
      <p:sp>
        <p:nvSpPr>
          <p:cNvPr id="4" name="TextBox 3">
            <a:extLst>
              <a:ext uri="{FF2B5EF4-FFF2-40B4-BE49-F238E27FC236}">
                <a16:creationId xmlns:a16="http://schemas.microsoft.com/office/drawing/2014/main" xmlns="" id="{C3199FCC-1B12-4090-9A20-104206AABA50}"/>
              </a:ext>
            </a:extLst>
          </p:cNvPr>
          <p:cNvSpPr txBox="1"/>
          <p:nvPr/>
        </p:nvSpPr>
        <p:spPr>
          <a:xfrm>
            <a:off x="1880573" y="470365"/>
            <a:ext cx="7769035" cy="523220"/>
          </a:xfrm>
          <a:prstGeom prst="rect">
            <a:avLst/>
          </a:prstGeom>
          <a:noFill/>
        </p:spPr>
        <p:txBody>
          <a:bodyPr wrap="square">
            <a:spAutoFit/>
          </a:bodyPr>
          <a:lstStyle/>
          <a:p>
            <a:r>
              <a:rPr lang="en-US" sz="2800" b="1" dirty="0" smtClean="0">
                <a:solidFill>
                  <a:srgbClr val="212529"/>
                </a:solidFill>
                <a:latin typeface="Century Gothic" charset="0"/>
                <a:ea typeface="Century Gothic" charset="0"/>
                <a:cs typeface="Century Gothic" charset="0"/>
              </a:rPr>
              <a:t>Burden of VTE in Acute Medically Ill Patients</a:t>
            </a:r>
            <a:r>
              <a:rPr lang="en-US" sz="2800" b="1" i="0" dirty="0">
                <a:solidFill>
                  <a:srgbClr val="212529"/>
                </a:solidFill>
                <a:effectLst/>
                <a:latin typeface="Century Gothic" charset="0"/>
                <a:ea typeface="Century Gothic" charset="0"/>
                <a:cs typeface="Century Gothic" charset="0"/>
              </a:rPr>
              <a:t> </a:t>
            </a:r>
            <a:endParaRPr lang="en-US" sz="2800" b="1" dirty="0">
              <a:latin typeface="Century Gothic" charset="0"/>
              <a:ea typeface="Century Gothic" charset="0"/>
              <a:cs typeface="Century Gothic" charset="0"/>
            </a:endParaRPr>
          </a:p>
        </p:txBody>
      </p:sp>
      <p:sp>
        <p:nvSpPr>
          <p:cNvPr id="6" name="TextBox 5">
            <a:extLst>
              <a:ext uri="{FF2B5EF4-FFF2-40B4-BE49-F238E27FC236}">
                <a16:creationId xmlns:a16="http://schemas.microsoft.com/office/drawing/2014/main" xmlns="" id="{5CC8F232-649C-406D-AA86-5FAAEBCF84FE}"/>
              </a:ext>
            </a:extLst>
          </p:cNvPr>
          <p:cNvSpPr txBox="1"/>
          <p:nvPr/>
        </p:nvSpPr>
        <p:spPr>
          <a:xfrm>
            <a:off x="419547" y="1665025"/>
            <a:ext cx="11317045" cy="2169825"/>
          </a:xfrm>
          <a:prstGeom prst="rect">
            <a:avLst/>
          </a:prstGeom>
          <a:noFill/>
        </p:spPr>
        <p:txBody>
          <a:bodyPr wrap="square">
            <a:spAutoFit/>
          </a:bodyPr>
          <a:lstStyle/>
          <a:p>
            <a:pPr algn="just">
              <a:lnSpc>
                <a:spcPct val="150000"/>
              </a:lnSpc>
            </a:pPr>
            <a:r>
              <a:rPr lang="en-US" b="1" i="0" dirty="0" smtClean="0">
                <a:solidFill>
                  <a:srgbClr val="212529"/>
                </a:solidFill>
                <a:effectLst/>
                <a:latin typeface="Century Gothic" charset="0"/>
                <a:ea typeface="Century Gothic" charset="0"/>
                <a:cs typeface="Century Gothic" charset="0"/>
              </a:rPr>
              <a:t>Among </a:t>
            </a:r>
            <a:r>
              <a:rPr lang="en-US" b="1" i="0" dirty="0">
                <a:solidFill>
                  <a:srgbClr val="212529"/>
                </a:solidFill>
                <a:effectLst/>
                <a:latin typeface="Century Gothic" charset="0"/>
                <a:ea typeface="Century Gothic" charset="0"/>
                <a:cs typeface="Century Gothic" charset="0"/>
              </a:rPr>
              <a:t>acute medically ill patients: </a:t>
            </a:r>
          </a:p>
          <a:p>
            <a:pPr marL="285750" indent="-285750" algn="just">
              <a:lnSpc>
                <a:spcPct val="150000"/>
              </a:lnSpc>
              <a:buFont typeface="Arial" panose="020B0604020202020204" pitchFamily="34" charset="0"/>
              <a:buChar char="•"/>
            </a:pPr>
            <a:r>
              <a:rPr lang="en-US" b="0" i="0" dirty="0">
                <a:solidFill>
                  <a:srgbClr val="212529"/>
                </a:solidFill>
                <a:effectLst/>
                <a:latin typeface="Century Gothic" charset="0"/>
                <a:ea typeface="Century Gothic" charset="0"/>
                <a:cs typeface="Century Gothic" charset="0"/>
              </a:rPr>
              <a:t>Approximately </a:t>
            </a:r>
            <a:r>
              <a:rPr lang="en-US" b="1" i="0" dirty="0">
                <a:solidFill>
                  <a:srgbClr val="FF0000"/>
                </a:solidFill>
                <a:effectLst/>
                <a:latin typeface="Century Gothic" charset="0"/>
                <a:ea typeface="Century Gothic" charset="0"/>
                <a:cs typeface="Century Gothic" charset="0"/>
              </a:rPr>
              <a:t>2.5%</a:t>
            </a:r>
            <a:r>
              <a:rPr lang="en-US" b="0" i="0" dirty="0">
                <a:solidFill>
                  <a:srgbClr val="212529"/>
                </a:solidFill>
                <a:effectLst/>
                <a:latin typeface="Century Gothic" charset="0"/>
                <a:ea typeface="Century Gothic" charset="0"/>
                <a:cs typeface="Century Gothic" charset="0"/>
              </a:rPr>
              <a:t> </a:t>
            </a:r>
            <a:r>
              <a:rPr lang="en-US" b="0" i="0" dirty="0" smtClean="0">
                <a:solidFill>
                  <a:srgbClr val="212529"/>
                </a:solidFill>
                <a:effectLst/>
                <a:latin typeface="Century Gothic" charset="0"/>
                <a:ea typeface="Century Gothic" charset="0"/>
                <a:cs typeface="Century Gothic" charset="0"/>
              </a:rPr>
              <a:t>of </a:t>
            </a:r>
            <a:r>
              <a:rPr lang="en-US" b="0" i="0" dirty="0">
                <a:solidFill>
                  <a:srgbClr val="212529"/>
                </a:solidFill>
                <a:effectLst/>
                <a:latin typeface="Century Gothic" charset="0"/>
                <a:ea typeface="Century Gothic" charset="0"/>
                <a:cs typeface="Century Gothic" charset="0"/>
              </a:rPr>
              <a:t>high risk medical patients will have symptomatic VTE or VTE-related death</a:t>
            </a:r>
          </a:p>
          <a:p>
            <a:pPr marL="285750" indent="-285750" algn="just">
              <a:lnSpc>
                <a:spcPct val="150000"/>
              </a:lnSpc>
              <a:buFont typeface="Arial" panose="020B0604020202020204" pitchFamily="34" charset="0"/>
              <a:buChar char="•"/>
            </a:pPr>
            <a:r>
              <a:rPr lang="en-US" dirty="0">
                <a:solidFill>
                  <a:srgbClr val="212529"/>
                </a:solidFill>
                <a:latin typeface="Century Gothic" charset="0"/>
                <a:ea typeface="Century Gothic" charset="0"/>
                <a:cs typeface="Century Gothic" charset="0"/>
              </a:rPr>
              <a:t>More than 150,000 of the 20,000,000 acute medically ill patients each year survive their medical condition but die of VTE</a:t>
            </a:r>
          </a:p>
          <a:p>
            <a:pPr algn="just">
              <a:lnSpc>
                <a:spcPct val="150000"/>
              </a:lnSpc>
            </a:pPr>
            <a:r>
              <a:rPr lang="en-US" dirty="0" smtClean="0">
                <a:solidFill>
                  <a:srgbClr val="212529"/>
                </a:solidFill>
                <a:latin typeface="Century Gothic" charset="0"/>
                <a:ea typeface="Century Gothic" charset="0"/>
                <a:cs typeface="Century Gothic" charset="0"/>
              </a:rPr>
              <a:t> </a:t>
            </a:r>
            <a:endParaRPr lang="en-US" dirty="0">
              <a:solidFill>
                <a:srgbClr val="212529"/>
              </a:solidFill>
              <a:latin typeface="Century Gothic" charset="0"/>
              <a:ea typeface="Century Gothic" charset="0"/>
              <a:cs typeface="Century Gothic" charset="0"/>
            </a:endParaRPr>
          </a:p>
        </p:txBody>
      </p:sp>
      <p:sp>
        <p:nvSpPr>
          <p:cNvPr id="8" name="TextBox 7">
            <a:extLst>
              <a:ext uri="{FF2B5EF4-FFF2-40B4-BE49-F238E27FC236}">
                <a16:creationId xmlns:a16="http://schemas.microsoft.com/office/drawing/2014/main" xmlns="" id="{282F575A-7B87-46C8-937D-A02BDA271E23}"/>
              </a:ext>
            </a:extLst>
          </p:cNvPr>
          <p:cNvSpPr txBox="1"/>
          <p:nvPr/>
        </p:nvSpPr>
        <p:spPr>
          <a:xfrm>
            <a:off x="-1" y="6368885"/>
            <a:ext cx="6236494" cy="553998"/>
          </a:xfrm>
          <a:prstGeom prst="rect">
            <a:avLst/>
          </a:prstGeom>
          <a:noFill/>
        </p:spPr>
        <p:txBody>
          <a:bodyPr wrap="square">
            <a:spAutoFit/>
          </a:bodyPr>
          <a:lstStyle/>
          <a:p>
            <a:r>
              <a:rPr lang="en-US" sz="1000" b="0" i="0" dirty="0">
                <a:solidFill>
                  <a:srgbClr val="212529"/>
                </a:solidFill>
                <a:effectLst/>
              </a:rPr>
              <a:t>Chest. 2011; 10: 1378; 10: 194</a:t>
            </a:r>
          </a:p>
          <a:p>
            <a:r>
              <a:rPr lang="en-US" sz="1000" b="0" i="0" dirty="0">
                <a:solidFill>
                  <a:srgbClr val="212529"/>
                </a:solidFill>
                <a:effectLst/>
              </a:rPr>
              <a:t>N </a:t>
            </a:r>
            <a:r>
              <a:rPr lang="en-US" sz="1000" b="0" i="0" dirty="0" err="1">
                <a:solidFill>
                  <a:srgbClr val="212529"/>
                </a:solidFill>
                <a:effectLst/>
              </a:rPr>
              <a:t>Engl</a:t>
            </a:r>
            <a:r>
              <a:rPr lang="en-US" sz="1000" b="0" i="0" dirty="0">
                <a:solidFill>
                  <a:srgbClr val="212529"/>
                </a:solidFill>
                <a:effectLst/>
              </a:rPr>
              <a:t> J Med. 2011; 365: 2167 </a:t>
            </a:r>
          </a:p>
          <a:p>
            <a:r>
              <a:rPr lang="en-US" sz="1000" b="0" i="0" dirty="0">
                <a:solidFill>
                  <a:srgbClr val="212529"/>
                </a:solidFill>
                <a:effectLst/>
              </a:rPr>
              <a:t>J Thrombolysis. 2011; 4: 407.</a:t>
            </a:r>
            <a:endParaRPr lang="en-US" sz="1000" dirty="0"/>
          </a:p>
        </p:txBody>
      </p:sp>
      <p:sp>
        <p:nvSpPr>
          <p:cNvPr id="3" name="Rectangle 2"/>
          <p:cNvSpPr/>
          <p:nvPr/>
        </p:nvSpPr>
        <p:spPr>
          <a:xfrm>
            <a:off x="1019330" y="3834850"/>
            <a:ext cx="10098535" cy="923330"/>
          </a:xfrm>
          <a:prstGeom prst="rect">
            <a:avLst/>
          </a:prstGeom>
          <a:noFill/>
        </p:spPr>
        <p:txBody>
          <a:bodyPr wrap="none" lIns="91440" tIns="45720" rIns="91440" bIns="45720">
            <a:spAutoFit/>
          </a:bodyPr>
          <a:lstStyle/>
          <a:p>
            <a:pPr algn="ctr"/>
            <a:r>
              <a:rPr lang="en-US" sz="4000" b="1" cap="none" spc="0" dirty="0" smtClean="0">
                <a:ln w="0"/>
                <a:solidFill>
                  <a:srgbClr val="92D050"/>
                </a:solidFill>
                <a:effectLst>
                  <a:reflection blurRad="6350" stA="53000" endA="300" endPos="35500" dir="5400000" sy="-90000" algn="bl" rotWithShape="0"/>
                </a:effectLst>
              </a:rPr>
              <a:t>VTE Prophylaxis</a:t>
            </a:r>
            <a:r>
              <a:rPr lang="en-US" sz="5400" b="1" cap="none" spc="0" dirty="0" smtClean="0">
                <a:ln w="0"/>
                <a:solidFill>
                  <a:srgbClr val="92D050"/>
                </a:solidFill>
                <a:effectLst>
                  <a:reflection blurRad="6350" stA="53000" endA="300" endPos="35500" dir="5400000" sy="-90000" algn="bl" rotWithShape="0"/>
                </a:effectLst>
              </a:rPr>
              <a:t> </a:t>
            </a:r>
            <a:r>
              <a:rPr lang="en-US" sz="5400" b="1" cap="none" spc="0" dirty="0" smtClean="0">
                <a:ln w="0"/>
                <a:solidFill>
                  <a:srgbClr val="0070C0"/>
                </a:solidFill>
                <a:effectLst>
                  <a:reflection blurRad="6350" stA="53000" endA="300" endPos="35500" dir="5400000" sy="-90000" algn="bl" rotWithShape="0"/>
                </a:effectLst>
              </a:rPr>
              <a:t>During Hospitalization</a:t>
            </a:r>
            <a:endParaRPr lang="en-US" sz="5400" b="1" cap="none" spc="0" dirty="0">
              <a:ln w="0"/>
              <a:solidFill>
                <a:srgbClr val="0070C0"/>
              </a:solidFill>
              <a:effectLst>
                <a:reflection blurRad="6350" stA="53000" endA="300" endPos="35500" dir="5400000" sy="-90000" algn="bl" rotWithShape="0"/>
              </a:effectLst>
            </a:endParaRPr>
          </a:p>
        </p:txBody>
      </p:sp>
    </p:spTree>
    <p:extLst>
      <p:ext uri="{BB962C8B-B14F-4D97-AF65-F5344CB8AC3E}">
        <p14:creationId xmlns:p14="http://schemas.microsoft.com/office/powerpoint/2010/main" val="638879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C0B7B9CE-05E6-4773-899C-E7AE7830D2EF}"/>
              </a:ext>
            </a:extLst>
          </p:cNvPr>
          <p:cNvPicPr>
            <a:picLocks noChangeAspect="1"/>
          </p:cNvPicPr>
          <p:nvPr/>
        </p:nvPicPr>
        <p:blipFill rotWithShape="1">
          <a:blip r:embed="rId3"/>
          <a:srcRect t="19969"/>
          <a:stretch/>
        </p:blipFill>
        <p:spPr>
          <a:xfrm>
            <a:off x="0" y="1142999"/>
            <a:ext cx="11877675" cy="3731413"/>
          </a:xfrm>
          <a:prstGeom prst="rect">
            <a:avLst/>
          </a:prstGeom>
        </p:spPr>
      </p:pic>
      <p:sp>
        <p:nvSpPr>
          <p:cNvPr id="10" name="TextBox 9">
            <a:extLst>
              <a:ext uri="{FF2B5EF4-FFF2-40B4-BE49-F238E27FC236}">
                <a16:creationId xmlns:a16="http://schemas.microsoft.com/office/drawing/2014/main" xmlns="" id="{A8E0964A-3459-40C9-B5A2-0AA52CFDC36E}"/>
              </a:ext>
            </a:extLst>
          </p:cNvPr>
          <p:cNvSpPr txBox="1"/>
          <p:nvPr/>
        </p:nvSpPr>
        <p:spPr>
          <a:xfrm>
            <a:off x="915214" y="577294"/>
            <a:ext cx="11113681" cy="400110"/>
          </a:xfrm>
          <a:prstGeom prst="rect">
            <a:avLst/>
          </a:prstGeom>
          <a:noFill/>
        </p:spPr>
        <p:txBody>
          <a:bodyPr wrap="square">
            <a:spAutoFit/>
          </a:bodyPr>
          <a:lstStyle/>
          <a:p>
            <a:pPr algn="ctr"/>
            <a:r>
              <a:rPr lang="en-US" sz="2000" b="1" dirty="0">
                <a:latin typeface="Century Gothic" charset="0"/>
                <a:ea typeface="Century Gothic" charset="0"/>
                <a:cs typeface="Century Gothic" charset="0"/>
              </a:rPr>
              <a:t>Improved Benefit Risk Profile of </a:t>
            </a:r>
            <a:r>
              <a:rPr lang="en-US" sz="2000" b="1" dirty="0" err="1">
                <a:latin typeface="Century Gothic" charset="0"/>
                <a:ea typeface="Century Gothic" charset="0"/>
                <a:cs typeface="Century Gothic" charset="0"/>
              </a:rPr>
              <a:t>Rivaroxaban</a:t>
            </a:r>
            <a:r>
              <a:rPr lang="en-US" sz="2000" b="1" dirty="0">
                <a:latin typeface="Century Gothic" charset="0"/>
                <a:ea typeface="Century Gothic" charset="0"/>
                <a:cs typeface="Century Gothic" charset="0"/>
              </a:rPr>
              <a:t> in a Subpopulation of the MAGELLAN Study</a:t>
            </a:r>
          </a:p>
        </p:txBody>
      </p:sp>
      <p:sp>
        <p:nvSpPr>
          <p:cNvPr id="5" name="Rectangle 4"/>
          <p:cNvSpPr/>
          <p:nvPr/>
        </p:nvSpPr>
        <p:spPr>
          <a:xfrm>
            <a:off x="772339" y="5299362"/>
            <a:ext cx="10757674" cy="923330"/>
          </a:xfrm>
          <a:prstGeom prst="rect">
            <a:avLst/>
          </a:prstGeom>
          <a:solidFill>
            <a:srgbClr val="FFFF00"/>
          </a:solidFill>
        </p:spPr>
        <p:txBody>
          <a:bodyPr wrap="square">
            <a:spAutoFit/>
          </a:bodyPr>
          <a:lstStyle/>
          <a:p>
            <a:pPr>
              <a:lnSpc>
                <a:spcPct val="150000"/>
              </a:lnSpc>
            </a:pPr>
            <a:r>
              <a:rPr lang="en-US" b="1" dirty="0" smtClean="0">
                <a:latin typeface="Century Gothic" charset="0"/>
                <a:ea typeface="Century Gothic" charset="0"/>
                <a:cs typeface="Century Gothic" charset="0"/>
              </a:rPr>
              <a:t>Major </a:t>
            </a:r>
            <a:r>
              <a:rPr lang="en-US" b="1" dirty="0">
                <a:latin typeface="Century Gothic" charset="0"/>
                <a:ea typeface="Century Gothic" charset="0"/>
                <a:cs typeface="Century Gothic" charset="0"/>
              </a:rPr>
              <a:t>and fatal bleeding rates </a:t>
            </a:r>
            <a:r>
              <a:rPr lang="en-US" dirty="0">
                <a:latin typeface="Century Gothic" charset="0"/>
                <a:ea typeface="Century Gothic" charset="0"/>
                <a:cs typeface="Century Gothic" charset="0"/>
              </a:rPr>
              <a:t>in the subpopulation compared to the original population in the MAGELLAN trial were </a:t>
            </a:r>
            <a:r>
              <a:rPr lang="en-US" b="1" dirty="0">
                <a:latin typeface="Century Gothic" charset="0"/>
                <a:ea typeface="Century Gothic" charset="0"/>
                <a:cs typeface="Century Gothic" charset="0"/>
              </a:rPr>
              <a:t>significantly </a:t>
            </a:r>
            <a:r>
              <a:rPr lang="en-US" b="1" dirty="0" smtClean="0">
                <a:latin typeface="Century Gothic" charset="0"/>
                <a:ea typeface="Century Gothic" charset="0"/>
                <a:cs typeface="Century Gothic" charset="0"/>
              </a:rPr>
              <a:t>reduced</a:t>
            </a:r>
            <a:r>
              <a:rPr lang="en-US" dirty="0" smtClean="0">
                <a:latin typeface="Century Gothic" charset="0"/>
                <a:ea typeface="Century Gothic" charset="0"/>
                <a:cs typeface="Century Gothic" charset="0"/>
              </a:rPr>
              <a:t>, </a:t>
            </a:r>
            <a:r>
              <a:rPr lang="en-US" dirty="0">
                <a:latin typeface="Century Gothic" charset="0"/>
                <a:ea typeface="Century Gothic" charset="0"/>
                <a:cs typeface="Century Gothic" charset="0"/>
              </a:rPr>
              <a:t>while </a:t>
            </a:r>
            <a:r>
              <a:rPr lang="en-US" b="1" dirty="0">
                <a:latin typeface="Century Gothic" charset="0"/>
                <a:ea typeface="Century Gothic" charset="0"/>
                <a:cs typeface="Century Gothic" charset="0"/>
              </a:rPr>
              <a:t>anticoagulant efficacy was maintained</a:t>
            </a:r>
            <a:r>
              <a:rPr lang="en-US" dirty="0">
                <a:latin typeface="Century Gothic" charset="0"/>
                <a:ea typeface="Century Gothic" charset="0"/>
                <a:cs typeface="Century Gothic" charset="0"/>
              </a:rPr>
              <a:t>. </a:t>
            </a:r>
          </a:p>
        </p:txBody>
      </p:sp>
      <p:sp>
        <p:nvSpPr>
          <p:cNvPr id="6" name="TextBox 5">
            <a:extLst>
              <a:ext uri="{FF2B5EF4-FFF2-40B4-BE49-F238E27FC236}">
                <a16:creationId xmlns:a16="http://schemas.microsoft.com/office/drawing/2014/main" xmlns="" id="{1B1DFFB3-6342-48E9-ADEC-E483FA07C49C}"/>
              </a:ext>
            </a:extLst>
          </p:cNvPr>
          <p:cNvSpPr txBox="1"/>
          <p:nvPr/>
        </p:nvSpPr>
        <p:spPr>
          <a:xfrm>
            <a:off x="0" y="6619067"/>
            <a:ext cx="6386512" cy="246221"/>
          </a:xfrm>
          <a:prstGeom prst="rect">
            <a:avLst/>
          </a:prstGeom>
          <a:noFill/>
        </p:spPr>
        <p:txBody>
          <a:bodyPr wrap="square">
            <a:spAutoFit/>
          </a:bodyPr>
          <a:lstStyle/>
          <a:p>
            <a:r>
              <a:rPr lang="en-US" sz="1000" dirty="0" err="1"/>
              <a:t>Clin</a:t>
            </a:r>
            <a:r>
              <a:rPr lang="en-US" sz="1000" dirty="0"/>
              <a:t> </a:t>
            </a:r>
            <a:r>
              <a:rPr lang="en-US" sz="1000" dirty="0" err="1"/>
              <a:t>Appl</a:t>
            </a:r>
            <a:r>
              <a:rPr lang="en-US" sz="1000" dirty="0"/>
              <a:t> </a:t>
            </a:r>
            <a:r>
              <a:rPr lang="en-US" sz="1000" dirty="0" err="1"/>
              <a:t>Thromb</a:t>
            </a:r>
            <a:r>
              <a:rPr lang="en-US" sz="1000" dirty="0"/>
              <a:t> </a:t>
            </a:r>
            <a:r>
              <a:rPr lang="en-US" sz="1000" dirty="0" err="1"/>
              <a:t>Hemost</a:t>
            </a:r>
            <a:r>
              <a:rPr lang="en-US" sz="1000" dirty="0"/>
              <a:t> </a:t>
            </a:r>
            <a:r>
              <a:rPr lang="en-US" sz="1000" dirty="0" smtClean="0"/>
              <a:t>2019;25:1076029619886022</a:t>
            </a:r>
            <a:endParaRPr lang="en-US" sz="1000" dirty="0"/>
          </a:p>
        </p:txBody>
      </p:sp>
      <p:sp>
        <p:nvSpPr>
          <p:cNvPr id="7" name="Striped Right Arrow 6"/>
          <p:cNvSpPr/>
          <p:nvPr/>
        </p:nvSpPr>
        <p:spPr>
          <a:xfrm rot="5400000">
            <a:off x="8542435" y="3977753"/>
            <a:ext cx="2188967" cy="454250"/>
          </a:xfrm>
          <a:prstGeom prst="strip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8868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1602889594"/>
              </p:ext>
            </p:extLst>
          </p:nvPr>
        </p:nvGraphicFramePr>
        <p:xfrm>
          <a:off x="2064328" y="1274618"/>
          <a:ext cx="7675418" cy="4253346"/>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2106544" y="5627408"/>
            <a:ext cx="8145179" cy="707886"/>
          </a:xfrm>
          <a:prstGeom prst="rect">
            <a:avLst/>
          </a:prstGeom>
          <a:noFill/>
        </p:spPr>
        <p:txBody>
          <a:bodyPr wrap="none" lIns="91440" tIns="45720" rIns="91440" bIns="45720">
            <a:spAutoFit/>
          </a:bodyPr>
          <a:lstStyle/>
          <a:p>
            <a:pPr algn="ctr"/>
            <a:r>
              <a:rPr lang="en-US" sz="4000" b="1" cap="none" spc="0" dirty="0" smtClean="0">
                <a:ln w="0"/>
                <a:solidFill>
                  <a:srgbClr val="FF0000"/>
                </a:solidFill>
                <a:effectLst>
                  <a:outerShdw blurRad="38100" dist="19050" dir="2700000" algn="tl" rotWithShape="0">
                    <a:schemeClr val="dk1">
                      <a:alpha val="40000"/>
                    </a:schemeClr>
                  </a:outerShdw>
                </a:effectLst>
                <a:latin typeface="Century Gothic" charset="0"/>
                <a:ea typeface="Century Gothic" charset="0"/>
                <a:cs typeface="Century Gothic" charset="0"/>
              </a:rPr>
              <a:t>22%</a:t>
            </a:r>
            <a:r>
              <a:rPr lang="en-US" sz="3200" b="1" cap="none" spc="0" dirty="0" smtClean="0">
                <a:ln w="0"/>
                <a:solidFill>
                  <a:schemeClr val="tx1"/>
                </a:solidFill>
                <a:effectLst>
                  <a:outerShdw blurRad="38100" dist="19050" dir="2700000" algn="tl" rotWithShape="0">
                    <a:schemeClr val="dk1">
                      <a:alpha val="40000"/>
                    </a:schemeClr>
                  </a:outerShdw>
                </a:effectLst>
                <a:latin typeface="Century Gothic" charset="0"/>
                <a:ea typeface="Century Gothic" charset="0"/>
                <a:cs typeface="Century Gothic" charset="0"/>
              </a:rPr>
              <a:t> reduced risk of major VTE or death</a:t>
            </a:r>
            <a:endParaRPr lang="en-US" sz="3200" b="1" cap="none" spc="0" dirty="0">
              <a:ln w="0"/>
              <a:solidFill>
                <a:schemeClr val="tx1"/>
              </a:solidFill>
              <a:effectLst>
                <a:outerShdw blurRad="38100" dist="19050" dir="2700000" algn="tl" rotWithShape="0">
                  <a:schemeClr val="dk1">
                    <a:alpha val="40000"/>
                  </a:schemeClr>
                </a:outerShdw>
              </a:effectLst>
              <a:latin typeface="Century Gothic" charset="0"/>
              <a:ea typeface="Century Gothic" charset="0"/>
              <a:cs typeface="Century Gothic" charset="0"/>
            </a:endParaRPr>
          </a:p>
        </p:txBody>
      </p:sp>
      <p:sp>
        <p:nvSpPr>
          <p:cNvPr id="8" name="Rectangle 7"/>
          <p:cNvSpPr/>
          <p:nvPr/>
        </p:nvSpPr>
        <p:spPr>
          <a:xfrm>
            <a:off x="-1524" y="405733"/>
            <a:ext cx="12361333" cy="461665"/>
          </a:xfrm>
          <a:prstGeom prst="rect">
            <a:avLst/>
          </a:prstGeom>
          <a:noFill/>
        </p:spPr>
        <p:txBody>
          <a:bodyPr wrap="none" lIns="91440" tIns="45720" rIns="91440" bIns="45720">
            <a:spAutoFit/>
          </a:bodyPr>
          <a:lstStyle/>
          <a:p>
            <a:pPr algn="ctr"/>
            <a:r>
              <a:rPr lang="en-US" sz="2400" b="1" cap="none" spc="0" dirty="0" smtClean="0">
                <a:ln w="0"/>
                <a:solidFill>
                  <a:schemeClr val="tx1"/>
                </a:solidFill>
                <a:effectLst>
                  <a:outerShdw blurRad="38100" dist="19050" dir="2700000" algn="tl" rotWithShape="0">
                    <a:schemeClr val="dk1">
                      <a:alpha val="40000"/>
                    </a:schemeClr>
                  </a:outerShdw>
                </a:effectLst>
              </a:rPr>
              <a:t>Pooled analysis of MAGELLAN &amp; MARINER for extended use of </a:t>
            </a:r>
            <a:r>
              <a:rPr lang="en-US" sz="2400" b="1" cap="none" spc="0" dirty="0" err="1" smtClean="0">
                <a:ln w="0"/>
                <a:solidFill>
                  <a:schemeClr val="tx1"/>
                </a:solidFill>
                <a:effectLst>
                  <a:outerShdw blurRad="38100" dist="19050" dir="2700000" algn="tl" rotWithShape="0">
                    <a:schemeClr val="dk1">
                      <a:alpha val="40000"/>
                    </a:schemeClr>
                  </a:outerShdw>
                </a:effectLst>
              </a:rPr>
              <a:t>Rivaroxaban</a:t>
            </a:r>
            <a:r>
              <a:rPr lang="en-US" sz="2400" b="1" cap="none" spc="0" dirty="0" smtClean="0">
                <a:ln w="0"/>
                <a:solidFill>
                  <a:schemeClr val="tx1"/>
                </a:solidFill>
                <a:effectLst>
                  <a:outerShdw blurRad="38100" dist="19050" dir="2700000" algn="tl" rotWithShape="0">
                    <a:schemeClr val="dk1">
                      <a:alpha val="40000"/>
                    </a:schemeClr>
                  </a:outerShdw>
                </a:effectLst>
              </a:rPr>
              <a:t> as VTE prophylaxis  </a:t>
            </a:r>
            <a:endParaRPr lang="en-US" sz="2400" b="1" cap="none" spc="0" dirty="0">
              <a:ln w="0"/>
              <a:solidFill>
                <a:schemeClr val="tx1"/>
              </a:solidFill>
              <a:effectLst>
                <a:outerShdw blurRad="38100" dist="19050" dir="2700000" algn="tl" rotWithShape="0">
                  <a:schemeClr val="dk1">
                    <a:alpha val="40000"/>
                  </a:schemeClr>
                </a:outerShdw>
              </a:effectLst>
            </a:endParaRPr>
          </a:p>
        </p:txBody>
      </p:sp>
      <p:sp>
        <p:nvSpPr>
          <p:cNvPr id="2" name="Rectangle 1"/>
          <p:cNvSpPr/>
          <p:nvPr/>
        </p:nvSpPr>
        <p:spPr>
          <a:xfrm>
            <a:off x="19915" y="6566713"/>
            <a:ext cx="2043765" cy="276999"/>
          </a:xfrm>
          <a:prstGeom prst="rect">
            <a:avLst/>
          </a:prstGeom>
        </p:spPr>
        <p:txBody>
          <a:bodyPr wrap="none">
            <a:spAutoFit/>
          </a:bodyPr>
          <a:lstStyle/>
          <a:p>
            <a:r>
              <a:rPr lang="en-US" sz="1200" dirty="0"/>
              <a:t>Circulation. 2019;140:A12863</a:t>
            </a:r>
          </a:p>
        </p:txBody>
      </p:sp>
    </p:spTree>
    <p:extLst>
      <p:ext uri="{BB962C8B-B14F-4D97-AF65-F5344CB8AC3E}">
        <p14:creationId xmlns:p14="http://schemas.microsoft.com/office/powerpoint/2010/main" val="18620681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55857B9-6AC8-4E7F-8591-D53EB1C1EA5A}"/>
              </a:ext>
            </a:extLst>
          </p:cNvPr>
          <p:cNvPicPr>
            <a:picLocks noChangeAspect="1"/>
          </p:cNvPicPr>
          <p:nvPr/>
        </p:nvPicPr>
        <p:blipFill>
          <a:blip r:embed="rId2"/>
          <a:stretch>
            <a:fillRect/>
          </a:stretch>
        </p:blipFill>
        <p:spPr>
          <a:xfrm>
            <a:off x="0" y="-64883"/>
            <a:ext cx="12192000" cy="6922883"/>
          </a:xfrm>
          <a:prstGeom prst="rect">
            <a:avLst/>
          </a:prstGeom>
        </p:spPr>
      </p:pic>
      <p:sp>
        <p:nvSpPr>
          <p:cNvPr id="4" name="TextBox 3">
            <a:extLst>
              <a:ext uri="{FF2B5EF4-FFF2-40B4-BE49-F238E27FC236}">
                <a16:creationId xmlns:a16="http://schemas.microsoft.com/office/drawing/2014/main" xmlns="" id="{164EAC16-9F8C-4A62-A21F-6AE19B2167B1}"/>
              </a:ext>
            </a:extLst>
          </p:cNvPr>
          <p:cNvSpPr txBox="1"/>
          <p:nvPr/>
        </p:nvSpPr>
        <p:spPr>
          <a:xfrm>
            <a:off x="542926" y="1896219"/>
            <a:ext cx="10285758" cy="1477328"/>
          </a:xfrm>
          <a:prstGeom prst="rect">
            <a:avLst/>
          </a:prstGeom>
          <a:noFill/>
        </p:spPr>
        <p:txBody>
          <a:bodyPr wrap="square">
            <a:spAutoFit/>
          </a:bodyPr>
          <a:lstStyle/>
          <a:p>
            <a:pPr marL="342900" indent="-342900" algn="just" fontAlgn="base">
              <a:lnSpc>
                <a:spcPct val="150000"/>
              </a:lnSpc>
              <a:buFont typeface="Arial" panose="020B0604020202020204" pitchFamily="34" charset="0"/>
              <a:buChar char="•"/>
            </a:pPr>
            <a:r>
              <a:rPr lang="en-US" sz="2000" b="0" i="0" dirty="0" smtClean="0">
                <a:solidFill>
                  <a:srgbClr val="333333"/>
                </a:solidFill>
                <a:effectLst/>
                <a:latin typeface="Century Gothic" charset="0"/>
                <a:ea typeface="Century Gothic" charset="0"/>
                <a:cs typeface="Century Gothic" charset="0"/>
              </a:rPr>
              <a:t>These </a:t>
            </a:r>
            <a:r>
              <a:rPr lang="en-US" sz="2000" b="0" i="0" dirty="0">
                <a:solidFill>
                  <a:srgbClr val="333333"/>
                </a:solidFill>
                <a:effectLst/>
                <a:latin typeface="Century Gothic" charset="0"/>
                <a:ea typeface="Century Gothic" charset="0"/>
                <a:cs typeface="Century Gothic" charset="0"/>
              </a:rPr>
              <a:t>data suggest that in properly selected patients</a:t>
            </a:r>
            <a:r>
              <a:rPr lang="en-US" sz="2000" b="1" i="0" dirty="0">
                <a:solidFill>
                  <a:srgbClr val="333333"/>
                </a:solidFill>
                <a:effectLst/>
                <a:latin typeface="Century Gothic" charset="0"/>
                <a:ea typeface="Century Gothic" charset="0"/>
                <a:cs typeface="Century Gothic" charset="0"/>
              </a:rPr>
              <a:t> at risk for VTE and at low risk for bleeding</a:t>
            </a:r>
            <a:r>
              <a:rPr lang="en-US" sz="2000" b="0" i="0" dirty="0">
                <a:solidFill>
                  <a:srgbClr val="333333"/>
                </a:solidFill>
                <a:effectLst/>
                <a:latin typeface="Century Gothic" charset="0"/>
                <a:ea typeface="Century Gothic" charset="0"/>
                <a:cs typeface="Century Gothic" charset="0"/>
              </a:rPr>
              <a:t>, that </a:t>
            </a:r>
            <a:r>
              <a:rPr lang="en-US" sz="2000" b="1" i="0" dirty="0">
                <a:solidFill>
                  <a:srgbClr val="333333"/>
                </a:solidFill>
                <a:effectLst/>
                <a:latin typeface="Century Gothic" charset="0"/>
                <a:ea typeface="Century Gothic" charset="0"/>
                <a:cs typeface="Century Gothic" charset="0"/>
              </a:rPr>
              <a:t>extended-duration rivaroxaban at 10 mg has a favorable benefit risk profile</a:t>
            </a:r>
            <a:r>
              <a:rPr lang="en-US" sz="2000" b="0" i="0" dirty="0">
                <a:solidFill>
                  <a:srgbClr val="333333"/>
                </a:solidFill>
                <a:effectLst/>
                <a:latin typeface="Century Gothic" charset="0"/>
                <a:ea typeface="Century Gothic" charset="0"/>
                <a:cs typeface="Century Gothic" charset="0"/>
              </a:rPr>
              <a:t>.</a:t>
            </a:r>
          </a:p>
        </p:txBody>
      </p:sp>
      <p:sp>
        <p:nvSpPr>
          <p:cNvPr id="7" name="TextBox 6">
            <a:extLst>
              <a:ext uri="{FF2B5EF4-FFF2-40B4-BE49-F238E27FC236}">
                <a16:creationId xmlns:a16="http://schemas.microsoft.com/office/drawing/2014/main" xmlns="" id="{27D5BED8-D07A-4553-8202-7F2DD2E28DD8}"/>
              </a:ext>
            </a:extLst>
          </p:cNvPr>
          <p:cNvSpPr txBox="1"/>
          <p:nvPr/>
        </p:nvSpPr>
        <p:spPr>
          <a:xfrm>
            <a:off x="100014" y="6676662"/>
            <a:ext cx="6093618" cy="246221"/>
          </a:xfrm>
          <a:prstGeom prst="rect">
            <a:avLst/>
          </a:prstGeom>
          <a:noFill/>
        </p:spPr>
        <p:txBody>
          <a:bodyPr wrap="square">
            <a:spAutoFit/>
          </a:bodyPr>
          <a:lstStyle/>
          <a:p>
            <a:r>
              <a:rPr lang="en-US" sz="1000" b="0" i="1" dirty="0">
                <a:solidFill>
                  <a:srgbClr val="333333"/>
                </a:solidFill>
                <a:effectLst/>
                <a:latin typeface="Roboto" panose="02000000000000000000" pitchFamily="2" charset="0"/>
              </a:rPr>
              <a:t>J Am Coll </a:t>
            </a:r>
            <a:r>
              <a:rPr lang="en-US" sz="1000" b="0" i="1" dirty="0" err="1">
                <a:solidFill>
                  <a:srgbClr val="333333"/>
                </a:solidFill>
                <a:effectLst/>
                <a:latin typeface="Roboto" panose="02000000000000000000" pitchFamily="2" charset="0"/>
              </a:rPr>
              <a:t>Cardiol</a:t>
            </a:r>
            <a:r>
              <a:rPr lang="en-US" sz="1000" b="0" i="1" dirty="0">
                <a:solidFill>
                  <a:srgbClr val="333333"/>
                </a:solidFill>
                <a:effectLst/>
                <a:latin typeface="Roboto" panose="02000000000000000000" pitchFamily="2" charset="0"/>
              </a:rPr>
              <a:t>. 2020;75(25):3140–3147.</a:t>
            </a:r>
            <a:endParaRPr lang="en-US" sz="1000" dirty="0"/>
          </a:p>
        </p:txBody>
      </p:sp>
    </p:spTree>
    <p:extLst>
      <p:ext uri="{BB962C8B-B14F-4D97-AF65-F5344CB8AC3E}">
        <p14:creationId xmlns:p14="http://schemas.microsoft.com/office/powerpoint/2010/main" val="26868303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55857B9-6AC8-4E7F-8591-D53EB1C1EA5A}"/>
              </a:ext>
            </a:extLst>
          </p:cNvPr>
          <p:cNvPicPr>
            <a:picLocks noChangeAspect="1"/>
          </p:cNvPicPr>
          <p:nvPr/>
        </p:nvPicPr>
        <p:blipFill>
          <a:blip r:embed="rId2"/>
          <a:stretch>
            <a:fillRect/>
          </a:stretch>
        </p:blipFill>
        <p:spPr>
          <a:xfrm>
            <a:off x="0" y="-64883"/>
            <a:ext cx="12192000" cy="6922883"/>
          </a:xfrm>
          <a:prstGeom prst="rect">
            <a:avLst/>
          </a:prstGeom>
        </p:spPr>
      </p:pic>
      <p:sp>
        <p:nvSpPr>
          <p:cNvPr id="4" name="TextBox 3">
            <a:extLst>
              <a:ext uri="{FF2B5EF4-FFF2-40B4-BE49-F238E27FC236}">
                <a16:creationId xmlns:a16="http://schemas.microsoft.com/office/drawing/2014/main" xmlns="" id="{164EAC16-9F8C-4A62-A21F-6AE19B2167B1}"/>
              </a:ext>
            </a:extLst>
          </p:cNvPr>
          <p:cNvSpPr txBox="1"/>
          <p:nvPr/>
        </p:nvSpPr>
        <p:spPr>
          <a:xfrm>
            <a:off x="542926" y="1896219"/>
            <a:ext cx="10285758" cy="3785652"/>
          </a:xfrm>
          <a:prstGeom prst="rect">
            <a:avLst/>
          </a:prstGeom>
          <a:noFill/>
        </p:spPr>
        <p:txBody>
          <a:bodyPr wrap="square">
            <a:spAutoFit/>
          </a:bodyPr>
          <a:lstStyle/>
          <a:p>
            <a:pPr marL="342900" indent="-342900">
              <a:lnSpc>
                <a:spcPct val="150000"/>
              </a:lnSpc>
              <a:buFont typeface="Arial" charset="0"/>
              <a:buChar char="•"/>
            </a:pPr>
            <a:r>
              <a:rPr lang="en-US" sz="2000" dirty="0">
                <a:latin typeface="Century Gothic" charset="0"/>
                <a:ea typeface="Century Gothic" charset="0"/>
                <a:cs typeface="Century Gothic" charset="0"/>
              </a:rPr>
              <a:t>Based on the results from the MAGELLAN and MARINER studies, the Food and Drug Administration (FDA) gave </a:t>
            </a:r>
            <a:r>
              <a:rPr lang="en-US" sz="2000" b="1" dirty="0" err="1" smtClean="0">
                <a:latin typeface="Century Gothic" charset="0"/>
                <a:ea typeface="Century Gothic" charset="0"/>
                <a:cs typeface="Century Gothic" charset="0"/>
              </a:rPr>
              <a:t>Rivaroxaban</a:t>
            </a:r>
            <a:r>
              <a:rPr lang="en-US" sz="2000" dirty="0" smtClean="0">
                <a:latin typeface="Century Gothic" charset="0"/>
                <a:ea typeface="Century Gothic" charset="0"/>
                <a:cs typeface="Century Gothic" charset="0"/>
              </a:rPr>
              <a:t> </a:t>
            </a:r>
            <a:r>
              <a:rPr lang="en-US" sz="2000" dirty="0">
                <a:latin typeface="Century Gothic" charset="0"/>
                <a:ea typeface="Century Gothic" charset="0"/>
                <a:cs typeface="Century Gothic" charset="0"/>
              </a:rPr>
              <a:t>a new indication for VTE </a:t>
            </a:r>
            <a:r>
              <a:rPr lang="en-US" sz="2000" dirty="0" smtClean="0">
                <a:latin typeface="Century Gothic" charset="0"/>
                <a:ea typeface="Century Gothic" charset="0"/>
                <a:cs typeface="Century Gothic" charset="0"/>
              </a:rPr>
              <a:t>prophylaxis </a:t>
            </a:r>
            <a:r>
              <a:rPr lang="en-US" sz="2000" dirty="0">
                <a:latin typeface="Century Gothic" charset="0"/>
                <a:ea typeface="Century Gothic" charset="0"/>
                <a:cs typeface="Century Gothic" charset="0"/>
              </a:rPr>
              <a:t>in 2019. </a:t>
            </a:r>
            <a:endParaRPr lang="en-US" sz="2000" dirty="0" smtClean="0">
              <a:latin typeface="Century Gothic" charset="0"/>
              <a:ea typeface="Century Gothic" charset="0"/>
              <a:cs typeface="Century Gothic" charset="0"/>
            </a:endParaRPr>
          </a:p>
          <a:p>
            <a:pPr marL="342900" indent="-342900">
              <a:lnSpc>
                <a:spcPct val="150000"/>
              </a:lnSpc>
              <a:buFont typeface="Arial" charset="0"/>
              <a:buChar char="•"/>
            </a:pPr>
            <a:r>
              <a:rPr lang="en-US" sz="2000" dirty="0" smtClean="0">
                <a:latin typeface="Century Gothic" charset="0"/>
                <a:ea typeface="Century Gothic" charset="0"/>
                <a:cs typeface="Century Gothic" charset="0"/>
              </a:rPr>
              <a:t>The </a:t>
            </a:r>
            <a:r>
              <a:rPr lang="en-US" sz="2000" dirty="0">
                <a:latin typeface="Century Gothic" charset="0"/>
                <a:ea typeface="Century Gothic" charset="0"/>
                <a:cs typeface="Century Gothic" charset="0"/>
              </a:rPr>
              <a:t>approval was granted </a:t>
            </a:r>
            <a:r>
              <a:rPr lang="en-US" sz="2000" b="1" dirty="0">
                <a:latin typeface="Century Gothic" charset="0"/>
                <a:ea typeface="Century Gothic" charset="0"/>
                <a:cs typeface="Century Gothic" charset="0"/>
              </a:rPr>
              <a:t>for prevention of VTE and VTE-related death </a:t>
            </a:r>
            <a:r>
              <a:rPr lang="en-US" sz="2000" dirty="0">
                <a:latin typeface="Century Gothic" charset="0"/>
                <a:ea typeface="Century Gothic" charset="0"/>
                <a:cs typeface="Century Gothic" charset="0"/>
              </a:rPr>
              <a:t>in </a:t>
            </a:r>
            <a:r>
              <a:rPr lang="en-US" sz="2000" b="1" dirty="0">
                <a:latin typeface="Century Gothic" charset="0"/>
                <a:ea typeface="Century Gothic" charset="0"/>
                <a:cs typeface="Century Gothic" charset="0"/>
              </a:rPr>
              <a:t>acute medically ill patients who were hospitalized and at risk for VTE complications but not at high risk of bleeding. </a:t>
            </a:r>
            <a:r>
              <a:rPr lang="en-US" sz="2000" dirty="0" err="1">
                <a:latin typeface="Century Gothic" charset="0"/>
                <a:ea typeface="Century Gothic" charset="0"/>
                <a:cs typeface="Century Gothic" charset="0"/>
              </a:rPr>
              <a:t>Rivaroxaban</a:t>
            </a:r>
            <a:r>
              <a:rPr lang="en-US" sz="2000" dirty="0">
                <a:latin typeface="Century Gothic" charset="0"/>
                <a:ea typeface="Century Gothic" charset="0"/>
                <a:cs typeface="Century Gothic" charset="0"/>
              </a:rPr>
              <a:t> can now be initiated in these patients </a:t>
            </a:r>
            <a:r>
              <a:rPr lang="en-US" sz="2000" b="1" dirty="0">
                <a:latin typeface="Century Gothic" charset="0"/>
                <a:ea typeface="Century Gothic" charset="0"/>
                <a:cs typeface="Century Gothic" charset="0"/>
              </a:rPr>
              <a:t>during hospitalization and after discharge for a total recommended duration of 31-39 days</a:t>
            </a:r>
            <a:r>
              <a:rPr lang="en-US" sz="2000" dirty="0">
                <a:latin typeface="Century Gothic" charset="0"/>
                <a:ea typeface="Century Gothic" charset="0"/>
                <a:cs typeface="Century Gothic" charset="0"/>
              </a:rPr>
              <a:t>. </a:t>
            </a:r>
          </a:p>
        </p:txBody>
      </p:sp>
      <p:pic>
        <p:nvPicPr>
          <p:cNvPr id="5" name="Picture 4"/>
          <p:cNvPicPr>
            <a:picLocks noChangeAspect="1"/>
          </p:cNvPicPr>
          <p:nvPr/>
        </p:nvPicPr>
        <p:blipFill>
          <a:blip r:embed="rId3" cstate="print">
            <a:clrChange>
              <a:clrFrom>
                <a:srgbClr val="F6F6F6"/>
              </a:clrFrom>
              <a:clrTo>
                <a:srgbClr val="F6F6F6">
                  <a:alpha val="0"/>
                </a:srgbClr>
              </a:clrTo>
            </a:clrChange>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4667250" y="452146"/>
            <a:ext cx="2451101" cy="1168756"/>
          </a:xfrm>
          <a:prstGeom prst="rect">
            <a:avLst/>
          </a:prstGeom>
        </p:spPr>
      </p:pic>
    </p:spTree>
    <p:extLst>
      <p:ext uri="{BB962C8B-B14F-4D97-AF65-F5344CB8AC3E}">
        <p14:creationId xmlns:p14="http://schemas.microsoft.com/office/powerpoint/2010/main" val="3052864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55857B9-6AC8-4E7F-8591-D53EB1C1EA5A}"/>
              </a:ext>
            </a:extLst>
          </p:cNvPr>
          <p:cNvPicPr>
            <a:picLocks noChangeAspect="1"/>
          </p:cNvPicPr>
          <p:nvPr/>
        </p:nvPicPr>
        <p:blipFill>
          <a:blip r:embed="rId2"/>
          <a:stretch>
            <a:fillRect/>
          </a:stretch>
        </p:blipFill>
        <p:spPr>
          <a:xfrm>
            <a:off x="0" y="-64883"/>
            <a:ext cx="12192000" cy="6922883"/>
          </a:xfrm>
          <a:prstGeom prst="rect">
            <a:avLst/>
          </a:prstGeom>
        </p:spPr>
      </p:pic>
      <p:sp>
        <p:nvSpPr>
          <p:cNvPr id="4" name="TextBox 3">
            <a:extLst>
              <a:ext uri="{FF2B5EF4-FFF2-40B4-BE49-F238E27FC236}">
                <a16:creationId xmlns:a16="http://schemas.microsoft.com/office/drawing/2014/main" xmlns="" id="{164EAC16-9F8C-4A62-A21F-6AE19B2167B1}"/>
              </a:ext>
            </a:extLst>
          </p:cNvPr>
          <p:cNvSpPr txBox="1"/>
          <p:nvPr/>
        </p:nvSpPr>
        <p:spPr>
          <a:xfrm>
            <a:off x="953121" y="1646708"/>
            <a:ext cx="10285758" cy="5170646"/>
          </a:xfrm>
          <a:prstGeom prst="rect">
            <a:avLst/>
          </a:prstGeom>
          <a:noFill/>
        </p:spPr>
        <p:txBody>
          <a:bodyPr wrap="square">
            <a:spAutoFit/>
          </a:bodyPr>
          <a:lstStyle/>
          <a:p>
            <a:pPr marL="342900" indent="-342900">
              <a:lnSpc>
                <a:spcPct val="150000"/>
              </a:lnSpc>
              <a:buFont typeface="Arial" charset="0"/>
              <a:buChar char="•"/>
            </a:pPr>
            <a:r>
              <a:rPr lang="en-US" sz="2000" dirty="0">
                <a:solidFill>
                  <a:srgbClr val="000000"/>
                </a:solidFill>
                <a:latin typeface="Century Gothic" charset="0"/>
                <a:ea typeface="Century Gothic" charset="0"/>
                <a:cs typeface="Century Gothic" charset="0"/>
              </a:rPr>
              <a:t>Evidence suggests that </a:t>
            </a:r>
            <a:r>
              <a:rPr lang="en-US" sz="2000" b="1" dirty="0">
                <a:latin typeface="Century Gothic" charset="0"/>
                <a:ea typeface="Century Gothic" charset="0"/>
                <a:cs typeface="Century Gothic" charset="0"/>
              </a:rPr>
              <a:t>approximately 25% (and up to 40%) </a:t>
            </a:r>
            <a:r>
              <a:rPr lang="en-US" sz="2000" dirty="0">
                <a:solidFill>
                  <a:srgbClr val="000000"/>
                </a:solidFill>
                <a:latin typeface="Century Gothic" charset="0"/>
                <a:ea typeface="Century Gothic" charset="0"/>
                <a:cs typeface="Century Gothic" charset="0"/>
              </a:rPr>
              <a:t>of the 7.2 million medically ill patients in the US would benefit from extended </a:t>
            </a:r>
            <a:r>
              <a:rPr lang="en-US" sz="2000" dirty="0" err="1">
                <a:solidFill>
                  <a:srgbClr val="000000"/>
                </a:solidFill>
                <a:latin typeface="Century Gothic" charset="0"/>
                <a:ea typeface="Century Gothic" charset="0"/>
                <a:cs typeface="Century Gothic" charset="0"/>
              </a:rPr>
              <a:t>thromboprophylaxis</a:t>
            </a:r>
            <a:r>
              <a:rPr lang="en-US" sz="2000" dirty="0" smtClean="0">
                <a:solidFill>
                  <a:srgbClr val="000000"/>
                </a:solidFill>
                <a:latin typeface="Century Gothic" charset="0"/>
                <a:ea typeface="Century Gothic" charset="0"/>
                <a:cs typeface="Century Gothic" charset="0"/>
              </a:rPr>
              <a:t>.</a:t>
            </a:r>
            <a:endParaRPr lang="en-US" sz="2000" dirty="0" smtClean="0">
              <a:latin typeface="Century Gothic" charset="0"/>
              <a:ea typeface="Century Gothic" charset="0"/>
              <a:cs typeface="Century Gothic" charset="0"/>
            </a:endParaRPr>
          </a:p>
          <a:p>
            <a:pPr marL="342900" indent="-342900">
              <a:lnSpc>
                <a:spcPct val="150000"/>
              </a:lnSpc>
              <a:buFont typeface="Arial" charset="0"/>
              <a:buChar char="•"/>
            </a:pPr>
            <a:r>
              <a:rPr lang="en-US" sz="2000" dirty="0" smtClean="0">
                <a:latin typeface="Century Gothic" charset="0"/>
                <a:ea typeface="Century Gothic" charset="0"/>
                <a:cs typeface="Century Gothic" charset="0"/>
              </a:rPr>
              <a:t>Data </a:t>
            </a:r>
            <a:r>
              <a:rPr lang="en-US" sz="2000" dirty="0">
                <a:latin typeface="Century Gothic" charset="0"/>
                <a:ea typeface="Century Gothic" charset="0"/>
                <a:cs typeface="Century Gothic" charset="0"/>
              </a:rPr>
              <a:t>based on the MAGELLAN subgroup suggests that in the EU and USA health systems, a strategy of extended </a:t>
            </a:r>
            <a:r>
              <a:rPr lang="en-US" sz="2000" dirty="0" err="1">
                <a:latin typeface="Century Gothic" charset="0"/>
                <a:ea typeface="Century Gothic" charset="0"/>
                <a:cs typeface="Century Gothic" charset="0"/>
              </a:rPr>
              <a:t>thromboprophylaxis</a:t>
            </a:r>
            <a:r>
              <a:rPr lang="en-US" sz="2000" dirty="0">
                <a:latin typeface="Century Gothic" charset="0"/>
                <a:ea typeface="Century Gothic" charset="0"/>
                <a:cs typeface="Century Gothic" charset="0"/>
              </a:rPr>
              <a:t> with </a:t>
            </a:r>
            <a:r>
              <a:rPr lang="en-US" sz="2000" dirty="0" err="1">
                <a:latin typeface="Century Gothic" charset="0"/>
                <a:ea typeface="Century Gothic" charset="0"/>
                <a:cs typeface="Century Gothic" charset="0"/>
              </a:rPr>
              <a:t>rivaroxaban</a:t>
            </a:r>
            <a:r>
              <a:rPr lang="en-US" sz="2000" dirty="0">
                <a:latin typeface="Century Gothic" charset="0"/>
                <a:ea typeface="Century Gothic" charset="0"/>
                <a:cs typeface="Century Gothic" charset="0"/>
              </a:rPr>
              <a:t> has the potential </a:t>
            </a:r>
            <a:r>
              <a:rPr lang="en-US" sz="2000" b="1" dirty="0">
                <a:latin typeface="Century Gothic" charset="0"/>
                <a:ea typeface="Century Gothic" charset="0"/>
                <a:cs typeface="Century Gothic" charset="0"/>
              </a:rPr>
              <a:t>to prevent symptomatic VTE and VTE-related death in approximately 24,000 patients annually at the cost of </a:t>
            </a:r>
            <a:r>
              <a:rPr lang="en-US" sz="2000" b="1" dirty="0" smtClean="0">
                <a:latin typeface="Century Gothic" charset="0"/>
                <a:ea typeface="Century Gothic" charset="0"/>
                <a:cs typeface="Century Gothic" charset="0"/>
              </a:rPr>
              <a:t>approximately </a:t>
            </a:r>
            <a:r>
              <a:rPr lang="en-US" sz="2000" b="1" dirty="0">
                <a:latin typeface="Century Gothic" charset="0"/>
                <a:ea typeface="Century Gothic" charset="0"/>
                <a:cs typeface="Century Gothic" charset="0"/>
              </a:rPr>
              <a:t>6000 to 12,000 </a:t>
            </a:r>
            <a:r>
              <a:rPr lang="en-US" sz="2000" b="1" dirty="0" smtClean="0">
                <a:latin typeface="Century Gothic" charset="0"/>
                <a:ea typeface="Century Gothic" charset="0"/>
                <a:cs typeface="Century Gothic" charset="0"/>
              </a:rPr>
              <a:t>increase in </a:t>
            </a:r>
            <a:r>
              <a:rPr lang="en-US" sz="2000" b="1" dirty="0">
                <a:latin typeface="Century Gothic" charset="0"/>
                <a:ea typeface="Century Gothic" charset="0"/>
                <a:cs typeface="Century Gothic" charset="0"/>
              </a:rPr>
              <a:t>MB or fatal bleeding </a:t>
            </a:r>
            <a:r>
              <a:rPr lang="en-US" sz="2000" b="1" dirty="0" smtClean="0">
                <a:latin typeface="Century Gothic" charset="0"/>
                <a:ea typeface="Century Gothic" charset="0"/>
                <a:cs typeface="Century Gothic" charset="0"/>
              </a:rPr>
              <a:t>events. </a:t>
            </a:r>
            <a:endParaRPr lang="en-US" sz="2000" dirty="0">
              <a:latin typeface="Century Gothic" charset="0"/>
              <a:ea typeface="Century Gothic" charset="0"/>
              <a:cs typeface="Century Gothic" charset="0"/>
            </a:endParaRPr>
          </a:p>
          <a:p>
            <a:pPr marL="342900" indent="-342900">
              <a:lnSpc>
                <a:spcPct val="150000"/>
              </a:lnSpc>
              <a:buFont typeface="Arial" charset="0"/>
              <a:buChar char="•"/>
            </a:pPr>
            <a:r>
              <a:rPr lang="en-US" sz="2000" dirty="0" smtClean="0">
                <a:latin typeface="Century Gothic" charset="0"/>
                <a:ea typeface="Century Gothic" charset="0"/>
                <a:cs typeface="Century Gothic" charset="0"/>
              </a:rPr>
              <a:t>There </a:t>
            </a:r>
            <a:r>
              <a:rPr lang="en-US" sz="2000" dirty="0">
                <a:latin typeface="Century Gothic" charset="0"/>
                <a:ea typeface="Century Gothic" charset="0"/>
                <a:cs typeface="Century Gothic" charset="0"/>
              </a:rPr>
              <a:t>is an urgent need to update antithrombotic guidelines based on the best available </a:t>
            </a:r>
            <a:r>
              <a:rPr lang="en-US" sz="2000" dirty="0" smtClean="0">
                <a:latin typeface="Century Gothic" charset="0"/>
                <a:ea typeface="Century Gothic" charset="0"/>
                <a:cs typeface="Century Gothic" charset="0"/>
              </a:rPr>
              <a:t>evidence</a:t>
            </a:r>
            <a:endParaRPr lang="en-US" sz="2000" dirty="0">
              <a:latin typeface="Century Gothic" charset="0"/>
              <a:ea typeface="Century Gothic" charset="0"/>
              <a:cs typeface="Century Gothic" charset="0"/>
            </a:endParaRPr>
          </a:p>
          <a:p>
            <a:pPr marL="342900" indent="-342900">
              <a:lnSpc>
                <a:spcPct val="150000"/>
              </a:lnSpc>
              <a:buFont typeface="Arial" charset="0"/>
              <a:buChar char="•"/>
            </a:pPr>
            <a:endParaRPr lang="en-US" sz="2000" dirty="0">
              <a:latin typeface="Century Gothic" charset="0"/>
              <a:ea typeface="Century Gothic" charset="0"/>
              <a:cs typeface="Century Gothic" charset="0"/>
            </a:endParaRPr>
          </a:p>
        </p:txBody>
      </p:sp>
      <p:sp>
        <p:nvSpPr>
          <p:cNvPr id="6" name="TextBox 5">
            <a:extLst>
              <a:ext uri="{FF2B5EF4-FFF2-40B4-BE49-F238E27FC236}">
                <a16:creationId xmlns:a16="http://schemas.microsoft.com/office/drawing/2014/main" xmlns="" id="{91AA83D0-2152-4E45-9DF8-0D088F4A52C7}"/>
              </a:ext>
            </a:extLst>
          </p:cNvPr>
          <p:cNvSpPr txBox="1"/>
          <p:nvPr/>
        </p:nvSpPr>
        <p:spPr>
          <a:xfrm>
            <a:off x="0" y="451900"/>
            <a:ext cx="12192000" cy="461665"/>
          </a:xfrm>
          <a:prstGeom prst="rect">
            <a:avLst/>
          </a:prstGeom>
          <a:noFill/>
        </p:spPr>
        <p:txBody>
          <a:bodyPr wrap="square">
            <a:spAutoFit/>
          </a:bodyPr>
          <a:lstStyle/>
          <a:p>
            <a:pPr algn="ctr"/>
            <a:r>
              <a:rPr lang="en-US" sz="2400" b="1" i="0" dirty="0" smtClean="0">
                <a:latin typeface="Century Gothic" charset="0"/>
                <a:ea typeface="Century Gothic" charset="0"/>
                <a:cs typeface="Century Gothic" charset="0"/>
              </a:rPr>
              <a:t>Should We Await a Change in </a:t>
            </a:r>
            <a:r>
              <a:rPr lang="en-US" sz="2400" b="1" i="0" smtClean="0">
                <a:latin typeface="Century Gothic" charset="0"/>
                <a:ea typeface="Century Gothic" charset="0"/>
                <a:cs typeface="Century Gothic" charset="0"/>
              </a:rPr>
              <a:t>Practice Guidelines?!</a:t>
            </a:r>
            <a:endParaRPr lang="en-US" sz="2400" b="1" dirty="0">
              <a:latin typeface="Century Gothic" charset="0"/>
              <a:ea typeface="Century Gothic" charset="0"/>
              <a:cs typeface="Century Gothic" charset="0"/>
            </a:endParaRPr>
          </a:p>
        </p:txBody>
      </p:sp>
      <p:sp>
        <p:nvSpPr>
          <p:cNvPr id="3" name="Rectangle 2"/>
          <p:cNvSpPr/>
          <p:nvPr/>
        </p:nvSpPr>
        <p:spPr>
          <a:xfrm>
            <a:off x="137753" y="6524967"/>
            <a:ext cx="2596288" cy="276999"/>
          </a:xfrm>
          <a:prstGeom prst="rect">
            <a:avLst/>
          </a:prstGeom>
        </p:spPr>
        <p:txBody>
          <a:bodyPr wrap="none">
            <a:spAutoFit/>
          </a:bodyPr>
          <a:lstStyle/>
          <a:p>
            <a:r>
              <a:rPr lang="en-US" sz="1200" dirty="0" err="1" smtClean="0"/>
              <a:t>Clin</a:t>
            </a:r>
            <a:r>
              <a:rPr lang="en-US" sz="1200" dirty="0"/>
              <a:t>. Appl. </a:t>
            </a:r>
            <a:r>
              <a:rPr lang="en-US" sz="1200" dirty="0" err="1"/>
              <a:t>Thromb</a:t>
            </a:r>
            <a:r>
              <a:rPr lang="en-US" sz="1200" dirty="0"/>
              <a:t>. </a:t>
            </a:r>
            <a:r>
              <a:rPr lang="en-US" sz="1200" dirty="0" err="1"/>
              <a:t>Hemost</a:t>
            </a:r>
            <a:r>
              <a:rPr lang="en-US" sz="1200" dirty="0"/>
              <a:t>. 2019, 25. </a:t>
            </a:r>
          </a:p>
        </p:txBody>
      </p:sp>
    </p:spTree>
    <p:extLst>
      <p:ext uri="{BB962C8B-B14F-4D97-AF65-F5344CB8AC3E}">
        <p14:creationId xmlns:p14="http://schemas.microsoft.com/office/powerpoint/2010/main" val="4244062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55857B9-6AC8-4E7F-8591-D53EB1C1EA5A}"/>
              </a:ext>
            </a:extLst>
          </p:cNvPr>
          <p:cNvPicPr>
            <a:picLocks noChangeAspect="1"/>
          </p:cNvPicPr>
          <p:nvPr/>
        </p:nvPicPr>
        <p:blipFill>
          <a:blip r:embed="rId2"/>
          <a:stretch>
            <a:fillRect/>
          </a:stretch>
        </p:blipFill>
        <p:spPr>
          <a:xfrm>
            <a:off x="0" y="-64883"/>
            <a:ext cx="12192000" cy="6922883"/>
          </a:xfrm>
          <a:prstGeom prst="rect">
            <a:avLst/>
          </a:prstGeom>
        </p:spPr>
      </p:pic>
      <p:sp>
        <p:nvSpPr>
          <p:cNvPr id="3" name="Rectangle 2"/>
          <p:cNvSpPr/>
          <p:nvPr/>
        </p:nvSpPr>
        <p:spPr>
          <a:xfrm>
            <a:off x="2334988" y="2395835"/>
            <a:ext cx="7236276" cy="258532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dirty="0" smtClean="0">
                <a:ln/>
                <a:solidFill>
                  <a:srgbClr val="FF0000"/>
                </a:solidFill>
                <a:latin typeface="Century Gothic" charset="0"/>
                <a:ea typeface="Century Gothic" charset="0"/>
                <a:cs typeface="Century Gothic" charset="0"/>
              </a:rPr>
              <a:t>Increased risk for VTE</a:t>
            </a:r>
          </a:p>
          <a:p>
            <a:pPr algn="ctr"/>
            <a:r>
              <a:rPr lang="en-US" sz="5400" b="1" dirty="0" smtClean="0">
                <a:ln/>
                <a:solidFill>
                  <a:schemeClr val="accent4"/>
                </a:solidFill>
                <a:latin typeface="Century Gothic" charset="0"/>
                <a:ea typeface="Century Gothic" charset="0"/>
                <a:cs typeface="Century Gothic" charset="0"/>
              </a:rPr>
              <a:t>&amp; </a:t>
            </a:r>
          </a:p>
          <a:p>
            <a:pPr algn="ctr"/>
            <a:r>
              <a:rPr lang="en-US" sz="5400" b="1" dirty="0" smtClean="0">
                <a:ln/>
                <a:solidFill>
                  <a:srgbClr val="00B050"/>
                </a:solidFill>
                <a:latin typeface="Century Gothic" charset="0"/>
                <a:ea typeface="Century Gothic" charset="0"/>
                <a:cs typeface="Century Gothic" charset="0"/>
              </a:rPr>
              <a:t>Low risk for bleeding </a:t>
            </a:r>
            <a:endParaRPr lang="en-US" sz="5400" b="1" dirty="0">
              <a:ln/>
              <a:solidFill>
                <a:srgbClr val="00B050"/>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4278106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35C91C13-13BB-476B-A9D9-53BCB50E2CB9}"/>
              </a:ext>
            </a:extLst>
          </p:cNvPr>
          <p:cNvPicPr>
            <a:picLocks noChangeAspect="1"/>
          </p:cNvPicPr>
          <p:nvPr/>
        </p:nvPicPr>
        <p:blipFill>
          <a:blip r:embed="rId3"/>
          <a:stretch>
            <a:fillRect/>
          </a:stretch>
        </p:blipFill>
        <p:spPr>
          <a:xfrm>
            <a:off x="-1" y="0"/>
            <a:ext cx="12192000" cy="6922883"/>
          </a:xfrm>
          <a:prstGeom prst="rect">
            <a:avLst/>
          </a:prstGeom>
        </p:spPr>
      </p:pic>
      <p:pic>
        <p:nvPicPr>
          <p:cNvPr id="22" name="Picture 21">
            <a:extLst>
              <a:ext uri="{FF2B5EF4-FFF2-40B4-BE49-F238E27FC236}">
                <a16:creationId xmlns:a16="http://schemas.microsoft.com/office/drawing/2014/main" xmlns="" id="{EA9A5ED7-484A-4804-91C2-689B08DD8C9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203" t="32451" r="57359" b="11789"/>
          <a:stretch/>
        </p:blipFill>
        <p:spPr>
          <a:xfrm>
            <a:off x="5881020" y="1506502"/>
            <a:ext cx="4782217" cy="5301215"/>
          </a:xfrm>
          <a:prstGeom prst="rect">
            <a:avLst/>
          </a:prstGeom>
        </p:spPr>
      </p:pic>
      <p:pic>
        <p:nvPicPr>
          <p:cNvPr id="5" name="Picture 4">
            <a:extLst>
              <a:ext uri="{FF2B5EF4-FFF2-40B4-BE49-F238E27FC236}">
                <a16:creationId xmlns:a16="http://schemas.microsoft.com/office/drawing/2014/main" xmlns="" id="{EA9A5ED7-484A-4804-91C2-689B08DD8C9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956" t="33507" r="56527" b="27332"/>
          <a:stretch/>
        </p:blipFill>
        <p:spPr>
          <a:xfrm>
            <a:off x="915214" y="1506502"/>
            <a:ext cx="4700588" cy="3538079"/>
          </a:xfrm>
          <a:prstGeom prst="rect">
            <a:avLst/>
          </a:prstGeom>
        </p:spPr>
      </p:pic>
      <p:sp>
        <p:nvSpPr>
          <p:cNvPr id="6" name="TextBox 5">
            <a:extLst>
              <a:ext uri="{FF2B5EF4-FFF2-40B4-BE49-F238E27FC236}">
                <a16:creationId xmlns:a16="http://schemas.microsoft.com/office/drawing/2014/main" xmlns="" id="{A8E0964A-3459-40C9-B5A2-0AA52CFDC36E}"/>
              </a:ext>
            </a:extLst>
          </p:cNvPr>
          <p:cNvSpPr txBox="1"/>
          <p:nvPr/>
        </p:nvSpPr>
        <p:spPr>
          <a:xfrm>
            <a:off x="915214" y="577294"/>
            <a:ext cx="11113681" cy="523220"/>
          </a:xfrm>
          <a:prstGeom prst="rect">
            <a:avLst/>
          </a:prstGeom>
          <a:noFill/>
        </p:spPr>
        <p:txBody>
          <a:bodyPr wrap="square">
            <a:spAutoFit/>
          </a:bodyPr>
          <a:lstStyle/>
          <a:p>
            <a:pPr algn="ctr"/>
            <a:r>
              <a:rPr lang="en-US" sz="2800" b="1" dirty="0" smtClean="0">
                <a:latin typeface="Century Gothic" charset="0"/>
                <a:ea typeface="Century Gothic" charset="0"/>
                <a:cs typeface="Century Gothic" charset="0"/>
              </a:rPr>
              <a:t>IMPROVE-VTE and IMPROVE-BLEED Risk </a:t>
            </a:r>
            <a:r>
              <a:rPr lang="en-US" sz="2800" b="1" dirty="0">
                <a:latin typeface="Century Gothic" charset="0"/>
                <a:ea typeface="Century Gothic" charset="0"/>
                <a:cs typeface="Century Gothic" charset="0"/>
              </a:rPr>
              <a:t>S</a:t>
            </a:r>
            <a:r>
              <a:rPr lang="en-US" sz="2800" b="1" dirty="0" smtClean="0">
                <a:latin typeface="Century Gothic" charset="0"/>
                <a:ea typeface="Century Gothic" charset="0"/>
                <a:cs typeface="Century Gothic" charset="0"/>
              </a:rPr>
              <a:t>coring </a:t>
            </a:r>
            <a:r>
              <a:rPr lang="en-US" sz="2800" b="1" dirty="0">
                <a:latin typeface="Century Gothic" charset="0"/>
                <a:ea typeface="Century Gothic" charset="0"/>
                <a:cs typeface="Century Gothic" charset="0"/>
              </a:rPr>
              <a:t>S</a:t>
            </a:r>
            <a:r>
              <a:rPr lang="en-US" sz="2800" b="1" dirty="0" smtClean="0">
                <a:latin typeface="Century Gothic" charset="0"/>
                <a:ea typeface="Century Gothic" charset="0"/>
                <a:cs typeface="Century Gothic" charset="0"/>
              </a:rPr>
              <a:t>ystem </a:t>
            </a:r>
            <a:endParaRPr lang="en-US" sz="2800" b="1" dirty="0">
              <a:latin typeface="Century Gothic" charset="0"/>
              <a:ea typeface="Century Gothic" charset="0"/>
              <a:cs typeface="Century Gothic" charset="0"/>
            </a:endParaRPr>
          </a:p>
        </p:txBody>
      </p:sp>
    </p:spTree>
    <p:extLst>
      <p:ext uri="{BB962C8B-B14F-4D97-AF65-F5344CB8AC3E}">
        <p14:creationId xmlns:p14="http://schemas.microsoft.com/office/powerpoint/2010/main" val="254068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35C91C13-13BB-476B-A9D9-53BCB50E2CB9}"/>
              </a:ext>
            </a:extLst>
          </p:cNvPr>
          <p:cNvPicPr>
            <a:picLocks noChangeAspect="1"/>
          </p:cNvPicPr>
          <p:nvPr/>
        </p:nvPicPr>
        <p:blipFill>
          <a:blip r:embed="rId3"/>
          <a:stretch>
            <a:fillRect/>
          </a:stretch>
        </p:blipFill>
        <p:spPr>
          <a:xfrm>
            <a:off x="-1" y="0"/>
            <a:ext cx="12192000" cy="6922883"/>
          </a:xfrm>
          <a:prstGeom prst="rect">
            <a:avLst/>
          </a:prstGeom>
        </p:spPr>
      </p:pic>
      <p:pic>
        <p:nvPicPr>
          <p:cNvPr id="22" name="Picture 21">
            <a:extLst>
              <a:ext uri="{FF2B5EF4-FFF2-40B4-BE49-F238E27FC236}">
                <a16:creationId xmlns:a16="http://schemas.microsoft.com/office/drawing/2014/main" xmlns="" id="{EA9A5ED7-484A-4804-91C2-689B08DD8C9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379" t="10319" r="42847" b="10683"/>
          <a:stretch/>
        </p:blipFill>
        <p:spPr>
          <a:xfrm>
            <a:off x="1300599" y="265606"/>
            <a:ext cx="5862577" cy="6612673"/>
          </a:xfrm>
          <a:prstGeom prst="rect">
            <a:avLst/>
          </a:prstGeom>
        </p:spPr>
      </p:pic>
      <p:sp>
        <p:nvSpPr>
          <p:cNvPr id="2" name="TextBox 1"/>
          <p:cNvSpPr txBox="1"/>
          <p:nvPr/>
        </p:nvSpPr>
        <p:spPr>
          <a:xfrm>
            <a:off x="7163176" y="4371279"/>
            <a:ext cx="4904291" cy="369332"/>
          </a:xfrm>
          <a:prstGeom prst="rect">
            <a:avLst/>
          </a:prstGeom>
          <a:noFill/>
        </p:spPr>
        <p:txBody>
          <a:bodyPr wrap="none" rtlCol="0">
            <a:spAutoFit/>
          </a:bodyPr>
          <a:lstStyle/>
          <a:p>
            <a:r>
              <a:rPr lang="en-US" dirty="0"/>
              <a:t>https://</a:t>
            </a:r>
            <a:r>
              <a:rPr lang="en-US" dirty="0" err="1"/>
              <a:t>www.outcomes-umassmed.org</a:t>
            </a:r>
            <a:r>
              <a:rPr lang="en-US" dirty="0"/>
              <a:t>/IMPROVE/</a:t>
            </a:r>
          </a:p>
        </p:txBody>
      </p:sp>
    </p:spTree>
    <p:extLst>
      <p:ext uri="{BB962C8B-B14F-4D97-AF65-F5344CB8AC3E}">
        <p14:creationId xmlns:p14="http://schemas.microsoft.com/office/powerpoint/2010/main" val="17656214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91AA83D0-2152-4E45-9DF8-0D088F4A52C7}"/>
              </a:ext>
            </a:extLst>
          </p:cNvPr>
          <p:cNvSpPr txBox="1"/>
          <p:nvPr/>
        </p:nvSpPr>
        <p:spPr>
          <a:xfrm>
            <a:off x="0" y="119817"/>
            <a:ext cx="12192000" cy="830997"/>
          </a:xfrm>
          <a:prstGeom prst="rect">
            <a:avLst/>
          </a:prstGeom>
          <a:noFill/>
        </p:spPr>
        <p:txBody>
          <a:bodyPr wrap="square">
            <a:spAutoFit/>
          </a:bodyPr>
          <a:lstStyle/>
          <a:p>
            <a:pPr algn="ctr"/>
            <a:r>
              <a:rPr lang="en-US" sz="2400" b="1" i="0" dirty="0" smtClean="0">
                <a:latin typeface="Century Gothic" charset="0"/>
                <a:ea typeface="Century Gothic" charset="0"/>
                <a:cs typeface="Century Gothic" charset="0"/>
              </a:rPr>
              <a:t>VTE Risk Assessment and Prophylaxis Strategies </a:t>
            </a:r>
          </a:p>
          <a:p>
            <a:pPr algn="ctr"/>
            <a:r>
              <a:rPr lang="en-US" sz="2400" b="1" dirty="0" smtClean="0">
                <a:latin typeface="Century Gothic" charset="0"/>
                <a:ea typeface="Century Gothic" charset="0"/>
                <a:cs typeface="Century Gothic" charset="0"/>
              </a:rPr>
              <a:t>f</a:t>
            </a:r>
            <a:r>
              <a:rPr lang="en-US" sz="2400" b="1" i="0" dirty="0" smtClean="0">
                <a:latin typeface="Century Gothic" charset="0"/>
                <a:ea typeface="Century Gothic" charset="0"/>
                <a:cs typeface="Century Gothic" charset="0"/>
              </a:rPr>
              <a:t>or Hospitalized Medically Ill Patients Prior to Discharge</a:t>
            </a:r>
            <a:endParaRPr lang="en-US" sz="2400" b="1" dirty="0">
              <a:latin typeface="Century Gothic" charset="0"/>
              <a:ea typeface="Century Gothic" charset="0"/>
              <a:cs typeface="Century Gothic" charset="0"/>
            </a:endParaRPr>
          </a:p>
        </p:txBody>
      </p:sp>
      <p:sp>
        <p:nvSpPr>
          <p:cNvPr id="3" name="TextBox 2"/>
          <p:cNvSpPr txBox="1"/>
          <p:nvPr/>
        </p:nvSpPr>
        <p:spPr>
          <a:xfrm>
            <a:off x="7113439" y="1842655"/>
            <a:ext cx="184731" cy="338554"/>
          </a:xfrm>
          <a:prstGeom prst="rect">
            <a:avLst/>
          </a:prstGeom>
          <a:noFill/>
        </p:spPr>
        <p:txBody>
          <a:bodyPr wrap="none" rtlCol="0">
            <a:spAutoFit/>
          </a:bodyPr>
          <a:lstStyle/>
          <a:p>
            <a:endParaRPr lang="en-US" sz="1600" b="1" dirty="0">
              <a:solidFill>
                <a:schemeClr val="bg1"/>
              </a:solidFill>
            </a:endParaRPr>
          </a:p>
        </p:txBody>
      </p:sp>
      <p:sp>
        <p:nvSpPr>
          <p:cNvPr id="4" name="Rectangle 3"/>
          <p:cNvSpPr/>
          <p:nvPr/>
        </p:nvSpPr>
        <p:spPr>
          <a:xfrm>
            <a:off x="4100517" y="1143001"/>
            <a:ext cx="4700587" cy="21145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b="1" dirty="0">
                <a:solidFill>
                  <a:srgbClr val="FFFF00"/>
                </a:solidFill>
              </a:rPr>
              <a:t>Does hospitalized medically ill patient has any of the following bleeding risk factors?</a:t>
            </a:r>
          </a:p>
          <a:p>
            <a:pPr marL="285750" lvl="0" indent="-285750">
              <a:buFont typeface="Arial" charset="0"/>
              <a:buChar char="•"/>
            </a:pPr>
            <a:r>
              <a:rPr lang="en-US" sz="1600" dirty="0"/>
              <a:t>- Active </a:t>
            </a:r>
            <a:r>
              <a:rPr lang="en-US" sz="1600" dirty="0" err="1"/>
              <a:t>gastroduodenal</a:t>
            </a:r>
            <a:r>
              <a:rPr lang="en-US" sz="1600" dirty="0"/>
              <a:t> ulcer</a:t>
            </a:r>
          </a:p>
          <a:p>
            <a:pPr marL="285750" lvl="0" indent="-285750">
              <a:buFont typeface="Arial" charset="0"/>
              <a:buChar char="•"/>
            </a:pPr>
            <a:r>
              <a:rPr lang="en-US" sz="1600" dirty="0"/>
              <a:t>- </a:t>
            </a:r>
            <a:r>
              <a:rPr lang="en-US" sz="1600" dirty="0" err="1"/>
              <a:t>Hx</a:t>
            </a:r>
            <a:r>
              <a:rPr lang="en-US" sz="1600" dirty="0"/>
              <a:t> of bleeding within 3 months</a:t>
            </a:r>
          </a:p>
          <a:p>
            <a:pPr marL="285750" lvl="0" indent="-285750">
              <a:buFont typeface="Arial" charset="0"/>
              <a:buChar char="•"/>
            </a:pPr>
            <a:r>
              <a:rPr lang="en-US" sz="1600" dirty="0"/>
              <a:t>- Dual antiplatelet treatment</a:t>
            </a:r>
          </a:p>
          <a:p>
            <a:pPr marL="285750" lvl="0" indent="-285750">
              <a:buFont typeface="Arial" charset="0"/>
              <a:buChar char="•"/>
            </a:pPr>
            <a:r>
              <a:rPr lang="en-US" sz="1600" dirty="0"/>
              <a:t>- Bronchiectasis/Pulmonary cavitation</a:t>
            </a:r>
          </a:p>
          <a:p>
            <a:pPr marL="285750" lvl="0" indent="-285750">
              <a:buFont typeface="Arial" charset="0"/>
              <a:buChar char="•"/>
            </a:pPr>
            <a:r>
              <a:rPr lang="en-US" sz="1600" dirty="0"/>
              <a:t>- Active cancer</a:t>
            </a:r>
          </a:p>
          <a:p>
            <a:pPr marL="285750" lvl="0" indent="-285750">
              <a:buFont typeface="Arial" charset="0"/>
              <a:buChar char="•"/>
            </a:pPr>
            <a:r>
              <a:rPr lang="en-US" sz="1600" dirty="0">
                <a:solidFill>
                  <a:schemeClr val="bg1"/>
                </a:solidFill>
              </a:rPr>
              <a:t>- </a:t>
            </a:r>
            <a:r>
              <a:rPr lang="en-US" sz="1600" dirty="0" smtClean="0">
                <a:solidFill>
                  <a:schemeClr val="bg1"/>
                </a:solidFill>
              </a:rPr>
              <a:t>IMPROVE–BLEED score </a:t>
            </a:r>
            <a:r>
              <a:rPr lang="en-US" sz="1600" dirty="0">
                <a:sym typeface="Symbol" charset="2"/>
              </a:rPr>
              <a:t> </a:t>
            </a:r>
            <a:r>
              <a:rPr lang="en-US" sz="1600" dirty="0" smtClean="0">
                <a:solidFill>
                  <a:schemeClr val="bg1"/>
                </a:solidFill>
              </a:rPr>
              <a:t>7</a:t>
            </a:r>
            <a:endParaRPr lang="en-US" sz="1600" dirty="0"/>
          </a:p>
        </p:txBody>
      </p:sp>
      <p:sp>
        <p:nvSpPr>
          <p:cNvPr id="5" name="Rectangle 4"/>
          <p:cNvSpPr/>
          <p:nvPr/>
        </p:nvSpPr>
        <p:spPr>
          <a:xfrm>
            <a:off x="6958009" y="5518148"/>
            <a:ext cx="2164564" cy="64293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 post-discharge prophylaxis required</a:t>
            </a:r>
            <a:endParaRPr lang="en-US" dirty="0"/>
          </a:p>
        </p:txBody>
      </p:sp>
      <p:sp>
        <p:nvSpPr>
          <p:cNvPr id="13" name="Rectangle 12"/>
          <p:cNvSpPr/>
          <p:nvPr/>
        </p:nvSpPr>
        <p:spPr>
          <a:xfrm>
            <a:off x="2085973" y="3843341"/>
            <a:ext cx="30099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rgbClr val="FFFF00"/>
                </a:solidFill>
              </a:rPr>
              <a:t>High VTE </a:t>
            </a:r>
            <a:r>
              <a:rPr lang="en-US" b="1" dirty="0" smtClean="0">
                <a:solidFill>
                  <a:srgbClr val="FFFF00"/>
                </a:solidFill>
              </a:rPr>
              <a:t>risk?</a:t>
            </a:r>
            <a:endParaRPr lang="en-US" b="1" dirty="0">
              <a:solidFill>
                <a:srgbClr val="FFFF00"/>
              </a:solidFill>
            </a:endParaRPr>
          </a:p>
          <a:p>
            <a:pPr marL="285750" indent="-285750">
              <a:buFont typeface="Arial" charset="0"/>
              <a:buChar char="•"/>
            </a:pPr>
            <a:r>
              <a:rPr lang="en-US" sz="1600" dirty="0"/>
              <a:t>IMPROVE –VTE score </a:t>
            </a:r>
            <a:r>
              <a:rPr lang="en-US" sz="1600" dirty="0">
                <a:sym typeface="Symbol" charset="2"/>
              </a:rPr>
              <a:t> 4</a:t>
            </a:r>
          </a:p>
          <a:p>
            <a:pPr marL="285750" indent="-285750">
              <a:buFont typeface="Arial" charset="0"/>
              <a:buChar char="•"/>
            </a:pPr>
            <a:r>
              <a:rPr lang="en-US" sz="1600" dirty="0"/>
              <a:t> IMPROVE –VTE score = 2-3 &amp; D-dimer &gt; 2* ULN</a:t>
            </a:r>
          </a:p>
        </p:txBody>
      </p:sp>
      <p:cxnSp>
        <p:nvCxnSpPr>
          <p:cNvPr id="16" name="Straight Arrow Connector 15"/>
          <p:cNvCxnSpPr>
            <a:stCxn id="4" idx="2"/>
            <a:endCxn id="13" idx="0"/>
          </p:cNvCxnSpPr>
          <p:nvPr/>
        </p:nvCxnSpPr>
        <p:spPr>
          <a:xfrm flipH="1">
            <a:off x="3590923" y="3257550"/>
            <a:ext cx="2859888" cy="5857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024443" y="3386138"/>
            <a:ext cx="455574" cy="369332"/>
          </a:xfrm>
          <a:prstGeom prst="rect">
            <a:avLst/>
          </a:prstGeom>
          <a:solidFill>
            <a:srgbClr val="FFFF00"/>
          </a:solidFill>
        </p:spPr>
        <p:txBody>
          <a:bodyPr wrap="none" rtlCol="0">
            <a:spAutoFit/>
          </a:bodyPr>
          <a:lstStyle/>
          <a:p>
            <a:r>
              <a:rPr lang="en-US" dirty="0" smtClean="0"/>
              <a:t>No</a:t>
            </a:r>
            <a:endParaRPr lang="en-US" dirty="0"/>
          </a:p>
        </p:txBody>
      </p:sp>
      <p:sp>
        <p:nvSpPr>
          <p:cNvPr id="18" name="TextBox 17"/>
          <p:cNvSpPr txBox="1"/>
          <p:nvPr/>
        </p:nvSpPr>
        <p:spPr>
          <a:xfrm>
            <a:off x="7715254" y="3386138"/>
            <a:ext cx="485646" cy="369332"/>
          </a:xfrm>
          <a:prstGeom prst="rect">
            <a:avLst/>
          </a:prstGeom>
          <a:solidFill>
            <a:srgbClr val="FFFF00"/>
          </a:solidFill>
        </p:spPr>
        <p:txBody>
          <a:bodyPr wrap="none" rtlCol="0">
            <a:spAutoFit/>
          </a:bodyPr>
          <a:lstStyle/>
          <a:p>
            <a:r>
              <a:rPr lang="en-US" dirty="0" smtClean="0"/>
              <a:t>Yes</a:t>
            </a:r>
            <a:endParaRPr lang="en-US" dirty="0"/>
          </a:p>
        </p:txBody>
      </p:sp>
      <p:sp>
        <p:nvSpPr>
          <p:cNvPr id="26" name="Rectangle 25"/>
          <p:cNvSpPr/>
          <p:nvPr/>
        </p:nvSpPr>
        <p:spPr>
          <a:xfrm>
            <a:off x="7399352" y="3829053"/>
            <a:ext cx="30099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rgbClr val="FFFF00"/>
                </a:solidFill>
              </a:rPr>
              <a:t>High VTE </a:t>
            </a:r>
            <a:r>
              <a:rPr lang="en-US" b="1" dirty="0" smtClean="0">
                <a:solidFill>
                  <a:srgbClr val="FFFF00"/>
                </a:solidFill>
              </a:rPr>
              <a:t>risk?</a:t>
            </a:r>
            <a:endParaRPr lang="en-US" b="1" dirty="0">
              <a:solidFill>
                <a:srgbClr val="FFFF00"/>
              </a:solidFill>
            </a:endParaRPr>
          </a:p>
          <a:p>
            <a:pPr marL="285750" indent="-285750">
              <a:buFont typeface="Arial" charset="0"/>
              <a:buChar char="•"/>
            </a:pPr>
            <a:r>
              <a:rPr lang="en-US" sz="1600" dirty="0"/>
              <a:t>IMPROVE –VTE score </a:t>
            </a:r>
            <a:r>
              <a:rPr lang="en-US" sz="1600" dirty="0">
                <a:sym typeface="Symbol" charset="2"/>
              </a:rPr>
              <a:t> 4</a:t>
            </a:r>
          </a:p>
          <a:p>
            <a:pPr marL="285750" indent="-285750">
              <a:buFont typeface="Arial" charset="0"/>
              <a:buChar char="•"/>
            </a:pPr>
            <a:r>
              <a:rPr lang="en-US" sz="1600" dirty="0"/>
              <a:t> IMPROVE –VTE score = 2-3 &amp; D-dimer &gt; 2* ULN</a:t>
            </a:r>
          </a:p>
        </p:txBody>
      </p:sp>
      <p:cxnSp>
        <p:nvCxnSpPr>
          <p:cNvPr id="29" name="Straight Arrow Connector 28"/>
          <p:cNvCxnSpPr>
            <a:stCxn id="4" idx="2"/>
            <a:endCxn id="26" idx="0"/>
          </p:cNvCxnSpPr>
          <p:nvPr/>
        </p:nvCxnSpPr>
        <p:spPr>
          <a:xfrm>
            <a:off x="6450811" y="3257550"/>
            <a:ext cx="2453491" cy="5715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26" idx="2"/>
            <a:endCxn id="5" idx="0"/>
          </p:cNvCxnSpPr>
          <p:nvPr/>
        </p:nvCxnSpPr>
        <p:spPr>
          <a:xfrm flipH="1">
            <a:off x="8040291" y="4972053"/>
            <a:ext cx="864011" cy="5460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8020067" y="5038733"/>
            <a:ext cx="455574" cy="369332"/>
          </a:xfrm>
          <a:prstGeom prst="rect">
            <a:avLst/>
          </a:prstGeom>
          <a:solidFill>
            <a:srgbClr val="FFFF00"/>
          </a:solidFill>
        </p:spPr>
        <p:txBody>
          <a:bodyPr wrap="none" rtlCol="0">
            <a:spAutoFit/>
          </a:bodyPr>
          <a:lstStyle/>
          <a:p>
            <a:r>
              <a:rPr lang="en-US" dirty="0" smtClean="0"/>
              <a:t>No</a:t>
            </a:r>
            <a:endParaRPr lang="en-US" dirty="0"/>
          </a:p>
        </p:txBody>
      </p:sp>
      <p:sp>
        <p:nvSpPr>
          <p:cNvPr id="34" name="Rectangle 33"/>
          <p:cNvSpPr/>
          <p:nvPr/>
        </p:nvSpPr>
        <p:spPr>
          <a:xfrm>
            <a:off x="9456740" y="5500689"/>
            <a:ext cx="2135190" cy="64293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Mechanical prophylaxis</a:t>
            </a:r>
            <a:endParaRPr lang="en-US" dirty="0"/>
          </a:p>
        </p:txBody>
      </p:sp>
      <p:cxnSp>
        <p:nvCxnSpPr>
          <p:cNvPr id="36" name="Straight Arrow Connector 35"/>
          <p:cNvCxnSpPr>
            <a:endCxn id="34" idx="0"/>
          </p:cNvCxnSpPr>
          <p:nvPr/>
        </p:nvCxnSpPr>
        <p:spPr>
          <a:xfrm>
            <a:off x="8904302" y="5000626"/>
            <a:ext cx="1620033" cy="5000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9701205" y="5050631"/>
            <a:ext cx="485646" cy="369332"/>
          </a:xfrm>
          <a:prstGeom prst="rect">
            <a:avLst/>
          </a:prstGeom>
          <a:solidFill>
            <a:srgbClr val="FFFF00"/>
          </a:solidFill>
        </p:spPr>
        <p:txBody>
          <a:bodyPr wrap="none" rtlCol="0">
            <a:spAutoFit/>
          </a:bodyPr>
          <a:lstStyle/>
          <a:p>
            <a:r>
              <a:rPr lang="en-US" dirty="0"/>
              <a:t>Y</a:t>
            </a:r>
            <a:r>
              <a:rPr lang="en-US" dirty="0" smtClean="0"/>
              <a:t>es</a:t>
            </a:r>
            <a:endParaRPr lang="en-US" dirty="0"/>
          </a:p>
        </p:txBody>
      </p:sp>
      <p:sp>
        <p:nvSpPr>
          <p:cNvPr id="40" name="Rectangle 39"/>
          <p:cNvSpPr/>
          <p:nvPr/>
        </p:nvSpPr>
        <p:spPr>
          <a:xfrm>
            <a:off x="909610" y="5570532"/>
            <a:ext cx="2164564" cy="64293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 post-discharge prophylaxis required</a:t>
            </a:r>
            <a:endParaRPr lang="en-US" dirty="0"/>
          </a:p>
        </p:txBody>
      </p:sp>
      <p:cxnSp>
        <p:nvCxnSpPr>
          <p:cNvPr id="41" name="Straight Arrow Connector 40"/>
          <p:cNvCxnSpPr>
            <a:endCxn id="40" idx="0"/>
          </p:cNvCxnSpPr>
          <p:nvPr/>
        </p:nvCxnSpPr>
        <p:spPr>
          <a:xfrm flipH="1">
            <a:off x="1991892" y="5000626"/>
            <a:ext cx="1408533" cy="5699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400296" y="5105404"/>
            <a:ext cx="455574" cy="369332"/>
          </a:xfrm>
          <a:prstGeom prst="rect">
            <a:avLst/>
          </a:prstGeom>
          <a:solidFill>
            <a:srgbClr val="FFFF00"/>
          </a:solidFill>
        </p:spPr>
        <p:txBody>
          <a:bodyPr wrap="none" rtlCol="0">
            <a:spAutoFit/>
          </a:bodyPr>
          <a:lstStyle/>
          <a:p>
            <a:r>
              <a:rPr lang="en-US" dirty="0" smtClean="0"/>
              <a:t>No</a:t>
            </a:r>
            <a:endParaRPr lang="en-US" dirty="0"/>
          </a:p>
        </p:txBody>
      </p:sp>
      <p:sp>
        <p:nvSpPr>
          <p:cNvPr id="43" name="Rectangle 42"/>
          <p:cNvSpPr/>
          <p:nvPr/>
        </p:nvSpPr>
        <p:spPr>
          <a:xfrm>
            <a:off x="3836969" y="5553074"/>
            <a:ext cx="2492390" cy="6603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Rivaroxaban</a:t>
            </a:r>
            <a:r>
              <a:rPr lang="en-US" dirty="0" smtClean="0"/>
              <a:t> 10mg Daily for  a total of 31-39 days</a:t>
            </a:r>
          </a:p>
        </p:txBody>
      </p:sp>
      <p:cxnSp>
        <p:nvCxnSpPr>
          <p:cNvPr id="44" name="Straight Arrow Connector 43"/>
          <p:cNvCxnSpPr/>
          <p:nvPr/>
        </p:nvCxnSpPr>
        <p:spPr>
          <a:xfrm>
            <a:off x="3284531" y="4952997"/>
            <a:ext cx="1739912" cy="5651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4081434" y="5117302"/>
            <a:ext cx="485646" cy="369332"/>
          </a:xfrm>
          <a:prstGeom prst="rect">
            <a:avLst/>
          </a:prstGeom>
          <a:solidFill>
            <a:srgbClr val="FFFF00"/>
          </a:solidFill>
        </p:spPr>
        <p:txBody>
          <a:bodyPr wrap="none" rtlCol="0">
            <a:spAutoFit/>
          </a:bodyPr>
          <a:lstStyle/>
          <a:p>
            <a:r>
              <a:rPr lang="en-US" dirty="0"/>
              <a:t>Y</a:t>
            </a:r>
            <a:r>
              <a:rPr lang="en-US" dirty="0" smtClean="0"/>
              <a:t>es</a:t>
            </a:r>
            <a:endParaRPr lang="en-US" dirty="0"/>
          </a:p>
        </p:txBody>
      </p:sp>
      <p:sp>
        <p:nvSpPr>
          <p:cNvPr id="51" name="TextBox 50">
            <a:extLst>
              <a:ext uri="{FF2B5EF4-FFF2-40B4-BE49-F238E27FC236}">
                <a16:creationId xmlns:a16="http://schemas.microsoft.com/office/drawing/2014/main" xmlns="" id="{BE5B9B2D-E060-4D88-AC70-822EF65461AF}"/>
              </a:ext>
            </a:extLst>
          </p:cNvPr>
          <p:cNvSpPr txBox="1"/>
          <p:nvPr/>
        </p:nvSpPr>
        <p:spPr>
          <a:xfrm>
            <a:off x="0" y="6611779"/>
            <a:ext cx="6096000" cy="246221"/>
          </a:xfrm>
          <a:prstGeom prst="rect">
            <a:avLst/>
          </a:prstGeom>
          <a:noFill/>
        </p:spPr>
        <p:txBody>
          <a:bodyPr wrap="square">
            <a:spAutoFit/>
          </a:bodyPr>
          <a:lstStyle/>
          <a:p>
            <a:r>
              <a:rPr lang="en-US" sz="1000" dirty="0"/>
              <a:t>Ann </a:t>
            </a:r>
            <a:r>
              <a:rPr lang="en-US" sz="1000" dirty="0" err="1"/>
              <a:t>Vasc</a:t>
            </a:r>
            <a:r>
              <a:rPr lang="en-US" sz="1000" dirty="0"/>
              <a:t> Dis. 2020 Mar 25; 13(1): 38–44.</a:t>
            </a:r>
          </a:p>
        </p:txBody>
      </p:sp>
      <p:sp>
        <p:nvSpPr>
          <p:cNvPr id="52" name="TextBox 51">
            <a:extLst>
              <a:ext uri="{FF2B5EF4-FFF2-40B4-BE49-F238E27FC236}">
                <a16:creationId xmlns:a16="http://schemas.microsoft.com/office/drawing/2014/main" xmlns="" id="{1E36215C-37F0-44A3-A95E-D62BCA262D34}"/>
              </a:ext>
            </a:extLst>
          </p:cNvPr>
          <p:cNvSpPr txBox="1"/>
          <p:nvPr/>
        </p:nvSpPr>
        <p:spPr>
          <a:xfrm>
            <a:off x="17308" y="6426037"/>
            <a:ext cx="6096000" cy="246221"/>
          </a:xfrm>
          <a:prstGeom prst="rect">
            <a:avLst/>
          </a:prstGeom>
          <a:noFill/>
        </p:spPr>
        <p:txBody>
          <a:bodyPr wrap="square">
            <a:spAutoFit/>
          </a:bodyPr>
          <a:lstStyle/>
          <a:p>
            <a:r>
              <a:rPr lang="sv-SE" sz="1000" b="0" i="0" dirty="0">
                <a:solidFill>
                  <a:srgbClr val="002060"/>
                </a:solidFill>
                <a:effectLst/>
                <a:latin typeface="arial" panose="020B0604020202020204" pitchFamily="34" charset="0"/>
              </a:rPr>
              <a:t>J Clin Med. 2020 ; 9(4): 1002</a:t>
            </a:r>
            <a:r>
              <a:rPr lang="sv-SE" sz="1000" b="0" i="0" dirty="0">
                <a:solidFill>
                  <a:srgbClr val="000000"/>
                </a:solidFill>
                <a:effectLst/>
                <a:latin typeface="arial" panose="020B0604020202020204" pitchFamily="34" charset="0"/>
              </a:rPr>
              <a:t>.</a:t>
            </a:r>
            <a:endParaRPr lang="en-US" sz="1000" dirty="0"/>
          </a:p>
        </p:txBody>
      </p:sp>
    </p:spTree>
    <p:extLst>
      <p:ext uri="{BB962C8B-B14F-4D97-AF65-F5344CB8AC3E}">
        <p14:creationId xmlns:p14="http://schemas.microsoft.com/office/powerpoint/2010/main" val="8122241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35C91C13-13BB-476B-A9D9-53BCB50E2CB9}"/>
              </a:ext>
            </a:extLst>
          </p:cNvPr>
          <p:cNvPicPr>
            <a:picLocks noChangeAspect="1"/>
          </p:cNvPicPr>
          <p:nvPr/>
        </p:nvPicPr>
        <p:blipFill>
          <a:blip r:embed="rId3"/>
          <a:stretch>
            <a:fillRect/>
          </a:stretch>
        </p:blipFill>
        <p:spPr>
          <a:xfrm>
            <a:off x="-1" y="0"/>
            <a:ext cx="12192000" cy="6922883"/>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2187" y="2276372"/>
            <a:ext cx="4507624" cy="2370138"/>
          </a:xfrm>
          <a:prstGeom prst="rect">
            <a:avLst/>
          </a:prstGeom>
        </p:spPr>
      </p:pic>
    </p:spTree>
    <p:extLst>
      <p:ext uri="{BB962C8B-B14F-4D97-AF65-F5344CB8AC3E}">
        <p14:creationId xmlns:p14="http://schemas.microsoft.com/office/powerpoint/2010/main" val="11806721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2C593B3A-4F19-425E-9A79-69F464B159C2}"/>
              </a:ext>
            </a:extLst>
          </p:cNvPr>
          <p:cNvPicPr>
            <a:picLocks noChangeAspect="1"/>
          </p:cNvPicPr>
          <p:nvPr/>
        </p:nvPicPr>
        <p:blipFill>
          <a:blip r:embed="rId3"/>
          <a:stretch>
            <a:fillRect/>
          </a:stretch>
        </p:blipFill>
        <p:spPr>
          <a:xfrm>
            <a:off x="0" y="370550"/>
            <a:ext cx="12192000" cy="6922883"/>
          </a:xfrm>
          <a:prstGeom prst="rect">
            <a:avLst/>
          </a:prstGeom>
        </p:spPr>
      </p:pic>
      <p:sp>
        <p:nvSpPr>
          <p:cNvPr id="4" name="TextBox 3">
            <a:extLst>
              <a:ext uri="{FF2B5EF4-FFF2-40B4-BE49-F238E27FC236}">
                <a16:creationId xmlns:a16="http://schemas.microsoft.com/office/drawing/2014/main" xmlns="" id="{C3199FCC-1B12-4090-9A20-104206AABA50}"/>
              </a:ext>
            </a:extLst>
          </p:cNvPr>
          <p:cNvSpPr txBox="1"/>
          <p:nvPr/>
        </p:nvSpPr>
        <p:spPr>
          <a:xfrm>
            <a:off x="1880573" y="470365"/>
            <a:ext cx="8499799" cy="523220"/>
          </a:xfrm>
          <a:prstGeom prst="rect">
            <a:avLst/>
          </a:prstGeom>
          <a:noFill/>
        </p:spPr>
        <p:txBody>
          <a:bodyPr wrap="square">
            <a:spAutoFit/>
          </a:bodyPr>
          <a:lstStyle/>
          <a:p>
            <a:r>
              <a:rPr lang="en-US" sz="2800" b="1" i="0" dirty="0" smtClean="0">
                <a:solidFill>
                  <a:srgbClr val="212529"/>
                </a:solidFill>
                <a:effectLst/>
                <a:latin typeface="Century Gothic" charset="0"/>
                <a:ea typeface="Century Gothic" charset="0"/>
                <a:cs typeface="Century Gothic" charset="0"/>
              </a:rPr>
              <a:t>VTE Prophylaxis GUIDELINES era: 1986-present </a:t>
            </a:r>
            <a:r>
              <a:rPr lang="en-US" sz="2800" b="1" i="0" dirty="0">
                <a:solidFill>
                  <a:srgbClr val="212529"/>
                </a:solidFill>
                <a:effectLst/>
                <a:latin typeface="Century Gothic" charset="0"/>
                <a:ea typeface="Century Gothic" charset="0"/>
                <a:cs typeface="Century Gothic" charset="0"/>
              </a:rPr>
              <a:t> </a:t>
            </a:r>
            <a:endParaRPr lang="en-US" sz="2800" b="1" dirty="0">
              <a:latin typeface="Century Gothic" charset="0"/>
              <a:ea typeface="Century Gothic" charset="0"/>
              <a:cs typeface="Century Gothic" charset="0"/>
            </a:endParaRPr>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5300" t="13970" r="6982" b="14789"/>
          <a:stretch/>
        </p:blipFill>
        <p:spPr>
          <a:xfrm>
            <a:off x="372801" y="2192934"/>
            <a:ext cx="3902927" cy="222358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8827" y="5021219"/>
            <a:ext cx="4527583" cy="878884"/>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21782" y="1635351"/>
            <a:ext cx="4106678" cy="1117398"/>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65762" y="2017629"/>
            <a:ext cx="3050623" cy="1830374"/>
          </a:xfrm>
          <a:prstGeom prst="rect">
            <a:avLst/>
          </a:prstGeom>
        </p:spPr>
      </p:pic>
      <p:pic>
        <p:nvPicPr>
          <p:cNvPr id="11" name="Picture 10"/>
          <p:cNvPicPr>
            <a:picLocks noChangeAspect="1"/>
          </p:cNvPicPr>
          <p:nvPr/>
        </p:nvPicPr>
        <p:blipFill rotWithShape="1">
          <a:blip r:embed="rId8">
            <a:extLst>
              <a:ext uri="{28A0092B-C50C-407E-A947-70E740481C1C}">
                <a14:useLocalDpi xmlns:a14="http://schemas.microsoft.com/office/drawing/2010/main" val="0"/>
              </a:ext>
            </a:extLst>
          </a:blip>
          <a:srcRect l="12115" t="27377" r="8100" b="31335"/>
          <a:stretch/>
        </p:blipFill>
        <p:spPr>
          <a:xfrm>
            <a:off x="7938718" y="4872047"/>
            <a:ext cx="4249935" cy="1467467"/>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60111" y="2954130"/>
            <a:ext cx="2760604" cy="2300503"/>
          </a:xfrm>
          <a:prstGeom prst="rect">
            <a:avLst/>
          </a:prstGeom>
        </p:spPr>
      </p:pic>
    </p:spTree>
    <p:extLst>
      <p:ext uri="{BB962C8B-B14F-4D97-AF65-F5344CB8AC3E}">
        <p14:creationId xmlns:p14="http://schemas.microsoft.com/office/powerpoint/2010/main" val="9106163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8DF73823-EFE8-E546-BF07-DB5B31788FDB}"/>
              </a:ext>
            </a:extLst>
          </p:cNvPr>
          <p:cNvPicPr>
            <a:picLocks noChangeAspect="1"/>
          </p:cNvPicPr>
          <p:nvPr/>
        </p:nvPicPr>
        <p:blipFill>
          <a:blip r:embed="rId2"/>
          <a:stretch>
            <a:fillRect/>
          </a:stretch>
        </p:blipFill>
        <p:spPr>
          <a:xfrm>
            <a:off x="18327" y="0"/>
            <a:ext cx="12173673" cy="6858000"/>
          </a:xfrm>
          <a:prstGeom prst="rect">
            <a:avLst/>
          </a:prstGeom>
        </p:spPr>
      </p:pic>
      <p:pic>
        <p:nvPicPr>
          <p:cNvPr id="7" name="Picture 6">
            <a:extLst>
              <a:ext uri="{FF2B5EF4-FFF2-40B4-BE49-F238E27FC236}">
                <a16:creationId xmlns:a16="http://schemas.microsoft.com/office/drawing/2014/main" xmlns="" id="{8DF73823-EFE8-E546-BF07-DB5B31788FDB}"/>
              </a:ext>
            </a:extLst>
          </p:cNvPr>
          <p:cNvPicPr>
            <a:picLocks noChangeAspect="1"/>
          </p:cNvPicPr>
          <p:nvPr/>
        </p:nvPicPr>
        <p:blipFill>
          <a:blip r:embed="rId2"/>
          <a:stretch>
            <a:fillRect/>
          </a:stretch>
        </p:blipFill>
        <p:spPr>
          <a:xfrm>
            <a:off x="0" y="99392"/>
            <a:ext cx="12155345" cy="6858000"/>
          </a:xfrm>
          <a:prstGeom prst="rect">
            <a:avLst/>
          </a:prstGeom>
        </p:spPr>
      </p:pic>
      <p:pic>
        <p:nvPicPr>
          <p:cNvPr id="8" name="Picture 7">
            <a:extLst>
              <a:ext uri="{FF2B5EF4-FFF2-40B4-BE49-F238E27FC236}">
                <a16:creationId xmlns:a16="http://schemas.microsoft.com/office/drawing/2014/main" xmlns="" id="{8DF73823-EFE8-E546-BF07-DB5B31788FDB}"/>
              </a:ext>
            </a:extLst>
          </p:cNvPr>
          <p:cNvPicPr>
            <a:picLocks noChangeAspect="1"/>
          </p:cNvPicPr>
          <p:nvPr/>
        </p:nvPicPr>
        <p:blipFill>
          <a:blip r:embed="rId2"/>
          <a:stretch>
            <a:fillRect/>
          </a:stretch>
        </p:blipFill>
        <p:spPr>
          <a:xfrm>
            <a:off x="18327" y="0"/>
            <a:ext cx="12155345" cy="6858000"/>
          </a:xfrm>
          <a:prstGeom prst="rect">
            <a:avLst/>
          </a:prstGeom>
        </p:spPr>
      </p:pic>
      <p:sp>
        <p:nvSpPr>
          <p:cNvPr id="9" name="Title 1">
            <a:extLst>
              <a:ext uri="{FF2B5EF4-FFF2-40B4-BE49-F238E27FC236}">
                <a16:creationId xmlns:a16="http://schemas.microsoft.com/office/drawing/2014/main" xmlns="" id="{58DEE92E-17F8-4EEB-84A0-48CDF2129563}"/>
              </a:ext>
            </a:extLst>
          </p:cNvPr>
          <p:cNvSpPr txBox="1">
            <a:spLocks/>
          </p:cNvSpPr>
          <p:nvPr/>
        </p:nvSpPr>
        <p:spPr>
          <a:xfrm>
            <a:off x="1027042" y="2051119"/>
            <a:ext cx="10402957" cy="238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n w="0"/>
                <a:solidFill>
                  <a:srgbClr val="0070C0"/>
                </a:solidFill>
                <a:effectLst>
                  <a:outerShdw blurRad="38100" dist="38100" dir="2700000" algn="tl">
                    <a:srgbClr val="000000">
                      <a:alpha val="43137"/>
                    </a:srgbClr>
                  </a:outerShdw>
                  <a:reflection blurRad="6350" stA="53000" endA="300" endPos="35500" dir="5400000" sy="-90000" algn="bl" rotWithShape="0"/>
                </a:effectLst>
                <a:latin typeface="Europa"/>
              </a:rPr>
              <a:t>Venous thromboembolism and COVID-19</a:t>
            </a:r>
            <a:endParaRPr lang="en-US" b="1" dirty="0">
              <a:ln w="0"/>
              <a:solidFill>
                <a:srgbClr val="0070C0"/>
              </a:solidFill>
              <a:effectLst>
                <a:outerShdw blurRad="38100" dist="38100" dir="2700000" algn="tl">
                  <a:srgbClr val="000000">
                    <a:alpha val="43137"/>
                  </a:srgbClr>
                </a:outerShdw>
                <a:reflection blurRad="6350" stA="53000" endA="300" endPos="35500" dir="5400000" sy="-90000" algn="bl" rotWithShape="0"/>
              </a:effectLst>
            </a:endParaRPr>
          </a:p>
        </p:txBody>
      </p:sp>
      <p:sp>
        <p:nvSpPr>
          <p:cNvPr id="10" name="TextBox 9">
            <a:extLst>
              <a:ext uri="{FF2B5EF4-FFF2-40B4-BE49-F238E27FC236}">
                <a16:creationId xmlns:a16="http://schemas.microsoft.com/office/drawing/2014/main" xmlns="" id="{C16B01C1-2C49-4BDD-91FE-606821143D77}"/>
              </a:ext>
            </a:extLst>
          </p:cNvPr>
          <p:cNvSpPr txBox="1"/>
          <p:nvPr/>
        </p:nvSpPr>
        <p:spPr>
          <a:xfrm>
            <a:off x="10026098" y="6419094"/>
            <a:ext cx="6097656" cy="261610"/>
          </a:xfrm>
          <a:prstGeom prst="rect">
            <a:avLst/>
          </a:prstGeom>
          <a:noFill/>
        </p:spPr>
        <p:txBody>
          <a:bodyPr wrap="square">
            <a:spAutoFit/>
          </a:bodyPr>
          <a:lstStyle/>
          <a:p>
            <a:r>
              <a:rPr lang="en-US" sz="1050" dirty="0"/>
              <a:t>IR-0222-ELQ-6389-SP</a:t>
            </a:r>
          </a:p>
        </p:txBody>
      </p:sp>
    </p:spTree>
    <p:extLst>
      <p:ext uri="{BB962C8B-B14F-4D97-AF65-F5344CB8AC3E}">
        <p14:creationId xmlns:p14="http://schemas.microsoft.com/office/powerpoint/2010/main" val="25707949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342B672D-556A-48F7-9283-8AF563E11BBD}"/>
              </a:ext>
            </a:extLst>
          </p:cNvPr>
          <p:cNvSpPr txBox="1"/>
          <p:nvPr/>
        </p:nvSpPr>
        <p:spPr>
          <a:xfrm>
            <a:off x="758498" y="1466597"/>
            <a:ext cx="6218152" cy="5016758"/>
          </a:xfrm>
          <a:prstGeom prst="rect">
            <a:avLst/>
          </a:prstGeom>
          <a:noFill/>
        </p:spPr>
        <p:txBody>
          <a:bodyPr wrap="square">
            <a:spAutoFit/>
          </a:bodyPr>
          <a:lstStyle/>
          <a:p>
            <a:pPr marL="342900" indent="-342900">
              <a:lnSpc>
                <a:spcPct val="200000"/>
              </a:lnSpc>
              <a:buFont typeface="Arial" charset="0"/>
              <a:buChar char="•"/>
            </a:pPr>
            <a:r>
              <a:rPr lang="en-US" sz="1600" dirty="0" smtClean="0">
                <a:latin typeface="Century Gothic" charset="0"/>
                <a:ea typeface="Century Gothic" charset="0"/>
                <a:cs typeface="Century Gothic" charset="0"/>
              </a:rPr>
              <a:t>Critical illness is known to cause </a:t>
            </a:r>
            <a:r>
              <a:rPr lang="en-US" sz="1600" dirty="0" err="1" smtClean="0">
                <a:latin typeface="Century Gothic" charset="0"/>
                <a:ea typeface="Century Gothic" charset="0"/>
                <a:cs typeface="Century Gothic" charset="0"/>
              </a:rPr>
              <a:t>hypercoagulable</a:t>
            </a:r>
            <a:r>
              <a:rPr lang="en-US" sz="1600" dirty="0" smtClean="0">
                <a:latin typeface="Century Gothic" charset="0"/>
                <a:ea typeface="Century Gothic" charset="0"/>
                <a:cs typeface="Century Gothic" charset="0"/>
              </a:rPr>
              <a:t> state due to immobilization, CV line, and mechanical ventilation,  but . . .   </a:t>
            </a:r>
          </a:p>
          <a:p>
            <a:pPr marL="342900" indent="-342900">
              <a:lnSpc>
                <a:spcPct val="200000"/>
              </a:lnSpc>
              <a:buFont typeface="Arial" charset="0"/>
              <a:buChar char="•"/>
            </a:pPr>
            <a:r>
              <a:rPr lang="en-US" sz="1600" dirty="0" smtClean="0">
                <a:latin typeface="Century Gothic" charset="0"/>
                <a:ea typeface="Century Gothic" charset="0"/>
                <a:cs typeface="Century Gothic" charset="0"/>
              </a:rPr>
              <a:t>A pathophysiology </a:t>
            </a:r>
            <a:r>
              <a:rPr lang="en-US" sz="1600" dirty="0">
                <a:latin typeface="Century Gothic" charset="0"/>
                <a:ea typeface="Century Gothic" charset="0"/>
                <a:cs typeface="Century Gothic" charset="0"/>
              </a:rPr>
              <a:t>unique to </a:t>
            </a:r>
            <a:r>
              <a:rPr lang="en-US" sz="1600" dirty="0" smtClean="0">
                <a:latin typeface="Century Gothic" charset="0"/>
                <a:ea typeface="Century Gothic" charset="0"/>
                <a:cs typeface="Century Gothic" charset="0"/>
              </a:rPr>
              <a:t>COVID-19 </a:t>
            </a:r>
          </a:p>
          <a:p>
            <a:pPr marL="342900" indent="-342900">
              <a:lnSpc>
                <a:spcPct val="200000"/>
              </a:lnSpc>
              <a:buFont typeface="Arial" charset="0"/>
              <a:buChar char="•"/>
            </a:pPr>
            <a:r>
              <a:rPr lang="en-US" sz="1600" dirty="0" smtClean="0">
                <a:latin typeface="Century Gothic" charset="0"/>
                <a:ea typeface="Century Gothic" charset="0"/>
                <a:cs typeface="Century Gothic" charset="0"/>
              </a:rPr>
              <a:t> Bi-directional </a:t>
            </a:r>
            <a:r>
              <a:rPr lang="en-US" sz="1600" dirty="0">
                <a:latin typeface="Century Gothic" charset="0"/>
                <a:ea typeface="Century Gothic" charset="0"/>
                <a:cs typeface="Century Gothic" charset="0"/>
              </a:rPr>
              <a:t>relationship between inflammation and thrombosis is well established </a:t>
            </a:r>
            <a:endParaRPr lang="en-US" sz="1600" dirty="0" smtClean="0">
              <a:latin typeface="Century Gothic" charset="0"/>
              <a:ea typeface="Century Gothic" charset="0"/>
              <a:cs typeface="Century Gothic" charset="0"/>
            </a:endParaRPr>
          </a:p>
          <a:p>
            <a:pPr marL="342900" indent="-342900">
              <a:lnSpc>
                <a:spcPct val="200000"/>
              </a:lnSpc>
              <a:buFont typeface="Arial" charset="0"/>
              <a:buChar char="•"/>
            </a:pPr>
            <a:r>
              <a:rPr lang="en-US" sz="1600" dirty="0">
                <a:latin typeface="Century Gothic" charset="0"/>
                <a:ea typeface="Century Gothic" charset="0"/>
                <a:cs typeface="Century Gothic" charset="0"/>
              </a:rPr>
              <a:t>COVID-19 causes a profoundly pro- inflammatory </a:t>
            </a:r>
            <a:r>
              <a:rPr lang="en-US" sz="1600" dirty="0" smtClean="0">
                <a:latin typeface="Century Gothic" charset="0"/>
                <a:ea typeface="Century Gothic" charset="0"/>
                <a:cs typeface="Century Gothic" charset="0"/>
              </a:rPr>
              <a:t>state </a:t>
            </a:r>
            <a:endParaRPr lang="en-US" sz="1600" dirty="0">
              <a:latin typeface="Century Gothic" charset="0"/>
              <a:ea typeface="Century Gothic" charset="0"/>
              <a:cs typeface="Century Gothic" charset="0"/>
            </a:endParaRPr>
          </a:p>
          <a:p>
            <a:pPr marL="342900" indent="-342900">
              <a:lnSpc>
                <a:spcPct val="200000"/>
              </a:lnSpc>
              <a:buFont typeface="Arial" charset="0"/>
              <a:buChar char="•"/>
            </a:pPr>
            <a:r>
              <a:rPr lang="en-US" sz="1600" dirty="0">
                <a:latin typeface="Century Gothic" charset="0"/>
                <a:ea typeface="Century Gothic" charset="0"/>
                <a:cs typeface="Century Gothic" charset="0"/>
              </a:rPr>
              <a:t>IL-6 and fibrinogen levels are shown to correlate with each other in COVID-19 patients, providing credence to the idea of </a:t>
            </a:r>
            <a:r>
              <a:rPr lang="en-US" sz="1600" b="1" dirty="0" smtClean="0">
                <a:latin typeface="Century Gothic" charset="0"/>
                <a:ea typeface="Century Gothic" charset="0"/>
                <a:cs typeface="Century Gothic" charset="0"/>
              </a:rPr>
              <a:t>inflammatory </a:t>
            </a:r>
            <a:r>
              <a:rPr lang="en-US" sz="1600" b="1" dirty="0">
                <a:latin typeface="Century Gothic" charset="0"/>
                <a:ea typeface="Century Gothic" charset="0"/>
                <a:cs typeface="Century Gothic" charset="0"/>
              </a:rPr>
              <a:t>thrombosis </a:t>
            </a:r>
          </a:p>
        </p:txBody>
      </p:sp>
      <p:sp>
        <p:nvSpPr>
          <p:cNvPr id="6" name="TextBox 5">
            <a:extLst>
              <a:ext uri="{FF2B5EF4-FFF2-40B4-BE49-F238E27FC236}">
                <a16:creationId xmlns:a16="http://schemas.microsoft.com/office/drawing/2014/main" xmlns="" id="{6688DD2D-0E39-4C02-B859-83E510121C06}"/>
              </a:ext>
            </a:extLst>
          </p:cNvPr>
          <p:cNvSpPr txBox="1"/>
          <p:nvPr/>
        </p:nvSpPr>
        <p:spPr>
          <a:xfrm>
            <a:off x="10026098" y="6419094"/>
            <a:ext cx="6097656" cy="261610"/>
          </a:xfrm>
          <a:prstGeom prst="rect">
            <a:avLst/>
          </a:prstGeom>
          <a:noFill/>
        </p:spPr>
        <p:txBody>
          <a:bodyPr wrap="square">
            <a:spAutoFit/>
          </a:bodyPr>
          <a:lstStyle/>
          <a:p>
            <a:r>
              <a:rPr lang="en-US" sz="1050" dirty="0"/>
              <a:t>IR-0222-ELQ-6389-SP</a:t>
            </a:r>
          </a:p>
        </p:txBody>
      </p:sp>
      <p:sp>
        <p:nvSpPr>
          <p:cNvPr id="8" name="Title 1">
            <a:extLst>
              <a:ext uri="{FF2B5EF4-FFF2-40B4-BE49-F238E27FC236}">
                <a16:creationId xmlns:a16="http://schemas.microsoft.com/office/drawing/2014/main" xmlns="" id="{D9572FBD-6A30-46BD-A61E-2143055489B7}"/>
              </a:ext>
            </a:extLst>
          </p:cNvPr>
          <p:cNvSpPr txBox="1">
            <a:spLocks/>
          </p:cNvSpPr>
          <p:nvPr/>
        </p:nvSpPr>
        <p:spPr>
          <a:xfrm>
            <a:off x="1979425" y="549722"/>
            <a:ext cx="9594574" cy="5025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rgbClr val="000000"/>
                </a:solidFill>
                <a:latin typeface="Century Gothic" charset="0"/>
                <a:ea typeface="Century Gothic" charset="0"/>
                <a:cs typeface="Century Gothic" charset="0"/>
              </a:rPr>
              <a:t>Pathophysiology of </a:t>
            </a:r>
            <a:r>
              <a:rPr lang="en-US" sz="2800" b="1" dirty="0" smtClean="0">
                <a:solidFill>
                  <a:srgbClr val="000000"/>
                </a:solidFill>
                <a:latin typeface="Century Gothic" charset="0"/>
                <a:ea typeface="Century Gothic" charset="0"/>
                <a:cs typeface="Century Gothic" charset="0"/>
              </a:rPr>
              <a:t>Thromboembolism in COVID-19</a:t>
            </a:r>
            <a:endParaRPr lang="en-US" sz="2800" b="1" dirty="0">
              <a:latin typeface="Century Gothic" charset="0"/>
              <a:ea typeface="Century Gothic" charset="0"/>
              <a:cs typeface="Century Gothic"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6699" y="1749622"/>
            <a:ext cx="4693381" cy="5049430"/>
          </a:xfrm>
          <a:prstGeom prst="rect">
            <a:avLst/>
          </a:prstGeom>
          <a:ln>
            <a:noFill/>
          </a:ln>
          <a:effectLst>
            <a:softEdge rad="112500"/>
          </a:effectLst>
        </p:spPr>
      </p:pic>
      <p:sp>
        <p:nvSpPr>
          <p:cNvPr id="3" name="Rectangle 2"/>
          <p:cNvSpPr/>
          <p:nvPr/>
        </p:nvSpPr>
        <p:spPr>
          <a:xfrm>
            <a:off x="157039" y="6572982"/>
            <a:ext cx="1962397" cy="215444"/>
          </a:xfrm>
          <a:prstGeom prst="rect">
            <a:avLst/>
          </a:prstGeom>
        </p:spPr>
        <p:txBody>
          <a:bodyPr wrap="none">
            <a:spAutoFit/>
          </a:bodyPr>
          <a:lstStyle/>
          <a:p>
            <a:r>
              <a:rPr lang="en-US" sz="800" dirty="0">
                <a:latin typeface="CharisSIL" charset="0"/>
              </a:rPr>
              <a:t>Thrombosis Research 194 (2020) 101–115 </a:t>
            </a:r>
            <a:endParaRPr lang="en-US" dirty="0"/>
          </a:p>
        </p:txBody>
      </p:sp>
    </p:spTree>
    <p:extLst>
      <p:ext uri="{BB962C8B-B14F-4D97-AF65-F5344CB8AC3E}">
        <p14:creationId xmlns:p14="http://schemas.microsoft.com/office/powerpoint/2010/main" val="17881921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5A3108E0-959C-41D6-853B-BD389868062F}"/>
              </a:ext>
            </a:extLst>
          </p:cNvPr>
          <p:cNvPicPr>
            <a:picLocks noChangeAspect="1"/>
          </p:cNvPicPr>
          <p:nvPr/>
        </p:nvPicPr>
        <p:blipFill>
          <a:blip r:embed="rId3"/>
          <a:stretch>
            <a:fillRect/>
          </a:stretch>
        </p:blipFill>
        <p:spPr>
          <a:xfrm>
            <a:off x="-121921" y="-17409"/>
            <a:ext cx="12192001" cy="6858000"/>
          </a:xfrm>
          <a:prstGeom prst="rect">
            <a:avLst/>
          </a:prstGeom>
        </p:spPr>
      </p:pic>
      <p:sp>
        <p:nvSpPr>
          <p:cNvPr id="9" name="Title 1">
            <a:extLst>
              <a:ext uri="{FF2B5EF4-FFF2-40B4-BE49-F238E27FC236}">
                <a16:creationId xmlns:a16="http://schemas.microsoft.com/office/drawing/2014/main" xmlns="" id="{D9572FBD-6A30-46BD-A61E-2143055489B7}"/>
              </a:ext>
            </a:extLst>
          </p:cNvPr>
          <p:cNvSpPr txBox="1">
            <a:spLocks/>
          </p:cNvSpPr>
          <p:nvPr/>
        </p:nvSpPr>
        <p:spPr>
          <a:xfrm>
            <a:off x="1979425" y="549722"/>
            <a:ext cx="9594574" cy="502538"/>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rgbClr val="000000"/>
                </a:solidFill>
                <a:latin typeface="Century Gothic" charset="0"/>
                <a:ea typeface="Century Gothic" charset="0"/>
                <a:cs typeface="Century Gothic" charset="0"/>
              </a:rPr>
              <a:t>Association Between COVID-19 and Thromboembolism</a:t>
            </a:r>
            <a:endParaRPr lang="en-US" sz="2800" b="1" dirty="0">
              <a:latin typeface="Century Gothic" charset="0"/>
              <a:ea typeface="Century Gothic" charset="0"/>
              <a:cs typeface="Century Gothic" charset="0"/>
            </a:endParaRPr>
          </a:p>
        </p:txBody>
      </p:sp>
      <p:sp>
        <p:nvSpPr>
          <p:cNvPr id="13" name="TextBox 12">
            <a:extLst>
              <a:ext uri="{FF2B5EF4-FFF2-40B4-BE49-F238E27FC236}">
                <a16:creationId xmlns:a16="http://schemas.microsoft.com/office/drawing/2014/main" xmlns="" id="{342B672D-556A-48F7-9283-8AF563E11BBD}"/>
              </a:ext>
            </a:extLst>
          </p:cNvPr>
          <p:cNvSpPr txBox="1"/>
          <p:nvPr/>
        </p:nvSpPr>
        <p:spPr>
          <a:xfrm>
            <a:off x="901366" y="960538"/>
            <a:ext cx="10642928" cy="1569660"/>
          </a:xfrm>
          <a:prstGeom prst="rect">
            <a:avLst/>
          </a:prstGeom>
          <a:noFill/>
        </p:spPr>
        <p:txBody>
          <a:bodyPr wrap="square">
            <a:spAutoFit/>
          </a:bodyPr>
          <a:lstStyle/>
          <a:p>
            <a:pPr algn="just">
              <a:lnSpc>
                <a:spcPct val="200000"/>
              </a:lnSpc>
            </a:pPr>
            <a:r>
              <a:rPr lang="en-US" b="0" i="0" dirty="0" smtClean="0">
                <a:solidFill>
                  <a:srgbClr val="171717"/>
                </a:solidFill>
                <a:effectLst/>
                <a:latin typeface="Century Gothic" charset="0"/>
                <a:ea typeface="Century Gothic" charset="0"/>
                <a:cs typeface="Century Gothic" charset="0"/>
              </a:rPr>
              <a:t> </a:t>
            </a:r>
          </a:p>
          <a:p>
            <a:pPr marL="342900" indent="-342900" algn="just">
              <a:lnSpc>
                <a:spcPct val="200000"/>
              </a:lnSpc>
              <a:buFont typeface="Arial" charset="0"/>
              <a:buChar char="•"/>
            </a:pPr>
            <a:r>
              <a:rPr lang="en-US" dirty="0" smtClean="0">
                <a:latin typeface="Century Gothic" charset="0"/>
                <a:ea typeface="Century Gothic" charset="0"/>
                <a:cs typeface="Century Gothic" charset="0"/>
              </a:rPr>
              <a:t>VTE is </a:t>
            </a:r>
            <a:r>
              <a:rPr lang="en-US" dirty="0">
                <a:latin typeface="Century Gothic" charset="0"/>
                <a:ea typeface="Century Gothic" charset="0"/>
                <a:cs typeface="Century Gothic" charset="0"/>
              </a:rPr>
              <a:t>emerging as one of the most </a:t>
            </a:r>
            <a:r>
              <a:rPr lang="en-US" dirty="0" smtClean="0">
                <a:latin typeface="Century Gothic" charset="0"/>
                <a:ea typeface="Century Gothic" charset="0"/>
                <a:cs typeface="Century Gothic" charset="0"/>
              </a:rPr>
              <a:t>severe sequels </a:t>
            </a:r>
            <a:r>
              <a:rPr lang="en-US" dirty="0">
                <a:latin typeface="Century Gothic" charset="0"/>
                <a:ea typeface="Century Gothic" charset="0"/>
                <a:cs typeface="Century Gothic" charset="0"/>
              </a:rPr>
              <a:t>of the </a:t>
            </a:r>
            <a:r>
              <a:rPr lang="en-US" dirty="0" smtClean="0">
                <a:solidFill>
                  <a:srgbClr val="171717"/>
                </a:solidFill>
                <a:latin typeface="Century Gothic" charset="0"/>
                <a:ea typeface="Century Gothic" charset="0"/>
                <a:cs typeface="Century Gothic" charset="0"/>
              </a:rPr>
              <a:t>COVID-19</a:t>
            </a:r>
            <a:r>
              <a:rPr lang="en-US" dirty="0" smtClean="0">
                <a:latin typeface="Century Gothic" charset="0"/>
                <a:ea typeface="Century Gothic" charset="0"/>
                <a:cs typeface="Century Gothic" charset="0"/>
              </a:rPr>
              <a:t>.</a:t>
            </a:r>
          </a:p>
          <a:p>
            <a:pPr algn="just">
              <a:lnSpc>
                <a:spcPct val="200000"/>
              </a:lnSpc>
            </a:pPr>
            <a:endParaRPr lang="en-US" b="0" i="0" baseline="30000" dirty="0">
              <a:solidFill>
                <a:srgbClr val="171717"/>
              </a:solidFill>
              <a:effectLst/>
              <a:latin typeface="Century Gothic" charset="0"/>
              <a:ea typeface="Century Gothic" charset="0"/>
              <a:cs typeface="Century Gothic" charset="0"/>
            </a:endParaRPr>
          </a:p>
        </p:txBody>
      </p:sp>
      <p:sp>
        <p:nvSpPr>
          <p:cNvPr id="6" name="TextBox 5">
            <a:extLst>
              <a:ext uri="{FF2B5EF4-FFF2-40B4-BE49-F238E27FC236}">
                <a16:creationId xmlns:a16="http://schemas.microsoft.com/office/drawing/2014/main" xmlns="" id="{6688DD2D-0E39-4C02-B859-83E510121C06}"/>
              </a:ext>
            </a:extLst>
          </p:cNvPr>
          <p:cNvSpPr txBox="1"/>
          <p:nvPr/>
        </p:nvSpPr>
        <p:spPr>
          <a:xfrm>
            <a:off x="10026098" y="6419094"/>
            <a:ext cx="6097656" cy="261610"/>
          </a:xfrm>
          <a:prstGeom prst="rect">
            <a:avLst/>
          </a:prstGeom>
          <a:noFill/>
        </p:spPr>
        <p:txBody>
          <a:bodyPr wrap="square">
            <a:spAutoFit/>
          </a:bodyPr>
          <a:lstStyle/>
          <a:p>
            <a:r>
              <a:rPr lang="en-US" sz="1050" dirty="0"/>
              <a:t>IR-0222-ELQ-6389-SP</a:t>
            </a:r>
          </a:p>
        </p:txBody>
      </p:sp>
      <p:graphicFrame>
        <p:nvGraphicFramePr>
          <p:cNvPr id="8" name="Content Placeholder 3">
            <a:extLst>
              <a:ext uri="{FF2B5EF4-FFF2-40B4-BE49-F238E27FC236}">
                <a16:creationId xmlns:a16="http://schemas.microsoft.com/office/drawing/2014/main" xmlns="" id="{48B7A54F-0D11-45ED-A3D0-045A7F03407A}"/>
              </a:ext>
            </a:extLst>
          </p:cNvPr>
          <p:cNvGraphicFramePr>
            <a:graphicFrameLocks/>
          </p:cNvGraphicFramePr>
          <p:nvPr>
            <p:extLst>
              <p:ext uri="{D42A27DB-BD31-4B8C-83A1-F6EECF244321}">
                <p14:modId xmlns:p14="http://schemas.microsoft.com/office/powerpoint/2010/main" val="831521854"/>
              </p:ext>
            </p:extLst>
          </p:nvPr>
        </p:nvGraphicFramePr>
        <p:xfrm>
          <a:off x="757163" y="2358680"/>
          <a:ext cx="9919211" cy="34563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xmlns="" id="{E23F829F-214D-4804-8A27-FF48063BADD8}"/>
              </a:ext>
            </a:extLst>
          </p:cNvPr>
          <p:cNvSpPr txBox="1"/>
          <p:nvPr/>
        </p:nvSpPr>
        <p:spPr>
          <a:xfrm>
            <a:off x="-121921" y="6290955"/>
            <a:ext cx="2474552" cy="707886"/>
          </a:xfrm>
          <a:prstGeom prst="rect">
            <a:avLst/>
          </a:prstGeom>
          <a:noFill/>
        </p:spPr>
        <p:txBody>
          <a:bodyPr wrap="square">
            <a:spAutoFit/>
          </a:bodyPr>
          <a:lstStyle/>
          <a:p>
            <a:r>
              <a:rPr lang="en-US" sz="1000" b="0" i="0" dirty="0" err="1">
                <a:solidFill>
                  <a:srgbClr val="212121"/>
                </a:solidFill>
                <a:effectLst/>
                <a:latin typeface="Calibri" charset="0"/>
                <a:ea typeface="Calibri" charset="0"/>
                <a:cs typeface="Calibri" charset="0"/>
              </a:rPr>
              <a:t>EClinicalMedicine</a:t>
            </a:r>
            <a:r>
              <a:rPr lang="en-US" sz="1000" b="0" i="0" dirty="0">
                <a:solidFill>
                  <a:srgbClr val="212121"/>
                </a:solidFill>
                <a:effectLst/>
                <a:latin typeface="Calibri" charset="0"/>
                <a:ea typeface="Calibri" charset="0"/>
                <a:cs typeface="Calibri" charset="0"/>
              </a:rPr>
              <a:t> 2020;29:100639</a:t>
            </a:r>
          </a:p>
          <a:p>
            <a:r>
              <a:rPr lang="fr-FR" sz="1000" b="0" i="0" dirty="0" smtClean="0">
                <a:solidFill>
                  <a:srgbClr val="212121"/>
                </a:solidFill>
                <a:effectLst/>
                <a:latin typeface="Calibri" charset="0"/>
                <a:ea typeface="Calibri" charset="0"/>
                <a:cs typeface="Calibri" charset="0"/>
              </a:rPr>
              <a:t>Circulation 2020 14;142(2</a:t>
            </a:r>
            <a:r>
              <a:rPr lang="fr-FR" sz="1000" b="0" i="0" dirty="0">
                <a:solidFill>
                  <a:srgbClr val="212121"/>
                </a:solidFill>
                <a:effectLst/>
                <a:latin typeface="Calibri" charset="0"/>
                <a:ea typeface="Calibri" charset="0"/>
                <a:cs typeface="Calibri" charset="0"/>
              </a:rPr>
              <a:t>):114-128. </a:t>
            </a:r>
            <a:endParaRPr lang="en-US" sz="1000" b="0" i="0" dirty="0">
              <a:solidFill>
                <a:srgbClr val="212121"/>
              </a:solidFill>
              <a:effectLst/>
              <a:latin typeface="Calibri" charset="0"/>
              <a:ea typeface="Calibri" charset="0"/>
              <a:cs typeface="Calibri" charset="0"/>
            </a:endParaRPr>
          </a:p>
          <a:p>
            <a:r>
              <a:rPr lang="en-US" sz="1000" dirty="0" err="1">
                <a:latin typeface="Calibri" charset="0"/>
                <a:ea typeface="Calibri" charset="0"/>
                <a:cs typeface="Calibri" charset="0"/>
              </a:rPr>
              <a:t>PLoS</a:t>
            </a:r>
            <a:r>
              <a:rPr lang="en-US" sz="1000" dirty="0">
                <a:latin typeface="Calibri" charset="0"/>
                <a:ea typeface="Calibri" charset="0"/>
                <a:cs typeface="Calibri" charset="0"/>
              </a:rPr>
              <a:t> One. 2020; 15(7): e0235653.</a:t>
            </a:r>
          </a:p>
          <a:p>
            <a:endParaRPr lang="en-US" sz="1000" dirty="0"/>
          </a:p>
        </p:txBody>
      </p:sp>
    </p:spTree>
    <p:extLst>
      <p:ext uri="{BB962C8B-B14F-4D97-AF65-F5344CB8AC3E}">
        <p14:creationId xmlns:p14="http://schemas.microsoft.com/office/powerpoint/2010/main" val="7647692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5A3108E0-959C-41D6-853B-BD389868062F}"/>
              </a:ext>
            </a:extLst>
          </p:cNvPr>
          <p:cNvPicPr>
            <a:picLocks noChangeAspect="1"/>
          </p:cNvPicPr>
          <p:nvPr/>
        </p:nvPicPr>
        <p:blipFill>
          <a:blip r:embed="rId3"/>
          <a:stretch>
            <a:fillRect/>
          </a:stretch>
        </p:blipFill>
        <p:spPr>
          <a:xfrm>
            <a:off x="-121921" y="-17409"/>
            <a:ext cx="12192001" cy="6858000"/>
          </a:xfrm>
          <a:prstGeom prst="rect">
            <a:avLst/>
          </a:prstGeom>
        </p:spPr>
      </p:pic>
      <p:sp>
        <p:nvSpPr>
          <p:cNvPr id="9" name="Title 1">
            <a:extLst>
              <a:ext uri="{FF2B5EF4-FFF2-40B4-BE49-F238E27FC236}">
                <a16:creationId xmlns:a16="http://schemas.microsoft.com/office/drawing/2014/main" xmlns="" id="{D9572FBD-6A30-46BD-A61E-2143055489B7}"/>
              </a:ext>
            </a:extLst>
          </p:cNvPr>
          <p:cNvSpPr txBox="1">
            <a:spLocks/>
          </p:cNvSpPr>
          <p:nvPr/>
        </p:nvSpPr>
        <p:spPr>
          <a:xfrm>
            <a:off x="1979425" y="549722"/>
            <a:ext cx="9594574" cy="502538"/>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a:solidFill>
                  <a:srgbClr val="000000"/>
                </a:solidFill>
                <a:latin typeface="Century Gothic" charset="0"/>
                <a:ea typeface="Century Gothic" charset="0"/>
                <a:cs typeface="Century Gothic" charset="0"/>
              </a:rPr>
              <a:t>Association Between COVID-19 and Thromboembolism</a:t>
            </a:r>
            <a:endParaRPr lang="en-US" sz="2800" b="1" dirty="0">
              <a:latin typeface="Century Gothic" charset="0"/>
              <a:ea typeface="Century Gothic" charset="0"/>
              <a:cs typeface="Century Gothic" charset="0"/>
            </a:endParaRPr>
          </a:p>
        </p:txBody>
      </p:sp>
      <p:sp>
        <p:nvSpPr>
          <p:cNvPr id="13" name="TextBox 12">
            <a:extLst>
              <a:ext uri="{FF2B5EF4-FFF2-40B4-BE49-F238E27FC236}">
                <a16:creationId xmlns:a16="http://schemas.microsoft.com/office/drawing/2014/main" xmlns="" id="{342B672D-556A-48F7-9283-8AF563E11BBD}"/>
              </a:ext>
            </a:extLst>
          </p:cNvPr>
          <p:cNvSpPr txBox="1"/>
          <p:nvPr/>
        </p:nvSpPr>
        <p:spPr>
          <a:xfrm>
            <a:off x="901366" y="846235"/>
            <a:ext cx="10642928" cy="3231654"/>
          </a:xfrm>
          <a:prstGeom prst="rect">
            <a:avLst/>
          </a:prstGeom>
          <a:noFill/>
        </p:spPr>
        <p:txBody>
          <a:bodyPr wrap="square">
            <a:spAutoFit/>
          </a:bodyPr>
          <a:lstStyle/>
          <a:p>
            <a:pPr algn="just">
              <a:lnSpc>
                <a:spcPct val="200000"/>
              </a:lnSpc>
            </a:pPr>
            <a:r>
              <a:rPr lang="en-US" b="0" i="0" dirty="0" smtClean="0">
                <a:solidFill>
                  <a:srgbClr val="171717"/>
                </a:solidFill>
                <a:effectLst/>
                <a:latin typeface="Century Gothic" charset="0"/>
                <a:ea typeface="Century Gothic" charset="0"/>
                <a:cs typeface="Century Gothic" charset="0"/>
              </a:rPr>
              <a:t> </a:t>
            </a:r>
          </a:p>
          <a:p>
            <a:pPr marL="342900" indent="-342900" algn="just">
              <a:lnSpc>
                <a:spcPct val="200000"/>
              </a:lnSpc>
              <a:buFont typeface="Arial" charset="0"/>
              <a:buChar char="•"/>
            </a:pPr>
            <a:r>
              <a:rPr lang="en-US" dirty="0" smtClean="0">
                <a:latin typeface="Century Gothic" charset="0"/>
                <a:ea typeface="Century Gothic" charset="0"/>
                <a:cs typeface="Century Gothic" charset="0"/>
              </a:rPr>
              <a:t>VTE is associated with poorer outcomes in COVID-19</a:t>
            </a:r>
          </a:p>
          <a:p>
            <a:pPr marL="342900" indent="-342900" algn="just">
              <a:lnSpc>
                <a:spcPct val="200000"/>
              </a:lnSpc>
              <a:buFont typeface="Arial" charset="0"/>
              <a:buChar char="•"/>
            </a:pPr>
            <a:r>
              <a:rPr lang="en-US" dirty="0">
                <a:latin typeface="Century Gothic" charset="0"/>
                <a:ea typeface="Century Gothic" charset="0"/>
                <a:cs typeface="Century Gothic" charset="0"/>
              </a:rPr>
              <a:t>The pooled odds of mortality were </a:t>
            </a:r>
            <a:r>
              <a:rPr lang="en-US" dirty="0">
                <a:effectLst>
                  <a:outerShdw blurRad="38100" dist="38100" dir="2700000" algn="tl">
                    <a:srgbClr val="000000">
                      <a:alpha val="43137"/>
                    </a:srgbClr>
                  </a:outerShdw>
                </a:effectLst>
                <a:latin typeface="Century Gothic" charset="0"/>
                <a:ea typeface="Century Gothic" charset="0"/>
                <a:cs typeface="Century Gothic" charset="0"/>
              </a:rPr>
              <a:t>74% higher </a:t>
            </a:r>
            <a:r>
              <a:rPr lang="en-US" dirty="0">
                <a:latin typeface="Century Gothic" charset="0"/>
                <a:ea typeface="Century Gothic" charset="0"/>
                <a:cs typeface="Century Gothic" charset="0"/>
              </a:rPr>
              <a:t>among patients who developed </a:t>
            </a:r>
            <a:r>
              <a:rPr lang="en-US" dirty="0" smtClean="0">
                <a:latin typeface="Century Gothic" charset="0"/>
                <a:ea typeface="Century Gothic" charset="0"/>
                <a:cs typeface="Century Gothic" charset="0"/>
              </a:rPr>
              <a:t>VTE </a:t>
            </a:r>
            <a:r>
              <a:rPr lang="en-US" dirty="0">
                <a:latin typeface="Century Gothic" charset="0"/>
                <a:ea typeface="Century Gothic" charset="0"/>
                <a:cs typeface="Century Gothic" charset="0"/>
              </a:rPr>
              <a:t>compared to those who did not</a:t>
            </a:r>
          </a:p>
          <a:p>
            <a:pPr marL="342900" indent="-342900" algn="just">
              <a:lnSpc>
                <a:spcPct val="200000"/>
              </a:lnSpc>
              <a:buFont typeface="Arial" charset="0"/>
              <a:buChar char="•"/>
            </a:pPr>
            <a:endParaRPr lang="en-US" dirty="0" smtClean="0">
              <a:latin typeface="Century Gothic" charset="0"/>
              <a:ea typeface="Century Gothic" charset="0"/>
              <a:cs typeface="Century Gothic" charset="0"/>
            </a:endParaRPr>
          </a:p>
          <a:p>
            <a:pPr marL="342900" indent="-342900" algn="just">
              <a:lnSpc>
                <a:spcPct val="200000"/>
              </a:lnSpc>
              <a:buFont typeface="Arial" charset="0"/>
              <a:buChar char="•"/>
            </a:pPr>
            <a:endParaRPr lang="en-US" b="0" i="0" baseline="30000" dirty="0">
              <a:solidFill>
                <a:srgbClr val="171717"/>
              </a:solidFill>
              <a:effectLst/>
              <a:latin typeface="Century Gothic" charset="0"/>
              <a:ea typeface="Century Gothic" charset="0"/>
              <a:cs typeface="Century Gothic" charset="0"/>
            </a:endParaRPr>
          </a:p>
        </p:txBody>
      </p:sp>
      <p:sp>
        <p:nvSpPr>
          <p:cNvPr id="6" name="TextBox 5">
            <a:extLst>
              <a:ext uri="{FF2B5EF4-FFF2-40B4-BE49-F238E27FC236}">
                <a16:creationId xmlns:a16="http://schemas.microsoft.com/office/drawing/2014/main" xmlns="" id="{6688DD2D-0E39-4C02-B859-83E510121C06}"/>
              </a:ext>
            </a:extLst>
          </p:cNvPr>
          <p:cNvSpPr txBox="1"/>
          <p:nvPr/>
        </p:nvSpPr>
        <p:spPr>
          <a:xfrm>
            <a:off x="10026098" y="6419094"/>
            <a:ext cx="6097656" cy="261610"/>
          </a:xfrm>
          <a:prstGeom prst="rect">
            <a:avLst/>
          </a:prstGeom>
          <a:noFill/>
        </p:spPr>
        <p:txBody>
          <a:bodyPr wrap="square">
            <a:spAutoFit/>
          </a:bodyPr>
          <a:lstStyle/>
          <a:p>
            <a:r>
              <a:rPr lang="en-US" sz="1050" dirty="0"/>
              <a:t>IR-0222-ELQ-6389-SP</a:t>
            </a:r>
          </a:p>
        </p:txBody>
      </p:sp>
      <p:sp>
        <p:nvSpPr>
          <p:cNvPr id="11" name="TextBox 10">
            <a:extLst>
              <a:ext uri="{FF2B5EF4-FFF2-40B4-BE49-F238E27FC236}">
                <a16:creationId xmlns:a16="http://schemas.microsoft.com/office/drawing/2014/main" xmlns="" id="{E23F829F-214D-4804-8A27-FF48063BADD8}"/>
              </a:ext>
            </a:extLst>
          </p:cNvPr>
          <p:cNvSpPr txBox="1"/>
          <p:nvPr/>
        </p:nvSpPr>
        <p:spPr>
          <a:xfrm>
            <a:off x="-121921" y="6290955"/>
            <a:ext cx="2474552" cy="707886"/>
          </a:xfrm>
          <a:prstGeom prst="rect">
            <a:avLst/>
          </a:prstGeom>
          <a:noFill/>
        </p:spPr>
        <p:txBody>
          <a:bodyPr wrap="square">
            <a:spAutoFit/>
          </a:bodyPr>
          <a:lstStyle/>
          <a:p>
            <a:r>
              <a:rPr lang="en-US" sz="1000" b="0" i="0" dirty="0" err="1">
                <a:solidFill>
                  <a:srgbClr val="212121"/>
                </a:solidFill>
                <a:effectLst/>
                <a:latin typeface="Calibri" charset="0"/>
                <a:ea typeface="Calibri" charset="0"/>
                <a:cs typeface="Calibri" charset="0"/>
              </a:rPr>
              <a:t>EClinicalMedicine</a:t>
            </a:r>
            <a:r>
              <a:rPr lang="en-US" sz="1000" b="0" i="0" dirty="0">
                <a:solidFill>
                  <a:srgbClr val="212121"/>
                </a:solidFill>
                <a:effectLst/>
                <a:latin typeface="Calibri" charset="0"/>
                <a:ea typeface="Calibri" charset="0"/>
                <a:cs typeface="Calibri" charset="0"/>
              </a:rPr>
              <a:t> 2020;29:100639</a:t>
            </a:r>
          </a:p>
          <a:p>
            <a:r>
              <a:rPr lang="fr-FR" sz="1000" b="0" i="0" dirty="0" smtClean="0">
                <a:solidFill>
                  <a:srgbClr val="212121"/>
                </a:solidFill>
                <a:effectLst/>
                <a:latin typeface="Calibri" charset="0"/>
                <a:ea typeface="Calibri" charset="0"/>
                <a:cs typeface="Calibri" charset="0"/>
              </a:rPr>
              <a:t>Circulation 2020 14;142(2</a:t>
            </a:r>
            <a:r>
              <a:rPr lang="fr-FR" sz="1000" b="0" i="0" dirty="0">
                <a:solidFill>
                  <a:srgbClr val="212121"/>
                </a:solidFill>
                <a:effectLst/>
                <a:latin typeface="Calibri" charset="0"/>
                <a:ea typeface="Calibri" charset="0"/>
                <a:cs typeface="Calibri" charset="0"/>
              </a:rPr>
              <a:t>):114-128. </a:t>
            </a:r>
            <a:endParaRPr lang="en-US" sz="1000" b="0" i="0" dirty="0">
              <a:solidFill>
                <a:srgbClr val="212121"/>
              </a:solidFill>
              <a:effectLst/>
              <a:latin typeface="Calibri" charset="0"/>
              <a:ea typeface="Calibri" charset="0"/>
              <a:cs typeface="Calibri" charset="0"/>
            </a:endParaRPr>
          </a:p>
          <a:p>
            <a:r>
              <a:rPr lang="en-US" sz="1000" dirty="0" err="1">
                <a:latin typeface="Calibri" charset="0"/>
                <a:ea typeface="Calibri" charset="0"/>
                <a:cs typeface="Calibri" charset="0"/>
              </a:rPr>
              <a:t>PLoS</a:t>
            </a:r>
            <a:r>
              <a:rPr lang="en-US" sz="1000" dirty="0">
                <a:latin typeface="Calibri" charset="0"/>
                <a:ea typeface="Calibri" charset="0"/>
                <a:cs typeface="Calibri" charset="0"/>
              </a:rPr>
              <a:t> One. 2020; 15(7): e0235653.</a:t>
            </a:r>
          </a:p>
          <a:p>
            <a:endParaRPr lang="en-US" sz="1000" dirty="0"/>
          </a:p>
        </p:txBody>
      </p:sp>
      <p:sp>
        <p:nvSpPr>
          <p:cNvPr id="2" name="TextBox 1"/>
          <p:cNvSpPr txBox="1"/>
          <p:nvPr/>
        </p:nvSpPr>
        <p:spPr>
          <a:xfrm>
            <a:off x="3183498" y="3522697"/>
            <a:ext cx="5456943" cy="400110"/>
          </a:xfrm>
          <a:prstGeom prst="rect">
            <a:avLst/>
          </a:prstGeom>
          <a:solidFill>
            <a:srgbClr val="FFFF00"/>
          </a:solidFill>
          <a:ln>
            <a:solidFill>
              <a:srgbClr val="0070C0"/>
            </a:solidFill>
          </a:ln>
        </p:spPr>
        <p:txBody>
          <a:bodyPr wrap="none" rtlCol="0">
            <a:spAutoFit/>
          </a:bodyPr>
          <a:lstStyle/>
          <a:p>
            <a:r>
              <a:rPr lang="en-US" sz="2000" b="1" dirty="0" smtClean="0">
                <a:ln w="0"/>
                <a:effectLst>
                  <a:outerShdw blurRad="38100" dist="19050" dir="2700000" algn="tl" rotWithShape="0">
                    <a:schemeClr val="dk1">
                      <a:alpha val="40000"/>
                    </a:schemeClr>
                  </a:outerShdw>
                </a:effectLst>
                <a:latin typeface="Century Gothic" charset="0"/>
                <a:ea typeface="Century Gothic" charset="0"/>
                <a:cs typeface="Century Gothic" charset="0"/>
              </a:rPr>
              <a:t>Pooled Mortality Rate in COVID-19 Patients</a:t>
            </a:r>
          </a:p>
        </p:txBody>
      </p:sp>
      <p:sp>
        <p:nvSpPr>
          <p:cNvPr id="3" name="TextBox 2"/>
          <p:cNvSpPr txBox="1"/>
          <p:nvPr/>
        </p:nvSpPr>
        <p:spPr>
          <a:xfrm>
            <a:off x="2771777" y="4657730"/>
            <a:ext cx="2422458" cy="800219"/>
          </a:xfrm>
          <a:prstGeom prst="rect">
            <a:avLst/>
          </a:prstGeom>
          <a:solidFill>
            <a:srgbClr val="FF0000"/>
          </a:solidFill>
        </p:spPr>
        <p:txBody>
          <a:bodyPr wrap="none" rtlCol="0">
            <a:spAutoFit/>
          </a:bodyPr>
          <a:lstStyle/>
          <a:p>
            <a:r>
              <a:rPr lang="en-US" sz="4600" b="1" dirty="0" smtClean="0">
                <a:solidFill>
                  <a:schemeClr val="bg1"/>
                </a:solidFill>
                <a:latin typeface="Century Gothic" charset="0"/>
                <a:ea typeface="Century Gothic" charset="0"/>
                <a:cs typeface="Century Gothic" charset="0"/>
              </a:rPr>
              <a:t>23% </a:t>
            </a:r>
            <a:r>
              <a:rPr lang="en-US" dirty="0" smtClean="0">
                <a:solidFill>
                  <a:schemeClr val="bg1"/>
                </a:solidFill>
                <a:latin typeface="Century Gothic" charset="0"/>
                <a:ea typeface="Century Gothic" charset="0"/>
                <a:cs typeface="Century Gothic" charset="0"/>
              </a:rPr>
              <a:t>with VTE</a:t>
            </a:r>
            <a:endParaRPr lang="en-US" dirty="0">
              <a:solidFill>
                <a:schemeClr val="bg1"/>
              </a:solidFill>
              <a:latin typeface="Century Gothic" charset="0"/>
              <a:ea typeface="Century Gothic" charset="0"/>
              <a:cs typeface="Century Gothic" charset="0"/>
            </a:endParaRPr>
          </a:p>
        </p:txBody>
      </p:sp>
      <p:sp>
        <p:nvSpPr>
          <p:cNvPr id="14" name="TextBox 13"/>
          <p:cNvSpPr txBox="1"/>
          <p:nvPr/>
        </p:nvSpPr>
        <p:spPr>
          <a:xfrm>
            <a:off x="6167085" y="4657729"/>
            <a:ext cx="2284600" cy="800219"/>
          </a:xfrm>
          <a:prstGeom prst="rect">
            <a:avLst/>
          </a:prstGeom>
          <a:solidFill>
            <a:schemeClr val="accent2"/>
          </a:solidFill>
        </p:spPr>
        <p:txBody>
          <a:bodyPr wrap="none" rtlCol="0">
            <a:spAutoFit/>
          </a:bodyPr>
          <a:lstStyle/>
          <a:p>
            <a:r>
              <a:rPr lang="en-US" sz="2600" b="1" dirty="0" smtClean="0">
                <a:solidFill>
                  <a:schemeClr val="bg1"/>
                </a:solidFill>
                <a:latin typeface="Century Gothic" charset="0"/>
                <a:ea typeface="Century Gothic" charset="0"/>
                <a:cs typeface="Century Gothic" charset="0"/>
              </a:rPr>
              <a:t>13%</a:t>
            </a:r>
            <a:r>
              <a:rPr lang="en-US" sz="4600" b="1" dirty="0" smtClean="0">
                <a:solidFill>
                  <a:schemeClr val="bg1"/>
                </a:solidFill>
                <a:latin typeface="Century Gothic" charset="0"/>
                <a:ea typeface="Century Gothic" charset="0"/>
                <a:cs typeface="Century Gothic" charset="0"/>
              </a:rPr>
              <a:t> </a:t>
            </a:r>
            <a:r>
              <a:rPr lang="en-US" dirty="0" smtClean="0">
                <a:solidFill>
                  <a:schemeClr val="bg1"/>
                </a:solidFill>
                <a:latin typeface="Century Gothic" charset="0"/>
                <a:ea typeface="Century Gothic" charset="0"/>
                <a:cs typeface="Century Gothic" charset="0"/>
              </a:rPr>
              <a:t>without VTE</a:t>
            </a:r>
            <a:endParaRPr lang="en-US" dirty="0">
              <a:solidFill>
                <a:schemeClr val="bg1"/>
              </a:solidFill>
              <a:latin typeface="Century Gothic" charset="0"/>
              <a:ea typeface="Century Gothic" charset="0"/>
              <a:cs typeface="Century Gothic" charset="0"/>
            </a:endParaRPr>
          </a:p>
        </p:txBody>
      </p:sp>
      <p:cxnSp>
        <p:nvCxnSpPr>
          <p:cNvPr id="5" name="Straight Arrow Connector 4"/>
          <p:cNvCxnSpPr>
            <a:endCxn id="3" idx="0"/>
          </p:cNvCxnSpPr>
          <p:nvPr/>
        </p:nvCxnSpPr>
        <p:spPr>
          <a:xfrm flipH="1">
            <a:off x="3983006" y="3939162"/>
            <a:ext cx="1928964" cy="7185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endCxn id="14" idx="0"/>
          </p:cNvCxnSpPr>
          <p:nvPr/>
        </p:nvCxnSpPr>
        <p:spPr>
          <a:xfrm>
            <a:off x="5911970" y="3939162"/>
            <a:ext cx="1397415" cy="7185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34599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5A3108E0-959C-41D6-853B-BD389868062F}"/>
              </a:ext>
            </a:extLst>
          </p:cNvPr>
          <p:cNvPicPr>
            <a:picLocks noChangeAspect="1"/>
          </p:cNvPicPr>
          <p:nvPr/>
        </p:nvPicPr>
        <p:blipFill>
          <a:blip r:embed="rId2"/>
          <a:stretch>
            <a:fillRect/>
          </a:stretch>
        </p:blipFill>
        <p:spPr>
          <a:xfrm>
            <a:off x="-121921" y="-17409"/>
            <a:ext cx="12192001" cy="6858000"/>
          </a:xfrm>
          <a:prstGeom prst="rect">
            <a:avLst/>
          </a:prstGeom>
        </p:spPr>
      </p:pic>
      <p:sp>
        <p:nvSpPr>
          <p:cNvPr id="7" name="TextBox 6">
            <a:extLst>
              <a:ext uri="{FF2B5EF4-FFF2-40B4-BE49-F238E27FC236}">
                <a16:creationId xmlns:a16="http://schemas.microsoft.com/office/drawing/2014/main" xmlns="" id="{5C080558-BCC6-4E38-978E-C658B8B0D269}"/>
              </a:ext>
            </a:extLst>
          </p:cNvPr>
          <p:cNvSpPr txBox="1"/>
          <p:nvPr/>
        </p:nvSpPr>
        <p:spPr>
          <a:xfrm>
            <a:off x="0" y="6581001"/>
            <a:ext cx="6098344" cy="276999"/>
          </a:xfrm>
          <a:prstGeom prst="rect">
            <a:avLst/>
          </a:prstGeom>
          <a:noFill/>
        </p:spPr>
        <p:txBody>
          <a:bodyPr wrap="square">
            <a:spAutoFit/>
          </a:bodyPr>
          <a:lstStyle/>
          <a:p>
            <a:r>
              <a:rPr lang="en-US" sz="1200" dirty="0"/>
              <a:t>Mayo Clin Proc. November 2020;95(11):2467-2486</a:t>
            </a:r>
            <a:endParaRPr lang="fa-IR" sz="1200" dirty="0"/>
          </a:p>
        </p:txBody>
      </p:sp>
      <p:sp>
        <p:nvSpPr>
          <p:cNvPr id="8" name="TextBox 7">
            <a:extLst>
              <a:ext uri="{FF2B5EF4-FFF2-40B4-BE49-F238E27FC236}">
                <a16:creationId xmlns:a16="http://schemas.microsoft.com/office/drawing/2014/main" xmlns="" id="{9B7ED293-951C-45EE-84A7-30A8565286EB}"/>
              </a:ext>
            </a:extLst>
          </p:cNvPr>
          <p:cNvSpPr txBox="1"/>
          <p:nvPr/>
        </p:nvSpPr>
        <p:spPr>
          <a:xfrm>
            <a:off x="10860985" y="6586675"/>
            <a:ext cx="1523172" cy="253916"/>
          </a:xfrm>
          <a:prstGeom prst="rect">
            <a:avLst/>
          </a:prstGeom>
          <a:noFill/>
        </p:spPr>
        <p:txBody>
          <a:bodyPr wrap="square">
            <a:spAutoFit/>
          </a:bodyPr>
          <a:lstStyle/>
          <a:p>
            <a:r>
              <a:rPr lang="en-US" sz="1050" dirty="0"/>
              <a:t>IR-0222-ELQ-6389-SP</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4394" t="14773" r="16430" b="17533"/>
          <a:stretch/>
        </p:blipFill>
        <p:spPr>
          <a:xfrm>
            <a:off x="1330517" y="957263"/>
            <a:ext cx="8813608" cy="5390536"/>
          </a:xfrm>
          <a:prstGeom prst="rect">
            <a:avLst/>
          </a:prstGeom>
        </p:spPr>
      </p:pic>
    </p:spTree>
    <p:extLst>
      <p:ext uri="{BB962C8B-B14F-4D97-AF65-F5344CB8AC3E}">
        <p14:creationId xmlns:p14="http://schemas.microsoft.com/office/powerpoint/2010/main" val="16860007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A569C25-01A9-4148-84B3-0FCB8C1CE3D3}"/>
              </a:ext>
            </a:extLst>
          </p:cNvPr>
          <p:cNvPicPr>
            <a:picLocks noChangeAspect="1"/>
          </p:cNvPicPr>
          <p:nvPr/>
        </p:nvPicPr>
        <p:blipFill>
          <a:blip r:embed="rId2"/>
          <a:stretch>
            <a:fillRect/>
          </a:stretch>
        </p:blipFill>
        <p:spPr>
          <a:xfrm>
            <a:off x="-1" y="0"/>
            <a:ext cx="12192001" cy="6858000"/>
          </a:xfrm>
          <a:prstGeom prst="rect">
            <a:avLst/>
          </a:prstGeom>
        </p:spPr>
      </p:pic>
      <p:sp>
        <p:nvSpPr>
          <p:cNvPr id="6" name="TextBox 5">
            <a:extLst>
              <a:ext uri="{FF2B5EF4-FFF2-40B4-BE49-F238E27FC236}">
                <a16:creationId xmlns:a16="http://schemas.microsoft.com/office/drawing/2014/main" xmlns="" id="{DB97559D-7360-4EC0-B040-A85821DF6177}"/>
              </a:ext>
            </a:extLst>
          </p:cNvPr>
          <p:cNvSpPr txBox="1"/>
          <p:nvPr/>
        </p:nvSpPr>
        <p:spPr>
          <a:xfrm>
            <a:off x="0" y="6581001"/>
            <a:ext cx="6098344" cy="276999"/>
          </a:xfrm>
          <a:prstGeom prst="rect">
            <a:avLst/>
          </a:prstGeom>
          <a:noFill/>
        </p:spPr>
        <p:txBody>
          <a:bodyPr wrap="square">
            <a:spAutoFit/>
          </a:bodyPr>
          <a:lstStyle/>
          <a:p>
            <a:r>
              <a:rPr lang="en-US" sz="1200" dirty="0"/>
              <a:t>Mayo Clin Proc. November 2020;95(11):2467-2486</a:t>
            </a:r>
            <a:endParaRPr lang="fa-IR" sz="1200" dirty="0"/>
          </a:p>
        </p:txBody>
      </p:sp>
      <p:pic>
        <p:nvPicPr>
          <p:cNvPr id="3" name="Picture 2">
            <a:extLst>
              <a:ext uri="{FF2B5EF4-FFF2-40B4-BE49-F238E27FC236}">
                <a16:creationId xmlns:a16="http://schemas.microsoft.com/office/drawing/2014/main" xmlns="" id="{28949FC1-B878-4402-9415-4095DF14A493}"/>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6176" t="10735" r="3353" b="18471"/>
          <a:stretch/>
        </p:blipFill>
        <p:spPr>
          <a:xfrm>
            <a:off x="1828812" y="1037381"/>
            <a:ext cx="10370924" cy="5072062"/>
          </a:xfrm>
          <a:prstGeom prst="rect">
            <a:avLst/>
          </a:prstGeom>
        </p:spPr>
      </p:pic>
      <p:sp>
        <p:nvSpPr>
          <p:cNvPr id="7" name="TextBox 6">
            <a:extLst>
              <a:ext uri="{FF2B5EF4-FFF2-40B4-BE49-F238E27FC236}">
                <a16:creationId xmlns:a16="http://schemas.microsoft.com/office/drawing/2014/main" xmlns="" id="{F3EF69A9-50E5-4E4B-9C58-444173E48563}"/>
              </a:ext>
            </a:extLst>
          </p:cNvPr>
          <p:cNvSpPr txBox="1"/>
          <p:nvPr/>
        </p:nvSpPr>
        <p:spPr>
          <a:xfrm>
            <a:off x="10860985" y="6586675"/>
            <a:ext cx="1523172" cy="253916"/>
          </a:xfrm>
          <a:prstGeom prst="rect">
            <a:avLst/>
          </a:prstGeom>
          <a:noFill/>
        </p:spPr>
        <p:txBody>
          <a:bodyPr wrap="square">
            <a:spAutoFit/>
          </a:bodyPr>
          <a:lstStyle/>
          <a:p>
            <a:r>
              <a:rPr lang="en-US" sz="1050" dirty="0"/>
              <a:t>IR-0222-ELQ-6389-SP</a:t>
            </a:r>
          </a:p>
        </p:txBody>
      </p:sp>
      <p:sp>
        <p:nvSpPr>
          <p:cNvPr id="2" name="TextBox 1"/>
          <p:cNvSpPr txBox="1"/>
          <p:nvPr/>
        </p:nvSpPr>
        <p:spPr>
          <a:xfrm>
            <a:off x="123825" y="2844224"/>
            <a:ext cx="2102607" cy="1169551"/>
          </a:xfrm>
          <a:prstGeom prst="rect">
            <a:avLst/>
          </a:prstGeom>
          <a:solidFill>
            <a:srgbClr val="FFFF00"/>
          </a:solidFill>
          <a:ln>
            <a:solidFill>
              <a:schemeClr val="tx1"/>
            </a:solidFill>
          </a:ln>
        </p:spPr>
        <p:txBody>
          <a:bodyPr wrap="square" rtlCol="0">
            <a:spAutoFit/>
          </a:bodyPr>
          <a:lstStyle/>
          <a:p>
            <a:pPr marL="285750" indent="-285750">
              <a:buFont typeface="Arial" charset="0"/>
              <a:buChar char="•"/>
            </a:pPr>
            <a:r>
              <a:rPr lang="en-US" sz="1400" dirty="0" smtClean="0"/>
              <a:t>Active bleeding</a:t>
            </a:r>
          </a:p>
          <a:p>
            <a:pPr marL="285750" indent="-285750">
              <a:buFont typeface="Arial" charset="0"/>
              <a:buChar char="•"/>
            </a:pPr>
            <a:r>
              <a:rPr lang="en-US" sz="1400" dirty="0" smtClean="0"/>
              <a:t>Platelet  </a:t>
            </a:r>
            <a:r>
              <a:rPr lang="en-US" sz="1400" dirty="0"/>
              <a:t>&lt;</a:t>
            </a:r>
            <a:r>
              <a:rPr lang="en-US" sz="1400" dirty="0" smtClean="0"/>
              <a:t>30000</a:t>
            </a:r>
          </a:p>
          <a:p>
            <a:pPr marL="285750" indent="-285750">
              <a:buFont typeface="Arial" charset="0"/>
              <a:buChar char="•"/>
            </a:pPr>
            <a:r>
              <a:rPr lang="en-US" sz="1400" dirty="0"/>
              <a:t>C</a:t>
            </a:r>
            <a:r>
              <a:rPr lang="en-US" sz="1400" dirty="0" smtClean="0"/>
              <a:t>ongenital </a:t>
            </a:r>
            <a:r>
              <a:rPr lang="en-US" sz="1400" dirty="0"/>
              <a:t>bleeding disorder including </a:t>
            </a:r>
            <a:r>
              <a:rPr lang="en-US" sz="1400" dirty="0" err="1" smtClean="0"/>
              <a:t>vWD</a:t>
            </a:r>
            <a:r>
              <a:rPr lang="en-US" sz="1400" dirty="0" smtClean="0"/>
              <a:t> </a:t>
            </a:r>
            <a:r>
              <a:rPr lang="en-US" sz="1400" dirty="0"/>
              <a:t>or </a:t>
            </a:r>
            <a:r>
              <a:rPr lang="en-US" sz="1400" dirty="0" smtClean="0"/>
              <a:t>hemophilia</a:t>
            </a:r>
            <a:endParaRPr lang="en-US" sz="1400" dirty="0"/>
          </a:p>
        </p:txBody>
      </p:sp>
      <p:sp>
        <p:nvSpPr>
          <p:cNvPr id="8" name="TextBox 7"/>
          <p:cNvSpPr txBox="1"/>
          <p:nvPr/>
        </p:nvSpPr>
        <p:spPr>
          <a:xfrm>
            <a:off x="123837" y="5068311"/>
            <a:ext cx="2102607" cy="954107"/>
          </a:xfrm>
          <a:prstGeom prst="rect">
            <a:avLst/>
          </a:prstGeom>
          <a:solidFill>
            <a:srgbClr val="FFFF00"/>
          </a:solidFill>
          <a:ln>
            <a:solidFill>
              <a:schemeClr val="tx1"/>
            </a:solidFill>
          </a:ln>
        </p:spPr>
        <p:txBody>
          <a:bodyPr wrap="square" rtlCol="0">
            <a:spAutoFit/>
          </a:bodyPr>
          <a:lstStyle/>
          <a:p>
            <a:pPr marL="285750" indent="-285750">
              <a:buFont typeface="Arial" charset="0"/>
              <a:buChar char="•"/>
            </a:pPr>
            <a:r>
              <a:rPr lang="en-US" sz="1400" dirty="0" smtClean="0"/>
              <a:t>CBC, PT, </a:t>
            </a:r>
            <a:r>
              <a:rPr lang="en-US" sz="1400" dirty="0" err="1" smtClean="0"/>
              <a:t>aPTT</a:t>
            </a:r>
            <a:r>
              <a:rPr lang="en-US" sz="1400" dirty="0" smtClean="0"/>
              <a:t>, fibrinogen, D-dimer</a:t>
            </a:r>
          </a:p>
          <a:p>
            <a:pPr marL="285750" indent="-285750">
              <a:buFont typeface="Arial" charset="0"/>
              <a:buChar char="•"/>
            </a:pPr>
            <a:r>
              <a:rPr lang="en-US" sz="1400" dirty="0" smtClean="0"/>
              <a:t>Lower extremity Doppler US</a:t>
            </a:r>
            <a:endParaRPr lang="en-US" sz="1400" dirty="0"/>
          </a:p>
        </p:txBody>
      </p:sp>
    </p:spTree>
    <p:extLst>
      <p:ext uri="{BB962C8B-B14F-4D97-AF65-F5344CB8AC3E}">
        <p14:creationId xmlns:p14="http://schemas.microsoft.com/office/powerpoint/2010/main" val="25619797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A569C25-01A9-4148-84B3-0FCB8C1CE3D3}"/>
              </a:ext>
            </a:extLst>
          </p:cNvPr>
          <p:cNvPicPr>
            <a:picLocks noChangeAspect="1"/>
          </p:cNvPicPr>
          <p:nvPr/>
        </p:nvPicPr>
        <p:blipFill>
          <a:blip r:embed="rId2"/>
          <a:stretch>
            <a:fillRect/>
          </a:stretch>
        </p:blipFill>
        <p:spPr>
          <a:xfrm>
            <a:off x="-14289" y="0"/>
            <a:ext cx="12192001" cy="6858000"/>
          </a:xfrm>
          <a:prstGeom prst="rect">
            <a:avLst/>
          </a:prstGeom>
        </p:spPr>
      </p:pic>
      <p:sp>
        <p:nvSpPr>
          <p:cNvPr id="6" name="TextBox 5">
            <a:extLst>
              <a:ext uri="{FF2B5EF4-FFF2-40B4-BE49-F238E27FC236}">
                <a16:creationId xmlns:a16="http://schemas.microsoft.com/office/drawing/2014/main" xmlns="" id="{DB97559D-7360-4EC0-B040-A85821DF6177}"/>
              </a:ext>
            </a:extLst>
          </p:cNvPr>
          <p:cNvSpPr txBox="1"/>
          <p:nvPr/>
        </p:nvSpPr>
        <p:spPr>
          <a:xfrm>
            <a:off x="-14288" y="6581001"/>
            <a:ext cx="6098344" cy="276999"/>
          </a:xfrm>
          <a:prstGeom prst="rect">
            <a:avLst/>
          </a:prstGeom>
          <a:noFill/>
        </p:spPr>
        <p:txBody>
          <a:bodyPr wrap="square">
            <a:spAutoFit/>
          </a:bodyPr>
          <a:lstStyle/>
          <a:p>
            <a:r>
              <a:rPr lang="en-US" sz="1200" dirty="0"/>
              <a:t>Mayo Clin Proc. November 2020;95(11):2467-2486</a:t>
            </a:r>
            <a:endParaRPr lang="fa-IR" sz="1200" dirty="0"/>
          </a:p>
        </p:txBody>
      </p:sp>
      <p:pic>
        <p:nvPicPr>
          <p:cNvPr id="3" name="Picture 2">
            <a:extLst>
              <a:ext uri="{FF2B5EF4-FFF2-40B4-BE49-F238E27FC236}">
                <a16:creationId xmlns:a16="http://schemas.microsoft.com/office/drawing/2014/main" xmlns="" id="{28949FC1-B878-4402-9415-4095DF14A49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530" t="10248" r="7402" b="15962"/>
          <a:stretch/>
        </p:blipFill>
        <p:spPr>
          <a:xfrm>
            <a:off x="1191489" y="485777"/>
            <a:ext cx="9381258" cy="5841161"/>
          </a:xfrm>
          <a:prstGeom prst="rect">
            <a:avLst/>
          </a:prstGeom>
        </p:spPr>
      </p:pic>
      <p:sp>
        <p:nvSpPr>
          <p:cNvPr id="7" name="TextBox 6">
            <a:extLst>
              <a:ext uri="{FF2B5EF4-FFF2-40B4-BE49-F238E27FC236}">
                <a16:creationId xmlns:a16="http://schemas.microsoft.com/office/drawing/2014/main" xmlns="" id="{F3EF69A9-50E5-4E4B-9C58-444173E48563}"/>
              </a:ext>
            </a:extLst>
          </p:cNvPr>
          <p:cNvSpPr txBox="1"/>
          <p:nvPr/>
        </p:nvSpPr>
        <p:spPr>
          <a:xfrm>
            <a:off x="10860985" y="6586675"/>
            <a:ext cx="1523172" cy="253916"/>
          </a:xfrm>
          <a:prstGeom prst="rect">
            <a:avLst/>
          </a:prstGeom>
          <a:noFill/>
        </p:spPr>
        <p:txBody>
          <a:bodyPr wrap="square">
            <a:spAutoFit/>
          </a:bodyPr>
          <a:lstStyle/>
          <a:p>
            <a:r>
              <a:rPr lang="en-US" sz="1050" dirty="0"/>
              <a:t>IR-0222-ELQ-6389-SP</a:t>
            </a:r>
          </a:p>
        </p:txBody>
      </p:sp>
      <p:sp>
        <p:nvSpPr>
          <p:cNvPr id="10" name="TextBox 9">
            <a:extLst>
              <a:ext uri="{FF2B5EF4-FFF2-40B4-BE49-F238E27FC236}">
                <a16:creationId xmlns:a16="http://schemas.microsoft.com/office/drawing/2014/main" xmlns="" id="{7D23C82F-55F4-4711-93EC-B911338F6BDB}"/>
              </a:ext>
            </a:extLst>
          </p:cNvPr>
          <p:cNvSpPr txBox="1"/>
          <p:nvPr/>
        </p:nvSpPr>
        <p:spPr>
          <a:xfrm>
            <a:off x="10429871" y="3282327"/>
            <a:ext cx="1658759" cy="1384995"/>
          </a:xfrm>
          <a:prstGeom prst="rect">
            <a:avLst/>
          </a:prstGeom>
          <a:solidFill>
            <a:srgbClr val="FFFF00"/>
          </a:solidFill>
          <a:ln>
            <a:solidFill>
              <a:schemeClr val="tx1"/>
            </a:solidFill>
          </a:ln>
        </p:spPr>
        <p:txBody>
          <a:bodyPr wrap="square">
            <a:spAutoFit/>
          </a:bodyPr>
          <a:lstStyle/>
          <a:p>
            <a:r>
              <a:rPr lang="en-US" sz="1200" dirty="0" smtClean="0"/>
              <a:t>Continue for at least 3 months</a:t>
            </a:r>
          </a:p>
          <a:p>
            <a:r>
              <a:rPr lang="en-US" sz="1200" dirty="0" smtClean="0"/>
              <a:t>A </a:t>
            </a:r>
            <a:r>
              <a:rPr lang="en-US" sz="1200" dirty="0"/>
              <a:t>DOAC is preferred unless the patient has another indication for the use of a VKA or LMWH.</a:t>
            </a:r>
            <a:endParaRPr lang="fa-IR" sz="1200" dirty="0"/>
          </a:p>
        </p:txBody>
      </p:sp>
      <p:sp>
        <p:nvSpPr>
          <p:cNvPr id="11" name="TextBox 10">
            <a:extLst>
              <a:ext uri="{FF2B5EF4-FFF2-40B4-BE49-F238E27FC236}">
                <a16:creationId xmlns:a16="http://schemas.microsoft.com/office/drawing/2014/main" xmlns="" id="{7D23C82F-55F4-4711-93EC-B911338F6BDB}"/>
              </a:ext>
            </a:extLst>
          </p:cNvPr>
          <p:cNvSpPr txBox="1"/>
          <p:nvPr/>
        </p:nvSpPr>
        <p:spPr>
          <a:xfrm>
            <a:off x="10515595" y="2563303"/>
            <a:ext cx="1515884" cy="461665"/>
          </a:xfrm>
          <a:prstGeom prst="rect">
            <a:avLst/>
          </a:prstGeom>
          <a:solidFill>
            <a:srgbClr val="FFFF00"/>
          </a:solidFill>
          <a:ln>
            <a:solidFill>
              <a:schemeClr val="tx1"/>
            </a:solidFill>
          </a:ln>
        </p:spPr>
        <p:txBody>
          <a:bodyPr wrap="square">
            <a:spAutoFit/>
          </a:bodyPr>
          <a:lstStyle/>
          <a:p>
            <a:r>
              <a:rPr lang="en-US" sz="1200" dirty="0" smtClean="0"/>
              <a:t>UFH infusion is preferred</a:t>
            </a:r>
            <a:endParaRPr lang="fa-IR" sz="1200" dirty="0"/>
          </a:p>
        </p:txBody>
      </p:sp>
    </p:spTree>
    <p:extLst>
      <p:ext uri="{BB962C8B-B14F-4D97-AF65-F5344CB8AC3E}">
        <p14:creationId xmlns:p14="http://schemas.microsoft.com/office/powerpoint/2010/main" val="14196055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9315AC25-3637-4DD7-8F62-6EA657363994}"/>
              </a:ext>
            </a:extLst>
          </p:cNvPr>
          <p:cNvPicPr>
            <a:picLocks noChangeAspect="1"/>
          </p:cNvPicPr>
          <p:nvPr/>
        </p:nvPicPr>
        <p:blipFill>
          <a:blip r:embed="rId2"/>
          <a:stretch>
            <a:fillRect/>
          </a:stretch>
        </p:blipFill>
        <p:spPr>
          <a:xfrm>
            <a:off x="-1" y="0"/>
            <a:ext cx="12192001" cy="6858000"/>
          </a:xfrm>
          <a:prstGeom prst="rect">
            <a:avLst/>
          </a:prstGeom>
        </p:spPr>
      </p:pic>
      <p:sp>
        <p:nvSpPr>
          <p:cNvPr id="6" name="TextBox 5">
            <a:extLst>
              <a:ext uri="{FF2B5EF4-FFF2-40B4-BE49-F238E27FC236}">
                <a16:creationId xmlns:a16="http://schemas.microsoft.com/office/drawing/2014/main" xmlns="" id="{DB97559D-7360-4EC0-B040-A85821DF6177}"/>
              </a:ext>
            </a:extLst>
          </p:cNvPr>
          <p:cNvSpPr txBox="1"/>
          <p:nvPr/>
        </p:nvSpPr>
        <p:spPr>
          <a:xfrm>
            <a:off x="0" y="6581001"/>
            <a:ext cx="6098344" cy="276999"/>
          </a:xfrm>
          <a:prstGeom prst="rect">
            <a:avLst/>
          </a:prstGeom>
          <a:noFill/>
        </p:spPr>
        <p:txBody>
          <a:bodyPr wrap="square">
            <a:spAutoFit/>
          </a:bodyPr>
          <a:lstStyle/>
          <a:p>
            <a:r>
              <a:rPr lang="en-US" sz="1200" dirty="0"/>
              <a:t>Mayo Clin Proc. November 2020;95(11):2467-2486</a:t>
            </a:r>
            <a:endParaRPr lang="fa-IR" sz="1200" dirty="0"/>
          </a:p>
        </p:txBody>
      </p:sp>
      <p:pic>
        <p:nvPicPr>
          <p:cNvPr id="4" name="Picture 3">
            <a:extLst>
              <a:ext uri="{FF2B5EF4-FFF2-40B4-BE49-F238E27FC236}">
                <a16:creationId xmlns:a16="http://schemas.microsoft.com/office/drawing/2014/main" xmlns="" id="{F55F0CAA-97A6-4D54-8E2A-6497572D1FD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005" t="13678" r="19632" b="33746"/>
          <a:stretch/>
        </p:blipFill>
        <p:spPr>
          <a:xfrm>
            <a:off x="2658584" y="365106"/>
            <a:ext cx="6280987" cy="3063894"/>
          </a:xfrm>
          <a:prstGeom prst="rect">
            <a:avLst/>
          </a:prstGeom>
        </p:spPr>
      </p:pic>
      <p:pic>
        <p:nvPicPr>
          <p:cNvPr id="7" name="Picture 6">
            <a:extLst>
              <a:ext uri="{FF2B5EF4-FFF2-40B4-BE49-F238E27FC236}">
                <a16:creationId xmlns:a16="http://schemas.microsoft.com/office/drawing/2014/main" xmlns="" id="{9A1AEFF8-DC32-4013-9190-59A4226C62E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9400"/>
          <a:stretch/>
        </p:blipFill>
        <p:spPr>
          <a:xfrm>
            <a:off x="4825353" y="3308160"/>
            <a:ext cx="1578176" cy="1544212"/>
          </a:xfrm>
          <a:prstGeom prst="rect">
            <a:avLst/>
          </a:prstGeom>
        </p:spPr>
      </p:pic>
      <p:sp>
        <p:nvSpPr>
          <p:cNvPr id="3" name="Rectangle 2">
            <a:extLst>
              <a:ext uri="{FF2B5EF4-FFF2-40B4-BE49-F238E27FC236}">
                <a16:creationId xmlns:a16="http://schemas.microsoft.com/office/drawing/2014/main" xmlns="" id="{0391A2D6-6D73-4DD5-A3E0-C2A864FDC93A}"/>
              </a:ext>
            </a:extLst>
          </p:cNvPr>
          <p:cNvSpPr/>
          <p:nvPr/>
        </p:nvSpPr>
        <p:spPr>
          <a:xfrm>
            <a:off x="2813547" y="2114550"/>
            <a:ext cx="5530354" cy="1193610"/>
          </a:xfrm>
          <a:prstGeom prst="rect">
            <a:avLst/>
          </a:prstGeom>
          <a:noFill/>
          <a:ln w="539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8" name="TextBox 7">
            <a:extLst>
              <a:ext uri="{FF2B5EF4-FFF2-40B4-BE49-F238E27FC236}">
                <a16:creationId xmlns:a16="http://schemas.microsoft.com/office/drawing/2014/main" xmlns="" id="{72562AE1-9FBF-459E-AB0A-E210FF5747C2}"/>
              </a:ext>
            </a:extLst>
          </p:cNvPr>
          <p:cNvSpPr txBox="1"/>
          <p:nvPr/>
        </p:nvSpPr>
        <p:spPr>
          <a:xfrm>
            <a:off x="10860985" y="6586675"/>
            <a:ext cx="1523172" cy="253916"/>
          </a:xfrm>
          <a:prstGeom prst="rect">
            <a:avLst/>
          </a:prstGeom>
          <a:noFill/>
        </p:spPr>
        <p:txBody>
          <a:bodyPr wrap="square">
            <a:spAutoFit/>
          </a:bodyPr>
          <a:lstStyle/>
          <a:p>
            <a:r>
              <a:rPr lang="en-US" sz="1050" dirty="0"/>
              <a:t>IR-0222-ELQ-6389-SP</a:t>
            </a:r>
          </a:p>
        </p:txBody>
      </p:sp>
      <p:sp>
        <p:nvSpPr>
          <p:cNvPr id="2" name="Rectangle 1"/>
          <p:cNvSpPr/>
          <p:nvPr/>
        </p:nvSpPr>
        <p:spPr>
          <a:xfrm>
            <a:off x="8939571" y="584627"/>
            <a:ext cx="2833685" cy="1169551"/>
          </a:xfrm>
          <a:prstGeom prst="rect">
            <a:avLst/>
          </a:prstGeom>
          <a:solidFill>
            <a:srgbClr val="FFFF00"/>
          </a:solidFill>
          <a:ln>
            <a:solidFill>
              <a:schemeClr val="tx1"/>
            </a:solidFill>
          </a:ln>
        </p:spPr>
        <p:txBody>
          <a:bodyPr wrap="square">
            <a:spAutoFit/>
          </a:bodyPr>
          <a:lstStyle/>
          <a:p>
            <a:pPr marL="285750" indent="-285750">
              <a:buFont typeface="Arial" charset="0"/>
              <a:buChar char="•"/>
            </a:pPr>
            <a:r>
              <a:rPr lang="en-US" sz="1400" dirty="0" smtClean="0">
                <a:latin typeface="Calibri" charset="0"/>
                <a:ea typeface="Calibri" charset="0"/>
                <a:cs typeface="Calibri" charset="0"/>
              </a:rPr>
              <a:t>Daily </a:t>
            </a:r>
            <a:r>
              <a:rPr lang="en-US" sz="1400" dirty="0">
                <a:latin typeface="Calibri" charset="0"/>
                <a:ea typeface="Calibri" charset="0"/>
                <a:cs typeface="Calibri" charset="0"/>
              </a:rPr>
              <a:t>clinical assessment for </a:t>
            </a:r>
            <a:r>
              <a:rPr lang="en-US" sz="1400" dirty="0" smtClean="0">
                <a:latin typeface="Calibri" charset="0"/>
                <a:ea typeface="Calibri" charset="0"/>
                <a:cs typeface="Calibri" charset="0"/>
              </a:rPr>
              <a:t>VTE </a:t>
            </a:r>
          </a:p>
          <a:p>
            <a:pPr marL="285750" indent="-285750">
              <a:buFont typeface="Arial" charset="0"/>
              <a:buChar char="•"/>
            </a:pPr>
            <a:r>
              <a:rPr lang="en-US" sz="1400" dirty="0" smtClean="0">
                <a:latin typeface="Calibri" charset="0"/>
                <a:ea typeface="Calibri" charset="0"/>
                <a:cs typeface="Calibri" charset="0"/>
              </a:rPr>
              <a:t>A </a:t>
            </a:r>
            <a:r>
              <a:rPr lang="en-US" sz="1400" dirty="0">
                <a:latin typeface="Calibri" charset="0"/>
                <a:ea typeface="Calibri" charset="0"/>
                <a:cs typeface="Calibri" charset="0"/>
              </a:rPr>
              <a:t>low threshold for imaging any new clinical </a:t>
            </a:r>
            <a:r>
              <a:rPr lang="en-US" sz="1400" dirty="0" smtClean="0">
                <a:latin typeface="Calibri" charset="0"/>
                <a:ea typeface="Calibri" charset="0"/>
                <a:cs typeface="Calibri" charset="0"/>
              </a:rPr>
              <a:t>findings</a:t>
            </a:r>
          </a:p>
          <a:p>
            <a:pPr marL="285750" indent="-285750">
              <a:buFont typeface="Arial" charset="0"/>
              <a:buChar char="•"/>
            </a:pPr>
            <a:r>
              <a:rPr lang="en-US" sz="1400" dirty="0" smtClean="0">
                <a:latin typeface="Calibri" charset="0"/>
                <a:ea typeface="Calibri" charset="0"/>
                <a:cs typeface="Calibri" charset="0"/>
              </a:rPr>
              <a:t>Weekly US </a:t>
            </a:r>
            <a:r>
              <a:rPr lang="en-US" sz="1400" dirty="0">
                <a:latin typeface="Calibri" charset="0"/>
                <a:ea typeface="Calibri" charset="0"/>
                <a:cs typeface="Calibri" charset="0"/>
              </a:rPr>
              <a:t>surveillance for leg DVT while in the </a:t>
            </a:r>
            <a:r>
              <a:rPr lang="en-US" sz="1400" dirty="0" smtClean="0">
                <a:latin typeface="Calibri" charset="0"/>
                <a:ea typeface="Calibri" charset="0"/>
                <a:cs typeface="Calibri" charset="0"/>
              </a:rPr>
              <a:t>ICU</a:t>
            </a:r>
            <a:endParaRPr lang="en-US" sz="1400" dirty="0">
              <a:latin typeface="Calibri" charset="0"/>
              <a:ea typeface="Calibri" charset="0"/>
              <a:cs typeface="Calibri" charset="0"/>
            </a:endParaRPr>
          </a:p>
        </p:txBody>
      </p:sp>
    </p:spTree>
    <p:extLst>
      <p:ext uri="{BB962C8B-B14F-4D97-AF65-F5344CB8AC3E}">
        <p14:creationId xmlns:p14="http://schemas.microsoft.com/office/powerpoint/2010/main" val="1273544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347FFB4B-F8FC-4474-8E23-9DB2A4C4F8F3}"/>
              </a:ext>
            </a:extLst>
          </p:cNvPr>
          <p:cNvPicPr>
            <a:picLocks noChangeAspect="1"/>
          </p:cNvPicPr>
          <p:nvPr/>
        </p:nvPicPr>
        <p:blipFill>
          <a:blip r:embed="rId2"/>
          <a:stretch>
            <a:fillRect/>
          </a:stretch>
        </p:blipFill>
        <p:spPr>
          <a:xfrm>
            <a:off x="692650" y="180278"/>
            <a:ext cx="10806699" cy="6497444"/>
          </a:xfrm>
          <a:prstGeom prst="rect">
            <a:avLst/>
          </a:prstGeom>
        </p:spPr>
      </p:pic>
      <p:sp>
        <p:nvSpPr>
          <p:cNvPr id="3" name="TextBox 2">
            <a:extLst>
              <a:ext uri="{FF2B5EF4-FFF2-40B4-BE49-F238E27FC236}">
                <a16:creationId xmlns:a16="http://schemas.microsoft.com/office/drawing/2014/main" xmlns="" id="{986F9583-140D-4293-A3D6-FB5F322B07D6}"/>
              </a:ext>
            </a:extLst>
          </p:cNvPr>
          <p:cNvSpPr txBox="1"/>
          <p:nvPr/>
        </p:nvSpPr>
        <p:spPr>
          <a:xfrm>
            <a:off x="10860985" y="6586675"/>
            <a:ext cx="1523172" cy="253916"/>
          </a:xfrm>
          <a:prstGeom prst="rect">
            <a:avLst/>
          </a:prstGeom>
          <a:noFill/>
        </p:spPr>
        <p:txBody>
          <a:bodyPr wrap="square">
            <a:spAutoFit/>
          </a:bodyPr>
          <a:lstStyle/>
          <a:p>
            <a:r>
              <a:rPr lang="en-US" sz="1050" dirty="0"/>
              <a:t>IR-0222-ELQ-6389-SP</a:t>
            </a:r>
          </a:p>
        </p:txBody>
      </p:sp>
    </p:spTree>
    <p:extLst>
      <p:ext uri="{BB962C8B-B14F-4D97-AF65-F5344CB8AC3E}">
        <p14:creationId xmlns:p14="http://schemas.microsoft.com/office/powerpoint/2010/main" val="3628028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6DEE02C3-C075-48EA-AE56-2113AE771891}"/>
              </a:ext>
            </a:extLst>
          </p:cNvPr>
          <p:cNvPicPr>
            <a:picLocks noChangeAspect="1"/>
          </p:cNvPicPr>
          <p:nvPr/>
        </p:nvPicPr>
        <p:blipFill>
          <a:blip r:embed="rId2"/>
          <a:stretch>
            <a:fillRect/>
          </a:stretch>
        </p:blipFill>
        <p:spPr>
          <a:xfrm>
            <a:off x="-1" y="0"/>
            <a:ext cx="12192001" cy="6858000"/>
          </a:xfrm>
          <a:prstGeom prst="rect">
            <a:avLst/>
          </a:prstGeom>
        </p:spPr>
      </p:pic>
      <p:graphicFrame>
        <p:nvGraphicFramePr>
          <p:cNvPr id="3" name="Table 9">
            <a:extLst>
              <a:ext uri="{FF2B5EF4-FFF2-40B4-BE49-F238E27FC236}">
                <a16:creationId xmlns:a16="http://schemas.microsoft.com/office/drawing/2014/main" xmlns="" id="{B5DCC5FC-BF2C-4465-A336-DBC811A98994}"/>
              </a:ext>
            </a:extLst>
          </p:cNvPr>
          <p:cNvGraphicFramePr>
            <a:graphicFrameLocks noGrp="1"/>
          </p:cNvGraphicFramePr>
          <p:nvPr>
            <p:extLst/>
          </p:nvPr>
        </p:nvGraphicFramePr>
        <p:xfrm>
          <a:off x="857926" y="2446489"/>
          <a:ext cx="10199481" cy="2865120"/>
        </p:xfrm>
        <a:graphic>
          <a:graphicData uri="http://schemas.openxmlformats.org/drawingml/2006/table">
            <a:tbl>
              <a:tblPr rtl="1" firstRow="1" bandRow="1">
                <a:tableStyleId>{5940675A-B579-460E-94D1-54222C63F5DA}</a:tableStyleId>
              </a:tblPr>
              <a:tblGrid>
                <a:gridCol w="8530296">
                  <a:extLst>
                    <a:ext uri="{9D8B030D-6E8A-4147-A177-3AD203B41FA5}">
                      <a16:colId xmlns:a16="http://schemas.microsoft.com/office/drawing/2014/main" xmlns="" val="1163882602"/>
                    </a:ext>
                  </a:extLst>
                </a:gridCol>
                <a:gridCol w="1669185">
                  <a:extLst>
                    <a:ext uri="{9D8B030D-6E8A-4147-A177-3AD203B41FA5}">
                      <a16:colId xmlns:a16="http://schemas.microsoft.com/office/drawing/2014/main" xmlns="" val="4163225604"/>
                    </a:ext>
                  </a:extLst>
                </a:gridCol>
              </a:tblGrid>
              <a:tr h="370840">
                <a:tc>
                  <a:txBody>
                    <a:bodyPr/>
                    <a:lstStyle/>
                    <a:p>
                      <a:pPr marL="285750" indent="-285750">
                        <a:spcBef>
                          <a:spcPts val="1200"/>
                        </a:spcBef>
                        <a:buFont typeface="Arial" charset="0"/>
                        <a:buChar char="•"/>
                      </a:pPr>
                      <a:r>
                        <a:rPr lang="en-US" b="1" dirty="0">
                          <a:solidFill>
                            <a:srgbClr val="FF0000"/>
                          </a:solidFill>
                        </a:rPr>
                        <a:t>For </a:t>
                      </a:r>
                      <a:r>
                        <a:rPr lang="en-US" b="1" i="0" dirty="0">
                          <a:solidFill>
                            <a:srgbClr val="FF0000"/>
                          </a:solidFill>
                        </a:rPr>
                        <a:t>non-hospitalized patients </a:t>
                      </a:r>
                      <a:r>
                        <a:rPr lang="en-US" b="1" dirty="0">
                          <a:solidFill>
                            <a:srgbClr val="FF0000"/>
                          </a:solidFill>
                        </a:rPr>
                        <a:t>with COVID-19, anticoagulants and antiplatelet therapy should not be initiated for the prevention of VTE</a:t>
                      </a:r>
                      <a:r>
                        <a:rPr lang="en-US" dirty="0"/>
                        <a:t> or arterial thrombosis unless the patient has other indications for the therapy or is participating in a clinical trial.</a:t>
                      </a:r>
                    </a:p>
                    <a:p>
                      <a:pPr marL="285750" indent="-285750">
                        <a:spcBef>
                          <a:spcPts val="1200"/>
                        </a:spcBef>
                        <a:buFont typeface="Arial" charset="0"/>
                        <a:buChar char="•"/>
                      </a:pPr>
                      <a:r>
                        <a:rPr lang="en-US" dirty="0"/>
                        <a:t>COVID-19 outpatients receiving warfarin who are in isolation and thus unable to get international normalized ratio monitoring may be candidates for switching to </a:t>
                      </a:r>
                      <a:r>
                        <a:rPr lang="en-US" b="1" dirty="0">
                          <a:solidFill>
                            <a:srgbClr val="FF0000"/>
                          </a:solidFill>
                        </a:rPr>
                        <a:t>direct oral anticoagulant</a:t>
                      </a:r>
                      <a:r>
                        <a:rPr lang="en-US" dirty="0"/>
                        <a:t> therapy. </a:t>
                      </a:r>
                      <a:endParaRPr lang="en-US" dirty="0" smtClean="0"/>
                    </a:p>
                    <a:p>
                      <a:pPr marL="285750" indent="-285750">
                        <a:spcBef>
                          <a:spcPts val="1200"/>
                        </a:spcBef>
                        <a:buFont typeface="Arial" charset="0"/>
                        <a:buChar char="•"/>
                      </a:pPr>
                      <a:r>
                        <a:rPr lang="en-US" dirty="0" smtClean="0"/>
                        <a:t>Patients </a:t>
                      </a:r>
                      <a:r>
                        <a:rPr lang="en-US" dirty="0"/>
                        <a:t>with mechanical heart valves, ventricular assist devices, valvular atrial fibrillation, or antiphospholipid antibody syndrome or patients who are lactating should continue treatment with warfarin.</a:t>
                      </a:r>
                    </a:p>
                  </a:txBody>
                  <a:tcPr/>
                </a:tc>
                <a:tc>
                  <a:txBody>
                    <a:bodyPr/>
                    <a:lstStyle/>
                    <a:p>
                      <a:pPr rtl="1"/>
                      <a:endParaRPr lang="fa-IR" dirty="0"/>
                    </a:p>
                  </a:txBody>
                  <a:tcPr/>
                </a:tc>
                <a:extLst>
                  <a:ext uri="{0D108BD9-81ED-4DB2-BD59-A6C34878D82A}">
                    <a16:rowId xmlns:a16="http://schemas.microsoft.com/office/drawing/2014/main" xmlns="" val="2386056940"/>
                  </a:ext>
                </a:extLst>
              </a:tr>
            </a:tbl>
          </a:graphicData>
        </a:graphic>
      </p:graphicFrame>
      <p:sp>
        <p:nvSpPr>
          <p:cNvPr id="6" name="TextBox 5">
            <a:extLst>
              <a:ext uri="{FF2B5EF4-FFF2-40B4-BE49-F238E27FC236}">
                <a16:creationId xmlns:a16="http://schemas.microsoft.com/office/drawing/2014/main" xmlns="" id="{AE3C85CB-C7B2-4A89-B7E6-AF12D168E90B}"/>
              </a:ext>
            </a:extLst>
          </p:cNvPr>
          <p:cNvSpPr txBox="1"/>
          <p:nvPr/>
        </p:nvSpPr>
        <p:spPr>
          <a:xfrm>
            <a:off x="0" y="6396335"/>
            <a:ext cx="11915335" cy="461665"/>
          </a:xfrm>
          <a:prstGeom prst="rect">
            <a:avLst/>
          </a:prstGeom>
          <a:noFill/>
        </p:spPr>
        <p:txBody>
          <a:bodyPr wrap="square">
            <a:spAutoFit/>
          </a:bodyPr>
          <a:lstStyle/>
          <a:p>
            <a:r>
              <a:rPr lang="en-US" sz="1200" dirty="0"/>
              <a:t>COVID-19 Treatment Guidelines Panel. Coronavirus Disease 2019 (COVID-19) Treatment Guidelines. National Institutes of Health. Available at https://www.covid19treatmentguidelines.nih.gov/. Accessed [2020-12-24].</a:t>
            </a:r>
            <a:endParaRPr lang="fa-IR" sz="1200" dirty="0"/>
          </a:p>
        </p:txBody>
      </p:sp>
      <p:pic>
        <p:nvPicPr>
          <p:cNvPr id="5" name="Picture 4">
            <a:extLst>
              <a:ext uri="{FF2B5EF4-FFF2-40B4-BE49-F238E27FC236}">
                <a16:creationId xmlns:a16="http://schemas.microsoft.com/office/drawing/2014/main" xmlns="" id="{2A55DB67-A22F-4354-A0F6-D29A401F254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9400"/>
          <a:stretch/>
        </p:blipFill>
        <p:spPr>
          <a:xfrm>
            <a:off x="1134593" y="3168882"/>
            <a:ext cx="1015468" cy="993614"/>
          </a:xfrm>
          <a:prstGeom prst="rect">
            <a:avLst/>
          </a:prstGeom>
        </p:spPr>
      </p:pic>
      <p:sp>
        <p:nvSpPr>
          <p:cNvPr id="9" name="TextBox 8">
            <a:extLst>
              <a:ext uri="{FF2B5EF4-FFF2-40B4-BE49-F238E27FC236}">
                <a16:creationId xmlns:a16="http://schemas.microsoft.com/office/drawing/2014/main" xmlns="" id="{2FE5EB0A-8530-4DB7-80F6-8A0F9A131B82}"/>
              </a:ext>
            </a:extLst>
          </p:cNvPr>
          <p:cNvSpPr txBox="1"/>
          <p:nvPr/>
        </p:nvSpPr>
        <p:spPr>
          <a:xfrm>
            <a:off x="1608204" y="935043"/>
            <a:ext cx="9722405" cy="707886"/>
          </a:xfrm>
          <a:prstGeom prst="rect">
            <a:avLst/>
          </a:prstGeom>
          <a:solidFill>
            <a:schemeClr val="tx1"/>
          </a:solidFill>
          <a:ln>
            <a:solidFill>
              <a:schemeClr val="tx1"/>
            </a:solidFill>
          </a:ln>
        </p:spPr>
        <p:txBody>
          <a:bodyPr wrap="square">
            <a:spAutoFit/>
          </a:bodyPr>
          <a:lstStyle/>
          <a:p>
            <a:pPr algn="ctr">
              <a:spcBef>
                <a:spcPts val="1200"/>
              </a:spcBef>
            </a:pPr>
            <a:r>
              <a:rPr lang="en-US" sz="2000" dirty="0">
                <a:solidFill>
                  <a:schemeClr val="bg1"/>
                </a:solidFill>
              </a:rPr>
              <a:t>Patients who are receiving anticoagulant or antiplatelet therapies for underlying conditions should continue these medications if they receive a diagnosis of COVID-19.</a:t>
            </a:r>
          </a:p>
        </p:txBody>
      </p:sp>
      <p:sp>
        <p:nvSpPr>
          <p:cNvPr id="7" name="TextBox 6">
            <a:extLst>
              <a:ext uri="{FF2B5EF4-FFF2-40B4-BE49-F238E27FC236}">
                <a16:creationId xmlns:a16="http://schemas.microsoft.com/office/drawing/2014/main" xmlns="" id="{70FF55ED-6C1D-4D85-82F8-C82B9985F6F7}"/>
              </a:ext>
            </a:extLst>
          </p:cNvPr>
          <p:cNvSpPr txBox="1"/>
          <p:nvPr/>
        </p:nvSpPr>
        <p:spPr>
          <a:xfrm>
            <a:off x="10860985" y="6586675"/>
            <a:ext cx="1523172" cy="253916"/>
          </a:xfrm>
          <a:prstGeom prst="rect">
            <a:avLst/>
          </a:prstGeom>
          <a:noFill/>
        </p:spPr>
        <p:txBody>
          <a:bodyPr wrap="square">
            <a:spAutoFit/>
          </a:bodyPr>
          <a:lstStyle/>
          <a:p>
            <a:r>
              <a:rPr lang="en-US" sz="1050" dirty="0"/>
              <a:t>IR-0222-ELQ-6389-SP</a:t>
            </a:r>
          </a:p>
        </p:txBody>
      </p:sp>
    </p:spTree>
    <p:extLst>
      <p:ext uri="{BB962C8B-B14F-4D97-AF65-F5344CB8AC3E}">
        <p14:creationId xmlns:p14="http://schemas.microsoft.com/office/powerpoint/2010/main" val="9216446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2C593B3A-4F19-425E-9A79-69F464B159C2}"/>
              </a:ext>
            </a:extLst>
          </p:cNvPr>
          <p:cNvPicPr>
            <a:picLocks noChangeAspect="1"/>
          </p:cNvPicPr>
          <p:nvPr/>
        </p:nvPicPr>
        <p:blipFill>
          <a:blip r:embed="rId3"/>
          <a:stretch>
            <a:fillRect/>
          </a:stretch>
        </p:blipFill>
        <p:spPr>
          <a:xfrm>
            <a:off x="0" y="370550"/>
            <a:ext cx="12192000" cy="6922883"/>
          </a:xfrm>
          <a:prstGeom prst="rect">
            <a:avLst/>
          </a:prstGeom>
        </p:spPr>
      </p:pic>
      <p:sp>
        <p:nvSpPr>
          <p:cNvPr id="4" name="TextBox 3">
            <a:extLst>
              <a:ext uri="{FF2B5EF4-FFF2-40B4-BE49-F238E27FC236}">
                <a16:creationId xmlns:a16="http://schemas.microsoft.com/office/drawing/2014/main" xmlns="" id="{C3199FCC-1B12-4090-9A20-104206AABA50}"/>
              </a:ext>
            </a:extLst>
          </p:cNvPr>
          <p:cNvSpPr txBox="1"/>
          <p:nvPr/>
        </p:nvSpPr>
        <p:spPr>
          <a:xfrm>
            <a:off x="1880573" y="470365"/>
            <a:ext cx="7769035" cy="523220"/>
          </a:xfrm>
          <a:prstGeom prst="rect">
            <a:avLst/>
          </a:prstGeom>
          <a:noFill/>
        </p:spPr>
        <p:txBody>
          <a:bodyPr wrap="square">
            <a:spAutoFit/>
          </a:bodyPr>
          <a:lstStyle/>
          <a:p>
            <a:r>
              <a:rPr lang="en-US" sz="2800" b="1" i="0" dirty="0" smtClean="0">
                <a:solidFill>
                  <a:srgbClr val="212529"/>
                </a:solidFill>
                <a:effectLst/>
                <a:latin typeface="Century Gothic" charset="0"/>
                <a:ea typeface="Century Gothic" charset="0"/>
                <a:cs typeface="Century Gothic" charset="0"/>
              </a:rPr>
              <a:t>ENDORSE endorsed the underuse &amp; misuse!</a:t>
            </a:r>
            <a:endParaRPr lang="en-US" sz="2800" b="1" dirty="0">
              <a:latin typeface="Century Gothic" charset="0"/>
              <a:ea typeface="Century Gothic" charset="0"/>
              <a:cs typeface="Century Gothic" charset="0"/>
            </a:endParaRPr>
          </a:p>
        </p:txBody>
      </p:sp>
      <p:sp>
        <p:nvSpPr>
          <p:cNvPr id="11" name="TextBox 10">
            <a:extLst>
              <a:ext uri="{FF2B5EF4-FFF2-40B4-BE49-F238E27FC236}">
                <a16:creationId xmlns:a16="http://schemas.microsoft.com/office/drawing/2014/main" xmlns="" id="{282F575A-7B87-46C8-937D-A02BDA271E23}"/>
              </a:ext>
            </a:extLst>
          </p:cNvPr>
          <p:cNvSpPr txBox="1"/>
          <p:nvPr/>
        </p:nvSpPr>
        <p:spPr>
          <a:xfrm>
            <a:off x="0" y="6924101"/>
            <a:ext cx="6236494" cy="246221"/>
          </a:xfrm>
          <a:prstGeom prst="rect">
            <a:avLst/>
          </a:prstGeom>
          <a:noFill/>
        </p:spPr>
        <p:txBody>
          <a:bodyPr wrap="square">
            <a:spAutoFit/>
          </a:bodyPr>
          <a:lstStyle/>
          <a:p>
            <a:r>
              <a:rPr lang="en-US" sz="1000" b="0" i="0" smtClean="0">
                <a:solidFill>
                  <a:srgbClr val="212529"/>
                </a:solidFill>
                <a:effectLst/>
              </a:rPr>
              <a:t>Lancet 2008; 371: 387-394 </a:t>
            </a:r>
            <a:endParaRPr lang="en-US" sz="1000" dirty="0"/>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5207" t="12087" r="21682" b="9040"/>
          <a:stretch/>
        </p:blipFill>
        <p:spPr>
          <a:xfrm>
            <a:off x="3021217" y="2653962"/>
            <a:ext cx="6875175" cy="4635626"/>
          </a:xfrm>
          <a:prstGeom prst="rect">
            <a:avLst/>
          </a:prstGeom>
        </p:spPr>
      </p:pic>
      <p:sp>
        <p:nvSpPr>
          <p:cNvPr id="6" name="TextBox 5">
            <a:extLst>
              <a:ext uri="{FF2B5EF4-FFF2-40B4-BE49-F238E27FC236}">
                <a16:creationId xmlns:a16="http://schemas.microsoft.com/office/drawing/2014/main" xmlns="" id="{5CC8F232-649C-406D-AA86-5FAAEBCF84FE}"/>
              </a:ext>
            </a:extLst>
          </p:cNvPr>
          <p:cNvSpPr txBox="1"/>
          <p:nvPr/>
        </p:nvSpPr>
        <p:spPr>
          <a:xfrm>
            <a:off x="874955" y="2030926"/>
            <a:ext cx="11317045" cy="646331"/>
          </a:xfrm>
          <a:prstGeom prst="rect">
            <a:avLst/>
          </a:prstGeom>
          <a:noFill/>
        </p:spPr>
        <p:txBody>
          <a:bodyPr wrap="square">
            <a:spAutoFit/>
          </a:bodyPr>
          <a:lstStyle/>
          <a:p>
            <a:pPr marL="285750" indent="-285750" algn="just">
              <a:lnSpc>
                <a:spcPct val="150000"/>
              </a:lnSpc>
              <a:buFont typeface="Arial" charset="0"/>
              <a:buChar char="•"/>
            </a:pPr>
            <a:r>
              <a:rPr lang="en-US" sz="2400" b="1" dirty="0" smtClean="0">
                <a:solidFill>
                  <a:srgbClr val="212529"/>
                </a:solidFill>
                <a:latin typeface="Century Gothic" charset="0"/>
                <a:ea typeface="Century Gothic" charset="0"/>
                <a:cs typeface="Century Gothic" charset="0"/>
              </a:rPr>
              <a:t>&gt;68000 patients </a:t>
            </a:r>
            <a:r>
              <a:rPr lang="en-US" sz="2400" dirty="0" smtClean="0">
                <a:solidFill>
                  <a:srgbClr val="212529"/>
                </a:solidFill>
                <a:latin typeface="Century Gothic" charset="0"/>
                <a:ea typeface="Century Gothic" charset="0"/>
                <a:cs typeface="Century Gothic" charset="0"/>
              </a:rPr>
              <a:t>from </a:t>
            </a:r>
            <a:r>
              <a:rPr lang="en-US" sz="2400" b="1" dirty="0" smtClean="0">
                <a:solidFill>
                  <a:srgbClr val="212529"/>
                </a:solidFill>
                <a:latin typeface="Century Gothic" charset="0"/>
                <a:ea typeface="Century Gothic" charset="0"/>
                <a:cs typeface="Century Gothic" charset="0"/>
              </a:rPr>
              <a:t>358 hospitals</a:t>
            </a:r>
            <a:r>
              <a:rPr lang="en-US" sz="2400" dirty="0" smtClean="0">
                <a:solidFill>
                  <a:srgbClr val="212529"/>
                </a:solidFill>
                <a:latin typeface="Century Gothic" charset="0"/>
                <a:ea typeface="Century Gothic" charset="0"/>
                <a:cs typeface="Century Gothic" charset="0"/>
              </a:rPr>
              <a:t> across </a:t>
            </a:r>
            <a:r>
              <a:rPr lang="en-US" sz="2400" b="1" dirty="0" smtClean="0">
                <a:solidFill>
                  <a:srgbClr val="212529"/>
                </a:solidFill>
                <a:latin typeface="Century Gothic" charset="0"/>
                <a:ea typeface="Century Gothic" charset="0"/>
                <a:cs typeface="Century Gothic" charset="0"/>
              </a:rPr>
              <a:t>32 countries </a:t>
            </a:r>
          </a:p>
        </p:txBody>
      </p:sp>
    </p:spTree>
    <p:extLst>
      <p:ext uri="{BB962C8B-B14F-4D97-AF65-F5344CB8AC3E}">
        <p14:creationId xmlns:p14="http://schemas.microsoft.com/office/powerpoint/2010/main" val="2595642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87B490EA-A4D1-43B2-92E8-A568E06E6CD3}"/>
              </a:ext>
            </a:extLst>
          </p:cNvPr>
          <p:cNvPicPr>
            <a:picLocks noChangeAspect="1"/>
          </p:cNvPicPr>
          <p:nvPr/>
        </p:nvPicPr>
        <p:blipFill>
          <a:blip r:embed="rId2"/>
          <a:stretch>
            <a:fillRect/>
          </a:stretch>
        </p:blipFill>
        <p:spPr>
          <a:xfrm>
            <a:off x="-1" y="0"/>
            <a:ext cx="12192001" cy="6858000"/>
          </a:xfrm>
          <a:prstGeom prst="rect">
            <a:avLst/>
          </a:prstGeom>
        </p:spPr>
      </p:pic>
      <p:graphicFrame>
        <p:nvGraphicFramePr>
          <p:cNvPr id="3" name="Table 9">
            <a:extLst>
              <a:ext uri="{FF2B5EF4-FFF2-40B4-BE49-F238E27FC236}">
                <a16:creationId xmlns:a16="http://schemas.microsoft.com/office/drawing/2014/main" xmlns="" id="{B5DCC5FC-BF2C-4465-A336-DBC811A98994}"/>
              </a:ext>
            </a:extLst>
          </p:cNvPr>
          <p:cNvGraphicFramePr>
            <a:graphicFrameLocks noGrp="1"/>
          </p:cNvGraphicFramePr>
          <p:nvPr/>
        </p:nvGraphicFramePr>
        <p:xfrm>
          <a:off x="857926" y="9967402"/>
          <a:ext cx="10199481" cy="4907280"/>
        </p:xfrm>
        <a:graphic>
          <a:graphicData uri="http://schemas.openxmlformats.org/drawingml/2006/table">
            <a:tbl>
              <a:tblPr rtl="1" firstRow="1" bandRow="1">
                <a:tableStyleId>{5940675A-B579-460E-94D1-54222C63F5DA}</a:tableStyleId>
              </a:tblPr>
              <a:tblGrid>
                <a:gridCol w="8530296">
                  <a:extLst>
                    <a:ext uri="{9D8B030D-6E8A-4147-A177-3AD203B41FA5}">
                      <a16:colId xmlns:a16="http://schemas.microsoft.com/office/drawing/2014/main" xmlns="" val="1163882602"/>
                    </a:ext>
                  </a:extLst>
                </a:gridCol>
                <a:gridCol w="1669185">
                  <a:extLst>
                    <a:ext uri="{9D8B030D-6E8A-4147-A177-3AD203B41FA5}">
                      <a16:colId xmlns:a16="http://schemas.microsoft.com/office/drawing/2014/main" xmlns="" val="4163225604"/>
                    </a:ext>
                  </a:extLst>
                </a:gridCol>
              </a:tblGrid>
              <a:tr h="370840">
                <a:tc>
                  <a: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en-US" dirty="0"/>
                        <a:t>Hospitalized patients with COVID-19 should not routinely be discharged from the hospital while on VTE prophylaxis. Continuing anticoagulation with a FDA-approved regimen for extended VTE prophylaxis after hospital discharge can be considered in patients who are at </a:t>
                      </a:r>
                      <a:r>
                        <a:rPr lang="en-US" b="1" i="1" dirty="0"/>
                        <a:t>low risk for bleeding and high risk for VTE</a:t>
                      </a:r>
                      <a:r>
                        <a:rPr lang="en-US" dirty="0"/>
                        <a:t>, as per the protocols for patients without COVID-19. </a:t>
                      </a:r>
                    </a:p>
                    <a:p>
                      <a:pPr marL="0" marR="0" lvl="0" indent="0" algn="l" defTabSz="914400" rtl="1" eaLnBrk="1" fontAlgn="auto" latinLnBrk="0" hangingPunct="1">
                        <a:lnSpc>
                          <a:spcPct val="100000"/>
                        </a:lnSpc>
                        <a:spcBef>
                          <a:spcPts val="0"/>
                        </a:spcBef>
                        <a:spcAft>
                          <a:spcPts val="0"/>
                        </a:spcAft>
                        <a:buClrTx/>
                        <a:buSzTx/>
                        <a:buFontTx/>
                        <a:buNone/>
                        <a:tabLst/>
                        <a:defRPr/>
                      </a:pPr>
                      <a:r>
                        <a:rPr lang="en-US" dirty="0"/>
                        <a:t>The FDA approved the use of </a:t>
                      </a:r>
                      <a:r>
                        <a:rPr lang="en-US" sz="2400" b="1" dirty="0">
                          <a:solidFill>
                            <a:srgbClr val="FF0000"/>
                          </a:solidFill>
                        </a:rPr>
                        <a:t>rivaroxaban</a:t>
                      </a:r>
                      <a:r>
                        <a:rPr lang="en-US" b="1" dirty="0">
                          <a:solidFill>
                            <a:srgbClr val="FF0000"/>
                          </a:solidFill>
                        </a:rPr>
                        <a:t> </a:t>
                      </a:r>
                      <a:r>
                        <a:rPr lang="en-US" b="0" dirty="0">
                          <a:solidFill>
                            <a:schemeClr val="tx1"/>
                          </a:solidFill>
                        </a:rPr>
                        <a:t>10 </a:t>
                      </a:r>
                      <a:r>
                        <a:rPr lang="en-US" dirty="0"/>
                        <a:t>mg daily for 31 to 39 days in these patients. </a:t>
                      </a:r>
                    </a:p>
                    <a:p>
                      <a:pPr marL="0" indent="0">
                        <a:spcBef>
                          <a:spcPts val="1200"/>
                        </a:spcBef>
                        <a:buFont typeface="Arial" panose="020B0604020202020204" pitchFamily="34" charset="0"/>
                        <a:buNone/>
                      </a:pPr>
                      <a:r>
                        <a:rPr lang="en-US" dirty="0"/>
                        <a:t>Inclusion criteria for the trials that studied post discharge VTE prophylaxis included:</a:t>
                      </a:r>
                    </a:p>
                    <a:p>
                      <a:pPr marL="742950" lvl="1" indent="-285750">
                        <a:spcBef>
                          <a:spcPts val="1200"/>
                        </a:spcBef>
                        <a:buFont typeface="Arial" panose="020B0604020202020204" pitchFamily="34" charset="0"/>
                        <a:buChar char="•"/>
                      </a:pPr>
                      <a:r>
                        <a:rPr lang="en-US" dirty="0"/>
                        <a:t>Modified International Medical Prevention Registry on Venous Thromboembolism (IMPROVE) VTE risk score ≥4;</a:t>
                      </a:r>
                    </a:p>
                    <a:p>
                      <a:pPr marL="742950" lvl="1" indent="-285750">
                        <a:spcBef>
                          <a:spcPts val="1200"/>
                        </a:spcBef>
                        <a:buFont typeface="Arial" panose="020B0604020202020204" pitchFamily="34" charset="0"/>
                        <a:buChar char="•"/>
                      </a:pPr>
                      <a:r>
                        <a:rPr lang="en-US" dirty="0"/>
                        <a:t>Modified IMPROVE VTE risk score ≥2 and D-dimer level &gt;2 times the upper limit of normal.</a:t>
                      </a:r>
                    </a:p>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dirty="0"/>
                        <a:t>Any decision to use post-discharge VTE prophylaxis for patients with COVID-19 should consider the individual patient’s risk factors for VTE, including reduced mobility, bleeding risks, and feasibility. Participation in clinical trials is encouraged.</a:t>
                      </a:r>
                    </a:p>
                  </a:txBody>
                  <a:tcPr/>
                </a:tc>
                <a:tc>
                  <a:txBody>
                    <a:bodyPr/>
                    <a:lstStyle/>
                    <a:p>
                      <a:pPr rtl="1"/>
                      <a:endParaRPr lang="fa-IR" dirty="0"/>
                    </a:p>
                  </a:txBody>
                  <a:tcPr/>
                </a:tc>
                <a:extLst>
                  <a:ext uri="{0D108BD9-81ED-4DB2-BD59-A6C34878D82A}">
                    <a16:rowId xmlns:a16="http://schemas.microsoft.com/office/drawing/2014/main" xmlns="" val="2253662981"/>
                  </a:ext>
                </a:extLst>
              </a:tr>
            </a:tbl>
          </a:graphicData>
        </a:graphic>
      </p:graphicFrame>
      <p:pic>
        <p:nvPicPr>
          <p:cNvPr id="8" name="table">
            <a:extLst>
              <a:ext uri="{FF2B5EF4-FFF2-40B4-BE49-F238E27FC236}">
                <a16:creationId xmlns:a16="http://schemas.microsoft.com/office/drawing/2014/main" xmlns="" id="{2128AE41-B064-4EE7-B05B-CADAC890881C}"/>
              </a:ext>
            </a:extLst>
          </p:cNvPr>
          <p:cNvPicPr>
            <a:picLocks noChangeAspect="1"/>
          </p:cNvPicPr>
          <p:nvPr/>
        </p:nvPicPr>
        <p:blipFill>
          <a:blip r:embed="rId3"/>
          <a:stretch>
            <a:fillRect/>
          </a:stretch>
        </p:blipFill>
        <p:spPr>
          <a:xfrm>
            <a:off x="1134591" y="1083364"/>
            <a:ext cx="10199481" cy="4810540"/>
          </a:xfrm>
          <a:prstGeom prst="rect">
            <a:avLst/>
          </a:prstGeom>
        </p:spPr>
      </p:pic>
      <p:sp>
        <p:nvSpPr>
          <p:cNvPr id="9" name="TextBox 5">
            <a:extLst>
              <a:ext uri="{FF2B5EF4-FFF2-40B4-BE49-F238E27FC236}">
                <a16:creationId xmlns:a16="http://schemas.microsoft.com/office/drawing/2014/main" xmlns="" id="{AE3C85CB-C7B2-4A89-B7E6-AF12D168E90B}"/>
              </a:ext>
            </a:extLst>
          </p:cNvPr>
          <p:cNvSpPr txBox="1"/>
          <p:nvPr/>
        </p:nvSpPr>
        <p:spPr>
          <a:xfrm>
            <a:off x="119497" y="6385855"/>
            <a:ext cx="11915335" cy="461665"/>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COVID-19 Treatment Guidelines Panel. Coronavirus Disease 2019 (COVID-19) Treatment Guidelines. National Institutes of Health. Available at https://www.covid19treatmentguidelines.nih.gov/. Accessed [2020-12-24].</a:t>
            </a:r>
            <a:endParaRPr lang="fa-IR" sz="1200" dirty="0"/>
          </a:p>
        </p:txBody>
      </p:sp>
      <p:pic>
        <p:nvPicPr>
          <p:cNvPr id="10" name="Picture 9">
            <a:extLst>
              <a:ext uri="{FF2B5EF4-FFF2-40B4-BE49-F238E27FC236}">
                <a16:creationId xmlns:a16="http://schemas.microsoft.com/office/drawing/2014/main" xmlns="" id="{F19F4F4F-172D-4A9F-8F35-C284A6C4773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9733" y="2564886"/>
            <a:ext cx="933156" cy="1352348"/>
          </a:xfrm>
          <a:prstGeom prst="rect">
            <a:avLst/>
          </a:prstGeom>
        </p:spPr>
      </p:pic>
      <p:sp>
        <p:nvSpPr>
          <p:cNvPr id="11" name="TextBox 10">
            <a:extLst>
              <a:ext uri="{FF2B5EF4-FFF2-40B4-BE49-F238E27FC236}">
                <a16:creationId xmlns:a16="http://schemas.microsoft.com/office/drawing/2014/main" xmlns="" id="{5246A314-1D2C-446F-B83A-45EC6251ACA4}"/>
              </a:ext>
            </a:extLst>
          </p:cNvPr>
          <p:cNvSpPr txBox="1"/>
          <p:nvPr/>
        </p:nvSpPr>
        <p:spPr>
          <a:xfrm>
            <a:off x="10860985" y="6586675"/>
            <a:ext cx="1523172" cy="253916"/>
          </a:xfrm>
          <a:prstGeom prst="rect">
            <a:avLst/>
          </a:prstGeom>
          <a:noFill/>
        </p:spPr>
        <p:txBody>
          <a:bodyPr wrap="square">
            <a:spAutoFit/>
          </a:bodyPr>
          <a:lstStyle/>
          <a:p>
            <a:r>
              <a:rPr lang="en-US" sz="1050" dirty="0"/>
              <a:t>IR-0222-ELQ-6389-SP</a:t>
            </a:r>
          </a:p>
        </p:txBody>
      </p:sp>
    </p:spTree>
    <p:extLst>
      <p:ext uri="{BB962C8B-B14F-4D97-AF65-F5344CB8AC3E}">
        <p14:creationId xmlns:p14="http://schemas.microsoft.com/office/powerpoint/2010/main" val="28138084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9315AC25-3637-4DD7-8F62-6EA657363994}"/>
              </a:ext>
            </a:extLst>
          </p:cNvPr>
          <p:cNvPicPr>
            <a:picLocks noChangeAspect="1"/>
          </p:cNvPicPr>
          <p:nvPr/>
        </p:nvPicPr>
        <p:blipFill>
          <a:blip r:embed="rId2"/>
          <a:stretch>
            <a:fillRect/>
          </a:stretch>
        </p:blipFill>
        <p:spPr>
          <a:xfrm>
            <a:off x="-1" y="0"/>
            <a:ext cx="12192001" cy="6858000"/>
          </a:xfrm>
          <a:prstGeom prst="rect">
            <a:avLst/>
          </a:prstGeom>
        </p:spPr>
      </p:pic>
      <p:sp>
        <p:nvSpPr>
          <p:cNvPr id="2" name="Title 1"/>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endParaRPr lang="en-US"/>
          </a:p>
        </p:txBody>
      </p:sp>
      <p:sp>
        <p:nvSpPr>
          <p:cNvPr id="6" name="Rectangle 5"/>
          <p:cNvSpPr/>
          <p:nvPr/>
        </p:nvSpPr>
        <p:spPr>
          <a:xfrm>
            <a:off x="1780082" y="2967335"/>
            <a:ext cx="8631851" cy="923330"/>
          </a:xfrm>
          <a:prstGeom prst="rect">
            <a:avLst/>
          </a:prstGeom>
          <a:noFill/>
        </p:spPr>
        <p:txBody>
          <a:bodyPr wrap="none" lIns="91440" tIns="45720" rIns="91440" bIns="45720">
            <a:spAutoFit/>
          </a:bodyPr>
          <a:lstStyle/>
          <a:p>
            <a:pPr algn="ctr"/>
            <a:r>
              <a:rPr lang="en-US" sz="5400" b="1"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Thank You for </a:t>
            </a:r>
            <a:r>
              <a:rPr lang="en-US" sz="5400" b="1" cap="none" spc="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Your Attention </a:t>
            </a:r>
            <a:endParaRPr lang="en-US" sz="5400" b="1"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626982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2C593B3A-4F19-425E-9A79-69F464B159C2}"/>
              </a:ext>
            </a:extLst>
          </p:cNvPr>
          <p:cNvPicPr>
            <a:picLocks noChangeAspect="1"/>
          </p:cNvPicPr>
          <p:nvPr/>
        </p:nvPicPr>
        <p:blipFill>
          <a:blip r:embed="rId3"/>
          <a:stretch>
            <a:fillRect/>
          </a:stretch>
        </p:blipFill>
        <p:spPr>
          <a:xfrm>
            <a:off x="0" y="370550"/>
            <a:ext cx="12192000" cy="6922883"/>
          </a:xfrm>
          <a:prstGeom prst="rect">
            <a:avLst/>
          </a:prstGeom>
        </p:spPr>
      </p:pic>
      <p:sp>
        <p:nvSpPr>
          <p:cNvPr id="4" name="TextBox 3">
            <a:extLst>
              <a:ext uri="{FF2B5EF4-FFF2-40B4-BE49-F238E27FC236}">
                <a16:creationId xmlns:a16="http://schemas.microsoft.com/office/drawing/2014/main" xmlns="" id="{C3199FCC-1B12-4090-9A20-104206AABA50}"/>
              </a:ext>
            </a:extLst>
          </p:cNvPr>
          <p:cNvSpPr txBox="1"/>
          <p:nvPr/>
        </p:nvSpPr>
        <p:spPr>
          <a:xfrm>
            <a:off x="1880573" y="470365"/>
            <a:ext cx="7769035" cy="523220"/>
          </a:xfrm>
          <a:prstGeom prst="rect">
            <a:avLst/>
          </a:prstGeom>
          <a:noFill/>
        </p:spPr>
        <p:txBody>
          <a:bodyPr wrap="square">
            <a:spAutoFit/>
          </a:bodyPr>
          <a:lstStyle/>
          <a:p>
            <a:r>
              <a:rPr lang="en-US" sz="2800" b="1" i="0" dirty="0" smtClean="0">
                <a:solidFill>
                  <a:srgbClr val="212529"/>
                </a:solidFill>
                <a:effectLst/>
                <a:latin typeface="Century Gothic" charset="0"/>
                <a:ea typeface="Century Gothic" charset="0"/>
                <a:cs typeface="Century Gothic" charset="0"/>
              </a:rPr>
              <a:t>ENDORSE endorsed the underuse &amp; misuse!</a:t>
            </a:r>
            <a:endParaRPr lang="en-US" sz="2800" b="1" dirty="0">
              <a:latin typeface="Century Gothic" charset="0"/>
              <a:ea typeface="Century Gothic" charset="0"/>
              <a:cs typeface="Century Gothic" charset="0"/>
            </a:endParaRPr>
          </a:p>
        </p:txBody>
      </p:sp>
      <p:sp>
        <p:nvSpPr>
          <p:cNvPr id="11" name="TextBox 10">
            <a:extLst>
              <a:ext uri="{FF2B5EF4-FFF2-40B4-BE49-F238E27FC236}">
                <a16:creationId xmlns:a16="http://schemas.microsoft.com/office/drawing/2014/main" xmlns="" id="{282F575A-7B87-46C8-937D-A02BDA271E23}"/>
              </a:ext>
            </a:extLst>
          </p:cNvPr>
          <p:cNvSpPr txBox="1"/>
          <p:nvPr/>
        </p:nvSpPr>
        <p:spPr>
          <a:xfrm>
            <a:off x="0" y="6924101"/>
            <a:ext cx="6236494" cy="246221"/>
          </a:xfrm>
          <a:prstGeom prst="rect">
            <a:avLst/>
          </a:prstGeom>
          <a:noFill/>
        </p:spPr>
        <p:txBody>
          <a:bodyPr wrap="square">
            <a:spAutoFit/>
          </a:bodyPr>
          <a:lstStyle/>
          <a:p>
            <a:r>
              <a:rPr lang="en-US" sz="1000" b="0" i="0" smtClean="0">
                <a:solidFill>
                  <a:srgbClr val="212529"/>
                </a:solidFill>
                <a:effectLst/>
              </a:rPr>
              <a:t>Lancet 2008; 371: 387-394 </a:t>
            </a:r>
            <a:endParaRPr lang="en-US" sz="1000" dirty="0"/>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28768" t="11291" r="24908" b="13575"/>
          <a:stretch/>
        </p:blipFill>
        <p:spPr>
          <a:xfrm>
            <a:off x="3219718" y="1269184"/>
            <a:ext cx="5950040" cy="6031551"/>
          </a:xfrm>
          <a:prstGeom prst="rect">
            <a:avLst/>
          </a:prstGeom>
        </p:spPr>
      </p:pic>
      <p:sp>
        <p:nvSpPr>
          <p:cNvPr id="5" name="Rectangle 4"/>
          <p:cNvSpPr/>
          <p:nvPr/>
        </p:nvSpPr>
        <p:spPr>
          <a:xfrm>
            <a:off x="384494" y="3760965"/>
            <a:ext cx="11673387" cy="1200329"/>
          </a:xfrm>
          <a:prstGeom prst="rect">
            <a:avLst/>
          </a:prstGeom>
          <a:noFill/>
        </p:spPr>
        <p:txBody>
          <a:bodyPr wrap="none" lIns="91440" tIns="45720" rIns="91440" bIns="45720">
            <a:spAutoFit/>
          </a:bodyPr>
          <a:lstStyle/>
          <a:p>
            <a:pPr algn="ctr">
              <a:lnSpc>
                <a:spcPct val="150000"/>
              </a:lnSpc>
            </a:pPr>
            <a:r>
              <a:rPr lang="en-US" sz="2400" dirty="0" smtClean="0">
                <a:latin typeface="Century Gothic" charset="0"/>
                <a:ea typeface="Century Gothic" charset="0"/>
                <a:cs typeface="Century Gothic" charset="0"/>
              </a:rPr>
              <a:t>Spurred </a:t>
            </a:r>
            <a:r>
              <a:rPr lang="en-US" sz="2400" dirty="0">
                <a:latin typeface="Century Gothic" charset="0"/>
                <a:ea typeface="Century Gothic" charset="0"/>
                <a:cs typeface="Century Gothic" charset="0"/>
              </a:rPr>
              <a:t>accreditation metrics, hospital protocol changes, and new research </a:t>
            </a:r>
          </a:p>
          <a:p>
            <a:pPr algn="ctr">
              <a:lnSpc>
                <a:spcPct val="150000"/>
              </a:lnSpc>
            </a:pPr>
            <a:r>
              <a:rPr lang="en-US" sz="2400" b="1" dirty="0" smtClean="0">
                <a:ln w="0"/>
                <a:effectLst>
                  <a:outerShdw blurRad="38100" dist="19050" dir="2700000" algn="tl" rotWithShape="0">
                    <a:schemeClr val="dk1">
                      <a:alpha val="40000"/>
                    </a:schemeClr>
                  </a:outerShdw>
                </a:effectLst>
                <a:latin typeface="Century Gothic" charset="0"/>
                <a:ea typeface="Century Gothic" charset="0"/>
                <a:cs typeface="Century Gothic" charset="0"/>
              </a:rPr>
              <a:t>to improve VTE prophylaxis in </a:t>
            </a:r>
            <a:r>
              <a:rPr lang="en-US" sz="2400" b="1" dirty="0" smtClean="0">
                <a:ln w="0"/>
                <a:solidFill>
                  <a:srgbClr val="FF0000"/>
                </a:solidFill>
                <a:effectLst>
                  <a:outerShdw blurRad="38100" dist="19050" dir="2700000" algn="tl" rotWithShape="0">
                    <a:schemeClr val="dk1">
                      <a:alpha val="40000"/>
                    </a:schemeClr>
                  </a:outerShdw>
                </a:effectLst>
                <a:latin typeface="Century Gothic" charset="0"/>
                <a:ea typeface="Century Gothic" charset="0"/>
                <a:cs typeface="Century Gothic" charset="0"/>
              </a:rPr>
              <a:t>HOSPITALIZED</a:t>
            </a:r>
            <a:r>
              <a:rPr lang="en-US" sz="2400" b="1" dirty="0" smtClean="0">
                <a:ln w="0"/>
                <a:effectLst>
                  <a:outerShdw blurRad="38100" dist="19050" dir="2700000" algn="tl" rotWithShape="0">
                    <a:schemeClr val="dk1">
                      <a:alpha val="40000"/>
                    </a:schemeClr>
                  </a:outerShdw>
                </a:effectLst>
                <a:latin typeface="Century Gothic" charset="0"/>
                <a:ea typeface="Century Gothic" charset="0"/>
                <a:cs typeface="Century Gothic" charset="0"/>
              </a:rPr>
              <a:t> patients</a:t>
            </a:r>
            <a:endParaRPr lang="en-US" sz="2400" b="1" dirty="0">
              <a:ln w="0"/>
              <a:effectLst>
                <a:outerShdw blurRad="38100" dist="19050" dir="2700000" algn="tl" rotWithShape="0">
                  <a:schemeClr val="dk1">
                    <a:alpha val="40000"/>
                  </a:schemeClr>
                </a:outerShdw>
              </a:effectLst>
              <a:latin typeface="Century Gothic" charset="0"/>
              <a:ea typeface="Century Gothic" charset="0"/>
              <a:cs typeface="Century Gothic" charset="0"/>
            </a:endParaRPr>
          </a:p>
        </p:txBody>
      </p:sp>
      <p:sp>
        <p:nvSpPr>
          <p:cNvPr id="7" name="Striped Right Arrow 6"/>
          <p:cNvSpPr/>
          <p:nvPr/>
        </p:nvSpPr>
        <p:spPr>
          <a:xfrm rot="5400000">
            <a:off x="5698965" y="2720712"/>
            <a:ext cx="1075058" cy="454250"/>
          </a:xfrm>
          <a:prstGeom prst="strip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665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linds(horizontal)">
                                      <p:cBhvr>
                                        <p:cTn id="11" dur="500"/>
                                        <p:tgtEl>
                                          <p:spTgt spid="7"/>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693615C-1FBA-468D-BD76-F12732138422}"/>
              </a:ext>
            </a:extLst>
          </p:cNvPr>
          <p:cNvPicPr>
            <a:picLocks noChangeAspect="1"/>
          </p:cNvPicPr>
          <p:nvPr/>
        </p:nvPicPr>
        <p:blipFill>
          <a:blip r:embed="rId2"/>
          <a:stretch>
            <a:fillRect/>
          </a:stretch>
        </p:blipFill>
        <p:spPr>
          <a:xfrm>
            <a:off x="-1" y="-2515"/>
            <a:ext cx="12192000" cy="6922883"/>
          </a:xfrm>
          <a:prstGeom prst="rect">
            <a:avLst/>
          </a:prstGeom>
        </p:spPr>
      </p:pic>
      <p:sp>
        <p:nvSpPr>
          <p:cNvPr id="5" name="TextBox 4">
            <a:extLst>
              <a:ext uri="{FF2B5EF4-FFF2-40B4-BE49-F238E27FC236}">
                <a16:creationId xmlns:a16="http://schemas.microsoft.com/office/drawing/2014/main" xmlns="" id="{CBAC77C7-1D34-472B-B439-F6C2C29E7F06}"/>
              </a:ext>
            </a:extLst>
          </p:cNvPr>
          <p:cNvSpPr txBox="1"/>
          <p:nvPr/>
        </p:nvSpPr>
        <p:spPr>
          <a:xfrm>
            <a:off x="1273969" y="562853"/>
            <a:ext cx="10001250" cy="461665"/>
          </a:xfrm>
          <a:prstGeom prst="rect">
            <a:avLst/>
          </a:prstGeom>
          <a:noFill/>
        </p:spPr>
        <p:txBody>
          <a:bodyPr wrap="square">
            <a:spAutoFit/>
          </a:bodyPr>
          <a:lstStyle/>
          <a:p>
            <a:pPr algn="ctr"/>
            <a:r>
              <a:rPr lang="en-US" sz="2400" b="1" dirty="0">
                <a:solidFill>
                  <a:srgbClr val="212529"/>
                </a:solidFill>
                <a:latin typeface="Century Gothic" charset="0"/>
                <a:ea typeface="Century Gothic" charset="0"/>
                <a:cs typeface="Century Gothic" charset="0"/>
              </a:rPr>
              <a:t>VTE Risk Persists Post-Discharge </a:t>
            </a:r>
            <a:r>
              <a:rPr lang="en-US" sz="2400" b="1" dirty="0" smtClean="0">
                <a:solidFill>
                  <a:srgbClr val="212529"/>
                </a:solidFill>
                <a:latin typeface="Century Gothic" charset="0"/>
                <a:ea typeface="Century Gothic" charset="0"/>
                <a:cs typeface="Century Gothic" charset="0"/>
              </a:rPr>
              <a:t>in Acute </a:t>
            </a:r>
            <a:r>
              <a:rPr lang="en-US" sz="2400" b="1" dirty="0">
                <a:solidFill>
                  <a:srgbClr val="212529"/>
                </a:solidFill>
                <a:latin typeface="Century Gothic" charset="0"/>
                <a:ea typeface="Century Gothic" charset="0"/>
                <a:cs typeface="Century Gothic" charset="0"/>
              </a:rPr>
              <a:t>Medically </a:t>
            </a:r>
            <a:r>
              <a:rPr lang="en-US" sz="2400" b="1" dirty="0" smtClean="0">
                <a:solidFill>
                  <a:srgbClr val="212529"/>
                </a:solidFill>
                <a:latin typeface="Century Gothic" charset="0"/>
                <a:ea typeface="Century Gothic" charset="0"/>
                <a:cs typeface="Century Gothic" charset="0"/>
              </a:rPr>
              <a:t>III Patients</a:t>
            </a:r>
            <a:endParaRPr lang="en-US" sz="2400" b="1" dirty="0">
              <a:latin typeface="Century Gothic" charset="0"/>
              <a:ea typeface="Century Gothic" charset="0"/>
              <a:cs typeface="Century Gothic" charset="0"/>
            </a:endParaRPr>
          </a:p>
        </p:txBody>
      </p:sp>
      <p:sp>
        <p:nvSpPr>
          <p:cNvPr id="9" name="TextBox 8">
            <a:extLst>
              <a:ext uri="{FF2B5EF4-FFF2-40B4-BE49-F238E27FC236}">
                <a16:creationId xmlns:a16="http://schemas.microsoft.com/office/drawing/2014/main" xmlns="" id="{B31619E5-0E76-4F56-8B8F-25ECF297166E}"/>
              </a:ext>
            </a:extLst>
          </p:cNvPr>
          <p:cNvSpPr txBox="1"/>
          <p:nvPr/>
        </p:nvSpPr>
        <p:spPr>
          <a:xfrm>
            <a:off x="2381" y="6674147"/>
            <a:ext cx="6093618" cy="246221"/>
          </a:xfrm>
          <a:prstGeom prst="rect">
            <a:avLst/>
          </a:prstGeom>
          <a:noFill/>
        </p:spPr>
        <p:txBody>
          <a:bodyPr wrap="square">
            <a:spAutoFit/>
          </a:bodyPr>
          <a:lstStyle/>
          <a:p>
            <a:r>
              <a:rPr lang="en-US" sz="1000" b="0" i="0" dirty="0" smtClean="0">
                <a:solidFill>
                  <a:srgbClr val="212529"/>
                </a:solidFill>
                <a:effectLst/>
                <a:latin typeface="Roboto" panose="02000000000000000000" pitchFamily="2" charset="0"/>
              </a:rPr>
              <a:t>J </a:t>
            </a:r>
            <a:r>
              <a:rPr lang="en-US" sz="1000" b="0" i="0" dirty="0" err="1" smtClean="0">
                <a:solidFill>
                  <a:srgbClr val="212529"/>
                </a:solidFill>
                <a:effectLst/>
                <a:latin typeface="Roboto" panose="02000000000000000000" pitchFamily="2" charset="0"/>
              </a:rPr>
              <a:t>Hosp</a:t>
            </a:r>
            <a:r>
              <a:rPr lang="en-US" sz="1000" b="0" i="0" dirty="0" smtClean="0">
                <a:solidFill>
                  <a:srgbClr val="212529"/>
                </a:solidFill>
                <a:effectLst/>
                <a:latin typeface="Roboto" panose="02000000000000000000" pitchFamily="2" charset="0"/>
              </a:rPr>
              <a:t> Med, 2012; 7: 231-238</a:t>
            </a:r>
            <a:endParaRPr lang="en-US" sz="1000" dirty="0"/>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0843" t="18864" r="28049" b="13409"/>
          <a:stretch/>
        </p:blipFill>
        <p:spPr>
          <a:xfrm>
            <a:off x="2102649" y="1587371"/>
            <a:ext cx="7012781" cy="4857750"/>
          </a:xfrm>
          <a:prstGeom prst="rect">
            <a:avLst/>
          </a:prstGeom>
        </p:spPr>
      </p:pic>
      <p:sp>
        <p:nvSpPr>
          <p:cNvPr id="56" name="Rectangle 55"/>
          <p:cNvSpPr/>
          <p:nvPr/>
        </p:nvSpPr>
        <p:spPr>
          <a:xfrm>
            <a:off x="2900368" y="5114925"/>
            <a:ext cx="314325" cy="685800"/>
          </a:xfrm>
          <a:prstGeom prst="rect">
            <a:avLst/>
          </a:prstGeom>
          <a:solidFill>
            <a:srgbClr val="FF3399">
              <a:alpha val="22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1273969" y="6243638"/>
            <a:ext cx="2283619" cy="480131"/>
          </a:xfrm>
          <a:prstGeom prst="rect">
            <a:avLst/>
          </a:prstGeom>
          <a:solidFill>
            <a:srgbClr val="FFFF00"/>
          </a:solidFill>
        </p:spPr>
        <p:txBody>
          <a:bodyPr wrap="square">
            <a:spAutoFit/>
          </a:bodyPr>
          <a:lstStyle/>
          <a:p>
            <a:pPr marL="0" marR="0" lvl="0" indent="0" algn="ctr" defTabSz="457200" rtl="0" eaLnBrk="1" fontAlgn="auto" latinLnBrk="0" hangingPunct="1">
              <a:lnSpc>
                <a:spcPct val="90000"/>
              </a:lnSpc>
              <a:spcBef>
                <a:spcPts val="0"/>
              </a:spcBef>
              <a:spcAft>
                <a:spcPts val="0"/>
              </a:spcAft>
              <a:buClr>
                <a:srgbClr val="000000"/>
              </a:buClr>
              <a:buSzTx/>
              <a:buFontTx/>
              <a:buNone/>
              <a:tabLst/>
              <a:defRPr/>
            </a:pPr>
            <a:r>
              <a:rPr kumimoji="0" lang="en-US" sz="1400" b="1" i="0" u="none" strike="noStrike" kern="1200" cap="none" spc="0" normalizeH="0" baseline="0" noProof="0" dirty="0">
                <a:ln>
                  <a:noFill/>
                </a:ln>
                <a:effectLst/>
                <a:uLnTx/>
                <a:uFillTx/>
                <a:latin typeface="Century Gothic" charset="0"/>
                <a:ea typeface="Century Gothic" charset="0"/>
                <a:cs typeface="Century Gothic" charset="0"/>
              </a:rPr>
              <a:t>Mean Hospital Stay</a:t>
            </a:r>
            <a:br>
              <a:rPr kumimoji="0" lang="en-US" sz="1400" b="1" i="0" u="none" strike="noStrike" kern="1200" cap="none" spc="0" normalizeH="0" baseline="0" noProof="0" dirty="0">
                <a:ln>
                  <a:noFill/>
                </a:ln>
                <a:effectLst/>
                <a:uLnTx/>
                <a:uFillTx/>
                <a:latin typeface="Century Gothic" charset="0"/>
                <a:ea typeface="Century Gothic" charset="0"/>
                <a:cs typeface="Century Gothic" charset="0"/>
              </a:rPr>
            </a:br>
            <a:r>
              <a:rPr kumimoji="0" lang="en-US" sz="1400" b="1" i="0" u="none" strike="noStrike" kern="1200" cap="none" spc="0" normalizeH="0" baseline="0" noProof="0" dirty="0">
                <a:ln>
                  <a:noFill/>
                </a:ln>
                <a:effectLst/>
                <a:uLnTx/>
                <a:uFillTx/>
                <a:latin typeface="Century Gothic" charset="0"/>
                <a:ea typeface="Century Gothic" charset="0"/>
                <a:cs typeface="Century Gothic" charset="0"/>
              </a:rPr>
              <a:t>5.3 DAYS</a:t>
            </a:r>
          </a:p>
        </p:txBody>
      </p:sp>
      <p:cxnSp>
        <p:nvCxnSpPr>
          <p:cNvPr id="59" name="Straight Connector 58"/>
          <p:cNvCxnSpPr>
            <a:stCxn id="56" idx="2"/>
          </p:cNvCxnSpPr>
          <p:nvPr/>
        </p:nvCxnSpPr>
        <p:spPr>
          <a:xfrm flipH="1">
            <a:off x="3057525" y="5800725"/>
            <a:ext cx="6" cy="463615"/>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rot="16200000">
            <a:off x="385388" y="3896387"/>
            <a:ext cx="4029845" cy="244683"/>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1100" b="1" i="0" u="none" strike="noStrike" kern="0" cap="none" spc="0" normalizeH="0" baseline="0" noProof="0" dirty="0">
                <a:ln>
                  <a:noFill/>
                </a:ln>
                <a:effectLst/>
                <a:uLnTx/>
                <a:uFillTx/>
                <a:latin typeface="Century Gothic" charset="0"/>
                <a:ea typeface="Century Gothic" charset="0"/>
                <a:cs typeface="Century Gothic" charset="0"/>
              </a:rPr>
              <a:t>CUMULATIVE 180 DAY </a:t>
            </a:r>
            <a:r>
              <a:rPr kumimoji="0" lang="en-US" sz="1100" b="1" i="0" u="none" strike="noStrike" kern="0" cap="none" spc="0" normalizeH="0" baseline="0" noProof="0" dirty="0" smtClean="0">
                <a:ln>
                  <a:noFill/>
                </a:ln>
                <a:effectLst/>
                <a:uLnTx/>
                <a:uFillTx/>
                <a:latin typeface="Century Gothic" charset="0"/>
                <a:ea typeface="Century Gothic" charset="0"/>
                <a:cs typeface="Century Gothic" charset="0"/>
              </a:rPr>
              <a:t>PROBABILITY </a:t>
            </a:r>
            <a:r>
              <a:rPr kumimoji="0" lang="en-US" sz="1100" b="1" i="0" u="none" strike="noStrike" kern="0" cap="none" spc="0" normalizeH="0" baseline="0" noProof="0" dirty="0">
                <a:ln>
                  <a:noFill/>
                </a:ln>
                <a:effectLst/>
                <a:uLnTx/>
                <a:uFillTx/>
                <a:latin typeface="Century Gothic" charset="0"/>
                <a:ea typeface="Century Gothic" charset="0"/>
                <a:cs typeface="Century Gothic" charset="0"/>
              </a:rPr>
              <a:t>(%)</a:t>
            </a:r>
          </a:p>
        </p:txBody>
      </p:sp>
      <p:sp>
        <p:nvSpPr>
          <p:cNvPr id="62" name="TextBox 61"/>
          <p:cNvSpPr txBox="1"/>
          <p:nvPr/>
        </p:nvSpPr>
        <p:spPr>
          <a:xfrm>
            <a:off x="3886211" y="6171067"/>
            <a:ext cx="2899746" cy="259045"/>
          </a:xfrm>
          <a:prstGeom prst="rect">
            <a:avLst/>
          </a:prstGeom>
          <a:solidFill>
            <a:schemeClr val="bg1"/>
          </a:solidFill>
        </p:spPr>
        <p:txBody>
          <a:bodyPr wrap="square" rtlCol="0">
            <a:spAutoFit/>
          </a:bodyPr>
          <a:lstStyle/>
          <a:p>
            <a:pPr marL="0" marR="0" lvl="0" indent="0" algn="ctr" defTabSz="457200" rtl="0" eaLnBrk="1" fontAlgn="auto" latinLnBrk="0" hangingPunct="1">
              <a:lnSpc>
                <a:spcPts val="1300"/>
              </a:lnSpc>
              <a:spcBef>
                <a:spcPts val="0"/>
              </a:spcBef>
              <a:spcAft>
                <a:spcPts val="0"/>
              </a:spcAft>
              <a:buClrTx/>
              <a:buSzTx/>
              <a:buFontTx/>
              <a:buNone/>
              <a:tabLst/>
              <a:defRPr/>
            </a:pPr>
            <a:r>
              <a:rPr kumimoji="0" lang="en-US" sz="1200" b="1" i="0" u="none" strike="noStrike" kern="1200" cap="none" spc="0" normalizeH="0" baseline="0" noProof="0" dirty="0">
                <a:ln>
                  <a:noFill/>
                </a:ln>
                <a:effectLst/>
                <a:uLnTx/>
                <a:uFillTx/>
                <a:latin typeface="Century Gothic" charset="0"/>
                <a:ea typeface="Century Gothic" charset="0"/>
                <a:cs typeface="Century Gothic" charset="0"/>
              </a:rPr>
              <a:t>DAYS AFTER ADMISSION</a:t>
            </a:r>
          </a:p>
        </p:txBody>
      </p:sp>
      <p:sp>
        <p:nvSpPr>
          <p:cNvPr id="63" name="TextBox 62"/>
          <p:cNvSpPr txBox="1"/>
          <p:nvPr/>
        </p:nvSpPr>
        <p:spPr>
          <a:xfrm>
            <a:off x="3557588" y="1587371"/>
            <a:ext cx="4114800" cy="584775"/>
          </a:xfrm>
          <a:prstGeom prst="rect">
            <a:avLst/>
          </a:prstGeom>
          <a:solidFill>
            <a:srgbClr val="FF0000"/>
          </a:solidFill>
        </p:spPr>
        <p:txBody>
          <a:bodyPr wrap="square" rtlCol="0">
            <a:spAutoFit/>
          </a:bodyPr>
          <a:lstStyle/>
          <a:p>
            <a:r>
              <a:rPr lang="en-US" sz="1600" b="1" dirty="0" smtClean="0">
                <a:solidFill>
                  <a:schemeClr val="bg1"/>
                </a:solidFill>
                <a:latin typeface="Century Gothic" charset="0"/>
                <a:ea typeface="Century Gothic" charset="0"/>
                <a:cs typeface="Century Gothic" charset="0"/>
              </a:rPr>
              <a:t>Current 6- to 14-day injectable therapy targets a small proportion of VTE risk  </a:t>
            </a:r>
            <a:endParaRPr lang="en-US" sz="1600" b="1" dirty="0">
              <a:solidFill>
                <a:schemeClr val="bg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42374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2C593B3A-4F19-425E-9A79-69F464B159C2}"/>
              </a:ext>
            </a:extLst>
          </p:cNvPr>
          <p:cNvPicPr>
            <a:picLocks noChangeAspect="1"/>
          </p:cNvPicPr>
          <p:nvPr/>
        </p:nvPicPr>
        <p:blipFill>
          <a:blip r:embed="rId3"/>
          <a:stretch>
            <a:fillRect/>
          </a:stretch>
        </p:blipFill>
        <p:spPr>
          <a:xfrm>
            <a:off x="-1" y="0"/>
            <a:ext cx="12192000" cy="6922883"/>
          </a:xfrm>
          <a:prstGeom prst="rect">
            <a:avLst/>
          </a:prstGeom>
        </p:spPr>
      </p:pic>
      <p:sp>
        <p:nvSpPr>
          <p:cNvPr id="4" name="TextBox 3">
            <a:extLst>
              <a:ext uri="{FF2B5EF4-FFF2-40B4-BE49-F238E27FC236}">
                <a16:creationId xmlns:a16="http://schemas.microsoft.com/office/drawing/2014/main" xmlns="" id="{C3199FCC-1B12-4090-9A20-104206AABA50}"/>
              </a:ext>
            </a:extLst>
          </p:cNvPr>
          <p:cNvSpPr txBox="1"/>
          <p:nvPr/>
        </p:nvSpPr>
        <p:spPr>
          <a:xfrm>
            <a:off x="1880573" y="470365"/>
            <a:ext cx="7769035" cy="523220"/>
          </a:xfrm>
          <a:prstGeom prst="rect">
            <a:avLst/>
          </a:prstGeom>
          <a:noFill/>
        </p:spPr>
        <p:txBody>
          <a:bodyPr wrap="square">
            <a:spAutoFit/>
          </a:bodyPr>
          <a:lstStyle/>
          <a:p>
            <a:pPr algn="ctr"/>
            <a:r>
              <a:rPr lang="en-US" sz="2800" b="1" i="0" dirty="0">
                <a:solidFill>
                  <a:srgbClr val="212529"/>
                </a:solidFill>
                <a:effectLst/>
                <a:latin typeface="Century Gothic" charset="0"/>
                <a:ea typeface="Century Gothic" charset="0"/>
                <a:cs typeface="Century Gothic" charset="0"/>
              </a:rPr>
              <a:t>VTE Burden Extends Beyond Hospitalization </a:t>
            </a:r>
            <a:endParaRPr lang="en-US" sz="2800" b="1" dirty="0">
              <a:latin typeface="Century Gothic" charset="0"/>
              <a:ea typeface="Century Gothic" charset="0"/>
              <a:cs typeface="Century Gothic" charset="0"/>
            </a:endParaRPr>
          </a:p>
        </p:txBody>
      </p:sp>
      <p:sp>
        <p:nvSpPr>
          <p:cNvPr id="6" name="TextBox 5">
            <a:extLst>
              <a:ext uri="{FF2B5EF4-FFF2-40B4-BE49-F238E27FC236}">
                <a16:creationId xmlns:a16="http://schemas.microsoft.com/office/drawing/2014/main" xmlns="" id="{5CC8F232-649C-406D-AA86-5FAAEBCF84FE}"/>
              </a:ext>
            </a:extLst>
          </p:cNvPr>
          <p:cNvSpPr txBox="1"/>
          <p:nvPr/>
        </p:nvSpPr>
        <p:spPr>
          <a:xfrm>
            <a:off x="419547" y="1507860"/>
            <a:ext cx="11317045" cy="3000821"/>
          </a:xfrm>
          <a:prstGeom prst="rect">
            <a:avLst/>
          </a:prstGeom>
          <a:noFill/>
        </p:spPr>
        <p:txBody>
          <a:bodyPr wrap="square">
            <a:spAutoFit/>
          </a:bodyPr>
          <a:lstStyle/>
          <a:p>
            <a:pPr lvl="1" algn="just">
              <a:lnSpc>
                <a:spcPct val="150000"/>
              </a:lnSpc>
            </a:pPr>
            <a:endParaRPr lang="en-US" dirty="0" smtClean="0">
              <a:solidFill>
                <a:srgbClr val="212529"/>
              </a:solidFill>
              <a:latin typeface="Century Gothic" charset="0"/>
              <a:ea typeface="Century Gothic" charset="0"/>
              <a:cs typeface="Century Gothic" charset="0"/>
            </a:endParaRPr>
          </a:p>
          <a:p>
            <a:pPr marL="742950" lvl="1" indent="-285750" algn="just">
              <a:lnSpc>
                <a:spcPct val="150000"/>
              </a:lnSpc>
              <a:buFont typeface="Arial" panose="020B0604020202020204" pitchFamily="34" charset="0"/>
              <a:buChar char="•"/>
            </a:pPr>
            <a:r>
              <a:rPr lang="en-US" b="1" dirty="0" smtClean="0">
                <a:solidFill>
                  <a:srgbClr val="212529"/>
                </a:solidFill>
                <a:latin typeface="Century Gothic" charset="0"/>
                <a:ea typeface="Century Gothic" charset="0"/>
                <a:cs typeface="Century Gothic" charset="0"/>
              </a:rPr>
              <a:t>Majority of VTEs occur after discharge and standard prophylaxis</a:t>
            </a:r>
            <a:r>
              <a:rPr lang="en-US" dirty="0" smtClean="0">
                <a:solidFill>
                  <a:srgbClr val="212529"/>
                </a:solidFill>
                <a:latin typeface="Century Gothic" charset="0"/>
                <a:ea typeface="Century Gothic" charset="0"/>
                <a:cs typeface="Century Gothic" charset="0"/>
              </a:rPr>
              <a:t>! </a:t>
            </a:r>
          </a:p>
          <a:p>
            <a:pPr marL="742950" lvl="1" indent="-285750" algn="just">
              <a:lnSpc>
                <a:spcPct val="150000"/>
              </a:lnSpc>
              <a:buFont typeface="Arial" panose="020B0604020202020204" pitchFamily="34" charset="0"/>
              <a:buChar char="•"/>
            </a:pPr>
            <a:r>
              <a:rPr lang="en-US" dirty="0" smtClean="0">
                <a:latin typeface="Century Gothic" charset="0"/>
                <a:ea typeface="Century Gothic" charset="0"/>
                <a:cs typeface="Century Gothic" charset="0"/>
              </a:rPr>
              <a:t>More </a:t>
            </a:r>
            <a:r>
              <a:rPr lang="en-US" dirty="0">
                <a:latin typeface="Century Gothic" charset="0"/>
                <a:ea typeface="Century Gothic" charset="0"/>
                <a:cs typeface="Century Gothic" charset="0"/>
              </a:rPr>
              <a:t>than 60% of all VTEs occur </a:t>
            </a:r>
            <a:r>
              <a:rPr lang="en-US" dirty="0" smtClean="0">
                <a:latin typeface="Century Gothic" charset="0"/>
                <a:ea typeface="Century Gothic" charset="0"/>
                <a:cs typeface="Century Gothic" charset="0"/>
              </a:rPr>
              <a:t>during post-hospital </a:t>
            </a:r>
            <a:r>
              <a:rPr lang="en-US" dirty="0">
                <a:latin typeface="Century Gothic" charset="0"/>
                <a:ea typeface="Century Gothic" charset="0"/>
                <a:cs typeface="Century Gothic" charset="0"/>
              </a:rPr>
              <a:t>discharge period and that the majority of VTE events (approximately 80%) occur within 6 weeks after </a:t>
            </a:r>
            <a:r>
              <a:rPr lang="en-US" dirty="0" smtClean="0">
                <a:latin typeface="Century Gothic" charset="0"/>
                <a:ea typeface="Century Gothic" charset="0"/>
                <a:cs typeface="Century Gothic" charset="0"/>
              </a:rPr>
              <a:t>discharge</a:t>
            </a:r>
            <a:endParaRPr lang="en-US" dirty="0" smtClean="0">
              <a:solidFill>
                <a:srgbClr val="212529"/>
              </a:solidFill>
              <a:latin typeface="Century Gothic" charset="0"/>
              <a:ea typeface="Century Gothic" charset="0"/>
              <a:cs typeface="Century Gothic" charset="0"/>
            </a:endParaRPr>
          </a:p>
          <a:p>
            <a:pPr lvl="1" algn="just">
              <a:lnSpc>
                <a:spcPct val="150000"/>
              </a:lnSpc>
            </a:pPr>
            <a:endParaRPr lang="en-US" dirty="0">
              <a:solidFill>
                <a:srgbClr val="212529"/>
              </a:solidFill>
              <a:latin typeface="Century Gothic" charset="0"/>
              <a:ea typeface="Century Gothic" charset="0"/>
              <a:cs typeface="Century Gothic" charset="0"/>
            </a:endParaRPr>
          </a:p>
          <a:p>
            <a:pPr marL="285750" indent="-285750" algn="just">
              <a:lnSpc>
                <a:spcPct val="150000"/>
              </a:lnSpc>
              <a:buFont typeface="Arial" panose="020B0604020202020204" pitchFamily="34" charset="0"/>
              <a:buChar char="•"/>
            </a:pPr>
            <a:endParaRPr lang="en-US" dirty="0" smtClean="0">
              <a:solidFill>
                <a:srgbClr val="212529"/>
              </a:solidFill>
              <a:latin typeface="Century Gothic" charset="0"/>
              <a:ea typeface="Century Gothic" charset="0"/>
              <a:cs typeface="Century Gothic" charset="0"/>
            </a:endParaRPr>
          </a:p>
          <a:p>
            <a:pPr marL="285750" indent="-285750" algn="just">
              <a:lnSpc>
                <a:spcPct val="150000"/>
              </a:lnSpc>
              <a:buFont typeface="Arial" panose="020B0604020202020204" pitchFamily="34" charset="0"/>
              <a:buChar char="•"/>
            </a:pPr>
            <a:r>
              <a:rPr lang="en-US" dirty="0" smtClean="0">
                <a:solidFill>
                  <a:srgbClr val="212529"/>
                </a:solidFill>
                <a:latin typeface="Century Gothic" charset="0"/>
                <a:ea typeface="Century Gothic" charset="0"/>
                <a:cs typeface="Century Gothic" charset="0"/>
              </a:rPr>
              <a:t> </a:t>
            </a:r>
            <a:endParaRPr lang="en-US" dirty="0">
              <a:solidFill>
                <a:srgbClr val="212529"/>
              </a:solidFill>
              <a:latin typeface="Century Gothic" charset="0"/>
              <a:ea typeface="Century Gothic" charset="0"/>
              <a:cs typeface="Century Gothic" charset="0"/>
            </a:endParaRPr>
          </a:p>
        </p:txBody>
      </p:sp>
      <p:sp>
        <p:nvSpPr>
          <p:cNvPr id="8" name="TextBox 7">
            <a:extLst>
              <a:ext uri="{FF2B5EF4-FFF2-40B4-BE49-F238E27FC236}">
                <a16:creationId xmlns:a16="http://schemas.microsoft.com/office/drawing/2014/main" xmlns="" id="{282F575A-7B87-46C8-937D-A02BDA271E23}"/>
              </a:ext>
            </a:extLst>
          </p:cNvPr>
          <p:cNvSpPr txBox="1"/>
          <p:nvPr/>
        </p:nvSpPr>
        <p:spPr>
          <a:xfrm>
            <a:off x="-1" y="6368885"/>
            <a:ext cx="6236494" cy="553998"/>
          </a:xfrm>
          <a:prstGeom prst="rect">
            <a:avLst/>
          </a:prstGeom>
          <a:noFill/>
        </p:spPr>
        <p:txBody>
          <a:bodyPr wrap="square">
            <a:spAutoFit/>
          </a:bodyPr>
          <a:lstStyle/>
          <a:p>
            <a:r>
              <a:rPr lang="en-US" sz="1000" b="0" i="0" dirty="0">
                <a:solidFill>
                  <a:srgbClr val="212529"/>
                </a:solidFill>
                <a:effectLst/>
              </a:rPr>
              <a:t>Chest. 2011; 10: 1378; 10: 194</a:t>
            </a:r>
          </a:p>
          <a:p>
            <a:r>
              <a:rPr lang="en-US" sz="1000" b="0" i="0" dirty="0">
                <a:solidFill>
                  <a:srgbClr val="212529"/>
                </a:solidFill>
                <a:effectLst/>
              </a:rPr>
              <a:t>N </a:t>
            </a:r>
            <a:r>
              <a:rPr lang="en-US" sz="1000" b="0" i="0" dirty="0" err="1">
                <a:solidFill>
                  <a:srgbClr val="212529"/>
                </a:solidFill>
                <a:effectLst/>
              </a:rPr>
              <a:t>Engl</a:t>
            </a:r>
            <a:r>
              <a:rPr lang="en-US" sz="1000" b="0" i="0" dirty="0">
                <a:solidFill>
                  <a:srgbClr val="212529"/>
                </a:solidFill>
                <a:effectLst/>
              </a:rPr>
              <a:t> J Med. 2011; 365: 2167 </a:t>
            </a:r>
          </a:p>
          <a:p>
            <a:r>
              <a:rPr lang="en-US" sz="1000" b="0" i="0" dirty="0">
                <a:solidFill>
                  <a:srgbClr val="212529"/>
                </a:solidFill>
                <a:effectLst/>
              </a:rPr>
              <a:t>J Thrombolysis. 2011; 4: 407.</a:t>
            </a:r>
            <a:endParaRPr lang="en-US" sz="1000" dirty="0"/>
          </a:p>
        </p:txBody>
      </p:sp>
    </p:spTree>
    <p:extLst>
      <p:ext uri="{BB962C8B-B14F-4D97-AF65-F5344CB8AC3E}">
        <p14:creationId xmlns:p14="http://schemas.microsoft.com/office/powerpoint/2010/main" val="9013100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693615C-1FBA-468D-BD76-F12732138422}"/>
              </a:ext>
            </a:extLst>
          </p:cNvPr>
          <p:cNvPicPr>
            <a:picLocks noChangeAspect="1"/>
          </p:cNvPicPr>
          <p:nvPr/>
        </p:nvPicPr>
        <p:blipFill>
          <a:blip r:embed="rId2"/>
          <a:stretch>
            <a:fillRect/>
          </a:stretch>
        </p:blipFill>
        <p:spPr>
          <a:xfrm>
            <a:off x="-1" y="0"/>
            <a:ext cx="12192000" cy="6922883"/>
          </a:xfrm>
          <a:prstGeom prst="rect">
            <a:avLst/>
          </a:prstGeom>
        </p:spPr>
      </p:pic>
      <p:pic>
        <p:nvPicPr>
          <p:cNvPr id="6" name="Picture 5">
            <a:extLst>
              <a:ext uri="{FF2B5EF4-FFF2-40B4-BE49-F238E27FC236}">
                <a16:creationId xmlns:a16="http://schemas.microsoft.com/office/drawing/2014/main" xmlns="" id="{8B27BD26-F0D9-461B-96D1-5453CB8E0565}"/>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t="15861" b="6775"/>
          <a:stretch/>
        </p:blipFill>
        <p:spPr>
          <a:xfrm>
            <a:off x="3114674" y="1200690"/>
            <a:ext cx="5443539" cy="4385723"/>
          </a:xfrm>
          <a:prstGeom prst="rect">
            <a:avLst/>
          </a:prstGeom>
        </p:spPr>
      </p:pic>
      <p:sp>
        <p:nvSpPr>
          <p:cNvPr id="8" name="TextBox 7">
            <a:extLst>
              <a:ext uri="{FF2B5EF4-FFF2-40B4-BE49-F238E27FC236}">
                <a16:creationId xmlns:a16="http://schemas.microsoft.com/office/drawing/2014/main" xmlns="" id="{9388DA7B-55D7-4F11-8B21-667A1AF39AF2}"/>
              </a:ext>
            </a:extLst>
          </p:cNvPr>
          <p:cNvSpPr txBox="1"/>
          <p:nvPr/>
        </p:nvSpPr>
        <p:spPr>
          <a:xfrm>
            <a:off x="1514475" y="476424"/>
            <a:ext cx="9744075" cy="523220"/>
          </a:xfrm>
          <a:prstGeom prst="rect">
            <a:avLst/>
          </a:prstGeom>
          <a:noFill/>
        </p:spPr>
        <p:txBody>
          <a:bodyPr wrap="square">
            <a:spAutoFit/>
          </a:bodyPr>
          <a:lstStyle/>
          <a:p>
            <a:pPr algn="ctr"/>
            <a:r>
              <a:rPr lang="en-US" sz="2800" b="1" dirty="0" smtClean="0">
                <a:solidFill>
                  <a:srgbClr val="212529"/>
                </a:solidFill>
                <a:latin typeface="Century Gothic" charset="0"/>
                <a:ea typeface="Century Gothic" charset="0"/>
                <a:cs typeface="Century Gothic" charset="0"/>
              </a:rPr>
              <a:t>Majority</a:t>
            </a:r>
            <a:r>
              <a:rPr lang="en-US" sz="2800" b="1" i="0" dirty="0" smtClean="0">
                <a:solidFill>
                  <a:srgbClr val="212529"/>
                </a:solidFill>
                <a:effectLst/>
                <a:latin typeface="Century Gothic" charset="0"/>
                <a:ea typeface="Century Gothic" charset="0"/>
                <a:cs typeface="Century Gothic" charset="0"/>
              </a:rPr>
              <a:t> </a:t>
            </a:r>
            <a:r>
              <a:rPr lang="en-US" sz="2800" b="1" i="0" dirty="0">
                <a:solidFill>
                  <a:srgbClr val="212529"/>
                </a:solidFill>
                <a:effectLst/>
                <a:latin typeface="Century Gothic" charset="0"/>
                <a:ea typeface="Century Gothic" charset="0"/>
                <a:cs typeface="Century Gothic" charset="0"/>
              </a:rPr>
              <a:t>of </a:t>
            </a:r>
            <a:r>
              <a:rPr lang="en-US" sz="2800" b="1" i="0" dirty="0" smtClean="0">
                <a:solidFill>
                  <a:srgbClr val="212529"/>
                </a:solidFill>
                <a:effectLst/>
                <a:latin typeface="Century Gothic" charset="0"/>
                <a:ea typeface="Century Gothic" charset="0"/>
                <a:cs typeface="Century Gothic" charset="0"/>
              </a:rPr>
              <a:t>Symptomatic VTEs occur after discharge</a:t>
            </a:r>
            <a:endParaRPr lang="en-US" sz="2800" b="1" dirty="0">
              <a:latin typeface="Century Gothic" charset="0"/>
              <a:ea typeface="Century Gothic" charset="0"/>
              <a:cs typeface="Century Gothic" charset="0"/>
            </a:endParaRPr>
          </a:p>
        </p:txBody>
      </p:sp>
      <p:sp>
        <p:nvSpPr>
          <p:cNvPr id="10" name="TextBox 9">
            <a:extLst>
              <a:ext uri="{FF2B5EF4-FFF2-40B4-BE49-F238E27FC236}">
                <a16:creationId xmlns:a16="http://schemas.microsoft.com/office/drawing/2014/main" xmlns="" id="{FE4AC4A7-ED07-4533-9729-848CAEFE428F}"/>
              </a:ext>
            </a:extLst>
          </p:cNvPr>
          <p:cNvSpPr txBox="1"/>
          <p:nvPr/>
        </p:nvSpPr>
        <p:spPr>
          <a:xfrm>
            <a:off x="3571" y="6669156"/>
            <a:ext cx="6222206" cy="246221"/>
          </a:xfrm>
          <a:prstGeom prst="rect">
            <a:avLst/>
          </a:prstGeom>
          <a:noFill/>
        </p:spPr>
        <p:txBody>
          <a:bodyPr wrap="square">
            <a:spAutoFit/>
          </a:bodyPr>
          <a:lstStyle/>
          <a:p>
            <a:r>
              <a:rPr lang="en-US" sz="1000" dirty="0"/>
              <a:t>Am J </a:t>
            </a:r>
            <a:r>
              <a:rPr lang="en-US" sz="1000" dirty="0" err="1"/>
              <a:t>Manag</a:t>
            </a:r>
            <a:r>
              <a:rPr lang="en-US" sz="1000" dirty="0"/>
              <a:t> Care. 2018;24:-S0</a:t>
            </a:r>
          </a:p>
        </p:txBody>
      </p:sp>
      <p:sp>
        <p:nvSpPr>
          <p:cNvPr id="2" name="Rounded Rectangle 1"/>
          <p:cNvSpPr/>
          <p:nvPr/>
        </p:nvSpPr>
        <p:spPr>
          <a:xfrm>
            <a:off x="6095998" y="1184158"/>
            <a:ext cx="2462215" cy="440225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xmlns="" id="{CCF5A36A-7B8A-4CB8-87AB-B2DAD96BE935}"/>
              </a:ext>
            </a:extLst>
          </p:cNvPr>
          <p:cNvSpPr txBox="1"/>
          <p:nvPr/>
        </p:nvSpPr>
        <p:spPr>
          <a:xfrm>
            <a:off x="501252" y="5821416"/>
            <a:ext cx="11449049" cy="738664"/>
          </a:xfrm>
          <a:prstGeom prst="rect">
            <a:avLst/>
          </a:prstGeom>
          <a:solidFill>
            <a:srgbClr val="FFFF00"/>
          </a:solidFill>
        </p:spPr>
        <p:txBody>
          <a:bodyPr wrap="square">
            <a:spAutoFit/>
          </a:bodyPr>
          <a:lstStyle/>
          <a:p>
            <a:pPr marR="0" algn="ctr">
              <a:lnSpc>
                <a:spcPct val="150000"/>
              </a:lnSpc>
              <a:spcBef>
                <a:spcPts val="0"/>
              </a:spcBef>
              <a:spcAft>
                <a:spcPts val="800"/>
              </a:spcAft>
            </a:pPr>
            <a:r>
              <a:rPr lang="en-US" sz="2400" b="1" dirty="0" smtClean="0">
                <a:effectLst/>
                <a:latin typeface="Century Gothic" charset="0"/>
                <a:ea typeface="Century Gothic" charset="0"/>
                <a:cs typeface="Century Gothic" charset="0"/>
              </a:rPr>
              <a:t>However, </a:t>
            </a:r>
            <a:r>
              <a:rPr lang="en-US" sz="2800" b="1" dirty="0" smtClean="0">
                <a:solidFill>
                  <a:srgbClr val="FF0000"/>
                </a:solidFill>
                <a:effectLst/>
                <a:latin typeface="Century Gothic" charset="0"/>
                <a:ea typeface="Century Gothic" charset="0"/>
                <a:cs typeface="Century Gothic" charset="0"/>
              </a:rPr>
              <a:t>Less than 10% </a:t>
            </a:r>
            <a:r>
              <a:rPr lang="en-US" sz="2400" b="1" dirty="0" smtClean="0">
                <a:solidFill>
                  <a:srgbClr val="000000"/>
                </a:solidFill>
                <a:effectLst/>
                <a:latin typeface="Century Gothic" charset="0"/>
                <a:ea typeface="Century Gothic" charset="0"/>
                <a:cs typeface="Century Gothic" charset="0"/>
              </a:rPr>
              <a:t>of patients receive VTE prophylaxis at discharge!</a:t>
            </a:r>
            <a:endParaRPr lang="en-US" sz="2400" b="1" dirty="0">
              <a:effectLst/>
              <a:latin typeface="Century Gothic" charset="0"/>
              <a:ea typeface="Century Gothic" charset="0"/>
              <a:cs typeface="Century Gothic" charset="0"/>
            </a:endParaRPr>
          </a:p>
        </p:txBody>
      </p:sp>
    </p:spTree>
    <p:extLst>
      <p:ext uri="{BB962C8B-B14F-4D97-AF65-F5344CB8AC3E}">
        <p14:creationId xmlns:p14="http://schemas.microsoft.com/office/powerpoint/2010/main" val="431400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linds(horizontal)">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EB5114BE-421A-4568-90CF-B3721E759AC6}"/>
              </a:ext>
            </a:extLst>
          </p:cNvPr>
          <p:cNvPicPr>
            <a:picLocks noChangeAspect="1"/>
          </p:cNvPicPr>
          <p:nvPr/>
        </p:nvPicPr>
        <p:blipFill>
          <a:blip r:embed="rId2"/>
          <a:stretch>
            <a:fillRect/>
          </a:stretch>
        </p:blipFill>
        <p:spPr>
          <a:xfrm>
            <a:off x="-1" y="-293086"/>
            <a:ext cx="12192000" cy="7151086"/>
          </a:xfrm>
          <a:prstGeom prst="rect">
            <a:avLst/>
          </a:prstGeom>
        </p:spPr>
      </p:pic>
      <p:sp>
        <p:nvSpPr>
          <p:cNvPr id="11" name="Rectangle 10">
            <a:extLst>
              <a:ext uri="{FF2B5EF4-FFF2-40B4-BE49-F238E27FC236}">
                <a16:creationId xmlns:a16="http://schemas.microsoft.com/office/drawing/2014/main" xmlns="" id="{22BB658A-F666-42FC-9398-36A9FA0202A3}"/>
              </a:ext>
            </a:extLst>
          </p:cNvPr>
          <p:cNvSpPr/>
          <p:nvPr/>
        </p:nvSpPr>
        <p:spPr>
          <a:xfrm>
            <a:off x="1895442" y="443686"/>
            <a:ext cx="7861744" cy="1200329"/>
          </a:xfrm>
          <a:prstGeom prst="rect">
            <a:avLst/>
          </a:prstGeom>
          <a:noFill/>
        </p:spPr>
        <p:txBody>
          <a:bodyPr wrap="square" lIns="91440" tIns="45720" rIns="91440" bIns="45720">
            <a:spAutoFit/>
          </a:bodyPr>
          <a:lstStyle/>
          <a:p>
            <a:pPr algn="ctr"/>
            <a:endParaRPr lang="en-US" sz="3600" b="1" cap="none" spc="0" dirty="0" smtClean="0">
              <a:ln w="0"/>
              <a:solidFill>
                <a:schemeClr val="tx1"/>
              </a:solidFill>
              <a:effectLst>
                <a:outerShdw blurRad="38100" dist="19050" dir="2700000" algn="tl" rotWithShape="0">
                  <a:schemeClr val="dk1">
                    <a:alpha val="40000"/>
                  </a:schemeClr>
                </a:outerShdw>
              </a:effectLst>
              <a:latin typeface="Century Gothic" charset="0"/>
              <a:ea typeface="Century Gothic" charset="0"/>
              <a:cs typeface="Century Gothic" charset="0"/>
            </a:endParaRPr>
          </a:p>
          <a:p>
            <a:pPr algn="ctr"/>
            <a:r>
              <a:rPr lang="en-US" sz="3600" b="1" dirty="0" smtClean="0">
                <a:ln w="0"/>
                <a:effectLst>
                  <a:outerShdw blurRad="38100" dist="19050" dir="2700000" algn="tl" rotWithShape="0">
                    <a:schemeClr val="dk1">
                      <a:alpha val="40000"/>
                    </a:schemeClr>
                  </a:outerShdw>
                </a:effectLst>
                <a:latin typeface="Century Gothic" charset="0"/>
                <a:ea typeface="Century Gothic" charset="0"/>
                <a:cs typeface="Century Gothic" charset="0"/>
              </a:rPr>
              <a:t>Extended </a:t>
            </a:r>
            <a:r>
              <a:rPr lang="en-US" sz="3600" b="1" cap="none" spc="0" dirty="0" smtClean="0">
                <a:ln w="0"/>
                <a:solidFill>
                  <a:schemeClr val="tx1"/>
                </a:solidFill>
                <a:effectLst>
                  <a:outerShdw blurRad="38100" dist="19050" dir="2700000" algn="tl" rotWithShape="0">
                    <a:schemeClr val="dk1">
                      <a:alpha val="40000"/>
                    </a:schemeClr>
                  </a:outerShdw>
                </a:effectLst>
                <a:latin typeface="Century Gothic" charset="0"/>
                <a:ea typeface="Century Gothic" charset="0"/>
                <a:cs typeface="Century Gothic" charset="0"/>
              </a:rPr>
              <a:t>VTE Prophylaxis</a:t>
            </a:r>
            <a:endParaRPr lang="en-US" sz="3600" b="1" cap="none" spc="0" dirty="0">
              <a:ln w="0"/>
              <a:solidFill>
                <a:schemeClr val="tx1"/>
              </a:solidFill>
              <a:effectLst>
                <a:outerShdw blurRad="38100" dist="19050" dir="2700000" algn="tl" rotWithShape="0">
                  <a:schemeClr val="dk1">
                    <a:alpha val="40000"/>
                  </a:schemeClr>
                </a:outerShdw>
              </a:effectLst>
              <a:latin typeface="Century Gothic" charset="0"/>
              <a:ea typeface="Century Gothic" charset="0"/>
              <a:cs typeface="Century Gothic" charset="0"/>
            </a:endParaRPr>
          </a:p>
        </p:txBody>
      </p:sp>
      <p:sp>
        <p:nvSpPr>
          <p:cNvPr id="2" name="TextBox 1"/>
          <p:cNvSpPr txBox="1"/>
          <p:nvPr/>
        </p:nvSpPr>
        <p:spPr>
          <a:xfrm>
            <a:off x="3118246" y="3082585"/>
            <a:ext cx="5594801" cy="646331"/>
          </a:xfrm>
          <a:prstGeom prst="rect">
            <a:avLst/>
          </a:prstGeom>
          <a:noFill/>
        </p:spPr>
        <p:txBody>
          <a:bodyPr wrap="none" rtlCol="0">
            <a:spAutoFit/>
          </a:bodyPr>
          <a:lstStyle/>
          <a:p>
            <a:r>
              <a:rPr lang="en-US" sz="3600" b="1" dirty="0" smtClean="0">
                <a:ln w="0"/>
                <a:solidFill>
                  <a:srgbClr val="FF0000"/>
                </a:solidFill>
                <a:effectLst>
                  <a:outerShdw blurRad="38100" dist="25400" dir="5400000" algn="ctr" rotWithShape="0">
                    <a:srgbClr val="6E747A">
                      <a:alpha val="43000"/>
                    </a:srgbClr>
                  </a:outerShdw>
                </a:effectLst>
                <a:latin typeface="Century Gothic" charset="0"/>
                <a:ea typeface="Century Gothic" charset="0"/>
                <a:cs typeface="Century Gothic" charset="0"/>
              </a:rPr>
              <a:t>Which drug? How long?!</a:t>
            </a:r>
            <a:endParaRPr lang="en-US" sz="3600" b="1" dirty="0">
              <a:ln w="0"/>
              <a:solidFill>
                <a:srgbClr val="FF0000"/>
              </a:solidFill>
              <a:effectLst>
                <a:outerShdw blurRad="38100" dist="25400" dir="5400000" algn="ctr" rotWithShape="0">
                  <a:srgbClr val="6E747A">
                    <a:alpha val="43000"/>
                  </a:srgbClr>
                </a:outerShdw>
              </a:effectLst>
              <a:latin typeface="Century Gothic" charset="0"/>
              <a:ea typeface="Century Gothic" charset="0"/>
              <a:cs typeface="Century Gothic" charset="0"/>
            </a:endParaRPr>
          </a:p>
        </p:txBody>
      </p:sp>
    </p:spTree>
    <p:extLst>
      <p:ext uri="{BB962C8B-B14F-4D97-AF65-F5344CB8AC3E}">
        <p14:creationId xmlns:p14="http://schemas.microsoft.com/office/powerpoint/2010/main" val="328213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20228</TotalTime>
  <Words>1924</Words>
  <Application>Microsoft Macintosh PowerPoint</Application>
  <PresentationFormat>Widescreen</PresentationFormat>
  <Paragraphs>274</Paragraphs>
  <Slides>41</Slides>
  <Notes>19</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41</vt:i4>
      </vt:variant>
    </vt:vector>
  </HeadingPairs>
  <TitlesOfParts>
    <vt:vector size="53" baseType="lpstr">
      <vt:lpstr>Arial</vt:lpstr>
      <vt:lpstr>Arial</vt:lpstr>
      <vt:lpstr>Calibri</vt:lpstr>
      <vt:lpstr>Calibri Light</vt:lpstr>
      <vt:lpstr>Century Gothic</vt:lpstr>
      <vt:lpstr>CharisSIL</vt:lpstr>
      <vt:lpstr>Europa</vt:lpstr>
      <vt:lpstr>Roboto</vt:lpstr>
      <vt:lpstr>Symbol</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Hanieh Salehi</dc:creator>
  <cp:lastModifiedBy>Farzad Masoudkabir</cp:lastModifiedBy>
  <cp:revision>412</cp:revision>
  <dcterms:created xsi:type="dcterms:W3CDTF">2021-06-08T04:03:57Z</dcterms:created>
  <dcterms:modified xsi:type="dcterms:W3CDTF">2021-06-25T11:04:30Z</dcterms:modified>
</cp:coreProperties>
</file>