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6"/>
  </p:notesMasterIdLst>
  <p:sldIdLst>
    <p:sldId id="279" r:id="rId2"/>
    <p:sldId id="267" r:id="rId3"/>
    <p:sldId id="270" r:id="rId4"/>
    <p:sldId id="278" r:id="rId5"/>
    <p:sldId id="276" r:id="rId6"/>
    <p:sldId id="277" r:id="rId7"/>
    <p:sldId id="259" r:id="rId8"/>
    <p:sldId id="273" r:id="rId9"/>
    <p:sldId id="275" r:id="rId10"/>
    <p:sldId id="284" r:id="rId11"/>
    <p:sldId id="280" r:id="rId12"/>
    <p:sldId id="281" r:id="rId13"/>
    <p:sldId id="282" r:id="rId14"/>
    <p:sldId id="285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1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618AA-FAE2-4599-A413-1D1748D41069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3E6DA-7AB0-4965-8ED4-B21499C3E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203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26151C91-BD69-4A96-A36C-2F4FCAEA4088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r>
              <a:rPr lang="en-US" altLang="en-US"/>
              <a:t>This Venn diagram shows the relationships.</a:t>
            </a:r>
          </a:p>
          <a:p>
            <a:pPr marL="228600" indent="-228600" eaLnBrk="1" hangingPunct="1"/>
            <a:endParaRPr lang="en-US" altLang="en-US"/>
          </a:p>
          <a:p>
            <a:pPr marL="228600" indent="-228600" eaLnBrk="1" hangingPunct="1"/>
            <a:r>
              <a:rPr lang="en-US" altLang="en-US"/>
              <a:t>A few examples would be</a:t>
            </a:r>
          </a:p>
          <a:p>
            <a:pPr marL="228600" indent="-228600" eaLnBrk="1" hangingPunct="1">
              <a:buFontTx/>
              <a:buAutoNum type="arabicParenR"/>
            </a:pPr>
            <a:r>
              <a:rPr lang="en-US" altLang="en-US"/>
              <a:t>Medical Error: A patient says they have an allergy to penicillin, the doctor gives it to them.  They take the medication but have no ill effects.</a:t>
            </a:r>
          </a:p>
          <a:p>
            <a:pPr marL="228600" indent="-228600" eaLnBrk="1" hangingPunct="1">
              <a:buFontTx/>
              <a:buAutoNum type="arabicParenR"/>
            </a:pPr>
            <a:endParaRPr lang="en-US" altLang="en-US"/>
          </a:p>
          <a:p>
            <a:pPr marL="228600" indent="-228600" eaLnBrk="1" hangingPunct="1">
              <a:buFontTx/>
              <a:buAutoNum type="arabicParenR"/>
            </a:pPr>
            <a:r>
              <a:rPr lang="en-US" altLang="en-US"/>
              <a:t>Adverse Event: A patient develops a blood clot after a surgery despite being placed on anticoagulants (blood thinners)</a:t>
            </a:r>
          </a:p>
          <a:p>
            <a:pPr marL="228600" indent="-228600" eaLnBrk="1" hangingPunct="1">
              <a:buFontTx/>
              <a:buAutoNum type="arabicParenR"/>
            </a:pPr>
            <a:endParaRPr lang="en-US" altLang="en-US"/>
          </a:p>
          <a:p>
            <a:pPr marL="228600" indent="-228600" eaLnBrk="1" hangingPunct="1">
              <a:buFontTx/>
              <a:buAutoNum type="arabicParenR"/>
            </a:pPr>
            <a:r>
              <a:rPr lang="en-US" altLang="en-US"/>
              <a:t>PAE: A doctor does not check an EKG and misdiagnosis a patient with an ulcer who has actually had a heart attack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820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56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411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970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953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039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248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018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5045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 b="1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 b="1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 b="1"/>
            </a:lvl1pPr>
          </a:lstStyle>
          <a:p>
            <a:pPr>
              <a:defRPr/>
            </a:pPr>
            <a:fld id="{9EB699DB-0263-4BA5-B9E5-658A3136C0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528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87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23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4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671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14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91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336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720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012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ctr" defTabSz="457200" rtl="1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7101408"/>
          </a:xfrm>
        </p:spPr>
      </p:pic>
    </p:spTree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762001"/>
            <a:ext cx="6798734" cy="990599"/>
          </a:xfrm>
        </p:spPr>
        <p:txBody>
          <a:bodyPr>
            <a:normAutofit/>
          </a:bodyPr>
          <a:lstStyle/>
          <a:p>
            <a:r>
              <a:rPr lang="fa-IR" sz="2800" dirty="0" smtClean="0">
                <a:cs typeface="B Lotus" panose="00000400000000000000" pitchFamily="2" charset="-78"/>
              </a:rPr>
              <a:t>شایعترین علل شکایات مربوط به رشته زنان زایمان و نازایی</a:t>
            </a:r>
            <a:endParaRPr lang="en-US" sz="2800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1752599"/>
            <a:ext cx="6798736" cy="418253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a-IR" dirty="0" smtClean="0">
                <a:cs typeface="B Lotus" panose="00000400000000000000" pitchFamily="2" charset="-78"/>
              </a:rPr>
              <a:t>در سال 1399 در بین 10848پرونده رسیدگی شده با موضوع شکایات از کادر درمانی در سازمان پزشکی قانونی در کل کشور  6327 پرونده در تهران و کمیسیون مرکزی رسیدگی شده که از این تعداد  1803 پرونده مربوط به رشته زنان بوده است </a:t>
            </a:r>
          </a:p>
          <a:p>
            <a:pPr marL="0" indent="0">
              <a:buNone/>
            </a:pPr>
            <a:r>
              <a:rPr lang="fa-IR" dirty="0" smtClean="0">
                <a:cs typeface="B Lotus" panose="00000400000000000000" pitchFamily="2" charset="-78"/>
              </a:rPr>
              <a:t>پنج رشته پرشکایت سال 1399 به ترتیب مربوط به پرونده هایی بوده است که تخصص کادر درمان مورد شکایت </a:t>
            </a:r>
          </a:p>
          <a:p>
            <a:pPr marL="0" indent="0">
              <a:buNone/>
            </a:pPr>
            <a:r>
              <a:rPr lang="fa-IR" dirty="0" smtClean="0">
                <a:cs typeface="B Lotus" panose="00000400000000000000" pitchFamily="2" charset="-78"/>
              </a:rPr>
              <a:t>1-زنان </a:t>
            </a:r>
          </a:p>
          <a:p>
            <a:pPr marL="0" indent="0">
              <a:buNone/>
            </a:pPr>
            <a:r>
              <a:rPr lang="fa-IR" dirty="0" smtClean="0">
                <a:cs typeface="B Lotus" panose="00000400000000000000" pitchFamily="2" charset="-78"/>
              </a:rPr>
              <a:t>2-جراحی عمومی </a:t>
            </a:r>
          </a:p>
          <a:p>
            <a:pPr marL="0" indent="0">
              <a:buNone/>
            </a:pPr>
            <a:r>
              <a:rPr lang="fa-IR" dirty="0" smtClean="0">
                <a:cs typeface="B Lotus" panose="00000400000000000000" pitchFamily="2" charset="-78"/>
              </a:rPr>
              <a:t>3- کادر درمان پیراپزشکی </a:t>
            </a:r>
          </a:p>
          <a:p>
            <a:pPr marL="0" indent="0">
              <a:buNone/>
            </a:pPr>
            <a:r>
              <a:rPr lang="fa-IR" dirty="0" smtClean="0">
                <a:cs typeface="B Lotus" panose="00000400000000000000" pitchFamily="2" charset="-78"/>
              </a:rPr>
              <a:t>4-دندانپزشکی </a:t>
            </a:r>
          </a:p>
          <a:p>
            <a:pPr marL="0" indent="0">
              <a:buNone/>
            </a:pPr>
            <a:r>
              <a:rPr lang="fa-IR" dirty="0" smtClean="0">
                <a:cs typeface="B Lotus" panose="00000400000000000000" pitchFamily="2" charset="-78"/>
              </a:rPr>
              <a:t>5- پزشکان عمومی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70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533401"/>
            <a:ext cx="6798734" cy="121919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a-IR" sz="2800" dirty="0" smtClean="0">
                <a:cs typeface="B Lotus" panose="00000400000000000000" pitchFamily="2" charset="-78"/>
              </a:rPr>
              <a:t>عوارض شایع منجربه شکایات</a:t>
            </a:r>
            <a:endParaRPr lang="en-US" sz="2800" dirty="0">
              <a:cs typeface="B Lotus" panose="00000400000000000000" pitchFamily="2" charset="-78"/>
            </a:endParaRPr>
          </a:p>
        </p:txBody>
      </p:sp>
      <p:sp>
        <p:nvSpPr>
          <p:cNvPr id="97283" name="Content Placeholder 2"/>
          <p:cNvSpPr>
            <a:spLocks noGrp="1"/>
          </p:cNvSpPr>
          <p:nvPr>
            <p:ph idx="1"/>
          </p:nvPr>
        </p:nvSpPr>
        <p:spPr>
          <a:xfrm>
            <a:off x="1176865" y="1828800"/>
            <a:ext cx="6798736" cy="4106333"/>
          </a:xfrm>
        </p:spPr>
        <p:txBody>
          <a:bodyPr>
            <a:normAutofit/>
          </a:bodyPr>
          <a:lstStyle/>
          <a:p>
            <a:pPr marL="136525" indent="0">
              <a:buNone/>
            </a:pPr>
            <a:r>
              <a:rPr lang="fa-IR" altLang="en-US" dirty="0" smtClean="0">
                <a:cs typeface="B Lotus" panose="00000400000000000000" pitchFamily="2" charset="-78"/>
              </a:rPr>
              <a:t>عوارض مربوط به </a:t>
            </a:r>
            <a:r>
              <a:rPr lang="fa-IR" altLang="en-US" dirty="0">
                <a:cs typeface="B Lotus" panose="00000400000000000000" pitchFamily="2" charset="-78"/>
              </a:rPr>
              <a:t>مراقبتهای دوران </a:t>
            </a:r>
            <a:r>
              <a:rPr lang="fa-IR" altLang="en-US" dirty="0" smtClean="0">
                <a:cs typeface="B Lotus" panose="00000400000000000000" pitchFamily="2" charset="-78"/>
              </a:rPr>
              <a:t>بارداری :</a:t>
            </a:r>
          </a:p>
          <a:p>
            <a:pPr marL="136525" indent="0">
              <a:buNone/>
            </a:pPr>
            <a:r>
              <a:rPr lang="fa-IR" altLang="en-US" dirty="0" smtClean="0">
                <a:cs typeface="B Lotus" panose="00000400000000000000" pitchFamily="2" charset="-78"/>
              </a:rPr>
              <a:t>- عدم </a:t>
            </a:r>
            <a:r>
              <a:rPr lang="fa-IR" altLang="en-US" dirty="0">
                <a:cs typeface="B Lotus" panose="00000400000000000000" pitchFamily="2" charset="-78"/>
              </a:rPr>
              <a:t>تشخیص بیماریهای مادر مانند بیماریهای قلبی ، دیابت ، پره اکلامپسی و.....</a:t>
            </a:r>
          </a:p>
          <a:p>
            <a:pPr marL="136525" indent="0">
              <a:buNone/>
            </a:pPr>
            <a:r>
              <a:rPr lang="fa-IR" altLang="en-US" dirty="0" smtClean="0">
                <a:cs typeface="B Lotus" panose="00000400000000000000" pitchFamily="2" charset="-78"/>
              </a:rPr>
              <a:t>-عدم </a:t>
            </a:r>
            <a:r>
              <a:rPr lang="fa-IR" altLang="en-US" dirty="0">
                <a:cs typeface="B Lotus" panose="00000400000000000000" pitchFamily="2" charset="-78"/>
              </a:rPr>
              <a:t>بررسیهای کافی ودقیق تستهای غربالگری </a:t>
            </a:r>
            <a:r>
              <a:rPr lang="fa-IR" altLang="en-US" dirty="0" smtClean="0">
                <a:cs typeface="B Lotus" panose="00000400000000000000" pitchFamily="2" charset="-78"/>
              </a:rPr>
              <a:t>و سونوگرافیهای تخصصی که </a:t>
            </a:r>
            <a:r>
              <a:rPr lang="fa-IR" altLang="en-US" dirty="0">
                <a:cs typeface="B Lotus" panose="00000400000000000000" pitchFamily="2" charset="-78"/>
              </a:rPr>
              <a:t>منجر به تولد نوزاد با ناهنجاریهای جنینی می </a:t>
            </a:r>
            <a:r>
              <a:rPr lang="fa-IR" altLang="en-US" dirty="0" smtClean="0">
                <a:cs typeface="B Lotus" panose="00000400000000000000" pitchFamily="2" charset="-78"/>
              </a:rPr>
              <a:t>شود</a:t>
            </a:r>
            <a:endParaRPr lang="fa-IR" altLang="en-US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133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altLang="en-US" sz="2800" dirty="0">
                <a:cs typeface="B Lotus" panose="00000400000000000000" pitchFamily="2" charset="-78"/>
              </a:rPr>
              <a:t>عوارض مربوط به حین و بعد از زایمان : </a:t>
            </a:r>
            <a:br>
              <a:rPr lang="fa-IR" altLang="en-US" sz="2800" dirty="0">
                <a:cs typeface="B Lotus" panose="00000400000000000000" pitchFamily="2" charset="-78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1447800"/>
            <a:ext cx="6798736" cy="44873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a-IR" altLang="en-US" dirty="0" smtClean="0">
              <a:cs typeface="B Lotus" panose="00000400000000000000" pitchFamily="2" charset="-78"/>
            </a:endParaRPr>
          </a:p>
          <a:p>
            <a:pPr marL="0" indent="0">
              <a:buNone/>
            </a:pPr>
            <a:r>
              <a:rPr lang="fa-IR" altLang="en-US" dirty="0" smtClean="0">
                <a:cs typeface="B Lotus" panose="00000400000000000000" pitchFamily="2" charset="-78"/>
              </a:rPr>
              <a:t>خونریزی </a:t>
            </a:r>
            <a:r>
              <a:rPr lang="fa-IR" altLang="en-US" dirty="0">
                <a:cs typeface="B Lotus" panose="00000400000000000000" pitchFamily="2" charset="-78"/>
              </a:rPr>
              <a:t>های طولانی بعد از زایمان </a:t>
            </a:r>
            <a:r>
              <a:rPr lang="fa-IR" altLang="en-US" dirty="0" smtClean="0">
                <a:cs typeface="B Lotus" panose="00000400000000000000" pitchFamily="2" charset="-78"/>
              </a:rPr>
              <a:t>که به علت اتونی </a:t>
            </a:r>
            <a:r>
              <a:rPr lang="fa-IR" altLang="en-US" dirty="0">
                <a:cs typeface="B Lotus" panose="00000400000000000000" pitchFamily="2" charset="-78"/>
              </a:rPr>
              <a:t>رحم </a:t>
            </a:r>
            <a:r>
              <a:rPr lang="fa-IR" altLang="en-US" dirty="0" smtClean="0">
                <a:cs typeface="B Lotus" panose="00000400000000000000" pitchFamily="2" charset="-78"/>
              </a:rPr>
              <a:t>رخ داده و </a:t>
            </a:r>
            <a:r>
              <a:rPr lang="fa-IR" altLang="en-US" dirty="0">
                <a:cs typeface="B Lotus" panose="00000400000000000000" pitchFamily="2" charset="-78"/>
              </a:rPr>
              <a:t>منجر </a:t>
            </a:r>
            <a:r>
              <a:rPr lang="fa-IR" altLang="en-US" dirty="0" smtClean="0">
                <a:cs typeface="B Lotus" panose="00000400000000000000" pitchFamily="2" charset="-78"/>
              </a:rPr>
              <a:t>به تزریق خون ،  </a:t>
            </a:r>
            <a:r>
              <a:rPr lang="fa-IR" altLang="en-US" dirty="0">
                <a:cs typeface="B Lotus" panose="00000400000000000000" pitchFamily="2" charset="-78"/>
              </a:rPr>
              <a:t>هیسترکتومی وگاها فوت </a:t>
            </a:r>
            <a:r>
              <a:rPr lang="fa-IR" altLang="en-US" dirty="0" smtClean="0">
                <a:cs typeface="B Lotus" panose="00000400000000000000" pitchFamily="2" charset="-78"/>
              </a:rPr>
              <a:t>مادر </a:t>
            </a:r>
            <a:r>
              <a:rPr lang="fa-IR" altLang="en-US" dirty="0">
                <a:cs typeface="B Lotus" panose="00000400000000000000" pitchFamily="2" charset="-78"/>
              </a:rPr>
              <a:t>می شود </a:t>
            </a:r>
            <a:r>
              <a:rPr lang="fa-IR" altLang="en-US" dirty="0" smtClean="0">
                <a:cs typeface="B Lotus" panose="00000400000000000000" pitchFamily="2" charset="-78"/>
              </a:rPr>
              <a:t>، عوارض </a:t>
            </a:r>
            <a:r>
              <a:rPr lang="fa-IR" altLang="en-US" dirty="0">
                <a:cs typeface="B Lotus" panose="00000400000000000000" pitchFamily="2" charset="-78"/>
              </a:rPr>
              <a:t>مربوط به بیهوشی (جنرال و لوکال ) در سزارین </a:t>
            </a:r>
            <a:r>
              <a:rPr lang="fa-IR" altLang="en-US" dirty="0" smtClean="0">
                <a:cs typeface="B Lotus" panose="00000400000000000000" pitchFamily="2" charset="-78"/>
              </a:rPr>
              <a:t>ها ، عوارض ناشی از تزریق خون ، عوارض فوری وتاخیری مربوط به اکلامپسی ، عوارض </a:t>
            </a:r>
            <a:r>
              <a:rPr lang="fa-IR" altLang="en-US" dirty="0">
                <a:cs typeface="B Lotus" panose="00000400000000000000" pitchFamily="2" charset="-78"/>
              </a:rPr>
              <a:t>مربوط به </a:t>
            </a:r>
            <a:r>
              <a:rPr lang="fa-IR" altLang="en-US" dirty="0" smtClean="0">
                <a:cs typeface="B Lotus" panose="00000400000000000000" pitchFamily="2" charset="-78"/>
              </a:rPr>
              <a:t>نوزاد ( </a:t>
            </a:r>
            <a:r>
              <a:rPr lang="fa-IR" altLang="en-US" dirty="0">
                <a:cs typeface="B Lotus" panose="00000400000000000000" pitchFamily="2" charset="-78"/>
              </a:rPr>
              <a:t>انسفالوپاتی </a:t>
            </a:r>
            <a:r>
              <a:rPr lang="fa-IR" altLang="en-US" dirty="0" smtClean="0">
                <a:cs typeface="B Lotus" panose="00000400000000000000" pitchFamily="2" charset="-78"/>
              </a:rPr>
              <a:t>هیپوکسیک ، ایجاد </a:t>
            </a:r>
            <a:r>
              <a:rPr lang="fa-IR" altLang="en-US" dirty="0">
                <a:cs typeface="B Lotus" panose="00000400000000000000" pitchFamily="2" charset="-78"/>
              </a:rPr>
              <a:t>جرح روی صورت واندامها درهنگام برش </a:t>
            </a:r>
            <a:r>
              <a:rPr lang="fa-IR" altLang="en-US" dirty="0" smtClean="0">
                <a:cs typeface="B Lotus" panose="00000400000000000000" pitchFamily="2" charset="-78"/>
              </a:rPr>
              <a:t>سزارین ، شکستگی کلاویکل ، </a:t>
            </a:r>
            <a:r>
              <a:rPr lang="en-US" altLang="en-US" dirty="0" smtClean="0">
                <a:cs typeface="B Lotus" panose="00000400000000000000" pitchFamily="2" charset="-78"/>
              </a:rPr>
              <a:t>ERB</a:t>
            </a:r>
            <a:r>
              <a:rPr lang="fa-IR" altLang="en-US" dirty="0" smtClean="0">
                <a:cs typeface="B Lotus" panose="00000400000000000000" pitchFamily="2" charset="-78"/>
              </a:rPr>
              <a:t>، شکستگی فمور ، سندروم داون و انواع آنومالیها و غیره)</a:t>
            </a:r>
            <a:endParaRPr lang="en-US" altLang="en-US" dirty="0">
              <a:cs typeface="B Lotus" panose="00000400000000000000" pitchFamily="2" charset="-78"/>
            </a:endParaRPr>
          </a:p>
          <a:p>
            <a:endParaRPr lang="en-US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590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914401"/>
            <a:ext cx="6798736" cy="5020732"/>
          </a:xfrm>
        </p:spPr>
        <p:txBody>
          <a:bodyPr/>
          <a:lstStyle/>
          <a:p>
            <a:pPr marL="0" indent="0">
              <a:buNone/>
            </a:pPr>
            <a:r>
              <a:rPr lang="fa-IR" altLang="en-US" dirty="0" smtClean="0">
                <a:cs typeface="B Lotus" panose="00000400000000000000" pitchFamily="2" charset="-78"/>
              </a:rPr>
              <a:t>عوارض </a:t>
            </a:r>
            <a:r>
              <a:rPr lang="fa-IR" altLang="en-US" dirty="0">
                <a:cs typeface="B Lotus" panose="00000400000000000000" pitchFamily="2" charset="-78"/>
              </a:rPr>
              <a:t>مربوط به جراحیهای زنان </a:t>
            </a:r>
            <a:r>
              <a:rPr lang="fa-IR" altLang="en-US" dirty="0" smtClean="0">
                <a:cs typeface="B Lotus" panose="00000400000000000000" pitchFamily="2" charset="-78"/>
              </a:rPr>
              <a:t>: </a:t>
            </a:r>
          </a:p>
          <a:p>
            <a:pPr marL="0" indent="0">
              <a:buNone/>
            </a:pPr>
            <a:r>
              <a:rPr lang="fa-IR" altLang="en-US" dirty="0" smtClean="0">
                <a:cs typeface="B Lotus" panose="00000400000000000000" pitchFamily="2" charset="-78"/>
              </a:rPr>
              <a:t>اسیب حالب ،آسیب روده منجر به پارگی ، پارگی سیگموئید ، جا </a:t>
            </a:r>
            <a:r>
              <a:rPr lang="fa-IR" altLang="en-US" dirty="0">
                <a:cs typeface="B Lotus" panose="00000400000000000000" pitchFamily="2" charset="-78"/>
              </a:rPr>
              <a:t>ماندن گاز وابزار </a:t>
            </a:r>
            <a:r>
              <a:rPr lang="fa-IR" altLang="en-US" dirty="0" smtClean="0">
                <a:cs typeface="B Lotus" panose="00000400000000000000" pitchFamily="2" charset="-78"/>
              </a:rPr>
              <a:t>جراحی ، عفونتها وغیره</a:t>
            </a:r>
          </a:p>
          <a:p>
            <a:pPr marL="136525" indent="0">
              <a:buNone/>
            </a:pPr>
            <a:r>
              <a:rPr lang="fa-IR" altLang="en-US" dirty="0">
                <a:cs typeface="B Lotus" panose="00000400000000000000" pitchFamily="2" charset="-78"/>
              </a:rPr>
              <a:t>عوارض مربوط به معاینه هایمن</a:t>
            </a:r>
          </a:p>
          <a:p>
            <a:pPr marL="136525" indent="0">
              <a:buNone/>
            </a:pPr>
            <a:r>
              <a:rPr lang="fa-IR" altLang="en-US" dirty="0">
                <a:cs typeface="B Lotus" panose="00000400000000000000" pitchFamily="2" charset="-78"/>
              </a:rPr>
              <a:t>عوارض ناشی از جراحی های زیبایی</a:t>
            </a:r>
            <a:endParaRPr lang="en-US" altLang="en-US" dirty="0">
              <a:cs typeface="B Lotus" panose="00000400000000000000" pitchFamily="2" charset="-78"/>
            </a:endParaRPr>
          </a:p>
          <a:p>
            <a:pPr marL="0" indent="0">
              <a:buNone/>
            </a:pPr>
            <a:endParaRPr lang="en-US" altLang="en-US" dirty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539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87" y="381001"/>
            <a:ext cx="803771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24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76866" y="533400"/>
            <a:ext cx="6798733" cy="8382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sz="3200" dirty="0">
                <a:solidFill>
                  <a:schemeClr val="accent2"/>
                </a:solidFill>
              </a:rPr>
              <a:t>قصور چیست؟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176865" y="1371600"/>
            <a:ext cx="6595535" cy="4563532"/>
          </a:xfrm>
        </p:spPr>
        <p:txBody>
          <a:bodyPr>
            <a:normAutofit fontScale="77500" lnSpcReduction="20000"/>
          </a:bodyPr>
          <a:lstStyle/>
          <a:p>
            <a:pPr algn="just" rtl="1" eaLnBrk="1" hangingPunct="1"/>
            <a:r>
              <a:rPr lang="fa-IR" altLang="en-US" sz="2800" dirty="0"/>
              <a:t>قصور عبارت است از انحراف یا تخلف از استانداردهای پذیرفته شده در نحوه ارائه خدمات بهداشتی و درمانی به نحوی که منجر به آسیب بیمار شود</a:t>
            </a:r>
          </a:p>
          <a:p>
            <a:pPr algn="just" rtl="1" eaLnBrk="1" hangingPunct="1"/>
            <a:endParaRPr lang="fa-IR" altLang="en-US" sz="2800" dirty="0"/>
          </a:p>
          <a:p>
            <a:pPr algn="r" rtl="1">
              <a:buNone/>
            </a:pPr>
            <a:r>
              <a:rPr lang="fa-IR" altLang="en-US" sz="2800" dirty="0"/>
              <a:t>1- وظیفه(</a:t>
            </a:r>
            <a:r>
              <a:rPr lang="en-US" altLang="en-US" sz="2800" dirty="0">
                <a:cs typeface="Times New Roman" pitchFamily="18" charset="0"/>
              </a:rPr>
              <a:t>duty</a:t>
            </a:r>
            <a:r>
              <a:rPr lang="fa-IR" altLang="en-US" sz="2800" dirty="0"/>
              <a:t>)</a:t>
            </a:r>
            <a:r>
              <a:rPr lang="en-US" altLang="en-US" sz="2800" dirty="0"/>
              <a:t> Did a physician-patient relationship exist</a:t>
            </a:r>
            <a:endParaRPr lang="fa-IR" altLang="en-US" sz="2800" dirty="0"/>
          </a:p>
          <a:p>
            <a:pPr algn="r" rtl="1">
              <a:buNone/>
            </a:pPr>
            <a:r>
              <a:rPr lang="fa-IR" altLang="en-US" sz="2800" dirty="0"/>
              <a:t>2-تخطی (</a:t>
            </a:r>
            <a:r>
              <a:rPr lang="en-US" altLang="en-US" sz="2800" dirty="0"/>
              <a:t>(</a:t>
            </a:r>
            <a:r>
              <a:rPr lang="en-US" altLang="en-US" sz="2800" dirty="0">
                <a:cs typeface="Times New Roman" pitchFamily="18" charset="0"/>
              </a:rPr>
              <a:t>dereliction</a:t>
            </a:r>
            <a:endParaRPr lang="fa-IR" altLang="en-US" sz="2800" dirty="0">
              <a:cs typeface="Times New Roman" pitchFamily="18" charset="0"/>
            </a:endParaRPr>
          </a:p>
          <a:p>
            <a:pPr algn="r" rtl="1">
              <a:buNone/>
            </a:pPr>
            <a:r>
              <a:rPr lang="en-US" altLang="en-US" sz="2800" dirty="0"/>
              <a:t>Did the physician fail to meet the required standard of care</a:t>
            </a:r>
          </a:p>
          <a:p>
            <a:pPr algn="r" rtl="1">
              <a:buNone/>
            </a:pPr>
            <a:r>
              <a:rPr lang="fa-IR" altLang="en-US" sz="2800" dirty="0"/>
              <a:t>3- آسیب جسمی یا روانی (</a:t>
            </a:r>
            <a:r>
              <a:rPr lang="en-US" altLang="en-US" sz="2800" dirty="0">
                <a:cs typeface="Times New Roman" pitchFamily="18" charset="0"/>
              </a:rPr>
              <a:t>damage</a:t>
            </a:r>
            <a:r>
              <a:rPr lang="fa-IR" altLang="en-US" sz="2800" dirty="0"/>
              <a:t>)</a:t>
            </a:r>
          </a:p>
          <a:p>
            <a:pPr algn="r" rtl="1">
              <a:buNone/>
            </a:pPr>
            <a:r>
              <a:rPr lang="fa-IR" altLang="en-US" sz="2800" dirty="0"/>
              <a:t>4- ارتباط علیتی بین خطا وآسیب(</a:t>
            </a:r>
            <a:r>
              <a:rPr lang="en-US" altLang="en-US" sz="2800" dirty="0"/>
              <a:t>(</a:t>
            </a:r>
            <a:r>
              <a:rPr lang="en-US" altLang="en-US" sz="2800" dirty="0">
                <a:cs typeface="Times New Roman" pitchFamily="18" charset="0"/>
              </a:rPr>
              <a:t>dependency</a:t>
            </a:r>
            <a:endParaRPr lang="en-US" altLang="en-US" sz="2800" dirty="0"/>
          </a:p>
          <a:p>
            <a:pPr algn="r" rtl="1">
              <a:buNone/>
            </a:pPr>
            <a:r>
              <a:rPr lang="en-US" altLang="en-US" sz="2800" dirty="0"/>
              <a:t>Did the physician’s breach cause the patient’s injury) </a:t>
            </a:r>
          </a:p>
          <a:p>
            <a:pPr algn="r" rtl="1" eaLnBrk="1" hangingPunct="1"/>
            <a:endParaRPr lang="en-US" altLang="en-US" sz="2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10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76866" y="609601"/>
            <a:ext cx="6798734" cy="838200"/>
          </a:xfrm>
        </p:spPr>
        <p:txBody>
          <a:bodyPr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fa-IR" sz="2800" dirty="0">
                <a:solidFill>
                  <a:schemeClr val="accent2"/>
                </a:solidFill>
              </a:rPr>
              <a:t>قصور پزشکی در قانون مجازات اسلامی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7924800" cy="4373563"/>
          </a:xfrm>
        </p:spPr>
        <p:txBody>
          <a:bodyPr>
            <a:normAutofit/>
          </a:bodyPr>
          <a:lstStyle/>
          <a:p>
            <a:pPr algn="r" eaLnBrk="1" hangingPunct="1">
              <a:buFont typeface="Wingdings" pitchFamily="18" charset="0"/>
              <a:buNone/>
            </a:pPr>
            <a:r>
              <a:rPr lang="fa-IR" altLang="en-US" sz="2800" dirty="0"/>
              <a:t>1- بی احتیاطی</a:t>
            </a:r>
          </a:p>
          <a:p>
            <a:pPr algn="r" eaLnBrk="1" hangingPunct="1">
              <a:buFont typeface="Wingdings" pitchFamily="18" charset="0"/>
              <a:buNone/>
            </a:pPr>
            <a:r>
              <a:rPr lang="fa-IR" altLang="en-US" sz="2800" dirty="0"/>
              <a:t>2- بی مبالاتی</a:t>
            </a:r>
          </a:p>
          <a:p>
            <a:pPr algn="r" eaLnBrk="1" hangingPunct="1">
              <a:buFont typeface="Wingdings" pitchFamily="18" charset="0"/>
              <a:buNone/>
            </a:pPr>
            <a:r>
              <a:rPr lang="fa-IR" altLang="en-US" sz="2800" dirty="0"/>
              <a:t>3- عدم مهارت</a:t>
            </a:r>
          </a:p>
          <a:p>
            <a:pPr algn="r" eaLnBrk="1" hangingPunct="1">
              <a:buFont typeface="Wingdings" pitchFamily="18" charset="0"/>
              <a:buNone/>
            </a:pPr>
            <a:r>
              <a:rPr lang="fa-IR" altLang="en-US" sz="2800" dirty="0"/>
              <a:t>4- عدم رعایت نظامات دولتی</a:t>
            </a:r>
          </a:p>
          <a:p>
            <a:pPr algn="r" rtl="1"/>
            <a:r>
              <a:rPr lang="fa-IR" sz="2800" dirty="0"/>
              <a:t>مرجع رسیدگی کننده به تخلفات انتظامی سازمان نظام پزشکی است</a:t>
            </a:r>
          </a:p>
          <a:p>
            <a:pPr algn="r" eaLnBrk="1" hangingPunct="1">
              <a:buFont typeface="Wingdings" pitchFamily="18" charset="0"/>
              <a:buNone/>
            </a:pPr>
            <a:endParaRPr lang="en-US" altLang="en-US" sz="2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089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/>
              <a:t>complication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  <a:defRPr/>
            </a:pPr>
            <a:r>
              <a:rPr lang="en-US" altLang="en-US" dirty="0"/>
              <a:t>A complication in </a:t>
            </a:r>
            <a:r>
              <a:rPr lang="en-US" altLang="en-US" dirty="0" err="1"/>
              <a:t>medicine,or</a:t>
            </a:r>
            <a:r>
              <a:rPr lang="en-US" altLang="en-US" dirty="0"/>
              <a:t> medical complication, is an </a:t>
            </a:r>
            <a:r>
              <a:rPr lang="en-US" altLang="en-US" dirty="0" err="1"/>
              <a:t>unfavourable</a:t>
            </a:r>
            <a:r>
              <a:rPr lang="en-US" altLang="en-US" dirty="0"/>
              <a:t> result of a disease , health </a:t>
            </a:r>
            <a:r>
              <a:rPr lang="en-US" altLang="en-US" dirty="0" err="1"/>
              <a:t>condition,or</a:t>
            </a:r>
            <a:r>
              <a:rPr lang="en-US" altLang="en-US" dirty="0"/>
              <a:t> treatment.</a:t>
            </a:r>
          </a:p>
          <a:p>
            <a:pPr marL="0" indent="0" algn="l" rtl="0">
              <a:buNone/>
              <a:defRPr/>
            </a:pPr>
            <a:r>
              <a:rPr lang="en-US" dirty="0"/>
              <a:t>Complications may adversely affect the </a:t>
            </a:r>
            <a:r>
              <a:rPr lang="en-US" dirty="0" err="1"/>
              <a:t>prognosis,or</a:t>
            </a:r>
            <a:r>
              <a:rPr lang="en-US" dirty="0"/>
              <a:t> </a:t>
            </a:r>
            <a:r>
              <a:rPr lang="en-US" dirty="0" err="1"/>
              <a:t>outcome,of</a:t>
            </a:r>
            <a:r>
              <a:rPr lang="en-US" dirty="0"/>
              <a:t> disease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278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219200"/>
            <a:ext cx="8001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2800" dirty="0">
                <a:solidFill>
                  <a:srgbClr val="000000"/>
                </a:solidFill>
                <a:latin typeface="Tahoma" pitchFamily="34" charset="0"/>
                <a:ea typeface="SimSun" pitchFamily="2" charset="-122"/>
              </a:rPr>
              <a:t>Complications can be temporally classified as;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altLang="en-US" sz="2800" dirty="0">
                <a:solidFill>
                  <a:srgbClr val="000000"/>
                </a:solidFill>
                <a:latin typeface="Tahoma" pitchFamily="34" charset="0"/>
                <a:ea typeface="SimSun" pitchFamily="2" charset="-122"/>
              </a:rPr>
              <a:t>Preoperative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altLang="en-US" sz="2800" dirty="0">
                <a:solidFill>
                  <a:srgbClr val="000000"/>
                </a:solidFill>
                <a:latin typeface="Tahoma" pitchFamily="34" charset="0"/>
                <a:ea typeface="SimSun" pitchFamily="2" charset="-122"/>
              </a:rPr>
              <a:t>operative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ea typeface="SimSun" pitchFamily="2" charset="-122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altLang="en-US" sz="2800" dirty="0">
                <a:solidFill>
                  <a:srgbClr val="000000"/>
                </a:solidFill>
                <a:latin typeface="Tahoma" pitchFamily="34" charset="0"/>
                <a:ea typeface="SimSun" pitchFamily="2" charset="-122"/>
              </a:rPr>
              <a:t> postoperative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altLang="en-US" sz="2800" dirty="0">
                <a:solidFill>
                  <a:srgbClr val="000000"/>
                </a:solidFill>
                <a:latin typeface="Tahoma" pitchFamily="34" charset="0"/>
                <a:ea typeface="SimSun" pitchFamily="2" charset="-122"/>
              </a:rPr>
              <a:t> Post-operative complications are further divided into early </a:t>
            </a:r>
            <a:r>
              <a:rPr lang="en-US" altLang="en-US" sz="2800" dirty="0" smtClean="0">
                <a:solidFill>
                  <a:srgbClr val="000000"/>
                </a:solidFill>
                <a:latin typeface="Tahoma" pitchFamily="34" charset="0"/>
                <a:ea typeface="SimSun" pitchFamily="2" charset="-122"/>
              </a:rPr>
              <a:t>or </a:t>
            </a:r>
            <a:r>
              <a:rPr lang="en-US" altLang="en-US" sz="2800" dirty="0" smtClean="0">
                <a:solidFill>
                  <a:srgbClr val="0070C0"/>
                </a:solidFill>
                <a:latin typeface="Tahoma" pitchFamily="34" charset="0"/>
                <a:ea typeface="SimSun" pitchFamily="2" charset="-122"/>
              </a:rPr>
              <a:t>late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190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0000"/>
                </a:solidFill>
                <a:ea typeface="SimSun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ea typeface="SimSun"/>
                <a:cs typeface="Times New Roman" pitchFamily="18" charset="0"/>
              </a:rPr>
              <a:t>Complications can be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1143000" y="1828800"/>
            <a:ext cx="5715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altLang="en-US" sz="2800" dirty="0">
                <a:solidFill>
                  <a:srgbClr val="000000"/>
                </a:solidFill>
                <a:ea typeface="SimSun" pitchFamily="2" charset="-122"/>
              </a:rPr>
              <a:t> expected/unexpected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altLang="en-US" sz="2800" dirty="0">
                <a:solidFill>
                  <a:srgbClr val="000000"/>
                </a:solidFill>
                <a:ea typeface="SimSun" pitchFamily="2" charset="-122"/>
              </a:rPr>
              <a:t> predicted/unpredicted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altLang="en-US" sz="2800" dirty="0">
                <a:solidFill>
                  <a:srgbClr val="000000"/>
                </a:solidFill>
                <a:ea typeface="SimSun" pitchFamily="2" charset="-122"/>
              </a:rPr>
              <a:t> avoidable/unavoidable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altLang="en-US" sz="2800" dirty="0">
                <a:solidFill>
                  <a:srgbClr val="000000"/>
                </a:solidFill>
                <a:ea typeface="SimSun" pitchFamily="2" charset="-122"/>
              </a:rPr>
              <a:t> recognized/unrecognized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41369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799" y="990600"/>
            <a:ext cx="7620001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fa-IR" sz="3200" dirty="0"/>
              <a:t>چه ارتباطی بین قصور پزشکی و عوارض وجود دارد</a:t>
            </a:r>
          </a:p>
          <a:p>
            <a:pPr algn="just" rtl="1"/>
            <a:endParaRPr lang="fa-IR" sz="3200" dirty="0"/>
          </a:p>
          <a:p>
            <a:pPr algn="just" rtl="1"/>
            <a:r>
              <a:rPr lang="fa-IR" sz="3600" dirty="0"/>
              <a:t/>
            </a:r>
            <a:br>
              <a:rPr lang="fa-IR" sz="3600" dirty="0"/>
            </a:br>
            <a:r>
              <a:rPr lang="fa-IR" sz="2800" dirty="0">
                <a:cs typeface="B Koodak" pitchFamily="2" charset="-78"/>
              </a:rPr>
              <a:t>با توجه به اينكه عوارض در جريان امور تشخيصي و درماني ناشی از اقدامات پزشک و کادر درمان بوجود مي‌آيند لذا درصورت بروز عارضه حتی اگر به طور مستقیم ناشی از اقدامات ایشان </a:t>
            </a:r>
            <a:r>
              <a:rPr lang="fa-IR" sz="2800" dirty="0"/>
              <a:t>نباشد</a:t>
            </a:r>
            <a:r>
              <a:rPr lang="fa-IR" sz="2800" dirty="0">
                <a:cs typeface="B Koodak" pitchFamily="2" charset="-78"/>
              </a:rPr>
              <a:t> مسؤلیت پی گیری ودرمان به عهده پزشک معالج و کادرمان می باشد.</a:t>
            </a:r>
            <a:endParaRPr lang="en-US" sz="2800" dirty="0">
              <a:cs typeface="B Koodak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4932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7" y="1295400"/>
            <a:ext cx="6929463" cy="36627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lvl="0" indent="-4572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3000" dirty="0">
                <a:cs typeface="B Koodak" pitchFamily="2" charset="-78"/>
              </a:rPr>
              <a:t>تشخيص صحيح و به هنگام عوارض</a:t>
            </a:r>
            <a:endParaRPr lang="en-US" sz="3000" dirty="0">
              <a:cs typeface="B Koodak" pitchFamily="2" charset="-78"/>
            </a:endParaRPr>
          </a:p>
          <a:p>
            <a:pPr marL="457200" lvl="0" indent="-4572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3000" dirty="0">
                <a:cs typeface="B Koodak" pitchFamily="2" charset="-78"/>
              </a:rPr>
              <a:t>درمان صحيح و به هنگام عوارض</a:t>
            </a:r>
            <a:endParaRPr lang="en-US" sz="3000" dirty="0">
              <a:cs typeface="B Koodak" pitchFamily="2" charset="-78"/>
            </a:endParaRPr>
          </a:p>
          <a:p>
            <a:pPr marL="457200" lvl="0" indent="-4572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3000" dirty="0">
                <a:cs typeface="B Koodak" pitchFamily="2" charset="-78"/>
              </a:rPr>
              <a:t>مشاوره و دريافت كمك به موقع</a:t>
            </a:r>
          </a:p>
          <a:p>
            <a:pPr marL="457200" lvl="0" indent="-4572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3000" dirty="0">
              <a:cs typeface="B Koodak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6444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235075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Relationship of Medical Errors to Adverse Events</a:t>
            </a:r>
          </a:p>
        </p:txBody>
      </p:sp>
      <p:grpSp>
        <p:nvGrpSpPr>
          <p:cNvPr id="11276" name="Group 12"/>
          <p:cNvGrpSpPr>
            <a:grpSpLocks/>
          </p:cNvGrpSpPr>
          <p:nvPr/>
        </p:nvGrpSpPr>
        <p:grpSpPr bwMode="auto">
          <a:xfrm>
            <a:off x="1600200" y="2514600"/>
            <a:ext cx="3429000" cy="3276600"/>
            <a:chOff x="1008" y="1584"/>
            <a:chExt cx="2160" cy="2064"/>
          </a:xfrm>
        </p:grpSpPr>
        <p:sp>
          <p:nvSpPr>
            <p:cNvPr id="29706" name="Oval 5"/>
            <p:cNvSpPr>
              <a:spLocks noChangeArrowheads="1"/>
            </p:cNvSpPr>
            <p:nvPr/>
          </p:nvSpPr>
          <p:spPr bwMode="auto">
            <a:xfrm>
              <a:off x="1008" y="1584"/>
              <a:ext cx="2160" cy="20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charset="0"/>
                <a:buChar char="•"/>
                <a:defRPr sz="2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4A6300"/>
                </a:buClr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09465"/>
                </a:buClr>
                <a:buFont typeface="Arial" charset="0"/>
                <a:buChar char="•"/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2400" b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1271" name="Text Box 7"/>
            <p:cNvSpPr txBox="1">
              <a:spLocks noChangeArrowheads="1"/>
            </p:cNvSpPr>
            <p:nvPr/>
          </p:nvSpPr>
          <p:spPr bwMode="auto">
            <a:xfrm>
              <a:off x="1440" y="2496"/>
              <a:ext cx="13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altLang="en-US" b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Medical Errors</a:t>
              </a:r>
            </a:p>
          </p:txBody>
        </p:sp>
      </p:grpSp>
      <p:grpSp>
        <p:nvGrpSpPr>
          <p:cNvPr id="11277" name="Group 13"/>
          <p:cNvGrpSpPr>
            <a:grpSpLocks/>
          </p:cNvGrpSpPr>
          <p:nvPr/>
        </p:nvGrpSpPr>
        <p:grpSpPr bwMode="auto">
          <a:xfrm>
            <a:off x="4343400" y="4876800"/>
            <a:ext cx="990600" cy="990600"/>
            <a:chOff x="2736" y="3072"/>
            <a:chExt cx="624" cy="624"/>
          </a:xfrm>
        </p:grpSpPr>
        <p:sp>
          <p:nvSpPr>
            <p:cNvPr id="29704" name="Oval 6"/>
            <p:cNvSpPr>
              <a:spLocks noChangeArrowheads="1"/>
            </p:cNvSpPr>
            <p:nvPr/>
          </p:nvSpPr>
          <p:spPr bwMode="auto">
            <a:xfrm>
              <a:off x="2736" y="3072"/>
              <a:ext cx="624" cy="6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charset="0"/>
                <a:buChar char="•"/>
                <a:defRPr sz="2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4A6300"/>
                </a:buClr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09465"/>
                </a:buClr>
                <a:buFont typeface="Arial" charset="0"/>
                <a:buChar char="•"/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2400" b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1272" name="Text Box 8"/>
            <p:cNvSpPr txBox="1">
              <a:spLocks noChangeArrowheads="1"/>
            </p:cNvSpPr>
            <p:nvPr/>
          </p:nvSpPr>
          <p:spPr bwMode="auto">
            <a:xfrm>
              <a:off x="2880" y="3264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altLang="en-US" b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AE</a:t>
              </a:r>
            </a:p>
          </p:txBody>
        </p:sp>
      </p:grpSp>
      <p:grpSp>
        <p:nvGrpSpPr>
          <p:cNvPr id="11278" name="Group 14"/>
          <p:cNvGrpSpPr>
            <a:grpSpLocks/>
          </p:cNvGrpSpPr>
          <p:nvPr/>
        </p:nvGrpSpPr>
        <p:grpSpPr bwMode="auto">
          <a:xfrm>
            <a:off x="4648200" y="4191000"/>
            <a:ext cx="3657600" cy="838200"/>
            <a:chOff x="2928" y="2640"/>
            <a:chExt cx="2304" cy="528"/>
          </a:xfrm>
        </p:grpSpPr>
        <p:sp>
          <p:nvSpPr>
            <p:cNvPr id="29702" name="Text Box 9"/>
            <p:cNvSpPr txBox="1">
              <a:spLocks noChangeArrowheads="1"/>
            </p:cNvSpPr>
            <p:nvPr/>
          </p:nvSpPr>
          <p:spPr bwMode="auto">
            <a:xfrm>
              <a:off x="3264" y="2640"/>
              <a:ext cx="19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charset="0"/>
                <a:buChar char="•"/>
                <a:defRPr sz="2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4A6300"/>
                </a:buClr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09465"/>
                </a:buClr>
                <a:buFont typeface="Arial" charset="0"/>
                <a:buChar char="•"/>
                <a:defRPr sz="16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956B43"/>
                </a:buClr>
                <a:buFont typeface="Arial" charset="0"/>
                <a:buChar char="•"/>
                <a:defRPr sz="1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en-US" altLang="en-US" sz="2400" b="0">
                  <a:solidFill>
                    <a:srgbClr val="FFFFFF"/>
                  </a:solidFill>
                  <a:latin typeface="Times New Roman" pitchFamily="18" charset="0"/>
                </a:rPr>
                <a:t>Preventable AEs</a:t>
              </a:r>
            </a:p>
          </p:txBody>
        </p:sp>
        <p:sp>
          <p:nvSpPr>
            <p:cNvPr id="29703" name="Line 11"/>
            <p:cNvSpPr>
              <a:spLocks noChangeShapeType="1"/>
            </p:cNvSpPr>
            <p:nvPr/>
          </p:nvSpPr>
          <p:spPr bwMode="auto">
            <a:xfrm flipH="1">
              <a:off x="2928" y="2880"/>
              <a:ext cx="38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154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244</TotalTime>
  <Words>555</Words>
  <Application>Microsoft Office PowerPoint</Application>
  <PresentationFormat>On-screen Show (4:3)</PresentationFormat>
  <Paragraphs>66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SimSun</vt:lpstr>
      <vt:lpstr>Arial</vt:lpstr>
      <vt:lpstr>B Koodak</vt:lpstr>
      <vt:lpstr>B Lotus</vt:lpstr>
      <vt:lpstr>Calibri</vt:lpstr>
      <vt:lpstr>Garamond</vt:lpstr>
      <vt:lpstr>Tahoma</vt:lpstr>
      <vt:lpstr>Times New Roman</vt:lpstr>
      <vt:lpstr>Wingdings</vt:lpstr>
      <vt:lpstr>Organic</vt:lpstr>
      <vt:lpstr>PowerPoint Presentation</vt:lpstr>
      <vt:lpstr>قصور چیست؟</vt:lpstr>
      <vt:lpstr>قصور پزشکی در قانون مجازات اسلامی</vt:lpstr>
      <vt:lpstr>complication</vt:lpstr>
      <vt:lpstr>PowerPoint Presentation</vt:lpstr>
      <vt:lpstr> Complications can be</vt:lpstr>
      <vt:lpstr>PowerPoint Presentation</vt:lpstr>
      <vt:lpstr>PowerPoint Presentation</vt:lpstr>
      <vt:lpstr>Relationship of Medical Errors to Adverse Events</vt:lpstr>
      <vt:lpstr>شایعترین علل شکایات مربوط به رشته زنان زایمان و نازایی</vt:lpstr>
      <vt:lpstr>عوارض شایع منجربه شکایات</vt:lpstr>
      <vt:lpstr>عوارض مربوط به حین و بعد از زایمان :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Heydari</cp:lastModifiedBy>
  <cp:revision>39</cp:revision>
  <dcterms:created xsi:type="dcterms:W3CDTF">2006-08-16T00:00:00Z</dcterms:created>
  <dcterms:modified xsi:type="dcterms:W3CDTF">2021-06-22T07:59:37Z</dcterms:modified>
</cp:coreProperties>
</file>