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5" r:id="rId4"/>
    <p:sldId id="271" r:id="rId5"/>
    <p:sldId id="270" r:id="rId6"/>
    <p:sldId id="269" r:id="rId7"/>
    <p:sldId id="268" r:id="rId8"/>
    <p:sldId id="267" r:id="rId9"/>
    <p:sldId id="266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24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FAB07-C2CE-4009-A8F8-9EDE5243B58F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9CA84-AE61-4BBA-9758-6AC7831E6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10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8A21F5F3-43DF-4E3F-8FB2-ECFF8B8C1C28}" type="slidenum">
              <a:rPr lang="en-GB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2</a:t>
            </a:fld>
            <a:endParaRPr lang="en-GB" altLang="en-US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866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2455-A8D4-4C84-823B-F954FF62ADB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69C4-EA1F-4C16-98DE-449BFBCE8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6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2455-A8D4-4C84-823B-F954FF62ADB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69C4-EA1F-4C16-98DE-449BFBCE8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4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2455-A8D4-4C84-823B-F954FF62ADB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69C4-EA1F-4C16-98DE-449BFBCE8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708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22400" y="1749631"/>
            <a:ext cx="11347200" cy="3941052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>
                <a:solidFill>
                  <a:schemeClr val="accent2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accent2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accent2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accent2"/>
                </a:solidFill>
              </a:defRPr>
            </a:lvl4pPr>
            <a:lvl5pPr>
              <a:buClr>
                <a:srgbClr val="001423"/>
              </a:buCl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22400" y="260650"/>
            <a:ext cx="11347200" cy="948461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>
            <a:extLst/>
          </p:cNvPr>
          <p:cNvSpPr>
            <a:spLocks noGrp="1"/>
          </p:cNvSpPr>
          <p:nvPr>
            <p:ph type="body" sz="quarter" idx="11"/>
          </p:nvPr>
        </p:nvSpPr>
        <p:spPr>
          <a:xfrm>
            <a:off x="434831" y="1201657"/>
            <a:ext cx="11332164" cy="378723"/>
          </a:xfrm>
        </p:spPr>
        <p:txBody>
          <a:bodyPr/>
          <a:lstStyle>
            <a:lvl1pPr marL="0" indent="0">
              <a:buNone/>
              <a:defRPr sz="213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5">
            <a:extLst/>
          </p:cNvPr>
          <p:cNvSpPr>
            <a:spLocks noGrp="1"/>
          </p:cNvSpPr>
          <p:nvPr>
            <p:ph type="body" sz="quarter" idx="10"/>
          </p:nvPr>
        </p:nvSpPr>
        <p:spPr>
          <a:xfrm>
            <a:off x="422401" y="6099934"/>
            <a:ext cx="10229556" cy="497417"/>
          </a:xfrm>
        </p:spPr>
        <p:txBody>
          <a:bodyPr anchor="b">
            <a:noAutofit/>
          </a:bodyPr>
          <a:lstStyle>
            <a:lvl1pPr marL="0" indent="0">
              <a:buNone/>
              <a:defRPr sz="1067">
                <a:solidFill>
                  <a:schemeClr val="tx1"/>
                </a:solidFill>
              </a:defRPr>
            </a:lvl1pPr>
            <a:lvl2pPr marL="721749" indent="0">
              <a:buNone/>
              <a:defRPr/>
            </a:lvl2pPr>
            <a:lvl3pPr marL="1435028" indent="0">
              <a:buNone/>
              <a:defRPr/>
            </a:lvl3pPr>
            <a:lvl4pPr marL="2154659" indent="0">
              <a:buNone/>
              <a:defRPr/>
            </a:lvl4pPr>
            <a:lvl5pPr marL="2874289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46012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2118"/>
                        <a:ext cx="2116" cy="21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/>
          <p:cNvSpPr>
            <a:spLocks noGrp="1" noChangeArrowheads="1"/>
          </p:cNvSpPr>
          <p:nvPr>
            <p:ph type="subTitle" idx="14"/>
          </p:nvPr>
        </p:nvSpPr>
        <p:spPr>
          <a:xfrm>
            <a:off x="422400" y="1209110"/>
            <a:ext cx="11347200" cy="266301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lIns="18000" anchor="ctr">
            <a:noAutofit/>
          </a:bodyPr>
          <a:lstStyle>
            <a:lvl1pPr marL="0" indent="0" algn="l">
              <a:buFontTx/>
              <a:buNone/>
              <a:defRPr sz="1867" b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22400" y="687227"/>
            <a:ext cx="11347200" cy="521883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0" name="Text Placeholder 7">
            <a:extLst/>
          </p:cNvPr>
          <p:cNvSpPr>
            <a:spLocks noGrp="1"/>
          </p:cNvSpPr>
          <p:nvPr>
            <p:ph type="body" sz="quarter" idx="13"/>
          </p:nvPr>
        </p:nvSpPr>
        <p:spPr>
          <a:xfrm>
            <a:off x="422400" y="6022611"/>
            <a:ext cx="10400499" cy="431107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933">
                <a:solidFill>
                  <a:schemeClr val="accent3"/>
                </a:solidFill>
              </a:defRPr>
            </a:lvl1pPr>
            <a:lvl2pPr>
              <a:defRPr sz="1067"/>
            </a:lvl2pPr>
            <a:lvl3pPr>
              <a:defRPr sz="1067"/>
            </a:lvl3pPr>
            <a:lvl4pPr>
              <a:defRPr sz="1067"/>
            </a:lvl4pPr>
            <a:lvl5pPr>
              <a:defRPr sz="1067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95865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2455-A8D4-4C84-823B-F954FF62ADB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69C4-EA1F-4C16-98DE-449BFBCE8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86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2455-A8D4-4C84-823B-F954FF62ADB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69C4-EA1F-4C16-98DE-449BFBCE8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46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2455-A8D4-4C84-823B-F954FF62ADB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69C4-EA1F-4C16-98DE-449BFBCE8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476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2455-A8D4-4C84-823B-F954FF62ADB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69C4-EA1F-4C16-98DE-449BFBCE8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85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2455-A8D4-4C84-823B-F954FF62ADB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69C4-EA1F-4C16-98DE-449BFBCE8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046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2455-A8D4-4C84-823B-F954FF62ADB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69C4-EA1F-4C16-98DE-449BFBCE8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76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2455-A8D4-4C84-823B-F954FF62ADB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69C4-EA1F-4C16-98DE-449BFBCE8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014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2455-A8D4-4C84-823B-F954FF62ADB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69C4-EA1F-4C16-98DE-449BFBCE8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846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72455-A8D4-4C84-823B-F954FF62ADB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569C4-EA1F-4C16-98DE-449BFBCE8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96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05840"/>
            <a:ext cx="9144000" cy="2387600"/>
          </a:xfrm>
        </p:spPr>
        <p:txBody>
          <a:bodyPr/>
          <a:lstStyle/>
          <a:p>
            <a:r>
              <a:rPr lang="en-GB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Principles of care of patients with Type </a:t>
            </a:r>
            <a:r>
              <a:rPr lang="en-GB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diabetes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Alireza Esteghamati,</a:t>
            </a:r>
          </a:p>
          <a:p>
            <a:r>
              <a:rPr lang="en-US" dirty="0" smtClean="0"/>
              <a:t>MD</a:t>
            </a:r>
          </a:p>
          <a:p>
            <a:r>
              <a:rPr lang="en-US" dirty="0" smtClean="0"/>
              <a:t>TUMS </a:t>
            </a:r>
          </a:p>
          <a:p>
            <a:r>
              <a:rPr lang="en-US" dirty="0" smtClean="0"/>
              <a:t>June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ubtitle 76"/>
          <p:cNvSpPr>
            <a:spLocks noGrp="1"/>
          </p:cNvSpPr>
          <p:nvPr>
            <p:ph type="subTitle" idx="14"/>
          </p:nvPr>
        </p:nvSpPr>
        <p:spPr>
          <a:xfrm>
            <a:off x="423334" y="1208618"/>
            <a:ext cx="11345333" cy="266700"/>
          </a:xfrm>
        </p:spPr>
        <p:txBody>
          <a:bodyPr/>
          <a:lstStyle/>
          <a:p>
            <a:pPr eaLnBrk="1" hangingPunct="1"/>
            <a:endParaRPr lang="en-US" alt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955" name="Title 1"/>
          <p:cNvSpPr>
            <a:spLocks noGrp="1"/>
          </p:cNvSpPr>
          <p:nvPr>
            <p:ph type="title"/>
          </p:nvPr>
        </p:nvSpPr>
        <p:spPr>
          <a:xfrm>
            <a:off x="423334" y="395818"/>
            <a:ext cx="11345333" cy="520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CA" altLang="en-US" sz="37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cycle for patient-centric management</a:t>
            </a:r>
            <a:endParaRPr lang="en-US" altLang="en-US" sz="37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956" name="Text Placeholder 75"/>
          <p:cNvSpPr>
            <a:spLocks noGrp="1"/>
          </p:cNvSpPr>
          <p:nvPr>
            <p:ph type="body" sz="quarter" idx="13"/>
          </p:nvPr>
        </p:nvSpPr>
        <p:spPr>
          <a:xfrm>
            <a:off x="412751" y="6278034"/>
            <a:ext cx="10401300" cy="429684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ASCVD, atherosclerotic cardiovascular disease; BP, blood pressure; CKD, chronic kidney disease; DSMES, diabetes self-management education and support; HbA</a:t>
            </a:r>
            <a:r>
              <a:rPr lang="en-GB" altLang="en-US" baseline="-25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1c</a:t>
            </a:r>
            <a:r>
              <a:rPr lang="en-GB" alt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glycosylated haemoglobin; HF, heart failure; SMART, specific, measurable, achievable, realistic, time-limited; SMBG, self-measured blood glucose</a:t>
            </a:r>
          </a:p>
        </p:txBody>
      </p:sp>
      <p:grpSp>
        <p:nvGrpSpPr>
          <p:cNvPr id="125957" name="Group 4"/>
          <p:cNvGrpSpPr>
            <a:grpSpLocks/>
          </p:cNvGrpSpPr>
          <p:nvPr/>
        </p:nvGrpSpPr>
        <p:grpSpPr bwMode="auto">
          <a:xfrm>
            <a:off x="4328584" y="1604434"/>
            <a:ext cx="3158067" cy="3547533"/>
            <a:chOff x="3246005" y="1202692"/>
            <a:chExt cx="2368446" cy="2661764"/>
          </a:xfrm>
        </p:grpSpPr>
        <p:grpSp>
          <p:nvGrpSpPr>
            <p:cNvPr id="125969" name="Group 6"/>
            <p:cNvGrpSpPr>
              <a:grpSpLocks/>
            </p:cNvGrpSpPr>
            <p:nvPr/>
          </p:nvGrpSpPr>
          <p:grpSpPr bwMode="auto">
            <a:xfrm>
              <a:off x="3253508" y="1499770"/>
              <a:ext cx="2360943" cy="2364686"/>
              <a:chOff x="11626411" y="923573"/>
              <a:chExt cx="2360943" cy="2364686"/>
            </a:xfrm>
          </p:grpSpPr>
          <p:grpSp>
            <p:nvGrpSpPr>
              <p:cNvPr id="125978" name="Group 15"/>
              <p:cNvGrpSpPr>
                <a:grpSpLocks/>
              </p:cNvGrpSpPr>
              <p:nvPr/>
            </p:nvGrpSpPr>
            <p:grpSpPr bwMode="auto">
              <a:xfrm rot="-6396329">
                <a:off x="11629800" y="938725"/>
                <a:ext cx="2352303" cy="2322000"/>
                <a:chOff x="11660477" y="950134"/>
                <a:chExt cx="2352303" cy="2322000"/>
              </a:xfrm>
            </p:grpSpPr>
            <p:sp>
              <p:nvSpPr>
                <p:cNvPr id="47" name="Block Arc 46">
                  <a:extLst/>
                </p:cNvPr>
                <p:cNvSpPr/>
                <p:nvPr/>
              </p:nvSpPr>
              <p:spPr>
                <a:xfrm>
                  <a:off x="11700506" y="963510"/>
                  <a:ext cx="2317133" cy="2279550"/>
                </a:xfrm>
                <a:prstGeom prst="blockArc">
                  <a:avLst>
                    <a:gd name="adj1" fmla="val 18859577"/>
                    <a:gd name="adj2" fmla="val 63781"/>
                    <a:gd name="adj3" fmla="val 11381"/>
                  </a:avLst>
                </a:prstGeom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09585">
                    <a:defRPr/>
                  </a:pPr>
                  <a:endParaRPr lang="en-GB" sz="2400">
                    <a:solidFill>
                      <a:srgbClr val="001965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26010" name="Group 47"/>
                <p:cNvGrpSpPr>
                  <a:grpSpLocks/>
                </p:cNvGrpSpPr>
                <p:nvPr/>
              </p:nvGrpSpPr>
              <p:grpSpPr bwMode="auto">
                <a:xfrm>
                  <a:off x="13714900" y="2113727"/>
                  <a:ext cx="297880" cy="253570"/>
                  <a:chOff x="13714900" y="2063386"/>
                  <a:chExt cx="297880" cy="253570"/>
                </a:xfrm>
              </p:grpSpPr>
              <p:sp>
                <p:nvSpPr>
                  <p:cNvPr id="49" name="Isosceles Triangle 48">
                    <a:extLst/>
                  </p:cNvPr>
                  <p:cNvSpPr/>
                  <p:nvPr/>
                </p:nvSpPr>
                <p:spPr>
                  <a:xfrm rot="10800000">
                    <a:off x="13746915" y="2105428"/>
                    <a:ext cx="290634" cy="134932"/>
                  </a:xfrm>
                  <a:prstGeom prst="triangle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50" name="Rectangle 49">
                    <a:extLst/>
                  </p:cNvPr>
                  <p:cNvSpPr/>
                  <p:nvPr/>
                </p:nvSpPr>
                <p:spPr>
                  <a:xfrm>
                    <a:off x="13748486" y="2030619"/>
                    <a:ext cx="327162" cy="79372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51" name="Isosceles Triangle 50">
                    <a:extLst/>
                  </p:cNvPr>
                  <p:cNvSpPr/>
                  <p:nvPr/>
                </p:nvSpPr>
                <p:spPr>
                  <a:xfrm rot="10800000">
                    <a:off x="13759274" y="2039400"/>
                    <a:ext cx="290635" cy="128582"/>
                  </a:xfrm>
                  <a:prstGeom prst="triangle">
                    <a:avLst/>
                  </a:prstGeom>
                  <a:solidFill>
                    <a:schemeClr val="accent5"/>
                  </a:solidFill>
                  <a:ln w="9525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125979" name="Group 16"/>
              <p:cNvGrpSpPr>
                <a:grpSpLocks/>
              </p:cNvGrpSpPr>
              <p:nvPr/>
            </p:nvGrpSpPr>
            <p:grpSpPr bwMode="auto">
              <a:xfrm rot="-9406315">
                <a:off x="11652161" y="953925"/>
                <a:ext cx="2320584" cy="2322000"/>
                <a:chOff x="11660477" y="950134"/>
                <a:chExt cx="2320584" cy="2322000"/>
              </a:xfrm>
            </p:grpSpPr>
            <p:sp>
              <p:nvSpPr>
                <p:cNvPr id="42" name="Block Arc 41">
                  <a:extLst/>
                </p:cNvPr>
                <p:cNvSpPr/>
                <p:nvPr/>
              </p:nvSpPr>
              <p:spPr>
                <a:xfrm>
                  <a:off x="11660297" y="950559"/>
                  <a:ext cx="2320823" cy="2321897"/>
                </a:xfrm>
                <a:prstGeom prst="blockArc">
                  <a:avLst>
                    <a:gd name="adj1" fmla="val 18859577"/>
                    <a:gd name="adj2" fmla="val 63781"/>
                    <a:gd name="adj3" fmla="val 11381"/>
                  </a:avLst>
                </a:prstGeom>
                <a:solidFill>
                  <a:srgbClr val="EAAB00"/>
                </a:solidFill>
                <a:ln w="9525">
                  <a:solidFill>
                    <a:srgbClr val="EAAB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09585">
                    <a:defRPr/>
                  </a:pPr>
                  <a:endParaRPr lang="en-GB" sz="2400">
                    <a:solidFill>
                      <a:srgbClr val="001965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26005" name="Group 42"/>
                <p:cNvGrpSpPr>
                  <a:grpSpLocks/>
                </p:cNvGrpSpPr>
                <p:nvPr/>
              </p:nvGrpSpPr>
              <p:grpSpPr bwMode="auto">
                <a:xfrm>
                  <a:off x="13683917" y="2113728"/>
                  <a:ext cx="297144" cy="253569"/>
                  <a:chOff x="13683917" y="2063387"/>
                  <a:chExt cx="297144" cy="253569"/>
                </a:xfrm>
              </p:grpSpPr>
              <p:sp>
                <p:nvSpPr>
                  <p:cNvPr id="44" name="Isosceles Triangle 43">
                    <a:extLst/>
                  </p:cNvPr>
                  <p:cNvSpPr/>
                  <p:nvPr/>
                </p:nvSpPr>
                <p:spPr>
                  <a:xfrm rot="10800000">
                    <a:off x="13797051" y="2215697"/>
                    <a:ext cx="260339" cy="130229"/>
                  </a:xfrm>
                  <a:prstGeom prst="triangle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5" name="Rectangle 44">
                    <a:extLst/>
                  </p:cNvPr>
                  <p:cNvSpPr/>
                  <p:nvPr/>
                </p:nvSpPr>
                <p:spPr>
                  <a:xfrm>
                    <a:off x="13778840" y="2126129"/>
                    <a:ext cx="276213" cy="76232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6" name="Isosceles Triangle 45">
                    <a:extLst/>
                  </p:cNvPr>
                  <p:cNvSpPr/>
                  <p:nvPr/>
                </p:nvSpPr>
                <p:spPr>
                  <a:xfrm rot="10800000">
                    <a:off x="13800395" y="2136404"/>
                    <a:ext cx="253989" cy="136582"/>
                  </a:xfrm>
                  <a:prstGeom prst="triangle">
                    <a:avLst/>
                  </a:prstGeom>
                  <a:solidFill>
                    <a:srgbClr val="EAAB00"/>
                  </a:solidFill>
                  <a:ln w="9525">
                    <a:solidFill>
                      <a:srgbClr val="EAAB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125980" name="Group 17"/>
              <p:cNvGrpSpPr>
                <a:grpSpLocks/>
              </p:cNvGrpSpPr>
              <p:nvPr/>
            </p:nvGrpSpPr>
            <p:grpSpPr bwMode="auto">
              <a:xfrm rot="9143393">
                <a:off x="11626411" y="952787"/>
                <a:ext cx="2347891" cy="2322000"/>
                <a:chOff x="11660477" y="950134"/>
                <a:chExt cx="2347891" cy="2322000"/>
              </a:xfrm>
            </p:grpSpPr>
            <p:sp>
              <p:nvSpPr>
                <p:cNvPr id="37" name="Block Arc 36">
                  <a:extLst/>
                </p:cNvPr>
                <p:cNvSpPr/>
                <p:nvPr/>
              </p:nvSpPr>
              <p:spPr>
                <a:xfrm>
                  <a:off x="11640726" y="933479"/>
                  <a:ext cx="2320823" cy="2347308"/>
                </a:xfrm>
                <a:prstGeom prst="blockArc">
                  <a:avLst>
                    <a:gd name="adj1" fmla="val 18859577"/>
                    <a:gd name="adj2" fmla="val 63781"/>
                    <a:gd name="adj3" fmla="val 11381"/>
                  </a:avLst>
                </a:prstGeom>
                <a:solidFill>
                  <a:srgbClr val="C9DD03"/>
                </a:solidFill>
                <a:ln w="9525">
                  <a:solidFill>
                    <a:srgbClr val="C9DD0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09585">
                    <a:defRPr/>
                  </a:pPr>
                  <a:endParaRPr lang="en-GB" sz="2400">
                    <a:solidFill>
                      <a:srgbClr val="001965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26000" name="Group 37"/>
                <p:cNvGrpSpPr>
                  <a:grpSpLocks/>
                </p:cNvGrpSpPr>
                <p:nvPr/>
              </p:nvGrpSpPr>
              <p:grpSpPr bwMode="auto">
                <a:xfrm>
                  <a:off x="13688625" y="2113728"/>
                  <a:ext cx="319743" cy="253569"/>
                  <a:chOff x="13688625" y="2063387"/>
                  <a:chExt cx="319743" cy="253569"/>
                </a:xfrm>
              </p:grpSpPr>
              <p:sp>
                <p:nvSpPr>
                  <p:cNvPr id="39" name="Isosceles Triangle 38">
                    <a:extLst/>
                  </p:cNvPr>
                  <p:cNvSpPr/>
                  <p:nvPr/>
                </p:nvSpPr>
                <p:spPr>
                  <a:xfrm rot="10800000">
                    <a:off x="13716148" y="2158110"/>
                    <a:ext cx="265101" cy="158816"/>
                  </a:xfrm>
                  <a:prstGeom prst="triangle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0" name="Rectangle 39">
                    <a:extLst/>
                  </p:cNvPr>
                  <p:cNvSpPr/>
                  <p:nvPr/>
                </p:nvSpPr>
                <p:spPr>
                  <a:xfrm>
                    <a:off x="13689350" y="2062720"/>
                    <a:ext cx="319074" cy="95290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1" name="Isosceles Triangle 40">
                    <a:extLst/>
                  </p:cNvPr>
                  <p:cNvSpPr/>
                  <p:nvPr/>
                </p:nvSpPr>
                <p:spPr>
                  <a:xfrm rot="10800000">
                    <a:off x="13717897" y="2062242"/>
                    <a:ext cx="265100" cy="158816"/>
                  </a:xfrm>
                  <a:prstGeom prst="triangle">
                    <a:avLst/>
                  </a:prstGeom>
                  <a:solidFill>
                    <a:srgbClr val="C9DD03"/>
                  </a:solidFill>
                  <a:ln w="9525">
                    <a:solidFill>
                      <a:srgbClr val="C9DD0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125981" name="Group 18"/>
              <p:cNvGrpSpPr>
                <a:grpSpLocks/>
              </p:cNvGrpSpPr>
              <p:nvPr/>
            </p:nvGrpSpPr>
            <p:grpSpPr bwMode="auto">
              <a:xfrm rot="6153768">
                <a:off x="11648825" y="957839"/>
                <a:ext cx="2338841" cy="2322000"/>
                <a:chOff x="11660477" y="950134"/>
                <a:chExt cx="2338841" cy="2322000"/>
              </a:xfrm>
            </p:grpSpPr>
            <p:sp>
              <p:nvSpPr>
                <p:cNvPr id="32" name="Block Arc 31">
                  <a:extLst/>
                </p:cNvPr>
                <p:cNvSpPr/>
                <p:nvPr/>
              </p:nvSpPr>
              <p:spPr>
                <a:xfrm>
                  <a:off x="11659829" y="950368"/>
                  <a:ext cx="2321897" cy="2322411"/>
                </a:xfrm>
                <a:prstGeom prst="blockArc">
                  <a:avLst>
                    <a:gd name="adj1" fmla="val 18859577"/>
                    <a:gd name="adj2" fmla="val 63781"/>
                    <a:gd name="adj3" fmla="val 11381"/>
                  </a:avLst>
                </a:prstGeom>
                <a:solidFill>
                  <a:srgbClr val="3F9C35"/>
                </a:solidFill>
                <a:ln w="9525">
                  <a:solidFill>
                    <a:srgbClr val="3F9C3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09585">
                    <a:defRPr/>
                  </a:pPr>
                  <a:endParaRPr lang="en-GB" sz="2400">
                    <a:solidFill>
                      <a:srgbClr val="001965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25995" name="Group 32"/>
                <p:cNvGrpSpPr>
                  <a:grpSpLocks/>
                </p:cNvGrpSpPr>
                <p:nvPr/>
              </p:nvGrpSpPr>
              <p:grpSpPr bwMode="auto">
                <a:xfrm>
                  <a:off x="13689553" y="2113727"/>
                  <a:ext cx="309765" cy="253570"/>
                  <a:chOff x="13689553" y="2063386"/>
                  <a:chExt cx="309765" cy="253570"/>
                </a:xfrm>
              </p:grpSpPr>
              <p:sp>
                <p:nvSpPr>
                  <p:cNvPr id="34" name="Isosceles Triangle 33">
                    <a:extLst/>
                  </p:cNvPr>
                  <p:cNvSpPr/>
                  <p:nvPr/>
                </p:nvSpPr>
                <p:spPr>
                  <a:xfrm rot="10800000">
                    <a:off x="13714495" y="2158857"/>
                    <a:ext cx="266812" cy="158743"/>
                  </a:xfrm>
                  <a:prstGeom prst="triangle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5" name="Rectangle 34">
                    <a:extLst/>
                  </p:cNvPr>
                  <p:cNvSpPr/>
                  <p:nvPr/>
                </p:nvSpPr>
                <p:spPr>
                  <a:xfrm>
                    <a:off x="13655538" y="2106259"/>
                    <a:ext cx="309693" cy="9524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6" name="Isosceles Triangle 35">
                    <a:extLst/>
                  </p:cNvPr>
                  <p:cNvSpPr/>
                  <p:nvPr/>
                </p:nvSpPr>
                <p:spPr>
                  <a:xfrm rot="10800000">
                    <a:off x="13705683" y="2082931"/>
                    <a:ext cx="265224" cy="158743"/>
                  </a:xfrm>
                  <a:prstGeom prst="triangle">
                    <a:avLst/>
                  </a:prstGeom>
                  <a:solidFill>
                    <a:srgbClr val="3F9C35"/>
                  </a:solidFill>
                  <a:ln w="9525">
                    <a:solidFill>
                      <a:srgbClr val="3F9C3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125982" name="Group 19"/>
              <p:cNvGrpSpPr>
                <a:grpSpLocks/>
              </p:cNvGrpSpPr>
              <p:nvPr/>
            </p:nvGrpSpPr>
            <p:grpSpPr bwMode="auto">
              <a:xfrm rot="3153302">
                <a:off x="11655993" y="954453"/>
                <a:ext cx="2340721" cy="2322000"/>
                <a:chOff x="11660477" y="950134"/>
                <a:chExt cx="2340721" cy="2322000"/>
              </a:xfrm>
            </p:grpSpPr>
            <p:sp>
              <p:nvSpPr>
                <p:cNvPr id="27" name="Block Arc 26">
                  <a:extLst/>
                </p:cNvPr>
                <p:cNvSpPr/>
                <p:nvPr/>
              </p:nvSpPr>
              <p:spPr>
                <a:xfrm>
                  <a:off x="11646931" y="1003660"/>
                  <a:ext cx="2261547" cy="2262088"/>
                </a:xfrm>
                <a:prstGeom prst="blockArc">
                  <a:avLst>
                    <a:gd name="adj1" fmla="val 18716695"/>
                    <a:gd name="adj2" fmla="val 63781"/>
                    <a:gd name="adj3" fmla="val 11381"/>
                  </a:avLst>
                </a:prstGeom>
                <a:solidFill>
                  <a:srgbClr val="007C92"/>
                </a:solidFill>
                <a:ln w="9525">
                  <a:solidFill>
                    <a:srgbClr val="007C9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09585">
                    <a:defRPr/>
                  </a:pPr>
                  <a:endParaRPr lang="en-GB" sz="2400">
                    <a:solidFill>
                      <a:srgbClr val="001965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25990" name="Group 27"/>
                <p:cNvGrpSpPr>
                  <a:grpSpLocks/>
                </p:cNvGrpSpPr>
                <p:nvPr/>
              </p:nvGrpSpPr>
              <p:grpSpPr bwMode="auto">
                <a:xfrm>
                  <a:off x="13692817" y="2113727"/>
                  <a:ext cx="308381" cy="253570"/>
                  <a:chOff x="13692817" y="2063386"/>
                  <a:chExt cx="308381" cy="253570"/>
                </a:xfrm>
              </p:grpSpPr>
              <p:sp>
                <p:nvSpPr>
                  <p:cNvPr id="29" name="Isosceles Triangle 28">
                    <a:extLst/>
                  </p:cNvPr>
                  <p:cNvSpPr/>
                  <p:nvPr/>
                </p:nvSpPr>
                <p:spPr>
                  <a:xfrm rot="10800000">
                    <a:off x="13600609" y="2211898"/>
                    <a:ext cx="263635" cy="150806"/>
                  </a:xfrm>
                  <a:prstGeom prst="triangle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0" name="Rectangle 29">
                    <a:extLst/>
                  </p:cNvPr>
                  <p:cNvSpPr/>
                  <p:nvPr/>
                </p:nvSpPr>
                <p:spPr>
                  <a:xfrm>
                    <a:off x="13612409" y="2112525"/>
                    <a:ext cx="304928" cy="87309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" name="Isosceles Triangle 30">
                    <a:extLst/>
                  </p:cNvPr>
                  <p:cNvSpPr/>
                  <p:nvPr/>
                </p:nvSpPr>
                <p:spPr>
                  <a:xfrm rot="10800000">
                    <a:off x="13624648" y="2116054"/>
                    <a:ext cx="255695" cy="141281"/>
                  </a:xfrm>
                  <a:prstGeom prst="triangle">
                    <a:avLst/>
                  </a:prstGeom>
                  <a:solidFill>
                    <a:srgbClr val="007C92"/>
                  </a:solidFill>
                  <a:ln w="9525">
                    <a:solidFill>
                      <a:srgbClr val="007C9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125983" name="Group 20"/>
              <p:cNvGrpSpPr>
                <a:grpSpLocks/>
              </p:cNvGrpSpPr>
              <p:nvPr/>
            </p:nvGrpSpPr>
            <p:grpSpPr bwMode="auto">
              <a:xfrm>
                <a:off x="11660477" y="950134"/>
                <a:ext cx="2320583" cy="2322000"/>
                <a:chOff x="11660477" y="950134"/>
                <a:chExt cx="2320583" cy="2322000"/>
              </a:xfrm>
            </p:grpSpPr>
            <p:sp>
              <p:nvSpPr>
                <p:cNvPr id="22" name="Block Arc 21">
                  <a:extLst/>
                </p:cNvPr>
                <p:cNvSpPr/>
                <p:nvPr/>
              </p:nvSpPr>
              <p:spPr>
                <a:xfrm>
                  <a:off x="11660181" y="950480"/>
                  <a:ext cx="2320823" cy="2321897"/>
                </a:xfrm>
                <a:prstGeom prst="blockArc">
                  <a:avLst>
                    <a:gd name="adj1" fmla="val 19065606"/>
                    <a:gd name="adj2" fmla="val 63781"/>
                    <a:gd name="adj3" fmla="val 11381"/>
                  </a:avLst>
                </a:prstGeom>
                <a:ln w="9525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09585">
                    <a:defRPr/>
                  </a:pPr>
                  <a:endParaRPr lang="en-GB" sz="2400">
                    <a:solidFill>
                      <a:srgbClr val="001965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25985" name="Group 22"/>
                <p:cNvGrpSpPr>
                  <a:grpSpLocks/>
                </p:cNvGrpSpPr>
                <p:nvPr/>
              </p:nvGrpSpPr>
              <p:grpSpPr bwMode="auto">
                <a:xfrm>
                  <a:off x="13678818" y="2113727"/>
                  <a:ext cx="302242" cy="253570"/>
                  <a:chOff x="13678818" y="2063386"/>
                  <a:chExt cx="302242" cy="253570"/>
                </a:xfrm>
              </p:grpSpPr>
              <p:sp>
                <p:nvSpPr>
                  <p:cNvPr id="24" name="Isosceles Triangle 23">
                    <a:extLst/>
                  </p:cNvPr>
                  <p:cNvSpPr/>
                  <p:nvPr/>
                </p:nvSpPr>
                <p:spPr>
                  <a:xfrm rot="10800000">
                    <a:off x="13715902" y="2157966"/>
                    <a:ext cx="265102" cy="158816"/>
                  </a:xfrm>
                  <a:prstGeom prst="triangle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5" name="Rectangle 24">
                    <a:extLst/>
                  </p:cNvPr>
                  <p:cNvSpPr/>
                  <p:nvPr/>
                </p:nvSpPr>
                <p:spPr>
                  <a:xfrm>
                    <a:off x="13679392" y="2084910"/>
                    <a:ext cx="301612" cy="74644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" name="Isosceles Triangle 25">
                    <a:extLst/>
                  </p:cNvPr>
                  <p:cNvSpPr/>
                  <p:nvPr/>
                </p:nvSpPr>
                <p:spPr>
                  <a:xfrm rot="10800000">
                    <a:off x="13715902" y="2084910"/>
                    <a:ext cx="265102" cy="138171"/>
                  </a:xfrm>
                  <a:prstGeom prst="triangle">
                    <a:avLst/>
                  </a:prstGeom>
                  <a:ln w="9525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  <p:grpSp>
          <p:nvGrpSpPr>
            <p:cNvPr id="125970" name="Group 7"/>
            <p:cNvGrpSpPr>
              <a:grpSpLocks/>
            </p:cNvGrpSpPr>
            <p:nvPr/>
          </p:nvGrpSpPr>
          <p:grpSpPr bwMode="auto">
            <a:xfrm>
              <a:off x="3246005" y="1202692"/>
              <a:ext cx="2352303" cy="2606451"/>
              <a:chOff x="3246005" y="1080772"/>
              <a:chExt cx="2352303" cy="2606451"/>
            </a:xfrm>
          </p:grpSpPr>
          <p:grpSp>
            <p:nvGrpSpPr>
              <p:cNvPr id="125971" name="Group 8"/>
              <p:cNvGrpSpPr>
                <a:grpSpLocks/>
              </p:cNvGrpSpPr>
              <p:nvPr/>
            </p:nvGrpSpPr>
            <p:grpSpPr bwMode="auto">
              <a:xfrm rot="-2616668">
                <a:off x="3246005" y="1365223"/>
                <a:ext cx="2352303" cy="2322000"/>
                <a:chOff x="11660477" y="950134"/>
                <a:chExt cx="2352303" cy="2322000"/>
              </a:xfrm>
            </p:grpSpPr>
            <p:sp>
              <p:nvSpPr>
                <p:cNvPr id="11" name="Block Arc 10">
                  <a:extLst/>
                </p:cNvPr>
                <p:cNvSpPr/>
                <p:nvPr/>
              </p:nvSpPr>
              <p:spPr>
                <a:xfrm>
                  <a:off x="11660702" y="948254"/>
                  <a:ext cx="2320823" cy="2321897"/>
                </a:xfrm>
                <a:prstGeom prst="blockArc">
                  <a:avLst>
                    <a:gd name="adj1" fmla="val 19132928"/>
                    <a:gd name="adj2" fmla="val 12124"/>
                    <a:gd name="adj3" fmla="val 11402"/>
                  </a:avLst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09585">
                    <a:defRPr/>
                  </a:pPr>
                  <a:endParaRPr lang="en-GB" sz="2400">
                    <a:solidFill>
                      <a:srgbClr val="001965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25974" name="Group 11"/>
                <p:cNvGrpSpPr>
                  <a:grpSpLocks/>
                </p:cNvGrpSpPr>
                <p:nvPr/>
              </p:nvGrpSpPr>
              <p:grpSpPr bwMode="auto">
                <a:xfrm>
                  <a:off x="13714900" y="2113727"/>
                  <a:ext cx="297880" cy="253570"/>
                  <a:chOff x="13714900" y="2063386"/>
                  <a:chExt cx="297880" cy="253570"/>
                </a:xfrm>
              </p:grpSpPr>
              <p:sp>
                <p:nvSpPr>
                  <p:cNvPr id="13" name="Isosceles Triangle 12">
                    <a:extLst/>
                  </p:cNvPr>
                  <p:cNvSpPr/>
                  <p:nvPr/>
                </p:nvSpPr>
                <p:spPr>
                  <a:xfrm rot="10800000">
                    <a:off x="13721277" y="2125443"/>
                    <a:ext cx="285738" cy="139758"/>
                  </a:xfrm>
                  <a:prstGeom prst="triangle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" name="Rectangle 13">
                    <a:extLst/>
                  </p:cNvPr>
                  <p:cNvSpPr/>
                  <p:nvPr/>
                </p:nvSpPr>
                <p:spPr>
                  <a:xfrm>
                    <a:off x="13721020" y="2037985"/>
                    <a:ext cx="314311" cy="82585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5" name="Isosceles Triangle 14">
                    <a:extLst/>
                  </p:cNvPr>
                  <p:cNvSpPr/>
                  <p:nvPr/>
                </p:nvSpPr>
                <p:spPr>
                  <a:xfrm rot="10800000">
                    <a:off x="13714935" y="2063501"/>
                    <a:ext cx="266688" cy="158816"/>
                  </a:xfrm>
                  <a:prstGeom prst="triangl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09585">
                      <a:defRPr/>
                    </a:pPr>
                    <a:endParaRPr lang="en-GB" sz="2400">
                      <a:solidFill>
                        <a:srgbClr val="FFFF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sp>
            <p:nvSpPr>
              <p:cNvPr id="10" name="Rectangle 9">
                <a:extLst/>
              </p:cNvPr>
              <p:cNvSpPr/>
              <p:nvPr/>
            </p:nvSpPr>
            <p:spPr>
              <a:xfrm>
                <a:off x="4490551" y="1080772"/>
                <a:ext cx="266688" cy="56221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09585">
                  <a:defRPr/>
                </a:pPr>
                <a:endParaRPr lang="en-GB" sz="240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25958" name="Text Placeholder 2"/>
          <p:cNvSpPr txBox="1">
            <a:spLocks/>
          </p:cNvSpPr>
          <p:nvPr/>
        </p:nvSpPr>
        <p:spPr bwMode="auto">
          <a:xfrm>
            <a:off x="423333" y="6021917"/>
            <a:ext cx="10399184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63525" indent="-263525" defTabSz="912813">
              <a:spcBef>
                <a:spcPct val="20000"/>
              </a:spcBef>
              <a:buClr>
                <a:schemeClr val="accent1"/>
              </a:buClr>
              <a:buFont typeface="Verdana" panose="020B0604030504040204" pitchFamily="34" charset="0"/>
              <a:buChar char="•"/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534988" indent="-269875" defTabSz="912813">
              <a:spcBef>
                <a:spcPct val="20000"/>
              </a:spcBef>
              <a:buClr>
                <a:schemeClr val="tx2"/>
              </a:buClr>
              <a:buFont typeface="Verdana" panose="020B0604030504040204" pitchFamily="34" charset="0"/>
              <a:buChar char="•"/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806450" indent="-269875" defTabSz="912813">
              <a:spcBef>
                <a:spcPct val="20000"/>
              </a:spcBef>
              <a:buClr>
                <a:srgbClr val="E64A0E"/>
              </a:buClr>
              <a:buFont typeface="Verdana" panose="020B0604030504040204" pitchFamily="34" charset="0"/>
              <a:buChar char="•"/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984250" indent="-176213" defTabSz="912813">
              <a:spcBef>
                <a:spcPct val="20000"/>
              </a:spcBef>
              <a:buClr>
                <a:srgbClr val="82786F"/>
              </a:buClr>
              <a:buFont typeface="Verdana" panose="020B0604030504040204" pitchFamily="34" charset="0"/>
              <a:buChar char="•"/>
              <a:defRPr sz="12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1255713" indent="-182563" defTabSz="912813">
              <a:spcBef>
                <a:spcPct val="20000"/>
              </a:spcBef>
              <a:buClr>
                <a:srgbClr val="001423"/>
              </a:buClr>
              <a:buFont typeface="Verdana" panose="020B0604030504040204" pitchFamily="34" charset="0"/>
              <a:buChar char="•"/>
              <a:defRPr sz="11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1712913" indent="-182563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1423"/>
              </a:buClr>
              <a:buFont typeface="Verdana" panose="020B0604030504040204" pitchFamily="34" charset="0"/>
              <a:buChar char="•"/>
              <a:defRPr sz="11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170113" indent="-182563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1423"/>
              </a:buClr>
              <a:buFont typeface="Verdana" panose="020B0604030504040204" pitchFamily="34" charset="0"/>
              <a:buChar char="•"/>
              <a:defRPr sz="11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2627313" indent="-182563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1423"/>
              </a:buClr>
              <a:buFont typeface="Verdana" panose="020B0604030504040204" pitchFamily="34" charset="0"/>
              <a:buChar char="•"/>
              <a:defRPr sz="11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084513" indent="-182563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1423"/>
              </a:buClr>
              <a:buFont typeface="Verdana" panose="020B0604030504040204" pitchFamily="34" charset="0"/>
              <a:buChar char="•"/>
              <a:defRPr sz="11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Clr>
                <a:srgbClr val="009FDA"/>
              </a:buClr>
            </a:pPr>
            <a:endParaRPr lang="en-GB" altLang="en-US" sz="933">
              <a:solidFill>
                <a:srgbClr val="0019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: Rounded Corners 56">
            <a:extLst/>
          </p:cNvPr>
          <p:cNvSpPr/>
          <p:nvPr/>
        </p:nvSpPr>
        <p:spPr>
          <a:xfrm>
            <a:off x="7996767" y="4758267"/>
            <a:ext cx="3989917" cy="1409700"/>
          </a:xfrm>
          <a:prstGeom prst="roundRect">
            <a:avLst>
              <a:gd name="adj" fmla="val 13941"/>
            </a:avLst>
          </a:prstGeom>
          <a:solidFill>
            <a:schemeClr val="bg1"/>
          </a:solidFill>
          <a:ln w="28575">
            <a:solidFill>
              <a:srgbClr val="007C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defRPr/>
            </a:pPr>
            <a:r>
              <a:rPr lang="en-GB" sz="1467" b="1" dirty="0">
                <a:solidFill>
                  <a:srgbClr val="0019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SHARED DECISION MAKING TO CREATE A MANAGEMENT PLAN</a:t>
            </a:r>
          </a:p>
        </p:txBody>
      </p:sp>
      <p:sp>
        <p:nvSpPr>
          <p:cNvPr id="59" name="Rectangle: Rounded Corners 58">
            <a:extLst/>
          </p:cNvPr>
          <p:cNvSpPr/>
          <p:nvPr/>
        </p:nvSpPr>
        <p:spPr>
          <a:xfrm>
            <a:off x="4607985" y="5228167"/>
            <a:ext cx="2874433" cy="10668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F9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defRPr/>
            </a:pPr>
            <a:r>
              <a:rPr lang="en-GB" sz="1400" b="1" dirty="0">
                <a:solidFill>
                  <a:srgbClr val="0019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AGREE MANAGEMENT PLAN AND SET SMART GOALS</a:t>
            </a:r>
          </a:p>
        </p:txBody>
      </p:sp>
      <p:sp>
        <p:nvSpPr>
          <p:cNvPr id="62" name="Rectangle: Rounded Corners 61">
            <a:extLst/>
          </p:cNvPr>
          <p:cNvSpPr/>
          <p:nvPr/>
        </p:nvSpPr>
        <p:spPr>
          <a:xfrm>
            <a:off x="389467" y="3335868"/>
            <a:ext cx="3776133" cy="124883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A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defRPr/>
            </a:pPr>
            <a:r>
              <a:rPr lang="en-GB" sz="1400" b="1" dirty="0">
                <a:solidFill>
                  <a:srgbClr val="0019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ONGOING MONITORING AND SUPPORT</a:t>
            </a:r>
          </a:p>
        </p:txBody>
      </p:sp>
      <p:sp>
        <p:nvSpPr>
          <p:cNvPr id="64" name="Rectangle: Rounded Corners 63">
            <a:extLst/>
          </p:cNvPr>
          <p:cNvSpPr/>
          <p:nvPr/>
        </p:nvSpPr>
        <p:spPr>
          <a:xfrm>
            <a:off x="359834" y="1888067"/>
            <a:ext cx="3833284" cy="123825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defRPr/>
            </a:pPr>
            <a:r>
              <a:rPr lang="en-GB" sz="1467" b="1" dirty="0">
                <a:solidFill>
                  <a:srgbClr val="0019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REVIEW &amp; AGREE </a:t>
            </a:r>
            <a:br>
              <a:rPr lang="en-GB" sz="1467" b="1" dirty="0">
                <a:solidFill>
                  <a:srgbClr val="0019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467" b="1" dirty="0">
                <a:solidFill>
                  <a:srgbClr val="0019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MANAGEMENT PLAN</a:t>
            </a:r>
          </a:p>
        </p:txBody>
      </p:sp>
      <p:grpSp>
        <p:nvGrpSpPr>
          <p:cNvPr id="125963" name="Group 64"/>
          <p:cNvGrpSpPr>
            <a:grpSpLocks/>
          </p:cNvGrpSpPr>
          <p:nvPr/>
        </p:nvGrpSpPr>
        <p:grpSpPr bwMode="auto">
          <a:xfrm>
            <a:off x="4984751" y="2631017"/>
            <a:ext cx="1919816" cy="1919816"/>
            <a:chOff x="3738212" y="1851538"/>
            <a:chExt cx="1440000" cy="1440000"/>
          </a:xfrm>
        </p:grpSpPr>
        <p:sp>
          <p:nvSpPr>
            <p:cNvPr id="66" name="Oval 65">
              <a:extLst/>
            </p:cNvPr>
            <p:cNvSpPr/>
            <p:nvPr/>
          </p:nvSpPr>
          <p:spPr>
            <a:xfrm>
              <a:off x="3738212" y="1851538"/>
              <a:ext cx="1440000" cy="1440000"/>
            </a:xfrm>
            <a:prstGeom prst="ellipse">
              <a:avLst/>
            </a:prstGeom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/>
            <a:lstStyle/>
            <a:p>
              <a:pPr algn="ctr" defTabSz="609585">
                <a:defRPr/>
              </a:pPr>
              <a:r>
                <a:rPr lang="en-GB" sz="1600" b="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Goals of care</a:t>
              </a:r>
            </a:p>
            <a:p>
              <a:pPr marL="122764" indent="-122764" algn="ctr" defTabSz="609585">
                <a:buFont typeface="Arial" panose="020B0604020202020204" pitchFamily="34" charset="0"/>
                <a:buChar char="•"/>
                <a:defRPr/>
              </a:pPr>
              <a:r>
                <a:rPr lang="en-GB" sz="1067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Prevent complications</a:t>
              </a:r>
            </a:p>
            <a:p>
              <a:pPr marL="122764" indent="-122764" algn="ctr" defTabSz="609585">
                <a:buFont typeface="Arial" panose="020B0604020202020204" pitchFamily="34" charset="0"/>
                <a:buChar char="•"/>
                <a:defRPr/>
              </a:pPr>
              <a:r>
                <a:rPr lang="en-GB" sz="1067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Optimise quality of life</a:t>
              </a:r>
            </a:p>
          </p:txBody>
        </p:sp>
        <p:grpSp>
          <p:nvGrpSpPr>
            <p:cNvPr id="67" name="Group 66">
              <a:extLst/>
            </p:cNvPr>
            <p:cNvGrpSpPr/>
            <p:nvPr/>
          </p:nvGrpSpPr>
          <p:grpSpPr>
            <a:xfrm>
              <a:off x="4227788" y="2570431"/>
              <a:ext cx="429335" cy="630996"/>
              <a:chOff x="4280778" y="2636127"/>
              <a:chExt cx="429335" cy="630996"/>
            </a:xfrm>
            <a:solidFill>
              <a:schemeClr val="bg1"/>
            </a:solidFill>
          </p:grpSpPr>
          <p:sp>
            <p:nvSpPr>
              <p:cNvPr id="68" name="Oval 67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4451667" y="2636127"/>
                <a:ext cx="97920" cy="100801"/>
              </a:xfrm>
              <a:prstGeom prst="ellipse">
                <a:avLst/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  <a:extLst/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400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Oval 68">
                <a:extLst/>
              </p:cNvPr>
              <p:cNvSpPr/>
              <p:nvPr/>
            </p:nvSpPr>
            <p:spPr>
              <a:xfrm>
                <a:off x="4280778" y="3034382"/>
                <a:ext cx="429335" cy="232741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09585">
                  <a:defRPr/>
                </a:pPr>
                <a:endParaRPr lang="en-GB" sz="240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445">
                <a:extLst/>
              </p:cNvPr>
              <p:cNvSpPr>
                <a:spLocks/>
              </p:cNvSpPr>
              <p:nvPr/>
            </p:nvSpPr>
            <p:spPr bwMode="auto">
              <a:xfrm>
                <a:off x="4431506" y="2999978"/>
                <a:ext cx="138113" cy="100801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  <a:extLst/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400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445">
                <a:extLst/>
              </p:cNvPr>
              <p:cNvSpPr>
                <a:spLocks/>
              </p:cNvSpPr>
              <p:nvPr/>
            </p:nvSpPr>
            <p:spPr bwMode="auto">
              <a:xfrm>
                <a:off x="4391188" y="2751327"/>
                <a:ext cx="218880" cy="486721"/>
              </a:xfrm>
              <a:custGeom>
                <a:avLst/>
                <a:gdLst>
                  <a:gd name="T0" fmla="*/ 52 w 78"/>
                  <a:gd name="T1" fmla="*/ 0 h 173"/>
                  <a:gd name="T2" fmla="*/ 78 w 78"/>
                  <a:gd name="T3" fmla="*/ 22 h 173"/>
                  <a:gd name="T4" fmla="*/ 78 w 78"/>
                  <a:gd name="T5" fmla="*/ 78 h 173"/>
                  <a:gd name="T6" fmla="*/ 70 w 78"/>
                  <a:gd name="T7" fmla="*/ 86 h 173"/>
                  <a:gd name="T8" fmla="*/ 67 w 78"/>
                  <a:gd name="T9" fmla="*/ 86 h 173"/>
                  <a:gd name="T10" fmla="*/ 67 w 78"/>
                  <a:gd name="T11" fmla="*/ 27 h 173"/>
                  <a:gd name="T12" fmla="*/ 60 w 78"/>
                  <a:gd name="T13" fmla="*/ 27 h 173"/>
                  <a:gd name="T14" fmla="*/ 60 w 78"/>
                  <a:gd name="T15" fmla="*/ 163 h 173"/>
                  <a:gd name="T16" fmla="*/ 51 w 78"/>
                  <a:gd name="T17" fmla="*/ 173 h 173"/>
                  <a:gd name="T18" fmla="*/ 42 w 78"/>
                  <a:gd name="T19" fmla="*/ 163 h 173"/>
                  <a:gd name="T20" fmla="*/ 42 w 78"/>
                  <a:gd name="T21" fmla="*/ 84 h 173"/>
                  <a:gd name="T22" fmla="*/ 35 w 78"/>
                  <a:gd name="T23" fmla="*/ 84 h 173"/>
                  <a:gd name="T24" fmla="*/ 35 w 78"/>
                  <a:gd name="T25" fmla="*/ 163 h 173"/>
                  <a:gd name="T26" fmla="*/ 26 w 78"/>
                  <a:gd name="T27" fmla="*/ 173 h 173"/>
                  <a:gd name="T28" fmla="*/ 18 w 78"/>
                  <a:gd name="T29" fmla="*/ 163 h 173"/>
                  <a:gd name="T30" fmla="*/ 18 w 78"/>
                  <a:gd name="T31" fmla="*/ 27 h 173"/>
                  <a:gd name="T32" fmla="*/ 10 w 78"/>
                  <a:gd name="T33" fmla="*/ 27 h 173"/>
                  <a:gd name="T34" fmla="*/ 10 w 78"/>
                  <a:gd name="T35" fmla="*/ 86 h 173"/>
                  <a:gd name="T36" fmla="*/ 7 w 78"/>
                  <a:gd name="T37" fmla="*/ 86 h 173"/>
                  <a:gd name="T38" fmla="*/ 0 w 78"/>
                  <a:gd name="T39" fmla="*/ 78 h 173"/>
                  <a:gd name="T40" fmla="*/ 0 w 78"/>
                  <a:gd name="T41" fmla="*/ 22 h 173"/>
                  <a:gd name="T42" fmla="*/ 25 w 78"/>
                  <a:gd name="T43" fmla="*/ 0 h 173"/>
                  <a:gd name="T44" fmla="*/ 52 w 78"/>
                  <a:gd name="T4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73">
                    <a:moveTo>
                      <a:pt x="52" y="0"/>
                    </a:moveTo>
                    <a:cubicBezTo>
                      <a:pt x="64" y="0"/>
                      <a:pt x="78" y="10"/>
                      <a:pt x="78" y="22"/>
                    </a:cubicBezTo>
                    <a:cubicBezTo>
                      <a:pt x="78" y="78"/>
                      <a:pt x="78" y="78"/>
                      <a:pt x="78" y="78"/>
                    </a:cubicBezTo>
                    <a:cubicBezTo>
                      <a:pt x="78" y="82"/>
                      <a:pt x="74" y="86"/>
                      <a:pt x="70" y="86"/>
                    </a:cubicBezTo>
                    <a:cubicBezTo>
                      <a:pt x="69" y="86"/>
                      <a:pt x="70" y="86"/>
                      <a:pt x="67" y="86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60" y="27"/>
                      <a:pt x="60" y="27"/>
                      <a:pt x="60" y="27"/>
                    </a:cubicBezTo>
                    <a:cubicBezTo>
                      <a:pt x="60" y="163"/>
                      <a:pt x="60" y="163"/>
                      <a:pt x="60" y="163"/>
                    </a:cubicBezTo>
                    <a:cubicBezTo>
                      <a:pt x="60" y="168"/>
                      <a:pt x="57" y="173"/>
                      <a:pt x="51" y="173"/>
                    </a:cubicBezTo>
                    <a:cubicBezTo>
                      <a:pt x="45" y="173"/>
                      <a:pt x="42" y="168"/>
                      <a:pt x="42" y="163"/>
                    </a:cubicBezTo>
                    <a:cubicBezTo>
                      <a:pt x="42" y="84"/>
                      <a:pt x="42" y="84"/>
                      <a:pt x="42" y="84"/>
                    </a:cubicBezTo>
                    <a:cubicBezTo>
                      <a:pt x="35" y="84"/>
                      <a:pt x="35" y="84"/>
                      <a:pt x="35" y="84"/>
                    </a:cubicBezTo>
                    <a:cubicBezTo>
                      <a:pt x="35" y="163"/>
                      <a:pt x="35" y="163"/>
                      <a:pt x="35" y="163"/>
                    </a:cubicBezTo>
                    <a:cubicBezTo>
                      <a:pt x="35" y="168"/>
                      <a:pt x="32" y="173"/>
                      <a:pt x="26" y="173"/>
                    </a:cubicBezTo>
                    <a:cubicBezTo>
                      <a:pt x="21" y="173"/>
                      <a:pt x="18" y="168"/>
                      <a:pt x="18" y="163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86"/>
                      <a:pt x="10" y="86"/>
                      <a:pt x="10" y="86"/>
                    </a:cubicBezTo>
                    <a:cubicBezTo>
                      <a:pt x="8" y="86"/>
                      <a:pt x="9" y="86"/>
                      <a:pt x="7" y="86"/>
                    </a:cubicBezTo>
                    <a:cubicBezTo>
                      <a:pt x="3" y="86"/>
                      <a:pt x="0" y="82"/>
                      <a:pt x="0" y="78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10"/>
                      <a:pt x="13" y="0"/>
                      <a:pt x="25" y="0"/>
                    </a:cubicBezTo>
                    <a:lnTo>
                      <a:pt x="5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  <a:extLst/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400" dirty="0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73" name="Rectangle: Rounded Corners 72">
            <a:extLst/>
          </p:cNvPr>
          <p:cNvSpPr/>
          <p:nvPr/>
        </p:nvSpPr>
        <p:spPr>
          <a:xfrm>
            <a:off x="8045451" y="3124201"/>
            <a:ext cx="3977216" cy="151341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defRPr/>
            </a:pPr>
            <a:r>
              <a:rPr lang="en-GB" sz="1467" b="1" dirty="0">
                <a:solidFill>
                  <a:srgbClr val="0019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 SPECIFIC FACTORS THAT IMPACT ON CHOICE OF TREATMENT</a:t>
            </a:r>
          </a:p>
        </p:txBody>
      </p:sp>
      <p:sp>
        <p:nvSpPr>
          <p:cNvPr id="74" name="Rectangle: Rounded Corners 73">
            <a:extLst/>
          </p:cNvPr>
          <p:cNvSpPr/>
          <p:nvPr/>
        </p:nvSpPr>
        <p:spPr>
          <a:xfrm>
            <a:off x="381001" y="4684184"/>
            <a:ext cx="3748617" cy="13208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9DD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defRPr/>
            </a:pPr>
            <a:r>
              <a:rPr lang="en-GB" sz="1467" b="1" dirty="0">
                <a:solidFill>
                  <a:srgbClr val="0019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 MANAGEMENT PLAN</a:t>
            </a:r>
          </a:p>
        </p:txBody>
      </p:sp>
      <p:sp>
        <p:nvSpPr>
          <p:cNvPr id="75" name="Rectangle: Rounded Corners 74">
            <a:extLst/>
          </p:cNvPr>
          <p:cNvSpPr/>
          <p:nvPr/>
        </p:nvSpPr>
        <p:spPr>
          <a:xfrm>
            <a:off x="8043334" y="1828800"/>
            <a:ext cx="3983567" cy="117898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defRPr/>
            </a:pPr>
            <a:r>
              <a:rPr lang="en-GB" sz="1467" b="1" dirty="0">
                <a:solidFill>
                  <a:srgbClr val="0019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 KEY PATIENT CHARACTERISTICS</a:t>
            </a:r>
          </a:p>
        </p:txBody>
      </p:sp>
    </p:spTree>
    <p:extLst>
      <p:ext uri="{BB962C8B-B14F-4D97-AF65-F5344CB8AC3E}">
        <p14:creationId xmlns:p14="http://schemas.microsoft.com/office/powerpoint/2010/main" val="28271116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9" grpId="0" animBg="1"/>
      <p:bldP spid="62" grpId="0" animBg="1"/>
      <p:bldP spid="64" grpId="0" animBg="1"/>
      <p:bldP spid="73" grpId="0" animBg="1"/>
      <p:bldP spid="74" grpId="0" animBg="1"/>
      <p:bldP spid="7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54000" y="3452288"/>
            <a:ext cx="4286251" cy="1149010"/>
            <a:chOff x="274638" y="3814058"/>
            <a:chExt cx="3214687" cy="861354"/>
          </a:xfrm>
        </p:grpSpPr>
        <p:sp>
          <p:nvSpPr>
            <p:cNvPr id="123924" name="Text Box 52"/>
            <p:cNvSpPr txBox="1">
              <a:spLocks noChangeArrowheads="1"/>
            </p:cNvSpPr>
            <p:nvPr/>
          </p:nvSpPr>
          <p:spPr bwMode="gray">
            <a:xfrm>
              <a:off x="315914" y="4203700"/>
              <a:ext cx="2311399" cy="471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67739" rIns="135477" bIns="67739">
              <a:spAutoFit/>
            </a:bodyPr>
            <a:lstStyle>
              <a:lvl1pPr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1600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Based on </a:t>
              </a:r>
              <a:r>
                <a:rPr lang="en-GB" altLang="en-US" sz="1600" b="1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patient preferences </a:t>
              </a:r>
              <a:r>
                <a:rPr lang="en-GB" altLang="en-US" sz="1600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and </a:t>
              </a:r>
              <a:r>
                <a:rPr lang="en-GB" altLang="en-US" sz="1600" b="1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clinical characteristics</a:t>
              </a:r>
              <a:endParaRPr lang="en-GB" altLang="en-US" sz="1600">
                <a:solidFill>
                  <a:srgbClr val="001965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69" name="Line 51"/>
            <p:cNvSpPr>
              <a:spLocks noChangeShapeType="1"/>
            </p:cNvSpPr>
            <p:nvPr/>
          </p:nvSpPr>
          <p:spPr bwMode="gray">
            <a:xfrm flipV="1">
              <a:off x="274638" y="4174252"/>
              <a:ext cx="3214687" cy="0"/>
            </a:xfrm>
            <a:prstGeom prst="line">
              <a:avLst/>
            </a:prstGeom>
            <a:noFill/>
            <a:ln w="12700" cmpd="sng">
              <a:solidFill>
                <a:schemeClr val="accent3"/>
              </a:solidFill>
              <a:prstDash val="solid"/>
              <a:round/>
              <a:headEnd/>
              <a:tailEnd type="oval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001965"/>
                </a:solidFill>
                <a:latin typeface="Verdana"/>
              </a:endParaRPr>
            </a:p>
          </p:txBody>
        </p:sp>
        <p:sp>
          <p:nvSpPr>
            <p:cNvPr id="123926" name="Text Box 23"/>
            <p:cNvSpPr txBox="1">
              <a:spLocks noChangeArrowheads="1"/>
            </p:cNvSpPr>
            <p:nvPr/>
          </p:nvSpPr>
          <p:spPr bwMode="gray">
            <a:xfrm>
              <a:off x="310409" y="3814058"/>
              <a:ext cx="2628000" cy="317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67739" rIns="135477" bIns="67739">
              <a:spAutoFit/>
            </a:bodyPr>
            <a:lstStyle>
              <a:lvl1pPr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1867" b="1" noProof="1">
                  <a:solidFill>
                    <a:srgbClr val="002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3-Overall diabetes regimen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10782300" y="5604934"/>
            <a:ext cx="1143000" cy="1164167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 dirty="0">
              <a:solidFill>
                <a:srgbClr val="FFFFFF"/>
              </a:solidFill>
            </a:endParaRPr>
          </a:p>
        </p:txBody>
      </p:sp>
      <p:sp>
        <p:nvSpPr>
          <p:cNvPr id="11" name="Title 2"/>
          <p:cNvSpPr>
            <a:spLocks noGrp="1"/>
          </p:cNvSpPr>
          <p:nvPr/>
        </p:nvSpPr>
        <p:spPr>
          <a:xfrm>
            <a:off x="675217" y="615951"/>
            <a:ext cx="8923867" cy="2829983"/>
          </a:xfrm>
          <a:prstGeom prst="rect">
            <a:avLst/>
          </a:prstGeom>
        </p:spPr>
        <p:txBody>
          <a:bodyPr lIns="0" tIns="7680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spc="-15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087939">
              <a:defRPr/>
            </a:pPr>
            <a:r>
              <a:rPr lang="en-GB" sz="5867" dirty="0">
                <a:solidFill>
                  <a:srgbClr val="001965"/>
                </a:solidFill>
              </a:rPr>
              <a:t/>
            </a:r>
            <a:br>
              <a:rPr lang="en-GB" sz="5867" dirty="0">
                <a:solidFill>
                  <a:srgbClr val="001965"/>
                </a:solidFill>
              </a:rPr>
            </a:br>
            <a:endParaRPr lang="en-GB" sz="5867" b="0" dirty="0">
              <a:solidFill>
                <a:srgbClr val="001965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53" name="Block Arc 52"/>
          <p:cNvSpPr>
            <a:spLocks noChangeAspect="1"/>
          </p:cNvSpPr>
          <p:nvPr/>
        </p:nvSpPr>
        <p:spPr>
          <a:xfrm>
            <a:off x="3833284" y="1699684"/>
            <a:ext cx="4798483" cy="4800600"/>
          </a:xfrm>
          <a:prstGeom prst="blockArc">
            <a:avLst>
              <a:gd name="adj1" fmla="val 9023766"/>
              <a:gd name="adj2" fmla="val 16207195"/>
              <a:gd name="adj3" fmla="val 16369"/>
            </a:avLst>
          </a:prstGeom>
          <a:solidFill>
            <a:srgbClr val="72B5CC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001965"/>
              </a:solidFill>
            </a:endParaRPr>
          </a:p>
        </p:txBody>
      </p:sp>
      <p:sp>
        <p:nvSpPr>
          <p:cNvPr id="123910" name="Text Box 23"/>
          <p:cNvSpPr txBox="1">
            <a:spLocks noChangeArrowheads="1"/>
          </p:cNvSpPr>
          <p:nvPr/>
        </p:nvSpPr>
        <p:spPr bwMode="gray">
          <a:xfrm>
            <a:off x="5099051" y="3429000"/>
            <a:ext cx="2360083" cy="136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67739" rIns="135477" bIns="67739">
            <a:spAutoFit/>
          </a:bodyPr>
          <a:lstStyle>
            <a:lvl1pPr defTabSz="890588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890588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890588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890588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890588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890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890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890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890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 sz="2667" b="1" noProof="1">
                <a:solidFill>
                  <a:srgbClr val="002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Overall approach of T2D treatment </a:t>
            </a:r>
          </a:p>
        </p:txBody>
      </p:sp>
      <p:sp>
        <p:nvSpPr>
          <p:cNvPr id="123911" name="Title 2"/>
          <p:cNvSpPr txBox="1">
            <a:spLocks/>
          </p:cNvSpPr>
          <p:nvPr/>
        </p:nvSpPr>
        <p:spPr bwMode="auto">
          <a:xfrm>
            <a:off x="423334" y="687918"/>
            <a:ext cx="11345333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5000"/>
              </a:lnSpc>
            </a:pPr>
            <a:endParaRPr lang="en-GB" altLang="en-US" sz="3200" b="1">
              <a:solidFill>
                <a:srgbClr val="001965"/>
              </a:solidFill>
            </a:endParaRPr>
          </a:p>
        </p:txBody>
      </p:sp>
      <p:sp>
        <p:nvSpPr>
          <p:cNvPr id="123912" name="Title 2"/>
          <p:cNvSpPr>
            <a:spLocks noGrp="1"/>
          </p:cNvSpPr>
          <p:nvPr>
            <p:ph type="title"/>
          </p:nvPr>
        </p:nvSpPr>
        <p:spPr>
          <a:xfrm>
            <a:off x="433918" y="260351"/>
            <a:ext cx="11334749" cy="658283"/>
          </a:xfrm>
        </p:spPr>
        <p:txBody>
          <a:bodyPr/>
          <a:lstStyle/>
          <a:p>
            <a:pPr eaLnBrk="1" hangingPunct="1"/>
            <a:r>
              <a:rPr lang="en-GB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Managing </a:t>
            </a:r>
            <a:r>
              <a:rPr lang="en-GB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hyperglycemia</a:t>
            </a:r>
            <a:r>
              <a:rPr lang="en-GB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type 2 diabetes</a:t>
            </a: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9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33918" y="1202267"/>
            <a:ext cx="11332633" cy="37888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 smtClean="0">
                <a:solidFill>
                  <a:srgbClr val="002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overall approach to the 2021 ADA/EASD guideline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366001" y="2029883"/>
            <a:ext cx="4663017" cy="1147173"/>
            <a:chOff x="5524501" y="1522941"/>
            <a:chExt cx="3497852" cy="860296"/>
          </a:xfrm>
        </p:grpSpPr>
        <p:sp>
          <p:nvSpPr>
            <p:cNvPr id="123921" name="Text Box 52"/>
            <p:cNvSpPr txBox="1">
              <a:spLocks noChangeArrowheads="1"/>
            </p:cNvSpPr>
            <p:nvPr/>
          </p:nvSpPr>
          <p:spPr bwMode="gray">
            <a:xfrm>
              <a:off x="6124353" y="1911350"/>
              <a:ext cx="2898000" cy="471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67739" rIns="135477" bIns="67739">
              <a:spAutoFit/>
            </a:bodyPr>
            <a:lstStyle>
              <a:lvl1pPr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1600" b="1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Prevent complications</a:t>
              </a:r>
              <a:r>
                <a:rPr lang="en-GB" altLang="en-US" sz="1600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and </a:t>
              </a:r>
            </a:p>
            <a:p>
              <a:pPr algn="ctr"/>
              <a:r>
                <a:rPr lang="en-GB" altLang="en-US" sz="1600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optimise quality of life</a:t>
              </a:r>
            </a:p>
          </p:txBody>
        </p:sp>
        <p:sp>
          <p:nvSpPr>
            <p:cNvPr id="71" name="Line 51"/>
            <p:cNvSpPr>
              <a:spLocks noChangeShapeType="1"/>
            </p:cNvSpPr>
            <p:nvPr/>
          </p:nvSpPr>
          <p:spPr bwMode="gray">
            <a:xfrm flipV="1">
              <a:off x="5524501" y="1881681"/>
              <a:ext cx="3215229" cy="0"/>
            </a:xfrm>
            <a:prstGeom prst="line">
              <a:avLst/>
            </a:prstGeom>
            <a:noFill/>
            <a:ln w="12700" cmpd="sng">
              <a:solidFill>
                <a:schemeClr val="accent3"/>
              </a:solidFill>
              <a:prstDash val="solid"/>
              <a:round/>
              <a:headEnd type="oval"/>
              <a:tailEnd type="none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001965"/>
                </a:solidFill>
                <a:latin typeface="Verdana"/>
              </a:endParaRPr>
            </a:p>
          </p:txBody>
        </p:sp>
        <p:sp>
          <p:nvSpPr>
            <p:cNvPr id="123923" name="Text Box 23"/>
            <p:cNvSpPr txBox="1">
              <a:spLocks noChangeArrowheads="1"/>
            </p:cNvSpPr>
            <p:nvPr/>
          </p:nvSpPr>
          <p:spPr bwMode="gray">
            <a:xfrm>
              <a:off x="6124352" y="1522941"/>
              <a:ext cx="2628000" cy="318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67739" rIns="135477" bIns="67739">
              <a:spAutoFit/>
            </a:bodyPr>
            <a:lstStyle>
              <a:lvl1pPr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en-US" sz="1867" b="1" noProof="1">
                  <a:solidFill>
                    <a:srgbClr val="002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1-Goals of diabetes care</a:t>
              </a:r>
            </a:p>
          </p:txBody>
        </p: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7429501" y="5008035"/>
            <a:ext cx="4305300" cy="1630938"/>
            <a:chOff x="5524501" y="3822973"/>
            <a:chExt cx="3227851" cy="1224408"/>
          </a:xfrm>
        </p:grpSpPr>
        <p:sp>
          <p:nvSpPr>
            <p:cNvPr id="123918" name="Text Box 52"/>
            <p:cNvSpPr txBox="1">
              <a:spLocks noChangeArrowheads="1"/>
            </p:cNvSpPr>
            <p:nvPr/>
          </p:nvSpPr>
          <p:spPr bwMode="gray">
            <a:xfrm>
              <a:off x="5949244" y="4205288"/>
              <a:ext cx="2803108" cy="84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67739" rIns="135477" bIns="67739">
              <a:spAutoFit/>
            </a:bodyPr>
            <a:lstStyle>
              <a:lvl1pPr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1600" b="1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Access</a:t>
              </a:r>
              <a:r>
                <a:rPr lang="en-GB" altLang="en-US" sz="1600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GB" altLang="en-US" sz="1600" b="1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treatment</a:t>
              </a:r>
              <a:r>
                <a:rPr lang="en-GB" altLang="en-US" sz="1600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altLang="en-US" sz="1600" b="1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cost</a:t>
              </a:r>
              <a:r>
                <a:rPr lang="en-GB" altLang="en-US" sz="1600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and </a:t>
              </a:r>
              <a:r>
                <a:rPr lang="en-GB" altLang="en-US" sz="1600" b="1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insurance coverage </a:t>
              </a:r>
              <a:r>
                <a:rPr lang="en-GB" altLang="en-US" sz="1600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should all be considered when selecting </a:t>
              </a:r>
              <a:br>
                <a:rPr lang="en-GB" altLang="en-US" sz="1600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GB" altLang="en-US" sz="1600">
                  <a:solidFill>
                    <a:srgbClr val="00196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glucose-lowering medications</a:t>
              </a:r>
              <a:endParaRPr lang="en-GB" altLang="en-US" sz="1600">
                <a:solidFill>
                  <a:srgbClr val="001965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72" name="Line 51"/>
            <p:cNvSpPr>
              <a:spLocks noChangeShapeType="1"/>
            </p:cNvSpPr>
            <p:nvPr/>
          </p:nvSpPr>
          <p:spPr bwMode="gray">
            <a:xfrm flipV="1">
              <a:off x="5524501" y="4174157"/>
              <a:ext cx="3215155" cy="0"/>
            </a:xfrm>
            <a:prstGeom prst="line">
              <a:avLst/>
            </a:prstGeom>
            <a:noFill/>
            <a:ln w="12700" cmpd="sng">
              <a:solidFill>
                <a:schemeClr val="accent3"/>
              </a:solidFill>
              <a:prstDash val="solid"/>
              <a:round/>
              <a:headEnd type="oval"/>
              <a:tailEnd type="none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001965"/>
                </a:solidFill>
                <a:latin typeface="Verdana"/>
              </a:endParaRPr>
            </a:p>
          </p:txBody>
        </p:sp>
        <p:sp>
          <p:nvSpPr>
            <p:cNvPr id="123920" name="Text Box 23"/>
            <p:cNvSpPr txBox="1">
              <a:spLocks noChangeArrowheads="1"/>
            </p:cNvSpPr>
            <p:nvPr/>
          </p:nvSpPr>
          <p:spPr bwMode="gray">
            <a:xfrm>
              <a:off x="6294619" y="3822973"/>
              <a:ext cx="2444569" cy="318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67739" rIns="135477" bIns="67739">
              <a:spAutoFit/>
            </a:bodyPr>
            <a:lstStyle>
              <a:lvl1pPr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defTabSz="890588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en-US" sz="1867" b="1" noProof="1">
                  <a:solidFill>
                    <a:srgbClr val="002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2-Fit for real-world use</a:t>
              </a:r>
            </a:p>
          </p:txBody>
        </p:sp>
      </p:grpSp>
      <p:sp>
        <p:nvSpPr>
          <p:cNvPr id="32" name="Block Arc 31">
            <a:extLst/>
          </p:cNvPr>
          <p:cNvSpPr>
            <a:spLocks noChangeAspect="1"/>
          </p:cNvSpPr>
          <p:nvPr/>
        </p:nvSpPr>
        <p:spPr>
          <a:xfrm rot="7200000">
            <a:off x="3774017" y="1699684"/>
            <a:ext cx="4800600" cy="4800600"/>
          </a:xfrm>
          <a:prstGeom prst="blockArc">
            <a:avLst>
              <a:gd name="adj1" fmla="val 9023766"/>
              <a:gd name="adj2" fmla="val 16207195"/>
              <a:gd name="adj3" fmla="val 16369"/>
            </a:avLst>
          </a:prstGeom>
          <a:solidFill>
            <a:schemeClr val="accent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001965"/>
              </a:solidFill>
            </a:endParaRPr>
          </a:p>
        </p:txBody>
      </p:sp>
      <p:sp>
        <p:nvSpPr>
          <p:cNvPr id="33" name="Block Arc 32">
            <a:extLst/>
          </p:cNvPr>
          <p:cNvSpPr>
            <a:spLocks noChangeAspect="1"/>
          </p:cNvSpPr>
          <p:nvPr/>
        </p:nvSpPr>
        <p:spPr>
          <a:xfrm rot="14400000">
            <a:off x="3799417" y="1699684"/>
            <a:ext cx="4800600" cy="4800600"/>
          </a:xfrm>
          <a:prstGeom prst="blockArc">
            <a:avLst>
              <a:gd name="adj1" fmla="val 9023766"/>
              <a:gd name="adj2" fmla="val 16207195"/>
              <a:gd name="adj3" fmla="val 16369"/>
            </a:avLst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001965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83866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864" y="176645"/>
            <a:ext cx="10339984" cy="668135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7567" y="550718"/>
            <a:ext cx="4160688" cy="2466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126480" y="550718"/>
            <a:ext cx="4617720" cy="2466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601200" y="2893869"/>
            <a:ext cx="1908811" cy="396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2864" y="2893869"/>
            <a:ext cx="1138796" cy="396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660" y="2982191"/>
            <a:ext cx="8428162" cy="376555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851660" y="6503670"/>
            <a:ext cx="7852410" cy="332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851660" y="5349240"/>
            <a:ext cx="91440" cy="11544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4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864" y="176645"/>
            <a:ext cx="10339984" cy="668135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7567" y="550718"/>
            <a:ext cx="4160688" cy="2466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126480" y="550718"/>
            <a:ext cx="4617720" cy="2415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258300" y="2893869"/>
            <a:ext cx="2251711" cy="396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2864" y="2893869"/>
            <a:ext cx="1138796" cy="396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100" y="2966509"/>
            <a:ext cx="7487200" cy="385502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71100" y="3657600"/>
            <a:ext cx="80560" cy="3163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4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864" y="176645"/>
            <a:ext cx="10339984" cy="668135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7567" y="550718"/>
            <a:ext cx="4160688" cy="2466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126480" y="550718"/>
            <a:ext cx="4617720" cy="2379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258300" y="2893869"/>
            <a:ext cx="2251711" cy="396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2864" y="2893869"/>
            <a:ext cx="1106232" cy="396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096" y="2890939"/>
            <a:ext cx="7530645" cy="396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5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864" y="176645"/>
            <a:ext cx="10339984" cy="668135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7567" y="550718"/>
            <a:ext cx="4160688" cy="2466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126480" y="550718"/>
            <a:ext cx="4617720" cy="2379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349741" y="2893869"/>
            <a:ext cx="2160270" cy="396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2864" y="2893869"/>
            <a:ext cx="1106232" cy="396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096" y="2930045"/>
            <a:ext cx="7683575" cy="392795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94560" y="2893869"/>
            <a:ext cx="6629400" cy="123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3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864" y="176645"/>
            <a:ext cx="10339984" cy="668135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33845" y="550718"/>
            <a:ext cx="4104410" cy="2343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126480" y="550718"/>
            <a:ext cx="4617720" cy="2343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502671" y="2893869"/>
            <a:ext cx="2007339" cy="396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2864" y="2893869"/>
            <a:ext cx="1106232" cy="396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096" y="2893869"/>
            <a:ext cx="7683575" cy="390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8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864" y="176645"/>
            <a:ext cx="10339984" cy="668135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33845" y="550718"/>
            <a:ext cx="4104410" cy="2343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126480" y="550718"/>
            <a:ext cx="4617720" cy="2343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502671" y="2893869"/>
            <a:ext cx="2007339" cy="396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2864" y="2893869"/>
            <a:ext cx="1106232" cy="396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097" y="2893869"/>
            <a:ext cx="7762594" cy="393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63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864" y="176645"/>
            <a:ext cx="10339984" cy="66813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096" y="2893869"/>
            <a:ext cx="7683575" cy="396413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33845" y="550718"/>
            <a:ext cx="4104410" cy="2343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126480" y="550718"/>
            <a:ext cx="4617720" cy="2343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502671" y="2893869"/>
            <a:ext cx="2007339" cy="396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2864" y="2893869"/>
            <a:ext cx="1106232" cy="396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04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180</Words>
  <Application>Microsoft Office PowerPoint</Application>
  <PresentationFormat>Widescreen</PresentationFormat>
  <Paragraphs>29</Paragraphs>
  <Slides>10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MS PGothic</vt:lpstr>
      <vt:lpstr>Arial</vt:lpstr>
      <vt:lpstr>Calibri</vt:lpstr>
      <vt:lpstr>Calibri Light</vt:lpstr>
      <vt:lpstr>Times New Roman</vt:lpstr>
      <vt:lpstr>Verdana</vt:lpstr>
      <vt:lpstr>Office Theme</vt:lpstr>
      <vt:lpstr>think-cell Slide</vt:lpstr>
      <vt:lpstr> Principles of care of patients with Type 2 diabetes</vt:lpstr>
      <vt:lpstr>Managing hyperglycemia in type 2 diabetes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Decision cycle for patient-centric management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Heydari</cp:lastModifiedBy>
  <cp:revision>10</cp:revision>
  <dcterms:created xsi:type="dcterms:W3CDTF">2021-06-18T05:14:17Z</dcterms:created>
  <dcterms:modified xsi:type="dcterms:W3CDTF">2021-06-20T03:42:21Z</dcterms:modified>
</cp:coreProperties>
</file>