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5" r:id="rId2"/>
    <p:sldId id="272" r:id="rId3"/>
    <p:sldId id="277" r:id="rId4"/>
    <p:sldId id="278" r:id="rId5"/>
    <p:sldId id="259" r:id="rId6"/>
    <p:sldId id="260" r:id="rId7"/>
    <p:sldId id="261" r:id="rId8"/>
    <p:sldId id="262" r:id="rId9"/>
    <p:sldId id="263" r:id="rId10"/>
    <p:sldId id="264" r:id="rId11"/>
    <p:sldId id="265" r:id="rId12"/>
    <p:sldId id="266" r:id="rId13"/>
    <p:sldId id="267" r:id="rId14"/>
    <p:sldId id="268" r:id="rId15"/>
    <p:sldId id="27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37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3C35F1-04DA-49D1-B8A6-646C842C9C40}" type="datetimeFigureOut">
              <a:rPr lang="en-US" smtClean="0"/>
              <a:t>6/15/2021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D8B29F-37EC-4D7A-AF30-E37EFCB06D18}" type="slidenum">
              <a:rPr lang="en-US" smtClean="0"/>
              <a:t>‹#›</a:t>
            </a:fld>
            <a:endParaRPr lang="en-US"/>
          </a:p>
        </p:txBody>
      </p:sp>
    </p:spTree>
    <p:extLst>
      <p:ext uri="{BB962C8B-B14F-4D97-AF65-F5344CB8AC3E}">
        <p14:creationId xmlns:p14="http://schemas.microsoft.com/office/powerpoint/2010/main" val="222625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6AAD92F-06A2-3446-8211-5D5BA9F604B3}" type="slidenum">
              <a:rPr lang="en-US" smtClean="0"/>
              <a:pPr/>
              <a:t>2</a:t>
            </a:fld>
            <a:endParaRPr lang="en-US" dirty="0"/>
          </a:p>
        </p:txBody>
      </p:sp>
    </p:spTree>
    <p:extLst>
      <p:ext uri="{BB962C8B-B14F-4D97-AF65-F5344CB8AC3E}">
        <p14:creationId xmlns:p14="http://schemas.microsoft.com/office/powerpoint/2010/main" val="2349099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7AFD26-EAE4-40F7-A4D6-80F488840B76}" type="datetimeFigureOut">
              <a:rPr lang="en-US" smtClean="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2848080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7AFD26-EAE4-40F7-A4D6-80F488840B76}" type="datetimeFigureOut">
              <a:rPr lang="en-US" smtClean="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2591317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7AFD26-EAE4-40F7-A4D6-80F488840B76}" type="datetimeFigureOut">
              <a:rPr lang="en-US" smtClean="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3111535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F8CC25-9C9A-8142-9489-9C9BE864FF2B}"/>
              </a:ext>
            </a:extLst>
          </p:cNvPr>
          <p:cNvSpPr/>
          <p:nvPr userDrawn="1"/>
        </p:nvSpPr>
        <p:spPr>
          <a:xfrm>
            <a:off x="1553974" y="1671904"/>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9" name="Text Placeholder 2">
            <a:extLst>
              <a:ext uri="{FF2B5EF4-FFF2-40B4-BE49-F238E27FC236}">
                <a16:creationId xmlns:a16="http://schemas.microsoft.com/office/drawing/2014/main" id="{19344640-9678-B74D-915F-DD938059D33B}"/>
              </a:ext>
            </a:extLst>
          </p:cNvPr>
          <p:cNvSpPr>
            <a:spLocks noGrp="1"/>
          </p:cNvSpPr>
          <p:nvPr>
            <p:ph type="body" sz="quarter" idx="22" hasCustomPrompt="1"/>
          </p:nvPr>
        </p:nvSpPr>
        <p:spPr>
          <a:xfrm>
            <a:off x="1553973" y="3763989"/>
            <a:ext cx="4216596" cy="258532"/>
          </a:xfrm>
          <a:prstGeom prst="rect">
            <a:avLst/>
          </a:prstGeom>
        </p:spPr>
        <p:txBody>
          <a:bodyPr wrap="square" lIns="0" tIns="0" rIns="0" bIns="0">
            <a:spAutoFit/>
          </a:bodyPr>
          <a:lstStyle>
            <a:lvl1pPr marL="0" indent="0">
              <a:spcBef>
                <a:spcPts val="133"/>
              </a:spcBef>
              <a:buNone/>
              <a:defRPr sz="1867">
                <a:solidFill>
                  <a:schemeClr val="bg1"/>
                </a:solidFill>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
        <p:nvSpPr>
          <p:cNvPr id="10" name="Title 3">
            <a:extLst>
              <a:ext uri="{FF2B5EF4-FFF2-40B4-BE49-F238E27FC236}">
                <a16:creationId xmlns:a16="http://schemas.microsoft.com/office/drawing/2014/main" id="{EA4E2D05-EB6F-2C40-AC88-3F64FA54E30F}"/>
              </a:ext>
            </a:extLst>
          </p:cNvPr>
          <p:cNvSpPr>
            <a:spLocks noGrp="1"/>
          </p:cNvSpPr>
          <p:nvPr>
            <p:ph type="title" hasCustomPrompt="1"/>
          </p:nvPr>
        </p:nvSpPr>
        <p:spPr>
          <a:xfrm>
            <a:off x="1436352" y="1829975"/>
            <a:ext cx="4451835" cy="1780733"/>
          </a:xfrm>
          <a:prstGeom prst="rect">
            <a:avLst/>
          </a:prstGeom>
        </p:spPr>
        <p:txBody>
          <a:bodyPr/>
          <a:lstStyle>
            <a:lvl1pPr marL="0" marR="0" indent="0" algn="l" defTabSz="1219170" rtl="0" eaLnBrk="1" fontAlgn="auto" latinLnBrk="0" hangingPunct="1">
              <a:lnSpc>
                <a:spcPct val="100000"/>
              </a:lnSpc>
              <a:spcBef>
                <a:spcPct val="0"/>
              </a:spcBef>
              <a:spcAft>
                <a:spcPts val="0"/>
              </a:spcAft>
              <a:buClrTx/>
              <a:buSzTx/>
              <a:buFontTx/>
              <a:buNone/>
              <a:tabLst/>
              <a:defRPr lang="de-DE" sz="3733" b="1" i="0" dirty="0">
                <a:solidFill>
                  <a:schemeClr val="bg1"/>
                </a:solidFill>
                <a:latin typeface="Arial" panose="020B0604020202020204" pitchFamily="34" charset="0"/>
                <a:cs typeface="Arial" panose="020B0604020202020204" pitchFamily="34" charset="0"/>
              </a:defRPr>
            </a:lvl1pPr>
          </a:lstStyle>
          <a:p>
            <a:r>
              <a:rPr lang="en-US" dirty="0"/>
              <a:t>Presentation Title Goes Here in This Defined Space</a:t>
            </a:r>
          </a:p>
        </p:txBody>
      </p:sp>
      <p:sp>
        <p:nvSpPr>
          <p:cNvPr id="11" name="Text Placeholder 2">
            <a:extLst>
              <a:ext uri="{FF2B5EF4-FFF2-40B4-BE49-F238E27FC236}">
                <a16:creationId xmlns:a16="http://schemas.microsoft.com/office/drawing/2014/main" id="{070CA9DC-FE01-C647-B833-CEF14D807E1D}"/>
              </a:ext>
            </a:extLst>
          </p:cNvPr>
          <p:cNvSpPr>
            <a:spLocks noGrp="1"/>
          </p:cNvSpPr>
          <p:nvPr>
            <p:ph type="body" sz="quarter" idx="23" hasCustomPrompt="1"/>
          </p:nvPr>
        </p:nvSpPr>
        <p:spPr>
          <a:xfrm>
            <a:off x="6829357" y="1084909"/>
            <a:ext cx="4216596" cy="258532"/>
          </a:xfrm>
          <a:prstGeom prst="rect">
            <a:avLst/>
          </a:prstGeom>
        </p:spPr>
        <p:txBody>
          <a:bodyPr wrap="square" lIns="0" tIns="0" rIns="0" bIns="0">
            <a:spAutoFit/>
          </a:bodyPr>
          <a:lstStyle>
            <a:lvl1pPr marL="0" indent="0">
              <a:spcBef>
                <a:spcPts val="133"/>
              </a:spcBef>
              <a:buNone/>
              <a:defRPr sz="1867">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
        <p:nvSpPr>
          <p:cNvPr id="12" name="Text Placeholder 7">
            <a:extLst>
              <a:ext uri="{FF2B5EF4-FFF2-40B4-BE49-F238E27FC236}">
                <a16:creationId xmlns:a16="http://schemas.microsoft.com/office/drawing/2014/main" id="{7738BEA0-9E44-1A4E-8C1E-18636D092ED8}"/>
              </a:ext>
            </a:extLst>
          </p:cNvPr>
          <p:cNvSpPr>
            <a:spLocks noGrp="1"/>
          </p:cNvSpPr>
          <p:nvPr>
            <p:ph type="body" sz="quarter" idx="24" hasCustomPrompt="1"/>
          </p:nvPr>
        </p:nvSpPr>
        <p:spPr>
          <a:xfrm>
            <a:off x="182373" y="215576"/>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821343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228781C-DCCD-4A68-8247-CF08DD07CD90}"/>
              </a:ext>
            </a:extLst>
          </p:cNvPr>
          <p:cNvSpPr/>
          <p:nvPr userDrawn="1"/>
        </p:nvSpPr>
        <p:spPr>
          <a:xfrm>
            <a:off x="912251" y="767485"/>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26" name="Title Placeholder 12">
            <a:extLst>
              <a:ext uri="{FF2B5EF4-FFF2-40B4-BE49-F238E27FC236}">
                <a16:creationId xmlns:a16="http://schemas.microsoft.com/office/drawing/2014/main" id="{21204F1D-AC98-43E7-8654-2AB941ED0735}"/>
              </a:ext>
            </a:extLst>
          </p:cNvPr>
          <p:cNvSpPr>
            <a:spLocks noGrp="1"/>
          </p:cNvSpPr>
          <p:nvPr>
            <p:ph type="title" hasCustomPrompt="1"/>
          </p:nvPr>
        </p:nvSpPr>
        <p:spPr>
          <a:xfrm>
            <a:off x="912250" y="1053866"/>
            <a:ext cx="10366813" cy="1034129"/>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a16="http://schemas.microsoft.com/office/drawing/2014/main" id="{DBD9C579-5956-B949-A4A5-65F7D5D8BCAB}"/>
              </a:ext>
            </a:extLst>
          </p:cNvPr>
          <p:cNvSpPr>
            <a:spLocks noGrp="1"/>
          </p:cNvSpPr>
          <p:nvPr>
            <p:ph type="body" sz="quarter" idx="24" hasCustomPrompt="1"/>
          </p:nvPr>
        </p:nvSpPr>
        <p:spPr>
          <a:xfrm>
            <a:off x="182373" y="215576"/>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36" name="Text Placeholder 2">
            <a:extLst>
              <a:ext uri="{FF2B5EF4-FFF2-40B4-BE49-F238E27FC236}">
                <a16:creationId xmlns:a16="http://schemas.microsoft.com/office/drawing/2014/main" id="{0B521D4B-2740-0743-8A03-0930A43A725A}"/>
              </a:ext>
            </a:extLst>
          </p:cNvPr>
          <p:cNvSpPr>
            <a:spLocks noGrp="1"/>
          </p:cNvSpPr>
          <p:nvPr>
            <p:ph type="body" sz="quarter" idx="11" hasCustomPrompt="1"/>
          </p:nvPr>
        </p:nvSpPr>
        <p:spPr>
          <a:xfrm>
            <a:off x="912249"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37" name="Text Placeholder 22">
            <a:extLst>
              <a:ext uri="{FF2B5EF4-FFF2-40B4-BE49-F238E27FC236}">
                <a16:creationId xmlns:a16="http://schemas.microsoft.com/office/drawing/2014/main" id="{2F9AAD15-DC15-5743-B2CB-81DAB5BE9354}"/>
              </a:ext>
            </a:extLst>
          </p:cNvPr>
          <p:cNvSpPr>
            <a:spLocks noGrp="1"/>
          </p:cNvSpPr>
          <p:nvPr>
            <p:ph type="body" sz="quarter" idx="12" hasCustomPrompt="1"/>
          </p:nvPr>
        </p:nvSpPr>
        <p:spPr>
          <a:xfrm>
            <a:off x="912249" y="2749333"/>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0" name="Text Placeholder 2">
            <a:extLst>
              <a:ext uri="{FF2B5EF4-FFF2-40B4-BE49-F238E27FC236}">
                <a16:creationId xmlns:a16="http://schemas.microsoft.com/office/drawing/2014/main" id="{E765D23B-1314-E242-BE32-44AB85C7E63F}"/>
              </a:ext>
            </a:extLst>
          </p:cNvPr>
          <p:cNvSpPr>
            <a:spLocks noGrp="1"/>
          </p:cNvSpPr>
          <p:nvPr>
            <p:ph type="body" sz="quarter" idx="25" hasCustomPrompt="1"/>
          </p:nvPr>
        </p:nvSpPr>
        <p:spPr>
          <a:xfrm>
            <a:off x="912249"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1" name="Text Placeholder 22">
            <a:extLst>
              <a:ext uri="{FF2B5EF4-FFF2-40B4-BE49-F238E27FC236}">
                <a16:creationId xmlns:a16="http://schemas.microsoft.com/office/drawing/2014/main" id="{417AE95B-53EC-024C-B901-A98431615EB9}"/>
              </a:ext>
            </a:extLst>
          </p:cNvPr>
          <p:cNvSpPr>
            <a:spLocks noGrp="1"/>
          </p:cNvSpPr>
          <p:nvPr>
            <p:ph type="body" sz="quarter" idx="26" hasCustomPrompt="1"/>
          </p:nvPr>
        </p:nvSpPr>
        <p:spPr>
          <a:xfrm>
            <a:off x="912249" y="4770008"/>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2" name="Text Placeholder 2">
            <a:extLst>
              <a:ext uri="{FF2B5EF4-FFF2-40B4-BE49-F238E27FC236}">
                <a16:creationId xmlns:a16="http://schemas.microsoft.com/office/drawing/2014/main" id="{E67B2801-3608-674D-ADD4-1E44ED198498}"/>
              </a:ext>
            </a:extLst>
          </p:cNvPr>
          <p:cNvSpPr>
            <a:spLocks noGrp="1"/>
          </p:cNvSpPr>
          <p:nvPr>
            <p:ph type="body" sz="quarter" idx="27" hasCustomPrompt="1"/>
          </p:nvPr>
        </p:nvSpPr>
        <p:spPr>
          <a:xfrm>
            <a:off x="3610745"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3" name="Text Placeholder 22">
            <a:extLst>
              <a:ext uri="{FF2B5EF4-FFF2-40B4-BE49-F238E27FC236}">
                <a16:creationId xmlns:a16="http://schemas.microsoft.com/office/drawing/2014/main" id="{E215B41E-F15D-C841-82FA-4379FC3557EE}"/>
              </a:ext>
            </a:extLst>
          </p:cNvPr>
          <p:cNvSpPr>
            <a:spLocks noGrp="1"/>
          </p:cNvSpPr>
          <p:nvPr>
            <p:ph type="body" sz="quarter" idx="28" hasCustomPrompt="1"/>
          </p:nvPr>
        </p:nvSpPr>
        <p:spPr>
          <a:xfrm>
            <a:off x="3610745" y="4770008"/>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4" name="Text Placeholder 2">
            <a:extLst>
              <a:ext uri="{FF2B5EF4-FFF2-40B4-BE49-F238E27FC236}">
                <a16:creationId xmlns:a16="http://schemas.microsoft.com/office/drawing/2014/main" id="{CD10A8B8-91CF-9E48-9318-8BA1ADF3299D}"/>
              </a:ext>
            </a:extLst>
          </p:cNvPr>
          <p:cNvSpPr>
            <a:spLocks noGrp="1"/>
          </p:cNvSpPr>
          <p:nvPr>
            <p:ph type="body" sz="quarter" idx="29" hasCustomPrompt="1"/>
          </p:nvPr>
        </p:nvSpPr>
        <p:spPr>
          <a:xfrm>
            <a:off x="6309241"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5" name="Text Placeholder 22">
            <a:extLst>
              <a:ext uri="{FF2B5EF4-FFF2-40B4-BE49-F238E27FC236}">
                <a16:creationId xmlns:a16="http://schemas.microsoft.com/office/drawing/2014/main" id="{75E94E2D-3D0F-6141-8986-3392B8CAD229}"/>
              </a:ext>
            </a:extLst>
          </p:cNvPr>
          <p:cNvSpPr>
            <a:spLocks noGrp="1"/>
          </p:cNvSpPr>
          <p:nvPr>
            <p:ph type="body" sz="quarter" idx="30" hasCustomPrompt="1"/>
          </p:nvPr>
        </p:nvSpPr>
        <p:spPr>
          <a:xfrm>
            <a:off x="6309241" y="4770008"/>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6" name="Text Placeholder 2">
            <a:extLst>
              <a:ext uri="{FF2B5EF4-FFF2-40B4-BE49-F238E27FC236}">
                <a16:creationId xmlns:a16="http://schemas.microsoft.com/office/drawing/2014/main" id="{285B87F7-2B16-A041-958A-AA664AA1B105}"/>
              </a:ext>
            </a:extLst>
          </p:cNvPr>
          <p:cNvSpPr>
            <a:spLocks noGrp="1"/>
          </p:cNvSpPr>
          <p:nvPr>
            <p:ph type="body" sz="quarter" idx="31" hasCustomPrompt="1"/>
          </p:nvPr>
        </p:nvSpPr>
        <p:spPr>
          <a:xfrm>
            <a:off x="3610745"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7" name="Text Placeholder 22">
            <a:extLst>
              <a:ext uri="{FF2B5EF4-FFF2-40B4-BE49-F238E27FC236}">
                <a16:creationId xmlns:a16="http://schemas.microsoft.com/office/drawing/2014/main" id="{DBAD1EAA-1FD1-164B-A280-33E00754CEC2}"/>
              </a:ext>
            </a:extLst>
          </p:cNvPr>
          <p:cNvSpPr>
            <a:spLocks noGrp="1"/>
          </p:cNvSpPr>
          <p:nvPr>
            <p:ph type="body" sz="quarter" idx="32" hasCustomPrompt="1"/>
          </p:nvPr>
        </p:nvSpPr>
        <p:spPr>
          <a:xfrm>
            <a:off x="3610745" y="2749333"/>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8" name="Text Placeholder 2">
            <a:extLst>
              <a:ext uri="{FF2B5EF4-FFF2-40B4-BE49-F238E27FC236}">
                <a16:creationId xmlns:a16="http://schemas.microsoft.com/office/drawing/2014/main" id="{705D251B-C902-2446-B74C-F68CD37D3BD8}"/>
              </a:ext>
            </a:extLst>
          </p:cNvPr>
          <p:cNvSpPr>
            <a:spLocks noGrp="1"/>
          </p:cNvSpPr>
          <p:nvPr>
            <p:ph type="body" sz="quarter" idx="33" hasCustomPrompt="1"/>
          </p:nvPr>
        </p:nvSpPr>
        <p:spPr>
          <a:xfrm>
            <a:off x="6309241"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9" name="Text Placeholder 22">
            <a:extLst>
              <a:ext uri="{FF2B5EF4-FFF2-40B4-BE49-F238E27FC236}">
                <a16:creationId xmlns:a16="http://schemas.microsoft.com/office/drawing/2014/main" id="{8B1D5655-0B6A-A347-9552-204BE998CE27}"/>
              </a:ext>
            </a:extLst>
          </p:cNvPr>
          <p:cNvSpPr>
            <a:spLocks noGrp="1"/>
          </p:cNvSpPr>
          <p:nvPr>
            <p:ph type="body" sz="quarter" idx="34" hasCustomPrompt="1"/>
          </p:nvPr>
        </p:nvSpPr>
        <p:spPr>
          <a:xfrm>
            <a:off x="6309241" y="2749333"/>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50" name="Text Placeholder 2">
            <a:extLst>
              <a:ext uri="{FF2B5EF4-FFF2-40B4-BE49-F238E27FC236}">
                <a16:creationId xmlns:a16="http://schemas.microsoft.com/office/drawing/2014/main" id="{5614195E-C2C5-3C49-9146-74EC89312BF4}"/>
              </a:ext>
            </a:extLst>
          </p:cNvPr>
          <p:cNvSpPr>
            <a:spLocks noGrp="1"/>
          </p:cNvSpPr>
          <p:nvPr>
            <p:ph type="body" sz="quarter" idx="35" hasCustomPrompt="1"/>
          </p:nvPr>
        </p:nvSpPr>
        <p:spPr>
          <a:xfrm>
            <a:off x="9007737"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1" name="Text Placeholder 22">
            <a:extLst>
              <a:ext uri="{FF2B5EF4-FFF2-40B4-BE49-F238E27FC236}">
                <a16:creationId xmlns:a16="http://schemas.microsoft.com/office/drawing/2014/main" id="{ECAC70C6-1136-1B4C-80EB-F6D07E8EFB8E}"/>
              </a:ext>
            </a:extLst>
          </p:cNvPr>
          <p:cNvSpPr>
            <a:spLocks noGrp="1"/>
          </p:cNvSpPr>
          <p:nvPr>
            <p:ph type="body" sz="quarter" idx="36" hasCustomPrompt="1"/>
          </p:nvPr>
        </p:nvSpPr>
        <p:spPr>
          <a:xfrm>
            <a:off x="9007737" y="2749333"/>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58" name="Text Placeholder 2">
            <a:extLst>
              <a:ext uri="{FF2B5EF4-FFF2-40B4-BE49-F238E27FC236}">
                <a16:creationId xmlns:a16="http://schemas.microsoft.com/office/drawing/2014/main" id="{F247382D-4DAC-6644-A8A9-8FBEF8331412}"/>
              </a:ext>
            </a:extLst>
          </p:cNvPr>
          <p:cNvSpPr>
            <a:spLocks noGrp="1"/>
          </p:cNvSpPr>
          <p:nvPr>
            <p:ph type="body" sz="quarter" idx="37" hasCustomPrompt="1"/>
          </p:nvPr>
        </p:nvSpPr>
        <p:spPr>
          <a:xfrm>
            <a:off x="9007737"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9" name="Text Placeholder 22">
            <a:extLst>
              <a:ext uri="{FF2B5EF4-FFF2-40B4-BE49-F238E27FC236}">
                <a16:creationId xmlns:a16="http://schemas.microsoft.com/office/drawing/2014/main" id="{1B4B640B-2C4E-0343-9F1E-1232FE2AB5E2}"/>
              </a:ext>
            </a:extLst>
          </p:cNvPr>
          <p:cNvSpPr>
            <a:spLocks noGrp="1"/>
          </p:cNvSpPr>
          <p:nvPr>
            <p:ph type="body" sz="quarter" idx="38" hasCustomPrompt="1"/>
          </p:nvPr>
        </p:nvSpPr>
        <p:spPr>
          <a:xfrm>
            <a:off x="9007737" y="4770008"/>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Tree>
    <p:extLst>
      <p:ext uri="{BB962C8B-B14F-4D97-AF65-F5344CB8AC3E}">
        <p14:creationId xmlns:p14="http://schemas.microsoft.com/office/powerpoint/2010/main" val="3136202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7AFD26-EAE4-40F7-A4D6-80F488840B76}" type="datetimeFigureOut">
              <a:rPr lang="en-US" smtClean="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3494699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7AFD26-EAE4-40F7-A4D6-80F488840B76}" type="datetimeFigureOut">
              <a:rPr lang="en-US" smtClean="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561630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7AFD26-EAE4-40F7-A4D6-80F488840B76}" type="datetimeFigureOut">
              <a:rPr lang="en-US" smtClean="0"/>
              <a:t>6/15/2021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2819762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7AFD26-EAE4-40F7-A4D6-80F488840B76}" type="datetimeFigureOut">
              <a:rPr lang="en-US" smtClean="0"/>
              <a:t>6/15/2021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3603549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7AFD26-EAE4-40F7-A4D6-80F488840B76}" type="datetimeFigureOut">
              <a:rPr lang="en-US" smtClean="0"/>
              <a:t>6/15/2021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3085531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AFD26-EAE4-40F7-A4D6-80F488840B76}" type="datetimeFigureOut">
              <a:rPr lang="en-US" smtClean="0"/>
              <a:t>6/15/2021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4288056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7AFD26-EAE4-40F7-A4D6-80F488840B76}" type="datetimeFigureOut">
              <a:rPr lang="en-US" smtClean="0"/>
              <a:t>6/15/2021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3940160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7AFD26-EAE4-40F7-A4D6-80F488840B76}" type="datetimeFigureOut">
              <a:rPr lang="en-US" smtClean="0"/>
              <a:t>6/15/2021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6A1AB7-427D-4939-BD72-0E7BA33BF228}" type="slidenum">
              <a:rPr lang="en-US" smtClean="0"/>
              <a:t>‹#›</a:t>
            </a:fld>
            <a:endParaRPr lang="en-US"/>
          </a:p>
        </p:txBody>
      </p:sp>
    </p:spTree>
    <p:extLst>
      <p:ext uri="{BB962C8B-B14F-4D97-AF65-F5344CB8AC3E}">
        <p14:creationId xmlns:p14="http://schemas.microsoft.com/office/powerpoint/2010/main" val="379001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AFD26-EAE4-40F7-A4D6-80F488840B76}" type="datetimeFigureOut">
              <a:rPr lang="en-US" smtClean="0"/>
              <a:t>6/15/2021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6A1AB7-427D-4939-BD72-0E7BA33BF228}" type="slidenum">
              <a:rPr lang="en-US" smtClean="0"/>
              <a:t>‹#›</a:t>
            </a:fld>
            <a:endParaRPr lang="en-US"/>
          </a:p>
        </p:txBody>
      </p:sp>
    </p:spTree>
    <p:extLst>
      <p:ext uri="{BB962C8B-B14F-4D97-AF65-F5344CB8AC3E}">
        <p14:creationId xmlns:p14="http://schemas.microsoft.com/office/powerpoint/2010/main" val="1137779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09800" y="914400"/>
            <a:ext cx="7772400" cy="2209800"/>
          </a:xfrm>
        </p:spPr>
        <p:txBody>
          <a:bodyPr>
            <a:normAutofit fontScale="90000"/>
          </a:bodyPr>
          <a:lstStyle/>
          <a:p>
            <a:pPr eaLnBrk="1" hangingPunct="1"/>
            <a:r>
              <a:rPr lang="en-US" sz="4000" b="1"/>
              <a:t>Hypertension Management in Adults With Diabetes</a:t>
            </a:r>
            <a:r>
              <a:rPr lang="en-US" sz="4000"/>
              <a:t/>
            </a:r>
            <a:br>
              <a:rPr lang="en-US" sz="4000"/>
            </a:br>
            <a:r>
              <a:rPr lang="en-US" sz="4000"/>
              <a:t/>
            </a:r>
            <a:br>
              <a:rPr lang="en-US" sz="4000"/>
            </a:br>
            <a:endParaRPr lang="en-US" sz="4000"/>
          </a:p>
        </p:txBody>
      </p:sp>
      <p:sp>
        <p:nvSpPr>
          <p:cNvPr id="2051" name="Subtitle 5"/>
          <p:cNvSpPr>
            <a:spLocks noGrp="1"/>
          </p:cNvSpPr>
          <p:nvPr>
            <p:ph type="subTitle" idx="1"/>
          </p:nvPr>
        </p:nvSpPr>
        <p:spPr/>
        <p:txBody>
          <a:bodyPr/>
          <a:lstStyle/>
          <a:p>
            <a:pPr eaLnBrk="1" hangingPunct="1"/>
            <a:r>
              <a:rPr lang="en-US" dirty="0" smtClean="0"/>
              <a:t>Amir Ziaee.MD</a:t>
            </a:r>
          </a:p>
          <a:p>
            <a:pPr eaLnBrk="1" hangingPunct="1"/>
            <a:r>
              <a:rPr lang="en-US" dirty="0" smtClean="0"/>
              <a:t>Professor of </a:t>
            </a:r>
            <a:r>
              <a:rPr lang="en-US" dirty="0" err="1" smtClean="0"/>
              <a:t>Endocrinoloy</a:t>
            </a:r>
            <a:endParaRPr lang="en-US" dirty="0" smtClean="0"/>
          </a:p>
          <a:p>
            <a:pPr eaLnBrk="1" hangingPunct="1"/>
            <a:r>
              <a:rPr lang="en-US" dirty="0" smtClean="0"/>
              <a:t>IUMS</a:t>
            </a:r>
          </a:p>
        </p:txBody>
      </p:sp>
    </p:spTree>
    <p:extLst>
      <p:ext uri="{BB962C8B-B14F-4D97-AF65-F5344CB8AC3E}">
        <p14:creationId xmlns:p14="http://schemas.microsoft.com/office/powerpoint/2010/main" val="2888802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297712" y="1053866"/>
            <a:ext cx="11795051" cy="517001"/>
          </a:xfrm>
        </p:spPr>
        <p:txBody>
          <a:bodyPr/>
          <a:lstStyle/>
          <a:p>
            <a:r>
              <a:rPr lang="en-US" dirty="0"/>
              <a:t>Treatment Strategies—Pharmacologic Interventions </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9" y="1773807"/>
            <a:ext cx="10573843" cy="4688463"/>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A6192E"/>
                </a:solidFill>
                <a:latin typeface="AdvOT8eb9eec2.B"/>
              </a:rPr>
              <a:t>10.8</a:t>
            </a:r>
            <a:r>
              <a:rPr lang="en-US" sz="2400" dirty="0">
                <a:latin typeface="AdvOT8eb9eec2.B"/>
              </a:rPr>
              <a:t> 	</a:t>
            </a:r>
            <a:r>
              <a:rPr lang="en-US" sz="2400" dirty="0">
                <a:latin typeface="AdvOT7b515deb"/>
              </a:rPr>
              <a:t>Patients with con</a:t>
            </a:r>
            <a:r>
              <a:rPr lang="en-US" sz="2400" dirty="0">
                <a:latin typeface="AdvOT7b515deb+fb"/>
              </a:rPr>
              <a:t>fi</a:t>
            </a:r>
            <a:r>
              <a:rPr lang="en-US" sz="2400" dirty="0">
                <a:latin typeface="AdvOT7b515deb"/>
              </a:rPr>
              <a:t>rmed of</a:t>
            </a:r>
            <a:r>
              <a:rPr lang="en-US" sz="2400" dirty="0">
                <a:latin typeface="AdvOT7b515deb+fb"/>
              </a:rPr>
              <a:t>fi</a:t>
            </a:r>
            <a:r>
              <a:rPr lang="en-US" sz="2400" dirty="0">
                <a:latin typeface="AdvOT7b515deb"/>
              </a:rPr>
              <a:t>ce-based blood pressure </a:t>
            </a:r>
            <a:r>
              <a:rPr lang="en-US" sz="2400" dirty="0">
                <a:latin typeface="AdvPS7DA6"/>
                <a:cs typeface="Times New Roman" panose="02020603050405020304" pitchFamily="18" charset="0"/>
              </a:rPr>
              <a:t>≥</a:t>
            </a:r>
            <a:r>
              <a:rPr lang="en-US" sz="2400" dirty="0">
                <a:latin typeface="AdvOT7b515deb"/>
              </a:rPr>
              <a:t>140/90 mmHg 	should, in addition to lifestyle therapy, have prompt initiation and timely 	titration of pharmacologic therapy to achieve blood pressure goals. </a:t>
            </a:r>
            <a:r>
              <a:rPr lang="en-US" sz="2400" dirty="0">
                <a:solidFill>
                  <a:srgbClr val="A6192E"/>
                </a:solidFill>
                <a:latin typeface="AdvOT8eb9eec2.B"/>
              </a:rPr>
              <a:t>A</a:t>
            </a:r>
          </a:p>
          <a:p>
            <a:r>
              <a:rPr lang="en-US" sz="2400" dirty="0">
                <a:solidFill>
                  <a:srgbClr val="A6192E"/>
                </a:solidFill>
                <a:latin typeface="AdvOT8eb9eec2.B"/>
              </a:rPr>
              <a:t>10.9</a:t>
            </a:r>
            <a:r>
              <a:rPr lang="en-US" sz="2400" dirty="0">
                <a:latin typeface="AdvOT8eb9eec2.B"/>
              </a:rPr>
              <a:t> 	</a:t>
            </a:r>
            <a:r>
              <a:rPr lang="en-US" sz="2400" dirty="0">
                <a:latin typeface="AdvOT7b515deb"/>
              </a:rPr>
              <a:t>Patients with confirmed office based blood pressure ≥160/100 mmHg 	should, in addition to lifestyle therapy, have prompt initiation and timely 	titration of two drugs or a single-pill combination of drugs demonstrated to 	reduce cardiovascular events in patients with diabetes. </a:t>
            </a:r>
            <a:r>
              <a:rPr lang="en-US" sz="2400" dirty="0">
                <a:solidFill>
                  <a:srgbClr val="A6192E"/>
                </a:solidFill>
                <a:latin typeface="AdvOT8eb9eec2.B"/>
              </a:rPr>
              <a:t>A</a:t>
            </a:r>
          </a:p>
          <a:p>
            <a:r>
              <a:rPr lang="en-US" sz="2400" dirty="0">
                <a:solidFill>
                  <a:srgbClr val="A6192E"/>
                </a:solidFill>
                <a:latin typeface="AdvOT8eb9eec2.B"/>
              </a:rPr>
              <a:t>10.10</a:t>
            </a:r>
            <a:r>
              <a:rPr lang="en-US" sz="2400" dirty="0">
                <a:latin typeface="AdvOT8eb9eec2.B"/>
              </a:rPr>
              <a:t> 	</a:t>
            </a:r>
            <a:r>
              <a:rPr lang="en-US" sz="2400" dirty="0">
                <a:latin typeface="AdvOT7b515deb"/>
              </a:rPr>
              <a:t>Treatment for hypertension should include drug classes demonstrated to 	reduce cardiovascular events in patients with diabetes. </a:t>
            </a:r>
            <a:r>
              <a:rPr lang="en-US" sz="2400" b="1" dirty="0">
                <a:solidFill>
                  <a:schemeClr val="accent1"/>
                </a:solidFill>
                <a:latin typeface="AdvOT7b515deb"/>
              </a:rPr>
              <a:t>A</a:t>
            </a:r>
            <a:r>
              <a:rPr lang="en-US" sz="2400" dirty="0">
                <a:latin typeface="AdvOT7b515deb"/>
              </a:rPr>
              <a:t> ACE inhibitors or 	angiotensin receptor blockers are recommended first-line therapy for 	hypertension in people with diabetes and coronary artery disease. </a:t>
            </a:r>
            <a:r>
              <a:rPr lang="en-US" sz="2400" dirty="0">
                <a:solidFill>
                  <a:srgbClr val="A6192E"/>
                </a:solidFill>
                <a:latin typeface="AdvOT8eb9eec2.B"/>
              </a:rPr>
              <a:t>A</a:t>
            </a:r>
          </a:p>
        </p:txBody>
      </p:sp>
    </p:spTree>
    <p:extLst>
      <p:ext uri="{BB962C8B-B14F-4D97-AF65-F5344CB8AC3E}">
        <p14:creationId xmlns:p14="http://schemas.microsoft.com/office/powerpoint/2010/main" val="90533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902798" y="1053866"/>
            <a:ext cx="11189964" cy="1034129"/>
          </a:xfrm>
        </p:spPr>
        <p:txBody>
          <a:bodyPr/>
          <a:lstStyle/>
          <a:p>
            <a:r>
              <a:rPr lang="en-US" dirty="0"/>
              <a:t>Treatment Strategies—Pharmacologic Interventions (continued) </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7" y="2087995"/>
            <a:ext cx="10573843" cy="394979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A6192E"/>
                </a:solidFill>
                <a:latin typeface="AdvOT8eb9eec2.B"/>
              </a:rPr>
              <a:t>10.11 </a:t>
            </a:r>
            <a:r>
              <a:rPr lang="en-US" sz="2000" dirty="0">
                <a:latin typeface="AdvOT8eb9eec2.B"/>
              </a:rPr>
              <a:t>	</a:t>
            </a:r>
            <a:r>
              <a:rPr lang="en-US" sz="2000" dirty="0">
                <a:latin typeface="AdvOT7b515deb"/>
              </a:rPr>
              <a:t>Multiple-drug therapy is generally required to achieve blood pressure 	targets. However, combinations of ACE inhibitors and angiotensin receptor 	blockers and combinations of ACE inhibitors or angiotensin receptor 	blockers with direct renin inhibitors should not be used. </a:t>
            </a:r>
            <a:r>
              <a:rPr lang="en-US" sz="2000" dirty="0">
                <a:solidFill>
                  <a:srgbClr val="A6192E"/>
                </a:solidFill>
                <a:latin typeface="AdvOT8eb9eec2.B"/>
              </a:rPr>
              <a:t>A</a:t>
            </a:r>
          </a:p>
          <a:p>
            <a:r>
              <a:rPr lang="en-US" sz="2000" dirty="0">
                <a:solidFill>
                  <a:srgbClr val="A6192E"/>
                </a:solidFill>
                <a:latin typeface="AdvOT8eb9eec2.B"/>
              </a:rPr>
              <a:t>10.12</a:t>
            </a:r>
            <a:r>
              <a:rPr lang="en-US" sz="2000" dirty="0">
                <a:latin typeface="AdvOT8eb9eec2.B"/>
              </a:rPr>
              <a:t> 	</a:t>
            </a:r>
            <a:r>
              <a:rPr lang="en-US" sz="2000" dirty="0">
                <a:latin typeface="AdvOT7b515deb"/>
              </a:rPr>
              <a:t>An ACE inhibitor or angiotensin receptor blocker, at the maximum tolerated 	dose indicated for blood pressure treatment, is the recommended </a:t>
            </a:r>
            <a:r>
              <a:rPr lang="en-US" sz="2000" dirty="0">
                <a:latin typeface="AdvOT7b515deb+fb"/>
              </a:rPr>
              <a:t>fi</a:t>
            </a:r>
            <a:r>
              <a:rPr lang="en-US" sz="2000" dirty="0">
                <a:latin typeface="AdvOT7b515deb"/>
              </a:rPr>
              <a:t>rst-line 	treatment for hypertension in patients with diabetes and urinary albumin-	to-creatinine ratio </a:t>
            </a:r>
            <a:r>
              <a:rPr lang="en-US" sz="2000" dirty="0">
                <a:latin typeface="Times New Roman" panose="02020603050405020304" pitchFamily="18" charset="0"/>
                <a:cs typeface="Times New Roman" panose="02020603050405020304" pitchFamily="18" charset="0"/>
              </a:rPr>
              <a:t>≥</a:t>
            </a:r>
            <a:r>
              <a:rPr lang="en-US" sz="2000" dirty="0">
                <a:latin typeface="AdvOT7b515deb"/>
              </a:rPr>
              <a:t>300 mg/g creatinine </a:t>
            </a:r>
            <a:r>
              <a:rPr lang="en-US" sz="2000" dirty="0">
                <a:solidFill>
                  <a:srgbClr val="A6192E"/>
                </a:solidFill>
                <a:latin typeface="AdvOT8eb9eec2.B"/>
              </a:rPr>
              <a:t>A</a:t>
            </a:r>
            <a:r>
              <a:rPr lang="en-US" sz="2000" dirty="0">
                <a:latin typeface="AdvOT8eb9eec2.B"/>
              </a:rPr>
              <a:t> </a:t>
            </a:r>
            <a:r>
              <a:rPr lang="en-US" sz="2000" dirty="0">
                <a:latin typeface="AdvOT7b515deb"/>
              </a:rPr>
              <a:t>or 30</a:t>
            </a:r>
            <a:r>
              <a:rPr lang="en-US" sz="2000" dirty="0">
                <a:latin typeface="AdvOT7b515deb+20"/>
              </a:rPr>
              <a:t>–</a:t>
            </a:r>
            <a:r>
              <a:rPr lang="en-US" sz="2000" dirty="0">
                <a:latin typeface="AdvOT7b515deb"/>
              </a:rPr>
              <a:t>299 mg/g creatinine. </a:t>
            </a:r>
            <a:r>
              <a:rPr lang="en-US" sz="2000" dirty="0">
                <a:solidFill>
                  <a:srgbClr val="A6192E"/>
                </a:solidFill>
                <a:latin typeface="AdvOT8eb9eec2.B"/>
              </a:rPr>
              <a:t>B</a:t>
            </a:r>
            <a:r>
              <a:rPr lang="en-US" sz="2000" dirty="0">
                <a:latin typeface="AdvOT8eb9eec2.B"/>
              </a:rPr>
              <a:t> </a:t>
            </a:r>
            <a:r>
              <a:rPr lang="en-US" sz="2000" dirty="0">
                <a:latin typeface="AdvOT7b515deb"/>
              </a:rPr>
              <a:t>If 	one class is not tolerated, the other should be substituted. </a:t>
            </a:r>
            <a:r>
              <a:rPr lang="en-US" sz="2000" dirty="0">
                <a:solidFill>
                  <a:srgbClr val="A6192E"/>
                </a:solidFill>
                <a:latin typeface="AdvOT8eb9eec2.B"/>
              </a:rPr>
              <a:t>B</a:t>
            </a:r>
          </a:p>
          <a:p>
            <a:r>
              <a:rPr lang="en-US" sz="2000" dirty="0">
                <a:solidFill>
                  <a:srgbClr val="A6192E"/>
                </a:solidFill>
                <a:latin typeface="AdvOT8eb9eec2.B"/>
              </a:rPr>
              <a:t>10.13</a:t>
            </a:r>
            <a:r>
              <a:rPr lang="en-US" sz="2000" dirty="0">
                <a:latin typeface="AdvOT8eb9eec2.B"/>
              </a:rPr>
              <a:t> 	</a:t>
            </a:r>
            <a:r>
              <a:rPr lang="en-US" sz="2000" dirty="0">
                <a:latin typeface="AdvOT7b515deb"/>
              </a:rPr>
              <a:t>For patients treated with an ACE inhibitor, angiotensin receptor blocker, or 	diuretic, serum creatinine/estimated glomerular </a:t>
            </a:r>
            <a:r>
              <a:rPr lang="en-US" sz="2000" dirty="0">
                <a:latin typeface="AdvOT7b515deb+fb"/>
              </a:rPr>
              <a:t>fi</a:t>
            </a:r>
            <a:r>
              <a:rPr lang="en-US" sz="2000" dirty="0">
                <a:latin typeface="AdvOT7b515deb"/>
              </a:rPr>
              <a:t>ltration rate and serum 	potassium levels should be monitored at least annually. </a:t>
            </a:r>
            <a:r>
              <a:rPr lang="en-US" sz="2000" dirty="0">
                <a:solidFill>
                  <a:srgbClr val="A6192E"/>
                </a:solidFill>
                <a:latin typeface="AdvOT8eb9eec2.B"/>
              </a:rPr>
              <a:t>B</a:t>
            </a:r>
            <a:endParaRPr lang="en-US" sz="2000" dirty="0">
              <a:solidFill>
                <a:srgbClr val="A6192E"/>
              </a:solidFill>
              <a:latin typeface="AdvOT7b515deb"/>
            </a:endParaRPr>
          </a:p>
        </p:txBody>
      </p:sp>
    </p:spTree>
    <p:extLst>
      <p:ext uri="{BB962C8B-B14F-4D97-AF65-F5344CB8AC3E}">
        <p14:creationId xmlns:p14="http://schemas.microsoft.com/office/powerpoint/2010/main" val="850739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902798" y="1053865"/>
            <a:ext cx="11189964" cy="517064"/>
          </a:xfrm>
        </p:spPr>
        <p:txBody>
          <a:bodyPr/>
          <a:lstStyle/>
          <a:p>
            <a:r>
              <a:rPr lang="en-US" dirty="0"/>
              <a:t>Treatment Strategies—Resistant Hypertension</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7" y="2087995"/>
            <a:ext cx="10573843" cy="147732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A6192E"/>
                </a:solidFill>
                <a:latin typeface="AdvOT8eb9eec2.B"/>
              </a:rPr>
              <a:t>10.14 </a:t>
            </a:r>
            <a:r>
              <a:rPr lang="en-US" sz="2400" dirty="0">
                <a:latin typeface="AdvOT8eb9eec2.B"/>
              </a:rPr>
              <a:t>	</a:t>
            </a:r>
            <a:r>
              <a:rPr lang="en-US" sz="2400" dirty="0">
                <a:latin typeface="AdvOT7b515deb"/>
              </a:rPr>
              <a:t>Patients with hypertension who are not meeting blood pressure targets on 	three classes of antihypertensive medications (including a diuretic) should 	be considered for mineralocorticoid receptor antagonist therapy. </a:t>
            </a:r>
            <a:r>
              <a:rPr lang="en-US" sz="2400" dirty="0">
                <a:solidFill>
                  <a:srgbClr val="A6192E"/>
                </a:solidFill>
                <a:latin typeface="AdvOT8eb9eec2.B"/>
              </a:rPr>
              <a:t>B</a:t>
            </a:r>
            <a:endParaRPr lang="en-US" sz="2400" dirty="0">
              <a:solidFill>
                <a:srgbClr val="A6192E"/>
              </a:solidFill>
              <a:latin typeface="AdvOT7b515deb"/>
            </a:endParaRPr>
          </a:p>
        </p:txBody>
      </p:sp>
    </p:spTree>
    <p:extLst>
      <p:ext uri="{BB962C8B-B14F-4D97-AF65-F5344CB8AC3E}">
        <p14:creationId xmlns:p14="http://schemas.microsoft.com/office/powerpoint/2010/main" val="4215699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7" name="TextBox 6">
            <a:extLst>
              <a:ext uri="{FF2B5EF4-FFF2-40B4-BE49-F238E27FC236}">
                <a16:creationId xmlns:a16="http://schemas.microsoft.com/office/drawing/2014/main" id="{8B23B7CF-F684-491C-B6AB-7E24A07DE39E}"/>
              </a:ext>
            </a:extLst>
          </p:cNvPr>
          <p:cNvSpPr txBox="1"/>
          <p:nvPr/>
        </p:nvSpPr>
        <p:spPr>
          <a:xfrm>
            <a:off x="9158178" y="1091609"/>
            <a:ext cx="2863701" cy="2308324"/>
          </a:xfrm>
          <a:prstGeom prst="rect">
            <a:avLst/>
          </a:prstGeom>
          <a:noFill/>
        </p:spPr>
        <p:txBody>
          <a:bodyPr wrap="square" rtlCol="0">
            <a:spAutoFit/>
          </a:bodyPr>
          <a:lstStyle/>
          <a:p>
            <a:r>
              <a:rPr lang="en-US" sz="2400" b="1" dirty="0">
                <a:solidFill>
                  <a:srgbClr val="A6192E"/>
                </a:solidFill>
              </a:rPr>
              <a:t>Recommendations for the Treatment of Confirmed Hypertension in People with Diabetes (1 of 2)</a:t>
            </a:r>
          </a:p>
        </p:txBody>
      </p:sp>
      <p:sp>
        <p:nvSpPr>
          <p:cNvPr id="5" name="TextBox 4">
            <a:extLst>
              <a:ext uri="{FF2B5EF4-FFF2-40B4-BE49-F238E27FC236}">
                <a16:creationId xmlns:a16="http://schemas.microsoft.com/office/drawing/2014/main" id="{7C833D4E-079D-4B21-871B-81F7DD367C96}"/>
              </a:ext>
            </a:extLst>
          </p:cNvPr>
          <p:cNvSpPr txBox="1">
            <a:spLocks noChangeArrowheads="1"/>
          </p:cNvSpPr>
          <p:nvPr/>
        </p:nvSpPr>
        <p:spPr bwMode="auto">
          <a:xfrm>
            <a:off x="99021" y="6026873"/>
            <a:ext cx="88615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170">
              <a:defRPr/>
            </a:pPr>
            <a:r>
              <a:rPr lang="en-US" sz="1600" dirty="0">
                <a:solidFill>
                  <a:srgbClr val="A6192E"/>
                </a:solidFill>
                <a:latin typeface="Helvetica" pitchFamily="34" charset="0"/>
                <a:ea typeface="ヒラギノ角ゴ Pro W3" charset="-128"/>
              </a:rPr>
              <a:t>Cardiovascular Disease and Risk Management: </a:t>
            </a:r>
            <a:br>
              <a:rPr lang="en-US" sz="1600" dirty="0">
                <a:solidFill>
                  <a:srgbClr val="A6192E"/>
                </a:solidFill>
                <a:latin typeface="Helvetica" pitchFamily="34" charset="0"/>
                <a:ea typeface="ヒラギノ角ゴ Pro W3" charset="-128"/>
              </a:rPr>
            </a:br>
            <a:r>
              <a:rPr lang="en-US" sz="1600" i="1" dirty="0">
                <a:solidFill>
                  <a:srgbClr val="A6192E"/>
                </a:solidFill>
                <a:ea typeface="ヒラギノ角ゴ Pro W3" charset="-128"/>
              </a:rPr>
              <a:t>Standards of Medical Care in Diabetes - 2021</a:t>
            </a:r>
            <a:r>
              <a:rPr lang="en-US" sz="1600" dirty="0">
                <a:solidFill>
                  <a:srgbClr val="A6192E"/>
                </a:solidFill>
                <a:latin typeface="Helvetica" pitchFamily="34" charset="0"/>
                <a:ea typeface="ヒラギノ角ゴ Pro W3" charset="-128"/>
              </a:rPr>
              <a:t>. </a:t>
            </a:r>
            <a:r>
              <a:rPr lang="en-US" sz="1600" i="1" dirty="0">
                <a:solidFill>
                  <a:srgbClr val="A6192E"/>
                </a:solidFill>
                <a:latin typeface="Helvetica" pitchFamily="34" charset="0"/>
                <a:ea typeface="ヒラギノ角ゴ Pro W3" charset="-128"/>
              </a:rPr>
              <a:t>Diabetes Care </a:t>
            </a:r>
            <a:r>
              <a:rPr lang="en-US" sz="1600" dirty="0">
                <a:solidFill>
                  <a:srgbClr val="A6192E"/>
                </a:solidFill>
                <a:latin typeface="Helvetica" pitchFamily="34" charset="0"/>
                <a:ea typeface="ヒラギノ角ゴ Pro W3" charset="-128"/>
              </a:rPr>
              <a:t>2021;44(Suppl. 1):S111-S150</a:t>
            </a:r>
          </a:p>
        </p:txBody>
      </p:sp>
      <p:pic>
        <p:nvPicPr>
          <p:cNvPr id="4" name="Picture 3">
            <a:extLst>
              <a:ext uri="{FF2B5EF4-FFF2-40B4-BE49-F238E27FC236}">
                <a16:creationId xmlns:a16="http://schemas.microsoft.com/office/drawing/2014/main" id="{93893CA0-3BF1-4011-AC3F-C906873616B1}"/>
              </a:ext>
            </a:extLst>
          </p:cNvPr>
          <p:cNvPicPr>
            <a:picLocks noChangeAspect="1"/>
          </p:cNvPicPr>
          <p:nvPr/>
        </p:nvPicPr>
        <p:blipFill>
          <a:blip r:embed="rId2"/>
          <a:stretch>
            <a:fillRect/>
          </a:stretch>
        </p:blipFill>
        <p:spPr>
          <a:xfrm>
            <a:off x="360485" y="943708"/>
            <a:ext cx="7594600" cy="4470400"/>
          </a:xfrm>
          <a:prstGeom prst="rect">
            <a:avLst/>
          </a:prstGeom>
        </p:spPr>
      </p:pic>
    </p:spTree>
    <p:extLst>
      <p:ext uri="{BB962C8B-B14F-4D97-AF65-F5344CB8AC3E}">
        <p14:creationId xmlns:p14="http://schemas.microsoft.com/office/powerpoint/2010/main" val="112929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7" name="TextBox 6">
            <a:extLst>
              <a:ext uri="{FF2B5EF4-FFF2-40B4-BE49-F238E27FC236}">
                <a16:creationId xmlns:a16="http://schemas.microsoft.com/office/drawing/2014/main" id="{8B23B7CF-F684-491C-B6AB-7E24A07DE39E}"/>
              </a:ext>
            </a:extLst>
          </p:cNvPr>
          <p:cNvSpPr txBox="1"/>
          <p:nvPr/>
        </p:nvSpPr>
        <p:spPr>
          <a:xfrm>
            <a:off x="9158178" y="1091609"/>
            <a:ext cx="2863701" cy="2308324"/>
          </a:xfrm>
          <a:prstGeom prst="rect">
            <a:avLst/>
          </a:prstGeom>
          <a:noFill/>
        </p:spPr>
        <p:txBody>
          <a:bodyPr wrap="square" rtlCol="0">
            <a:spAutoFit/>
          </a:bodyPr>
          <a:lstStyle/>
          <a:p>
            <a:r>
              <a:rPr lang="en-US" sz="2400" b="1" dirty="0">
                <a:solidFill>
                  <a:srgbClr val="A6192E"/>
                </a:solidFill>
              </a:rPr>
              <a:t>Recommendations for the Treatment of Confirmed Hypertension in People with Diabetes (2 of 2)</a:t>
            </a:r>
          </a:p>
        </p:txBody>
      </p:sp>
      <p:sp>
        <p:nvSpPr>
          <p:cNvPr id="5" name="TextBox 4">
            <a:extLst>
              <a:ext uri="{FF2B5EF4-FFF2-40B4-BE49-F238E27FC236}">
                <a16:creationId xmlns:a16="http://schemas.microsoft.com/office/drawing/2014/main" id="{EDCA5F05-CC12-4F3E-8915-DAA8020D2714}"/>
              </a:ext>
            </a:extLst>
          </p:cNvPr>
          <p:cNvSpPr txBox="1">
            <a:spLocks noChangeArrowheads="1"/>
          </p:cNvSpPr>
          <p:nvPr/>
        </p:nvSpPr>
        <p:spPr bwMode="auto">
          <a:xfrm>
            <a:off x="163839" y="6242447"/>
            <a:ext cx="88615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170">
              <a:defRPr/>
            </a:pPr>
            <a:r>
              <a:rPr lang="en-US" sz="1600" dirty="0">
                <a:solidFill>
                  <a:srgbClr val="A6192E"/>
                </a:solidFill>
                <a:latin typeface="Helvetica" pitchFamily="34" charset="0"/>
                <a:ea typeface="ヒラギノ角ゴ Pro W3" charset="-128"/>
              </a:rPr>
              <a:t>Cardiovascular Disease and Risk Management: </a:t>
            </a:r>
            <a:br>
              <a:rPr lang="en-US" sz="1600" dirty="0">
                <a:solidFill>
                  <a:srgbClr val="A6192E"/>
                </a:solidFill>
                <a:latin typeface="Helvetica" pitchFamily="34" charset="0"/>
                <a:ea typeface="ヒラギノ角ゴ Pro W3" charset="-128"/>
              </a:rPr>
            </a:br>
            <a:r>
              <a:rPr lang="en-US" sz="1600" i="1" dirty="0">
                <a:solidFill>
                  <a:srgbClr val="A6192E"/>
                </a:solidFill>
                <a:ea typeface="ヒラギノ角ゴ Pro W3" charset="-128"/>
              </a:rPr>
              <a:t>Standards of Medical Care in Diabetes - 2021</a:t>
            </a:r>
            <a:r>
              <a:rPr lang="en-US" sz="1600" dirty="0">
                <a:solidFill>
                  <a:srgbClr val="A6192E"/>
                </a:solidFill>
                <a:latin typeface="Helvetica" pitchFamily="34" charset="0"/>
                <a:ea typeface="ヒラギノ角ゴ Pro W3" charset="-128"/>
              </a:rPr>
              <a:t>. </a:t>
            </a:r>
            <a:r>
              <a:rPr lang="en-US" sz="1600" i="1" dirty="0">
                <a:solidFill>
                  <a:srgbClr val="A6192E"/>
                </a:solidFill>
                <a:latin typeface="Helvetica" pitchFamily="34" charset="0"/>
                <a:ea typeface="ヒラギノ角ゴ Pro W3" charset="-128"/>
              </a:rPr>
              <a:t>Diabetes Care </a:t>
            </a:r>
            <a:r>
              <a:rPr lang="en-US" sz="1600" dirty="0">
                <a:solidFill>
                  <a:srgbClr val="A6192E"/>
                </a:solidFill>
                <a:latin typeface="Helvetica" pitchFamily="34" charset="0"/>
                <a:ea typeface="ヒラギノ角ゴ Pro W3" charset="-128"/>
              </a:rPr>
              <a:t>2021;44(Suppl. 1):S111-S150</a:t>
            </a:r>
          </a:p>
        </p:txBody>
      </p:sp>
      <p:pic>
        <p:nvPicPr>
          <p:cNvPr id="4" name="Picture 3">
            <a:extLst>
              <a:ext uri="{FF2B5EF4-FFF2-40B4-BE49-F238E27FC236}">
                <a16:creationId xmlns:a16="http://schemas.microsoft.com/office/drawing/2014/main" id="{7B834A06-9C44-4CC1-B062-9B95D874799A}"/>
              </a:ext>
            </a:extLst>
          </p:cNvPr>
          <p:cNvPicPr>
            <a:picLocks noChangeAspect="1"/>
          </p:cNvPicPr>
          <p:nvPr/>
        </p:nvPicPr>
        <p:blipFill>
          <a:blip r:embed="rId2"/>
          <a:stretch>
            <a:fillRect/>
          </a:stretch>
        </p:blipFill>
        <p:spPr>
          <a:xfrm>
            <a:off x="358531" y="1071418"/>
            <a:ext cx="8292704" cy="4715165"/>
          </a:xfrm>
          <a:prstGeom prst="rect">
            <a:avLst/>
          </a:prstGeom>
        </p:spPr>
      </p:pic>
    </p:spTree>
    <p:extLst>
      <p:ext uri="{BB962C8B-B14F-4D97-AF65-F5344CB8AC3E}">
        <p14:creationId xmlns:p14="http://schemas.microsoft.com/office/powerpoint/2010/main" val="1509931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fa-IR"/>
          </a:p>
        </p:txBody>
      </p:sp>
      <p:sp>
        <p:nvSpPr>
          <p:cNvPr id="26627" name="Content Placeholder 2"/>
          <p:cNvSpPr>
            <a:spLocks noGrp="1"/>
          </p:cNvSpPr>
          <p:nvPr>
            <p:ph idx="1"/>
          </p:nvPr>
        </p:nvSpPr>
        <p:spPr>
          <a:xfrm>
            <a:off x="2209800" y="2781301"/>
            <a:ext cx="7772400" cy="2951163"/>
          </a:xfrm>
        </p:spPr>
        <p:txBody>
          <a:bodyPr/>
          <a:lstStyle/>
          <a:p>
            <a:pPr>
              <a:buFont typeface="Wingdings" panose="05000000000000000000" pitchFamily="2" charset="2"/>
              <a:buNone/>
            </a:pPr>
            <a:r>
              <a:rPr lang="en-US" dirty="0" smtClean="0"/>
              <a:t>                         </a:t>
            </a:r>
            <a:r>
              <a:rPr lang="en-US" sz="6000" dirty="0"/>
              <a:t>THANK YOU</a:t>
            </a:r>
            <a:endParaRPr lang="fa-IR" sz="6000" dirty="0"/>
          </a:p>
        </p:txBody>
      </p:sp>
    </p:spTree>
    <p:extLst>
      <p:ext uri="{BB962C8B-B14F-4D97-AF65-F5344CB8AC3E}">
        <p14:creationId xmlns:p14="http://schemas.microsoft.com/office/powerpoint/2010/main" val="912650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F31D89-B578-A04E-BA3B-5E10F03FD3CC}"/>
              </a:ext>
            </a:extLst>
          </p:cNvPr>
          <p:cNvSpPr>
            <a:spLocks noGrp="1"/>
          </p:cNvSpPr>
          <p:nvPr>
            <p:ph type="title"/>
          </p:nvPr>
        </p:nvSpPr>
        <p:spPr/>
        <p:txBody>
          <a:bodyPr>
            <a:normAutofit fontScale="90000"/>
          </a:bodyPr>
          <a:lstStyle/>
          <a:p>
            <a:r>
              <a:rPr lang="en-US" dirty="0"/>
              <a:t>Standards of Medical Care in Diabetes—2021 </a:t>
            </a:r>
          </a:p>
        </p:txBody>
      </p:sp>
      <p:pic>
        <p:nvPicPr>
          <p:cNvPr id="2" name="Picture 1">
            <a:extLst>
              <a:ext uri="{FF2B5EF4-FFF2-40B4-BE49-F238E27FC236}">
                <a16:creationId xmlns:a16="http://schemas.microsoft.com/office/drawing/2014/main" id="{DF5AF2AC-4779-4897-8D5C-9B4CC3CC122F}"/>
              </a:ext>
            </a:extLst>
          </p:cNvPr>
          <p:cNvPicPr>
            <a:picLocks noChangeAspect="1"/>
          </p:cNvPicPr>
          <p:nvPr/>
        </p:nvPicPr>
        <p:blipFill>
          <a:blip r:embed="rId3"/>
          <a:stretch>
            <a:fillRect/>
          </a:stretch>
        </p:blipFill>
        <p:spPr>
          <a:xfrm rot="1331775">
            <a:off x="4320537" y="965803"/>
            <a:ext cx="3078551" cy="4088807"/>
          </a:xfrm>
          <a:prstGeom prst="rect">
            <a:avLst/>
          </a:prstGeom>
        </p:spPr>
      </p:pic>
    </p:spTree>
    <p:extLst>
      <p:ext uri="{BB962C8B-B14F-4D97-AF65-F5344CB8AC3E}">
        <p14:creationId xmlns:p14="http://schemas.microsoft.com/office/powerpoint/2010/main" val="1052490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title"/>
          </p:nvPr>
        </p:nvSpPr>
        <p:spPr/>
        <p:txBody>
          <a:bodyPr/>
          <a:lstStyle/>
          <a:p>
            <a:r>
              <a:rPr lang="en-US" sz="5400"/>
              <a:t>Scope of The problem</a:t>
            </a:r>
          </a:p>
        </p:txBody>
      </p:sp>
      <p:sp>
        <p:nvSpPr>
          <p:cNvPr id="3075" name="Rectangle 3"/>
          <p:cNvSpPr>
            <a:spLocks noGrp="1" noChangeArrowheads="1"/>
          </p:cNvSpPr>
          <p:nvPr>
            <p:ph type="body" idx="1"/>
          </p:nvPr>
        </p:nvSpPr>
        <p:spPr/>
        <p:txBody>
          <a:bodyPr/>
          <a:lstStyle/>
          <a:p>
            <a:pPr>
              <a:lnSpc>
                <a:spcPct val="80000"/>
              </a:lnSpc>
            </a:pPr>
            <a:r>
              <a:rPr lang="en-US" sz="2400" b="1"/>
              <a:t>Approximately73% have concomitant hypertension (HTN)</a:t>
            </a:r>
          </a:p>
          <a:p>
            <a:pPr>
              <a:lnSpc>
                <a:spcPct val="80000"/>
              </a:lnSpc>
            </a:pPr>
            <a:r>
              <a:rPr lang="en-US" sz="2400" b="1"/>
              <a:t> At the time of diagnosis of diabetes, HTN is present in 50% of diabetic patients </a:t>
            </a:r>
          </a:p>
          <a:p>
            <a:pPr>
              <a:lnSpc>
                <a:spcPct val="80000"/>
              </a:lnSpc>
            </a:pPr>
            <a:r>
              <a:rPr lang="en-US" sz="2400" b="1"/>
              <a:t>HTN among diabetic patients accelerates progression to renal and cardiovascular disease(CVD)</a:t>
            </a:r>
          </a:p>
          <a:p>
            <a:pPr>
              <a:lnSpc>
                <a:spcPct val="80000"/>
              </a:lnSpc>
            </a:pPr>
            <a:r>
              <a:rPr lang="en-US" sz="2400" b="1"/>
              <a:t>less than 30% of diabetic patients have their blood pressure (BP) controlled at less than 130/80 mm Hg </a:t>
            </a:r>
          </a:p>
          <a:p>
            <a:pPr>
              <a:lnSpc>
                <a:spcPct val="80000"/>
              </a:lnSpc>
            </a:pPr>
            <a:r>
              <a:rPr lang="en-US" sz="2400" b="1"/>
              <a:t>As many as 8 million diabetics have undiagnosed HTN</a:t>
            </a:r>
          </a:p>
          <a:p>
            <a:pPr>
              <a:lnSpc>
                <a:spcPct val="80000"/>
              </a:lnSpc>
            </a:pPr>
            <a:endParaRPr lang="en-US" sz="2400" b="1"/>
          </a:p>
        </p:txBody>
      </p:sp>
    </p:spTree>
    <p:extLst>
      <p:ext uri="{BB962C8B-B14F-4D97-AF65-F5344CB8AC3E}">
        <p14:creationId xmlns:p14="http://schemas.microsoft.com/office/powerpoint/2010/main" val="32083916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p:txBody>
          <a:bodyPr/>
          <a:lstStyle/>
          <a:p>
            <a:r>
              <a:rPr lang="en-US" sz="4000"/>
              <a:t>Hypertension and Diabetes Mellitus</a:t>
            </a:r>
          </a:p>
        </p:txBody>
      </p:sp>
      <p:sp>
        <p:nvSpPr>
          <p:cNvPr id="4099" name="Rectangle 3"/>
          <p:cNvSpPr>
            <a:spLocks noGrp="1" noChangeArrowheads="1"/>
          </p:cNvSpPr>
          <p:nvPr>
            <p:ph type="body" idx="1"/>
          </p:nvPr>
        </p:nvSpPr>
        <p:spPr/>
        <p:txBody>
          <a:bodyPr/>
          <a:lstStyle/>
          <a:p>
            <a:r>
              <a:rPr lang="en-US" sz="2400" b="1" dirty="0"/>
              <a:t>Early aggressive BP management was shown to decrease CVD mortality in </a:t>
            </a:r>
            <a:endParaRPr lang="en-US" sz="2400" b="1" dirty="0" smtClean="0"/>
          </a:p>
          <a:p>
            <a:pPr marL="0" indent="0">
              <a:buNone/>
            </a:pPr>
            <a:r>
              <a:rPr lang="en-US" sz="2400" b="1" dirty="0" smtClean="0"/>
              <a:t>   diabetic </a:t>
            </a:r>
            <a:r>
              <a:rPr lang="en-US" sz="2400" b="1" dirty="0"/>
              <a:t>patients when combined with optimization of the other components </a:t>
            </a:r>
            <a:r>
              <a:rPr lang="en-US" sz="2400" b="1" dirty="0" smtClean="0"/>
              <a:t>of</a:t>
            </a:r>
          </a:p>
          <a:p>
            <a:pPr marL="0" indent="0">
              <a:buNone/>
            </a:pPr>
            <a:r>
              <a:rPr lang="en-US" sz="2400" b="1" dirty="0" smtClean="0"/>
              <a:t>    </a:t>
            </a:r>
            <a:r>
              <a:rPr lang="en-US" sz="2400" b="1" dirty="0"/>
              <a:t>the metabolic syndrome and insulin resistance, such as dyslipidemia, obesity</a:t>
            </a:r>
            <a:r>
              <a:rPr lang="en-US" sz="2400" b="1" dirty="0" smtClean="0"/>
              <a:t>,</a:t>
            </a:r>
          </a:p>
          <a:p>
            <a:pPr marL="0" indent="0">
              <a:buNone/>
            </a:pPr>
            <a:r>
              <a:rPr lang="en-US" sz="2400" b="1" dirty="0" smtClean="0"/>
              <a:t>     </a:t>
            </a:r>
            <a:r>
              <a:rPr lang="en-US" sz="2400" b="1" dirty="0"/>
              <a:t>and </a:t>
            </a:r>
            <a:r>
              <a:rPr lang="en-US" sz="2400" b="1" dirty="0" smtClean="0"/>
              <a:t>hyperglycemia. </a:t>
            </a:r>
            <a:endParaRPr lang="en-US" sz="2400" b="1" dirty="0"/>
          </a:p>
        </p:txBody>
      </p:sp>
    </p:spTree>
    <p:extLst>
      <p:ext uri="{BB962C8B-B14F-4D97-AF65-F5344CB8AC3E}">
        <p14:creationId xmlns:p14="http://schemas.microsoft.com/office/powerpoint/2010/main" val="429340693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902799" y="1053865"/>
            <a:ext cx="10366813" cy="517064"/>
          </a:xfrm>
        </p:spPr>
        <p:txBody>
          <a:bodyPr/>
          <a:lstStyle/>
          <a:p>
            <a:r>
              <a:rPr lang="en-US" dirty="0"/>
              <a:t>Screening and Diagnosis</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9" y="1773807"/>
            <a:ext cx="10573843" cy="234423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A6192E"/>
                </a:solidFill>
                <a:latin typeface="AdvOT8eb9eec2.B"/>
              </a:rPr>
              <a:t>10.1 </a:t>
            </a:r>
            <a:r>
              <a:rPr lang="en-US" sz="2400" dirty="0">
                <a:latin typeface="AdvOT8eb9eec2.B"/>
              </a:rPr>
              <a:t>	</a:t>
            </a:r>
            <a:r>
              <a:rPr lang="en-US" sz="2400" dirty="0">
                <a:latin typeface="AdvOT7b515deb"/>
              </a:rPr>
              <a:t>Blood pressure should be measured at every routine clinical visit. Patients 	found to have elevated blood pressure (≥140/90 mmHg) should have blood 	pressure confirmed using multiple readings, including measurements on a 	separate day, to diagnose hypertension. </a:t>
            </a:r>
            <a:r>
              <a:rPr lang="en-US" sz="2400" dirty="0">
                <a:solidFill>
                  <a:srgbClr val="A6192E"/>
                </a:solidFill>
                <a:latin typeface="AdvOT8eb9eec2.B"/>
              </a:rPr>
              <a:t>B</a:t>
            </a:r>
          </a:p>
          <a:p>
            <a:r>
              <a:rPr lang="en-US" sz="2400" dirty="0">
                <a:solidFill>
                  <a:srgbClr val="A6192E"/>
                </a:solidFill>
                <a:latin typeface="AdvOT8eb9eec2.B"/>
              </a:rPr>
              <a:t>10.2</a:t>
            </a:r>
            <a:r>
              <a:rPr lang="en-US" sz="2400" dirty="0">
                <a:latin typeface="AdvOT8eb9eec2.B"/>
              </a:rPr>
              <a:t> 	</a:t>
            </a:r>
            <a:r>
              <a:rPr lang="en-US" sz="2400" dirty="0">
                <a:latin typeface="AdvOT7b515deb"/>
              </a:rPr>
              <a:t>All hypertensive patients with diabetes should monitor their blood 	pressure at home. </a:t>
            </a:r>
            <a:r>
              <a:rPr lang="en-US" sz="2400" dirty="0">
                <a:solidFill>
                  <a:srgbClr val="A6192E"/>
                </a:solidFill>
                <a:latin typeface="AdvOT8eb9eec2.B"/>
              </a:rPr>
              <a:t>B</a:t>
            </a:r>
            <a:endParaRPr lang="en-US" sz="2400" dirty="0">
              <a:solidFill>
                <a:srgbClr val="A6192E"/>
              </a:solidFill>
              <a:latin typeface="Open Sans"/>
              <a:cs typeface="+mn-cs"/>
            </a:endParaRPr>
          </a:p>
        </p:txBody>
      </p:sp>
    </p:spTree>
    <p:extLst>
      <p:ext uri="{BB962C8B-B14F-4D97-AF65-F5344CB8AC3E}">
        <p14:creationId xmlns:p14="http://schemas.microsoft.com/office/powerpoint/2010/main" val="500287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902799" y="1053865"/>
            <a:ext cx="10366813" cy="517064"/>
          </a:xfrm>
        </p:spPr>
        <p:txBody>
          <a:bodyPr/>
          <a:lstStyle/>
          <a:p>
            <a:r>
              <a:rPr lang="en-US" dirty="0"/>
              <a:t>Treatment Goals</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9" y="1773808"/>
            <a:ext cx="10573843" cy="4816703"/>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A6192E"/>
                </a:solidFill>
                <a:latin typeface="AdvOT8eb9eec2.B"/>
              </a:rPr>
              <a:t>10.3 </a:t>
            </a:r>
            <a:r>
              <a:rPr lang="en-US" sz="2400" dirty="0">
                <a:latin typeface="AdvOT8eb9eec2.B"/>
              </a:rPr>
              <a:t>	</a:t>
            </a:r>
            <a:r>
              <a:rPr lang="en-US" sz="2400" dirty="0">
                <a:latin typeface="AdvOT7b515deb"/>
              </a:rPr>
              <a:t>For patients with diabetes and hypertension, blood pressure targets should 	be individualized through a shared decision-making process that addresses 	cardiovascular risk, potential adverse effects of antihypertensive 	medications, and patient preferences. </a:t>
            </a:r>
            <a:r>
              <a:rPr lang="en-US" sz="2400" b="1" dirty="0">
                <a:solidFill>
                  <a:srgbClr val="A6192E"/>
                </a:solidFill>
                <a:latin typeface="AdvOT8eb9eec2.B"/>
              </a:rPr>
              <a:t>C</a:t>
            </a:r>
          </a:p>
          <a:p>
            <a:r>
              <a:rPr lang="en-US" sz="2400" dirty="0">
                <a:solidFill>
                  <a:srgbClr val="A6192E"/>
                </a:solidFill>
                <a:latin typeface="AdvOT8eb9eec2.B"/>
              </a:rPr>
              <a:t>10.4</a:t>
            </a:r>
            <a:r>
              <a:rPr lang="en-US" sz="2400" dirty="0">
                <a:latin typeface="AdvOT8eb9eec2.B"/>
              </a:rPr>
              <a:t> 	</a:t>
            </a:r>
            <a:r>
              <a:rPr lang="en-US" sz="2400" dirty="0">
                <a:latin typeface="AdvOT7b515deb"/>
              </a:rPr>
              <a:t>For individuals with diabetes and hypertension at higher cardiovascular risk 	(existing atherosclerotic cardiovascular disease [ASCVD] or 10-year ASCVD 	risk ≥15%), a blood pressure target of, 130/80 mmHg may be appropriate, 	if it can be safely attained. </a:t>
            </a:r>
            <a:r>
              <a:rPr lang="en-US" sz="2400" dirty="0">
                <a:solidFill>
                  <a:srgbClr val="A6192E"/>
                </a:solidFill>
                <a:latin typeface="AdvOT8eb9eec2.B"/>
              </a:rPr>
              <a:t>C</a:t>
            </a:r>
          </a:p>
          <a:p>
            <a:r>
              <a:rPr lang="en-US" sz="2400" dirty="0">
                <a:solidFill>
                  <a:srgbClr val="A6192E"/>
                </a:solidFill>
                <a:latin typeface="AdvOT8eb9eec2.B"/>
              </a:rPr>
              <a:t>10.5</a:t>
            </a:r>
            <a:r>
              <a:rPr lang="en-US" sz="2400" dirty="0">
                <a:latin typeface="AdvOT8eb9eec2.B"/>
              </a:rPr>
              <a:t> 	</a:t>
            </a:r>
            <a:r>
              <a:rPr lang="en-US" sz="2400" dirty="0">
                <a:latin typeface="AdvOT7b515deb"/>
              </a:rPr>
              <a:t>For individuals with diabetes and hypertension at lower risk for 	cardiovascular disease (10-year atherosclerotic cardiovascular disease risk 	&lt;15%), treat to a blood pressure target of &lt;140/90 mmHg. </a:t>
            </a:r>
            <a:r>
              <a:rPr lang="en-US" sz="2400" dirty="0">
                <a:solidFill>
                  <a:srgbClr val="A6192E"/>
                </a:solidFill>
                <a:latin typeface="AdvOT8eb9eec2.B"/>
              </a:rPr>
              <a:t>A</a:t>
            </a:r>
          </a:p>
          <a:p>
            <a:endParaRPr lang="en-US" sz="2400" dirty="0">
              <a:solidFill>
                <a:srgbClr val="A6192E"/>
              </a:solidFill>
              <a:latin typeface="Open Sans"/>
              <a:cs typeface="+mn-cs"/>
            </a:endParaRPr>
          </a:p>
        </p:txBody>
      </p:sp>
    </p:spTree>
    <p:extLst>
      <p:ext uri="{BB962C8B-B14F-4D97-AF65-F5344CB8AC3E}">
        <p14:creationId xmlns:p14="http://schemas.microsoft.com/office/powerpoint/2010/main" val="94870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902799" y="1053865"/>
            <a:ext cx="10366813" cy="517064"/>
          </a:xfrm>
        </p:spPr>
        <p:txBody>
          <a:bodyPr/>
          <a:lstStyle/>
          <a:p>
            <a:r>
              <a:rPr lang="en-US" dirty="0"/>
              <a:t>Treatment Goals (continued)</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9" y="1773807"/>
            <a:ext cx="10573843" cy="147732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A6192E"/>
                </a:solidFill>
                <a:latin typeface="AdvOT8eb9eec2.B"/>
                <a:cs typeface="+mn-cs"/>
              </a:rPr>
              <a:t>10.6</a:t>
            </a:r>
            <a:r>
              <a:rPr lang="en-US" sz="2400" dirty="0">
                <a:solidFill>
                  <a:srgbClr val="000000"/>
                </a:solidFill>
                <a:latin typeface="AdvOT8eb9eec2.B"/>
                <a:cs typeface="+mn-cs"/>
              </a:rPr>
              <a:t> 	</a:t>
            </a:r>
            <a:r>
              <a:rPr lang="en-US" sz="2400" dirty="0">
                <a:latin typeface="AdvOT7b515deb"/>
              </a:rPr>
              <a:t>In pregnant patients with diabetes and preexisting hypertension, a blood 	pressure target of 110–135/85mmHgis suggested in the interest of 	reducing the risk for accelerated maternal hypertension </a:t>
            </a:r>
            <a:r>
              <a:rPr lang="en-US" sz="2400" b="1" dirty="0">
                <a:solidFill>
                  <a:schemeClr val="accent1"/>
                </a:solidFill>
                <a:latin typeface="AdvOT7b515deb"/>
              </a:rPr>
              <a:t>A</a:t>
            </a:r>
            <a:r>
              <a:rPr lang="en-US" sz="2400" dirty="0">
                <a:latin typeface="AdvOT7b515deb"/>
              </a:rPr>
              <a:t> and minimizing 	impaired fetal growth. </a:t>
            </a:r>
            <a:r>
              <a:rPr lang="en-US" sz="2400" dirty="0">
                <a:solidFill>
                  <a:srgbClr val="A6192E"/>
                </a:solidFill>
                <a:latin typeface="AdvOT8eb9eec2.B"/>
                <a:cs typeface="+mn-cs"/>
              </a:rPr>
              <a:t>E</a:t>
            </a:r>
            <a:endParaRPr lang="en-US" sz="2400" dirty="0">
              <a:solidFill>
                <a:srgbClr val="A6192E"/>
              </a:solidFill>
              <a:latin typeface="Open Sans"/>
              <a:cs typeface="+mn-cs"/>
            </a:endParaRPr>
          </a:p>
        </p:txBody>
      </p:sp>
    </p:spTree>
    <p:extLst>
      <p:ext uri="{BB962C8B-B14F-4D97-AF65-F5344CB8AC3E}">
        <p14:creationId xmlns:p14="http://schemas.microsoft.com/office/powerpoint/2010/main" val="3815304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9" name="TextBox 8">
            <a:extLst>
              <a:ext uri="{FF2B5EF4-FFF2-40B4-BE49-F238E27FC236}">
                <a16:creationId xmlns:a16="http://schemas.microsoft.com/office/drawing/2014/main" id="{7F2AACE9-C2B2-41F6-9468-4750DAE559BF}"/>
              </a:ext>
            </a:extLst>
          </p:cNvPr>
          <p:cNvSpPr txBox="1"/>
          <p:nvPr/>
        </p:nvSpPr>
        <p:spPr>
          <a:xfrm>
            <a:off x="8638824" y="336387"/>
            <a:ext cx="3279553" cy="3539430"/>
          </a:xfrm>
          <a:prstGeom prst="rect">
            <a:avLst/>
          </a:prstGeom>
          <a:noFill/>
        </p:spPr>
        <p:txBody>
          <a:bodyPr wrap="square" rtlCol="0">
            <a:spAutoFit/>
          </a:bodyPr>
          <a:lstStyle/>
          <a:p>
            <a:r>
              <a:rPr lang="en-US" sz="3200" b="1" dirty="0">
                <a:solidFill>
                  <a:srgbClr val="A6192E"/>
                </a:solidFill>
              </a:rPr>
              <a:t>Randomized controlled trials of intensive versus standard hypertension treatment strategies</a:t>
            </a:r>
          </a:p>
        </p:txBody>
      </p:sp>
      <p:sp>
        <p:nvSpPr>
          <p:cNvPr id="5" name="TextBox 4">
            <a:extLst>
              <a:ext uri="{FF2B5EF4-FFF2-40B4-BE49-F238E27FC236}">
                <a16:creationId xmlns:a16="http://schemas.microsoft.com/office/drawing/2014/main" id="{8493B786-73C9-4DA2-B33B-05CC01DFD2EE}"/>
              </a:ext>
            </a:extLst>
          </p:cNvPr>
          <p:cNvSpPr txBox="1">
            <a:spLocks noChangeArrowheads="1"/>
          </p:cNvSpPr>
          <p:nvPr/>
        </p:nvSpPr>
        <p:spPr bwMode="auto">
          <a:xfrm>
            <a:off x="8638824" y="4027407"/>
            <a:ext cx="229431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170">
              <a:defRPr/>
            </a:pPr>
            <a:r>
              <a:rPr lang="en-US" sz="1600" dirty="0">
                <a:solidFill>
                  <a:srgbClr val="A6192E"/>
                </a:solidFill>
                <a:latin typeface="Helvetica" pitchFamily="34" charset="0"/>
                <a:ea typeface="ヒラギノ角ゴ Pro W3" charset="-128"/>
              </a:rPr>
              <a:t>Cardiovascular Disease and Risk Management: </a:t>
            </a:r>
            <a:br>
              <a:rPr lang="en-US" sz="1600" dirty="0">
                <a:solidFill>
                  <a:srgbClr val="A6192E"/>
                </a:solidFill>
                <a:latin typeface="Helvetica" pitchFamily="34" charset="0"/>
                <a:ea typeface="ヒラギノ角ゴ Pro W3" charset="-128"/>
              </a:rPr>
            </a:br>
            <a:r>
              <a:rPr lang="en-US" sz="1600" i="1" dirty="0">
                <a:solidFill>
                  <a:srgbClr val="A6192E"/>
                </a:solidFill>
                <a:ea typeface="ヒラギノ角ゴ Pro W3" charset="-128"/>
              </a:rPr>
              <a:t>Standards of Medical Care in Diabetes - 2021</a:t>
            </a:r>
            <a:r>
              <a:rPr lang="en-US" sz="1600" dirty="0">
                <a:solidFill>
                  <a:srgbClr val="A6192E"/>
                </a:solidFill>
                <a:latin typeface="Helvetica" pitchFamily="34" charset="0"/>
                <a:ea typeface="ヒラギノ角ゴ Pro W3" charset="-128"/>
              </a:rPr>
              <a:t>. </a:t>
            </a:r>
            <a:r>
              <a:rPr lang="en-US" sz="1600" i="1" dirty="0">
                <a:solidFill>
                  <a:srgbClr val="A6192E"/>
                </a:solidFill>
                <a:latin typeface="Helvetica" pitchFamily="34" charset="0"/>
                <a:ea typeface="ヒラギノ角ゴ Pro W3" charset="-128"/>
              </a:rPr>
              <a:t>Diabetes Care </a:t>
            </a:r>
            <a:r>
              <a:rPr lang="en-US" sz="1600" dirty="0">
                <a:solidFill>
                  <a:srgbClr val="A6192E"/>
                </a:solidFill>
                <a:latin typeface="Helvetica" pitchFamily="34" charset="0"/>
                <a:ea typeface="ヒラギノ角ゴ Pro W3" charset="-128"/>
              </a:rPr>
              <a:t>2021;44(Suppl. 1):S111-S150</a:t>
            </a:r>
          </a:p>
        </p:txBody>
      </p:sp>
      <p:pic>
        <p:nvPicPr>
          <p:cNvPr id="2" name="Picture 1">
            <a:extLst>
              <a:ext uri="{FF2B5EF4-FFF2-40B4-BE49-F238E27FC236}">
                <a16:creationId xmlns:a16="http://schemas.microsoft.com/office/drawing/2014/main" id="{D0932E00-58A8-4C7F-9227-26ACB954CF0E}"/>
              </a:ext>
            </a:extLst>
          </p:cNvPr>
          <p:cNvPicPr>
            <a:picLocks noChangeAspect="1"/>
          </p:cNvPicPr>
          <p:nvPr/>
        </p:nvPicPr>
        <p:blipFill>
          <a:blip r:embed="rId2"/>
          <a:stretch>
            <a:fillRect/>
          </a:stretch>
        </p:blipFill>
        <p:spPr>
          <a:xfrm>
            <a:off x="30490" y="0"/>
            <a:ext cx="7045377" cy="6858000"/>
          </a:xfrm>
          <a:prstGeom prst="rect">
            <a:avLst/>
          </a:prstGeom>
        </p:spPr>
      </p:pic>
    </p:spTree>
    <p:extLst>
      <p:ext uri="{BB962C8B-B14F-4D97-AF65-F5344CB8AC3E}">
        <p14:creationId xmlns:p14="http://schemas.microsoft.com/office/powerpoint/2010/main" val="963151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445C-9FA4-DF4A-BDF0-0EDAB7D8D2F0}"/>
              </a:ext>
            </a:extLst>
          </p:cNvPr>
          <p:cNvSpPr>
            <a:spLocks noGrp="1"/>
          </p:cNvSpPr>
          <p:nvPr>
            <p:ph type="title"/>
          </p:nvPr>
        </p:nvSpPr>
        <p:spPr>
          <a:xfrm>
            <a:off x="902799" y="1053865"/>
            <a:ext cx="10366813" cy="517064"/>
          </a:xfrm>
        </p:spPr>
        <p:txBody>
          <a:bodyPr/>
          <a:lstStyle/>
          <a:p>
            <a:r>
              <a:rPr lang="en-US" dirty="0"/>
              <a:t>Treatment Strategies—Lifestyle Intervention </a:t>
            </a:r>
            <a:endParaRPr lang="en-US" dirty="0">
              <a:solidFill>
                <a:srgbClr val="A6192E"/>
              </a:solidFill>
            </a:endParaRPr>
          </a:p>
        </p:txBody>
      </p:sp>
      <p:sp>
        <p:nvSpPr>
          <p:cNvPr id="3" name="Text Placeholder 2">
            <a:extLst>
              <a:ext uri="{FF2B5EF4-FFF2-40B4-BE49-F238E27FC236}">
                <a16:creationId xmlns:a16="http://schemas.microsoft.com/office/drawing/2014/main" id="{6FD91347-1696-A148-AF37-8B3A8DB9F9EE}"/>
              </a:ext>
            </a:extLst>
          </p:cNvPr>
          <p:cNvSpPr>
            <a:spLocks noGrp="1"/>
          </p:cNvSpPr>
          <p:nvPr>
            <p:ph type="body" sz="quarter" idx="24"/>
          </p:nvPr>
        </p:nvSpPr>
        <p:spPr>
          <a:xfrm>
            <a:off x="182373" y="215576"/>
            <a:ext cx="10511028" cy="241625"/>
          </a:xfrm>
        </p:spPr>
        <p:txBody>
          <a:bodyPr>
            <a:normAutofit fontScale="77500" lnSpcReduction="20000"/>
          </a:bodyPr>
          <a:lstStyle/>
          <a:p>
            <a:r>
              <a:rPr lang="en-US" dirty="0"/>
              <a:t>Cardiovascular Disease and Risk Management</a:t>
            </a:r>
          </a:p>
        </p:txBody>
      </p:sp>
      <p:sp>
        <p:nvSpPr>
          <p:cNvPr id="20" name="Text Placeholder 2">
            <a:extLst>
              <a:ext uri="{FF2B5EF4-FFF2-40B4-BE49-F238E27FC236}">
                <a16:creationId xmlns:a16="http://schemas.microsoft.com/office/drawing/2014/main" id="{01E16562-DD0A-634F-A4B1-E83EBFDEC973}"/>
              </a:ext>
            </a:extLst>
          </p:cNvPr>
          <p:cNvSpPr txBox="1">
            <a:spLocks/>
          </p:cNvSpPr>
          <p:nvPr/>
        </p:nvSpPr>
        <p:spPr>
          <a:xfrm>
            <a:off x="902799" y="1773807"/>
            <a:ext cx="10573843" cy="184665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A6192E"/>
                </a:solidFill>
                <a:latin typeface="AdvOT8eb9eec2.B"/>
              </a:rPr>
              <a:t>10.7</a:t>
            </a:r>
            <a:r>
              <a:rPr lang="en-US" sz="2400" dirty="0">
                <a:latin typeface="AdvOT8eb9eec2.B"/>
              </a:rPr>
              <a:t> 	</a:t>
            </a:r>
            <a:r>
              <a:rPr lang="en-US" sz="2400" dirty="0">
                <a:latin typeface="AdvOT7b515deb"/>
              </a:rPr>
              <a:t>For patients with blood pressure &gt;20/80 mmHg, lifestyle intervention 	consists of weight loss when indicated, a Dietary Approaches to Stop 	Hypertension (DASH)-style eating pattern including reducing sodium and 	increasing potassium intake, moderation of alcohol intake, and increased 	physical activity. </a:t>
            </a:r>
            <a:r>
              <a:rPr lang="en-US" sz="2400" dirty="0">
                <a:solidFill>
                  <a:srgbClr val="A6192E"/>
                </a:solidFill>
                <a:latin typeface="AdvOT8eb9eec2.B"/>
              </a:rPr>
              <a:t>A</a:t>
            </a:r>
            <a:endParaRPr lang="en-US" sz="2400" dirty="0">
              <a:solidFill>
                <a:srgbClr val="A6192E"/>
              </a:solidFill>
              <a:latin typeface="Open Sans"/>
              <a:cs typeface="+mn-cs"/>
            </a:endParaRPr>
          </a:p>
        </p:txBody>
      </p:sp>
    </p:spTree>
    <p:extLst>
      <p:ext uri="{BB962C8B-B14F-4D97-AF65-F5344CB8AC3E}">
        <p14:creationId xmlns:p14="http://schemas.microsoft.com/office/powerpoint/2010/main" val="2710898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281</Words>
  <Application>Microsoft Office PowerPoint</Application>
  <PresentationFormat>Widescreen</PresentationFormat>
  <Paragraphs>55</Paragraphs>
  <Slides>15</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15</vt:i4>
      </vt:variant>
    </vt:vector>
  </HeadingPairs>
  <TitlesOfParts>
    <vt:vector size="29" baseType="lpstr">
      <vt:lpstr>AdvOT7b515deb</vt:lpstr>
      <vt:lpstr>AdvOT7b515deb+20</vt:lpstr>
      <vt:lpstr>AdvOT7b515deb+fb</vt:lpstr>
      <vt:lpstr>AdvOT8eb9eec2.B</vt:lpstr>
      <vt:lpstr>AdvPS7DA6</vt:lpstr>
      <vt:lpstr>Arial</vt:lpstr>
      <vt:lpstr>Calibri</vt:lpstr>
      <vt:lpstr>Calibri Light</vt:lpstr>
      <vt:lpstr>Helvetica</vt:lpstr>
      <vt:lpstr>Open Sans</vt:lpstr>
      <vt:lpstr>Times New Roman</vt:lpstr>
      <vt:lpstr>Wingdings</vt:lpstr>
      <vt:lpstr>ヒラギノ角ゴ Pro W3</vt:lpstr>
      <vt:lpstr>Office Theme</vt:lpstr>
      <vt:lpstr>Hypertension Management in Adults With Diabetes  </vt:lpstr>
      <vt:lpstr>Standards of Medical Care in Diabetes—2021 </vt:lpstr>
      <vt:lpstr>Scope of The problem</vt:lpstr>
      <vt:lpstr>Hypertension and Diabetes Mellitus</vt:lpstr>
      <vt:lpstr>Screening and Diagnosis</vt:lpstr>
      <vt:lpstr>Treatment Goals</vt:lpstr>
      <vt:lpstr>Treatment Goals (continued)</vt:lpstr>
      <vt:lpstr>PowerPoint Presentation</vt:lpstr>
      <vt:lpstr>Treatment Strategies—Lifestyle Intervention </vt:lpstr>
      <vt:lpstr>Treatment Strategies—Pharmacologic Interventions </vt:lpstr>
      <vt:lpstr>Treatment Strategies—Pharmacologic Interventions (continued) </vt:lpstr>
      <vt:lpstr>Treatment Strategies—Resistant Hypertension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of Medical Care in Diabetes—2021</dc:title>
  <dc:creator>amir</dc:creator>
  <cp:lastModifiedBy>Heydari</cp:lastModifiedBy>
  <cp:revision>5</cp:revision>
  <dcterms:created xsi:type="dcterms:W3CDTF">2021-05-28T04:41:42Z</dcterms:created>
  <dcterms:modified xsi:type="dcterms:W3CDTF">2021-06-15T06:29:37Z</dcterms:modified>
</cp:coreProperties>
</file>