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6" r:id="rId1"/>
    <p:sldMasterId id="2147485155" r:id="rId2"/>
    <p:sldMasterId id="2147485233" r:id="rId3"/>
    <p:sldMasterId id="2147485393" r:id="rId4"/>
    <p:sldMasterId id="2147485506" r:id="rId5"/>
    <p:sldMasterId id="2147485521" r:id="rId6"/>
    <p:sldMasterId id="2147485536" r:id="rId7"/>
  </p:sldMasterIdLst>
  <p:notesMasterIdLst>
    <p:notesMasterId r:id="rId60"/>
  </p:notesMasterIdLst>
  <p:handoutMasterIdLst>
    <p:handoutMasterId r:id="rId61"/>
  </p:handoutMasterIdLst>
  <p:sldIdLst>
    <p:sldId id="588" r:id="rId8"/>
    <p:sldId id="333" r:id="rId9"/>
    <p:sldId id="501" r:id="rId10"/>
    <p:sldId id="554" r:id="rId11"/>
    <p:sldId id="555" r:id="rId12"/>
    <p:sldId id="556" r:id="rId13"/>
    <p:sldId id="557" r:id="rId14"/>
    <p:sldId id="580" r:id="rId15"/>
    <p:sldId id="454" r:id="rId16"/>
    <p:sldId id="589" r:id="rId17"/>
    <p:sldId id="590" r:id="rId18"/>
    <p:sldId id="591" r:id="rId19"/>
    <p:sldId id="592" r:id="rId20"/>
    <p:sldId id="593" r:id="rId21"/>
    <p:sldId id="594" r:id="rId22"/>
    <p:sldId id="595" r:id="rId23"/>
    <p:sldId id="596" r:id="rId24"/>
    <p:sldId id="597" r:id="rId25"/>
    <p:sldId id="598" r:id="rId26"/>
    <p:sldId id="600" r:id="rId27"/>
    <p:sldId id="548" r:id="rId28"/>
    <p:sldId id="549" r:id="rId29"/>
    <p:sldId id="601" r:id="rId30"/>
    <p:sldId id="602" r:id="rId31"/>
    <p:sldId id="603" r:id="rId32"/>
    <p:sldId id="579" r:id="rId33"/>
    <p:sldId id="578" r:id="rId34"/>
    <p:sldId id="638" r:id="rId35"/>
    <p:sldId id="607" r:id="rId36"/>
    <p:sldId id="608" r:id="rId37"/>
    <p:sldId id="609" r:id="rId38"/>
    <p:sldId id="610" r:id="rId39"/>
    <p:sldId id="611" r:id="rId40"/>
    <p:sldId id="612" r:id="rId41"/>
    <p:sldId id="613" r:id="rId42"/>
    <p:sldId id="614" r:id="rId43"/>
    <p:sldId id="615" r:id="rId44"/>
    <p:sldId id="622" r:id="rId45"/>
    <p:sldId id="623" r:id="rId46"/>
    <p:sldId id="625" r:id="rId47"/>
    <p:sldId id="626" r:id="rId48"/>
    <p:sldId id="627" r:id="rId49"/>
    <p:sldId id="628" r:id="rId50"/>
    <p:sldId id="629" r:id="rId51"/>
    <p:sldId id="630" r:id="rId52"/>
    <p:sldId id="631" r:id="rId53"/>
    <p:sldId id="633" r:id="rId54"/>
    <p:sldId id="634" r:id="rId55"/>
    <p:sldId id="635" r:id="rId56"/>
    <p:sldId id="636" r:id="rId57"/>
    <p:sldId id="637" r:id="rId58"/>
    <p:sldId id="639" r:id="rId59"/>
  </p:sldIdLst>
  <p:sldSz cx="9144000" cy="6858000" type="screen4x3"/>
  <p:notesSz cx="6954838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pitchFamily="15" charset="0"/>
        <a:ea typeface="Heiti SC Light" pitchFamily="15" charset="-122"/>
        <a:cs typeface="+mn-cs"/>
        <a:sym typeface="Gill Sans" pitchFamily="15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 autoAdjust="0"/>
    <p:restoredTop sz="94624" autoAdjust="0"/>
  </p:normalViewPr>
  <p:slideViewPr>
    <p:cSldViewPr>
      <p:cViewPr varScale="1">
        <p:scale>
          <a:sx n="77" d="100"/>
          <a:sy n="77" d="100"/>
        </p:scale>
        <p:origin x="100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62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E30EA4-C9DE-41BD-AD87-C2563AE9A0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88B841-6B44-4103-9620-E3D1398F59CD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/>
            <a:t>History and </a:t>
          </a:r>
          <a:r>
            <a:rPr lang="en-US" b="1" dirty="0" err="1" smtClean="0"/>
            <a:t>Ph</a:t>
          </a:r>
          <a:r>
            <a:rPr lang="en-US" b="1" dirty="0" smtClean="0"/>
            <a:t>/E to determine potential causes </a:t>
          </a:r>
        </a:p>
        <a:p>
          <a:r>
            <a:rPr lang="en-US" b="1" dirty="0" smtClean="0"/>
            <a:t>Check  CK level &amp; review other labs.( </a:t>
          </a:r>
          <a:r>
            <a:rPr lang="en-US" b="1" dirty="0" err="1" smtClean="0"/>
            <a:t>cr,TSH</a:t>
          </a:r>
          <a:r>
            <a:rPr lang="en-US" b="1" dirty="0" smtClean="0"/>
            <a:t>, 25 </a:t>
          </a:r>
          <a:r>
            <a:rPr lang="en-US" b="1" dirty="0" err="1" smtClean="0"/>
            <a:t>vitD</a:t>
          </a:r>
          <a:r>
            <a:rPr lang="en-US" b="1" dirty="0" smtClean="0"/>
            <a:t>, </a:t>
          </a:r>
          <a:endParaRPr lang="en-US" b="1" dirty="0"/>
        </a:p>
      </dgm:t>
    </dgm:pt>
    <dgm:pt modelId="{7F56124D-F0DD-4668-9E12-5488E5E99737}" type="parTrans" cxnId="{457164B7-EF18-455D-9B89-95D7CBCEE570}">
      <dgm:prSet/>
      <dgm:spPr/>
      <dgm:t>
        <a:bodyPr/>
        <a:lstStyle/>
        <a:p>
          <a:endParaRPr lang="en-US"/>
        </a:p>
      </dgm:t>
    </dgm:pt>
    <dgm:pt modelId="{3B90E6E1-D5CD-4F99-A51A-2E1D1BE259B8}" type="sibTrans" cxnId="{457164B7-EF18-455D-9B89-95D7CBCEE570}">
      <dgm:prSet/>
      <dgm:spPr/>
      <dgm:t>
        <a:bodyPr/>
        <a:lstStyle/>
        <a:p>
          <a:endParaRPr lang="en-US"/>
        </a:p>
      </dgm:t>
    </dgm:pt>
    <dgm:pt modelId="{DDC9F919-2245-4D4F-9A2A-9D578756120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 smtClean="0"/>
            <a:t>NL CK (myalgia</a:t>
          </a:r>
          <a:r>
            <a:rPr lang="en-US" dirty="0" smtClean="0"/>
            <a:t>)</a:t>
          </a:r>
          <a:endParaRPr lang="en-US" dirty="0"/>
        </a:p>
      </dgm:t>
    </dgm:pt>
    <dgm:pt modelId="{8FBEF1D4-F497-4282-B381-7165914437F9}" type="parTrans" cxnId="{1EB1DCAC-D613-4DE3-BF93-EBA2B8D23B13}">
      <dgm:prSet/>
      <dgm:spPr/>
      <dgm:t>
        <a:bodyPr/>
        <a:lstStyle/>
        <a:p>
          <a:endParaRPr lang="en-US"/>
        </a:p>
      </dgm:t>
    </dgm:pt>
    <dgm:pt modelId="{32AD165B-4F25-4AC2-90FD-54CA02490F81}" type="sibTrans" cxnId="{1EB1DCAC-D613-4DE3-BF93-EBA2B8D23B13}">
      <dgm:prSet/>
      <dgm:spPr/>
      <dgm:t>
        <a:bodyPr/>
        <a:lstStyle/>
        <a:p>
          <a:endParaRPr lang="en-US"/>
        </a:p>
      </dgm:t>
    </dgm:pt>
    <dgm:pt modelId="{FC780AAF-77A3-410A-BF7F-E7C2384A7DA0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 smtClean="0"/>
            <a:t>CK &lt; 10 </a:t>
          </a:r>
          <a:r>
            <a:rPr lang="en-US" b="1" dirty="0" smtClean="0">
              <a:cs typeface="2  Aria"/>
            </a:rPr>
            <a:t>× ULN</a:t>
          </a:r>
          <a:endParaRPr lang="en-US" b="1" dirty="0"/>
        </a:p>
      </dgm:t>
    </dgm:pt>
    <dgm:pt modelId="{F2480114-A0E3-4FA4-8C8F-B1026C537747}" type="parTrans" cxnId="{1AB8A438-74A3-45AF-9A3D-4A263ABB3F07}">
      <dgm:prSet/>
      <dgm:spPr/>
      <dgm:t>
        <a:bodyPr/>
        <a:lstStyle/>
        <a:p>
          <a:endParaRPr lang="en-US"/>
        </a:p>
      </dgm:t>
    </dgm:pt>
    <dgm:pt modelId="{77B61FCA-D1A8-4C62-A35B-5AE1E9E4E6FA}" type="sibTrans" cxnId="{1AB8A438-74A3-45AF-9A3D-4A263ABB3F07}">
      <dgm:prSet/>
      <dgm:spPr/>
      <dgm:t>
        <a:bodyPr/>
        <a:lstStyle/>
        <a:p>
          <a:endParaRPr lang="en-US"/>
        </a:p>
      </dgm:t>
    </dgm:pt>
    <dgm:pt modelId="{0A1D5975-E4BE-484E-AAA8-7F5C95B88617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 smtClean="0"/>
            <a:t>CK&gt; 10 </a:t>
          </a:r>
          <a:r>
            <a:rPr lang="en-US" b="1" dirty="0" smtClean="0">
              <a:cs typeface="2  Aria"/>
            </a:rPr>
            <a:t>× ULN</a:t>
          </a:r>
        </a:p>
        <a:p>
          <a:r>
            <a:rPr lang="en-US" b="1" dirty="0" smtClean="0">
              <a:cs typeface="2  Aria"/>
            </a:rPr>
            <a:t>(R/O </a:t>
          </a:r>
          <a:r>
            <a:rPr lang="en-US" b="1" dirty="0" err="1" smtClean="0">
              <a:cs typeface="2  Aria"/>
            </a:rPr>
            <a:t>rhabdomyolysis</a:t>
          </a:r>
          <a:r>
            <a:rPr lang="en-US" dirty="0" smtClean="0">
              <a:cs typeface="2  Aria"/>
            </a:rPr>
            <a:t>)</a:t>
          </a:r>
        </a:p>
        <a:p>
          <a:r>
            <a:rPr lang="en-US" dirty="0" smtClean="0">
              <a:cs typeface="2  Aria"/>
            </a:rPr>
            <a:t>(check Cr , urine myoglobin)</a:t>
          </a:r>
          <a:endParaRPr lang="en-US" dirty="0"/>
        </a:p>
      </dgm:t>
    </dgm:pt>
    <dgm:pt modelId="{028D7371-84C6-480A-91F8-F3ACEC3C8302}" type="parTrans" cxnId="{370CDF07-0782-4B0F-A08D-A4A13E0D9B14}">
      <dgm:prSet/>
      <dgm:spPr/>
      <dgm:t>
        <a:bodyPr/>
        <a:lstStyle/>
        <a:p>
          <a:endParaRPr lang="en-US"/>
        </a:p>
      </dgm:t>
    </dgm:pt>
    <dgm:pt modelId="{6031ED6F-B98D-48E6-A337-501B5D7A1252}" type="sibTrans" cxnId="{370CDF07-0782-4B0F-A08D-A4A13E0D9B14}">
      <dgm:prSet/>
      <dgm:spPr/>
      <dgm:t>
        <a:bodyPr/>
        <a:lstStyle/>
        <a:p>
          <a:endParaRPr lang="en-US"/>
        </a:p>
      </dgm:t>
    </dgm:pt>
    <dgm:pt modelId="{DDDFCCEB-CD35-4B4C-B654-7E8841D54C3D}" type="pres">
      <dgm:prSet presAssocID="{03E30EA4-C9DE-41BD-AD87-C2563AE9A0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28030E3-886D-4157-818A-EF0833A4E1F1}" type="pres">
      <dgm:prSet presAssocID="{4888B841-6B44-4103-9620-E3D1398F59CD}" presName="hierRoot1" presStyleCnt="0">
        <dgm:presLayoutVars>
          <dgm:hierBranch val="init"/>
        </dgm:presLayoutVars>
      </dgm:prSet>
      <dgm:spPr/>
    </dgm:pt>
    <dgm:pt modelId="{E5C3F915-6859-4E2B-B746-7B5407BD1EF2}" type="pres">
      <dgm:prSet presAssocID="{4888B841-6B44-4103-9620-E3D1398F59CD}" presName="rootComposite1" presStyleCnt="0"/>
      <dgm:spPr/>
    </dgm:pt>
    <dgm:pt modelId="{BD90CB59-A7BC-47C6-8F48-1398A7952F77}" type="pres">
      <dgm:prSet presAssocID="{4888B841-6B44-4103-9620-E3D1398F59CD}" presName="rootText1" presStyleLbl="node0" presStyleIdx="0" presStyleCnt="1" custScaleX="295840" custLinFactNeighborX="0" custLinFactNeighborY="-71640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US"/>
        </a:p>
      </dgm:t>
    </dgm:pt>
    <dgm:pt modelId="{6649FEDE-FC4B-432E-9940-A0B57ED2CA41}" type="pres">
      <dgm:prSet presAssocID="{4888B841-6B44-4103-9620-E3D1398F59C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C9A12B9-39E0-4130-82C7-AEBB0ADD97E9}" type="pres">
      <dgm:prSet presAssocID="{4888B841-6B44-4103-9620-E3D1398F59CD}" presName="hierChild2" presStyleCnt="0"/>
      <dgm:spPr/>
    </dgm:pt>
    <dgm:pt modelId="{838CFE5F-144B-4EA8-8C80-4BBC5C2E5949}" type="pres">
      <dgm:prSet presAssocID="{8FBEF1D4-F497-4282-B381-7165914437F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F05EB023-B76B-4986-9C4D-5A17B5144510}" type="pres">
      <dgm:prSet presAssocID="{DDC9F919-2245-4D4F-9A2A-9D5787561207}" presName="hierRoot2" presStyleCnt="0">
        <dgm:presLayoutVars>
          <dgm:hierBranch val="init"/>
        </dgm:presLayoutVars>
      </dgm:prSet>
      <dgm:spPr/>
    </dgm:pt>
    <dgm:pt modelId="{0A0033A2-C305-4235-B954-E12A90C54C25}" type="pres">
      <dgm:prSet presAssocID="{DDC9F919-2245-4D4F-9A2A-9D5787561207}" presName="rootComposite" presStyleCnt="0"/>
      <dgm:spPr/>
    </dgm:pt>
    <dgm:pt modelId="{D4F5C216-9C4A-4C1E-B693-8FF62AE4EDA9}" type="pres">
      <dgm:prSet presAssocID="{DDC9F919-2245-4D4F-9A2A-9D5787561207}" presName="rootText" presStyleLbl="node2" presStyleIdx="0" presStyleCnt="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2764E03-B804-48DC-949C-4285000D89F5}" type="pres">
      <dgm:prSet presAssocID="{DDC9F919-2245-4D4F-9A2A-9D5787561207}" presName="rootConnector" presStyleLbl="node2" presStyleIdx="0" presStyleCnt="3"/>
      <dgm:spPr/>
      <dgm:t>
        <a:bodyPr/>
        <a:lstStyle/>
        <a:p>
          <a:endParaRPr lang="en-US"/>
        </a:p>
      </dgm:t>
    </dgm:pt>
    <dgm:pt modelId="{E750A181-38B3-47A5-B2F7-687E2C987CA8}" type="pres">
      <dgm:prSet presAssocID="{DDC9F919-2245-4D4F-9A2A-9D5787561207}" presName="hierChild4" presStyleCnt="0"/>
      <dgm:spPr/>
    </dgm:pt>
    <dgm:pt modelId="{F6B71DF0-24B6-4C99-8379-F48A6BB10764}" type="pres">
      <dgm:prSet presAssocID="{DDC9F919-2245-4D4F-9A2A-9D5787561207}" presName="hierChild5" presStyleCnt="0"/>
      <dgm:spPr/>
    </dgm:pt>
    <dgm:pt modelId="{B84303B7-299C-4BCE-99B0-CC957EB547C6}" type="pres">
      <dgm:prSet presAssocID="{F2480114-A0E3-4FA4-8C8F-B1026C537747}" presName="Name37" presStyleLbl="parChTrans1D2" presStyleIdx="1" presStyleCnt="3"/>
      <dgm:spPr/>
      <dgm:t>
        <a:bodyPr/>
        <a:lstStyle/>
        <a:p>
          <a:endParaRPr lang="en-US"/>
        </a:p>
      </dgm:t>
    </dgm:pt>
    <dgm:pt modelId="{C5135622-C73B-4F0B-A088-FBEE7B2C1DAD}" type="pres">
      <dgm:prSet presAssocID="{FC780AAF-77A3-410A-BF7F-E7C2384A7DA0}" presName="hierRoot2" presStyleCnt="0">
        <dgm:presLayoutVars>
          <dgm:hierBranch val="init"/>
        </dgm:presLayoutVars>
      </dgm:prSet>
      <dgm:spPr/>
    </dgm:pt>
    <dgm:pt modelId="{16CA011C-FEA5-4BDD-8455-828E76EB5E9D}" type="pres">
      <dgm:prSet presAssocID="{FC780AAF-77A3-410A-BF7F-E7C2384A7DA0}" presName="rootComposite" presStyleCnt="0"/>
      <dgm:spPr/>
    </dgm:pt>
    <dgm:pt modelId="{699E848E-E28F-4930-B5C7-F9442940409B}" type="pres">
      <dgm:prSet presAssocID="{FC780AAF-77A3-410A-BF7F-E7C2384A7DA0}" presName="rootText" presStyleLbl="node2" presStyleIdx="1" presStyleCnt="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362B8B74-479F-47ED-9F2B-0CD83AB2F664}" type="pres">
      <dgm:prSet presAssocID="{FC780AAF-77A3-410A-BF7F-E7C2384A7DA0}" presName="rootConnector" presStyleLbl="node2" presStyleIdx="1" presStyleCnt="3"/>
      <dgm:spPr/>
      <dgm:t>
        <a:bodyPr/>
        <a:lstStyle/>
        <a:p>
          <a:endParaRPr lang="en-US"/>
        </a:p>
      </dgm:t>
    </dgm:pt>
    <dgm:pt modelId="{B50692F3-65A4-40A2-A2A6-317BEB521FD9}" type="pres">
      <dgm:prSet presAssocID="{FC780AAF-77A3-410A-BF7F-E7C2384A7DA0}" presName="hierChild4" presStyleCnt="0"/>
      <dgm:spPr/>
    </dgm:pt>
    <dgm:pt modelId="{1E94CCF5-3199-4369-B5B8-BE7B5964D149}" type="pres">
      <dgm:prSet presAssocID="{FC780AAF-77A3-410A-BF7F-E7C2384A7DA0}" presName="hierChild5" presStyleCnt="0"/>
      <dgm:spPr/>
    </dgm:pt>
    <dgm:pt modelId="{3ABFF2ED-CE96-4544-91F3-D7BEB77883CE}" type="pres">
      <dgm:prSet presAssocID="{028D7371-84C6-480A-91F8-F3ACEC3C8302}" presName="Name37" presStyleLbl="parChTrans1D2" presStyleIdx="2" presStyleCnt="3"/>
      <dgm:spPr/>
      <dgm:t>
        <a:bodyPr/>
        <a:lstStyle/>
        <a:p>
          <a:endParaRPr lang="en-US"/>
        </a:p>
      </dgm:t>
    </dgm:pt>
    <dgm:pt modelId="{A0A3A89E-33F4-41DD-9565-D122F39D516D}" type="pres">
      <dgm:prSet presAssocID="{0A1D5975-E4BE-484E-AAA8-7F5C95B88617}" presName="hierRoot2" presStyleCnt="0">
        <dgm:presLayoutVars>
          <dgm:hierBranch val="init"/>
        </dgm:presLayoutVars>
      </dgm:prSet>
      <dgm:spPr/>
    </dgm:pt>
    <dgm:pt modelId="{35ED15C2-3A2C-413C-ADD4-D162645AB9BB}" type="pres">
      <dgm:prSet presAssocID="{0A1D5975-E4BE-484E-AAA8-7F5C95B88617}" presName="rootComposite" presStyleCnt="0"/>
      <dgm:spPr/>
    </dgm:pt>
    <dgm:pt modelId="{F3E4C221-977B-459E-A698-3CB195E39677}" type="pres">
      <dgm:prSet presAssocID="{0A1D5975-E4BE-484E-AAA8-7F5C95B88617}" presName="rootText" presStyleLbl="node2" presStyleIdx="2" presStyleCnt="3" custScaleX="12950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B3B8E7C-4034-48C2-979B-D67A5EBB0E48}" type="pres">
      <dgm:prSet presAssocID="{0A1D5975-E4BE-484E-AAA8-7F5C95B88617}" presName="rootConnector" presStyleLbl="node2" presStyleIdx="2" presStyleCnt="3"/>
      <dgm:spPr/>
      <dgm:t>
        <a:bodyPr/>
        <a:lstStyle/>
        <a:p>
          <a:endParaRPr lang="en-US"/>
        </a:p>
      </dgm:t>
    </dgm:pt>
    <dgm:pt modelId="{E7298DC3-4E00-4515-A0F8-C6B6A45613E1}" type="pres">
      <dgm:prSet presAssocID="{0A1D5975-E4BE-484E-AAA8-7F5C95B88617}" presName="hierChild4" presStyleCnt="0"/>
      <dgm:spPr/>
    </dgm:pt>
    <dgm:pt modelId="{23730D1A-ED04-4440-950F-373EBB6EC34B}" type="pres">
      <dgm:prSet presAssocID="{0A1D5975-E4BE-484E-AAA8-7F5C95B88617}" presName="hierChild5" presStyleCnt="0"/>
      <dgm:spPr/>
    </dgm:pt>
    <dgm:pt modelId="{0E3C4780-48DF-40A0-929C-60F8DBECCEC8}" type="pres">
      <dgm:prSet presAssocID="{4888B841-6B44-4103-9620-E3D1398F59CD}" presName="hierChild3" presStyleCnt="0"/>
      <dgm:spPr/>
    </dgm:pt>
  </dgm:ptLst>
  <dgm:cxnLst>
    <dgm:cxn modelId="{40B6F8F4-16FF-405F-B54F-AB2318F4F45E}" type="presOf" srcId="{8FBEF1D4-F497-4282-B381-7165914437F9}" destId="{838CFE5F-144B-4EA8-8C80-4BBC5C2E5949}" srcOrd="0" destOrd="0" presId="urn:microsoft.com/office/officeart/2005/8/layout/orgChart1"/>
    <dgm:cxn modelId="{63230840-86BA-48E2-8204-BCDFB1EAB509}" type="presOf" srcId="{0A1D5975-E4BE-484E-AAA8-7F5C95B88617}" destId="{EB3B8E7C-4034-48C2-979B-D67A5EBB0E48}" srcOrd="1" destOrd="0" presId="urn:microsoft.com/office/officeart/2005/8/layout/orgChart1"/>
    <dgm:cxn modelId="{457150E8-6639-4BE3-8371-5CC4B29FDDAB}" type="presOf" srcId="{DDC9F919-2245-4D4F-9A2A-9D5787561207}" destId="{E2764E03-B804-48DC-949C-4285000D89F5}" srcOrd="1" destOrd="0" presId="urn:microsoft.com/office/officeart/2005/8/layout/orgChart1"/>
    <dgm:cxn modelId="{2033FC6B-27DF-412C-9185-B618F138D581}" type="presOf" srcId="{DDC9F919-2245-4D4F-9A2A-9D5787561207}" destId="{D4F5C216-9C4A-4C1E-B693-8FF62AE4EDA9}" srcOrd="0" destOrd="0" presId="urn:microsoft.com/office/officeart/2005/8/layout/orgChart1"/>
    <dgm:cxn modelId="{1AB8A438-74A3-45AF-9A3D-4A263ABB3F07}" srcId="{4888B841-6B44-4103-9620-E3D1398F59CD}" destId="{FC780AAF-77A3-410A-BF7F-E7C2384A7DA0}" srcOrd="1" destOrd="0" parTransId="{F2480114-A0E3-4FA4-8C8F-B1026C537747}" sibTransId="{77B61FCA-D1A8-4C62-A35B-5AE1E9E4E6FA}"/>
    <dgm:cxn modelId="{457164B7-EF18-455D-9B89-95D7CBCEE570}" srcId="{03E30EA4-C9DE-41BD-AD87-C2563AE9A0F6}" destId="{4888B841-6B44-4103-9620-E3D1398F59CD}" srcOrd="0" destOrd="0" parTransId="{7F56124D-F0DD-4668-9E12-5488E5E99737}" sibTransId="{3B90E6E1-D5CD-4F99-A51A-2E1D1BE259B8}"/>
    <dgm:cxn modelId="{76ABCD39-BA1D-4E9A-A2B6-A0F87EDF8111}" type="presOf" srcId="{4888B841-6B44-4103-9620-E3D1398F59CD}" destId="{BD90CB59-A7BC-47C6-8F48-1398A7952F77}" srcOrd="0" destOrd="0" presId="urn:microsoft.com/office/officeart/2005/8/layout/orgChart1"/>
    <dgm:cxn modelId="{A516C407-290D-4A43-B528-26BF40CA9AB1}" type="presOf" srcId="{FC780AAF-77A3-410A-BF7F-E7C2384A7DA0}" destId="{362B8B74-479F-47ED-9F2B-0CD83AB2F664}" srcOrd="1" destOrd="0" presId="urn:microsoft.com/office/officeart/2005/8/layout/orgChart1"/>
    <dgm:cxn modelId="{A8BCCE35-A641-481C-BE39-6F667DA72250}" type="presOf" srcId="{4888B841-6B44-4103-9620-E3D1398F59CD}" destId="{6649FEDE-FC4B-432E-9940-A0B57ED2CA41}" srcOrd="1" destOrd="0" presId="urn:microsoft.com/office/officeart/2005/8/layout/orgChart1"/>
    <dgm:cxn modelId="{EB84F4B8-1B04-4CC0-ACE7-0E77E9CF3927}" type="presOf" srcId="{F2480114-A0E3-4FA4-8C8F-B1026C537747}" destId="{B84303B7-299C-4BCE-99B0-CC957EB547C6}" srcOrd="0" destOrd="0" presId="urn:microsoft.com/office/officeart/2005/8/layout/orgChart1"/>
    <dgm:cxn modelId="{1EB1DCAC-D613-4DE3-BF93-EBA2B8D23B13}" srcId="{4888B841-6B44-4103-9620-E3D1398F59CD}" destId="{DDC9F919-2245-4D4F-9A2A-9D5787561207}" srcOrd="0" destOrd="0" parTransId="{8FBEF1D4-F497-4282-B381-7165914437F9}" sibTransId="{32AD165B-4F25-4AC2-90FD-54CA02490F81}"/>
    <dgm:cxn modelId="{A69E7ADC-F78E-4B0F-93EA-52347B2B9860}" type="presOf" srcId="{0A1D5975-E4BE-484E-AAA8-7F5C95B88617}" destId="{F3E4C221-977B-459E-A698-3CB195E39677}" srcOrd="0" destOrd="0" presId="urn:microsoft.com/office/officeart/2005/8/layout/orgChart1"/>
    <dgm:cxn modelId="{6FED4DE7-02D6-43C8-B2D0-1DA9D0AE9976}" type="presOf" srcId="{028D7371-84C6-480A-91F8-F3ACEC3C8302}" destId="{3ABFF2ED-CE96-4544-91F3-D7BEB77883CE}" srcOrd="0" destOrd="0" presId="urn:microsoft.com/office/officeart/2005/8/layout/orgChart1"/>
    <dgm:cxn modelId="{370CDF07-0782-4B0F-A08D-A4A13E0D9B14}" srcId="{4888B841-6B44-4103-9620-E3D1398F59CD}" destId="{0A1D5975-E4BE-484E-AAA8-7F5C95B88617}" srcOrd="2" destOrd="0" parTransId="{028D7371-84C6-480A-91F8-F3ACEC3C8302}" sibTransId="{6031ED6F-B98D-48E6-A337-501B5D7A1252}"/>
    <dgm:cxn modelId="{1926EF0C-31C7-4A86-80B4-CD8FA3A484DA}" type="presOf" srcId="{FC780AAF-77A3-410A-BF7F-E7C2384A7DA0}" destId="{699E848E-E28F-4930-B5C7-F9442940409B}" srcOrd="0" destOrd="0" presId="urn:microsoft.com/office/officeart/2005/8/layout/orgChart1"/>
    <dgm:cxn modelId="{48C0E247-0595-4ED0-8216-2E0A3D30534F}" type="presOf" srcId="{03E30EA4-C9DE-41BD-AD87-C2563AE9A0F6}" destId="{DDDFCCEB-CD35-4B4C-B654-7E8841D54C3D}" srcOrd="0" destOrd="0" presId="urn:microsoft.com/office/officeart/2005/8/layout/orgChart1"/>
    <dgm:cxn modelId="{B7970158-1AC9-4E8E-BE17-4754060BF646}" type="presParOf" srcId="{DDDFCCEB-CD35-4B4C-B654-7E8841D54C3D}" destId="{B28030E3-886D-4157-818A-EF0833A4E1F1}" srcOrd="0" destOrd="0" presId="urn:microsoft.com/office/officeart/2005/8/layout/orgChart1"/>
    <dgm:cxn modelId="{A23A4EA6-3BA3-4945-80EA-7A5454E9962C}" type="presParOf" srcId="{B28030E3-886D-4157-818A-EF0833A4E1F1}" destId="{E5C3F915-6859-4E2B-B746-7B5407BD1EF2}" srcOrd="0" destOrd="0" presId="urn:microsoft.com/office/officeart/2005/8/layout/orgChart1"/>
    <dgm:cxn modelId="{8E93A957-3B15-4868-A22D-4DF729D5DA7C}" type="presParOf" srcId="{E5C3F915-6859-4E2B-B746-7B5407BD1EF2}" destId="{BD90CB59-A7BC-47C6-8F48-1398A7952F77}" srcOrd="0" destOrd="0" presId="urn:microsoft.com/office/officeart/2005/8/layout/orgChart1"/>
    <dgm:cxn modelId="{C24AD961-5F71-48B8-8434-D35DC6E2C79E}" type="presParOf" srcId="{E5C3F915-6859-4E2B-B746-7B5407BD1EF2}" destId="{6649FEDE-FC4B-432E-9940-A0B57ED2CA41}" srcOrd="1" destOrd="0" presId="urn:microsoft.com/office/officeart/2005/8/layout/orgChart1"/>
    <dgm:cxn modelId="{685115FD-F671-4C4C-B5F8-34B2E7FDC023}" type="presParOf" srcId="{B28030E3-886D-4157-818A-EF0833A4E1F1}" destId="{8C9A12B9-39E0-4130-82C7-AEBB0ADD97E9}" srcOrd="1" destOrd="0" presId="urn:microsoft.com/office/officeart/2005/8/layout/orgChart1"/>
    <dgm:cxn modelId="{CC440DDF-3132-4012-9262-C17879AB10E1}" type="presParOf" srcId="{8C9A12B9-39E0-4130-82C7-AEBB0ADD97E9}" destId="{838CFE5F-144B-4EA8-8C80-4BBC5C2E5949}" srcOrd="0" destOrd="0" presId="urn:microsoft.com/office/officeart/2005/8/layout/orgChart1"/>
    <dgm:cxn modelId="{D1841DF3-368E-4D3F-B499-55A12C2D6148}" type="presParOf" srcId="{8C9A12B9-39E0-4130-82C7-AEBB0ADD97E9}" destId="{F05EB023-B76B-4986-9C4D-5A17B5144510}" srcOrd="1" destOrd="0" presId="urn:microsoft.com/office/officeart/2005/8/layout/orgChart1"/>
    <dgm:cxn modelId="{7825BCB7-DFC1-4C48-ABF4-86AE3C77244D}" type="presParOf" srcId="{F05EB023-B76B-4986-9C4D-5A17B5144510}" destId="{0A0033A2-C305-4235-B954-E12A90C54C25}" srcOrd="0" destOrd="0" presId="urn:microsoft.com/office/officeart/2005/8/layout/orgChart1"/>
    <dgm:cxn modelId="{5C2BE869-BC36-4EA6-9FD8-C082E6B97DC3}" type="presParOf" srcId="{0A0033A2-C305-4235-B954-E12A90C54C25}" destId="{D4F5C216-9C4A-4C1E-B693-8FF62AE4EDA9}" srcOrd="0" destOrd="0" presId="urn:microsoft.com/office/officeart/2005/8/layout/orgChart1"/>
    <dgm:cxn modelId="{0090E301-64DC-4C38-81DA-3814AB44B72B}" type="presParOf" srcId="{0A0033A2-C305-4235-B954-E12A90C54C25}" destId="{E2764E03-B804-48DC-949C-4285000D89F5}" srcOrd="1" destOrd="0" presId="urn:microsoft.com/office/officeart/2005/8/layout/orgChart1"/>
    <dgm:cxn modelId="{C761B2C0-C31A-4E0C-B6A8-DC45403573FD}" type="presParOf" srcId="{F05EB023-B76B-4986-9C4D-5A17B5144510}" destId="{E750A181-38B3-47A5-B2F7-687E2C987CA8}" srcOrd="1" destOrd="0" presId="urn:microsoft.com/office/officeart/2005/8/layout/orgChart1"/>
    <dgm:cxn modelId="{86342456-3830-409B-AED6-08D8CF37B5D5}" type="presParOf" srcId="{F05EB023-B76B-4986-9C4D-5A17B5144510}" destId="{F6B71DF0-24B6-4C99-8379-F48A6BB10764}" srcOrd="2" destOrd="0" presId="urn:microsoft.com/office/officeart/2005/8/layout/orgChart1"/>
    <dgm:cxn modelId="{4903E0D8-E28D-4031-B264-1A9647665D86}" type="presParOf" srcId="{8C9A12B9-39E0-4130-82C7-AEBB0ADD97E9}" destId="{B84303B7-299C-4BCE-99B0-CC957EB547C6}" srcOrd="2" destOrd="0" presId="urn:microsoft.com/office/officeart/2005/8/layout/orgChart1"/>
    <dgm:cxn modelId="{903A35EA-4FDD-40FA-B91F-C16D6B0C43B3}" type="presParOf" srcId="{8C9A12B9-39E0-4130-82C7-AEBB0ADD97E9}" destId="{C5135622-C73B-4F0B-A088-FBEE7B2C1DAD}" srcOrd="3" destOrd="0" presId="urn:microsoft.com/office/officeart/2005/8/layout/orgChart1"/>
    <dgm:cxn modelId="{E6E9246C-5F01-4E49-A9B9-46E4BFF1CD07}" type="presParOf" srcId="{C5135622-C73B-4F0B-A088-FBEE7B2C1DAD}" destId="{16CA011C-FEA5-4BDD-8455-828E76EB5E9D}" srcOrd="0" destOrd="0" presId="urn:microsoft.com/office/officeart/2005/8/layout/orgChart1"/>
    <dgm:cxn modelId="{D47FB15C-7602-4F8C-80AF-6061409576A0}" type="presParOf" srcId="{16CA011C-FEA5-4BDD-8455-828E76EB5E9D}" destId="{699E848E-E28F-4930-B5C7-F9442940409B}" srcOrd="0" destOrd="0" presId="urn:microsoft.com/office/officeart/2005/8/layout/orgChart1"/>
    <dgm:cxn modelId="{92CB7624-3C3B-4A11-93D2-1BF79FBCAD5A}" type="presParOf" srcId="{16CA011C-FEA5-4BDD-8455-828E76EB5E9D}" destId="{362B8B74-479F-47ED-9F2B-0CD83AB2F664}" srcOrd="1" destOrd="0" presId="urn:microsoft.com/office/officeart/2005/8/layout/orgChart1"/>
    <dgm:cxn modelId="{60546755-6B4F-40C8-8DE8-56E307C2D9AB}" type="presParOf" srcId="{C5135622-C73B-4F0B-A088-FBEE7B2C1DAD}" destId="{B50692F3-65A4-40A2-A2A6-317BEB521FD9}" srcOrd="1" destOrd="0" presId="urn:microsoft.com/office/officeart/2005/8/layout/orgChart1"/>
    <dgm:cxn modelId="{82D436F9-D3E9-413C-864E-917A22C8A6D2}" type="presParOf" srcId="{C5135622-C73B-4F0B-A088-FBEE7B2C1DAD}" destId="{1E94CCF5-3199-4369-B5B8-BE7B5964D149}" srcOrd="2" destOrd="0" presId="urn:microsoft.com/office/officeart/2005/8/layout/orgChart1"/>
    <dgm:cxn modelId="{08EB581D-2252-490D-AA4A-28AFD187273C}" type="presParOf" srcId="{8C9A12B9-39E0-4130-82C7-AEBB0ADD97E9}" destId="{3ABFF2ED-CE96-4544-91F3-D7BEB77883CE}" srcOrd="4" destOrd="0" presId="urn:microsoft.com/office/officeart/2005/8/layout/orgChart1"/>
    <dgm:cxn modelId="{1C2D47F0-AA06-476F-9087-F0433E0E15A7}" type="presParOf" srcId="{8C9A12B9-39E0-4130-82C7-AEBB0ADD97E9}" destId="{A0A3A89E-33F4-41DD-9565-D122F39D516D}" srcOrd="5" destOrd="0" presId="urn:microsoft.com/office/officeart/2005/8/layout/orgChart1"/>
    <dgm:cxn modelId="{8E1C16E3-8C38-45C2-B832-1649BB21C0C2}" type="presParOf" srcId="{A0A3A89E-33F4-41DD-9565-D122F39D516D}" destId="{35ED15C2-3A2C-413C-ADD4-D162645AB9BB}" srcOrd="0" destOrd="0" presId="urn:microsoft.com/office/officeart/2005/8/layout/orgChart1"/>
    <dgm:cxn modelId="{FB6CA94B-7CA8-4FE9-8073-029871CB0E58}" type="presParOf" srcId="{35ED15C2-3A2C-413C-ADD4-D162645AB9BB}" destId="{F3E4C221-977B-459E-A698-3CB195E39677}" srcOrd="0" destOrd="0" presId="urn:microsoft.com/office/officeart/2005/8/layout/orgChart1"/>
    <dgm:cxn modelId="{10B44812-3ADC-4AD8-A8C4-FFFBD1D9CA88}" type="presParOf" srcId="{35ED15C2-3A2C-413C-ADD4-D162645AB9BB}" destId="{EB3B8E7C-4034-48C2-979B-D67A5EBB0E48}" srcOrd="1" destOrd="0" presId="urn:microsoft.com/office/officeart/2005/8/layout/orgChart1"/>
    <dgm:cxn modelId="{849776B6-71DE-4F81-BAB9-1481A5A47366}" type="presParOf" srcId="{A0A3A89E-33F4-41DD-9565-D122F39D516D}" destId="{E7298DC3-4E00-4515-A0F8-C6B6A45613E1}" srcOrd="1" destOrd="0" presId="urn:microsoft.com/office/officeart/2005/8/layout/orgChart1"/>
    <dgm:cxn modelId="{196CCC6C-474D-40FA-A0E4-D798C03EA64F}" type="presParOf" srcId="{A0A3A89E-33F4-41DD-9565-D122F39D516D}" destId="{23730D1A-ED04-4440-950F-373EBB6EC34B}" srcOrd="2" destOrd="0" presId="urn:microsoft.com/office/officeart/2005/8/layout/orgChart1"/>
    <dgm:cxn modelId="{1DE28F75-698E-4846-86BE-06776AE381B1}" type="presParOf" srcId="{B28030E3-886D-4157-818A-EF0833A4E1F1}" destId="{0E3C4780-48DF-40A0-929C-60F8DBECCEC8}" srcOrd="2" destOrd="0" presId="urn:microsoft.com/office/officeart/2005/8/layout/orgChart1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D7F984-1404-4B73-AB23-4944484AA9D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D1E2441-4C87-4D22-9AE1-752753281451}" type="pres">
      <dgm:prSet presAssocID="{62D7F984-1404-4B73-AB23-4944484AA9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</dgm:ptLst>
  <dgm:cxnLst>
    <dgm:cxn modelId="{939B60F6-1052-483E-A8D5-E544F65C9E04}" type="presOf" srcId="{62D7F984-1404-4B73-AB23-4944484AA9D1}" destId="{3D1E2441-4C87-4D22-9AE1-752753281451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FF2ED-CE96-4544-91F3-D7BEB77883CE}">
      <dsp:nvSpPr>
        <dsp:cNvPr id="0" name=""/>
        <dsp:cNvSpPr/>
      </dsp:nvSpPr>
      <dsp:spPr>
        <a:xfrm>
          <a:off x="4114800" y="1488556"/>
          <a:ext cx="2680295" cy="1258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043"/>
              </a:lnTo>
              <a:lnTo>
                <a:pt x="2680295" y="1026043"/>
              </a:lnTo>
              <a:lnTo>
                <a:pt x="2680295" y="12586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303B7-299C-4BCE-99B0-CC957EB547C6}">
      <dsp:nvSpPr>
        <dsp:cNvPr id="0" name=""/>
        <dsp:cNvSpPr/>
      </dsp:nvSpPr>
      <dsp:spPr>
        <a:xfrm>
          <a:off x="3788025" y="1488556"/>
          <a:ext cx="326774" cy="1258631"/>
        </a:xfrm>
        <a:custGeom>
          <a:avLst/>
          <a:gdLst/>
          <a:ahLst/>
          <a:cxnLst/>
          <a:rect l="0" t="0" r="0" b="0"/>
          <a:pathLst>
            <a:path>
              <a:moveTo>
                <a:pt x="326774" y="0"/>
              </a:moveTo>
              <a:lnTo>
                <a:pt x="326774" y="1026043"/>
              </a:lnTo>
              <a:lnTo>
                <a:pt x="0" y="1026043"/>
              </a:lnTo>
              <a:lnTo>
                <a:pt x="0" y="12586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CFE5F-144B-4EA8-8C80-4BBC5C2E5949}">
      <dsp:nvSpPr>
        <dsp:cNvPr id="0" name=""/>
        <dsp:cNvSpPr/>
      </dsp:nvSpPr>
      <dsp:spPr>
        <a:xfrm>
          <a:off x="1107729" y="1488556"/>
          <a:ext cx="3007070" cy="1258631"/>
        </a:xfrm>
        <a:custGeom>
          <a:avLst/>
          <a:gdLst/>
          <a:ahLst/>
          <a:cxnLst/>
          <a:rect l="0" t="0" r="0" b="0"/>
          <a:pathLst>
            <a:path>
              <a:moveTo>
                <a:pt x="3007070" y="0"/>
              </a:moveTo>
              <a:lnTo>
                <a:pt x="3007070" y="1026043"/>
              </a:lnTo>
              <a:lnTo>
                <a:pt x="0" y="1026043"/>
              </a:lnTo>
              <a:lnTo>
                <a:pt x="0" y="12586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0CB59-A7BC-47C6-8F48-1398A7952F77}">
      <dsp:nvSpPr>
        <dsp:cNvPr id="0" name=""/>
        <dsp:cNvSpPr/>
      </dsp:nvSpPr>
      <dsp:spPr>
        <a:xfrm>
          <a:off x="838193" y="380995"/>
          <a:ext cx="6553212" cy="1107560"/>
        </a:xfrm>
        <a:prstGeom prst="flowChartAlternateProcess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History and </a:t>
          </a:r>
          <a:r>
            <a:rPr lang="en-US" sz="1600" b="1" kern="1200" dirty="0" err="1" smtClean="0"/>
            <a:t>Ph</a:t>
          </a:r>
          <a:r>
            <a:rPr lang="en-US" sz="1600" b="1" kern="1200" dirty="0" smtClean="0"/>
            <a:t>/E to determine potential causes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Check  CK level &amp; review other labs.( </a:t>
          </a:r>
          <a:r>
            <a:rPr lang="en-US" sz="1600" b="1" kern="1200" dirty="0" err="1" smtClean="0"/>
            <a:t>cr,TSH</a:t>
          </a:r>
          <a:r>
            <a:rPr lang="en-US" sz="1600" b="1" kern="1200" dirty="0" smtClean="0"/>
            <a:t>, 25 </a:t>
          </a:r>
          <a:r>
            <a:rPr lang="en-US" sz="1600" b="1" kern="1200" dirty="0" err="1" smtClean="0"/>
            <a:t>vitD</a:t>
          </a:r>
          <a:r>
            <a:rPr lang="en-US" sz="1600" b="1" kern="1200" dirty="0" smtClean="0"/>
            <a:t>, </a:t>
          </a:r>
          <a:endParaRPr lang="en-US" sz="1600" b="1" kern="1200" dirty="0"/>
        </a:p>
      </dsp:txBody>
      <dsp:txXfrm>
        <a:off x="892259" y="435061"/>
        <a:ext cx="6445080" cy="999428"/>
      </dsp:txXfrm>
    </dsp:sp>
    <dsp:sp modelId="{D4F5C216-9C4A-4C1E-B693-8FF62AE4EDA9}">
      <dsp:nvSpPr>
        <dsp:cNvPr id="0" name=""/>
        <dsp:cNvSpPr/>
      </dsp:nvSpPr>
      <dsp:spPr>
        <a:xfrm>
          <a:off x="169" y="2747187"/>
          <a:ext cx="2215120" cy="110756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NL CK (myalgia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54236" y="2801254"/>
        <a:ext cx="2106986" cy="999426"/>
      </dsp:txXfrm>
    </dsp:sp>
    <dsp:sp modelId="{699E848E-E28F-4930-B5C7-F9442940409B}">
      <dsp:nvSpPr>
        <dsp:cNvPr id="0" name=""/>
        <dsp:cNvSpPr/>
      </dsp:nvSpPr>
      <dsp:spPr>
        <a:xfrm>
          <a:off x="2680465" y="2747187"/>
          <a:ext cx="2215120" cy="110756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CK &lt; 10 </a:t>
          </a:r>
          <a:r>
            <a:rPr lang="en-US" sz="1600" b="1" kern="1200" dirty="0" smtClean="0">
              <a:cs typeface="2  Aria"/>
            </a:rPr>
            <a:t>× ULN</a:t>
          </a:r>
          <a:endParaRPr lang="en-US" sz="1600" b="1" kern="1200" dirty="0"/>
        </a:p>
      </dsp:txBody>
      <dsp:txXfrm>
        <a:off x="2734532" y="2801254"/>
        <a:ext cx="2106986" cy="999426"/>
      </dsp:txXfrm>
    </dsp:sp>
    <dsp:sp modelId="{F3E4C221-977B-459E-A698-3CB195E39677}">
      <dsp:nvSpPr>
        <dsp:cNvPr id="0" name=""/>
        <dsp:cNvSpPr/>
      </dsp:nvSpPr>
      <dsp:spPr>
        <a:xfrm>
          <a:off x="5360761" y="2747187"/>
          <a:ext cx="2868669" cy="11075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CK&gt; 10 </a:t>
          </a:r>
          <a:r>
            <a:rPr lang="en-US" sz="1600" b="1" kern="1200" dirty="0" smtClean="0">
              <a:cs typeface="2  Aria"/>
            </a:rPr>
            <a:t>× ULN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cs typeface="2  Aria"/>
            </a:rPr>
            <a:t>(R/O </a:t>
          </a:r>
          <a:r>
            <a:rPr lang="en-US" sz="1600" b="1" kern="1200" dirty="0" err="1" smtClean="0">
              <a:cs typeface="2  Aria"/>
            </a:rPr>
            <a:t>rhabdomyolysis</a:t>
          </a:r>
          <a:r>
            <a:rPr lang="en-US" sz="1600" kern="1200" dirty="0" smtClean="0">
              <a:cs typeface="2  Aria"/>
            </a:rPr>
            <a:t>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cs typeface="2  Aria"/>
            </a:rPr>
            <a:t>(check Cr , urine myoglobin)</a:t>
          </a:r>
          <a:endParaRPr lang="en-US" sz="1600" kern="1200" dirty="0"/>
        </a:p>
      </dsp:txBody>
      <dsp:txXfrm>
        <a:off x="5414828" y="2801254"/>
        <a:ext cx="2760535" cy="999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4FF63E-6277-4F21-9BD8-A6278BC27C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40368" y="0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39D0C3-38A9-4969-9910-6CCF6927BD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634" y="0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eaLnBrk="1" hangingPunct="1">
              <a:defRPr sz="1200"/>
            </a:lvl1pPr>
          </a:lstStyle>
          <a:p>
            <a:pPr>
              <a:defRPr/>
            </a:pPr>
            <a:fld id="{17EA1BE6-04B3-424D-998C-1B47787BAB95}" type="datetimeFigureOut">
              <a:rPr lang="fa-IR"/>
              <a:pPr>
                <a:defRPr/>
              </a:pPr>
              <a:t>11/11/1442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33F02A-D480-486E-80D4-AE0D23441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940368" y="8841859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DE8830-2AF4-469A-A392-150029316B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634" y="8841859"/>
            <a:ext cx="3014471" cy="46575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fld id="{8F9370C3-88A0-4DEC-8E60-6552038805C6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3295848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CD3E94-15B2-4410-BDF8-CE3028980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CF0F98-D93E-44DD-BB47-08080240285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38734" y="0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04343AC-4B4F-48E1-9282-2434D91260B2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CB3E772-84A8-4497-AE58-8E78E6AA72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698500"/>
            <a:ext cx="4656138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2A08563-D6EC-481B-93D1-F29A83C03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648" y="4422418"/>
            <a:ext cx="5563544" cy="4188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D15F7-C05F-4784-BD7A-7976E2CCF8E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1859"/>
            <a:ext cx="301447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76679-05BA-492E-A913-004D5C453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38734" y="8841859"/>
            <a:ext cx="3014471" cy="46575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BBFAFC-D15F-4A1A-8041-9D265DB5DD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711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67ff6912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698500"/>
            <a:ext cx="4656138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67ff69122_1_0:notes"/>
          <p:cNvSpPr txBox="1">
            <a:spLocks noGrp="1"/>
          </p:cNvSpPr>
          <p:nvPr>
            <p:ph type="body" idx="1"/>
          </p:nvPr>
        </p:nvSpPr>
        <p:spPr>
          <a:xfrm>
            <a:off x="695485" y="4421823"/>
            <a:ext cx="5563870" cy="41890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133AC-8528-4E9E-AE36-D498A0CE49AF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6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1ECF4-7D90-4C5E-98F5-92C812BA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6981EC13-5F84-491B-8E22-63375B290E6F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A3D29-5AE7-42DA-AF64-8BD21BDB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9E472-A3C3-402F-8695-97DD74009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733C139A-FEFB-4750-8E65-21C4F54FB6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28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47FD3-7488-4F15-84ED-68B88CBAC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287D1C71-2F22-46FA-B237-7B7ACB62B98D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E9EC1-48DD-4EB4-8FAF-8C97DD3DA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72C17-FEF7-483D-96C6-F0AC094C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DEAD91D9-9615-4C8B-AA8C-255D5D9A8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38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61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94" y="365161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7D401-0871-4276-9C46-02C9A93B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A5F27C63-CFEC-41C2-A881-0A7968784F0F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23CF4-802A-4E26-8283-C3356DF7A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FC448-C60E-49BD-9D06-9C3021A1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A1E06257-8FC2-4D2B-AAA7-E9B39321AA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933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820D10BB-8153-4F15-96B5-82697FFF7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4D844B28-8357-44C2-B640-5D76FDBD1888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A9B0D00C-FFBD-4D54-BB36-123F32B8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FC5E7EA6-0230-4755-BA78-3ADEAF7B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2DEFD516-5B41-4B94-B424-DE87AEBD63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635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4FB9AFA3-7AF7-4C83-AF4F-4A3B4A1DC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E714-5FE8-4C92-B219-60C62E14510C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20CD57B1-731C-455B-8594-7B2C9BBD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6C821E5-40B8-4891-9531-BAA566F5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EF180-E8EA-43D5-8402-7B8CB19EA3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296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9BC74-4EDA-4FE5-90D6-59F0C7CD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0CB58173-EB5B-453B-93A6-D7F40A229C08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72517-6902-4105-B128-5B1724888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6587D-720F-4444-BA27-94CCBEED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41C1EF8-1649-4AE8-90BE-0D4BBA90C8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045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3F2DFD98-D266-412E-AA51-E28D5C710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F51DD-2D3B-4FCE-A348-4BBDAB48D9BC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1C92C0CA-A73F-46EF-809B-7213E68F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A15CE39-F295-4B82-94B1-F9491D82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72E30-754D-44B0-9D00-FD4BA12E3D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239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3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72AFA543-523F-43EF-8A33-EE85A7F77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5713D-CEEF-41FF-8031-51F90E760459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68A32CB0-2E40-4E42-ACAF-60BFCFF7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14AA3D1C-4179-45BF-BEB9-2C8EF0F93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B9F56-ED5B-47AC-9DB1-1040B923B0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09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8BC933F8-06B8-484B-8B22-B0DE24614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CE7AC-5D3F-4DD0-9D60-17EF52B1DD26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59ECE132-EDD7-4BA6-891D-FDD0F56C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F855D102-17AC-4914-8528-F9DB82A1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A06A8-C0EB-4880-9AE5-EF9913A227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5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2C9C004F-0A34-4E33-904B-CBE78D47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5986F-CFC4-43D9-A7CB-4D7292CAB4C3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1C8F9ED3-A078-4AE5-9149-38C161445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08538CE-D38F-4449-B9E5-69D7B9B2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F150F-ECE7-4F4D-92A7-9423F5A8FB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820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6871F37A-1C0A-4A35-B35C-2A00FB976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BC892-D7D5-4211-8065-44E8F043D8F7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D68B773F-FBEA-4DDA-8332-34A6620F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0E5BBBA2-034C-47BD-BE9C-AD736CAC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861BA-AAC0-4CDD-8B96-EE902FCE44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21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7AD82-9E0B-4B23-8B57-8ED15AC56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0611C061-BA1F-41F6-BA65-1842B3BA56B3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532ED-36D9-496A-BC84-69E504CC9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7D68B-BAB7-4778-B147-C6147FB3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EF7E6061-5B5E-4159-8AD6-13D49FEACF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486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952AF851-2265-46C9-A18D-23A50086D2E3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EA20536-747B-46C1-A270-D88582DB9216}"/>
              </a:ext>
            </a:extLst>
          </p:cNvPr>
          <p:cNvSpPr/>
          <p:nvPr/>
        </p:nvSpPr>
        <p:spPr>
          <a:xfrm rot="420000" flipV="1">
            <a:off x="8004190" y="5359437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3E7D675A-93C9-420E-BE89-21EB7EE4C9FC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96960493-6EC8-4B15-9965-580A3918E8DC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61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369C5EDC-88D1-44BF-859F-B1812E77C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0EC9A-DBDE-41E5-9855-AF61A496CF7C}" type="datetimeFigureOut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3019AB7-3ABF-43F0-B525-9881FFD41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B4C5F1F6-D56A-4787-83C2-D86D4B19B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C873DEF-DBAF-4A83-A472-8135E082C0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404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6EBCCDA-174B-4F28-8E6F-882FC484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D233A-302B-43D1-9994-2386573ACBDF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B92051A3-8B2C-4115-A612-718A35618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06A7DDA-56E8-4C01-B625-47F9F197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9BE38-E108-4046-93D7-79F9096829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1631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1DD1706-C214-4A8D-9F3D-E5DB98F1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2AAE5-7D13-449E-9A46-43E39DF48497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42BF7D4-3DD0-4194-A3F2-E3A46EA76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7ABF931-C21B-4E78-9F68-584E97051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F316D-BDCE-4274-9FE2-E160BEFBA4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019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838201"/>
            <a:ext cx="7772400" cy="53784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924ECA-7F86-4AB8-9756-143EC728C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39620-7B3C-4035-BECD-004147BFF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DC22E6-BB9F-462A-89FD-B9BD8D822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86C98258-3182-46BA-9FCA-2843597325B7}" type="slidenum">
              <a:rPr lang="en-US" altLang="en-US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638087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5661233"/>
            <a:ext cx="897600" cy="1196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5661167"/>
            <a:ext cx="897600" cy="11968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2425700"/>
            <a:ext cx="8222100" cy="1244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3718840"/>
            <a:ext cx="82221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753800"/>
            <a:ext cx="8222100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875200"/>
            <a:ext cx="9144000" cy="598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0" y="875133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21800"/>
            <a:ext cx="8826600" cy="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33"/>
            <a:ext cx="58674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7"/>
          <p:cNvSpPr/>
          <p:nvPr/>
        </p:nvSpPr>
        <p:spPr>
          <a:xfrm rot="-5400000">
            <a:off x="-98100" y="3374700"/>
            <a:ext cx="6858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477067"/>
            <a:ext cx="2808000" cy="1271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954400"/>
            <a:ext cx="2808000" cy="421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80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5A2C6-EBDD-4DA7-9F20-C72654F77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34F9A784-B702-441A-A249-06C34DA353AE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DFF19-D4CF-43CE-8B18-8160D344F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717E3-092A-40A5-B462-8647995BE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FAC9C514-C2BC-4299-AFB9-02EE99BDA7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618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651000"/>
            <a:ext cx="62271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 rot="5400000">
            <a:off x="1089275" y="3375100"/>
            <a:ext cx="68572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3705956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626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6163633"/>
            <a:ext cx="9144000" cy="98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kern="0"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6262433"/>
            <a:ext cx="8382000" cy="5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678033"/>
            <a:ext cx="82221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4406167"/>
            <a:ext cx="82221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BD9D3-A663-4152-B747-CF077DFD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B12ED-6B7A-4CF0-A7B3-0F46EEEAE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D9BE4-1C9E-4FA5-86C4-C01FE35AE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16F18-4CA2-408F-9618-844850A5864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FEFDA-C2E8-4C24-9839-C6CAA1BD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52DD1-00BC-466E-BDE2-53F6E42CB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AEF1B-62BE-4259-B896-821A7D404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CB8F3-78CB-434D-A8F6-330F39D9A5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81ECC-8DC8-46DA-A604-3762658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03672-F3C8-4107-BC74-896C9FC74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68CEB-FADA-481A-BFD1-C675C11D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093DB-0976-49FA-97F6-7CBFB93046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E44C7-5A27-492D-B35A-08866696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3A7AD-7AD9-45FA-8591-9987E624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38EF-FF06-4D32-B79F-9A87438A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8637E-585D-4AF3-B111-A5F4320711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A8EF20-560A-41E0-A283-B2BB38FA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4E1975-6036-47F5-B04A-18176DF06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16D8C3-CCF5-49A8-A015-D8E965C4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60CF1-6EA1-449E-8E27-DA0089450C0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F59EF-99DC-4404-A225-0A044138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1C55A9F6-40E4-41A1-96DA-EF41AF6BADBC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C37F7-D374-4DA3-A0AE-3B8D9F1E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AF5C6-9C04-4807-A527-AB13FDCD5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055D197B-2B75-4794-9B73-143FAE751F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94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1390A4-BC35-4383-A19E-2CEAF47E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0552F-0B4A-4B7F-B165-372B8A2A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28A1B-254C-49F9-9C3B-687F6D0C6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3EBC5-E4A1-40B7-8698-C088427F4A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FB70C-B32E-46CF-B193-B8226B1A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F76CB6-6A14-406A-B890-DA3E4C2F9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64D48-0BFF-4D07-8D29-E9606954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56A3E-76C3-4117-80C4-AF0067197D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8149A-89A2-41E1-9941-2CF17419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5564-B999-43C7-A07D-9D5E24283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F419B-11D0-4AF5-BF7A-1ABA472C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90A23-F283-496F-83CF-80963D3F86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53DFC-3024-436A-AE18-C9818B67D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0B8B4-DCAD-4798-84E8-74011C5E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EECD2-A572-4BD9-9D60-AF9C6968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321D4-27E8-4E0D-A409-8EB000ED7B9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01EE5-FF21-406D-841A-D0698BF25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957FE-1726-4451-A3A7-AC096DF0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6EB72-9044-45BB-8197-B563F5E3F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EE8C1-2675-4F41-9429-3C3682483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17A24-BE32-4114-BEA3-62C5EE37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ECEB0-BD34-4055-8084-774FC2085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023B0-5F42-4D8B-9AC7-D69C05EC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DDA45-D542-4862-B81C-E9B3F73BF4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5DD9C-9E34-4435-B6C6-D9F33B764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38AD62-AABA-45F9-A80B-3DB0C089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175568-DDBD-49BA-9255-2F416081A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C9C0-70D1-4297-B566-D1EA17A2D54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70E1FC6-B334-4194-9FE5-32B540EAE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6E098B8-06E9-4447-A59B-EB3A479A1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A599049-B142-4FF9-BF58-22427CEC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A61EE-052B-493C-B9B0-173923EF7A9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9E355-BF9C-4049-AB9E-A38BFC1FE1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191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41DD5-9214-47CD-ADEC-A02E6D2B11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8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C23C59-B212-4422-82A9-EF38BAAAE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FEA40431-3FDD-4BEC-B724-A61E52928BAC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003260-E903-4954-B4E0-39277444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8A915D-27D0-4A46-93CA-29141884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81F8B21E-2B74-4060-9EB7-879A350FA0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530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E1DF5-22BF-4C42-9155-9FACD06EBDA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812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12C7F-8086-4C1B-B14D-615B4748A4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2973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3B085-5800-4E48-9FD7-B6146411D4A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92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187AB-0025-4C12-9FCF-C2BF3F2E1B4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488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151D3-20F3-4830-A4A3-6F28A0CA0A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57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36A1-3910-4A18-8702-7FA3C61FBFA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1546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EAD9D-5B54-4155-B080-5E76D853569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961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B671D-30DE-462A-BB5E-42E7A0D973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585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D950C-471C-45A6-9D1A-739E37BCFC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6230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D12A7-3E8B-4CDD-966C-980E43B0BDE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113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EAE985-D912-41DA-B668-42717EA1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9D095922-F164-469F-A67E-6D4702A90A13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CCB2E-8574-440B-AAE9-93E22CBCF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2CF2F0-5F58-44DE-8CCE-73B7B7F4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06890D7F-4775-4AF4-85A6-F2D2B0A7F8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240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76B6D-26B0-4F93-A61E-762A3AC4CA6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01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9217-5BD7-4E6E-A135-5745570F6E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530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9E355-BF9C-4049-AB9E-A38BFC1FE1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5024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41DD5-9214-47CD-ADEC-A02E6D2B11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356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E1DF5-22BF-4C42-9155-9FACD06EBDA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699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12C7F-8086-4C1B-B14D-615B4748A4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3326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3B085-5800-4E48-9FD7-B6146411D4A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0178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187AB-0025-4C12-9FCF-C2BF3F2E1B4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96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151D3-20F3-4830-A4A3-6F28A0CA0A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9960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36A1-3910-4A18-8702-7FA3C61FBFA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0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17B591-76A6-46C4-8CF8-706C357E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EB634E48-0B55-44D6-AFD5-AF72E50D2F1B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0945C9-8911-4A5F-B945-016A22E7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CF4AE-FB19-4049-AB35-7889A2B7A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D2372265-566F-49BB-BA6A-E67E2EAC19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98061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EAD9D-5B54-4155-B080-5E76D853569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897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B671D-30DE-462A-BB5E-42E7A0D973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876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D950C-471C-45A6-9D1A-739E37BCFC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833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D12A7-3E8B-4CDD-966C-980E43B0BDE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961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76B6D-26B0-4F93-A61E-762A3AC4CA6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901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9217-5BD7-4E6E-A135-5745570F6E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8721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9E355-BF9C-4049-AB9E-A38BFC1FE1D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787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41DD5-9214-47CD-ADEC-A02E6D2B11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615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E1DF5-22BF-4C42-9155-9FACD06EBDA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888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12C7F-8086-4C1B-B14D-615B4748A4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3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9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F276D-14D1-4A7C-ABD9-8DCA55A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B13DFC2A-93DA-4D2D-9F39-BC4FAFAAF6B7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3CC1B-EB44-4083-A076-B206E5D45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CF58B-01BB-4A06-BD8F-DDE31D6D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B4893C84-228D-45FA-AA31-9CFB42F550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45820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3B085-5800-4E48-9FD7-B6146411D4A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014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187AB-0025-4C12-9FCF-C2BF3F2E1B4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110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151D3-20F3-4830-A4A3-6F28A0CA0A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6335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36A1-3910-4A18-8702-7FA3C61FBFA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640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EAD9D-5B54-4155-B080-5E76D853569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593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B671D-30DE-462A-BB5E-42E7A0D973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601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D950C-471C-45A6-9D1A-739E37BCFC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684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D12A7-3E8B-4CDD-966C-980E43B0BDE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269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76B6D-26B0-4F93-A61E-762A3AC4CA6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4399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9217-5BD7-4E6E-A135-5745570F6E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50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92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0894B-43DA-48DB-BFDD-AC807F2D3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fld id="{7CC12CB4-9E4E-47DF-986E-25C64591BA61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174561-A4B5-4F68-95C9-A475D21B8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pitchFamily="15" charset="0"/>
                <a:ea typeface="Heiti SC Light" pitchFamily="15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3535E-9E90-413D-8992-EAC925A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pitchFamily="15" charset="0"/>
              </a:defRPr>
            </a:lvl1pPr>
          </a:lstStyle>
          <a:p>
            <a:fld id="{231121C7-57A4-4F25-9B14-644F3CFE36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96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0C59D7D-0A13-465F-B75D-2773488203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8FC89AB0-42B7-47AB-8353-151E7CCB86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448DA-C3DF-4F4F-B2ED-3DC517500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591B7081-79C3-4459-83F8-6D8CE8622C3F}" type="datetime1">
              <a:rPr lang="en-US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CCF25-F8B7-4BCF-9348-8E3E161376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D5DE8-BC35-4771-B250-8458B61E7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D207A60-8474-499F-9534-0B98BD4B12B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4" r:id="rId1"/>
    <p:sldLayoutId id="2147484985" r:id="rId2"/>
    <p:sldLayoutId id="2147484986" r:id="rId3"/>
    <p:sldLayoutId id="2147484987" r:id="rId4"/>
    <p:sldLayoutId id="2147484988" r:id="rId5"/>
    <p:sldLayoutId id="2147484989" r:id="rId6"/>
    <p:sldLayoutId id="2147484990" r:id="rId7"/>
    <p:sldLayoutId id="2147484991" r:id="rId8"/>
    <p:sldLayoutId id="2147484992" r:id="rId9"/>
    <p:sldLayoutId id="2147484993" r:id="rId10"/>
    <p:sldLayoutId id="2147484994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B4D5BCFF-B9AF-4E58-89F2-9C72FD4427BE}"/>
              </a:ext>
            </a:extLst>
          </p:cNvPr>
          <p:cNvSpPr>
            <a:spLocks/>
          </p:cNvSpPr>
          <p:nvPr/>
        </p:nvSpPr>
        <p:spPr bwMode="auto">
          <a:xfrm>
            <a:off x="-9525" y="-7933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B829185-AFB9-4B17-96D4-C7FBBD69C5C6}"/>
              </a:ext>
            </a:extLst>
          </p:cNvPr>
          <p:cNvSpPr>
            <a:spLocks/>
          </p:cNvSpPr>
          <p:nvPr/>
        </p:nvSpPr>
        <p:spPr bwMode="auto">
          <a:xfrm>
            <a:off x="4381500" y="-7937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196" name="Title Placeholder 8">
            <a:extLst>
              <a:ext uri="{FF2B5EF4-FFF2-40B4-BE49-F238E27FC236}">
                <a16:creationId xmlns:a16="http://schemas.microsoft.com/office/drawing/2014/main" id="{8015C046-C396-4F2E-A0BF-BAB5B550EA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7" name="Text Placeholder 29">
            <a:extLst>
              <a:ext uri="{FF2B5EF4-FFF2-40B4-BE49-F238E27FC236}">
                <a16:creationId xmlns:a16="http://schemas.microsoft.com/office/drawing/2014/main" id="{8D47E3E8-3F8E-4CF1-BA48-5110B6467F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4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A9C54C2-AA13-477C-AE65-9FD46FCC40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37AC7123-0292-422E-809D-552653C8A63E}" type="datetimeFigureOut">
              <a:rPr lang="en-US"/>
              <a:pPr>
                <a:defRPr/>
              </a:pPr>
              <a:t>6/20/2021</a:t>
            </a:fld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54E94EF0-F297-43C0-8D95-ABCC759D3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BED6540-0DD9-4906-85C7-8B60A2BA9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fld id="{47C0621B-FA69-4413-9000-13117DD2224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721BCB-7491-45E2-92FC-B2DB1CD9CA6C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3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EB49BD8-6E0F-4CA1-85C4-40F80C24E35D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64C0A48-9320-440E-898E-E019AC995257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56" r:id="rId1"/>
    <p:sldLayoutId id="2147485157" r:id="rId2"/>
    <p:sldLayoutId id="2147485158" r:id="rId3"/>
    <p:sldLayoutId id="2147485159" r:id="rId4"/>
    <p:sldLayoutId id="2147485160" r:id="rId5"/>
    <p:sldLayoutId id="2147485161" r:id="rId6"/>
    <p:sldLayoutId id="2147485162" r:id="rId7"/>
    <p:sldLayoutId id="2147485163" r:id="rId8"/>
    <p:sldLayoutId id="2147485164" r:id="rId9"/>
    <p:sldLayoutId id="2147485165" r:id="rId10"/>
    <p:sldLayoutId id="2147485166" r:id="rId11"/>
    <p:sldLayoutId id="214748516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737373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737373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5234" r:id="rId1"/>
    <p:sldLayoutId id="2147485235" r:id="rId2"/>
    <p:sldLayoutId id="2147485236" r:id="rId3"/>
    <p:sldLayoutId id="2147485237" r:id="rId4"/>
    <p:sldLayoutId id="2147485238" r:id="rId5"/>
    <p:sldLayoutId id="2147485239" r:id="rId6"/>
    <p:sldLayoutId id="2147485240" r:id="rId7"/>
    <p:sldLayoutId id="2147485241" r:id="rId8"/>
    <p:sldLayoutId id="2147485242" r:id="rId9"/>
    <p:sldLayoutId id="2147485243" r:id="rId10"/>
    <p:sldLayoutId id="214748524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50000">
              <a:schemeClr val="bg1"/>
            </a:gs>
            <a:gs pos="100000">
              <a:srgbClr val="00004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2A2FD61-E411-4021-BEC4-76D6B05287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496696D-997F-465D-8B43-6495677440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05C30E6-D1DF-4272-905F-3BEE53F7F4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FB588691-EBB9-43AB-8017-9ECF5D2C8B33}" type="slidenum">
              <a:rPr lang="en-US" altLang="en-US" sz="1400" smtClean="0">
                <a:latin typeface="Arial" charset="0"/>
                <a:ea typeface="+mn-ea"/>
                <a:cs typeface="Arial" charset="0"/>
              </a:rPr>
              <a:pPr/>
              <a:t>‹#›</a:t>
            </a:fld>
            <a:endParaRPr lang="en-US" altLang="en-US" sz="1400" smtClean="0">
              <a:latin typeface="Arial" charset="0"/>
              <a:ea typeface="+mn-ea"/>
              <a:cs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94" r:id="rId1"/>
    <p:sldLayoutId id="2147485395" r:id="rId2"/>
    <p:sldLayoutId id="2147485396" r:id="rId3"/>
    <p:sldLayoutId id="2147485397" r:id="rId4"/>
    <p:sldLayoutId id="2147485398" r:id="rId5"/>
    <p:sldLayoutId id="2147485399" r:id="rId6"/>
    <p:sldLayoutId id="2147485400" r:id="rId7"/>
    <p:sldLayoutId id="2147485401" r:id="rId8"/>
    <p:sldLayoutId id="2147485402" r:id="rId9"/>
    <p:sldLayoutId id="2147485403" r:id="rId10"/>
    <p:sldLayoutId id="2147485404" r:id="rId11"/>
    <p:sldLayoutId id="2147485405" r:id="rId12"/>
    <p:sldLayoutId id="2147485406" r:id="rId13"/>
  </p:sldLayoutIdLst>
  <p:transition>
    <p:wipe dir="r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02A115F6-F8FF-4F78-BFD8-C9C0A5FA9760}" type="slidenum">
              <a:rPr lang="en-US">
                <a:solidFill>
                  <a:srgbClr val="FFFFFF"/>
                </a:solidFill>
                <a:latin typeface="Arial"/>
                <a:cs typeface="Arial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21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507" r:id="rId1"/>
    <p:sldLayoutId id="2147485508" r:id="rId2"/>
    <p:sldLayoutId id="2147485509" r:id="rId3"/>
    <p:sldLayoutId id="2147485510" r:id="rId4"/>
    <p:sldLayoutId id="2147485511" r:id="rId5"/>
    <p:sldLayoutId id="2147485512" r:id="rId6"/>
    <p:sldLayoutId id="2147485513" r:id="rId7"/>
    <p:sldLayoutId id="2147485514" r:id="rId8"/>
    <p:sldLayoutId id="2147485515" r:id="rId9"/>
    <p:sldLayoutId id="2147485516" r:id="rId10"/>
    <p:sldLayoutId id="2147485517" r:id="rId11"/>
    <p:sldLayoutId id="2147485518" r:id="rId12"/>
    <p:sldLayoutId id="2147485519" r:id="rId13"/>
    <p:sldLayoutId id="214748552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02A115F6-F8FF-4F78-BFD8-C9C0A5FA9760}" type="slidenum">
              <a:rPr lang="en-US">
                <a:solidFill>
                  <a:srgbClr val="FFFFFF"/>
                </a:solidFill>
                <a:latin typeface="Arial"/>
                <a:cs typeface="Arial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5914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522" r:id="rId1"/>
    <p:sldLayoutId id="2147485523" r:id="rId2"/>
    <p:sldLayoutId id="2147485524" r:id="rId3"/>
    <p:sldLayoutId id="2147485525" r:id="rId4"/>
    <p:sldLayoutId id="2147485526" r:id="rId5"/>
    <p:sldLayoutId id="2147485527" r:id="rId6"/>
    <p:sldLayoutId id="2147485528" r:id="rId7"/>
    <p:sldLayoutId id="2147485529" r:id="rId8"/>
    <p:sldLayoutId id="2147485530" r:id="rId9"/>
    <p:sldLayoutId id="2147485531" r:id="rId10"/>
    <p:sldLayoutId id="2147485532" r:id="rId11"/>
    <p:sldLayoutId id="2147485533" r:id="rId12"/>
    <p:sldLayoutId id="2147485534" r:id="rId13"/>
    <p:sldLayoutId id="214748553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1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231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02A115F6-F8FF-4F78-BFD8-C9C0A5FA9760}" type="slidenum">
              <a:rPr lang="en-US">
                <a:solidFill>
                  <a:srgbClr val="FFFFFF"/>
                </a:solidFill>
                <a:latin typeface="Arial"/>
                <a:cs typeface="Arial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74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5537" r:id="rId1"/>
    <p:sldLayoutId id="2147485538" r:id="rId2"/>
    <p:sldLayoutId id="2147485539" r:id="rId3"/>
    <p:sldLayoutId id="2147485540" r:id="rId4"/>
    <p:sldLayoutId id="2147485541" r:id="rId5"/>
    <p:sldLayoutId id="2147485542" r:id="rId6"/>
    <p:sldLayoutId id="2147485543" r:id="rId7"/>
    <p:sldLayoutId id="2147485544" r:id="rId8"/>
    <p:sldLayoutId id="2147485545" r:id="rId9"/>
    <p:sldLayoutId id="2147485546" r:id="rId10"/>
    <p:sldLayoutId id="2147485547" r:id="rId11"/>
    <p:sldLayoutId id="2147485548" r:id="rId12"/>
    <p:sldLayoutId id="2147485549" r:id="rId13"/>
    <p:sldLayoutId id="214748555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33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7.xml"/><Relationship Id="rId6" Type="http://schemas.microsoft.com/office/2007/relationships/diagramDrawing" Target="../diagrams/drawing2.xml"/><Relationship Id="rId11" Type="http://schemas.openxmlformats.org/officeDocument/2006/relationships/image" Target="../media/image18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Lipid management in patients with diabetes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86200"/>
            <a:ext cx="6858000" cy="1655763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FF9933"/>
              </a:buClr>
            </a:pPr>
            <a:r>
              <a:rPr lang="en-US" kern="0" dirty="0" err="1" smtClean="0">
                <a:solidFill>
                  <a:srgbClr val="FFFFFF"/>
                </a:solidFill>
                <a:latin typeface="Arial"/>
              </a:rPr>
              <a:t>Soghra</a:t>
            </a:r>
            <a:r>
              <a:rPr lang="en-US" kern="0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en-US" kern="0" dirty="0" err="1">
                <a:solidFill>
                  <a:srgbClr val="FFFFFF"/>
                </a:solidFill>
                <a:latin typeface="Arial"/>
              </a:rPr>
              <a:t>Rabizadeh</a:t>
            </a:r>
            <a:r>
              <a:rPr lang="en-US" kern="0" dirty="0">
                <a:solidFill>
                  <a:srgbClr val="FFFFFF"/>
                </a:solidFill>
                <a:latin typeface="Arial"/>
              </a:rPr>
              <a:t>, MD. </a:t>
            </a:r>
            <a:r>
              <a:rPr lang="en-US" kern="0" dirty="0" smtClean="0">
                <a:solidFill>
                  <a:srgbClr val="FFFFFF"/>
                </a:solidFill>
                <a:latin typeface="Arial"/>
              </a:rPr>
              <a:t>Endocrinologist,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FF9933"/>
              </a:buClr>
            </a:pPr>
            <a:r>
              <a:rPr lang="en-US" kern="0" dirty="0" smtClean="0">
                <a:solidFill>
                  <a:srgbClr val="FFFFFF"/>
                </a:solidFill>
                <a:latin typeface="Arial"/>
              </a:rPr>
              <a:t>Imam </a:t>
            </a:r>
            <a:r>
              <a:rPr lang="en-US" kern="0" dirty="0">
                <a:solidFill>
                  <a:srgbClr val="FFFFFF"/>
                </a:solidFill>
                <a:latin typeface="Arial"/>
              </a:rPr>
              <a:t>Khomeini Medical Complex</a:t>
            </a:r>
            <a:r>
              <a:rPr lang="en-US" kern="0" dirty="0" smtClean="0">
                <a:solidFill>
                  <a:srgbClr val="FFFFFF"/>
                </a:solidFill>
                <a:latin typeface="Arial"/>
              </a:rPr>
              <a:t>,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FF9933"/>
              </a:buClr>
            </a:pPr>
            <a:r>
              <a:rPr lang="en-US" kern="0" dirty="0" smtClean="0">
                <a:solidFill>
                  <a:srgbClr val="FFFFFF"/>
                </a:solidFill>
                <a:latin typeface="Arial"/>
              </a:rPr>
              <a:t>Tehran </a:t>
            </a:r>
            <a:r>
              <a:rPr lang="en-US" kern="0" dirty="0">
                <a:solidFill>
                  <a:srgbClr val="FFFFFF"/>
                </a:solidFill>
                <a:latin typeface="Arial"/>
              </a:rPr>
              <a:t>University of Medical Sciences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81EC13-5F84-491B-8E22-63375B290E6F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139A-FEFB-4750-8E65-21C4F54FB6E2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3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25776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63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1.Primary Prevention in Diabetes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000"/>
                </a:solidFill>
                <a:latin typeface="Calibri Light"/>
              </a:rPr>
              <a:t>Lifestyle modification </a:t>
            </a:r>
            <a:r>
              <a:rPr lang="en-US" sz="4400" dirty="0">
                <a:solidFill>
                  <a:srgbClr val="FFC000"/>
                </a:solidFill>
                <a:latin typeface="Calibri Light"/>
              </a:rPr>
              <a:t>: </a:t>
            </a:r>
          </a:p>
          <a:p>
            <a:r>
              <a:rPr lang="en-US" dirty="0" smtClean="0"/>
              <a:t>Weight </a:t>
            </a:r>
            <a:r>
              <a:rPr lang="en-US" dirty="0"/>
              <a:t>loss </a:t>
            </a:r>
            <a:endParaRPr lang="en-US" dirty="0" smtClean="0"/>
          </a:p>
          <a:p>
            <a:r>
              <a:rPr lang="en-US" dirty="0" smtClean="0"/>
              <a:t> Mediterranean</a:t>
            </a:r>
            <a:r>
              <a:rPr lang="en-US" dirty="0"/>
              <a:t> </a:t>
            </a:r>
            <a:r>
              <a:rPr lang="en-US" dirty="0" smtClean="0"/>
              <a:t>style </a:t>
            </a:r>
            <a:r>
              <a:rPr lang="en-US" dirty="0"/>
              <a:t>or Dietary Approaches </a:t>
            </a:r>
            <a:r>
              <a:rPr lang="en-US" dirty="0" smtClean="0"/>
              <a:t>to </a:t>
            </a:r>
            <a:r>
              <a:rPr lang="en-US" dirty="0">
                <a:latin typeface="AdvOT7b515deb"/>
              </a:rPr>
              <a:t>S</a:t>
            </a:r>
            <a:r>
              <a:rPr lang="en-US" dirty="0" smtClean="0">
                <a:latin typeface="AdvOT7b515deb"/>
              </a:rPr>
              <a:t>top </a:t>
            </a:r>
            <a:r>
              <a:rPr lang="en-US" dirty="0">
                <a:latin typeface="AdvOT7b515deb"/>
              </a:rPr>
              <a:t>Hypertension (DASH</a:t>
            </a:r>
            <a:r>
              <a:rPr lang="en-US" dirty="0" smtClean="0">
                <a:latin typeface="AdvOT7b515deb"/>
              </a:rPr>
              <a:t>) </a:t>
            </a:r>
          </a:p>
          <a:p>
            <a:r>
              <a:rPr lang="en-US" dirty="0" smtClean="0">
                <a:latin typeface="AdvOT7b515deb"/>
              </a:rPr>
              <a:t>Reduction </a:t>
            </a:r>
            <a:r>
              <a:rPr lang="en-US" dirty="0">
                <a:latin typeface="AdvOT7b515deb"/>
              </a:rPr>
              <a:t>of </a:t>
            </a:r>
            <a:r>
              <a:rPr lang="en-US" dirty="0" smtClean="0">
                <a:latin typeface="AdvOT7b515deb"/>
              </a:rPr>
              <a:t>saturated and </a:t>
            </a:r>
            <a:r>
              <a:rPr lang="en-US" dirty="0">
                <a:latin typeface="AdvOT96952d75.I"/>
              </a:rPr>
              <a:t>trans </a:t>
            </a:r>
            <a:r>
              <a:rPr lang="en-US" dirty="0" smtClean="0">
                <a:latin typeface="AdvOT7b515deb"/>
              </a:rPr>
              <a:t>fat</a:t>
            </a:r>
          </a:p>
          <a:p>
            <a:r>
              <a:rPr lang="en-US" dirty="0" smtClean="0">
                <a:latin typeface="AdvOT7b515deb"/>
              </a:rPr>
              <a:t>Increase of </a:t>
            </a:r>
            <a:r>
              <a:rPr lang="en-US" dirty="0">
                <a:latin typeface="AdvOT7b515deb"/>
              </a:rPr>
              <a:t>dietary n-3 fatty </a:t>
            </a:r>
            <a:r>
              <a:rPr lang="en-US" dirty="0" smtClean="0">
                <a:latin typeface="AdvOT7b515deb"/>
              </a:rPr>
              <a:t>acids</a:t>
            </a:r>
          </a:p>
          <a:p>
            <a:r>
              <a:rPr lang="en-US" dirty="0" smtClean="0">
                <a:latin typeface="AdvOT7b515deb"/>
              </a:rPr>
              <a:t>Viscous </a:t>
            </a:r>
            <a:r>
              <a:rPr lang="en-US" dirty="0" smtClean="0">
                <a:latin typeface="AdvOT7b515deb+fb"/>
              </a:rPr>
              <a:t>fi</a:t>
            </a:r>
            <a:r>
              <a:rPr lang="en-US" dirty="0" smtClean="0">
                <a:latin typeface="AdvOT7b515deb"/>
              </a:rPr>
              <a:t>ber</a:t>
            </a:r>
            <a:r>
              <a:rPr lang="en-US" dirty="0">
                <a:latin typeface="AdvOT7b515deb"/>
              </a:rPr>
              <a:t>, and plant </a:t>
            </a:r>
            <a:r>
              <a:rPr lang="en-US" dirty="0" err="1" smtClean="0">
                <a:latin typeface="AdvOT7b515deb"/>
              </a:rPr>
              <a:t>stanols</a:t>
            </a:r>
            <a:r>
              <a:rPr lang="en-US" dirty="0" smtClean="0">
                <a:latin typeface="AdvOT7b515deb"/>
              </a:rPr>
              <a:t>/sterols intake </a:t>
            </a:r>
          </a:p>
          <a:p>
            <a:r>
              <a:rPr lang="en-US" dirty="0" smtClean="0">
                <a:latin typeface="AdvOT7b515deb"/>
              </a:rPr>
              <a:t>Increased physical activity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96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1.2. Primary </a:t>
            </a:r>
            <a:r>
              <a:rPr lang="en-US" sz="4000" dirty="0"/>
              <a:t>Prevention in Diabetes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For patients with </a:t>
            </a:r>
            <a:r>
              <a:rPr lang="en-US" sz="3200" dirty="0" smtClean="0">
                <a:latin typeface="AdvOT7b515deb"/>
              </a:rPr>
              <a:t>diabetes aged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40</a:t>
            </a:r>
            <a:r>
              <a:rPr lang="en-US" sz="3200" dirty="0">
                <a:solidFill>
                  <a:srgbClr val="FFFF00"/>
                </a:solidFill>
                <a:latin typeface="AdvOT7b515deb+20"/>
              </a:rPr>
              <a:t>–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75</a:t>
            </a:r>
            <a:r>
              <a:rPr lang="en-US" sz="3200" dirty="0">
                <a:latin typeface="AdvOT7b515deb"/>
              </a:rPr>
              <a:t> years without </a:t>
            </a:r>
            <a:r>
              <a:rPr lang="en-US" sz="3200" dirty="0" smtClean="0">
                <a:latin typeface="AdvOT7b515deb"/>
              </a:rPr>
              <a:t>ASCVD, use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moderate-intensity statin </a:t>
            </a:r>
            <a:r>
              <a:rPr lang="en-US" sz="3200" dirty="0">
                <a:latin typeface="AdvOT7b515deb"/>
              </a:rPr>
              <a:t>therapy in addition </a:t>
            </a:r>
            <a:r>
              <a:rPr lang="en-US" sz="3200" dirty="0" smtClean="0">
                <a:latin typeface="AdvOT7b515deb"/>
              </a:rPr>
              <a:t>to lifestyle </a:t>
            </a:r>
            <a:r>
              <a:rPr lang="en-US" sz="3200" dirty="0">
                <a:latin typeface="AdvOT7b515deb"/>
              </a:rPr>
              <a:t>therapy. </a:t>
            </a:r>
            <a:r>
              <a:rPr lang="en-US" sz="3200" dirty="0">
                <a:latin typeface="AdvOT8eb9eec2.B"/>
              </a:rPr>
              <a:t>A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1.3.Primary </a:t>
            </a:r>
            <a:r>
              <a:rPr lang="en-US" sz="4000" dirty="0"/>
              <a:t>Prevention in Diabetes</a:t>
            </a:r>
            <a:br>
              <a:rPr lang="en-US" sz="40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For patients with </a:t>
            </a:r>
            <a:r>
              <a:rPr lang="en-US" sz="3200" dirty="0" smtClean="0">
                <a:latin typeface="AdvOT7b515deb"/>
              </a:rPr>
              <a:t>diabetes aged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20</a:t>
            </a:r>
            <a:r>
              <a:rPr lang="en-US" sz="3200" dirty="0">
                <a:solidFill>
                  <a:srgbClr val="FFFF00"/>
                </a:solidFill>
                <a:latin typeface="AdvOT7b515deb+20"/>
              </a:rPr>
              <a:t>–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39</a:t>
            </a:r>
            <a:r>
              <a:rPr lang="en-US" sz="3200" dirty="0">
                <a:latin typeface="AdvOT7b515deb"/>
              </a:rPr>
              <a:t> years with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additional ASCVD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risk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factors</a:t>
            </a:r>
            <a:r>
              <a:rPr lang="en-US" sz="3200" dirty="0" smtClean="0">
                <a:latin typeface="AdvOT7b515deb"/>
              </a:rPr>
              <a:t>, it </a:t>
            </a:r>
            <a:r>
              <a:rPr lang="en-US" sz="3200" dirty="0">
                <a:latin typeface="AdvOT7b515deb"/>
              </a:rPr>
              <a:t>may be reasonable to </a:t>
            </a:r>
            <a:r>
              <a:rPr lang="en-US" sz="3200" dirty="0" smtClean="0">
                <a:latin typeface="AdvOT7b515deb"/>
              </a:rPr>
              <a:t>initiate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statin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therapy </a:t>
            </a:r>
            <a:r>
              <a:rPr lang="en-US" sz="3200" dirty="0">
                <a:latin typeface="AdvOT7b515deb"/>
              </a:rPr>
              <a:t>in addition </a:t>
            </a:r>
            <a:r>
              <a:rPr lang="en-US" sz="3200" dirty="0" smtClean="0">
                <a:latin typeface="AdvOT7b515deb"/>
              </a:rPr>
              <a:t>to lifestyle </a:t>
            </a:r>
            <a:r>
              <a:rPr lang="en-US" sz="3200" dirty="0">
                <a:latin typeface="AdvOT7b515deb"/>
              </a:rPr>
              <a:t>therapy. </a:t>
            </a:r>
            <a:r>
              <a:rPr lang="en-US" sz="3200" dirty="0">
                <a:latin typeface="AdvOT8eb9eec2.B"/>
              </a:rPr>
              <a:t>C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9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1.4.Primary </a:t>
            </a:r>
            <a:r>
              <a:rPr lang="en-US" sz="4000" dirty="0"/>
              <a:t>Prevention in Diabetes</a:t>
            </a:r>
            <a:br>
              <a:rPr lang="en-US" sz="40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In patients with diabetes </a:t>
            </a:r>
            <a:r>
              <a:rPr lang="en-US" sz="3200" dirty="0" smtClean="0">
                <a:latin typeface="AdvOT7b515deb"/>
              </a:rPr>
              <a:t>at higher </a:t>
            </a:r>
            <a:r>
              <a:rPr lang="en-US" sz="3200" dirty="0">
                <a:latin typeface="AdvOT7b515deb"/>
              </a:rPr>
              <a:t>risk, especially </a:t>
            </a:r>
            <a:r>
              <a:rPr lang="en-US" sz="3200" dirty="0" smtClean="0">
                <a:latin typeface="AdvOT7b515deb"/>
              </a:rPr>
              <a:t>those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with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multiple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ASCVD risk factors </a:t>
            </a:r>
            <a:r>
              <a:rPr lang="en-US" sz="3200" dirty="0" smtClean="0">
                <a:latin typeface="AdvOT7b515deb"/>
              </a:rPr>
              <a:t>or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aged 50</a:t>
            </a:r>
            <a:r>
              <a:rPr lang="en-US" sz="3200" dirty="0">
                <a:solidFill>
                  <a:srgbClr val="FFFF00"/>
                </a:solidFill>
                <a:latin typeface="AdvOT7b515deb+20"/>
              </a:rPr>
              <a:t>–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70 </a:t>
            </a:r>
            <a:r>
              <a:rPr lang="en-US" sz="3200" dirty="0">
                <a:latin typeface="AdvOT7b515deb"/>
              </a:rPr>
              <a:t>years, it </a:t>
            </a:r>
            <a:r>
              <a:rPr lang="en-US" sz="3200" dirty="0" smtClean="0">
                <a:latin typeface="AdvOT7b515deb"/>
              </a:rPr>
              <a:t>is reasonable </a:t>
            </a:r>
            <a:r>
              <a:rPr lang="en-US" sz="3200" dirty="0">
                <a:latin typeface="AdvOT7b515deb"/>
              </a:rPr>
              <a:t>to use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high-intensity statin </a:t>
            </a:r>
            <a:r>
              <a:rPr lang="en-US" sz="3200" dirty="0">
                <a:latin typeface="AdvOT7b515deb"/>
              </a:rPr>
              <a:t>therapy. </a:t>
            </a:r>
            <a:r>
              <a:rPr lang="en-US" sz="3200" dirty="0">
                <a:latin typeface="AdvOT8eb9eec2.B"/>
              </a:rPr>
              <a:t>B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436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1.5.Primary </a:t>
            </a:r>
            <a:r>
              <a:rPr lang="en-US" sz="4000" dirty="0"/>
              <a:t>Prevention in Diabetes</a:t>
            </a:r>
            <a:br>
              <a:rPr lang="en-US" sz="40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In adults with diabetes </a:t>
            </a:r>
            <a:r>
              <a:rPr lang="en-US" sz="3200" dirty="0" smtClean="0">
                <a:latin typeface="AdvOT7b515deb"/>
              </a:rPr>
              <a:t>and 10-year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ASCVD risk of 20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% or higher</a:t>
            </a:r>
            <a:r>
              <a:rPr lang="en-US" sz="3200" dirty="0">
                <a:latin typeface="AdvOT7b515deb"/>
              </a:rPr>
              <a:t>, it may </a:t>
            </a:r>
            <a:r>
              <a:rPr lang="en-US" sz="3200" dirty="0" smtClean="0">
                <a:latin typeface="AdvOT7b515deb"/>
              </a:rPr>
              <a:t>be reasonable </a:t>
            </a:r>
            <a:r>
              <a:rPr lang="en-US" sz="3200" dirty="0">
                <a:latin typeface="AdvOT7b515deb"/>
              </a:rPr>
              <a:t>to add </a:t>
            </a:r>
            <a:r>
              <a:rPr lang="en-US" sz="3200" dirty="0" err="1" smtClean="0">
                <a:solidFill>
                  <a:srgbClr val="FFFF00"/>
                </a:solidFill>
                <a:latin typeface="AdvOT7b515deb"/>
              </a:rPr>
              <a:t>ezetimibe</a:t>
            </a:r>
            <a:r>
              <a:rPr lang="en-US" sz="3200" dirty="0" smtClean="0">
                <a:latin typeface="AdvOT7b515deb"/>
              </a:rPr>
              <a:t> to </a:t>
            </a:r>
            <a:r>
              <a:rPr lang="en-US" sz="3200" dirty="0">
                <a:latin typeface="AdvOT7b515deb"/>
              </a:rPr>
              <a:t>maximally tolerated </a:t>
            </a:r>
            <a:r>
              <a:rPr lang="en-US" sz="3200" dirty="0" smtClean="0">
                <a:latin typeface="AdvOT7b515deb"/>
              </a:rPr>
              <a:t>statin therapy </a:t>
            </a:r>
            <a:r>
              <a:rPr lang="en-US" sz="3200" dirty="0">
                <a:latin typeface="AdvOT7b515deb"/>
              </a:rPr>
              <a:t>to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reduce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LDL- </a:t>
            </a:r>
            <a:r>
              <a:rPr lang="en-US" sz="3200" dirty="0" smtClean="0">
                <a:latin typeface="AdvOT7b515deb"/>
              </a:rPr>
              <a:t>cholesterol levels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by 50% </a:t>
            </a:r>
            <a:r>
              <a:rPr lang="en-US" sz="3200" dirty="0" smtClean="0">
                <a:latin typeface="AdvOT7b515deb"/>
              </a:rPr>
              <a:t>or more</a:t>
            </a:r>
            <a:r>
              <a:rPr lang="en-US" sz="3200" dirty="0">
                <a:latin typeface="AdvOT7b515deb"/>
              </a:rPr>
              <a:t>. </a:t>
            </a:r>
            <a:r>
              <a:rPr lang="en-US" sz="3200" dirty="0">
                <a:latin typeface="AdvOT8eb9eec2.B"/>
              </a:rPr>
              <a:t>C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543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vOT3f16987d"/>
              </a:rPr>
              <a:t>Secondary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For patients of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all ages </a:t>
            </a:r>
            <a:r>
              <a:rPr lang="en-US" sz="3200" dirty="0" smtClean="0">
                <a:latin typeface="AdvOT7b515deb"/>
              </a:rPr>
              <a:t>with diabetes </a:t>
            </a:r>
            <a:r>
              <a:rPr lang="en-US" sz="3200" dirty="0">
                <a:latin typeface="AdvOT7b515deb"/>
              </a:rPr>
              <a:t>and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atherosclerotic cardiovascular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disease</a:t>
            </a:r>
            <a:r>
              <a:rPr lang="en-US" sz="3200" dirty="0">
                <a:latin typeface="AdvOT7b515deb"/>
              </a:rPr>
              <a:t>, </a:t>
            </a:r>
            <a:r>
              <a:rPr lang="en-US" sz="3200" dirty="0" err="1" smtClean="0">
                <a:solidFill>
                  <a:srgbClr val="FFFF00"/>
                </a:solidFill>
                <a:latin typeface="AdvOT7b515deb"/>
              </a:rPr>
              <a:t>highintensity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 statin </a:t>
            </a:r>
            <a:r>
              <a:rPr lang="en-US" sz="3200" dirty="0">
                <a:latin typeface="AdvOT7b515deb"/>
              </a:rPr>
              <a:t>therapy </a:t>
            </a:r>
            <a:r>
              <a:rPr lang="en-US" sz="3200" dirty="0" smtClean="0">
                <a:latin typeface="AdvOT7b515deb"/>
              </a:rPr>
              <a:t>should be </a:t>
            </a:r>
            <a:r>
              <a:rPr lang="en-US" sz="3200" dirty="0">
                <a:latin typeface="AdvOT7b515deb"/>
              </a:rPr>
              <a:t>added to lifestyle therapy</a:t>
            </a:r>
            <a:r>
              <a:rPr lang="en-US" sz="3200" dirty="0" smtClean="0">
                <a:latin typeface="AdvOT7b515deb"/>
              </a:rPr>
              <a:t>. </a:t>
            </a:r>
            <a:r>
              <a:rPr lang="en-US" sz="3200" dirty="0" smtClean="0">
                <a:latin typeface="AdvOT8eb9eec2.B"/>
              </a:rPr>
              <a:t>A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233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dvOT7b515deb"/>
              </a:rPr>
              <a:t>For patients with </a:t>
            </a:r>
            <a:r>
              <a:rPr lang="en-US" dirty="0" smtClean="0">
                <a:latin typeface="AdvOT7b515deb"/>
              </a:rPr>
              <a:t>diabetes and ASCVD considered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very 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high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risk</a:t>
            </a:r>
            <a:r>
              <a:rPr lang="en-US" dirty="0" smtClean="0">
                <a:latin typeface="AdvOT7b515deb"/>
              </a:rPr>
              <a:t>, </a:t>
            </a:r>
            <a:r>
              <a:rPr lang="en-US" dirty="0">
                <a:latin typeface="AdvOT7b515deb"/>
              </a:rPr>
              <a:t>if LDL cholesterol is</a:t>
            </a:r>
          </a:p>
          <a:p>
            <a:pPr marL="0" indent="0">
              <a:buNone/>
            </a:pPr>
            <a:r>
              <a:rPr lang="en-US" dirty="0" smtClean="0">
                <a:latin typeface="AdvPS7DA6"/>
              </a:rPr>
              <a:t>  &gt;</a:t>
            </a:r>
            <a:r>
              <a:rPr lang="en-US" dirty="0" smtClean="0">
                <a:latin typeface="AdvOT7b515deb"/>
              </a:rPr>
              <a:t>70 </a:t>
            </a:r>
            <a:r>
              <a:rPr lang="en-US" dirty="0">
                <a:latin typeface="AdvOT7b515deb"/>
              </a:rPr>
              <a:t>mg/</a:t>
            </a:r>
            <a:r>
              <a:rPr lang="en-US" dirty="0" err="1">
                <a:latin typeface="AdvOT7b515deb"/>
              </a:rPr>
              <a:t>dL</a:t>
            </a:r>
            <a:r>
              <a:rPr lang="en-US" dirty="0">
                <a:latin typeface="AdvOT7b515deb"/>
              </a:rPr>
              <a:t> on maximally </a:t>
            </a:r>
            <a:r>
              <a:rPr lang="en-US" dirty="0" smtClean="0">
                <a:latin typeface="AdvOT7b515deb"/>
              </a:rPr>
              <a:t>tolerated statin </a:t>
            </a:r>
            <a:r>
              <a:rPr lang="en-US" dirty="0">
                <a:latin typeface="AdvOT7b515deb"/>
              </a:rPr>
              <a:t>dose, </a:t>
            </a:r>
            <a:r>
              <a:rPr lang="en-US" dirty="0" smtClean="0">
                <a:latin typeface="AdvOT7b515deb"/>
              </a:rPr>
              <a:t>consider adding </a:t>
            </a:r>
            <a:r>
              <a:rPr lang="en-US" dirty="0">
                <a:latin typeface="AdvOT7b515deb"/>
              </a:rPr>
              <a:t>additional </a:t>
            </a:r>
            <a:r>
              <a:rPr lang="en-US" dirty="0" smtClean="0">
                <a:latin typeface="AdvOT7b515deb"/>
              </a:rPr>
              <a:t>LDL-lowering therapy </a:t>
            </a:r>
            <a:r>
              <a:rPr lang="en-US" dirty="0">
                <a:latin typeface="AdvOT7b515deb"/>
              </a:rPr>
              <a:t>(such as </a:t>
            </a:r>
            <a:r>
              <a:rPr lang="en-US" dirty="0" err="1">
                <a:solidFill>
                  <a:srgbClr val="FFFF00"/>
                </a:solidFill>
                <a:latin typeface="AdvOT7b515deb"/>
              </a:rPr>
              <a:t>ezetimibe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or PCSK9 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inhibitor</a:t>
            </a:r>
            <a:r>
              <a:rPr lang="en-US" dirty="0">
                <a:latin typeface="AdvOT7b515deb"/>
              </a:rPr>
              <a:t>). </a:t>
            </a:r>
            <a:r>
              <a:rPr lang="en-US" dirty="0">
                <a:latin typeface="AdvOT8eb9eec2.B"/>
              </a:rPr>
              <a:t>A </a:t>
            </a:r>
            <a:endParaRPr lang="en-US" dirty="0" smtClean="0">
              <a:latin typeface="AdvOT8eb9eec2.B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dvOT7b515deb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AdvOT7b515deb"/>
              </a:rPr>
              <a:t>Ezetimibe</a:t>
            </a:r>
            <a:r>
              <a:rPr lang="en-US" dirty="0" smtClean="0">
                <a:latin typeface="AdvOT7b515deb"/>
              </a:rPr>
              <a:t> may </a:t>
            </a:r>
            <a:r>
              <a:rPr lang="en-US" dirty="0">
                <a:latin typeface="AdvOT7b515deb"/>
              </a:rPr>
              <a:t>be preferred due </a:t>
            </a:r>
            <a:r>
              <a:rPr lang="en-US" dirty="0" smtClean="0">
                <a:latin typeface="AdvOT7b515deb"/>
              </a:rPr>
              <a:t>to lower cost.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AdvOT7b515deb"/>
              </a:rPr>
              <a:t> For </a:t>
            </a:r>
            <a:r>
              <a:rPr lang="en-US" dirty="0">
                <a:latin typeface="AdvOT7b515deb"/>
              </a:rPr>
              <a:t>patients 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who do not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tolerate </a:t>
            </a:r>
            <a:r>
              <a:rPr lang="en-US" dirty="0" smtClean="0">
                <a:latin typeface="AdvOT7b515deb"/>
              </a:rPr>
              <a:t>the </a:t>
            </a:r>
            <a:r>
              <a:rPr lang="en-US" dirty="0">
                <a:latin typeface="AdvOT7b515deb"/>
              </a:rPr>
              <a:t>intended </a:t>
            </a:r>
            <a:r>
              <a:rPr lang="en-US" dirty="0" smtClean="0">
                <a:latin typeface="AdvOT7b515deb"/>
              </a:rPr>
              <a:t>intensity, the 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maximally tolerated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statin </a:t>
            </a:r>
            <a:r>
              <a:rPr lang="en-US" dirty="0" smtClean="0">
                <a:latin typeface="AdvOT7b515deb"/>
              </a:rPr>
              <a:t>dose </a:t>
            </a:r>
            <a:r>
              <a:rPr lang="en-US" dirty="0">
                <a:latin typeface="AdvOT7b515deb"/>
              </a:rPr>
              <a:t>should be used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739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dvOT7b515deb"/>
              </a:rPr>
              <a:t>In adults with diabetes </a:t>
            </a:r>
            <a:r>
              <a:rPr lang="en-US" sz="3600" dirty="0" smtClean="0">
                <a:solidFill>
                  <a:srgbClr val="FFFF00"/>
                </a:solidFill>
                <a:latin typeface="AdvOT7b515deb"/>
              </a:rPr>
              <a:t>aged </a:t>
            </a:r>
            <a:r>
              <a:rPr lang="en-US" sz="3600" dirty="0" smtClean="0">
                <a:solidFill>
                  <a:srgbClr val="FFFF00"/>
                </a:solidFill>
                <a:latin typeface="AdvPS586B"/>
              </a:rPr>
              <a:t>&gt;</a:t>
            </a:r>
            <a:r>
              <a:rPr lang="en-US" sz="3600" dirty="0" smtClean="0">
                <a:solidFill>
                  <a:srgbClr val="FFFF00"/>
                </a:solidFill>
                <a:latin typeface="AdvOT7b515deb"/>
              </a:rPr>
              <a:t>75 </a:t>
            </a:r>
            <a:r>
              <a:rPr lang="en-US" sz="3600" dirty="0">
                <a:latin typeface="AdvOT7b515deb"/>
              </a:rPr>
              <a:t>years already on </a:t>
            </a:r>
            <a:r>
              <a:rPr lang="en-US" sz="3600" dirty="0" smtClean="0">
                <a:latin typeface="AdvOT7b515deb"/>
              </a:rPr>
              <a:t>statin therapy</a:t>
            </a:r>
            <a:r>
              <a:rPr lang="en-US" sz="3600" dirty="0">
                <a:latin typeface="AdvOT7b515deb"/>
              </a:rPr>
              <a:t>, it is reasonable </a:t>
            </a:r>
            <a:r>
              <a:rPr lang="en-US" sz="3600" dirty="0" smtClean="0">
                <a:latin typeface="AdvOT7b515deb"/>
              </a:rPr>
              <a:t>to </a:t>
            </a:r>
            <a:r>
              <a:rPr lang="en-US" sz="3600" dirty="0" smtClean="0">
                <a:solidFill>
                  <a:srgbClr val="FFFF00"/>
                </a:solidFill>
                <a:latin typeface="AdvOT7b515deb"/>
              </a:rPr>
              <a:t>continue </a:t>
            </a:r>
            <a:r>
              <a:rPr lang="en-US" sz="3600" dirty="0">
                <a:solidFill>
                  <a:srgbClr val="FFFF00"/>
                </a:solidFill>
                <a:latin typeface="AdvOT7b515deb"/>
              </a:rPr>
              <a:t>statin </a:t>
            </a:r>
            <a:r>
              <a:rPr lang="en-US" sz="3600" dirty="0">
                <a:latin typeface="AdvOT7b515deb"/>
              </a:rPr>
              <a:t>treatment. </a:t>
            </a:r>
            <a:r>
              <a:rPr lang="en-US" sz="3600" dirty="0">
                <a:latin typeface="AdvOT8eb9eec2.B"/>
              </a:rPr>
              <a:t>B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656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dvOT7b515deb"/>
              </a:rPr>
              <a:t>In adults with diabetes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aged </a:t>
            </a:r>
            <a:r>
              <a:rPr lang="en-US" sz="3200" dirty="0" smtClean="0">
                <a:solidFill>
                  <a:srgbClr val="FFFF00"/>
                </a:solidFill>
                <a:latin typeface="AdvPS586B"/>
              </a:rPr>
              <a:t>&gt;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75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years</a:t>
            </a:r>
            <a:r>
              <a:rPr lang="en-US" sz="3200" dirty="0">
                <a:latin typeface="AdvOT7b515deb"/>
              </a:rPr>
              <a:t>, it may be </a:t>
            </a:r>
            <a:r>
              <a:rPr lang="en-US" sz="3200" dirty="0" smtClean="0">
                <a:latin typeface="AdvOT7b515deb"/>
              </a:rPr>
              <a:t>reasonable to </a:t>
            </a:r>
            <a:r>
              <a:rPr lang="en-US" sz="3200" dirty="0">
                <a:latin typeface="AdvOT7b515deb"/>
              </a:rPr>
              <a:t>initiate statin </a:t>
            </a:r>
            <a:r>
              <a:rPr lang="en-US" sz="3200" dirty="0" smtClean="0">
                <a:latin typeface="AdvOT7b515deb"/>
              </a:rPr>
              <a:t>therapy after </a:t>
            </a:r>
            <a:r>
              <a:rPr lang="en-US" sz="3200" dirty="0">
                <a:latin typeface="AdvOT7b515deb"/>
              </a:rPr>
              <a:t>discussion of </a:t>
            </a:r>
            <a:r>
              <a:rPr lang="en-US" sz="3200" dirty="0" smtClean="0">
                <a:latin typeface="AdvOT7b515deb"/>
              </a:rPr>
              <a:t>potential bene</a:t>
            </a:r>
            <a:r>
              <a:rPr lang="en-US" sz="3200" dirty="0" smtClean="0">
                <a:latin typeface="AdvOT7b515deb+fb"/>
              </a:rPr>
              <a:t>fi</a:t>
            </a:r>
            <a:r>
              <a:rPr lang="en-US" sz="3200" dirty="0" smtClean="0">
                <a:latin typeface="AdvOT7b515deb"/>
              </a:rPr>
              <a:t>ts </a:t>
            </a:r>
            <a:r>
              <a:rPr lang="en-US" sz="3200" dirty="0">
                <a:latin typeface="AdvOT7b515deb"/>
              </a:rPr>
              <a:t>and risks. </a:t>
            </a:r>
            <a:r>
              <a:rPr lang="en-US" sz="3200" dirty="0">
                <a:latin typeface="AdvOT8eb9eec2.B"/>
              </a:rPr>
              <a:t>C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10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>
            <a:extLst>
              <a:ext uri="{FF2B5EF4-FFF2-40B4-BE49-F238E27FC236}">
                <a16:creationId xmlns:a16="http://schemas.microsoft.com/office/drawing/2014/main" id="{0C96DF8E-9A2F-4770-858C-E42DADBA6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000" b="1" dirty="0"/>
              <a:t>Significance of the Clinical Problem</a:t>
            </a:r>
          </a:p>
        </p:txBody>
      </p:sp>
      <p:sp>
        <p:nvSpPr>
          <p:cNvPr id="99331" name="Content Placeholder 2">
            <a:extLst>
              <a:ext uri="{FF2B5EF4-FFF2-40B4-BE49-F238E27FC236}">
                <a16:creationId xmlns:a16="http://schemas.microsoft.com/office/drawing/2014/main" id="{D97308BC-074F-4451-A0E0-BE12B1E89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bg1"/>
                </a:solidFill>
              </a:rPr>
              <a:t>Given the well-established strong link between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600" dirty="0">
                <a:solidFill>
                  <a:schemeClr val="bg1"/>
                </a:solidFill>
              </a:rPr>
              <a:t>  </a:t>
            </a:r>
            <a:r>
              <a:rPr lang="en-US" altLang="en-US" sz="3600" b="1" dirty="0">
                <a:solidFill>
                  <a:srgbClr val="FFFF00"/>
                </a:solidFill>
              </a:rPr>
              <a:t>lipids and cardiovascular disease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600" b="1" dirty="0">
                <a:solidFill>
                  <a:schemeClr val="bg1"/>
                </a:solidFill>
              </a:rPr>
              <a:t>  </a:t>
            </a:r>
            <a:r>
              <a:rPr lang="en-US" altLang="en-US" sz="4000" dirty="0">
                <a:solidFill>
                  <a:schemeClr val="bg1"/>
                </a:solidFill>
              </a:rPr>
              <a:t>it is essential that clinicians develop a strategy to decide </a:t>
            </a:r>
            <a:r>
              <a:rPr lang="en-US" altLang="en-US" sz="3600" b="1" dirty="0">
                <a:solidFill>
                  <a:srgbClr val="FFFF00"/>
                </a:solidFill>
              </a:rPr>
              <a:t>who they will treat and which drugs they will use</a:t>
            </a:r>
            <a:r>
              <a:rPr lang="en-US" altLang="en-US" sz="40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20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447800"/>
            <a:ext cx="8511169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128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99060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Std 35 Light"/>
                <a:ea typeface="Heiti SC Light" pitchFamily="15" charset="-122"/>
                <a:cs typeface="+mn-cs"/>
                <a:sym typeface="Gill Sans" pitchFamily="15" charset="0"/>
              </a:rPr>
              <a:t>Treatment of Other Lipoprotein Fractions or Targets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itchFamily="15" charset="0"/>
              <a:ea typeface="Heiti SC Light" pitchFamily="15" charset="-122"/>
              <a:cs typeface="+mn-cs"/>
              <a:sym typeface="Gill Sans" pitchFamily="15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1905000"/>
            <a:ext cx="57531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obe Garamond Pro"/>
              <a:ea typeface="Heiti SC Light" pitchFamily="15" charset="-122"/>
              <a:cs typeface="+mn-cs"/>
              <a:sym typeface="Gill Sans" pitchFamily="15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For patients with fasting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triglyceride levels ≥500 mg/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dL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(5.7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mmol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/L), evaluate for secondary causes of hypertriglyceridemia and consider medical therapy to reduce the risk of pancreatitis.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Std 55 Roman"/>
                <a:ea typeface="Heiti SC Light" pitchFamily="15" charset="-122"/>
                <a:cs typeface="+mn-cs"/>
                <a:sym typeface="Gill Sans" pitchFamily="15" charset="0"/>
              </a:rPr>
              <a:t>C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55 Roman"/>
              <a:ea typeface="Heiti SC Light" pitchFamily="15" charset="-122"/>
              <a:cs typeface="+mn-cs"/>
              <a:sym typeface="Gill Sans" pitchFamily="1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99060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Std 35 Light"/>
                <a:ea typeface="Heiti SC Light" pitchFamily="15" charset="-122"/>
                <a:cs typeface="+mn-cs"/>
                <a:sym typeface="Gill Sans" pitchFamily="15" charset="0"/>
              </a:rPr>
              <a:t>Treatment of Other Lipoprotein Fractions or Targets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" pitchFamily="15" charset="0"/>
              <a:ea typeface="Heiti SC Light" pitchFamily="15" charset="-122"/>
              <a:cs typeface="+mn-cs"/>
              <a:sym typeface="Gill Sans" pitchFamily="15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1905000"/>
            <a:ext cx="57531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dobe Garamond Pro"/>
              <a:ea typeface="Heiti SC Light" pitchFamily="15" charset="-122"/>
              <a:cs typeface="+mn-cs"/>
              <a:sym typeface="Gill Sans" pitchFamily="15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In adults with moderate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hyperTG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(fasting or nonfasting triglycerides 175–499 mg/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dL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), clinicians should address and treat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lifestyle factors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(obesity and metabolic syndrome),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Garamond Pro"/>
              <a:ea typeface="Heiti SC Light" pitchFamily="15" charset="-122"/>
              <a:cs typeface="+mn-cs"/>
              <a:sym typeface="Gill Sans" pitchFamily="15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secondary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factors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(diabetes, chronic liver or kidney disease and/or nephrotic syndrome, hypothyroidism), and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medications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 that raise triglycerides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Garamond Pro"/>
                <a:ea typeface="Heiti SC Light" pitchFamily="15" charset="-122"/>
                <a:cs typeface="+mn-cs"/>
                <a:sym typeface="Gill Sans" pitchFamily="15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Std 55 Roman"/>
                <a:ea typeface="Heiti SC Light" pitchFamily="15" charset="-122"/>
                <a:cs typeface="+mn-cs"/>
                <a:sym typeface="Gill Sans" pitchFamily="15" charset="0"/>
              </a:rPr>
              <a:t>C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55 Roman"/>
              <a:ea typeface="Heiti SC Light" pitchFamily="15" charset="-122"/>
              <a:cs typeface="+mn-cs"/>
              <a:sym typeface="Gill Sans" pitchFamily="15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55 Roman"/>
              <a:ea typeface="Heiti SC Light" pitchFamily="15" charset="-122"/>
              <a:cs typeface="+mn-cs"/>
              <a:sym typeface="Gill Sans" pitchFamily="1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8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dvOT7b515deb"/>
              </a:rPr>
              <a:t>In patients with </a:t>
            </a:r>
            <a:r>
              <a:rPr lang="en-US" dirty="0" smtClean="0">
                <a:latin typeface="AdvOT7b515deb"/>
              </a:rPr>
              <a:t>ASCVD or other </a:t>
            </a:r>
            <a:r>
              <a:rPr lang="en-US" dirty="0">
                <a:latin typeface="AdvOT7b515deb"/>
              </a:rPr>
              <a:t>cardiovascular risk </a:t>
            </a:r>
            <a:r>
              <a:rPr lang="en-US" dirty="0" smtClean="0">
                <a:latin typeface="AdvOT7b515deb"/>
              </a:rPr>
              <a:t>factors on </a:t>
            </a:r>
            <a:r>
              <a:rPr lang="en-US" dirty="0">
                <a:latin typeface="AdvOT7b515deb"/>
              </a:rPr>
              <a:t>a statin with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controlled LDL </a:t>
            </a:r>
            <a:r>
              <a:rPr lang="en-US" dirty="0">
                <a:latin typeface="AdvOT7b515deb"/>
              </a:rPr>
              <a:t>cholesterol but </a:t>
            </a:r>
            <a:r>
              <a:rPr lang="en-US" dirty="0" smtClean="0">
                <a:latin typeface="AdvOT7b515deb"/>
              </a:rPr>
              <a:t>elevated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triglycerides 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(135</a:t>
            </a:r>
            <a:r>
              <a:rPr lang="en-US" dirty="0">
                <a:solidFill>
                  <a:srgbClr val="FFFF00"/>
                </a:solidFill>
                <a:latin typeface="AdvOT7b515deb+20"/>
              </a:rPr>
              <a:t>–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499 </a:t>
            </a:r>
            <a:r>
              <a:rPr lang="en-US" dirty="0">
                <a:latin typeface="AdvOT7b515deb"/>
              </a:rPr>
              <a:t>mg/</a:t>
            </a:r>
            <a:r>
              <a:rPr lang="en-US" dirty="0" err="1">
                <a:latin typeface="AdvOT7b515deb"/>
              </a:rPr>
              <a:t>dL</a:t>
            </a:r>
            <a:r>
              <a:rPr lang="en-US" dirty="0" smtClean="0">
                <a:latin typeface="AdvOT7b515deb"/>
              </a:rPr>
              <a:t>), the </a:t>
            </a:r>
            <a:r>
              <a:rPr lang="en-US" dirty="0">
                <a:latin typeface="AdvOT7b515deb"/>
              </a:rPr>
              <a:t>addition of </a:t>
            </a:r>
            <a:r>
              <a:rPr lang="en-US" dirty="0" err="1">
                <a:solidFill>
                  <a:srgbClr val="FFFF00"/>
                </a:solidFill>
                <a:latin typeface="AdvOT7b515deb"/>
              </a:rPr>
              <a:t>icosapent</a:t>
            </a:r>
            <a:r>
              <a:rPr lang="en-US" dirty="0">
                <a:solidFill>
                  <a:srgbClr val="FFFF00"/>
                </a:solidFill>
                <a:latin typeface="AdvOT7b515deb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ethyl </a:t>
            </a:r>
            <a:r>
              <a:rPr lang="en-US" dirty="0" smtClean="0">
                <a:latin typeface="AdvOT7b515deb"/>
              </a:rPr>
              <a:t>can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 </a:t>
            </a:r>
            <a:r>
              <a:rPr lang="en-US" dirty="0">
                <a:latin typeface="AdvOT7b515deb"/>
              </a:rPr>
              <a:t>be considered to </a:t>
            </a:r>
            <a:r>
              <a:rPr lang="en-US" dirty="0" smtClean="0">
                <a:latin typeface="AdvOT7b515deb"/>
              </a:rPr>
              <a:t>reduce cardiovascular </a:t>
            </a:r>
            <a:r>
              <a:rPr lang="en-US" dirty="0">
                <a:latin typeface="AdvOT7b515deb"/>
              </a:rPr>
              <a:t>risk. </a:t>
            </a:r>
            <a:r>
              <a:rPr lang="en-US" dirty="0">
                <a:latin typeface="AdvOT8eb9eec2.B"/>
              </a:rPr>
              <a:t>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775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vOT3f16987d"/>
              </a:rPr>
              <a:t>Other Combination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FF00"/>
                </a:solidFill>
                <a:latin typeface="AdvOT7b515deb"/>
              </a:rPr>
              <a:t>Statin plus </a:t>
            </a:r>
            <a:r>
              <a:rPr lang="en-US" sz="3200" dirty="0">
                <a:solidFill>
                  <a:srgbClr val="FFFF00"/>
                </a:solidFill>
                <a:latin typeface="AdvOT7b515deb+fb"/>
              </a:rPr>
              <a:t>fi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brate </a:t>
            </a:r>
            <a:r>
              <a:rPr lang="en-US" sz="3200" dirty="0" smtClean="0">
                <a:latin typeface="AdvOT7b515deb"/>
              </a:rPr>
              <a:t>combination therapy </a:t>
            </a:r>
            <a:r>
              <a:rPr lang="en-US" sz="3200" dirty="0">
                <a:latin typeface="AdvOT7b515deb"/>
              </a:rPr>
              <a:t>has not been shown </a:t>
            </a:r>
            <a:r>
              <a:rPr lang="en-US" sz="3200" dirty="0" smtClean="0">
                <a:latin typeface="AdvOT7b515deb"/>
              </a:rPr>
              <a:t>to improve ASCVD outcomes and </a:t>
            </a:r>
            <a:r>
              <a:rPr lang="en-US" sz="3200" dirty="0">
                <a:latin typeface="AdvOT7b515deb"/>
              </a:rPr>
              <a:t>is generally </a:t>
            </a:r>
            <a:r>
              <a:rPr lang="en-US" sz="3200" dirty="0">
                <a:solidFill>
                  <a:srgbClr val="FFFF00"/>
                </a:solidFill>
                <a:latin typeface="AdvOT7b515deb"/>
              </a:rPr>
              <a:t>not </a:t>
            </a:r>
            <a:r>
              <a:rPr lang="en-US" sz="3200" dirty="0" smtClean="0">
                <a:solidFill>
                  <a:srgbClr val="FFFF00"/>
                </a:solidFill>
                <a:latin typeface="AdvOT7b515deb"/>
              </a:rPr>
              <a:t>recommended. </a:t>
            </a:r>
            <a:r>
              <a:rPr lang="en-US" sz="3200" dirty="0" smtClean="0">
                <a:solidFill>
                  <a:srgbClr val="FFFF00"/>
                </a:solidFill>
                <a:latin typeface="AdvOT8eb9eec2.B"/>
              </a:rPr>
              <a:t>A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1503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AdvOT7b515deb"/>
              </a:rPr>
              <a:t>Statin plus niacin </a:t>
            </a:r>
            <a:r>
              <a:rPr lang="en-US" dirty="0" smtClean="0">
                <a:latin typeface="AdvOT7b515deb"/>
              </a:rPr>
              <a:t>combination therapy </a:t>
            </a:r>
            <a:r>
              <a:rPr lang="en-US" dirty="0">
                <a:latin typeface="AdvOT7b515deb"/>
              </a:rPr>
              <a:t>has not been shown </a:t>
            </a:r>
            <a:r>
              <a:rPr lang="en-US" dirty="0" smtClean="0">
                <a:latin typeface="AdvOT7b515deb"/>
              </a:rPr>
              <a:t>to provide </a:t>
            </a:r>
            <a:r>
              <a:rPr lang="en-US" dirty="0">
                <a:latin typeface="AdvOT7b515deb"/>
              </a:rPr>
              <a:t>additional </a:t>
            </a:r>
            <a:r>
              <a:rPr lang="en-US" dirty="0" smtClean="0">
                <a:latin typeface="AdvOT7b515deb"/>
              </a:rPr>
              <a:t>cardiovascular bene</a:t>
            </a:r>
            <a:r>
              <a:rPr lang="en-US" dirty="0" smtClean="0">
                <a:latin typeface="AdvOT7b515deb+fb"/>
              </a:rPr>
              <a:t>fi</a:t>
            </a:r>
            <a:r>
              <a:rPr lang="en-US" dirty="0" smtClean="0">
                <a:latin typeface="AdvOT7b515deb"/>
              </a:rPr>
              <a:t>t </a:t>
            </a:r>
            <a:r>
              <a:rPr lang="en-US" dirty="0">
                <a:latin typeface="AdvOT7b515deb"/>
              </a:rPr>
              <a:t>above statin </a:t>
            </a:r>
            <a:r>
              <a:rPr lang="en-US" smtClean="0">
                <a:latin typeface="AdvOT7b515deb"/>
              </a:rPr>
              <a:t>therapy alone.</a:t>
            </a:r>
            <a:endParaRPr lang="en-US" dirty="0" smtClean="0">
              <a:latin typeface="AdvOT7b515deb"/>
            </a:endParaRPr>
          </a:p>
          <a:p>
            <a:r>
              <a:rPr lang="en-US" dirty="0" smtClean="0">
                <a:latin typeface="AdvOT7b515deb"/>
              </a:rPr>
              <a:t> May </a:t>
            </a:r>
            <a:r>
              <a:rPr lang="en-US" dirty="0">
                <a:latin typeface="AdvOT7b515deb"/>
              </a:rPr>
              <a:t>increase </a:t>
            </a:r>
            <a:r>
              <a:rPr lang="en-US" dirty="0" smtClean="0">
                <a:latin typeface="AdvOT7b515deb"/>
              </a:rPr>
              <a:t>the risk </a:t>
            </a:r>
            <a:r>
              <a:rPr lang="en-US" dirty="0">
                <a:latin typeface="AdvOT7b515deb"/>
              </a:rPr>
              <a:t>of stroke with </a:t>
            </a:r>
            <a:r>
              <a:rPr lang="en-US" dirty="0" smtClean="0">
                <a:latin typeface="AdvOT7b515deb"/>
              </a:rPr>
              <a:t>additional side </a:t>
            </a:r>
            <a:r>
              <a:rPr lang="en-US" dirty="0">
                <a:latin typeface="AdvOT7b515deb"/>
              </a:rPr>
              <a:t>effects, and is </a:t>
            </a:r>
            <a:r>
              <a:rPr lang="en-US" dirty="0" smtClean="0">
                <a:latin typeface="AdvOT7b515deb"/>
              </a:rPr>
              <a:t>generally </a:t>
            </a:r>
            <a:r>
              <a:rPr lang="en-US" dirty="0" smtClean="0">
                <a:solidFill>
                  <a:srgbClr val="FFFF00"/>
                </a:solidFill>
                <a:latin typeface="AdvOT7b515deb"/>
              </a:rPr>
              <a:t>not recommended. </a:t>
            </a:r>
            <a:r>
              <a:rPr lang="en-US" dirty="0">
                <a:latin typeface="AdvOT7b515deb"/>
              </a:rPr>
              <a:t>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11C061-BA1F-41F6-BA65-1842B3BA56B3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6061-5B5E-4159-8AD6-13D49FEACF3B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027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990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Monitoring Lipid </a:t>
            </a:r>
            <a:r>
              <a:rPr lang="en-US" sz="2800" dirty="0">
                <a:solidFill>
                  <a:srgbClr val="FFFF00"/>
                </a:solidFill>
              </a:rPr>
              <a:t>Panel 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1905000"/>
            <a:ext cx="57531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3200" dirty="0">
              <a:latin typeface="Adobe Garamond Pro"/>
            </a:endParaRPr>
          </a:p>
          <a:p>
            <a:pPr>
              <a:defRPr/>
            </a:pPr>
            <a:r>
              <a:rPr lang="en-US" sz="2800" dirty="0">
                <a:solidFill>
                  <a:prstClr val="white"/>
                </a:solidFill>
                <a:latin typeface="Adobe Garamond Pro"/>
              </a:rPr>
              <a:t>Obtain a lipid profile </a:t>
            </a:r>
            <a:r>
              <a:rPr lang="en-US" sz="2800" dirty="0" smtClean="0">
                <a:solidFill>
                  <a:prstClr val="white"/>
                </a:solidFill>
                <a:latin typeface="Adobe Garamond Pro"/>
              </a:rPr>
              <a:t>at:</a:t>
            </a:r>
          </a:p>
          <a:p>
            <a:pPr>
              <a:defRPr/>
            </a:pPr>
            <a:r>
              <a:rPr lang="en-US" sz="3200" dirty="0" smtClean="0">
                <a:solidFill>
                  <a:prstClr val="white"/>
                </a:solidFill>
                <a:latin typeface="Adobe Garamond Pro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I</a:t>
            </a:r>
            <a:r>
              <a:rPr lang="en-US" sz="2400" dirty="0" smtClean="0">
                <a:solidFill>
                  <a:prstClr val="white"/>
                </a:solidFill>
                <a:latin typeface="Adobe Garamond Pro"/>
              </a:rPr>
              <a:t>nitiation </a:t>
            </a:r>
            <a:r>
              <a:rPr lang="en-US" sz="2000" dirty="0">
                <a:solidFill>
                  <a:prstClr val="white"/>
                </a:solidFill>
                <a:latin typeface="Adobe Garamond Pro"/>
              </a:rPr>
              <a:t>of statins or other </a:t>
            </a:r>
            <a:r>
              <a:rPr lang="en-US" sz="2000" dirty="0" smtClean="0">
                <a:solidFill>
                  <a:prstClr val="white"/>
                </a:solidFill>
                <a:latin typeface="Adobe Garamond Pro"/>
              </a:rPr>
              <a:t>lipid-      lowering </a:t>
            </a:r>
            <a:r>
              <a:rPr lang="en-US" sz="2000" dirty="0">
                <a:solidFill>
                  <a:prstClr val="white"/>
                </a:solidFill>
                <a:latin typeface="Adobe Garamond Pro"/>
              </a:rPr>
              <a:t>therapy, </a:t>
            </a:r>
            <a:endParaRPr lang="en-US" sz="2800" dirty="0" smtClean="0">
              <a:solidFill>
                <a:prstClr val="white"/>
              </a:solidFill>
              <a:latin typeface="Adobe Garamond Pro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  <a:latin typeface="Adobe Garamond Pro"/>
              </a:rPr>
              <a:t>4–12</a:t>
            </a:r>
            <a:r>
              <a:rPr lang="en-US" sz="2800" dirty="0" smtClean="0">
                <a:solidFill>
                  <a:prstClr val="white"/>
                </a:solidFill>
                <a:latin typeface="Adobe Garamond Pro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dobe Garamond Pro"/>
              </a:rPr>
              <a:t>weeks </a:t>
            </a:r>
            <a:r>
              <a:rPr lang="en-US" sz="2000" dirty="0">
                <a:solidFill>
                  <a:prstClr val="white"/>
                </a:solidFill>
                <a:latin typeface="Adobe Garamond Pro"/>
              </a:rPr>
              <a:t>after initiation or a change in dose, </a:t>
            </a:r>
            <a:r>
              <a:rPr lang="en-US" sz="2000" dirty="0" smtClean="0">
                <a:solidFill>
                  <a:prstClr val="white"/>
                </a:solidFill>
                <a:latin typeface="Adobe Garamond Pro"/>
              </a:rPr>
              <a:t>and</a:t>
            </a:r>
          </a:p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  <a:latin typeface="Adobe Garamond Pro"/>
              </a:rPr>
              <a:t>A</a:t>
            </a:r>
            <a:r>
              <a:rPr lang="en-US" sz="2800" dirty="0" smtClean="0">
                <a:solidFill>
                  <a:prstClr val="white"/>
                </a:solidFill>
                <a:latin typeface="Adobe Garamond Pro"/>
              </a:rPr>
              <a:t>nnually </a:t>
            </a:r>
            <a:r>
              <a:rPr lang="en-US" sz="2000" dirty="0">
                <a:solidFill>
                  <a:prstClr val="white"/>
                </a:solidFill>
                <a:latin typeface="Adobe Garamond Pro"/>
              </a:rPr>
              <a:t>thereafter as it may help to monitor the response to therapy and inform medication adherence. </a:t>
            </a:r>
            <a:r>
              <a:rPr lang="en-US" sz="2000" b="1" dirty="0">
                <a:solidFill>
                  <a:prstClr val="white"/>
                </a:solidFill>
                <a:latin typeface="Avenir LT Std 55 Roman"/>
              </a:rPr>
              <a:t>E </a:t>
            </a:r>
            <a:endParaRPr lang="en-US" sz="2000" dirty="0">
              <a:solidFill>
                <a:prstClr val="white"/>
              </a:solidFill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409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484293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Monitoring Lipid </a:t>
            </a:r>
            <a:r>
              <a:rPr lang="en-US" sz="2800" dirty="0">
                <a:solidFill>
                  <a:srgbClr val="FFFF00"/>
                </a:solidFill>
              </a:rPr>
              <a:t>Panel 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5900" y="2057400"/>
            <a:ext cx="5943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2800" dirty="0">
              <a:solidFill>
                <a:prstClr val="white"/>
              </a:solidFill>
              <a:latin typeface="Adobe Garamond Pro"/>
            </a:endParaRPr>
          </a:p>
          <a:p>
            <a:pPr>
              <a:defRPr/>
            </a:pPr>
            <a:r>
              <a:rPr lang="en-US" sz="2400" dirty="0">
                <a:solidFill>
                  <a:prstClr val="white"/>
                </a:solidFill>
                <a:latin typeface="Adobe Garamond Pro"/>
              </a:rPr>
              <a:t>In adults not taking statins or other lipid-lowering therapy, it is reasonable to obtain a lipid </a:t>
            </a:r>
            <a:r>
              <a:rPr lang="en-US" sz="2400" dirty="0" smtClean="0">
                <a:solidFill>
                  <a:prstClr val="white"/>
                </a:solidFill>
                <a:latin typeface="Adobe Garamond Pro"/>
              </a:rPr>
              <a:t>profile:</a:t>
            </a:r>
          </a:p>
          <a:p>
            <a:pPr>
              <a:defRPr/>
            </a:pPr>
            <a:r>
              <a:rPr lang="en-US" sz="2400" dirty="0" smtClean="0">
                <a:solidFill>
                  <a:prstClr val="white"/>
                </a:solidFill>
                <a:latin typeface="Adobe Garamond Pro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At </a:t>
            </a:r>
            <a:r>
              <a:rPr lang="en-US" sz="2400" dirty="0">
                <a:solidFill>
                  <a:srgbClr val="FFFF00"/>
                </a:solidFill>
                <a:latin typeface="Adobe Garamond Pro"/>
              </a:rPr>
              <a:t>the time of diabetes diagnosis</a:t>
            </a: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,</a:t>
            </a:r>
          </a:p>
          <a:p>
            <a:pPr>
              <a:defRPr/>
            </a:pP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 At </a:t>
            </a:r>
            <a:r>
              <a:rPr lang="en-US" sz="2400" dirty="0">
                <a:solidFill>
                  <a:srgbClr val="FFFF00"/>
                </a:solidFill>
                <a:latin typeface="Adobe Garamond Pro"/>
              </a:rPr>
              <a:t>an initial medical evaluation</a:t>
            </a: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,</a:t>
            </a:r>
          </a:p>
          <a:p>
            <a:pPr>
              <a:defRPr/>
            </a:pPr>
            <a:r>
              <a:rPr lang="en-US" sz="2400" dirty="0" smtClean="0">
                <a:solidFill>
                  <a:srgbClr val="FFFF00"/>
                </a:solidFill>
                <a:latin typeface="Adobe Garamond Pro"/>
              </a:rPr>
              <a:t>And </a:t>
            </a:r>
            <a:r>
              <a:rPr lang="en-US" sz="2400" dirty="0">
                <a:solidFill>
                  <a:srgbClr val="FFFF00"/>
                </a:solidFill>
                <a:latin typeface="Adobe Garamond Pro"/>
              </a:rPr>
              <a:t>every 5 years thereafter if under the age of 40 years</a:t>
            </a:r>
            <a:r>
              <a:rPr lang="en-US" sz="2400" dirty="0">
                <a:solidFill>
                  <a:prstClr val="white"/>
                </a:solidFill>
                <a:latin typeface="Adobe Garamond Pro"/>
              </a:rPr>
              <a:t>, or more frequently if indicated. </a:t>
            </a:r>
            <a:r>
              <a:rPr lang="en-US" sz="1800" b="1" dirty="0">
                <a:solidFill>
                  <a:prstClr val="white"/>
                </a:solidFill>
                <a:latin typeface="Avenir LT Std 55 Roman"/>
              </a:rPr>
              <a:t>E </a:t>
            </a:r>
            <a:endParaRPr lang="en-US" sz="1800" dirty="0">
              <a:solidFill>
                <a:prstClr val="white"/>
              </a:solidFill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396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Statin Intolerance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81EC13-5F84-491B-8E22-63375B290E6F}" type="datetime1">
              <a:rPr lang="en-US" smtClean="0"/>
              <a:pPr>
                <a:defRPr/>
              </a:pPr>
              <a:t>6/20/2021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139A-FEFB-4750-8E65-21C4F54FB6E2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6322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Serious</a:t>
            </a:r>
            <a:r>
              <a:rPr lang="en-US" dirty="0"/>
              <a:t> muscle injury is rare </a:t>
            </a:r>
            <a:r>
              <a:rPr lang="en-US" dirty="0" smtClean="0"/>
              <a:t>(&lt;1 </a:t>
            </a:r>
            <a:r>
              <a:rPr lang="en-US" dirty="0"/>
              <a:t>in 1,000 </a:t>
            </a:r>
            <a:r>
              <a:rPr lang="en-US" dirty="0" smtClean="0"/>
              <a:t>patients)</a:t>
            </a:r>
          </a:p>
          <a:p>
            <a:r>
              <a:rPr lang="en-US" dirty="0">
                <a:solidFill>
                  <a:srgbClr val="FFC000"/>
                </a:solidFill>
              </a:rPr>
              <a:t>Muscle aches </a:t>
            </a:r>
            <a:r>
              <a:rPr lang="en-US" dirty="0"/>
              <a:t>and pains are common background </a:t>
            </a:r>
            <a:r>
              <a:rPr lang="en-US" dirty="0" smtClean="0"/>
              <a:t>symptoms in </a:t>
            </a:r>
            <a:r>
              <a:rPr lang="en-US" dirty="0"/>
              <a:t>middle-aged and older people not taking statins </a:t>
            </a:r>
            <a:r>
              <a:rPr lang="en-US" dirty="0" smtClean="0"/>
              <a:t>and are </a:t>
            </a:r>
            <a:r>
              <a:rPr lang="en-US" dirty="0"/>
              <a:t>rarely caused by the statin </a:t>
            </a:r>
            <a:r>
              <a:rPr lang="en-US" dirty="0" smtClean="0"/>
              <a:t>(&lt;1 </a:t>
            </a:r>
            <a:r>
              <a:rPr lang="en-US" dirty="0"/>
              <a:t>in 50 to 100 </a:t>
            </a:r>
            <a:r>
              <a:rPr lang="en-US" dirty="0" smtClean="0"/>
              <a:t>patients)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66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ASCVD Risk Estimator</a:t>
            </a:r>
          </a:p>
        </p:txBody>
      </p:sp>
      <p:pic>
        <p:nvPicPr>
          <p:cNvPr id="1054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990600"/>
            <a:ext cx="6553200" cy="5327650"/>
          </a:xfrm>
        </p:spPr>
      </p:pic>
      <p:sp>
        <p:nvSpPr>
          <p:cNvPr id="10547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8E4F22-3924-4E07-84F6-84699CA5662D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2800" dirty="0" smtClean="0"/>
              <a:t>Risk factors for statin associated muscle symptoms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sz="2800" dirty="0" smtClean="0"/>
              <a:t>Advance age</a:t>
            </a:r>
          </a:p>
          <a:p>
            <a:r>
              <a:rPr lang="en-US" sz="2800" dirty="0" smtClean="0"/>
              <a:t>Female</a:t>
            </a:r>
          </a:p>
          <a:p>
            <a:r>
              <a:rPr lang="en-US" sz="2800" dirty="0" smtClean="0"/>
              <a:t>Physical disability</a:t>
            </a:r>
          </a:p>
          <a:p>
            <a:r>
              <a:rPr lang="en-US" sz="2800" dirty="0" smtClean="0"/>
              <a:t>Lower BMI</a:t>
            </a:r>
          </a:p>
          <a:p>
            <a:r>
              <a:rPr lang="en-US" sz="2800" dirty="0" smtClean="0"/>
              <a:t>Hypothyroidism</a:t>
            </a:r>
          </a:p>
          <a:p>
            <a:r>
              <a:rPr lang="en-US" sz="2800" dirty="0" err="1" smtClean="0"/>
              <a:t>Colchicin</a:t>
            </a:r>
            <a:r>
              <a:rPr lang="en-US" sz="2800" dirty="0" smtClean="0"/>
              <a:t> , Alcohol (toxic muscle effect)</a:t>
            </a:r>
          </a:p>
          <a:p>
            <a:r>
              <a:rPr lang="en-US" sz="2800" dirty="0" smtClean="0"/>
              <a:t>Exercise </a:t>
            </a:r>
          </a:p>
        </p:txBody>
      </p:sp>
    </p:spTree>
    <p:extLst>
      <p:ext uri="{BB962C8B-B14F-4D97-AF65-F5344CB8AC3E}">
        <p14:creationId xmlns:p14="http://schemas.microsoft.com/office/powerpoint/2010/main" val="24986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Approach to </a:t>
            </a:r>
            <a:r>
              <a:rPr lang="en-US" b="1" dirty="0" smtClean="0"/>
              <a:t> symptomatic </a:t>
            </a:r>
            <a:br>
              <a:rPr lang="en-US" b="1" dirty="0" smtClean="0"/>
            </a:br>
            <a:r>
              <a:rPr lang="en-US" b="1" dirty="0" smtClean="0"/>
              <a:t>Statin </a:t>
            </a:r>
            <a:r>
              <a:rPr lang="en-US" b="1" dirty="0"/>
              <a:t>Related muscle </a:t>
            </a:r>
            <a:r>
              <a:rPr lang="en-US" b="1" dirty="0" smtClean="0"/>
              <a:t>problems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Step1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13221"/>
              </p:ext>
            </p:extLst>
          </p:nvPr>
        </p:nvGraphicFramePr>
        <p:xfrm>
          <a:off x="457200" y="15240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489" y="6352418"/>
            <a:ext cx="5333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FFFFFF"/>
                </a:solidFill>
                <a:latin typeface="Arial"/>
              </a:rPr>
              <a:t>Saxon DR, </a:t>
            </a:r>
            <a:r>
              <a:rPr lang="en-US" sz="1400" dirty="0" err="1" smtClean="0">
                <a:solidFill>
                  <a:srgbClr val="FFFFFF"/>
                </a:solidFill>
                <a:latin typeface="Arial"/>
              </a:rPr>
              <a:t>Eckel</a:t>
            </a:r>
            <a:r>
              <a:rPr lang="en-US" sz="1400" dirty="0">
                <a:solidFill>
                  <a:srgbClr val="FFFFFF"/>
                </a:solidFill>
                <a:latin typeface="Arial"/>
              </a:rPr>
              <a:t> RH. Progress in Cardiovascular </a:t>
            </a:r>
            <a:r>
              <a:rPr lang="en-US" sz="1400" dirty="0" smtClean="0">
                <a:solidFill>
                  <a:srgbClr val="FFFFFF"/>
                </a:solidFill>
                <a:latin typeface="Arial"/>
              </a:rPr>
              <a:t>Diseases.2016</a:t>
            </a:r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7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Step2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70833"/>
              </p:ext>
            </p:extLst>
          </p:nvPr>
        </p:nvGraphicFramePr>
        <p:xfrm>
          <a:off x="304800" y="1371600"/>
          <a:ext cx="8735312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479175"/>
            <a:ext cx="2524125" cy="80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318" y="1479175"/>
            <a:ext cx="2219325" cy="8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325" y="1479175"/>
            <a:ext cx="2871787" cy="8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own Arrow 5"/>
          <p:cNvSpPr/>
          <p:nvPr/>
        </p:nvSpPr>
        <p:spPr>
          <a:xfrm>
            <a:off x="1629345" y="2286002"/>
            <a:ext cx="484632" cy="6857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342" y="2269587"/>
            <a:ext cx="549275" cy="62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580" y="2276842"/>
            <a:ext cx="549275" cy="145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57199" y="2922494"/>
            <a:ext cx="5110443" cy="658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Lower statin dose OR discontinue depending severity of symptoms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67642" y="3630706"/>
            <a:ext cx="3472470" cy="7191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Discontinue statin, intensive management</a:t>
            </a: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782" y="3630706"/>
            <a:ext cx="5492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457198" y="4557759"/>
            <a:ext cx="5257801" cy="7064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Moderate to severe symptoms, weekly contact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348318" y="5264243"/>
            <a:ext cx="2366682" cy="12889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If symptoms persists: appropriate referral 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199" y="5264243"/>
            <a:ext cx="2829858" cy="128895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If symptoms resolve: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srgbClr val="FFFFFF"/>
                </a:solidFill>
              </a:rPr>
              <a:t>Rechallenge</a:t>
            </a:r>
            <a:r>
              <a:rPr lang="en-US" sz="1800" dirty="0" smtClean="0">
                <a:solidFill>
                  <a:srgbClr val="FFFFFF"/>
                </a:solidFill>
              </a:rPr>
              <a:t> with statin</a:t>
            </a: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580" y="4557759"/>
            <a:ext cx="5492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6168326" y="5276896"/>
            <a:ext cx="2871786" cy="127630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Severe muscle injury: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srgbClr val="FFFFFF"/>
                </a:solidFill>
              </a:rPr>
              <a:t>rechallenge</a:t>
            </a:r>
            <a:r>
              <a:rPr lang="en-US" sz="1800" dirty="0" smtClean="0">
                <a:solidFill>
                  <a:srgbClr val="FFFFFF"/>
                </a:solidFill>
              </a:rPr>
              <a:t> is not appropriate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32901" y="6550223"/>
            <a:ext cx="5333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latin typeface="Arial"/>
              </a:rPr>
              <a:t>Saxon DR, </a:t>
            </a:r>
            <a:r>
              <a:rPr lang="en-US" sz="1400" dirty="0" err="1">
                <a:solidFill>
                  <a:srgbClr val="FFFFFF"/>
                </a:solidFill>
                <a:latin typeface="Arial"/>
              </a:rPr>
              <a:t>Eckel</a:t>
            </a:r>
            <a:r>
              <a:rPr lang="en-US" sz="1400" dirty="0">
                <a:solidFill>
                  <a:srgbClr val="FFFFFF"/>
                </a:solidFill>
                <a:latin typeface="Arial"/>
              </a:rPr>
              <a:t> RH. Progress in Cardiovascular Diseases.2016</a:t>
            </a:r>
          </a:p>
        </p:txBody>
      </p:sp>
    </p:spTree>
    <p:extLst>
      <p:ext uri="{BB962C8B-B14F-4D97-AF65-F5344CB8AC3E}">
        <p14:creationId xmlns:p14="http://schemas.microsoft.com/office/powerpoint/2010/main" val="38873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Step2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905000" y="1250576"/>
            <a:ext cx="5257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If statin </a:t>
            </a:r>
            <a:r>
              <a:rPr lang="en-US" sz="1800" dirty="0" err="1" smtClean="0">
                <a:solidFill>
                  <a:srgbClr val="FFFFFF"/>
                </a:solidFill>
              </a:rPr>
              <a:t>rechallenge</a:t>
            </a:r>
            <a:r>
              <a:rPr lang="en-US" sz="1800" dirty="0" smtClean="0">
                <a:solidFill>
                  <a:srgbClr val="FFFFFF"/>
                </a:solidFill>
              </a:rPr>
              <a:t> : use different statin or alternative dose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05000" y="2277035"/>
            <a:ext cx="5257800" cy="11811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FF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Rosuvastatin 5 </a:t>
            </a:r>
            <a:r>
              <a:rPr lang="en-US" sz="1800" dirty="0">
                <a:solidFill>
                  <a:srgbClr val="FFFFFF"/>
                </a:solidFill>
              </a:rPr>
              <a:t>mg </a:t>
            </a:r>
            <a:r>
              <a:rPr lang="en-US" sz="1800" dirty="0" smtClean="0">
                <a:solidFill>
                  <a:srgbClr val="FFFFFF"/>
                </a:solidFill>
              </a:rPr>
              <a:t>or atorvastatin </a:t>
            </a:r>
            <a:r>
              <a:rPr lang="en-US" sz="1800" dirty="0">
                <a:solidFill>
                  <a:srgbClr val="FFFFFF"/>
                </a:solidFill>
              </a:rPr>
              <a:t>10 mg  </a:t>
            </a:r>
            <a:r>
              <a:rPr lang="en-US" sz="1800" dirty="0" smtClean="0">
                <a:solidFill>
                  <a:srgbClr val="FFFFFF"/>
                </a:solidFill>
              </a:rPr>
              <a:t>QWK,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fluva-1mg or pravastatin 10mg QOD or QD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FF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7" y="3467100"/>
            <a:ext cx="542925" cy="118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905000" y="4648197"/>
            <a:ext cx="5257800" cy="1143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Reassess patients within 6 weeks.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Clarify patients LDL goal based on ASCVD risk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0096" y="6298928"/>
            <a:ext cx="53335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latin typeface="Arial"/>
              </a:rPr>
              <a:t>Saxon DR, </a:t>
            </a:r>
            <a:r>
              <a:rPr lang="en-US" sz="1400" dirty="0" err="1">
                <a:solidFill>
                  <a:srgbClr val="FFFFFF"/>
                </a:solidFill>
                <a:latin typeface="Arial"/>
              </a:rPr>
              <a:t>Eckel</a:t>
            </a:r>
            <a:r>
              <a:rPr lang="en-US" sz="1400" dirty="0">
                <a:solidFill>
                  <a:srgbClr val="FFFFFF"/>
                </a:solidFill>
                <a:latin typeface="Arial"/>
              </a:rPr>
              <a:t> RH. Progress in Cardiovascular Diseases.2016</a:t>
            </a:r>
          </a:p>
        </p:txBody>
      </p:sp>
    </p:spTree>
    <p:extLst>
      <p:ext uri="{BB962C8B-B14F-4D97-AF65-F5344CB8AC3E}">
        <p14:creationId xmlns:p14="http://schemas.microsoft.com/office/powerpoint/2010/main" val="7249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Step3</a:t>
            </a:r>
            <a:endParaRPr lang="en-US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371600"/>
            <a:ext cx="6477000" cy="103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143000" y="25908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90800"/>
            <a:ext cx="542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390" y="2591428"/>
            <a:ext cx="5429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63740" y="3642445"/>
            <a:ext cx="2452116" cy="101301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Not tolerate low dose statin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11374" y="3673821"/>
            <a:ext cx="2341626" cy="1013012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Tolerate statin, </a:t>
            </a:r>
            <a:r>
              <a:rPr lang="en-US" sz="1800" b="1" dirty="0" smtClean="0">
                <a:solidFill>
                  <a:srgbClr val="FF0000"/>
                </a:solidFill>
              </a:rPr>
              <a:t>not</a:t>
            </a:r>
            <a:r>
              <a:rPr lang="en-US" sz="1800" b="1" dirty="0" smtClean="0">
                <a:solidFill>
                  <a:srgbClr val="FFFFFF"/>
                </a:solidFill>
              </a:rPr>
              <a:t> reaching LDL goal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0" y="3642445"/>
            <a:ext cx="2590800" cy="109817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</a:rPr>
              <a:t>Tolerate statin </a:t>
            </a:r>
            <a:r>
              <a:rPr lang="en-US" sz="1800" b="1" dirty="0" smtClean="0">
                <a:solidFill>
                  <a:srgbClr val="FFFFFF"/>
                </a:solidFill>
              </a:rPr>
              <a:t>,reaching </a:t>
            </a:r>
            <a:r>
              <a:rPr lang="en-US" sz="1800" b="1" dirty="0">
                <a:solidFill>
                  <a:srgbClr val="FFFFFF"/>
                </a:solidFill>
              </a:rPr>
              <a:t>LDL </a:t>
            </a:r>
            <a:r>
              <a:rPr lang="en-US" sz="1800" b="1" dirty="0" smtClean="0">
                <a:solidFill>
                  <a:srgbClr val="FFFFFF"/>
                </a:solidFill>
              </a:rPr>
              <a:t>goal: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Continue drug &amp; follow up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90600" y="5562598"/>
            <a:ext cx="7738110" cy="70933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Non statin agents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srgbClr val="FFFFFF"/>
                </a:solidFill>
              </a:rPr>
              <a:t>Ezetimibe</a:t>
            </a:r>
            <a:r>
              <a:rPr lang="en-US" sz="1800" dirty="0" smtClean="0">
                <a:solidFill>
                  <a:srgbClr val="FFFFFF"/>
                </a:solidFill>
              </a:rPr>
              <a:t>, bile acid sequestrantsPCSK9 inhibitors, niacin and fibrate</a:t>
            </a: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60" y="1447800"/>
            <a:ext cx="2286000" cy="88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Down Arrow 10"/>
          <p:cNvSpPr/>
          <p:nvPr/>
        </p:nvSpPr>
        <p:spPr>
          <a:xfrm>
            <a:off x="7951424" y="2590800"/>
            <a:ext cx="484632" cy="29717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740621"/>
            <a:ext cx="542925" cy="705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94" y="4856626"/>
            <a:ext cx="414338" cy="70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781300" y="6423951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latin typeface="Arial"/>
              </a:rPr>
              <a:t>Saxon DR, </a:t>
            </a:r>
            <a:r>
              <a:rPr lang="en-US" sz="1400" dirty="0" err="1">
                <a:solidFill>
                  <a:srgbClr val="FFFFFF"/>
                </a:solidFill>
                <a:latin typeface="Arial"/>
              </a:rPr>
              <a:t>Eckel</a:t>
            </a:r>
            <a:r>
              <a:rPr lang="en-US" sz="1400" dirty="0">
                <a:solidFill>
                  <a:srgbClr val="FFFFFF"/>
                </a:solidFill>
                <a:latin typeface="Arial"/>
              </a:rPr>
              <a:t> RH. Progress in Cardiovascular Diseases.2016</a:t>
            </a:r>
          </a:p>
        </p:txBody>
      </p:sp>
    </p:spTree>
    <p:extLst>
      <p:ext uri="{BB962C8B-B14F-4D97-AF65-F5344CB8AC3E}">
        <p14:creationId xmlns:p14="http://schemas.microsoft.com/office/powerpoint/2010/main" val="48564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 interaction between statins and exercise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combined use of statins </a:t>
            </a:r>
            <a:r>
              <a:rPr lang="en-US" dirty="0" smtClean="0"/>
              <a:t>and exercise </a:t>
            </a:r>
            <a:r>
              <a:rPr lang="en-US" dirty="0"/>
              <a:t>training </a:t>
            </a:r>
            <a:r>
              <a:rPr lang="en-US" dirty="0" smtClean="0"/>
              <a:t>(ET) </a:t>
            </a:r>
            <a:r>
              <a:rPr lang="en-US" dirty="0"/>
              <a:t>can result in health gains and </a:t>
            </a:r>
            <a:r>
              <a:rPr lang="en-US" dirty="0">
                <a:solidFill>
                  <a:srgbClr val="FFC000"/>
                </a:solidFill>
              </a:rPr>
              <a:t>decreased CVD </a:t>
            </a:r>
            <a:r>
              <a:rPr lang="en-US" dirty="0" smtClean="0">
                <a:solidFill>
                  <a:srgbClr val="FFC000"/>
                </a:solidFill>
              </a:rPr>
              <a:t>risk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Some </a:t>
            </a:r>
            <a:r>
              <a:rPr lang="en-US" dirty="0">
                <a:solidFill>
                  <a:srgbClr val="FFC000"/>
                </a:solidFill>
              </a:rPr>
              <a:t>of the </a:t>
            </a:r>
            <a:r>
              <a:rPr lang="en-US" dirty="0" smtClean="0">
                <a:solidFill>
                  <a:srgbClr val="FFC000"/>
                </a:solidFill>
              </a:rPr>
              <a:t>events</a:t>
            </a:r>
            <a:r>
              <a:rPr lang="en-US" dirty="0" smtClean="0"/>
              <a:t>: decreased </a:t>
            </a:r>
            <a:r>
              <a:rPr lang="en-US" dirty="0"/>
              <a:t>athletic performance, muscle injury, myalgia, joint problems, decreased muscle strength, and fatigue</a:t>
            </a:r>
          </a:p>
        </p:txBody>
      </p:sp>
    </p:spTree>
    <p:extLst>
      <p:ext uri="{BB962C8B-B14F-4D97-AF65-F5344CB8AC3E}">
        <p14:creationId xmlns:p14="http://schemas.microsoft.com/office/powerpoint/2010/main" val="249629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/>
          <a:lstStyle/>
          <a:p>
            <a:r>
              <a:rPr lang="en-US" sz="2400" b="1" dirty="0"/>
              <a:t>Strategies to Decrease the Risk of Adverse</a:t>
            </a:r>
            <a:br>
              <a:rPr lang="en-US" sz="2400" b="1" dirty="0"/>
            </a:br>
            <a:r>
              <a:rPr lang="en-US" sz="2400" b="1" dirty="0"/>
              <a:t>Interactions Between Statin and Exercise Training (ET)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965" y="1246094"/>
            <a:ext cx="8229600" cy="4773706"/>
          </a:xfrm>
        </p:spPr>
        <p:txBody>
          <a:bodyPr/>
          <a:lstStyle/>
          <a:p>
            <a:r>
              <a:rPr lang="en-US" sz="2400" dirty="0"/>
              <a:t>Reassess the need for statin.</a:t>
            </a:r>
          </a:p>
          <a:p>
            <a:r>
              <a:rPr lang="en-US" sz="2400" dirty="0"/>
              <a:t>Decrease the dose of statin.</a:t>
            </a:r>
          </a:p>
          <a:p>
            <a:r>
              <a:rPr lang="en-US" sz="2400" dirty="0"/>
              <a:t>Change to a hydrophilic statin</a:t>
            </a:r>
            <a:r>
              <a:rPr lang="en-US" sz="2400" dirty="0" smtClean="0"/>
              <a:t>.(pravastatin , </a:t>
            </a:r>
            <a:r>
              <a:rPr lang="en-US" sz="2400" dirty="0" err="1" smtClean="0"/>
              <a:t>rosuvastatin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en-US" sz="2400" dirty="0"/>
              <a:t>Prescribe a statin holiday followed by </a:t>
            </a:r>
            <a:r>
              <a:rPr lang="en-US" sz="2400" dirty="0" smtClean="0"/>
              <a:t>a </a:t>
            </a:r>
            <a:r>
              <a:rPr lang="en-US" sz="2400" dirty="0" err="1" smtClean="0"/>
              <a:t>rechallenge</a:t>
            </a:r>
            <a:r>
              <a:rPr lang="en-US" sz="2400" dirty="0"/>
              <a:t>.</a:t>
            </a:r>
          </a:p>
          <a:p>
            <a:r>
              <a:rPr lang="en-US" sz="2400" dirty="0"/>
              <a:t>Decrease the </a:t>
            </a:r>
            <a:r>
              <a:rPr lang="en-US" sz="2400" dirty="0" smtClean="0"/>
              <a:t>intensity and </a:t>
            </a:r>
            <a:r>
              <a:rPr lang="en-US" sz="2400" dirty="0">
                <a:solidFill>
                  <a:srgbClr val="FFFFFF"/>
                </a:solidFill>
              </a:rPr>
              <a:t>duration</a:t>
            </a:r>
            <a:r>
              <a:rPr lang="en-US" sz="2400" dirty="0" smtClean="0"/>
              <a:t> </a:t>
            </a:r>
            <a:r>
              <a:rPr lang="en-US" sz="2400" dirty="0"/>
              <a:t>of ET.</a:t>
            </a:r>
          </a:p>
          <a:p>
            <a:r>
              <a:rPr lang="en-US" sz="2400" smtClean="0"/>
              <a:t>Prescribe </a:t>
            </a:r>
            <a:r>
              <a:rPr lang="en-US" sz="2400" dirty="0"/>
              <a:t>vitamin D replacement.</a:t>
            </a:r>
          </a:p>
          <a:p>
            <a:r>
              <a:rPr lang="en-US" sz="2400" dirty="0"/>
              <a:t>Prescribe coenzyme Q10 supplementation.</a:t>
            </a:r>
          </a:p>
          <a:p>
            <a:r>
              <a:rPr lang="en-US" sz="2400" dirty="0"/>
              <a:t>Prescribe L-</a:t>
            </a:r>
            <a:r>
              <a:rPr lang="en-US" sz="2400" dirty="0" err="1"/>
              <a:t>carnitine</a:t>
            </a:r>
            <a:r>
              <a:rPr lang="en-US" sz="2400" dirty="0"/>
              <a:t> supplementation.</a:t>
            </a:r>
          </a:p>
          <a:p>
            <a:r>
              <a:rPr lang="en-US" sz="2400" dirty="0"/>
              <a:t>Avoid drug interactions that increase </a:t>
            </a:r>
            <a:r>
              <a:rPr lang="en-US" sz="2400" dirty="0" smtClean="0"/>
              <a:t>toxicity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71800" y="6229581"/>
            <a:ext cx="5912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FF"/>
                </a:solidFill>
                <a:latin typeface="Arial"/>
              </a:rPr>
              <a:t>Richard E. </a:t>
            </a:r>
            <a:r>
              <a:rPr lang="en-US" sz="1800" dirty="0" err="1" smtClean="0">
                <a:solidFill>
                  <a:srgbClr val="FFFFFF"/>
                </a:solidFill>
                <a:latin typeface="Arial"/>
              </a:rPr>
              <a:t>Deichmann</a:t>
            </a:r>
            <a:r>
              <a:rPr lang="en-US" sz="1800" dirty="0">
                <a:solidFill>
                  <a:srgbClr val="FFFFFF"/>
                </a:solidFill>
                <a:latin typeface="Arial"/>
              </a:rPr>
              <a:t>, et </a:t>
            </a:r>
            <a:r>
              <a:rPr lang="en-US" sz="1800" dirty="0" smtClean="0">
                <a:solidFill>
                  <a:srgbClr val="FFFFFF"/>
                </a:solidFill>
                <a:latin typeface="Arial"/>
              </a:rPr>
              <a:t>al. The </a:t>
            </a:r>
            <a:r>
              <a:rPr lang="en-US" sz="1800" dirty="0" err="1">
                <a:solidFill>
                  <a:srgbClr val="FFFFFF"/>
                </a:solidFill>
                <a:latin typeface="Arial"/>
              </a:rPr>
              <a:t>Ochsner</a:t>
            </a:r>
            <a:r>
              <a:rPr lang="en-US" sz="1800" dirty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latin typeface="Arial"/>
              </a:rPr>
              <a:t>Journal.2015</a:t>
            </a:r>
            <a:endParaRPr lang="en-US" sz="18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04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b="1" dirty="0"/>
              <a:t>Statin liver safety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20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Statin and liver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Reversible , dose dependent and asymptomatic elevation of liver enzymes </a:t>
            </a:r>
          </a:p>
          <a:p>
            <a:r>
              <a:rPr lang="en-US" dirty="0" smtClean="0"/>
              <a:t>Persistent elevation in </a:t>
            </a:r>
            <a:r>
              <a:rPr lang="en-US" dirty="0" smtClean="0">
                <a:solidFill>
                  <a:srgbClr val="FFC000"/>
                </a:solidFill>
              </a:rPr>
              <a:t>ALT or AST&gt; 3</a:t>
            </a:r>
            <a:r>
              <a:rPr lang="en-US" dirty="0" smtClean="0">
                <a:solidFill>
                  <a:srgbClr val="FFC000"/>
                </a:solidFill>
                <a:cs typeface="2  Aria"/>
              </a:rPr>
              <a:t>× ULN</a:t>
            </a:r>
            <a:r>
              <a:rPr lang="en-US" dirty="0" smtClean="0">
                <a:cs typeface="2  Aria"/>
              </a:rPr>
              <a:t> in about </a:t>
            </a:r>
            <a:r>
              <a:rPr lang="en-US" dirty="0" smtClean="0">
                <a:solidFill>
                  <a:srgbClr val="FF0000"/>
                </a:solidFill>
                <a:cs typeface="2  Aria"/>
              </a:rPr>
              <a:t>3%</a:t>
            </a:r>
            <a:r>
              <a:rPr lang="en-US" dirty="0" smtClean="0">
                <a:cs typeface="2  Aria"/>
              </a:rPr>
              <a:t> of patients receiving high dose statins</a:t>
            </a:r>
          </a:p>
          <a:p>
            <a:r>
              <a:rPr lang="en-US" dirty="0" smtClean="0">
                <a:cs typeface="2  Aria"/>
              </a:rPr>
              <a:t>Liver enzymes elevation alone </a:t>
            </a:r>
            <a:r>
              <a:rPr lang="en-US" dirty="0" smtClean="0">
                <a:solidFill>
                  <a:srgbClr val="FF0000"/>
                </a:solidFill>
                <a:cs typeface="2  Aria"/>
              </a:rPr>
              <a:t>without increases in bilirubin</a:t>
            </a:r>
            <a:r>
              <a:rPr lang="en-US" dirty="0" smtClean="0">
                <a:cs typeface="2  Aria"/>
              </a:rPr>
              <a:t> don’t indicate severe hepatic injury</a:t>
            </a:r>
          </a:p>
          <a:p>
            <a:pPr marL="0" indent="0">
              <a:buNone/>
            </a:pPr>
            <a:r>
              <a:rPr lang="en-US" dirty="0" smtClean="0">
                <a:cs typeface="2  Aria"/>
              </a:rPr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445624"/>
            <a:ext cx="127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  <a:latin typeface="Arial"/>
              </a:rPr>
              <a:t>FDA .2012</a:t>
            </a:r>
            <a:endParaRPr lang="en-US" sz="18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00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661632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2000" y="4572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2019 ACC/AHA Guideline on the Primary Prevention o f Cardiovascular Disease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2014 NLA Statin Safety Task Force </a:t>
            </a: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1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any unexpected safety concerns arisen since the </a:t>
            </a:r>
            <a:r>
              <a:rPr lang="en-US" dirty="0" smtClean="0"/>
              <a:t>regulatory recommendation </a:t>
            </a:r>
            <a:r>
              <a:rPr lang="en-US" dirty="0"/>
              <a:t>that liver enzymes need not </a:t>
            </a:r>
            <a:r>
              <a:rPr lang="en-US" dirty="0" smtClean="0"/>
              <a:t>be measured </a:t>
            </a:r>
            <a:r>
              <a:rPr lang="en-US" dirty="0"/>
              <a:t>after initiating statin therapy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b="1" dirty="0" smtClean="0"/>
              <a:t>                              </a:t>
            </a:r>
            <a:r>
              <a:rPr lang="en-US" sz="4400" b="1" dirty="0" smtClean="0">
                <a:solidFill>
                  <a:srgbClr val="FFC000"/>
                </a:solidFill>
              </a:rPr>
              <a:t>NO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Irreversible </a:t>
            </a:r>
            <a:r>
              <a:rPr lang="en-US" dirty="0"/>
              <a:t>liver damage </a:t>
            </a:r>
            <a:r>
              <a:rPr lang="en-US" dirty="0" smtClean="0"/>
              <a:t>with statins </a:t>
            </a:r>
            <a:r>
              <a:rPr lang="en-US" dirty="0"/>
              <a:t>is </a:t>
            </a:r>
            <a:r>
              <a:rPr lang="en-US" dirty="0" smtClean="0"/>
              <a:t>exceptionally rare </a:t>
            </a:r>
            <a:r>
              <a:rPr lang="en-US" dirty="0"/>
              <a:t>and is </a:t>
            </a:r>
            <a:r>
              <a:rPr lang="en-US" dirty="0" smtClean="0"/>
              <a:t>idiosyncratic.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Should </a:t>
            </a:r>
            <a:r>
              <a:rPr lang="en-US" dirty="0"/>
              <a:t>baseline liver enzymes be obtained before initiating statin therapy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r>
              <a:rPr lang="en-US" sz="4800" b="1" dirty="0" smtClean="0">
                <a:solidFill>
                  <a:srgbClr val="FFC000"/>
                </a:solidFill>
              </a:rPr>
              <a:t>Yes</a:t>
            </a:r>
          </a:p>
          <a:p>
            <a:pPr marL="0" indent="0" algn="ctr">
              <a:buNone/>
            </a:pPr>
            <a:r>
              <a:rPr lang="en-US" dirty="0"/>
              <a:t>Liver enzymes tests should be performed before starting statin and as clinically indicated </a:t>
            </a:r>
            <a:r>
              <a:rPr lang="en-US" dirty="0" smtClean="0"/>
              <a:t>thereafter </a:t>
            </a:r>
          </a:p>
        </p:txBody>
      </p:sp>
    </p:spTree>
    <p:extLst>
      <p:ext uri="{BB962C8B-B14F-4D97-AF65-F5344CB8AC3E}">
        <p14:creationId xmlns:p14="http://schemas.microsoft.com/office/powerpoint/2010/main" val="14316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statins safe to use in patients with nonalcoholic fatty liver disease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r>
              <a:rPr lang="en-US" sz="4400" b="1" dirty="0" smtClean="0">
                <a:solidFill>
                  <a:srgbClr val="FFC000"/>
                </a:solidFill>
              </a:rPr>
              <a:t>Yes</a:t>
            </a:r>
          </a:p>
          <a:p>
            <a:pPr marL="0" indent="0">
              <a:buNone/>
            </a:pPr>
            <a:r>
              <a:rPr lang="en-US" dirty="0" smtClean="0"/>
              <a:t>chronic </a:t>
            </a:r>
            <a:r>
              <a:rPr lang="en-US" dirty="0"/>
              <a:t>liver </a:t>
            </a:r>
            <a:r>
              <a:rPr lang="en-US" dirty="0" smtClean="0"/>
              <a:t>diseases and </a:t>
            </a:r>
            <a:r>
              <a:rPr lang="en-US" dirty="0"/>
              <a:t>compensated cirrhosis were not contraindications</a:t>
            </a:r>
          </a:p>
          <a:p>
            <a:pPr marL="0" indent="0">
              <a:buNone/>
            </a:pPr>
            <a:r>
              <a:rPr lang="en-US" dirty="0"/>
              <a:t>for statin use.</a:t>
            </a:r>
          </a:p>
        </p:txBody>
      </p:sp>
    </p:spTree>
    <p:extLst>
      <p:ext uri="{BB962C8B-B14F-4D97-AF65-F5344CB8AC3E}">
        <p14:creationId xmlns:p14="http://schemas.microsoft.com/office/powerpoint/2010/main" val="69969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statins have drug interactions with medications used to treat infections (</a:t>
            </a:r>
            <a:r>
              <a:rPr lang="en-US" dirty="0" err="1"/>
              <a:t>eg</a:t>
            </a:r>
            <a:r>
              <a:rPr lang="en-US" dirty="0"/>
              <a:t>, hepatitis B, C) that require change</a:t>
            </a:r>
          </a:p>
          <a:p>
            <a:pPr marL="0" indent="0">
              <a:buNone/>
            </a:pPr>
            <a:r>
              <a:rPr lang="en-US" dirty="0" smtClean="0"/>
              <a:t> in </a:t>
            </a:r>
            <a:r>
              <a:rPr lang="en-US" dirty="0"/>
              <a:t>statin, change in statin dosing, or change in antiviral regimen dosing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r>
              <a:rPr lang="en-US" sz="4400" b="1" dirty="0" smtClean="0">
                <a:solidFill>
                  <a:srgbClr val="FFC000"/>
                </a:solidFill>
              </a:rPr>
              <a:t>Yes</a:t>
            </a:r>
            <a:endParaRPr lang="en-US" sz="4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Can </a:t>
            </a:r>
            <a:r>
              <a:rPr lang="en-US" dirty="0"/>
              <a:t>statins safely be used in liver transplant recipients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FFC000"/>
                </a:solidFill>
              </a:rPr>
              <a:t>Yes</a:t>
            </a:r>
          </a:p>
          <a:p>
            <a:pPr marL="0" indent="0" algn="ctr">
              <a:buNone/>
            </a:pPr>
            <a:r>
              <a:rPr lang="en-US" dirty="0"/>
              <a:t>Cardiovascular </a:t>
            </a:r>
            <a:r>
              <a:rPr lang="en-US" dirty="0" smtClean="0"/>
              <a:t>events </a:t>
            </a:r>
            <a:r>
              <a:rPr lang="en-US" dirty="0"/>
              <a:t>are</a:t>
            </a:r>
          </a:p>
          <a:p>
            <a:pPr marL="0" indent="0" algn="ctr">
              <a:buNone/>
            </a:pPr>
            <a:r>
              <a:rPr lang="en-US" dirty="0"/>
              <a:t>common among </a:t>
            </a:r>
            <a:r>
              <a:rPr lang="en-US" dirty="0" smtClean="0"/>
              <a:t>liver transplant patients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Can </a:t>
            </a:r>
            <a:r>
              <a:rPr lang="en-US" dirty="0"/>
              <a:t>statins </a:t>
            </a:r>
            <a:r>
              <a:rPr lang="en-US" dirty="0" smtClean="0"/>
              <a:t>safe in </a:t>
            </a:r>
            <a:r>
              <a:rPr lang="en-US" dirty="0"/>
              <a:t>patients with autoimmune hepatitis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FFC000"/>
                </a:solidFill>
              </a:rPr>
              <a:t>Yes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95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90600" y="0"/>
            <a:ext cx="7239000" cy="12281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Patients wit elevated liver enzymes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ALT or AST &lt; 3 </a:t>
            </a:r>
            <a:r>
              <a:rPr lang="en-US" sz="2800" b="1" dirty="0" smtClean="0">
                <a:solidFill>
                  <a:srgbClr val="FFFFFF"/>
                </a:solidFill>
                <a:cs typeface="2  Aria"/>
              </a:rPr>
              <a:t>× ULN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8641" y="1905000"/>
            <a:ext cx="54864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/>
                </a:solidFill>
              </a:rPr>
              <a:t>History &amp; </a:t>
            </a:r>
            <a:r>
              <a:rPr lang="en-US" sz="1800" b="1" dirty="0" err="1" smtClean="0">
                <a:solidFill>
                  <a:srgbClr val="003366"/>
                </a:solidFill>
              </a:rPr>
              <a:t>Ph</a:t>
            </a:r>
            <a:r>
              <a:rPr lang="en-US" sz="1800" b="1" dirty="0" smtClean="0">
                <a:solidFill>
                  <a:srgbClr val="003366"/>
                </a:solidFill>
              </a:rPr>
              <a:t>/E for other causes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/>
                </a:solidFill>
              </a:rPr>
              <a:t>Review prior liver enzymes tests</a:t>
            </a:r>
            <a:endParaRPr lang="en-US" sz="1800" b="1" dirty="0">
              <a:solidFill>
                <a:srgbClr val="003366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179525" y="1295400"/>
            <a:ext cx="484632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52800" y="3276600"/>
            <a:ext cx="2286000" cy="609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/>
                </a:solidFill>
              </a:rPr>
              <a:t>Repeat tests to confirm elevation</a:t>
            </a:r>
            <a:endParaRPr lang="en-US" sz="1800" b="1" dirty="0">
              <a:solidFill>
                <a:srgbClr val="003366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0600" y="4876800"/>
            <a:ext cx="2819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>
                    <a:lumMod val="50000"/>
                  </a:srgbClr>
                </a:solidFill>
              </a:rPr>
              <a:t>Total bilirubin normal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>
                    <a:lumMod val="50000"/>
                  </a:srgbClr>
                </a:solidFill>
              </a:rPr>
              <a:t>CK normal</a:t>
            </a:r>
            <a:endParaRPr lang="en-US" sz="1800" b="1" dirty="0">
              <a:solidFill>
                <a:srgbClr val="003366">
                  <a:lumMod val="50000"/>
                </a:srgb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67400" y="4926106"/>
            <a:ext cx="2438400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>
                    <a:lumMod val="50000"/>
                  </a:srgbClr>
                </a:solidFill>
              </a:rPr>
              <a:t>Total bilirubin elevated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003366">
                    <a:lumMod val="50000"/>
                  </a:srgbClr>
                </a:solidFill>
              </a:rPr>
              <a:t>CK normal</a:t>
            </a:r>
            <a:endParaRPr lang="en-US" sz="1800" b="1" dirty="0">
              <a:solidFill>
                <a:srgbClr val="003366">
                  <a:lumMod val="50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7" y="2819399"/>
            <a:ext cx="542925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>
            <a:stCxn id="5" idx="2"/>
          </p:cNvCxnSpPr>
          <p:nvPr/>
        </p:nvCxnSpPr>
        <p:spPr>
          <a:xfrm flipH="1">
            <a:off x="2133600" y="3886200"/>
            <a:ext cx="23622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</p:cNvCxnSpPr>
          <p:nvPr/>
        </p:nvCxnSpPr>
        <p:spPr>
          <a:xfrm>
            <a:off x="4495800" y="3886200"/>
            <a:ext cx="24384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1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90600" y="533400"/>
            <a:ext cx="2819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Total bilirubin normal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CK normal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992221" y="569259"/>
            <a:ext cx="3048000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</a:rPr>
              <a:t>Total </a:t>
            </a:r>
            <a:r>
              <a:rPr lang="en-US" sz="1800" b="1" dirty="0" smtClean="0">
                <a:solidFill>
                  <a:srgbClr val="FF0000"/>
                </a:solidFill>
              </a:rPr>
              <a:t>bilirubin elevated</a:t>
            </a:r>
            <a:endParaRPr lang="en-US" sz="1800" b="1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</a:rPr>
              <a:t>CK normal</a:t>
            </a:r>
          </a:p>
        </p:txBody>
      </p:sp>
      <p:sp>
        <p:nvSpPr>
          <p:cNvPr id="4" name="Flowchart: Decision 3"/>
          <p:cNvSpPr/>
          <p:nvPr/>
        </p:nvSpPr>
        <p:spPr>
          <a:xfrm>
            <a:off x="925606" y="2043953"/>
            <a:ext cx="3124200" cy="1676400"/>
          </a:xfrm>
          <a:prstGeom prst="flowChartDecisi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3366"/>
                </a:solidFill>
              </a:rPr>
              <a:t>If the most diagnosis is NAFLD</a:t>
            </a:r>
            <a:endParaRPr lang="en-US" sz="1800" dirty="0">
              <a:solidFill>
                <a:srgbClr val="003366"/>
              </a:solidFill>
            </a:endParaRPr>
          </a:p>
        </p:txBody>
      </p:sp>
      <p:sp>
        <p:nvSpPr>
          <p:cNvPr id="5" name="Flowchart: Decision 4"/>
          <p:cNvSpPr/>
          <p:nvPr/>
        </p:nvSpPr>
        <p:spPr>
          <a:xfrm>
            <a:off x="4812366" y="1879227"/>
            <a:ext cx="3465979" cy="20058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Prior bilirubin↑  (Gilbert)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14600" y="1344706"/>
            <a:ext cx="0" cy="6364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" idx="2"/>
            <a:endCxn id="5" idx="0"/>
          </p:cNvCxnSpPr>
          <p:nvPr/>
        </p:nvCxnSpPr>
        <p:spPr>
          <a:xfrm>
            <a:off x="6516221" y="1483659"/>
            <a:ext cx="29135" cy="395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358153" y="4020671"/>
            <a:ext cx="2286000" cy="1143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OK to start statin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Lifestyle change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643903" y="5670177"/>
            <a:ext cx="1741394" cy="8157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Repeat liver tests</a:t>
            </a:r>
            <a:endParaRPr lang="en-US" sz="1800" b="1" dirty="0">
              <a:solidFill>
                <a:srgbClr val="FFFFFF"/>
              </a:solidFill>
            </a:endParaRPr>
          </a:p>
        </p:txBody>
      </p:sp>
      <p:cxnSp>
        <p:nvCxnSpPr>
          <p:cNvPr id="20" name="Straight Arrow Connector 19"/>
          <p:cNvCxnSpPr>
            <a:endCxn id="13" idx="0"/>
          </p:cNvCxnSpPr>
          <p:nvPr/>
        </p:nvCxnSpPr>
        <p:spPr>
          <a:xfrm>
            <a:off x="2487706" y="3684494"/>
            <a:ext cx="13447" cy="3361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2"/>
            <a:endCxn id="18" idx="0"/>
          </p:cNvCxnSpPr>
          <p:nvPr/>
        </p:nvCxnSpPr>
        <p:spPr>
          <a:xfrm>
            <a:off x="2501153" y="5163671"/>
            <a:ext cx="13447" cy="506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4517090" y="4191000"/>
            <a:ext cx="4322109" cy="161812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FFFFFF"/>
                </a:solidFill>
              </a:rPr>
              <a:t>Asymptomatic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FFFFFF"/>
                </a:solidFill>
              </a:rPr>
              <a:t>Prior </a:t>
            </a:r>
            <a:r>
              <a:rPr lang="en-US" sz="1800" b="1" dirty="0" err="1" smtClean="0">
                <a:solidFill>
                  <a:srgbClr val="FFFFFF"/>
                </a:solidFill>
              </a:rPr>
              <a:t>bili</a:t>
            </a:r>
            <a:r>
              <a:rPr lang="en-US" sz="1800" b="1" dirty="0" smtClean="0">
                <a:solidFill>
                  <a:srgbClr val="FFFFFF"/>
                </a:solidFill>
              </a:rPr>
              <a:t> is periodically elevated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FFFFFF"/>
                </a:solidFill>
              </a:rPr>
              <a:t>Indirect </a:t>
            </a:r>
            <a:r>
              <a:rPr lang="en-US" sz="1800" b="1" dirty="0" err="1" smtClean="0">
                <a:solidFill>
                  <a:srgbClr val="FFFFFF"/>
                </a:solidFill>
              </a:rPr>
              <a:t>bili</a:t>
            </a:r>
            <a:r>
              <a:rPr lang="en-US" sz="1800" b="1" dirty="0" smtClean="0">
                <a:solidFill>
                  <a:srgbClr val="FFFFFF"/>
                </a:solidFill>
              </a:rPr>
              <a:t> elevated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Continue statin</a:t>
            </a:r>
            <a:endParaRPr lang="en-US" sz="2000" b="1" dirty="0">
              <a:solidFill>
                <a:srgbClr val="FFFFFF"/>
              </a:solidFill>
            </a:endParaRPr>
          </a:p>
        </p:txBody>
      </p:sp>
      <p:cxnSp>
        <p:nvCxnSpPr>
          <p:cNvPr id="30" name="Straight Arrow Connector 29"/>
          <p:cNvCxnSpPr>
            <a:stCxn id="5" idx="2"/>
          </p:cNvCxnSpPr>
          <p:nvPr/>
        </p:nvCxnSpPr>
        <p:spPr>
          <a:xfrm flipH="1">
            <a:off x="6530788" y="3885079"/>
            <a:ext cx="14568" cy="3059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3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2476500" y="8965"/>
            <a:ext cx="3962400" cy="1878106"/>
          </a:xfrm>
          <a:prstGeom prst="flowChartDecis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Prior </a:t>
            </a:r>
            <a:r>
              <a:rPr lang="en-US" sz="1800" dirty="0" err="1" smtClean="0">
                <a:solidFill>
                  <a:srgbClr val="FFFFFF"/>
                </a:solidFill>
              </a:rPr>
              <a:t>bili</a:t>
            </a:r>
            <a:r>
              <a:rPr lang="en-US" sz="1800" dirty="0" smtClean="0">
                <a:solidFill>
                  <a:srgbClr val="FFFFFF"/>
                </a:solidFill>
              </a:rPr>
              <a:t> NL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</a:rPr>
              <a:t>Now </a:t>
            </a:r>
            <a:r>
              <a:rPr lang="en-US" sz="1800" dirty="0" err="1" smtClean="0">
                <a:solidFill>
                  <a:srgbClr val="FFFFFF"/>
                </a:solidFill>
              </a:rPr>
              <a:t>bili</a:t>
            </a:r>
            <a:r>
              <a:rPr lang="en-US" sz="1800" dirty="0" smtClean="0">
                <a:solidFill>
                  <a:srgbClr val="FFFFFF"/>
                </a:solidFill>
              </a:rPr>
              <a:t> ↑ (specially direct)</a:t>
            </a:r>
          </a:p>
        </p:txBody>
      </p:sp>
      <p:sp>
        <p:nvSpPr>
          <p:cNvPr id="3" name="Rounded Rectangle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914400" y="2393576"/>
            <a:ext cx="7391400" cy="2330824"/>
          </a:xfrm>
          <a:prstGeom prst="roundRect">
            <a:avLst/>
          </a:prstGeom>
          <a:blipFill rotWithShape="1">
            <a:blip r:embed="rId2" cstate="print"/>
            <a:stretch>
              <a:fillRect b="-1036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cap="all">
                <a:ln w="9000" cmpd="sng">
                  <a:solidFill>
                    <a:srgbClr val="DADAD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ADADA">
                        <a:shade val="20000"/>
                        <a:satMod val="245000"/>
                      </a:srgbClr>
                    </a:gs>
                    <a:gs pos="43000">
                      <a:srgbClr val="DADADA">
                        <a:satMod val="255000"/>
                      </a:srgbClr>
                    </a:gs>
                    <a:gs pos="48000">
                      <a:srgbClr val="DADADA">
                        <a:shade val="85000"/>
                        <a:satMod val="255000"/>
                      </a:srgbClr>
                    </a:gs>
                    <a:gs pos="100000">
                      <a:srgbClr val="DADAD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</a:rPr>
              <a:t> 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52600" y="5410200"/>
            <a:ext cx="5562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</a:rPr>
              <a:t> liver biopsy or imaging if liver enzymes don’t improve with discontinuing statin and lifestyle change 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172802" y="4724400"/>
            <a:ext cx="484632" cy="6678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008" y="1873625"/>
            <a:ext cx="542925" cy="51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6A3E-76C3-4117-80C4-AF0067197D59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19400"/>
            <a:ext cx="4943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371600"/>
            <a:ext cx="4567402" cy="4998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3048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2019 ACC/AHA Guideline on the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Primary Prevention of Cardiovascular Disease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8200" y="304800"/>
            <a:ext cx="7239000" cy="1143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Patient with ALT or AST &gt; 3 </a:t>
            </a:r>
            <a:r>
              <a:rPr lang="en-US" sz="2800" b="1" dirty="0" smtClean="0">
                <a:solidFill>
                  <a:srgbClr val="FFFFFF"/>
                </a:solidFill>
                <a:cs typeface="2  Aria"/>
              </a:rPr>
              <a:t>× ULN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62200" y="1981200"/>
            <a:ext cx="4610100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History &amp; PH/E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Review prior liver enzyme tests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43200" y="3657600"/>
            <a:ext cx="3697941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3366">
                    <a:lumMod val="50000"/>
                  </a:srgbClr>
                </a:solidFill>
              </a:rPr>
              <a:t>Repeat tests immediately</a:t>
            </a:r>
            <a:endParaRPr lang="en-US" sz="2000" b="1" dirty="0">
              <a:solidFill>
                <a:srgbClr val="003366">
                  <a:lumMod val="50000"/>
                </a:srgb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6600" y="5257800"/>
            <a:ext cx="2743200" cy="1143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ALT or AST &gt;3 </a:t>
            </a:r>
            <a:r>
              <a:rPr lang="en-US" sz="2000" b="1" dirty="0" smtClean="0">
                <a:solidFill>
                  <a:srgbClr val="FFFFFF"/>
                </a:solidFill>
                <a:cs typeface="2  Aria"/>
              </a:rPr>
              <a:t>× ULN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  <a:cs typeface="2  Aria"/>
              </a:rPr>
              <a:t> CK NL 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385037" y="1447800"/>
            <a:ext cx="484632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716" y="2895601"/>
            <a:ext cx="549275" cy="76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057" y="4572001"/>
            <a:ext cx="5492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60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2482" y="152400"/>
            <a:ext cx="2962835" cy="1143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ALT or AST &gt;3 </a:t>
            </a:r>
            <a:r>
              <a:rPr lang="en-US" sz="2000" b="1" dirty="0" smtClean="0">
                <a:solidFill>
                  <a:srgbClr val="FFFFFF"/>
                </a:solidFill>
                <a:cs typeface="2  Aria"/>
              </a:rPr>
              <a:t>× ULN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  <a:cs typeface="2  Aria"/>
              </a:rPr>
              <a:t> CK NL 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90600" y="1752600"/>
            <a:ext cx="7086600" cy="3581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FFC000"/>
                </a:solidFill>
              </a:rPr>
              <a:t>Stop </a:t>
            </a:r>
            <a:r>
              <a:rPr lang="en-US" sz="1800" b="1" dirty="0" smtClean="0">
                <a:solidFill>
                  <a:srgbClr val="FFC000"/>
                </a:solidFill>
              </a:rPr>
              <a:t>statin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800" b="1" dirty="0">
              <a:solidFill>
                <a:srgbClr val="FFFFFF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FFFFFF"/>
                </a:solidFill>
              </a:rPr>
              <a:t>Stop </a:t>
            </a:r>
            <a:r>
              <a:rPr lang="en-US" sz="1800" b="1" dirty="0">
                <a:solidFill>
                  <a:srgbClr val="FFFFFF"/>
                </a:solidFill>
              </a:rPr>
              <a:t>other drugs that may have liver toxicity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800" b="1" dirty="0" smtClean="0">
              <a:solidFill>
                <a:srgbClr val="FFFFFF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FFFFFF"/>
                </a:solidFill>
              </a:rPr>
              <a:t>If </a:t>
            </a:r>
            <a:r>
              <a:rPr lang="en-US" sz="1800" b="1" dirty="0">
                <a:solidFill>
                  <a:srgbClr val="FFFFFF"/>
                </a:solidFill>
              </a:rPr>
              <a:t>patient is overweight or obese , lifestyle modification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800" b="1" dirty="0" smtClean="0">
              <a:solidFill>
                <a:srgbClr val="FFFFFF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FFFFFF"/>
                </a:solidFill>
              </a:rPr>
              <a:t>Check Albumin, </a:t>
            </a:r>
            <a:r>
              <a:rPr lang="en-US" sz="1800" b="1" dirty="0">
                <a:solidFill>
                  <a:srgbClr val="FFFFFF"/>
                </a:solidFill>
              </a:rPr>
              <a:t>PT, </a:t>
            </a:r>
            <a:r>
              <a:rPr lang="en-US" sz="1800" b="1" dirty="0" smtClean="0">
                <a:solidFill>
                  <a:srgbClr val="FFFFFF"/>
                </a:solidFill>
              </a:rPr>
              <a:t>CBC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1800" b="1" dirty="0">
              <a:solidFill>
                <a:srgbClr val="FFFFFF"/>
              </a:solidFill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FFC000"/>
                </a:solidFill>
              </a:rPr>
              <a:t>Diagnostic tests </a:t>
            </a:r>
            <a:r>
              <a:rPr lang="en-US" sz="1800" b="1" dirty="0">
                <a:solidFill>
                  <a:srgbClr val="FFFFFF"/>
                </a:solidFill>
              </a:rPr>
              <a:t>: </a:t>
            </a:r>
            <a:endParaRPr lang="en-US" sz="1800" b="1" dirty="0" smtClean="0">
              <a:solidFill>
                <a:srgbClr val="FFFFFF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err="1" smtClean="0">
                <a:solidFill>
                  <a:srgbClr val="FFFFFF"/>
                </a:solidFill>
              </a:rPr>
              <a:t>Alkp</a:t>
            </a:r>
            <a:r>
              <a:rPr lang="en-US" sz="1800" b="1" dirty="0">
                <a:solidFill>
                  <a:srgbClr val="FFFFFF"/>
                </a:solidFill>
              </a:rPr>
              <a:t>, viral </a:t>
            </a:r>
            <a:r>
              <a:rPr lang="en-US" sz="1800" b="1" dirty="0" err="1">
                <a:solidFill>
                  <a:srgbClr val="FFFFFF"/>
                </a:solidFill>
              </a:rPr>
              <a:t>hepatiis,FBS</a:t>
            </a:r>
            <a:r>
              <a:rPr lang="en-US" sz="1800" b="1" dirty="0">
                <a:solidFill>
                  <a:srgbClr val="FFFFFF"/>
                </a:solidFill>
              </a:rPr>
              <a:t>, </a:t>
            </a:r>
            <a:r>
              <a:rPr lang="en-US" sz="1800" b="1" dirty="0" err="1">
                <a:solidFill>
                  <a:srgbClr val="FFFFFF"/>
                </a:solidFill>
              </a:rPr>
              <a:t>Hb</a:t>
            </a:r>
            <a:r>
              <a:rPr lang="en-US" sz="1800" b="1" dirty="0">
                <a:solidFill>
                  <a:srgbClr val="FFFFFF"/>
                </a:solidFill>
              </a:rPr>
              <a:t> A1c,TFT,ANA,ASMA ,AMA, anti liver- kidney microsomal </a:t>
            </a:r>
            <a:r>
              <a:rPr lang="en-US" sz="1800" b="1" dirty="0" err="1" smtClean="0">
                <a:solidFill>
                  <a:srgbClr val="FFFFFF"/>
                </a:solidFill>
              </a:rPr>
              <a:t>ab</a:t>
            </a:r>
            <a:r>
              <a:rPr lang="en-US" sz="1800" b="1" dirty="0" smtClean="0">
                <a:solidFill>
                  <a:srgbClr val="FFFFFF"/>
                </a:solidFill>
              </a:rPr>
              <a:t>, Anti </a:t>
            </a:r>
            <a:r>
              <a:rPr lang="en-US" sz="1800" b="1" dirty="0">
                <a:solidFill>
                  <a:srgbClr val="FFFFFF"/>
                </a:solidFill>
              </a:rPr>
              <a:t>TTG</a:t>
            </a:r>
            <a:r>
              <a:rPr lang="en-US" sz="1800" b="1" dirty="0" smtClean="0">
                <a:solidFill>
                  <a:srgbClr val="FFFFFF"/>
                </a:solidFill>
              </a:rPr>
              <a:t>, ferritin </a:t>
            </a:r>
            <a:r>
              <a:rPr lang="en-US" sz="1800" b="1" dirty="0">
                <a:solidFill>
                  <a:srgbClr val="FFFFFF"/>
                </a:solidFill>
              </a:rPr>
              <a:t>,TS, </a:t>
            </a:r>
            <a:r>
              <a:rPr lang="en-US" sz="1800" b="1" dirty="0" err="1">
                <a:solidFill>
                  <a:srgbClr val="FFFFFF"/>
                </a:solidFill>
              </a:rPr>
              <a:t>Ceruloplasmin</a:t>
            </a:r>
            <a:r>
              <a:rPr lang="en-US" sz="1800" b="1" dirty="0">
                <a:solidFill>
                  <a:srgbClr val="FFFFFF"/>
                </a:solidFill>
              </a:rPr>
              <a:t>, 𝜶𝟏 𝒂𝒏𝒕𝒊 𝒕𝒓𝒚𝒑𝒔𝒊𝒏, 𝒔𝒐𝒏𝒐𝒈𝒓𝒂𝒑𝒉𝒚 𝒐𝒇 𝒂𝒃𝒅𝒐𝒆𝒎𝒆𝒏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81200" y="5715000"/>
            <a:ext cx="5334000" cy="9144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</a:rPr>
              <a:t>liver biopsy or imaging if liver enzymes don’t improve with discontinuing statin and lifestyle change </a:t>
            </a:r>
          </a:p>
        </p:txBody>
      </p:sp>
    </p:spTree>
    <p:extLst>
      <p:ext uri="{BB962C8B-B14F-4D97-AF65-F5344CB8AC3E}">
        <p14:creationId xmlns:p14="http://schemas.microsoft.com/office/powerpoint/2010/main" val="216537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Thank you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04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6A3E-76C3-4117-80C4-AF0067197D59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524000"/>
            <a:ext cx="1944832" cy="22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581400"/>
            <a:ext cx="58864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609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Primary Prevention: Assess ASCVD Risk in Each Age Group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Emphasize Adherence to Healthy lifestyle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6A3E-76C3-4117-80C4-AF0067197D59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"/>
            <a:ext cx="57054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duration</a:t>
            </a:r>
          </a:p>
          <a:p>
            <a:r>
              <a:rPr lang="en-US" dirty="0" smtClean="0"/>
              <a:t>Albuminuria</a:t>
            </a:r>
          </a:p>
          <a:p>
            <a:r>
              <a:rPr lang="en-US" dirty="0" smtClean="0"/>
              <a:t>eGFR &lt;60 </a:t>
            </a:r>
            <a:r>
              <a:rPr lang="en-US" dirty="0" err="1" smtClean="0"/>
              <a:t>mL</a:t>
            </a:r>
            <a:r>
              <a:rPr lang="en-US" dirty="0" smtClean="0"/>
              <a:t>/min/1.73 m2</a:t>
            </a:r>
          </a:p>
          <a:p>
            <a:r>
              <a:rPr lang="en-US" dirty="0" smtClean="0"/>
              <a:t>Retinopathy</a:t>
            </a:r>
          </a:p>
          <a:p>
            <a:r>
              <a:rPr lang="en-US" dirty="0" smtClean="0"/>
              <a:t>Neuropathy</a:t>
            </a:r>
          </a:p>
          <a:p>
            <a:r>
              <a:rPr lang="en-US" dirty="0" smtClean="0"/>
              <a:t>ABI &lt;0.9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>
          <a:xfrm>
            <a:off x="457200" y="133655"/>
            <a:ext cx="8229600" cy="628345"/>
          </a:xfrm>
        </p:spPr>
        <p:txBody>
          <a:bodyPr/>
          <a:lstStyle/>
          <a:p>
            <a:pPr algn="ctr" eaLnBrk="1" hangingPunct="1"/>
            <a:r>
              <a:rPr lang="en-US" sz="2400" b="1" dirty="0" smtClean="0"/>
              <a:t>Atherosclerotic Cardiovascular Disease Risk Categories and LDL-C Treatment Goals</a:t>
            </a:r>
            <a:endParaRPr lang="en-US" altLang="en-US" sz="2400" b="1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950970"/>
              </p:ext>
            </p:extLst>
          </p:nvPr>
        </p:nvGraphicFramePr>
        <p:xfrm>
          <a:off x="381000" y="914400"/>
          <a:ext cx="8458200" cy="5806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906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Risk Category</a:t>
                      </a:r>
                      <a:endParaRPr lang="en-US" sz="19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871">
                <a:tc>
                  <a:txBody>
                    <a:bodyPr/>
                    <a:lstStyle/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Extreme risk</a:t>
                      </a:r>
                    </a:p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LDL-C goal &lt;55 mg/dl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Progressive ASCVD </a:t>
                      </a: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including unstable angina in patients after achieving an LDL-C &lt;70 mg/</a:t>
                      </a:r>
                      <a:r>
                        <a:rPr kumimoji="0" lang="en-US" sz="2000" b="0" i="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dL</a:t>
                      </a: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kumimoji="0" lang="en-US" sz="2000" b="0" i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Established clinical cardiovascular disease in patients with DM, CKD 3/4 </a:t>
                      </a:r>
                    </a:p>
                    <a:p>
                      <a:r>
                        <a:rPr kumimoji="0" lang="en-US" sz="2000" b="0" i="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HeFH</a:t>
                      </a: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– History of premature ASCVD (&lt;55 male, &lt;65 female)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386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Very high risk</a:t>
                      </a:r>
                    </a:p>
                    <a:p>
                      <a:endParaRPr kumimoji="0" lang="en-US" sz="2000" b="0" i="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LDL-C goal &lt;75 mg/dl</a:t>
                      </a:r>
                      <a:endParaRPr lang="en-US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en-US" sz="2000" b="0" i="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Established or recent hospitalization</a:t>
                      </a: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for ACS, coronary, carotid or peripheral vascular disease, 10-year risk &gt;20%</a:t>
                      </a:r>
                    </a:p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– Diabetes or CKD 3/4 with 1 or more risk factor(s)</a:t>
                      </a:r>
                    </a:p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en-US" sz="2000" b="0" i="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HeFH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315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bg1"/>
                          </a:solidFill>
                        </a:rPr>
                        <a:t>High risk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LDL-C goal &lt;100 mg/dl</a:t>
                      </a:r>
                      <a:endParaRPr lang="en-US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US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2000" b="0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– ≥2 risk factors and 10-year risk 10-20% – Diabetes or CKD 3/4 with no other risk factors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T="45717" marB="45717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57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title"/>
          </p:nvPr>
        </p:nvSpPr>
        <p:spPr>
          <a:xfrm>
            <a:off x="471900" y="349267"/>
            <a:ext cx="8222100" cy="165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New lipid guidelines shift focus back  to LDL goals</a:t>
            </a:r>
            <a:r>
              <a:rPr lang="en" dirty="0"/>
              <a:t> Risk categories and treatment goals</a:t>
            </a:r>
            <a:endParaRPr dirty="0"/>
          </a:p>
        </p:txBody>
      </p:sp>
      <p:sp>
        <p:nvSpPr>
          <p:cNvPr id="185" name="Google Shape;185;p33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6" name="Google Shape;186;p3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0973" y="2008455"/>
            <a:ext cx="9144001" cy="4814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dèle par défaut">
  <a:themeElements>
    <a:clrScheme name="">
      <a:dk1>
        <a:srgbClr val="808080"/>
      </a:dk1>
      <a:lt1>
        <a:srgbClr val="FFFFFF"/>
      </a:lt1>
      <a:dk2>
        <a:srgbClr val="000099"/>
      </a:dk2>
      <a:lt2>
        <a:srgbClr val="FFFF00"/>
      </a:lt2>
      <a:accent1>
        <a:srgbClr val="00CC99"/>
      </a:accent1>
      <a:accent2>
        <a:srgbClr val="3333CC"/>
      </a:accent2>
      <a:accent3>
        <a:srgbClr val="AAAAC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7709</TotalTime>
  <Pages>0</Pages>
  <Words>1768</Words>
  <Characters>0</Characters>
  <Application>Microsoft Office PowerPoint</Application>
  <PresentationFormat>On-screen Show (4:3)</PresentationFormat>
  <Lines>0</Lines>
  <Paragraphs>270</Paragraphs>
  <Slides>52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52</vt:i4>
      </vt:variant>
    </vt:vector>
  </HeadingPairs>
  <TitlesOfParts>
    <vt:vector size="80" baseType="lpstr">
      <vt:lpstr>2  Aria</vt:lpstr>
      <vt:lpstr>Adobe Garamond Pro</vt:lpstr>
      <vt:lpstr>AdvOT3f16987d</vt:lpstr>
      <vt:lpstr>AdvOT7b515deb</vt:lpstr>
      <vt:lpstr>AdvOT7b515deb+20</vt:lpstr>
      <vt:lpstr>AdvOT7b515deb+fb</vt:lpstr>
      <vt:lpstr>AdvOT8eb9eec2.B</vt:lpstr>
      <vt:lpstr>AdvOT96952d75.I</vt:lpstr>
      <vt:lpstr>AdvPS586B</vt:lpstr>
      <vt:lpstr>AdvPS7DA6</vt:lpstr>
      <vt:lpstr>Arial</vt:lpstr>
      <vt:lpstr>Avenir LT Std 35 Light</vt:lpstr>
      <vt:lpstr>Avenir LT Std 55 Roman</vt:lpstr>
      <vt:lpstr>Calibri</vt:lpstr>
      <vt:lpstr>Calibri Light</vt:lpstr>
      <vt:lpstr>Constantia</vt:lpstr>
      <vt:lpstr>Gill Sans</vt:lpstr>
      <vt:lpstr>Heiti SC Light</vt:lpstr>
      <vt:lpstr>Roboto</vt:lpstr>
      <vt:lpstr>Wingdings</vt:lpstr>
      <vt:lpstr>Wingdings 2</vt:lpstr>
      <vt:lpstr>1_Office Theme</vt:lpstr>
      <vt:lpstr>8_Flow</vt:lpstr>
      <vt:lpstr>4_Material</vt:lpstr>
      <vt:lpstr>1_Modèle par défaut</vt:lpstr>
      <vt:lpstr>1_Default Design</vt:lpstr>
      <vt:lpstr>2_Default Design</vt:lpstr>
      <vt:lpstr>3_Default Design</vt:lpstr>
      <vt:lpstr>Lipid management in patients with diabetes</vt:lpstr>
      <vt:lpstr>Significance of the Clinical Problem</vt:lpstr>
      <vt:lpstr>ASCVD Risk Estimator</vt:lpstr>
      <vt:lpstr>PowerPoint Presentation</vt:lpstr>
      <vt:lpstr>PowerPoint Presentation</vt:lpstr>
      <vt:lpstr>PowerPoint Presentation</vt:lpstr>
      <vt:lpstr>PowerPoint Presentation</vt:lpstr>
      <vt:lpstr>Atherosclerotic Cardiovascular Disease Risk Categories and LDL-C Treatment Goals</vt:lpstr>
      <vt:lpstr>New lipid guidelines shift focus back  to LDL goals Risk categories and treatment goals</vt:lpstr>
      <vt:lpstr>PowerPoint Presentation</vt:lpstr>
      <vt:lpstr>1.Primary Prevention in Diabetes </vt:lpstr>
      <vt:lpstr>1.2. Primary Prevention in Diabetes </vt:lpstr>
      <vt:lpstr>1.3.Primary Prevention in Diabetes </vt:lpstr>
      <vt:lpstr>1.4.Primary Prevention in Diabetes </vt:lpstr>
      <vt:lpstr>1.5.Primary Prevention in Diabetes </vt:lpstr>
      <vt:lpstr>Secondary Prevention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Combination Therapy</vt:lpstr>
      <vt:lpstr>PowerPoint Presentation</vt:lpstr>
      <vt:lpstr>PowerPoint Presentation</vt:lpstr>
      <vt:lpstr>PowerPoint Presentation</vt:lpstr>
      <vt:lpstr>Statin Intolerance</vt:lpstr>
      <vt:lpstr>PowerPoint Presentation</vt:lpstr>
      <vt:lpstr>Risk factors for statin associated muscle symptoms </vt:lpstr>
      <vt:lpstr>Approach to  symptomatic  Statin Related muscle problems </vt:lpstr>
      <vt:lpstr>Step1</vt:lpstr>
      <vt:lpstr>Step2</vt:lpstr>
      <vt:lpstr>Step2 </vt:lpstr>
      <vt:lpstr>Step3</vt:lpstr>
      <vt:lpstr>The interaction between statins and exercise</vt:lpstr>
      <vt:lpstr>Strategies to Decrease the Risk of Adverse Interactions Between Statin and Exercise Training (ET)</vt:lpstr>
      <vt:lpstr>Statin liver safety</vt:lpstr>
      <vt:lpstr>Statin and liver</vt:lpstr>
      <vt:lpstr>2014 NLA Statin Safety Task Force Questions</vt:lpstr>
      <vt:lpstr>Question1</vt:lpstr>
      <vt:lpstr>Question 2</vt:lpstr>
      <vt:lpstr>Question 3</vt:lpstr>
      <vt:lpstr>Question 4</vt:lpstr>
      <vt:lpstr>Question 5</vt:lpstr>
      <vt:lpstr>Question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Jenna Meol</dc:creator>
  <cp:lastModifiedBy>Heydari</cp:lastModifiedBy>
  <cp:revision>240</cp:revision>
  <cp:lastPrinted>2019-04-23T15:32:35Z</cp:lastPrinted>
  <dcterms:modified xsi:type="dcterms:W3CDTF">2021-06-20T03:41:36Z</dcterms:modified>
</cp:coreProperties>
</file>