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8"/>
  </p:notesMasterIdLst>
  <p:sldIdLst>
    <p:sldId id="256" r:id="rId2"/>
    <p:sldId id="296" r:id="rId3"/>
    <p:sldId id="294" r:id="rId4"/>
    <p:sldId id="304" r:id="rId5"/>
    <p:sldId id="258" r:id="rId6"/>
    <p:sldId id="297" r:id="rId7"/>
    <p:sldId id="259" r:id="rId8"/>
    <p:sldId id="260" r:id="rId9"/>
    <p:sldId id="265" r:id="rId10"/>
    <p:sldId id="267" r:id="rId11"/>
    <p:sldId id="261" r:id="rId12"/>
    <p:sldId id="298" r:id="rId13"/>
    <p:sldId id="257" r:id="rId14"/>
    <p:sldId id="266" r:id="rId15"/>
    <p:sldId id="264" r:id="rId16"/>
    <p:sldId id="299" r:id="rId17"/>
    <p:sldId id="262" r:id="rId18"/>
    <p:sldId id="263" r:id="rId19"/>
    <p:sldId id="268" r:id="rId20"/>
    <p:sldId id="295" r:id="rId21"/>
    <p:sldId id="269" r:id="rId22"/>
    <p:sldId id="292" r:id="rId23"/>
    <p:sldId id="303" r:id="rId24"/>
    <p:sldId id="270" r:id="rId25"/>
    <p:sldId id="271" r:id="rId26"/>
    <p:sldId id="272" r:id="rId27"/>
    <p:sldId id="300" r:id="rId28"/>
    <p:sldId id="273" r:id="rId29"/>
    <p:sldId id="274" r:id="rId30"/>
    <p:sldId id="275" r:id="rId31"/>
    <p:sldId id="276" r:id="rId32"/>
    <p:sldId id="301" r:id="rId33"/>
    <p:sldId id="277" r:id="rId34"/>
    <p:sldId id="278" r:id="rId35"/>
    <p:sldId id="279" r:id="rId36"/>
    <p:sldId id="280" r:id="rId37"/>
    <p:sldId id="281" r:id="rId38"/>
    <p:sldId id="282" r:id="rId39"/>
    <p:sldId id="283" r:id="rId40"/>
    <p:sldId id="285" r:id="rId41"/>
    <p:sldId id="286" r:id="rId42"/>
    <p:sldId id="287" r:id="rId43"/>
    <p:sldId id="302" r:id="rId44"/>
    <p:sldId id="284" r:id="rId45"/>
    <p:sldId id="289" r:id="rId46"/>
    <p:sldId id="290"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660"/>
  </p:normalViewPr>
  <p:slideViewPr>
    <p:cSldViewPr snapToGrid="0">
      <p:cViewPr varScale="1">
        <p:scale>
          <a:sx n="83" d="100"/>
          <a:sy n="83" d="100"/>
        </p:scale>
        <p:origin x="67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BE7FA2-3ACC-474E-B226-9FDB489A2311}" type="datetimeFigureOut">
              <a:rPr lang="en-US" smtClean="0"/>
              <a:t>6/24/2021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67041F-E10E-4AE8-B925-C7D18020F560}" type="slidenum">
              <a:rPr lang="en-US" smtClean="0"/>
              <a:t>‹#›</a:t>
            </a:fld>
            <a:endParaRPr lang="en-US"/>
          </a:p>
        </p:txBody>
      </p:sp>
    </p:spTree>
    <p:extLst>
      <p:ext uri="{BB962C8B-B14F-4D97-AF65-F5344CB8AC3E}">
        <p14:creationId xmlns:p14="http://schemas.microsoft.com/office/powerpoint/2010/main" val="1052885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FE8446-CE10-4D5E-905B-FBFB72FFE33A}" type="slidenum">
              <a:rPr lang="de-DE" altLang="en-US"/>
              <a:pPr/>
              <a:t>22</a:t>
            </a:fld>
            <a:endParaRPr lang="de-DE" altLang="en-US"/>
          </a:p>
        </p:txBody>
      </p:sp>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a:xfrm>
            <a:off x="914400" y="4343400"/>
            <a:ext cx="5029200" cy="274638"/>
          </a:xfrm>
        </p:spPr>
        <p:txBody>
          <a:bodyPr/>
          <a:lstStyle/>
          <a:p>
            <a:endParaRPr lang="en-US" altLang="en-US"/>
          </a:p>
        </p:txBody>
      </p:sp>
    </p:spTree>
    <p:extLst>
      <p:ext uri="{BB962C8B-B14F-4D97-AF65-F5344CB8AC3E}">
        <p14:creationId xmlns:p14="http://schemas.microsoft.com/office/powerpoint/2010/main" val="272383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4B97D06E-B496-4244-8DF6-0C488878A9C5}" type="datetimeFigureOut">
              <a:rPr lang="en-US" smtClean="0"/>
              <a:t>6/24/2021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EB9156-ECA1-43B7-8140-D6EF3EE650D3}" type="slidenum">
              <a:rPr lang="en-US" smtClean="0"/>
              <a:t>‹#›</a:t>
            </a:fld>
            <a:endParaRPr lang="en-US"/>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6656020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97D06E-B496-4244-8DF6-0C488878A9C5}"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2736621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97D06E-B496-4244-8DF6-0C488878A9C5}"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3865886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97D06E-B496-4244-8DF6-0C488878A9C5}"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1718487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97D06E-B496-4244-8DF6-0C488878A9C5}"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EB9156-ECA1-43B7-8140-D6EF3EE650D3}" type="slidenum">
              <a:rPr lang="en-US" smtClean="0"/>
              <a:t>‹#›</a:t>
            </a:fld>
            <a:endParaRPr lang="en-US"/>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54887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B97D06E-B496-4244-8DF6-0C488878A9C5}" type="datetimeFigureOut">
              <a:rPr lang="en-US" smtClean="0"/>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558758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B97D06E-B496-4244-8DF6-0C488878A9C5}" type="datetimeFigureOut">
              <a:rPr lang="en-US" smtClean="0"/>
              <a:t>6/24/2021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138475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B97D06E-B496-4244-8DF6-0C488878A9C5}" type="datetimeFigureOut">
              <a:rPr lang="en-US" smtClean="0"/>
              <a:t>6/24/2021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943834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97D06E-B496-4244-8DF6-0C488878A9C5}" type="datetimeFigureOut">
              <a:rPr lang="en-US" smtClean="0"/>
              <a:t>6/24/2021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2638994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B97D06E-B496-4244-8DF6-0C488878A9C5}" type="datetimeFigureOut">
              <a:rPr lang="en-US" smtClean="0"/>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184331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B97D06E-B496-4244-8DF6-0C488878A9C5}" type="datetimeFigureOut">
              <a:rPr lang="en-US" smtClean="0"/>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EB9156-ECA1-43B7-8140-D6EF3EE650D3}" type="slidenum">
              <a:rPr lang="en-US" smtClean="0"/>
              <a:t>‹#›</a:t>
            </a:fld>
            <a:endParaRPr lang="en-US"/>
          </a:p>
        </p:txBody>
      </p:sp>
    </p:spTree>
    <p:extLst>
      <p:ext uri="{BB962C8B-B14F-4D97-AF65-F5344CB8AC3E}">
        <p14:creationId xmlns:p14="http://schemas.microsoft.com/office/powerpoint/2010/main" val="1687819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4B97D06E-B496-4244-8DF6-0C488878A9C5}" type="datetimeFigureOut">
              <a:rPr lang="en-US" smtClean="0"/>
              <a:t>6/24/2021</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4FEB9156-ECA1-43B7-8140-D6EF3EE650D3}" type="slidenum">
              <a:rPr lang="en-US" smtClean="0"/>
              <a:t>‹#›</a:t>
            </a:fld>
            <a:endParaRPr lang="en-US"/>
          </a:p>
        </p:txBody>
      </p:sp>
    </p:spTree>
    <p:extLst>
      <p:ext uri="{BB962C8B-B14F-4D97-AF65-F5344CB8AC3E}">
        <p14:creationId xmlns:p14="http://schemas.microsoft.com/office/powerpoint/2010/main" val="170237907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2.utdos.ir/contents/budesonide-drug-information?search=crohns&amp;topicRef=4069&amp;source=see_link"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2.utdos.ir/contents/sulfasalazine-drug-information?search=crohns&amp;topicRef=4069&amp;source=see_link" TargetMode="External"/><Relationship Id="rId2" Type="http://schemas.openxmlformats.org/officeDocument/2006/relationships/hyperlink" Target="https://www2.utdos.ir/contents/prednisone-drug-information?search=crohns&amp;topicRef=4069&amp;source=see_link"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www2.utdos.ir/contents/triamcinolone-drug-information?search=crohns&amp;topicRef=4069&amp;source=see_lin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2803" y="-857411"/>
            <a:ext cx="9418320" cy="4041648"/>
          </a:xfrm>
        </p:spPr>
        <p:txBody>
          <a:bodyPr>
            <a:normAutofit/>
          </a:bodyPr>
          <a:lstStyle/>
          <a:p>
            <a:r>
              <a:rPr lang="en-US" sz="5400" b="1" dirty="0" smtClean="0"/>
              <a:t>Medical </a:t>
            </a:r>
            <a:r>
              <a:rPr lang="en-US" sz="5400" b="1" dirty="0"/>
              <a:t>management of mild (low risk) Crohn disease in adults</a:t>
            </a:r>
            <a:endParaRPr lang="en-US" sz="5400" dirty="0"/>
          </a:p>
        </p:txBody>
      </p:sp>
      <p:sp>
        <p:nvSpPr>
          <p:cNvPr id="3" name="Subtitle 2"/>
          <p:cNvSpPr>
            <a:spLocks noGrp="1"/>
          </p:cNvSpPr>
          <p:nvPr>
            <p:ph type="subTitle" idx="1"/>
          </p:nvPr>
        </p:nvSpPr>
        <p:spPr>
          <a:xfrm>
            <a:off x="701963" y="4009232"/>
            <a:ext cx="9144000" cy="1655762"/>
          </a:xfrm>
        </p:spPr>
        <p:txBody>
          <a:bodyPr>
            <a:normAutofit/>
          </a:bodyPr>
          <a:lstStyle/>
          <a:p>
            <a:r>
              <a:rPr lang="en-US" sz="3600" b="1" dirty="0" smtClean="0"/>
              <a:t>Masoodi M. MD </a:t>
            </a:r>
          </a:p>
          <a:p>
            <a:r>
              <a:rPr lang="en-US" sz="3600" b="1" dirty="0" smtClean="0"/>
              <a:t>IUMS - CRRC</a:t>
            </a:r>
            <a:endParaRPr lang="en-US" sz="3600" b="1" dirty="0"/>
          </a:p>
        </p:txBody>
      </p:sp>
      <p:pic>
        <p:nvPicPr>
          <p:cNvPr id="5" name="Picture 1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6256" y="2917287"/>
            <a:ext cx="3235324" cy="3246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8006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81" y="0"/>
            <a:ext cx="10505255" cy="1428929"/>
          </a:xfrm>
        </p:spPr>
        <p:txBody>
          <a:bodyPr>
            <a:normAutofit/>
          </a:bodyPr>
          <a:lstStyle/>
          <a:p>
            <a:r>
              <a:rPr lang="en-US" sz="3600" b="1" dirty="0" smtClean="0"/>
              <a:t>Low- versus moderate/high-risk patients</a:t>
            </a:r>
            <a:endParaRPr lang="en-US" sz="3600" dirty="0"/>
          </a:p>
        </p:txBody>
      </p:sp>
      <p:sp>
        <p:nvSpPr>
          <p:cNvPr id="3" name="Content Placeholder 2"/>
          <p:cNvSpPr>
            <a:spLocks noGrp="1"/>
          </p:cNvSpPr>
          <p:nvPr>
            <p:ph idx="1"/>
          </p:nvPr>
        </p:nvSpPr>
        <p:spPr>
          <a:xfrm>
            <a:off x="375181" y="1884218"/>
            <a:ext cx="10098854" cy="4414981"/>
          </a:xfrm>
        </p:spPr>
        <p:txBody>
          <a:bodyPr>
            <a:normAutofit/>
          </a:bodyPr>
          <a:lstStyle/>
          <a:p>
            <a:pPr marL="0" indent="0">
              <a:buNone/>
            </a:pPr>
            <a:r>
              <a:rPr lang="en-US" dirty="0" smtClean="0">
                <a:solidFill>
                  <a:srgbClr val="FF0000"/>
                </a:solidFill>
              </a:rPr>
              <a:t>In </a:t>
            </a:r>
            <a:r>
              <a:rPr lang="en-US" dirty="0">
                <a:solidFill>
                  <a:srgbClr val="FF0000"/>
                </a:solidFill>
              </a:rPr>
              <a:t>addition to the clinical parameters</a:t>
            </a:r>
            <a:r>
              <a:rPr lang="en-US" dirty="0"/>
              <a:t>, the American Gastroenterological Association (</a:t>
            </a:r>
            <a:r>
              <a:rPr lang="en-US" dirty="0" smtClean="0"/>
              <a:t>AGA) </a:t>
            </a:r>
            <a:r>
              <a:rPr lang="en-US" dirty="0"/>
              <a:t>stratifies patients into either a low or moderate/high risk category by </a:t>
            </a:r>
            <a:r>
              <a:rPr lang="en-US" dirty="0" smtClean="0">
                <a:solidFill>
                  <a:srgbClr val="FF0000"/>
                </a:solidFill>
              </a:rPr>
              <a:t>assessing inflammatory status </a:t>
            </a:r>
            <a:r>
              <a:rPr lang="en-US" dirty="0" smtClean="0"/>
              <a:t>with </a:t>
            </a:r>
            <a:r>
              <a:rPr lang="en-US" dirty="0"/>
              <a:t>the following tests </a:t>
            </a:r>
            <a:r>
              <a:rPr lang="en-US" dirty="0" smtClean="0"/>
              <a:t>:</a:t>
            </a:r>
            <a:endParaRPr lang="en-US" dirty="0"/>
          </a:p>
          <a:p>
            <a:r>
              <a:rPr lang="en-US" b="1" dirty="0" smtClean="0"/>
              <a:t>Endoscopic </a:t>
            </a:r>
            <a:r>
              <a:rPr lang="en-US" b="1" dirty="0"/>
              <a:t>evaluation </a:t>
            </a:r>
            <a:endParaRPr lang="en-US" dirty="0"/>
          </a:p>
          <a:p>
            <a:pPr lvl="1"/>
            <a:r>
              <a:rPr lang="en-US" dirty="0" smtClean="0"/>
              <a:t>mucosal </a:t>
            </a:r>
            <a:r>
              <a:rPr lang="en-US" dirty="0"/>
              <a:t>ulcerations </a:t>
            </a:r>
          </a:p>
          <a:p>
            <a:pPr lvl="1"/>
            <a:r>
              <a:rPr lang="en-US" dirty="0" smtClean="0"/>
              <a:t>stricture</a:t>
            </a:r>
            <a:endParaRPr lang="en-US" dirty="0"/>
          </a:p>
          <a:p>
            <a:pPr lvl="1"/>
            <a:r>
              <a:rPr lang="en-US" dirty="0" smtClean="0"/>
              <a:t>disease </a:t>
            </a:r>
            <a:r>
              <a:rPr lang="en-US" dirty="0"/>
              <a:t>extent</a:t>
            </a:r>
          </a:p>
          <a:p>
            <a:r>
              <a:rPr lang="en-US" b="1" dirty="0" smtClean="0"/>
              <a:t>Laboratory </a:t>
            </a:r>
            <a:r>
              <a:rPr lang="en-US" b="1" dirty="0"/>
              <a:t>parameters</a:t>
            </a:r>
            <a:r>
              <a:rPr lang="en-US" dirty="0"/>
              <a:t>: </a:t>
            </a:r>
            <a:r>
              <a:rPr lang="en-US" dirty="0" smtClean="0"/>
              <a:t>CRP </a:t>
            </a:r>
            <a:r>
              <a:rPr lang="en-US" dirty="0"/>
              <a:t>and/or fecal calprotectin</a:t>
            </a:r>
          </a:p>
          <a:p>
            <a:r>
              <a:rPr lang="en-US" dirty="0" smtClean="0"/>
              <a:t>Presence </a:t>
            </a:r>
            <a:r>
              <a:rPr lang="en-US" dirty="0"/>
              <a:t>or absence of </a:t>
            </a:r>
            <a:r>
              <a:rPr lang="en-US" b="1" dirty="0"/>
              <a:t>upper gastrointestinal </a:t>
            </a:r>
            <a:r>
              <a:rPr lang="en-US" b="1" dirty="0" smtClean="0"/>
              <a:t>involvement</a:t>
            </a:r>
          </a:p>
          <a:p>
            <a:pPr marL="0" indent="0">
              <a:buNone/>
            </a:pPr>
            <a:r>
              <a:rPr lang="en-US" dirty="0"/>
              <a:t> </a:t>
            </a:r>
          </a:p>
        </p:txBody>
      </p:sp>
    </p:spTree>
    <p:extLst>
      <p:ext uri="{BB962C8B-B14F-4D97-AF65-F5344CB8AC3E}">
        <p14:creationId xmlns:p14="http://schemas.microsoft.com/office/powerpoint/2010/main" val="8949330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835" y="880162"/>
            <a:ext cx="9692640" cy="1428929"/>
          </a:xfrm>
        </p:spPr>
        <p:txBody>
          <a:bodyPr>
            <a:noAutofit/>
          </a:bodyPr>
          <a:lstStyle/>
          <a:p>
            <a:r>
              <a:rPr lang="en-US" sz="3200" dirty="0"/>
              <a:t>Other prognostic factors associated with a more complicated disease course include </a:t>
            </a:r>
            <a:r>
              <a:rPr lang="en-US" sz="3200" dirty="0" smtClean="0"/>
              <a:t>:</a:t>
            </a:r>
            <a:r>
              <a:rPr lang="en-US" sz="3200" dirty="0"/>
              <a:t/>
            </a:r>
            <a:br>
              <a:rPr lang="en-US" sz="3200" dirty="0"/>
            </a:br>
            <a:endParaRPr lang="en-US" sz="3200" dirty="0"/>
          </a:p>
        </p:txBody>
      </p:sp>
      <p:sp>
        <p:nvSpPr>
          <p:cNvPr id="3" name="Content Placeholder 2"/>
          <p:cNvSpPr>
            <a:spLocks noGrp="1"/>
          </p:cNvSpPr>
          <p:nvPr>
            <p:ph idx="1"/>
          </p:nvPr>
        </p:nvSpPr>
        <p:spPr>
          <a:xfrm>
            <a:off x="1141800" y="2309091"/>
            <a:ext cx="8595360" cy="4351337"/>
          </a:xfrm>
        </p:spPr>
        <p:txBody>
          <a:bodyPr>
            <a:normAutofit/>
          </a:bodyPr>
          <a:lstStyle/>
          <a:p>
            <a:r>
              <a:rPr lang="en-US" sz="2400" dirty="0" smtClean="0"/>
              <a:t>Bowel </a:t>
            </a:r>
            <a:r>
              <a:rPr lang="en-US" sz="2400" dirty="0"/>
              <a:t>damage as measured by cross sectional </a:t>
            </a:r>
            <a:r>
              <a:rPr lang="en-US" sz="2400" dirty="0" smtClean="0"/>
              <a:t>imaging </a:t>
            </a:r>
          </a:p>
          <a:p>
            <a:r>
              <a:rPr lang="en-US" sz="2400" dirty="0"/>
              <a:t>E</a:t>
            </a:r>
            <a:r>
              <a:rPr lang="en-US" sz="2400" dirty="0" smtClean="0"/>
              <a:t>xtra-intestinal </a:t>
            </a:r>
            <a:r>
              <a:rPr lang="en-US" sz="2400" dirty="0"/>
              <a:t>manifestations of </a:t>
            </a:r>
            <a:r>
              <a:rPr lang="en-US" sz="2400" dirty="0" smtClean="0"/>
              <a:t>disease</a:t>
            </a:r>
          </a:p>
          <a:p>
            <a:r>
              <a:rPr lang="en-US" sz="2400" dirty="0"/>
              <a:t>N</a:t>
            </a:r>
            <a:r>
              <a:rPr lang="en-US" sz="2400" dirty="0" smtClean="0"/>
              <a:t>umber </a:t>
            </a:r>
            <a:r>
              <a:rPr lang="en-US" sz="2400" dirty="0"/>
              <a:t>of </a:t>
            </a:r>
            <a:r>
              <a:rPr lang="en-US" sz="2400" dirty="0" smtClean="0"/>
              <a:t>flares</a:t>
            </a:r>
          </a:p>
          <a:p>
            <a:r>
              <a:rPr lang="en-US" sz="2400" dirty="0"/>
              <a:t>N</a:t>
            </a:r>
            <a:r>
              <a:rPr lang="en-US" sz="2400" dirty="0" smtClean="0"/>
              <a:t>eed </a:t>
            </a:r>
            <a:r>
              <a:rPr lang="en-US" sz="2400" dirty="0"/>
              <a:t>for </a:t>
            </a:r>
            <a:r>
              <a:rPr lang="en-US" sz="2400" dirty="0" smtClean="0"/>
              <a:t>glucocorticoids</a:t>
            </a:r>
          </a:p>
          <a:p>
            <a:r>
              <a:rPr lang="en-US" sz="2400" dirty="0"/>
              <a:t>R</a:t>
            </a:r>
            <a:r>
              <a:rPr lang="en-US" sz="2400" dirty="0" smtClean="0"/>
              <a:t>esultant </a:t>
            </a:r>
            <a:r>
              <a:rPr lang="en-US" sz="2400" dirty="0"/>
              <a:t>hospitalizations</a:t>
            </a:r>
          </a:p>
        </p:txBody>
      </p:sp>
    </p:spTree>
    <p:extLst>
      <p:ext uri="{BB962C8B-B14F-4D97-AF65-F5344CB8AC3E}">
        <p14:creationId xmlns:p14="http://schemas.microsoft.com/office/powerpoint/2010/main" val="25621018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1721738"/>
            <a:ext cx="9692640" cy="1428929"/>
          </a:xfrm>
        </p:spPr>
        <p:txBody>
          <a:bodyPr/>
          <a:lstStyle/>
          <a:p>
            <a:r>
              <a:rPr lang="en-US" dirty="0" smtClean="0"/>
              <a:t>Definition of mild </a:t>
            </a:r>
            <a:r>
              <a:rPr lang="en-US" dirty="0"/>
              <a:t>Crohn </a:t>
            </a:r>
            <a:r>
              <a:rPr lang="en-US" dirty="0" smtClean="0"/>
              <a:t>disease?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06618" y="3916218"/>
            <a:ext cx="3918420" cy="2612280"/>
          </a:xfrm>
          <a:prstGeom prst="rect">
            <a:avLst/>
          </a:prstGeom>
        </p:spPr>
      </p:pic>
    </p:spTree>
    <p:extLst>
      <p:ext uri="{BB962C8B-B14F-4D97-AF65-F5344CB8AC3E}">
        <p14:creationId xmlns:p14="http://schemas.microsoft.com/office/powerpoint/2010/main" val="1016069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26" y="429779"/>
            <a:ext cx="11076709" cy="1325563"/>
          </a:xfrm>
        </p:spPr>
        <p:txBody>
          <a:bodyPr>
            <a:normAutofit fontScale="90000"/>
          </a:bodyPr>
          <a:lstStyle/>
          <a:p>
            <a:r>
              <a:rPr lang="en-US" sz="3100" b="1" dirty="0" smtClean="0"/>
              <a:t>Low-risk patients with mild Crohn disease have the following features:</a:t>
            </a:r>
            <a:br>
              <a:rPr lang="en-US" sz="3100" b="1" dirty="0" smtClean="0"/>
            </a:br>
            <a:endParaRPr lang="en-US" b="1" dirty="0"/>
          </a:p>
        </p:txBody>
      </p:sp>
      <p:sp>
        <p:nvSpPr>
          <p:cNvPr id="3" name="Content Placeholder 2"/>
          <p:cNvSpPr>
            <a:spLocks noGrp="1"/>
          </p:cNvSpPr>
          <p:nvPr>
            <p:ph idx="1"/>
          </p:nvPr>
        </p:nvSpPr>
        <p:spPr>
          <a:xfrm>
            <a:off x="979055" y="1450109"/>
            <a:ext cx="9753600" cy="5200073"/>
          </a:xfrm>
        </p:spPr>
        <p:txBody>
          <a:bodyPr>
            <a:normAutofit/>
          </a:bodyPr>
          <a:lstStyle/>
          <a:p>
            <a:pPr lvl="0"/>
            <a:r>
              <a:rPr lang="en-US" sz="2400" dirty="0" smtClean="0"/>
              <a:t>No </a:t>
            </a:r>
            <a:r>
              <a:rPr lang="en-US" sz="2400" dirty="0"/>
              <a:t>or mild symptoms</a:t>
            </a:r>
          </a:p>
          <a:p>
            <a:pPr lvl="0"/>
            <a:r>
              <a:rPr lang="en-US" sz="2400" dirty="0"/>
              <a:t>Normal or mild elevation in </a:t>
            </a:r>
            <a:r>
              <a:rPr lang="en-US" sz="2400" dirty="0" smtClean="0"/>
              <a:t>CRP </a:t>
            </a:r>
            <a:r>
              <a:rPr lang="en-US" sz="2400" dirty="0"/>
              <a:t>and/or fecal calprotectin levels</a:t>
            </a:r>
          </a:p>
          <a:p>
            <a:pPr lvl="0"/>
            <a:r>
              <a:rPr lang="en-US" sz="2400" dirty="0"/>
              <a:t>Diagnosis at age &gt;30 years</a:t>
            </a:r>
          </a:p>
          <a:p>
            <a:pPr lvl="0"/>
            <a:r>
              <a:rPr lang="en-US" sz="2400" dirty="0"/>
              <a:t>Limited distribution of bowel inflammation</a:t>
            </a:r>
          </a:p>
          <a:p>
            <a:pPr lvl="0"/>
            <a:r>
              <a:rPr lang="en-US" sz="2400" dirty="0"/>
              <a:t>Superficial or no ulceration on colonoscopy</a:t>
            </a:r>
          </a:p>
          <a:p>
            <a:pPr lvl="0"/>
            <a:r>
              <a:rPr lang="en-US" sz="2400" dirty="0"/>
              <a:t>Lack of perianal complications</a:t>
            </a:r>
          </a:p>
          <a:p>
            <a:pPr lvl="0"/>
            <a:r>
              <a:rPr lang="en-US" sz="2400" dirty="0"/>
              <a:t>No prior intestinal resections</a:t>
            </a:r>
          </a:p>
          <a:p>
            <a:pPr lvl="0"/>
            <a:r>
              <a:rPr lang="en-US" sz="2400" dirty="0"/>
              <a:t>Absence of penetrating or </a:t>
            </a:r>
            <a:r>
              <a:rPr lang="en-US" sz="2400" dirty="0" err="1"/>
              <a:t>stricturing</a:t>
            </a:r>
            <a:r>
              <a:rPr lang="en-US" sz="2400" dirty="0"/>
              <a:t> </a:t>
            </a:r>
            <a:r>
              <a:rPr lang="en-US" sz="2400" dirty="0" smtClean="0"/>
              <a:t>disease</a:t>
            </a:r>
            <a:endParaRPr lang="en-US" sz="2400" dirty="0"/>
          </a:p>
        </p:txBody>
      </p:sp>
    </p:spTree>
    <p:extLst>
      <p:ext uri="{BB962C8B-B14F-4D97-AF65-F5344CB8AC3E}">
        <p14:creationId xmlns:p14="http://schemas.microsoft.com/office/powerpoint/2010/main" val="2249924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1926"/>
            <a:ext cx="12081164" cy="1325563"/>
          </a:xfrm>
        </p:spPr>
        <p:txBody>
          <a:bodyPr>
            <a:normAutofit/>
          </a:bodyPr>
          <a:lstStyle/>
          <a:p>
            <a:r>
              <a:rPr lang="en-US" sz="2800" b="1" dirty="0" smtClean="0"/>
              <a:t>In clinical practice, working definitions may be more useful </a:t>
            </a:r>
            <a:endParaRPr lang="en-US" sz="4000" b="1" dirty="0"/>
          </a:p>
        </p:txBody>
      </p:sp>
      <p:sp>
        <p:nvSpPr>
          <p:cNvPr id="3" name="Content Placeholder 2"/>
          <p:cNvSpPr>
            <a:spLocks noGrp="1"/>
          </p:cNvSpPr>
          <p:nvPr>
            <p:ph idx="1"/>
          </p:nvPr>
        </p:nvSpPr>
        <p:spPr>
          <a:xfrm>
            <a:off x="101600" y="1191492"/>
            <a:ext cx="11185236" cy="5403272"/>
          </a:xfrm>
        </p:spPr>
        <p:txBody>
          <a:bodyPr>
            <a:normAutofit lnSpcReduction="10000"/>
          </a:bodyPr>
          <a:lstStyle/>
          <a:p>
            <a:r>
              <a:rPr lang="en-US" dirty="0" smtClean="0">
                <a:solidFill>
                  <a:srgbClr val="FF0000"/>
                </a:solidFill>
              </a:rPr>
              <a:t>Clinical </a:t>
            </a:r>
            <a:r>
              <a:rPr lang="en-US" dirty="0">
                <a:solidFill>
                  <a:srgbClr val="FF0000"/>
                </a:solidFill>
              </a:rPr>
              <a:t>remission (CDAI &lt;150) </a:t>
            </a:r>
            <a:r>
              <a:rPr lang="en-US" dirty="0"/>
              <a:t>– These patients are </a:t>
            </a:r>
            <a:r>
              <a:rPr lang="en-US" u="sng" dirty="0"/>
              <a:t>asymptomatic and without symptomatic inflammatory sequelae</a:t>
            </a:r>
            <a:r>
              <a:rPr lang="en-US" dirty="0"/>
              <a:t>. This status is achieved either spontaneously or after medical or surgical intervention. Patients requiring glucocorticoids to remain asymptomatic are </a:t>
            </a:r>
            <a:r>
              <a:rPr lang="en-US" b="1" dirty="0"/>
              <a:t>not</a:t>
            </a:r>
            <a:r>
              <a:rPr lang="en-US" dirty="0"/>
              <a:t> considered to be in remission but are referred to as being "steroid-dependent".</a:t>
            </a:r>
          </a:p>
          <a:p>
            <a:r>
              <a:rPr lang="en-US" dirty="0" smtClean="0">
                <a:solidFill>
                  <a:srgbClr val="FF0000"/>
                </a:solidFill>
              </a:rPr>
              <a:t>Mild </a:t>
            </a:r>
            <a:r>
              <a:rPr lang="en-US" dirty="0">
                <a:solidFill>
                  <a:srgbClr val="FF0000"/>
                </a:solidFill>
              </a:rPr>
              <a:t>Crohn disease (CDAI 150-220) </a:t>
            </a:r>
            <a:r>
              <a:rPr lang="en-US" dirty="0"/>
              <a:t>– These patients are typically ambulatory and tolerating an oral diet. They have &lt;10 percent weight loss and </a:t>
            </a:r>
            <a:r>
              <a:rPr lang="en-US" u="sng" dirty="0"/>
              <a:t>no symptoms of systemic disease </a:t>
            </a:r>
            <a:r>
              <a:rPr lang="en-US" dirty="0"/>
              <a:t>such as fever, tachycardia, abdominal tenderness, and no signs or symptoms of obstruction.</a:t>
            </a:r>
          </a:p>
          <a:p>
            <a:r>
              <a:rPr lang="en-US" dirty="0" smtClean="0">
                <a:solidFill>
                  <a:srgbClr val="FF0000"/>
                </a:solidFill>
              </a:rPr>
              <a:t>Moderate </a:t>
            </a:r>
            <a:r>
              <a:rPr lang="en-US" dirty="0">
                <a:solidFill>
                  <a:srgbClr val="FF0000"/>
                </a:solidFill>
              </a:rPr>
              <a:t>to severe Crohn disease (CDAI 220-450) </a:t>
            </a:r>
            <a:r>
              <a:rPr lang="en-US" dirty="0"/>
              <a:t>– This group comprises patients who have </a:t>
            </a:r>
            <a:r>
              <a:rPr lang="en-US" u="sng" dirty="0"/>
              <a:t>failed treatment for mild to moderate disease </a:t>
            </a:r>
            <a:r>
              <a:rPr lang="en-US" dirty="0"/>
              <a:t>or t</a:t>
            </a:r>
            <a:r>
              <a:rPr lang="en-US" u="sng" dirty="0"/>
              <a:t>hose patients with prominent symptom</a:t>
            </a:r>
            <a:r>
              <a:rPr lang="en-US" dirty="0"/>
              <a:t>s such as fever, weight loss, abdominal pain and tenderness, intermittent nausea or vomiting, or anemia.</a:t>
            </a:r>
          </a:p>
          <a:p>
            <a:r>
              <a:rPr lang="en-US" dirty="0" smtClean="0">
                <a:solidFill>
                  <a:srgbClr val="FF0000"/>
                </a:solidFill>
              </a:rPr>
              <a:t>Severe-fulminant </a:t>
            </a:r>
            <a:r>
              <a:rPr lang="en-US" dirty="0">
                <a:solidFill>
                  <a:srgbClr val="FF0000"/>
                </a:solidFill>
              </a:rPr>
              <a:t>disease (CDAI &gt;450) </a:t>
            </a:r>
            <a:r>
              <a:rPr lang="en-US" dirty="0"/>
              <a:t>– Patients with </a:t>
            </a:r>
            <a:r>
              <a:rPr lang="en-US" u="sng" dirty="0"/>
              <a:t>persistent symptoms </a:t>
            </a:r>
            <a:r>
              <a:rPr lang="en-US" dirty="0"/>
              <a:t>despite glucocorticoids or biologic agents </a:t>
            </a:r>
            <a:r>
              <a:rPr lang="en-US" dirty="0" smtClean="0"/>
              <a:t> </a:t>
            </a:r>
            <a:r>
              <a:rPr lang="en-US" dirty="0"/>
              <a:t>as outpatients, or individuals presenting with high fever, persistent vomiting, intestinal obstruction, peritoneal signs, cachexia, or evidence of an abscess.</a:t>
            </a:r>
          </a:p>
          <a:p>
            <a:endParaRPr lang="en-US" dirty="0"/>
          </a:p>
        </p:txBody>
      </p:sp>
    </p:spTree>
    <p:extLst>
      <p:ext uri="{BB962C8B-B14F-4D97-AF65-F5344CB8AC3E}">
        <p14:creationId xmlns:p14="http://schemas.microsoft.com/office/powerpoint/2010/main" val="5834497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6507"/>
            <a:ext cx="10919691" cy="1565275"/>
          </a:xfrm>
        </p:spPr>
        <p:txBody>
          <a:bodyPr>
            <a:normAutofit/>
          </a:bodyPr>
          <a:lstStyle/>
          <a:p>
            <a:r>
              <a:rPr lang="en-US" sz="4000" b="1" dirty="0" smtClean="0"/>
              <a:t>Medical therapies that are used for CD</a:t>
            </a:r>
            <a:br>
              <a:rPr lang="en-US" sz="4000" b="1" dirty="0" smtClean="0"/>
            </a:br>
            <a:endParaRPr lang="en-US" b="1" dirty="0"/>
          </a:p>
        </p:txBody>
      </p:sp>
      <p:sp>
        <p:nvSpPr>
          <p:cNvPr id="3" name="Content Placeholder 2"/>
          <p:cNvSpPr>
            <a:spLocks noGrp="1"/>
          </p:cNvSpPr>
          <p:nvPr>
            <p:ph idx="1"/>
          </p:nvPr>
        </p:nvSpPr>
        <p:spPr>
          <a:xfrm>
            <a:off x="555336" y="1256145"/>
            <a:ext cx="10418617" cy="5477163"/>
          </a:xfrm>
        </p:spPr>
        <p:txBody>
          <a:bodyPr>
            <a:noAutofit/>
          </a:bodyPr>
          <a:lstStyle/>
          <a:p>
            <a:r>
              <a:rPr lang="en-US" sz="2400" dirty="0"/>
              <a:t>Oral 5-aminosalicylates </a:t>
            </a:r>
            <a:endParaRPr lang="en-US" sz="2400" dirty="0" smtClean="0"/>
          </a:p>
          <a:p>
            <a:pPr lvl="1"/>
            <a:r>
              <a:rPr lang="en-US" sz="2000" dirty="0" err="1" smtClean="0"/>
              <a:t>Sulfasalazine,masalamine</a:t>
            </a:r>
            <a:r>
              <a:rPr lang="en-US" sz="2000" dirty="0" smtClean="0"/>
              <a:t> </a:t>
            </a:r>
            <a:endParaRPr lang="en-US" sz="2000" dirty="0"/>
          </a:p>
          <a:p>
            <a:r>
              <a:rPr lang="en-US" sz="2400" dirty="0" smtClean="0"/>
              <a:t>Glucocorticoids </a:t>
            </a:r>
          </a:p>
          <a:p>
            <a:pPr lvl="1"/>
            <a:r>
              <a:rPr lang="en-US" sz="2000" dirty="0" smtClean="0"/>
              <a:t>Prednisolone, budesonide </a:t>
            </a:r>
          </a:p>
          <a:p>
            <a:r>
              <a:rPr lang="en-US" sz="2400" dirty="0" err="1" smtClean="0"/>
              <a:t>Immunomodulators</a:t>
            </a:r>
            <a:r>
              <a:rPr lang="en-US" sz="2400" dirty="0" smtClean="0"/>
              <a:t> </a:t>
            </a:r>
          </a:p>
          <a:p>
            <a:pPr lvl="1"/>
            <a:r>
              <a:rPr lang="en-US" sz="2000" dirty="0"/>
              <a:t>A</a:t>
            </a:r>
            <a:r>
              <a:rPr lang="en-US" sz="2000" dirty="0" smtClean="0"/>
              <a:t>zathioprine, methotrexate,6-mrcaptopurine</a:t>
            </a:r>
          </a:p>
          <a:p>
            <a:r>
              <a:rPr lang="en-US" sz="2400" dirty="0" smtClean="0"/>
              <a:t>Biologic therapies</a:t>
            </a:r>
          </a:p>
          <a:p>
            <a:pPr lvl="1">
              <a:buFont typeface="Wingdings" panose="05000000000000000000" pitchFamily="2" charset="2"/>
              <a:buChar char="§"/>
            </a:pPr>
            <a:r>
              <a:rPr lang="en-US" sz="2000" dirty="0" smtClean="0"/>
              <a:t>anti–TNF-α class</a:t>
            </a:r>
          </a:p>
          <a:p>
            <a:pPr lvl="2">
              <a:buFont typeface="Wingdings" panose="05000000000000000000" pitchFamily="2" charset="2"/>
              <a:buChar char="§"/>
            </a:pPr>
            <a:r>
              <a:rPr lang="en-US" sz="1800" dirty="0" smtClean="0"/>
              <a:t>Infliximab</a:t>
            </a:r>
            <a:r>
              <a:rPr lang="en-US" sz="1800" dirty="0"/>
              <a:t>, </a:t>
            </a:r>
            <a:r>
              <a:rPr lang="en-US" sz="1800" dirty="0" err="1"/>
              <a:t>adalimumab</a:t>
            </a:r>
            <a:r>
              <a:rPr lang="en-US" sz="1800" dirty="0"/>
              <a:t>, and </a:t>
            </a:r>
            <a:r>
              <a:rPr lang="en-US" sz="1800" dirty="0" err="1" smtClean="0"/>
              <a:t>certolizumab</a:t>
            </a:r>
            <a:endParaRPr lang="en-US" sz="1800" dirty="0" smtClean="0"/>
          </a:p>
          <a:p>
            <a:pPr lvl="1">
              <a:buFont typeface="Wingdings" panose="05000000000000000000" pitchFamily="2" charset="2"/>
              <a:buChar char="§"/>
            </a:pPr>
            <a:r>
              <a:rPr lang="en-US" sz="2000" dirty="0" smtClean="0"/>
              <a:t>Anti–IL-12/23 </a:t>
            </a:r>
            <a:r>
              <a:rPr lang="en-US" sz="2000" dirty="0"/>
              <a:t>monoclonal therapy </a:t>
            </a:r>
            <a:endParaRPr lang="en-US" sz="2000" dirty="0" smtClean="0"/>
          </a:p>
          <a:p>
            <a:pPr lvl="2">
              <a:buFont typeface="Wingdings" panose="05000000000000000000" pitchFamily="2" charset="2"/>
              <a:buChar char="§"/>
            </a:pPr>
            <a:r>
              <a:rPr lang="en-US" sz="1800" dirty="0" smtClean="0"/>
              <a:t> </a:t>
            </a:r>
            <a:r>
              <a:rPr lang="en-US" sz="1800" dirty="0" err="1"/>
              <a:t>Ustekinumab</a:t>
            </a:r>
            <a:r>
              <a:rPr lang="en-US" sz="1800" dirty="0"/>
              <a:t> </a:t>
            </a:r>
          </a:p>
          <a:p>
            <a:pPr lvl="1">
              <a:buFont typeface="Wingdings" panose="05000000000000000000" pitchFamily="2" charset="2"/>
              <a:buChar char="§"/>
            </a:pPr>
            <a:r>
              <a:rPr lang="en-US" sz="2000" dirty="0" smtClean="0"/>
              <a:t>Gut-specific </a:t>
            </a:r>
            <a:r>
              <a:rPr lang="en-US" sz="2000" dirty="0"/>
              <a:t>anti–integrin α4β7 monoclonal therapy</a:t>
            </a:r>
            <a:r>
              <a:rPr lang="en-US" sz="2000" dirty="0" smtClean="0"/>
              <a:t>.</a:t>
            </a:r>
          </a:p>
          <a:p>
            <a:pPr lvl="2">
              <a:buFont typeface="Wingdings" panose="05000000000000000000" pitchFamily="2" charset="2"/>
              <a:buChar char="§"/>
            </a:pPr>
            <a:r>
              <a:rPr lang="en-US" sz="1800" dirty="0" smtClean="0"/>
              <a:t> </a:t>
            </a:r>
            <a:r>
              <a:rPr lang="en-US" sz="1800" dirty="0" err="1"/>
              <a:t>V</a:t>
            </a:r>
            <a:r>
              <a:rPr lang="en-US" sz="1800" dirty="0" err="1" smtClean="0"/>
              <a:t>edolizumab</a:t>
            </a:r>
            <a:r>
              <a:rPr lang="en-US" sz="1800" dirty="0" smtClean="0"/>
              <a:t> and </a:t>
            </a:r>
            <a:r>
              <a:rPr lang="en-US" sz="1800" dirty="0" err="1" smtClean="0"/>
              <a:t>Natalizumab</a:t>
            </a:r>
            <a:r>
              <a:rPr lang="en-US" sz="1800" dirty="0" smtClean="0"/>
              <a:t> </a:t>
            </a:r>
            <a:r>
              <a:rPr lang="en-US" sz="1800" dirty="0"/>
              <a:t> </a:t>
            </a:r>
          </a:p>
          <a:p>
            <a:pPr marL="0" indent="0">
              <a:buNone/>
            </a:pPr>
            <a:endParaRPr lang="en-US" sz="2800" dirty="0"/>
          </a:p>
        </p:txBody>
      </p:sp>
    </p:spTree>
    <p:extLst>
      <p:ext uri="{BB962C8B-B14F-4D97-AF65-F5344CB8AC3E}">
        <p14:creationId xmlns:p14="http://schemas.microsoft.com/office/powerpoint/2010/main" val="9637613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254" y="1971121"/>
            <a:ext cx="9692640" cy="1428929"/>
          </a:xfrm>
        </p:spPr>
        <p:txBody>
          <a:bodyPr/>
          <a:lstStyle/>
          <a:p>
            <a:r>
              <a:rPr lang="en-US" dirty="0"/>
              <a:t>INDUCTION OF </a:t>
            </a:r>
            <a:r>
              <a:rPr lang="en-US" dirty="0" smtClean="0"/>
              <a:t>REMISSION?</a:t>
            </a:r>
            <a:endParaRPr lang="en-US" dirty="0"/>
          </a:p>
        </p:txBody>
      </p:sp>
    </p:spTree>
    <p:extLst>
      <p:ext uri="{BB962C8B-B14F-4D97-AF65-F5344CB8AC3E}">
        <p14:creationId xmlns:p14="http://schemas.microsoft.com/office/powerpoint/2010/main" val="342829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673" y="263524"/>
            <a:ext cx="11582400" cy="1325563"/>
          </a:xfrm>
        </p:spPr>
        <p:txBody>
          <a:bodyPr>
            <a:noAutofit/>
          </a:bodyPr>
          <a:lstStyle/>
          <a:p>
            <a:r>
              <a:rPr lang="en-US" sz="3200" dirty="0"/>
              <a:t>T</a:t>
            </a:r>
            <a:r>
              <a:rPr lang="en-US" sz="3200" b="1" dirty="0" smtClean="0"/>
              <a:t>wo general approaches to the treatment of </a:t>
            </a:r>
            <a:r>
              <a:rPr lang="en-US" sz="3200" dirty="0" smtClean="0"/>
              <a:t>CD</a:t>
            </a:r>
            <a:r>
              <a:rPr lang="en-US" sz="3200" b="1" dirty="0" smtClean="0"/>
              <a:t/>
            </a:r>
            <a:br>
              <a:rPr lang="en-US" sz="3200" b="1" dirty="0" smtClean="0"/>
            </a:br>
            <a:endParaRPr lang="en-US" sz="3200" b="1" dirty="0"/>
          </a:p>
        </p:txBody>
      </p:sp>
      <p:sp>
        <p:nvSpPr>
          <p:cNvPr id="3" name="Content Placeholder 2"/>
          <p:cNvSpPr>
            <a:spLocks noGrp="1"/>
          </p:cNvSpPr>
          <p:nvPr>
            <p:ph idx="1"/>
          </p:nvPr>
        </p:nvSpPr>
        <p:spPr>
          <a:xfrm>
            <a:off x="311727" y="1662978"/>
            <a:ext cx="10515600" cy="4351338"/>
          </a:xfrm>
        </p:spPr>
        <p:txBody>
          <a:bodyPr>
            <a:normAutofit/>
          </a:bodyPr>
          <a:lstStyle/>
          <a:p>
            <a:r>
              <a:rPr lang="en-US" sz="2400" b="1" dirty="0" smtClean="0"/>
              <a:t>Step-up </a:t>
            </a:r>
            <a:r>
              <a:rPr lang="en-US" sz="2400" b="1" dirty="0"/>
              <a:t>therapy – </a:t>
            </a:r>
            <a:r>
              <a:rPr lang="en-US" sz="2400" dirty="0"/>
              <a:t>Step-up therapy typically starts with less potent medications that are often associated with fewer side effects. More potent and potentially more toxic medications are used only if the initial therapies are ineffective.</a:t>
            </a:r>
          </a:p>
          <a:p>
            <a:r>
              <a:rPr lang="en-US" sz="2400" b="1" dirty="0" smtClean="0"/>
              <a:t>Top-down </a:t>
            </a:r>
            <a:r>
              <a:rPr lang="en-US" sz="2400" b="1" dirty="0"/>
              <a:t>therapy – </a:t>
            </a:r>
            <a:r>
              <a:rPr lang="en-US" sz="2400" dirty="0"/>
              <a:t>Top-down therapy starts with more potent therapies, such as biologic therapy and/or </a:t>
            </a:r>
            <a:r>
              <a:rPr lang="en-US" sz="2400" dirty="0" err="1"/>
              <a:t>immunomodulator</a:t>
            </a:r>
            <a:r>
              <a:rPr lang="en-US" sz="2400" dirty="0"/>
              <a:t> therapy, relatively early in the course of the disease before patients become glucocorticoid dependent, and possibly even before they receive glucocorticoids</a:t>
            </a:r>
          </a:p>
        </p:txBody>
      </p:sp>
    </p:spTree>
    <p:extLst>
      <p:ext uri="{BB962C8B-B14F-4D97-AF65-F5344CB8AC3E}">
        <p14:creationId xmlns:p14="http://schemas.microsoft.com/office/powerpoint/2010/main" val="4860475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381" y="465593"/>
            <a:ext cx="9692640" cy="1428929"/>
          </a:xfrm>
        </p:spPr>
        <p:txBody>
          <a:bodyPr>
            <a:normAutofit fontScale="90000"/>
          </a:bodyPr>
          <a:lstStyle/>
          <a:p>
            <a:r>
              <a:rPr lang="en-US" dirty="0"/>
              <a:t>There are two general approaches to the treatment of Crohn disease:</a:t>
            </a:r>
            <a:br>
              <a:rPr lang="en-US" dirty="0"/>
            </a:br>
            <a:endParaRPr lang="en-US" dirty="0"/>
          </a:p>
        </p:txBody>
      </p:sp>
      <p:sp>
        <p:nvSpPr>
          <p:cNvPr id="3" name="Content Placeholder 2"/>
          <p:cNvSpPr>
            <a:spLocks noGrp="1"/>
          </p:cNvSpPr>
          <p:nvPr>
            <p:ph idx="1"/>
          </p:nvPr>
        </p:nvSpPr>
        <p:spPr>
          <a:xfrm>
            <a:off x="578381" y="1551709"/>
            <a:ext cx="10895492" cy="4396509"/>
          </a:xfrm>
        </p:spPr>
        <p:txBody>
          <a:bodyPr>
            <a:normAutofit lnSpcReduction="10000"/>
          </a:bodyPr>
          <a:lstStyle/>
          <a:p>
            <a:r>
              <a:rPr lang="en-US" sz="2400" dirty="0"/>
              <a:t>When treating patients with </a:t>
            </a:r>
            <a:r>
              <a:rPr lang="en-US" sz="2400" dirty="0">
                <a:solidFill>
                  <a:srgbClr val="FF0000"/>
                </a:solidFill>
              </a:rPr>
              <a:t>mild</a:t>
            </a:r>
            <a:r>
              <a:rPr lang="en-US" sz="2400" dirty="0"/>
              <a:t> Crohn disease who are low-risk, we favor </a:t>
            </a:r>
            <a:r>
              <a:rPr lang="en-US" sz="2400" dirty="0">
                <a:solidFill>
                  <a:srgbClr val="FF0000"/>
                </a:solidFill>
              </a:rPr>
              <a:t>step-up </a:t>
            </a:r>
            <a:r>
              <a:rPr lang="en-US" sz="2400" dirty="0" smtClean="0">
                <a:solidFill>
                  <a:srgbClr val="FF0000"/>
                </a:solidFill>
              </a:rPr>
              <a:t>therapy</a:t>
            </a:r>
          </a:p>
          <a:p>
            <a:r>
              <a:rPr lang="en-US" sz="2400" dirty="0"/>
              <a:t>In </a:t>
            </a:r>
            <a:r>
              <a:rPr lang="en-US" sz="2400" dirty="0">
                <a:solidFill>
                  <a:schemeClr val="tx1"/>
                </a:solidFill>
              </a:rPr>
              <a:t>contrast, high-risk patients </a:t>
            </a:r>
            <a:r>
              <a:rPr lang="en-US" sz="2400" dirty="0"/>
              <a:t>with </a:t>
            </a:r>
            <a:r>
              <a:rPr lang="en-US" sz="2400" dirty="0">
                <a:solidFill>
                  <a:srgbClr val="FF0000"/>
                </a:solidFill>
              </a:rPr>
              <a:t>moderate to severe </a:t>
            </a:r>
            <a:r>
              <a:rPr lang="en-US" sz="2400" dirty="0"/>
              <a:t>Crohn disease should be initiated on biologic or </a:t>
            </a:r>
            <a:r>
              <a:rPr lang="en-US" sz="2400" dirty="0" err="1"/>
              <a:t>immunomodulator</a:t>
            </a:r>
            <a:r>
              <a:rPr lang="en-US" sz="2400" dirty="0"/>
              <a:t> therapy in a </a:t>
            </a:r>
            <a:r>
              <a:rPr lang="en-US" sz="2400" dirty="0">
                <a:solidFill>
                  <a:srgbClr val="FF0000"/>
                </a:solidFill>
              </a:rPr>
              <a:t>top-down </a:t>
            </a:r>
            <a:r>
              <a:rPr lang="en-US" sz="2400" dirty="0" smtClean="0">
                <a:solidFill>
                  <a:srgbClr val="FF0000"/>
                </a:solidFill>
              </a:rPr>
              <a:t>approach</a:t>
            </a:r>
          </a:p>
          <a:p>
            <a:r>
              <a:rPr lang="en-US" sz="2400" dirty="0"/>
              <a:t>In </a:t>
            </a:r>
            <a:r>
              <a:rPr lang="en-US" sz="2400" dirty="0" smtClean="0"/>
              <a:t>addition</a:t>
            </a:r>
            <a:r>
              <a:rPr lang="en-US" sz="2400" dirty="0"/>
              <a:t>:</a:t>
            </a:r>
            <a:endParaRPr lang="en-US" sz="2400" dirty="0" smtClean="0"/>
          </a:p>
          <a:p>
            <a:pPr lvl="1"/>
            <a:r>
              <a:rPr lang="en-US" sz="2000" dirty="0" smtClean="0"/>
              <a:t>cost </a:t>
            </a:r>
            <a:r>
              <a:rPr lang="en-US" sz="2000" dirty="0"/>
              <a:t>of </a:t>
            </a:r>
            <a:r>
              <a:rPr lang="en-US" sz="2000" dirty="0" smtClean="0"/>
              <a:t>therapy</a:t>
            </a:r>
          </a:p>
          <a:p>
            <a:pPr lvl="1"/>
            <a:r>
              <a:rPr lang="en-US" sz="2000" dirty="0" smtClean="0"/>
              <a:t>patient compliance</a:t>
            </a:r>
          </a:p>
          <a:p>
            <a:pPr lvl="1"/>
            <a:r>
              <a:rPr lang="en-US" sz="2000" dirty="0" smtClean="0"/>
              <a:t>individual </a:t>
            </a:r>
            <a:r>
              <a:rPr lang="en-US" sz="2000" dirty="0"/>
              <a:t>susceptibility to drug </a:t>
            </a:r>
            <a:r>
              <a:rPr lang="en-US" sz="2000" dirty="0" smtClean="0"/>
              <a:t>toxicity</a:t>
            </a:r>
          </a:p>
          <a:p>
            <a:pPr lvl="1"/>
            <a:r>
              <a:rPr lang="en-US" sz="2000" dirty="0" smtClean="0"/>
              <a:t>patient </a:t>
            </a:r>
            <a:r>
              <a:rPr lang="en-US" sz="2000" dirty="0"/>
              <a:t>preferences </a:t>
            </a:r>
            <a:endParaRPr lang="en-US" sz="2000" dirty="0" smtClean="0"/>
          </a:p>
          <a:p>
            <a:pPr marL="0" indent="0">
              <a:buNone/>
            </a:pPr>
            <a:r>
              <a:rPr lang="en-US" sz="2400" dirty="0" smtClean="0"/>
              <a:t>    are </a:t>
            </a:r>
            <a:r>
              <a:rPr lang="en-US" sz="2400" dirty="0"/>
              <a:t>equally relevant factors for making patient-specific decisions.</a:t>
            </a:r>
          </a:p>
          <a:p>
            <a:endParaRPr lang="en-US" dirty="0"/>
          </a:p>
        </p:txBody>
      </p:sp>
    </p:spTree>
    <p:extLst>
      <p:ext uri="{BB962C8B-B14F-4D97-AF65-F5344CB8AC3E}">
        <p14:creationId xmlns:p14="http://schemas.microsoft.com/office/powerpoint/2010/main" val="38449208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963" y="253157"/>
            <a:ext cx="9692640" cy="1428929"/>
          </a:xfrm>
        </p:spPr>
        <p:txBody>
          <a:bodyPr/>
          <a:lstStyle/>
          <a:p>
            <a:r>
              <a:rPr lang="en-US" b="1" dirty="0"/>
              <a:t>INDUCTION OF REMISSION</a:t>
            </a:r>
            <a:r>
              <a:rPr lang="en-US" dirty="0"/>
              <a:t/>
            </a:r>
            <a:br>
              <a:rPr lang="en-US" dirty="0"/>
            </a:br>
            <a:r>
              <a:rPr lang="en-US" dirty="0" smtClean="0"/>
              <a:t>for mild </a:t>
            </a:r>
            <a:r>
              <a:rPr lang="en-US" dirty="0"/>
              <a:t>Crohn disease</a:t>
            </a:r>
          </a:p>
        </p:txBody>
      </p:sp>
      <p:sp>
        <p:nvSpPr>
          <p:cNvPr id="3" name="Content Placeholder 2"/>
          <p:cNvSpPr>
            <a:spLocks noGrp="1"/>
          </p:cNvSpPr>
          <p:nvPr>
            <p:ph idx="1"/>
          </p:nvPr>
        </p:nvSpPr>
        <p:spPr/>
        <p:txBody>
          <a:bodyPr>
            <a:normAutofit/>
          </a:bodyPr>
          <a:lstStyle/>
          <a:p>
            <a:r>
              <a:rPr lang="en-US" sz="2400" u="sng" dirty="0"/>
              <a:t>Outpatient</a:t>
            </a:r>
            <a:r>
              <a:rPr lang="en-US" sz="2400" dirty="0"/>
              <a:t> therapy with </a:t>
            </a:r>
            <a:r>
              <a:rPr lang="en-US" sz="2400" u="sng" dirty="0"/>
              <a:t>oral medications </a:t>
            </a:r>
            <a:r>
              <a:rPr lang="en-US" sz="2400" dirty="0"/>
              <a:t>is appropriate </a:t>
            </a:r>
            <a:endParaRPr lang="en-US" sz="2400" dirty="0" smtClean="0"/>
          </a:p>
          <a:p>
            <a:r>
              <a:rPr lang="en-US" sz="2400" dirty="0"/>
              <a:t>C</a:t>
            </a:r>
            <a:r>
              <a:rPr lang="en-US" sz="2400" dirty="0" smtClean="0"/>
              <a:t>hoice </a:t>
            </a:r>
            <a:r>
              <a:rPr lang="en-US" sz="2400" dirty="0"/>
              <a:t>of treatment will in part depend upon the </a:t>
            </a:r>
            <a:r>
              <a:rPr lang="en-US" sz="2400" u="sng" dirty="0"/>
              <a:t>distribution of disease</a:t>
            </a:r>
            <a:r>
              <a:rPr lang="en-US" sz="2400" dirty="0"/>
              <a:t>.</a:t>
            </a:r>
          </a:p>
          <a:p>
            <a:r>
              <a:rPr lang="en-US" sz="2400" b="1" dirty="0"/>
              <a:t>Treatment goals</a:t>
            </a:r>
            <a:r>
              <a:rPr lang="en-US" sz="2400" dirty="0"/>
              <a:t> — The treatment goal for patients with Crohn disease is to achieve remission (</a:t>
            </a:r>
            <a:r>
              <a:rPr lang="en-US" sz="2400" dirty="0">
                <a:solidFill>
                  <a:schemeClr val="accent2"/>
                </a:solidFill>
              </a:rPr>
              <a:t>endoscopic, histologic, and clinical remission</a:t>
            </a:r>
            <a:r>
              <a:rPr lang="en-US" sz="2400" dirty="0"/>
              <a:t>) by demonstrating complete mucosal healing.</a:t>
            </a:r>
          </a:p>
          <a:p>
            <a:endParaRPr lang="en-US" sz="2400" dirty="0"/>
          </a:p>
        </p:txBody>
      </p:sp>
    </p:spTree>
    <p:extLst>
      <p:ext uri="{BB962C8B-B14F-4D97-AF65-F5344CB8AC3E}">
        <p14:creationId xmlns:p14="http://schemas.microsoft.com/office/powerpoint/2010/main" val="2021065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678029"/>
            <a:ext cx="9692640" cy="1428929"/>
          </a:xfrm>
        </p:spPr>
        <p:txBody>
          <a:bodyPr/>
          <a:lstStyle/>
          <a:p>
            <a:r>
              <a:rPr lang="en-US" dirty="0"/>
              <a:t>Epidemiology of IBD in Iran</a:t>
            </a:r>
            <a:br>
              <a:rPr lang="en-US" dirty="0"/>
            </a:br>
            <a:endParaRPr lang="en-US" dirty="0"/>
          </a:p>
        </p:txBody>
      </p:sp>
      <p:sp>
        <p:nvSpPr>
          <p:cNvPr id="3" name="Content Placeholder 2"/>
          <p:cNvSpPr>
            <a:spLocks noGrp="1"/>
          </p:cNvSpPr>
          <p:nvPr>
            <p:ph idx="1"/>
          </p:nvPr>
        </p:nvSpPr>
        <p:spPr>
          <a:xfrm>
            <a:off x="1286071" y="2106958"/>
            <a:ext cx="8595360" cy="4351337"/>
          </a:xfrm>
        </p:spPr>
        <p:txBody>
          <a:bodyPr/>
          <a:lstStyle/>
          <a:p>
            <a:pPr>
              <a:buFont typeface="Wingdings" panose="05000000000000000000" pitchFamily="2" charset="2"/>
              <a:buChar char="§"/>
            </a:pPr>
            <a:r>
              <a:rPr lang="en-US" sz="3600" dirty="0" smtClean="0"/>
              <a:t>Incidence?</a:t>
            </a:r>
          </a:p>
          <a:p>
            <a:pPr>
              <a:buFont typeface="Wingdings" panose="05000000000000000000" pitchFamily="2" charset="2"/>
              <a:buChar char="§"/>
            </a:pPr>
            <a:r>
              <a:rPr lang="en-US" sz="3600" dirty="0" smtClean="0"/>
              <a:t>Prevalence?</a:t>
            </a:r>
            <a:endParaRPr lang="en-US" sz="3600" dirty="0"/>
          </a:p>
          <a:p>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3719201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lide31"/>
          <p:cNvPicPr>
            <a:picLocks noGrp="1" noChangeAspect="1" noChangeArrowheads="1"/>
          </p:cNvPicPr>
          <p:nvPr>
            <p:ph idx="1"/>
          </p:nvPr>
        </p:nvPicPr>
        <p:blipFill>
          <a:blip r:embed="rId2">
            <a:lum bright="18000"/>
            <a:extLst>
              <a:ext uri="{28A0092B-C50C-407E-A947-70E740481C1C}">
                <a14:useLocalDpi xmlns:a14="http://schemas.microsoft.com/office/drawing/2010/main" val="0"/>
              </a:ext>
            </a:extLst>
          </a:blip>
          <a:srcRect/>
          <a:stretch>
            <a:fillRect/>
          </a:stretch>
        </p:blipFill>
        <p:spPr bwMode="invGray">
          <a:xfrm>
            <a:off x="423951" y="363993"/>
            <a:ext cx="10334264" cy="6009098"/>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0337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964" y="200422"/>
            <a:ext cx="9970654" cy="1428929"/>
          </a:xfrm>
        </p:spPr>
        <p:txBody>
          <a:bodyPr/>
          <a:lstStyle/>
          <a:p>
            <a:r>
              <a:rPr lang="en-US" b="1" dirty="0"/>
              <a:t>Ileum and/or proximal colon involvement</a:t>
            </a:r>
            <a:r>
              <a:rPr lang="en-US" dirty="0"/>
              <a:t> </a:t>
            </a:r>
          </a:p>
        </p:txBody>
      </p:sp>
      <p:sp>
        <p:nvSpPr>
          <p:cNvPr id="3" name="Content Placeholder 2"/>
          <p:cNvSpPr>
            <a:spLocks noGrp="1"/>
          </p:cNvSpPr>
          <p:nvPr>
            <p:ph idx="1"/>
          </p:nvPr>
        </p:nvSpPr>
        <p:spPr>
          <a:xfrm>
            <a:off x="447963" y="1825625"/>
            <a:ext cx="10515600" cy="4778376"/>
          </a:xfrm>
        </p:spPr>
        <p:txBody>
          <a:bodyPr>
            <a:normAutofit/>
          </a:bodyPr>
          <a:lstStyle/>
          <a:p>
            <a:r>
              <a:rPr lang="en-US" sz="2400" dirty="0"/>
              <a:t>E</a:t>
            </a:r>
            <a:r>
              <a:rPr lang="en-US" sz="2400" dirty="0" smtClean="0"/>
              <a:t>nteric-coated </a:t>
            </a:r>
            <a:r>
              <a:rPr lang="en-US" sz="2400" u="sng" dirty="0" smtClean="0">
                <a:hlinkClick r:id="rId2"/>
              </a:rPr>
              <a:t>budesonide</a:t>
            </a:r>
            <a:r>
              <a:rPr lang="en-US" sz="2400" dirty="0" smtClean="0"/>
              <a:t> is the </a:t>
            </a:r>
            <a:r>
              <a:rPr lang="en-US" sz="2400" dirty="0" smtClean="0">
                <a:solidFill>
                  <a:schemeClr val="accent1"/>
                </a:solidFill>
              </a:rPr>
              <a:t>first line </a:t>
            </a:r>
            <a:r>
              <a:rPr lang="en-US" sz="2400" dirty="0" smtClean="0"/>
              <a:t>treatment </a:t>
            </a:r>
          </a:p>
          <a:p>
            <a:pPr lvl="1"/>
            <a:r>
              <a:rPr lang="en-US" sz="2200" u="sng" dirty="0" smtClean="0">
                <a:hlinkClick r:id="rId2"/>
              </a:rPr>
              <a:t>Budesonide</a:t>
            </a:r>
            <a:r>
              <a:rPr lang="en-US" sz="2200" dirty="0" smtClean="0"/>
              <a:t> is started at 9 mg per day for at least </a:t>
            </a:r>
            <a:r>
              <a:rPr lang="en-US" sz="2200" dirty="0"/>
              <a:t>4</a:t>
            </a:r>
            <a:r>
              <a:rPr lang="en-US" sz="2200" dirty="0" smtClean="0"/>
              <a:t> weeks, but not more than </a:t>
            </a:r>
            <a:r>
              <a:rPr lang="en-US" sz="2200" dirty="0"/>
              <a:t>8</a:t>
            </a:r>
            <a:r>
              <a:rPr lang="en-US" sz="2200" dirty="0" smtClean="0"/>
              <a:t> weeks. </a:t>
            </a:r>
          </a:p>
          <a:p>
            <a:pPr lvl="1"/>
            <a:r>
              <a:rPr lang="en-US" sz="2200" dirty="0" smtClean="0"/>
              <a:t>Budesonide is then tapered by 3 mg increments every 2-4 weeks for a total of 8-12 weeks of therapy.</a:t>
            </a:r>
          </a:p>
          <a:p>
            <a:pPr lvl="1"/>
            <a:r>
              <a:rPr lang="en-US" sz="2200" dirty="0" smtClean="0"/>
              <a:t> We do not recommend using budesonide for longer than 12 weeks per course</a:t>
            </a:r>
          </a:p>
          <a:p>
            <a:r>
              <a:rPr lang="en-US" sz="2400" dirty="0" smtClean="0"/>
              <a:t>In patients who </a:t>
            </a:r>
            <a:r>
              <a:rPr lang="en-US" sz="2400" u="sng" dirty="0" smtClean="0"/>
              <a:t>cannot successfully taper</a:t>
            </a:r>
            <a:r>
              <a:rPr lang="en-US" sz="2400" dirty="0" smtClean="0"/>
              <a:t> </a:t>
            </a:r>
            <a:r>
              <a:rPr lang="en-US" sz="2400" u="sng" dirty="0" smtClean="0">
                <a:hlinkClick r:id="rId2"/>
              </a:rPr>
              <a:t>budesonide</a:t>
            </a:r>
            <a:r>
              <a:rPr lang="en-US" sz="2400" dirty="0" smtClean="0"/>
              <a:t> by 3-6 months, treatment escalation with either a </a:t>
            </a:r>
            <a:r>
              <a:rPr lang="en-US" sz="2400" u="sng" dirty="0" err="1" smtClean="0"/>
              <a:t>thiopurine</a:t>
            </a:r>
            <a:r>
              <a:rPr lang="en-US" sz="2400" u="sng" dirty="0" smtClean="0"/>
              <a:t> or biologic </a:t>
            </a:r>
            <a:r>
              <a:rPr lang="en-US" sz="2400" dirty="0" smtClean="0"/>
              <a:t>is indicated</a:t>
            </a:r>
          </a:p>
          <a:p>
            <a:pPr marL="0" indent="0">
              <a:buNone/>
            </a:pP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7210" y="247081"/>
            <a:ext cx="2231011" cy="1211598"/>
          </a:xfrm>
          <a:prstGeom prst="rect">
            <a:avLst/>
          </a:prstGeom>
        </p:spPr>
      </p:pic>
    </p:spTree>
    <p:extLst>
      <p:ext uri="{BB962C8B-B14F-4D97-AF65-F5344CB8AC3E}">
        <p14:creationId xmlns:p14="http://schemas.microsoft.com/office/powerpoint/2010/main" val="18569466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42" name="Picture 126" descr="Dia-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9816" y="4725144"/>
            <a:ext cx="47244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343" name="Picture 127"/>
          <p:cNvPicPr>
            <a:picLocks noChangeAspect="1" noChangeArrowheads="1"/>
          </p:cNvPicPr>
          <p:nvPr/>
        </p:nvPicPr>
        <p:blipFill>
          <a:blip r:embed="rId4">
            <a:extLst>
              <a:ext uri="{28A0092B-C50C-407E-A947-70E740481C1C}">
                <a14:useLocalDpi xmlns:a14="http://schemas.microsoft.com/office/drawing/2010/main" val="0"/>
              </a:ext>
            </a:extLst>
          </a:blip>
          <a:srcRect b="3847"/>
          <a:stretch>
            <a:fillRect/>
          </a:stretch>
        </p:blipFill>
        <p:spPr bwMode="auto">
          <a:xfrm>
            <a:off x="4816476" y="2590800"/>
            <a:ext cx="1363663" cy="1905000"/>
          </a:xfrm>
          <a:prstGeom prst="rect">
            <a:avLst/>
          </a:prstGeom>
          <a:noFill/>
          <a:extLst>
            <a:ext uri="{909E8E84-426E-40DD-AFC4-6F175D3DCCD1}">
              <a14:hiddenFill xmlns:a14="http://schemas.microsoft.com/office/drawing/2010/main">
                <a:solidFill>
                  <a:schemeClr val="bg1"/>
                </a:solidFill>
              </a14:hiddenFill>
            </a:ext>
          </a:extLst>
        </p:spPr>
      </p:pic>
      <p:pic>
        <p:nvPicPr>
          <p:cNvPr id="9344" name="Picture 128"/>
          <p:cNvPicPr>
            <a:picLocks noChangeAspect="1" noChangeArrowheads="1"/>
          </p:cNvPicPr>
          <p:nvPr/>
        </p:nvPicPr>
        <p:blipFill>
          <a:blip r:embed="rId5">
            <a:extLst>
              <a:ext uri="{28A0092B-C50C-407E-A947-70E740481C1C}">
                <a14:useLocalDpi xmlns:a14="http://schemas.microsoft.com/office/drawing/2010/main" val="0"/>
              </a:ext>
            </a:extLst>
          </a:blip>
          <a:srcRect b="3847"/>
          <a:stretch>
            <a:fillRect/>
          </a:stretch>
        </p:blipFill>
        <p:spPr bwMode="auto">
          <a:xfrm>
            <a:off x="7440614" y="2590800"/>
            <a:ext cx="1360487" cy="1905000"/>
          </a:xfrm>
          <a:prstGeom prst="rect">
            <a:avLst/>
          </a:prstGeom>
          <a:noFill/>
          <a:extLst>
            <a:ext uri="{909E8E84-426E-40DD-AFC4-6F175D3DCCD1}">
              <a14:hiddenFill xmlns:a14="http://schemas.microsoft.com/office/drawing/2010/main">
                <a:solidFill>
                  <a:srgbClr val="FFFFFF"/>
                </a:solidFill>
              </a14:hiddenFill>
            </a:ext>
          </a:extLst>
        </p:spPr>
      </p:pic>
      <p:sp>
        <p:nvSpPr>
          <p:cNvPr id="9316" name="Text Box 100"/>
          <p:cNvSpPr txBox="1">
            <a:spLocks noChangeArrowheads="1"/>
          </p:cNvSpPr>
          <p:nvPr/>
        </p:nvSpPr>
        <p:spPr bwMode="auto">
          <a:xfrm>
            <a:off x="1608139" y="1427906"/>
            <a:ext cx="9144000"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tabLst>
                <a:tab pos="2957513" algn="l"/>
                <a:tab pos="5526088" algn="l"/>
              </a:tabLst>
              <a:defRPr sz="2400">
                <a:solidFill>
                  <a:schemeClr val="tx1"/>
                </a:solidFill>
                <a:latin typeface="Arial" panose="020B0604020202020204" pitchFamily="34" charset="0"/>
              </a:defRPr>
            </a:lvl1pPr>
            <a:lvl2pPr algn="l">
              <a:tabLst>
                <a:tab pos="2957513" algn="l"/>
                <a:tab pos="5526088" algn="l"/>
              </a:tabLst>
              <a:defRPr sz="2400">
                <a:solidFill>
                  <a:schemeClr val="tx1"/>
                </a:solidFill>
                <a:latin typeface="Arial" panose="020B0604020202020204" pitchFamily="34" charset="0"/>
              </a:defRPr>
            </a:lvl2pPr>
            <a:lvl3pPr algn="l">
              <a:tabLst>
                <a:tab pos="2957513" algn="l"/>
                <a:tab pos="5526088" algn="l"/>
              </a:tabLst>
              <a:defRPr sz="2400">
                <a:solidFill>
                  <a:schemeClr val="tx1"/>
                </a:solidFill>
                <a:latin typeface="Arial" panose="020B0604020202020204" pitchFamily="34" charset="0"/>
              </a:defRPr>
            </a:lvl3pPr>
            <a:lvl4pPr algn="l">
              <a:tabLst>
                <a:tab pos="2957513" algn="l"/>
                <a:tab pos="5526088" algn="l"/>
              </a:tabLst>
              <a:defRPr sz="2400">
                <a:solidFill>
                  <a:schemeClr val="tx1"/>
                </a:solidFill>
                <a:latin typeface="Arial" panose="020B0604020202020204" pitchFamily="34" charset="0"/>
              </a:defRPr>
            </a:lvl4pPr>
            <a:lvl5pPr algn="l">
              <a:tabLst>
                <a:tab pos="2957513" algn="l"/>
                <a:tab pos="5526088" algn="l"/>
              </a:tabLst>
              <a:defRPr sz="2400">
                <a:solidFill>
                  <a:schemeClr val="tx1"/>
                </a:solidFill>
                <a:latin typeface="Arial" panose="020B0604020202020204" pitchFamily="34" charset="0"/>
              </a:defRPr>
            </a:lvl5pPr>
            <a:lvl6pPr eaLnBrk="0" fontAlgn="base" hangingPunct="0">
              <a:spcBef>
                <a:spcPct val="0"/>
              </a:spcBef>
              <a:spcAft>
                <a:spcPct val="0"/>
              </a:spcAft>
              <a:tabLst>
                <a:tab pos="2957513" algn="l"/>
                <a:tab pos="5526088" algn="l"/>
              </a:tabLst>
              <a:defRPr sz="2400">
                <a:solidFill>
                  <a:schemeClr val="tx1"/>
                </a:solidFill>
                <a:latin typeface="Arial" panose="020B0604020202020204" pitchFamily="34" charset="0"/>
              </a:defRPr>
            </a:lvl6pPr>
            <a:lvl7pPr eaLnBrk="0" fontAlgn="base" hangingPunct="0">
              <a:spcBef>
                <a:spcPct val="0"/>
              </a:spcBef>
              <a:spcAft>
                <a:spcPct val="0"/>
              </a:spcAft>
              <a:tabLst>
                <a:tab pos="2957513" algn="l"/>
                <a:tab pos="5526088" algn="l"/>
              </a:tabLst>
              <a:defRPr sz="2400">
                <a:solidFill>
                  <a:schemeClr val="tx1"/>
                </a:solidFill>
                <a:latin typeface="Arial" panose="020B0604020202020204" pitchFamily="34" charset="0"/>
              </a:defRPr>
            </a:lvl7pPr>
            <a:lvl8pPr eaLnBrk="0" fontAlgn="base" hangingPunct="0">
              <a:spcBef>
                <a:spcPct val="0"/>
              </a:spcBef>
              <a:spcAft>
                <a:spcPct val="0"/>
              </a:spcAft>
              <a:tabLst>
                <a:tab pos="2957513" algn="l"/>
                <a:tab pos="5526088" algn="l"/>
              </a:tabLst>
              <a:defRPr sz="2400">
                <a:solidFill>
                  <a:schemeClr val="tx1"/>
                </a:solidFill>
                <a:latin typeface="Arial" panose="020B0604020202020204" pitchFamily="34" charset="0"/>
              </a:defRPr>
            </a:lvl8pPr>
            <a:lvl9pPr eaLnBrk="0" fontAlgn="base" hangingPunct="0">
              <a:spcBef>
                <a:spcPct val="0"/>
              </a:spcBef>
              <a:spcAft>
                <a:spcPct val="0"/>
              </a:spcAft>
              <a:tabLst>
                <a:tab pos="2957513" algn="l"/>
                <a:tab pos="5526088" algn="l"/>
              </a:tabLst>
              <a:defRPr sz="2400">
                <a:solidFill>
                  <a:schemeClr val="tx1"/>
                </a:solidFill>
                <a:latin typeface="Arial" panose="020B0604020202020204" pitchFamily="34" charset="0"/>
              </a:defRPr>
            </a:lvl9pPr>
          </a:lstStyle>
          <a:p>
            <a:r>
              <a:rPr lang="de-DE" altLang="en-US" sz="1800" dirty="0"/>
              <a:t>	      </a:t>
            </a:r>
            <a:r>
              <a:rPr lang="de-DE" altLang="en-US" sz="1800" dirty="0">
                <a:solidFill>
                  <a:schemeClr val="bg1"/>
                </a:solidFill>
              </a:rPr>
              <a:t>Systemic                Local glucocorticoid</a:t>
            </a:r>
          </a:p>
          <a:p>
            <a:r>
              <a:rPr lang="de-DE" altLang="en-US" sz="1800" dirty="0">
                <a:solidFill>
                  <a:schemeClr val="bg1"/>
                </a:solidFill>
              </a:rPr>
              <a:t>	</a:t>
            </a:r>
            <a:r>
              <a:rPr lang="de-DE" altLang="en-US" sz="1800" dirty="0"/>
              <a:t> glucocorticoid 	   treatment with </a:t>
            </a:r>
          </a:p>
          <a:p>
            <a:r>
              <a:rPr lang="de-DE" altLang="en-US" sz="1800" dirty="0"/>
              <a:t>	      treatment	     budesonide</a:t>
            </a:r>
          </a:p>
          <a:p>
            <a:endParaRPr lang="de-DE" altLang="en-US" sz="1800" dirty="0"/>
          </a:p>
          <a:p>
            <a:r>
              <a:rPr lang="de-DE" altLang="en-US" sz="1800" dirty="0"/>
              <a:t>                 Distribution</a:t>
            </a:r>
          </a:p>
          <a:p>
            <a:r>
              <a:rPr lang="de-DE" altLang="en-US" sz="1800" dirty="0"/>
              <a:t>                 of active agent</a:t>
            </a:r>
          </a:p>
          <a:p>
            <a:endParaRPr lang="de-DE" altLang="en-US" sz="1800" dirty="0"/>
          </a:p>
          <a:p>
            <a:endParaRPr lang="de-DE" altLang="en-US" sz="1800" dirty="0"/>
          </a:p>
          <a:p>
            <a:endParaRPr lang="de-DE" altLang="en-US" sz="1800" dirty="0"/>
          </a:p>
          <a:p>
            <a:endParaRPr lang="de-DE" altLang="en-US" sz="1800" dirty="0"/>
          </a:p>
          <a:p>
            <a:endParaRPr lang="de-DE" altLang="en-US" sz="1800" dirty="0"/>
          </a:p>
          <a:p>
            <a:endParaRPr lang="de-DE" altLang="en-US" sz="1800" dirty="0"/>
          </a:p>
          <a:p>
            <a:endParaRPr lang="de-DE" altLang="en-US" sz="1800" dirty="0"/>
          </a:p>
          <a:p>
            <a:r>
              <a:rPr lang="de-DE" altLang="en-US" sz="1800" dirty="0"/>
              <a:t>                 First pass</a:t>
            </a:r>
          </a:p>
          <a:p>
            <a:r>
              <a:rPr lang="de-DE" altLang="en-US" sz="1800" dirty="0"/>
              <a:t>                 effect	    </a:t>
            </a:r>
            <a:r>
              <a:rPr lang="de-DE" altLang="en-US" sz="1800" dirty="0">
                <a:solidFill>
                  <a:srgbClr val="FFFF00"/>
                </a:solidFill>
              </a:rPr>
              <a:t>   </a:t>
            </a:r>
            <a:r>
              <a:rPr lang="de-DE" altLang="en-US" sz="1800" dirty="0"/>
              <a:t>ca. 20%                            ca. 90%</a:t>
            </a:r>
          </a:p>
        </p:txBody>
      </p:sp>
      <p:sp>
        <p:nvSpPr>
          <p:cNvPr id="9306" name="Rectangle 90">
            <a:hlinkClick r:id="" action="ppaction://noaction"/>
          </p:cNvPr>
          <p:cNvSpPr>
            <a:spLocks noChangeArrowheads="1"/>
          </p:cNvSpPr>
          <p:nvPr/>
        </p:nvSpPr>
        <p:spPr bwMode="auto">
          <a:xfrm>
            <a:off x="1524000" y="6178034"/>
            <a:ext cx="990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9308" name="Text Box 92"/>
          <p:cNvSpPr txBox="1">
            <a:spLocks noChangeArrowheads="1"/>
          </p:cNvSpPr>
          <p:nvPr/>
        </p:nvSpPr>
        <p:spPr bwMode="auto">
          <a:xfrm>
            <a:off x="452582" y="321688"/>
            <a:ext cx="9836727" cy="501676"/>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lnSpc>
                <a:spcPct val="95000"/>
              </a:lnSpc>
            </a:pPr>
            <a:r>
              <a:rPr lang="de-DE" altLang="en-US" sz="2800" b="1" dirty="0">
                <a:solidFill>
                  <a:schemeClr val="accent1">
                    <a:lumMod val="75000"/>
                  </a:schemeClr>
                </a:solidFill>
              </a:rPr>
              <a:t>Systemic glucocorticoids </a:t>
            </a:r>
            <a:r>
              <a:rPr lang="de-DE" altLang="en-US" sz="2800" b="1" dirty="0" smtClean="0">
                <a:solidFill>
                  <a:schemeClr val="accent1">
                    <a:lumMod val="75000"/>
                  </a:schemeClr>
                </a:solidFill>
              </a:rPr>
              <a:t>vs</a:t>
            </a:r>
            <a:r>
              <a:rPr lang="de-DE" altLang="en-US" sz="2800" b="1" dirty="0">
                <a:solidFill>
                  <a:schemeClr val="accent1">
                    <a:lumMod val="75000"/>
                  </a:schemeClr>
                </a:solidFill>
              </a:rPr>
              <a:t>. </a:t>
            </a:r>
            <a:r>
              <a:rPr lang="de-DE" altLang="en-US" sz="2800" b="1" dirty="0" smtClean="0">
                <a:solidFill>
                  <a:schemeClr val="accent1">
                    <a:lumMod val="75000"/>
                  </a:schemeClr>
                </a:solidFill>
              </a:rPr>
              <a:t>budesonide</a:t>
            </a:r>
            <a:endParaRPr lang="de-DE" altLang="en-US" sz="2800" b="1" dirty="0">
              <a:solidFill>
                <a:schemeClr val="accent1">
                  <a:lumMod val="75000"/>
                </a:schemeClr>
              </a:solidFill>
            </a:endParaRPr>
          </a:p>
        </p:txBody>
      </p:sp>
      <p:pic>
        <p:nvPicPr>
          <p:cNvPr id="12" name="Picture 25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656" y="2455332"/>
            <a:ext cx="1742644" cy="3123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016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45945940"/>
              </p:ext>
            </p:extLst>
          </p:nvPr>
        </p:nvGraphicFramePr>
        <p:xfrm>
          <a:off x="0" y="1"/>
          <a:ext cx="12192000" cy="6864759"/>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168164674"/>
                    </a:ext>
                  </a:extLst>
                </a:gridCol>
                <a:gridCol w="2032000">
                  <a:extLst>
                    <a:ext uri="{9D8B030D-6E8A-4147-A177-3AD203B41FA5}">
                      <a16:colId xmlns:a16="http://schemas.microsoft.com/office/drawing/2014/main" val="1854749323"/>
                    </a:ext>
                  </a:extLst>
                </a:gridCol>
                <a:gridCol w="2517080">
                  <a:extLst>
                    <a:ext uri="{9D8B030D-6E8A-4147-A177-3AD203B41FA5}">
                      <a16:colId xmlns:a16="http://schemas.microsoft.com/office/drawing/2014/main" val="1552592849"/>
                    </a:ext>
                  </a:extLst>
                </a:gridCol>
                <a:gridCol w="1380226">
                  <a:extLst>
                    <a:ext uri="{9D8B030D-6E8A-4147-A177-3AD203B41FA5}">
                      <a16:colId xmlns:a16="http://schemas.microsoft.com/office/drawing/2014/main" val="2065335659"/>
                    </a:ext>
                  </a:extLst>
                </a:gridCol>
                <a:gridCol w="2198694">
                  <a:extLst>
                    <a:ext uri="{9D8B030D-6E8A-4147-A177-3AD203B41FA5}">
                      <a16:colId xmlns:a16="http://schemas.microsoft.com/office/drawing/2014/main" val="3084668440"/>
                    </a:ext>
                  </a:extLst>
                </a:gridCol>
                <a:gridCol w="2032000">
                  <a:extLst>
                    <a:ext uri="{9D8B030D-6E8A-4147-A177-3AD203B41FA5}">
                      <a16:colId xmlns:a16="http://schemas.microsoft.com/office/drawing/2014/main" val="2449828781"/>
                    </a:ext>
                  </a:extLst>
                </a:gridCol>
              </a:tblGrid>
              <a:tr h="517235">
                <a:tc>
                  <a:txBody>
                    <a:bodyPr/>
                    <a:lstStyle/>
                    <a:p>
                      <a:pPr marL="0" marR="0" algn="ctr">
                        <a:lnSpc>
                          <a:spcPts val="1800"/>
                        </a:lnSpc>
                        <a:spcBef>
                          <a:spcPts val="0"/>
                        </a:spcBef>
                        <a:spcAft>
                          <a:spcPts val="0"/>
                        </a:spcAft>
                      </a:pPr>
                      <a:r>
                        <a:rPr lang="en-US" sz="1800" dirty="0">
                          <a:effectLst/>
                        </a:rPr>
                        <a:t>Brand names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47748" marB="28649" anchor="ctr"/>
                </a:tc>
                <a:tc>
                  <a:txBody>
                    <a:bodyPr/>
                    <a:lstStyle/>
                    <a:p>
                      <a:pPr marL="0" marR="0" algn="ctr">
                        <a:lnSpc>
                          <a:spcPts val="1800"/>
                        </a:lnSpc>
                        <a:spcBef>
                          <a:spcPts val="0"/>
                        </a:spcBef>
                        <a:spcAft>
                          <a:spcPts val="0"/>
                        </a:spcAft>
                      </a:pPr>
                      <a:r>
                        <a:rPr lang="en-US" sz="1800" dirty="0">
                          <a:effectLst/>
                        </a:rPr>
                        <a:t>Type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47748" marB="28649" anchor="ctr"/>
                </a:tc>
                <a:tc>
                  <a:txBody>
                    <a:bodyPr/>
                    <a:lstStyle/>
                    <a:p>
                      <a:pPr marL="0" marR="0" algn="ctr">
                        <a:lnSpc>
                          <a:spcPts val="1800"/>
                        </a:lnSpc>
                        <a:spcBef>
                          <a:spcPts val="0"/>
                        </a:spcBef>
                        <a:spcAft>
                          <a:spcPts val="0"/>
                        </a:spcAft>
                      </a:pPr>
                      <a:r>
                        <a:rPr lang="en-US" sz="1800">
                          <a:effectLst/>
                        </a:rPr>
                        <a:t>Description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47748" marB="28649" anchor="ctr"/>
                </a:tc>
                <a:tc>
                  <a:txBody>
                    <a:bodyPr/>
                    <a:lstStyle/>
                    <a:p>
                      <a:pPr marL="0" marR="0" algn="ctr">
                        <a:lnSpc>
                          <a:spcPts val="1800"/>
                        </a:lnSpc>
                        <a:spcBef>
                          <a:spcPts val="0"/>
                        </a:spcBef>
                        <a:spcAft>
                          <a:spcPts val="0"/>
                        </a:spcAft>
                      </a:pPr>
                      <a:r>
                        <a:rPr lang="en-US" sz="1800">
                          <a:effectLst/>
                        </a:rPr>
                        <a:t>pH release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47748" marB="28649" anchor="ctr"/>
                </a:tc>
                <a:tc>
                  <a:txBody>
                    <a:bodyPr/>
                    <a:lstStyle/>
                    <a:p>
                      <a:pPr marL="0" marR="0" algn="ctr">
                        <a:lnSpc>
                          <a:spcPts val="1800"/>
                        </a:lnSpc>
                        <a:spcBef>
                          <a:spcPts val="0"/>
                        </a:spcBef>
                        <a:spcAft>
                          <a:spcPts val="0"/>
                        </a:spcAft>
                      </a:pPr>
                      <a:r>
                        <a:rPr lang="en-US" sz="1800">
                          <a:effectLst/>
                        </a:rPr>
                        <a:t>Delivery</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47748" marB="28649" anchor="ctr"/>
                </a:tc>
                <a:tc>
                  <a:txBody>
                    <a:bodyPr/>
                    <a:lstStyle/>
                    <a:p>
                      <a:pPr marL="0" marR="0" algn="ctr">
                        <a:lnSpc>
                          <a:spcPts val="1800"/>
                        </a:lnSpc>
                        <a:spcBef>
                          <a:spcPts val="0"/>
                        </a:spcBef>
                        <a:spcAft>
                          <a:spcPts val="0"/>
                        </a:spcAft>
                      </a:pPr>
                      <a:r>
                        <a:rPr lang="en-US" sz="1800">
                          <a:effectLst/>
                        </a:rPr>
                        <a:t>Uses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47748" marB="28649" anchor="ctr"/>
                </a:tc>
                <a:extLst>
                  <a:ext uri="{0D108BD9-81ED-4DB2-BD59-A6C34878D82A}">
                    <a16:rowId xmlns:a16="http://schemas.microsoft.com/office/drawing/2014/main" val="1547518968"/>
                  </a:ext>
                </a:extLst>
              </a:tr>
              <a:tr h="3640285">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Entocort EC (Canada, US)</a:t>
                      </a:r>
                      <a:endParaRPr lang="en-US" sz="1800">
                        <a:effectLst/>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Entocort CR, Entocir (EU, UK)</a:t>
                      </a:r>
                      <a:endParaRPr lang="en-US" sz="1800">
                        <a:effectLst/>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Ortikos (US)</a:t>
                      </a:r>
                      <a:endParaRPr lang="en-US" sz="1800">
                        <a:effectLst/>
                      </a:endParaRPr>
                    </a:p>
                    <a:p>
                      <a:pPr marL="0" marR="0">
                        <a:lnSpc>
                          <a:spcPts val="1800"/>
                        </a:lnSpc>
                        <a:spcBef>
                          <a:spcPts val="0"/>
                        </a:spcBef>
                        <a:spcAft>
                          <a:spcPts val="0"/>
                        </a:spcAft>
                      </a:pPr>
                      <a:r>
                        <a:rPr lang="en-US" sz="1600">
                          <a:effectLst/>
                        </a:rPr>
                        <a:t>NOTE: Generic equivalents may be available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dirty="0">
                          <a:effectLst/>
                        </a:rPr>
                        <a:t>Controlled </a:t>
                      </a:r>
                      <a:r>
                        <a:rPr lang="en-US" sz="1600" dirty="0" err="1">
                          <a:effectLst/>
                        </a:rPr>
                        <a:t>ileal</a:t>
                      </a:r>
                      <a:r>
                        <a:rPr lang="en-US" sz="1600" dirty="0">
                          <a:effectLst/>
                        </a:rPr>
                        <a:t> release (CIR) formulation, pH- and time-dependent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1600" dirty="0" err="1">
                          <a:effectLst/>
                        </a:rPr>
                        <a:t>Entocort</a:t>
                      </a:r>
                      <a:r>
                        <a:rPr lang="en-US" sz="1600" dirty="0">
                          <a:effectLst/>
                        </a:rPr>
                        <a:t> EC, </a:t>
                      </a:r>
                      <a:r>
                        <a:rPr lang="en-US" sz="1600" dirty="0" err="1">
                          <a:effectLst/>
                        </a:rPr>
                        <a:t>Entocort</a:t>
                      </a:r>
                      <a:r>
                        <a:rPr lang="en-US" sz="1600" dirty="0">
                          <a:effectLst/>
                        </a:rPr>
                        <a:t> CR, </a:t>
                      </a:r>
                      <a:r>
                        <a:rPr lang="en-US" sz="1600" dirty="0" err="1">
                          <a:effectLst/>
                        </a:rPr>
                        <a:t>Entocir</a:t>
                      </a:r>
                      <a:r>
                        <a:rPr lang="en-US" sz="1600" dirty="0">
                          <a:effectLst/>
                        </a:rPr>
                        <a:t>:</a:t>
                      </a:r>
                      <a:endParaRPr lang="en-US" sz="1800" dirty="0">
                        <a:effectLst/>
                      </a:endParaRPr>
                    </a:p>
                    <a:p>
                      <a:pPr marL="742950" marR="0" lvl="1" indent="-285750">
                        <a:lnSpc>
                          <a:spcPts val="1800"/>
                        </a:lnSpc>
                        <a:spcBef>
                          <a:spcPts val="240"/>
                        </a:spcBef>
                        <a:spcAft>
                          <a:spcPts val="240"/>
                        </a:spcAft>
                        <a:buSzPts val="1000"/>
                        <a:buFont typeface="Symbol" panose="05050102010706020507" pitchFamily="18" charset="2"/>
                        <a:buChar char=""/>
                        <a:tabLst>
                          <a:tab pos="914400" algn="l"/>
                        </a:tabLst>
                      </a:pPr>
                      <a:r>
                        <a:rPr lang="en-US" sz="1600" dirty="0">
                          <a:effectLst/>
                        </a:rPr>
                        <a:t>3 mg gelatin capsule filled with enteric-coated granules</a:t>
                      </a:r>
                      <a:endParaRPr lang="en-US" sz="1800" dirty="0">
                        <a:effectLst/>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1600" dirty="0" err="1">
                          <a:effectLst/>
                        </a:rPr>
                        <a:t>Ortikos</a:t>
                      </a:r>
                      <a:r>
                        <a:rPr lang="en-US" sz="1600" dirty="0">
                          <a:effectLst/>
                        </a:rPr>
                        <a:t>:</a:t>
                      </a:r>
                      <a:endParaRPr lang="en-US" sz="1800" dirty="0">
                        <a:effectLst/>
                      </a:endParaRPr>
                    </a:p>
                    <a:p>
                      <a:pPr marL="742950" marR="0" lvl="1" indent="-285750">
                        <a:lnSpc>
                          <a:spcPts val="1800"/>
                        </a:lnSpc>
                        <a:spcBef>
                          <a:spcPts val="240"/>
                        </a:spcBef>
                        <a:spcAft>
                          <a:spcPts val="240"/>
                        </a:spcAft>
                        <a:buSzPts val="1000"/>
                        <a:buFont typeface="Symbol" panose="05050102010706020507" pitchFamily="18" charset="2"/>
                        <a:buChar char=""/>
                        <a:tabLst>
                          <a:tab pos="914400" algn="l"/>
                        </a:tabLst>
                      </a:pPr>
                      <a:r>
                        <a:rPr lang="en-US" sz="1600" dirty="0">
                          <a:effectLst/>
                        </a:rPr>
                        <a:t>6 mg gelatin capsule filled with pellets</a:t>
                      </a:r>
                      <a:endParaRPr lang="en-US" sz="1800" dirty="0">
                        <a:effectLst/>
                      </a:endParaRPr>
                    </a:p>
                    <a:p>
                      <a:pPr marL="742950" marR="0" lvl="1" indent="-285750">
                        <a:lnSpc>
                          <a:spcPts val="1800"/>
                        </a:lnSpc>
                        <a:spcBef>
                          <a:spcPts val="240"/>
                        </a:spcBef>
                        <a:spcAft>
                          <a:spcPts val="240"/>
                        </a:spcAft>
                        <a:buSzPts val="1000"/>
                        <a:buFont typeface="Symbol" panose="05050102010706020507" pitchFamily="18" charset="2"/>
                        <a:buChar char=""/>
                        <a:tabLst>
                          <a:tab pos="914400" algn="l"/>
                        </a:tabLst>
                      </a:pPr>
                      <a:r>
                        <a:rPr lang="en-US" sz="1600" dirty="0">
                          <a:effectLst/>
                        </a:rPr>
                        <a:t>9 mg gelatin capsule filled with pellets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gn="ctr">
                        <a:lnSpc>
                          <a:spcPts val="1800"/>
                        </a:lnSpc>
                        <a:spcBef>
                          <a:spcPts val="0"/>
                        </a:spcBef>
                        <a:spcAft>
                          <a:spcPts val="0"/>
                        </a:spcAft>
                      </a:pPr>
                      <a:r>
                        <a:rPr lang="en-US" sz="1600" dirty="0">
                          <a:effectLst/>
                        </a:rPr>
                        <a:t>≥5.5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dirty="0">
                          <a:effectLst/>
                        </a:rPr>
                        <a:t>Terminal ileum and/or ascending colon</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a:effectLst/>
                        </a:rPr>
                        <a:t>Mild to moderately active Crohn of ileum and/or ascending colon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extLst>
                  <a:ext uri="{0D108BD9-81ED-4DB2-BD59-A6C34878D82A}">
                    <a16:rowId xmlns:a16="http://schemas.microsoft.com/office/drawing/2014/main" val="3956948640"/>
                  </a:ext>
                </a:extLst>
              </a:tr>
              <a:tr h="1684741">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Budenofalk (EU, UK)</a:t>
                      </a:r>
                      <a:endParaRPr lang="en-US" sz="1800">
                        <a:effectLst/>
                      </a:endParaRPr>
                    </a:p>
                    <a:p>
                      <a:pPr marL="0" marR="0">
                        <a:lnSpc>
                          <a:spcPts val="1800"/>
                        </a:lnSpc>
                        <a:spcBef>
                          <a:spcPts val="0"/>
                        </a:spcBef>
                        <a:spcAft>
                          <a:spcPts val="0"/>
                        </a:spcAft>
                      </a:pPr>
                      <a:r>
                        <a:rPr lang="en-US" sz="1600">
                          <a:effectLst/>
                        </a:rPr>
                        <a:t>NOTE: Not available in US or Canada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a:effectLst/>
                        </a:rPr>
                        <a:t>pH-dependent release</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3 mg gelatin capsule filled with enteric-coated granules</a:t>
                      </a:r>
                      <a:endParaRPr lang="en-US" sz="1800">
                        <a:effectLst/>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9 mg sachet filled with enteric-coated granules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gn="ctr">
                        <a:lnSpc>
                          <a:spcPts val="1800"/>
                        </a:lnSpc>
                        <a:spcBef>
                          <a:spcPts val="0"/>
                        </a:spcBef>
                        <a:spcAft>
                          <a:spcPts val="0"/>
                        </a:spcAft>
                      </a:pPr>
                      <a:r>
                        <a:rPr lang="en-US" sz="1600">
                          <a:effectLst/>
                        </a:rPr>
                        <a:t>&gt;6.4</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dirty="0">
                          <a:effectLst/>
                        </a:rPr>
                        <a:t>Terminal ileum and/or ascending colon</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dirty="0">
                          <a:effectLst/>
                        </a:rPr>
                        <a:t>Mild to moderately active Crohn of ileum and/or ascending colon</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extLst>
                  <a:ext uri="{0D108BD9-81ED-4DB2-BD59-A6C34878D82A}">
                    <a16:rowId xmlns:a16="http://schemas.microsoft.com/office/drawing/2014/main" val="3187611362"/>
                  </a:ext>
                </a:extLst>
              </a:tr>
              <a:tr h="1008398">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Uceris (US)</a:t>
                      </a:r>
                      <a:endParaRPr lang="en-US" sz="1800">
                        <a:effectLst/>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Cortiment (Canada, EU, UK)</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a:effectLst/>
                        </a:rPr>
                        <a:t>Multi-matrix (MMX) structure with gastric acid-resistant coating</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1600">
                          <a:effectLst/>
                        </a:rPr>
                        <a:t>9 mg delayed- and extended-release tablet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gn="ctr">
                        <a:lnSpc>
                          <a:spcPts val="1800"/>
                        </a:lnSpc>
                        <a:spcBef>
                          <a:spcPts val="0"/>
                        </a:spcBef>
                        <a:spcAft>
                          <a:spcPts val="0"/>
                        </a:spcAft>
                      </a:pPr>
                      <a:r>
                        <a:rPr lang="en-US" sz="1600">
                          <a:effectLst/>
                        </a:rPr>
                        <a:t>≥7.0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a:effectLst/>
                        </a:rPr>
                        <a:t>Controlled delivery to ascending, transverse, and descending colon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tc>
                  <a:txBody>
                    <a:bodyPr/>
                    <a:lstStyle/>
                    <a:p>
                      <a:pPr marL="0" marR="0">
                        <a:lnSpc>
                          <a:spcPts val="1800"/>
                        </a:lnSpc>
                        <a:spcBef>
                          <a:spcPts val="0"/>
                        </a:spcBef>
                        <a:spcAft>
                          <a:spcPts val="0"/>
                        </a:spcAft>
                      </a:pPr>
                      <a:r>
                        <a:rPr lang="en-US" sz="1600" dirty="0">
                          <a:effectLst/>
                        </a:rPr>
                        <a:t>Mild to moderately active ulcerative colitis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98" marR="57298" marT="28649" marB="28649"/>
                </a:tc>
                <a:extLst>
                  <a:ext uri="{0D108BD9-81ED-4DB2-BD59-A6C34878D82A}">
                    <a16:rowId xmlns:a16="http://schemas.microsoft.com/office/drawing/2014/main" val="1770314017"/>
                  </a:ext>
                </a:extLst>
              </a:tr>
            </a:tbl>
          </a:graphicData>
        </a:graphic>
      </p:graphicFrame>
      <p:sp>
        <p:nvSpPr>
          <p:cNvPr id="5" name="Rectangle 1"/>
          <p:cNvSpPr>
            <a:spLocks noChangeArrowheads="1"/>
          </p:cNvSpPr>
          <p:nvPr/>
        </p:nvSpPr>
        <p:spPr bwMode="auto">
          <a:xfrm>
            <a:off x="0" y="-622641"/>
            <a:ext cx="54874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en-US" sz="1100" b="1" i="0" u="none" strike="noStrike" cap="none" normalizeH="0" baseline="0" dirty="0" smtClean="0">
                <a:ln>
                  <a:noFill/>
                </a:ln>
                <a:solidFill>
                  <a:srgbClr val="232323"/>
                </a:solidFill>
                <a:effectLst/>
                <a:latin typeface="Helvetica" panose="020B0604020202020204" pitchFamily="34" charset="0"/>
                <a:ea typeface="Times New Roman" panose="02020603050405020304" pitchFamily="18" charset="0"/>
                <a:cs typeface="Arial" panose="020B0604020202020204" pitchFamily="34" charset="0"/>
              </a:rPr>
              <a:t>Oral budesonide formulations used in treatment of inflammatory bowel disease</a:t>
            </a:r>
            <a:endParaRPr kumimoji="0" lang="en-US" altLang="en-US" sz="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40557455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216" y="597099"/>
            <a:ext cx="11022491" cy="1428929"/>
          </a:xfrm>
        </p:spPr>
        <p:txBody>
          <a:bodyPr>
            <a:normAutofit fontScale="90000"/>
          </a:bodyPr>
          <a:lstStyle/>
          <a:p>
            <a:r>
              <a:rPr lang="en-US" b="1" dirty="0" smtClean="0"/>
              <a:t/>
            </a:r>
            <a:br>
              <a:rPr lang="en-US" b="1" dirty="0" smtClean="0"/>
            </a:br>
            <a:r>
              <a:rPr lang="en-US" dirty="0"/>
              <a:t/>
            </a:r>
            <a:br>
              <a:rPr lang="en-US" dirty="0"/>
            </a:br>
            <a:r>
              <a:rPr lang="en-US" dirty="0"/>
              <a:t>Ileum and/or proximal colon involvement </a:t>
            </a:r>
            <a:r>
              <a:rPr lang="en-US" dirty="0" smtClean="0"/>
              <a:t/>
            </a:r>
            <a:br>
              <a:rPr lang="en-US" dirty="0" smtClean="0"/>
            </a:br>
            <a:r>
              <a:rPr lang="en-US" sz="3600" b="1" dirty="0" smtClean="0"/>
              <a:t>Alternative agents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sz="2400" dirty="0">
                <a:solidFill>
                  <a:schemeClr val="accent2"/>
                </a:solidFill>
              </a:rPr>
              <a:t>Prednisone</a:t>
            </a:r>
            <a:r>
              <a:rPr lang="en-US" sz="2400" dirty="0"/>
              <a:t> can be given to </a:t>
            </a:r>
            <a:r>
              <a:rPr lang="en-US" sz="2400" u="sng" dirty="0"/>
              <a:t>low-risk patients who do not respond to budesonide</a:t>
            </a:r>
            <a:r>
              <a:rPr lang="en-US" sz="2400" dirty="0" smtClean="0"/>
              <a:t>; </a:t>
            </a:r>
          </a:p>
          <a:p>
            <a:pPr lvl="1"/>
            <a:r>
              <a:rPr lang="en-US" sz="2200" dirty="0" smtClean="0"/>
              <a:t>The </a:t>
            </a:r>
            <a:r>
              <a:rPr lang="en-US" sz="2200" dirty="0"/>
              <a:t>initial dose of prednisone is 40 mg per day for one week, and many patients will respond to this dose. </a:t>
            </a:r>
            <a:endParaRPr lang="en-US" sz="2200" dirty="0" smtClean="0"/>
          </a:p>
          <a:p>
            <a:pPr lvl="1"/>
            <a:r>
              <a:rPr lang="en-US" sz="2200" dirty="0" smtClean="0"/>
              <a:t>At </a:t>
            </a:r>
            <a:r>
              <a:rPr lang="en-US" sz="2200" dirty="0"/>
              <a:t>that point, a gradual tapering by 5 -</a:t>
            </a:r>
            <a:r>
              <a:rPr lang="en-US" sz="2200" dirty="0" smtClean="0"/>
              <a:t>10 </a:t>
            </a:r>
            <a:r>
              <a:rPr lang="en-US" sz="2200" dirty="0"/>
              <a:t>mg per week should be started with the goal of discontinuing the prednisone over </a:t>
            </a:r>
            <a:r>
              <a:rPr lang="en-US" sz="2200" dirty="0" smtClean="0"/>
              <a:t>1-2 months</a:t>
            </a:r>
            <a:endParaRPr lang="en-US" sz="2200" dirty="0"/>
          </a:p>
          <a:p>
            <a:r>
              <a:rPr lang="en-US" sz="2400" dirty="0"/>
              <a:t>P</a:t>
            </a:r>
            <a:r>
              <a:rPr lang="en-US" sz="2400" dirty="0" smtClean="0"/>
              <a:t>atients </a:t>
            </a:r>
            <a:r>
              <a:rPr lang="en-US" sz="2400" dirty="0"/>
              <a:t>who initially respond to oral glucocorticoids but </a:t>
            </a:r>
            <a:r>
              <a:rPr lang="en-US" sz="2400" u="sng" dirty="0"/>
              <a:t>cannot tolerate gradual tapering </a:t>
            </a:r>
            <a:r>
              <a:rPr lang="en-US" sz="2400" dirty="0"/>
              <a:t>of prednisone are no longer regarded as low-risk and should be reassigned to the </a:t>
            </a:r>
            <a:r>
              <a:rPr lang="en-US" sz="2400" u="sng" dirty="0"/>
              <a:t>moderate/high risk category</a:t>
            </a:r>
          </a:p>
          <a:p>
            <a:endParaRPr lang="en-US" sz="2400" dirty="0"/>
          </a:p>
        </p:txBody>
      </p:sp>
    </p:spTree>
    <p:extLst>
      <p:ext uri="{BB962C8B-B14F-4D97-AF65-F5344CB8AC3E}">
        <p14:creationId xmlns:p14="http://schemas.microsoft.com/office/powerpoint/2010/main" val="7830210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871" y="243920"/>
            <a:ext cx="11151801" cy="1428929"/>
          </a:xfrm>
        </p:spPr>
        <p:txBody>
          <a:bodyPr>
            <a:normAutofit fontScale="90000"/>
          </a:bodyPr>
          <a:lstStyle/>
          <a:p>
            <a:r>
              <a:rPr lang="en-US" dirty="0"/>
              <a:t>Ileum and/or proximal colon involvement </a:t>
            </a:r>
            <a:br>
              <a:rPr lang="en-US" dirty="0"/>
            </a:br>
            <a:r>
              <a:rPr lang="en-US" sz="3600" dirty="0"/>
              <a:t>Alternative agents</a:t>
            </a:r>
            <a:endParaRPr lang="en-US" dirty="0"/>
          </a:p>
        </p:txBody>
      </p:sp>
      <p:sp>
        <p:nvSpPr>
          <p:cNvPr id="3" name="Content Placeholder 2"/>
          <p:cNvSpPr>
            <a:spLocks noGrp="1"/>
          </p:cNvSpPr>
          <p:nvPr>
            <p:ph idx="1"/>
          </p:nvPr>
        </p:nvSpPr>
        <p:spPr>
          <a:xfrm>
            <a:off x="698454" y="1801091"/>
            <a:ext cx="8595360" cy="4351337"/>
          </a:xfrm>
        </p:spPr>
        <p:txBody>
          <a:bodyPr/>
          <a:lstStyle/>
          <a:p>
            <a:r>
              <a:rPr lang="en-US" dirty="0"/>
              <a:t>The use of </a:t>
            </a:r>
            <a:r>
              <a:rPr lang="en-US" dirty="0" smtClean="0">
                <a:solidFill>
                  <a:schemeClr val="accent1">
                    <a:lumMod val="75000"/>
                  </a:schemeClr>
                </a:solidFill>
              </a:rPr>
              <a:t>5-ASA</a:t>
            </a:r>
            <a:r>
              <a:rPr lang="en-US" dirty="0" smtClean="0"/>
              <a:t> for </a:t>
            </a:r>
            <a:r>
              <a:rPr lang="en-US" dirty="0"/>
              <a:t>Crohn disease is </a:t>
            </a:r>
            <a:r>
              <a:rPr lang="en-US" u="sng" dirty="0" smtClean="0"/>
              <a:t>controversial</a:t>
            </a:r>
            <a:endParaRPr lang="en-US" dirty="0"/>
          </a:p>
          <a:p>
            <a:r>
              <a:rPr lang="en-US" dirty="0"/>
              <a:t>W</a:t>
            </a:r>
            <a:r>
              <a:rPr lang="en-US" dirty="0" smtClean="0"/>
              <a:t>e </a:t>
            </a:r>
            <a:r>
              <a:rPr lang="en-US" dirty="0"/>
              <a:t>limit its </a:t>
            </a:r>
            <a:r>
              <a:rPr lang="en-US" u="sng" dirty="0"/>
              <a:t>use to patients with mild </a:t>
            </a:r>
            <a:r>
              <a:rPr lang="en-US" u="sng" dirty="0" smtClean="0"/>
              <a:t>CD </a:t>
            </a:r>
            <a:r>
              <a:rPr lang="en-US" u="sng" dirty="0"/>
              <a:t>with limited </a:t>
            </a:r>
            <a:r>
              <a:rPr lang="en-US" u="sng" dirty="0" err="1"/>
              <a:t>ileocolonic</a:t>
            </a:r>
            <a:r>
              <a:rPr lang="en-US" u="sng" dirty="0"/>
              <a:t> involvement who prefer to avoid glucocorticoids</a:t>
            </a:r>
            <a:r>
              <a:rPr lang="en-US" dirty="0"/>
              <a:t>.</a:t>
            </a:r>
          </a:p>
          <a:p>
            <a:r>
              <a:rPr lang="en-US" dirty="0"/>
              <a:t>For patients with </a:t>
            </a:r>
            <a:r>
              <a:rPr lang="en-US" u="sng" dirty="0"/>
              <a:t>limited ileitis and mild </a:t>
            </a:r>
            <a:r>
              <a:rPr lang="en-US" dirty="0"/>
              <a:t>symptoms, a </a:t>
            </a:r>
            <a:r>
              <a:rPr lang="en-US" u="sng" dirty="0"/>
              <a:t>slow release, oral 5-ASA</a:t>
            </a:r>
            <a:r>
              <a:rPr lang="en-US" dirty="0"/>
              <a:t> agent is suitable, such as </a:t>
            </a:r>
            <a:r>
              <a:rPr lang="en-US" dirty="0" err="1"/>
              <a:t>mesalamine</a:t>
            </a:r>
            <a:r>
              <a:rPr lang="en-US" dirty="0"/>
              <a:t> (</a:t>
            </a:r>
            <a:r>
              <a:rPr lang="en-US" dirty="0" err="1"/>
              <a:t>eg</a:t>
            </a:r>
            <a:r>
              <a:rPr lang="en-US" dirty="0"/>
              <a:t>, </a:t>
            </a:r>
            <a:r>
              <a:rPr lang="en-US" dirty="0" err="1"/>
              <a:t>Pentasa</a:t>
            </a:r>
            <a:r>
              <a:rPr lang="en-US" dirty="0"/>
              <a:t> or </a:t>
            </a:r>
            <a:r>
              <a:rPr lang="en-US" dirty="0" err="1"/>
              <a:t>Asacol</a:t>
            </a:r>
            <a:r>
              <a:rPr lang="en-US" dirty="0" smtClean="0"/>
              <a:t>)</a:t>
            </a:r>
          </a:p>
          <a:p>
            <a:r>
              <a:rPr lang="en-US" dirty="0"/>
              <a:t>Studies evaluating the efficacy of 5-ASA in Crohn disease have had mixed results; some </a:t>
            </a:r>
            <a:r>
              <a:rPr lang="en-US" u="sng" dirty="0"/>
              <a:t>suggest that higher doses </a:t>
            </a:r>
            <a:r>
              <a:rPr lang="en-US" dirty="0"/>
              <a:t>of </a:t>
            </a:r>
            <a:r>
              <a:rPr lang="en-US" dirty="0" err="1"/>
              <a:t>mesalamine</a:t>
            </a:r>
            <a:r>
              <a:rPr lang="en-US" dirty="0"/>
              <a:t> </a:t>
            </a:r>
            <a:endParaRPr lang="en-US" dirty="0" smtClean="0"/>
          </a:p>
          <a:p>
            <a:pPr lvl="1"/>
            <a:r>
              <a:rPr lang="en-US" dirty="0"/>
              <a:t>D</a:t>
            </a:r>
            <a:r>
              <a:rPr lang="en-US" dirty="0" smtClean="0"/>
              <a:t>ose </a:t>
            </a:r>
            <a:r>
              <a:rPr lang="en-US" dirty="0"/>
              <a:t>above 2.4 g per </a:t>
            </a:r>
            <a:r>
              <a:rPr lang="en-US" dirty="0" smtClean="0"/>
              <a:t>day </a:t>
            </a:r>
            <a:r>
              <a:rPr lang="en-US" dirty="0"/>
              <a:t>were more likely to achieve remission</a:t>
            </a:r>
          </a:p>
        </p:txBody>
      </p:sp>
    </p:spTree>
    <p:extLst>
      <p:ext uri="{BB962C8B-B14F-4D97-AF65-F5344CB8AC3E}">
        <p14:creationId xmlns:p14="http://schemas.microsoft.com/office/powerpoint/2010/main" val="528386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853" y="0"/>
            <a:ext cx="11139055" cy="1428929"/>
          </a:xfrm>
        </p:spPr>
        <p:txBody>
          <a:bodyPr/>
          <a:lstStyle/>
          <a:p>
            <a:r>
              <a:rPr lang="en-US" sz="4000" b="1" dirty="0"/>
              <a:t>Diffuse colitis or left colonic </a:t>
            </a:r>
            <a:r>
              <a:rPr lang="en-US" sz="4000" b="1" dirty="0" smtClean="0"/>
              <a:t>involvement</a:t>
            </a:r>
            <a:r>
              <a:rPr lang="en-US" dirty="0"/>
              <a:t> </a:t>
            </a:r>
          </a:p>
        </p:txBody>
      </p:sp>
      <p:sp>
        <p:nvSpPr>
          <p:cNvPr id="3" name="Content Placeholder 2"/>
          <p:cNvSpPr>
            <a:spLocks noGrp="1"/>
          </p:cNvSpPr>
          <p:nvPr>
            <p:ph idx="1"/>
          </p:nvPr>
        </p:nvSpPr>
        <p:spPr>
          <a:xfrm>
            <a:off x="753872" y="1828800"/>
            <a:ext cx="8595360" cy="4351337"/>
          </a:xfrm>
        </p:spPr>
        <p:txBody>
          <a:bodyPr>
            <a:normAutofit/>
          </a:bodyPr>
          <a:lstStyle/>
          <a:p>
            <a:r>
              <a:rPr lang="en-US" sz="2400" dirty="0"/>
              <a:t>O</a:t>
            </a:r>
            <a:r>
              <a:rPr lang="en-US" sz="2400" dirty="0" smtClean="0"/>
              <a:t>ral</a:t>
            </a:r>
            <a:r>
              <a:rPr lang="en-US" sz="2400" dirty="0"/>
              <a:t> </a:t>
            </a:r>
            <a:r>
              <a:rPr lang="en-US" sz="2400" u="sng" dirty="0">
                <a:hlinkClick r:id="rId2"/>
              </a:rPr>
              <a:t>prednisone</a:t>
            </a:r>
            <a:r>
              <a:rPr lang="en-US" sz="2400" dirty="0"/>
              <a:t> 40 mg per day for one week. At that point, a gradual tapering by 5 to 10 mg per week should be started with the goal of discontinuing the prednisone over </a:t>
            </a:r>
            <a:r>
              <a:rPr lang="en-US" sz="2400" dirty="0" smtClean="0"/>
              <a:t>1-2 months</a:t>
            </a:r>
          </a:p>
          <a:p>
            <a:r>
              <a:rPr lang="en-US" sz="2400" u="sng" dirty="0">
                <a:hlinkClick r:id="rId3"/>
              </a:rPr>
              <a:t>Sulfasalazine</a:t>
            </a:r>
            <a:r>
              <a:rPr lang="en-US" sz="2400" dirty="0"/>
              <a:t> (3 to 6 g per day over a course of 16 weeks) may be an alternative </a:t>
            </a:r>
            <a:r>
              <a:rPr lang="en-US" sz="2400" dirty="0" smtClean="0"/>
              <a:t>option</a:t>
            </a:r>
          </a:p>
          <a:p>
            <a:r>
              <a:rPr lang="en-US" sz="2400" dirty="0"/>
              <a:t>Sulfasalazine was inferior to glucocorticoids for inducing remission</a:t>
            </a:r>
          </a:p>
        </p:txBody>
      </p:sp>
    </p:spTree>
    <p:extLst>
      <p:ext uri="{BB962C8B-B14F-4D97-AF65-F5344CB8AC3E}">
        <p14:creationId xmlns:p14="http://schemas.microsoft.com/office/powerpoint/2010/main" val="3676094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9435" y="1961884"/>
            <a:ext cx="9692640" cy="1428929"/>
          </a:xfrm>
        </p:spPr>
        <p:txBody>
          <a:bodyPr/>
          <a:lstStyle/>
          <a:p>
            <a:r>
              <a:rPr lang="en-US" dirty="0"/>
              <a:t>Asymptomatic patients diagnosed </a:t>
            </a:r>
            <a:r>
              <a:rPr lang="en-US" dirty="0" smtClean="0"/>
              <a:t>incidentally?</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788278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273" y="0"/>
            <a:ext cx="11028218" cy="1428929"/>
          </a:xfrm>
        </p:spPr>
        <p:txBody>
          <a:bodyPr>
            <a:normAutofit/>
          </a:bodyPr>
          <a:lstStyle/>
          <a:p>
            <a:r>
              <a:rPr lang="en-US" sz="3200" b="1" dirty="0" smtClean="0"/>
              <a:t>Asymptomatic patients diagnosed incidentally</a:t>
            </a:r>
            <a:endParaRPr lang="en-US" sz="3200" dirty="0"/>
          </a:p>
        </p:txBody>
      </p:sp>
      <p:sp>
        <p:nvSpPr>
          <p:cNvPr id="3" name="Content Placeholder 2"/>
          <p:cNvSpPr>
            <a:spLocks noGrp="1"/>
          </p:cNvSpPr>
          <p:nvPr>
            <p:ph idx="1"/>
          </p:nvPr>
        </p:nvSpPr>
        <p:spPr/>
        <p:txBody>
          <a:bodyPr>
            <a:normAutofit/>
          </a:bodyPr>
          <a:lstStyle/>
          <a:p>
            <a:r>
              <a:rPr lang="en-US" dirty="0"/>
              <a:t> </a:t>
            </a:r>
            <a:r>
              <a:rPr lang="en-US" sz="2400" dirty="0" smtClean="0"/>
              <a:t>For </a:t>
            </a:r>
            <a:r>
              <a:rPr lang="en-US" sz="2400" dirty="0"/>
              <a:t>asymptomatic patients who undergo a routine, screening colonoscopy and are incidentally found to have </a:t>
            </a:r>
            <a:r>
              <a:rPr lang="en-US" sz="2400" dirty="0">
                <a:solidFill>
                  <a:schemeClr val="accent1">
                    <a:lumMod val="75000"/>
                  </a:schemeClr>
                </a:solidFill>
              </a:rPr>
              <a:t>very small, shallow </a:t>
            </a:r>
            <a:r>
              <a:rPr lang="en-US" sz="2400" dirty="0" err="1">
                <a:solidFill>
                  <a:schemeClr val="accent1">
                    <a:lumMod val="75000"/>
                  </a:schemeClr>
                </a:solidFill>
              </a:rPr>
              <a:t>aphthous</a:t>
            </a:r>
            <a:r>
              <a:rPr lang="en-US" sz="2400" dirty="0">
                <a:solidFill>
                  <a:schemeClr val="accent1">
                    <a:lumMod val="75000"/>
                  </a:schemeClr>
                </a:solidFill>
              </a:rPr>
              <a:t> ulcers</a:t>
            </a:r>
            <a:r>
              <a:rPr lang="en-US" sz="2400" dirty="0"/>
              <a:t>, a </a:t>
            </a:r>
            <a:r>
              <a:rPr lang="en-US" sz="2400" dirty="0">
                <a:solidFill>
                  <a:schemeClr val="accent1">
                    <a:lumMod val="75000"/>
                  </a:schemeClr>
                </a:solidFill>
              </a:rPr>
              <a:t>repeat </a:t>
            </a:r>
            <a:r>
              <a:rPr lang="en-US" sz="2400" dirty="0" err="1">
                <a:solidFill>
                  <a:schemeClr val="accent1">
                    <a:lumMod val="75000"/>
                  </a:schemeClr>
                </a:solidFill>
              </a:rPr>
              <a:t>ileocolonoscopy</a:t>
            </a:r>
            <a:r>
              <a:rPr lang="en-US" sz="2400" dirty="0">
                <a:solidFill>
                  <a:schemeClr val="accent1">
                    <a:lumMod val="75000"/>
                  </a:schemeClr>
                </a:solidFill>
              </a:rPr>
              <a:t> is performed in </a:t>
            </a:r>
            <a:r>
              <a:rPr lang="en-US" sz="2400" dirty="0" smtClean="0">
                <a:solidFill>
                  <a:schemeClr val="accent1">
                    <a:lumMod val="75000"/>
                  </a:schemeClr>
                </a:solidFill>
              </a:rPr>
              <a:t>6-12 </a:t>
            </a:r>
            <a:r>
              <a:rPr lang="en-US" sz="2400" dirty="0">
                <a:solidFill>
                  <a:schemeClr val="accent1">
                    <a:lumMod val="75000"/>
                  </a:schemeClr>
                </a:solidFill>
              </a:rPr>
              <a:t>months </a:t>
            </a:r>
            <a:r>
              <a:rPr lang="en-US" sz="2400" dirty="0"/>
              <a:t>in addition to clinical </a:t>
            </a:r>
            <a:r>
              <a:rPr lang="en-US" sz="2400" dirty="0" smtClean="0"/>
              <a:t>monitoring</a:t>
            </a:r>
          </a:p>
          <a:p>
            <a:r>
              <a:rPr lang="en-US" sz="2400" dirty="0" smtClean="0"/>
              <a:t>An </a:t>
            </a:r>
            <a:r>
              <a:rPr lang="en-US" sz="2400" u="sng" dirty="0"/>
              <a:t>alternative approach </a:t>
            </a:r>
            <a:r>
              <a:rPr lang="en-US" sz="2400" dirty="0"/>
              <a:t>for asymptomatic, low-risk patients with mild endoscopic disease is maintenance therapy with an </a:t>
            </a:r>
            <a:r>
              <a:rPr lang="en-US" sz="2400" dirty="0">
                <a:solidFill>
                  <a:schemeClr val="accent1">
                    <a:lumMod val="75000"/>
                  </a:schemeClr>
                </a:solidFill>
              </a:rPr>
              <a:t>oral 5-aminosalicylate (5-ASA) agent</a:t>
            </a:r>
            <a:r>
              <a:rPr lang="en-US" sz="2400" dirty="0"/>
              <a:t>, especially if the erosions are primarily affecting the colon, although there are little data to support either approach</a:t>
            </a:r>
          </a:p>
        </p:txBody>
      </p:sp>
    </p:spTree>
    <p:extLst>
      <p:ext uri="{BB962C8B-B14F-4D97-AF65-F5344CB8AC3E}">
        <p14:creationId xmlns:p14="http://schemas.microsoft.com/office/powerpoint/2010/main" val="10878032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0"/>
            <a:ext cx="9692640" cy="1428929"/>
          </a:xfrm>
        </p:spPr>
        <p:txBody>
          <a:bodyPr/>
          <a:lstStyle/>
          <a:p>
            <a:r>
              <a:rPr lang="en-US" b="1" dirty="0"/>
              <a:t>Oral lesions</a:t>
            </a:r>
            <a:r>
              <a:rPr lang="en-US" dirty="0"/>
              <a:t> </a:t>
            </a:r>
          </a:p>
        </p:txBody>
      </p:sp>
      <p:sp>
        <p:nvSpPr>
          <p:cNvPr id="3" name="Content Placeholder 2"/>
          <p:cNvSpPr>
            <a:spLocks noGrp="1"/>
          </p:cNvSpPr>
          <p:nvPr>
            <p:ph idx="1"/>
          </p:nvPr>
        </p:nvSpPr>
        <p:spPr/>
        <p:txBody>
          <a:bodyPr>
            <a:normAutofit lnSpcReduction="10000"/>
          </a:bodyPr>
          <a:lstStyle/>
          <a:p>
            <a:r>
              <a:rPr lang="en-US" sz="2400" dirty="0" err="1"/>
              <a:t>Aphthous</a:t>
            </a:r>
            <a:r>
              <a:rPr lang="en-US" sz="2400" dirty="0"/>
              <a:t> ulcerations, the </a:t>
            </a:r>
            <a:r>
              <a:rPr lang="en-US" sz="2400" u="sng" dirty="0"/>
              <a:t>most common oral lesions</a:t>
            </a:r>
            <a:r>
              <a:rPr lang="en-US" sz="2400" dirty="0"/>
              <a:t>, occur in 20 -</a:t>
            </a:r>
            <a:r>
              <a:rPr lang="en-US" sz="2400" dirty="0" smtClean="0"/>
              <a:t>30% </a:t>
            </a:r>
            <a:r>
              <a:rPr lang="en-US" sz="2400" dirty="0"/>
              <a:t>of adult patients with Crohn </a:t>
            </a:r>
            <a:r>
              <a:rPr lang="en-US" sz="2400" dirty="0" smtClean="0"/>
              <a:t>disease</a:t>
            </a:r>
          </a:p>
          <a:p>
            <a:r>
              <a:rPr lang="en-US" sz="2400" dirty="0" smtClean="0"/>
              <a:t>Other oral lesions </a:t>
            </a:r>
          </a:p>
          <a:p>
            <a:pPr lvl="1"/>
            <a:r>
              <a:rPr lang="en-US" sz="2200" dirty="0" smtClean="0"/>
              <a:t>buccal swelling</a:t>
            </a:r>
          </a:p>
          <a:p>
            <a:pPr lvl="1"/>
            <a:r>
              <a:rPr lang="en-US" sz="2200" dirty="0" smtClean="0"/>
              <a:t>granulomatous masses</a:t>
            </a:r>
          </a:p>
          <a:p>
            <a:pPr lvl="1"/>
            <a:r>
              <a:rPr lang="en-US" sz="2200" dirty="0" err="1" smtClean="0"/>
              <a:t>cheilitis</a:t>
            </a:r>
            <a:endParaRPr lang="en-US" sz="2200" dirty="0" smtClean="0"/>
          </a:p>
          <a:p>
            <a:pPr lvl="1"/>
            <a:r>
              <a:rPr lang="en-US" sz="2200" dirty="0" smtClean="0"/>
              <a:t>granulomatous </a:t>
            </a:r>
            <a:r>
              <a:rPr lang="en-US" sz="2200" dirty="0" err="1" smtClean="0"/>
              <a:t>sialadenitis</a:t>
            </a:r>
            <a:endParaRPr lang="en-US" sz="2200" dirty="0" smtClean="0"/>
          </a:p>
          <a:p>
            <a:r>
              <a:rPr lang="en-US" sz="2400" dirty="0"/>
              <a:t>Oral lesions </a:t>
            </a:r>
            <a:r>
              <a:rPr lang="en-US" sz="2400" u="sng" dirty="0"/>
              <a:t>usually coexist with intestinal disease </a:t>
            </a:r>
            <a:r>
              <a:rPr lang="en-US" sz="2400" dirty="0"/>
              <a:t>and respond to treatment directed at the intestinal disease. </a:t>
            </a:r>
          </a:p>
          <a:p>
            <a:r>
              <a:rPr lang="en-US" sz="2400" dirty="0"/>
              <a:t>Topical medications, such as </a:t>
            </a:r>
            <a:r>
              <a:rPr lang="en-US" sz="2400" u="sng" dirty="0">
                <a:hlinkClick r:id="rId2"/>
              </a:rPr>
              <a:t>triamcinolone</a:t>
            </a:r>
            <a:r>
              <a:rPr lang="en-US" sz="2400" dirty="0"/>
              <a:t> </a:t>
            </a:r>
            <a:r>
              <a:rPr lang="en-US" sz="2400" dirty="0" err="1"/>
              <a:t>acetonide</a:t>
            </a:r>
            <a:r>
              <a:rPr lang="en-US" sz="2400" dirty="0"/>
              <a:t>, can provide local symptom relief.</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9091" y="2601769"/>
            <a:ext cx="2678546" cy="1429674"/>
          </a:xfrm>
          <a:prstGeom prst="rect">
            <a:avLst/>
          </a:prstGeom>
        </p:spPr>
      </p:pic>
    </p:spTree>
    <p:extLst>
      <p:ext uri="{BB962C8B-B14F-4D97-AF65-F5344CB8AC3E}">
        <p14:creationId xmlns:p14="http://schemas.microsoft.com/office/powerpoint/2010/main" val="10584502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236" y="152689"/>
            <a:ext cx="10515600" cy="1325563"/>
          </a:xfrm>
        </p:spPr>
        <p:txBody>
          <a:bodyPr/>
          <a:lstStyle/>
          <a:p>
            <a:r>
              <a:rPr lang="en-US" dirty="0"/>
              <a:t/>
            </a:r>
            <a:br>
              <a:rPr lang="en-US" dirty="0"/>
            </a:br>
            <a:r>
              <a:rPr lang="en-US" dirty="0"/>
              <a:t> </a:t>
            </a:r>
            <a:r>
              <a:rPr lang="en-US" dirty="0" smtClean="0"/>
              <a:t>Epidemiology of IBD in Iran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0443887"/>
              </p:ext>
            </p:extLst>
          </p:nvPr>
        </p:nvGraphicFramePr>
        <p:xfrm>
          <a:off x="376382" y="1822810"/>
          <a:ext cx="10321633" cy="2598594"/>
        </p:xfrm>
        <a:graphic>
          <a:graphicData uri="http://schemas.openxmlformats.org/drawingml/2006/table">
            <a:tbl>
              <a:tblPr firstRow="1" bandRow="1">
                <a:tableStyleId>{7DF18680-E054-41AD-8BC1-D1AEF772440D}</a:tableStyleId>
              </a:tblPr>
              <a:tblGrid>
                <a:gridCol w="1474519">
                  <a:extLst>
                    <a:ext uri="{9D8B030D-6E8A-4147-A177-3AD203B41FA5}">
                      <a16:colId xmlns:a16="http://schemas.microsoft.com/office/drawing/2014/main" val="262463947"/>
                    </a:ext>
                  </a:extLst>
                </a:gridCol>
                <a:gridCol w="1474519">
                  <a:extLst>
                    <a:ext uri="{9D8B030D-6E8A-4147-A177-3AD203B41FA5}">
                      <a16:colId xmlns:a16="http://schemas.microsoft.com/office/drawing/2014/main" val="4161883622"/>
                    </a:ext>
                  </a:extLst>
                </a:gridCol>
                <a:gridCol w="1474519">
                  <a:extLst>
                    <a:ext uri="{9D8B030D-6E8A-4147-A177-3AD203B41FA5}">
                      <a16:colId xmlns:a16="http://schemas.microsoft.com/office/drawing/2014/main" val="290634167"/>
                    </a:ext>
                  </a:extLst>
                </a:gridCol>
                <a:gridCol w="1369952">
                  <a:extLst>
                    <a:ext uri="{9D8B030D-6E8A-4147-A177-3AD203B41FA5}">
                      <a16:colId xmlns:a16="http://schemas.microsoft.com/office/drawing/2014/main" val="584947305"/>
                    </a:ext>
                  </a:extLst>
                </a:gridCol>
                <a:gridCol w="1579086">
                  <a:extLst>
                    <a:ext uri="{9D8B030D-6E8A-4147-A177-3AD203B41FA5}">
                      <a16:colId xmlns:a16="http://schemas.microsoft.com/office/drawing/2014/main" val="1468645605"/>
                    </a:ext>
                  </a:extLst>
                </a:gridCol>
                <a:gridCol w="1474519">
                  <a:extLst>
                    <a:ext uri="{9D8B030D-6E8A-4147-A177-3AD203B41FA5}">
                      <a16:colId xmlns:a16="http://schemas.microsoft.com/office/drawing/2014/main" val="1656827301"/>
                    </a:ext>
                  </a:extLst>
                </a:gridCol>
                <a:gridCol w="1474519">
                  <a:extLst>
                    <a:ext uri="{9D8B030D-6E8A-4147-A177-3AD203B41FA5}">
                      <a16:colId xmlns:a16="http://schemas.microsoft.com/office/drawing/2014/main" val="491563923"/>
                    </a:ext>
                  </a:extLst>
                </a:gridCol>
              </a:tblGrid>
              <a:tr h="583684">
                <a:tc>
                  <a:txBody>
                    <a:bodyPr/>
                    <a:lstStyle/>
                    <a:p>
                      <a:endParaRPr lang="en-US" dirty="0"/>
                    </a:p>
                  </a:txBody>
                  <a:tcPr/>
                </a:tc>
                <a:tc>
                  <a:txBody>
                    <a:bodyPr/>
                    <a:lstStyle/>
                    <a:p>
                      <a:r>
                        <a:rPr lang="en-US" dirty="0" smtClean="0"/>
                        <a:t>IBD  1990</a:t>
                      </a:r>
                      <a:endParaRPr lang="en-US" dirty="0"/>
                    </a:p>
                  </a:txBody>
                  <a:tcPr/>
                </a:tc>
                <a:tc>
                  <a:txBody>
                    <a:bodyPr/>
                    <a:lstStyle/>
                    <a:p>
                      <a:r>
                        <a:rPr lang="en-US" dirty="0" smtClean="0"/>
                        <a:t>UC 1990</a:t>
                      </a:r>
                      <a:endParaRPr lang="en-US" dirty="0"/>
                    </a:p>
                  </a:txBody>
                  <a:tcPr/>
                </a:tc>
                <a:tc>
                  <a:txBody>
                    <a:bodyPr/>
                    <a:lstStyle/>
                    <a:p>
                      <a:r>
                        <a:rPr lang="en-US" dirty="0" smtClean="0"/>
                        <a:t>CD 1999</a:t>
                      </a:r>
                      <a:endParaRPr lang="en-US" dirty="0"/>
                    </a:p>
                  </a:txBody>
                  <a:tcPr>
                    <a:lnR w="57150" cap="flat" cmpd="sng" algn="ctr">
                      <a:solidFill>
                        <a:schemeClr val="accent4">
                          <a:lumMod val="50000"/>
                        </a:schemeClr>
                      </a:solidFill>
                      <a:prstDash val="solid"/>
                      <a:round/>
                      <a:headEnd type="none" w="med" len="med"/>
                      <a:tailEnd type="none" w="med" len="med"/>
                    </a:lnR>
                  </a:tcPr>
                </a:tc>
                <a:tc>
                  <a:txBody>
                    <a:bodyPr/>
                    <a:lstStyle/>
                    <a:p>
                      <a:r>
                        <a:rPr lang="en-US" dirty="0" smtClean="0"/>
                        <a:t>IBD 2012</a:t>
                      </a:r>
                      <a:endParaRPr lang="en-US" dirty="0"/>
                    </a:p>
                  </a:txBody>
                  <a:tcPr>
                    <a:lnL w="57150" cap="flat" cmpd="sng" algn="ctr">
                      <a:solidFill>
                        <a:schemeClr val="accent4">
                          <a:lumMod val="50000"/>
                        </a:schemeClr>
                      </a:solidFill>
                      <a:prstDash val="solid"/>
                      <a:round/>
                      <a:headEnd type="none" w="med" len="med"/>
                      <a:tailEnd type="none" w="med" len="med"/>
                    </a:lnL>
                  </a:tcPr>
                </a:tc>
                <a:tc>
                  <a:txBody>
                    <a:bodyPr/>
                    <a:lstStyle/>
                    <a:p>
                      <a:r>
                        <a:rPr lang="en-US" dirty="0" smtClean="0"/>
                        <a:t>UC 2012</a:t>
                      </a:r>
                      <a:endParaRPr lang="en-US" dirty="0"/>
                    </a:p>
                  </a:txBody>
                  <a:tcPr/>
                </a:tc>
                <a:tc>
                  <a:txBody>
                    <a:bodyPr/>
                    <a:lstStyle/>
                    <a:p>
                      <a:r>
                        <a:rPr lang="en-US" dirty="0" smtClean="0"/>
                        <a:t>CD 2012</a:t>
                      </a:r>
                      <a:endParaRPr lang="en-US" dirty="0"/>
                    </a:p>
                  </a:txBody>
                  <a:tcPr/>
                </a:tc>
                <a:extLst>
                  <a:ext uri="{0D108BD9-81ED-4DB2-BD59-A6C34878D82A}">
                    <a16:rowId xmlns:a16="http://schemas.microsoft.com/office/drawing/2014/main" val="2645090890"/>
                  </a:ext>
                </a:extLst>
              </a:tr>
              <a:tr h="1007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Incidence</a:t>
                      </a:r>
                    </a:p>
                    <a:p>
                      <a:endParaRPr lang="en-US" dirty="0"/>
                    </a:p>
                  </a:txBody>
                  <a:tcPr/>
                </a:tc>
                <a:tc>
                  <a:txBody>
                    <a:bodyPr/>
                    <a:lstStyle/>
                    <a:p>
                      <a:pPr algn="ctr"/>
                      <a:r>
                        <a:rPr lang="en-US" dirty="0" smtClean="0"/>
                        <a:t>0.62</a:t>
                      </a:r>
                      <a:endParaRPr lang="en-US" dirty="0"/>
                    </a:p>
                  </a:txBody>
                  <a:tcPr/>
                </a:tc>
                <a:tc>
                  <a:txBody>
                    <a:bodyPr/>
                    <a:lstStyle/>
                    <a:p>
                      <a:pPr algn="ctr"/>
                      <a:r>
                        <a:rPr lang="en-US" dirty="0" smtClean="0"/>
                        <a:t> 0.42 </a:t>
                      </a:r>
                      <a:endParaRPr lang="en-US" dirty="0"/>
                    </a:p>
                  </a:txBody>
                  <a:tcPr/>
                </a:tc>
                <a:tc>
                  <a:txBody>
                    <a:bodyPr/>
                    <a:lstStyle/>
                    <a:p>
                      <a:pPr algn="ctr"/>
                      <a:r>
                        <a:rPr lang="en-US" dirty="0" smtClean="0"/>
                        <a:t>0.19</a:t>
                      </a:r>
                      <a:endParaRPr lang="en-US" dirty="0"/>
                    </a:p>
                  </a:txBody>
                  <a:tcPr>
                    <a:lnR w="57150" cap="flat" cmpd="sng" algn="ctr">
                      <a:solidFill>
                        <a:schemeClr val="accent4">
                          <a:lumMod val="50000"/>
                        </a:schemeClr>
                      </a:solidFill>
                      <a:prstDash val="solid"/>
                      <a:round/>
                      <a:headEnd type="none" w="med" len="med"/>
                      <a:tailEnd type="none" w="med" len="med"/>
                    </a:lnR>
                  </a:tcPr>
                </a:tc>
                <a:tc>
                  <a:txBody>
                    <a:bodyPr/>
                    <a:lstStyle/>
                    <a:p>
                      <a:pPr algn="ctr"/>
                      <a:r>
                        <a:rPr lang="en-US" dirty="0" smtClean="0"/>
                        <a:t>3.11</a:t>
                      </a:r>
                      <a:endParaRPr lang="en-US" dirty="0"/>
                    </a:p>
                  </a:txBody>
                  <a:tcPr>
                    <a:lnL w="57150" cap="flat" cmpd="sng" algn="ctr">
                      <a:solidFill>
                        <a:schemeClr val="accent4">
                          <a:lumMod val="50000"/>
                        </a:schemeClr>
                      </a:solidFill>
                      <a:prstDash val="solid"/>
                      <a:round/>
                      <a:headEnd type="none" w="med" len="med"/>
                      <a:tailEnd type="none" w="med" len="med"/>
                    </a:lnL>
                  </a:tcPr>
                </a:tc>
                <a:tc>
                  <a:txBody>
                    <a:bodyPr/>
                    <a:lstStyle/>
                    <a:p>
                      <a:pPr algn="ctr"/>
                      <a:r>
                        <a:rPr lang="en-US" dirty="0" smtClean="0"/>
                        <a:t>2.7-3.25 </a:t>
                      </a:r>
                      <a:endParaRPr lang="en-US" dirty="0"/>
                    </a:p>
                  </a:txBody>
                  <a:tcPr/>
                </a:tc>
                <a:tc>
                  <a:txBody>
                    <a:bodyPr/>
                    <a:lstStyle/>
                    <a:p>
                      <a:pPr algn="ctr"/>
                      <a:r>
                        <a:rPr lang="en-US" dirty="0" smtClean="0"/>
                        <a:t>0.41</a:t>
                      </a:r>
                      <a:endParaRPr lang="en-US" dirty="0"/>
                    </a:p>
                  </a:txBody>
                  <a:tcPr/>
                </a:tc>
                <a:extLst>
                  <a:ext uri="{0D108BD9-81ED-4DB2-BD59-A6C34878D82A}">
                    <a16:rowId xmlns:a16="http://schemas.microsoft.com/office/drawing/2014/main" val="2648102227"/>
                  </a:ext>
                </a:extLst>
              </a:tr>
              <a:tr h="1007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prevalence</a:t>
                      </a:r>
                    </a:p>
                    <a:p>
                      <a:endParaRPr lang="en-US" dirty="0"/>
                    </a:p>
                  </a:txBody>
                  <a:tcPr/>
                </a:tc>
                <a:tc>
                  <a:txBody>
                    <a:bodyPr/>
                    <a:lstStyle/>
                    <a:p>
                      <a:pPr algn="ctr"/>
                      <a:r>
                        <a:rPr lang="en-US" dirty="0" smtClean="0"/>
                        <a:t>4.69 </a:t>
                      </a:r>
                      <a:endParaRPr lang="en-US" dirty="0"/>
                    </a:p>
                  </a:txBody>
                  <a:tcPr/>
                </a:tc>
                <a:tc>
                  <a:txBody>
                    <a:bodyPr/>
                    <a:lstStyle/>
                    <a:p>
                      <a:pPr algn="ctr"/>
                      <a:r>
                        <a:rPr lang="en-US" dirty="0" smtClean="0"/>
                        <a:t>3.62</a:t>
                      </a:r>
                      <a:endParaRPr lang="en-US" dirty="0"/>
                    </a:p>
                  </a:txBody>
                  <a:tcPr/>
                </a:tc>
                <a:tc>
                  <a:txBody>
                    <a:bodyPr/>
                    <a:lstStyle/>
                    <a:p>
                      <a:pPr algn="ctr"/>
                      <a:r>
                        <a:rPr lang="en-US" dirty="0" smtClean="0"/>
                        <a:t>1.06</a:t>
                      </a:r>
                      <a:endParaRPr lang="en-US" dirty="0"/>
                    </a:p>
                  </a:txBody>
                  <a:tcPr>
                    <a:lnR w="57150" cap="flat" cmpd="sng" algn="ctr">
                      <a:solidFill>
                        <a:schemeClr val="accent4">
                          <a:lumMod val="50000"/>
                        </a:schemeClr>
                      </a:solidFill>
                      <a:prstDash val="solid"/>
                      <a:round/>
                      <a:headEnd type="none" w="med" len="med"/>
                      <a:tailEnd type="none" w="med" len="med"/>
                    </a:lnR>
                  </a:tcPr>
                </a:tc>
                <a:tc>
                  <a:txBody>
                    <a:bodyPr/>
                    <a:lstStyle/>
                    <a:p>
                      <a:pPr algn="ctr"/>
                      <a:r>
                        <a:rPr lang="en-US" dirty="0" smtClean="0"/>
                        <a:t>40.67</a:t>
                      </a:r>
                      <a:endParaRPr lang="en-US" dirty="0"/>
                    </a:p>
                  </a:txBody>
                  <a:tcPr>
                    <a:lnL w="57150" cap="flat" cmpd="sng" algn="ctr">
                      <a:solidFill>
                        <a:schemeClr val="accent4">
                          <a:lumMod val="50000"/>
                        </a:schemeClr>
                      </a:solidFill>
                      <a:prstDash val="solid"/>
                      <a:round/>
                      <a:headEnd type="none" w="med" len="med"/>
                      <a:tailEnd type="none" w="med" len="med"/>
                    </a:lnL>
                  </a:tcPr>
                </a:tc>
                <a:tc>
                  <a:txBody>
                    <a:bodyPr/>
                    <a:lstStyle/>
                    <a:p>
                      <a:pPr algn="ctr"/>
                      <a:r>
                        <a:rPr lang="en-US" dirty="0" smtClean="0"/>
                        <a:t>15 - 35.52</a:t>
                      </a:r>
                      <a:endParaRPr lang="en-US" dirty="0"/>
                    </a:p>
                  </a:txBody>
                  <a:tcPr/>
                </a:tc>
                <a:tc>
                  <a:txBody>
                    <a:bodyPr/>
                    <a:lstStyle/>
                    <a:p>
                      <a:pPr algn="ctr"/>
                      <a:r>
                        <a:rPr lang="en-US" dirty="0" smtClean="0"/>
                        <a:t>5.03</a:t>
                      </a:r>
                      <a:endParaRPr lang="en-US" dirty="0"/>
                    </a:p>
                  </a:txBody>
                  <a:tcPr/>
                </a:tc>
                <a:extLst>
                  <a:ext uri="{0D108BD9-81ED-4DB2-BD59-A6C34878D82A}">
                    <a16:rowId xmlns:a16="http://schemas.microsoft.com/office/drawing/2014/main" val="3789793199"/>
                  </a:ext>
                </a:extLst>
              </a:tr>
            </a:tbl>
          </a:graphicData>
        </a:graphic>
      </p:graphicFrame>
    </p:spTree>
    <p:extLst>
      <p:ext uri="{BB962C8B-B14F-4D97-AF65-F5344CB8AC3E}">
        <p14:creationId xmlns:p14="http://schemas.microsoft.com/office/powerpoint/2010/main" val="16269459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123847"/>
            <a:ext cx="9692640" cy="1428929"/>
          </a:xfrm>
        </p:spPr>
        <p:txBody>
          <a:bodyPr/>
          <a:lstStyle/>
          <a:p>
            <a:r>
              <a:rPr lang="en-US" b="1" dirty="0"/>
              <a:t>Gastroduodenal disease</a:t>
            </a:r>
            <a:r>
              <a:rPr lang="en-US" dirty="0"/>
              <a:t> </a:t>
            </a:r>
          </a:p>
        </p:txBody>
      </p:sp>
      <p:sp>
        <p:nvSpPr>
          <p:cNvPr id="3" name="Content Placeholder 2"/>
          <p:cNvSpPr>
            <a:spLocks noGrp="1"/>
          </p:cNvSpPr>
          <p:nvPr>
            <p:ph idx="1"/>
          </p:nvPr>
        </p:nvSpPr>
        <p:spPr/>
        <p:txBody>
          <a:bodyPr>
            <a:normAutofit/>
          </a:bodyPr>
          <a:lstStyle/>
          <a:p>
            <a:r>
              <a:rPr lang="en-US" sz="2400" u="sng" dirty="0"/>
              <a:t>D</a:t>
            </a:r>
            <a:r>
              <a:rPr lang="en-US" sz="2400" u="sng" dirty="0" smtClean="0"/>
              <a:t>istal </a:t>
            </a:r>
            <a:r>
              <a:rPr lang="en-US" sz="2400" u="sng" dirty="0"/>
              <a:t>antrum </a:t>
            </a:r>
            <a:r>
              <a:rPr lang="en-US" sz="2400" dirty="0"/>
              <a:t>of the stomach and </a:t>
            </a:r>
            <a:r>
              <a:rPr lang="en-US" sz="2400" u="sng" dirty="0"/>
              <a:t>duodenum</a:t>
            </a:r>
            <a:r>
              <a:rPr lang="en-US" sz="2400" dirty="0"/>
              <a:t> are most commonly affected</a:t>
            </a:r>
            <a:r>
              <a:rPr lang="en-US" sz="2400" dirty="0" smtClean="0"/>
              <a:t>.</a:t>
            </a:r>
          </a:p>
          <a:p>
            <a:r>
              <a:rPr lang="en-US" sz="2400" dirty="0"/>
              <a:t>The management of patients with gastroduodenal Crohn disease </a:t>
            </a:r>
            <a:r>
              <a:rPr lang="en-US" sz="2400" dirty="0" smtClean="0"/>
              <a:t>is managed as  </a:t>
            </a:r>
            <a:r>
              <a:rPr lang="en-US" sz="2400" u="sng" dirty="0" smtClean="0"/>
              <a:t>high-risk </a:t>
            </a:r>
            <a:r>
              <a:rPr lang="en-US" sz="2400" dirty="0" smtClean="0"/>
              <a:t>patients</a:t>
            </a:r>
            <a:endParaRPr lang="en-US" sz="2400" dirty="0"/>
          </a:p>
        </p:txBody>
      </p:sp>
      <p:pic>
        <p:nvPicPr>
          <p:cNvPr id="4" name="Picture 19"/>
          <p:cNvPicPr>
            <a:picLocks noChangeAspect="1" noChangeArrowheads="1"/>
          </p:cNvPicPr>
          <p:nvPr/>
        </p:nvPicPr>
        <p:blipFill>
          <a:blip r:embed="rId2" cstate="print">
            <a:extLst>
              <a:ext uri="{28A0092B-C50C-407E-A947-70E740481C1C}">
                <a14:useLocalDpi xmlns:a14="http://schemas.microsoft.com/office/drawing/2010/main" val="0"/>
              </a:ext>
            </a:extLst>
          </a:blip>
          <a:srcRect t="37569"/>
          <a:stretch>
            <a:fillRect/>
          </a:stretch>
        </p:blipFill>
        <p:spPr bwMode="auto">
          <a:xfrm>
            <a:off x="8760203" y="3633210"/>
            <a:ext cx="1294688" cy="2546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6380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000" y="170029"/>
            <a:ext cx="9692640" cy="1428929"/>
          </a:xfrm>
        </p:spPr>
        <p:txBody>
          <a:bodyPr/>
          <a:lstStyle/>
          <a:p>
            <a:r>
              <a:rPr lang="en-US" b="1" dirty="0" smtClean="0"/>
              <a:t>Perianal disease</a:t>
            </a:r>
            <a:endParaRPr lang="en-US" dirty="0"/>
          </a:p>
        </p:txBody>
      </p:sp>
      <p:sp>
        <p:nvSpPr>
          <p:cNvPr id="3" name="Content Placeholder 2"/>
          <p:cNvSpPr>
            <a:spLocks noGrp="1"/>
          </p:cNvSpPr>
          <p:nvPr>
            <p:ph idx="1"/>
          </p:nvPr>
        </p:nvSpPr>
        <p:spPr/>
        <p:txBody>
          <a:bodyPr/>
          <a:lstStyle/>
          <a:p>
            <a:r>
              <a:rPr lang="en-US" dirty="0"/>
              <a:t> </a:t>
            </a:r>
            <a:r>
              <a:rPr lang="en-US" sz="2400" dirty="0" smtClean="0"/>
              <a:t>Patients </a:t>
            </a:r>
            <a:r>
              <a:rPr lang="en-US" sz="2400" dirty="0"/>
              <a:t>with perianal abscess and fistula and their associated symptoms (</a:t>
            </a:r>
            <a:r>
              <a:rPr lang="en-US" sz="2400" dirty="0" err="1"/>
              <a:t>eg</a:t>
            </a:r>
            <a:r>
              <a:rPr lang="en-US" sz="2400" dirty="0"/>
              <a:t>, pain, fever, fistula drainage) are assigned to a </a:t>
            </a:r>
            <a:r>
              <a:rPr lang="en-US" sz="2400" u="sng" dirty="0"/>
              <a:t>moderate- to high-risk </a:t>
            </a:r>
            <a:r>
              <a:rPr lang="en-US" sz="2400" u="sng" dirty="0" smtClean="0"/>
              <a:t>category</a:t>
            </a:r>
            <a:endParaRPr lang="en-US" sz="2400" u="sng" dirty="0"/>
          </a:p>
        </p:txBody>
      </p:sp>
    </p:spTree>
    <p:extLst>
      <p:ext uri="{BB962C8B-B14F-4D97-AF65-F5344CB8AC3E}">
        <p14:creationId xmlns:p14="http://schemas.microsoft.com/office/powerpoint/2010/main" val="11751825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725" y="2054248"/>
            <a:ext cx="10080383" cy="1428929"/>
          </a:xfrm>
        </p:spPr>
        <p:txBody>
          <a:bodyPr/>
          <a:lstStyle/>
          <a:p>
            <a:r>
              <a:rPr lang="en-US" dirty="0"/>
              <a:t>MAINTENANCE OF </a:t>
            </a:r>
            <a:r>
              <a:rPr lang="en-US" dirty="0" smtClean="0"/>
              <a:t>REMISSION?</a:t>
            </a:r>
            <a:r>
              <a:rPr lang="en-US" dirty="0"/>
              <a:t/>
            </a:r>
            <a:br>
              <a:rPr lang="en-US" dirty="0"/>
            </a:br>
            <a:r>
              <a:rPr lang="en-US" dirty="0" smtClean="0"/>
              <a:t>In mild </a:t>
            </a:r>
            <a:r>
              <a:rPr lang="en-US" dirty="0"/>
              <a:t>Crohn disease</a:t>
            </a:r>
          </a:p>
        </p:txBody>
      </p:sp>
      <p:grpSp>
        <p:nvGrpSpPr>
          <p:cNvPr id="3" name="Group 31"/>
          <p:cNvGrpSpPr>
            <a:grpSpLocks/>
          </p:cNvGrpSpPr>
          <p:nvPr/>
        </p:nvGrpSpPr>
        <p:grpSpPr bwMode="auto">
          <a:xfrm>
            <a:off x="7333672" y="3297812"/>
            <a:ext cx="2438399" cy="2798187"/>
            <a:chOff x="3504" y="1008"/>
            <a:chExt cx="1968" cy="2112"/>
          </a:xfrm>
        </p:grpSpPr>
        <p:pic>
          <p:nvPicPr>
            <p:cNvPr id="4" name="Picture 19"/>
            <p:cNvPicPr>
              <a:picLocks noChangeAspect="1" noChangeArrowheads="1"/>
            </p:cNvPicPr>
            <p:nvPr/>
          </p:nvPicPr>
          <p:blipFill>
            <a:blip r:embed="rId2" cstate="print">
              <a:extLst>
                <a:ext uri="{28A0092B-C50C-407E-A947-70E740481C1C}">
                  <a14:useLocalDpi xmlns:a14="http://schemas.microsoft.com/office/drawing/2010/main" val="0"/>
                </a:ext>
              </a:extLst>
            </a:blip>
            <a:srcRect b="9616"/>
            <a:stretch>
              <a:fillRect/>
            </a:stretch>
          </p:blipFill>
          <p:spPr bwMode="auto">
            <a:xfrm>
              <a:off x="3504" y="1008"/>
              <a:ext cx="1968" cy="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20"/>
            <p:cNvSpPr>
              <a:spLocks noChangeArrowheads="1"/>
            </p:cNvSpPr>
            <p:nvPr/>
          </p:nvSpPr>
          <p:spPr bwMode="auto">
            <a:xfrm>
              <a:off x="4080" y="2040"/>
              <a:ext cx="528" cy="528"/>
            </a:xfrm>
            <a:prstGeom prst="ellipse">
              <a:avLst/>
            </a:prstGeom>
            <a:noFill/>
            <a:ln w="1905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spTree>
    <p:extLst>
      <p:ext uri="{BB962C8B-B14F-4D97-AF65-F5344CB8AC3E}">
        <p14:creationId xmlns:p14="http://schemas.microsoft.com/office/powerpoint/2010/main" val="2148416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08" y="253156"/>
            <a:ext cx="9692640" cy="1428929"/>
          </a:xfrm>
        </p:spPr>
        <p:txBody>
          <a:bodyPr/>
          <a:lstStyle/>
          <a:p>
            <a:r>
              <a:rPr lang="en-US" sz="4000" b="1" dirty="0"/>
              <a:t>MAINTENANCE OF REMISSION</a:t>
            </a:r>
            <a:r>
              <a:rPr lang="en-US" dirty="0"/>
              <a:t/>
            </a:r>
            <a:br>
              <a:rPr lang="en-US" dirty="0"/>
            </a:br>
            <a:endParaRPr lang="en-US" dirty="0"/>
          </a:p>
        </p:txBody>
      </p:sp>
      <p:sp>
        <p:nvSpPr>
          <p:cNvPr id="3" name="Content Placeholder 2"/>
          <p:cNvSpPr>
            <a:spLocks noGrp="1"/>
          </p:cNvSpPr>
          <p:nvPr>
            <p:ph idx="1"/>
          </p:nvPr>
        </p:nvSpPr>
        <p:spPr>
          <a:xfrm>
            <a:off x="591127" y="1450109"/>
            <a:ext cx="9266105" cy="4730029"/>
          </a:xfrm>
        </p:spPr>
        <p:txBody>
          <a:bodyPr>
            <a:noAutofit/>
          </a:bodyPr>
          <a:lstStyle/>
          <a:p>
            <a:r>
              <a:rPr lang="en-US" sz="2400" dirty="0"/>
              <a:t>For low-risk patients with mild </a:t>
            </a:r>
            <a:r>
              <a:rPr lang="en-US" sz="2400" dirty="0" smtClean="0"/>
              <a:t>CD </a:t>
            </a:r>
            <a:r>
              <a:rPr lang="en-US" sz="2400" dirty="0"/>
              <a:t>who achieved remission with a </a:t>
            </a:r>
            <a:r>
              <a:rPr lang="en-US" sz="2400" u="sng" dirty="0"/>
              <a:t>glucocorticoid</a:t>
            </a:r>
            <a:r>
              <a:rPr lang="en-US" sz="2400" dirty="0"/>
              <a:t> (</a:t>
            </a:r>
            <a:r>
              <a:rPr lang="en-US" sz="2400" dirty="0" err="1"/>
              <a:t>eg</a:t>
            </a:r>
            <a:r>
              <a:rPr lang="en-US" sz="2400" dirty="0"/>
              <a:t>, budesonide or prednisone), we recommend tapering and then </a:t>
            </a:r>
            <a:r>
              <a:rPr lang="en-US" sz="2400" dirty="0">
                <a:solidFill>
                  <a:schemeClr val="accent1">
                    <a:lumMod val="75000"/>
                  </a:schemeClr>
                </a:solidFill>
              </a:rPr>
              <a:t>discontinuing the glucocorticoid, followed by clinical observation and </a:t>
            </a:r>
            <a:r>
              <a:rPr lang="en-US" sz="2400" dirty="0" err="1">
                <a:solidFill>
                  <a:schemeClr val="accent1">
                    <a:lumMod val="75000"/>
                  </a:schemeClr>
                </a:solidFill>
              </a:rPr>
              <a:t>ileocolonoscopy</a:t>
            </a:r>
            <a:r>
              <a:rPr lang="en-US" sz="2400" dirty="0">
                <a:solidFill>
                  <a:schemeClr val="accent1">
                    <a:lumMod val="75000"/>
                  </a:schemeClr>
                </a:solidFill>
              </a:rPr>
              <a:t> in </a:t>
            </a:r>
            <a:r>
              <a:rPr lang="en-US" sz="2400" dirty="0" smtClean="0">
                <a:solidFill>
                  <a:schemeClr val="accent1">
                    <a:lumMod val="75000"/>
                  </a:schemeClr>
                </a:solidFill>
              </a:rPr>
              <a:t>6-12 months</a:t>
            </a:r>
          </a:p>
          <a:p>
            <a:r>
              <a:rPr lang="en-US" sz="2400" dirty="0"/>
              <a:t>For low-risk patients with mild </a:t>
            </a:r>
            <a:r>
              <a:rPr lang="en-US" sz="2400" dirty="0" smtClean="0"/>
              <a:t>CD </a:t>
            </a:r>
            <a:r>
              <a:rPr lang="en-US" sz="2400" dirty="0"/>
              <a:t>who achieved remission with a </a:t>
            </a:r>
            <a:r>
              <a:rPr lang="en-US" sz="2400" u="sng" dirty="0"/>
              <a:t>5-ASA</a:t>
            </a:r>
            <a:r>
              <a:rPr lang="en-US" sz="2400" dirty="0"/>
              <a:t> agent </a:t>
            </a:r>
            <a:r>
              <a:rPr lang="en-US" sz="2400" dirty="0" smtClean="0"/>
              <a:t>, </a:t>
            </a:r>
            <a:r>
              <a:rPr lang="en-US" sz="2400" dirty="0">
                <a:solidFill>
                  <a:schemeClr val="accent1">
                    <a:lumMod val="75000"/>
                  </a:schemeClr>
                </a:solidFill>
              </a:rPr>
              <a:t>we continue the same agent for long-term maintenance therapy and perform an </a:t>
            </a:r>
            <a:r>
              <a:rPr lang="en-US" sz="2400" dirty="0" err="1">
                <a:solidFill>
                  <a:schemeClr val="accent1">
                    <a:lumMod val="75000"/>
                  </a:schemeClr>
                </a:solidFill>
              </a:rPr>
              <a:t>ileocolonoscopy</a:t>
            </a:r>
            <a:r>
              <a:rPr lang="en-US" sz="2400" dirty="0">
                <a:solidFill>
                  <a:schemeClr val="accent1">
                    <a:lumMod val="75000"/>
                  </a:schemeClr>
                </a:solidFill>
              </a:rPr>
              <a:t> in 6 -</a:t>
            </a:r>
            <a:r>
              <a:rPr lang="en-US" sz="2400" dirty="0" smtClean="0">
                <a:solidFill>
                  <a:schemeClr val="accent1">
                    <a:lumMod val="75000"/>
                  </a:schemeClr>
                </a:solidFill>
              </a:rPr>
              <a:t>12 </a:t>
            </a:r>
            <a:r>
              <a:rPr lang="en-US" sz="2400" dirty="0">
                <a:solidFill>
                  <a:schemeClr val="accent1">
                    <a:lumMod val="75000"/>
                  </a:schemeClr>
                </a:solidFill>
              </a:rPr>
              <a:t>months (</a:t>
            </a:r>
            <a:r>
              <a:rPr lang="en-US" sz="2400" dirty="0"/>
              <a:t>although some societies advise against 5-ASA</a:t>
            </a:r>
            <a:r>
              <a:rPr lang="en-US" sz="2400" dirty="0" smtClean="0"/>
              <a:t>)</a:t>
            </a:r>
          </a:p>
          <a:p>
            <a:r>
              <a:rPr lang="en-US" sz="2400" dirty="0"/>
              <a:t>For patients with Crohn colitis, some data suggest that long-term use of 5-ASA agents may </a:t>
            </a:r>
            <a:r>
              <a:rPr lang="en-US" sz="2400" u="sng" dirty="0"/>
              <a:t>decrease the risk of colon cancer.</a:t>
            </a:r>
          </a:p>
        </p:txBody>
      </p:sp>
      <p:pic>
        <p:nvPicPr>
          <p:cNvPr id="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2114" y="1173480"/>
            <a:ext cx="1039812" cy="1173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9753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79" y="372162"/>
            <a:ext cx="10172746" cy="1428929"/>
          </a:xfrm>
        </p:spPr>
        <p:txBody>
          <a:bodyPr>
            <a:normAutofit fontScale="90000"/>
          </a:bodyPr>
          <a:lstStyle/>
          <a:p>
            <a:r>
              <a:rPr lang="en-US" sz="3600" dirty="0"/>
              <a:t>Alternative approaches to preventing relapse of Crohn disease include the following:</a:t>
            </a:r>
            <a:r>
              <a:rPr lang="en-US" dirty="0"/>
              <a:t/>
            </a:r>
            <a:br>
              <a:rPr lang="en-US" dirty="0"/>
            </a:br>
            <a:endParaRPr lang="en-US" dirty="0"/>
          </a:p>
        </p:txBody>
      </p:sp>
      <p:sp>
        <p:nvSpPr>
          <p:cNvPr id="3" name="Content Placeholder 2"/>
          <p:cNvSpPr>
            <a:spLocks noGrp="1"/>
          </p:cNvSpPr>
          <p:nvPr>
            <p:ph idx="1"/>
          </p:nvPr>
        </p:nvSpPr>
        <p:spPr>
          <a:xfrm>
            <a:off x="873945" y="2087419"/>
            <a:ext cx="9526200" cy="3574472"/>
          </a:xfrm>
        </p:spPr>
        <p:txBody>
          <a:bodyPr>
            <a:normAutofit/>
          </a:bodyPr>
          <a:lstStyle/>
          <a:p>
            <a:r>
              <a:rPr lang="en-US" sz="2400" dirty="0"/>
              <a:t>However, in some patients who have </a:t>
            </a:r>
            <a:r>
              <a:rPr lang="en-US" sz="2400" u="sng" dirty="0">
                <a:solidFill>
                  <a:schemeClr val="accent1"/>
                </a:solidFill>
              </a:rPr>
              <a:t>difficulty tapering </a:t>
            </a:r>
            <a:r>
              <a:rPr lang="en-US" sz="2400" dirty="0"/>
              <a:t>budesonide, we </a:t>
            </a:r>
            <a:r>
              <a:rPr lang="en-US" sz="2400" u="sng" dirty="0"/>
              <a:t>continue budesonide at a dose of 6 mg daily for no longer than </a:t>
            </a:r>
            <a:r>
              <a:rPr lang="en-US" sz="2400" u="sng" dirty="0" smtClean="0"/>
              <a:t>3-6 </a:t>
            </a:r>
            <a:r>
              <a:rPr lang="en-US" sz="2400" u="sng" dirty="0"/>
              <a:t>months</a:t>
            </a:r>
            <a:r>
              <a:rPr lang="en-US" sz="2400" dirty="0"/>
              <a:t>. </a:t>
            </a:r>
            <a:endParaRPr lang="en-US" sz="2400" dirty="0" smtClean="0"/>
          </a:p>
          <a:p>
            <a:r>
              <a:rPr lang="en-US" sz="2400" dirty="0" smtClean="0"/>
              <a:t>In </a:t>
            </a:r>
            <a:r>
              <a:rPr lang="en-US" sz="2400" dirty="0"/>
              <a:t>patients </a:t>
            </a:r>
            <a:r>
              <a:rPr lang="en-US" sz="2400" dirty="0">
                <a:solidFill>
                  <a:schemeClr val="accent1">
                    <a:lumMod val="75000"/>
                  </a:schemeClr>
                </a:solidFill>
              </a:rPr>
              <a:t>who require glucocorticoids to maintain remission, </a:t>
            </a:r>
            <a:r>
              <a:rPr lang="en-US" sz="2400" u="sng" dirty="0">
                <a:solidFill>
                  <a:schemeClr val="tx1"/>
                </a:solidFill>
              </a:rPr>
              <a:t>we also initiate a </a:t>
            </a:r>
            <a:r>
              <a:rPr lang="en-US" sz="2400" u="sng" dirty="0" err="1">
                <a:solidFill>
                  <a:schemeClr val="tx1"/>
                </a:solidFill>
              </a:rPr>
              <a:t>thiopurine</a:t>
            </a:r>
            <a:r>
              <a:rPr lang="en-US" sz="2400" dirty="0" smtClean="0">
                <a:solidFill>
                  <a:schemeClr val="accent1">
                    <a:lumMod val="75000"/>
                  </a:schemeClr>
                </a:solidFill>
              </a:rPr>
              <a:t>.</a:t>
            </a:r>
          </a:p>
        </p:txBody>
      </p:sp>
    </p:spTree>
    <p:extLst>
      <p:ext uri="{BB962C8B-B14F-4D97-AF65-F5344CB8AC3E}">
        <p14:creationId xmlns:p14="http://schemas.microsoft.com/office/powerpoint/2010/main" val="25931487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63" y="341745"/>
            <a:ext cx="9692640" cy="703031"/>
          </a:xfrm>
        </p:spPr>
        <p:txBody>
          <a:bodyPr/>
          <a:lstStyle/>
          <a:p>
            <a:r>
              <a:rPr lang="en-US" b="1" dirty="0"/>
              <a:t>Monitoring during remission</a:t>
            </a:r>
            <a:r>
              <a:rPr lang="en-US" dirty="0"/>
              <a:t> </a:t>
            </a:r>
          </a:p>
        </p:txBody>
      </p:sp>
      <p:sp>
        <p:nvSpPr>
          <p:cNvPr id="3" name="Content Placeholder 2"/>
          <p:cNvSpPr>
            <a:spLocks noGrp="1"/>
          </p:cNvSpPr>
          <p:nvPr>
            <p:ph idx="1"/>
          </p:nvPr>
        </p:nvSpPr>
        <p:spPr>
          <a:xfrm>
            <a:off x="554181" y="1274618"/>
            <a:ext cx="10243128" cy="5486400"/>
          </a:xfrm>
        </p:spPr>
        <p:txBody>
          <a:bodyPr>
            <a:normAutofit/>
          </a:bodyPr>
          <a:lstStyle/>
          <a:p>
            <a:r>
              <a:rPr lang="en-US" sz="2400" dirty="0"/>
              <a:t>In addition to assessing patients </a:t>
            </a:r>
            <a:r>
              <a:rPr lang="en-US" sz="2400" dirty="0">
                <a:solidFill>
                  <a:srgbClr val="FF0000"/>
                </a:solidFill>
              </a:rPr>
              <a:t>clinically</a:t>
            </a:r>
            <a:r>
              <a:rPr lang="en-US" sz="2400" dirty="0"/>
              <a:t> and with </a:t>
            </a:r>
            <a:r>
              <a:rPr lang="en-US" sz="2400" dirty="0" err="1">
                <a:solidFill>
                  <a:srgbClr val="FF0000"/>
                </a:solidFill>
              </a:rPr>
              <a:t>ileocolonoscopy</a:t>
            </a:r>
            <a:r>
              <a:rPr lang="en-US" sz="2400" dirty="0">
                <a:solidFill>
                  <a:srgbClr val="FF0000"/>
                </a:solidFill>
              </a:rPr>
              <a:t> in </a:t>
            </a:r>
            <a:r>
              <a:rPr lang="en-US" sz="2400" dirty="0" smtClean="0">
                <a:solidFill>
                  <a:srgbClr val="FF0000"/>
                </a:solidFill>
              </a:rPr>
              <a:t>6-12 </a:t>
            </a:r>
            <a:r>
              <a:rPr lang="en-US" sz="2400" dirty="0">
                <a:solidFill>
                  <a:srgbClr val="FF0000"/>
                </a:solidFill>
              </a:rPr>
              <a:t>months</a:t>
            </a:r>
            <a:r>
              <a:rPr lang="en-US" sz="2400" dirty="0"/>
              <a:t> after achieving clinical remission, noninvasive markers of inflammation can be useful. </a:t>
            </a:r>
            <a:endParaRPr lang="en-US" sz="2400" dirty="0" smtClean="0"/>
          </a:p>
          <a:p>
            <a:r>
              <a:rPr lang="en-US" sz="2400" dirty="0" smtClean="0"/>
              <a:t>We </a:t>
            </a:r>
            <a:r>
              <a:rPr lang="en-US" sz="2400" dirty="0"/>
              <a:t>obtain noninvasive markers of inflammation </a:t>
            </a:r>
            <a:r>
              <a:rPr lang="en-US" sz="2400" dirty="0" smtClean="0"/>
              <a:t>including </a:t>
            </a:r>
            <a:r>
              <a:rPr lang="en-US" sz="2400" dirty="0" smtClean="0">
                <a:solidFill>
                  <a:srgbClr val="FF0000"/>
                </a:solidFill>
              </a:rPr>
              <a:t>CRP </a:t>
            </a:r>
            <a:r>
              <a:rPr lang="en-US" sz="2400" dirty="0">
                <a:solidFill>
                  <a:srgbClr val="FF0000"/>
                </a:solidFill>
              </a:rPr>
              <a:t>and fecal calprotectin </a:t>
            </a:r>
            <a:r>
              <a:rPr lang="en-US" sz="2400" u="sng" dirty="0"/>
              <a:t>at the time of colonoscopy and correlate these tests with the degree of mucosal healing</a:t>
            </a:r>
            <a:r>
              <a:rPr lang="en-US" sz="2400" u="sng" dirty="0" smtClean="0"/>
              <a:t>. </a:t>
            </a:r>
          </a:p>
          <a:p>
            <a:endParaRPr lang="en-US" sz="2400" u="sng" dirty="0" smtClean="0"/>
          </a:p>
          <a:p>
            <a:pPr lvl="1"/>
            <a:r>
              <a:rPr lang="en-US" sz="2000" dirty="0" smtClean="0"/>
              <a:t>In </a:t>
            </a:r>
            <a:r>
              <a:rPr lang="en-US" sz="2000" dirty="0"/>
              <a:t>some patients with Crohn disease, CRP does not correlate with endoscopic findings, and we do not rely solely on noninvasive markers for monitoring patients in remission</a:t>
            </a:r>
            <a:r>
              <a:rPr lang="en-US" sz="2000" dirty="0" smtClean="0"/>
              <a:t>.</a:t>
            </a:r>
          </a:p>
          <a:p>
            <a:pPr lvl="1"/>
            <a:r>
              <a:rPr lang="en-US" sz="2000" dirty="0"/>
              <a:t>U</a:t>
            </a:r>
            <a:r>
              <a:rPr lang="en-US" sz="2000" dirty="0" smtClean="0"/>
              <a:t>se </a:t>
            </a:r>
            <a:r>
              <a:rPr lang="en-US" sz="2000" dirty="0"/>
              <a:t>of biomarkers, compared with clinical management </a:t>
            </a:r>
            <a:r>
              <a:rPr lang="en-US" sz="2000" dirty="0" smtClean="0"/>
              <a:t>alone, was </a:t>
            </a:r>
            <a:r>
              <a:rPr lang="en-US" sz="2000" dirty="0"/>
              <a:t>associated with improved rates of mucosal healing</a:t>
            </a:r>
          </a:p>
          <a:p>
            <a:endParaRPr lang="en-US" sz="2400" dirty="0"/>
          </a:p>
        </p:txBody>
      </p:sp>
    </p:spTree>
    <p:extLst>
      <p:ext uri="{BB962C8B-B14F-4D97-AF65-F5344CB8AC3E}">
        <p14:creationId xmlns:p14="http://schemas.microsoft.com/office/powerpoint/2010/main" val="20698523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548720"/>
            <a:ext cx="9692640" cy="1428929"/>
          </a:xfrm>
        </p:spPr>
        <p:txBody>
          <a:bodyPr>
            <a:normAutofit/>
          </a:bodyPr>
          <a:lstStyle/>
          <a:p>
            <a:r>
              <a:rPr lang="en-US" sz="4000" b="1" dirty="0"/>
              <a:t>MANAGING RELAPSE</a:t>
            </a:r>
            <a:r>
              <a:rPr lang="en-US" sz="4000" dirty="0"/>
              <a:t/>
            </a:r>
            <a:br>
              <a:rPr lang="en-US" sz="4000" dirty="0"/>
            </a:br>
            <a:endParaRPr lang="en-US" sz="4000" dirty="0"/>
          </a:p>
        </p:txBody>
      </p:sp>
      <p:sp>
        <p:nvSpPr>
          <p:cNvPr id="3" name="Content Placeholder 2"/>
          <p:cNvSpPr>
            <a:spLocks noGrp="1"/>
          </p:cNvSpPr>
          <p:nvPr>
            <p:ph idx="1"/>
          </p:nvPr>
        </p:nvSpPr>
        <p:spPr>
          <a:xfrm>
            <a:off x="1261872" y="1902691"/>
            <a:ext cx="8595360" cy="3537527"/>
          </a:xfrm>
        </p:spPr>
        <p:txBody>
          <a:bodyPr>
            <a:normAutofit/>
          </a:bodyPr>
          <a:lstStyle/>
          <a:p>
            <a:r>
              <a:rPr lang="en-US" sz="2400" dirty="0"/>
              <a:t>In patients who have clinical </a:t>
            </a:r>
            <a:r>
              <a:rPr lang="en-US" sz="2400" u="sng" dirty="0"/>
              <a:t>recurrence after achieving remission</a:t>
            </a:r>
            <a:r>
              <a:rPr lang="en-US" sz="2400" dirty="0"/>
              <a:t> following glucocorticoid therapy, we begin a </a:t>
            </a:r>
            <a:r>
              <a:rPr lang="en-US" sz="2400" dirty="0">
                <a:solidFill>
                  <a:srgbClr val="FF0000"/>
                </a:solidFill>
              </a:rPr>
              <a:t>second course of a glucocorticoid</a:t>
            </a:r>
            <a:r>
              <a:rPr lang="en-US" sz="2400" dirty="0"/>
              <a:t>. </a:t>
            </a:r>
            <a:endParaRPr lang="en-US" sz="2400" dirty="0" smtClean="0"/>
          </a:p>
          <a:p>
            <a:r>
              <a:rPr lang="en-US" sz="2400" dirty="0" smtClean="0"/>
              <a:t>Initiation </a:t>
            </a:r>
            <a:r>
              <a:rPr lang="en-US" sz="2400" dirty="0"/>
              <a:t>of a </a:t>
            </a:r>
            <a:r>
              <a:rPr lang="en-US" sz="2400" dirty="0" err="1">
                <a:solidFill>
                  <a:srgbClr val="FF0000"/>
                </a:solidFill>
              </a:rPr>
              <a:t>thiopurine</a:t>
            </a:r>
            <a:r>
              <a:rPr lang="en-US" sz="2400" dirty="0">
                <a:solidFill>
                  <a:srgbClr val="FF0000"/>
                </a:solidFill>
              </a:rPr>
              <a:t> and/or biologic therapy</a:t>
            </a:r>
            <a:r>
              <a:rPr lang="en-US" sz="2400" dirty="0"/>
              <a:t> is also </a:t>
            </a:r>
            <a:r>
              <a:rPr lang="en-US" sz="2400" dirty="0" smtClean="0"/>
              <a:t>recommended</a:t>
            </a:r>
          </a:p>
          <a:p>
            <a:r>
              <a:rPr lang="en-US" sz="2400" dirty="0"/>
              <a:t>If they </a:t>
            </a:r>
            <a:r>
              <a:rPr lang="en-US" sz="2400" u="sng" dirty="0">
                <a:solidFill>
                  <a:srgbClr val="FF0000"/>
                </a:solidFill>
              </a:rPr>
              <a:t>fail to respond to the second course of glucocorticoids</a:t>
            </a:r>
            <a:r>
              <a:rPr lang="en-US" sz="2400" dirty="0"/>
              <a:t>, they are regarded as </a:t>
            </a:r>
            <a:r>
              <a:rPr lang="en-US" sz="2400" u="sng" dirty="0"/>
              <a:t>high-risk</a:t>
            </a:r>
          </a:p>
        </p:txBody>
      </p:sp>
    </p:spTree>
    <p:extLst>
      <p:ext uri="{BB962C8B-B14F-4D97-AF65-F5344CB8AC3E}">
        <p14:creationId xmlns:p14="http://schemas.microsoft.com/office/powerpoint/2010/main" val="3805369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3" y="0"/>
            <a:ext cx="9692640" cy="1428929"/>
          </a:xfrm>
        </p:spPr>
        <p:txBody>
          <a:bodyPr/>
          <a:lstStyle/>
          <a:p>
            <a:r>
              <a:rPr lang="en-US" b="1" dirty="0"/>
              <a:t>Antidiarrheal medications</a:t>
            </a:r>
            <a:r>
              <a:rPr lang="en-US" dirty="0"/>
              <a:t> </a:t>
            </a:r>
          </a:p>
        </p:txBody>
      </p:sp>
      <p:sp>
        <p:nvSpPr>
          <p:cNvPr id="3" name="Content Placeholder 2"/>
          <p:cNvSpPr>
            <a:spLocks noGrp="1"/>
          </p:cNvSpPr>
          <p:nvPr>
            <p:ph idx="1"/>
          </p:nvPr>
        </p:nvSpPr>
        <p:spPr>
          <a:xfrm>
            <a:off x="1200909" y="1782617"/>
            <a:ext cx="9439381" cy="4351337"/>
          </a:xfrm>
        </p:spPr>
        <p:txBody>
          <a:bodyPr>
            <a:noAutofit/>
          </a:bodyPr>
          <a:lstStyle/>
          <a:p>
            <a:r>
              <a:rPr lang="en-US" sz="2400" u="sng" dirty="0"/>
              <a:t>Symptomatic treatment </a:t>
            </a:r>
            <a:r>
              <a:rPr lang="en-US" sz="2400" dirty="0"/>
              <a:t>with antidiarrheal drugs is an option for patients not responding completely to first-line therapy who have </a:t>
            </a:r>
            <a:r>
              <a:rPr lang="en-US" sz="2400" u="sng" dirty="0">
                <a:solidFill>
                  <a:srgbClr val="FF0000"/>
                </a:solidFill>
              </a:rPr>
              <a:t>mild Crohn disease </a:t>
            </a:r>
            <a:r>
              <a:rPr lang="en-US" sz="2400" dirty="0"/>
              <a:t>without complications such as strictures. </a:t>
            </a:r>
            <a:endParaRPr lang="en-US" sz="2400" dirty="0" smtClean="0"/>
          </a:p>
          <a:p>
            <a:pPr lvl="1"/>
            <a:r>
              <a:rPr lang="en-US" sz="2200" dirty="0" err="1" smtClean="0">
                <a:solidFill>
                  <a:srgbClr val="FF0000"/>
                </a:solidFill>
              </a:rPr>
              <a:t>Lperamide</a:t>
            </a:r>
            <a:r>
              <a:rPr lang="en-US" sz="2200" dirty="0"/>
              <a:t> </a:t>
            </a:r>
            <a:r>
              <a:rPr lang="en-US" sz="2200" dirty="0" smtClean="0"/>
              <a:t>as </a:t>
            </a:r>
            <a:r>
              <a:rPr lang="en-US" sz="2200" dirty="0"/>
              <a:t>needed in small doses </a:t>
            </a:r>
            <a:r>
              <a:rPr lang="en-US" sz="2200" dirty="0" smtClean="0"/>
              <a:t>(2 -4 </a:t>
            </a:r>
            <a:r>
              <a:rPr lang="en-US" sz="2200" dirty="0"/>
              <a:t>mg after an episode of loose stool)</a:t>
            </a:r>
          </a:p>
          <a:p>
            <a:pPr lvl="1"/>
            <a:r>
              <a:rPr lang="en-US" sz="2200" dirty="0" smtClean="0">
                <a:solidFill>
                  <a:srgbClr val="FF0000"/>
                </a:solidFill>
              </a:rPr>
              <a:t>Cholestyramine</a:t>
            </a:r>
            <a:r>
              <a:rPr lang="en-US" sz="2200" dirty="0" smtClean="0"/>
              <a:t> or </a:t>
            </a:r>
            <a:r>
              <a:rPr lang="en-US" sz="2200" dirty="0"/>
              <a:t>other bile </a:t>
            </a:r>
            <a:r>
              <a:rPr lang="en-US" sz="2200" dirty="0" err="1"/>
              <a:t>sequestrants</a:t>
            </a:r>
            <a:r>
              <a:rPr lang="en-US" sz="2200" dirty="0"/>
              <a:t> are other options for patients with non-</a:t>
            </a:r>
            <a:r>
              <a:rPr lang="en-US" sz="2200" dirty="0" err="1"/>
              <a:t>stricturing</a:t>
            </a:r>
            <a:r>
              <a:rPr lang="en-US" sz="2200" dirty="0"/>
              <a:t> </a:t>
            </a:r>
            <a:r>
              <a:rPr lang="en-US" sz="2200" dirty="0" err="1"/>
              <a:t>ileal</a:t>
            </a:r>
            <a:r>
              <a:rPr lang="en-US" sz="2200" dirty="0"/>
              <a:t> disease who have chronic watery diarrhea.</a:t>
            </a:r>
          </a:p>
          <a:p>
            <a:r>
              <a:rPr lang="en-US" sz="2400" dirty="0" smtClean="0"/>
              <a:t>Patients </a:t>
            </a:r>
            <a:r>
              <a:rPr lang="en-US" sz="2400" dirty="0"/>
              <a:t>with </a:t>
            </a:r>
            <a:r>
              <a:rPr lang="en-US" sz="2400" u="sng" dirty="0">
                <a:solidFill>
                  <a:srgbClr val="FF0000"/>
                </a:solidFill>
              </a:rPr>
              <a:t>moderate or severe </a:t>
            </a:r>
            <a:r>
              <a:rPr lang="en-US" sz="2400" u="sng" dirty="0" smtClean="0">
                <a:solidFill>
                  <a:srgbClr val="FF0000"/>
                </a:solidFill>
              </a:rPr>
              <a:t>CD </a:t>
            </a:r>
            <a:r>
              <a:rPr lang="en-US" sz="2400" dirty="0"/>
              <a:t>or those at risk for bowel obstruction </a:t>
            </a:r>
            <a:r>
              <a:rPr lang="en-US" sz="2400" u="sng" dirty="0"/>
              <a:t>should not receive antidiarrheal agents</a:t>
            </a:r>
            <a:r>
              <a:rPr lang="en-US" sz="2400" dirty="0" smtClean="0"/>
              <a:t>.</a:t>
            </a:r>
            <a:endParaRPr lang="en-US" sz="2400" dirty="0"/>
          </a:p>
        </p:txBody>
      </p:sp>
    </p:spTree>
    <p:extLst>
      <p:ext uri="{BB962C8B-B14F-4D97-AF65-F5344CB8AC3E}">
        <p14:creationId xmlns:p14="http://schemas.microsoft.com/office/powerpoint/2010/main" val="22510617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Probiotics</a:t>
            </a:r>
            <a:endParaRPr lang="en-US" dirty="0"/>
          </a:p>
        </p:txBody>
      </p:sp>
      <p:sp>
        <p:nvSpPr>
          <p:cNvPr id="3" name="Content Placeholder 2"/>
          <p:cNvSpPr>
            <a:spLocks noGrp="1"/>
          </p:cNvSpPr>
          <p:nvPr>
            <p:ph idx="1"/>
          </p:nvPr>
        </p:nvSpPr>
        <p:spPr/>
        <p:txBody>
          <a:bodyPr>
            <a:normAutofit/>
          </a:bodyPr>
          <a:lstStyle/>
          <a:p>
            <a:r>
              <a:rPr lang="en-US" sz="2400" dirty="0"/>
              <a:t>The available </a:t>
            </a:r>
            <a:r>
              <a:rPr lang="en-US" sz="2400" dirty="0">
                <a:solidFill>
                  <a:srgbClr val="FF0000"/>
                </a:solidFill>
              </a:rPr>
              <a:t>data do not support </a:t>
            </a:r>
            <a:r>
              <a:rPr lang="en-US" sz="2400" dirty="0"/>
              <a:t>clinical effectiveness of probiotic therapy for either induction or maintenance of remission in patients with Crohn disease</a:t>
            </a:r>
          </a:p>
        </p:txBody>
      </p:sp>
    </p:spTree>
    <p:extLst>
      <p:ext uri="{BB962C8B-B14F-4D97-AF65-F5344CB8AC3E}">
        <p14:creationId xmlns:p14="http://schemas.microsoft.com/office/powerpoint/2010/main" val="6170742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Antibiotics</a:t>
            </a:r>
            <a:endParaRPr lang="en-US" dirty="0"/>
          </a:p>
        </p:txBody>
      </p:sp>
      <p:sp>
        <p:nvSpPr>
          <p:cNvPr id="3" name="Content Placeholder 2"/>
          <p:cNvSpPr>
            <a:spLocks noGrp="1"/>
          </p:cNvSpPr>
          <p:nvPr>
            <p:ph idx="1"/>
          </p:nvPr>
        </p:nvSpPr>
        <p:spPr>
          <a:xfrm>
            <a:off x="1261871" y="1828800"/>
            <a:ext cx="9119801" cy="4351337"/>
          </a:xfrm>
        </p:spPr>
        <p:txBody>
          <a:bodyPr>
            <a:normAutofit/>
          </a:bodyPr>
          <a:lstStyle/>
          <a:p>
            <a:r>
              <a:rPr lang="en-US" sz="2400" dirty="0"/>
              <a:t>We </a:t>
            </a:r>
            <a:r>
              <a:rPr lang="en-US" sz="2400" dirty="0">
                <a:solidFill>
                  <a:srgbClr val="FF0000"/>
                </a:solidFill>
              </a:rPr>
              <a:t>generally do not use </a:t>
            </a:r>
            <a:r>
              <a:rPr lang="en-US" sz="2400" dirty="0"/>
              <a:t>antibiotics for patients with mild Crohn </a:t>
            </a:r>
            <a:r>
              <a:rPr lang="en-US" sz="2400" dirty="0" smtClean="0"/>
              <a:t>disease</a:t>
            </a:r>
          </a:p>
          <a:p>
            <a:r>
              <a:rPr lang="en-US" sz="2400" dirty="0"/>
              <a:t>It is unclear if the efficacy of antimicrobial therapy is due to treatment of an undetected pathogen, bacterial overgrowth, or an unsuspected </a:t>
            </a:r>
            <a:r>
              <a:rPr lang="en-US" sz="2400" dirty="0" err="1"/>
              <a:t>microperforation</a:t>
            </a:r>
            <a:r>
              <a:rPr lang="en-US" sz="2400" dirty="0"/>
              <a:t>. </a:t>
            </a:r>
            <a:endParaRPr lang="en-US" sz="2400" dirty="0" smtClean="0"/>
          </a:p>
          <a:p>
            <a:r>
              <a:rPr lang="en-US" sz="2400" dirty="0" smtClean="0"/>
              <a:t>The </a:t>
            </a:r>
            <a:r>
              <a:rPr lang="en-US" sz="2400" dirty="0"/>
              <a:t>most frequently utilized </a:t>
            </a:r>
            <a:r>
              <a:rPr lang="en-US" sz="2400" dirty="0" smtClean="0"/>
              <a:t>antibiotics include</a:t>
            </a:r>
            <a:r>
              <a:rPr lang="en-US" sz="2400" dirty="0"/>
              <a:t> </a:t>
            </a:r>
            <a:r>
              <a:rPr lang="en-US" sz="2400" dirty="0" smtClean="0"/>
              <a:t> </a:t>
            </a:r>
            <a:r>
              <a:rPr lang="en-US" sz="2400" u="sng" dirty="0" smtClean="0"/>
              <a:t>metronidazole</a:t>
            </a:r>
            <a:r>
              <a:rPr lang="en-US" sz="2400" u="sng" dirty="0"/>
              <a:t> or ciprofloxacin</a:t>
            </a:r>
            <a:r>
              <a:rPr lang="en-US" sz="2400" dirty="0"/>
              <a:t>, which also carry potential side effects</a:t>
            </a:r>
          </a:p>
        </p:txBody>
      </p:sp>
    </p:spTree>
    <p:extLst>
      <p:ext uri="{BB962C8B-B14F-4D97-AF65-F5344CB8AC3E}">
        <p14:creationId xmlns:p14="http://schemas.microsoft.com/office/powerpoint/2010/main" val="1380914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0199" y="-236370"/>
            <a:ext cx="9692640" cy="1428929"/>
          </a:xfrm>
        </p:spPr>
        <p:txBody>
          <a:bodyPr/>
          <a:lstStyle/>
          <a:p>
            <a:r>
              <a:rPr lang="en-US" dirty="0" smtClean="0"/>
              <a:t>Case </a:t>
            </a:r>
            <a:endParaRPr lang="en-US" dirty="0"/>
          </a:p>
        </p:txBody>
      </p:sp>
      <p:sp>
        <p:nvSpPr>
          <p:cNvPr id="3" name="Content Placeholder 2"/>
          <p:cNvSpPr>
            <a:spLocks noGrp="1"/>
          </p:cNvSpPr>
          <p:nvPr>
            <p:ph idx="1"/>
          </p:nvPr>
        </p:nvSpPr>
        <p:spPr>
          <a:xfrm>
            <a:off x="1261871" y="1828800"/>
            <a:ext cx="8815001" cy="4562764"/>
          </a:xfrm>
        </p:spPr>
        <p:txBody>
          <a:bodyPr>
            <a:normAutofit lnSpcReduction="10000"/>
          </a:bodyPr>
          <a:lstStyle/>
          <a:p>
            <a:r>
              <a:rPr lang="en-US" sz="2400" dirty="0" smtClean="0"/>
              <a:t>40 year old male with diarrhea 2 time per day  and mild abdominal pain from 3 mon ago and normal abdominal exam.</a:t>
            </a:r>
          </a:p>
          <a:p>
            <a:r>
              <a:rPr lang="en-US" sz="2400" dirty="0" smtClean="0"/>
              <a:t>CRP :normal</a:t>
            </a:r>
          </a:p>
          <a:p>
            <a:r>
              <a:rPr lang="en-US" sz="2400" dirty="0" smtClean="0"/>
              <a:t>Calprotectin mild increased</a:t>
            </a:r>
          </a:p>
          <a:p>
            <a:pPr lvl="0"/>
            <a:r>
              <a:rPr lang="en-US" sz="2400" dirty="0" smtClean="0"/>
              <a:t>Few superficial small ulceration in colon and terminal ileum on colonoscopy</a:t>
            </a:r>
          </a:p>
          <a:p>
            <a:pPr lvl="0"/>
            <a:r>
              <a:rPr lang="en-US" sz="2400" dirty="0" smtClean="0"/>
              <a:t>Pathology suggestive of IBD </a:t>
            </a:r>
          </a:p>
          <a:p>
            <a:pPr lvl="0"/>
            <a:endParaRPr lang="en-US" dirty="0"/>
          </a:p>
          <a:p>
            <a:pPr marL="0" lvl="0" indent="0">
              <a:buNone/>
            </a:pPr>
            <a:r>
              <a:rPr lang="en-US" sz="3200" b="1" dirty="0" smtClean="0">
                <a:solidFill>
                  <a:srgbClr val="FF0000"/>
                </a:solidFill>
              </a:rPr>
              <a:t>Choice </a:t>
            </a:r>
            <a:r>
              <a:rPr lang="en-US" sz="3200" b="1" dirty="0">
                <a:solidFill>
                  <a:srgbClr val="FF0000"/>
                </a:solidFill>
              </a:rPr>
              <a:t>of </a:t>
            </a:r>
            <a:r>
              <a:rPr lang="en-US" sz="3200" b="1" dirty="0" smtClean="0">
                <a:solidFill>
                  <a:srgbClr val="FF0000"/>
                </a:solidFill>
              </a:rPr>
              <a:t>therapy?</a:t>
            </a:r>
            <a:endParaRPr lang="en-US" sz="3200" dirty="0">
              <a:solidFill>
                <a:srgbClr val="FF0000"/>
              </a:solidFill>
            </a:endParaRPr>
          </a:p>
          <a:p>
            <a:endParaRPr lang="en-US" dirty="0" smtClean="0"/>
          </a:p>
          <a:p>
            <a:endParaRPr lang="en-US" dirty="0"/>
          </a:p>
        </p:txBody>
      </p:sp>
    </p:spTree>
    <p:extLst>
      <p:ext uri="{BB962C8B-B14F-4D97-AF65-F5344CB8AC3E}">
        <p14:creationId xmlns:p14="http://schemas.microsoft.com/office/powerpoint/2010/main" val="13162795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2272" y="86902"/>
            <a:ext cx="9692640" cy="1428929"/>
          </a:xfrm>
        </p:spPr>
        <p:txBody>
          <a:bodyPr/>
          <a:lstStyle/>
          <a:p>
            <a:r>
              <a:rPr lang="en-US" dirty="0" smtClean="0"/>
              <a:t>Colorectal </a:t>
            </a:r>
            <a:r>
              <a:rPr lang="en-US" dirty="0"/>
              <a:t>cancer </a:t>
            </a:r>
            <a:r>
              <a:rPr lang="en-US" dirty="0" smtClean="0"/>
              <a:t>screening </a:t>
            </a:r>
            <a:endParaRPr lang="en-US" dirty="0"/>
          </a:p>
        </p:txBody>
      </p:sp>
      <p:sp>
        <p:nvSpPr>
          <p:cNvPr id="3" name="Content Placeholder 2"/>
          <p:cNvSpPr>
            <a:spLocks noGrp="1"/>
          </p:cNvSpPr>
          <p:nvPr>
            <p:ph idx="1"/>
          </p:nvPr>
        </p:nvSpPr>
        <p:spPr>
          <a:xfrm>
            <a:off x="461818" y="1764145"/>
            <a:ext cx="9744363" cy="4415993"/>
          </a:xfrm>
        </p:spPr>
        <p:txBody>
          <a:bodyPr>
            <a:normAutofit/>
          </a:bodyPr>
          <a:lstStyle/>
          <a:p>
            <a:r>
              <a:rPr lang="en-US" dirty="0" smtClean="0"/>
              <a:t>Patients </a:t>
            </a:r>
            <a:r>
              <a:rPr lang="en-US" dirty="0"/>
              <a:t>with Crohn disease with involvement of more than </a:t>
            </a:r>
            <a:r>
              <a:rPr lang="en-US" dirty="0" smtClean="0"/>
              <a:t>one third of the colon have an increased risk of colon cancer after 8 years of </a:t>
            </a:r>
            <a:r>
              <a:rPr lang="en-US" dirty="0" err="1" smtClean="0"/>
              <a:t>disease,and</a:t>
            </a:r>
            <a:r>
              <a:rPr lang="en-US" dirty="0" smtClean="0"/>
              <a:t> regular </a:t>
            </a:r>
            <a:r>
              <a:rPr lang="en-US" dirty="0" err="1" smtClean="0">
                <a:solidFill>
                  <a:srgbClr val="FF0000"/>
                </a:solidFill>
              </a:rPr>
              <a:t>colonoscopic</a:t>
            </a:r>
            <a:r>
              <a:rPr lang="en-US" dirty="0" smtClean="0">
                <a:solidFill>
                  <a:srgbClr val="FF0000"/>
                </a:solidFill>
              </a:rPr>
              <a:t> surveillance with biopsies is recommended every 1 to 3 years beginning at year 8</a:t>
            </a:r>
            <a:r>
              <a:rPr lang="en-US" dirty="0" smtClean="0"/>
              <a:t>, with adjustments based on </a:t>
            </a:r>
            <a:r>
              <a:rPr lang="en-US" u="sng" dirty="0" smtClean="0"/>
              <a:t>family history</a:t>
            </a:r>
            <a:r>
              <a:rPr lang="en-US" dirty="0" smtClean="0"/>
              <a:t>, </a:t>
            </a:r>
            <a:r>
              <a:rPr lang="en-US" u="sng" dirty="0" smtClean="0"/>
              <a:t>prior dysplasia</a:t>
            </a:r>
            <a:r>
              <a:rPr lang="en-US" dirty="0" smtClean="0"/>
              <a:t>, </a:t>
            </a:r>
            <a:r>
              <a:rPr lang="en-US" u="sng" dirty="0" smtClean="0"/>
              <a:t>disease extent</a:t>
            </a:r>
            <a:r>
              <a:rPr lang="en-US" dirty="0" smtClean="0"/>
              <a:t>, </a:t>
            </a:r>
            <a:r>
              <a:rPr lang="en-US" u="sng" dirty="0" smtClean="0"/>
              <a:t>disease duration</a:t>
            </a:r>
            <a:r>
              <a:rPr lang="en-US" dirty="0" smtClean="0"/>
              <a:t>, and </a:t>
            </a:r>
            <a:r>
              <a:rPr lang="en-US" u="sng" dirty="0" smtClean="0"/>
              <a:t>primary </a:t>
            </a:r>
            <a:r>
              <a:rPr lang="en-US" u="sng" dirty="0" err="1" smtClean="0"/>
              <a:t>sclerosing</a:t>
            </a:r>
            <a:r>
              <a:rPr lang="en-US" u="sng" dirty="0" smtClean="0"/>
              <a:t> cholangitis</a:t>
            </a:r>
            <a:r>
              <a:rPr lang="en-US" dirty="0" smtClean="0"/>
              <a:t>.</a:t>
            </a:r>
          </a:p>
          <a:p>
            <a:pPr>
              <a:buFont typeface="Wingdings" panose="05000000000000000000" pitchFamily="2" charset="2"/>
              <a:buChar char="§"/>
            </a:pPr>
            <a:r>
              <a:rPr lang="en-US" dirty="0" smtClean="0"/>
              <a:t> </a:t>
            </a:r>
            <a:r>
              <a:rPr lang="en-US" dirty="0"/>
              <a:t>Patients </a:t>
            </a:r>
            <a:r>
              <a:rPr lang="en-US" dirty="0" smtClean="0"/>
              <a:t>with a </a:t>
            </a:r>
            <a:r>
              <a:rPr lang="en-US" dirty="0"/>
              <a:t>concurrent </a:t>
            </a:r>
            <a:r>
              <a:rPr lang="en-US" dirty="0" smtClean="0"/>
              <a:t>diagnosis of </a:t>
            </a:r>
            <a:r>
              <a:rPr lang="en-US" dirty="0" smtClean="0">
                <a:solidFill>
                  <a:srgbClr val="FF0000"/>
                </a:solidFill>
              </a:rPr>
              <a:t>primary </a:t>
            </a:r>
            <a:r>
              <a:rPr lang="en-US" dirty="0" err="1">
                <a:solidFill>
                  <a:srgbClr val="FF0000"/>
                </a:solidFill>
              </a:rPr>
              <a:t>sclerosing</a:t>
            </a:r>
            <a:r>
              <a:rPr lang="en-US" dirty="0">
                <a:solidFill>
                  <a:srgbClr val="FF0000"/>
                </a:solidFill>
              </a:rPr>
              <a:t> cholangitis </a:t>
            </a:r>
            <a:r>
              <a:rPr lang="en-US" dirty="0"/>
              <a:t>are at </a:t>
            </a:r>
            <a:r>
              <a:rPr lang="en-US" dirty="0" smtClean="0"/>
              <a:t>higher risk </a:t>
            </a:r>
            <a:r>
              <a:rPr lang="en-US" dirty="0"/>
              <a:t>for colorectal neoplasia and should undergo </a:t>
            </a:r>
            <a:r>
              <a:rPr lang="en-US" u="sng" dirty="0"/>
              <a:t>annual </a:t>
            </a:r>
            <a:r>
              <a:rPr lang="en-US" u="sng" dirty="0" smtClean="0"/>
              <a:t>colorectal cancer </a:t>
            </a:r>
            <a:r>
              <a:rPr lang="en-US" u="sng" dirty="0"/>
              <a:t>surveillance</a:t>
            </a:r>
            <a:r>
              <a:rPr lang="en-US" dirty="0"/>
              <a:t>.</a:t>
            </a:r>
          </a:p>
        </p:txBody>
      </p:sp>
    </p:spTree>
    <p:extLst>
      <p:ext uri="{BB962C8B-B14F-4D97-AF65-F5344CB8AC3E}">
        <p14:creationId xmlns:p14="http://schemas.microsoft.com/office/powerpoint/2010/main" val="14541387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06" y="0"/>
            <a:ext cx="10741891" cy="1428929"/>
          </a:xfrm>
        </p:spPr>
        <p:txBody>
          <a:bodyPr>
            <a:normAutofit/>
          </a:bodyPr>
          <a:lstStyle/>
          <a:p>
            <a:r>
              <a:rPr lang="en-US" sz="4000" dirty="0" smtClean="0"/>
              <a:t>Quality </a:t>
            </a:r>
            <a:r>
              <a:rPr lang="en-US" sz="4000" dirty="0"/>
              <a:t>measures are for outpatients</a:t>
            </a:r>
          </a:p>
        </p:txBody>
      </p:sp>
      <p:sp>
        <p:nvSpPr>
          <p:cNvPr id="3" name="Content Placeholder 2"/>
          <p:cNvSpPr>
            <a:spLocks noGrp="1"/>
          </p:cNvSpPr>
          <p:nvPr>
            <p:ph idx="1"/>
          </p:nvPr>
        </p:nvSpPr>
        <p:spPr>
          <a:xfrm>
            <a:off x="415636" y="1801092"/>
            <a:ext cx="9441596" cy="4379046"/>
          </a:xfrm>
        </p:spPr>
        <p:txBody>
          <a:bodyPr>
            <a:normAutofit/>
          </a:bodyPr>
          <a:lstStyle/>
          <a:p>
            <a:r>
              <a:rPr lang="en-US" sz="2400" dirty="0"/>
              <a:t>Many of these quality measures are for </a:t>
            </a:r>
            <a:r>
              <a:rPr lang="en-US" sz="2400" dirty="0" smtClean="0"/>
              <a:t>outpatients and </a:t>
            </a:r>
            <a:r>
              <a:rPr lang="en-US" sz="2400" dirty="0"/>
              <a:t>can be </a:t>
            </a:r>
            <a:r>
              <a:rPr lang="en-US" sz="2400" dirty="0" smtClean="0"/>
              <a:t>co- managed </a:t>
            </a:r>
            <a:r>
              <a:rPr lang="en-US" sz="2400" dirty="0"/>
              <a:t>by gastroenterology and </a:t>
            </a:r>
            <a:r>
              <a:rPr lang="en-US" sz="2400" dirty="0" smtClean="0"/>
              <a:t>primary care</a:t>
            </a:r>
            <a:r>
              <a:rPr lang="en-US" sz="2400" dirty="0"/>
              <a:t>, such </a:t>
            </a:r>
            <a:r>
              <a:rPr lang="en-US" sz="2400" dirty="0" smtClean="0"/>
              <a:t>as: </a:t>
            </a:r>
          </a:p>
          <a:p>
            <a:pPr lvl="1"/>
            <a:r>
              <a:rPr lang="en-US" sz="2000" dirty="0">
                <a:solidFill>
                  <a:srgbClr val="FF0000"/>
                </a:solidFill>
              </a:rPr>
              <a:t>S</a:t>
            </a:r>
            <a:r>
              <a:rPr lang="en-US" sz="2000" dirty="0" smtClean="0">
                <a:solidFill>
                  <a:srgbClr val="FF0000"/>
                </a:solidFill>
              </a:rPr>
              <a:t>creening </a:t>
            </a:r>
            <a:r>
              <a:rPr lang="en-US" sz="2000" dirty="0">
                <a:solidFill>
                  <a:srgbClr val="FF0000"/>
                </a:solidFill>
              </a:rPr>
              <a:t>for tobacco abuse </a:t>
            </a:r>
            <a:r>
              <a:rPr lang="en-US" sz="2000" dirty="0"/>
              <a:t>and counseling </a:t>
            </a:r>
            <a:r>
              <a:rPr lang="en-US" sz="2000" dirty="0" smtClean="0"/>
              <a:t>patients to </a:t>
            </a:r>
            <a:r>
              <a:rPr lang="en-US" sz="2000" dirty="0"/>
              <a:t>quit if they are </a:t>
            </a:r>
            <a:r>
              <a:rPr lang="en-US" sz="2000" dirty="0" err="1"/>
              <a:t>smokingis</a:t>
            </a:r>
            <a:r>
              <a:rPr lang="en-US" sz="2000" dirty="0"/>
              <a:t> strongly </a:t>
            </a:r>
            <a:r>
              <a:rPr lang="en-US" sz="2000" dirty="0" smtClean="0"/>
              <a:t>recommended.</a:t>
            </a:r>
          </a:p>
          <a:p>
            <a:pPr lvl="1"/>
            <a:r>
              <a:rPr lang="en-US" sz="2000" dirty="0" smtClean="0"/>
              <a:t>Assessment for bone loss with </a:t>
            </a:r>
            <a:r>
              <a:rPr lang="en-US" sz="2000" dirty="0"/>
              <a:t>a </a:t>
            </a:r>
            <a:r>
              <a:rPr lang="en-US" sz="2000" dirty="0">
                <a:solidFill>
                  <a:srgbClr val="FF0000"/>
                </a:solidFill>
              </a:rPr>
              <a:t>bone density scan </a:t>
            </a:r>
            <a:r>
              <a:rPr lang="en-US" sz="2000" dirty="0"/>
              <a:t>in patients exposed to systemic </a:t>
            </a:r>
            <a:r>
              <a:rPr lang="en-US" sz="2000" dirty="0" smtClean="0"/>
              <a:t>steroids for </a:t>
            </a:r>
            <a:r>
              <a:rPr lang="en-US" sz="2000" dirty="0"/>
              <a:t>3 months or more of the equivalent of 7.5 mg per day of prednisone</a:t>
            </a:r>
            <a:r>
              <a:rPr lang="en-US" sz="2000" dirty="0" smtClean="0"/>
              <a:t>.</a:t>
            </a:r>
          </a:p>
          <a:p>
            <a:pPr lvl="1"/>
            <a:r>
              <a:rPr lang="en-US" sz="2000" dirty="0">
                <a:solidFill>
                  <a:srgbClr val="FF0000"/>
                </a:solidFill>
              </a:rPr>
              <a:t>Yearly inactivated influenza </a:t>
            </a:r>
            <a:r>
              <a:rPr lang="en-US" sz="2000" dirty="0"/>
              <a:t>vaccination, pneumococcal </a:t>
            </a:r>
            <a:r>
              <a:rPr lang="en-US" sz="2000" dirty="0" smtClean="0"/>
              <a:t>vaccination</a:t>
            </a:r>
          </a:p>
          <a:p>
            <a:pPr lvl="1"/>
            <a:r>
              <a:rPr lang="en-US" sz="2000" dirty="0">
                <a:solidFill>
                  <a:srgbClr val="FF0000"/>
                </a:solidFill>
              </a:rPr>
              <a:t>Live vaccinations should not be given to patients </a:t>
            </a:r>
            <a:r>
              <a:rPr lang="en-US" sz="2000" dirty="0" smtClean="0">
                <a:solidFill>
                  <a:srgbClr val="FF0000"/>
                </a:solidFill>
              </a:rPr>
              <a:t>currently receiving </a:t>
            </a:r>
            <a:r>
              <a:rPr lang="en-US" sz="2000" dirty="0">
                <a:solidFill>
                  <a:srgbClr val="FF0000"/>
                </a:solidFill>
              </a:rPr>
              <a:t>immunosuppression therapy</a:t>
            </a:r>
            <a:r>
              <a:rPr lang="en-US" sz="2000" dirty="0"/>
              <a:t>. Killed </a:t>
            </a:r>
            <a:r>
              <a:rPr lang="en-US" sz="2000" dirty="0" smtClean="0"/>
              <a:t>or recombinant </a:t>
            </a:r>
            <a:r>
              <a:rPr lang="en-US" sz="2000" dirty="0"/>
              <a:t>vaccination alternatives are available for </a:t>
            </a:r>
            <a:r>
              <a:rPr lang="en-US" sz="2000" dirty="0" smtClean="0"/>
              <a:t>influenza, zoster</a:t>
            </a:r>
            <a:r>
              <a:rPr lang="en-US" sz="2000" dirty="0"/>
              <a:t>, polio, and typhoid</a:t>
            </a:r>
          </a:p>
        </p:txBody>
      </p:sp>
    </p:spTree>
    <p:extLst>
      <p:ext uri="{BB962C8B-B14F-4D97-AF65-F5344CB8AC3E}">
        <p14:creationId xmlns:p14="http://schemas.microsoft.com/office/powerpoint/2010/main" val="32754359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273" y="101600"/>
            <a:ext cx="11277600" cy="1428929"/>
          </a:xfrm>
        </p:spPr>
        <p:txBody>
          <a:bodyPr>
            <a:normAutofit/>
          </a:bodyPr>
          <a:lstStyle/>
          <a:p>
            <a:r>
              <a:rPr lang="en-US" sz="4000" dirty="0"/>
              <a:t>Quality measures are for outpatients</a:t>
            </a:r>
          </a:p>
        </p:txBody>
      </p:sp>
      <p:sp>
        <p:nvSpPr>
          <p:cNvPr id="3" name="Content Placeholder 2"/>
          <p:cNvSpPr>
            <a:spLocks noGrp="1"/>
          </p:cNvSpPr>
          <p:nvPr>
            <p:ph idx="1"/>
          </p:nvPr>
        </p:nvSpPr>
        <p:spPr/>
        <p:txBody>
          <a:bodyPr>
            <a:normAutofit/>
          </a:bodyPr>
          <a:lstStyle/>
          <a:p>
            <a:r>
              <a:rPr lang="en-US" sz="2400" dirty="0"/>
              <a:t>Patients receiving </a:t>
            </a:r>
            <a:r>
              <a:rPr lang="en-US" sz="2400" u="sng" dirty="0" err="1" smtClean="0"/>
              <a:t>thiopurines</a:t>
            </a:r>
            <a:r>
              <a:rPr lang="en-US" sz="2400" u="sng" dirty="0" smtClean="0"/>
              <a:t>, methotrexate</a:t>
            </a:r>
            <a:r>
              <a:rPr lang="en-US" sz="2400" u="sng" dirty="0"/>
              <a:t>, or anti-TNF </a:t>
            </a:r>
            <a:r>
              <a:rPr lang="en-US" sz="2400" dirty="0"/>
              <a:t>medications should </a:t>
            </a:r>
            <a:r>
              <a:rPr lang="en-US" sz="2400" dirty="0" smtClean="0"/>
              <a:t>have </a:t>
            </a:r>
            <a:r>
              <a:rPr lang="en-US" sz="2400" dirty="0" smtClean="0">
                <a:solidFill>
                  <a:srgbClr val="FF0000"/>
                </a:solidFill>
              </a:rPr>
              <a:t>regular </a:t>
            </a:r>
            <a:r>
              <a:rPr lang="en-US" sz="2400" dirty="0">
                <a:solidFill>
                  <a:srgbClr val="FF0000"/>
                </a:solidFill>
              </a:rPr>
              <a:t>skin checks </a:t>
            </a:r>
            <a:r>
              <a:rPr lang="en-US" sz="2400" dirty="0"/>
              <a:t>for skin cancer </a:t>
            </a:r>
            <a:endParaRPr lang="en-US" sz="2400" dirty="0" smtClean="0"/>
          </a:p>
          <a:p>
            <a:r>
              <a:rPr lang="en-US" sz="2400" dirty="0"/>
              <a:t>W</a:t>
            </a:r>
            <a:r>
              <a:rPr lang="en-US" sz="2400" dirty="0" smtClean="0"/>
              <a:t>omen </a:t>
            </a:r>
            <a:r>
              <a:rPr lang="en-US" sz="2400" dirty="0"/>
              <a:t>receiving </a:t>
            </a:r>
            <a:r>
              <a:rPr lang="en-US" sz="2400" u="sng" dirty="0" err="1" smtClean="0"/>
              <a:t>thiopurines</a:t>
            </a:r>
            <a:r>
              <a:rPr lang="en-US" sz="2400" dirty="0" smtClean="0"/>
              <a:t>, a </a:t>
            </a:r>
            <a:r>
              <a:rPr lang="en-US" sz="2400" dirty="0">
                <a:solidFill>
                  <a:srgbClr val="FF0000"/>
                </a:solidFill>
              </a:rPr>
              <a:t>yearly pap smear </a:t>
            </a:r>
            <a:r>
              <a:rPr lang="en-US" sz="2400" dirty="0"/>
              <a:t>is recommended given the </a:t>
            </a:r>
            <a:r>
              <a:rPr lang="en-US" sz="2400" dirty="0" smtClean="0"/>
              <a:t>increased risk </a:t>
            </a:r>
            <a:r>
              <a:rPr lang="en-US" sz="2400" dirty="0"/>
              <a:t>of cervical dysplasia</a:t>
            </a:r>
            <a:r>
              <a:rPr lang="en-US" sz="2400" dirty="0" smtClean="0"/>
              <a:t>.</a:t>
            </a:r>
            <a:endParaRPr lang="en-US" sz="2400" dirty="0"/>
          </a:p>
        </p:txBody>
      </p:sp>
    </p:spTree>
    <p:extLst>
      <p:ext uri="{BB962C8B-B14F-4D97-AF65-F5344CB8AC3E}">
        <p14:creationId xmlns:p14="http://schemas.microsoft.com/office/powerpoint/2010/main" val="23678450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1036" y="1869520"/>
            <a:ext cx="9692640" cy="1428929"/>
          </a:xfrm>
        </p:spPr>
        <p:txBody>
          <a:bodyPr/>
          <a:lstStyle/>
          <a:p>
            <a:r>
              <a:rPr lang="en-US" dirty="0"/>
              <a:t>Dietary </a:t>
            </a:r>
            <a:r>
              <a:rPr lang="en-US" dirty="0" smtClean="0"/>
              <a:t>interventions?</a:t>
            </a:r>
            <a:endParaRPr lang="en-US" dirty="0"/>
          </a:p>
        </p:txBody>
      </p:sp>
    </p:spTree>
    <p:extLst>
      <p:ext uri="{BB962C8B-B14F-4D97-AF65-F5344CB8AC3E}">
        <p14:creationId xmlns:p14="http://schemas.microsoft.com/office/powerpoint/2010/main" val="34353938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162480"/>
            <a:ext cx="9692640" cy="1428929"/>
          </a:xfrm>
        </p:spPr>
        <p:txBody>
          <a:bodyPr/>
          <a:lstStyle/>
          <a:p>
            <a:r>
              <a:rPr lang="en-US" b="1" dirty="0"/>
              <a:t>Dietary interventions</a:t>
            </a:r>
            <a:r>
              <a:rPr lang="en-US" dirty="0"/>
              <a:t> </a:t>
            </a:r>
          </a:p>
        </p:txBody>
      </p:sp>
      <p:sp>
        <p:nvSpPr>
          <p:cNvPr id="3" name="Content Placeholder 2"/>
          <p:cNvSpPr>
            <a:spLocks noGrp="1"/>
          </p:cNvSpPr>
          <p:nvPr>
            <p:ph idx="1"/>
          </p:nvPr>
        </p:nvSpPr>
        <p:spPr>
          <a:xfrm>
            <a:off x="907196" y="1514764"/>
            <a:ext cx="9144000" cy="4813156"/>
          </a:xfrm>
        </p:spPr>
        <p:txBody>
          <a:bodyPr>
            <a:normAutofit fontScale="92500" lnSpcReduction="20000"/>
          </a:bodyPr>
          <a:lstStyle/>
          <a:p>
            <a:r>
              <a:rPr lang="en-US" sz="2400" dirty="0"/>
              <a:t>For most patients with Crohn disease, a diverse diet is to be encouraged and </a:t>
            </a:r>
            <a:r>
              <a:rPr lang="en-US" sz="2400" dirty="0">
                <a:solidFill>
                  <a:srgbClr val="FF0000"/>
                </a:solidFill>
              </a:rPr>
              <a:t>food avoidance should be limited</a:t>
            </a:r>
          </a:p>
          <a:p>
            <a:r>
              <a:rPr lang="en-US" sz="2400" dirty="0"/>
              <a:t>Nutritional deficiencies are </a:t>
            </a:r>
            <a:r>
              <a:rPr lang="en-US" sz="2400" u="sng" dirty="0"/>
              <a:t>uncommon in patients with mild</a:t>
            </a:r>
            <a:r>
              <a:rPr lang="en-US" sz="2400" dirty="0"/>
              <a:t> disease. </a:t>
            </a:r>
            <a:endParaRPr lang="en-US" sz="2400" dirty="0" smtClean="0"/>
          </a:p>
          <a:p>
            <a:r>
              <a:rPr lang="en-US" sz="2400" dirty="0" smtClean="0"/>
              <a:t>Patients </a:t>
            </a:r>
            <a:r>
              <a:rPr lang="en-US" sz="2400" dirty="0"/>
              <a:t>with Crohn disease, particularly those with </a:t>
            </a:r>
            <a:r>
              <a:rPr lang="en-US" sz="2400" dirty="0" err="1"/>
              <a:t>ileal</a:t>
            </a:r>
            <a:r>
              <a:rPr lang="en-US" sz="2400" dirty="0"/>
              <a:t> disease, have an increased frequency of </a:t>
            </a:r>
            <a:r>
              <a:rPr lang="en-US" sz="2400" u="sng" dirty="0">
                <a:solidFill>
                  <a:srgbClr val="FF0000"/>
                </a:solidFill>
              </a:rPr>
              <a:t>acquired lactase deficiency </a:t>
            </a:r>
            <a:r>
              <a:rPr lang="en-US" sz="2400" dirty="0"/>
              <a:t>and symptomatic lactose </a:t>
            </a:r>
            <a:r>
              <a:rPr lang="en-US" sz="2400" dirty="0" smtClean="0"/>
              <a:t>intolerance</a:t>
            </a:r>
          </a:p>
          <a:p>
            <a:r>
              <a:rPr lang="en-US" sz="2400" dirty="0" smtClean="0"/>
              <a:t>The </a:t>
            </a:r>
            <a:r>
              <a:rPr lang="en-US" sz="2400" u="sng" dirty="0"/>
              <a:t>most common deficiencies </a:t>
            </a:r>
            <a:r>
              <a:rPr lang="en-US" sz="2400" dirty="0"/>
              <a:t>are </a:t>
            </a:r>
            <a:r>
              <a:rPr lang="en-US" sz="2400" dirty="0">
                <a:solidFill>
                  <a:srgbClr val="FF0000"/>
                </a:solidFill>
              </a:rPr>
              <a:t>iron, vitamin D, and </a:t>
            </a:r>
            <a:r>
              <a:rPr lang="en-US" sz="2400" dirty="0" smtClean="0">
                <a:solidFill>
                  <a:srgbClr val="FF0000"/>
                </a:solidFill>
              </a:rPr>
              <a:t>B12 </a:t>
            </a:r>
          </a:p>
          <a:p>
            <a:pPr lvl="2">
              <a:buFont typeface="Wingdings" panose="05000000000000000000" pitchFamily="2" charset="2"/>
              <a:buChar char="§"/>
            </a:pPr>
            <a:r>
              <a:rPr lang="en-US" sz="2000" dirty="0"/>
              <a:t>B12 </a:t>
            </a:r>
            <a:r>
              <a:rPr lang="en-US" sz="2000" dirty="0" err="1" smtClean="0"/>
              <a:t>deficiencie</a:t>
            </a:r>
            <a:r>
              <a:rPr lang="en-US" sz="2000" dirty="0" smtClean="0"/>
              <a:t> </a:t>
            </a:r>
            <a:r>
              <a:rPr lang="en-US" sz="2000" dirty="0"/>
              <a:t>particularly in patients with extensive </a:t>
            </a:r>
            <a:r>
              <a:rPr lang="en-US" sz="2000" dirty="0" err="1"/>
              <a:t>ileal</a:t>
            </a:r>
            <a:r>
              <a:rPr lang="en-US" sz="2000" dirty="0"/>
              <a:t> </a:t>
            </a:r>
            <a:r>
              <a:rPr lang="en-US" sz="2000" dirty="0" smtClean="0"/>
              <a:t>disease</a:t>
            </a:r>
            <a:endParaRPr lang="en-US" sz="2000" dirty="0"/>
          </a:p>
          <a:p>
            <a:r>
              <a:rPr lang="en-US" sz="2400" dirty="0" smtClean="0"/>
              <a:t>It </a:t>
            </a:r>
            <a:r>
              <a:rPr lang="en-US" sz="2400" dirty="0"/>
              <a:t>is recommended that </a:t>
            </a:r>
            <a:r>
              <a:rPr lang="en-US" sz="2400" u="sng" dirty="0"/>
              <a:t>testing for levels </a:t>
            </a:r>
            <a:r>
              <a:rPr lang="en-US" sz="2400" dirty="0"/>
              <a:t>should be done before supplementation with goal-directed therapy.</a:t>
            </a:r>
          </a:p>
          <a:p>
            <a:r>
              <a:rPr lang="en-US" sz="2400" dirty="0" smtClean="0"/>
              <a:t>Many patients with moderate </a:t>
            </a:r>
            <a:r>
              <a:rPr lang="en-US" sz="2400" dirty="0" err="1" smtClean="0"/>
              <a:t>ileal</a:t>
            </a:r>
            <a:r>
              <a:rPr lang="en-US" sz="2400" dirty="0" smtClean="0"/>
              <a:t> disease have adequate absorption of </a:t>
            </a:r>
            <a:r>
              <a:rPr lang="en-US" sz="2400" u="sng" dirty="0" smtClean="0"/>
              <a:t>oral B12</a:t>
            </a:r>
            <a:r>
              <a:rPr lang="en-US" sz="2400" dirty="0" smtClean="0"/>
              <a:t>. </a:t>
            </a:r>
            <a:endParaRPr lang="en-US" sz="2400" dirty="0"/>
          </a:p>
          <a:p>
            <a:endParaRPr lang="en-US" sz="2400" dirty="0" smtClean="0"/>
          </a:p>
          <a:p>
            <a:endParaRPr lang="en-US" sz="2400" dirty="0"/>
          </a:p>
        </p:txBody>
      </p:sp>
    </p:spTree>
    <p:extLst>
      <p:ext uri="{BB962C8B-B14F-4D97-AF65-F5344CB8AC3E}">
        <p14:creationId xmlns:p14="http://schemas.microsoft.com/office/powerpoint/2010/main" val="2896851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708" y="188502"/>
            <a:ext cx="9692640" cy="1428929"/>
          </a:xfrm>
        </p:spPr>
        <p:txBody>
          <a:bodyPr/>
          <a:lstStyle/>
          <a:p>
            <a:r>
              <a:rPr lang="en-US" dirty="0"/>
              <a:t>Dietary interventions</a:t>
            </a:r>
          </a:p>
        </p:txBody>
      </p:sp>
      <p:sp>
        <p:nvSpPr>
          <p:cNvPr id="3" name="Content Placeholder 2"/>
          <p:cNvSpPr>
            <a:spLocks noGrp="1"/>
          </p:cNvSpPr>
          <p:nvPr>
            <p:ph idx="1"/>
          </p:nvPr>
        </p:nvSpPr>
        <p:spPr>
          <a:xfrm>
            <a:off x="1261871" y="1828800"/>
            <a:ext cx="8722637" cy="4451927"/>
          </a:xfrm>
        </p:spPr>
        <p:txBody>
          <a:bodyPr>
            <a:normAutofit/>
          </a:bodyPr>
          <a:lstStyle/>
          <a:p>
            <a:r>
              <a:rPr lang="en-US" dirty="0"/>
              <a:t>Patients who have had </a:t>
            </a:r>
            <a:r>
              <a:rPr lang="en-US" u="sng" dirty="0">
                <a:solidFill>
                  <a:srgbClr val="FF0000"/>
                </a:solidFill>
              </a:rPr>
              <a:t>severe flares </a:t>
            </a:r>
            <a:r>
              <a:rPr lang="en-US" dirty="0"/>
              <a:t>or have </a:t>
            </a:r>
            <a:r>
              <a:rPr lang="en-US" u="sng" dirty="0">
                <a:solidFill>
                  <a:srgbClr val="FF0000"/>
                </a:solidFill>
              </a:rPr>
              <a:t>undergone surgical </a:t>
            </a:r>
            <a:r>
              <a:rPr lang="en-US" dirty="0"/>
              <a:t>procedures should ensure </a:t>
            </a:r>
            <a:r>
              <a:rPr lang="en-US" u="sng" dirty="0">
                <a:solidFill>
                  <a:schemeClr val="tx1"/>
                </a:solidFill>
              </a:rPr>
              <a:t>adequate protein intake </a:t>
            </a:r>
            <a:r>
              <a:rPr lang="en-US" dirty="0"/>
              <a:t>to support healing of the intestine and surgical wounds.</a:t>
            </a:r>
          </a:p>
          <a:p>
            <a:r>
              <a:rPr lang="en-US" dirty="0" smtClean="0"/>
              <a:t>A </a:t>
            </a:r>
            <a:r>
              <a:rPr lang="en-US" dirty="0" smtClean="0">
                <a:solidFill>
                  <a:srgbClr val="FF0000"/>
                </a:solidFill>
              </a:rPr>
              <a:t>strictures </a:t>
            </a:r>
            <a:r>
              <a:rPr lang="en-US" dirty="0"/>
              <a:t>for whom a </a:t>
            </a:r>
            <a:r>
              <a:rPr lang="en-US" u="sng" dirty="0"/>
              <a:t>low residue diet </a:t>
            </a:r>
            <a:r>
              <a:rPr lang="en-US" dirty="0"/>
              <a:t>is encouraged to </a:t>
            </a:r>
            <a:r>
              <a:rPr lang="en-US" dirty="0" smtClean="0"/>
              <a:t>limit obstructive </a:t>
            </a:r>
            <a:r>
              <a:rPr lang="en-US" dirty="0"/>
              <a:t>symptoms. </a:t>
            </a:r>
            <a:endParaRPr lang="en-US" dirty="0" smtClean="0"/>
          </a:p>
          <a:p>
            <a:r>
              <a:rPr lang="en-US" dirty="0" smtClean="0"/>
              <a:t>For </a:t>
            </a:r>
            <a:r>
              <a:rPr lang="en-US" dirty="0"/>
              <a:t>patients with </a:t>
            </a:r>
            <a:r>
              <a:rPr lang="en-US" dirty="0">
                <a:solidFill>
                  <a:srgbClr val="FF0000"/>
                </a:solidFill>
              </a:rPr>
              <a:t>significant </a:t>
            </a:r>
            <a:r>
              <a:rPr lang="en-US" dirty="0" smtClean="0">
                <a:solidFill>
                  <a:srgbClr val="FF0000"/>
                </a:solidFill>
              </a:rPr>
              <a:t>bloating, abdominal </a:t>
            </a:r>
            <a:r>
              <a:rPr lang="en-US" dirty="0">
                <a:solidFill>
                  <a:srgbClr val="FF0000"/>
                </a:solidFill>
              </a:rPr>
              <a:t>distention</a:t>
            </a:r>
            <a:r>
              <a:rPr lang="en-US" dirty="0"/>
              <a:t>, and abdominal pain without </a:t>
            </a:r>
            <a:r>
              <a:rPr lang="en-US" dirty="0" smtClean="0"/>
              <a:t>significant detectable </a:t>
            </a:r>
            <a:r>
              <a:rPr lang="en-US" dirty="0"/>
              <a:t>inflammation, a low-</a:t>
            </a:r>
            <a:r>
              <a:rPr lang="en-US" u="sng" dirty="0"/>
              <a:t>FODMAP</a:t>
            </a:r>
            <a:r>
              <a:rPr lang="en-US" dirty="0"/>
              <a:t> (fermentable </a:t>
            </a:r>
            <a:r>
              <a:rPr lang="en-US" dirty="0" smtClean="0"/>
              <a:t>oligosaccharides, disaccharides</a:t>
            </a:r>
            <a:r>
              <a:rPr lang="en-US" dirty="0"/>
              <a:t>, monosaccharides, and polyols) diet </a:t>
            </a:r>
            <a:r>
              <a:rPr lang="en-US" dirty="0" smtClean="0"/>
              <a:t>can prove </a:t>
            </a:r>
            <a:r>
              <a:rPr lang="en-US" dirty="0"/>
              <a:t>benefit in reducing these </a:t>
            </a:r>
            <a:r>
              <a:rPr lang="en-US" dirty="0" smtClean="0"/>
              <a:t>symptoms</a:t>
            </a:r>
            <a:endParaRPr lang="en-US" dirty="0"/>
          </a:p>
        </p:txBody>
      </p:sp>
    </p:spTree>
    <p:extLst>
      <p:ext uri="{BB962C8B-B14F-4D97-AF65-F5344CB8AC3E}">
        <p14:creationId xmlns:p14="http://schemas.microsoft.com/office/powerpoint/2010/main" val="31024620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345" y="225447"/>
            <a:ext cx="9692640" cy="1428929"/>
          </a:xfrm>
        </p:spPr>
        <p:txBody>
          <a:bodyPr/>
          <a:lstStyle/>
          <a:p>
            <a:r>
              <a:rPr lang="en-US" dirty="0"/>
              <a:t>Emotional Care</a:t>
            </a:r>
            <a:br>
              <a:rPr lang="en-US" dirty="0"/>
            </a:br>
            <a:endParaRPr lang="en-US" dirty="0"/>
          </a:p>
        </p:txBody>
      </p:sp>
      <p:sp>
        <p:nvSpPr>
          <p:cNvPr id="3" name="Content Placeholder 2"/>
          <p:cNvSpPr>
            <a:spLocks noGrp="1"/>
          </p:cNvSpPr>
          <p:nvPr>
            <p:ph idx="1"/>
          </p:nvPr>
        </p:nvSpPr>
        <p:spPr>
          <a:xfrm>
            <a:off x="609601" y="1182255"/>
            <a:ext cx="9947564" cy="5430981"/>
          </a:xfrm>
        </p:spPr>
        <p:txBody>
          <a:bodyPr>
            <a:normAutofit fontScale="92500" lnSpcReduction="10000"/>
          </a:bodyPr>
          <a:lstStyle/>
          <a:p>
            <a:r>
              <a:rPr lang="en-US" dirty="0" smtClean="0"/>
              <a:t>The emotional aspects of Crohn disease are </a:t>
            </a:r>
            <a:r>
              <a:rPr lang="en-US" dirty="0" smtClean="0">
                <a:solidFill>
                  <a:srgbClr val="FF0000"/>
                </a:solidFill>
              </a:rPr>
              <a:t>often under recognized </a:t>
            </a:r>
            <a:r>
              <a:rPr lang="en-US" dirty="0" smtClean="0"/>
              <a:t>and undertreated. </a:t>
            </a:r>
          </a:p>
          <a:p>
            <a:r>
              <a:rPr lang="en-US" u="sng" dirty="0" smtClean="0">
                <a:solidFill>
                  <a:srgbClr val="FF0000"/>
                </a:solidFill>
              </a:rPr>
              <a:t>Anxiety (18%-35%) </a:t>
            </a:r>
            <a:r>
              <a:rPr lang="en-US" dirty="0" smtClean="0">
                <a:solidFill>
                  <a:srgbClr val="FF0000"/>
                </a:solidFill>
              </a:rPr>
              <a:t>and </a:t>
            </a:r>
            <a:r>
              <a:rPr lang="en-US" u="sng" dirty="0" smtClean="0">
                <a:solidFill>
                  <a:srgbClr val="FF0000"/>
                </a:solidFill>
              </a:rPr>
              <a:t>depression (20%-34%) </a:t>
            </a:r>
            <a:r>
              <a:rPr lang="en-US" dirty="0" smtClean="0"/>
              <a:t>are quite common in patients with Crohn disease </a:t>
            </a:r>
            <a:endParaRPr lang="en-US" dirty="0"/>
          </a:p>
          <a:p>
            <a:r>
              <a:rPr lang="en-US" dirty="0"/>
              <a:t>P</a:t>
            </a:r>
            <a:r>
              <a:rPr lang="en-US" dirty="0" smtClean="0"/>
              <a:t>atients adjust to </a:t>
            </a:r>
            <a:r>
              <a:rPr lang="en-US" dirty="0" smtClean="0">
                <a:solidFill>
                  <a:srgbClr val="FF0000"/>
                </a:solidFill>
              </a:rPr>
              <a:t>lost opportunities </a:t>
            </a:r>
            <a:r>
              <a:rPr lang="en-US" dirty="0" smtClean="0"/>
              <a:t>and </a:t>
            </a:r>
            <a:r>
              <a:rPr lang="en-US" dirty="0" smtClean="0">
                <a:solidFill>
                  <a:srgbClr val="FF0000"/>
                </a:solidFill>
              </a:rPr>
              <a:t>restrict their life opportunities </a:t>
            </a:r>
            <a:r>
              <a:rPr lang="en-US" dirty="0" smtClean="0"/>
              <a:t>because of </a:t>
            </a:r>
            <a:r>
              <a:rPr lang="en-US" u="sng" dirty="0" smtClean="0"/>
              <a:t>concerns about future disease flares</a:t>
            </a:r>
            <a:r>
              <a:rPr lang="en-US" dirty="0" smtClean="0"/>
              <a:t>.</a:t>
            </a:r>
          </a:p>
          <a:p>
            <a:r>
              <a:rPr lang="en-US" dirty="0" smtClean="0"/>
              <a:t>The prevalence of these disorders is </a:t>
            </a:r>
            <a:r>
              <a:rPr lang="en-US" u="sng" dirty="0" smtClean="0">
                <a:solidFill>
                  <a:srgbClr val="FF0000"/>
                </a:solidFill>
              </a:rPr>
              <a:t>much higher during active disease</a:t>
            </a:r>
            <a:r>
              <a:rPr lang="en-US" dirty="0" smtClean="0"/>
              <a:t>. </a:t>
            </a:r>
          </a:p>
          <a:p>
            <a:r>
              <a:rPr lang="en-US" dirty="0" smtClean="0"/>
              <a:t>Many patients </a:t>
            </a:r>
            <a:r>
              <a:rPr lang="en-US" u="sng" dirty="0" smtClean="0">
                <a:solidFill>
                  <a:srgbClr val="FF0000"/>
                </a:solidFill>
              </a:rPr>
              <a:t>choose to be childless </a:t>
            </a:r>
            <a:r>
              <a:rPr lang="en-US" dirty="0" smtClean="0"/>
              <a:t>due to medication related concerns or misinformation, including the perception that there </a:t>
            </a:r>
            <a:r>
              <a:rPr lang="en-US" dirty="0"/>
              <a:t>is a high risk of genetic </a:t>
            </a:r>
            <a:r>
              <a:rPr lang="en-US" dirty="0" smtClean="0"/>
              <a:t>transmission.</a:t>
            </a:r>
          </a:p>
          <a:p>
            <a:r>
              <a:rPr lang="en-US" dirty="0" smtClean="0"/>
              <a:t> </a:t>
            </a:r>
            <a:r>
              <a:rPr lang="en-US" dirty="0"/>
              <a:t>In a study </a:t>
            </a:r>
            <a:r>
              <a:rPr lang="en-US" dirty="0" smtClean="0"/>
              <a:t>that </a:t>
            </a:r>
            <a:r>
              <a:rPr lang="en-US" u="sng" dirty="0" smtClean="0">
                <a:solidFill>
                  <a:srgbClr val="FF0000"/>
                </a:solidFill>
              </a:rPr>
              <a:t>posttraumatic stress disorder </a:t>
            </a:r>
            <a:r>
              <a:rPr lang="en-US" dirty="0"/>
              <a:t>occurred in </a:t>
            </a:r>
            <a:r>
              <a:rPr lang="en-US" u="sng" dirty="0" smtClean="0"/>
              <a:t>38.2%</a:t>
            </a:r>
            <a:r>
              <a:rPr lang="en-US" dirty="0" smtClean="0"/>
              <a:t>, </a:t>
            </a:r>
            <a:r>
              <a:rPr lang="en-US" dirty="0"/>
              <a:t>most frequently </a:t>
            </a:r>
            <a:r>
              <a:rPr lang="en-US" dirty="0" smtClean="0"/>
              <a:t>in those </a:t>
            </a:r>
            <a:r>
              <a:rPr lang="en-US" dirty="0"/>
              <a:t>with </a:t>
            </a:r>
            <a:r>
              <a:rPr lang="en-US" u="sng" dirty="0"/>
              <a:t>difficult hospitalizations, severe symptoms, and </a:t>
            </a:r>
            <a:r>
              <a:rPr lang="en-US" u="sng" dirty="0" smtClean="0"/>
              <a:t>ileostomy </a:t>
            </a:r>
            <a:r>
              <a:rPr lang="en-US" dirty="0" smtClean="0"/>
              <a:t>surgery </a:t>
            </a:r>
            <a:r>
              <a:rPr lang="en-US" dirty="0"/>
              <a:t>for Crohn </a:t>
            </a:r>
            <a:r>
              <a:rPr lang="en-US" dirty="0" smtClean="0"/>
              <a:t>disease.</a:t>
            </a:r>
          </a:p>
          <a:p>
            <a:r>
              <a:rPr lang="en-US" dirty="0" smtClean="0"/>
              <a:t> </a:t>
            </a:r>
            <a:r>
              <a:rPr lang="en-US" dirty="0"/>
              <a:t>Increasing evidence </a:t>
            </a:r>
            <a:r>
              <a:rPr lang="en-US" dirty="0" smtClean="0"/>
              <a:t>suggests that </a:t>
            </a:r>
            <a:r>
              <a:rPr lang="en-US" dirty="0">
                <a:solidFill>
                  <a:srgbClr val="FF0000"/>
                </a:solidFill>
              </a:rPr>
              <a:t>cognitive behavioral </a:t>
            </a:r>
            <a:r>
              <a:rPr lang="en-US" u="sng" dirty="0">
                <a:solidFill>
                  <a:srgbClr val="FF0000"/>
                </a:solidFill>
              </a:rPr>
              <a:t>therapy</a:t>
            </a:r>
            <a:r>
              <a:rPr lang="en-US" dirty="0">
                <a:solidFill>
                  <a:srgbClr val="FF0000"/>
                </a:solidFill>
              </a:rPr>
              <a:t> and antidepressant therapy</a:t>
            </a:r>
            <a:r>
              <a:rPr lang="en-US" dirty="0"/>
              <a:t> </a:t>
            </a:r>
            <a:r>
              <a:rPr lang="en-US" dirty="0" smtClean="0"/>
              <a:t>can be </a:t>
            </a:r>
            <a:r>
              <a:rPr lang="en-US" dirty="0"/>
              <a:t>beneficial for symptomatic patients with Crohn disease.</a:t>
            </a:r>
            <a:endParaRPr lang="en-US" dirty="0" smtClean="0"/>
          </a:p>
          <a:p>
            <a:endParaRPr lang="en-US" dirty="0"/>
          </a:p>
        </p:txBody>
      </p:sp>
    </p:spTree>
    <p:extLst>
      <p:ext uri="{BB962C8B-B14F-4D97-AF65-F5344CB8AC3E}">
        <p14:creationId xmlns:p14="http://schemas.microsoft.com/office/powerpoint/2010/main" val="2589655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035" y="474829"/>
            <a:ext cx="10579146" cy="1428929"/>
          </a:xfrm>
        </p:spPr>
        <p:txBody>
          <a:bodyPr>
            <a:noAutofit/>
          </a:bodyPr>
          <a:lstStyle/>
          <a:p>
            <a:r>
              <a:rPr lang="en-US" sz="3200" b="1" dirty="0" smtClean="0"/>
              <a:t>The choice of therapy varies depending upon </a:t>
            </a:r>
            <a:r>
              <a:rPr lang="en-US" sz="3200" dirty="0" smtClean="0"/>
              <a:t/>
            </a:r>
            <a:br>
              <a:rPr lang="en-US" sz="3200" dirty="0" smtClean="0"/>
            </a:br>
            <a:endParaRPr lang="en-US" sz="3200" dirty="0"/>
          </a:p>
        </p:txBody>
      </p:sp>
      <p:sp>
        <p:nvSpPr>
          <p:cNvPr id="3" name="Content Placeholder 2"/>
          <p:cNvSpPr>
            <a:spLocks noGrp="1"/>
          </p:cNvSpPr>
          <p:nvPr>
            <p:ph idx="1"/>
          </p:nvPr>
        </p:nvSpPr>
        <p:spPr>
          <a:xfrm>
            <a:off x="561108" y="2001115"/>
            <a:ext cx="10873509" cy="3115829"/>
          </a:xfrm>
        </p:spPr>
        <p:txBody>
          <a:bodyPr>
            <a:normAutofit/>
          </a:bodyPr>
          <a:lstStyle/>
          <a:p>
            <a:r>
              <a:rPr lang="en-US" sz="2600" dirty="0"/>
              <a:t>T</a:t>
            </a:r>
            <a:r>
              <a:rPr lang="en-US" sz="2600" dirty="0" smtClean="0"/>
              <a:t>he </a:t>
            </a:r>
            <a:r>
              <a:rPr lang="en-US" sz="2600" dirty="0"/>
              <a:t>anatomic location of disease</a:t>
            </a:r>
          </a:p>
          <a:p>
            <a:r>
              <a:rPr lang="en-US" sz="2600" dirty="0" smtClean="0"/>
              <a:t>The </a:t>
            </a:r>
            <a:r>
              <a:rPr lang="en-US" sz="2600" dirty="0"/>
              <a:t>severity of disease</a:t>
            </a:r>
          </a:p>
          <a:p>
            <a:r>
              <a:rPr lang="en-US" sz="2600" dirty="0"/>
              <a:t>I</a:t>
            </a:r>
            <a:r>
              <a:rPr lang="en-US" sz="2600" dirty="0" smtClean="0"/>
              <a:t>nduce </a:t>
            </a:r>
            <a:r>
              <a:rPr lang="en-US" sz="2600" dirty="0"/>
              <a:t>remission or maintain </a:t>
            </a:r>
            <a:r>
              <a:rPr lang="en-US" sz="2600" dirty="0" smtClean="0"/>
              <a:t>remission</a:t>
            </a:r>
          </a:p>
          <a:p>
            <a:r>
              <a:rPr lang="en-US" sz="2600" dirty="0"/>
              <a:t>T</a:t>
            </a:r>
            <a:r>
              <a:rPr lang="en-US" sz="2600" dirty="0" smtClean="0"/>
              <a:t>reatment history</a:t>
            </a:r>
          </a:p>
          <a:p>
            <a:r>
              <a:rPr lang="en-US" sz="2600" dirty="0"/>
              <a:t>P</a:t>
            </a:r>
            <a:r>
              <a:rPr lang="en-US" sz="2600" dirty="0" smtClean="0"/>
              <a:t>atient </a:t>
            </a:r>
            <a:r>
              <a:rPr lang="en-US" sz="2600" dirty="0"/>
              <a:t>comorbidities</a:t>
            </a:r>
          </a:p>
          <a:p>
            <a:endParaRPr lang="en-US" dirty="0"/>
          </a:p>
        </p:txBody>
      </p:sp>
      <p:pic>
        <p:nvPicPr>
          <p:cNvPr id="5" name="Picture 24" descr="Verd"/>
          <p:cNvPicPr>
            <a:picLocks noChangeAspect="1" noChangeArrowheads="1"/>
          </p:cNvPicPr>
          <p:nvPr/>
        </p:nvPicPr>
        <p:blipFill>
          <a:blip r:embed="rId2">
            <a:lum bright="-50000"/>
            <a:extLst>
              <a:ext uri="{28A0092B-C50C-407E-A947-70E740481C1C}">
                <a14:useLocalDpi xmlns:a14="http://schemas.microsoft.com/office/drawing/2010/main" val="0"/>
              </a:ext>
            </a:extLst>
          </a:blip>
          <a:srcRect/>
          <a:stretch>
            <a:fillRect/>
          </a:stretch>
        </p:blipFill>
        <p:spPr bwMode="auto">
          <a:xfrm>
            <a:off x="8135415" y="3425391"/>
            <a:ext cx="2578766" cy="3579091"/>
          </a:xfrm>
          <a:prstGeom prst="rect">
            <a:avLst/>
          </a:prstGeom>
          <a:noFill/>
          <a:ln>
            <a:noFill/>
          </a:ln>
          <a:extLst>
            <a:ext uri="{909E8E84-426E-40DD-AFC4-6F175D3DCCD1}">
              <a14:hiddenFill xmlns:a14="http://schemas.microsoft.com/office/drawing/2010/main">
                <a:solidFill>
                  <a:srgbClr val="FFFFFF">
                    <a:alpha val="25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2820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1361521"/>
            <a:ext cx="9692640" cy="1428929"/>
          </a:xfrm>
        </p:spPr>
        <p:txBody>
          <a:bodyPr/>
          <a:lstStyle/>
          <a:p>
            <a:r>
              <a:rPr lang="en-US" dirty="0"/>
              <a:t>Crohn Disease </a:t>
            </a:r>
            <a:r>
              <a:rPr lang="en-US" dirty="0" smtClean="0"/>
              <a:t>Activity?</a:t>
            </a:r>
            <a:endParaRPr lang="en-US" dirty="0"/>
          </a:p>
        </p:txBody>
      </p:sp>
    </p:spTree>
    <p:extLst>
      <p:ext uri="{BB962C8B-B14F-4D97-AF65-F5344CB8AC3E}">
        <p14:creationId xmlns:p14="http://schemas.microsoft.com/office/powerpoint/2010/main" val="238468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472" y="94672"/>
            <a:ext cx="9692640" cy="1428929"/>
          </a:xfrm>
        </p:spPr>
        <p:txBody>
          <a:bodyPr/>
          <a:lstStyle/>
          <a:p>
            <a:r>
              <a:rPr lang="en-US" b="1" dirty="0"/>
              <a:t>Crohn Disease Activity Index</a:t>
            </a:r>
            <a:r>
              <a:rPr lang="en-US" dirty="0"/>
              <a:t> </a:t>
            </a:r>
          </a:p>
        </p:txBody>
      </p:sp>
      <p:sp>
        <p:nvSpPr>
          <p:cNvPr id="3" name="Content Placeholder 2"/>
          <p:cNvSpPr>
            <a:spLocks noGrp="1"/>
          </p:cNvSpPr>
          <p:nvPr>
            <p:ph idx="1"/>
          </p:nvPr>
        </p:nvSpPr>
        <p:spPr>
          <a:xfrm>
            <a:off x="274781" y="2038061"/>
            <a:ext cx="9488055" cy="4351338"/>
          </a:xfrm>
        </p:spPr>
        <p:txBody>
          <a:bodyPr/>
          <a:lstStyle/>
          <a:p>
            <a:r>
              <a:rPr lang="en-US" dirty="0" smtClean="0"/>
              <a:t>Crohn's </a:t>
            </a:r>
            <a:r>
              <a:rPr lang="en-US" dirty="0"/>
              <a:t>Disease Activity Index (CDAI) </a:t>
            </a:r>
            <a:endParaRPr lang="en-US" dirty="0" smtClean="0"/>
          </a:p>
          <a:p>
            <a:r>
              <a:rPr lang="en-US" dirty="0" smtClean="0"/>
              <a:t>Harvey-Bradshaw </a:t>
            </a:r>
            <a:r>
              <a:rPr lang="en-US" dirty="0"/>
              <a:t>Index (HBI) </a:t>
            </a:r>
            <a:r>
              <a:rPr lang="en-US" dirty="0" smtClean="0"/>
              <a:t> </a:t>
            </a:r>
          </a:p>
          <a:p>
            <a:endParaRPr lang="en-US" dirty="0"/>
          </a:p>
          <a:p>
            <a:r>
              <a:rPr lang="en-US" dirty="0"/>
              <a:t>These </a:t>
            </a:r>
            <a:r>
              <a:rPr lang="en-US" dirty="0" smtClean="0"/>
              <a:t>CDAI systems </a:t>
            </a:r>
            <a:r>
              <a:rPr lang="en-US" dirty="0"/>
              <a:t>rely on subjective symptoms</a:t>
            </a:r>
            <a:endParaRPr lang="en-US" dirty="0" smtClean="0"/>
          </a:p>
          <a:p>
            <a:r>
              <a:rPr lang="en-US" dirty="0" smtClean="0"/>
              <a:t>A </a:t>
            </a:r>
            <a:r>
              <a:rPr lang="en-US" dirty="0"/>
              <a:t>drop in the CDAI of 100 points corresponds to a 3-point drop in the HBI. </a:t>
            </a:r>
          </a:p>
          <a:p>
            <a:r>
              <a:rPr lang="en-US" dirty="0"/>
              <a:t>A CDAI of &lt;150 (</a:t>
            </a:r>
            <a:r>
              <a:rPr lang="en-US" dirty="0" err="1"/>
              <a:t>ie</a:t>
            </a:r>
            <a:r>
              <a:rPr lang="en-US" dirty="0"/>
              <a:t>, clinical remission) corresponds to an HBI of &lt;4.</a:t>
            </a:r>
          </a:p>
          <a:p>
            <a:pPr marL="0" indent="0">
              <a:buNone/>
            </a:pPr>
            <a:endParaRPr lang="en-US" dirty="0"/>
          </a:p>
          <a:p>
            <a:endParaRPr lang="en-US" dirty="0"/>
          </a:p>
        </p:txBody>
      </p:sp>
      <p:pic>
        <p:nvPicPr>
          <p:cNvPr id="5" name="Picture 36" descr="Titel-D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51821" y="427182"/>
            <a:ext cx="1976581" cy="3448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1661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35" y="172085"/>
            <a:ext cx="5218545" cy="2466109"/>
          </a:xfrm>
        </p:spPr>
        <p:txBody>
          <a:bodyPr>
            <a:noAutofit/>
          </a:bodyPr>
          <a:lstStyle/>
          <a:p>
            <a:r>
              <a:rPr lang="en-US" sz="2000" dirty="0" smtClean="0"/>
              <a:t>Crohn's Disease Activity Index (CDAI)</a:t>
            </a:r>
            <a:br>
              <a:rPr lang="en-US" sz="2000" dirty="0" smtClean="0"/>
            </a:br>
            <a:r>
              <a:rPr lang="en-US" sz="2000" dirty="0" smtClean="0"/>
              <a:t/>
            </a:r>
            <a:br>
              <a:rPr lang="en-US" sz="2000" dirty="0" smtClean="0"/>
            </a:br>
            <a:r>
              <a:rPr lang="en-US" sz="2000" dirty="0" smtClean="0"/>
              <a:t>   Clinical </a:t>
            </a:r>
            <a:r>
              <a:rPr lang="en-US" sz="2000" dirty="0"/>
              <a:t>remission </a:t>
            </a:r>
            <a:r>
              <a:rPr lang="en-US" sz="2000" dirty="0" smtClean="0"/>
              <a:t>(&lt;150)</a:t>
            </a:r>
            <a:br>
              <a:rPr lang="en-US" sz="2000" dirty="0" smtClean="0"/>
            </a:br>
            <a:r>
              <a:rPr lang="en-US" sz="2000" dirty="0" smtClean="0"/>
              <a:t>  </a:t>
            </a:r>
            <a:br>
              <a:rPr lang="en-US" sz="2000" dirty="0" smtClean="0"/>
            </a:br>
            <a:r>
              <a:rPr lang="en-US" sz="2000" dirty="0" smtClean="0"/>
              <a:t>   Mild </a:t>
            </a:r>
            <a:r>
              <a:rPr lang="en-US" sz="2000" dirty="0"/>
              <a:t>Crohn disease </a:t>
            </a:r>
            <a:r>
              <a:rPr lang="en-US" sz="2000" dirty="0" smtClean="0"/>
              <a:t>(150-220)</a:t>
            </a:r>
            <a:br>
              <a:rPr lang="en-US" sz="2000" dirty="0" smtClean="0"/>
            </a:br>
            <a:r>
              <a:rPr lang="en-US" sz="2000" dirty="0" smtClean="0"/>
              <a:t> </a:t>
            </a:r>
            <a:br>
              <a:rPr lang="en-US" sz="2000" dirty="0" smtClean="0"/>
            </a:br>
            <a:r>
              <a:rPr lang="en-US" sz="2000" dirty="0" smtClean="0"/>
              <a:t>   Moderate </a:t>
            </a:r>
            <a:r>
              <a:rPr lang="en-US" sz="2000" dirty="0"/>
              <a:t>to severe </a:t>
            </a:r>
            <a:r>
              <a:rPr lang="en-US" sz="2000" dirty="0" smtClean="0"/>
              <a:t>( </a:t>
            </a:r>
            <a:r>
              <a:rPr lang="en-US" sz="2000" dirty="0"/>
              <a:t>220-450</a:t>
            </a:r>
            <a:r>
              <a:rPr lang="en-US" sz="2000" dirty="0" smtClean="0"/>
              <a:t>)</a:t>
            </a:r>
            <a:br>
              <a:rPr lang="en-US" sz="2000" dirty="0" smtClean="0"/>
            </a:br>
            <a:r>
              <a:rPr lang="en-US" sz="2000" dirty="0" smtClean="0"/>
              <a:t/>
            </a:r>
            <a:br>
              <a:rPr lang="en-US" sz="2000" dirty="0" smtClean="0"/>
            </a:br>
            <a:r>
              <a:rPr lang="en-US" sz="2000" dirty="0" smtClean="0"/>
              <a:t>   Severe-fulminant </a:t>
            </a:r>
            <a:r>
              <a:rPr lang="en-US" sz="2000" dirty="0"/>
              <a:t>disease </a:t>
            </a:r>
            <a:r>
              <a:rPr lang="en-US" sz="2000" dirty="0" smtClean="0"/>
              <a:t>( </a:t>
            </a:r>
            <a:r>
              <a:rPr lang="en-US" sz="2000" dirty="0"/>
              <a:t>&gt;450)</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36987" y="172085"/>
            <a:ext cx="6034575" cy="6588933"/>
          </a:xfrm>
        </p:spPr>
      </p:pic>
      <p:pic>
        <p:nvPicPr>
          <p:cNvPr id="3" name="Picture 2"/>
          <p:cNvPicPr>
            <a:picLocks noChangeAspect="1"/>
          </p:cNvPicPr>
          <p:nvPr/>
        </p:nvPicPr>
        <p:blipFill>
          <a:blip r:embed="rId3"/>
          <a:stretch>
            <a:fillRect/>
          </a:stretch>
        </p:blipFill>
        <p:spPr>
          <a:xfrm>
            <a:off x="511723" y="2807855"/>
            <a:ext cx="3915823" cy="3538610"/>
          </a:xfrm>
          <a:prstGeom prst="rect">
            <a:avLst/>
          </a:prstGeom>
        </p:spPr>
      </p:pic>
    </p:spTree>
    <p:extLst>
      <p:ext uri="{BB962C8B-B14F-4D97-AF65-F5344CB8AC3E}">
        <p14:creationId xmlns:p14="http://schemas.microsoft.com/office/powerpoint/2010/main" val="27804360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491" y="2009866"/>
            <a:ext cx="4479637" cy="2709916"/>
          </a:xfrm>
        </p:spPr>
        <p:txBody>
          <a:bodyPr>
            <a:normAutofit fontScale="90000"/>
          </a:bodyPr>
          <a:lstStyle/>
          <a:p>
            <a:r>
              <a:rPr lang="en-US" sz="2800" b="1" dirty="0" smtClean="0"/>
              <a:t>Harvey-Bradshaw Index (HBI)</a:t>
            </a:r>
            <a:br>
              <a:rPr lang="en-US" sz="2800" b="1" dirty="0" smtClean="0"/>
            </a:br>
            <a:r>
              <a:rPr lang="en-US" sz="2800" b="1" dirty="0"/>
              <a:t/>
            </a:r>
            <a:br>
              <a:rPr lang="en-US" sz="2800" b="1" dirty="0"/>
            </a:br>
            <a:r>
              <a:rPr lang="en-US" sz="2200" b="1" dirty="0" smtClean="0"/>
              <a:t>&lt; </a:t>
            </a:r>
            <a:r>
              <a:rPr lang="en-US" sz="2200" b="1" dirty="0"/>
              <a:t>5 </a:t>
            </a:r>
            <a:r>
              <a:rPr lang="en-US" sz="2200" b="1" dirty="0" smtClean="0"/>
              <a:t>      clinical remission</a:t>
            </a:r>
            <a:br>
              <a:rPr lang="en-US" sz="2200" b="1" dirty="0" smtClean="0"/>
            </a:br>
            <a:r>
              <a:rPr lang="en-US" sz="2200" b="1" dirty="0" smtClean="0"/>
              <a:t/>
            </a:r>
            <a:br>
              <a:rPr lang="en-US" sz="2200" b="1" dirty="0" smtClean="0"/>
            </a:br>
            <a:r>
              <a:rPr lang="en-US" sz="2200" b="1" dirty="0" smtClean="0"/>
              <a:t>5 - </a:t>
            </a:r>
            <a:r>
              <a:rPr lang="en-US" sz="2200" b="1" dirty="0"/>
              <a:t>7 </a:t>
            </a:r>
            <a:r>
              <a:rPr lang="en-US" sz="2200" b="1" dirty="0" smtClean="0"/>
              <a:t>    mild disease</a:t>
            </a:r>
            <a:br>
              <a:rPr lang="en-US" sz="2200" b="1" dirty="0" smtClean="0"/>
            </a:br>
            <a:r>
              <a:rPr lang="en-US" sz="2200" b="1" dirty="0" smtClean="0"/>
              <a:t/>
            </a:r>
            <a:br>
              <a:rPr lang="en-US" sz="2200" b="1" dirty="0" smtClean="0"/>
            </a:br>
            <a:r>
              <a:rPr lang="en-US" sz="2200" b="1" dirty="0" smtClean="0"/>
              <a:t>8 - </a:t>
            </a:r>
            <a:r>
              <a:rPr lang="en-US" sz="2200" b="1" dirty="0"/>
              <a:t>16 </a:t>
            </a:r>
            <a:r>
              <a:rPr lang="en-US" sz="2200" b="1" dirty="0" smtClean="0"/>
              <a:t>  moderate disease</a:t>
            </a:r>
            <a:br>
              <a:rPr lang="en-US" sz="2200" b="1" dirty="0" smtClean="0"/>
            </a:br>
            <a:r>
              <a:rPr lang="en-US" sz="2200" b="1" dirty="0" smtClean="0"/>
              <a:t/>
            </a:r>
            <a:br>
              <a:rPr lang="en-US" sz="2200" b="1" dirty="0" smtClean="0"/>
            </a:br>
            <a:r>
              <a:rPr lang="en-US" sz="2200" b="1" dirty="0" smtClean="0"/>
              <a:t>&gt; </a:t>
            </a:r>
            <a:r>
              <a:rPr lang="en-US" sz="2200" b="1" dirty="0"/>
              <a:t>16 </a:t>
            </a:r>
            <a:r>
              <a:rPr lang="en-US" sz="2200" b="1" dirty="0" smtClean="0"/>
              <a:t>    severe </a:t>
            </a:r>
            <a:r>
              <a:rPr lang="en-US" sz="2200" b="1" dirty="0"/>
              <a:t>disease.</a:t>
            </a:r>
            <a:r>
              <a:rPr lang="en-US" sz="1600" b="1" dirty="0" smtClean="0"/>
              <a:t/>
            </a:r>
            <a:br>
              <a:rPr lang="en-US" sz="1600" b="1" dirty="0" smtClean="0"/>
            </a:br>
            <a:r>
              <a:rPr lang="en-US" sz="1600" b="1" dirty="0"/>
              <a:t/>
            </a:r>
            <a:br>
              <a:rPr lang="en-US" sz="1600" b="1" dirty="0"/>
            </a:br>
            <a:endParaRPr lang="en-US" sz="1600" b="1"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74337" y="39004"/>
            <a:ext cx="6307324" cy="6818996"/>
          </a:xfrm>
        </p:spPr>
      </p:pic>
    </p:spTree>
    <p:extLst>
      <p:ext uri="{BB962C8B-B14F-4D97-AF65-F5344CB8AC3E}">
        <p14:creationId xmlns:p14="http://schemas.microsoft.com/office/powerpoint/2010/main" val="3668986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424</TotalTime>
  <Words>1901</Words>
  <Application>Microsoft Office PowerPoint</Application>
  <PresentationFormat>Widescreen</PresentationFormat>
  <Paragraphs>267</Paragraphs>
  <Slides>46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Calibri</vt:lpstr>
      <vt:lpstr>Century Schoolbook</vt:lpstr>
      <vt:lpstr>Helvetica</vt:lpstr>
      <vt:lpstr>Symbol</vt:lpstr>
      <vt:lpstr>Times New Roman</vt:lpstr>
      <vt:lpstr>Wingdings</vt:lpstr>
      <vt:lpstr>Wingdings 2</vt:lpstr>
      <vt:lpstr>View</vt:lpstr>
      <vt:lpstr>Medical management of mild (low risk) Crohn disease in adults</vt:lpstr>
      <vt:lpstr>Epidemiology of IBD in Iran </vt:lpstr>
      <vt:lpstr>  Epidemiology of IBD in Iran </vt:lpstr>
      <vt:lpstr>Case </vt:lpstr>
      <vt:lpstr>The choice of therapy varies depending upon  </vt:lpstr>
      <vt:lpstr>Crohn Disease Activity?</vt:lpstr>
      <vt:lpstr>Crohn Disease Activity Index </vt:lpstr>
      <vt:lpstr>Crohn's Disease Activity Index (CDAI)     Clinical remission (&lt;150)       Mild Crohn disease (150-220)      Moderate to severe ( 220-450)     Severe-fulminant disease ( &gt;450)</vt:lpstr>
      <vt:lpstr>Harvey-Bradshaw Index (HBI)  &lt; 5       clinical remission  5 - 7     mild disease  8 - 16   moderate disease  &gt; 16     severe disease.  </vt:lpstr>
      <vt:lpstr>Low- versus moderate/high-risk patients</vt:lpstr>
      <vt:lpstr>Other prognostic factors associated with a more complicated disease course include : </vt:lpstr>
      <vt:lpstr>Definition of mild Crohn disease?</vt:lpstr>
      <vt:lpstr>Low-risk patients with mild Crohn disease have the following features: </vt:lpstr>
      <vt:lpstr>In clinical practice, working definitions may be more useful </vt:lpstr>
      <vt:lpstr>Medical therapies that are used for CD </vt:lpstr>
      <vt:lpstr>INDUCTION OF REMISSION?</vt:lpstr>
      <vt:lpstr>Two general approaches to the treatment of CD </vt:lpstr>
      <vt:lpstr>There are two general approaches to the treatment of Crohn disease: </vt:lpstr>
      <vt:lpstr>INDUCTION OF REMISSION for mild Crohn disease</vt:lpstr>
      <vt:lpstr>PowerPoint Presentation</vt:lpstr>
      <vt:lpstr>Ileum and/or proximal colon involvement </vt:lpstr>
      <vt:lpstr>PowerPoint Presentation</vt:lpstr>
      <vt:lpstr>PowerPoint Presentation</vt:lpstr>
      <vt:lpstr>  Ileum and/or proximal colon involvement  Alternative agents </vt:lpstr>
      <vt:lpstr>Ileum and/or proximal colon involvement  Alternative agents</vt:lpstr>
      <vt:lpstr>Diffuse colitis or left colonic involvement </vt:lpstr>
      <vt:lpstr>Asymptomatic patients diagnosed incidentally?</vt:lpstr>
      <vt:lpstr>Asymptomatic patients diagnosed incidentally</vt:lpstr>
      <vt:lpstr>Oral lesions </vt:lpstr>
      <vt:lpstr>Gastroduodenal disease </vt:lpstr>
      <vt:lpstr>Perianal disease</vt:lpstr>
      <vt:lpstr>MAINTENANCE OF REMISSION? In mild Crohn disease</vt:lpstr>
      <vt:lpstr>MAINTENANCE OF REMISSION </vt:lpstr>
      <vt:lpstr>Alternative approaches to preventing relapse of Crohn disease include the following: </vt:lpstr>
      <vt:lpstr>Monitoring during remission </vt:lpstr>
      <vt:lpstr>MANAGING RELAPSE </vt:lpstr>
      <vt:lpstr>Antidiarrheal medications </vt:lpstr>
      <vt:lpstr>Probiotics</vt:lpstr>
      <vt:lpstr>Antibiotics</vt:lpstr>
      <vt:lpstr>Colorectal cancer screening </vt:lpstr>
      <vt:lpstr>Quality measures are for outpatients</vt:lpstr>
      <vt:lpstr>Quality measures are for outpatients</vt:lpstr>
      <vt:lpstr>Dietary interventions?</vt:lpstr>
      <vt:lpstr>Dietary interventions </vt:lpstr>
      <vt:lpstr>Dietary interventions</vt:lpstr>
      <vt:lpstr>Emotional Care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management of mild (low risk) Crohn disease in adults</dc:title>
  <dc:creator>masoodi</dc:creator>
  <cp:lastModifiedBy>masoodi</cp:lastModifiedBy>
  <cp:revision>77</cp:revision>
  <dcterms:created xsi:type="dcterms:W3CDTF">2021-06-10T17:50:22Z</dcterms:created>
  <dcterms:modified xsi:type="dcterms:W3CDTF">2021-06-24T18:17:13Z</dcterms:modified>
</cp:coreProperties>
</file>