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91" r:id="rId4"/>
    <p:sldId id="289" r:id="rId5"/>
    <p:sldId id="286" r:id="rId6"/>
    <p:sldId id="290" r:id="rId7"/>
    <p:sldId id="285" r:id="rId8"/>
    <p:sldId id="284" r:id="rId9"/>
    <p:sldId id="283" r:id="rId10"/>
    <p:sldId id="281" r:id="rId11"/>
    <p:sldId id="280" r:id="rId12"/>
    <p:sldId id="279" r:id="rId13"/>
    <p:sldId id="292" r:id="rId14"/>
    <p:sldId id="293" r:id="rId15"/>
    <p:sldId id="294" r:id="rId16"/>
    <p:sldId id="295" r:id="rId17"/>
    <p:sldId id="296" r:id="rId18"/>
    <p:sldId id="278" r:id="rId19"/>
    <p:sldId id="277" r:id="rId20"/>
    <p:sldId id="297" r:id="rId21"/>
    <p:sldId id="298" r:id="rId22"/>
    <p:sldId id="276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1201784"/>
            <a:ext cx="8915399" cy="3575598"/>
          </a:xfrm>
        </p:spPr>
        <p:txBody>
          <a:bodyPr/>
          <a:lstStyle/>
          <a:p>
            <a:r>
              <a:rPr lang="en-US" dirty="0"/>
              <a:t>Covid-19: diagnosis &amp; treatment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595712"/>
          </a:xfrm>
        </p:spPr>
        <p:txBody>
          <a:bodyPr>
            <a:normAutofit/>
          </a:bodyPr>
          <a:lstStyle/>
          <a:p>
            <a:r>
              <a:rPr lang="en-US" dirty="0"/>
              <a:t>Zeynab </a:t>
            </a:r>
            <a:r>
              <a:rPr lang="en-US" dirty="0" err="1"/>
              <a:t>yassin</a:t>
            </a:r>
            <a:r>
              <a:rPr lang="en-US" dirty="0"/>
              <a:t>, MD.</a:t>
            </a:r>
          </a:p>
          <a:p>
            <a:r>
              <a:rPr lang="en-US" dirty="0"/>
              <a:t>Infectious Diseases Specialist, IUMS</a:t>
            </a:r>
          </a:p>
          <a:p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IDSA guideline (Last updated June 3, 2021)</a:t>
            </a:r>
          </a:p>
          <a:p>
            <a:r>
              <a:rPr lang="en-US" b="1" dirty="0">
                <a:solidFill>
                  <a:srgbClr val="FF0000"/>
                </a:solidFill>
                <a:latin typeface="Calibri" panose="020F0502020204030204" pitchFamily="34" charset="0"/>
              </a:rPr>
              <a:t>WHO COVID-19 Living guidance (25 January 2021)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2B03A2-A544-43AD-9ABC-5396C1010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948" y="160892"/>
            <a:ext cx="6381336" cy="2828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8753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D59B3C-98B1-447C-8FA4-6FFF99D4D3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>
                <a:solidFill>
                  <a:srgbClr val="FF4212"/>
                </a:solidFill>
                <a:latin typeface="Arial" panose="020B0604020202020204" pitchFamily="34" charset="0"/>
              </a:rPr>
              <a:t>Management of severe COVID-19</a:t>
            </a:r>
            <a:endParaRPr lang="en-US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E2F36-0C9D-43FD-A8B4-3DC50255EB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new recommendation on awake 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</a:rPr>
              <a:t>prone position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</a:rPr>
              <a:t>. We 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suggest prone positioning of severely ill patients hospitalized with COVID-19 requiring supplemental oxygen or non-invasive ventilation. </a:t>
            </a:r>
          </a:p>
          <a:p>
            <a:endParaRPr lang="en-US" sz="1800" b="1" dirty="0">
              <a:solidFill>
                <a:srgbClr val="FF4212"/>
              </a:solidFill>
              <a:latin typeface="Arial" panose="020B0604020202020204" pitchFamily="34" charset="0"/>
            </a:endParaRPr>
          </a:p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immediate administration of supplemental 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</a:rPr>
              <a:t>oxygen therapy 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to target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</a:rPr>
              <a:t>SpO</a:t>
            </a: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2 = 94%.</a:t>
            </a:r>
          </a:p>
          <a:p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</a:rPr>
              <a:t>Closely monitor 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patients for signs of clinical deterioration, such as rapidly progressive respiratory failure and shock and respond immediately with supportive care interventions. </a:t>
            </a:r>
          </a:p>
          <a:p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Use cautious fluid management in patients with COVID-19 without tissue hypoperfusion and fluid responsiveness. </a:t>
            </a:r>
          </a:p>
          <a:p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3666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E6C28-EAD3-4725-8FB3-731C4FBCC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>
                <a:solidFill>
                  <a:srgbClr val="FF4212"/>
                </a:solidFill>
                <a:latin typeface="Arial" panose="020B0604020202020204" pitchFamily="34" charset="0"/>
              </a:rPr>
              <a:t>Treatment of other acute and chronic infections in patients</a:t>
            </a:r>
            <a:br>
              <a:rPr lang="en-US" sz="2400" b="1" dirty="0">
                <a:solidFill>
                  <a:srgbClr val="FF4212"/>
                </a:solidFill>
                <a:latin typeface="Arial" panose="020B0604020202020204" pitchFamily="34" charset="0"/>
              </a:rPr>
            </a:br>
            <a:r>
              <a:rPr lang="en-US" sz="2400" b="1" dirty="0">
                <a:solidFill>
                  <a:srgbClr val="FF4212"/>
                </a:solidFill>
                <a:latin typeface="Arial" panose="020B0604020202020204" pitchFamily="34" charset="0"/>
              </a:rPr>
              <a:t>with COVID-19</a:t>
            </a:r>
            <a:endParaRPr lang="en-US" sz="54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1E8DA62-53D2-4748-9363-D9D8B80409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We recommend for patients with mild COVID-19, 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</a:rPr>
              <a:t>against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 the use of antibiotic therapy or prophylaxis.</a:t>
            </a:r>
          </a:p>
          <a:p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We recommend for patients with moderate COVID-19, that antibiotics should not be prescribed unless there is 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</a:rPr>
              <a:t>clinical suspicion 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of a bacterial infection. </a:t>
            </a:r>
          </a:p>
          <a:p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We recommend for patients with severe</a:t>
            </a:r>
            <a:r>
              <a:rPr lang="en-US" sz="1800" b="1" i="1" dirty="0">
                <a:solidFill>
                  <a:srgbClr val="000000"/>
                </a:solidFill>
                <a:latin typeface="Arial" panose="020B0604020202020204" pitchFamily="34" charset="0"/>
              </a:rPr>
              <a:t> COVID-19, the use of 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empiric antimicrobials to treat all likely pathogens, based on clinical judgment, patient host factors and local epidemiology, and this should be done as soon as possible (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</a:rPr>
              <a:t>within 1 hour of initial assessment 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if possible), ideally with blood cultures obtained first. Antimicrobial therapy should be assessed daily for de-escalation.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5024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5CA746-A145-45A3-96E6-3322E4F7A9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</a:rPr>
              <a:t>Hydroxychloroquine +/-  Azithromycin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5DB906-022F-49CA-897D-A8D92D8DD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Among patients with COVID-19, the IDSA guideline panel recommends </a:t>
            </a: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against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hydroxychloroquine.</a:t>
            </a:r>
          </a:p>
          <a:p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Among hospitalized patients with COVID-19, the IDSA guideline panel recommends </a:t>
            </a: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against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hydroxychloroquine plus azithromycin. </a:t>
            </a:r>
          </a:p>
          <a:p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351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044F6-22BA-45AC-97B2-DC347599B3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  <a:latin typeface="Calibri" panose="020F0502020204030204" pitchFamily="34" charset="0"/>
              </a:rPr>
              <a:t>Lopinavir/Ritonavir </a:t>
            </a:r>
            <a:endParaRPr lang="en-US" sz="5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FCF0F-792E-40D3-B272-65ADA78991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Among hospitalized patients with COVID-19, the IDSA guideline panel recommends </a:t>
            </a: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against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the use of the combination lopinavir/ritonavir.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8951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21854-A025-4A91-A3E8-FAEF4E4CF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Glucocorticoids 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E12D42-9B80-4A36-BE51-DA4E26314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Among hospitalized </a:t>
            </a: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severe and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critically ill patients 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with COVID-19, the IDSA guideline panel recommends dexamethasone rather than no dexamethasone.</a:t>
            </a: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Among hospitalized patients with </a:t>
            </a: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non-severe*** COVID-19 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without hypoxemia requiring supplemental oxygen, the IDSA guideline panel suggests against the use of glucocorticoids. </a:t>
            </a:r>
          </a:p>
          <a:p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4426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861A5E-E315-4D5E-BF90-CBD98E0D6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Interleukin-6 Inhibitors </a:t>
            </a:r>
            <a:endParaRPr lang="en-US" sz="6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701F7-EDA2-49F4-87BC-BE3E9D9450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Among hospitalized adults with </a:t>
            </a: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progressive severe or critical COVID-19 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who have elevated markers of systemic inflammation (CRP&gt; =75 mg/L)., the IDSA guideline panel suggests tocilizumab in addition to standard of care.</a:t>
            </a:r>
          </a:p>
          <a:p>
            <a:pPr lvl="1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Tocilizumab</a:t>
            </a:r>
          </a:p>
          <a:p>
            <a:pPr lvl="1">
              <a:buFont typeface="+mj-lt"/>
              <a:buAutoNum type="arabicPeriod"/>
            </a:pP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Sarilumab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 b="1" i="1" dirty="0">
                <a:solidFill>
                  <a:srgbClr val="000000"/>
                </a:solidFill>
                <a:latin typeface="Calibri" panose="020F0502020204030204" pitchFamily="34" charset="0"/>
              </a:rPr>
              <a:t>Benefits &amp; harms</a:t>
            </a:r>
          </a:p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Initiated treatment early (median of two days of hospitalization, in &lt;24 hours in the ICU.)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449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D0608-1EF0-42D4-955B-9DE7CD5F9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</a:rPr>
              <a:t>Convalescent Plasma</a:t>
            </a:r>
            <a:endParaRPr lang="en-US" sz="6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68FF9E-385A-4E3D-BACE-5C8FD4A350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Among patients </a:t>
            </a: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hospitalized 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with COVID-19, the IDSA guideline panel suggests against COVID-19 convalescent plasma.</a:t>
            </a: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Among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ambulatory patients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with mild-to-moderate COVID-19, the IDSA guideline panel recommends COVID-19 convalescent plasma only in the context of a clinical trial.</a:t>
            </a:r>
          </a:p>
          <a:p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dirty="0"/>
          </a:p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Should given the </a:t>
            </a:r>
            <a:r>
              <a:rPr lang="en-US" sz="1800" u="sng" dirty="0">
                <a:solidFill>
                  <a:srgbClr val="000000"/>
                </a:solidFill>
                <a:latin typeface="Calibri" panose="020F0502020204030204" pitchFamily="34" charset="0"/>
              </a:rPr>
              <a:t>first three days from diagnosis</a:t>
            </a:r>
          </a:p>
          <a:p>
            <a:r>
              <a:rPr lang="en-US" sz="1800" b="1" i="1" dirty="0">
                <a:solidFill>
                  <a:srgbClr val="000000"/>
                </a:solidFill>
                <a:latin typeface="Calibri" panose="020F0502020204030204" pitchFamily="34" charset="0"/>
              </a:rPr>
              <a:t>Harms </a:t>
            </a:r>
            <a:endParaRPr lang="en-US" u="sng" dirty="0"/>
          </a:p>
        </p:txBody>
      </p:sp>
    </p:spTree>
    <p:extLst>
      <p:ext uri="{BB962C8B-B14F-4D97-AF65-F5344CB8AC3E}">
        <p14:creationId xmlns:p14="http://schemas.microsoft.com/office/powerpoint/2010/main" val="778576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252D1C-5405-404B-A2E9-4354B0107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err="1">
                <a:solidFill>
                  <a:srgbClr val="FF0000"/>
                </a:solidFill>
                <a:latin typeface="Calibri" panose="020F0502020204030204" pitchFamily="34" charset="0"/>
              </a:rPr>
              <a:t>Remdesivir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3B6D50-977A-4FDD-86F4-D2D24C1B4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In hospitalized patients with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severe* COVID-19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, the IDSA panel suggests </a:t>
            </a:r>
            <a:r>
              <a:rPr lang="en-US" sz="18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remdesivir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 over no antiviral treatment.</a:t>
            </a:r>
          </a:p>
          <a:p>
            <a:endParaRPr lang="en-US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 In patients with COVID-19 on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invasive ventilation and/or ECMO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, the IDSA panel suggests against the routine initiation of </a:t>
            </a:r>
            <a:r>
              <a:rPr lang="en-US" sz="18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remdesivir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endParaRPr lang="en-US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In patients on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supplemental oxygen 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but not on mechanical ventilation or ECMO, the IDSA panel suggests treatment with five days of </a:t>
            </a:r>
            <a:r>
              <a:rPr lang="en-US" sz="18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remdesivir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 rather than 10 days of </a:t>
            </a:r>
            <a:r>
              <a:rPr lang="en-US" sz="18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remdesivir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.</a:t>
            </a:r>
          </a:p>
          <a:p>
            <a:endParaRPr lang="en-US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b="1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In patients with COVID-19 admitted to the hospital without the need for supplemental oxygen and oxygen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saturation &gt;94% 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on room air, the IDSA panel suggests against the routine use of </a:t>
            </a:r>
            <a:r>
              <a:rPr lang="en-US" sz="18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remdesivir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1483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7CC0D1-B87A-4ADC-A7E6-13700C724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</a:rPr>
              <a:t>Famotidine </a:t>
            </a:r>
            <a:endParaRPr lang="en-US" sz="6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8F19E3-AFFD-4E8A-88D0-06F32475C6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Among hospitalized patients with severe COVID-19, the IDSA panel suggests </a:t>
            </a: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against 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famotidine use.</a:t>
            </a:r>
          </a:p>
          <a:p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72505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8195D-39F2-466D-A6B4-BD5826115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</a:rPr>
              <a:t>Neutralizing</a:t>
            </a:r>
            <a:r>
              <a:rPr lang="en-US" sz="40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</a:rPr>
              <a:t>Antibodies</a:t>
            </a:r>
            <a:b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bamlanivimab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/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etesevimab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b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</a:b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casirivimab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/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imdevimab</a:t>
            </a:r>
            <a:endParaRPr lang="en-US" sz="6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63EBD-2F7E-4D8E-A8B9-37FD0D98AD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2729344"/>
            <a:ext cx="8915400" cy="3181877"/>
          </a:xfrm>
        </p:spPr>
        <p:txBody>
          <a:bodyPr/>
          <a:lstStyle/>
          <a:p>
            <a:r>
              <a:rPr lang="en-US" sz="1800" dirty="0">
                <a:solidFill>
                  <a:srgbClr val="201F1E"/>
                </a:solidFill>
                <a:latin typeface="Calibri" panose="020F0502020204030204" pitchFamily="34" charset="0"/>
              </a:rPr>
              <a:t>Among ambulatory patients with </a:t>
            </a: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mild to moderate COVID-19 </a:t>
            </a:r>
            <a:r>
              <a:rPr lang="en-US" sz="1800" dirty="0">
                <a:solidFill>
                  <a:srgbClr val="201F1E"/>
                </a:solidFill>
                <a:latin typeface="Calibri" panose="020F0502020204030204" pitchFamily="34" charset="0"/>
              </a:rPr>
              <a:t>at high risk for progression to severe disease, the IDSA guideline panel suggests </a:t>
            </a:r>
            <a:r>
              <a:rPr lang="en-US" sz="1800" dirty="0" err="1">
                <a:solidFill>
                  <a:srgbClr val="201F1E"/>
                </a:solidFill>
                <a:latin typeface="Calibri" panose="020F0502020204030204" pitchFamily="34" charset="0"/>
              </a:rPr>
              <a:t>bamlanivimab</a:t>
            </a:r>
            <a:r>
              <a:rPr lang="en-US" sz="1800" dirty="0">
                <a:solidFill>
                  <a:srgbClr val="201F1E"/>
                </a:solidFill>
                <a:latin typeface="Calibri" panose="020F0502020204030204" pitchFamily="34" charset="0"/>
              </a:rPr>
              <a:t>/</a:t>
            </a:r>
            <a:r>
              <a:rPr lang="en-US" sz="1800" dirty="0" err="1">
                <a:solidFill>
                  <a:srgbClr val="201F1E"/>
                </a:solidFill>
                <a:latin typeface="Calibri" panose="020F0502020204030204" pitchFamily="34" charset="0"/>
              </a:rPr>
              <a:t>etesevimab</a:t>
            </a:r>
            <a:r>
              <a:rPr lang="en-US" dirty="0">
                <a:solidFill>
                  <a:srgbClr val="201F1E"/>
                </a:solidFill>
                <a:latin typeface="Calibri" panose="020F0502020204030204" pitchFamily="34" charset="0"/>
              </a:rPr>
              <a:t> </a:t>
            </a:r>
            <a:r>
              <a:rPr lang="en-US" sz="1800" dirty="0">
                <a:solidFill>
                  <a:srgbClr val="201F1E"/>
                </a:solidFill>
                <a:latin typeface="Calibri" panose="020F0502020204030204" pitchFamily="34" charset="0"/>
              </a:rPr>
              <a:t>or </a:t>
            </a:r>
            <a:r>
              <a:rPr lang="en-US" sz="1800" dirty="0" err="1">
                <a:solidFill>
                  <a:srgbClr val="201F1E"/>
                </a:solidFill>
                <a:latin typeface="Calibri" panose="020F0502020204030204" pitchFamily="34" charset="0"/>
              </a:rPr>
              <a:t>casirivimab</a:t>
            </a:r>
            <a:r>
              <a:rPr lang="en-US" sz="1800" dirty="0">
                <a:solidFill>
                  <a:srgbClr val="201F1E"/>
                </a:solidFill>
                <a:latin typeface="Calibri" panose="020F0502020204030204" pitchFamily="34" charset="0"/>
              </a:rPr>
              <a:t>/</a:t>
            </a:r>
            <a:r>
              <a:rPr lang="en-US" sz="1800" dirty="0" err="1">
                <a:solidFill>
                  <a:srgbClr val="201F1E"/>
                </a:solidFill>
                <a:latin typeface="Calibri" panose="020F0502020204030204" pitchFamily="34" charset="0"/>
              </a:rPr>
              <a:t>imdevimab</a:t>
            </a:r>
            <a:r>
              <a:rPr lang="en-US" sz="1800" dirty="0">
                <a:solidFill>
                  <a:srgbClr val="201F1E"/>
                </a:solidFill>
                <a:latin typeface="Calibri" panose="020F0502020204030204" pitchFamily="34" charset="0"/>
              </a:rPr>
              <a:t> rather than no neutralizing antibodies.</a:t>
            </a:r>
          </a:p>
          <a:p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 Among hospitalized patients with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severe COVID-19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, the IDSA guideline panel recommends </a:t>
            </a:r>
            <a:r>
              <a:rPr lang="en-US" sz="1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against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bamlanivimab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 monotherapy.</a:t>
            </a: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4659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5521B2-B872-49A4-992C-D1919E75E6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>
                <a:solidFill>
                  <a:srgbClr val="FF0000"/>
                </a:solidFill>
              </a:rPr>
              <a:t>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1BE9B6-D1A3-4F40-85F0-AECF0E774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1620982"/>
            <a:ext cx="8915400" cy="4849091"/>
          </a:xfrm>
        </p:spPr>
        <p:txBody>
          <a:bodyPr>
            <a:normAutofit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for all suspect COVID-19 cases, should collection of respiratory specimens for nucleic acid amplification testing (NAAT), for example RT-PCR.</a:t>
            </a: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In the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</a:rPr>
              <a:t>first week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of symptom high viral loads are observed in the upper respiratory tract (URT) specimens. For the collection of URT samples, we recommend the collection of nasopharyngeal and oropharyngeal specimens.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The IDSA panel suggests collecting a </a:t>
            </a:r>
            <a:r>
              <a:rPr lang="en-US" u="sng" dirty="0">
                <a:solidFill>
                  <a:srgbClr val="000000"/>
                </a:solidFill>
                <a:latin typeface="Arial" panose="020B0604020202020204" pitchFamily="34" charset="0"/>
              </a:rPr>
              <a:t>nasopharyngeal swab, mid-turbinate swab, anterior nasal swab, saliva or a combined anterior nasal/oropharyngeal swab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rather than an oropharyngeal swab alone for SARS-CoV-2 RNA testing in symptomatic individuals suspected of having COVID-19.</a:t>
            </a:r>
          </a:p>
          <a:p>
            <a:endParaRPr lang="en-US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LRT (vs URT) samples are more likely to be positive </a:t>
            </a:r>
            <a:r>
              <a:rPr lang="en-US" sz="1800" dirty="0">
                <a:solidFill>
                  <a:srgbClr val="FF0000"/>
                </a:solidFill>
                <a:latin typeface="Arial" panose="020B0604020202020204" pitchFamily="34" charset="0"/>
              </a:rPr>
              <a:t>after the first week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of illness. Thus if URT are negative and clinical suspicion remains, collect specimens from the LRT 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rather than collecting another upper respiratory sample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1800" u="sng" dirty="0">
                <a:solidFill>
                  <a:srgbClr val="000000"/>
                </a:solidFill>
                <a:latin typeface="Arial" panose="020B0604020202020204" pitchFamily="34" charset="0"/>
              </a:rPr>
              <a:t>(sputum, or endotracheal aspirate/bronchoalveolar lavage in ventilated patient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).</a:t>
            </a:r>
          </a:p>
          <a:p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Repeat testing should generally occur 24-48 hours after initial testing.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920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EA590-B32E-4C89-8CA5-0893512F2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>
                <a:solidFill>
                  <a:srgbClr val="FF0000"/>
                </a:solidFill>
                <a:latin typeface="Calibri" panose="020F0502020204030204" pitchFamily="34" charset="0"/>
              </a:rPr>
              <a:t>Baricitinib</a:t>
            </a:r>
            <a:r>
              <a:rPr lang="en-US" sz="44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9D7085-D601-4568-BD25-DB42FCFA0D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Among hospitalized patients with </a:t>
            </a: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severe* COVID-19 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who cannot receive a corticosteroid (which is standard of care) because of a contraindication, the IDSA guideline panel suggests use of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baricitinib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with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remdesivir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rather than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remdesivir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alone. </a:t>
            </a:r>
          </a:p>
          <a:p>
            <a:endParaRPr lang="en-US" dirty="0"/>
          </a:p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a selective Janus kinase 1 and 2 inhibitor FDA-approved for the treatment of RA.</a:t>
            </a:r>
          </a:p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adverse effects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91083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FA7D16-1E2A-4F1E-8071-B7E27BCC1E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</a:rPr>
              <a:t>Ivermectin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5284C1-C7F4-43C5-9B45-D7AE5A3989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In hospitalized or  outpatients with </a:t>
            </a: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severe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COVID-19, the IDSA panel suggests against ivermectin use.</a:t>
            </a: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In 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ambulatory persons 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with COVID-19, the IDSA panel suggests against ivermectin outside of the context of a clinical trial.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56773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01DCA-4776-46EE-AEE6-708BD2E51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9CC90D-3B81-4555-9527-54CE840EC0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9791" y="1905001"/>
            <a:ext cx="5950226" cy="2989262"/>
          </a:xfrm>
        </p:spPr>
      </p:pic>
    </p:spTree>
    <p:extLst>
      <p:ext uri="{BB962C8B-B14F-4D97-AF65-F5344CB8AC3E}">
        <p14:creationId xmlns:p14="http://schemas.microsoft.com/office/powerpoint/2010/main" val="384875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4A563F-657A-4914-B222-1A14DE3B3E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511704-CFFF-4410-BBBA-8E7BD8AEB1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If the </a:t>
            </a: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initial upper 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respiratory sample result is negative, and the suspicion for disease remains high, the IDSA suggests collecting a lower respiratory tract sample rather than collecting another upper respiratory sample.</a:t>
            </a: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The IDSA suggests SARS-CoV-2 RNA testing in asymptomatic individuals who are undergoing major time-sensitive surgeries(within 48-72 hours).</a:t>
            </a:r>
          </a:p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7660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D7800-36E2-4973-9CDC-28885BFBA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rgbClr val="FF0000"/>
                </a:solidFill>
                <a:latin typeface="Calibri" panose="020F0502020204030204" pitchFamily="34" charset="0"/>
              </a:rPr>
              <a:t>asymptomatic individuals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4E0168-E71D-4866-B017-9072A3667A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731817"/>
            <a:ext cx="8915400" cy="4807527"/>
          </a:xfrm>
        </p:spPr>
        <p:txBody>
          <a:bodyPr>
            <a:normAutofit lnSpcReduction="10000"/>
          </a:bodyPr>
          <a:lstStyle/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The IDSA panel </a:t>
            </a: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suggests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SARS-CoV-2 RNA testing in asymptomatic individuals who are either known or suspected to have been exposed to COVID-19.</a:t>
            </a:r>
          </a:p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IDSA panel </a:t>
            </a: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suggests against 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SARS-CoV-2 RNA testing in asymptomatic individuals with no known contact with COVID-19 who are being hospitalized in areas with a low prevalence of COVID-19(&lt;2%).</a:t>
            </a:r>
          </a:p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IDSA panel </a:t>
            </a: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suggests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direct SARS-CoV-2 RNA testing in asymptomatic individuals with no known contact with COVID-19 who are being hospitalized in areas with a high prevalence of COVID-19(10%).</a:t>
            </a:r>
          </a:p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IDSA panel recommends for SARS-CoV-2 RNA testing in </a:t>
            </a:r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immunocompromised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asymptomatic individuals who are being admitted to the hospital regardless of exposure to COVID-19. Testing should ideally be performed as close to the planned treatment/procedure as possible (e.g., within 48-72 hours).</a:t>
            </a:r>
          </a:p>
          <a:p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The IDSA suggests SARS-CoV-2 RNA testing in asymptomatic individuals who are undergoing major time-sensitive surgeries(within 48-72 hours).</a:t>
            </a: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8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E91106-B636-4B0B-A6A6-6B7DB8694A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b="1" dirty="0">
                <a:solidFill>
                  <a:srgbClr val="000000"/>
                </a:solidFill>
                <a:latin typeface="Arial" panose="020B0604020202020204" pitchFamily="34" charset="0"/>
              </a:rPr>
              <a:t>SARS-CoV-2 antibody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0E8255-D91F-4265-9329-131A9FAD55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SARS-CoV-2 antibody tests </a:t>
            </a:r>
            <a:r>
              <a:rPr lang="en-US" sz="1800" b="1" dirty="0">
                <a:solidFill>
                  <a:srgbClr val="FF0000"/>
                </a:solidFill>
                <a:latin typeface="Arial" panose="020B0604020202020204" pitchFamily="34" charset="0"/>
              </a:rPr>
              <a:t>are not recommended 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for diagnosis of current infection with COVID-19.</a:t>
            </a:r>
          </a:p>
          <a:p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If repetitive negative NAAT/RT-PCR results are obtained from a patient in whom COVID-19 is strongly suspected, a paired serum specimen could be collected. One specimen taken in the acute phase and  one in the convalescent phase 2–4 weeks later.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IDSA suggests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against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 using serologic testing to diagnose SARS-CoV-2 infection during the first two weeks (14 days) following symptom onset.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IDSA suggests testing for SARS-CoV-2 IgG or total</a:t>
            </a: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antibody three to four weeks after symptom onset to detect evidence of past SARS-CoV-2 infection </a:t>
            </a:r>
            <a:r>
              <a:rPr lang="en-US" sz="1800" b="1" u="sng" dirty="0">
                <a:solidFill>
                  <a:srgbClr val="000000"/>
                </a:solidFill>
                <a:latin typeface="Calibri" panose="020F0502020204030204" pitchFamily="34" charset="0"/>
              </a:rPr>
              <a:t>for clinical or epidemiological purposes.</a:t>
            </a:r>
          </a:p>
          <a:p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IDSA suggests against using IgM or IgG antibody combination tests to detect evidence of past SARS-CoV-2 infection.</a:t>
            </a:r>
          </a:p>
          <a:p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80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71441-C86E-4CBA-905D-8E7EE9AF2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DFD1A4-2346-4129-B83A-B4B68BF7FC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IDSA panel </a:t>
            </a:r>
            <a:r>
              <a:rPr lang="en-US" sz="1800" b="1" dirty="0">
                <a:solidFill>
                  <a:srgbClr val="FF0000"/>
                </a:solidFill>
                <a:latin typeface="Calibri" panose="020F0502020204030204" pitchFamily="34" charset="0"/>
              </a:rPr>
              <a:t>suggests </a:t>
            </a:r>
            <a:r>
              <a:rPr lang="en-US" sz="1800" b="1" dirty="0">
                <a:solidFill>
                  <a:srgbClr val="000000"/>
                </a:solidFill>
                <a:latin typeface="Calibri" panose="020F0502020204030204" pitchFamily="34" charset="0"/>
              </a:rPr>
              <a:t>using IgG antibody to provide evidence of COVID-19 infection in symptomatic patients with a high clinical suspicion and repeatedly negative NAAT testing.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1806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F5205C-5A1B-47F2-8A21-FD4EF6E4BD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b="1" dirty="0">
                <a:solidFill>
                  <a:srgbClr val="FF4212"/>
                </a:solidFill>
                <a:latin typeface="Arial" panose="020B0604020202020204" pitchFamily="34" charset="0"/>
              </a:rPr>
              <a:t>Management of mild COVID-19</a:t>
            </a:r>
            <a:endParaRPr lang="en-US" sz="6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D03D80-FED7-4AB5-9642-76117B18D2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patients with mild COVID-19 be isolated to contain virus transmission according to the established COVID-19 care pathway.</a:t>
            </a:r>
          </a:p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patients with mild COVID-19 be given symptomatic treatment such as antipyretics for fever and pain, adequate nutrition and appropriate rehydration. </a:t>
            </a:r>
          </a:p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Counsel patients with mild COVID-19 about signs and symptoms of complications that should prompt urgent care(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such as light headedness, difficulty breathing, chest pain, dehydration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).</a:t>
            </a:r>
          </a:p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antibiotic therapy or prophylaxis should not be used in patients with mild COVID-19.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60695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95EA83-24E3-447D-9F0A-6E3A3005F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FF4212"/>
                </a:solidFill>
                <a:latin typeface="Arial" panose="020B0604020202020204" pitchFamily="34" charset="0"/>
              </a:rPr>
              <a:t>Management of moderate COVID-19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3C2705-9E90-429F-A786-D5A5EF63B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patients with moderate COVID-19 (pneumonia) be isolated to contain virus transmission.</a:t>
            </a:r>
          </a:p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For patients at high risk for deterioration, isolation in hospital is preferred include: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Age more than 60 years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Underlying diseases: diabetes, hypertension, cardiac disease, chronic lung disease, cerebrovascular disease, dementia, mental disorders, chronic kidney disease, immunosuppression, obesity and cancer have been associated with higher mortality.</a:t>
            </a:r>
            <a:endParaRPr lang="en-US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In pregnancy, increasing maternal age, high BMI, non-white ethnicity, chronic conditions and pregnancy specific conditions such as gestational diabetes and pre-eclampsia.</a:t>
            </a:r>
            <a:endParaRPr lang="en-US" i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800100" lvl="1" indent="-342900">
              <a:buFont typeface="+mj-lt"/>
              <a:buAutoNum type="arabicPeriod"/>
            </a:pP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</a:rPr>
              <a:t> Smoking.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4015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935EA-369E-49A0-B686-617ACFBB09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C72A4F-1B41-4459-B8A3-561ECDA4D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for patients with suspected or confirmed moderate COVID-19, that antibiotics should not be prescribed unless there is clinical suspicion of a bacterial infection( 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only 8%)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close monitoring of patients with moderate COVID-19 for signs or symptoms of disease progression( d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ifficulty breathing, chest pain,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</a:rPr>
              <a:t>etc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</a:rPr>
              <a:t>)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</a:p>
          <a:p>
            <a:endParaRPr lang="en-US" sz="1800" b="1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984644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2143</TotalTime>
  <Words>1520</Words>
  <Application>Microsoft Office PowerPoint</Application>
  <PresentationFormat>Widescreen</PresentationFormat>
  <Paragraphs>109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Century Gothic</vt:lpstr>
      <vt:lpstr>Wingdings 3</vt:lpstr>
      <vt:lpstr>Wisp</vt:lpstr>
      <vt:lpstr>Covid-19: diagnosis &amp; treatment</vt:lpstr>
      <vt:lpstr>diagnosis</vt:lpstr>
      <vt:lpstr>PowerPoint Presentation</vt:lpstr>
      <vt:lpstr>asymptomatic individuals</vt:lpstr>
      <vt:lpstr>SARS-CoV-2 antibody</vt:lpstr>
      <vt:lpstr>PowerPoint Presentation</vt:lpstr>
      <vt:lpstr>Management of mild COVID-19</vt:lpstr>
      <vt:lpstr>Management of moderate COVID-19</vt:lpstr>
      <vt:lpstr>PowerPoint Presentation</vt:lpstr>
      <vt:lpstr>Management of severe COVID-19</vt:lpstr>
      <vt:lpstr>Treatment of other acute and chronic infections in patients with COVID-19</vt:lpstr>
      <vt:lpstr>Hydroxychloroquine +/-  Azithromycin</vt:lpstr>
      <vt:lpstr>Lopinavir/Ritonavir </vt:lpstr>
      <vt:lpstr>Glucocorticoids </vt:lpstr>
      <vt:lpstr>Interleukin-6 Inhibitors </vt:lpstr>
      <vt:lpstr>Convalescent Plasma</vt:lpstr>
      <vt:lpstr>Remdesivir </vt:lpstr>
      <vt:lpstr>Famotidine </vt:lpstr>
      <vt:lpstr>Neutralizing Antibodies bamlanivimab/etesevimab  casirivimab/imdevimab</vt:lpstr>
      <vt:lpstr>Baricitinib </vt:lpstr>
      <vt:lpstr>Ivermectin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Covid-19: prevention</dc:title>
  <dc:creator>Windows User</dc:creator>
  <cp:lastModifiedBy>Zeynab</cp:lastModifiedBy>
  <cp:revision>112</cp:revision>
  <dcterms:created xsi:type="dcterms:W3CDTF">2021-06-14T14:26:27Z</dcterms:created>
  <dcterms:modified xsi:type="dcterms:W3CDTF">2021-06-22T19:25:53Z</dcterms:modified>
</cp:coreProperties>
</file>