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3" r:id="rId3"/>
    <p:sldId id="257" r:id="rId4"/>
    <p:sldId id="292" r:id="rId5"/>
    <p:sldId id="262" r:id="rId6"/>
    <p:sldId id="264" r:id="rId7"/>
    <p:sldId id="258" r:id="rId8"/>
    <p:sldId id="286" r:id="rId9"/>
    <p:sldId id="288" r:id="rId10"/>
    <p:sldId id="259" r:id="rId11"/>
    <p:sldId id="287" r:id="rId12"/>
    <p:sldId id="260" r:id="rId13"/>
    <p:sldId id="261" r:id="rId14"/>
    <p:sldId id="265" r:id="rId15"/>
    <p:sldId id="275" r:id="rId16"/>
    <p:sldId id="282" r:id="rId17"/>
    <p:sldId id="272" r:id="rId18"/>
    <p:sldId id="273" r:id="rId19"/>
    <p:sldId id="274" r:id="rId20"/>
    <p:sldId id="276" r:id="rId21"/>
    <p:sldId id="277" r:id="rId22"/>
    <p:sldId id="278" r:id="rId23"/>
    <p:sldId id="279" r:id="rId24"/>
    <p:sldId id="280" r:id="rId25"/>
    <p:sldId id="281" r:id="rId26"/>
    <p:sldId id="290" r:id="rId27"/>
    <p:sldId id="283" r:id="rId28"/>
    <p:sldId id="291" r:id="rId29"/>
    <p:sldId id="284" r:id="rId30"/>
    <p:sldId id="289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79" d="100"/>
          <a:sy n="79" d="100"/>
        </p:scale>
        <p:origin x="12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3105" y="802298"/>
            <a:ext cx="8561747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3106" y="3531204"/>
            <a:ext cx="8561746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BF71-38B7-8642-BFCE-EDAE9BD0CBAF}" type="datetimeFigureOut">
              <a:rPr lang="en-US" dirty="0"/>
              <a:t>6/20/2021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93105" y="329307"/>
            <a:ext cx="4897310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81CDE-9BE7-C544-8ACB-7077DFC4270F}" type="datetimeFigureOut">
              <a:rPr lang="en-US" dirty="0"/>
              <a:t>6/20/2021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13" y="1756130"/>
            <a:ext cx="8562580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3806195"/>
            <a:ext cx="854999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A285-9698-1B45-8319-D90A8C63F150}" type="datetimeFigureOut">
              <a:rPr lang="en-US" dirty="0"/>
              <a:t>6/20/2021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284510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889"/>
            <a:ext cx="9520157" cy="105930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4695" y="2010878"/>
            <a:ext cx="4608576" cy="343814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4793" y="2017343"/>
            <a:ext cx="4604130" cy="344152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6CD42-43FF-B740-998F-DCC3802C4CE3}" type="datetimeFigureOut">
              <a:rPr lang="en-US" dirty="0"/>
              <a:t>6/20/2021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163"/>
            <a:ext cx="9520157" cy="10563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2019549"/>
            <a:ext cx="460857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4695" y="2824269"/>
            <a:ext cx="4608576" cy="264445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4791" y="2023003"/>
            <a:ext cx="4608576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4792" y="2821491"/>
            <a:ext cx="4608576" cy="263737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0FFBD-2EE4-8547-BBAE-A1AC91C8D77E}" type="datetimeFigureOut">
              <a:rPr lang="en-US" dirty="0"/>
              <a:t>6/20/2021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A2352-D7AC-F242-9256-A4477BCBF354}" type="datetimeFigureOut">
              <a:rPr lang="en-US" dirty="0"/>
              <a:t>6/20/2021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CFC6A-9AE6-404D-9FDD-168B477B9C90}" type="datetimeFigureOut">
              <a:rPr lang="en-US" dirty="0"/>
              <a:t>6/20/2021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42" y="798973"/>
            <a:ext cx="3183128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205491"/>
            <a:ext cx="3184989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CDFD-B4CF-A241-8D71-E814B10BEAF4}" type="datetimeFigureOut">
              <a:rPr lang="en-US" dirty="0"/>
              <a:t>6/20/2021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224711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694" y="1129513"/>
            <a:ext cx="544784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145992"/>
            <a:ext cx="544003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34695" y="5469856"/>
            <a:ext cx="5440038" cy="320123"/>
          </a:xfrm>
        </p:spPr>
        <p:txBody>
          <a:bodyPr/>
          <a:lstStyle>
            <a:lvl1pPr algn="l">
              <a:defRPr/>
            </a:lvl1pPr>
          </a:lstStyle>
          <a:p>
            <a:fld id="{26A7B589-FD4B-7E46-869A-CBADC5FC564E}" type="datetimeFigureOut">
              <a:rPr lang="en-US" dirty="0"/>
              <a:t>6/20/2021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34910" y="318640"/>
            <a:ext cx="5453475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71687" y="798973"/>
            <a:ext cx="0" cy="2161124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025CB-9D18-264E-A945-2D020344C9DA}" type="datetimeFigureOut">
              <a:rPr lang="en-US" dirty="0"/>
              <a:t>6/20/2021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883863"/>
            <a:ext cx="1615742" cy="45749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4694" y="883863"/>
            <a:ext cx="7738807" cy="457499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EFB6C-7E96-8F41-8872-189CA1C59F84}" type="datetimeFigureOut">
              <a:rPr lang="en-US" dirty="0"/>
              <a:t>6/20/2021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9439111" y="719272"/>
            <a:ext cx="1615742" cy="0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4696" y="804519"/>
            <a:ext cx="9520158" cy="10492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6" y="2015732"/>
            <a:ext cx="9520158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8A92E-5FF9-8143-81B3-CCB531513398}" type="datetimeFigureOut">
              <a:rPr lang="en-US" dirty="0"/>
              <a:t>6/20/2021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4695" y="329307"/>
            <a:ext cx="5855719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leepscience.org.br/details/2818/en-US/sleep-and-covid-19--considerations-about-immunity--pathophysiology--and-treatment#r7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Sleep </a:t>
            </a:r>
            <a:r>
              <a:rPr lang="en-US" dirty="0"/>
              <a:t>problems </a:t>
            </a:r>
            <a:r>
              <a:rPr lang="en-US" dirty="0" smtClean="0"/>
              <a:t>during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the </a:t>
            </a:r>
            <a:r>
              <a:rPr lang="en-US" dirty="0" smtClean="0"/>
              <a:t>COVID-19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679939" y="3531204"/>
            <a:ext cx="4813539" cy="131994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DR. </a:t>
            </a:r>
            <a:r>
              <a:rPr lang="en-US" dirty="0" err="1" smtClean="0">
                <a:solidFill>
                  <a:schemeClr val="tx1"/>
                </a:solidFill>
              </a:rPr>
              <a:t>Fatemeh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Kashaninasab</a:t>
            </a:r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Assistant professor of psychiatry, Fellowship of Sleep medicine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Kashaninasab.f@iums.ac.ir 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34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9494" y="828136"/>
            <a:ext cx="9565360" cy="4638209"/>
          </a:xfrm>
        </p:spPr>
        <p:txBody>
          <a:bodyPr>
            <a:normAutofit/>
          </a:bodyPr>
          <a:lstStyle/>
          <a:p>
            <a:r>
              <a:rPr lang="en-US" dirty="0"/>
              <a:t>Sleep is a physiological and behavioral state essential to </a:t>
            </a:r>
            <a:r>
              <a:rPr lang="en-US" dirty="0" smtClean="0"/>
              <a:t>life.</a:t>
            </a:r>
          </a:p>
          <a:p>
            <a:r>
              <a:rPr lang="en-US" dirty="0" smtClean="0"/>
              <a:t>Play </a:t>
            </a:r>
            <a:r>
              <a:rPr lang="en-US" dirty="0"/>
              <a:t>an essential role in the homeostasis, immune system, maintaining performance, muscle restoration, energy metabolism, cognitive function, and neural </a:t>
            </a:r>
            <a:r>
              <a:rPr lang="en-US" dirty="0" smtClean="0"/>
              <a:t>plasticity .</a:t>
            </a:r>
          </a:p>
          <a:p>
            <a:r>
              <a:rPr lang="en-US" dirty="0"/>
              <a:t>COVID-19 pandemic has affected </a:t>
            </a:r>
            <a:r>
              <a:rPr lang="en-US" dirty="0" smtClean="0"/>
              <a:t>on </a:t>
            </a:r>
            <a:r>
              <a:rPr lang="en-US" dirty="0"/>
              <a:t>individuals' physical, mental and emotional well-being. In such times, sleep is likely to be affected.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53150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2242" y="828136"/>
            <a:ext cx="9582612" cy="4638209"/>
          </a:xfrm>
        </p:spPr>
        <p:txBody>
          <a:bodyPr>
            <a:normAutofit/>
          </a:bodyPr>
          <a:lstStyle/>
          <a:p>
            <a:r>
              <a:rPr lang="en-US" dirty="0"/>
              <a:t>The coronavirus pandemic continues to have a negative impact on our </a:t>
            </a:r>
            <a:r>
              <a:rPr lang="en-US" dirty="0" smtClean="0"/>
              <a:t>sleep.</a:t>
            </a:r>
          </a:p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prevalence of sleep problems during COVID-19 pandemic is high and approximately affect 40% of people from general and healthcare </a:t>
            </a:r>
            <a:r>
              <a:rPr lang="en-US" dirty="0" smtClean="0"/>
              <a:t>populations.</a:t>
            </a:r>
          </a:p>
          <a:p>
            <a:r>
              <a:rPr lang="en-US" dirty="0" smtClean="0"/>
              <a:t>COVID-19 </a:t>
            </a:r>
            <a:r>
              <a:rPr lang="en-US" dirty="0"/>
              <a:t>active patients appeared to have higher prevalence rates of sleep problems. (~75%), because the core symptoms of the disease involve coughing, fever and, difficulty in breathing, all of which have been associated with sleep </a:t>
            </a:r>
            <a:r>
              <a:rPr lang="en-US" dirty="0" smtClean="0"/>
              <a:t>problems.</a:t>
            </a:r>
          </a:p>
          <a:p>
            <a:r>
              <a:rPr lang="en-US" sz="1700" dirty="0" smtClean="0">
                <a:solidFill>
                  <a:schemeClr val="accent1">
                    <a:lumMod val="75000"/>
                  </a:schemeClr>
                </a:solidFill>
              </a:rPr>
              <a:t>(Sleep </a:t>
            </a:r>
            <a:r>
              <a:rPr lang="en-US" sz="1700" dirty="0">
                <a:solidFill>
                  <a:schemeClr val="accent1">
                    <a:lumMod val="75000"/>
                  </a:schemeClr>
                </a:solidFill>
              </a:rPr>
              <a:t>problems during COVID-19 pandemic by population: a systematic review and </a:t>
            </a:r>
            <a:r>
              <a:rPr lang="en-US" sz="1700" dirty="0" smtClean="0">
                <a:solidFill>
                  <a:schemeClr val="accent1">
                    <a:lumMod val="75000"/>
                  </a:schemeClr>
                </a:solidFill>
              </a:rPr>
              <a:t>meta-analysis. 2020)</a:t>
            </a:r>
            <a:endParaRPr lang="en-US" sz="17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832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3832" y="781666"/>
            <a:ext cx="9521022" cy="4684680"/>
          </a:xfrm>
        </p:spPr>
        <p:txBody>
          <a:bodyPr/>
          <a:lstStyle/>
          <a:p>
            <a:r>
              <a:rPr lang="en-US" dirty="0"/>
              <a:t>Chronic isolation, fear, economic uncertainties, and stress are among potential risk factors for the development or worsening of insomnia, anxiety and depression. </a:t>
            </a:r>
            <a:endParaRPr lang="en-US" dirty="0" smtClean="0"/>
          </a:p>
          <a:p>
            <a:r>
              <a:rPr lang="en-US" dirty="0" smtClean="0"/>
              <a:t>All </a:t>
            </a:r>
            <a:r>
              <a:rPr lang="en-US" dirty="0"/>
              <a:t>these variables are associated with higher psychological </a:t>
            </a:r>
            <a:r>
              <a:rPr lang="en-US" dirty="0" smtClean="0"/>
              <a:t>distress, </a:t>
            </a:r>
            <a:r>
              <a:rPr lang="en-US" dirty="0"/>
              <a:t>making individuals more prone to insomnia or poor sleep </a:t>
            </a:r>
            <a:r>
              <a:rPr lang="en-US" dirty="0" smtClean="0"/>
              <a:t>quality.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494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5502" y="822386"/>
            <a:ext cx="9519352" cy="4643960"/>
          </a:xfrm>
        </p:spPr>
        <p:txBody>
          <a:bodyPr/>
          <a:lstStyle/>
          <a:p>
            <a:pPr marL="0" lvl="0" indent="0">
              <a:buClr>
                <a:srgbClr val="5FA534"/>
              </a:buClr>
              <a:buNone/>
            </a:pPr>
            <a:r>
              <a:rPr lang="en-US" dirty="0" smtClean="0"/>
              <a:t>Anxiety </a:t>
            </a:r>
            <a:r>
              <a:rPr lang="en-US" dirty="0"/>
              <a:t>about COVID-19 correlated positively with insomnia severity and suicidal </a:t>
            </a:r>
            <a:r>
              <a:rPr lang="en-US" dirty="0" smtClean="0"/>
              <a:t>ideation.</a:t>
            </a:r>
            <a:r>
              <a:rPr lang="en-US" sz="1400" dirty="0">
                <a:solidFill>
                  <a:srgbClr val="5FA534">
                    <a:lumMod val="75000"/>
                  </a:srgbClr>
                </a:solidFill>
              </a:rPr>
              <a:t> </a:t>
            </a:r>
            <a:endParaRPr lang="en-US" sz="1400" dirty="0" smtClean="0">
              <a:solidFill>
                <a:srgbClr val="5FA534">
                  <a:lumMod val="75000"/>
                </a:srgbClr>
              </a:solidFill>
            </a:endParaRPr>
          </a:p>
          <a:p>
            <a:pPr marL="0" lvl="0" indent="0">
              <a:buClr>
                <a:srgbClr val="5FA534"/>
              </a:buClr>
              <a:buNone/>
            </a:pPr>
            <a:r>
              <a:rPr lang="en-US" sz="1400" dirty="0" smtClean="0">
                <a:solidFill>
                  <a:srgbClr val="5FA534">
                    <a:lumMod val="75000"/>
                  </a:srgbClr>
                </a:solidFill>
              </a:rPr>
              <a:t>(</a:t>
            </a:r>
            <a:r>
              <a:rPr lang="en-US" sz="1400" dirty="0">
                <a:solidFill>
                  <a:srgbClr val="5FA534">
                    <a:lumMod val="75000"/>
                  </a:srgbClr>
                </a:solidFill>
              </a:rPr>
              <a:t>Suicidal ideation during the COVID-19 pandemic: The role of insomnia. 2020.)</a:t>
            </a:r>
          </a:p>
          <a:p>
            <a:endParaRPr lang="en-US" dirty="0" smtClean="0"/>
          </a:p>
          <a:p>
            <a:r>
              <a:rPr lang="en-US" dirty="0"/>
              <a:t>Sleep disturbances are associated with anxiety, depression, and suicidal behavior</a:t>
            </a:r>
            <a:r>
              <a:rPr lang="en-US" dirty="0" smtClean="0"/>
              <a:t>.</a:t>
            </a:r>
          </a:p>
          <a:p>
            <a:r>
              <a:rPr lang="en-US" dirty="0" smtClean="0"/>
              <a:t>People </a:t>
            </a:r>
            <a:r>
              <a:rPr lang="en-US" dirty="0"/>
              <a:t>with sleep disturbances need to be evaluated for suicidal ideation and suicide intent.</a:t>
            </a:r>
            <a:endParaRPr lang="en-US" dirty="0" smtClean="0"/>
          </a:p>
          <a:p>
            <a:pPr marL="0" indent="0">
              <a:buNone/>
            </a:pPr>
            <a:endParaRPr lang="en-US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509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6747" y="822386"/>
            <a:ext cx="9548107" cy="4643960"/>
          </a:xfrm>
        </p:spPr>
        <p:txBody>
          <a:bodyPr/>
          <a:lstStyle/>
          <a:p>
            <a:r>
              <a:rPr lang="en-US" dirty="0"/>
              <a:t>In the pandemic of COVID-19, self-quarantine can change in people’s lifestyles: </a:t>
            </a:r>
          </a:p>
          <a:p>
            <a:pPr marL="0" indent="0">
              <a:buNone/>
            </a:pPr>
            <a:r>
              <a:rPr lang="en-US" dirty="0" smtClean="0"/>
              <a:t>1. Stress </a:t>
            </a:r>
            <a:r>
              <a:rPr lang="en-US" dirty="0"/>
              <a:t>and anxiety (reduction in sleep </a:t>
            </a:r>
            <a:r>
              <a:rPr lang="en-US" dirty="0" smtClean="0"/>
              <a:t>duration and quality)</a:t>
            </a:r>
          </a:p>
          <a:p>
            <a:pPr marL="0" indent="0">
              <a:buNone/>
            </a:pPr>
            <a:r>
              <a:rPr lang="en-US" sz="1600" dirty="0" smtClean="0"/>
              <a:t>The </a:t>
            </a:r>
            <a:r>
              <a:rPr lang="en-US" sz="1600" dirty="0"/>
              <a:t>prevalence of generalized anxiety disorder </a:t>
            </a:r>
            <a:r>
              <a:rPr lang="en-US" sz="1600" dirty="0" smtClean="0"/>
              <a:t>is associated </a:t>
            </a:r>
            <a:r>
              <a:rPr lang="en-US" sz="1600" dirty="0"/>
              <a:t>with the time spent focusing on the COVID-19 (≥ 3 h per day</a:t>
            </a:r>
            <a:r>
              <a:rPr lang="en-US" sz="1600" dirty="0" smtClean="0"/>
              <a:t>)</a:t>
            </a:r>
            <a:r>
              <a:rPr lang="en-US" sz="1600" dirty="0"/>
              <a:t> 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</a:rPr>
              <a:t>Huang and collaborators (2020) </a:t>
            </a:r>
          </a:p>
          <a:p>
            <a:pPr marL="0" indent="0">
              <a:buNone/>
            </a:pPr>
            <a:r>
              <a:rPr lang="en-US" dirty="0" smtClean="0"/>
              <a:t>2. Increased </a:t>
            </a:r>
            <a:r>
              <a:rPr lang="en-US" dirty="0"/>
              <a:t>exposure to artificial light (including blue LED - light-emitting diode-exposure at night)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3. Reduced exposure to sunlight during the day.</a:t>
            </a:r>
          </a:p>
          <a:p>
            <a:pPr marL="0" indent="0">
              <a:buNone/>
            </a:pPr>
            <a:r>
              <a:rPr lang="en-US" dirty="0"/>
              <a:t>4. Increase in body weight (increased food intake in response to mental stress, spend more time at home, less amount of physical activity 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188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0264" y="782129"/>
            <a:ext cx="9260560" cy="4169434"/>
          </a:xfrm>
        </p:spPr>
        <p:txBody>
          <a:bodyPr/>
          <a:lstStyle/>
          <a:p>
            <a:r>
              <a:rPr lang="en-US" dirty="0"/>
              <a:t>The AASM surveyed 2,006 adults in the U.S., and 56% indicated that they have experienced an increase in sleep disturbances, sometimes referred to as "</a:t>
            </a:r>
            <a:r>
              <a:rPr lang="en-US" dirty="0" err="1"/>
              <a:t>COVID­somnia</a:t>
            </a:r>
            <a:r>
              <a:rPr lang="en-US" dirty="0"/>
              <a:t>." </a:t>
            </a:r>
            <a:endParaRPr lang="en-US" dirty="0" smtClean="0"/>
          </a:p>
          <a:p>
            <a:r>
              <a:rPr lang="en-US" dirty="0" smtClean="0"/>
              <a:t>Common </a:t>
            </a:r>
            <a:r>
              <a:rPr lang="en-US" dirty="0"/>
              <a:t>sleep disturbances included problems falling or staying asleep, sleeping less, experiencing worse quality sleep, </a:t>
            </a:r>
            <a:r>
              <a:rPr lang="en-US" dirty="0" smtClean="0"/>
              <a:t> </a:t>
            </a:r>
            <a:r>
              <a:rPr lang="en-US" dirty="0"/>
              <a:t>having more disturbing </a:t>
            </a:r>
            <a:r>
              <a:rPr lang="en-US" dirty="0" smtClean="0"/>
              <a:t>dreams and increase in  </a:t>
            </a:r>
            <a:r>
              <a:rPr lang="en-US" dirty="0"/>
              <a:t>hypnotic </a:t>
            </a:r>
            <a:r>
              <a:rPr lang="en-US" dirty="0" smtClean="0"/>
              <a:t>use.</a:t>
            </a:r>
          </a:p>
          <a:p>
            <a:r>
              <a:rPr lang="en-US" dirty="0" smtClean="0"/>
              <a:t>Those </a:t>
            </a:r>
            <a:r>
              <a:rPr lang="en-US" dirty="0"/>
              <a:t>aged 35</a:t>
            </a:r>
            <a:r>
              <a:rPr lang="en-US" dirty="0" smtClean="0"/>
              <a:t>­-44 </a:t>
            </a:r>
            <a:r>
              <a:rPr lang="en-US" dirty="0"/>
              <a:t>had the highest rate of </a:t>
            </a:r>
            <a:r>
              <a:rPr lang="en-US" dirty="0" smtClean="0"/>
              <a:t>COVID-</a:t>
            </a:r>
            <a:r>
              <a:rPr lang="en-US" dirty="0" err="1" smtClean="0"/>
              <a:t>somnia</a:t>
            </a:r>
            <a:r>
              <a:rPr lang="en-US" dirty="0" smtClean="0"/>
              <a:t> </a:t>
            </a:r>
            <a:r>
              <a:rPr lang="en-US" dirty="0"/>
              <a:t>sleep disturbances at 70%. </a:t>
            </a:r>
          </a:p>
        </p:txBody>
      </p:sp>
    </p:spTree>
    <p:extLst>
      <p:ext uri="{BB962C8B-B14F-4D97-AF65-F5344CB8AC3E}">
        <p14:creationId xmlns:p14="http://schemas.microsoft.com/office/powerpoint/2010/main" val="3282511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9494" y="833888"/>
            <a:ext cx="9565360" cy="4632458"/>
          </a:xfrm>
        </p:spPr>
        <p:txBody>
          <a:bodyPr>
            <a:normAutofit/>
          </a:bodyPr>
          <a:lstStyle/>
          <a:p>
            <a:r>
              <a:rPr lang="en-US" dirty="0"/>
              <a:t>Little is known about the different profiles of sleep changes that may emerge during the pandemic, and their relationship with demographic, </a:t>
            </a:r>
            <a:r>
              <a:rPr lang="en-US" dirty="0" err="1"/>
              <a:t>behavioural</a:t>
            </a:r>
            <a:r>
              <a:rPr lang="en-US" dirty="0"/>
              <a:t> and psychological factors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</a:t>
            </a:r>
            <a:r>
              <a:rPr lang="en-US" dirty="0"/>
              <a:t>“Reduced Time in Bed” and “Delayed Sleep” subgroups </a:t>
            </a:r>
            <a:r>
              <a:rPr lang="en-US" dirty="0" smtClean="0"/>
              <a:t>have </a:t>
            </a:r>
            <a:r>
              <a:rPr lang="en-US" dirty="0"/>
              <a:t>more adverse sleep outcomes and psychological changes during the outbreak.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emergence of new sleep difficulties was independently associated with female sex, chronic illnesses, being employed, family responsibilities, earlier wake-up times, higher stress levels, as well as heavier alcohol use and television exposure</a:t>
            </a:r>
            <a:r>
              <a:rPr lang="en-US" dirty="0" smtClean="0"/>
              <a:t>.</a:t>
            </a:r>
          </a:p>
          <a:p>
            <a:r>
              <a:rPr lang="en-US" sz="1500" dirty="0" smtClean="0">
                <a:solidFill>
                  <a:srgbClr val="00B050"/>
                </a:solidFill>
              </a:rPr>
              <a:t>Profiles </a:t>
            </a:r>
            <a:r>
              <a:rPr lang="en-US" sz="1500" dirty="0">
                <a:solidFill>
                  <a:srgbClr val="00B050"/>
                </a:solidFill>
              </a:rPr>
              <a:t>of sleep changes during the COVID‐19 pandemic: Demographic, </a:t>
            </a:r>
            <a:r>
              <a:rPr lang="en-US" sz="1500" dirty="0" err="1">
                <a:solidFill>
                  <a:srgbClr val="00B050"/>
                </a:solidFill>
              </a:rPr>
              <a:t>behavioural</a:t>
            </a:r>
            <a:r>
              <a:rPr lang="en-US" sz="1500" dirty="0">
                <a:solidFill>
                  <a:srgbClr val="00B050"/>
                </a:solidFill>
              </a:rPr>
              <a:t> and psychological factors. Journal of sleep research. </a:t>
            </a:r>
            <a:r>
              <a:rPr lang="en-US" sz="1500" dirty="0" smtClean="0">
                <a:solidFill>
                  <a:srgbClr val="00B050"/>
                </a:solidFill>
              </a:rPr>
              <a:t>2021</a:t>
            </a:r>
            <a:endParaRPr lang="en-US" sz="15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0317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7736" y="773528"/>
            <a:ext cx="9594114" cy="4390819"/>
          </a:xfrm>
        </p:spPr>
        <p:txBody>
          <a:bodyPr/>
          <a:lstStyle/>
          <a:p>
            <a:r>
              <a:rPr lang="en-US" dirty="0"/>
              <a:t>Non-pharmacological approaches, such as cognitive-behavioral therapy for insomnia, are highly effective and recommended as first line </a:t>
            </a:r>
            <a:r>
              <a:rPr lang="en-US" dirty="0" smtClean="0"/>
              <a:t>treatments. (</a:t>
            </a:r>
            <a:r>
              <a:rPr lang="en-US" dirty="0"/>
              <a:t> through the internet or </a:t>
            </a:r>
            <a:r>
              <a:rPr lang="en-US" dirty="0" smtClean="0"/>
              <a:t>telemedicine)</a:t>
            </a:r>
          </a:p>
          <a:p>
            <a:r>
              <a:rPr lang="en-US" dirty="0" smtClean="0"/>
              <a:t>If </a:t>
            </a:r>
            <a:r>
              <a:rPr lang="en-US" dirty="0"/>
              <a:t>CBT-I has been proven ineffective or is unavailable/ unfeasible, short-term administration of BZ or HBRA might be effective. </a:t>
            </a:r>
            <a:endParaRPr lang="en-US" dirty="0" smtClean="0"/>
          </a:p>
          <a:p>
            <a:r>
              <a:rPr lang="en-US" dirty="0" smtClean="0"/>
              <a:t>Sedating </a:t>
            </a:r>
            <a:r>
              <a:rPr lang="en-US" dirty="0"/>
              <a:t>antidepressants might be beneficial for short-term </a:t>
            </a:r>
            <a:r>
              <a:rPr lang="en-US" dirty="0" smtClean="0"/>
              <a:t>treatment </a:t>
            </a:r>
            <a:r>
              <a:rPr lang="en-US" dirty="0"/>
              <a:t>of insomnia, mainly if you have a co-morbid mental disorder (e.g. anxiety disorder, major depressive disorder).</a:t>
            </a:r>
          </a:p>
        </p:txBody>
      </p:sp>
    </p:spTree>
    <p:extLst>
      <p:ext uri="{BB962C8B-B14F-4D97-AF65-F5344CB8AC3E}">
        <p14:creationId xmlns:p14="http://schemas.microsoft.com/office/powerpoint/2010/main" val="26269660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en-US" sz="2000" dirty="0"/>
              <a:t>RECOMMENDATIONS OF THE CBT-I  </a:t>
            </a:r>
            <a:r>
              <a:rPr lang="en-US" sz="2000" dirty="0" smtClean="0"/>
              <a:t>AC </a:t>
            </a:r>
            <a:r>
              <a:rPr lang="en-US" sz="2000" dirty="0"/>
              <a:t>ADEMY TA SKFORCE TO DE AL WITH SLEEP PROBLEMS DURING HOME CONFINEMENT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en-US" dirty="0"/>
          </a:p>
          <a:p>
            <a:r>
              <a:rPr lang="en-US" dirty="0"/>
              <a:t>Keep a consistent sleep schedule. Get up at the same time every </a:t>
            </a:r>
            <a:r>
              <a:rPr lang="en-US" dirty="0" smtClean="0"/>
              <a:t>day, even </a:t>
            </a:r>
            <a:r>
              <a:rPr lang="en-US" dirty="0"/>
              <a:t>on weekends or during vacations.</a:t>
            </a:r>
          </a:p>
          <a:p>
            <a:r>
              <a:rPr lang="en-US" dirty="0"/>
              <a:t>Set a bedtime that is early enough for you to get at least 7 hours </a:t>
            </a:r>
            <a:r>
              <a:rPr lang="en-US" dirty="0" smtClean="0"/>
              <a:t>of sleep</a:t>
            </a:r>
            <a:r>
              <a:rPr lang="en-US" dirty="0"/>
              <a:t>.</a:t>
            </a:r>
          </a:p>
          <a:p>
            <a:r>
              <a:rPr lang="en-US" dirty="0"/>
              <a:t>Don't go to bed unless you are sleepy.</a:t>
            </a:r>
          </a:p>
          <a:p>
            <a:r>
              <a:rPr lang="en-US" dirty="0"/>
              <a:t>If you don't fall asleep after 15-</a:t>
            </a:r>
            <a:r>
              <a:rPr lang="en-US" dirty="0" smtClean="0"/>
              <a:t>20 </a:t>
            </a:r>
            <a:r>
              <a:rPr lang="en-US" dirty="0"/>
              <a:t>minutes, get out of </a:t>
            </a:r>
            <a:r>
              <a:rPr lang="en-US" dirty="0" smtClean="0"/>
              <a:t>bed. </a:t>
            </a:r>
            <a:r>
              <a:rPr lang="en-US" dirty="0"/>
              <a:t>Leave the bedroom. Read, have a light snack, do some quiet activity, or take a bath. Do not perform challenging or engaging activity such as office work or housework. Do not watch television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0157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schedule </a:t>
            </a:r>
            <a:r>
              <a:rPr lang="en-US" dirty="0"/>
              <a:t>brief (e.g. 15 min) times during the day to stress and </a:t>
            </a:r>
            <a:r>
              <a:rPr lang="en-US" dirty="0" smtClean="0"/>
              <a:t>reflect </a:t>
            </a:r>
            <a:r>
              <a:rPr lang="en-US" dirty="0"/>
              <a:t>upon the situation: write thoughts down, talk about stress, etc. Try to restrict your thinking about these things to specific times to reduce the chance that this stress interferes with </a:t>
            </a:r>
            <a:r>
              <a:rPr lang="en-US" dirty="0" smtClean="0"/>
              <a:t>night time </a:t>
            </a:r>
            <a:r>
              <a:rPr lang="en-US" dirty="0"/>
              <a:t>sleep</a:t>
            </a:r>
            <a:r>
              <a:rPr lang="en-US" dirty="0" smtClean="0"/>
              <a:t>.</a:t>
            </a:r>
          </a:p>
          <a:p>
            <a:r>
              <a:rPr lang="en-US" dirty="0"/>
              <a:t>Use social media to share feelings of stress and anxiety with family and friends, but also to share distracting positive </a:t>
            </a:r>
            <a:r>
              <a:rPr lang="en-US" dirty="0" smtClean="0"/>
              <a:t>information</a:t>
            </a:r>
            <a:r>
              <a:rPr lang="en-US" dirty="0"/>
              <a:t>, e.g. with humorous content, possibly unrelated to the virus outbreak. </a:t>
            </a:r>
            <a:endParaRPr lang="en-US" dirty="0" smtClean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en-US" sz="2000" dirty="0"/>
              <a:t>RECOMMENDATIONS OF THE CBT-I </a:t>
            </a:r>
            <a:r>
              <a:rPr lang="en-US" sz="2000" dirty="0" smtClean="0"/>
              <a:t> AC </a:t>
            </a:r>
            <a:r>
              <a:rPr lang="en-US" sz="2000" dirty="0"/>
              <a:t>ADEMY TA SKFORCE TO DE AL WITH SLEEP PROBLEMS DURING HOME CONFINEMENT</a:t>
            </a:r>
          </a:p>
        </p:txBody>
      </p:sp>
    </p:spTree>
    <p:extLst>
      <p:ext uri="{BB962C8B-B14F-4D97-AF65-F5344CB8AC3E}">
        <p14:creationId xmlns:p14="http://schemas.microsoft.com/office/powerpoint/2010/main" val="2104536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Use your bed only for sleep and sex. (Don't use the bed as an office, workroom or recreation room. Let your body "know" that the bed is associated with sleeping.)</a:t>
            </a:r>
          </a:p>
          <a:p>
            <a:r>
              <a:rPr lang="en-US" dirty="0" smtClean="0"/>
              <a:t>Make </a:t>
            </a:r>
            <a:r>
              <a:rPr lang="en-US" dirty="0"/>
              <a:t>your bedroom quiet and relaxing. Keep the room at a </a:t>
            </a:r>
            <a:r>
              <a:rPr lang="en-US" dirty="0" smtClean="0"/>
              <a:t>comfortable, cool </a:t>
            </a:r>
            <a:r>
              <a:rPr lang="en-US" dirty="0"/>
              <a:t>temperature.</a:t>
            </a:r>
          </a:p>
          <a:p>
            <a:r>
              <a:rPr lang="en-US" dirty="0" smtClean="0"/>
              <a:t>Try </a:t>
            </a:r>
            <a:r>
              <a:rPr lang="en-US" dirty="0"/>
              <a:t>to get natural daylight during the day, particularly in the </a:t>
            </a:r>
            <a:r>
              <a:rPr lang="en-US" dirty="0" smtClean="0"/>
              <a:t>morning</a:t>
            </a:r>
            <a:r>
              <a:rPr lang="en-US" dirty="0"/>
              <a:t>, and if not possible, have your home brightly lit in the daytime by opening curtains and blinds, or having lights on; try to have dim light during the evening, with it even darker at night</a:t>
            </a:r>
            <a:r>
              <a:rPr lang="en-US" dirty="0" smtClean="0"/>
              <a:t>. Turn </a:t>
            </a:r>
            <a:r>
              <a:rPr lang="en-US" dirty="0"/>
              <a:t>off electronic devices at least 30 minutes before bedtime.</a:t>
            </a:r>
          </a:p>
          <a:p>
            <a:r>
              <a:rPr lang="en-US" dirty="0"/>
              <a:t>Don't eat a large meal before bedtime. If you are hungry at night, eat </a:t>
            </a:r>
            <a:r>
              <a:rPr lang="en-US" dirty="0" smtClean="0"/>
              <a:t>a light</a:t>
            </a:r>
            <a:r>
              <a:rPr lang="en-US" dirty="0"/>
              <a:t>, healthy snack.</a:t>
            </a:r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en-US" sz="2000" dirty="0"/>
              <a:t>RECOMMENDATIONS OF THE CBT-I </a:t>
            </a:r>
            <a:r>
              <a:rPr lang="en-US" sz="2000" dirty="0" smtClean="0"/>
              <a:t> AC </a:t>
            </a:r>
            <a:r>
              <a:rPr lang="en-US" sz="2000" dirty="0"/>
              <a:t>ADEMY TA SKFORCE TO DE AL WITH SLEEP PROBLEMS DURING HOME CONFINEMENT</a:t>
            </a:r>
          </a:p>
        </p:txBody>
      </p:sp>
    </p:spTree>
    <p:extLst>
      <p:ext uri="{BB962C8B-B14F-4D97-AF65-F5344CB8AC3E}">
        <p14:creationId xmlns:p14="http://schemas.microsoft.com/office/powerpoint/2010/main" val="20864670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Exercise regularly preferably in </a:t>
            </a:r>
            <a:r>
              <a:rPr lang="en-US" dirty="0" smtClean="0"/>
              <a:t>daylight</a:t>
            </a:r>
            <a:r>
              <a:rPr lang="en-US" dirty="0"/>
              <a:t> </a:t>
            </a:r>
            <a:r>
              <a:rPr lang="en-US" dirty="0" smtClean="0"/>
              <a:t>, </a:t>
            </a:r>
            <a:r>
              <a:rPr lang="en-US" dirty="0"/>
              <a:t>not right before </a:t>
            </a:r>
            <a:r>
              <a:rPr lang="en-US" dirty="0" smtClean="0"/>
              <a:t>bed. </a:t>
            </a:r>
            <a:endParaRPr lang="en-US" dirty="0"/>
          </a:p>
          <a:p>
            <a:r>
              <a:rPr lang="en-US" dirty="0" smtClean="0"/>
              <a:t>Choose </a:t>
            </a:r>
            <a:r>
              <a:rPr lang="en-US" dirty="0"/>
              <a:t>familiar and relaxing activities before bedtime: e.g. </a:t>
            </a:r>
            <a:r>
              <a:rPr lang="en-US" dirty="0" smtClean="0"/>
              <a:t>reading </a:t>
            </a:r>
            <a:r>
              <a:rPr lang="en-US" dirty="0"/>
              <a:t>a book, yoga, etc</a:t>
            </a:r>
            <a:r>
              <a:rPr lang="en-US" dirty="0" smtClean="0"/>
              <a:t>. Avoid </a:t>
            </a:r>
            <a:r>
              <a:rPr lang="en-US" dirty="0"/>
              <a:t>consuming caffeine in the late afternoon or evening.</a:t>
            </a:r>
          </a:p>
          <a:p>
            <a:r>
              <a:rPr lang="en-US" dirty="0"/>
              <a:t>If you are less active during the day than normal, also eat less at set times, and at the latest 2 </a:t>
            </a:r>
            <a:r>
              <a:rPr lang="en-US" dirty="0" err="1"/>
              <a:t>hr</a:t>
            </a:r>
            <a:r>
              <a:rPr lang="en-US" dirty="0"/>
              <a:t> before desired sleep onset, to prevent sleep disruption.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en-US" sz="2000" dirty="0"/>
              <a:t>RECOMMENDATIONS OF THE CBT-I </a:t>
            </a:r>
            <a:r>
              <a:rPr lang="en-US" sz="2000" dirty="0" smtClean="0"/>
              <a:t> AC </a:t>
            </a:r>
            <a:r>
              <a:rPr lang="en-US" sz="2000" dirty="0"/>
              <a:t>ADEMY TA SKFORCE TO DE AL WITH SLEEP PROBLEMS DURING HOME CONFINEMENT</a:t>
            </a:r>
          </a:p>
        </p:txBody>
      </p:sp>
    </p:spTree>
    <p:extLst>
      <p:ext uri="{BB962C8B-B14F-4D97-AF65-F5344CB8AC3E}">
        <p14:creationId xmlns:p14="http://schemas.microsoft.com/office/powerpoint/2010/main" val="1176811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1458" y="841390"/>
            <a:ext cx="9520158" cy="1049235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z="2800" dirty="0" smtClean="0"/>
              <a:t>Psychopharmacology </a:t>
            </a:r>
            <a:r>
              <a:rPr lang="en-US" sz="2800" dirty="0"/>
              <a:t>of </a:t>
            </a:r>
            <a:r>
              <a:rPr lang="en-US" sz="2800" dirty="0" smtClean="0"/>
              <a:t>sleep disorders inCOVID-19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COVID-19 is believed to impact multiple organs, including the liver, kidneys, lungs ,</a:t>
            </a:r>
            <a:r>
              <a:rPr lang="en-US" dirty="0" smtClean="0"/>
              <a:t> </a:t>
            </a:r>
            <a:r>
              <a:rPr lang="en-US" dirty="0"/>
              <a:t>heart, </a:t>
            </a:r>
            <a:r>
              <a:rPr lang="en-US" dirty="0" smtClean="0"/>
              <a:t>immune </a:t>
            </a:r>
            <a:r>
              <a:rPr lang="en-US" dirty="0"/>
              <a:t>and hematological systems </a:t>
            </a:r>
            <a:r>
              <a:rPr lang="en-US" dirty="0" smtClean="0"/>
              <a:t>. </a:t>
            </a:r>
          </a:p>
          <a:p>
            <a:r>
              <a:rPr lang="en-US" dirty="0" smtClean="0"/>
              <a:t>Damage </a:t>
            </a:r>
            <a:r>
              <a:rPr lang="en-US" dirty="0"/>
              <a:t>to these organs or systems may lead to pharmacokinetic changes that impact absorption, distribution, metabolism and/or excretion of </a:t>
            </a:r>
            <a:r>
              <a:rPr lang="en-US" dirty="0" smtClean="0"/>
              <a:t>medications.</a:t>
            </a:r>
          </a:p>
          <a:p>
            <a:r>
              <a:rPr lang="en-US" dirty="0"/>
              <a:t>C</a:t>
            </a:r>
            <a:r>
              <a:rPr lang="en-US" dirty="0" smtClean="0"/>
              <a:t>linicians should be aware of the potential need to make adjustments to existing regimens or avoid using certain agents.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2097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Benzodiazepines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1. </a:t>
            </a:r>
            <a:r>
              <a:rPr lang="en-US" dirty="0"/>
              <a:t>Delirium is one of the atypical presentations of the COVID-19 </a:t>
            </a:r>
            <a:r>
              <a:rPr lang="en-US" dirty="0" smtClean="0"/>
              <a:t>illness. </a:t>
            </a:r>
            <a:r>
              <a:rPr lang="en-US" dirty="0"/>
              <a:t>Sleep deprivation is a modifiable risk factor but also a consequence of delirium itself.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COVID-19 </a:t>
            </a:r>
            <a:r>
              <a:rPr lang="en-US" dirty="0"/>
              <a:t>associated with delirium; benzodiazepines can exacerbate </a:t>
            </a:r>
            <a:r>
              <a:rPr lang="en-US" dirty="0" smtClean="0"/>
              <a:t>delirium</a:t>
            </a:r>
          </a:p>
          <a:p>
            <a:r>
              <a:rPr lang="en-US" dirty="0" smtClean="0"/>
              <a:t>avoid </a:t>
            </a:r>
            <a:r>
              <a:rPr lang="en-US" dirty="0"/>
              <a:t>or taper existing benzodiazepines in patients with delirium if </a:t>
            </a:r>
            <a:r>
              <a:rPr lang="en-US" dirty="0" smtClean="0"/>
              <a:t>possible</a:t>
            </a:r>
          </a:p>
          <a:p>
            <a:r>
              <a:rPr lang="en-US" dirty="0"/>
              <a:t> </a:t>
            </a:r>
            <a:r>
              <a:rPr lang="en-US" dirty="0" smtClean="0"/>
              <a:t>Administration </a:t>
            </a:r>
            <a:r>
              <a:rPr lang="en-US" dirty="0"/>
              <a:t>of </a:t>
            </a:r>
            <a:r>
              <a:rPr lang="en-US" b="1" dirty="0"/>
              <a:t>Melatonin</a:t>
            </a:r>
            <a:r>
              <a:rPr lang="en-US" dirty="0"/>
              <a:t> or Melatonin Receptor Agonists (MRA) has </a:t>
            </a:r>
            <a:r>
              <a:rPr lang="en-US" dirty="0" smtClean="0"/>
              <a:t>been  associated </a:t>
            </a:r>
            <a:r>
              <a:rPr lang="en-US" dirty="0"/>
              <a:t>with a shortened Intensive Care Unit (ICU) stay, reduced prevalence of delirium and improved sleep </a:t>
            </a:r>
            <a:r>
              <a:rPr lang="en-US" dirty="0" smtClean="0"/>
              <a:t>quality</a:t>
            </a:r>
            <a:r>
              <a:rPr lang="en-US" dirty="0"/>
              <a:t>. (anti-inflammatory, </a:t>
            </a:r>
            <a:r>
              <a:rPr lang="en-US" dirty="0" err="1"/>
              <a:t>antioxidative</a:t>
            </a:r>
            <a:r>
              <a:rPr lang="en-US" dirty="0"/>
              <a:t> and immune-enhancing </a:t>
            </a:r>
            <a:r>
              <a:rPr lang="en-US" dirty="0" smtClean="0"/>
              <a:t>features)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431458" y="841390"/>
            <a:ext cx="9520158" cy="104923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smtClean="0"/>
              <a:t>Psychopharmacology of sleep disorders inCOVID-19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911189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Benzodiazepines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2. COVID-19 associated with prominent respiratory symptoms; benzodiazepines can suppress respiratory drive </a:t>
            </a:r>
          </a:p>
          <a:p>
            <a:r>
              <a:rPr lang="en-US" dirty="0"/>
              <a:t>Weigh risks vs benefits in using benzodiazepines in patients with prominent respiratory symptoms; a low dose may be able to be used safely in non-delirious patients</a:t>
            </a:r>
          </a:p>
          <a:p>
            <a:r>
              <a:rPr lang="en-US" dirty="0"/>
              <a:t>3. </a:t>
            </a:r>
            <a:r>
              <a:rPr lang="en-US" dirty="0" err="1"/>
              <a:t>Lopinavir</a:t>
            </a:r>
            <a:r>
              <a:rPr lang="en-US" dirty="0"/>
              <a:t>/Ritonavir contraindicated with midazolam and </a:t>
            </a:r>
            <a:r>
              <a:rPr lang="en-US" dirty="0" err="1"/>
              <a:t>triazolam</a:t>
            </a:r>
            <a:r>
              <a:rPr lang="en-US" dirty="0"/>
              <a:t> (and can raise levels of some other benzodiazepines) due to CYP450 inhibition </a:t>
            </a:r>
          </a:p>
          <a:p>
            <a:r>
              <a:rPr lang="en-US" dirty="0"/>
              <a:t>Avoid midazolam and </a:t>
            </a:r>
            <a:r>
              <a:rPr lang="en-US" dirty="0" err="1"/>
              <a:t>triazolam</a:t>
            </a:r>
            <a:r>
              <a:rPr lang="en-US" dirty="0"/>
              <a:t> and consider using lorazepam, </a:t>
            </a:r>
            <a:r>
              <a:rPr lang="en-US" dirty="0" err="1"/>
              <a:t>temazepam</a:t>
            </a:r>
            <a:r>
              <a:rPr lang="en-US" dirty="0"/>
              <a:t> or </a:t>
            </a:r>
            <a:r>
              <a:rPr lang="en-US" dirty="0" err="1"/>
              <a:t>oxazepam</a:t>
            </a:r>
            <a:r>
              <a:rPr lang="en-US" dirty="0"/>
              <a:t> in patients taking </a:t>
            </a:r>
            <a:r>
              <a:rPr lang="en-US" dirty="0" err="1"/>
              <a:t>Lopinavir</a:t>
            </a:r>
            <a:r>
              <a:rPr lang="en-US" dirty="0"/>
              <a:t>/Ritonavir</a:t>
            </a:r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431458" y="841390"/>
            <a:ext cx="9520158" cy="104923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smtClean="0"/>
              <a:t>Psychopharmacology of sleep disorders inCOVID-19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021802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Selective Serotonin Reuptake Inhibitors (SSRIs) and Serotonin Norepinephrine Reuptake Inhibitors (SNRIs)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 Coagulation </a:t>
            </a:r>
            <a:r>
              <a:rPr lang="en-US" dirty="0"/>
              <a:t>abnormalities observed in COVID-19 patients and many COVID-19 patients receiving anticoagulation; SSRIs and SNRIs associated with impaired platelet aggregation and abnormal </a:t>
            </a:r>
            <a:r>
              <a:rPr lang="en-US" dirty="0" smtClean="0"/>
              <a:t>bleeding </a:t>
            </a:r>
          </a:p>
          <a:p>
            <a:r>
              <a:rPr lang="en-US" dirty="0" smtClean="0"/>
              <a:t>Monitor </a:t>
            </a:r>
            <a:r>
              <a:rPr lang="en-US" dirty="0"/>
              <a:t>coagulation factors and platelet count; weigh risks and benefits for individual patient but consider avoiding SSRIs and SNRIs in patients with recent bleeding or high risk for bleeding (</a:t>
            </a:r>
            <a:r>
              <a:rPr lang="en-US" dirty="0" err="1"/>
              <a:t>eg</a:t>
            </a:r>
            <a:r>
              <a:rPr lang="en-US" dirty="0"/>
              <a:t>, thrombocytopenia, concurrent anticoagulation therapy, history of hemorrhage)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431458" y="841390"/>
            <a:ext cx="9520158" cy="104923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smtClean="0"/>
              <a:t>Psychopharmacology of sleep disorders inCOVID-19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386891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Selective Serotonin Reuptake Inhibitors (SSRIs) and Serotonin Norepinephrine Reuptake Inhibitors (SNRIs)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2. Concern </a:t>
            </a:r>
            <a:r>
              <a:rPr lang="en-US" dirty="0"/>
              <a:t>for COVID-19 associated </a:t>
            </a:r>
            <a:r>
              <a:rPr lang="en-US" dirty="0" err="1"/>
              <a:t>tachyarrhythmias</a:t>
            </a:r>
            <a:r>
              <a:rPr lang="en-US" dirty="0"/>
              <a:t> and cardiac injury and potential for several medications being used to treat COVID-19 to cause QT prolongation; citalopram with potential for QT </a:t>
            </a:r>
            <a:r>
              <a:rPr lang="en-US" dirty="0" smtClean="0"/>
              <a:t>prolongation</a:t>
            </a:r>
          </a:p>
          <a:p>
            <a:r>
              <a:rPr lang="en-US" dirty="0" smtClean="0"/>
              <a:t>Baseline </a:t>
            </a:r>
            <a:r>
              <a:rPr lang="en-US" dirty="0"/>
              <a:t>EKG for </a:t>
            </a:r>
            <a:r>
              <a:rPr lang="en-US" dirty="0" err="1"/>
              <a:t>QTc</a:t>
            </a:r>
            <a:r>
              <a:rPr lang="en-US" dirty="0"/>
              <a:t>; caution in patients with baseline prolonged </a:t>
            </a:r>
            <a:r>
              <a:rPr lang="en-US" dirty="0" err="1"/>
              <a:t>QTc</a:t>
            </a:r>
            <a:r>
              <a:rPr lang="en-US" dirty="0"/>
              <a:t> and/or other risk factors for </a:t>
            </a:r>
            <a:r>
              <a:rPr lang="en-US" dirty="0" smtClean="0"/>
              <a:t>drug-induced </a:t>
            </a:r>
            <a:r>
              <a:rPr lang="en-US" dirty="0"/>
              <a:t>QT </a:t>
            </a:r>
            <a:r>
              <a:rPr lang="en-US" dirty="0" smtClean="0"/>
              <a:t>prolongation (</a:t>
            </a:r>
            <a:r>
              <a:rPr lang="en-US" dirty="0"/>
              <a:t>use of QT prolonging </a:t>
            </a:r>
            <a:r>
              <a:rPr lang="en-US" dirty="0" smtClean="0"/>
              <a:t>medications(</a:t>
            </a:r>
            <a:r>
              <a:rPr lang="en-US" dirty="0"/>
              <a:t>antipsychotics, tricyclic antidepressants and the SSRI </a:t>
            </a:r>
            <a:r>
              <a:rPr lang="en-US" dirty="0" smtClean="0"/>
              <a:t>citalopram), </a:t>
            </a:r>
            <a:r>
              <a:rPr lang="en-US" dirty="0"/>
              <a:t>cardiac comorbidities, age &gt;65, female sex, family history of sudden cardiac death, illicit substance use, </a:t>
            </a:r>
            <a:r>
              <a:rPr lang="en-US" dirty="0" smtClean="0"/>
              <a:t>hypokalemia/hypomagnesemia) ; </a:t>
            </a:r>
            <a:r>
              <a:rPr lang="en-US" dirty="0"/>
              <a:t>consider using SSRI other than citalopram in high risk cases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431458" y="841390"/>
            <a:ext cx="9520158" cy="104923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smtClean="0"/>
              <a:t>Psychopharmacology of sleep disorders inCOVID-19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64349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Selective Serotonin Reuptake Inhibitors (SSRIs) and Serotonin Norepinephrine Reuptake Inhibitors (SNRIs)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3. Acute </a:t>
            </a:r>
            <a:r>
              <a:rPr lang="en-US" dirty="0"/>
              <a:t>liver injury in COVID-19 patients; duloxetine with potential for drug-induced liver injury </a:t>
            </a:r>
            <a:endParaRPr lang="en-US" dirty="0" smtClean="0"/>
          </a:p>
          <a:p>
            <a:r>
              <a:rPr lang="en-US" dirty="0" smtClean="0"/>
              <a:t>Monitor </a:t>
            </a:r>
            <a:r>
              <a:rPr lang="en-US" dirty="0"/>
              <a:t>liver function tests avoid duloxetine in patients with liver injury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431458" y="841390"/>
            <a:ext cx="9520158" cy="104923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smtClean="0"/>
              <a:t>Psychopharmacology of sleep disorders inCOVID-19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070526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Gabapentin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COVID-19 with potential for acute kidney injury; gabapentin clearance dependent on intact renal </a:t>
            </a:r>
            <a:r>
              <a:rPr lang="en-US" dirty="0" smtClean="0"/>
              <a:t>function</a:t>
            </a:r>
          </a:p>
          <a:p>
            <a:r>
              <a:rPr lang="en-US" dirty="0"/>
              <a:t>Adjust gabapentin dose based on renal function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431458" y="841390"/>
            <a:ext cx="9520158" cy="104923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smtClean="0"/>
              <a:t>Psychopharmacology of sleep disorders inCOVID-19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232254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Antipsychotics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COVID-19 </a:t>
            </a:r>
            <a:r>
              <a:rPr lang="en-US" dirty="0"/>
              <a:t>associated with decreased white blood cell and lymphocyte counts; rare reports of </a:t>
            </a:r>
            <a:r>
              <a:rPr lang="en-US" dirty="0" smtClean="0"/>
              <a:t>antipsychotic-associated </a:t>
            </a:r>
            <a:r>
              <a:rPr lang="en-US" dirty="0"/>
              <a:t>aplastic anemia or </a:t>
            </a:r>
            <a:r>
              <a:rPr lang="en-US" dirty="0" err="1"/>
              <a:t>lymphopenia</a:t>
            </a:r>
            <a:r>
              <a:rPr lang="en-US" dirty="0"/>
              <a:t>, especially with </a:t>
            </a:r>
            <a:r>
              <a:rPr lang="en-US" dirty="0" err="1"/>
              <a:t>phenothiazines</a:t>
            </a:r>
            <a:r>
              <a:rPr lang="en-US" dirty="0"/>
              <a:t> (chlorpromazine, </a:t>
            </a:r>
            <a:r>
              <a:rPr lang="en-US" dirty="0" err="1"/>
              <a:t>fluphenazine</a:t>
            </a:r>
            <a:r>
              <a:rPr lang="en-US" dirty="0"/>
              <a:t>, </a:t>
            </a:r>
            <a:r>
              <a:rPr lang="en-US" dirty="0" err="1"/>
              <a:t>thioridazine</a:t>
            </a:r>
            <a:r>
              <a:rPr lang="en-US" dirty="0"/>
              <a:t>) Coagulation abnormalities (PT and </a:t>
            </a:r>
            <a:r>
              <a:rPr lang="en-US" dirty="0" err="1"/>
              <a:t>aPTT</a:t>
            </a:r>
            <a:r>
              <a:rPr lang="en-US" dirty="0"/>
              <a:t> prolongation, thrombocytopenia) are observed in COVID-19 patients; rare reports of thrombocytopenia associated with multiple </a:t>
            </a:r>
            <a:r>
              <a:rPr lang="en-US" dirty="0" smtClean="0"/>
              <a:t>antipsychotics</a:t>
            </a:r>
          </a:p>
          <a:p>
            <a:r>
              <a:rPr lang="en-US" dirty="0" smtClean="0"/>
              <a:t>Monitor </a:t>
            </a:r>
            <a:r>
              <a:rPr lang="en-US" dirty="0"/>
              <a:t>CBC; if persistent hematologic abnormalities (</a:t>
            </a:r>
            <a:r>
              <a:rPr lang="en-US" dirty="0" err="1"/>
              <a:t>eg</a:t>
            </a:r>
            <a:r>
              <a:rPr lang="en-US" dirty="0"/>
              <a:t>, </a:t>
            </a:r>
            <a:r>
              <a:rPr lang="en-US" dirty="0" err="1"/>
              <a:t>lymphopenia</a:t>
            </a:r>
            <a:r>
              <a:rPr lang="en-US" dirty="0"/>
              <a:t>, neutropenia, thrombocytopenia) weigh risks vs benefits of continuing antipsychotic agent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431458" y="841390"/>
            <a:ext cx="9520158" cy="104923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smtClean="0"/>
              <a:t>Psychopharmacology of sleep disorders inCOVID-19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623272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Antipsychotics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Concern </a:t>
            </a:r>
            <a:r>
              <a:rPr lang="en-US" dirty="0"/>
              <a:t>for COVID-19 associated </a:t>
            </a:r>
            <a:r>
              <a:rPr lang="en-US" dirty="0" err="1"/>
              <a:t>tachyarrhythmias</a:t>
            </a:r>
            <a:r>
              <a:rPr lang="en-US" dirty="0"/>
              <a:t> and cardiac injury and potential for several medications being used to treat COVID-19 to cause QT prolongation; all antipsychotics with potential for QT prolongation </a:t>
            </a:r>
            <a:endParaRPr lang="en-US" dirty="0" smtClean="0"/>
          </a:p>
          <a:p>
            <a:r>
              <a:rPr lang="en-US" dirty="0"/>
              <a:t>Baseline EKG for </a:t>
            </a:r>
            <a:r>
              <a:rPr lang="en-US" dirty="0" err="1"/>
              <a:t>QTc</a:t>
            </a:r>
            <a:r>
              <a:rPr lang="en-US" dirty="0"/>
              <a:t>; caution in patients with baseline prolonged </a:t>
            </a:r>
            <a:r>
              <a:rPr lang="en-US" dirty="0" err="1"/>
              <a:t>QTc</a:t>
            </a:r>
            <a:r>
              <a:rPr lang="en-US" dirty="0"/>
              <a:t> and/or other risk factors for </a:t>
            </a:r>
            <a:r>
              <a:rPr lang="en-US" dirty="0" err="1"/>
              <a:t>druginduced</a:t>
            </a:r>
            <a:r>
              <a:rPr lang="en-US" dirty="0"/>
              <a:t> QT prolongation and </a:t>
            </a:r>
            <a:r>
              <a:rPr lang="en-US" dirty="0" err="1"/>
              <a:t>TdP</a:t>
            </a:r>
            <a:r>
              <a:rPr lang="en-US" dirty="0"/>
              <a:t>; daily EKG and electrolyte monitoring, reduce other risk factors, and cardiology consult in high risk cases if opt to use antipsychotic; </a:t>
            </a:r>
            <a:r>
              <a:rPr lang="en-US" dirty="0" smtClean="0"/>
              <a:t>case-by-case risk-benefit </a:t>
            </a:r>
            <a:r>
              <a:rPr lang="en-US" dirty="0"/>
              <a:t>discussion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431458" y="841390"/>
            <a:ext cx="9520158" cy="104923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smtClean="0"/>
              <a:t>Psychopharmacology of sleep disorders inCOVID-19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424769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Antipsychotics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Acute liver injury in COVID-19 patients; antipsychotics (especially chlorpromazine) with potential for drug-induced liver injury </a:t>
            </a:r>
            <a:endParaRPr lang="en-US" dirty="0" smtClean="0"/>
          </a:p>
          <a:p>
            <a:r>
              <a:rPr lang="en-US" dirty="0"/>
              <a:t>Monitor liver function tests and avoid chlorpromazine in patients with liver injury; risk vs benefit assessment for other antipsychotic use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431458" y="841390"/>
            <a:ext cx="9520158" cy="104923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smtClean="0"/>
              <a:t>Psychopharmacology of sleep disorders inCOVID-19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760478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Antipsychotics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COVID-19 associated with seizures; all anti-psychotics can lower seizure threshold </a:t>
            </a:r>
            <a:endParaRPr lang="en-US" dirty="0" smtClean="0"/>
          </a:p>
          <a:p>
            <a:r>
              <a:rPr lang="en-US" dirty="0" smtClean="0"/>
              <a:t>Consider </a:t>
            </a:r>
            <a:r>
              <a:rPr lang="en-US" dirty="0"/>
              <a:t>avoiding antipsychotics (especially clozapine, quetiapine, olanzapine and first generation drugs) or adding anti-epileptic drug in patients who have seizures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431458" y="841390"/>
            <a:ext cx="9520158" cy="104923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smtClean="0"/>
              <a:t>Psychopharmacology of sleep disorders inCOVID-19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145880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Azithromycin (somnolence </a:t>
            </a:r>
            <a:r>
              <a:rPr lang="en-US" dirty="0" smtClean="0"/>
              <a:t>)</a:t>
            </a:r>
          </a:p>
          <a:p>
            <a:r>
              <a:rPr lang="en-US" dirty="0"/>
              <a:t>chloroquine and </a:t>
            </a:r>
            <a:r>
              <a:rPr lang="en-US" dirty="0" err="1" smtClean="0"/>
              <a:t>hydroxychloroquine</a:t>
            </a:r>
            <a:r>
              <a:rPr lang="en-US" dirty="0"/>
              <a:t>, Interferon  </a:t>
            </a:r>
            <a:r>
              <a:rPr lang="en-US" dirty="0" smtClean="0"/>
              <a:t>(</a:t>
            </a:r>
            <a:r>
              <a:rPr lang="en-US" dirty="0"/>
              <a:t>sleep </a:t>
            </a:r>
            <a:r>
              <a:rPr lang="en-US" dirty="0" smtClean="0"/>
              <a:t>disturbances)</a:t>
            </a:r>
          </a:p>
          <a:p>
            <a:r>
              <a:rPr lang="en-US" dirty="0"/>
              <a:t>Corticosteroids (</a:t>
            </a:r>
            <a:r>
              <a:rPr lang="en-US" dirty="0" smtClean="0"/>
              <a:t>insomnia)</a:t>
            </a:r>
            <a:endParaRPr lang="en-US" dirty="0"/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z="2800" dirty="0" smtClean="0"/>
              <a:t>Psychopharmacology </a:t>
            </a:r>
            <a:r>
              <a:rPr lang="en-US" sz="2800" dirty="0"/>
              <a:t>of </a:t>
            </a:r>
            <a:r>
              <a:rPr lang="en-US" sz="2800" dirty="0" smtClean="0"/>
              <a:t>sleep disorders inCOVID-19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751495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OSA leads to chronic intermittent unbalance between excessive sympathetic activation and parasympathetic activity reduction, as well as hypoxia, all of them potentially increasing IL-6, TNF-α, and IL1-β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levels.</a:t>
            </a:r>
          </a:p>
          <a:p>
            <a:r>
              <a:rPr lang="en-US" dirty="0" smtClean="0"/>
              <a:t>The </a:t>
            </a:r>
            <a:r>
              <a:rPr lang="en-US" dirty="0"/>
              <a:t>pro-inflammatory states observed in some individuals with OSA could be related to the risk of negative outcomes if infected with COVID-19. </a:t>
            </a:r>
            <a:endParaRPr lang="en-US" dirty="0" smtClean="0"/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Prolonged home confinement, physical inactivity, unhealthy eating habits and anxiety can result in weight gain</a:t>
            </a:r>
            <a:r>
              <a:rPr lang="en-US" baseline="30000" dirty="0">
                <a:solidFill>
                  <a:srgbClr val="000000"/>
                </a:solidFill>
                <a:latin typeface="Times New Roman" panose="02020603050405020304" pitchFamily="18" charset="0"/>
                <a:hlinkClick r:id="rId2"/>
              </a:rPr>
              <a:t>7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 and potentially increase the severity of OSA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/>
              <a:t>Obstructive sleep apnea - OSA</a:t>
            </a:r>
          </a:p>
        </p:txBody>
      </p:sp>
    </p:spTree>
    <p:extLst>
      <p:ext uri="{BB962C8B-B14F-4D97-AF65-F5344CB8AC3E}">
        <p14:creationId xmlns:p14="http://schemas.microsoft.com/office/powerpoint/2010/main" val="33718531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/>
              <a:t>Obstructive sleep apnea - OSA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OSA is strongly associated with major comorbidities associated with severe COVID-19 disease: hypertension, diabetes, cardiovascular disease, and </a:t>
            </a:r>
            <a:r>
              <a:rPr lang="en-US" dirty="0" smtClean="0"/>
              <a:t>obesity,</a:t>
            </a:r>
            <a:r>
              <a:rPr lang="fa-IR" dirty="0" smtClean="0"/>
              <a:t> </a:t>
            </a:r>
            <a:r>
              <a:rPr lang="en-US" dirty="0" smtClean="0"/>
              <a:t>male </a:t>
            </a:r>
            <a:r>
              <a:rPr lang="en-US" dirty="0"/>
              <a:t>sex</a:t>
            </a:r>
            <a:r>
              <a:rPr lang="en-US" dirty="0" smtClean="0"/>
              <a:t>.</a:t>
            </a:r>
          </a:p>
          <a:p>
            <a:r>
              <a:rPr lang="en-US" dirty="0"/>
              <a:t>OSA (particularly with concurrent obesity) could potentially contribute to worsening hypoxemia and the cytokine storm that occurs in patients with COVID-19</a:t>
            </a:r>
            <a:r>
              <a:rPr lang="en-US" dirty="0" smtClean="0"/>
              <a:t>.</a:t>
            </a:r>
          </a:p>
          <a:p>
            <a:r>
              <a:rPr lang="en-US" dirty="0"/>
              <a:t>OSA could act as a facilitator of SARS-CoV-2 infection, and once infection has occurred it could trigger a higher incidence of cardiovascular outcomes, such as arrhythmias, cardiac ischemia, and hypercoagulability states, leading to increased probability of intensive care unit </a:t>
            </a:r>
            <a:r>
              <a:rPr lang="en-US" dirty="0" smtClean="0"/>
              <a:t>requirements, assisted </a:t>
            </a:r>
            <a:r>
              <a:rPr lang="en-US" dirty="0"/>
              <a:t>ventilation or death</a:t>
            </a:r>
            <a:r>
              <a:rPr lang="en-US" dirty="0" smtClean="0"/>
              <a:t>.</a:t>
            </a:r>
          </a:p>
          <a:p>
            <a:r>
              <a:rPr lang="en-US"/>
              <a:t>Sleep deprivation has also been suggested as adding to the severity of the pulmonary inflammatory process of </a:t>
            </a:r>
            <a:r>
              <a:rPr lang="en-US" smtClean="0"/>
              <a:t>COVID.</a:t>
            </a:r>
            <a:endParaRPr lang="en-US" dirty="0" smtClean="0"/>
          </a:p>
          <a:p>
            <a:r>
              <a:rPr lang="en-US" sz="1700" dirty="0" smtClean="0">
                <a:solidFill>
                  <a:srgbClr val="00B050"/>
                </a:solidFill>
              </a:rPr>
              <a:t>Does </a:t>
            </a:r>
            <a:r>
              <a:rPr lang="en-US" sz="1700" dirty="0">
                <a:solidFill>
                  <a:srgbClr val="00B050"/>
                </a:solidFill>
              </a:rPr>
              <a:t>obstructive sleep apnea lead to increased risk of COVID-19 infection and severity?. Journal of Clinical Sleep Medicine. </a:t>
            </a:r>
            <a:r>
              <a:rPr lang="en-US" sz="1700" dirty="0" smtClean="0">
                <a:solidFill>
                  <a:srgbClr val="00B050"/>
                </a:solidFill>
              </a:rPr>
              <a:t>2020.</a:t>
            </a:r>
            <a:endParaRPr lang="en-US" sz="17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2662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decision to maintain CPAP therapy during the pandemic must be accompanied by adherence to the relevant safety rules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Due to the risk of </a:t>
            </a:r>
            <a:r>
              <a:rPr lang="en-US" dirty="0" err="1"/>
              <a:t>aerosolization</a:t>
            </a:r>
            <a:r>
              <a:rPr lang="en-US" dirty="0"/>
              <a:t>, the patient should sleep in a separate room. </a:t>
            </a:r>
            <a:endParaRPr lang="en-US" dirty="0" smtClean="0"/>
          </a:p>
          <a:p>
            <a:r>
              <a:rPr lang="en-US" dirty="0"/>
              <a:t>The CPAP mask and humidifier require daily cleaning with water and mild soap</a:t>
            </a:r>
            <a:r>
              <a:rPr lang="en-US" dirty="0" smtClean="0"/>
              <a:t>,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and be allowed to air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dry.</a:t>
            </a:r>
          </a:p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room must be kept well ventilated</a:t>
            </a:r>
            <a:r>
              <a:rPr lang="en-US" dirty="0" smtClean="0"/>
              <a:t>.</a:t>
            </a:r>
          </a:p>
          <a:p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The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initiation of CPAP therapy should be reserved for severe cases only.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/>
              <a:t>Obstructive sleep apnea - OSA</a:t>
            </a:r>
          </a:p>
        </p:txBody>
      </p:sp>
    </p:spTree>
    <p:extLst>
      <p:ext uri="{BB962C8B-B14F-4D97-AF65-F5344CB8AC3E}">
        <p14:creationId xmlns:p14="http://schemas.microsoft.com/office/powerpoint/2010/main" val="4976583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COVID-19 </a:t>
            </a:r>
            <a:r>
              <a:rPr lang="en-US" dirty="0" smtClean="0"/>
              <a:t>vaccine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sleep duration at the time of vaccination against viral infections can affect the immune </a:t>
            </a:r>
            <a:r>
              <a:rPr lang="en-US" dirty="0" smtClean="0"/>
              <a:t>response.</a:t>
            </a:r>
          </a:p>
          <a:p>
            <a:r>
              <a:rPr lang="en-US" dirty="0"/>
              <a:t>Since the immune system exhibits marked circadian rhythmicity</a:t>
            </a:r>
            <a:r>
              <a:rPr lang="en-US" dirty="0" smtClean="0"/>
              <a:t>, </a:t>
            </a:r>
            <a:r>
              <a:rPr lang="en-US" dirty="0"/>
              <a:t>the timing of vaccination might also affect the immune response to COVID-19 vaccines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It </a:t>
            </a:r>
            <a:r>
              <a:rPr lang="en-US" dirty="0"/>
              <a:t>is possible that administering COVID-19 vaccines in the morning might result in higher antibody </a:t>
            </a:r>
            <a:r>
              <a:rPr lang="en-US" dirty="0" smtClean="0"/>
              <a:t>titers.</a:t>
            </a:r>
          </a:p>
          <a:p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</a:rPr>
              <a:t>Could 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a good night's sleep improve COVID-19 vaccine efficacy?. The Lancet Respiratory Medicine. </a:t>
            </a:r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</a:rPr>
              <a:t>2021</a:t>
            </a:r>
            <a:endParaRPr lang="en-US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0668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716" y="796926"/>
            <a:ext cx="6534533" cy="4183392"/>
          </a:xfrm>
        </p:spPr>
      </p:pic>
    </p:spTree>
    <p:extLst>
      <p:ext uri="{BB962C8B-B14F-4D97-AF65-F5344CB8AC3E}">
        <p14:creationId xmlns:p14="http://schemas.microsoft.com/office/powerpoint/2010/main" val="837678015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EDEBE7"/>
      </a:lt2>
      <a:accent1>
        <a:srgbClr val="5FA534"/>
      </a:accent1>
      <a:accent2>
        <a:srgbClr val="DCAB34"/>
      </a:accent2>
      <a:accent3>
        <a:srgbClr val="D26D23"/>
      </a:accent3>
      <a:accent4>
        <a:srgbClr val="972323"/>
      </a:accent4>
      <a:accent5>
        <a:srgbClr val="236797"/>
      </a:accent5>
      <a:accent6>
        <a:srgbClr val="2FB6C6"/>
      </a:accent6>
      <a:hlink>
        <a:srgbClr val="8FC639"/>
      </a:hlink>
      <a:folHlink>
        <a:srgbClr val="E7C272"/>
      </a:folHlink>
    </a:clrScheme>
    <a:fontScheme name="Gallery">
      <a:majorFont>
        <a:latin typeface="Palatino Linotype" panose="020405020505050303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AC464412-510E-4F2B-8947-A0DDBD02899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TM10001114[[fn=Gallery]]</Template>
  <TotalTime>1143</TotalTime>
  <Words>2187</Words>
  <Application>Microsoft Office PowerPoint</Application>
  <PresentationFormat>Widescreen</PresentationFormat>
  <Paragraphs>126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Palatino Linotype</vt:lpstr>
      <vt:lpstr>Times New Roman</vt:lpstr>
      <vt:lpstr>Gallery</vt:lpstr>
      <vt:lpstr>Sleep problems during the COVID-19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RECOMMENDATIONS OF THE CBT-I  AC ADEMY TA SKFORCE TO DE AL WITH SLEEP PROBLEMS DURING HOME CONFINEMENT</vt:lpstr>
      <vt:lpstr>RECOMMENDATIONS OF THE CBT-I  AC ADEMY TA SKFORCE TO DE AL WITH SLEEP PROBLEMS DURING HOME CONFINEMENT</vt:lpstr>
      <vt:lpstr>RECOMMENDATIONS OF THE CBT-I  AC ADEMY TA SKFORCE TO DE AL WITH SLEEP PROBLEMS DURING HOME CONFINEMENT</vt:lpstr>
      <vt:lpstr>RECOMMENDATIONS OF THE CBT-I  AC ADEMY TA SKFORCE TO DE AL WITH SLEEP PROBLEMS DURING HOME CONFINEMENT</vt:lpstr>
      <vt:lpstr>Psychopharmacology of sleep disorders inCOVID-19</vt:lpstr>
      <vt:lpstr>Benzodiazepines</vt:lpstr>
      <vt:lpstr>Benzodiazepines</vt:lpstr>
      <vt:lpstr>Selective Serotonin Reuptake Inhibitors (SSRIs) and Serotonin Norepinephrine Reuptake Inhibitors (SNRIs)</vt:lpstr>
      <vt:lpstr>Selective Serotonin Reuptake Inhibitors (SSRIs) and Serotonin Norepinephrine Reuptake Inhibitors (SNRIs)</vt:lpstr>
      <vt:lpstr>Selective Serotonin Reuptake Inhibitors (SSRIs) and Serotonin Norepinephrine Reuptake Inhibitors (SNRIs)</vt:lpstr>
      <vt:lpstr>Gabapentin</vt:lpstr>
      <vt:lpstr>Antipsychotics</vt:lpstr>
      <vt:lpstr>Antipsychotics</vt:lpstr>
      <vt:lpstr>Antipsychotics</vt:lpstr>
      <vt:lpstr>Antipsychotics</vt:lpstr>
      <vt:lpstr>Psychopharmacology of sleep disorders inCOVID-19</vt:lpstr>
      <vt:lpstr>Obstructive sleep apnea - OSA</vt:lpstr>
      <vt:lpstr>Obstructive sleep apnea - OSA</vt:lpstr>
      <vt:lpstr>Obstructive sleep apnea - OSA</vt:lpstr>
      <vt:lpstr>COVID-19 vaccine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Dealing with sleep problems during the COVID-19</dc:title>
  <dc:creator>Ghazaleh Kashani</dc:creator>
  <cp:lastModifiedBy>Heydari</cp:lastModifiedBy>
  <cp:revision>79</cp:revision>
  <dcterms:created xsi:type="dcterms:W3CDTF">2021-05-25T16:45:22Z</dcterms:created>
  <dcterms:modified xsi:type="dcterms:W3CDTF">2021-06-20T03:38:17Z</dcterms:modified>
</cp:coreProperties>
</file>