
<file path=[Content_Types].xml><?xml version="1.0" encoding="utf-8"?>
<Types xmlns="http://schemas.openxmlformats.org/package/2006/content-types">
  <Default Extension="png" ContentType="image/png"/>
  <Default Extension="tmp" ContentType="image/png"/>
  <Default Extension="xlsm" ContentType="application/vnd.ms-excel.sheet.macroEnabled.12"/>
  <Default Extension="jpeg" ContentType="image/jpeg"/>
  <Default Extension="wmf" ContentType="image/x-w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8.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869" r:id="rId2"/>
    <p:sldId id="873" r:id="rId3"/>
    <p:sldId id="912" r:id="rId4"/>
    <p:sldId id="911" r:id="rId5"/>
    <p:sldId id="875" r:id="rId6"/>
    <p:sldId id="915" r:id="rId7"/>
    <p:sldId id="876" r:id="rId8"/>
    <p:sldId id="917" r:id="rId9"/>
    <p:sldId id="916" r:id="rId10"/>
    <p:sldId id="878" r:id="rId11"/>
    <p:sldId id="907" r:id="rId12"/>
    <p:sldId id="882" r:id="rId13"/>
    <p:sldId id="883" r:id="rId14"/>
    <p:sldId id="901" r:id="rId15"/>
    <p:sldId id="888" r:id="rId16"/>
    <p:sldId id="884" r:id="rId17"/>
    <p:sldId id="885" r:id="rId18"/>
    <p:sldId id="880" r:id="rId19"/>
    <p:sldId id="889" r:id="rId20"/>
    <p:sldId id="904" r:id="rId21"/>
    <p:sldId id="918" r:id="rId22"/>
    <p:sldId id="919" r:id="rId23"/>
    <p:sldId id="920" r:id="rId24"/>
    <p:sldId id="921" r:id="rId25"/>
    <p:sldId id="922" r:id="rId26"/>
    <p:sldId id="923" r:id="rId27"/>
    <p:sldId id="924" r:id="rId28"/>
    <p:sldId id="925" r:id="rId29"/>
    <p:sldId id="926" r:id="rId30"/>
    <p:sldId id="927" r:id="rId31"/>
    <p:sldId id="928" r:id="rId32"/>
    <p:sldId id="929" r:id="rId33"/>
    <p:sldId id="930" r:id="rId34"/>
    <p:sldId id="931" r:id="rId35"/>
    <p:sldId id="932" r:id="rId36"/>
    <p:sldId id="933" r:id="rId37"/>
    <p:sldId id="934"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C30064"/>
    <a:srgbClr val="0092D1"/>
    <a:srgbClr val="CA0C6E"/>
    <a:srgbClr val="FBEEF5"/>
    <a:srgbClr val="B90066"/>
    <a:srgbClr val="97064D"/>
    <a:srgbClr val="E5BACE"/>
    <a:srgbClr val="5A033A"/>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9878" autoAdjust="0"/>
  </p:normalViewPr>
  <p:slideViewPr>
    <p:cSldViewPr snapToGrid="0">
      <p:cViewPr varScale="1">
        <p:scale>
          <a:sx n="55" d="100"/>
          <a:sy n="55" d="100"/>
        </p:scale>
        <p:origin x="124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Macro-Enabled_Worksheet.xlsm"/></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34726752862778"/>
          <c:y val="5.7633577510423833E-2"/>
          <c:w val="0.85420603820351171"/>
          <c:h val="0.79036764688668359"/>
        </c:manualLayout>
      </c:layout>
      <c:barChart>
        <c:barDir val="col"/>
        <c:grouping val="clustered"/>
        <c:varyColors val="0"/>
        <c:ser>
          <c:idx val="0"/>
          <c:order val="0"/>
          <c:tx>
            <c:strRef>
              <c:f>Лист1!$B$1</c:f>
              <c:strCache>
                <c:ptCount val="1"/>
                <c:pt idx="0">
                  <c:v>Средняя суточная доза ИГКС, мкг</c:v>
                </c:pt>
              </c:strCache>
            </c:strRef>
          </c:tx>
          <c:spPr>
            <a:solidFill>
              <a:schemeClr val="tx2"/>
            </a:solidFill>
          </c:spPr>
          <c:invertIfNegative val="0"/>
          <c:dPt>
            <c:idx val="0"/>
            <c:invertIfNegative val="0"/>
            <c:bubble3D val="0"/>
            <c:spPr>
              <a:solidFill>
                <a:srgbClr val="C30064"/>
              </a:solidFill>
            </c:spPr>
            <c:extLst>
              <c:ext xmlns:c16="http://schemas.microsoft.com/office/drawing/2014/chart" uri="{C3380CC4-5D6E-409C-BE32-E72D297353CC}">
                <c16:uniqueId val="{00000001-E870-4E88-AB41-49FD93F82203}"/>
              </c:ext>
            </c:extLst>
          </c:dPt>
          <c:dPt>
            <c:idx val="1"/>
            <c:invertIfNegative val="0"/>
            <c:bubble3D val="0"/>
            <c:spPr>
              <a:solidFill>
                <a:srgbClr val="0092D1"/>
              </a:solidFill>
            </c:spPr>
            <c:extLst>
              <c:ext xmlns:c16="http://schemas.microsoft.com/office/drawing/2014/chart" uri="{C3380CC4-5D6E-409C-BE32-E72D297353CC}">
                <c16:uniqueId val="{00000003-E870-4E88-AB41-49FD93F82203}"/>
              </c:ext>
            </c:extLst>
          </c:dPt>
          <c:dPt>
            <c:idx val="2"/>
            <c:invertIfNegative val="0"/>
            <c:bubble3D val="0"/>
            <c:spPr>
              <a:solidFill>
                <a:srgbClr val="2F5597"/>
              </a:solidFill>
            </c:spPr>
            <c:extLst>
              <c:ext xmlns:c16="http://schemas.microsoft.com/office/drawing/2014/chart" uri="{C3380CC4-5D6E-409C-BE32-E72D297353CC}">
                <c16:uniqueId val="{00000005-E870-4E88-AB41-49FD93F82203}"/>
              </c:ext>
            </c:extLst>
          </c:dPt>
          <c:dLbls>
            <c:dLbl>
              <c:idx val="1"/>
              <c:spPr>
                <a:noFill/>
              </c:spPr>
              <c:txPr>
                <a:bodyPr/>
                <a:lstStyle/>
                <a:p>
                  <a:pPr>
                    <a:defRPr>
                      <a:solidFill>
                        <a:schemeClr val="tx1"/>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3-E870-4E88-AB41-49FD93F82203}"/>
                </c:ext>
              </c:extLst>
            </c:dLbl>
            <c:dLbl>
              <c:idx val="2"/>
              <c:spPr>
                <a:noFill/>
              </c:spPr>
              <c:txPr>
                <a:bodyPr/>
                <a:lstStyle/>
                <a:p>
                  <a:pPr>
                    <a:defRPr>
                      <a:solidFill>
                        <a:schemeClr val="tx1"/>
                      </a:solidFill>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5-E870-4E88-AB41-49FD93F82203}"/>
                </c:ext>
              </c:extLst>
            </c:dLbl>
            <c:spPr>
              <a:noFill/>
            </c:spPr>
            <c:txPr>
              <a:bodyPr/>
              <a:lstStyle/>
              <a:p>
                <a:pPr>
                  <a:defRPr>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Лист1!$A$2:$A$4</c:f>
              <c:strCache>
                <c:ptCount val="3"/>
                <c:pt idx="0">
                  <c:v>BDP/F pMDI</c:v>
                </c:pt>
                <c:pt idx="1">
                  <c:v>BUD/F</c:v>
                </c:pt>
                <c:pt idx="2">
                  <c:v>FP/S</c:v>
                </c:pt>
              </c:strCache>
            </c:strRef>
          </c:cat>
          <c:val>
            <c:numRef>
              <c:f>Лист1!$B$2:$B$4</c:f>
              <c:numCache>
                <c:formatCode>General</c:formatCode>
                <c:ptCount val="3"/>
                <c:pt idx="0">
                  <c:v>312</c:v>
                </c:pt>
                <c:pt idx="1">
                  <c:v>590</c:v>
                </c:pt>
                <c:pt idx="2">
                  <c:v>675</c:v>
                </c:pt>
              </c:numCache>
            </c:numRef>
          </c:val>
          <c:extLst>
            <c:ext xmlns:c16="http://schemas.microsoft.com/office/drawing/2014/chart" uri="{C3380CC4-5D6E-409C-BE32-E72D297353CC}">
              <c16:uniqueId val="{00000006-E870-4E88-AB41-49FD93F82203}"/>
            </c:ext>
          </c:extLst>
        </c:ser>
        <c:dLbls>
          <c:showLegendKey val="0"/>
          <c:showVal val="0"/>
          <c:showCatName val="0"/>
          <c:showSerName val="0"/>
          <c:showPercent val="0"/>
          <c:showBubbleSize val="0"/>
        </c:dLbls>
        <c:gapWidth val="150"/>
        <c:axId val="283795456"/>
        <c:axId val="283796992"/>
      </c:barChart>
      <c:catAx>
        <c:axId val="283795456"/>
        <c:scaling>
          <c:orientation val="minMax"/>
        </c:scaling>
        <c:delete val="0"/>
        <c:axPos val="b"/>
        <c:numFmt formatCode="General" sourceLinked="0"/>
        <c:majorTickMark val="out"/>
        <c:minorTickMark val="none"/>
        <c:tickLblPos val="nextTo"/>
        <c:spPr>
          <a:ln w="9525">
            <a:solidFill>
              <a:schemeClr val="tx1">
                <a:lumMod val="60000"/>
                <a:lumOff val="40000"/>
              </a:schemeClr>
            </a:solidFill>
          </a:ln>
        </c:spPr>
        <c:crossAx val="283796992"/>
        <c:crosses val="autoZero"/>
        <c:auto val="1"/>
        <c:lblAlgn val="ctr"/>
        <c:lblOffset val="100"/>
        <c:noMultiLvlLbl val="0"/>
      </c:catAx>
      <c:valAx>
        <c:axId val="283796992"/>
        <c:scaling>
          <c:orientation val="minMax"/>
        </c:scaling>
        <c:delete val="0"/>
        <c:axPos val="l"/>
        <c:majorGridlines>
          <c:spPr>
            <a:ln w="9525">
              <a:solidFill>
                <a:schemeClr val="tx1">
                  <a:lumMod val="60000"/>
                  <a:lumOff val="40000"/>
                </a:schemeClr>
              </a:solidFill>
            </a:ln>
          </c:spPr>
        </c:majorGridlines>
        <c:numFmt formatCode="General" sourceLinked="1"/>
        <c:majorTickMark val="out"/>
        <c:minorTickMark val="none"/>
        <c:tickLblPos val="nextTo"/>
        <c:spPr>
          <a:ln w="9525">
            <a:solidFill>
              <a:schemeClr val="tx1">
                <a:lumMod val="60000"/>
                <a:lumOff val="40000"/>
              </a:schemeClr>
            </a:solidFill>
          </a:ln>
        </c:spPr>
        <c:crossAx val="283795456"/>
        <c:crosses val="autoZero"/>
        <c:crossBetween val="between"/>
      </c:valAx>
      <c:spPr>
        <a:ln w="9525"/>
      </c:spPr>
    </c:plotArea>
    <c:plotVisOnly val="1"/>
    <c:dispBlanksAs val="gap"/>
    <c:showDLblsOverMax val="0"/>
  </c:chart>
  <c:txPr>
    <a:bodyPr/>
    <a:lstStyle/>
    <a:p>
      <a:pPr>
        <a:defRPr sz="14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455236801668166E-2"/>
          <c:y val="0.1314411797015079"/>
          <c:w val="0.83949551990339877"/>
          <c:h val="0.71045388797652587"/>
        </c:manualLayout>
      </c:layout>
      <c:barChart>
        <c:barDir val="col"/>
        <c:grouping val="percentStacked"/>
        <c:varyColors val="0"/>
        <c:ser>
          <c:idx val="0"/>
          <c:order val="0"/>
          <c:tx>
            <c:strRef>
              <c:f>Sheet1!$B$1</c:f>
              <c:strCache>
                <c:ptCount val="1"/>
                <c:pt idx="0">
                  <c:v>Controlled</c:v>
                </c:pt>
              </c:strCache>
            </c:strRef>
          </c:tx>
          <c:spPr>
            <a:solidFill>
              <a:srgbClr val="97064D"/>
            </a:solidFill>
            <a:ln>
              <a:noFill/>
            </a:ln>
            <a:effectLst/>
          </c:spPr>
          <c:invertIfNegative val="0"/>
          <c:dLbls>
            <c:dLbl>
              <c:idx val="0"/>
              <c:layout>
                <c:manualLayout>
                  <c:x val="0"/>
                  <c:y val="2.3349139965684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CBD-48A7-AA39-E3B82FF10DD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BDP/F(HFA)</c:v>
                </c:pt>
                <c:pt idx="1">
                  <c:v>BUD/F &amp;FP/SAL</c:v>
                </c:pt>
              </c:strCache>
            </c:strRef>
          </c:cat>
          <c:val>
            <c:numRef>
              <c:f>Sheet1!$B$2:$B$3</c:f>
              <c:numCache>
                <c:formatCode>0%</c:formatCode>
                <c:ptCount val="2"/>
                <c:pt idx="0">
                  <c:v>0.56999999999999995</c:v>
                </c:pt>
                <c:pt idx="1">
                  <c:v>0.36</c:v>
                </c:pt>
              </c:numCache>
            </c:numRef>
          </c:val>
          <c:extLst>
            <c:ext xmlns:c16="http://schemas.microsoft.com/office/drawing/2014/chart" uri="{C3380CC4-5D6E-409C-BE32-E72D297353CC}">
              <c16:uniqueId val="{00000001-CCBD-48A7-AA39-E3B82FF10DD2}"/>
            </c:ext>
          </c:extLst>
        </c:ser>
        <c:ser>
          <c:idx val="1"/>
          <c:order val="1"/>
          <c:tx>
            <c:strRef>
              <c:f>Sheet1!$C$1</c:f>
              <c:strCache>
                <c:ptCount val="1"/>
                <c:pt idx="0">
                  <c:v>partially controled or uncontroled</c:v>
                </c:pt>
              </c:strCache>
            </c:strRef>
          </c:tx>
          <c:spPr>
            <a:solidFill>
              <a:srgbClr val="E5BAC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BDP/F(HFA)</c:v>
                </c:pt>
                <c:pt idx="1">
                  <c:v>BUD/F &amp;FP/SAL</c:v>
                </c:pt>
              </c:strCache>
            </c:strRef>
          </c:cat>
          <c:val>
            <c:numRef>
              <c:f>Sheet1!$C$2:$C$3</c:f>
              <c:numCache>
                <c:formatCode>0%</c:formatCode>
                <c:ptCount val="2"/>
                <c:pt idx="0">
                  <c:v>0.43</c:v>
                </c:pt>
                <c:pt idx="1">
                  <c:v>0.64</c:v>
                </c:pt>
              </c:numCache>
            </c:numRef>
          </c:val>
          <c:extLst>
            <c:ext xmlns:c16="http://schemas.microsoft.com/office/drawing/2014/chart" uri="{C3380CC4-5D6E-409C-BE32-E72D297353CC}">
              <c16:uniqueId val="{00000002-CCBD-48A7-AA39-E3B82FF10DD2}"/>
            </c:ext>
          </c:extLst>
        </c:ser>
        <c:dLbls>
          <c:dLblPos val="ctr"/>
          <c:showLegendKey val="0"/>
          <c:showVal val="1"/>
          <c:showCatName val="0"/>
          <c:showSerName val="0"/>
          <c:showPercent val="0"/>
          <c:showBubbleSize val="0"/>
        </c:dLbls>
        <c:gapWidth val="140"/>
        <c:overlap val="100"/>
        <c:axId val="682944368"/>
        <c:axId val="682946000"/>
      </c:barChart>
      <c:catAx>
        <c:axId val="682944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2946000"/>
        <c:crosses val="autoZero"/>
        <c:auto val="1"/>
        <c:lblAlgn val="ctr"/>
        <c:lblOffset val="100"/>
        <c:noMultiLvlLbl val="0"/>
      </c:catAx>
      <c:valAx>
        <c:axId val="6829460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2944368"/>
        <c:crosses val="autoZero"/>
        <c:crossBetween val="between"/>
      </c:valAx>
      <c:spPr>
        <a:noFill/>
        <a:ln>
          <a:noFill/>
        </a:ln>
        <a:effectLst/>
      </c:spPr>
    </c:plotArea>
    <c:legend>
      <c:legendPos val="b"/>
      <c:layout>
        <c:manualLayout>
          <c:xMode val="edge"/>
          <c:yMode val="edge"/>
          <c:x val="5.0130923156662309E-2"/>
          <c:y val="2.6335657447075368E-2"/>
          <c:w val="0.89999980046003936"/>
          <c:h val="6.5711332532333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Sheet1!$B$1</c:f>
              <c:strCache>
                <c:ptCount val="1"/>
                <c:pt idx="0">
                  <c:v>controled</c:v>
                </c:pt>
              </c:strCache>
            </c:strRef>
          </c:tx>
          <c:spPr>
            <a:solidFill>
              <a:srgbClr val="9706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BDP/F(HFA)</c:v>
                </c:pt>
                <c:pt idx="1">
                  <c:v>BUD/F</c:v>
                </c:pt>
                <c:pt idx="2">
                  <c:v>FP/SAL</c:v>
                </c:pt>
              </c:strCache>
            </c:strRef>
          </c:cat>
          <c:val>
            <c:numRef>
              <c:f>Sheet1!$B$2:$B$4</c:f>
              <c:numCache>
                <c:formatCode>0%</c:formatCode>
                <c:ptCount val="3"/>
                <c:pt idx="0">
                  <c:v>0.76</c:v>
                </c:pt>
                <c:pt idx="1">
                  <c:v>0.69</c:v>
                </c:pt>
                <c:pt idx="2">
                  <c:v>0.71</c:v>
                </c:pt>
              </c:numCache>
            </c:numRef>
          </c:val>
          <c:extLst>
            <c:ext xmlns:c16="http://schemas.microsoft.com/office/drawing/2014/chart" uri="{C3380CC4-5D6E-409C-BE32-E72D297353CC}">
              <c16:uniqueId val="{00000000-7069-4DD0-AC02-FCDE0B772F60}"/>
            </c:ext>
          </c:extLst>
        </c:ser>
        <c:ser>
          <c:idx val="1"/>
          <c:order val="1"/>
          <c:tx>
            <c:strRef>
              <c:f>Sheet1!$C$1</c:f>
              <c:strCache>
                <c:ptCount val="1"/>
                <c:pt idx="0">
                  <c:v>partially controled</c:v>
                </c:pt>
              </c:strCache>
            </c:strRef>
          </c:tx>
          <c:spPr>
            <a:solidFill>
              <a:srgbClr val="B9006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BDP/F(HFA)</c:v>
                </c:pt>
                <c:pt idx="1">
                  <c:v>BUD/F</c:v>
                </c:pt>
                <c:pt idx="2">
                  <c:v>FP/SAL</c:v>
                </c:pt>
              </c:strCache>
            </c:strRef>
          </c:cat>
          <c:val>
            <c:numRef>
              <c:f>Sheet1!$C$2:$C$4</c:f>
              <c:numCache>
                <c:formatCode>0%</c:formatCode>
                <c:ptCount val="3"/>
                <c:pt idx="0">
                  <c:v>0.12</c:v>
                </c:pt>
                <c:pt idx="1">
                  <c:v>0.15</c:v>
                </c:pt>
                <c:pt idx="2">
                  <c:v>0.13</c:v>
                </c:pt>
              </c:numCache>
            </c:numRef>
          </c:val>
          <c:extLst>
            <c:ext xmlns:c16="http://schemas.microsoft.com/office/drawing/2014/chart" uri="{C3380CC4-5D6E-409C-BE32-E72D297353CC}">
              <c16:uniqueId val="{00000001-7069-4DD0-AC02-FCDE0B772F60}"/>
            </c:ext>
          </c:extLst>
        </c:ser>
        <c:ser>
          <c:idx val="2"/>
          <c:order val="2"/>
          <c:tx>
            <c:strRef>
              <c:f>Sheet1!$D$1</c:f>
              <c:strCache>
                <c:ptCount val="1"/>
                <c:pt idx="0">
                  <c:v>uncontroled</c:v>
                </c:pt>
              </c:strCache>
            </c:strRef>
          </c:tx>
          <c:spPr>
            <a:solidFill>
              <a:srgbClr val="E5BAC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BDP/F(HFA)</c:v>
                </c:pt>
                <c:pt idx="1">
                  <c:v>BUD/F</c:v>
                </c:pt>
                <c:pt idx="2">
                  <c:v>FP/SAL</c:v>
                </c:pt>
              </c:strCache>
            </c:strRef>
          </c:cat>
          <c:val>
            <c:numRef>
              <c:f>Sheet1!$D$2:$D$4</c:f>
              <c:numCache>
                <c:formatCode>0%</c:formatCode>
                <c:ptCount val="3"/>
                <c:pt idx="0">
                  <c:v>0.12</c:v>
                </c:pt>
                <c:pt idx="1">
                  <c:v>0.16</c:v>
                </c:pt>
                <c:pt idx="2">
                  <c:v>0.16</c:v>
                </c:pt>
              </c:numCache>
            </c:numRef>
          </c:val>
          <c:extLst>
            <c:ext xmlns:c16="http://schemas.microsoft.com/office/drawing/2014/chart" uri="{C3380CC4-5D6E-409C-BE32-E72D297353CC}">
              <c16:uniqueId val="{00000002-7069-4DD0-AC02-FCDE0B772F60}"/>
            </c:ext>
          </c:extLst>
        </c:ser>
        <c:dLbls>
          <c:showLegendKey val="0"/>
          <c:showVal val="0"/>
          <c:showCatName val="0"/>
          <c:showSerName val="0"/>
          <c:showPercent val="0"/>
          <c:showBubbleSize val="0"/>
        </c:dLbls>
        <c:gapWidth val="150"/>
        <c:overlap val="100"/>
        <c:axId val="682945456"/>
        <c:axId val="669542192"/>
      </c:barChart>
      <c:catAx>
        <c:axId val="682945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9542192"/>
        <c:crosses val="autoZero"/>
        <c:auto val="1"/>
        <c:lblAlgn val="ctr"/>
        <c:lblOffset val="100"/>
        <c:noMultiLvlLbl val="0"/>
      </c:catAx>
      <c:valAx>
        <c:axId val="669542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patients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82945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1225761490025001E-2"/>
          <c:y val="4.4902444480507397E-2"/>
          <c:w val="0.76508590413737299"/>
          <c:h val="0.82700797230410295"/>
        </c:manualLayout>
      </c:layout>
      <c:lineChart>
        <c:grouping val="standard"/>
        <c:varyColors val="0"/>
        <c:ser>
          <c:idx val="0"/>
          <c:order val="0"/>
          <c:tx>
            <c:strRef>
              <c:f>Foglio1!$B$1</c:f>
              <c:strCache>
                <c:ptCount val="1"/>
                <c:pt idx="0">
                  <c:v>Extrafine BDP/F maintenance_x000d_+ salbutamol  as reliever_x000d__x000d_</c:v>
                </c:pt>
              </c:strCache>
            </c:strRef>
          </c:tx>
          <c:spPr>
            <a:ln>
              <a:noFill/>
            </a:ln>
          </c:spPr>
          <c:marker>
            <c:symbol val="none"/>
          </c:marker>
          <c:cat>
            <c:numRef>
              <c:f>Foglio1!$A$2:$A$14</c:f>
              <c:numCache>
                <c:formatCode>General</c:formatCode>
                <c:ptCount val="13"/>
                <c:pt idx="0">
                  <c:v>0</c:v>
                </c:pt>
                <c:pt idx="1">
                  <c:v>30</c:v>
                </c:pt>
                <c:pt idx="2">
                  <c:v>60</c:v>
                </c:pt>
                <c:pt idx="3">
                  <c:v>90</c:v>
                </c:pt>
                <c:pt idx="4">
                  <c:v>120</c:v>
                </c:pt>
                <c:pt idx="5">
                  <c:v>150</c:v>
                </c:pt>
                <c:pt idx="6">
                  <c:v>180</c:v>
                </c:pt>
                <c:pt idx="7">
                  <c:v>210</c:v>
                </c:pt>
                <c:pt idx="8">
                  <c:v>240</c:v>
                </c:pt>
                <c:pt idx="9">
                  <c:v>270</c:v>
                </c:pt>
                <c:pt idx="10">
                  <c:v>300</c:v>
                </c:pt>
                <c:pt idx="11">
                  <c:v>330</c:v>
                </c:pt>
                <c:pt idx="12">
                  <c:v>336</c:v>
                </c:pt>
              </c:numCache>
            </c:numRef>
          </c:cat>
          <c:val>
            <c:numRef>
              <c:f>Foglio1!$B$2:$B$14</c:f>
              <c:numCache>
                <c:formatCode>General</c:formatCode>
                <c:ptCount val="13"/>
              </c:numCache>
            </c:numRef>
          </c:val>
          <c:smooth val="0"/>
          <c:extLst>
            <c:ext xmlns:c16="http://schemas.microsoft.com/office/drawing/2014/chart" uri="{C3380CC4-5D6E-409C-BE32-E72D297353CC}">
              <c16:uniqueId val="{00000000-DF2B-4221-A6F0-438E4DDA49EB}"/>
            </c:ext>
          </c:extLst>
        </c:ser>
        <c:ser>
          <c:idx val="1"/>
          <c:order val="1"/>
          <c:tx>
            <c:strRef>
              <c:f>Foglio1!$C$1</c:f>
              <c:strCache>
                <c:ptCount val="1"/>
                <c:pt idx="0">
                  <c:v>Extrafine BDP/F maintenance and reliever_x000d_(MART)_x000d_</c:v>
                </c:pt>
              </c:strCache>
            </c:strRef>
          </c:tx>
          <c:spPr>
            <a:ln>
              <a:noFill/>
            </a:ln>
          </c:spPr>
          <c:marker>
            <c:symbol val="none"/>
          </c:marker>
          <c:cat>
            <c:numRef>
              <c:f>Foglio1!$A$2:$A$14</c:f>
              <c:numCache>
                <c:formatCode>General</c:formatCode>
                <c:ptCount val="13"/>
                <c:pt idx="0">
                  <c:v>0</c:v>
                </c:pt>
                <c:pt idx="1">
                  <c:v>30</c:v>
                </c:pt>
                <c:pt idx="2">
                  <c:v>60</c:v>
                </c:pt>
                <c:pt idx="3">
                  <c:v>90</c:v>
                </c:pt>
                <c:pt idx="4">
                  <c:v>120</c:v>
                </c:pt>
                <c:pt idx="5">
                  <c:v>150</c:v>
                </c:pt>
                <c:pt idx="6">
                  <c:v>180</c:v>
                </c:pt>
                <c:pt idx="7">
                  <c:v>210</c:v>
                </c:pt>
                <c:pt idx="8">
                  <c:v>240</c:v>
                </c:pt>
                <c:pt idx="9">
                  <c:v>270</c:v>
                </c:pt>
                <c:pt idx="10">
                  <c:v>300</c:v>
                </c:pt>
                <c:pt idx="11">
                  <c:v>330</c:v>
                </c:pt>
                <c:pt idx="12">
                  <c:v>336</c:v>
                </c:pt>
              </c:numCache>
            </c:numRef>
          </c:cat>
          <c:val>
            <c:numRef>
              <c:f>Foglio1!$C$2:$C$14</c:f>
              <c:numCache>
                <c:formatCode>General</c:formatCode>
                <c:ptCount val="13"/>
              </c:numCache>
            </c:numRef>
          </c:val>
          <c:smooth val="0"/>
          <c:extLst>
            <c:ext xmlns:c16="http://schemas.microsoft.com/office/drawing/2014/chart" uri="{C3380CC4-5D6E-409C-BE32-E72D297353CC}">
              <c16:uniqueId val="{00000001-DF2B-4221-A6F0-438E4DDA49EB}"/>
            </c:ext>
          </c:extLst>
        </c:ser>
        <c:dLbls>
          <c:showLegendKey val="0"/>
          <c:showVal val="0"/>
          <c:showCatName val="0"/>
          <c:showSerName val="0"/>
          <c:showPercent val="0"/>
          <c:showBubbleSize val="0"/>
        </c:dLbls>
        <c:smooth val="0"/>
        <c:axId val="446465344"/>
        <c:axId val="446467520"/>
      </c:lineChart>
      <c:catAx>
        <c:axId val="446465344"/>
        <c:scaling>
          <c:orientation val="minMax"/>
        </c:scaling>
        <c:delete val="0"/>
        <c:axPos val="b"/>
        <c:numFmt formatCode="General" sourceLinked="1"/>
        <c:majorTickMark val="out"/>
        <c:minorTickMark val="none"/>
        <c:tickLblPos val="nextTo"/>
        <c:spPr>
          <a:ln>
            <a:solidFill>
              <a:schemeClr val="tx1"/>
            </a:solidFill>
          </a:ln>
        </c:spPr>
        <c:txPr>
          <a:bodyPr rot="0" vert="horz"/>
          <a:lstStyle/>
          <a:p>
            <a:pPr>
              <a:defRPr sz="900" b="0" i="0" u="none" strike="noStrike" baseline="0">
                <a:solidFill>
                  <a:schemeClr val="tx1"/>
                </a:solidFill>
                <a:latin typeface="Calibri"/>
                <a:ea typeface="Calibri"/>
                <a:cs typeface="Calibri"/>
              </a:defRPr>
            </a:pPr>
            <a:endParaRPr lang="en-US"/>
          </a:p>
        </c:txPr>
        <c:crossAx val="446467520"/>
        <c:crosses val="autoZero"/>
        <c:auto val="0"/>
        <c:lblAlgn val="ctr"/>
        <c:lblOffset val="100"/>
        <c:noMultiLvlLbl val="0"/>
      </c:catAx>
      <c:valAx>
        <c:axId val="446467520"/>
        <c:scaling>
          <c:orientation val="minMax"/>
          <c:max val="30"/>
          <c:min val="0"/>
        </c:scaling>
        <c:delete val="0"/>
        <c:axPos val="l"/>
        <c:numFmt formatCode="General" sourceLinked="1"/>
        <c:majorTickMark val="out"/>
        <c:minorTickMark val="none"/>
        <c:tickLblPos val="nextTo"/>
        <c:spPr>
          <a:ln>
            <a:solidFill>
              <a:schemeClr val="tx1"/>
            </a:solidFill>
          </a:ln>
        </c:spPr>
        <c:txPr>
          <a:bodyPr rot="0" vert="horz"/>
          <a:lstStyle/>
          <a:p>
            <a:pPr>
              <a:defRPr sz="1000" b="0" i="0" u="none" strike="noStrike" baseline="0">
                <a:solidFill>
                  <a:schemeClr val="tx1"/>
                </a:solidFill>
                <a:latin typeface="Calibri"/>
                <a:ea typeface="Calibri"/>
                <a:cs typeface="Calibri"/>
              </a:defRPr>
            </a:pPr>
            <a:endParaRPr lang="en-US"/>
          </a:p>
        </c:txPr>
        <c:crossAx val="446465344"/>
        <c:crosses val="autoZero"/>
        <c:crossBetween val="midCat"/>
        <c:majorUnit val="5"/>
      </c:valAx>
      <c:spPr>
        <a:noFill/>
        <a:ln w="11657">
          <a:noFill/>
        </a:ln>
      </c:spPr>
    </c:plotArea>
    <c:plotVisOnly val="1"/>
    <c:dispBlanksAs val="zero"/>
    <c:showDLblsOverMax val="0"/>
  </c:chart>
  <c:txPr>
    <a:bodyPr/>
    <a:lstStyle/>
    <a:p>
      <a:pPr>
        <a:defRPr sz="826"/>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3F0275-B69B-4200-AF61-359E6FCCC2C2}" type="doc">
      <dgm:prSet loTypeId="urn:microsoft.com/office/officeart/2005/8/layout/radial2" loCatId="relationship" qsTypeId="urn:microsoft.com/office/officeart/2005/8/quickstyle/simple1" qsCatId="simple" csTypeId="urn:microsoft.com/office/officeart/2005/8/colors/colorful2" csCatId="colorful" phldr="1"/>
      <dgm:spPr/>
      <dgm:t>
        <a:bodyPr/>
        <a:lstStyle/>
        <a:p>
          <a:endParaRPr lang="en-US"/>
        </a:p>
      </dgm:t>
    </dgm:pt>
    <dgm:pt modelId="{827A0565-2D07-4082-B117-688C626D259E}">
      <dgm:prSet phldrT="[Text]" phldr="0"/>
      <dgm:spPr/>
      <dgm:t>
        <a:bodyPr/>
        <a:lstStyle/>
        <a:p>
          <a:r>
            <a:rPr lang="en-US" dirty="0"/>
            <a:t>Patients Factors</a:t>
          </a:r>
        </a:p>
      </dgm:t>
    </dgm:pt>
    <dgm:pt modelId="{A66DB8CC-75F6-449A-AFFC-82D6F87F6FB6}" type="parTrans" cxnId="{895F1D17-38B3-4932-8536-38DCFF66A0F9}">
      <dgm:prSet/>
      <dgm:spPr/>
      <dgm:t>
        <a:bodyPr/>
        <a:lstStyle/>
        <a:p>
          <a:endParaRPr lang="en-US"/>
        </a:p>
      </dgm:t>
    </dgm:pt>
    <dgm:pt modelId="{61F7FE92-7677-462B-8FC0-48048D29472B}" type="sibTrans" cxnId="{895F1D17-38B3-4932-8536-38DCFF66A0F9}">
      <dgm:prSet/>
      <dgm:spPr/>
      <dgm:t>
        <a:bodyPr/>
        <a:lstStyle/>
        <a:p>
          <a:endParaRPr lang="en-US"/>
        </a:p>
      </dgm:t>
    </dgm:pt>
    <dgm:pt modelId="{513261EB-463D-4FC2-AE9F-FA1D4E2295D3}">
      <dgm:prSet phldrT="[Text]" phldr="0" custT="1"/>
      <dgm:spPr/>
      <dgm:t>
        <a:bodyPr/>
        <a:lstStyle/>
        <a:p>
          <a:pPr marL="171450" lvl="1" indent="-171450" algn="l" defTabSz="800100">
            <a:lnSpc>
              <a:spcPct val="90000"/>
            </a:lnSpc>
            <a:spcBef>
              <a:spcPct val="0"/>
            </a:spcBef>
            <a:spcAft>
              <a:spcPct val="15000"/>
            </a:spcAft>
            <a:buChar char="•"/>
          </a:pPr>
          <a:r>
            <a:rPr lang="en-US" sz="1800" b="1" kern="1200" dirty="0">
              <a:solidFill>
                <a:prstClr val="black">
                  <a:hueOff val="0"/>
                  <a:satOff val="0"/>
                  <a:lumOff val="0"/>
                  <a:alphaOff val="0"/>
                </a:prstClr>
              </a:solidFill>
              <a:latin typeface="Calibri" panose="020F0502020204030204"/>
              <a:ea typeface="+mn-ea"/>
              <a:cs typeface="+mn-cs"/>
            </a:rPr>
            <a:t>Disease status</a:t>
          </a:r>
        </a:p>
      </dgm:t>
    </dgm:pt>
    <dgm:pt modelId="{E4E29E64-1385-4D26-BAF2-999873301D19}" type="parTrans" cxnId="{171B4567-17F6-40EC-9BC1-96900B859088}">
      <dgm:prSet/>
      <dgm:spPr/>
      <dgm:t>
        <a:bodyPr/>
        <a:lstStyle/>
        <a:p>
          <a:endParaRPr lang="en-US"/>
        </a:p>
      </dgm:t>
    </dgm:pt>
    <dgm:pt modelId="{5D5C286B-6D6D-421D-9687-8A64FD04DEF4}" type="sibTrans" cxnId="{171B4567-17F6-40EC-9BC1-96900B859088}">
      <dgm:prSet/>
      <dgm:spPr/>
      <dgm:t>
        <a:bodyPr/>
        <a:lstStyle/>
        <a:p>
          <a:endParaRPr lang="en-US"/>
        </a:p>
      </dgm:t>
    </dgm:pt>
    <dgm:pt modelId="{C3F77060-4BED-4B58-86C2-AFD590ACCBAC}">
      <dgm:prSet phldrT="[Text]" phldr="0"/>
      <dgm:spPr/>
      <dgm:t>
        <a:bodyPr/>
        <a:lstStyle/>
        <a:p>
          <a:r>
            <a:rPr lang="en-US" dirty="0"/>
            <a:t>Inhaler Factors </a:t>
          </a:r>
        </a:p>
      </dgm:t>
    </dgm:pt>
    <dgm:pt modelId="{84685F89-C9C6-4BE2-90E2-2C21BC62CD78}" type="parTrans" cxnId="{CF699A73-C4F6-4331-8E1C-B905F19F96F9}">
      <dgm:prSet/>
      <dgm:spPr/>
      <dgm:t>
        <a:bodyPr/>
        <a:lstStyle/>
        <a:p>
          <a:endParaRPr lang="en-US"/>
        </a:p>
      </dgm:t>
    </dgm:pt>
    <dgm:pt modelId="{FC321465-BB7A-424E-9075-36DB5088E2CC}" type="sibTrans" cxnId="{CF699A73-C4F6-4331-8E1C-B905F19F96F9}">
      <dgm:prSet/>
      <dgm:spPr/>
      <dgm:t>
        <a:bodyPr/>
        <a:lstStyle/>
        <a:p>
          <a:endParaRPr lang="en-US"/>
        </a:p>
      </dgm:t>
    </dgm:pt>
    <dgm:pt modelId="{20DB1FD3-1528-404B-8CDB-6F2292A43580}">
      <dgm:prSet phldrT="[Text]"/>
      <dgm:spPr/>
      <dgm:t>
        <a:bodyPr/>
        <a:lstStyle/>
        <a:p>
          <a:r>
            <a:rPr lang="en-US" b="1" dirty="0"/>
            <a:t>Aerosol properties</a:t>
          </a:r>
        </a:p>
      </dgm:t>
    </dgm:pt>
    <dgm:pt modelId="{7C0CA6E8-7237-45DD-997C-DA808482C924}" type="parTrans" cxnId="{A44FCB6A-1D76-4EB2-A206-A60406B59ACE}">
      <dgm:prSet/>
      <dgm:spPr/>
      <dgm:t>
        <a:bodyPr/>
        <a:lstStyle/>
        <a:p>
          <a:endParaRPr lang="en-US"/>
        </a:p>
      </dgm:t>
    </dgm:pt>
    <dgm:pt modelId="{691DEF66-581A-4F89-9BC2-782E3832E5BC}" type="sibTrans" cxnId="{A44FCB6A-1D76-4EB2-A206-A60406B59ACE}">
      <dgm:prSet/>
      <dgm:spPr/>
      <dgm:t>
        <a:bodyPr/>
        <a:lstStyle/>
        <a:p>
          <a:endParaRPr lang="en-US"/>
        </a:p>
      </dgm:t>
    </dgm:pt>
    <dgm:pt modelId="{162677FC-6565-45DF-82F2-A7A902C14FF5}">
      <dgm:prSet phldrT="[Text]"/>
      <dgm:spPr/>
      <dgm:t>
        <a:bodyPr/>
        <a:lstStyle/>
        <a:p>
          <a:r>
            <a:rPr lang="en-US" b="1" dirty="0"/>
            <a:t>Particle properties</a:t>
          </a:r>
        </a:p>
      </dgm:t>
    </dgm:pt>
    <dgm:pt modelId="{737F61E0-88A9-4BBF-912A-6DF35C6F099B}" type="parTrans" cxnId="{D0EFF83B-DF86-47E2-83DF-E441F418DCE9}">
      <dgm:prSet/>
      <dgm:spPr/>
      <dgm:t>
        <a:bodyPr/>
        <a:lstStyle/>
        <a:p>
          <a:endParaRPr lang="en-US"/>
        </a:p>
      </dgm:t>
    </dgm:pt>
    <dgm:pt modelId="{AEB3EB99-7437-4E75-89AB-984422E416A7}" type="sibTrans" cxnId="{D0EFF83B-DF86-47E2-83DF-E441F418DCE9}">
      <dgm:prSet/>
      <dgm:spPr/>
      <dgm:t>
        <a:bodyPr/>
        <a:lstStyle/>
        <a:p>
          <a:endParaRPr lang="en-US"/>
        </a:p>
      </dgm:t>
    </dgm:pt>
    <dgm:pt modelId="{CC565ACF-ABA1-452B-9468-BAB4FAB7EEA9}">
      <dgm:prSet phldrT="[Text]" phldr="0" custT="1"/>
      <dgm:spPr/>
      <dgm:t>
        <a:bodyPr/>
        <a:lstStyle/>
        <a:p>
          <a:pPr marL="171450" lvl="1" indent="-171450" algn="l" defTabSz="800100">
            <a:lnSpc>
              <a:spcPct val="90000"/>
            </a:lnSpc>
            <a:spcBef>
              <a:spcPct val="0"/>
            </a:spcBef>
            <a:spcAft>
              <a:spcPct val="15000"/>
            </a:spcAft>
            <a:buChar char="•"/>
          </a:pPr>
          <a:r>
            <a:rPr lang="en-US" sz="1800" b="1" kern="1200" dirty="0">
              <a:solidFill>
                <a:prstClr val="black">
                  <a:hueOff val="0"/>
                  <a:satOff val="0"/>
                  <a:lumOff val="0"/>
                  <a:alphaOff val="0"/>
                </a:prstClr>
              </a:solidFill>
              <a:latin typeface="Calibri" panose="020F0502020204030204"/>
              <a:ea typeface="+mn-ea"/>
              <a:cs typeface="+mn-cs"/>
            </a:rPr>
            <a:t>Inhalation Technique</a:t>
          </a:r>
        </a:p>
      </dgm:t>
    </dgm:pt>
    <dgm:pt modelId="{0C5A14D5-D6E2-487F-89BF-4C739671F063}" type="parTrans" cxnId="{D4260195-1617-40F7-BC7E-93592ECB134D}">
      <dgm:prSet/>
      <dgm:spPr/>
      <dgm:t>
        <a:bodyPr/>
        <a:lstStyle/>
        <a:p>
          <a:endParaRPr lang="en-US"/>
        </a:p>
      </dgm:t>
    </dgm:pt>
    <dgm:pt modelId="{940716A7-906E-4C24-800B-BFCC13C1B58B}" type="sibTrans" cxnId="{D4260195-1617-40F7-BC7E-93592ECB134D}">
      <dgm:prSet/>
      <dgm:spPr/>
      <dgm:t>
        <a:bodyPr/>
        <a:lstStyle/>
        <a:p>
          <a:endParaRPr lang="en-US"/>
        </a:p>
      </dgm:t>
    </dgm:pt>
    <dgm:pt modelId="{FA15F0AC-2D9A-4D76-8375-E109633C22CD}">
      <dgm:prSet phldrT="[Text]"/>
      <dgm:spPr/>
      <dgm:t>
        <a:bodyPr/>
        <a:lstStyle/>
        <a:p>
          <a:endParaRPr lang="en-US" dirty="0"/>
        </a:p>
      </dgm:t>
    </dgm:pt>
    <dgm:pt modelId="{A3C8E2EC-44C1-4DDA-AD2B-9376D6923137}" type="sibTrans" cxnId="{06E49A3F-7DC3-4BFB-AC21-799AC742EF5E}">
      <dgm:prSet/>
      <dgm:spPr/>
      <dgm:t>
        <a:bodyPr/>
        <a:lstStyle/>
        <a:p>
          <a:endParaRPr lang="en-US"/>
        </a:p>
      </dgm:t>
    </dgm:pt>
    <dgm:pt modelId="{EF44828A-347F-43F0-92D6-88969BFB9597}" type="parTrans" cxnId="{06E49A3F-7DC3-4BFB-AC21-799AC742EF5E}">
      <dgm:prSet/>
      <dgm:spPr/>
      <dgm:t>
        <a:bodyPr/>
        <a:lstStyle/>
        <a:p>
          <a:endParaRPr lang="en-US"/>
        </a:p>
      </dgm:t>
    </dgm:pt>
    <dgm:pt modelId="{1FA66CBE-A135-4E3B-8F3E-4213E3EA0C8C}">
      <dgm:prSet/>
      <dgm:spPr/>
      <dgm:t>
        <a:bodyPr/>
        <a:lstStyle/>
        <a:p>
          <a:r>
            <a:rPr lang="en-US" b="1" dirty="0"/>
            <a:t>Physicochemical properties</a:t>
          </a:r>
        </a:p>
      </dgm:t>
    </dgm:pt>
    <dgm:pt modelId="{2AF7CC3F-8E8B-4D71-9F09-EBC2CCAEEF01}" type="parTrans" cxnId="{9F91353F-8598-41FE-A942-CC5F90B47025}">
      <dgm:prSet/>
      <dgm:spPr/>
      <dgm:t>
        <a:bodyPr/>
        <a:lstStyle/>
        <a:p>
          <a:endParaRPr lang="en-US"/>
        </a:p>
      </dgm:t>
    </dgm:pt>
    <dgm:pt modelId="{3771E9C4-0E6C-4DD6-B957-D829663DCD6A}" type="sibTrans" cxnId="{9F91353F-8598-41FE-A942-CC5F90B47025}">
      <dgm:prSet/>
      <dgm:spPr/>
      <dgm:t>
        <a:bodyPr/>
        <a:lstStyle/>
        <a:p>
          <a:endParaRPr lang="en-US"/>
        </a:p>
      </dgm:t>
    </dgm:pt>
    <dgm:pt modelId="{20E05FBD-85F9-4F26-8322-1534CAC661E4}">
      <dgm:prSet/>
      <dgm:spPr/>
      <dgm:t>
        <a:bodyPr/>
        <a:lstStyle/>
        <a:p>
          <a:r>
            <a:rPr lang="en-US" b="1" dirty="0"/>
            <a:t>Lung properties</a:t>
          </a:r>
        </a:p>
      </dgm:t>
    </dgm:pt>
    <dgm:pt modelId="{E41ADE3D-5E36-40F3-92F6-8D5829949D45}" type="parTrans" cxnId="{3BEB54A0-91D7-4590-868B-203A25371FF7}">
      <dgm:prSet/>
      <dgm:spPr/>
      <dgm:t>
        <a:bodyPr/>
        <a:lstStyle/>
        <a:p>
          <a:endParaRPr lang="en-US"/>
        </a:p>
      </dgm:t>
    </dgm:pt>
    <dgm:pt modelId="{7A748054-9C82-49EE-A4C0-6EF95676DBD4}" type="sibTrans" cxnId="{3BEB54A0-91D7-4590-868B-203A25371FF7}">
      <dgm:prSet/>
      <dgm:spPr/>
      <dgm:t>
        <a:bodyPr/>
        <a:lstStyle/>
        <a:p>
          <a:endParaRPr lang="en-US"/>
        </a:p>
      </dgm:t>
    </dgm:pt>
    <dgm:pt modelId="{2237CD7A-A5EF-4FEE-A9DE-1E69DA116D79}">
      <dgm:prSet/>
      <dgm:spPr/>
      <dgm:t>
        <a:bodyPr/>
        <a:lstStyle/>
        <a:p>
          <a:r>
            <a:rPr lang="en-US" b="1" dirty="0"/>
            <a:t>Device</a:t>
          </a:r>
        </a:p>
      </dgm:t>
    </dgm:pt>
    <dgm:pt modelId="{279DF49E-7D7C-422C-8B4B-33F71431AC2A}" type="parTrans" cxnId="{B19F32B3-6943-4FFF-990B-DDEA3ECEE149}">
      <dgm:prSet/>
      <dgm:spPr/>
      <dgm:t>
        <a:bodyPr/>
        <a:lstStyle/>
        <a:p>
          <a:endParaRPr lang="en-US"/>
        </a:p>
      </dgm:t>
    </dgm:pt>
    <dgm:pt modelId="{FEF61CA5-F1EE-4D63-8CC4-AFF6134F43AB}" type="sibTrans" cxnId="{B19F32B3-6943-4FFF-990B-DDEA3ECEE149}">
      <dgm:prSet/>
      <dgm:spPr/>
      <dgm:t>
        <a:bodyPr/>
        <a:lstStyle/>
        <a:p>
          <a:endParaRPr lang="en-US"/>
        </a:p>
      </dgm:t>
    </dgm:pt>
    <dgm:pt modelId="{AF6576FB-7AA5-4FED-8B4F-9D4A88B3EB49}" type="pres">
      <dgm:prSet presAssocID="{CD3F0275-B69B-4200-AF61-359E6FCCC2C2}" presName="composite" presStyleCnt="0">
        <dgm:presLayoutVars>
          <dgm:chMax val="5"/>
          <dgm:dir/>
          <dgm:animLvl val="ctr"/>
          <dgm:resizeHandles val="exact"/>
        </dgm:presLayoutVars>
      </dgm:prSet>
      <dgm:spPr/>
      <dgm:t>
        <a:bodyPr/>
        <a:lstStyle/>
        <a:p>
          <a:endParaRPr lang="en-US"/>
        </a:p>
      </dgm:t>
    </dgm:pt>
    <dgm:pt modelId="{FE142DAC-3222-4B15-8FBA-1C5990D7D8B6}" type="pres">
      <dgm:prSet presAssocID="{CD3F0275-B69B-4200-AF61-359E6FCCC2C2}" presName="cycle" presStyleCnt="0"/>
      <dgm:spPr/>
    </dgm:pt>
    <dgm:pt modelId="{E20F15DF-B696-441E-9AB7-4B6B3E56AA84}" type="pres">
      <dgm:prSet presAssocID="{CD3F0275-B69B-4200-AF61-359E6FCCC2C2}" presName="centerShape" presStyleCnt="0"/>
      <dgm:spPr/>
    </dgm:pt>
    <dgm:pt modelId="{55B2E5F4-E929-4694-AD61-B6A7063C5E48}" type="pres">
      <dgm:prSet presAssocID="{CD3F0275-B69B-4200-AF61-359E6FCCC2C2}" presName="connSite" presStyleLbl="node1" presStyleIdx="0" presStyleCnt="3"/>
      <dgm:spPr/>
    </dgm:pt>
    <dgm:pt modelId="{0C453749-2191-43C5-8349-EFCC28CD2C94}" type="pres">
      <dgm:prSet presAssocID="{CD3F0275-B69B-4200-AF61-359E6FCCC2C2}" presName="visible" presStyleLbl="node1" presStyleIdx="0" presStyleCnt="3"/>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dgm:spPr>
    </dgm:pt>
    <dgm:pt modelId="{763B5603-1083-4AC3-B2C3-46698551F78C}" type="pres">
      <dgm:prSet presAssocID="{A66DB8CC-75F6-449A-AFFC-82D6F87F6FB6}" presName="Name25" presStyleLbl="parChTrans1D1" presStyleIdx="0" presStyleCnt="2"/>
      <dgm:spPr/>
      <dgm:t>
        <a:bodyPr/>
        <a:lstStyle/>
        <a:p>
          <a:endParaRPr lang="en-US"/>
        </a:p>
      </dgm:t>
    </dgm:pt>
    <dgm:pt modelId="{AD706054-E60C-49D0-89FA-9C71AB443269}" type="pres">
      <dgm:prSet presAssocID="{827A0565-2D07-4082-B117-688C626D259E}" presName="node" presStyleCnt="0"/>
      <dgm:spPr/>
    </dgm:pt>
    <dgm:pt modelId="{3C76EB4F-626C-4020-B84B-045DE14B70C7}" type="pres">
      <dgm:prSet presAssocID="{827A0565-2D07-4082-B117-688C626D259E}" presName="parentNode" presStyleLbl="node1" presStyleIdx="1" presStyleCnt="3" custLinFactNeighborX="-10988" custLinFactNeighborY="-50629">
        <dgm:presLayoutVars>
          <dgm:chMax val="1"/>
          <dgm:bulletEnabled val="1"/>
        </dgm:presLayoutVars>
      </dgm:prSet>
      <dgm:spPr/>
      <dgm:t>
        <a:bodyPr/>
        <a:lstStyle/>
        <a:p>
          <a:endParaRPr lang="en-US"/>
        </a:p>
      </dgm:t>
    </dgm:pt>
    <dgm:pt modelId="{8E39DE9E-FA90-487E-AAC1-D0501F36D0E9}" type="pres">
      <dgm:prSet presAssocID="{827A0565-2D07-4082-B117-688C626D259E}" presName="childNode" presStyleLbl="revTx" presStyleIdx="0" presStyleCnt="2">
        <dgm:presLayoutVars>
          <dgm:bulletEnabled val="1"/>
        </dgm:presLayoutVars>
      </dgm:prSet>
      <dgm:spPr/>
      <dgm:t>
        <a:bodyPr/>
        <a:lstStyle/>
        <a:p>
          <a:endParaRPr lang="en-US"/>
        </a:p>
      </dgm:t>
    </dgm:pt>
    <dgm:pt modelId="{86B9F33C-E020-4369-A7C8-6DBF8D275E71}" type="pres">
      <dgm:prSet presAssocID="{84685F89-C9C6-4BE2-90E2-2C21BC62CD78}" presName="Name25" presStyleLbl="parChTrans1D1" presStyleIdx="1" presStyleCnt="2"/>
      <dgm:spPr/>
      <dgm:t>
        <a:bodyPr/>
        <a:lstStyle/>
        <a:p>
          <a:endParaRPr lang="en-US"/>
        </a:p>
      </dgm:t>
    </dgm:pt>
    <dgm:pt modelId="{123C986B-C874-4FEC-B783-BA00A48EC839}" type="pres">
      <dgm:prSet presAssocID="{C3F77060-4BED-4B58-86C2-AFD590ACCBAC}" presName="node" presStyleCnt="0"/>
      <dgm:spPr/>
    </dgm:pt>
    <dgm:pt modelId="{4175F65B-75C9-42A8-8907-B18968E33255}" type="pres">
      <dgm:prSet presAssocID="{C3F77060-4BED-4B58-86C2-AFD590ACCBAC}" presName="parentNode" presStyleLbl="node1" presStyleIdx="2" presStyleCnt="3" custLinFactNeighborX="-5389" custLinFactNeighborY="-41702">
        <dgm:presLayoutVars>
          <dgm:chMax val="1"/>
          <dgm:bulletEnabled val="1"/>
        </dgm:presLayoutVars>
      </dgm:prSet>
      <dgm:spPr/>
      <dgm:t>
        <a:bodyPr/>
        <a:lstStyle/>
        <a:p>
          <a:endParaRPr lang="en-US"/>
        </a:p>
      </dgm:t>
    </dgm:pt>
    <dgm:pt modelId="{EB743B49-ED6A-4542-81FF-FB217AB77F3A}" type="pres">
      <dgm:prSet presAssocID="{C3F77060-4BED-4B58-86C2-AFD590ACCBAC}" presName="childNode" presStyleLbl="revTx" presStyleIdx="1" presStyleCnt="2">
        <dgm:presLayoutVars>
          <dgm:bulletEnabled val="1"/>
        </dgm:presLayoutVars>
      </dgm:prSet>
      <dgm:spPr/>
      <dgm:t>
        <a:bodyPr/>
        <a:lstStyle/>
        <a:p>
          <a:endParaRPr lang="en-US"/>
        </a:p>
      </dgm:t>
    </dgm:pt>
  </dgm:ptLst>
  <dgm:cxnLst>
    <dgm:cxn modelId="{1FC678A9-2341-416F-BC79-CB206EBAB025}" type="presOf" srcId="{2237CD7A-A5EF-4FEE-A9DE-1E69DA116D79}" destId="{EB743B49-ED6A-4542-81FF-FB217AB77F3A}" srcOrd="0" destOrd="4" presId="urn:microsoft.com/office/officeart/2005/8/layout/radial2"/>
    <dgm:cxn modelId="{949B1689-B6C3-4B58-AE29-EA9C16714B78}" type="presOf" srcId="{162677FC-6565-45DF-82F2-A7A902C14FF5}" destId="{EB743B49-ED6A-4542-81FF-FB217AB77F3A}" srcOrd="0" destOrd="1" presId="urn:microsoft.com/office/officeart/2005/8/layout/radial2"/>
    <dgm:cxn modelId="{3A1A445A-D96F-413E-9175-F97C98996EAA}" type="presOf" srcId="{827A0565-2D07-4082-B117-688C626D259E}" destId="{3C76EB4F-626C-4020-B84B-045DE14B70C7}" srcOrd="0" destOrd="0" presId="urn:microsoft.com/office/officeart/2005/8/layout/radial2"/>
    <dgm:cxn modelId="{171B4567-17F6-40EC-9BC1-96900B859088}" srcId="{827A0565-2D07-4082-B117-688C626D259E}" destId="{513261EB-463D-4FC2-AE9F-FA1D4E2295D3}" srcOrd="0" destOrd="0" parTransId="{E4E29E64-1385-4D26-BAF2-999873301D19}" sibTransId="{5D5C286B-6D6D-421D-9687-8A64FD04DEF4}"/>
    <dgm:cxn modelId="{CF699A73-C4F6-4331-8E1C-B905F19F96F9}" srcId="{CD3F0275-B69B-4200-AF61-359E6FCCC2C2}" destId="{C3F77060-4BED-4B58-86C2-AFD590ACCBAC}" srcOrd="1" destOrd="0" parTransId="{84685F89-C9C6-4BE2-90E2-2C21BC62CD78}" sibTransId="{FC321465-BB7A-424E-9075-36DB5088E2CC}"/>
    <dgm:cxn modelId="{D0EFF83B-DF86-47E2-83DF-E441F418DCE9}" srcId="{C3F77060-4BED-4B58-86C2-AFD590ACCBAC}" destId="{162677FC-6565-45DF-82F2-A7A902C14FF5}" srcOrd="1" destOrd="0" parTransId="{737F61E0-88A9-4BBF-912A-6DF35C6F099B}" sibTransId="{AEB3EB99-7437-4E75-89AB-984422E416A7}"/>
    <dgm:cxn modelId="{895F1D17-38B3-4932-8536-38DCFF66A0F9}" srcId="{CD3F0275-B69B-4200-AF61-359E6FCCC2C2}" destId="{827A0565-2D07-4082-B117-688C626D259E}" srcOrd="0" destOrd="0" parTransId="{A66DB8CC-75F6-449A-AFFC-82D6F87F6FB6}" sibTransId="{61F7FE92-7677-462B-8FC0-48048D29472B}"/>
    <dgm:cxn modelId="{B19F32B3-6943-4FFF-990B-DDEA3ECEE149}" srcId="{C3F77060-4BED-4B58-86C2-AFD590ACCBAC}" destId="{2237CD7A-A5EF-4FEE-A9DE-1E69DA116D79}" srcOrd="4" destOrd="0" parTransId="{279DF49E-7D7C-422C-8B4B-33F71431AC2A}" sibTransId="{FEF61CA5-F1EE-4D63-8CC4-AFF6134F43AB}"/>
    <dgm:cxn modelId="{F47E8F73-C2CE-4AD7-A076-AC4F9ED7250F}" type="presOf" srcId="{FA15F0AC-2D9A-4D76-8375-E109633C22CD}" destId="{EB743B49-ED6A-4542-81FF-FB217AB77F3A}" srcOrd="0" destOrd="5" presId="urn:microsoft.com/office/officeart/2005/8/layout/radial2"/>
    <dgm:cxn modelId="{F82CA682-E8C7-4D7C-BBC5-DCEF8B7E3161}" type="presOf" srcId="{84685F89-C9C6-4BE2-90E2-2C21BC62CD78}" destId="{86B9F33C-E020-4369-A7C8-6DBF8D275E71}" srcOrd="0" destOrd="0" presId="urn:microsoft.com/office/officeart/2005/8/layout/radial2"/>
    <dgm:cxn modelId="{3BEB54A0-91D7-4590-868B-203A25371FF7}" srcId="{C3F77060-4BED-4B58-86C2-AFD590ACCBAC}" destId="{20E05FBD-85F9-4F26-8322-1534CAC661E4}" srcOrd="3" destOrd="0" parTransId="{E41ADE3D-5E36-40F3-92F6-8D5829949D45}" sibTransId="{7A748054-9C82-49EE-A4C0-6EF95676DBD4}"/>
    <dgm:cxn modelId="{316ECA56-0CD5-4A64-8479-BB2E43C76F4E}" type="presOf" srcId="{A66DB8CC-75F6-449A-AFFC-82D6F87F6FB6}" destId="{763B5603-1083-4AC3-B2C3-46698551F78C}" srcOrd="0" destOrd="0" presId="urn:microsoft.com/office/officeart/2005/8/layout/radial2"/>
    <dgm:cxn modelId="{A44FCB6A-1D76-4EB2-A206-A60406B59ACE}" srcId="{C3F77060-4BED-4B58-86C2-AFD590ACCBAC}" destId="{20DB1FD3-1528-404B-8CDB-6F2292A43580}" srcOrd="0" destOrd="0" parTransId="{7C0CA6E8-7237-45DD-997C-DA808482C924}" sibTransId="{691DEF66-581A-4F89-9BC2-782E3832E5BC}"/>
    <dgm:cxn modelId="{797682BD-A4DC-43B5-8913-ECD3EC0C2D4D}" type="presOf" srcId="{1FA66CBE-A135-4E3B-8F3E-4213E3EA0C8C}" destId="{EB743B49-ED6A-4542-81FF-FB217AB77F3A}" srcOrd="0" destOrd="2" presId="urn:microsoft.com/office/officeart/2005/8/layout/radial2"/>
    <dgm:cxn modelId="{657E367D-BAE4-4CC2-A08C-7A0003CE43C7}" type="presOf" srcId="{513261EB-463D-4FC2-AE9F-FA1D4E2295D3}" destId="{8E39DE9E-FA90-487E-AAC1-D0501F36D0E9}" srcOrd="0" destOrd="0" presId="urn:microsoft.com/office/officeart/2005/8/layout/radial2"/>
    <dgm:cxn modelId="{083C7D3F-5711-44AF-94FC-2A00E53ECA8F}" type="presOf" srcId="{20E05FBD-85F9-4F26-8322-1534CAC661E4}" destId="{EB743B49-ED6A-4542-81FF-FB217AB77F3A}" srcOrd="0" destOrd="3" presId="urn:microsoft.com/office/officeart/2005/8/layout/radial2"/>
    <dgm:cxn modelId="{BF38A2C9-7900-4633-9DDB-E6BFA64B671D}" type="presOf" srcId="{CD3F0275-B69B-4200-AF61-359E6FCCC2C2}" destId="{AF6576FB-7AA5-4FED-8B4F-9D4A88B3EB49}" srcOrd="0" destOrd="0" presId="urn:microsoft.com/office/officeart/2005/8/layout/radial2"/>
    <dgm:cxn modelId="{D4260195-1617-40F7-BC7E-93592ECB134D}" srcId="{827A0565-2D07-4082-B117-688C626D259E}" destId="{CC565ACF-ABA1-452B-9468-BAB4FAB7EEA9}" srcOrd="1" destOrd="0" parTransId="{0C5A14D5-D6E2-487F-89BF-4C739671F063}" sibTransId="{940716A7-906E-4C24-800B-BFCC13C1B58B}"/>
    <dgm:cxn modelId="{7F7ABF53-8900-4AB1-960D-80F7850B052A}" type="presOf" srcId="{CC565ACF-ABA1-452B-9468-BAB4FAB7EEA9}" destId="{8E39DE9E-FA90-487E-AAC1-D0501F36D0E9}" srcOrd="0" destOrd="1" presId="urn:microsoft.com/office/officeart/2005/8/layout/radial2"/>
    <dgm:cxn modelId="{9F91353F-8598-41FE-A942-CC5F90B47025}" srcId="{C3F77060-4BED-4B58-86C2-AFD590ACCBAC}" destId="{1FA66CBE-A135-4E3B-8F3E-4213E3EA0C8C}" srcOrd="2" destOrd="0" parTransId="{2AF7CC3F-8E8B-4D71-9F09-EBC2CCAEEF01}" sibTransId="{3771E9C4-0E6C-4DD6-B957-D829663DCD6A}"/>
    <dgm:cxn modelId="{D0671925-9859-450E-A411-5DF18C82AB32}" type="presOf" srcId="{20DB1FD3-1528-404B-8CDB-6F2292A43580}" destId="{EB743B49-ED6A-4542-81FF-FB217AB77F3A}" srcOrd="0" destOrd="0" presId="urn:microsoft.com/office/officeart/2005/8/layout/radial2"/>
    <dgm:cxn modelId="{06E49A3F-7DC3-4BFB-AC21-799AC742EF5E}" srcId="{C3F77060-4BED-4B58-86C2-AFD590ACCBAC}" destId="{FA15F0AC-2D9A-4D76-8375-E109633C22CD}" srcOrd="5" destOrd="0" parTransId="{EF44828A-347F-43F0-92D6-88969BFB9597}" sibTransId="{A3C8E2EC-44C1-4DDA-AD2B-9376D6923137}"/>
    <dgm:cxn modelId="{E1B96186-336A-4AED-8FBD-312D9BC549FF}" type="presOf" srcId="{C3F77060-4BED-4B58-86C2-AFD590ACCBAC}" destId="{4175F65B-75C9-42A8-8907-B18968E33255}" srcOrd="0" destOrd="0" presId="urn:microsoft.com/office/officeart/2005/8/layout/radial2"/>
    <dgm:cxn modelId="{207DBE0B-7FAD-4772-AA1E-BC11F5A2EA6A}" type="presParOf" srcId="{AF6576FB-7AA5-4FED-8B4F-9D4A88B3EB49}" destId="{FE142DAC-3222-4B15-8FBA-1C5990D7D8B6}" srcOrd="0" destOrd="0" presId="urn:microsoft.com/office/officeart/2005/8/layout/radial2"/>
    <dgm:cxn modelId="{4DFF1B05-1741-4D50-80EF-DF5C77566210}" type="presParOf" srcId="{FE142DAC-3222-4B15-8FBA-1C5990D7D8B6}" destId="{E20F15DF-B696-441E-9AB7-4B6B3E56AA84}" srcOrd="0" destOrd="0" presId="urn:microsoft.com/office/officeart/2005/8/layout/radial2"/>
    <dgm:cxn modelId="{0575492F-C923-4020-B8F9-CF9C6C2DD075}" type="presParOf" srcId="{E20F15DF-B696-441E-9AB7-4B6B3E56AA84}" destId="{55B2E5F4-E929-4694-AD61-B6A7063C5E48}" srcOrd="0" destOrd="0" presId="urn:microsoft.com/office/officeart/2005/8/layout/radial2"/>
    <dgm:cxn modelId="{B35104B9-71D7-4386-9131-DDA16DD0885C}" type="presParOf" srcId="{E20F15DF-B696-441E-9AB7-4B6B3E56AA84}" destId="{0C453749-2191-43C5-8349-EFCC28CD2C94}" srcOrd="1" destOrd="0" presId="urn:microsoft.com/office/officeart/2005/8/layout/radial2"/>
    <dgm:cxn modelId="{583F416B-61A3-4934-A6FD-2F9DAF780B4E}" type="presParOf" srcId="{FE142DAC-3222-4B15-8FBA-1C5990D7D8B6}" destId="{763B5603-1083-4AC3-B2C3-46698551F78C}" srcOrd="1" destOrd="0" presId="urn:microsoft.com/office/officeart/2005/8/layout/radial2"/>
    <dgm:cxn modelId="{0F25E682-9810-4F39-A778-E1E49F28E5AF}" type="presParOf" srcId="{FE142DAC-3222-4B15-8FBA-1C5990D7D8B6}" destId="{AD706054-E60C-49D0-89FA-9C71AB443269}" srcOrd="2" destOrd="0" presId="urn:microsoft.com/office/officeart/2005/8/layout/radial2"/>
    <dgm:cxn modelId="{E94F4997-CD99-41B3-8B30-2D02CD7DB4E6}" type="presParOf" srcId="{AD706054-E60C-49D0-89FA-9C71AB443269}" destId="{3C76EB4F-626C-4020-B84B-045DE14B70C7}" srcOrd="0" destOrd="0" presId="urn:microsoft.com/office/officeart/2005/8/layout/radial2"/>
    <dgm:cxn modelId="{2EB94E65-D211-4EDB-8DEF-D8D1F6C05373}" type="presParOf" srcId="{AD706054-E60C-49D0-89FA-9C71AB443269}" destId="{8E39DE9E-FA90-487E-AAC1-D0501F36D0E9}" srcOrd="1" destOrd="0" presId="urn:microsoft.com/office/officeart/2005/8/layout/radial2"/>
    <dgm:cxn modelId="{A06C0835-14C8-414A-9D02-526387CA8F58}" type="presParOf" srcId="{FE142DAC-3222-4B15-8FBA-1C5990D7D8B6}" destId="{86B9F33C-E020-4369-A7C8-6DBF8D275E71}" srcOrd="3" destOrd="0" presId="urn:microsoft.com/office/officeart/2005/8/layout/radial2"/>
    <dgm:cxn modelId="{B0BE2995-3BFF-4F1F-B3FF-8B213B0D497A}" type="presParOf" srcId="{FE142DAC-3222-4B15-8FBA-1C5990D7D8B6}" destId="{123C986B-C874-4FEC-B783-BA00A48EC839}" srcOrd="4" destOrd="0" presId="urn:microsoft.com/office/officeart/2005/8/layout/radial2"/>
    <dgm:cxn modelId="{C426C258-2028-4783-A02C-5A4F737B3697}" type="presParOf" srcId="{123C986B-C874-4FEC-B783-BA00A48EC839}" destId="{4175F65B-75C9-42A8-8907-B18968E33255}" srcOrd="0" destOrd="0" presId="urn:microsoft.com/office/officeart/2005/8/layout/radial2"/>
    <dgm:cxn modelId="{5D5E163D-D98E-4A2A-9B9E-227CC0BC7C22}" type="presParOf" srcId="{123C986B-C874-4FEC-B783-BA00A48EC839}" destId="{EB743B49-ED6A-4542-81FF-FB217AB77F3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B9F33C-E020-4369-A7C8-6DBF8D275E71}">
      <dsp:nvSpPr>
        <dsp:cNvPr id="0" name=""/>
        <dsp:cNvSpPr/>
      </dsp:nvSpPr>
      <dsp:spPr>
        <a:xfrm rot="962374">
          <a:off x="3932375" y="2854445"/>
          <a:ext cx="636487" cy="52294"/>
        </a:xfrm>
        <a:custGeom>
          <a:avLst/>
          <a:gdLst/>
          <a:ahLst/>
          <a:cxnLst/>
          <a:rect l="0" t="0" r="0" b="0"/>
          <a:pathLst>
            <a:path>
              <a:moveTo>
                <a:pt x="0" y="26147"/>
              </a:moveTo>
              <a:lnTo>
                <a:pt x="636487" y="2614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3B5603-1083-4AC3-B2C3-46698551F78C}">
      <dsp:nvSpPr>
        <dsp:cNvPr id="0" name=""/>
        <dsp:cNvSpPr/>
      </dsp:nvSpPr>
      <dsp:spPr>
        <a:xfrm rot="19710224">
          <a:off x="3892210" y="1592267"/>
          <a:ext cx="713448" cy="52294"/>
        </a:xfrm>
        <a:custGeom>
          <a:avLst/>
          <a:gdLst/>
          <a:ahLst/>
          <a:cxnLst/>
          <a:rect l="0" t="0" r="0" b="0"/>
          <a:pathLst>
            <a:path>
              <a:moveTo>
                <a:pt x="0" y="26147"/>
              </a:moveTo>
              <a:lnTo>
                <a:pt x="713448" y="2614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453749-2191-43C5-8349-EFCC28CD2C94}">
      <dsp:nvSpPr>
        <dsp:cNvPr id="0" name=""/>
        <dsp:cNvSpPr/>
      </dsp:nvSpPr>
      <dsp:spPr>
        <a:xfrm>
          <a:off x="1279663" y="909462"/>
          <a:ext cx="3135413" cy="3135413"/>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10000" b="-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76EB4F-626C-4020-B84B-045DE14B70C7}">
      <dsp:nvSpPr>
        <dsp:cNvPr id="0" name=""/>
        <dsp:cNvSpPr/>
      </dsp:nvSpPr>
      <dsp:spPr>
        <a:xfrm>
          <a:off x="4414526" y="0"/>
          <a:ext cx="1881248" cy="1881248"/>
        </a:xfrm>
        <a:prstGeom prst="ellipse">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a:t>Patients Factors</a:t>
          </a:r>
        </a:p>
      </dsp:txBody>
      <dsp:txXfrm>
        <a:off x="4690028" y="275502"/>
        <a:ext cx="1330244" cy="1330244"/>
      </dsp:txXfrm>
    </dsp:sp>
    <dsp:sp modelId="{8E39DE9E-FA90-487E-AAC1-D0501F36D0E9}">
      <dsp:nvSpPr>
        <dsp:cNvPr id="0" name=""/>
        <dsp:cNvSpPr/>
      </dsp:nvSpPr>
      <dsp:spPr>
        <a:xfrm>
          <a:off x="6483898" y="0"/>
          <a:ext cx="2821872" cy="188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solidFill>
                <a:prstClr val="black">
                  <a:hueOff val="0"/>
                  <a:satOff val="0"/>
                  <a:lumOff val="0"/>
                  <a:alphaOff val="0"/>
                </a:prstClr>
              </a:solidFill>
              <a:latin typeface="Calibri" panose="020F0502020204030204"/>
              <a:ea typeface="+mn-ea"/>
              <a:cs typeface="+mn-cs"/>
            </a:rPr>
            <a:t>Disease status</a:t>
          </a:r>
        </a:p>
        <a:p>
          <a:pPr marL="171450" lvl="1" indent="-171450" algn="l" defTabSz="800100">
            <a:lnSpc>
              <a:spcPct val="90000"/>
            </a:lnSpc>
            <a:spcBef>
              <a:spcPct val="0"/>
            </a:spcBef>
            <a:spcAft>
              <a:spcPct val="15000"/>
            </a:spcAft>
            <a:buChar char="••"/>
          </a:pPr>
          <a:r>
            <a:rPr lang="en-US" sz="1800" b="1" kern="1200" dirty="0">
              <a:solidFill>
                <a:prstClr val="black">
                  <a:hueOff val="0"/>
                  <a:satOff val="0"/>
                  <a:lumOff val="0"/>
                  <a:alphaOff val="0"/>
                </a:prstClr>
              </a:solidFill>
              <a:latin typeface="Calibri" panose="020F0502020204030204"/>
              <a:ea typeface="+mn-ea"/>
              <a:cs typeface="+mn-cs"/>
            </a:rPr>
            <a:t>Inhalation Technique</a:t>
          </a:r>
        </a:p>
      </dsp:txBody>
      <dsp:txXfrm>
        <a:off x="6483898" y="0"/>
        <a:ext cx="2821872" cy="1881248"/>
      </dsp:txXfrm>
    </dsp:sp>
    <dsp:sp modelId="{4175F65B-75C9-42A8-8907-B18968E33255}">
      <dsp:nvSpPr>
        <dsp:cNvPr id="0" name=""/>
        <dsp:cNvSpPr/>
      </dsp:nvSpPr>
      <dsp:spPr>
        <a:xfrm>
          <a:off x="4519857" y="2287795"/>
          <a:ext cx="1881248" cy="1881248"/>
        </a:xfrm>
        <a:prstGeom prst="ellipse">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en-US" sz="3100" kern="1200" dirty="0"/>
            <a:t>Inhaler Factors </a:t>
          </a:r>
        </a:p>
      </dsp:txBody>
      <dsp:txXfrm>
        <a:off x="4795359" y="2563297"/>
        <a:ext cx="1330244" cy="1330244"/>
      </dsp:txXfrm>
    </dsp:sp>
    <dsp:sp modelId="{EB743B49-ED6A-4542-81FF-FB217AB77F3A}">
      <dsp:nvSpPr>
        <dsp:cNvPr id="0" name=""/>
        <dsp:cNvSpPr/>
      </dsp:nvSpPr>
      <dsp:spPr>
        <a:xfrm>
          <a:off x="6589230" y="2287795"/>
          <a:ext cx="2821872" cy="188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en-US" sz="1800" b="1" kern="1200" dirty="0"/>
            <a:t>Aerosol properties</a:t>
          </a:r>
        </a:p>
        <a:p>
          <a:pPr marL="171450" lvl="1" indent="-171450" algn="l" defTabSz="800100">
            <a:lnSpc>
              <a:spcPct val="90000"/>
            </a:lnSpc>
            <a:spcBef>
              <a:spcPct val="0"/>
            </a:spcBef>
            <a:spcAft>
              <a:spcPct val="15000"/>
            </a:spcAft>
            <a:buChar char="••"/>
          </a:pPr>
          <a:r>
            <a:rPr lang="en-US" sz="1800" b="1" kern="1200" dirty="0"/>
            <a:t>Particle properties</a:t>
          </a:r>
        </a:p>
        <a:p>
          <a:pPr marL="171450" lvl="1" indent="-171450" algn="l" defTabSz="800100">
            <a:lnSpc>
              <a:spcPct val="90000"/>
            </a:lnSpc>
            <a:spcBef>
              <a:spcPct val="0"/>
            </a:spcBef>
            <a:spcAft>
              <a:spcPct val="15000"/>
            </a:spcAft>
            <a:buChar char="••"/>
          </a:pPr>
          <a:r>
            <a:rPr lang="en-US" sz="1800" b="1" kern="1200" dirty="0"/>
            <a:t>Physicochemical properties</a:t>
          </a:r>
        </a:p>
        <a:p>
          <a:pPr marL="171450" lvl="1" indent="-171450" algn="l" defTabSz="800100">
            <a:lnSpc>
              <a:spcPct val="90000"/>
            </a:lnSpc>
            <a:spcBef>
              <a:spcPct val="0"/>
            </a:spcBef>
            <a:spcAft>
              <a:spcPct val="15000"/>
            </a:spcAft>
            <a:buChar char="••"/>
          </a:pPr>
          <a:r>
            <a:rPr lang="en-US" sz="1800" b="1" kern="1200" dirty="0"/>
            <a:t>Lung properties</a:t>
          </a:r>
        </a:p>
        <a:p>
          <a:pPr marL="171450" lvl="1" indent="-171450" algn="l" defTabSz="800100">
            <a:lnSpc>
              <a:spcPct val="90000"/>
            </a:lnSpc>
            <a:spcBef>
              <a:spcPct val="0"/>
            </a:spcBef>
            <a:spcAft>
              <a:spcPct val="15000"/>
            </a:spcAft>
            <a:buChar char="••"/>
          </a:pPr>
          <a:r>
            <a:rPr lang="en-US" sz="1800" b="1" kern="1200" dirty="0"/>
            <a:t>Device</a:t>
          </a:r>
        </a:p>
        <a:p>
          <a:pPr marL="171450" lvl="1" indent="-171450" algn="l" defTabSz="800100">
            <a:lnSpc>
              <a:spcPct val="90000"/>
            </a:lnSpc>
            <a:spcBef>
              <a:spcPct val="0"/>
            </a:spcBef>
            <a:spcAft>
              <a:spcPct val="15000"/>
            </a:spcAft>
            <a:buChar char="••"/>
          </a:pPr>
          <a:endParaRPr lang="en-US" sz="1800" kern="1200" dirty="0"/>
        </a:p>
      </dsp:txBody>
      <dsp:txXfrm>
        <a:off x="6589230" y="2287795"/>
        <a:ext cx="2821872" cy="1881248"/>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0.26383</cdr:x>
      <cdr:y>0.11036</cdr:y>
    </cdr:from>
    <cdr:to>
      <cdr:x>0.83694</cdr:x>
      <cdr:y>0.15891</cdr:y>
    </cdr:to>
    <cdr:sp macro="" textlink="">
      <cdr:nvSpPr>
        <cdr:cNvPr id="2" name="Левая круглая скобка 1"/>
        <cdr:cNvSpPr/>
      </cdr:nvSpPr>
      <cdr:spPr bwMode="auto">
        <a:xfrm xmlns:a="http://schemas.openxmlformats.org/drawingml/2006/main" rot="5400000">
          <a:off x="3196337" y="-1247267"/>
          <a:ext cx="165905" cy="3414712"/>
        </a:xfrm>
        <a:prstGeom xmlns:a="http://schemas.openxmlformats.org/drawingml/2006/main" prst="leftBracket">
          <a:avLst/>
        </a:prstGeom>
        <a:noFill xmlns:a="http://schemas.openxmlformats.org/drawingml/2006/main"/>
        <a:ln xmlns:a="http://schemas.openxmlformats.org/drawingml/2006/main" w="12700" cap="flat" cmpd="sng" algn="ctr">
          <a:solidFill>
            <a:schemeClr val="tx1">
              <a:lumMod val="60000"/>
              <a:lumOff val="40000"/>
            </a:schemeClr>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cdr:spPr>
      <cdr:txBody>
        <a:bodyPr xmlns:a="http://schemas.openxmlformats.org/drawingml/2006/main" vert="horz" wrap="none" lIns="0" tIns="0" rIns="0" bIns="0" numCol="1" rtlCol="0" anchor="ctr" anchorCtr="0" compatLnSpc="1">
          <a:prstTxWarp prst="textNoShape">
            <a:avLst/>
          </a:prstTxWarp>
        </a:bodyPr>
        <a:lstStyle xmlns:a="http://schemas.openxmlformats.org/drawingml/2006/main">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xmlns:a="http://schemas.openxmlformats.org/drawingml/2006/main">
          <a:pPr marL="0" marR="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charset="0"/>
            <a:cs typeface="Arial" charset="0"/>
          </a:endParaRPr>
        </a:p>
      </cdr:txBody>
    </cdr:sp>
  </cdr:relSizeAnchor>
  <cdr:relSizeAnchor xmlns:cdr="http://schemas.openxmlformats.org/drawingml/2006/chartDrawing">
    <cdr:from>
      <cdr:x>0.54561</cdr:x>
      <cdr:y>0.11098</cdr:y>
    </cdr:from>
    <cdr:to>
      <cdr:x>0.54561</cdr:x>
      <cdr:y>0.15368</cdr:y>
    </cdr:to>
    <cdr:cxnSp macro="">
      <cdr:nvCxnSpPr>
        <cdr:cNvPr id="3" name="Прямая соединительная линия 14">
          <a:extLst xmlns:a="http://schemas.openxmlformats.org/drawingml/2006/main">
            <a:ext uri="{FF2B5EF4-FFF2-40B4-BE49-F238E27FC236}">
              <a16:creationId xmlns:a16="http://schemas.microsoft.com/office/drawing/2014/main" id="{42CBBB7F-41AA-4245-A418-F8E2A7481EB8}"/>
            </a:ext>
          </a:extLst>
        </cdr:cNvPr>
        <cdr:cNvCxnSpPr/>
      </cdr:nvCxnSpPr>
      <cdr:spPr bwMode="auto">
        <a:xfrm xmlns:a="http://schemas.openxmlformats.org/drawingml/2006/main">
          <a:off x="3250864" y="379244"/>
          <a:ext cx="0" cy="145903"/>
        </a:xfrm>
        <a:prstGeom xmlns:a="http://schemas.openxmlformats.org/drawingml/2006/main" prst="line">
          <a:avLst/>
        </a:prstGeom>
        <a:noFill xmlns:a="http://schemas.openxmlformats.org/drawingml/2006/main"/>
        <a:ln xmlns:a="http://schemas.openxmlformats.org/drawingml/2006/main" w="12700" cap="flat" cmpd="sng" algn="ctr">
          <a:solidFill>
            <a:schemeClr val="tx1">
              <a:lumMod val="60000"/>
              <a:lumOff val="40000"/>
            </a:schemeClr>
          </a:solidFill>
          <a:prstDash val="solid"/>
          <a:round/>
          <a:headEnd type="none" w="med" len="med"/>
          <a:tailEnd type="none" w="med" len="med"/>
        </a:ln>
        <a:effectLst xmlns:a="http://schemas.openxmlformats.org/drawingml/2006/main"/>
        <a:extLst xmlns:a="http://schemas.openxmlformats.org/drawingml/2006/main">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cdr:spPr>
    </cdr:cxnSp>
  </cdr:relSizeAnchor>
</c:userShapes>
</file>

<file path=ppt/drawings/drawing2.xml><?xml version="1.0" encoding="utf-8"?>
<c:userShapes xmlns:c="http://schemas.openxmlformats.org/drawingml/2006/chart">
  <cdr:relSizeAnchor xmlns:cdr="http://schemas.openxmlformats.org/drawingml/2006/chartDrawing">
    <cdr:from>
      <cdr:x>0.69447</cdr:x>
      <cdr:y>0.5459</cdr:y>
    </cdr:from>
    <cdr:to>
      <cdr:x>0.95084</cdr:x>
      <cdr:y>0.77931</cdr:y>
    </cdr:to>
    <cdr:sp macro="" textlink="">
      <cdr:nvSpPr>
        <cdr:cNvPr id="3" name="CasellaDiTesto 2"/>
        <cdr:cNvSpPr txBox="1"/>
      </cdr:nvSpPr>
      <cdr:spPr>
        <a:xfrm xmlns:a="http://schemas.openxmlformats.org/drawingml/2006/main">
          <a:off x="2744602" y="2268156"/>
          <a:ext cx="1013196" cy="9697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it-IT" sz="1000" dirty="0">
              <a:solidFill>
                <a:schemeClr val="tx1"/>
              </a:solidFill>
            </a:rPr>
            <a:t>Extrafine BDP/F </a:t>
          </a:r>
          <a:r>
            <a:rPr lang="it-IT" sz="1000" dirty="0" err="1">
              <a:solidFill>
                <a:schemeClr val="tx1"/>
              </a:solidFill>
            </a:rPr>
            <a:t>maintenance</a:t>
          </a:r>
          <a:r>
            <a:rPr lang="it-IT" sz="1000" dirty="0">
              <a:solidFill>
                <a:schemeClr val="tx1"/>
              </a:solidFill>
            </a:rPr>
            <a:t> and </a:t>
          </a:r>
          <a:r>
            <a:rPr lang="it-IT" sz="1000" dirty="0" err="1">
              <a:solidFill>
                <a:schemeClr val="tx1"/>
              </a:solidFill>
            </a:rPr>
            <a:t>reliever</a:t>
          </a:r>
          <a:r>
            <a:rPr lang="it-IT" sz="1000" dirty="0">
              <a:solidFill>
                <a:schemeClr val="tx1"/>
              </a:solidFill>
            </a:rPr>
            <a:t> (MART)</a:t>
          </a:r>
        </a:p>
      </cdr:txBody>
    </cdr:sp>
  </cdr:relSizeAnchor>
  <cdr:relSizeAnchor xmlns:cdr="http://schemas.openxmlformats.org/drawingml/2006/chartDrawing">
    <cdr:from>
      <cdr:x>0.61645</cdr:x>
      <cdr:y>0.11012</cdr:y>
    </cdr:from>
    <cdr:to>
      <cdr:x>0.89163</cdr:x>
      <cdr:y>0.25385</cdr:y>
    </cdr:to>
    <cdr:sp macro="" textlink="">
      <cdr:nvSpPr>
        <cdr:cNvPr id="6" name="CasellaDiTesto 1"/>
        <cdr:cNvSpPr txBox="1"/>
      </cdr:nvSpPr>
      <cdr:spPr>
        <a:xfrm xmlns:a="http://schemas.openxmlformats.org/drawingml/2006/main">
          <a:off x="1827196" y="343153"/>
          <a:ext cx="815651" cy="44788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it-IT" sz="1100" dirty="0">
              <a:solidFill>
                <a:schemeClr val="tx1"/>
              </a:solidFill>
            </a:rPr>
            <a:t>Extrafine BDP/F </a:t>
          </a:r>
          <a:r>
            <a:rPr lang="it-IT" sz="1100" dirty="0" err="1">
              <a:solidFill>
                <a:schemeClr val="tx1"/>
              </a:solidFill>
            </a:rPr>
            <a:t>maintenance</a:t>
          </a:r>
          <a:r>
            <a:rPr lang="it-IT" sz="1100" dirty="0">
              <a:solidFill>
                <a:schemeClr val="tx1"/>
              </a:solidFill>
            </a:rPr>
            <a:t> + </a:t>
          </a:r>
          <a:r>
            <a:rPr lang="it-IT" sz="1100" dirty="0" err="1">
              <a:solidFill>
                <a:schemeClr val="tx1"/>
              </a:solidFill>
            </a:rPr>
            <a:t>salbutamol</a:t>
          </a:r>
          <a:r>
            <a:rPr lang="it-IT" sz="1100" dirty="0">
              <a:solidFill>
                <a:schemeClr val="tx1"/>
              </a:solidFill>
            </a:rPr>
            <a:t> </a:t>
          </a:r>
          <a:r>
            <a:rPr lang="it-IT" sz="1100" dirty="0" err="1">
              <a:solidFill>
                <a:schemeClr val="tx1"/>
              </a:solidFill>
            </a:rPr>
            <a:t>as</a:t>
          </a:r>
          <a:r>
            <a:rPr lang="it-IT" sz="1100" dirty="0">
              <a:solidFill>
                <a:schemeClr val="tx1"/>
              </a:solidFill>
            </a:rPr>
            <a:t> </a:t>
          </a:r>
          <a:r>
            <a:rPr lang="it-IT" sz="1100" dirty="0" err="1">
              <a:solidFill>
                <a:schemeClr val="tx1"/>
              </a:solidFill>
            </a:rPr>
            <a:t>reliever</a:t>
          </a:r>
          <a:endParaRPr lang="it-IT" sz="1100" dirty="0">
            <a:solidFill>
              <a:schemeClr val="tx1"/>
            </a:solidFill>
          </a:endParaRPr>
        </a:p>
      </cdr:txBody>
    </cdr:sp>
  </cdr:relSizeAnchor>
  <cdr:relSizeAnchor xmlns:cdr="http://schemas.openxmlformats.org/drawingml/2006/chartDrawing">
    <cdr:from>
      <cdr:x>0.86483</cdr:x>
      <cdr:y>0.96253</cdr:y>
    </cdr:from>
    <cdr:to>
      <cdr:x>0.86483</cdr:x>
      <cdr:y>1</cdr:y>
    </cdr:to>
    <cdr:cxnSp macro="">
      <cdr:nvCxnSpPr>
        <cdr:cNvPr id="12" name="Connettore 1 11">
          <a:extLst xmlns:a="http://schemas.openxmlformats.org/drawingml/2006/main">
            <a:ext uri="{FF2B5EF4-FFF2-40B4-BE49-F238E27FC236}">
              <a16:creationId xmlns:a16="http://schemas.microsoft.com/office/drawing/2014/main" id="{DB1BFEFE-64EA-7A4D-849E-2099BBD100B7}"/>
            </a:ext>
          </a:extLst>
        </cdr:cNvPr>
        <cdr:cNvCxnSpPr/>
      </cdr:nvCxnSpPr>
      <cdr:spPr bwMode="auto">
        <a:xfrm xmlns:a="http://schemas.openxmlformats.org/drawingml/2006/main">
          <a:off x="7624827" y="3607181"/>
          <a:ext cx="0" cy="109513"/>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xmlns="">
              <a:effectLst>
                <a:outerShdw dist="35921" dir="2700000" algn="ctr" rotWithShape="0">
                  <a:schemeClr val="bg2"/>
                </a:outerShdw>
              </a:effectLst>
            </a14:hiddenEffects>
          </a:ext>
        </a:extLst>
      </cdr:spPr>
    </cdr:cxnSp>
  </cdr:relSizeAnchor>
  <cdr:relSizeAnchor xmlns:cdr="http://schemas.openxmlformats.org/drawingml/2006/chartDrawing">
    <cdr:from>
      <cdr:x>0.77519</cdr:x>
      <cdr:y>0.8671</cdr:y>
    </cdr:from>
    <cdr:to>
      <cdr:x>0.77519</cdr:x>
      <cdr:y>0.88623</cdr:y>
    </cdr:to>
    <cdr:cxnSp macro="">
      <cdr:nvCxnSpPr>
        <cdr:cNvPr id="5" name="Connettore 1 4">
          <a:extLst xmlns:a="http://schemas.openxmlformats.org/drawingml/2006/main">
            <a:ext uri="{FF2B5EF4-FFF2-40B4-BE49-F238E27FC236}">
              <a16:creationId xmlns:a16="http://schemas.microsoft.com/office/drawing/2014/main" id="{BFD88C0B-B8FE-CA43-BEE7-E23875DFE5CD}"/>
            </a:ext>
          </a:extLst>
        </cdr:cNvPr>
        <cdr:cNvCxnSpPr/>
      </cdr:nvCxnSpPr>
      <cdr:spPr bwMode="auto">
        <a:xfrm xmlns:a="http://schemas.openxmlformats.org/drawingml/2006/main">
          <a:off x="6832252" y="3249701"/>
          <a:ext cx="0" cy="72008"/>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xmlns="">
              <a:effectLst>
                <a:outerShdw dist="35921" dir="2700000" algn="ctr" rotWithShape="0">
                  <a:schemeClr val="bg2"/>
                </a:outerShdw>
              </a:effectLst>
            </a14:hiddenEffects>
          </a:ext>
        </a:extLst>
      </cdr:spPr>
    </cdr:cxnSp>
  </cdr:relSizeAnchor>
  <cdr:relSizeAnchor xmlns:cdr="http://schemas.openxmlformats.org/drawingml/2006/chartDrawing">
    <cdr:from>
      <cdr:x>0.78743</cdr:x>
      <cdr:y>0.86516</cdr:y>
    </cdr:from>
    <cdr:to>
      <cdr:x>0.78743</cdr:x>
      <cdr:y>0.90366</cdr:y>
    </cdr:to>
    <cdr:cxnSp macro="">
      <cdr:nvCxnSpPr>
        <cdr:cNvPr id="8" name="Connettore 1 7">
          <a:extLst xmlns:a="http://schemas.openxmlformats.org/drawingml/2006/main">
            <a:ext uri="{FF2B5EF4-FFF2-40B4-BE49-F238E27FC236}">
              <a16:creationId xmlns:a16="http://schemas.microsoft.com/office/drawing/2014/main" id="{BFAFFDD3-3E50-9345-8B33-39989DA13A67}"/>
            </a:ext>
          </a:extLst>
        </cdr:cNvPr>
        <cdr:cNvCxnSpPr/>
      </cdr:nvCxnSpPr>
      <cdr:spPr bwMode="auto">
        <a:xfrm xmlns:a="http://schemas.openxmlformats.org/drawingml/2006/main">
          <a:off x="6984776" y="3242493"/>
          <a:ext cx="0" cy="144022"/>
        </a:xfrm>
        <a:prstGeom xmlns:a="http://schemas.openxmlformats.org/drawingml/2006/main" prst="line">
          <a:avLst/>
        </a:prstGeom>
        <a:solidFill xmlns:a="http://schemas.openxmlformats.org/drawingml/2006/main">
          <a:schemeClr val="accent1"/>
        </a:solidFill>
        <a:ln xmlns:a="http://schemas.openxmlformats.org/drawingml/2006/main" w="9525" cap="flat" cmpd="sng" algn="ctr">
          <a:solidFill>
            <a:schemeClr val="tx1"/>
          </a:solidFill>
          <a:prstDash val="solid"/>
          <a:round/>
          <a:headEnd type="none" w="med" len="med"/>
          <a:tailEnd type="none" w="med" len="med"/>
        </a:ln>
        <a:effectLst xmlns:a="http://schemas.openxmlformats.org/drawingml/2006/main"/>
        <a:extLst xmlns:a="http://schemas.openxmlformats.org/drawingml/2006/main">
          <a:ext uri="{AF507438-7753-43e0-B8FC-AC1667EBCBE1}">
            <a14:hiddenEffects xmlns:a14="http://schemas.microsoft.com/office/drawing/2010/main" xmlns="">
              <a:effectLst>
                <a:outerShdw dist="35921" dir="2700000" algn="ctr" rotWithShape="0">
                  <a:schemeClr val="bg2"/>
                </a:outerShdw>
              </a:effectLst>
            </a14:hiddenEffects>
          </a:ext>
        </a:extLst>
      </cdr:spPr>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DF7055-5615-4305-8721-0A5EE6D9BF45}" type="datetimeFigureOut">
              <a:rPr lang="en-US" smtClean="0"/>
              <a:t>11/11/2021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2ABB8-6B7F-4038-8CC5-BBC68E6B500B}" type="slidenum">
              <a:rPr lang="en-US" smtClean="0"/>
              <a:t>‹#›</a:t>
            </a:fld>
            <a:endParaRPr lang="en-US"/>
          </a:p>
        </p:txBody>
      </p:sp>
    </p:spTree>
    <p:extLst>
      <p:ext uri="{BB962C8B-B14F-4D97-AF65-F5344CB8AC3E}">
        <p14:creationId xmlns:p14="http://schemas.microsoft.com/office/powerpoint/2010/main" val="3080549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lnSpc>
                <a:spcPct val="150000"/>
              </a:lnSpc>
            </a:pPr>
            <a:r>
              <a:rPr lang="en-GB" sz="1200" b="1" dirty="0">
                <a:solidFill>
                  <a:srgbClr val="585856"/>
                </a:solidFill>
              </a:rPr>
              <a:t>Particles &gt;5 microns (</a:t>
            </a:r>
            <a:r>
              <a:rPr lang="el-GR" sz="1200" b="1" dirty="0">
                <a:solidFill>
                  <a:srgbClr val="585856"/>
                </a:solidFill>
              </a:rPr>
              <a:t>μ</a:t>
            </a:r>
            <a:r>
              <a:rPr lang="en-GB" sz="1200" b="1" dirty="0">
                <a:solidFill>
                  <a:srgbClr val="585856"/>
                </a:solidFill>
              </a:rPr>
              <a:t>m) are most likely to be deposited in the oropharynx.</a:t>
            </a:r>
          </a:p>
          <a:p>
            <a:pPr defTabSz="457200">
              <a:lnSpc>
                <a:spcPct val="150000"/>
              </a:lnSpc>
            </a:pPr>
            <a:r>
              <a:rPr lang="en-GB" sz="1200" b="1" dirty="0">
                <a:solidFill>
                  <a:srgbClr val="585856"/>
                </a:solidFill>
              </a:rPr>
              <a:t> For drug delivery to the lower respiratory tract and lungs, particle size (mass-median aerodynamic diameter) can be fine (2–5 </a:t>
            </a:r>
            <a:r>
              <a:rPr lang="el-GR" sz="1200" b="1" dirty="0">
                <a:solidFill>
                  <a:srgbClr val="585856"/>
                </a:solidFill>
              </a:rPr>
              <a:t>μ</a:t>
            </a:r>
            <a:r>
              <a:rPr lang="en-GB" sz="1200" b="1" dirty="0">
                <a:solidFill>
                  <a:srgbClr val="585856"/>
                </a:solidFill>
              </a:rPr>
              <a:t>m) or extra-fine (&lt;2</a:t>
            </a:r>
            <a:r>
              <a:rPr lang="el-GR" sz="1200" b="1" dirty="0">
                <a:solidFill>
                  <a:srgbClr val="585856"/>
                </a:solidFill>
              </a:rPr>
              <a:t> μ</a:t>
            </a:r>
            <a:r>
              <a:rPr lang="en-GB" sz="1200" b="1" dirty="0">
                <a:solidFill>
                  <a:srgbClr val="585856"/>
                </a:solidFill>
              </a:rPr>
              <a:t>m), which influences the total respirable fraction (particles &lt;5</a:t>
            </a:r>
            <a:r>
              <a:rPr lang="el-GR" sz="1200" b="1" dirty="0">
                <a:solidFill>
                  <a:srgbClr val="585856"/>
                </a:solidFill>
              </a:rPr>
              <a:t> μ</a:t>
            </a:r>
            <a:r>
              <a:rPr lang="en-GB" sz="1200" b="1" dirty="0">
                <a:solidFill>
                  <a:srgbClr val="585856"/>
                </a:solidFill>
              </a:rPr>
              <a:t>m) and the amount and site of drug deposition (more peripheral deposition with extra-fine particles). </a:t>
            </a:r>
          </a:p>
          <a:p>
            <a:endParaRPr lang="fa-IR" dirty="0"/>
          </a:p>
          <a:p>
            <a:endParaRPr lang="fa-IR" dirty="0"/>
          </a:p>
          <a:p>
            <a:endParaRPr lang="fa-IR" dirty="0"/>
          </a:p>
          <a:p>
            <a:r>
              <a:rPr lang="en-US" dirty="0"/>
              <a:t>The particle size distribution of an aerosol is</a:t>
            </a:r>
          </a:p>
          <a:p>
            <a:r>
              <a:rPr lang="en-US" dirty="0"/>
              <a:t>usually expressed in terms of its mass median aerodynamic</a:t>
            </a:r>
          </a:p>
          <a:p>
            <a:r>
              <a:rPr lang="en-US" dirty="0"/>
              <a:t>diameter (MMAD). Particles deposit in the respiratory tract by</a:t>
            </a:r>
          </a:p>
          <a:p>
            <a:r>
              <a:rPr lang="en-US" dirty="0"/>
              <a:t>inertial impaction (3-6 mm), sedimentation (1-3 mm), and</a:t>
            </a:r>
          </a:p>
          <a:p>
            <a:r>
              <a:rPr lang="en-US" dirty="0"/>
              <a:t>diffusion (&lt;1 mm). To reach the lower respiratory tract past the</a:t>
            </a:r>
          </a:p>
          <a:p>
            <a:r>
              <a:rPr lang="en-US" dirty="0"/>
              <a:t>carina, the MMAD of inhaled particles should be less than 5 mm</a:t>
            </a:r>
          </a:p>
          <a:p>
            <a:r>
              <a:rPr lang="en-US" dirty="0"/>
              <a:t>in diameter; specifically, the particle size with the most efficient</a:t>
            </a:r>
          </a:p>
          <a:p>
            <a:r>
              <a:rPr lang="en-US" dirty="0"/>
              <a:t>deposition in the small airways, so-called </a:t>
            </a:r>
            <a:r>
              <a:rPr lang="en-US" dirty="0" err="1"/>
              <a:t>extrafine</a:t>
            </a:r>
            <a:r>
              <a:rPr lang="en-US" dirty="0"/>
              <a:t> particle</a:t>
            </a:r>
          </a:p>
          <a:p>
            <a:r>
              <a:rPr lang="en-US" dirty="0"/>
              <a:t>fraction, is said to be less than 2 mm</a:t>
            </a:r>
          </a:p>
        </p:txBody>
      </p:sp>
      <p:sp>
        <p:nvSpPr>
          <p:cNvPr id="4" name="Slide Number Placeholder 3"/>
          <p:cNvSpPr>
            <a:spLocks noGrp="1"/>
          </p:cNvSpPr>
          <p:nvPr>
            <p:ph type="sldNum" sz="quarter" idx="5"/>
          </p:nvPr>
        </p:nvSpPr>
        <p:spPr/>
        <p:txBody>
          <a:bodyPr/>
          <a:lstStyle/>
          <a:p>
            <a:fld id="{9052ABB8-6B7F-4038-8CC5-BBC68E6B500B}" type="slidenum">
              <a:rPr lang="en-US" smtClean="0"/>
              <a:t>4</a:t>
            </a:fld>
            <a:endParaRPr lang="en-US"/>
          </a:p>
        </p:txBody>
      </p:sp>
    </p:spTree>
    <p:extLst>
      <p:ext uri="{BB962C8B-B14F-4D97-AF65-F5344CB8AC3E}">
        <p14:creationId xmlns:p14="http://schemas.microsoft.com/office/powerpoint/2010/main" val="1878777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MART 2 STUDY</a:t>
            </a:r>
            <a:endParaRPr lang="fa-IR" sz="1200" dirty="0"/>
          </a:p>
          <a:p>
            <a:r>
              <a:rPr lang="en-US" b="0" i="0" dirty="0">
                <a:solidFill>
                  <a:srgbClr val="000000"/>
                </a:solidFill>
                <a:effectLst/>
                <a:latin typeface="Times New Roman" panose="02020603050405020304" pitchFamily="18" charset="0"/>
              </a:rPr>
              <a:t>Maintenance and Reliever Therapy (MART)</a:t>
            </a:r>
            <a:endParaRPr lang="en-US" sz="1200" dirty="0"/>
          </a:p>
          <a:p>
            <a:r>
              <a:rPr lang="en-US" dirty="0"/>
              <a:t>A 48-week, </a:t>
            </a:r>
            <a:r>
              <a:rPr lang="en-US" dirty="0" err="1"/>
              <a:t>multicentre</a:t>
            </a:r>
            <a:r>
              <a:rPr lang="en-US" dirty="0"/>
              <a:t>, multinational, randomized, double-blind, 2-arm parallel group study, comparing the efficacy of FOSTER MART® [FOSTER 100/6 µg, (one inhalation bid) plus additional inhalations as needed] versus fixed-dose FOSTER for maintenance + salbutamol as reliever [FOSTER 100/6 µg, (one inhalation bid) plus salbutamol (200 µg/inhalation as needed)] in asthmatics ≥ 18 years of age</a:t>
            </a:r>
          </a:p>
          <a:p>
            <a:endParaRPr lang="en-US" dirty="0"/>
          </a:p>
          <a:p>
            <a:r>
              <a:rPr lang="en-US" dirty="0"/>
              <a:t>Primary outcome: time to first severe exacerbation (defined as deterioration in asthma resulting in hospitalization or emergency room treatment, and/or the need for systemic steroids for ≥ 3 days)</a:t>
            </a:r>
            <a:endParaRPr lang="fa-IR" dirty="0"/>
          </a:p>
          <a:p>
            <a:r>
              <a:rPr lang="en-US" dirty="0"/>
              <a:t>Background According to international treatment guidelines, inhaled rapid-acting β2 agonists should be used for the control of symptoms in patients with asthma. We compared the </a:t>
            </a:r>
            <a:r>
              <a:rPr lang="en-US" dirty="0" err="1"/>
              <a:t>effi</a:t>
            </a:r>
            <a:r>
              <a:rPr lang="en-US" dirty="0"/>
              <a:t> </a:t>
            </a:r>
            <a:r>
              <a:rPr lang="en-US" dirty="0" err="1"/>
              <a:t>cacy</a:t>
            </a:r>
            <a:r>
              <a:rPr lang="en-US" dirty="0"/>
              <a:t> and safety of an </a:t>
            </a:r>
            <a:r>
              <a:rPr lang="en-US" dirty="0" err="1"/>
              <a:t>extrafi</a:t>
            </a:r>
            <a:r>
              <a:rPr lang="en-US" dirty="0"/>
              <a:t> ne combination inhaler containing a corticosteroid (</a:t>
            </a:r>
            <a:r>
              <a:rPr lang="en-US" dirty="0" err="1"/>
              <a:t>beclometasone</a:t>
            </a:r>
            <a:r>
              <a:rPr lang="en-US" dirty="0"/>
              <a:t>) plus a rapid-onset, long-acting β2 agonist (formoterol) with a short-acting β2 agonist (salbutamol) as reliever strategies in patients taking </a:t>
            </a:r>
            <a:r>
              <a:rPr lang="en-US" dirty="0" err="1"/>
              <a:t>beclometasone</a:t>
            </a:r>
            <a:r>
              <a:rPr lang="en-US" dirty="0"/>
              <a:t>–formoterol combination as maintenance treatment. Methods In a double-blind trial undertaken in 183 </a:t>
            </a:r>
            <a:r>
              <a:rPr lang="en-US" dirty="0" err="1"/>
              <a:t>centres</a:t>
            </a:r>
            <a:r>
              <a:rPr lang="en-US" dirty="0"/>
              <a:t> in 14 European countries over 48 weeks, patients (aged ≥18 years) with asthma that was not fully controlled, with a forced expiratory volume in 1 s (FEV1) of at least 60% predicted, had a 2-week run in. During this period, patients were treated with a combination of </a:t>
            </a:r>
            <a:r>
              <a:rPr lang="en-US" dirty="0" err="1"/>
              <a:t>beclometasone</a:t>
            </a:r>
            <a:r>
              <a:rPr lang="en-US" dirty="0"/>
              <a:t> 100 </a:t>
            </a:r>
            <a:r>
              <a:rPr lang="en-US" dirty="0" err="1"/>
              <a:t>μg</a:t>
            </a:r>
            <a:r>
              <a:rPr lang="en-US" dirty="0"/>
              <a:t> and formoterol 6 </a:t>
            </a:r>
            <a:r>
              <a:rPr lang="en-US" dirty="0" err="1"/>
              <a:t>μg</a:t>
            </a:r>
            <a:r>
              <a:rPr lang="en-US" dirty="0"/>
              <a:t> per one inhalation twice daily plus salbutamol 100 </a:t>
            </a:r>
            <a:r>
              <a:rPr lang="en-US" dirty="0" err="1"/>
              <a:t>μg</a:t>
            </a:r>
            <a:r>
              <a:rPr lang="en-US" dirty="0"/>
              <a:t> as required delivered by use of a </a:t>
            </a:r>
            <a:r>
              <a:rPr lang="en-US" dirty="0" err="1"/>
              <a:t>pressurised</a:t>
            </a:r>
            <a:r>
              <a:rPr lang="en-US" dirty="0"/>
              <a:t> metered-dose inhaler. They were then randomly assigned in a 1:1 ratio with a computer-generated </a:t>
            </a:r>
            <a:r>
              <a:rPr lang="en-US" dirty="0" err="1"/>
              <a:t>randomisation</a:t>
            </a:r>
            <a:r>
              <a:rPr lang="en-US" dirty="0"/>
              <a:t> list to receive </a:t>
            </a:r>
            <a:r>
              <a:rPr lang="en-US" dirty="0" err="1"/>
              <a:t>beclometasone</a:t>
            </a:r>
            <a:r>
              <a:rPr lang="en-US" dirty="0"/>
              <a:t> 100 </a:t>
            </a:r>
            <a:r>
              <a:rPr lang="en-US" dirty="0" err="1"/>
              <a:t>μg</a:t>
            </a:r>
            <a:r>
              <a:rPr lang="en-US" dirty="0"/>
              <a:t> plus formoterol 6 </a:t>
            </a:r>
            <a:r>
              <a:rPr lang="en-US" dirty="0" err="1"/>
              <a:t>μg</a:t>
            </a:r>
            <a:r>
              <a:rPr lang="en-US" dirty="0"/>
              <a:t> or salbutamol 100 </a:t>
            </a:r>
            <a:r>
              <a:rPr lang="en-US" dirty="0" err="1"/>
              <a:t>μg</a:t>
            </a:r>
            <a:r>
              <a:rPr lang="en-US" dirty="0"/>
              <a:t> as reliever in addition to maintenance with </a:t>
            </a:r>
            <a:r>
              <a:rPr lang="en-US" dirty="0" err="1"/>
              <a:t>beclometasone</a:t>
            </a:r>
            <a:r>
              <a:rPr lang="en-US" dirty="0"/>
              <a:t> 100 </a:t>
            </a:r>
            <a:r>
              <a:rPr lang="en-US" dirty="0" err="1"/>
              <a:t>μg</a:t>
            </a:r>
            <a:r>
              <a:rPr lang="en-US" dirty="0"/>
              <a:t> plus formoterol 6 </a:t>
            </a:r>
            <a:r>
              <a:rPr lang="en-US" dirty="0" err="1"/>
              <a:t>μg</a:t>
            </a:r>
            <a:r>
              <a:rPr lang="en-US" dirty="0"/>
              <a:t> twice daily. Primary outcome was the time to fi </a:t>
            </a:r>
            <a:r>
              <a:rPr lang="en-US" dirty="0" err="1"/>
              <a:t>rst</a:t>
            </a:r>
            <a:r>
              <a:rPr lang="en-US" dirty="0"/>
              <a:t> severe exacerbation (admission to hospital or visit to emergency department, or use of systemic steroids for ≥3 consecutive days). Secondary outcomes were number of severe exacerbations (events per 100 patients per year), time to and number of mild exacerbations, additional exacerbation variables, lung function, symptom scores, and asthma control. Analysis was by intention to treat. The study is registered with ClinicalTrials.gov, number NCT00861926. Findings 1714 patients were randomly assigned to the as-needed </a:t>
            </a:r>
            <a:r>
              <a:rPr lang="en-US" dirty="0" err="1"/>
              <a:t>beclometasone</a:t>
            </a:r>
            <a:r>
              <a:rPr lang="en-US" dirty="0"/>
              <a:t>–formoterol (n=857) and as-needed salbutamol groups (n=857), and 1701 were </a:t>
            </a:r>
            <a:r>
              <a:rPr lang="en-US" dirty="0" err="1"/>
              <a:t>analysed</a:t>
            </a:r>
            <a:r>
              <a:rPr lang="en-US" dirty="0"/>
              <a:t> (852 and 849, respectively). 326 severe exacerbations were reported by 251 patients during the study, and 99 versus 152 patients had at least one exacerbation during the 48 weeks, respectively. Compared with </a:t>
            </a:r>
            <a:r>
              <a:rPr lang="en-US" dirty="0" err="1"/>
              <a:t>beclometasone</a:t>
            </a:r>
            <a:r>
              <a:rPr lang="en-US" dirty="0"/>
              <a:t>–formoterol plus salbutamol as needed, </a:t>
            </a:r>
            <a:r>
              <a:rPr lang="en-US" dirty="0" err="1"/>
              <a:t>beclometasone</a:t>
            </a:r>
            <a:r>
              <a:rPr lang="en-US" dirty="0"/>
              <a:t>– formoterol for both maintenance and reliever treatment significantly increased the time to fi </a:t>
            </a:r>
            <a:r>
              <a:rPr lang="en-US" dirty="0" err="1"/>
              <a:t>rst</a:t>
            </a:r>
            <a:r>
              <a:rPr lang="en-US" dirty="0"/>
              <a:t> exacerbation (209 days vs 134 days) by 75 days, with a 36% reduction in risk (hazard ratio 0·64 [95% CI 0·49 to 0·82]; p=0·0005), and the estimated probability was 12% and 18%, respectively (p=0·0003). The number of days with mild asthma exacerbations was also lower with as-needed </a:t>
            </a:r>
            <a:r>
              <a:rPr lang="en-US" dirty="0" err="1"/>
              <a:t>beclometasone</a:t>
            </a:r>
            <a:r>
              <a:rPr lang="en-US" dirty="0"/>
              <a:t>–formoterol than with as-needed salbutamol (56·04 days per patient per year vs 65·11 days per patient per year; 0·86 [0·76 to 0·98]; p=0·021). From the run-in period to week 48, both treatments improved symptoms (mean change –1·59 [–1·94 to –1·25] in the as-needed </a:t>
            </a:r>
            <a:r>
              <a:rPr lang="en-US" dirty="0" err="1"/>
              <a:t>beclometasone</a:t>
            </a:r>
            <a:r>
              <a:rPr lang="en-US" dirty="0"/>
              <a:t>– formoterol group vs –1·44 [–1·78 to –1·10] in the as-needed salbutamol group, diff </a:t>
            </a:r>
            <a:r>
              <a:rPr lang="en-US" dirty="0" err="1"/>
              <a:t>erence</a:t>
            </a:r>
            <a:r>
              <a:rPr lang="en-US" dirty="0"/>
              <a:t> –0·15 [–0·60 to 0·30]; p=0·507), percentage of asthma control days (9·5% [7·3 to 11·8] vs 10·9% [8·7 to 13·1], respectively, –1·4 [–4·3 to 1·6]; p=0·359), use of reliever (–0·29 [–0·38 to –0·20] vs –0·27 [–0·36 to –0·19], respectively, –0·02 [–0·13 to 0·10]; p=0·794), and lung function (FEV1, 0·090 [0·060 to 0·120] vs 0·090 [0·060–0·120], respectively, 0·001 [–0·040 to 0·040]; p=0·969), and were well tolerated (patients with serious adverse events, 32 [4%] and 41 [5%], respectively). Interpretation Our results lend support to the use of the combination of a single inhaled corticosteroid plus a </a:t>
            </a:r>
            <a:r>
              <a:rPr lang="en-US" dirty="0" err="1"/>
              <a:t>rapidonset</a:t>
            </a:r>
            <a:r>
              <a:rPr lang="en-US" dirty="0"/>
              <a:t>, long-acting β2 agonist for maintenance and relief in patients with moderate to severe asthma and provide encouraging data for the formulation of </a:t>
            </a:r>
            <a:r>
              <a:rPr lang="en-US" dirty="0" err="1"/>
              <a:t>beclometasone</a:t>
            </a:r>
            <a:r>
              <a:rPr lang="en-US" dirty="0"/>
              <a:t>–formoterol for this use.</a:t>
            </a:r>
          </a:p>
          <a:p>
            <a:endParaRPr lang="en-US" dirty="0"/>
          </a:p>
        </p:txBody>
      </p:sp>
      <p:sp>
        <p:nvSpPr>
          <p:cNvPr id="4" name="Slide Number Placeholder 3"/>
          <p:cNvSpPr>
            <a:spLocks noGrp="1"/>
          </p:cNvSpPr>
          <p:nvPr>
            <p:ph type="sldNum" sz="quarter" idx="5"/>
          </p:nvPr>
        </p:nvSpPr>
        <p:spPr/>
        <p:txBody>
          <a:bodyPr/>
          <a:lstStyle/>
          <a:p>
            <a:fld id="{9052ABB8-6B7F-4038-8CC5-BBC68E6B500B}" type="slidenum">
              <a:rPr lang="en-US" smtClean="0"/>
              <a:t>14</a:t>
            </a:fld>
            <a:endParaRPr lang="en-US"/>
          </a:p>
        </p:txBody>
      </p:sp>
    </p:spTree>
    <p:extLst>
      <p:ext uri="{BB962C8B-B14F-4D97-AF65-F5344CB8AC3E}">
        <p14:creationId xmlns:p14="http://schemas.microsoft.com/office/powerpoint/2010/main" val="4110461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FORWARD study is a </a:t>
            </a:r>
            <a:r>
              <a:rPr lang="en-US" dirty="0" err="1"/>
              <a:t>randomised</a:t>
            </a:r>
            <a:r>
              <a:rPr lang="en-US" dirty="0"/>
              <a:t>, double-blind trial that compares the efficacy and safety of 48 weeks treatment with </a:t>
            </a:r>
            <a:r>
              <a:rPr lang="en-US" dirty="0" err="1"/>
              <a:t>extrafine</a:t>
            </a:r>
            <a:r>
              <a:rPr lang="en-US" dirty="0"/>
              <a:t> beclomethasone dipropionate/formoterol fumarate (BDP/FOR), 100/6 </a:t>
            </a:r>
            <a:r>
              <a:rPr lang="en-US" dirty="0" err="1"/>
              <a:t>μg</a:t>
            </a:r>
            <a:r>
              <a:rPr lang="en-US" dirty="0"/>
              <a:t> </a:t>
            </a:r>
            <a:r>
              <a:rPr lang="en-US" dirty="0" err="1"/>
              <a:t>pMDI</a:t>
            </a:r>
            <a:r>
              <a:rPr lang="en-US" dirty="0"/>
              <a:t>, 2 inhalations BID, vs. FOR 12 </a:t>
            </a:r>
            <a:r>
              <a:rPr lang="en-US" dirty="0" err="1"/>
              <a:t>μg</a:t>
            </a:r>
            <a:r>
              <a:rPr lang="en-US" dirty="0"/>
              <a:t> </a:t>
            </a:r>
            <a:r>
              <a:rPr lang="en-US" dirty="0" err="1"/>
              <a:t>pMDI</a:t>
            </a:r>
            <a:r>
              <a:rPr lang="en-US" dirty="0"/>
              <a:t>, 1 inhalation BID, in severe COPD patients with a history of exacerbations. Co-primary endpoints were exacerbation rate over 48 weeks and pre-dose morning FEV(1) at 12 weeks. The ITT population included 1186 patients (69% males, mean age 64 years) with severe airflow limitation (mean post-bronchodilator FEV(1) 42% predicted). Salbutamol as rescue therapy, theophylline and tiotropium (if stable regimen prior to screening) were allowed. Compared to FOR, BDP/FOR: (1) reduced the exacerbation rate (rate ratio: 0.72 [95% confidence interval 0.62-0.84], p &lt; 0.001); (2) improved pre-dose morning FEV(1) (mean difference: 0.069 L [0.043-0.095] p &lt; 0.001); (3) prolonged the time to first exacerbation; (4) improved the SGRQ total score. The percentage of patients with adverse events was similar (52.1% with BDP/FOR and 49.2% with FOR). Pneumonia incidence was low, slightly higher with BDP/FOR (3.8%) than with FOR (1.8%). No difference for laboratory values, ECG or vital signs. </a:t>
            </a:r>
            <a:r>
              <a:rPr lang="en-US" dirty="0" err="1"/>
              <a:t>Extrafine</a:t>
            </a:r>
            <a:r>
              <a:rPr lang="en-US" dirty="0"/>
              <a:t> BDP/FOR significantly reduces the exacerbation rate and improves lung function of patients with severe COPD and history of exacerbations as compared to FOR alone.</a:t>
            </a:r>
          </a:p>
        </p:txBody>
      </p:sp>
      <p:sp>
        <p:nvSpPr>
          <p:cNvPr id="4" name="Slide Number Placeholder 3"/>
          <p:cNvSpPr>
            <a:spLocks noGrp="1"/>
          </p:cNvSpPr>
          <p:nvPr>
            <p:ph type="sldNum" sz="quarter" idx="5"/>
          </p:nvPr>
        </p:nvSpPr>
        <p:spPr/>
        <p:txBody>
          <a:bodyPr/>
          <a:lstStyle/>
          <a:p>
            <a:fld id="{9052ABB8-6B7F-4038-8CC5-BBC68E6B500B}" type="slidenum">
              <a:rPr lang="en-US" smtClean="0"/>
              <a:t>15</a:t>
            </a:fld>
            <a:endParaRPr lang="en-US"/>
          </a:p>
        </p:txBody>
      </p:sp>
    </p:spTree>
    <p:extLst>
      <p:ext uri="{BB962C8B-B14F-4D97-AF65-F5344CB8AC3E}">
        <p14:creationId xmlns:p14="http://schemas.microsoft.com/office/powerpoint/2010/main" val="3984079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double-blind, double-dummy, </a:t>
            </a:r>
            <a:r>
              <a:rPr lang="en-US" dirty="0" err="1"/>
              <a:t>randomised</a:t>
            </a:r>
            <a:r>
              <a:rPr lang="en-US" dirty="0"/>
              <a:t>, active-controlled, parallel-group study. After 4 weeks run-in with ipratropium/salbutamol (40/200 </a:t>
            </a:r>
            <a:r>
              <a:rPr lang="en-US" dirty="0" err="1"/>
              <a:t>μg</a:t>
            </a:r>
            <a:r>
              <a:rPr lang="en-US" dirty="0"/>
              <a:t>, three times daily) patients were </a:t>
            </a:r>
            <a:r>
              <a:rPr lang="en-US" dirty="0" err="1"/>
              <a:t>randomised</a:t>
            </a:r>
            <a:r>
              <a:rPr lang="en-US" dirty="0"/>
              <a:t> to receive beclomethasone/formoterol (200/12 </a:t>
            </a:r>
            <a:r>
              <a:rPr lang="en-US" dirty="0" err="1"/>
              <a:t>μg</a:t>
            </a:r>
            <a:r>
              <a:rPr lang="en-US" dirty="0"/>
              <a:t> </a:t>
            </a:r>
            <a:r>
              <a:rPr lang="en-US" dirty="0" err="1"/>
              <a:t>pressurised</a:t>
            </a:r>
            <a:r>
              <a:rPr lang="en-US" dirty="0"/>
              <a:t> metered dose inhaler), budesonide/formoterol (400/12 </a:t>
            </a:r>
            <a:r>
              <a:rPr lang="en-US" dirty="0" err="1"/>
              <a:t>μg</a:t>
            </a:r>
            <a:r>
              <a:rPr lang="en-US" dirty="0"/>
              <a:t> dry powder inhaler) or formoterol (12 </a:t>
            </a:r>
            <a:r>
              <a:rPr lang="en-US" dirty="0" err="1"/>
              <a:t>μg</a:t>
            </a:r>
            <a:r>
              <a:rPr lang="en-US" dirty="0"/>
              <a:t> dry powder inhaler) twice daily for 48 weeks. Co-primary efficacy variables were change from baseline to 48 weeks in pre-dose morning forced expiratory volume in 1 s (FEV(1)) and mean rate of COPD exacerbations.</a:t>
            </a:r>
          </a:p>
          <a:p>
            <a:endParaRPr lang="en-US" dirty="0"/>
          </a:p>
          <a:p>
            <a:r>
              <a:rPr lang="en-US" dirty="0"/>
              <a:t>Results: Of 718 patients </a:t>
            </a:r>
            <a:r>
              <a:rPr lang="en-US" dirty="0" err="1"/>
              <a:t>randomised</a:t>
            </a:r>
            <a:r>
              <a:rPr lang="en-US" dirty="0"/>
              <a:t>, 703 (232 beclomethasone/formoterol, 238 budesonide/formoterol, 233 formoterol) were in the ITT analysis. Improvement in pre-dose morning FEV(1) was 0.077 L, 0.080 L and 0.026 L for beclomethasone/formoterol, budesonide/formoterol and formoterol respectively (LS mean from the ANCOVA model). Beclomethasone/formoterol was not inferior to budesonide/formoterol (95% CI of the difference -0.052, 0.048) and superior to formoterol (p = 0.046). The overall rate of COPD exacerbations/patient/year was similar and not statistically significantly different among treatments (beclomethasone/formoterol 0.414, budesonide/formoterol 0.423 and formoterol 0.431). Quality of life and COPD symptoms improved in all groups and use of rescue medication decreased. Safety profiles were as expected and treatments well-tolerated.</a:t>
            </a:r>
          </a:p>
          <a:p>
            <a:endParaRPr lang="en-US" dirty="0"/>
          </a:p>
          <a:p>
            <a:r>
              <a:rPr lang="en-US" dirty="0"/>
              <a:t>Conclusions: Beclomethasone/formoterol (400/24 </a:t>
            </a:r>
            <a:r>
              <a:rPr lang="en-US" dirty="0" err="1"/>
              <a:t>μg</a:t>
            </a:r>
            <a:r>
              <a:rPr lang="en-US" dirty="0"/>
              <a:t>) treatment for 48 weeks improved pulmonary function, reduced symptoms compared to formoterol, was safe and well-tolerated in patients with severe stable COPD. Neither of the long-acting β2-agonist/inhaled corticosteroid combinations affected the low exacerbation rate seen in this population.</a:t>
            </a:r>
          </a:p>
        </p:txBody>
      </p:sp>
      <p:sp>
        <p:nvSpPr>
          <p:cNvPr id="4" name="Slide Number Placeholder 3"/>
          <p:cNvSpPr>
            <a:spLocks noGrp="1"/>
          </p:cNvSpPr>
          <p:nvPr>
            <p:ph type="sldNum" sz="quarter" idx="5"/>
          </p:nvPr>
        </p:nvSpPr>
        <p:spPr/>
        <p:txBody>
          <a:bodyPr/>
          <a:lstStyle/>
          <a:p>
            <a:fld id="{9052ABB8-6B7F-4038-8CC5-BBC68E6B500B}" type="slidenum">
              <a:rPr lang="en-US" smtClean="0"/>
              <a:t>18</a:t>
            </a:fld>
            <a:endParaRPr lang="en-US"/>
          </a:p>
        </p:txBody>
      </p:sp>
    </p:spTree>
    <p:extLst>
      <p:ext uri="{BB962C8B-B14F-4D97-AF65-F5344CB8AC3E}">
        <p14:creationId xmlns:p14="http://schemas.microsoft.com/office/powerpoint/2010/main" val="2622686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err="1">
                <a:solidFill>
                  <a:srgbClr val="1B3051"/>
                </a:solidFill>
                <a:effectLst/>
                <a:latin typeface="Europa"/>
              </a:rPr>
              <a:t>xtrafine</a:t>
            </a:r>
            <a:r>
              <a:rPr lang="en-US" b="1" i="0" dirty="0">
                <a:solidFill>
                  <a:srgbClr val="1B3051"/>
                </a:solidFill>
                <a:effectLst/>
                <a:latin typeface="Europa"/>
              </a:rPr>
              <a:t> Beclomethasone/formoterol compared to Fluticasone/salmeterol Combination Therapy in COPD</a:t>
            </a:r>
          </a:p>
          <a:p>
            <a:endParaRPr lang="en-US" dirty="0"/>
          </a:p>
        </p:txBody>
      </p:sp>
      <p:sp>
        <p:nvSpPr>
          <p:cNvPr id="4" name="Slide Number Placeholder 3"/>
          <p:cNvSpPr>
            <a:spLocks noGrp="1"/>
          </p:cNvSpPr>
          <p:nvPr>
            <p:ph type="sldNum" sz="quarter" idx="5"/>
          </p:nvPr>
        </p:nvSpPr>
        <p:spPr/>
        <p:txBody>
          <a:bodyPr/>
          <a:lstStyle/>
          <a:p>
            <a:fld id="{9052ABB8-6B7F-4038-8CC5-BBC68E6B500B}" type="slidenum">
              <a:rPr lang="en-US" smtClean="0"/>
              <a:t>19</a:t>
            </a:fld>
            <a:endParaRPr lang="en-US"/>
          </a:p>
        </p:txBody>
      </p:sp>
    </p:spTree>
    <p:extLst>
      <p:ext uri="{BB962C8B-B14F-4D97-AF65-F5344CB8AC3E}">
        <p14:creationId xmlns:p14="http://schemas.microsoft.com/office/powerpoint/2010/main" val="8976583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Regular use of inhaled corticosteroids (ICS) in patients with obstructive lung diseases has been associated with a higher risk of pneumonia, particularly in COPD. The risk of pneumonia has not been previously evaluated in relation to ICS particle size and dose used.</a:t>
            </a:r>
          </a:p>
          <a:p>
            <a:endParaRPr lang="en-US" dirty="0"/>
          </a:p>
          <a:p>
            <a:r>
              <a:rPr lang="en-US" dirty="0"/>
              <a:t>Methods</a:t>
            </a:r>
          </a:p>
          <a:p>
            <a:r>
              <a:rPr lang="en-US" dirty="0"/>
              <a:t>Historical cohort, UK database study of 23,013 patients with obstructive lung disease aged 12–80 years prescribed extra-fine or fine-particle ICS. The endpoints assessed during the outcome year were diagnosis of pneumonia, acute exacerbations and acute respiratory events in relation to ICS dose. To determine the association between ICS particle size, dose and risk of pneumonia in unmatched and matched treatment groups, logistic and conditional logistic regression models were used.</a:t>
            </a:r>
          </a:p>
          <a:p>
            <a:endParaRPr lang="en-US" dirty="0"/>
          </a:p>
          <a:p>
            <a:r>
              <a:rPr lang="en-US" dirty="0"/>
              <a:t>Results</a:t>
            </a:r>
          </a:p>
          <a:p>
            <a:r>
              <a:rPr lang="en-US" dirty="0"/>
              <a:t>14788 patients were stepped-up to fine-particle ICS and 8225 to extra-fine ICS. On unmatched analysis, patients stepping-up to extra-fine ICS were significantly less likely to be coded for pneumonia (adjusted odds ratio [</a:t>
            </a:r>
            <a:r>
              <a:rPr lang="en-US" dirty="0" err="1"/>
              <a:t>aOR</a:t>
            </a:r>
            <a:r>
              <a:rPr lang="en-US" dirty="0"/>
              <a:t>] 0.60; 95% CI 0.37, 0.97]); experience acute exacerbations (adjusted risk ratio [</a:t>
            </a:r>
            <a:r>
              <a:rPr lang="en-US" dirty="0" err="1"/>
              <a:t>aRR</a:t>
            </a:r>
            <a:r>
              <a:rPr lang="en-US" dirty="0"/>
              <a:t>] 0.91; 95%CI 0.85, 0.97); and acute respiratory events (</a:t>
            </a:r>
            <a:r>
              <a:rPr lang="en-US" dirty="0" err="1"/>
              <a:t>aRR</a:t>
            </a:r>
            <a:r>
              <a:rPr lang="en-US" dirty="0"/>
              <a:t> 0.90; 95%CI 0.86, 0.94) compared with patients stepping-up to fine-particle ICS. Patients prescribed daily ICS doses in excess of 700 mcg (fluticasone propionate equivalent) had a significantly higher risk of pneumonia (OR [95%CI] 2.38 [1.17, 4.83]) compared with patients prescribed lower doses, irrespective of particle size.</a:t>
            </a:r>
          </a:p>
          <a:p>
            <a:endParaRPr lang="en-US" dirty="0"/>
          </a:p>
          <a:p>
            <a:r>
              <a:rPr lang="en-US" dirty="0"/>
              <a:t>Conclusions</a:t>
            </a:r>
          </a:p>
          <a:p>
            <a:r>
              <a:rPr lang="en-US" dirty="0"/>
              <a:t>These findings suggest that patients with obstructive lung disease on extra-fine particle ICS have a lower risk of pneumonia than those on fine-particle ICS, with those receiving higher ICS doses being at a greater risk.</a:t>
            </a:r>
          </a:p>
        </p:txBody>
      </p:sp>
      <p:sp>
        <p:nvSpPr>
          <p:cNvPr id="4" name="Slide Number Placeholder 3"/>
          <p:cNvSpPr>
            <a:spLocks noGrp="1"/>
          </p:cNvSpPr>
          <p:nvPr>
            <p:ph type="sldNum" sz="quarter" idx="5"/>
          </p:nvPr>
        </p:nvSpPr>
        <p:spPr/>
        <p:txBody>
          <a:bodyPr/>
          <a:lstStyle/>
          <a:p>
            <a:fld id="{9052ABB8-6B7F-4038-8CC5-BBC68E6B500B}" type="slidenum">
              <a:rPr lang="en-US" smtClean="0"/>
              <a:t>20</a:t>
            </a:fld>
            <a:endParaRPr lang="en-US"/>
          </a:p>
        </p:txBody>
      </p:sp>
    </p:spTree>
    <p:extLst>
      <p:ext uri="{BB962C8B-B14F-4D97-AF65-F5344CB8AC3E}">
        <p14:creationId xmlns:p14="http://schemas.microsoft.com/office/powerpoint/2010/main" val="1751559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ERS/ISAM guidelines, which recommend a long, slow inhalation because this clearly improves both TLD and peripheral deposition. </a:t>
            </a:r>
          </a:p>
          <a:p>
            <a:r>
              <a:rPr lang="en-US" dirty="0"/>
              <a:t>FPF can have a major effect on TLD, with deposition increasing as FPF increases, whereas MMAD only influenced regional deposition at the same FPF.</a:t>
            </a:r>
          </a:p>
          <a:p>
            <a:endParaRPr lang="en-US" dirty="0"/>
          </a:p>
        </p:txBody>
      </p:sp>
      <p:sp>
        <p:nvSpPr>
          <p:cNvPr id="4" name="Slide Number Placeholder 3"/>
          <p:cNvSpPr>
            <a:spLocks noGrp="1"/>
          </p:cNvSpPr>
          <p:nvPr>
            <p:ph type="sldNum" sz="quarter" idx="5"/>
          </p:nvPr>
        </p:nvSpPr>
        <p:spPr/>
        <p:txBody>
          <a:bodyPr/>
          <a:lstStyle/>
          <a:p>
            <a:fld id="{9052ABB8-6B7F-4038-8CC5-BBC68E6B500B}" type="slidenum">
              <a:rPr lang="en-US" smtClean="0"/>
              <a:t>21</a:t>
            </a:fld>
            <a:endParaRPr lang="en-US"/>
          </a:p>
        </p:txBody>
      </p:sp>
    </p:spTree>
    <p:extLst>
      <p:ext uri="{BB962C8B-B14F-4D97-AF65-F5344CB8AC3E}">
        <p14:creationId xmlns:p14="http://schemas.microsoft.com/office/powerpoint/2010/main" val="2522586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500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5"/>
          </p:nvPr>
        </p:nvSpPr>
        <p:spPr/>
        <p:txBody>
          <a:bodyPr/>
          <a:lstStyle/>
          <a:p>
            <a:fld id="{40586DF2-0F6D-499F-9201-ECE150669D30}" type="slidenum">
              <a:rPr lang="en-US" smtClean="0"/>
              <a:t>29</a:t>
            </a:fld>
            <a:endParaRPr lang="en-US"/>
          </a:p>
        </p:txBody>
      </p:sp>
    </p:spTree>
    <p:extLst>
      <p:ext uri="{BB962C8B-B14F-4D97-AF65-F5344CB8AC3E}">
        <p14:creationId xmlns:p14="http://schemas.microsoft.com/office/powerpoint/2010/main" val="4184116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586DF2-0F6D-499F-9201-ECE150669D3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1872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Regions of interest, where a 5X8 matrix was closely fitted to the krypton ventilation-scan lung boundary and superimposed on the posterior thorax aerosol deposition images, which was partitioned into a central zone (</a:t>
            </a:r>
            <a:r>
              <a:rPr lang="en-US" b="1" dirty="0"/>
              <a:t>blue and orange</a:t>
            </a:r>
            <a:r>
              <a:rPr lang="en-US" dirty="0"/>
              <a:t>), 2X3matrix </a:t>
            </a:r>
            <a:r>
              <a:rPr lang="en-US" dirty="0" err="1"/>
              <a:t>centred</a:t>
            </a:r>
            <a:r>
              <a:rPr lang="en-US" dirty="0"/>
              <a:t> on the lung hilum; an </a:t>
            </a:r>
            <a:r>
              <a:rPr lang="en-US" b="1" dirty="0">
                <a:solidFill>
                  <a:srgbClr val="FF0000"/>
                </a:solidFill>
                <a:highlight>
                  <a:srgbClr val="FFFF00"/>
                </a:highlight>
              </a:rPr>
              <a:t>intermediate zone (green and beige</a:t>
            </a:r>
            <a:r>
              <a:rPr lang="en-US" dirty="0"/>
              <a:t>), 3X5matrix excluding the central zone; and a peripheral zone defined as the remaining lung field within the lung outline (red and yellow). B-D: MMAD posterior thorax images of technetium-99m–labelled salbutamol aerosol deposition in the lungs. </a:t>
            </a:r>
            <a:r>
              <a:rPr lang="en-US" b="1" dirty="0"/>
              <a:t>Red areas indicate regions of highest radioactivity, and black of least radioactivity</a:t>
            </a:r>
            <a:r>
              <a:rPr lang="en-US" dirty="0"/>
              <a:t>.</a:t>
            </a:r>
          </a:p>
          <a:p>
            <a:r>
              <a:rPr lang="en-US" b="1" dirty="0"/>
              <a:t>Results: Smaller particles achieved greater total lung deposition (1.5 m [56%], 3 m [50%], and 6 m [46%]), farther distal airways penetration (0.79, 0.60, and 0.36, respective penetration index), and more peripheral lung deposition (25, 17, and 10%, respectively). However, larger particles (30-g dose) were more efficacious and achieved greater bronchodilation than 200 g MDI albuterol (FEV1[ml]: 6 m [551], 3 m [457], 1.5 m [347], MDI [494]). Small particles were exhaled more (1.5 m [22%], 3 m [8%], 6 m [2%]), whereas greater oropharyngeal deposition occurred with large particles (15, 31, and 43%, respectively). Faster inspiratory flows decreased total lung deposition and increased oropharyngeal deposition for the larger particles, with less bronchodilation. A shift in aerosol distribution to the proximal airways was observed for all particles. Conclusions: Regional targeting of inhaled 2-agonist to the proximal airways is more important than distal alveolar deposition for bronchodilation. Altering intrapulmonary deposition through aerosol particle size can appreciably enhance inhaled drug therapy and may have implications for developing future inhaled treatments.</a:t>
            </a:r>
          </a:p>
          <a:p>
            <a:endParaRPr lang="en-US" dirty="0"/>
          </a:p>
        </p:txBody>
      </p:sp>
      <p:sp>
        <p:nvSpPr>
          <p:cNvPr id="4" name="Slide Number Placeholder 3"/>
          <p:cNvSpPr>
            <a:spLocks noGrp="1"/>
          </p:cNvSpPr>
          <p:nvPr>
            <p:ph type="sldNum" sz="quarter" idx="5"/>
          </p:nvPr>
        </p:nvSpPr>
        <p:spPr/>
        <p:txBody>
          <a:bodyPr/>
          <a:lstStyle/>
          <a:p>
            <a:fld id="{9052ABB8-6B7F-4038-8CC5-BBC68E6B500B}" type="slidenum">
              <a:rPr lang="en-US" smtClean="0"/>
              <a:t>5</a:t>
            </a:fld>
            <a:endParaRPr lang="en-US"/>
          </a:p>
        </p:txBody>
      </p:sp>
    </p:spTree>
    <p:extLst>
      <p:ext uri="{BB962C8B-B14F-4D97-AF65-F5344CB8AC3E}">
        <p14:creationId xmlns:p14="http://schemas.microsoft.com/office/powerpoint/2010/main" val="263726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0" dirty="0">
                <a:solidFill>
                  <a:srgbClr val="000000"/>
                </a:solidFill>
                <a:effectLst/>
                <a:latin typeface="Times New Roman" panose="02020603050405020304" pitchFamily="18" charset="0"/>
              </a:rPr>
              <a:t>Three-dimensional models of the lungs of six patients with asthma (mean forced expiratory volume in 1 s, 83%), treated with an ICS/LABA, were included. FRI modelling was used to simulate (1) the effects on lung deposition of inhalation duration and particle size [fine particle fraction (FPF), proportion of particles &lt;5 µm; and mass median aerodynamic diameter (MMAD), average size of inhalable particles]; (2) deposition of fluticasone propionate/formoterol (FP/FORM) 125/5 µg; and (3) how inhalation profiles and flow rates affected FP/FORM deposition.</a:t>
            </a:r>
          </a:p>
          <a:p>
            <a:r>
              <a:rPr lang="en-US" b="1" i="0" dirty="0">
                <a:solidFill>
                  <a:srgbClr val="000000"/>
                </a:solidFill>
                <a:effectLst/>
                <a:latin typeface="Helvetica Neue"/>
              </a:rPr>
              <a:t>FPF is the fraction of the total drug dose &lt;5.0μm; MMAD is the average size of particles constituting the dose which reach the impactor, excluding those that deposit in the 'throat’</a:t>
            </a:r>
            <a:r>
              <a:rPr lang="en-US" b="0" i="0" dirty="0">
                <a:solidFill>
                  <a:srgbClr val="000000"/>
                </a:solidFill>
                <a:effectLst/>
                <a:latin typeface="Helvetica Neue"/>
              </a:rPr>
              <a:t>.</a:t>
            </a:r>
          </a:p>
          <a:p>
            <a:r>
              <a:rPr lang="en-US" b="1" dirty="0"/>
              <a:t>In the simula</a:t>
            </a:r>
            <a:r>
              <a:rPr lang="en-US" dirty="0"/>
              <a:t>tions performed in this study, TLD improved with increasing FPF values, whereas changes in MMAD had little effect on TLD. At each FPF value, TLD was similar for all three MMADs; for example, at an FPF of 10%, mean ± SD TLD was 8.5% ± 0.34, 8.1% ± 0.48 and 8.4% ± 0.81 for MMADs of 1.5, 3.0 and 4.5 </a:t>
            </a:r>
            <a:r>
              <a:rPr lang="en-US" dirty="0" err="1"/>
              <a:t>μm</a:t>
            </a:r>
            <a:r>
              <a:rPr lang="en-US" dirty="0"/>
              <a:t>, respectively, and at an FPF of 40%, mean ± SD TLD was 34.4% ± 1.37, 32.5% ± 1.93 and 33.6 ± 3.25, respectively (Figure 3). By contrast, mean ± SD TLD was greater at higher FPFs, increasing from 8.1% ± 0.48 of the metered dose at an FPF of 10%, to 16.2 ± 0.97 at an FPF of 20%, 24.4% ± 1.45 at an FPF of 30% and 32.5% ± 1.93 at an FPF of 40% for an MMAD of 3.0 </a:t>
            </a:r>
            <a:r>
              <a:rPr lang="en-US" dirty="0" err="1"/>
              <a:t>μm</a:t>
            </a:r>
            <a:r>
              <a:rPr lang="en-US" dirty="0"/>
              <a:t> (Figure 3). These trends were confirmed when using a mixed-effects model to assess the influence of FPF or MMAD on TLD; increasing FPF was found to be significantly associated with increasing TLD (p &lt; 0.001), whereas MMAD was found to have no effect on TLD (p = 0.30). When averaged over the 1.5, 3.0 and 4.5 </a:t>
            </a:r>
            <a:r>
              <a:rPr lang="en-US" dirty="0" err="1"/>
              <a:t>μm</a:t>
            </a:r>
            <a:r>
              <a:rPr lang="en-US" dirty="0"/>
              <a:t> MMAD values, the total linear model (R2 = 0.97; p &lt; 0.001) resulted in mean (95% CI) values of 8.3% (7.2%, 9.3%), 16.7% (15.5%, 17.6%), 25.0% (23.8%, 26.0%) and 33.4% (32.2%, 34.4%) for FPF values of 10, 20, 30 and 40%, respectively.</a:t>
            </a:r>
          </a:p>
        </p:txBody>
      </p:sp>
      <p:sp>
        <p:nvSpPr>
          <p:cNvPr id="4" name="Slide Number Placeholder 3"/>
          <p:cNvSpPr>
            <a:spLocks noGrp="1"/>
          </p:cNvSpPr>
          <p:nvPr>
            <p:ph type="sldNum" sz="quarter" idx="5"/>
          </p:nvPr>
        </p:nvSpPr>
        <p:spPr/>
        <p:txBody>
          <a:bodyPr/>
          <a:lstStyle/>
          <a:p>
            <a:fld id="{9052ABB8-6B7F-4038-8CC5-BBC68E6B500B}" type="slidenum">
              <a:rPr lang="en-US" smtClean="0"/>
              <a:t>6</a:t>
            </a:fld>
            <a:endParaRPr lang="en-US"/>
          </a:p>
        </p:txBody>
      </p:sp>
    </p:spTree>
    <p:extLst>
      <p:ext uri="{BB962C8B-B14F-4D97-AF65-F5344CB8AC3E}">
        <p14:creationId xmlns:p14="http://schemas.microsoft.com/office/powerpoint/2010/main" val="3695681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Te</a:t>
            </a:r>
            <a:r>
              <a:rPr lang="en-US" dirty="0"/>
              <a:t> small airways are </a:t>
            </a:r>
            <a:r>
              <a:rPr lang="en-US" dirty="0" err="1"/>
              <a:t>defned</a:t>
            </a:r>
            <a:r>
              <a:rPr lang="en-US" dirty="0"/>
              <a:t> as airways with an internal diameter ≤2 mm that do not contain cartilage in their</a:t>
            </a:r>
          </a:p>
          <a:p>
            <a:r>
              <a:rPr lang="en-US" dirty="0"/>
              <a:t>walls and extend from the 8th generation airways to the</a:t>
            </a:r>
          </a:p>
          <a:p>
            <a:r>
              <a:rPr lang="en-US" dirty="0"/>
              <a:t>periphery of the lung [40]. Under normal circumstances,</a:t>
            </a:r>
          </a:p>
          <a:p>
            <a:r>
              <a:rPr lang="en-US" dirty="0"/>
              <a:t>small airways contribute only minimally to airway resistance, and for this reason they are known as the lung’s</a:t>
            </a:r>
          </a:p>
          <a:p>
            <a:r>
              <a:rPr lang="en-US" dirty="0"/>
              <a:t>“quiet zone” [41]. In contrast, in COPD and asthma, small</a:t>
            </a:r>
          </a:p>
          <a:p>
            <a:r>
              <a:rPr lang="en-US" dirty="0"/>
              <a:t>airways are likely the key area that determines the transition from physiologic to pathophysiologic behavior of the</a:t>
            </a:r>
          </a:p>
          <a:p>
            <a:r>
              <a:rPr lang="en-US" dirty="0"/>
              <a:t>bronchial tree [38]. Many studies and systematic reviews</a:t>
            </a:r>
          </a:p>
          <a:p>
            <a:r>
              <a:rPr lang="en-US" dirty="0"/>
              <a:t>suggested that SAD is associated with more severe bronchial hyper-responsiveness, worse asthma control and a</a:t>
            </a:r>
          </a:p>
          <a:p>
            <a:r>
              <a:rPr lang="en-US" dirty="0"/>
              <a:t>higher number of exacerbation Overall, the prevalence of SAD in patients with asthma is around 50–60% [43], but it seems to vary with the physiological measure used to assess it</a:t>
            </a:r>
          </a:p>
        </p:txBody>
      </p:sp>
      <p:sp>
        <p:nvSpPr>
          <p:cNvPr id="4" name="Slide Number Placeholder 3"/>
          <p:cNvSpPr>
            <a:spLocks noGrp="1"/>
          </p:cNvSpPr>
          <p:nvPr>
            <p:ph type="sldNum" sz="quarter" idx="5"/>
          </p:nvPr>
        </p:nvSpPr>
        <p:spPr/>
        <p:txBody>
          <a:bodyPr/>
          <a:lstStyle/>
          <a:p>
            <a:fld id="{9052ABB8-6B7F-4038-8CC5-BBC68E6B500B}" type="slidenum">
              <a:rPr lang="en-US" smtClean="0"/>
              <a:t>8</a:t>
            </a:fld>
            <a:endParaRPr lang="en-US"/>
          </a:p>
        </p:txBody>
      </p:sp>
    </p:spTree>
    <p:extLst>
      <p:ext uri="{BB962C8B-B14F-4D97-AF65-F5344CB8AC3E}">
        <p14:creationId xmlns:p14="http://schemas.microsoft.com/office/powerpoint/2010/main" val="1487814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enrolled COPD patients with</a:t>
            </a:r>
          </a:p>
          <a:p>
            <a:r>
              <a:rPr lang="en-US" dirty="0"/>
              <a:t>severe airflow obstruction and at least one</a:t>
            </a:r>
          </a:p>
          <a:p>
            <a:r>
              <a:rPr lang="en-US" dirty="0"/>
              <a:t>moderate exacerbation in the previous year,</a:t>
            </a:r>
          </a:p>
          <a:p>
            <a:r>
              <a:rPr lang="en-US" dirty="0"/>
              <a:t>having started treatment with BDP/FF </a:t>
            </a:r>
            <a:r>
              <a:rPr lang="en-US" dirty="0" err="1"/>
              <a:t>NEXThaler</a:t>
            </a:r>
            <a:r>
              <a:rPr lang="en-US" dirty="0"/>
              <a:t> for no more than 1 week. Patients</a:t>
            </a:r>
          </a:p>
          <a:p>
            <a:r>
              <a:rPr lang="en-US" dirty="0"/>
              <a:t>underwent three visits: at the start of the treatment (V1), 6 weeks (V2), and 12 weeks later</a:t>
            </a:r>
          </a:p>
          <a:p>
            <a:r>
              <a:rPr lang="en-US" dirty="0"/>
              <a:t>(V3). At each visit, we evaluated the fall in</a:t>
            </a:r>
          </a:p>
          <a:p>
            <a:r>
              <a:rPr lang="en-US" dirty="0"/>
              <a:t>resistance from 5 to 20 Hz (R5–R20) and residual</a:t>
            </a:r>
          </a:p>
          <a:p>
            <a:r>
              <a:rPr lang="en-US" dirty="0"/>
              <a:t>volume/total lung capacity (RV/TLC) ratio by</a:t>
            </a:r>
          </a:p>
          <a:p>
            <a:r>
              <a:rPr lang="en-US" dirty="0"/>
              <a:t>impulse </a:t>
            </a:r>
            <a:r>
              <a:rPr lang="en-US" dirty="0" err="1"/>
              <a:t>oscillometry</a:t>
            </a:r>
            <a:r>
              <a:rPr lang="en-US" dirty="0"/>
              <a:t>, spirometry, and plethysmography. The COPD Assessment Test (CAT)</a:t>
            </a:r>
          </a:p>
          <a:p>
            <a:r>
              <a:rPr lang="en-US" dirty="0"/>
              <a:t>and the modified Medical Research Council</a:t>
            </a:r>
          </a:p>
          <a:p>
            <a:r>
              <a:rPr lang="en-US" dirty="0"/>
              <a:t>(</a:t>
            </a:r>
            <a:r>
              <a:rPr lang="en-US" dirty="0" err="1"/>
              <a:t>mMRC</a:t>
            </a:r>
            <a:r>
              <a:rPr lang="en-US" dirty="0"/>
              <a:t>) questionnaire were also administered</a:t>
            </a:r>
          </a:p>
          <a:p>
            <a:r>
              <a:rPr lang="en-US" dirty="0"/>
              <a:t>to assess the disease’s impact on quality of life</a:t>
            </a:r>
          </a:p>
        </p:txBody>
      </p:sp>
      <p:sp>
        <p:nvSpPr>
          <p:cNvPr id="4" name="Slide Number Placeholder 3"/>
          <p:cNvSpPr>
            <a:spLocks noGrp="1"/>
          </p:cNvSpPr>
          <p:nvPr>
            <p:ph type="sldNum" sz="quarter" idx="5"/>
          </p:nvPr>
        </p:nvSpPr>
        <p:spPr/>
        <p:txBody>
          <a:bodyPr/>
          <a:lstStyle/>
          <a:p>
            <a:fld id="{9052ABB8-6B7F-4038-8CC5-BBC68E6B500B}" type="slidenum">
              <a:rPr lang="en-US" smtClean="0"/>
              <a:t>9</a:t>
            </a:fld>
            <a:endParaRPr lang="en-US"/>
          </a:p>
        </p:txBody>
      </p:sp>
    </p:spTree>
    <p:extLst>
      <p:ext uri="{BB962C8B-B14F-4D97-AF65-F5344CB8AC3E}">
        <p14:creationId xmlns:p14="http://schemas.microsoft.com/office/powerpoint/2010/main" val="3239938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dirty="0"/>
                  <a:t>Effects on IOS outcomes with </a:t>
                </a:r>
                <a:r>
                  <a:rPr lang="en-US" b="1" dirty="0"/>
                  <a:t>either small-particle formoterol or large-particle salmeterol </a:t>
                </a:r>
                <a:r>
                  <a:rPr lang="en-US" dirty="0"/>
                  <a:t>over a</a:t>
                </a:r>
              </a:p>
              <a:p>
                <a:r>
                  <a:rPr lang="en-US" dirty="0"/>
                  <a:t>60-minute period after inhaling the last dose shown as percentage change from baseline. Data are depicted</a:t>
                </a:r>
              </a:p>
              <a:p>
                <a:r>
                  <a:rPr lang="en-US" dirty="0"/>
                  <a:t>as means and SEMs. For all IOS outcomes, there were signiﬁcant differences between treatments, which</a:t>
                </a:r>
              </a:p>
              <a:p>
                <a:r>
                  <a:rPr lang="en-US" dirty="0"/>
                  <a:t>were sustained over the 60-minute period.</a:t>
                </a:r>
              </a:p>
              <a:p>
                <a:endParaRPr lang="en-US" dirty="0"/>
              </a:p>
              <a:p>
                <a:r>
                  <a:rPr lang="en-US" dirty="0"/>
                  <a:t>The results of the present study showed signiﬁcantly greater improvements in all IOS outcomes conferred by small-particle formoterol in terms of total (R5), central (R20), and peripheral airway resistance (R5-20) and AX and X5, as well as RF. These changes in IOS outcomes occurred after repeated dosing with 12 </a:t>
                </a:r>
                <a:r>
                  <a:rPr lang="el-GR" dirty="0"/>
                  <a:t>μ</a:t>
                </a:r>
                <a:r>
                  <a:rPr lang="en-US" dirty="0"/>
                  <a:t>g of twice-daily formoterol compared with 50 </a:t>
                </a:r>
                <a14:m>
                  <m:oMath xmlns:m="http://schemas.openxmlformats.org/officeDocument/2006/math">
                    <m:r>
                      <m:rPr>
                        <m:sty m:val="p"/>
                      </m:rPr>
                      <a:rPr lang="el-GR" i="1" dirty="0" smtClean="0">
                        <a:latin typeface="Cambria Math"/>
                      </a:rPr>
                      <m:t>μ</m:t>
                    </m:r>
                  </m:oMath>
                </a14:m>
                <a:r>
                  <a:rPr lang="en-US" dirty="0"/>
                  <a:t>g of twice-daily salmeterol when used as add-on to ICSs in controlled</a:t>
                </a:r>
              </a:p>
              <a:p>
                <a:r>
                  <a:rPr lang="en-US" dirty="0"/>
                  <a:t>patients with mild-to-moderate persistent asthma. Moreover, the differences between formulations for all of the IOS outcomes were sustained over the entire 60-minute period after inhaling the last dose. The greater reduction in central and peripheral resistance might reﬂect enhanced distribution of formoterol throughout the lung, including the small airways, which is in keeping with its ﬁner particle size. No such differences were seen</a:t>
                </a:r>
              </a:p>
              <a:p>
                <a:r>
                  <a:rPr lang="en-US" dirty="0"/>
                  <a:t>for FEV 1 , FEF 25-75 , or domiciliary PEF after repeated dosing.</a:t>
                </a:r>
              </a:p>
              <a:p>
                <a:r>
                  <a:rPr lang="en-US" dirty="0"/>
                  <a:t>The apparent disconnect in IOS outcomes between single and chronic dosing might be explained by the cumulative effects of extraﬁne particles on the smaller airways on repeated exposure, resulting in subtle changes in airway geometry. In other words, it is possible that equilibration was achieved at steady state for regional bronchodilator effects, which improved the overall signal/noise ratio seen with IOS after repeated but not single dosing.</a:t>
                </a:r>
                <a:endParaRPr lang="ru-RU" dirty="0"/>
              </a:p>
              <a:p>
                <a:endParaRPr lang="en-US" dirty="0"/>
              </a:p>
            </p:txBody>
          </p:sp>
        </mc:Choice>
        <mc:Fallback xmlns="">
          <p:sp>
            <p:nvSpPr>
              <p:cNvPr id="3" name="Notes Placeholder 2"/>
              <p:cNvSpPr>
                <a:spLocks noGrp="1"/>
              </p:cNvSpPr>
              <p:nvPr>
                <p:ph type="body" idx="1"/>
              </p:nvPr>
            </p:nvSpPr>
            <p:spPr/>
            <p:txBody>
              <a:bodyPr/>
              <a:lstStyle/>
              <a:p>
                <a:r>
                  <a:rPr lang="en-US" dirty="0"/>
                  <a:t>Effects on IOS outcomes with either small-particle formoterol or large-particle salmeterol over a</a:t>
                </a:r>
              </a:p>
              <a:p>
                <a:r>
                  <a:rPr lang="en-US" dirty="0"/>
                  <a:t>60-minute period after inhaling the last dose shown as percentage change from baseline. Data are depicted</a:t>
                </a:r>
              </a:p>
              <a:p>
                <a:r>
                  <a:rPr lang="en-US" dirty="0"/>
                  <a:t>as means and SEMs. For all IOS outcomes, there were signiﬁcant differences between treatments, which</a:t>
                </a:r>
              </a:p>
              <a:p>
                <a:r>
                  <a:rPr lang="en-US" dirty="0"/>
                  <a:t>were sustained over the 60-minute period.</a:t>
                </a:r>
              </a:p>
              <a:p>
                <a:endParaRPr lang="en-US" dirty="0"/>
              </a:p>
              <a:p>
                <a:r>
                  <a:rPr lang="en-US" dirty="0"/>
                  <a:t>The results of the present study showed signiﬁcantly greater improvements in all IOS outcomes conferred by small-particle formoterol in terms of total (R5), central (R20), and peripheral airway resistance (R5-20) and AX and X5, as well as RF. These changes in IOS outcomes occurred after repeated dosing with 12 </a:t>
                </a:r>
                <a:r>
                  <a:rPr lang="el-GR" dirty="0"/>
                  <a:t>μ</a:t>
                </a:r>
                <a:r>
                  <a:rPr lang="en-US" dirty="0"/>
                  <a:t>g of twice-daily formoterol compared with 50 </a:t>
                </a:r>
                <a:r>
                  <a:rPr lang="el-GR" i="0" dirty="0">
                    <a:latin typeface="Cambria Math"/>
                  </a:rPr>
                  <a:t>μ</a:t>
                </a:r>
                <a:r>
                  <a:rPr lang="en-US" dirty="0"/>
                  <a:t>g of twice-daily salmeterol when used as add-on to ICSs in controlled</a:t>
                </a:r>
              </a:p>
              <a:p>
                <a:r>
                  <a:rPr lang="en-US" dirty="0"/>
                  <a:t>patients with mild-to-moderate persistent asthma. Moreover, the differences between formulations for all of the IOS outcomes were sustained over the entire 60-minute period after inhaling the last dose. The greater reduction in central and peripheral resistance might reﬂect enhanced distribution of formoterol throughout the lung, including the small airways, which is in keeping with its ﬁner particle size. No such differences were seen</a:t>
                </a:r>
              </a:p>
              <a:p>
                <a:r>
                  <a:rPr lang="en-US" dirty="0"/>
                  <a:t>for FEV 1 , FEF 25-75 , or domiciliary PEF after repeated dosing.</a:t>
                </a:r>
              </a:p>
              <a:p>
                <a:r>
                  <a:rPr lang="en-US" dirty="0"/>
                  <a:t>The apparent disconnect in IOS outcomes between single and chronic dosing might be explained by the cumulative effects of extraﬁne particles on the smaller airways on repeated exposure, resulting in subtle changes in airway geometry. In other words, it is possible that equilibration was achieved at steady state for regional bronchodilator effects, which improved the overall signal/noise ratio seen with IOS after repeated but not single dosing.</a:t>
                </a:r>
                <a:endParaRPr lang="ru-RU" dirty="0"/>
              </a:p>
              <a:p>
                <a:endParaRPr lang="en-US" dirty="0"/>
              </a:p>
            </p:txBody>
          </p:sp>
        </mc:Fallback>
      </mc:AlternateContent>
      <p:sp>
        <p:nvSpPr>
          <p:cNvPr id="4" name="Slide Number Placeholder 3"/>
          <p:cNvSpPr>
            <a:spLocks noGrp="1"/>
          </p:cNvSpPr>
          <p:nvPr>
            <p:ph type="sldNum" sz="quarter" idx="5"/>
          </p:nvPr>
        </p:nvSpPr>
        <p:spPr/>
        <p:txBody>
          <a:bodyPr/>
          <a:lstStyle/>
          <a:p>
            <a:fld id="{9052ABB8-6B7F-4038-8CC5-BBC68E6B500B}" type="slidenum">
              <a:rPr lang="en-US" smtClean="0"/>
              <a:t>10</a:t>
            </a:fld>
            <a:endParaRPr lang="en-US"/>
          </a:p>
        </p:txBody>
      </p:sp>
    </p:spTree>
    <p:extLst>
      <p:ext uri="{BB962C8B-B14F-4D97-AF65-F5344CB8AC3E}">
        <p14:creationId xmlns:p14="http://schemas.microsoft.com/office/powerpoint/2010/main" val="336907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cross-sectional phase of the observational PRISMA study indicated that asthma control can be achieved in a good proportion of patients and is associated with better quality of life and reduced health care resource consumption. ICS/LABA combination is the most common therapy and differences both in asthma control and in quality of life may be seen in a real-life setting showing better clinical outcomes in favor of </a:t>
            </a:r>
            <a:r>
              <a:rPr lang="en-US" dirty="0" err="1"/>
              <a:t>extraﬁne</a:t>
            </a:r>
            <a:r>
              <a:rPr lang="en-US" dirty="0"/>
              <a:t> BDP/F combination with the advantage of a more efﬁcient ICS dose.</a:t>
            </a:r>
            <a:endParaRPr lang="fa-IR" dirty="0"/>
          </a:p>
          <a:p>
            <a:pPr algn="l"/>
            <a:r>
              <a:rPr lang="en-US" b="0" i="0" dirty="0">
                <a:solidFill>
                  <a:srgbClr val="212121"/>
                </a:solidFill>
                <a:effectLst/>
                <a:latin typeface="BlinkMacSystemFont"/>
              </a:rPr>
              <a:t>ross-sectional phase followed by a 12-month prospective phase. Asthma Control Test and the EQ-5D were used.</a:t>
            </a:r>
          </a:p>
          <a:p>
            <a:pPr algn="l"/>
            <a:r>
              <a:rPr lang="en-US" b="1" i="0" dirty="0">
                <a:solidFill>
                  <a:srgbClr val="212121"/>
                </a:solidFill>
                <a:effectLst/>
                <a:latin typeface="BlinkMacSystemFont"/>
              </a:rPr>
              <a:t>Results: </a:t>
            </a:r>
            <a:r>
              <a:rPr lang="en-US" b="0" i="0" dirty="0">
                <a:solidFill>
                  <a:srgbClr val="212121"/>
                </a:solidFill>
                <a:effectLst/>
                <a:latin typeface="BlinkMacSystemFont"/>
              </a:rPr>
              <a:t>2853 adult patients recruited in 56 Hospital Respiratory Units in Italy were evaluated: 64.4% had controlled asthma, 15.8% partly controlled asthma and 19.8% were uncontrolled. The mean (SD) EQ-5D score was 0.86 (0.17) in controlled, 0.75 (0.20) in partly controlled and 0.69 (0.23) in uncontrolled patients (p&lt;0.001 between groups). The number of patients requiring hospitalization or emergency room visits was lower in controlled (1.8% and 1.6%, respectively) than in partly controlled (5.1% and 11.5%) and uncontrolled (6.4% and 18.6%). A combination of an inhaled corticosteroid and a long-acting beta-2 agonist was the reported therapy by 56.0% of patients, with the rate of controlled asthma and improved quality of life being higher in patients on </a:t>
            </a:r>
            <a:r>
              <a:rPr lang="en-US" b="0" i="0" dirty="0" err="1">
                <a:solidFill>
                  <a:srgbClr val="212121"/>
                </a:solidFill>
                <a:effectLst/>
                <a:latin typeface="BlinkMacSystemFont"/>
              </a:rPr>
              <a:t>extrafine</a:t>
            </a:r>
            <a:r>
              <a:rPr lang="en-US" b="0" i="0" dirty="0">
                <a:solidFill>
                  <a:srgbClr val="212121"/>
                </a:solidFill>
                <a:effectLst/>
                <a:latin typeface="BlinkMacSystemFont"/>
              </a:rPr>
              <a:t> beclomethasone/formoterol compared to budesonide/formoterol (p&lt;0.05) and fluticasone/salmeterol (p&lt;0.05 for quality of life).</a:t>
            </a:r>
          </a:p>
          <a:p>
            <a:pPr algn="l"/>
            <a:r>
              <a:rPr lang="en-US" b="1" i="0" dirty="0">
                <a:solidFill>
                  <a:srgbClr val="212121"/>
                </a:solidFill>
                <a:effectLst/>
                <a:latin typeface="BlinkMacSystemFont"/>
              </a:rPr>
              <a:t>Conclusions: </a:t>
            </a:r>
            <a:r>
              <a:rPr lang="en-US" b="0" i="0" dirty="0">
                <a:solidFill>
                  <a:srgbClr val="212121"/>
                </a:solidFill>
                <a:effectLst/>
                <a:latin typeface="BlinkMacSystemFont"/>
              </a:rPr>
              <a:t>Asthma control is achieved in a good proportion of Italian patients. Differences may be detected in a real-life setting in favor of </a:t>
            </a:r>
            <a:r>
              <a:rPr lang="en-US" b="0" i="0" dirty="0" err="1">
                <a:solidFill>
                  <a:srgbClr val="212121"/>
                </a:solidFill>
                <a:effectLst/>
                <a:latin typeface="BlinkMacSystemFont"/>
              </a:rPr>
              <a:t>extrafine</a:t>
            </a:r>
            <a:r>
              <a:rPr lang="en-US" b="0" i="0" dirty="0">
                <a:solidFill>
                  <a:srgbClr val="212121"/>
                </a:solidFill>
                <a:effectLst/>
                <a:latin typeface="BlinkMacSystemFont"/>
              </a:rPr>
              <a:t> beclomethasone/formoterol combination.</a:t>
            </a:r>
          </a:p>
          <a:p>
            <a:endParaRPr lang="en-US" dirty="0"/>
          </a:p>
        </p:txBody>
      </p:sp>
      <p:sp>
        <p:nvSpPr>
          <p:cNvPr id="4" name="Slide Number Placeholder 3"/>
          <p:cNvSpPr>
            <a:spLocks noGrp="1"/>
          </p:cNvSpPr>
          <p:nvPr>
            <p:ph type="sldNum" sz="quarter" idx="5"/>
          </p:nvPr>
        </p:nvSpPr>
        <p:spPr/>
        <p:txBody>
          <a:bodyPr/>
          <a:lstStyle/>
          <a:p>
            <a:fld id="{9052ABB8-6B7F-4038-8CC5-BBC68E6B500B}" type="slidenum">
              <a:rPr lang="en-US" smtClean="0"/>
              <a:t>11</a:t>
            </a:fld>
            <a:endParaRPr lang="en-US"/>
          </a:p>
        </p:txBody>
      </p:sp>
    </p:spTree>
    <p:extLst>
      <p:ext uri="{BB962C8B-B14F-4D97-AF65-F5344CB8AC3E}">
        <p14:creationId xmlns:p14="http://schemas.microsoft.com/office/powerpoint/2010/main" val="1558618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Extrafine</a:t>
            </a:r>
            <a:r>
              <a:rPr lang="en-US" dirty="0"/>
              <a:t> BDP/F  combination  achieved better a </a:t>
            </a:r>
            <a:r>
              <a:rPr lang="en-US" dirty="0" err="1"/>
              <a:t>sthma</a:t>
            </a:r>
            <a:r>
              <a:rPr lang="en-US" dirty="0"/>
              <a:t> control according to ACT score  vs large particle combinations  despite lower ICS use </a:t>
            </a:r>
            <a:endParaRPr lang="fa-IR" dirty="0"/>
          </a:p>
          <a:p>
            <a:r>
              <a:rPr lang="en-US" dirty="0"/>
              <a:t>the cross-sectional phase of the observational PRISMA study indicated that asthma control can be achieved in a good proportion of patients and is associated with better quality of life and reduced health care resource consumption. ICS/LABA combination is the most common therapy and differences both in asthma control and in quality of life may be seen in a real-life setting showing better clinical outcomes in favor of </a:t>
            </a:r>
            <a:r>
              <a:rPr lang="en-US" dirty="0" err="1"/>
              <a:t>extraﬁne</a:t>
            </a:r>
            <a:r>
              <a:rPr lang="en-US" dirty="0"/>
              <a:t> BDP/F combination with the advantage of a more efﬁcient ICS dose.</a:t>
            </a:r>
            <a:endParaRPr lang="fa-IR" dirty="0"/>
          </a:p>
          <a:p>
            <a:pPr algn="l"/>
            <a:r>
              <a:rPr lang="en-US" b="0" i="0" dirty="0">
                <a:solidFill>
                  <a:srgbClr val="212121"/>
                </a:solidFill>
                <a:effectLst/>
                <a:latin typeface="BlinkMacSystemFont"/>
              </a:rPr>
              <a:t>ross-sectional phase followed by a 12-month prospective phase. Asthma Control Test and the EQ-5D were used.</a:t>
            </a:r>
          </a:p>
          <a:p>
            <a:pPr algn="l"/>
            <a:r>
              <a:rPr lang="en-US" b="1" i="0" dirty="0">
                <a:solidFill>
                  <a:srgbClr val="212121"/>
                </a:solidFill>
                <a:effectLst/>
                <a:latin typeface="BlinkMacSystemFont"/>
              </a:rPr>
              <a:t>Results: </a:t>
            </a:r>
            <a:r>
              <a:rPr lang="en-US" b="0" i="0" dirty="0">
                <a:solidFill>
                  <a:srgbClr val="212121"/>
                </a:solidFill>
                <a:effectLst/>
                <a:latin typeface="BlinkMacSystemFont"/>
              </a:rPr>
              <a:t>2853 adult patients recruited in 56 Hospital Respiratory Units in Italy were evaluated: 64.4% had controlled asthma, 15.8% partly controlled asthma and 19.8% were uncontrolled. The mean (SD) EQ-5D score was 0.86 (0.17) in controlled, 0.75 (0.20) in partly controlled and 0.69 (0.23) in uncontrolled patients (p&lt;0.001 between groups). The number of patients requiring hospitalization or emergency room visits was lower in controlled (1.8% and 1.6%, respectively) than in partly controlled (5.1% and 11.5%) and uncontrolled (6.4% and 18.6%). A combination of an inhaled corticosteroid and a long-acting beta-2 agonist was the reported therapy by 56.0% of patients, with the rate of controlled asthma and improved quality of life being higher in patients on </a:t>
            </a:r>
            <a:r>
              <a:rPr lang="en-US" b="0" i="0" dirty="0" err="1">
                <a:solidFill>
                  <a:srgbClr val="212121"/>
                </a:solidFill>
                <a:effectLst/>
                <a:latin typeface="BlinkMacSystemFont"/>
              </a:rPr>
              <a:t>extrafine</a:t>
            </a:r>
            <a:r>
              <a:rPr lang="en-US" b="0" i="0" dirty="0">
                <a:solidFill>
                  <a:srgbClr val="212121"/>
                </a:solidFill>
                <a:effectLst/>
                <a:latin typeface="BlinkMacSystemFont"/>
              </a:rPr>
              <a:t> beclomethasone/formoterol compared to budesonide/formoterol (p&lt;0.05) and fluticasone/salmeterol (p&lt;0.05 for quality of life).</a:t>
            </a:r>
          </a:p>
          <a:p>
            <a:pPr algn="l"/>
            <a:r>
              <a:rPr lang="en-US" b="1" i="0" dirty="0">
                <a:solidFill>
                  <a:srgbClr val="212121"/>
                </a:solidFill>
                <a:effectLst/>
                <a:latin typeface="BlinkMacSystemFont"/>
              </a:rPr>
              <a:t>Conclusions: </a:t>
            </a:r>
            <a:r>
              <a:rPr lang="en-US" b="0" i="0" dirty="0">
                <a:solidFill>
                  <a:srgbClr val="212121"/>
                </a:solidFill>
                <a:effectLst/>
                <a:latin typeface="BlinkMacSystemFont"/>
              </a:rPr>
              <a:t>Asthma control is achieved in a good proportion of Italian patients. Differences may be detected in a real-life setting in favor of </a:t>
            </a:r>
            <a:r>
              <a:rPr lang="en-US" b="0" i="0" dirty="0" err="1">
                <a:solidFill>
                  <a:srgbClr val="212121"/>
                </a:solidFill>
                <a:effectLst/>
                <a:latin typeface="BlinkMacSystemFont"/>
              </a:rPr>
              <a:t>extrafine</a:t>
            </a:r>
            <a:r>
              <a:rPr lang="en-US" b="0" i="0" dirty="0">
                <a:solidFill>
                  <a:srgbClr val="212121"/>
                </a:solidFill>
                <a:effectLst/>
                <a:latin typeface="BlinkMacSystemFont"/>
              </a:rPr>
              <a:t> beclomethasone/formoterol combination.</a:t>
            </a:r>
          </a:p>
          <a:p>
            <a:endParaRPr lang="en-US" dirty="0"/>
          </a:p>
        </p:txBody>
      </p:sp>
      <p:sp>
        <p:nvSpPr>
          <p:cNvPr id="4" name="Slide Number Placeholder 3"/>
          <p:cNvSpPr>
            <a:spLocks noGrp="1"/>
          </p:cNvSpPr>
          <p:nvPr>
            <p:ph type="sldNum" sz="quarter" idx="5"/>
          </p:nvPr>
        </p:nvSpPr>
        <p:spPr/>
        <p:txBody>
          <a:bodyPr/>
          <a:lstStyle/>
          <a:p>
            <a:fld id="{9052ABB8-6B7F-4038-8CC5-BBC68E6B500B}" type="slidenum">
              <a:rPr lang="en-US" smtClean="0"/>
              <a:t>12</a:t>
            </a:fld>
            <a:endParaRPr lang="en-US"/>
          </a:p>
        </p:txBody>
      </p:sp>
    </p:spTree>
    <p:extLst>
      <p:ext uri="{BB962C8B-B14F-4D97-AF65-F5344CB8AC3E}">
        <p14:creationId xmlns:p14="http://schemas.microsoft.com/office/powerpoint/2010/main" val="1168167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Effects of extra-fine inhaled beclomethasone/formoterol</a:t>
            </a:r>
          </a:p>
          <a:p>
            <a:r>
              <a:rPr lang="en-US" dirty="0"/>
              <a:t>on both large and small airways in asthma</a:t>
            </a:r>
            <a:endParaRPr lang="fa-IR" dirty="0"/>
          </a:p>
          <a:p>
            <a:r>
              <a:rPr lang="en-US" b="1" i="0" dirty="0">
                <a:solidFill>
                  <a:srgbClr val="212121"/>
                </a:solidFill>
                <a:effectLst/>
                <a:latin typeface="BlinkMacSystemFont"/>
              </a:rPr>
              <a:t>single breath nitrogen test (SBN2)</a:t>
            </a:r>
            <a:endParaRPr lang="fa-IR" b="1" dirty="0"/>
          </a:p>
          <a:p>
            <a:r>
              <a:rPr lang="en-US" dirty="0"/>
              <a:t>After a 1- to 4-week run-in period, patients with asthma were randomized to a double blind, double dummy, 12-week treatment with either extra-fine beclomethasone/formoterol (BDP/F) 400/24 lg daily or fluticasone propionate/ salmeterol (FP/S) 500/100 lg daily. Methacholine (</a:t>
            </a:r>
            <a:r>
              <a:rPr lang="en-US" dirty="0" err="1"/>
              <a:t>Mch</a:t>
            </a:r>
            <a:r>
              <a:rPr lang="en-US" dirty="0"/>
              <a:t>) bronchoprovocation challenge and single breath nitrogen (sbN2) test were performed. Results: Thirty patients with asthma (15 men), mean age 43, mean forced expiratory volume in the first second (FEV1) 71.4% of predicted, were included. A significant increase (P &lt; 0.01) versus baseline was observed in </a:t>
            </a:r>
            <a:r>
              <a:rPr lang="en-US" dirty="0" err="1"/>
              <a:t>predose</a:t>
            </a:r>
            <a:r>
              <a:rPr lang="en-US" dirty="0"/>
              <a:t> FEV1 in both BDP/F and FP/S groups (0.37 ± 0.13 l and 0.36 ± 0.12 l, respectively). PD20FEV1 </a:t>
            </a:r>
            <a:r>
              <a:rPr lang="en-US" dirty="0" err="1"/>
              <a:t>Mch</a:t>
            </a:r>
            <a:r>
              <a:rPr lang="en-US" dirty="0"/>
              <a:t> improved significantly from 90.42 (±30.08) lg to 432.41 (±122.71) lg in the BDP/ F group (P = 0.01) but not in the FP/S group. A trend toward improvement vs baseline was observed for BDP/F in closing capacity (CC), whereas no differences were recorded in other sbN2 test parameters. Conclusion: The findings of this pilot study suggest that an extra-fine inhaled combination for the treatment of asthma has beneficial effects on both large and small airways function as expressed by </a:t>
            </a:r>
            <a:r>
              <a:rPr lang="en-US" dirty="0" err="1"/>
              <a:t>Mch</a:t>
            </a:r>
            <a:r>
              <a:rPr lang="en-US" dirty="0"/>
              <a:t> and sbN2 tests</a:t>
            </a:r>
          </a:p>
        </p:txBody>
      </p:sp>
      <p:sp>
        <p:nvSpPr>
          <p:cNvPr id="4" name="Slide Number Placeholder 3"/>
          <p:cNvSpPr>
            <a:spLocks noGrp="1"/>
          </p:cNvSpPr>
          <p:nvPr>
            <p:ph type="sldNum" sz="quarter" idx="5"/>
          </p:nvPr>
        </p:nvSpPr>
        <p:spPr/>
        <p:txBody>
          <a:bodyPr/>
          <a:lstStyle/>
          <a:p>
            <a:fld id="{9052ABB8-6B7F-4038-8CC5-BBC68E6B500B}" type="slidenum">
              <a:rPr lang="en-US" smtClean="0"/>
              <a:t>13</a:t>
            </a:fld>
            <a:endParaRPr lang="en-US"/>
          </a:p>
        </p:txBody>
      </p:sp>
    </p:spTree>
    <p:extLst>
      <p:ext uri="{BB962C8B-B14F-4D97-AF65-F5344CB8AC3E}">
        <p14:creationId xmlns:p14="http://schemas.microsoft.com/office/powerpoint/2010/main" val="350872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53E50-66AC-442B-A88D-6BFA65F105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33BE7E-5839-4914-9707-9C0719966F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D28E25A-C80F-4381-A407-8C532A6E0817}"/>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5" name="Footer Placeholder 4">
            <a:extLst>
              <a:ext uri="{FF2B5EF4-FFF2-40B4-BE49-F238E27FC236}">
                <a16:creationId xmlns:a16="http://schemas.microsoft.com/office/drawing/2014/main" id="{78360CCE-C539-489F-86C4-2107E0088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FDD20-8756-4FA0-A2AF-18AC88DA4392}"/>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1612376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7A34D-0808-42BD-9737-EF5149E5B8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741203-F741-44B0-B47C-BC31D7B56E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8F735-3C96-4A55-AD9D-EE5AC3C3F313}"/>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5" name="Footer Placeholder 4">
            <a:extLst>
              <a:ext uri="{FF2B5EF4-FFF2-40B4-BE49-F238E27FC236}">
                <a16:creationId xmlns:a16="http://schemas.microsoft.com/office/drawing/2014/main" id="{95090727-E8E6-4201-88C8-9321711EB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2964F1-FEE1-4A4F-AC4C-B4C54D84106C}"/>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229598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5D961A-E9D9-49DF-B44C-0502222E279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8189A7-EC4F-4FE4-8F6A-7D5E953F62E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1C3811-2DB5-403E-BE5C-5AF5373EA9EC}"/>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5" name="Footer Placeholder 4">
            <a:extLst>
              <a:ext uri="{FF2B5EF4-FFF2-40B4-BE49-F238E27FC236}">
                <a16:creationId xmlns:a16="http://schemas.microsoft.com/office/drawing/2014/main" id="{2DAA312B-32C3-4F27-B3DE-5F27185898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56A35B-BCE2-4362-A0E2-604C1960CA85}"/>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2978412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6" name="Content Placeholder 15"/>
          <p:cNvSpPr>
            <a:spLocks noGrp="1"/>
          </p:cNvSpPr>
          <p:nvPr>
            <p:ph sz="quarter" idx="10"/>
          </p:nvPr>
        </p:nvSpPr>
        <p:spPr>
          <a:xfrm>
            <a:off x="609600" y="1371605"/>
            <a:ext cx="10972800" cy="4525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itle 13"/>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98947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143934" y="333376"/>
            <a:ext cx="9120717" cy="574675"/>
          </a:xfrm>
        </p:spPr>
        <p:txBody>
          <a:bodyPr/>
          <a:lstStyle/>
          <a:p>
            <a:r>
              <a:rPr lang="it-IT"/>
              <a:t>Fare clic per modificare lo stile del titolo</a:t>
            </a:r>
          </a:p>
        </p:txBody>
      </p:sp>
      <p:sp>
        <p:nvSpPr>
          <p:cNvPr id="3" name="Segnaposto testo 2"/>
          <p:cNvSpPr>
            <a:spLocks noGrp="1"/>
          </p:cNvSpPr>
          <p:nvPr>
            <p:ph type="body" sz="half" idx="1"/>
          </p:nvPr>
        </p:nvSpPr>
        <p:spPr>
          <a:xfrm>
            <a:off x="609600" y="1916113"/>
            <a:ext cx="5384800" cy="421005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916113"/>
            <a:ext cx="5384800" cy="421005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4536877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3AEFD-706E-4293-AE57-8B5631139A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5ACEF0-862E-40F5-BA00-711B50BF9A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67743E-4229-4507-9826-254411E61DFA}"/>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5" name="Footer Placeholder 4">
            <a:extLst>
              <a:ext uri="{FF2B5EF4-FFF2-40B4-BE49-F238E27FC236}">
                <a16:creationId xmlns:a16="http://schemas.microsoft.com/office/drawing/2014/main" id="{8B44818F-4D0C-4DC2-B94C-59F32D4BE5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74C55B-B64A-40BD-8901-774EDD7EA56E}"/>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2960263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1D184-56FE-4FF0-B1CD-573AD8FFA3C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6FFFCB-28A1-454C-B09F-33F637DDF3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942FD08-B401-40F3-9A60-05E0533161F6}"/>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5" name="Footer Placeholder 4">
            <a:extLst>
              <a:ext uri="{FF2B5EF4-FFF2-40B4-BE49-F238E27FC236}">
                <a16:creationId xmlns:a16="http://schemas.microsoft.com/office/drawing/2014/main" id="{7BA51C34-F7FD-44C7-8631-747600802E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85261C-2A9B-43ED-9D74-C094801E26BD}"/>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97818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79449-89BC-436E-98AA-90D427C1F0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B94C7A-F7A7-46C5-8CEB-680E66C602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2358AB-3357-47B4-A184-8633BEB657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85E475-1A14-45D5-A58C-B1B77BC3F3C9}"/>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6" name="Footer Placeholder 5">
            <a:extLst>
              <a:ext uri="{FF2B5EF4-FFF2-40B4-BE49-F238E27FC236}">
                <a16:creationId xmlns:a16="http://schemas.microsoft.com/office/drawing/2014/main" id="{EC1B03A1-BF70-4137-BD3C-E3A8CBA723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FD0D26-D90B-43EF-B818-7055DD69F899}"/>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2671055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2DF19-E49E-4C29-B767-C0D066FD39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8B208C-69F0-462E-9D65-C4D1819D79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9A7874A-4941-455D-A0FB-3F146DCD3C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DBA37BF-1A88-4A8C-B687-3FEF76C9A6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25CAC30-C9FF-4D45-AB32-2B70137E30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15D8307-E990-4896-A0AE-5D6BDCD87D39}"/>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8" name="Footer Placeholder 7">
            <a:extLst>
              <a:ext uri="{FF2B5EF4-FFF2-40B4-BE49-F238E27FC236}">
                <a16:creationId xmlns:a16="http://schemas.microsoft.com/office/drawing/2014/main" id="{9149EB2C-E159-46DF-BF20-55F65A9299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CFABA74-097A-4C74-BF32-E08F8D04044D}"/>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40198358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297EE-E2F1-41C6-9BB5-977BAE3665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69153DA-3F74-4DE6-A5D3-104ACD2A2207}"/>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4" name="Footer Placeholder 3">
            <a:extLst>
              <a:ext uri="{FF2B5EF4-FFF2-40B4-BE49-F238E27FC236}">
                <a16:creationId xmlns:a16="http://schemas.microsoft.com/office/drawing/2014/main" id="{8FA31C1E-B304-42FB-8C43-C8BDFBD3A2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FA4D86-CF6E-453D-8340-4D04BE353CDF}"/>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3735776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802053-544A-40CA-A772-5764EB77B585}"/>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3" name="Footer Placeholder 2">
            <a:extLst>
              <a:ext uri="{FF2B5EF4-FFF2-40B4-BE49-F238E27FC236}">
                <a16:creationId xmlns:a16="http://schemas.microsoft.com/office/drawing/2014/main" id="{312736C6-FDEA-4EC1-9536-632E53E886E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4399A1-0842-46AD-8386-99864CE73F05}"/>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37802839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1B6C4-976F-4AC9-ACE4-75540E4BD4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9F0495-A5B4-4C5E-8B8B-BB0F6C91D4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20201F1-FA70-4F65-B703-BDEF77748C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5994B5-BD9A-49C0-A9B0-B02F13EE05F2}"/>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6" name="Footer Placeholder 5">
            <a:extLst>
              <a:ext uri="{FF2B5EF4-FFF2-40B4-BE49-F238E27FC236}">
                <a16:creationId xmlns:a16="http://schemas.microsoft.com/office/drawing/2014/main" id="{0B1A724A-2E60-4BCD-9955-D4C35E8732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40DFCF-279F-46CE-B021-D90DAA525B7D}"/>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4205706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7DA6F-02FE-487D-A2AD-2E31CA5795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6BA4D56-EFDB-48D1-8A66-5B68C70FF1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880A65-1D43-401F-9FEF-042059A065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7BDE39-EA0C-42A3-8991-67DD7F46CDB7}"/>
              </a:ext>
            </a:extLst>
          </p:cNvPr>
          <p:cNvSpPr>
            <a:spLocks noGrp="1"/>
          </p:cNvSpPr>
          <p:nvPr>
            <p:ph type="dt" sz="half" idx="10"/>
          </p:nvPr>
        </p:nvSpPr>
        <p:spPr/>
        <p:txBody>
          <a:bodyPr/>
          <a:lstStyle/>
          <a:p>
            <a:fld id="{537E765E-297E-4929-82A6-BF7FAD3DD627}" type="datetimeFigureOut">
              <a:rPr lang="en-US" smtClean="0"/>
              <a:t>11/11/2021</a:t>
            </a:fld>
            <a:endParaRPr lang="en-US"/>
          </a:p>
        </p:txBody>
      </p:sp>
      <p:sp>
        <p:nvSpPr>
          <p:cNvPr id="6" name="Footer Placeholder 5">
            <a:extLst>
              <a:ext uri="{FF2B5EF4-FFF2-40B4-BE49-F238E27FC236}">
                <a16:creationId xmlns:a16="http://schemas.microsoft.com/office/drawing/2014/main" id="{EB30D7AA-B66E-4E44-A7DC-5FD4889A3B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5BC30E-C086-433B-8D95-04E6697F1217}"/>
              </a:ext>
            </a:extLst>
          </p:cNvPr>
          <p:cNvSpPr>
            <a:spLocks noGrp="1"/>
          </p:cNvSpPr>
          <p:nvPr>
            <p:ph type="sldNum" sz="quarter" idx="12"/>
          </p:nvPr>
        </p:nvSpPr>
        <p:spPr/>
        <p:txBody>
          <a:bodyPr/>
          <a:lstStyle/>
          <a:p>
            <a:fld id="{3098C868-7FCB-4170-B528-AC0F3C38E95F}" type="slidenum">
              <a:rPr lang="en-US" smtClean="0"/>
              <a:t>‹#›</a:t>
            </a:fld>
            <a:endParaRPr lang="en-US"/>
          </a:p>
        </p:txBody>
      </p:sp>
    </p:spTree>
    <p:extLst>
      <p:ext uri="{BB962C8B-B14F-4D97-AF65-F5344CB8AC3E}">
        <p14:creationId xmlns:p14="http://schemas.microsoft.com/office/powerpoint/2010/main" val="541516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7944E0-0628-4D20-9B41-E4315A45F5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C50E8A-894A-4841-82B3-3628A1659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E5A714-7703-45C9-99D1-07E98D9977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7E765E-297E-4929-82A6-BF7FAD3DD627}" type="datetimeFigureOut">
              <a:rPr lang="en-US" smtClean="0"/>
              <a:t>11/11/2021</a:t>
            </a:fld>
            <a:endParaRPr lang="en-US"/>
          </a:p>
        </p:txBody>
      </p:sp>
      <p:sp>
        <p:nvSpPr>
          <p:cNvPr id="5" name="Footer Placeholder 4">
            <a:extLst>
              <a:ext uri="{FF2B5EF4-FFF2-40B4-BE49-F238E27FC236}">
                <a16:creationId xmlns:a16="http://schemas.microsoft.com/office/drawing/2014/main" id="{4DC5CEA7-1B5D-4D05-BF22-5A454C4F56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0E331C-4AC6-49F1-9E93-61FBE1A70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98C868-7FCB-4170-B528-AC0F3C38E95F}" type="slidenum">
              <a:rPr lang="en-US" smtClean="0"/>
              <a:t>‹#›</a:t>
            </a:fld>
            <a:endParaRPr lang="en-US"/>
          </a:p>
        </p:txBody>
      </p:sp>
    </p:spTree>
    <p:extLst>
      <p:ext uri="{BB962C8B-B14F-4D97-AF65-F5344CB8AC3E}">
        <p14:creationId xmlns:p14="http://schemas.microsoft.com/office/powerpoint/2010/main" val="11877390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DF0F93-9661-42F5-BDA5-27276679C193}"/>
              </a:ext>
            </a:extLst>
          </p:cNvPr>
          <p:cNvSpPr/>
          <p:nvPr/>
        </p:nvSpPr>
        <p:spPr>
          <a:xfrm>
            <a:off x="5139915" y="5101906"/>
            <a:ext cx="4267200" cy="36933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ubtitle 7">
            <a:extLst>
              <a:ext uri="{FF2B5EF4-FFF2-40B4-BE49-F238E27FC236}">
                <a16:creationId xmlns:a16="http://schemas.microsoft.com/office/drawing/2014/main" id="{F3D16939-C8EB-45F6-82AA-F38FF3325CC2}"/>
              </a:ext>
            </a:extLst>
          </p:cNvPr>
          <p:cNvSpPr>
            <a:spLocks noGrp="1"/>
          </p:cNvSpPr>
          <p:nvPr>
            <p:ph type="subTitle" idx="1"/>
          </p:nvPr>
        </p:nvSpPr>
        <p:spPr/>
        <p:txBody>
          <a:bodyPr>
            <a:normAutofit lnSpcReduction="10000"/>
          </a:bodyPr>
          <a:lstStyle/>
          <a:p>
            <a:r>
              <a:rPr lang="en-US" dirty="0"/>
              <a:t>Dr. Shahideh Amini</a:t>
            </a:r>
          </a:p>
          <a:p>
            <a:r>
              <a:rPr lang="en-US" dirty="0"/>
              <a:t>Clinical Pharmacist, Fellowship of Pharmacotherapy in Critical Care</a:t>
            </a:r>
          </a:p>
          <a:p>
            <a:r>
              <a:rPr lang="en-US" dirty="0"/>
              <a:t>TUMS</a:t>
            </a:r>
          </a:p>
          <a:p>
            <a:r>
              <a:rPr lang="en-US" dirty="0"/>
              <a:t>July. 2021</a:t>
            </a:r>
          </a:p>
        </p:txBody>
      </p:sp>
      <p:sp>
        <p:nvSpPr>
          <p:cNvPr id="9" name="Titolo 1">
            <a:extLst>
              <a:ext uri="{FF2B5EF4-FFF2-40B4-BE49-F238E27FC236}">
                <a16:creationId xmlns:a16="http://schemas.microsoft.com/office/drawing/2014/main" id="{D8B6074D-BFA7-4A30-9965-C4F274F65CF1}"/>
              </a:ext>
            </a:extLst>
          </p:cNvPr>
          <p:cNvSpPr txBox="1">
            <a:spLocks noGrp="1"/>
          </p:cNvSpPr>
          <p:nvPr>
            <p:ph type="ctrTitle"/>
          </p:nvPr>
        </p:nvSpPr>
        <p:spPr>
          <a:xfrm>
            <a:off x="1524000" y="1122363"/>
            <a:ext cx="9144000" cy="238760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it-IT" sz="4800" b="1" dirty="0">
                <a:solidFill>
                  <a:srgbClr val="CA0C6E"/>
                </a:solidFill>
              </a:rPr>
              <a:t>Extra-fine formulations Benefits</a:t>
            </a:r>
          </a:p>
          <a:p>
            <a:pPr algn="ctr"/>
            <a:endParaRPr lang="it-IT" sz="4000" b="1" dirty="0">
              <a:solidFill>
                <a:srgbClr val="CA0C6E"/>
              </a:solidFill>
            </a:endParaRPr>
          </a:p>
        </p:txBody>
      </p:sp>
    </p:spTree>
    <p:extLst>
      <p:ext uri="{BB962C8B-B14F-4D97-AF65-F5344CB8AC3E}">
        <p14:creationId xmlns:p14="http://schemas.microsoft.com/office/powerpoint/2010/main" val="26280598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625DB987-7757-403F-A5AE-3CC3E4E36D9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9420" r="2531"/>
          <a:stretch/>
        </p:blipFill>
        <p:spPr>
          <a:xfrm>
            <a:off x="8246681" y="2115108"/>
            <a:ext cx="3685309" cy="2355895"/>
          </a:xfrm>
        </p:spPr>
      </p:pic>
      <p:pic>
        <p:nvPicPr>
          <p:cNvPr id="7" name="Picture 6">
            <a:extLst>
              <a:ext uri="{FF2B5EF4-FFF2-40B4-BE49-F238E27FC236}">
                <a16:creationId xmlns:a16="http://schemas.microsoft.com/office/drawing/2014/main" id="{34C27550-4AC2-4FC8-9659-CFBE4416D81C}"/>
              </a:ext>
            </a:extLst>
          </p:cNvPr>
          <p:cNvPicPr>
            <a:picLocks noChangeAspect="1"/>
          </p:cNvPicPr>
          <p:nvPr/>
        </p:nvPicPr>
        <p:blipFill rotWithShape="1">
          <a:blip r:embed="rId4">
            <a:extLst>
              <a:ext uri="{28A0092B-C50C-407E-A947-70E740481C1C}">
                <a14:useLocalDpi xmlns:a14="http://schemas.microsoft.com/office/drawing/2010/main" val="0"/>
              </a:ext>
            </a:extLst>
          </a:blip>
          <a:srcRect l="10076"/>
          <a:stretch/>
        </p:blipFill>
        <p:spPr>
          <a:xfrm>
            <a:off x="123986" y="1923957"/>
            <a:ext cx="3838060" cy="2570853"/>
          </a:xfrm>
          <a:prstGeom prst="rect">
            <a:avLst/>
          </a:prstGeom>
        </p:spPr>
      </p:pic>
      <p:pic>
        <p:nvPicPr>
          <p:cNvPr id="9" name="Picture 8">
            <a:extLst>
              <a:ext uri="{FF2B5EF4-FFF2-40B4-BE49-F238E27FC236}">
                <a16:creationId xmlns:a16="http://schemas.microsoft.com/office/drawing/2014/main" id="{BE7D6E81-C306-40F1-AD3D-AB5AF7D96881}"/>
              </a:ext>
            </a:extLst>
          </p:cNvPr>
          <p:cNvPicPr>
            <a:picLocks noChangeAspect="1"/>
          </p:cNvPicPr>
          <p:nvPr/>
        </p:nvPicPr>
        <p:blipFill rotWithShape="1">
          <a:blip r:embed="rId5">
            <a:extLst>
              <a:ext uri="{28A0092B-C50C-407E-A947-70E740481C1C}">
                <a14:useLocalDpi xmlns:a14="http://schemas.microsoft.com/office/drawing/2010/main" val="0"/>
              </a:ext>
            </a:extLst>
          </a:blip>
          <a:srcRect l="3409" r="2013"/>
          <a:stretch/>
        </p:blipFill>
        <p:spPr>
          <a:xfrm>
            <a:off x="3953963" y="2172085"/>
            <a:ext cx="3740727" cy="2256662"/>
          </a:xfrm>
          <a:prstGeom prst="rect">
            <a:avLst/>
          </a:prstGeom>
        </p:spPr>
      </p:pic>
      <p:sp>
        <p:nvSpPr>
          <p:cNvPr id="10" name="Rectangle 9">
            <a:extLst>
              <a:ext uri="{FF2B5EF4-FFF2-40B4-BE49-F238E27FC236}">
                <a16:creationId xmlns:a16="http://schemas.microsoft.com/office/drawing/2014/main" id="{36AF49FF-9784-485A-8A85-4EB7E78DED2C}"/>
              </a:ext>
            </a:extLst>
          </p:cNvPr>
          <p:cNvSpPr/>
          <p:nvPr/>
        </p:nvSpPr>
        <p:spPr>
          <a:xfrm>
            <a:off x="235527" y="4655525"/>
            <a:ext cx="11513129" cy="830997"/>
          </a:xfrm>
          <a:prstGeom prst="rect">
            <a:avLst/>
          </a:prstGeom>
        </p:spPr>
        <p:txBody>
          <a:bodyPr wrap="square">
            <a:spAutoFit/>
          </a:bodyPr>
          <a:lstStyle/>
          <a:p>
            <a:pPr defTabSz="457200"/>
            <a:r>
              <a:rPr lang="en-GB" sz="1200" dirty="0"/>
              <a:t>Randomised open-label cross-over study. Impulse oscillometry (IOS) to compare single and repeated dosing effects (over 1-2 weeks) of small- and large-particle</a:t>
            </a:r>
          </a:p>
          <a:p>
            <a:pPr defTabSz="457200"/>
            <a:r>
              <a:rPr lang="en-GB" sz="1200" dirty="0"/>
              <a:t>long-acting –</a:t>
            </a:r>
            <a:r>
              <a:rPr lang="el-GR" sz="1200" dirty="0"/>
              <a:t>β</a:t>
            </a:r>
            <a:r>
              <a:rPr lang="en-GB" sz="1200" baseline="-25000" dirty="0"/>
              <a:t>2</a:t>
            </a:r>
            <a:r>
              <a:rPr lang="en-GB" sz="1200" dirty="0"/>
              <a:t>-agonists in 16 patients with persistent asthma. Effects on IOS outcomes with either small-particle formoterol or large-particle salmeterol over a 60-minute period after inhaling the last dose shown as percentage change from baseline. Data are depicted as means and SEMs. For all IOS outcomes, there were significant differences between treatments, which were sustained over the 60-minute period.</a:t>
            </a:r>
          </a:p>
        </p:txBody>
      </p:sp>
      <p:sp>
        <p:nvSpPr>
          <p:cNvPr id="11" name="Заголовок 3">
            <a:extLst>
              <a:ext uri="{FF2B5EF4-FFF2-40B4-BE49-F238E27FC236}">
                <a16:creationId xmlns:a16="http://schemas.microsoft.com/office/drawing/2014/main" id="{42D87059-3BBE-4CDB-8428-0FCFE60BFE22}"/>
              </a:ext>
            </a:extLst>
          </p:cNvPr>
          <p:cNvSpPr txBox="1">
            <a:spLocks/>
          </p:cNvSpPr>
          <p:nvPr/>
        </p:nvSpPr>
        <p:spPr>
          <a:xfrm>
            <a:off x="551011" y="826409"/>
            <a:ext cx="11351687" cy="8992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2800" b="1" dirty="0"/>
              <a:t>Small-particles LABA vs large-particles LABA: Effects in IOS </a:t>
            </a:r>
            <a:br>
              <a:rPr lang="en-GB" sz="2800" b="1" dirty="0"/>
            </a:br>
            <a:endParaRPr lang="en-GB" sz="2800" b="1" dirty="0"/>
          </a:p>
        </p:txBody>
      </p:sp>
      <p:sp>
        <p:nvSpPr>
          <p:cNvPr id="12" name="Content Placeholder 6">
            <a:extLst>
              <a:ext uri="{FF2B5EF4-FFF2-40B4-BE49-F238E27FC236}">
                <a16:creationId xmlns:a16="http://schemas.microsoft.com/office/drawing/2014/main" id="{E78E7716-C166-4B92-9CB4-6D7198718E0F}"/>
              </a:ext>
            </a:extLst>
          </p:cNvPr>
          <p:cNvSpPr txBox="1">
            <a:spLocks/>
          </p:cNvSpPr>
          <p:nvPr/>
        </p:nvSpPr>
        <p:spPr>
          <a:xfrm>
            <a:off x="283323" y="6118985"/>
            <a:ext cx="9632951" cy="32226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HFA: hydrofluoroalkane; LABA: long-acting beta agonists; DPI: dry powder inhaler</a:t>
            </a:r>
          </a:p>
          <a:p>
            <a:r>
              <a:rPr lang="en-GB" dirty="0">
                <a:solidFill>
                  <a:schemeClr val="tx1"/>
                </a:solidFill>
              </a:rPr>
              <a:t>Adapted from Manoharan et al. J Allergy Clin Immunol 2016; 137: 727–33 e1</a:t>
            </a:r>
          </a:p>
        </p:txBody>
      </p:sp>
    </p:spTree>
    <p:extLst>
      <p:ext uri="{BB962C8B-B14F-4D97-AF65-F5344CB8AC3E}">
        <p14:creationId xmlns:p14="http://schemas.microsoft.com/office/powerpoint/2010/main" val="592242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a:extLst>
              <a:ext uri="{FF2B5EF4-FFF2-40B4-BE49-F238E27FC236}">
                <a16:creationId xmlns:a16="http://schemas.microsoft.com/office/drawing/2014/main" id="{8B3EE257-EC9F-4348-BF5C-E82CE01442DD}"/>
              </a:ext>
            </a:extLst>
          </p:cNvPr>
          <p:cNvSpPr>
            <a:spLocks noChangeArrowheads="1"/>
          </p:cNvSpPr>
          <p:nvPr/>
        </p:nvSpPr>
        <p:spPr bwMode="auto">
          <a:xfrm>
            <a:off x="8671885" y="2030478"/>
            <a:ext cx="170248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p>
            <a:pPr defTabSz="457200">
              <a:defRPr/>
            </a:pPr>
            <a:r>
              <a:rPr lang="en-US" sz="1400" dirty="0">
                <a:solidFill>
                  <a:srgbClr val="585856"/>
                </a:solidFill>
                <a:latin typeface="Verdana"/>
                <a:sym typeface="Symbol" pitchFamily="18" charset="2"/>
              </a:rPr>
              <a:t>The mean daily dose of BDP/F was significantly lower compared with BUD/F or FP/S</a:t>
            </a:r>
            <a:endParaRPr lang="ru-RU" sz="1400" dirty="0">
              <a:solidFill>
                <a:srgbClr val="585856"/>
              </a:solidFill>
              <a:latin typeface="Verdana"/>
              <a:sym typeface="Symbol" pitchFamily="18" charset="2"/>
            </a:endParaRPr>
          </a:p>
        </p:txBody>
      </p:sp>
      <p:graphicFrame>
        <p:nvGraphicFramePr>
          <p:cNvPr id="8" name="Объект 3">
            <a:extLst>
              <a:ext uri="{FF2B5EF4-FFF2-40B4-BE49-F238E27FC236}">
                <a16:creationId xmlns:a16="http://schemas.microsoft.com/office/drawing/2014/main" id="{848A3898-1E91-4174-AFF7-6783C5DBDA68}"/>
              </a:ext>
            </a:extLst>
          </p:cNvPr>
          <p:cNvGraphicFramePr>
            <a:graphicFrameLocks/>
          </p:cNvGraphicFramePr>
          <p:nvPr>
            <p:extLst>
              <p:ext uri="{D42A27DB-BD31-4B8C-83A1-F6EECF244321}">
                <p14:modId xmlns:p14="http://schemas.microsoft.com/office/powerpoint/2010/main" val="162605227"/>
              </p:ext>
            </p:extLst>
          </p:nvPr>
        </p:nvGraphicFramePr>
        <p:xfrm>
          <a:off x="2642879" y="1883778"/>
          <a:ext cx="5958196" cy="3417192"/>
        </p:xfrm>
        <a:graphic>
          <a:graphicData uri="http://schemas.openxmlformats.org/drawingml/2006/chart">
            <c:chart xmlns:c="http://schemas.openxmlformats.org/drawingml/2006/chart" xmlns:r="http://schemas.openxmlformats.org/officeDocument/2006/relationships" r:id="rId3"/>
          </a:graphicData>
        </a:graphic>
      </p:graphicFrame>
      <p:sp>
        <p:nvSpPr>
          <p:cNvPr id="9" name="Прямоугольник 11">
            <a:extLst>
              <a:ext uri="{FF2B5EF4-FFF2-40B4-BE49-F238E27FC236}">
                <a16:creationId xmlns:a16="http://schemas.microsoft.com/office/drawing/2014/main" id="{3654C13B-87AF-4E9F-AECB-C0EE02BCF258}"/>
              </a:ext>
            </a:extLst>
          </p:cNvPr>
          <p:cNvSpPr/>
          <p:nvPr/>
        </p:nvSpPr>
        <p:spPr>
          <a:xfrm>
            <a:off x="5373816" y="2010590"/>
            <a:ext cx="952505" cy="276999"/>
          </a:xfrm>
          <a:prstGeom prst="rect">
            <a:avLst/>
          </a:prstGeom>
          <a:noFill/>
        </p:spPr>
        <p:txBody>
          <a:bodyPr wrap="non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457200">
              <a:defRPr/>
            </a:pPr>
            <a:r>
              <a:rPr lang="en-US" sz="1200" dirty="0">
                <a:solidFill>
                  <a:srgbClr val="585856"/>
                </a:solidFill>
                <a:latin typeface="Verdana"/>
              </a:rPr>
              <a:t>p&lt;0</a:t>
            </a:r>
            <a:r>
              <a:rPr lang="en-GB" sz="1200" dirty="0">
                <a:solidFill>
                  <a:srgbClr val="585856"/>
                </a:solidFill>
                <a:latin typeface="Verdana"/>
              </a:rPr>
              <a:t>.</a:t>
            </a:r>
            <a:r>
              <a:rPr lang="en-US" sz="1200" dirty="0">
                <a:solidFill>
                  <a:srgbClr val="585856"/>
                </a:solidFill>
                <a:latin typeface="Verdana"/>
              </a:rPr>
              <a:t>0001</a:t>
            </a:r>
            <a:endParaRPr lang="ru-RU" sz="1200" dirty="0">
              <a:solidFill>
                <a:srgbClr val="585856"/>
              </a:solidFill>
              <a:latin typeface="Verdana"/>
            </a:endParaRPr>
          </a:p>
        </p:txBody>
      </p:sp>
      <p:sp>
        <p:nvSpPr>
          <p:cNvPr id="10" name="Прямоугольник 16">
            <a:extLst>
              <a:ext uri="{FF2B5EF4-FFF2-40B4-BE49-F238E27FC236}">
                <a16:creationId xmlns:a16="http://schemas.microsoft.com/office/drawing/2014/main" id="{32261225-3711-4CC4-8AEE-98354E7E27A7}"/>
              </a:ext>
            </a:extLst>
          </p:cNvPr>
          <p:cNvSpPr/>
          <p:nvPr/>
        </p:nvSpPr>
        <p:spPr>
          <a:xfrm rot="16200000">
            <a:off x="1053111" y="3276713"/>
            <a:ext cx="2703515" cy="307777"/>
          </a:xfrm>
          <a:prstGeom prst="rect">
            <a:avLst/>
          </a:prstGeom>
        </p:spPr>
        <p:txBody>
          <a:bodyPr wrap="square">
            <a:spAutoFit/>
          </a:bodyPr>
          <a:lstStyle/>
          <a:p>
            <a:pPr algn="ctr" defTabSz="457200">
              <a:defRPr/>
            </a:pPr>
            <a:r>
              <a:rPr lang="en-US" sz="1400" dirty="0">
                <a:solidFill>
                  <a:srgbClr val="585856"/>
                </a:solidFill>
                <a:latin typeface="Verdana"/>
              </a:rPr>
              <a:t>Mean daily ICS dose</a:t>
            </a:r>
            <a:r>
              <a:rPr lang="ru-RU" sz="1400" dirty="0">
                <a:solidFill>
                  <a:srgbClr val="585856"/>
                </a:solidFill>
                <a:latin typeface="Verdana"/>
              </a:rPr>
              <a:t> </a:t>
            </a:r>
            <a:r>
              <a:rPr lang="en-GB" sz="1400" dirty="0">
                <a:solidFill>
                  <a:srgbClr val="585856"/>
                </a:solidFill>
                <a:latin typeface="Verdana"/>
              </a:rPr>
              <a:t>(mc</a:t>
            </a:r>
            <a:r>
              <a:rPr lang="en-US" sz="1400" dirty="0">
                <a:solidFill>
                  <a:srgbClr val="585856"/>
                </a:solidFill>
                <a:latin typeface="Verdana"/>
              </a:rPr>
              <a:t>g)</a:t>
            </a:r>
            <a:endParaRPr lang="ru-RU" sz="1400" dirty="0">
              <a:solidFill>
                <a:srgbClr val="585856"/>
              </a:solidFill>
              <a:latin typeface="Verdana"/>
            </a:endParaRPr>
          </a:p>
        </p:txBody>
      </p:sp>
      <p:sp>
        <p:nvSpPr>
          <p:cNvPr id="11" name="TextBox 10">
            <a:extLst>
              <a:ext uri="{FF2B5EF4-FFF2-40B4-BE49-F238E27FC236}">
                <a16:creationId xmlns:a16="http://schemas.microsoft.com/office/drawing/2014/main" id="{04784C3C-1C85-40FE-9249-FFDF273FB562}"/>
              </a:ext>
            </a:extLst>
          </p:cNvPr>
          <p:cNvSpPr txBox="1"/>
          <p:nvPr/>
        </p:nvSpPr>
        <p:spPr>
          <a:xfrm>
            <a:off x="3796685" y="5144331"/>
            <a:ext cx="787395" cy="307777"/>
          </a:xfrm>
          <a:prstGeom prst="rect">
            <a:avLst/>
          </a:prstGeom>
          <a:noFill/>
        </p:spPr>
        <p:txBody>
          <a:bodyPr wrap="none" rtlCol="0">
            <a:spAutoFit/>
          </a:bodyPr>
          <a:lstStyle/>
          <a:p>
            <a:pPr defTabSz="457200"/>
            <a:r>
              <a:rPr lang="en-GB" sz="1400" dirty="0">
                <a:solidFill>
                  <a:srgbClr val="585856"/>
                </a:solidFill>
                <a:latin typeface="Verdana"/>
              </a:rPr>
              <a:t>n=437</a:t>
            </a:r>
          </a:p>
        </p:txBody>
      </p:sp>
      <p:sp>
        <p:nvSpPr>
          <p:cNvPr id="12" name="TextBox 11">
            <a:extLst>
              <a:ext uri="{FF2B5EF4-FFF2-40B4-BE49-F238E27FC236}">
                <a16:creationId xmlns:a16="http://schemas.microsoft.com/office/drawing/2014/main" id="{40FE5DFE-847E-4D50-8ACE-4944A2C9171D}"/>
              </a:ext>
            </a:extLst>
          </p:cNvPr>
          <p:cNvSpPr txBox="1"/>
          <p:nvPr/>
        </p:nvSpPr>
        <p:spPr>
          <a:xfrm>
            <a:off x="5518516" y="5153206"/>
            <a:ext cx="787395" cy="307777"/>
          </a:xfrm>
          <a:prstGeom prst="rect">
            <a:avLst/>
          </a:prstGeom>
          <a:noFill/>
        </p:spPr>
        <p:txBody>
          <a:bodyPr wrap="none" rtlCol="0">
            <a:spAutoFit/>
          </a:bodyPr>
          <a:lstStyle/>
          <a:p>
            <a:pPr defTabSz="457200"/>
            <a:r>
              <a:rPr lang="en-GB" sz="1400" dirty="0">
                <a:solidFill>
                  <a:srgbClr val="585856"/>
                </a:solidFill>
                <a:latin typeface="Verdana"/>
              </a:rPr>
              <a:t>n=423</a:t>
            </a:r>
          </a:p>
        </p:txBody>
      </p:sp>
      <p:sp>
        <p:nvSpPr>
          <p:cNvPr id="13" name="TextBox 12">
            <a:extLst>
              <a:ext uri="{FF2B5EF4-FFF2-40B4-BE49-F238E27FC236}">
                <a16:creationId xmlns:a16="http://schemas.microsoft.com/office/drawing/2014/main" id="{E44AC323-12B1-4DA7-8A89-C6F942EACD2E}"/>
              </a:ext>
            </a:extLst>
          </p:cNvPr>
          <p:cNvSpPr txBox="1"/>
          <p:nvPr/>
        </p:nvSpPr>
        <p:spPr>
          <a:xfrm>
            <a:off x="7216868" y="5144331"/>
            <a:ext cx="787395" cy="307777"/>
          </a:xfrm>
          <a:prstGeom prst="rect">
            <a:avLst/>
          </a:prstGeom>
          <a:noFill/>
        </p:spPr>
        <p:txBody>
          <a:bodyPr wrap="none" rtlCol="0">
            <a:spAutoFit/>
          </a:bodyPr>
          <a:lstStyle/>
          <a:p>
            <a:pPr defTabSz="457200"/>
            <a:r>
              <a:rPr lang="en-GB" sz="1400" dirty="0">
                <a:solidFill>
                  <a:srgbClr val="585856"/>
                </a:solidFill>
                <a:latin typeface="Verdana"/>
              </a:rPr>
              <a:t>n=454</a:t>
            </a:r>
          </a:p>
        </p:txBody>
      </p:sp>
      <p:grpSp>
        <p:nvGrpSpPr>
          <p:cNvPr id="14" name="Group 52">
            <a:extLst>
              <a:ext uri="{FF2B5EF4-FFF2-40B4-BE49-F238E27FC236}">
                <a16:creationId xmlns:a16="http://schemas.microsoft.com/office/drawing/2014/main" id="{9E66FAB3-38F6-4E08-8425-DE4454323200}"/>
              </a:ext>
            </a:extLst>
          </p:cNvPr>
          <p:cNvGrpSpPr>
            <a:grpSpLocks noChangeAspect="1"/>
          </p:cNvGrpSpPr>
          <p:nvPr/>
        </p:nvGrpSpPr>
        <p:grpSpPr bwMode="auto">
          <a:xfrm>
            <a:off x="8907464" y="4023256"/>
            <a:ext cx="1443037" cy="814387"/>
            <a:chOff x="4404" y="2169"/>
            <a:chExt cx="1007" cy="568"/>
          </a:xfrm>
        </p:grpSpPr>
        <p:sp>
          <p:nvSpPr>
            <p:cNvPr id="15" name="Rectangle 53">
              <a:extLst>
                <a:ext uri="{FF2B5EF4-FFF2-40B4-BE49-F238E27FC236}">
                  <a16:creationId xmlns:a16="http://schemas.microsoft.com/office/drawing/2014/main" id="{63478D31-C992-4975-9E5E-B6DA145CEB2E}"/>
                </a:ext>
              </a:extLst>
            </p:cNvPr>
            <p:cNvSpPr>
              <a:spLocks noChangeAspect="1"/>
            </p:cNvSpPr>
            <p:nvPr/>
          </p:nvSpPr>
          <p:spPr bwMode="auto">
            <a:xfrm>
              <a:off x="4404" y="2180"/>
              <a:ext cx="112" cy="112"/>
            </a:xfrm>
            <a:prstGeom prst="rect">
              <a:avLst/>
            </a:prstGeom>
            <a:solidFill>
              <a:srgbClr val="C30064"/>
            </a:solidFill>
            <a:ln>
              <a:noFill/>
            </a:ln>
            <a:extLs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Arial" panose="020B0604020202020204" pitchFamily="34" charset="0"/>
                <a:ea typeface="+mn-ea"/>
                <a:cs typeface="+mn-cs"/>
              </a:endParaRPr>
            </a:p>
          </p:txBody>
        </p:sp>
        <p:sp>
          <p:nvSpPr>
            <p:cNvPr id="16" name="Rectangle 54">
              <a:extLst>
                <a:ext uri="{FF2B5EF4-FFF2-40B4-BE49-F238E27FC236}">
                  <a16:creationId xmlns:a16="http://schemas.microsoft.com/office/drawing/2014/main" id="{6421C56F-AACF-4386-8328-E9600919B42D}"/>
                </a:ext>
              </a:extLst>
            </p:cNvPr>
            <p:cNvSpPr>
              <a:spLocks noChangeAspect="1"/>
            </p:cNvSpPr>
            <p:nvPr/>
          </p:nvSpPr>
          <p:spPr bwMode="auto">
            <a:xfrm>
              <a:off x="4499" y="2169"/>
              <a:ext cx="91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lvl1pPr marL="39688">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marL="39688" marR="0" lvl="0" indent="0" algn="l" defTabSz="914400" rtl="0" eaLnBrk="1" fontAlgn="auto" latinLnBrk="0" hangingPunct="1">
                <a:lnSpc>
                  <a:spcPct val="100000"/>
                </a:lnSpc>
                <a:spcBef>
                  <a:spcPts val="1150"/>
                </a:spcBef>
                <a:spcAft>
                  <a:spcPts val="0"/>
                </a:spcAft>
                <a:buClrTx/>
                <a:buSzTx/>
                <a:buFontTx/>
                <a:buNone/>
                <a:tabLst/>
                <a:defRPr/>
              </a:pPr>
              <a:r>
                <a:rPr kumimoji="0" lang="en-US" altLang="it-IT" sz="1400" b="0" i="0" u="none" strike="noStrike" kern="1200" cap="none" spc="0" normalizeH="0" baseline="0" noProof="0" dirty="0">
                  <a:ln>
                    <a:noFill/>
                  </a:ln>
                  <a:solidFill>
                    <a:srgbClr val="3B3C3B"/>
                  </a:solidFill>
                  <a:effectLst/>
                  <a:uLnTx/>
                  <a:uFillTx/>
                  <a:latin typeface="Calibri Bold" panose="020F0702030404030204" pitchFamily="34" charset="0"/>
                  <a:ea typeface="+mn-ea"/>
                  <a:cs typeface="+mn-cs"/>
                  <a:sym typeface="Calibri Bold" panose="020F0702030404030204" pitchFamily="34" charset="0"/>
                </a:rPr>
                <a:t>BDP/F</a:t>
              </a:r>
            </a:p>
          </p:txBody>
        </p:sp>
        <p:sp>
          <p:nvSpPr>
            <p:cNvPr id="17" name="Rectangle 55">
              <a:extLst>
                <a:ext uri="{FF2B5EF4-FFF2-40B4-BE49-F238E27FC236}">
                  <a16:creationId xmlns:a16="http://schemas.microsoft.com/office/drawing/2014/main" id="{D0317E84-A88F-4376-9E19-C1457B78A63A}"/>
                </a:ext>
              </a:extLst>
            </p:cNvPr>
            <p:cNvSpPr>
              <a:spLocks noChangeAspect="1"/>
            </p:cNvSpPr>
            <p:nvPr/>
          </p:nvSpPr>
          <p:spPr bwMode="auto">
            <a:xfrm>
              <a:off x="4404" y="2372"/>
              <a:ext cx="112" cy="112"/>
            </a:xfrm>
            <a:prstGeom prst="rect">
              <a:avLst/>
            </a:prstGeom>
            <a:solidFill>
              <a:srgbClr val="0092D1"/>
            </a:solidFill>
            <a:ln>
              <a:noFill/>
            </a:ln>
            <a:extLs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Arial" panose="020B0604020202020204" pitchFamily="34" charset="0"/>
                <a:ea typeface="+mn-ea"/>
                <a:cs typeface="+mn-cs"/>
              </a:endParaRPr>
            </a:p>
          </p:txBody>
        </p:sp>
        <p:sp>
          <p:nvSpPr>
            <p:cNvPr id="18" name="Rectangle 56">
              <a:extLst>
                <a:ext uri="{FF2B5EF4-FFF2-40B4-BE49-F238E27FC236}">
                  <a16:creationId xmlns:a16="http://schemas.microsoft.com/office/drawing/2014/main" id="{9ED82EBD-801A-41C4-AA7D-EC2DBD1426A2}"/>
                </a:ext>
              </a:extLst>
            </p:cNvPr>
            <p:cNvSpPr>
              <a:spLocks noChangeAspect="1"/>
            </p:cNvSpPr>
            <p:nvPr/>
          </p:nvSpPr>
          <p:spPr bwMode="auto">
            <a:xfrm>
              <a:off x="4499" y="2361"/>
              <a:ext cx="91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lvl1pPr marL="39688">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marL="39688" marR="0" lvl="0" indent="0" algn="l" defTabSz="914400" rtl="0" eaLnBrk="1" fontAlgn="auto" latinLnBrk="0" hangingPunct="1">
                <a:lnSpc>
                  <a:spcPct val="100000"/>
                </a:lnSpc>
                <a:spcBef>
                  <a:spcPts val="1150"/>
                </a:spcBef>
                <a:spcAft>
                  <a:spcPts val="0"/>
                </a:spcAft>
                <a:buClrTx/>
                <a:buSzTx/>
                <a:buFontTx/>
                <a:buNone/>
                <a:tabLst/>
                <a:defRPr/>
              </a:pPr>
              <a:r>
                <a:rPr kumimoji="0" lang="en-US" altLang="it-IT" sz="1400" b="0" i="0" u="none" strike="noStrike" kern="1200" cap="none" spc="0" normalizeH="0" baseline="0" noProof="0">
                  <a:ln>
                    <a:noFill/>
                  </a:ln>
                  <a:solidFill>
                    <a:srgbClr val="3B3C3B"/>
                  </a:solidFill>
                  <a:effectLst/>
                  <a:uLnTx/>
                  <a:uFillTx/>
                  <a:latin typeface="Calibri Bold" panose="020F0702030404030204" pitchFamily="34" charset="0"/>
                  <a:ea typeface="+mn-ea"/>
                  <a:cs typeface="+mn-cs"/>
                  <a:sym typeface="Calibri Bold" panose="020F0702030404030204" pitchFamily="34" charset="0"/>
                </a:rPr>
                <a:t>BUD/F</a:t>
              </a:r>
            </a:p>
          </p:txBody>
        </p:sp>
        <p:sp>
          <p:nvSpPr>
            <p:cNvPr id="19" name="Rectangle 57">
              <a:extLst>
                <a:ext uri="{FF2B5EF4-FFF2-40B4-BE49-F238E27FC236}">
                  <a16:creationId xmlns:a16="http://schemas.microsoft.com/office/drawing/2014/main" id="{7DD0DCCC-2397-465B-9D42-BFEE4B17AAC9}"/>
                </a:ext>
              </a:extLst>
            </p:cNvPr>
            <p:cNvSpPr>
              <a:spLocks noChangeAspect="1"/>
            </p:cNvSpPr>
            <p:nvPr/>
          </p:nvSpPr>
          <p:spPr bwMode="auto">
            <a:xfrm>
              <a:off x="4404" y="2564"/>
              <a:ext cx="112" cy="112"/>
            </a:xfrm>
            <a:prstGeom prst="rect">
              <a:avLst/>
            </a:prstGeom>
            <a:solidFill>
              <a:schemeClr val="accent1">
                <a:lumMod val="75000"/>
              </a:schemeClr>
            </a:solidFill>
            <a:ln>
              <a:noFill/>
            </a:ln>
            <a:extLst>
              <a:ext uri="{91240B29-F687-4F45-9708-019B960494DF}">
                <a14:hiddenLine xmlns:a14="http://schemas.microsoft.com/office/drawing/2010/main" w="9525">
                  <a:solidFill>
                    <a:schemeClr val="tx1"/>
                  </a:solidFill>
                  <a:miter lim="800000"/>
                  <a:headEnd/>
                  <a:tailEnd/>
                </a14:hiddenLine>
              </a:ext>
            </a:extLst>
          </p:spPr>
          <p:txBody>
            <a:bodyPr lIns="0" tIns="0" rIns="0" bIns="0"/>
            <a:lstStyle>
              <a:lvl1pPr>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Arial" panose="020B0604020202020204" pitchFamily="34" charset="0"/>
                <a:ea typeface="+mn-ea"/>
                <a:cs typeface="+mn-cs"/>
              </a:endParaRPr>
            </a:p>
          </p:txBody>
        </p:sp>
        <p:sp>
          <p:nvSpPr>
            <p:cNvPr id="20" name="Rectangle 58">
              <a:extLst>
                <a:ext uri="{FF2B5EF4-FFF2-40B4-BE49-F238E27FC236}">
                  <a16:creationId xmlns:a16="http://schemas.microsoft.com/office/drawing/2014/main" id="{301AF675-4D33-4FB5-AB57-EFF874878041}"/>
                </a:ext>
              </a:extLst>
            </p:cNvPr>
            <p:cNvSpPr>
              <a:spLocks noChangeAspect="1"/>
            </p:cNvSpPr>
            <p:nvPr/>
          </p:nvSpPr>
          <p:spPr bwMode="auto">
            <a:xfrm>
              <a:off x="4499" y="2553"/>
              <a:ext cx="912"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lvl1pPr marL="39688">
                <a:spcBef>
                  <a:spcPct val="20000"/>
                </a:spcBef>
                <a:buChar char="•"/>
                <a:defRPr sz="3200">
                  <a:solidFill>
                    <a:schemeClr val="tx1"/>
                  </a:solidFill>
                  <a:latin typeface="Calibri" panose="020F0502020204030204" pitchFamily="34" charset="0"/>
                </a:defRPr>
              </a:lvl1pPr>
              <a:lvl2pPr marL="742950" indent="-285750">
                <a:spcBef>
                  <a:spcPct val="20000"/>
                </a:spcBef>
                <a:buChar char="–"/>
                <a:defRPr sz="2800">
                  <a:solidFill>
                    <a:schemeClr val="tx1"/>
                  </a:solidFill>
                  <a:latin typeface="Calibri" panose="020F0502020204030204" pitchFamily="34" charset="0"/>
                </a:defRPr>
              </a:lvl2pPr>
              <a:lvl3pPr marL="1143000" indent="-228600">
                <a:spcBef>
                  <a:spcPct val="20000"/>
                </a:spcBef>
                <a:buChar char="•"/>
                <a:defRPr sz="2400">
                  <a:solidFill>
                    <a:schemeClr val="tx1"/>
                  </a:solidFill>
                  <a:latin typeface="Calibri" panose="020F0502020204030204" pitchFamily="34" charset="0"/>
                </a:defRPr>
              </a:lvl3pPr>
              <a:lvl4pPr marL="1600200" indent="-228600">
                <a:spcBef>
                  <a:spcPct val="20000"/>
                </a:spcBef>
                <a:buChar char="–"/>
                <a:defRPr sz="2000">
                  <a:solidFill>
                    <a:schemeClr val="tx1"/>
                  </a:solidFill>
                  <a:latin typeface="Calibri" panose="020F0502020204030204" pitchFamily="34" charset="0"/>
                </a:defRPr>
              </a:lvl4pPr>
              <a:lvl5pPr marL="2057400" indent="-228600">
                <a:spcBef>
                  <a:spcPct val="20000"/>
                </a:spcBef>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2000">
                  <a:solidFill>
                    <a:schemeClr val="tx1"/>
                  </a:solidFill>
                  <a:latin typeface="Calibri" panose="020F0502020204030204" pitchFamily="34" charset="0"/>
                </a:defRPr>
              </a:lvl9pPr>
            </a:lstStyle>
            <a:p>
              <a:pPr marL="39688" marR="0" lvl="0" indent="0" algn="l" defTabSz="914400" rtl="0" eaLnBrk="1" fontAlgn="auto" latinLnBrk="0" hangingPunct="1">
                <a:lnSpc>
                  <a:spcPct val="100000"/>
                </a:lnSpc>
                <a:spcBef>
                  <a:spcPts val="1150"/>
                </a:spcBef>
                <a:spcAft>
                  <a:spcPts val="0"/>
                </a:spcAft>
                <a:buClrTx/>
                <a:buSzTx/>
                <a:buFontTx/>
                <a:buNone/>
                <a:tabLst/>
                <a:defRPr/>
              </a:pPr>
              <a:r>
                <a:rPr kumimoji="0" lang="en-US" altLang="it-IT" sz="1400" b="0" i="0" u="none" strike="noStrike" kern="1200" cap="none" spc="0" normalizeH="0" baseline="0" noProof="0">
                  <a:ln>
                    <a:noFill/>
                  </a:ln>
                  <a:solidFill>
                    <a:srgbClr val="3B3C3B"/>
                  </a:solidFill>
                  <a:effectLst/>
                  <a:uLnTx/>
                  <a:uFillTx/>
                  <a:latin typeface="Calibri Bold" panose="020F0702030404030204" pitchFamily="34" charset="0"/>
                  <a:ea typeface="+mn-ea"/>
                  <a:cs typeface="+mn-cs"/>
                  <a:sym typeface="Calibri Bold" panose="020F0702030404030204" pitchFamily="34" charset="0"/>
                </a:rPr>
                <a:t>FP/S</a:t>
              </a:r>
            </a:p>
          </p:txBody>
        </p:sp>
      </p:grpSp>
      <p:sp>
        <p:nvSpPr>
          <p:cNvPr id="21" name="Title 3">
            <a:extLst>
              <a:ext uri="{FF2B5EF4-FFF2-40B4-BE49-F238E27FC236}">
                <a16:creationId xmlns:a16="http://schemas.microsoft.com/office/drawing/2014/main" id="{B0B24BBC-A5CD-49B7-A9DE-4DA236337517}"/>
              </a:ext>
            </a:extLst>
          </p:cNvPr>
          <p:cNvSpPr>
            <a:spLocks noGrp="1"/>
          </p:cNvSpPr>
          <p:nvPr>
            <p:ph type="title"/>
          </p:nvPr>
        </p:nvSpPr>
        <p:spPr>
          <a:xfrm>
            <a:off x="740195" y="730019"/>
            <a:ext cx="10711610" cy="1039056"/>
          </a:xfrm>
        </p:spPr>
        <p:txBody>
          <a:bodyPr>
            <a:noAutofit/>
          </a:bodyPr>
          <a:lstStyle/>
          <a:p>
            <a:pPr lvl="0"/>
            <a:r>
              <a:rPr lang="en-GB" sz="2800" b="1" noProof="0" dirty="0"/>
              <a:t>PRISMA study</a:t>
            </a:r>
            <a:r>
              <a:rPr lang="en-GB" sz="2800" noProof="0" dirty="0"/>
              <a:t/>
            </a:r>
            <a:br>
              <a:rPr lang="en-GB" sz="2800" noProof="0" dirty="0"/>
            </a:br>
            <a:r>
              <a:rPr lang="en-GB" sz="2400" noProof="0" dirty="0"/>
              <a:t>Lower Mean daily ICS dose in patients treated with ICS/LABA combinations </a:t>
            </a:r>
            <a:endParaRPr lang="en-GB" sz="2800" noProof="0" dirty="0"/>
          </a:p>
        </p:txBody>
      </p:sp>
      <p:sp>
        <p:nvSpPr>
          <p:cNvPr id="22" name="Content Placeholder 4">
            <a:extLst>
              <a:ext uri="{FF2B5EF4-FFF2-40B4-BE49-F238E27FC236}">
                <a16:creationId xmlns:a16="http://schemas.microsoft.com/office/drawing/2014/main" id="{8FBA204F-E915-47CD-A926-FEFF27EBD76E}"/>
              </a:ext>
            </a:extLst>
          </p:cNvPr>
          <p:cNvSpPr txBox="1">
            <a:spLocks/>
          </p:cNvSpPr>
          <p:nvPr/>
        </p:nvSpPr>
        <p:spPr>
          <a:xfrm>
            <a:off x="725055" y="5824616"/>
            <a:ext cx="8691494" cy="32226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dirty="0">
                <a:solidFill>
                  <a:schemeClr val="tx1"/>
                </a:solidFill>
              </a:rPr>
              <a:t>To estimate the prevalence of partly controlled and uncontrolled asthmatic patients, to evaluate quality of life and healthcare resource consumption. Cross sectional phase followed by a 12-month prospective phase. Asthma Control Test™ and the EQ-5D were used. 2853 adult patients recruited in 56 Hospital Respiratory Units in Italy were evaluated.</a:t>
            </a:r>
          </a:p>
          <a:p>
            <a:r>
              <a:rPr lang="en-GB" sz="1000" dirty="0">
                <a:solidFill>
                  <a:schemeClr val="tx1"/>
                </a:solidFill>
              </a:rPr>
              <a:t>BDP: </a:t>
            </a:r>
            <a:r>
              <a:rPr lang="en-GB" sz="1000" dirty="0" err="1">
                <a:solidFill>
                  <a:schemeClr val="tx1"/>
                </a:solidFill>
              </a:rPr>
              <a:t>beclometasone</a:t>
            </a:r>
            <a:r>
              <a:rPr lang="en-GB" sz="1000" dirty="0">
                <a:solidFill>
                  <a:schemeClr val="tx1"/>
                </a:solidFill>
              </a:rPr>
              <a:t> dipropionate; BUD: budesonide; F: formoterol; FP: fluticasone propionate; ICS: inhaled corticosteroids; </a:t>
            </a:r>
            <a:r>
              <a:rPr lang="en-GB" sz="1000" dirty="0" err="1">
                <a:solidFill>
                  <a:schemeClr val="tx1"/>
                </a:solidFill>
              </a:rPr>
              <a:t>pMDI</a:t>
            </a:r>
            <a:r>
              <a:rPr lang="en-GB" sz="1000" dirty="0">
                <a:solidFill>
                  <a:schemeClr val="tx1"/>
                </a:solidFill>
              </a:rPr>
              <a:t>: pressurised metered dose inhaler</a:t>
            </a:r>
            <a:br>
              <a:rPr lang="en-GB" sz="1000" dirty="0">
                <a:solidFill>
                  <a:schemeClr val="tx1"/>
                </a:solidFill>
              </a:rPr>
            </a:br>
            <a:r>
              <a:rPr lang="en-GB" sz="1000" dirty="0">
                <a:solidFill>
                  <a:schemeClr val="tx1"/>
                </a:solidFill>
              </a:rPr>
              <a:t>LABA: long-acting beta agonists; S: salmeterol</a:t>
            </a:r>
          </a:p>
          <a:p>
            <a:r>
              <a:rPr lang="en-GB" dirty="0">
                <a:solidFill>
                  <a:schemeClr val="tx1"/>
                </a:solidFill>
              </a:rPr>
              <a:t>Adapted from Allegra et al. Respir Med 2012; 106: 205–14</a:t>
            </a:r>
            <a:endParaRPr lang="en-US" dirty="0">
              <a:solidFill>
                <a:schemeClr val="tx1"/>
              </a:solidFill>
            </a:endParaRPr>
          </a:p>
        </p:txBody>
      </p:sp>
    </p:spTree>
    <p:extLst>
      <p:ext uri="{BB962C8B-B14F-4D97-AF65-F5344CB8AC3E}">
        <p14:creationId xmlns:p14="http://schemas.microsoft.com/office/powerpoint/2010/main" val="1119584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4">
            <a:extLst>
              <a:ext uri="{FF2B5EF4-FFF2-40B4-BE49-F238E27FC236}">
                <a16:creationId xmlns:a16="http://schemas.microsoft.com/office/drawing/2014/main" id="{80ACB50C-5164-4A77-A8FC-371DB9834AA9}"/>
              </a:ext>
            </a:extLst>
          </p:cNvPr>
          <p:cNvGraphicFramePr>
            <a:graphicFrameLocks noGrp="1"/>
          </p:cNvGraphicFramePr>
          <p:nvPr>
            <p:ph idx="1"/>
            <p:extLst>
              <p:ext uri="{D42A27DB-BD31-4B8C-83A1-F6EECF244321}">
                <p14:modId xmlns:p14="http://schemas.microsoft.com/office/powerpoint/2010/main" val="3321621586"/>
              </p:ext>
            </p:extLst>
          </p:nvPr>
        </p:nvGraphicFramePr>
        <p:xfrm>
          <a:off x="1344976" y="2015419"/>
          <a:ext cx="4009222" cy="3955056"/>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5FE13B5D-4972-44F4-B571-A264E55D9EA9}"/>
              </a:ext>
            </a:extLst>
          </p:cNvPr>
          <p:cNvSpPr txBox="1"/>
          <p:nvPr/>
        </p:nvSpPr>
        <p:spPr>
          <a:xfrm rot="16200000">
            <a:off x="670707" y="3706646"/>
            <a:ext cx="878874" cy="276999"/>
          </a:xfrm>
          <a:prstGeom prst="rect">
            <a:avLst/>
          </a:prstGeom>
          <a:noFill/>
        </p:spPr>
        <p:txBody>
          <a:bodyPr wrap="square" rtlCol="0">
            <a:spAutoFit/>
          </a:bodyPr>
          <a:lstStyle/>
          <a:p>
            <a:r>
              <a:rPr lang="en-US" sz="1200" dirty="0">
                <a:solidFill>
                  <a:schemeClr val="tx1">
                    <a:lumMod val="75000"/>
                    <a:lumOff val="25000"/>
                  </a:schemeClr>
                </a:solidFill>
              </a:rPr>
              <a:t>patients</a:t>
            </a:r>
          </a:p>
        </p:txBody>
      </p:sp>
      <p:graphicFrame>
        <p:nvGraphicFramePr>
          <p:cNvPr id="17" name="Content Placeholder 5">
            <a:extLst>
              <a:ext uri="{FF2B5EF4-FFF2-40B4-BE49-F238E27FC236}">
                <a16:creationId xmlns:a16="http://schemas.microsoft.com/office/drawing/2014/main" id="{3B0179EF-F673-4E10-837E-DF9E9E3B3542}"/>
              </a:ext>
            </a:extLst>
          </p:cNvPr>
          <p:cNvGraphicFramePr>
            <a:graphicFrameLocks/>
          </p:cNvGraphicFramePr>
          <p:nvPr>
            <p:extLst>
              <p:ext uri="{D42A27DB-BD31-4B8C-83A1-F6EECF244321}">
                <p14:modId xmlns:p14="http://schemas.microsoft.com/office/powerpoint/2010/main" val="1410121920"/>
              </p:ext>
            </p:extLst>
          </p:nvPr>
        </p:nvGraphicFramePr>
        <p:xfrm>
          <a:off x="5451764" y="2078182"/>
          <a:ext cx="4468090" cy="3904817"/>
        </p:xfrm>
        <a:graphic>
          <a:graphicData uri="http://schemas.openxmlformats.org/drawingml/2006/chart">
            <c:chart xmlns:c="http://schemas.openxmlformats.org/drawingml/2006/chart" xmlns:r="http://schemas.openxmlformats.org/officeDocument/2006/relationships" r:id="rId4"/>
          </a:graphicData>
        </a:graphic>
      </p:graphicFrame>
      <p:sp>
        <p:nvSpPr>
          <p:cNvPr id="18" name="Titolo 1">
            <a:extLst>
              <a:ext uri="{FF2B5EF4-FFF2-40B4-BE49-F238E27FC236}">
                <a16:creationId xmlns:a16="http://schemas.microsoft.com/office/drawing/2014/main" id="{B8038285-C9DE-4971-9BF9-39B119FF2609}"/>
              </a:ext>
            </a:extLst>
          </p:cNvPr>
          <p:cNvSpPr>
            <a:spLocks noGrp="1"/>
          </p:cNvSpPr>
          <p:nvPr>
            <p:ph type="title"/>
          </p:nvPr>
        </p:nvSpPr>
        <p:spPr>
          <a:xfrm>
            <a:off x="947497" y="628361"/>
            <a:ext cx="10515600" cy="1325563"/>
          </a:xfrm>
        </p:spPr>
        <p:txBody>
          <a:bodyPr/>
          <a:lstStyle/>
          <a:p>
            <a:r>
              <a:rPr lang="it-IT" altLang="x-none" sz="3200" dirty="0">
                <a:solidFill>
                  <a:schemeClr val="tx1">
                    <a:lumMod val="75000"/>
                    <a:lumOff val="25000"/>
                  </a:schemeClr>
                </a:solidFill>
                <a:ea typeface="ＭＳ Ｐゴシック" charset="-128"/>
              </a:rPr>
              <a:t>Extrafine BDP/F and asthma control</a:t>
            </a:r>
            <a:r>
              <a:rPr lang="it-IT" altLang="x-none" sz="3200" i="1" dirty="0">
                <a:solidFill>
                  <a:schemeClr val="tx1">
                    <a:lumMod val="75000"/>
                    <a:lumOff val="25000"/>
                  </a:schemeClr>
                </a:solidFill>
                <a:ea typeface="ＭＳ Ｐゴシック" charset="-128"/>
              </a:rPr>
              <a:t> </a:t>
            </a:r>
            <a:r>
              <a:rPr lang="it-IT" altLang="x-none" sz="3200" dirty="0">
                <a:solidFill>
                  <a:schemeClr val="tx1">
                    <a:lumMod val="75000"/>
                    <a:lumOff val="25000"/>
                  </a:schemeClr>
                </a:solidFill>
                <a:ea typeface="ＭＳ Ｐゴシック" charset="-128"/>
              </a:rPr>
              <a:t>real life studies : </a:t>
            </a:r>
            <a:br>
              <a:rPr lang="it-IT" altLang="x-none" sz="3200" dirty="0">
                <a:solidFill>
                  <a:schemeClr val="tx1">
                    <a:lumMod val="75000"/>
                    <a:lumOff val="25000"/>
                  </a:schemeClr>
                </a:solidFill>
                <a:ea typeface="ＭＳ Ｐゴシック" charset="-128"/>
              </a:rPr>
            </a:br>
            <a:r>
              <a:rPr lang="en-GB" altLang="it-IT" sz="3200" dirty="0">
                <a:solidFill>
                  <a:schemeClr val="tx1">
                    <a:lumMod val="75000"/>
                    <a:lumOff val="25000"/>
                  </a:schemeClr>
                </a:solidFill>
                <a:cs typeface="Arial" panose="020B0604020202020204" pitchFamily="34" charset="0"/>
              </a:rPr>
              <a:t>higher proportion of patients with fully controlled asthma</a:t>
            </a:r>
            <a:endParaRPr lang="it-IT" altLang="x-none" sz="3200" dirty="0">
              <a:solidFill>
                <a:schemeClr val="tx1">
                  <a:lumMod val="75000"/>
                  <a:lumOff val="25000"/>
                </a:schemeClr>
              </a:solidFill>
              <a:ea typeface="ＭＳ Ｐゴシック" charset="-128"/>
            </a:endParaRPr>
          </a:p>
        </p:txBody>
      </p:sp>
      <p:sp>
        <p:nvSpPr>
          <p:cNvPr id="19" name="Rectangle 7">
            <a:extLst>
              <a:ext uri="{FF2B5EF4-FFF2-40B4-BE49-F238E27FC236}">
                <a16:creationId xmlns:a16="http://schemas.microsoft.com/office/drawing/2014/main" id="{DD0BBAAA-CCF2-4BB3-8A57-C9CF3DCF7BA5}"/>
              </a:ext>
            </a:extLst>
          </p:cNvPr>
          <p:cNvSpPr>
            <a:spLocks/>
          </p:cNvSpPr>
          <p:nvPr/>
        </p:nvSpPr>
        <p:spPr bwMode="auto">
          <a:xfrm>
            <a:off x="1165199" y="5991400"/>
            <a:ext cx="3336925"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lIns="0" tIns="0" rIns="40639" bIns="0"/>
          <a:lstStyle>
            <a:lvl1pPr marL="382588" indent="22225"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r" defTabSz="457200" eaLnBrk="1" fontAlgn="base" hangingPunct="1">
              <a:spcBef>
                <a:spcPts val="338"/>
              </a:spcBef>
              <a:spcAft>
                <a:spcPct val="0"/>
              </a:spcAft>
            </a:pPr>
            <a:r>
              <a:rPr lang="en-US" altLang="x-none" sz="1200" b="1" dirty="0">
                <a:solidFill>
                  <a:schemeClr val="tx1">
                    <a:lumMod val="75000"/>
                    <a:lumOff val="25000"/>
                  </a:schemeClr>
                </a:solidFill>
                <a:latin typeface="Calibri" charset="0"/>
                <a:sym typeface="Lucida Grande" charset="0"/>
              </a:rPr>
              <a:t>Müller et al. BMC Pulmonary Medicine 2011</a:t>
            </a:r>
          </a:p>
        </p:txBody>
      </p:sp>
      <p:sp>
        <p:nvSpPr>
          <p:cNvPr id="20" name="CasellaDiTesto 9">
            <a:extLst>
              <a:ext uri="{FF2B5EF4-FFF2-40B4-BE49-F238E27FC236}">
                <a16:creationId xmlns:a16="http://schemas.microsoft.com/office/drawing/2014/main" id="{DE80A258-46AF-4575-9CF4-A9703829B231}"/>
              </a:ext>
            </a:extLst>
          </p:cNvPr>
          <p:cNvSpPr txBox="1">
            <a:spLocks noChangeArrowheads="1"/>
          </p:cNvSpPr>
          <p:nvPr/>
        </p:nvSpPr>
        <p:spPr bwMode="auto">
          <a:xfrm>
            <a:off x="6353176" y="6022399"/>
            <a:ext cx="31774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defTabSz="457200" eaLnBrk="1" fontAlgn="base" hangingPunct="1">
              <a:spcBef>
                <a:spcPct val="0"/>
              </a:spcBef>
              <a:spcAft>
                <a:spcPct val="0"/>
              </a:spcAft>
            </a:pPr>
            <a:r>
              <a:rPr lang="it-IT" altLang="x-none" sz="1200" b="1" dirty="0">
                <a:solidFill>
                  <a:schemeClr val="tx1">
                    <a:lumMod val="75000"/>
                    <a:lumOff val="25000"/>
                  </a:schemeClr>
                </a:solidFill>
                <a:latin typeface="Calibri" charset="0"/>
              </a:rPr>
              <a:t>Allegra L et al PRISMA Study. Respir Med. 2012</a:t>
            </a:r>
            <a:endParaRPr lang="it-IT" altLang="x-none" sz="1200" b="1" dirty="0">
              <a:solidFill>
                <a:schemeClr val="tx1">
                  <a:lumMod val="75000"/>
                  <a:lumOff val="25000"/>
                </a:schemeClr>
              </a:solidFill>
            </a:endParaRPr>
          </a:p>
        </p:txBody>
      </p:sp>
    </p:spTree>
    <p:extLst>
      <p:ext uri="{BB962C8B-B14F-4D97-AF65-F5344CB8AC3E}">
        <p14:creationId xmlns:p14="http://schemas.microsoft.com/office/powerpoint/2010/main" val="548259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58254-78DB-4CA7-978C-4E862099CB16}"/>
              </a:ext>
            </a:extLst>
          </p:cNvPr>
          <p:cNvSpPr>
            <a:spLocks noGrp="1"/>
          </p:cNvSpPr>
          <p:nvPr>
            <p:ph type="title"/>
          </p:nvPr>
        </p:nvSpPr>
        <p:spPr>
          <a:xfrm>
            <a:off x="621224" y="646355"/>
            <a:ext cx="10515600" cy="1325563"/>
          </a:xfrm>
        </p:spPr>
        <p:txBody>
          <a:bodyPr>
            <a:normAutofit/>
          </a:bodyPr>
          <a:lstStyle/>
          <a:p>
            <a:r>
              <a:rPr lang="en-US" sz="3200" dirty="0" err="1"/>
              <a:t>Extrafine</a:t>
            </a:r>
            <a:r>
              <a:rPr lang="en-US" sz="3200" dirty="0"/>
              <a:t> BDP/F effects on air trapping</a:t>
            </a:r>
          </a:p>
        </p:txBody>
      </p:sp>
      <p:pic>
        <p:nvPicPr>
          <p:cNvPr id="19" name="Picture 20">
            <a:extLst>
              <a:ext uri="{FF2B5EF4-FFF2-40B4-BE49-F238E27FC236}">
                <a16:creationId xmlns:a16="http://schemas.microsoft.com/office/drawing/2014/main" id="{4963FBEE-98B8-4D17-8214-C2D8C1CEA7F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54289" y="3143250"/>
            <a:ext cx="4985218" cy="314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 name="Group 15">
            <a:extLst>
              <a:ext uri="{FF2B5EF4-FFF2-40B4-BE49-F238E27FC236}">
                <a16:creationId xmlns:a16="http://schemas.microsoft.com/office/drawing/2014/main" id="{AB945928-E0DC-400F-8190-0CB8AAA73F56}"/>
              </a:ext>
            </a:extLst>
          </p:cNvPr>
          <p:cNvGrpSpPr>
            <a:grpSpLocks/>
          </p:cNvGrpSpPr>
          <p:nvPr/>
        </p:nvGrpSpPr>
        <p:grpSpPr bwMode="auto">
          <a:xfrm>
            <a:off x="8529638" y="3054233"/>
            <a:ext cx="1979612" cy="1295400"/>
            <a:chOff x="4513" y="2139"/>
            <a:chExt cx="1247" cy="816"/>
          </a:xfrm>
        </p:grpSpPr>
        <p:sp>
          <p:nvSpPr>
            <p:cNvPr id="21" name="Rectangle 16">
              <a:extLst>
                <a:ext uri="{FF2B5EF4-FFF2-40B4-BE49-F238E27FC236}">
                  <a16:creationId xmlns:a16="http://schemas.microsoft.com/office/drawing/2014/main" id="{9F47E763-F598-40F8-8145-53B3084E22B8}"/>
                </a:ext>
              </a:extLst>
            </p:cNvPr>
            <p:cNvSpPr>
              <a:spLocks noChangeArrowheads="1"/>
            </p:cNvSpPr>
            <p:nvPr/>
          </p:nvSpPr>
          <p:spPr bwMode="auto">
            <a:xfrm>
              <a:off x="4513" y="2139"/>
              <a:ext cx="1089" cy="816"/>
            </a:xfrm>
            <a:prstGeom prst="rect">
              <a:avLst/>
            </a:prstGeom>
            <a:solidFill>
              <a:schemeClr val="bg1"/>
            </a:solidFill>
            <a:ln w="9525">
              <a:solidFill>
                <a:srgbClr val="CCCCFF"/>
              </a:solidFill>
              <a:miter lim="800000"/>
              <a:headEnd/>
              <a:tailEnd/>
            </a:ln>
            <a:effectLst>
              <a:outerShdw dist="107763" dir="2700000" algn="ctr" rotWithShape="0">
                <a:schemeClr val="bg2">
                  <a:alpha val="50000"/>
                </a:schemeClr>
              </a:outerShdw>
            </a:effec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GB" altLang="it-IT" sz="1800"/>
            </a:p>
          </p:txBody>
        </p:sp>
        <p:sp>
          <p:nvSpPr>
            <p:cNvPr id="22" name="Text Box 17">
              <a:extLst>
                <a:ext uri="{FF2B5EF4-FFF2-40B4-BE49-F238E27FC236}">
                  <a16:creationId xmlns:a16="http://schemas.microsoft.com/office/drawing/2014/main" id="{1FD6480B-A43B-44CB-AEF8-BEDFF1386C4A}"/>
                </a:ext>
              </a:extLst>
            </p:cNvPr>
            <p:cNvSpPr txBox="1">
              <a:spLocks noChangeArrowheads="1"/>
            </p:cNvSpPr>
            <p:nvPr/>
          </p:nvSpPr>
          <p:spPr bwMode="auto">
            <a:xfrm>
              <a:off x="4650" y="2201"/>
              <a:ext cx="1110" cy="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it-IT" sz="1000" dirty="0">
                  <a:latin typeface="Arial Unicode MS" panose="020B0604020202020204" pitchFamily="34" charset="-128"/>
                </a:rPr>
                <a:t>BDP/F</a:t>
              </a:r>
            </a:p>
            <a:p>
              <a:pPr eaLnBrk="1" hangingPunct="1"/>
              <a:r>
                <a:rPr lang="en-GB" altLang="it-IT" sz="1000" dirty="0">
                  <a:latin typeface="Arial Unicode MS" panose="020B0604020202020204" pitchFamily="34" charset="-128"/>
                </a:rPr>
                <a:t>100/6µg, two puffs b.i.d.</a:t>
              </a:r>
            </a:p>
            <a:p>
              <a:pPr eaLnBrk="1" hangingPunct="1"/>
              <a:endParaRPr lang="en-GB" altLang="it-IT" sz="1000" dirty="0">
                <a:latin typeface="Arial Unicode MS" panose="020B0604020202020204" pitchFamily="34" charset="-128"/>
              </a:endParaRPr>
            </a:p>
            <a:p>
              <a:pPr eaLnBrk="1" hangingPunct="1"/>
              <a:endParaRPr lang="en-GB" altLang="it-IT" sz="1000" dirty="0">
                <a:latin typeface="Arial Unicode MS" panose="020B0604020202020204" pitchFamily="34" charset="-128"/>
              </a:endParaRPr>
            </a:p>
            <a:p>
              <a:pPr eaLnBrk="1" hangingPunct="1"/>
              <a:r>
                <a:rPr lang="en-GB" altLang="it-IT" sz="1000" dirty="0">
                  <a:latin typeface="Arial Unicode MS" panose="020B0604020202020204" pitchFamily="34" charset="-128"/>
                </a:rPr>
                <a:t>FP/SALM                125/25µg, two puffs b.i.d.</a:t>
              </a:r>
            </a:p>
            <a:p>
              <a:pPr eaLnBrk="1" hangingPunct="1"/>
              <a:endParaRPr lang="en-GB" altLang="it-IT" sz="1000" dirty="0">
                <a:latin typeface="Arial Unicode MS" panose="020B0604020202020204" pitchFamily="34" charset="-128"/>
              </a:endParaRPr>
            </a:p>
          </p:txBody>
        </p:sp>
        <p:sp>
          <p:nvSpPr>
            <p:cNvPr id="23" name="Rectangle 18">
              <a:extLst>
                <a:ext uri="{FF2B5EF4-FFF2-40B4-BE49-F238E27FC236}">
                  <a16:creationId xmlns:a16="http://schemas.microsoft.com/office/drawing/2014/main" id="{95BF2DB9-9A1B-4AB9-9459-19ABA489B1FA}"/>
                </a:ext>
              </a:extLst>
            </p:cNvPr>
            <p:cNvSpPr>
              <a:spLocks noChangeArrowheads="1"/>
            </p:cNvSpPr>
            <p:nvPr/>
          </p:nvSpPr>
          <p:spPr bwMode="auto">
            <a:xfrm>
              <a:off x="4559" y="2219"/>
              <a:ext cx="97" cy="227"/>
            </a:xfrm>
            <a:prstGeom prst="rect">
              <a:avLst/>
            </a:prstGeom>
            <a:solidFill>
              <a:srgbClr val="C30064"/>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it-IT" sz="1800"/>
            </a:p>
          </p:txBody>
        </p:sp>
        <p:sp>
          <p:nvSpPr>
            <p:cNvPr id="24" name="Rectangle 19">
              <a:extLst>
                <a:ext uri="{FF2B5EF4-FFF2-40B4-BE49-F238E27FC236}">
                  <a16:creationId xmlns:a16="http://schemas.microsoft.com/office/drawing/2014/main" id="{7827A301-514D-4862-BB45-368BB783D476}"/>
                </a:ext>
              </a:extLst>
            </p:cNvPr>
            <p:cNvSpPr>
              <a:spLocks noChangeArrowheads="1"/>
            </p:cNvSpPr>
            <p:nvPr/>
          </p:nvSpPr>
          <p:spPr bwMode="auto">
            <a:xfrm>
              <a:off x="4556" y="2593"/>
              <a:ext cx="97" cy="227"/>
            </a:xfrm>
            <a:prstGeom prst="rect">
              <a:avLst/>
            </a:prstGeom>
            <a:solidFill>
              <a:srgbClr val="0033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it-IT" sz="1800"/>
            </a:p>
          </p:txBody>
        </p:sp>
      </p:grpSp>
      <p:sp>
        <p:nvSpPr>
          <p:cNvPr id="25" name="Text Box 13">
            <a:extLst>
              <a:ext uri="{FF2B5EF4-FFF2-40B4-BE49-F238E27FC236}">
                <a16:creationId xmlns:a16="http://schemas.microsoft.com/office/drawing/2014/main" id="{32AF7B89-121A-4F5A-9185-D715E6AD4506}"/>
              </a:ext>
            </a:extLst>
          </p:cNvPr>
          <p:cNvSpPr txBox="1">
            <a:spLocks noChangeArrowheads="1"/>
          </p:cNvSpPr>
          <p:nvPr/>
        </p:nvSpPr>
        <p:spPr bwMode="auto">
          <a:xfrm>
            <a:off x="8580439" y="4709537"/>
            <a:ext cx="237648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en-GB" altLang="it-IT" sz="1400" dirty="0"/>
              <a:t>#</a:t>
            </a:r>
            <a:r>
              <a:rPr lang="en-GB" altLang="it-IT" sz="1600" dirty="0"/>
              <a:t> p&lt;0.08 vs. baseline</a:t>
            </a:r>
          </a:p>
        </p:txBody>
      </p:sp>
      <p:sp>
        <p:nvSpPr>
          <p:cNvPr id="26" name="Rectangle 23">
            <a:extLst>
              <a:ext uri="{FF2B5EF4-FFF2-40B4-BE49-F238E27FC236}">
                <a16:creationId xmlns:a16="http://schemas.microsoft.com/office/drawing/2014/main" id="{16070CB8-9212-4FC9-9957-C223C63BA4BB}"/>
              </a:ext>
            </a:extLst>
          </p:cNvPr>
          <p:cNvSpPr>
            <a:spLocks noChangeArrowheads="1"/>
          </p:cNvSpPr>
          <p:nvPr/>
        </p:nvSpPr>
        <p:spPr bwMode="auto">
          <a:xfrm>
            <a:off x="8580438" y="5054023"/>
            <a:ext cx="20431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GB" altLang="it-IT" sz="1600"/>
              <a:t>CC: closing capacity</a:t>
            </a:r>
          </a:p>
        </p:txBody>
      </p:sp>
      <p:sp>
        <p:nvSpPr>
          <p:cNvPr id="27" name="Rectangle 3">
            <a:extLst>
              <a:ext uri="{FF2B5EF4-FFF2-40B4-BE49-F238E27FC236}">
                <a16:creationId xmlns:a16="http://schemas.microsoft.com/office/drawing/2014/main" id="{99186B4B-182D-4C9D-8165-7609E37ACC03}"/>
              </a:ext>
            </a:extLst>
          </p:cNvPr>
          <p:cNvSpPr txBox="1">
            <a:spLocks noChangeArrowheads="1"/>
          </p:cNvSpPr>
          <p:nvPr/>
        </p:nvSpPr>
        <p:spPr>
          <a:xfrm>
            <a:off x="419100" y="1790700"/>
            <a:ext cx="11296650" cy="16032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it-IT" sz="2400" dirty="0"/>
              <a:t>The reduction in closing capacity in patients treated with Foster is consistent with a </a:t>
            </a:r>
            <a:r>
              <a:rPr lang="it-IT" altLang="it-IT" sz="2400" dirty="0">
                <a:solidFill>
                  <a:srgbClr val="0099CC"/>
                </a:solidFill>
              </a:rPr>
              <a:t>reduction in air trapping</a:t>
            </a:r>
          </a:p>
          <a:p>
            <a:endParaRPr lang="it-IT" altLang="it-IT" sz="500" b="1" dirty="0"/>
          </a:p>
          <a:p>
            <a:pPr lvl="1"/>
            <a:r>
              <a:rPr lang="en-GB" altLang="it-IT" sz="2000" dirty="0"/>
              <a:t>A positive trend for improvement in closing capacity at the end of treatment period was observed only </a:t>
            </a:r>
            <a:r>
              <a:rPr lang="en-GB" altLang="it-IT" sz="2000" dirty="0" err="1"/>
              <a:t>inBDP</a:t>
            </a:r>
            <a:r>
              <a:rPr lang="en-GB" altLang="it-IT" sz="2000" dirty="0"/>
              <a:t>/F </a:t>
            </a:r>
            <a:r>
              <a:rPr lang="en-GB" altLang="it-IT" sz="2000" dirty="0" err="1"/>
              <a:t>extrafine</a:t>
            </a:r>
            <a:r>
              <a:rPr lang="en-GB" altLang="it-IT" sz="2000" dirty="0"/>
              <a:t> group</a:t>
            </a:r>
            <a:endParaRPr lang="en-GB" altLang="it-IT" sz="2000" b="1" dirty="0"/>
          </a:p>
        </p:txBody>
      </p:sp>
      <p:sp>
        <p:nvSpPr>
          <p:cNvPr id="28" name="Text Box 3">
            <a:extLst>
              <a:ext uri="{FF2B5EF4-FFF2-40B4-BE49-F238E27FC236}">
                <a16:creationId xmlns:a16="http://schemas.microsoft.com/office/drawing/2014/main" id="{734F223E-7A4E-435A-B576-09AAA72E7B88}"/>
              </a:ext>
            </a:extLst>
          </p:cNvPr>
          <p:cNvSpPr txBox="1">
            <a:spLocks noChangeArrowheads="1"/>
          </p:cNvSpPr>
          <p:nvPr/>
        </p:nvSpPr>
        <p:spPr bwMode="auto">
          <a:xfrm>
            <a:off x="259690" y="6204757"/>
            <a:ext cx="197066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ct val="50000"/>
              </a:spcBef>
            </a:pPr>
            <a:r>
              <a:rPr lang="it-IT" altLang="it-IT" sz="1200" dirty="0">
                <a:latin typeface="+mn-lt"/>
              </a:rPr>
              <a:t>Scichilone et al. Allergy 2010</a:t>
            </a:r>
          </a:p>
        </p:txBody>
      </p:sp>
    </p:spTree>
    <p:extLst>
      <p:ext uri="{BB962C8B-B14F-4D97-AF65-F5344CB8AC3E}">
        <p14:creationId xmlns:p14="http://schemas.microsoft.com/office/powerpoint/2010/main" val="2580995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56">
            <a:extLst>
              <a:ext uri="{FF2B5EF4-FFF2-40B4-BE49-F238E27FC236}">
                <a16:creationId xmlns:a16="http://schemas.microsoft.com/office/drawing/2014/main" id="{78992A16-7910-4886-94C0-C6ACC926B333}"/>
              </a:ext>
            </a:extLst>
          </p:cNvPr>
          <p:cNvSpPr txBox="1">
            <a:spLocks noGrp="1"/>
          </p:cNvSpPr>
          <p:nvPr>
            <p:ph type="title"/>
          </p:nvPr>
        </p:nvSpPr>
        <p:spPr>
          <a:xfrm>
            <a:off x="511091" y="731116"/>
            <a:ext cx="10515600" cy="1089529"/>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457189" eaLnBrk="1" fontAlgn="base" hangingPunct="1">
              <a:spcAft>
                <a:spcPct val="0"/>
              </a:spcAft>
              <a:defRPr/>
            </a:pPr>
            <a:r>
              <a:rPr lang="en-US" b="1" i="0" dirty="0">
                <a:solidFill>
                  <a:srgbClr val="000000"/>
                </a:solidFill>
                <a:effectLst/>
                <a:latin typeface="Times New Roman" panose="02020603050405020304" pitchFamily="18" charset="0"/>
              </a:rPr>
              <a:t>Maintenance and Reliever Therapy (MART</a:t>
            </a:r>
            <a:r>
              <a:rPr lang="en-US" sz="1600" b="0" i="0" dirty="0">
                <a:solidFill>
                  <a:srgbClr val="000000"/>
                </a:solidFill>
                <a:effectLst/>
                <a:latin typeface="Times New Roman" panose="02020603050405020304" pitchFamily="18" charset="0"/>
              </a:rPr>
              <a:t>)</a:t>
            </a:r>
            <a:r>
              <a:rPr lang="en-US" sz="3200" dirty="0">
                <a:latin typeface="+mj-lt"/>
              </a:rPr>
              <a:t/>
            </a:r>
            <a:br>
              <a:rPr lang="en-US" sz="3200" dirty="0">
                <a:latin typeface="+mj-lt"/>
              </a:rPr>
            </a:br>
            <a:r>
              <a:rPr lang="en-US" dirty="0">
                <a:latin typeface="+mj-lt"/>
              </a:rPr>
              <a:t>Significant reduction in severe exacerbations with MART: chronic &amp; as needed </a:t>
            </a:r>
            <a:r>
              <a:rPr lang="en-US" dirty="0" err="1">
                <a:latin typeface="+mj-lt"/>
              </a:rPr>
              <a:t>Extrafine</a:t>
            </a:r>
            <a:r>
              <a:rPr lang="en-US" dirty="0">
                <a:latin typeface="+mj-lt"/>
              </a:rPr>
              <a:t> BDP-FF formulation</a:t>
            </a:r>
            <a:endParaRPr lang="it-IT" sz="3200" dirty="0">
              <a:latin typeface="+mj-lt"/>
            </a:endParaRPr>
          </a:p>
        </p:txBody>
      </p:sp>
      <p:grpSp>
        <p:nvGrpSpPr>
          <p:cNvPr id="5" name="Gruppo 2">
            <a:extLst>
              <a:ext uri="{FF2B5EF4-FFF2-40B4-BE49-F238E27FC236}">
                <a16:creationId xmlns:a16="http://schemas.microsoft.com/office/drawing/2014/main" id="{5DB151E0-AA39-4200-91EA-272D74BA2C7C}"/>
              </a:ext>
            </a:extLst>
          </p:cNvPr>
          <p:cNvGrpSpPr/>
          <p:nvPr/>
        </p:nvGrpSpPr>
        <p:grpSpPr>
          <a:xfrm>
            <a:off x="2177416" y="1751067"/>
            <a:ext cx="6047805" cy="4315429"/>
            <a:chOff x="84293" y="1858416"/>
            <a:chExt cx="9389875" cy="4316590"/>
          </a:xfrm>
        </p:grpSpPr>
        <p:graphicFrame>
          <p:nvGraphicFramePr>
            <p:cNvPr id="6" name="Grafico 29">
              <a:extLst>
                <a:ext uri="{FF2B5EF4-FFF2-40B4-BE49-F238E27FC236}">
                  <a16:creationId xmlns:a16="http://schemas.microsoft.com/office/drawing/2014/main" id="{0966C84C-7F6B-40C0-A0FF-84DF991A8EEF}"/>
                </a:ext>
              </a:extLst>
            </p:cNvPr>
            <p:cNvGraphicFramePr>
              <a:graphicFrameLocks/>
            </p:cNvGraphicFramePr>
            <p:nvPr/>
          </p:nvGraphicFramePr>
          <p:xfrm>
            <a:off x="857282" y="1990757"/>
            <a:ext cx="8616886" cy="415601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Box 5">
              <a:extLst>
                <a:ext uri="{FF2B5EF4-FFF2-40B4-BE49-F238E27FC236}">
                  <a16:creationId xmlns:a16="http://schemas.microsoft.com/office/drawing/2014/main" id="{527B69CF-2073-4BD7-AACC-CDF753823445}"/>
                </a:ext>
              </a:extLst>
            </p:cNvPr>
            <p:cNvSpPr txBox="1">
              <a:spLocks noChangeArrowheads="1"/>
            </p:cNvSpPr>
            <p:nvPr/>
          </p:nvSpPr>
          <p:spPr bwMode="auto">
            <a:xfrm>
              <a:off x="1599131" y="1985234"/>
              <a:ext cx="7341670" cy="277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defTabSz="457189" eaLnBrk="1" fontAlgn="base" hangingPunct="1">
                <a:spcBef>
                  <a:spcPct val="0"/>
                </a:spcBef>
                <a:spcAft>
                  <a:spcPct val="0"/>
                </a:spcAft>
              </a:pPr>
              <a:r>
                <a:rPr lang="en-US" altLang="x-none" sz="1200" dirty="0">
                  <a:solidFill>
                    <a:prstClr val="black"/>
                  </a:solidFill>
                  <a:latin typeface="+mn-lt"/>
                  <a:cs typeface="Arial" charset="0"/>
                </a:rPr>
                <a:t>1714 patients with asthma and history of exacerbation</a:t>
              </a:r>
            </a:p>
          </p:txBody>
        </p:sp>
        <p:grpSp>
          <p:nvGrpSpPr>
            <p:cNvPr id="9" name="Gruppo 23">
              <a:extLst>
                <a:ext uri="{FF2B5EF4-FFF2-40B4-BE49-F238E27FC236}">
                  <a16:creationId xmlns:a16="http://schemas.microsoft.com/office/drawing/2014/main" id="{A3D850BC-D669-41EC-9CB6-7866D09CFB3B}"/>
                </a:ext>
              </a:extLst>
            </p:cNvPr>
            <p:cNvGrpSpPr>
              <a:grpSpLocks/>
            </p:cNvGrpSpPr>
            <p:nvPr/>
          </p:nvGrpSpPr>
          <p:grpSpPr bwMode="auto">
            <a:xfrm>
              <a:off x="1322388" y="3487738"/>
              <a:ext cx="6429375" cy="2052637"/>
              <a:chOff x="1450132" y="3215258"/>
              <a:chExt cx="6494624" cy="1881234"/>
            </a:xfrm>
          </p:grpSpPr>
          <p:sp>
            <p:nvSpPr>
              <p:cNvPr id="13" name="Figura a mano libera 14">
                <a:extLst>
                  <a:ext uri="{FF2B5EF4-FFF2-40B4-BE49-F238E27FC236}">
                    <a16:creationId xmlns:a16="http://schemas.microsoft.com/office/drawing/2014/main" id="{52A8A049-C97C-47EE-BF02-439E26161366}"/>
                  </a:ext>
                </a:extLst>
              </p:cNvPr>
              <p:cNvSpPr>
                <a:spLocks/>
              </p:cNvSpPr>
              <p:nvPr/>
            </p:nvSpPr>
            <p:spPr bwMode="auto">
              <a:xfrm>
                <a:off x="1525203" y="3847526"/>
                <a:ext cx="6415942" cy="1248966"/>
              </a:xfrm>
              <a:custGeom>
                <a:avLst/>
                <a:gdLst>
                  <a:gd name="T0" fmla="*/ 3946478 w 6648450"/>
                  <a:gd name="T1" fmla="*/ 34755 h 1277392"/>
                  <a:gd name="T2" fmla="*/ 3842321 w 6648450"/>
                  <a:gd name="T3" fmla="*/ 0 h 1277392"/>
                  <a:gd name="T4" fmla="*/ 3772878 w 6648450"/>
                  <a:gd name="T5" fmla="*/ 20853 h 1277392"/>
                  <a:gd name="T6" fmla="*/ 3720800 w 6648450"/>
                  <a:gd name="T7" fmla="*/ 34755 h 1277392"/>
                  <a:gd name="T8" fmla="*/ 3477763 w 6648450"/>
                  <a:gd name="T9" fmla="*/ 55605 h 1277392"/>
                  <a:gd name="T10" fmla="*/ 3321524 w 6648450"/>
                  <a:gd name="T11" fmla="*/ 76459 h 1277392"/>
                  <a:gd name="T12" fmla="*/ 3136351 w 6648450"/>
                  <a:gd name="T13" fmla="*/ 97311 h 1277392"/>
                  <a:gd name="T14" fmla="*/ 3061125 w 6648450"/>
                  <a:gd name="T15" fmla="*/ 132064 h 1277392"/>
                  <a:gd name="T16" fmla="*/ 2962753 w 6648450"/>
                  <a:gd name="T17" fmla="*/ 104262 h 1277392"/>
                  <a:gd name="T18" fmla="*/ 2858593 w 6648450"/>
                  <a:gd name="T19" fmla="*/ 111213 h 1277392"/>
                  <a:gd name="T20" fmla="*/ 2806512 w 6648450"/>
                  <a:gd name="T21" fmla="*/ 139016 h 1277392"/>
                  <a:gd name="T22" fmla="*/ 2771793 w 6648450"/>
                  <a:gd name="T23" fmla="*/ 159868 h 1277392"/>
                  <a:gd name="T24" fmla="*/ 2702354 w 6648450"/>
                  <a:gd name="T25" fmla="*/ 180721 h 1277392"/>
                  <a:gd name="T26" fmla="*/ 2499823 w 6648450"/>
                  <a:gd name="T27" fmla="*/ 173770 h 1277392"/>
                  <a:gd name="T28" fmla="*/ 2413022 w 6648450"/>
                  <a:gd name="T29" fmla="*/ 208525 h 1277392"/>
                  <a:gd name="T30" fmla="*/ 2366728 w 6648450"/>
                  <a:gd name="T31" fmla="*/ 250228 h 1277392"/>
                  <a:gd name="T32" fmla="*/ 2308865 w 6648450"/>
                  <a:gd name="T33" fmla="*/ 271080 h 1277392"/>
                  <a:gd name="T34" fmla="*/ 2077399 w 6648450"/>
                  <a:gd name="T35" fmla="*/ 291934 h 1277392"/>
                  <a:gd name="T36" fmla="*/ 1996386 w 6648450"/>
                  <a:gd name="T37" fmla="*/ 305836 h 1277392"/>
                  <a:gd name="T38" fmla="*/ 1926946 w 6648450"/>
                  <a:gd name="T39" fmla="*/ 319736 h 1277392"/>
                  <a:gd name="T40" fmla="*/ 1834358 w 6648450"/>
                  <a:gd name="T41" fmla="*/ 340589 h 1277392"/>
                  <a:gd name="T42" fmla="*/ 1788068 w 6648450"/>
                  <a:gd name="T43" fmla="*/ 396196 h 1277392"/>
                  <a:gd name="T44" fmla="*/ 1724415 w 6648450"/>
                  <a:gd name="T45" fmla="*/ 417048 h 1277392"/>
                  <a:gd name="T46" fmla="*/ 1695480 w 6648450"/>
                  <a:gd name="T47" fmla="*/ 451804 h 1277392"/>
                  <a:gd name="T48" fmla="*/ 1666546 w 6648450"/>
                  <a:gd name="T49" fmla="*/ 479604 h 1277392"/>
                  <a:gd name="T50" fmla="*/ 1533455 w 6648450"/>
                  <a:gd name="T51" fmla="*/ 493506 h 1277392"/>
                  <a:gd name="T52" fmla="*/ 1458229 w 6648450"/>
                  <a:gd name="T53" fmla="*/ 514359 h 1277392"/>
                  <a:gd name="T54" fmla="*/ 1377217 w 6648450"/>
                  <a:gd name="T55" fmla="*/ 542164 h 1277392"/>
                  <a:gd name="T56" fmla="*/ 1273058 w 6648450"/>
                  <a:gd name="T57" fmla="*/ 563015 h 1277392"/>
                  <a:gd name="T58" fmla="*/ 1232550 w 6648450"/>
                  <a:gd name="T59" fmla="*/ 590818 h 1277392"/>
                  <a:gd name="T60" fmla="*/ 1099459 w 6648450"/>
                  <a:gd name="T61" fmla="*/ 632523 h 1277392"/>
                  <a:gd name="T62" fmla="*/ 1064739 w 6648450"/>
                  <a:gd name="T63" fmla="*/ 653376 h 1277392"/>
                  <a:gd name="T64" fmla="*/ 966368 w 6648450"/>
                  <a:gd name="T65" fmla="*/ 646425 h 1277392"/>
                  <a:gd name="T66" fmla="*/ 896927 w 6648450"/>
                  <a:gd name="T67" fmla="*/ 667276 h 1277392"/>
                  <a:gd name="T68" fmla="*/ 862206 w 6648450"/>
                  <a:gd name="T69" fmla="*/ 681178 h 1277392"/>
                  <a:gd name="T70" fmla="*/ 786981 w 6648450"/>
                  <a:gd name="T71" fmla="*/ 688128 h 1277392"/>
                  <a:gd name="T72" fmla="*/ 723329 w 6648450"/>
                  <a:gd name="T73" fmla="*/ 715933 h 1277392"/>
                  <a:gd name="T74" fmla="*/ 671250 w 6648450"/>
                  <a:gd name="T75" fmla="*/ 736785 h 1277392"/>
                  <a:gd name="T76" fmla="*/ 578663 w 6648450"/>
                  <a:gd name="T77" fmla="*/ 771539 h 1277392"/>
                  <a:gd name="T78" fmla="*/ 520797 w 6648450"/>
                  <a:gd name="T79" fmla="*/ 792391 h 1277392"/>
                  <a:gd name="T80" fmla="*/ 451356 w 6648450"/>
                  <a:gd name="T81" fmla="*/ 792391 h 1277392"/>
                  <a:gd name="T82" fmla="*/ 387703 w 6648450"/>
                  <a:gd name="T83" fmla="*/ 827146 h 1277392"/>
                  <a:gd name="T84" fmla="*/ 312477 w 6648450"/>
                  <a:gd name="T85" fmla="*/ 827146 h 1277392"/>
                  <a:gd name="T86" fmla="*/ 260396 w 6648450"/>
                  <a:gd name="T87" fmla="*/ 854950 h 1277392"/>
                  <a:gd name="T88" fmla="*/ 219892 w 6648450"/>
                  <a:gd name="T89" fmla="*/ 896653 h 1277392"/>
                  <a:gd name="T90" fmla="*/ 98373 w 6648450"/>
                  <a:gd name="T91" fmla="*/ 931408 h 127739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6648450" h="1277392">
                    <a:moveTo>
                      <a:pt x="6648450" y="47625"/>
                    </a:moveTo>
                    <a:cubicBezTo>
                      <a:pt x="6571135" y="63088"/>
                      <a:pt x="6606771" y="60651"/>
                      <a:pt x="6496050" y="47625"/>
                    </a:cubicBezTo>
                    <a:cubicBezTo>
                      <a:pt x="6443806" y="41479"/>
                      <a:pt x="6415974" y="32369"/>
                      <a:pt x="6362700" y="19050"/>
                    </a:cubicBezTo>
                    <a:cubicBezTo>
                      <a:pt x="6348925" y="15606"/>
                      <a:pt x="6337300" y="6350"/>
                      <a:pt x="6324600" y="0"/>
                    </a:cubicBezTo>
                    <a:cubicBezTo>
                      <a:pt x="6305550" y="3175"/>
                      <a:pt x="6286186" y="4841"/>
                      <a:pt x="6267450" y="9525"/>
                    </a:cubicBezTo>
                    <a:cubicBezTo>
                      <a:pt x="6247969" y="14395"/>
                      <a:pt x="6229350" y="22225"/>
                      <a:pt x="6210300" y="28575"/>
                    </a:cubicBezTo>
                    <a:cubicBezTo>
                      <a:pt x="6200775" y="31750"/>
                      <a:pt x="6191629" y="36449"/>
                      <a:pt x="6181725" y="38100"/>
                    </a:cubicBezTo>
                    <a:cubicBezTo>
                      <a:pt x="6162675" y="41275"/>
                      <a:pt x="6143513" y="43837"/>
                      <a:pt x="6124575" y="47625"/>
                    </a:cubicBezTo>
                    <a:cubicBezTo>
                      <a:pt x="6101403" y="52259"/>
                      <a:pt x="6061427" y="65487"/>
                      <a:pt x="6038850" y="66675"/>
                    </a:cubicBezTo>
                    <a:cubicBezTo>
                      <a:pt x="5934172" y="72184"/>
                      <a:pt x="5829300" y="73025"/>
                      <a:pt x="5724525" y="76200"/>
                    </a:cubicBezTo>
                    <a:cubicBezTo>
                      <a:pt x="5715000" y="79375"/>
                      <a:pt x="5705795" y="83756"/>
                      <a:pt x="5695950" y="85725"/>
                    </a:cubicBezTo>
                    <a:cubicBezTo>
                      <a:pt x="5624402" y="100035"/>
                      <a:pt x="5534517" y="100824"/>
                      <a:pt x="5467350" y="104775"/>
                    </a:cubicBezTo>
                    <a:cubicBezTo>
                      <a:pt x="5430285" y="112188"/>
                      <a:pt x="5390578" y="121045"/>
                      <a:pt x="5353050" y="123825"/>
                    </a:cubicBezTo>
                    <a:cubicBezTo>
                      <a:pt x="5289644" y="128522"/>
                      <a:pt x="5226050" y="130175"/>
                      <a:pt x="5162550" y="133350"/>
                    </a:cubicBezTo>
                    <a:cubicBezTo>
                      <a:pt x="5117215" y="163573"/>
                      <a:pt x="5151791" y="145150"/>
                      <a:pt x="5095875" y="161925"/>
                    </a:cubicBezTo>
                    <a:cubicBezTo>
                      <a:pt x="5076641" y="167695"/>
                      <a:pt x="5038725" y="180975"/>
                      <a:pt x="5038725" y="180975"/>
                    </a:cubicBezTo>
                    <a:cubicBezTo>
                      <a:pt x="4961768" y="168149"/>
                      <a:pt x="4999897" y="177557"/>
                      <a:pt x="4924425" y="152400"/>
                    </a:cubicBezTo>
                    <a:cubicBezTo>
                      <a:pt x="4909066" y="147280"/>
                      <a:pt x="4892506" y="146802"/>
                      <a:pt x="4876800" y="142875"/>
                    </a:cubicBezTo>
                    <a:cubicBezTo>
                      <a:pt x="4867060" y="140440"/>
                      <a:pt x="4857750" y="136525"/>
                      <a:pt x="4848225" y="133350"/>
                    </a:cubicBezTo>
                    <a:cubicBezTo>
                      <a:pt x="4822689" y="135478"/>
                      <a:pt x="4744257" y="132946"/>
                      <a:pt x="4705350" y="152400"/>
                    </a:cubicBezTo>
                    <a:cubicBezTo>
                      <a:pt x="4695111" y="157520"/>
                      <a:pt x="4687236" y="166801"/>
                      <a:pt x="4676775" y="171450"/>
                    </a:cubicBezTo>
                    <a:cubicBezTo>
                      <a:pt x="4658425" y="179605"/>
                      <a:pt x="4638675" y="184150"/>
                      <a:pt x="4619625" y="190500"/>
                    </a:cubicBezTo>
                    <a:lnTo>
                      <a:pt x="4591050" y="200025"/>
                    </a:lnTo>
                    <a:cubicBezTo>
                      <a:pt x="4581525" y="206375"/>
                      <a:pt x="4572714" y="213955"/>
                      <a:pt x="4562475" y="219075"/>
                    </a:cubicBezTo>
                    <a:cubicBezTo>
                      <a:pt x="4539027" y="230799"/>
                      <a:pt x="4498700" y="234467"/>
                      <a:pt x="4476750" y="238125"/>
                    </a:cubicBezTo>
                    <a:cubicBezTo>
                      <a:pt x="4467225" y="241300"/>
                      <a:pt x="4457829" y="244892"/>
                      <a:pt x="4448175" y="247650"/>
                    </a:cubicBezTo>
                    <a:cubicBezTo>
                      <a:pt x="4337597" y="279244"/>
                      <a:pt x="4329231" y="254288"/>
                      <a:pt x="4143375" y="247650"/>
                    </a:cubicBezTo>
                    <a:cubicBezTo>
                      <a:pt x="4133850" y="244475"/>
                      <a:pt x="4124840" y="238125"/>
                      <a:pt x="4114800" y="238125"/>
                    </a:cubicBezTo>
                    <a:cubicBezTo>
                      <a:pt x="4102708" y="238125"/>
                      <a:pt x="4043769" y="253501"/>
                      <a:pt x="4029075" y="257175"/>
                    </a:cubicBezTo>
                    <a:cubicBezTo>
                      <a:pt x="3947183" y="311770"/>
                      <a:pt x="4050795" y="246315"/>
                      <a:pt x="3971925" y="285750"/>
                    </a:cubicBezTo>
                    <a:cubicBezTo>
                      <a:pt x="3898067" y="322679"/>
                      <a:pt x="3986599" y="290384"/>
                      <a:pt x="3914775" y="314325"/>
                    </a:cubicBezTo>
                    <a:cubicBezTo>
                      <a:pt x="3908425" y="323850"/>
                      <a:pt x="3905250" y="336550"/>
                      <a:pt x="3895725" y="342900"/>
                    </a:cubicBezTo>
                    <a:cubicBezTo>
                      <a:pt x="3884833" y="350162"/>
                      <a:pt x="3870164" y="348663"/>
                      <a:pt x="3857625" y="352425"/>
                    </a:cubicBezTo>
                    <a:cubicBezTo>
                      <a:pt x="3838391" y="358195"/>
                      <a:pt x="3819525" y="365125"/>
                      <a:pt x="3800475" y="371475"/>
                    </a:cubicBezTo>
                    <a:cubicBezTo>
                      <a:pt x="3681488" y="411137"/>
                      <a:pt x="3781935" y="380666"/>
                      <a:pt x="3486150" y="390525"/>
                    </a:cubicBezTo>
                    <a:cubicBezTo>
                      <a:pt x="3463925" y="393700"/>
                      <a:pt x="3441490" y="395647"/>
                      <a:pt x="3419475" y="400050"/>
                    </a:cubicBezTo>
                    <a:cubicBezTo>
                      <a:pt x="3409630" y="402019"/>
                      <a:pt x="3400839" y="408155"/>
                      <a:pt x="3390900" y="409575"/>
                    </a:cubicBezTo>
                    <a:cubicBezTo>
                      <a:pt x="3356183" y="414535"/>
                      <a:pt x="3321020" y="415611"/>
                      <a:pt x="3286125" y="419100"/>
                    </a:cubicBezTo>
                    <a:cubicBezTo>
                      <a:pt x="3257517" y="421961"/>
                      <a:pt x="3228975" y="425450"/>
                      <a:pt x="3200400" y="428625"/>
                    </a:cubicBezTo>
                    <a:cubicBezTo>
                      <a:pt x="3190875" y="431800"/>
                      <a:pt x="3180805" y="433660"/>
                      <a:pt x="3171825" y="438150"/>
                    </a:cubicBezTo>
                    <a:cubicBezTo>
                      <a:pt x="3161586" y="443270"/>
                      <a:pt x="3154502" y="455090"/>
                      <a:pt x="3143250" y="457200"/>
                    </a:cubicBezTo>
                    <a:cubicBezTo>
                      <a:pt x="3102562" y="464829"/>
                      <a:pt x="3060700" y="463550"/>
                      <a:pt x="3019425" y="466725"/>
                    </a:cubicBezTo>
                    <a:cubicBezTo>
                      <a:pt x="2984500" y="519113"/>
                      <a:pt x="3019425" y="474663"/>
                      <a:pt x="2971800" y="514350"/>
                    </a:cubicBezTo>
                    <a:cubicBezTo>
                      <a:pt x="2961452" y="522974"/>
                      <a:pt x="2954433" y="535453"/>
                      <a:pt x="2943225" y="542925"/>
                    </a:cubicBezTo>
                    <a:cubicBezTo>
                      <a:pt x="2934871" y="548494"/>
                      <a:pt x="2924390" y="550015"/>
                      <a:pt x="2914650" y="552450"/>
                    </a:cubicBezTo>
                    <a:lnTo>
                      <a:pt x="2838450" y="571500"/>
                    </a:lnTo>
                    <a:cubicBezTo>
                      <a:pt x="2828925" y="577850"/>
                      <a:pt x="2817970" y="582455"/>
                      <a:pt x="2809875" y="590550"/>
                    </a:cubicBezTo>
                    <a:cubicBezTo>
                      <a:pt x="2801780" y="598645"/>
                      <a:pt x="2799764" y="611974"/>
                      <a:pt x="2790825" y="619125"/>
                    </a:cubicBezTo>
                    <a:cubicBezTo>
                      <a:pt x="2782985" y="625397"/>
                      <a:pt x="2771775" y="625475"/>
                      <a:pt x="2762250" y="628650"/>
                    </a:cubicBezTo>
                    <a:cubicBezTo>
                      <a:pt x="2755900" y="638175"/>
                      <a:pt x="2751295" y="649130"/>
                      <a:pt x="2743200" y="657225"/>
                    </a:cubicBezTo>
                    <a:cubicBezTo>
                      <a:pt x="2699687" y="700738"/>
                      <a:pt x="2655501" y="671727"/>
                      <a:pt x="2590800" y="666750"/>
                    </a:cubicBezTo>
                    <a:cubicBezTo>
                      <a:pt x="2568575" y="669925"/>
                      <a:pt x="2546140" y="671872"/>
                      <a:pt x="2524125" y="676275"/>
                    </a:cubicBezTo>
                    <a:cubicBezTo>
                      <a:pt x="2514280" y="678244"/>
                      <a:pt x="2505204" y="683042"/>
                      <a:pt x="2495550" y="685800"/>
                    </a:cubicBezTo>
                    <a:cubicBezTo>
                      <a:pt x="2455765" y="697167"/>
                      <a:pt x="2445208" y="697365"/>
                      <a:pt x="2400300" y="704850"/>
                    </a:cubicBezTo>
                    <a:cubicBezTo>
                      <a:pt x="2313597" y="733751"/>
                      <a:pt x="2450535" y="689418"/>
                      <a:pt x="2324100" y="723900"/>
                    </a:cubicBezTo>
                    <a:cubicBezTo>
                      <a:pt x="2304727" y="729184"/>
                      <a:pt x="2286000" y="736600"/>
                      <a:pt x="2266950" y="742950"/>
                    </a:cubicBezTo>
                    <a:cubicBezTo>
                      <a:pt x="2233130" y="754223"/>
                      <a:pt x="2146557" y="759752"/>
                      <a:pt x="2124075" y="762000"/>
                    </a:cubicBezTo>
                    <a:cubicBezTo>
                      <a:pt x="2114550" y="765175"/>
                      <a:pt x="2102600" y="764425"/>
                      <a:pt x="2095500" y="771525"/>
                    </a:cubicBezTo>
                    <a:cubicBezTo>
                      <a:pt x="2088400" y="778625"/>
                      <a:pt x="2094692" y="795119"/>
                      <a:pt x="2085975" y="800100"/>
                    </a:cubicBezTo>
                    <a:cubicBezTo>
                      <a:pt x="2069207" y="809682"/>
                      <a:pt x="2048051" y="807794"/>
                      <a:pt x="2028825" y="809625"/>
                    </a:cubicBezTo>
                    <a:cubicBezTo>
                      <a:pt x="1981309" y="814150"/>
                      <a:pt x="1933575" y="815975"/>
                      <a:pt x="1885950" y="819150"/>
                    </a:cubicBezTo>
                    <a:cubicBezTo>
                      <a:pt x="1855761" y="864433"/>
                      <a:pt x="1877760" y="844105"/>
                      <a:pt x="1809750" y="866775"/>
                    </a:cubicBezTo>
                    <a:lnTo>
                      <a:pt x="1781175" y="876300"/>
                    </a:lnTo>
                    <a:cubicBezTo>
                      <a:pt x="1771650" y="882650"/>
                      <a:pt x="1764014" y="894472"/>
                      <a:pt x="1752600" y="895350"/>
                    </a:cubicBezTo>
                    <a:cubicBezTo>
                      <a:pt x="1692745" y="899954"/>
                      <a:pt x="1673340" y="891155"/>
                      <a:pt x="1628775" y="876300"/>
                    </a:cubicBezTo>
                    <a:cubicBezTo>
                      <a:pt x="1616075" y="879475"/>
                      <a:pt x="1603512" y="883258"/>
                      <a:pt x="1590675" y="885825"/>
                    </a:cubicBezTo>
                    <a:cubicBezTo>
                      <a:pt x="1571737" y="889613"/>
                      <a:pt x="1552261" y="890666"/>
                      <a:pt x="1533525" y="895350"/>
                    </a:cubicBezTo>
                    <a:cubicBezTo>
                      <a:pt x="1514044" y="900220"/>
                      <a:pt x="1495425" y="908050"/>
                      <a:pt x="1476375" y="914400"/>
                    </a:cubicBezTo>
                    <a:lnTo>
                      <a:pt x="1447800" y="923925"/>
                    </a:lnTo>
                    <a:lnTo>
                      <a:pt x="1419225" y="933450"/>
                    </a:lnTo>
                    <a:cubicBezTo>
                      <a:pt x="1404778" y="943082"/>
                      <a:pt x="1381793" y="962025"/>
                      <a:pt x="1362075" y="962025"/>
                    </a:cubicBezTo>
                    <a:cubicBezTo>
                      <a:pt x="1350115" y="962025"/>
                      <a:pt x="1308875" y="947467"/>
                      <a:pt x="1295400" y="942975"/>
                    </a:cubicBezTo>
                    <a:lnTo>
                      <a:pt x="1219200" y="962025"/>
                    </a:lnTo>
                    <a:cubicBezTo>
                      <a:pt x="1208094" y="964801"/>
                      <a:pt x="1201086" y="976426"/>
                      <a:pt x="1190625" y="981075"/>
                    </a:cubicBezTo>
                    <a:cubicBezTo>
                      <a:pt x="1172275" y="989230"/>
                      <a:pt x="1152525" y="993775"/>
                      <a:pt x="1133475" y="1000125"/>
                    </a:cubicBezTo>
                    <a:cubicBezTo>
                      <a:pt x="1123950" y="1003300"/>
                      <a:pt x="1114804" y="1007999"/>
                      <a:pt x="1104900" y="1009650"/>
                    </a:cubicBezTo>
                    <a:cubicBezTo>
                      <a:pt x="1022501" y="1023383"/>
                      <a:pt x="1066914" y="1016780"/>
                      <a:pt x="971550" y="1028700"/>
                    </a:cubicBezTo>
                    <a:cubicBezTo>
                      <a:pt x="965200" y="1038225"/>
                      <a:pt x="961439" y="1050124"/>
                      <a:pt x="952500" y="1057275"/>
                    </a:cubicBezTo>
                    <a:cubicBezTo>
                      <a:pt x="944660" y="1063547"/>
                      <a:pt x="933579" y="1064042"/>
                      <a:pt x="923925" y="1066800"/>
                    </a:cubicBezTo>
                    <a:cubicBezTo>
                      <a:pt x="840204" y="1090720"/>
                      <a:pt x="925763" y="1063012"/>
                      <a:pt x="857250" y="1085850"/>
                    </a:cubicBezTo>
                    <a:cubicBezTo>
                      <a:pt x="847725" y="1092200"/>
                      <a:pt x="840053" y="1103636"/>
                      <a:pt x="828675" y="1104900"/>
                    </a:cubicBezTo>
                    <a:cubicBezTo>
                      <a:pt x="803530" y="1107694"/>
                      <a:pt x="768060" y="1094220"/>
                      <a:pt x="742950" y="1085850"/>
                    </a:cubicBezTo>
                    <a:cubicBezTo>
                      <a:pt x="727075" y="1089025"/>
                      <a:pt x="710063" y="1088676"/>
                      <a:pt x="695325" y="1095375"/>
                    </a:cubicBezTo>
                    <a:cubicBezTo>
                      <a:pt x="674482" y="1104849"/>
                      <a:pt x="659895" y="1126235"/>
                      <a:pt x="638175" y="1133475"/>
                    </a:cubicBezTo>
                    <a:lnTo>
                      <a:pt x="609600" y="1143000"/>
                    </a:lnTo>
                    <a:cubicBezTo>
                      <a:pt x="540031" y="1119810"/>
                      <a:pt x="571931" y="1119080"/>
                      <a:pt x="514350" y="1133475"/>
                    </a:cubicBezTo>
                    <a:cubicBezTo>
                      <a:pt x="504825" y="1139825"/>
                      <a:pt x="496236" y="1147876"/>
                      <a:pt x="485775" y="1152525"/>
                    </a:cubicBezTo>
                    <a:cubicBezTo>
                      <a:pt x="467425" y="1160680"/>
                      <a:pt x="428625" y="1171575"/>
                      <a:pt x="428625" y="1171575"/>
                    </a:cubicBezTo>
                    <a:cubicBezTo>
                      <a:pt x="415925" y="1181100"/>
                      <a:pt x="402578" y="1189819"/>
                      <a:pt x="390525" y="1200150"/>
                    </a:cubicBezTo>
                    <a:cubicBezTo>
                      <a:pt x="380298" y="1208916"/>
                      <a:pt x="373725" y="1222183"/>
                      <a:pt x="361950" y="1228725"/>
                    </a:cubicBezTo>
                    <a:cubicBezTo>
                      <a:pt x="346121" y="1237519"/>
                      <a:pt x="289247" y="1252290"/>
                      <a:pt x="266700" y="1257300"/>
                    </a:cubicBezTo>
                    <a:cubicBezTo>
                      <a:pt x="250656" y="1260865"/>
                      <a:pt x="174779" y="1275791"/>
                      <a:pt x="161925" y="1276350"/>
                    </a:cubicBezTo>
                    <a:cubicBezTo>
                      <a:pt x="108001" y="1278695"/>
                      <a:pt x="53975" y="1276350"/>
                      <a:pt x="0" y="1276350"/>
                    </a:cubicBezTo>
                  </a:path>
                </a:pathLst>
              </a:custGeom>
              <a:noFill/>
              <a:ln w="25400" cap="flat" cmpd="sng">
                <a:solidFill>
                  <a:srgbClr val="CC0066"/>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189" fontAlgn="base">
                  <a:spcBef>
                    <a:spcPct val="0"/>
                  </a:spcBef>
                  <a:spcAft>
                    <a:spcPct val="0"/>
                  </a:spcAft>
                </a:pPr>
                <a:endParaRPr lang="it-IT">
                  <a:solidFill>
                    <a:prstClr val="black"/>
                  </a:solidFill>
                  <a:latin typeface="Arial" charset="0"/>
                  <a:ea typeface="ＭＳ Ｐゴシック" charset="-128"/>
                  <a:cs typeface="Arial" charset="0"/>
                </a:endParaRPr>
              </a:p>
            </p:txBody>
          </p:sp>
          <p:sp>
            <p:nvSpPr>
              <p:cNvPr id="14" name="Figura a mano libera 15">
                <a:extLst>
                  <a:ext uri="{FF2B5EF4-FFF2-40B4-BE49-F238E27FC236}">
                    <a16:creationId xmlns:a16="http://schemas.microsoft.com/office/drawing/2014/main" id="{13BE79E3-FE2E-4FCC-8FA3-BD7E20A81118}"/>
                  </a:ext>
                </a:extLst>
              </p:cNvPr>
              <p:cNvSpPr>
                <a:spLocks/>
              </p:cNvSpPr>
              <p:nvPr/>
            </p:nvSpPr>
            <p:spPr bwMode="auto">
              <a:xfrm>
                <a:off x="1450132" y="3215258"/>
                <a:ext cx="6494624" cy="1881234"/>
              </a:xfrm>
              <a:custGeom>
                <a:avLst/>
                <a:gdLst>
                  <a:gd name="T0" fmla="*/ 4668641 w 6657975"/>
                  <a:gd name="T1" fmla="*/ 6952 h 1924050"/>
                  <a:gd name="T2" fmla="*/ 4507190 w 6657975"/>
                  <a:gd name="T3" fmla="*/ 27803 h 1924050"/>
                  <a:gd name="T4" fmla="*/ 4318828 w 6657975"/>
                  <a:gd name="T5" fmla="*/ 62557 h 1924050"/>
                  <a:gd name="T6" fmla="*/ 3975744 w 6657975"/>
                  <a:gd name="T7" fmla="*/ 90362 h 1924050"/>
                  <a:gd name="T8" fmla="*/ 3565387 w 6657975"/>
                  <a:gd name="T9" fmla="*/ 125116 h 1924050"/>
                  <a:gd name="T10" fmla="*/ 3504842 w 6657975"/>
                  <a:gd name="T11" fmla="*/ 145968 h 1924050"/>
                  <a:gd name="T12" fmla="*/ 3444298 w 6657975"/>
                  <a:gd name="T13" fmla="*/ 180722 h 1924050"/>
                  <a:gd name="T14" fmla="*/ 3343393 w 6657975"/>
                  <a:gd name="T15" fmla="*/ 222426 h 1924050"/>
                  <a:gd name="T16" fmla="*/ 3282847 w 6657975"/>
                  <a:gd name="T17" fmla="*/ 250229 h 1924050"/>
                  <a:gd name="T18" fmla="*/ 3181940 w 6657975"/>
                  <a:gd name="T19" fmla="*/ 305836 h 1924050"/>
                  <a:gd name="T20" fmla="*/ 3121396 w 6657975"/>
                  <a:gd name="T21" fmla="*/ 333640 h 1924050"/>
                  <a:gd name="T22" fmla="*/ 2872492 w 6657975"/>
                  <a:gd name="T23" fmla="*/ 354492 h 1924050"/>
                  <a:gd name="T24" fmla="*/ 2785038 w 6657975"/>
                  <a:gd name="T25" fmla="*/ 382295 h 1924050"/>
                  <a:gd name="T26" fmla="*/ 2704313 w 6657975"/>
                  <a:gd name="T27" fmla="*/ 396196 h 1924050"/>
                  <a:gd name="T28" fmla="*/ 2408319 w 6657975"/>
                  <a:gd name="T29" fmla="*/ 430951 h 1924050"/>
                  <a:gd name="T30" fmla="*/ 2307413 w 6657975"/>
                  <a:gd name="T31" fmla="*/ 451804 h 1924050"/>
                  <a:gd name="T32" fmla="*/ 2246867 w 6657975"/>
                  <a:gd name="T33" fmla="*/ 479605 h 1924050"/>
                  <a:gd name="T34" fmla="*/ 2219959 w 6657975"/>
                  <a:gd name="T35" fmla="*/ 514359 h 1924050"/>
                  <a:gd name="T36" fmla="*/ 2139235 w 6657975"/>
                  <a:gd name="T37" fmla="*/ 556065 h 1924050"/>
                  <a:gd name="T38" fmla="*/ 2085417 w 6657975"/>
                  <a:gd name="T39" fmla="*/ 618621 h 1924050"/>
                  <a:gd name="T40" fmla="*/ 1890327 w 6657975"/>
                  <a:gd name="T41" fmla="*/ 667277 h 1924050"/>
                  <a:gd name="T42" fmla="*/ 1809603 w 6657975"/>
                  <a:gd name="T43" fmla="*/ 681180 h 1924050"/>
                  <a:gd name="T44" fmla="*/ 1654878 w 6657975"/>
                  <a:gd name="T45" fmla="*/ 702031 h 1924050"/>
                  <a:gd name="T46" fmla="*/ 1574152 w 6657975"/>
                  <a:gd name="T47" fmla="*/ 757638 h 1924050"/>
                  <a:gd name="T48" fmla="*/ 1540517 w 6657975"/>
                  <a:gd name="T49" fmla="*/ 792393 h 1924050"/>
                  <a:gd name="T50" fmla="*/ 1459792 w 6657975"/>
                  <a:gd name="T51" fmla="*/ 764589 h 1924050"/>
                  <a:gd name="T52" fmla="*/ 1399248 w 6657975"/>
                  <a:gd name="T53" fmla="*/ 806294 h 1924050"/>
                  <a:gd name="T54" fmla="*/ 1365610 w 6657975"/>
                  <a:gd name="T55" fmla="*/ 834095 h 1924050"/>
                  <a:gd name="T56" fmla="*/ 1237796 w 6657975"/>
                  <a:gd name="T57" fmla="*/ 875802 h 1924050"/>
                  <a:gd name="T58" fmla="*/ 1177250 w 6657975"/>
                  <a:gd name="T59" fmla="*/ 910556 h 1924050"/>
                  <a:gd name="T60" fmla="*/ 1002343 w 6657975"/>
                  <a:gd name="T61" fmla="*/ 952261 h 1924050"/>
                  <a:gd name="T62" fmla="*/ 955256 w 6657975"/>
                  <a:gd name="T63" fmla="*/ 987016 h 1924050"/>
                  <a:gd name="T64" fmla="*/ 914893 w 6657975"/>
                  <a:gd name="T65" fmla="*/ 1014819 h 1924050"/>
                  <a:gd name="T66" fmla="*/ 834167 w 6657975"/>
                  <a:gd name="T67" fmla="*/ 1077376 h 1924050"/>
                  <a:gd name="T68" fmla="*/ 800531 w 6657975"/>
                  <a:gd name="T69" fmla="*/ 1105179 h 1924050"/>
                  <a:gd name="T70" fmla="*/ 760168 w 6657975"/>
                  <a:gd name="T71" fmla="*/ 1126031 h 1924050"/>
                  <a:gd name="T72" fmla="*/ 672715 w 6657975"/>
                  <a:gd name="T73" fmla="*/ 1174687 h 1924050"/>
                  <a:gd name="T74" fmla="*/ 578536 w 6657975"/>
                  <a:gd name="T75" fmla="*/ 1188589 h 1924050"/>
                  <a:gd name="T76" fmla="*/ 524716 w 6657975"/>
                  <a:gd name="T77" fmla="*/ 1237245 h 1924050"/>
                  <a:gd name="T78" fmla="*/ 403629 w 6657975"/>
                  <a:gd name="T79" fmla="*/ 1230294 h 1924050"/>
                  <a:gd name="T80" fmla="*/ 363266 w 6657975"/>
                  <a:gd name="T81" fmla="*/ 1265049 h 1924050"/>
                  <a:gd name="T82" fmla="*/ 289267 w 6657975"/>
                  <a:gd name="T83" fmla="*/ 1334557 h 1924050"/>
                  <a:gd name="T84" fmla="*/ 215268 w 6657975"/>
                  <a:gd name="T85" fmla="*/ 1362360 h 1924050"/>
                  <a:gd name="T86" fmla="*/ 154724 w 6657975"/>
                  <a:gd name="T87" fmla="*/ 1383212 h 1924050"/>
                  <a:gd name="T88" fmla="*/ 0 w 6657975"/>
                  <a:gd name="T89" fmla="*/ 1397113 h 192405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6657975" h="1924050">
                    <a:moveTo>
                      <a:pt x="6657975" y="0"/>
                    </a:moveTo>
                    <a:cubicBezTo>
                      <a:pt x="6642100" y="3175"/>
                      <a:pt x="6626479" y="8123"/>
                      <a:pt x="6610350" y="9525"/>
                    </a:cubicBezTo>
                    <a:cubicBezTo>
                      <a:pt x="6553327" y="14484"/>
                      <a:pt x="6495696" y="11950"/>
                      <a:pt x="6438900" y="19050"/>
                    </a:cubicBezTo>
                    <a:cubicBezTo>
                      <a:pt x="6418975" y="21541"/>
                      <a:pt x="6400800" y="31750"/>
                      <a:pt x="6381750" y="38100"/>
                    </a:cubicBezTo>
                    <a:cubicBezTo>
                      <a:pt x="6365270" y="43593"/>
                      <a:pt x="6256392" y="56151"/>
                      <a:pt x="6248400" y="57150"/>
                    </a:cubicBezTo>
                    <a:cubicBezTo>
                      <a:pt x="6190037" y="96058"/>
                      <a:pt x="6233089" y="73921"/>
                      <a:pt x="6115050" y="85725"/>
                    </a:cubicBezTo>
                    <a:cubicBezTo>
                      <a:pt x="5888312" y="108399"/>
                      <a:pt x="6176084" y="91057"/>
                      <a:pt x="5695950" y="104775"/>
                    </a:cubicBezTo>
                    <a:cubicBezTo>
                      <a:pt x="5683743" y="107827"/>
                      <a:pt x="5642940" y="116993"/>
                      <a:pt x="5629275" y="123825"/>
                    </a:cubicBezTo>
                    <a:cubicBezTo>
                      <a:pt x="5612841" y="132042"/>
                      <a:pt x="5581226" y="160962"/>
                      <a:pt x="5562600" y="161925"/>
                    </a:cubicBezTo>
                    <a:cubicBezTo>
                      <a:pt x="5391350" y="170783"/>
                      <a:pt x="5219700" y="168275"/>
                      <a:pt x="5048250" y="171450"/>
                    </a:cubicBezTo>
                    <a:lnTo>
                      <a:pt x="4991100" y="190500"/>
                    </a:lnTo>
                    <a:lnTo>
                      <a:pt x="4962525" y="200025"/>
                    </a:lnTo>
                    <a:cubicBezTo>
                      <a:pt x="4880633" y="254620"/>
                      <a:pt x="4984245" y="189165"/>
                      <a:pt x="4905375" y="228600"/>
                    </a:cubicBezTo>
                    <a:cubicBezTo>
                      <a:pt x="4895136" y="233720"/>
                      <a:pt x="4887261" y="243001"/>
                      <a:pt x="4876800" y="247650"/>
                    </a:cubicBezTo>
                    <a:cubicBezTo>
                      <a:pt x="4831517" y="267776"/>
                      <a:pt x="4810423" y="268238"/>
                      <a:pt x="4762500" y="276225"/>
                    </a:cubicBezTo>
                    <a:cubicBezTo>
                      <a:pt x="4752975" y="285750"/>
                      <a:pt x="4745700" y="298258"/>
                      <a:pt x="4733925" y="304800"/>
                    </a:cubicBezTo>
                    <a:cubicBezTo>
                      <a:pt x="4716372" y="314552"/>
                      <a:pt x="4676775" y="323850"/>
                      <a:pt x="4676775" y="323850"/>
                    </a:cubicBezTo>
                    <a:cubicBezTo>
                      <a:pt x="4667250" y="330200"/>
                      <a:pt x="4658661" y="338251"/>
                      <a:pt x="4648200" y="342900"/>
                    </a:cubicBezTo>
                    <a:cubicBezTo>
                      <a:pt x="4629850" y="351055"/>
                      <a:pt x="4591050" y="361950"/>
                      <a:pt x="4591050" y="361950"/>
                    </a:cubicBezTo>
                    <a:lnTo>
                      <a:pt x="4505325" y="419100"/>
                    </a:lnTo>
                    <a:cubicBezTo>
                      <a:pt x="4495800" y="425450"/>
                      <a:pt x="4487610" y="434530"/>
                      <a:pt x="4476750" y="438150"/>
                    </a:cubicBezTo>
                    <a:lnTo>
                      <a:pt x="4419600" y="457200"/>
                    </a:lnTo>
                    <a:cubicBezTo>
                      <a:pt x="4338218" y="484327"/>
                      <a:pt x="4248150" y="463550"/>
                      <a:pt x="4162425" y="466725"/>
                    </a:cubicBezTo>
                    <a:cubicBezTo>
                      <a:pt x="4083183" y="493139"/>
                      <a:pt x="4209459" y="452940"/>
                      <a:pt x="4067175" y="485775"/>
                    </a:cubicBezTo>
                    <a:cubicBezTo>
                      <a:pt x="4047609" y="490290"/>
                      <a:pt x="4029075" y="498475"/>
                      <a:pt x="4010025" y="504825"/>
                    </a:cubicBezTo>
                    <a:cubicBezTo>
                      <a:pt x="3988687" y="511938"/>
                      <a:pt x="3965562" y="520458"/>
                      <a:pt x="3943350" y="523875"/>
                    </a:cubicBezTo>
                    <a:cubicBezTo>
                      <a:pt x="3914933" y="528247"/>
                      <a:pt x="3886200" y="530225"/>
                      <a:pt x="3857625" y="533400"/>
                    </a:cubicBezTo>
                    <a:cubicBezTo>
                      <a:pt x="3848100" y="536575"/>
                      <a:pt x="3838928" y="541129"/>
                      <a:pt x="3829050" y="542925"/>
                    </a:cubicBezTo>
                    <a:cubicBezTo>
                      <a:pt x="3780761" y="551705"/>
                      <a:pt x="3680010" y="558520"/>
                      <a:pt x="3638550" y="561975"/>
                    </a:cubicBezTo>
                    <a:cubicBezTo>
                      <a:pt x="3546435" y="592680"/>
                      <a:pt x="3619970" y="570548"/>
                      <a:pt x="3409950" y="590550"/>
                    </a:cubicBezTo>
                    <a:cubicBezTo>
                      <a:pt x="3381329" y="593276"/>
                      <a:pt x="3352800" y="596900"/>
                      <a:pt x="3324225" y="600075"/>
                    </a:cubicBezTo>
                    <a:cubicBezTo>
                      <a:pt x="3305175" y="606425"/>
                      <a:pt x="3283783" y="607986"/>
                      <a:pt x="3267075" y="619125"/>
                    </a:cubicBezTo>
                    <a:cubicBezTo>
                      <a:pt x="3257550" y="625475"/>
                      <a:pt x="3248961" y="633526"/>
                      <a:pt x="3238500" y="638175"/>
                    </a:cubicBezTo>
                    <a:cubicBezTo>
                      <a:pt x="3220150" y="646330"/>
                      <a:pt x="3181350" y="657225"/>
                      <a:pt x="3181350" y="657225"/>
                    </a:cubicBezTo>
                    <a:cubicBezTo>
                      <a:pt x="3171825" y="663575"/>
                      <a:pt x="3159926" y="667336"/>
                      <a:pt x="3152775" y="676275"/>
                    </a:cubicBezTo>
                    <a:cubicBezTo>
                      <a:pt x="3146503" y="684115"/>
                      <a:pt x="3151420" y="699014"/>
                      <a:pt x="3143250" y="704850"/>
                    </a:cubicBezTo>
                    <a:cubicBezTo>
                      <a:pt x="3126910" y="716522"/>
                      <a:pt x="3086100" y="723900"/>
                      <a:pt x="3086100" y="723900"/>
                    </a:cubicBezTo>
                    <a:lnTo>
                      <a:pt x="3028950" y="762000"/>
                    </a:lnTo>
                    <a:cubicBezTo>
                      <a:pt x="3019425" y="768350"/>
                      <a:pt x="3017505" y="782019"/>
                      <a:pt x="3009900" y="790575"/>
                    </a:cubicBezTo>
                    <a:cubicBezTo>
                      <a:pt x="2992002" y="810711"/>
                      <a:pt x="2971800" y="828675"/>
                      <a:pt x="2952750" y="847725"/>
                    </a:cubicBezTo>
                    <a:cubicBezTo>
                      <a:pt x="2943577" y="856898"/>
                      <a:pt x="2820142" y="885578"/>
                      <a:pt x="2819400" y="885825"/>
                    </a:cubicBezTo>
                    <a:cubicBezTo>
                      <a:pt x="2754182" y="907564"/>
                      <a:pt x="2800729" y="893699"/>
                      <a:pt x="2676525" y="914400"/>
                    </a:cubicBezTo>
                    <a:lnTo>
                      <a:pt x="2619375" y="923925"/>
                    </a:lnTo>
                    <a:cubicBezTo>
                      <a:pt x="2600325" y="927100"/>
                      <a:pt x="2581163" y="929662"/>
                      <a:pt x="2562225" y="933450"/>
                    </a:cubicBezTo>
                    <a:cubicBezTo>
                      <a:pt x="2513884" y="943118"/>
                      <a:pt x="2501090" y="946593"/>
                      <a:pt x="2447925" y="952500"/>
                    </a:cubicBezTo>
                    <a:cubicBezTo>
                      <a:pt x="2413070" y="956373"/>
                      <a:pt x="2378075" y="958850"/>
                      <a:pt x="2343150" y="962025"/>
                    </a:cubicBezTo>
                    <a:cubicBezTo>
                      <a:pt x="2288501" y="980241"/>
                      <a:pt x="2339512" y="958505"/>
                      <a:pt x="2286000" y="1000125"/>
                    </a:cubicBezTo>
                    <a:cubicBezTo>
                      <a:pt x="2267928" y="1014181"/>
                      <a:pt x="2247900" y="1025525"/>
                      <a:pt x="2228850" y="1038225"/>
                    </a:cubicBezTo>
                    <a:lnTo>
                      <a:pt x="2200275" y="1057275"/>
                    </a:lnTo>
                    <a:cubicBezTo>
                      <a:pt x="2193925" y="1066800"/>
                      <a:pt x="2192232" y="1082705"/>
                      <a:pt x="2181225" y="1085850"/>
                    </a:cubicBezTo>
                    <a:cubicBezTo>
                      <a:pt x="2175582" y="1087462"/>
                      <a:pt x="2104979" y="1069170"/>
                      <a:pt x="2095500" y="1066800"/>
                    </a:cubicBezTo>
                    <a:cubicBezTo>
                      <a:pt x="2085975" y="1060450"/>
                      <a:pt x="2078258" y="1049369"/>
                      <a:pt x="2066925" y="1047750"/>
                    </a:cubicBezTo>
                    <a:cubicBezTo>
                      <a:pt x="2021470" y="1041256"/>
                      <a:pt x="2032806" y="1062819"/>
                      <a:pt x="2009775" y="1085850"/>
                    </a:cubicBezTo>
                    <a:cubicBezTo>
                      <a:pt x="2001680" y="1093945"/>
                      <a:pt x="1990725" y="1098550"/>
                      <a:pt x="1981200" y="1104900"/>
                    </a:cubicBezTo>
                    <a:cubicBezTo>
                      <a:pt x="1974850" y="1114425"/>
                      <a:pt x="1971089" y="1126324"/>
                      <a:pt x="1962150" y="1133475"/>
                    </a:cubicBezTo>
                    <a:cubicBezTo>
                      <a:pt x="1954310" y="1139747"/>
                      <a:pt x="1943498" y="1141473"/>
                      <a:pt x="1933575" y="1143000"/>
                    </a:cubicBezTo>
                    <a:cubicBezTo>
                      <a:pt x="1902038" y="1147852"/>
                      <a:pt x="1870075" y="1149350"/>
                      <a:pt x="1838325" y="1152525"/>
                    </a:cubicBezTo>
                    <a:cubicBezTo>
                      <a:pt x="1772821" y="1196194"/>
                      <a:pt x="1802895" y="1183385"/>
                      <a:pt x="1752600" y="1200150"/>
                    </a:cubicBezTo>
                    <a:cubicBezTo>
                      <a:pt x="1670708" y="1254745"/>
                      <a:pt x="1774320" y="1189290"/>
                      <a:pt x="1695450" y="1228725"/>
                    </a:cubicBezTo>
                    <a:cubicBezTo>
                      <a:pt x="1685211" y="1233845"/>
                      <a:pt x="1678226" y="1246294"/>
                      <a:pt x="1666875" y="1247775"/>
                    </a:cubicBezTo>
                    <a:cubicBezTo>
                      <a:pt x="1603830" y="1255998"/>
                      <a:pt x="1539875" y="1254125"/>
                      <a:pt x="1476375" y="1257300"/>
                    </a:cubicBezTo>
                    <a:cubicBezTo>
                      <a:pt x="1458430" y="1275245"/>
                      <a:pt x="1443095" y="1294316"/>
                      <a:pt x="1419225" y="1304925"/>
                    </a:cubicBezTo>
                    <a:cubicBezTo>
                      <a:pt x="1400875" y="1313080"/>
                      <a:pt x="1362075" y="1323975"/>
                      <a:pt x="1362075" y="1323975"/>
                    </a:cubicBezTo>
                    <a:cubicBezTo>
                      <a:pt x="1358900" y="1333500"/>
                      <a:pt x="1359650" y="1345450"/>
                      <a:pt x="1352550" y="1352550"/>
                    </a:cubicBezTo>
                    <a:cubicBezTo>
                      <a:pt x="1345450" y="1359650"/>
                      <a:pt x="1332329" y="1356506"/>
                      <a:pt x="1323975" y="1362075"/>
                    </a:cubicBezTo>
                    <a:cubicBezTo>
                      <a:pt x="1312767" y="1369547"/>
                      <a:pt x="1305748" y="1382026"/>
                      <a:pt x="1295400" y="1390650"/>
                    </a:cubicBezTo>
                    <a:cubicBezTo>
                      <a:pt x="1286606" y="1397979"/>
                      <a:pt x="1275381" y="1402095"/>
                      <a:pt x="1266825" y="1409700"/>
                    </a:cubicBezTo>
                    <a:cubicBezTo>
                      <a:pt x="1189726" y="1478233"/>
                      <a:pt x="1240022" y="1456734"/>
                      <a:pt x="1181100" y="1476375"/>
                    </a:cubicBezTo>
                    <a:cubicBezTo>
                      <a:pt x="1174750" y="1485900"/>
                      <a:pt x="1170989" y="1497799"/>
                      <a:pt x="1162050" y="1504950"/>
                    </a:cubicBezTo>
                    <a:cubicBezTo>
                      <a:pt x="1154210" y="1511222"/>
                      <a:pt x="1142455" y="1509985"/>
                      <a:pt x="1133475" y="1514475"/>
                    </a:cubicBezTo>
                    <a:cubicBezTo>
                      <a:pt x="1123236" y="1519595"/>
                      <a:pt x="1115139" y="1528405"/>
                      <a:pt x="1104900" y="1533525"/>
                    </a:cubicBezTo>
                    <a:cubicBezTo>
                      <a:pt x="1095920" y="1538015"/>
                      <a:pt x="1085553" y="1539095"/>
                      <a:pt x="1076325" y="1543050"/>
                    </a:cubicBezTo>
                    <a:cubicBezTo>
                      <a:pt x="993935" y="1578360"/>
                      <a:pt x="1076663" y="1549287"/>
                      <a:pt x="1009650" y="1571625"/>
                    </a:cubicBezTo>
                    <a:lnTo>
                      <a:pt x="952500" y="1609725"/>
                    </a:lnTo>
                    <a:lnTo>
                      <a:pt x="923925" y="1628775"/>
                    </a:lnTo>
                    <a:cubicBezTo>
                      <a:pt x="882211" y="1620432"/>
                      <a:pt x="862626" y="1610660"/>
                      <a:pt x="819150" y="1628775"/>
                    </a:cubicBezTo>
                    <a:cubicBezTo>
                      <a:pt x="798016" y="1637581"/>
                      <a:pt x="762000" y="1666875"/>
                      <a:pt x="762000" y="1666875"/>
                    </a:cubicBezTo>
                    <a:cubicBezTo>
                      <a:pt x="755650" y="1676400"/>
                      <a:pt x="754265" y="1693709"/>
                      <a:pt x="742950" y="1695450"/>
                    </a:cubicBezTo>
                    <a:cubicBezTo>
                      <a:pt x="685838" y="1704237"/>
                      <a:pt x="654936" y="1691512"/>
                      <a:pt x="609600" y="1676400"/>
                    </a:cubicBezTo>
                    <a:cubicBezTo>
                      <a:pt x="596900" y="1679575"/>
                      <a:pt x="582866" y="1679430"/>
                      <a:pt x="571500" y="1685925"/>
                    </a:cubicBezTo>
                    <a:cubicBezTo>
                      <a:pt x="559804" y="1692608"/>
                      <a:pt x="553273" y="1705876"/>
                      <a:pt x="542925" y="1714500"/>
                    </a:cubicBezTo>
                    <a:cubicBezTo>
                      <a:pt x="534131" y="1721829"/>
                      <a:pt x="524289" y="1727870"/>
                      <a:pt x="514350" y="1733550"/>
                    </a:cubicBezTo>
                    <a:cubicBezTo>
                      <a:pt x="468109" y="1759973"/>
                      <a:pt x="482583" y="1741280"/>
                      <a:pt x="447675" y="1781175"/>
                    </a:cubicBezTo>
                    <a:cubicBezTo>
                      <a:pt x="434288" y="1796475"/>
                      <a:pt x="425011" y="1815569"/>
                      <a:pt x="409575" y="1828800"/>
                    </a:cubicBezTo>
                    <a:cubicBezTo>
                      <a:pt x="400661" y="1836441"/>
                      <a:pt x="334378" y="1847649"/>
                      <a:pt x="333375" y="1847850"/>
                    </a:cubicBezTo>
                    <a:cubicBezTo>
                      <a:pt x="323850" y="1854200"/>
                      <a:pt x="315261" y="1862251"/>
                      <a:pt x="304800" y="1866900"/>
                    </a:cubicBezTo>
                    <a:cubicBezTo>
                      <a:pt x="286450" y="1875055"/>
                      <a:pt x="266700" y="1879600"/>
                      <a:pt x="247650" y="1885950"/>
                    </a:cubicBezTo>
                    <a:cubicBezTo>
                      <a:pt x="238125" y="1889125"/>
                      <a:pt x="228671" y="1892522"/>
                      <a:pt x="219075" y="1895475"/>
                    </a:cubicBezTo>
                    <a:lnTo>
                      <a:pt x="123825" y="1924050"/>
                    </a:lnTo>
                    <a:cubicBezTo>
                      <a:pt x="19097" y="1913577"/>
                      <a:pt x="60483" y="1914525"/>
                      <a:pt x="0" y="1914525"/>
                    </a:cubicBezTo>
                  </a:path>
                </a:pathLst>
              </a:custGeom>
              <a:noFill/>
              <a:ln w="25400" cap="flat" cmpd="sng">
                <a:solidFill>
                  <a:srgbClr val="00B0F0"/>
                </a:solidFill>
                <a:prstDash val="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189" fontAlgn="base">
                  <a:spcBef>
                    <a:spcPct val="0"/>
                  </a:spcBef>
                  <a:spcAft>
                    <a:spcPct val="0"/>
                  </a:spcAft>
                </a:pPr>
                <a:endParaRPr lang="it-IT">
                  <a:solidFill>
                    <a:prstClr val="black"/>
                  </a:solidFill>
                  <a:latin typeface="Arial" charset="0"/>
                  <a:ea typeface="ＭＳ Ｐゴシック" charset="-128"/>
                  <a:cs typeface="Arial" charset="0"/>
                </a:endParaRPr>
              </a:p>
            </p:txBody>
          </p:sp>
        </p:grpSp>
        <p:sp>
          <p:nvSpPr>
            <p:cNvPr id="10" name="CasellaDiTesto 61">
              <a:extLst>
                <a:ext uri="{FF2B5EF4-FFF2-40B4-BE49-F238E27FC236}">
                  <a16:creationId xmlns:a16="http://schemas.microsoft.com/office/drawing/2014/main" id="{E0A13CE6-DBE7-486D-8C1F-9ADD56D511B5}"/>
                </a:ext>
              </a:extLst>
            </p:cNvPr>
            <p:cNvSpPr txBox="1"/>
            <p:nvPr/>
          </p:nvSpPr>
          <p:spPr>
            <a:xfrm>
              <a:off x="7234239" y="3689350"/>
              <a:ext cx="1905001" cy="384825"/>
            </a:xfrm>
            <a:prstGeom prst="rect">
              <a:avLst/>
            </a:prstGeom>
            <a:noFill/>
          </p:spPr>
          <p:txBody>
            <a:bodyPr>
              <a:spAutoFit/>
            </a:bodyPr>
            <a:lstStyle/>
            <a:p>
              <a:pPr defTabSz="457189" fontAlgn="base">
                <a:spcBef>
                  <a:spcPct val="0"/>
                </a:spcBef>
                <a:spcAft>
                  <a:spcPct val="0"/>
                </a:spcAft>
                <a:defRPr/>
              </a:pPr>
              <a:r>
                <a:rPr lang="it-IT" sz="1100" b="1" dirty="0">
                  <a:solidFill>
                    <a:prstClr val="black"/>
                  </a:solidFill>
                  <a:latin typeface="Calibri"/>
                  <a:ea typeface="ＭＳ Ｐゴシック" charset="0"/>
                  <a:cs typeface="ＭＳ Ｐゴシック" charset="0"/>
                </a:rPr>
                <a:t>p=0,0003</a:t>
              </a:r>
            </a:p>
            <a:p>
              <a:pPr defTabSz="457189" fontAlgn="base">
                <a:spcBef>
                  <a:spcPct val="0"/>
                </a:spcBef>
                <a:spcAft>
                  <a:spcPct val="0"/>
                </a:spcAft>
                <a:defRPr/>
              </a:pPr>
              <a:endParaRPr lang="it-IT" sz="800" dirty="0">
                <a:solidFill>
                  <a:prstClr val="black"/>
                </a:solidFill>
                <a:latin typeface="Arial" charset="0"/>
                <a:ea typeface="ＭＳ Ｐゴシック" charset="0"/>
                <a:cs typeface="ＭＳ Ｐゴシック" charset="0"/>
              </a:endParaRPr>
            </a:p>
          </p:txBody>
        </p:sp>
        <p:sp>
          <p:nvSpPr>
            <p:cNvPr id="11" name="CasellaDiTesto 62">
              <a:extLst>
                <a:ext uri="{FF2B5EF4-FFF2-40B4-BE49-F238E27FC236}">
                  <a16:creationId xmlns:a16="http://schemas.microsoft.com/office/drawing/2014/main" id="{DE6CF9F4-0350-4B4F-B3C4-D78C9A57B7F7}"/>
                </a:ext>
              </a:extLst>
            </p:cNvPr>
            <p:cNvSpPr txBox="1"/>
            <p:nvPr/>
          </p:nvSpPr>
          <p:spPr>
            <a:xfrm>
              <a:off x="1450974" y="5897932"/>
              <a:ext cx="6496048" cy="277074"/>
            </a:xfrm>
            <a:prstGeom prst="rect">
              <a:avLst/>
            </a:prstGeom>
            <a:noFill/>
          </p:spPr>
          <p:txBody>
            <a:bodyPr anchor="ctr">
              <a:spAutoFit/>
            </a:bodyPr>
            <a:lstStyle/>
            <a:p>
              <a:pPr algn="ctr" defTabSz="457189" fontAlgn="base">
                <a:spcBef>
                  <a:spcPct val="0"/>
                </a:spcBef>
                <a:spcAft>
                  <a:spcPct val="0"/>
                </a:spcAft>
                <a:defRPr/>
              </a:pPr>
              <a:r>
                <a:rPr lang="it-IT" sz="1200" dirty="0">
                  <a:solidFill>
                    <a:prstClr val="black"/>
                  </a:solidFill>
                  <a:latin typeface="Calibri"/>
                  <a:ea typeface="ＭＳ Ｐゴシック" charset="0"/>
                  <a:cs typeface="ＭＳ Ｐゴシック" charset="0"/>
                </a:rPr>
                <a:t>Time </a:t>
              </a:r>
              <a:r>
                <a:rPr lang="it-IT" sz="1200" dirty="0" err="1">
                  <a:solidFill>
                    <a:prstClr val="black"/>
                  </a:solidFill>
                  <a:latin typeface="Calibri"/>
                  <a:ea typeface="ＭＳ Ｐゴシック" charset="0"/>
                  <a:cs typeface="ＭＳ Ｐゴシック" charset="0"/>
                </a:rPr>
                <a:t>since</a:t>
              </a:r>
              <a:r>
                <a:rPr lang="it-IT" sz="1200" dirty="0">
                  <a:solidFill>
                    <a:prstClr val="black"/>
                  </a:solidFill>
                  <a:latin typeface="Calibri"/>
                  <a:ea typeface="ＭＳ Ｐゴシック" charset="0"/>
                  <a:cs typeface="ＭＳ Ｐゴシック" charset="0"/>
                </a:rPr>
                <a:t> </a:t>
              </a:r>
              <a:r>
                <a:rPr lang="it-IT" sz="1200" dirty="0" err="1">
                  <a:solidFill>
                    <a:prstClr val="black"/>
                  </a:solidFill>
                  <a:latin typeface="Calibri"/>
                  <a:ea typeface="ＭＳ Ｐゴシック" charset="0"/>
                  <a:cs typeface="ＭＳ Ｐゴシック" charset="0"/>
                </a:rPr>
                <a:t>randomization</a:t>
              </a:r>
              <a:r>
                <a:rPr lang="it-IT" sz="1200" dirty="0">
                  <a:solidFill>
                    <a:prstClr val="black"/>
                  </a:solidFill>
                  <a:latin typeface="Calibri"/>
                  <a:ea typeface="ＭＳ Ｐゴシック" charset="0"/>
                  <a:cs typeface="ＭＳ Ｐゴシック" charset="0"/>
                </a:rPr>
                <a:t> (</a:t>
              </a:r>
              <a:r>
                <a:rPr lang="it-IT" sz="1200" dirty="0" err="1">
                  <a:solidFill>
                    <a:prstClr val="black"/>
                  </a:solidFill>
                  <a:latin typeface="Calibri"/>
                  <a:ea typeface="ＭＳ Ｐゴシック" charset="0"/>
                  <a:cs typeface="ＭＳ Ｐゴシック" charset="0"/>
                </a:rPr>
                <a:t>days</a:t>
              </a:r>
              <a:r>
                <a:rPr lang="it-IT" sz="1200" dirty="0">
                  <a:solidFill>
                    <a:prstClr val="black"/>
                  </a:solidFill>
                  <a:latin typeface="Calibri"/>
                  <a:ea typeface="ＭＳ Ｐゴシック" charset="0"/>
                  <a:cs typeface="ＭＳ Ｐゴシック" charset="0"/>
                </a:rPr>
                <a:t>)</a:t>
              </a:r>
            </a:p>
          </p:txBody>
        </p:sp>
        <p:sp>
          <p:nvSpPr>
            <p:cNvPr id="12" name="CasellaDiTesto 63">
              <a:extLst>
                <a:ext uri="{FF2B5EF4-FFF2-40B4-BE49-F238E27FC236}">
                  <a16:creationId xmlns:a16="http://schemas.microsoft.com/office/drawing/2014/main" id="{A0AFF57A-5FE5-41C5-B49D-BD18154F2DB3}"/>
                </a:ext>
              </a:extLst>
            </p:cNvPr>
            <p:cNvSpPr txBox="1"/>
            <p:nvPr/>
          </p:nvSpPr>
          <p:spPr>
            <a:xfrm>
              <a:off x="84293" y="1858416"/>
              <a:ext cx="573428" cy="4063722"/>
            </a:xfrm>
            <a:prstGeom prst="rect">
              <a:avLst/>
            </a:prstGeom>
            <a:noFill/>
          </p:spPr>
          <p:txBody>
            <a:bodyPr vert="vert270" anchor="ctr">
              <a:spAutoFit/>
            </a:bodyPr>
            <a:lstStyle/>
            <a:p>
              <a:pPr algn="ctr" defTabSz="457189" fontAlgn="base">
                <a:spcBef>
                  <a:spcPct val="0"/>
                </a:spcBef>
                <a:spcAft>
                  <a:spcPct val="0"/>
                </a:spcAft>
                <a:defRPr/>
              </a:pPr>
              <a:r>
                <a:rPr lang="it-IT" sz="1200" dirty="0" err="1">
                  <a:solidFill>
                    <a:prstClr val="black"/>
                  </a:solidFill>
                  <a:latin typeface="Calibri"/>
                  <a:ea typeface="ＭＳ Ｐゴシック" charset="0"/>
                  <a:cs typeface="ＭＳ Ｐゴシック" charset="0"/>
                </a:rPr>
                <a:t>Patients</a:t>
              </a:r>
              <a:r>
                <a:rPr lang="it-IT" sz="1200" dirty="0">
                  <a:solidFill>
                    <a:prstClr val="black"/>
                  </a:solidFill>
                  <a:latin typeface="Calibri"/>
                  <a:ea typeface="ＭＳ Ｐゴシック" charset="0"/>
                  <a:cs typeface="ＭＳ Ｐゴシック" charset="0"/>
                </a:rPr>
                <a:t> with severe </a:t>
              </a:r>
              <a:r>
                <a:rPr lang="it-IT" sz="1200" dirty="0" err="1">
                  <a:solidFill>
                    <a:prstClr val="black"/>
                  </a:solidFill>
                  <a:latin typeface="Calibri"/>
                  <a:ea typeface="ＭＳ Ｐゴシック" charset="0"/>
                  <a:cs typeface="ＭＳ Ｐゴシック" charset="0"/>
                </a:rPr>
                <a:t>exacerbations</a:t>
              </a:r>
              <a:r>
                <a:rPr lang="it-IT" sz="1200" dirty="0">
                  <a:solidFill>
                    <a:prstClr val="black"/>
                  </a:solidFill>
                  <a:latin typeface="Calibri"/>
                  <a:ea typeface="ＭＳ Ｐゴシック" charset="0"/>
                  <a:cs typeface="ＭＳ Ｐゴシック" charset="0"/>
                </a:rPr>
                <a:t> (%)</a:t>
              </a:r>
            </a:p>
          </p:txBody>
        </p:sp>
      </p:grpSp>
      <p:sp>
        <p:nvSpPr>
          <p:cNvPr id="15" name="Text Box 15">
            <a:extLst>
              <a:ext uri="{FF2B5EF4-FFF2-40B4-BE49-F238E27FC236}">
                <a16:creationId xmlns:a16="http://schemas.microsoft.com/office/drawing/2014/main" id="{95133A31-FE39-4AAB-A6C1-D854F596C75F}"/>
              </a:ext>
            </a:extLst>
          </p:cNvPr>
          <p:cNvSpPr txBox="1">
            <a:spLocks noChangeArrowheads="1"/>
          </p:cNvSpPr>
          <p:nvPr/>
        </p:nvSpPr>
        <p:spPr bwMode="auto">
          <a:xfrm>
            <a:off x="192251" y="6209295"/>
            <a:ext cx="260552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defTabSz="457189" eaLnBrk="1" fontAlgn="base" hangingPunct="1">
              <a:spcBef>
                <a:spcPct val="0"/>
              </a:spcBef>
              <a:spcAft>
                <a:spcPct val="0"/>
              </a:spcAft>
            </a:pPr>
            <a:r>
              <a:rPr lang="en-GB" altLang="x-none" sz="1200" dirty="0" err="1">
                <a:solidFill>
                  <a:prstClr val="black"/>
                </a:solidFill>
                <a:latin typeface="+mn-lt"/>
                <a:cs typeface="Arial" charset="0"/>
              </a:rPr>
              <a:t>Papi</a:t>
            </a:r>
            <a:r>
              <a:rPr lang="en-GB" altLang="x-none" sz="1200" dirty="0">
                <a:solidFill>
                  <a:prstClr val="black"/>
                </a:solidFill>
                <a:latin typeface="+mn-lt"/>
                <a:cs typeface="Arial" charset="0"/>
              </a:rPr>
              <a:t> et al, The Lancet </a:t>
            </a:r>
            <a:r>
              <a:rPr lang="en-GB" altLang="x-none" sz="1200" dirty="0" err="1">
                <a:solidFill>
                  <a:prstClr val="black"/>
                </a:solidFill>
                <a:latin typeface="+mn-lt"/>
                <a:cs typeface="Arial" charset="0"/>
              </a:rPr>
              <a:t>Respir</a:t>
            </a:r>
            <a:r>
              <a:rPr lang="en-GB" altLang="x-none" sz="1200" dirty="0">
                <a:solidFill>
                  <a:prstClr val="black"/>
                </a:solidFill>
                <a:latin typeface="+mn-lt"/>
                <a:cs typeface="Arial" charset="0"/>
              </a:rPr>
              <a:t> Med 2013</a:t>
            </a:r>
          </a:p>
        </p:txBody>
      </p:sp>
    </p:spTree>
    <p:extLst>
      <p:ext uri="{BB962C8B-B14F-4D97-AF65-F5344CB8AC3E}">
        <p14:creationId xmlns:p14="http://schemas.microsoft.com/office/powerpoint/2010/main" val="2516780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a:extLst>
              <a:ext uri="{FF2B5EF4-FFF2-40B4-BE49-F238E27FC236}">
                <a16:creationId xmlns:a16="http://schemas.microsoft.com/office/drawing/2014/main" id="{DCB3B933-8A37-47AB-8A1C-216FAFF71BF7}"/>
              </a:ext>
            </a:extLst>
          </p:cNvPr>
          <p:cNvSpPr>
            <a:spLocks noChangeArrowheads="1"/>
          </p:cNvSpPr>
          <p:nvPr/>
        </p:nvSpPr>
        <p:spPr bwMode="auto">
          <a:xfrm>
            <a:off x="3581876" y="2326251"/>
            <a:ext cx="3640137"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5" name="Line 14">
            <a:extLst>
              <a:ext uri="{FF2B5EF4-FFF2-40B4-BE49-F238E27FC236}">
                <a16:creationId xmlns:a16="http://schemas.microsoft.com/office/drawing/2014/main" id="{FAEDB18E-9A0B-457D-B81F-E9B76FB84706}"/>
              </a:ext>
            </a:extLst>
          </p:cNvPr>
          <p:cNvSpPr>
            <a:spLocks noChangeShapeType="1"/>
          </p:cNvSpPr>
          <p:nvPr/>
        </p:nvSpPr>
        <p:spPr bwMode="auto">
          <a:xfrm>
            <a:off x="4864974" y="2327839"/>
            <a:ext cx="287972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6" name="Rectangle 23">
            <a:extLst>
              <a:ext uri="{FF2B5EF4-FFF2-40B4-BE49-F238E27FC236}">
                <a16:creationId xmlns:a16="http://schemas.microsoft.com/office/drawing/2014/main" id="{03B2D28A-6898-4E58-BDD7-8E14590AE19F}"/>
              </a:ext>
            </a:extLst>
          </p:cNvPr>
          <p:cNvSpPr>
            <a:spLocks noChangeArrowheads="1"/>
          </p:cNvSpPr>
          <p:nvPr/>
        </p:nvSpPr>
        <p:spPr bwMode="auto">
          <a:xfrm>
            <a:off x="5411073" y="2326251"/>
            <a:ext cx="730250" cy="2838450"/>
          </a:xfrm>
          <a:prstGeom prst="rect">
            <a:avLst/>
          </a:prstGeom>
          <a:solidFill>
            <a:srgbClr val="C800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7" name="Rectangle 24">
            <a:extLst>
              <a:ext uri="{FF2B5EF4-FFF2-40B4-BE49-F238E27FC236}">
                <a16:creationId xmlns:a16="http://schemas.microsoft.com/office/drawing/2014/main" id="{CB84EF05-AD16-438C-9D69-E5D3564D1B04}"/>
              </a:ext>
            </a:extLst>
          </p:cNvPr>
          <p:cNvSpPr>
            <a:spLocks noChangeArrowheads="1"/>
          </p:cNvSpPr>
          <p:nvPr/>
        </p:nvSpPr>
        <p:spPr bwMode="auto">
          <a:xfrm>
            <a:off x="6633448" y="2326252"/>
            <a:ext cx="723900" cy="619125"/>
          </a:xfrm>
          <a:prstGeom prst="rect">
            <a:avLst/>
          </a:prstGeom>
          <a:solidFill>
            <a:srgbClr val="5F5F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8" name="Line 25">
            <a:extLst>
              <a:ext uri="{FF2B5EF4-FFF2-40B4-BE49-F238E27FC236}">
                <a16:creationId xmlns:a16="http://schemas.microsoft.com/office/drawing/2014/main" id="{6F43E964-105F-4DDC-8CCF-E905A4B5E837}"/>
              </a:ext>
            </a:extLst>
          </p:cNvPr>
          <p:cNvSpPr>
            <a:spLocks noChangeShapeType="1"/>
          </p:cNvSpPr>
          <p:nvPr/>
        </p:nvSpPr>
        <p:spPr bwMode="auto">
          <a:xfrm>
            <a:off x="4864973" y="2326251"/>
            <a:ext cx="0" cy="32004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9" name="Line 26">
            <a:extLst>
              <a:ext uri="{FF2B5EF4-FFF2-40B4-BE49-F238E27FC236}">
                <a16:creationId xmlns:a16="http://schemas.microsoft.com/office/drawing/2014/main" id="{8ACC1FEC-E3E7-49A3-80DE-E6C5095AA116}"/>
              </a:ext>
            </a:extLst>
          </p:cNvPr>
          <p:cNvSpPr>
            <a:spLocks noChangeShapeType="1"/>
          </p:cNvSpPr>
          <p:nvPr/>
        </p:nvSpPr>
        <p:spPr bwMode="auto">
          <a:xfrm>
            <a:off x="4834811" y="5526651"/>
            <a:ext cx="3016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10" name="Line 28">
            <a:extLst>
              <a:ext uri="{FF2B5EF4-FFF2-40B4-BE49-F238E27FC236}">
                <a16:creationId xmlns:a16="http://schemas.microsoft.com/office/drawing/2014/main" id="{07FEDBC4-286F-4826-B4D4-6A54EC003315}"/>
              </a:ext>
            </a:extLst>
          </p:cNvPr>
          <p:cNvSpPr>
            <a:spLocks noChangeShapeType="1"/>
          </p:cNvSpPr>
          <p:nvPr/>
        </p:nvSpPr>
        <p:spPr bwMode="auto">
          <a:xfrm>
            <a:off x="4834811" y="4726551"/>
            <a:ext cx="3016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11" name="Line 30">
            <a:extLst>
              <a:ext uri="{FF2B5EF4-FFF2-40B4-BE49-F238E27FC236}">
                <a16:creationId xmlns:a16="http://schemas.microsoft.com/office/drawing/2014/main" id="{32358768-CA35-41FC-AD2D-C178A3D3B6C3}"/>
              </a:ext>
            </a:extLst>
          </p:cNvPr>
          <p:cNvSpPr>
            <a:spLocks noChangeShapeType="1"/>
          </p:cNvSpPr>
          <p:nvPr/>
        </p:nvSpPr>
        <p:spPr bwMode="auto">
          <a:xfrm>
            <a:off x="4834811" y="3926451"/>
            <a:ext cx="3016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12" name="Line 32">
            <a:extLst>
              <a:ext uri="{FF2B5EF4-FFF2-40B4-BE49-F238E27FC236}">
                <a16:creationId xmlns:a16="http://schemas.microsoft.com/office/drawing/2014/main" id="{58F74B31-E24A-4862-ADE5-42D614ACAB54}"/>
              </a:ext>
            </a:extLst>
          </p:cNvPr>
          <p:cNvSpPr>
            <a:spLocks noChangeShapeType="1"/>
          </p:cNvSpPr>
          <p:nvPr/>
        </p:nvSpPr>
        <p:spPr bwMode="auto">
          <a:xfrm>
            <a:off x="4834811" y="3126351"/>
            <a:ext cx="3016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13" name="Line 34">
            <a:extLst>
              <a:ext uri="{FF2B5EF4-FFF2-40B4-BE49-F238E27FC236}">
                <a16:creationId xmlns:a16="http://schemas.microsoft.com/office/drawing/2014/main" id="{AC8710B8-A700-4740-8835-0A8D8F377DD1}"/>
              </a:ext>
            </a:extLst>
          </p:cNvPr>
          <p:cNvSpPr>
            <a:spLocks noChangeShapeType="1"/>
          </p:cNvSpPr>
          <p:nvPr/>
        </p:nvSpPr>
        <p:spPr bwMode="auto">
          <a:xfrm>
            <a:off x="4834811" y="2326251"/>
            <a:ext cx="30163"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14" name="Line 36">
            <a:extLst>
              <a:ext uri="{FF2B5EF4-FFF2-40B4-BE49-F238E27FC236}">
                <a16:creationId xmlns:a16="http://schemas.microsoft.com/office/drawing/2014/main" id="{35FB4CD1-A3E1-4A1E-ADA2-94ACCDFD4B73}"/>
              </a:ext>
            </a:extLst>
          </p:cNvPr>
          <p:cNvSpPr>
            <a:spLocks noChangeShapeType="1"/>
          </p:cNvSpPr>
          <p:nvPr/>
        </p:nvSpPr>
        <p:spPr bwMode="auto">
          <a:xfrm flipV="1">
            <a:off x="4864973" y="2326251"/>
            <a:ext cx="0" cy="38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solidFill>
                <a:srgbClr val="646469"/>
              </a:solidFill>
              <a:effectLst/>
              <a:uLnTx/>
              <a:uFillTx/>
              <a:ea typeface="+mn-ea"/>
              <a:cs typeface="+mn-cs"/>
            </a:endParaRPr>
          </a:p>
        </p:txBody>
      </p:sp>
      <p:sp>
        <p:nvSpPr>
          <p:cNvPr id="15" name="Rectangle 39">
            <a:extLst>
              <a:ext uri="{FF2B5EF4-FFF2-40B4-BE49-F238E27FC236}">
                <a16:creationId xmlns:a16="http://schemas.microsoft.com/office/drawing/2014/main" id="{1AD41D97-4FFF-4C9B-AFF1-3DB8E9B9DE78}"/>
              </a:ext>
            </a:extLst>
          </p:cNvPr>
          <p:cNvSpPr>
            <a:spLocks noChangeArrowheads="1"/>
          </p:cNvSpPr>
          <p:nvPr/>
        </p:nvSpPr>
        <p:spPr bwMode="auto">
          <a:xfrm>
            <a:off x="4545886" y="5450451"/>
            <a:ext cx="24205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-4.0</a:t>
            </a:r>
            <a:endParaRPr kumimoji="0" lang="en-GB"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6" name="Rectangle 41">
            <a:extLst>
              <a:ext uri="{FF2B5EF4-FFF2-40B4-BE49-F238E27FC236}">
                <a16:creationId xmlns:a16="http://schemas.microsoft.com/office/drawing/2014/main" id="{D81A3653-6D47-42A4-8811-B7F58D19DC5F}"/>
              </a:ext>
            </a:extLst>
          </p:cNvPr>
          <p:cNvSpPr>
            <a:spLocks noChangeArrowheads="1"/>
          </p:cNvSpPr>
          <p:nvPr/>
        </p:nvSpPr>
        <p:spPr bwMode="auto">
          <a:xfrm>
            <a:off x="4545886" y="4650351"/>
            <a:ext cx="24205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-3.0</a:t>
            </a:r>
            <a:endParaRPr kumimoji="0" lang="en-GB"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7" name="Rectangle 43">
            <a:extLst>
              <a:ext uri="{FF2B5EF4-FFF2-40B4-BE49-F238E27FC236}">
                <a16:creationId xmlns:a16="http://schemas.microsoft.com/office/drawing/2014/main" id="{C7455DF9-190A-41ED-B8FE-D33F372FF2D9}"/>
              </a:ext>
            </a:extLst>
          </p:cNvPr>
          <p:cNvSpPr>
            <a:spLocks noChangeArrowheads="1"/>
          </p:cNvSpPr>
          <p:nvPr/>
        </p:nvSpPr>
        <p:spPr bwMode="auto">
          <a:xfrm>
            <a:off x="4545886" y="3850251"/>
            <a:ext cx="24205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-2.0</a:t>
            </a:r>
            <a:endParaRPr kumimoji="0" lang="en-GB"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8" name="Rectangle 45">
            <a:extLst>
              <a:ext uri="{FF2B5EF4-FFF2-40B4-BE49-F238E27FC236}">
                <a16:creationId xmlns:a16="http://schemas.microsoft.com/office/drawing/2014/main" id="{2ED47340-627E-4877-841F-7ADE09602C47}"/>
              </a:ext>
            </a:extLst>
          </p:cNvPr>
          <p:cNvSpPr>
            <a:spLocks noChangeArrowheads="1"/>
          </p:cNvSpPr>
          <p:nvPr/>
        </p:nvSpPr>
        <p:spPr bwMode="auto">
          <a:xfrm>
            <a:off x="4545886" y="3050151"/>
            <a:ext cx="24205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-1.0</a:t>
            </a:r>
            <a:endParaRPr kumimoji="0" lang="en-GB"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9" name="Rectangle 47">
            <a:extLst>
              <a:ext uri="{FF2B5EF4-FFF2-40B4-BE49-F238E27FC236}">
                <a16:creationId xmlns:a16="http://schemas.microsoft.com/office/drawing/2014/main" id="{7546712D-49BF-45E6-97CC-9BC69E1313A6}"/>
              </a:ext>
            </a:extLst>
          </p:cNvPr>
          <p:cNvSpPr>
            <a:spLocks noChangeArrowheads="1"/>
          </p:cNvSpPr>
          <p:nvPr/>
        </p:nvSpPr>
        <p:spPr bwMode="auto">
          <a:xfrm>
            <a:off x="4693524" y="2250051"/>
            <a:ext cx="78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0</a:t>
            </a:r>
            <a:endParaRPr kumimoji="0" lang="en-GB"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20" name="Rectangle 55">
            <a:extLst>
              <a:ext uri="{FF2B5EF4-FFF2-40B4-BE49-F238E27FC236}">
                <a16:creationId xmlns:a16="http://schemas.microsoft.com/office/drawing/2014/main" id="{09138715-516F-4050-BD57-AAAAAF867B90}"/>
              </a:ext>
            </a:extLst>
          </p:cNvPr>
          <p:cNvSpPr>
            <a:spLocks noChangeArrowheads="1"/>
          </p:cNvSpPr>
          <p:nvPr/>
        </p:nvSpPr>
        <p:spPr bwMode="auto">
          <a:xfrm>
            <a:off x="5362828" y="1962095"/>
            <a:ext cx="8274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1" i="0" u="none" strike="noStrike" kern="1200" cap="none" spc="0" normalizeH="0" baseline="0" noProof="0" dirty="0" err="1">
                <a:ln>
                  <a:noFill/>
                </a:ln>
                <a:solidFill>
                  <a:srgbClr val="000000"/>
                </a:solidFill>
                <a:effectLst/>
                <a:uLnTx/>
                <a:uFillTx/>
                <a:latin typeface="+mn-lt"/>
                <a:ea typeface="MS PGothic" panose="020B0600070205080204" pitchFamily="34" charset="-128"/>
                <a:cs typeface="+mn-cs"/>
                <a:sym typeface="Gill Sans Light"/>
              </a:rPr>
              <a:t>Ef</a:t>
            </a:r>
            <a:r>
              <a:rPr kumimoji="0" lang="en-GB" altLang="it-IT" sz="1800" b="1" i="0" u="none" strike="noStrike" kern="1200" cap="none" spc="0" normalizeH="0" baseline="0" noProof="0" dirty="0">
                <a:ln>
                  <a:noFill/>
                </a:ln>
                <a:solidFill>
                  <a:srgbClr val="000000"/>
                </a:solidFill>
                <a:effectLst/>
                <a:uLnTx/>
                <a:uFillTx/>
                <a:latin typeface="+mn-lt"/>
                <a:ea typeface="MS PGothic" panose="020B0600070205080204" pitchFamily="34" charset="-128"/>
                <a:cs typeface="+mn-cs"/>
                <a:sym typeface="Gill Sans Light"/>
              </a:rPr>
              <a:t> BDP/F</a:t>
            </a:r>
            <a:endParaRPr kumimoji="0" lang="en-GB"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p:txBody>
      </p:sp>
      <p:sp>
        <p:nvSpPr>
          <p:cNvPr id="21" name="Rectangle 56">
            <a:extLst>
              <a:ext uri="{FF2B5EF4-FFF2-40B4-BE49-F238E27FC236}">
                <a16:creationId xmlns:a16="http://schemas.microsoft.com/office/drawing/2014/main" id="{1010E097-A6D9-47B8-AF17-379781079DA2}"/>
              </a:ext>
            </a:extLst>
          </p:cNvPr>
          <p:cNvSpPr>
            <a:spLocks noChangeArrowheads="1"/>
          </p:cNvSpPr>
          <p:nvPr/>
        </p:nvSpPr>
        <p:spPr bwMode="auto">
          <a:xfrm>
            <a:off x="6664446" y="1962095"/>
            <a:ext cx="10703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1" i="0" u="none" strike="noStrike" kern="1200" cap="none" spc="0" normalizeH="0" baseline="0" noProof="0" dirty="0">
                <a:ln>
                  <a:noFill/>
                </a:ln>
                <a:solidFill>
                  <a:srgbClr val="000000"/>
                </a:solidFill>
                <a:effectLst/>
                <a:uLnTx/>
                <a:uFillTx/>
                <a:latin typeface="+mn-lt"/>
                <a:ea typeface="MS PGothic" panose="020B0600070205080204" pitchFamily="34" charset="-128"/>
                <a:cs typeface="+mn-cs"/>
                <a:sym typeface="Gill Sans Light"/>
              </a:rPr>
              <a:t>Formoterol</a:t>
            </a:r>
            <a:endParaRPr kumimoji="0" lang="en-GB"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p:txBody>
      </p:sp>
      <p:sp>
        <p:nvSpPr>
          <p:cNvPr id="22" name="Text Box 58">
            <a:extLst>
              <a:ext uri="{FF2B5EF4-FFF2-40B4-BE49-F238E27FC236}">
                <a16:creationId xmlns:a16="http://schemas.microsoft.com/office/drawing/2014/main" id="{99FBC3DD-D44F-42CD-A09C-E596E2A0DD26}"/>
              </a:ext>
            </a:extLst>
          </p:cNvPr>
          <p:cNvSpPr txBox="1">
            <a:spLocks noChangeArrowheads="1"/>
          </p:cNvSpPr>
          <p:nvPr/>
        </p:nvSpPr>
        <p:spPr bwMode="auto">
          <a:xfrm rot="-5400000">
            <a:off x="2841275" y="3739226"/>
            <a:ext cx="31091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SGRQ total score, change from baseline</a:t>
            </a:r>
          </a:p>
        </p:txBody>
      </p:sp>
      <p:sp>
        <p:nvSpPr>
          <p:cNvPr id="23" name="Text Box 59">
            <a:extLst>
              <a:ext uri="{FF2B5EF4-FFF2-40B4-BE49-F238E27FC236}">
                <a16:creationId xmlns:a16="http://schemas.microsoft.com/office/drawing/2014/main" id="{3C8C773C-FE4C-4993-9570-25A6CB1AC536}"/>
              </a:ext>
            </a:extLst>
          </p:cNvPr>
          <p:cNvSpPr txBox="1">
            <a:spLocks noChangeArrowheads="1"/>
          </p:cNvSpPr>
          <p:nvPr/>
        </p:nvSpPr>
        <p:spPr bwMode="auto">
          <a:xfrm>
            <a:off x="5685710" y="5123426"/>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2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a:t>
            </a:r>
            <a:endParaRPr kumimoji="0" lang="en-GB" altLang="it-IT" sz="1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24" name="Text Box 60">
            <a:extLst>
              <a:ext uri="{FF2B5EF4-FFF2-40B4-BE49-F238E27FC236}">
                <a16:creationId xmlns:a16="http://schemas.microsoft.com/office/drawing/2014/main" id="{489DC24A-0DC0-456C-B803-90CB53DF2AA5}"/>
              </a:ext>
            </a:extLst>
          </p:cNvPr>
          <p:cNvSpPr txBox="1">
            <a:spLocks noChangeArrowheads="1"/>
          </p:cNvSpPr>
          <p:nvPr/>
        </p:nvSpPr>
        <p:spPr bwMode="auto">
          <a:xfrm>
            <a:off x="5525373" y="5112315"/>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a:t>
            </a:r>
          </a:p>
        </p:txBody>
      </p:sp>
      <p:sp>
        <p:nvSpPr>
          <p:cNvPr id="25" name="Text Box 61">
            <a:extLst>
              <a:ext uri="{FF2B5EF4-FFF2-40B4-BE49-F238E27FC236}">
                <a16:creationId xmlns:a16="http://schemas.microsoft.com/office/drawing/2014/main" id="{6045A907-6AF5-455B-805C-26EE3E47B171}"/>
              </a:ext>
            </a:extLst>
          </p:cNvPr>
          <p:cNvSpPr txBox="1">
            <a:spLocks noChangeArrowheads="1"/>
          </p:cNvSpPr>
          <p:nvPr/>
        </p:nvSpPr>
        <p:spPr bwMode="auto">
          <a:xfrm>
            <a:off x="6950807" y="5178000"/>
            <a:ext cx="305365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it-IT" sz="1800" b="0"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a:t>
            </a:r>
            <a:r>
              <a:rPr kumimoji="0" lang="en-US"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p&lt;0.001 vs baseline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*p=0.002</a:t>
            </a:r>
            <a:r>
              <a:rPr kumimoji="0" lang="it-IT"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 Foster vs formoterol</a:t>
            </a:r>
            <a:endParaRPr kumimoji="0" lang="en-GB"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p:txBody>
      </p:sp>
      <p:sp>
        <p:nvSpPr>
          <p:cNvPr id="26" name="Rectangle 2">
            <a:extLst>
              <a:ext uri="{FF2B5EF4-FFF2-40B4-BE49-F238E27FC236}">
                <a16:creationId xmlns:a16="http://schemas.microsoft.com/office/drawing/2014/main" id="{B5CD054E-C2CF-4692-A61F-8FB631CD6CC8}"/>
              </a:ext>
            </a:extLst>
          </p:cNvPr>
          <p:cNvSpPr>
            <a:spLocks noGrp="1"/>
          </p:cNvSpPr>
          <p:nvPr>
            <p:ph type="title"/>
          </p:nvPr>
        </p:nvSpPr>
        <p:spPr>
          <a:xfrm>
            <a:off x="497238" y="721586"/>
            <a:ext cx="10515600" cy="1325563"/>
          </a:xfrm>
        </p:spPr>
        <p:txBody>
          <a:bodyPr>
            <a:normAutofit/>
          </a:bodyPr>
          <a:lstStyle/>
          <a:p>
            <a:pPr>
              <a:defRPr/>
            </a:pPr>
            <a:r>
              <a:rPr lang="en-US" sz="2800" b="1" dirty="0">
                <a:ea typeface="ＭＳ Ｐゴシック" charset="0"/>
                <a:cs typeface="+mj-cs"/>
                <a:sym typeface="Gill Sans Light" charset="0"/>
              </a:rPr>
              <a:t>The FORWARD study: </a:t>
            </a:r>
            <a:br>
              <a:rPr lang="en-US" sz="2800" b="1" dirty="0">
                <a:ea typeface="ＭＳ Ｐゴシック" charset="0"/>
                <a:cs typeface="+mj-cs"/>
                <a:sym typeface="Gill Sans Light" charset="0"/>
              </a:rPr>
            </a:br>
            <a:r>
              <a:rPr lang="en-US" sz="2800" dirty="0" err="1">
                <a:ea typeface="ＭＳ Ｐゴシック" charset="0"/>
                <a:cs typeface="+mj-cs"/>
                <a:sym typeface="Gill Sans Light" charset="0"/>
              </a:rPr>
              <a:t>Extrafine</a:t>
            </a:r>
            <a:r>
              <a:rPr lang="en-US" sz="2800" dirty="0">
                <a:ea typeface="ＭＳ Ｐゴシック" charset="0"/>
                <a:cs typeface="+mj-cs"/>
                <a:sym typeface="Gill Sans Light" charset="0"/>
              </a:rPr>
              <a:t> BDP/F </a:t>
            </a:r>
            <a:r>
              <a:rPr lang="en-GB" sz="2800" dirty="0">
                <a:ea typeface="ＭＳ Ｐゴシック" charset="0"/>
                <a:cs typeface="+mj-cs"/>
                <a:sym typeface="Gill Sans Light" charset="0"/>
              </a:rPr>
              <a:t>provides significant improvement of quality of life vs baseline in COPD</a:t>
            </a:r>
          </a:p>
        </p:txBody>
      </p:sp>
      <p:sp>
        <p:nvSpPr>
          <p:cNvPr id="27" name="Text Box 7">
            <a:extLst>
              <a:ext uri="{FF2B5EF4-FFF2-40B4-BE49-F238E27FC236}">
                <a16:creationId xmlns:a16="http://schemas.microsoft.com/office/drawing/2014/main" id="{3D65691B-31CC-4B37-9D26-9E24C96E18D4}"/>
              </a:ext>
            </a:extLst>
          </p:cNvPr>
          <p:cNvSpPr txBox="1">
            <a:spLocks noChangeArrowheads="1"/>
          </p:cNvSpPr>
          <p:nvPr/>
        </p:nvSpPr>
        <p:spPr bwMode="auto">
          <a:xfrm>
            <a:off x="265053" y="6211374"/>
            <a:ext cx="317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1" i="0" u="none" strike="noStrike" kern="1200" cap="none" spc="0" normalizeH="0" baseline="0" noProof="0" dirty="0" err="1">
                <a:ln>
                  <a:noFill/>
                </a:ln>
                <a:solidFill>
                  <a:schemeClr val="tx1"/>
                </a:solidFill>
                <a:effectLst/>
                <a:uLnTx/>
                <a:uFillTx/>
                <a:latin typeface="+mn-lt"/>
                <a:ea typeface="MS PGothic" panose="020B0600070205080204" pitchFamily="34" charset="-128"/>
                <a:cs typeface="+mn-cs"/>
                <a:sym typeface="Gill Sans Light"/>
              </a:rPr>
              <a:t>Wedzicha</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et al, Respir Med 2014; 108:1153-62 </a:t>
            </a:r>
          </a:p>
        </p:txBody>
      </p:sp>
    </p:spTree>
    <p:extLst>
      <p:ext uri="{BB962C8B-B14F-4D97-AF65-F5344CB8AC3E}">
        <p14:creationId xmlns:p14="http://schemas.microsoft.com/office/powerpoint/2010/main" val="4013557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7">
            <a:extLst>
              <a:ext uri="{FF2B5EF4-FFF2-40B4-BE49-F238E27FC236}">
                <a16:creationId xmlns:a16="http://schemas.microsoft.com/office/drawing/2014/main" id="{6AB58D28-F7D1-459E-A21F-67B1898DFF96}"/>
              </a:ext>
            </a:extLst>
          </p:cNvPr>
          <p:cNvSpPr>
            <a:spLocks noChangeArrowheads="1"/>
          </p:cNvSpPr>
          <p:nvPr/>
        </p:nvSpPr>
        <p:spPr bwMode="auto">
          <a:xfrm>
            <a:off x="4095750" y="2308226"/>
            <a:ext cx="3468688"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5" name="Rectangle 25">
            <a:extLst>
              <a:ext uri="{FF2B5EF4-FFF2-40B4-BE49-F238E27FC236}">
                <a16:creationId xmlns:a16="http://schemas.microsoft.com/office/drawing/2014/main" id="{D80A55A8-B432-40E3-9700-E1AC55508DDC}"/>
              </a:ext>
            </a:extLst>
          </p:cNvPr>
          <p:cNvSpPr>
            <a:spLocks noChangeArrowheads="1"/>
          </p:cNvSpPr>
          <p:nvPr/>
        </p:nvSpPr>
        <p:spPr bwMode="auto">
          <a:xfrm>
            <a:off x="4611688" y="3389314"/>
            <a:ext cx="698500" cy="2205037"/>
          </a:xfrm>
          <a:prstGeom prst="rect">
            <a:avLst/>
          </a:prstGeom>
          <a:solidFill>
            <a:srgbClr val="C80064"/>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6" name="Rectangle 26">
            <a:extLst>
              <a:ext uri="{FF2B5EF4-FFF2-40B4-BE49-F238E27FC236}">
                <a16:creationId xmlns:a16="http://schemas.microsoft.com/office/drawing/2014/main" id="{0AAD6F1F-4A09-4CFB-962F-2828035D8DC7}"/>
              </a:ext>
            </a:extLst>
          </p:cNvPr>
          <p:cNvSpPr>
            <a:spLocks noChangeArrowheads="1"/>
          </p:cNvSpPr>
          <p:nvPr/>
        </p:nvSpPr>
        <p:spPr bwMode="auto">
          <a:xfrm>
            <a:off x="6350000" y="2536826"/>
            <a:ext cx="692150" cy="3057525"/>
          </a:xfrm>
          <a:prstGeom prst="rect">
            <a:avLst/>
          </a:prstGeom>
          <a:solidFill>
            <a:srgbClr val="5F5F5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7" name="Line 27">
            <a:extLst>
              <a:ext uri="{FF2B5EF4-FFF2-40B4-BE49-F238E27FC236}">
                <a16:creationId xmlns:a16="http://schemas.microsoft.com/office/drawing/2014/main" id="{0EAF6C56-D079-46C1-88DE-E0ECF7071DB8}"/>
              </a:ext>
            </a:extLst>
          </p:cNvPr>
          <p:cNvSpPr>
            <a:spLocks noChangeShapeType="1"/>
          </p:cNvSpPr>
          <p:nvPr/>
        </p:nvSpPr>
        <p:spPr bwMode="auto">
          <a:xfrm>
            <a:off x="4095750" y="2308226"/>
            <a:ext cx="0" cy="32861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8" name="Line 28">
            <a:extLst>
              <a:ext uri="{FF2B5EF4-FFF2-40B4-BE49-F238E27FC236}">
                <a16:creationId xmlns:a16="http://schemas.microsoft.com/office/drawing/2014/main" id="{4B784963-22D4-4010-8A4D-A14E4ECB9FF5}"/>
              </a:ext>
            </a:extLst>
          </p:cNvPr>
          <p:cNvSpPr>
            <a:spLocks noChangeShapeType="1"/>
          </p:cNvSpPr>
          <p:nvPr/>
        </p:nvSpPr>
        <p:spPr bwMode="auto">
          <a:xfrm>
            <a:off x="4067176" y="5594350"/>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9" name="Line 29">
            <a:extLst>
              <a:ext uri="{FF2B5EF4-FFF2-40B4-BE49-F238E27FC236}">
                <a16:creationId xmlns:a16="http://schemas.microsoft.com/office/drawing/2014/main" id="{A9A509FF-28CA-4810-BD05-5E97FE91226D}"/>
              </a:ext>
            </a:extLst>
          </p:cNvPr>
          <p:cNvSpPr>
            <a:spLocks noChangeShapeType="1"/>
          </p:cNvSpPr>
          <p:nvPr/>
        </p:nvSpPr>
        <p:spPr bwMode="auto">
          <a:xfrm>
            <a:off x="4067176" y="5043488"/>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0" name="Line 30">
            <a:extLst>
              <a:ext uri="{FF2B5EF4-FFF2-40B4-BE49-F238E27FC236}">
                <a16:creationId xmlns:a16="http://schemas.microsoft.com/office/drawing/2014/main" id="{08F2AD1F-9E13-49CF-BC09-AB6848BA619B}"/>
              </a:ext>
            </a:extLst>
          </p:cNvPr>
          <p:cNvSpPr>
            <a:spLocks noChangeShapeType="1"/>
          </p:cNvSpPr>
          <p:nvPr/>
        </p:nvSpPr>
        <p:spPr bwMode="auto">
          <a:xfrm>
            <a:off x="4067176" y="4502150"/>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1" name="Line 31">
            <a:extLst>
              <a:ext uri="{FF2B5EF4-FFF2-40B4-BE49-F238E27FC236}">
                <a16:creationId xmlns:a16="http://schemas.microsoft.com/office/drawing/2014/main" id="{6EE1412C-4437-4448-B294-E69FF85D1159}"/>
              </a:ext>
            </a:extLst>
          </p:cNvPr>
          <p:cNvSpPr>
            <a:spLocks noChangeShapeType="1"/>
          </p:cNvSpPr>
          <p:nvPr/>
        </p:nvSpPr>
        <p:spPr bwMode="auto">
          <a:xfrm>
            <a:off x="4067176" y="3951288"/>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2" name="Line 32">
            <a:extLst>
              <a:ext uri="{FF2B5EF4-FFF2-40B4-BE49-F238E27FC236}">
                <a16:creationId xmlns:a16="http://schemas.microsoft.com/office/drawing/2014/main" id="{B2232BBA-A833-4304-AA24-73B68949E8A9}"/>
              </a:ext>
            </a:extLst>
          </p:cNvPr>
          <p:cNvSpPr>
            <a:spLocks noChangeShapeType="1"/>
          </p:cNvSpPr>
          <p:nvPr/>
        </p:nvSpPr>
        <p:spPr bwMode="auto">
          <a:xfrm>
            <a:off x="4067176" y="3400425"/>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3" name="Line 33">
            <a:extLst>
              <a:ext uri="{FF2B5EF4-FFF2-40B4-BE49-F238E27FC236}">
                <a16:creationId xmlns:a16="http://schemas.microsoft.com/office/drawing/2014/main" id="{64380C45-D70D-4C9D-8551-AF767EC36EA4}"/>
              </a:ext>
            </a:extLst>
          </p:cNvPr>
          <p:cNvSpPr>
            <a:spLocks noChangeShapeType="1"/>
          </p:cNvSpPr>
          <p:nvPr/>
        </p:nvSpPr>
        <p:spPr bwMode="auto">
          <a:xfrm>
            <a:off x="4067176" y="2859088"/>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4" name="Line 34">
            <a:extLst>
              <a:ext uri="{FF2B5EF4-FFF2-40B4-BE49-F238E27FC236}">
                <a16:creationId xmlns:a16="http://schemas.microsoft.com/office/drawing/2014/main" id="{F4E67905-9279-455D-8341-77C446382C21}"/>
              </a:ext>
            </a:extLst>
          </p:cNvPr>
          <p:cNvSpPr>
            <a:spLocks noChangeShapeType="1"/>
          </p:cNvSpPr>
          <p:nvPr/>
        </p:nvSpPr>
        <p:spPr bwMode="auto">
          <a:xfrm>
            <a:off x="4067176" y="2308225"/>
            <a:ext cx="2857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5" name="Line 35">
            <a:extLst>
              <a:ext uri="{FF2B5EF4-FFF2-40B4-BE49-F238E27FC236}">
                <a16:creationId xmlns:a16="http://schemas.microsoft.com/office/drawing/2014/main" id="{B6287EA9-065C-4D13-8D4C-8361B410B0E8}"/>
              </a:ext>
            </a:extLst>
          </p:cNvPr>
          <p:cNvSpPr>
            <a:spLocks noChangeShapeType="1"/>
          </p:cNvSpPr>
          <p:nvPr/>
        </p:nvSpPr>
        <p:spPr bwMode="auto">
          <a:xfrm>
            <a:off x="4095750" y="5594350"/>
            <a:ext cx="3468688"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6" name="Line 36">
            <a:extLst>
              <a:ext uri="{FF2B5EF4-FFF2-40B4-BE49-F238E27FC236}">
                <a16:creationId xmlns:a16="http://schemas.microsoft.com/office/drawing/2014/main" id="{2205EBC8-CF66-43E0-AC83-15D13EFE093A}"/>
              </a:ext>
            </a:extLst>
          </p:cNvPr>
          <p:cNvSpPr>
            <a:spLocks noChangeShapeType="1"/>
          </p:cNvSpPr>
          <p:nvPr/>
        </p:nvSpPr>
        <p:spPr bwMode="auto">
          <a:xfrm flipV="1">
            <a:off x="4095750" y="5594351"/>
            <a:ext cx="0" cy="4127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latin typeface="Calibri"/>
              <a:ea typeface="+mn-ea"/>
              <a:cs typeface="+mn-cs"/>
            </a:endParaRPr>
          </a:p>
        </p:txBody>
      </p:sp>
      <p:sp>
        <p:nvSpPr>
          <p:cNvPr id="17" name="Rectangle 39">
            <a:extLst>
              <a:ext uri="{FF2B5EF4-FFF2-40B4-BE49-F238E27FC236}">
                <a16:creationId xmlns:a16="http://schemas.microsoft.com/office/drawing/2014/main" id="{0844C670-17A1-40BF-A0C4-E18724DD82FD}"/>
              </a:ext>
            </a:extLst>
          </p:cNvPr>
          <p:cNvSpPr>
            <a:spLocks noChangeArrowheads="1"/>
          </p:cNvSpPr>
          <p:nvPr/>
        </p:nvSpPr>
        <p:spPr bwMode="auto">
          <a:xfrm>
            <a:off x="3932238" y="5510213"/>
            <a:ext cx="65724"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0</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18" name="Rectangle 40">
            <a:extLst>
              <a:ext uri="{FF2B5EF4-FFF2-40B4-BE49-F238E27FC236}">
                <a16:creationId xmlns:a16="http://schemas.microsoft.com/office/drawing/2014/main" id="{2C2A8B7D-E5CA-4B5C-9FD0-813F07737256}"/>
              </a:ext>
            </a:extLst>
          </p:cNvPr>
          <p:cNvSpPr>
            <a:spLocks noChangeArrowheads="1"/>
          </p:cNvSpPr>
          <p:nvPr/>
        </p:nvSpPr>
        <p:spPr bwMode="auto">
          <a:xfrm>
            <a:off x="3827463" y="4959350"/>
            <a:ext cx="16350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0.2</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19" name="Rectangle 41">
            <a:extLst>
              <a:ext uri="{FF2B5EF4-FFF2-40B4-BE49-F238E27FC236}">
                <a16:creationId xmlns:a16="http://schemas.microsoft.com/office/drawing/2014/main" id="{3BF97A19-5EF6-4F3B-8CF1-4266B65AD99B}"/>
              </a:ext>
            </a:extLst>
          </p:cNvPr>
          <p:cNvSpPr>
            <a:spLocks noChangeArrowheads="1"/>
          </p:cNvSpPr>
          <p:nvPr/>
        </p:nvSpPr>
        <p:spPr bwMode="auto">
          <a:xfrm>
            <a:off x="3827463" y="4419600"/>
            <a:ext cx="16350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0.4</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20" name="Rectangle 42">
            <a:extLst>
              <a:ext uri="{FF2B5EF4-FFF2-40B4-BE49-F238E27FC236}">
                <a16:creationId xmlns:a16="http://schemas.microsoft.com/office/drawing/2014/main" id="{77843804-C9F6-4801-BAF4-99C6D9315BF9}"/>
              </a:ext>
            </a:extLst>
          </p:cNvPr>
          <p:cNvSpPr>
            <a:spLocks noChangeArrowheads="1"/>
          </p:cNvSpPr>
          <p:nvPr/>
        </p:nvSpPr>
        <p:spPr bwMode="auto">
          <a:xfrm>
            <a:off x="3827463" y="3868738"/>
            <a:ext cx="16350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0.6</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21" name="Rectangle 43">
            <a:extLst>
              <a:ext uri="{FF2B5EF4-FFF2-40B4-BE49-F238E27FC236}">
                <a16:creationId xmlns:a16="http://schemas.microsoft.com/office/drawing/2014/main" id="{4F9DF63B-AC0A-4E59-8222-52CC23517045}"/>
              </a:ext>
            </a:extLst>
          </p:cNvPr>
          <p:cNvSpPr>
            <a:spLocks noChangeArrowheads="1"/>
          </p:cNvSpPr>
          <p:nvPr/>
        </p:nvSpPr>
        <p:spPr bwMode="auto">
          <a:xfrm>
            <a:off x="3827463" y="3317875"/>
            <a:ext cx="16350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0.8</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22" name="Rectangle 44">
            <a:extLst>
              <a:ext uri="{FF2B5EF4-FFF2-40B4-BE49-F238E27FC236}">
                <a16:creationId xmlns:a16="http://schemas.microsoft.com/office/drawing/2014/main" id="{7AABD31F-993D-4F49-99E2-4CAEC89348F1}"/>
              </a:ext>
            </a:extLst>
          </p:cNvPr>
          <p:cNvSpPr>
            <a:spLocks noChangeArrowheads="1"/>
          </p:cNvSpPr>
          <p:nvPr/>
        </p:nvSpPr>
        <p:spPr bwMode="auto">
          <a:xfrm>
            <a:off x="3827463" y="2776538"/>
            <a:ext cx="16350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1.0</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23" name="Rectangle 45">
            <a:extLst>
              <a:ext uri="{FF2B5EF4-FFF2-40B4-BE49-F238E27FC236}">
                <a16:creationId xmlns:a16="http://schemas.microsoft.com/office/drawing/2014/main" id="{A5724EC9-92D0-48B6-9FDD-CE65851CB6E9}"/>
              </a:ext>
            </a:extLst>
          </p:cNvPr>
          <p:cNvSpPr>
            <a:spLocks noChangeArrowheads="1"/>
          </p:cNvSpPr>
          <p:nvPr/>
        </p:nvSpPr>
        <p:spPr bwMode="auto">
          <a:xfrm>
            <a:off x="3827463" y="2225675"/>
            <a:ext cx="16350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00" b="0" i="0" u="none" strike="noStrike" kern="1200" cap="none" spc="0" normalizeH="0" baseline="0" noProof="0">
                <a:ln>
                  <a:noFill/>
                </a:ln>
                <a:solidFill>
                  <a:srgbClr val="000000"/>
                </a:solidFill>
                <a:effectLst/>
                <a:uLnTx/>
                <a:uFillTx/>
                <a:latin typeface="Gloriola Std Light" charset="0"/>
                <a:ea typeface="MS PGothic" panose="020B0600070205080204" pitchFamily="34" charset="-128"/>
                <a:cs typeface="+mn-cs"/>
                <a:sym typeface="Gill Sans Light"/>
              </a:rPr>
              <a:t>1.2</a:t>
            </a:r>
            <a:endParaRPr kumimoji="0" lang="en-GB" altLang="it-IT" sz="10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endParaRPr>
          </a:p>
        </p:txBody>
      </p:sp>
      <p:sp>
        <p:nvSpPr>
          <p:cNvPr id="24" name="Rectangle 46">
            <a:extLst>
              <a:ext uri="{FF2B5EF4-FFF2-40B4-BE49-F238E27FC236}">
                <a16:creationId xmlns:a16="http://schemas.microsoft.com/office/drawing/2014/main" id="{9FC55D1E-F17E-4F35-A0E2-6A0CC196538F}"/>
              </a:ext>
            </a:extLst>
          </p:cNvPr>
          <p:cNvSpPr>
            <a:spLocks noChangeArrowheads="1"/>
          </p:cNvSpPr>
          <p:nvPr/>
        </p:nvSpPr>
        <p:spPr bwMode="auto">
          <a:xfrm>
            <a:off x="4718050" y="5686425"/>
            <a:ext cx="8351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1" i="0" u="none" strike="noStrike" kern="1200" cap="none" spc="0" normalizeH="0" baseline="0" noProof="0" dirty="0" err="1">
                <a:ln>
                  <a:noFill/>
                </a:ln>
                <a:solidFill>
                  <a:srgbClr val="000000"/>
                </a:solidFill>
                <a:effectLst/>
                <a:uLnTx/>
                <a:uFillTx/>
                <a:latin typeface="+mn-lt"/>
                <a:ea typeface="MS PGothic" panose="020B0600070205080204" pitchFamily="34" charset="-128"/>
                <a:cs typeface="+mn-cs"/>
                <a:sym typeface="Gill Sans Light"/>
              </a:rPr>
              <a:t>Ef</a:t>
            </a:r>
            <a:r>
              <a:rPr kumimoji="0" lang="en-GB" altLang="it-IT" sz="1800" b="1" i="0" u="none" strike="noStrike" kern="1200" cap="none" spc="0" normalizeH="0" baseline="0" noProof="0" dirty="0">
                <a:ln>
                  <a:noFill/>
                </a:ln>
                <a:solidFill>
                  <a:srgbClr val="000000"/>
                </a:solidFill>
                <a:effectLst/>
                <a:uLnTx/>
                <a:uFillTx/>
                <a:latin typeface="+mn-lt"/>
                <a:ea typeface="MS PGothic" panose="020B0600070205080204" pitchFamily="34" charset="-128"/>
                <a:cs typeface="+mn-cs"/>
                <a:sym typeface="Gill Sans Light"/>
              </a:rPr>
              <a:t> BDP/F</a:t>
            </a:r>
            <a:endParaRPr kumimoji="0" lang="en-GB" altLang="it-IT" sz="18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p:txBody>
      </p:sp>
      <p:sp>
        <p:nvSpPr>
          <p:cNvPr id="25" name="Rectangle 47">
            <a:extLst>
              <a:ext uri="{FF2B5EF4-FFF2-40B4-BE49-F238E27FC236}">
                <a16:creationId xmlns:a16="http://schemas.microsoft.com/office/drawing/2014/main" id="{E489528C-18A5-4E60-81A0-18FD1CDF4420}"/>
              </a:ext>
            </a:extLst>
          </p:cNvPr>
          <p:cNvSpPr>
            <a:spLocks noChangeArrowheads="1"/>
          </p:cNvSpPr>
          <p:nvPr/>
        </p:nvSpPr>
        <p:spPr bwMode="auto">
          <a:xfrm>
            <a:off x="6278564" y="5686425"/>
            <a:ext cx="95590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600" b="1" i="0" u="none" strike="noStrike" kern="1200" cap="none" spc="0" normalizeH="0" baseline="0" noProof="0" dirty="0">
                <a:ln>
                  <a:noFill/>
                </a:ln>
                <a:solidFill>
                  <a:srgbClr val="000000"/>
                </a:solidFill>
                <a:effectLst/>
                <a:uLnTx/>
                <a:uFillTx/>
                <a:latin typeface="+mn-lt"/>
                <a:ea typeface="MS PGothic" panose="020B0600070205080204" pitchFamily="34" charset="-128"/>
                <a:cs typeface="+mn-cs"/>
                <a:sym typeface="Gill Sans Light"/>
              </a:rPr>
              <a:t>Formoterol</a:t>
            </a:r>
            <a:endParaRPr kumimoji="0" lang="en-GB" altLang="it-IT" sz="16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p:txBody>
      </p:sp>
      <p:sp>
        <p:nvSpPr>
          <p:cNvPr id="26" name="Text Box 52">
            <a:extLst>
              <a:ext uri="{FF2B5EF4-FFF2-40B4-BE49-F238E27FC236}">
                <a16:creationId xmlns:a16="http://schemas.microsoft.com/office/drawing/2014/main" id="{127515D2-1C93-4F4D-B65E-255172FD8606}"/>
              </a:ext>
            </a:extLst>
          </p:cNvPr>
          <p:cNvSpPr txBox="1">
            <a:spLocks noChangeArrowheads="1"/>
          </p:cNvSpPr>
          <p:nvPr/>
        </p:nvSpPr>
        <p:spPr bwMode="auto">
          <a:xfrm rot="-5400000">
            <a:off x="1727606" y="3898367"/>
            <a:ext cx="34201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6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Exacerbation rate per patient per year</a:t>
            </a:r>
          </a:p>
        </p:txBody>
      </p:sp>
      <p:sp>
        <p:nvSpPr>
          <p:cNvPr id="27" name="Text Box 53">
            <a:extLst>
              <a:ext uri="{FF2B5EF4-FFF2-40B4-BE49-F238E27FC236}">
                <a16:creationId xmlns:a16="http://schemas.microsoft.com/office/drawing/2014/main" id="{8D385D27-3ED6-4A6C-A008-B1B57B87A2E3}"/>
              </a:ext>
            </a:extLst>
          </p:cNvPr>
          <p:cNvSpPr txBox="1">
            <a:spLocks noChangeArrowheads="1"/>
          </p:cNvSpPr>
          <p:nvPr/>
        </p:nvSpPr>
        <p:spPr bwMode="auto">
          <a:xfrm>
            <a:off x="8217046" y="3357564"/>
            <a:ext cx="184121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RR </a:t>
            </a:r>
            <a:r>
              <a:rPr kumimoji="0" lang="en-GB" altLang="it-IT" sz="1200" b="1" i="0" u="none" strike="noStrike" kern="1200" cap="none" spc="0" normalizeH="0" baseline="0" noProof="0" dirty="0" err="1">
                <a:ln>
                  <a:noFill/>
                </a:ln>
                <a:solidFill>
                  <a:srgbClr val="646469"/>
                </a:solidFill>
                <a:effectLst/>
                <a:uLnTx/>
                <a:uFillTx/>
                <a:latin typeface="+mn-lt"/>
                <a:ea typeface="MS PGothic" panose="020B0600070205080204" pitchFamily="34" charset="-128"/>
                <a:cs typeface="+mn-cs"/>
                <a:sym typeface="Gill Sans Light"/>
              </a:rPr>
              <a:t>Ef</a:t>
            </a:r>
            <a:r>
              <a:rPr kumimoji="0" lang="en-GB"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 BDP/F vs formoterol</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0.719 (0.619; 0.837)</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*p&lt;0.001</a:t>
            </a:r>
            <a:r>
              <a:rPr kumimoji="0" lang="it-IT"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rPr>
              <a:t> </a:t>
            </a:r>
            <a:endParaRPr kumimoji="0" lang="en-GB" altLang="it-IT" sz="1200" b="1"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sym typeface="Gill Sans Light"/>
            </a:endParaRPr>
          </a:p>
        </p:txBody>
      </p:sp>
      <p:sp>
        <p:nvSpPr>
          <p:cNvPr id="28" name="Text Box 55">
            <a:extLst>
              <a:ext uri="{FF2B5EF4-FFF2-40B4-BE49-F238E27FC236}">
                <a16:creationId xmlns:a16="http://schemas.microsoft.com/office/drawing/2014/main" id="{BFD536B6-87F1-410C-B8F3-5492A081015F}"/>
              </a:ext>
            </a:extLst>
          </p:cNvPr>
          <p:cNvSpPr txBox="1">
            <a:spLocks noChangeArrowheads="1"/>
          </p:cNvSpPr>
          <p:nvPr/>
        </p:nvSpPr>
        <p:spPr bwMode="auto">
          <a:xfrm>
            <a:off x="4846639" y="3146425"/>
            <a:ext cx="3000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sym typeface="Gill Sans Light"/>
              </a:rPr>
              <a:t>*</a:t>
            </a:r>
          </a:p>
        </p:txBody>
      </p:sp>
      <p:sp>
        <p:nvSpPr>
          <p:cNvPr id="29" name="AutoShape 35">
            <a:extLst>
              <a:ext uri="{FF2B5EF4-FFF2-40B4-BE49-F238E27FC236}">
                <a16:creationId xmlns:a16="http://schemas.microsoft.com/office/drawing/2014/main" id="{6E8BDCD4-BBA0-4197-920F-9B5AD6945366}"/>
              </a:ext>
            </a:extLst>
          </p:cNvPr>
          <p:cNvSpPr>
            <a:spLocks noChangeArrowheads="1"/>
          </p:cNvSpPr>
          <p:nvPr/>
        </p:nvSpPr>
        <p:spPr bwMode="auto">
          <a:xfrm>
            <a:off x="5654676" y="2536826"/>
            <a:ext cx="360363" cy="841375"/>
          </a:xfrm>
          <a:prstGeom prst="downArrow">
            <a:avLst>
              <a:gd name="adj1" fmla="val 50000"/>
              <a:gd name="adj2" fmla="val 58370"/>
            </a:avLst>
          </a:prstGeom>
          <a:noFill/>
          <a:ln w="19050">
            <a:solidFill>
              <a:srgbClr val="C80064"/>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Gill Sans Light"/>
                <a:ea typeface="MS PGothic" panose="020B0600070205080204" pitchFamily="34" charset="-128"/>
              </a:defRPr>
            </a:lvl1pPr>
            <a:lvl2pPr marL="742950" indent="-285750">
              <a:defRPr>
                <a:solidFill>
                  <a:schemeClr val="tx1"/>
                </a:solidFill>
                <a:latin typeface="Gill Sans Light"/>
                <a:ea typeface="MS PGothic" panose="020B0600070205080204" pitchFamily="34" charset="-128"/>
              </a:defRPr>
            </a:lvl2pPr>
            <a:lvl3pPr marL="1143000" indent="-228600">
              <a:defRPr>
                <a:solidFill>
                  <a:schemeClr val="tx1"/>
                </a:solidFill>
                <a:latin typeface="Gill Sans Light"/>
                <a:ea typeface="MS PGothic" panose="020B0600070205080204" pitchFamily="34" charset="-128"/>
              </a:defRPr>
            </a:lvl3pPr>
            <a:lvl4pPr marL="1600200" indent="-228600">
              <a:defRPr>
                <a:solidFill>
                  <a:schemeClr val="tx1"/>
                </a:solidFill>
                <a:latin typeface="Gill Sans Light"/>
                <a:ea typeface="MS PGothic" panose="020B0600070205080204" pitchFamily="34" charset="-128"/>
              </a:defRPr>
            </a:lvl4pPr>
            <a:lvl5pPr marL="2057400" indent="-228600">
              <a:defRPr>
                <a:solidFill>
                  <a:schemeClr val="tx1"/>
                </a:solidFill>
                <a:latin typeface="Gill Sans Light"/>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altLang="it-IT" sz="1800" b="0" i="0" u="none" strike="noStrike" kern="1200" cap="none" spc="0" normalizeH="0" baseline="0" noProof="0">
              <a:ln>
                <a:noFill/>
              </a:ln>
              <a:solidFill>
                <a:srgbClr val="646469"/>
              </a:solidFill>
              <a:effectLst/>
              <a:uLnTx/>
              <a:uFillTx/>
              <a:latin typeface="Gloriola Std Light" charset="0"/>
              <a:ea typeface="MS PGothic" panose="020B0600070205080204" pitchFamily="34" charset="-128"/>
              <a:cs typeface="+mn-cs"/>
            </a:endParaRPr>
          </a:p>
        </p:txBody>
      </p:sp>
      <p:sp>
        <p:nvSpPr>
          <p:cNvPr id="30" name="Text Box 37">
            <a:extLst>
              <a:ext uri="{FF2B5EF4-FFF2-40B4-BE49-F238E27FC236}">
                <a16:creationId xmlns:a16="http://schemas.microsoft.com/office/drawing/2014/main" id="{7BEE3725-581F-43E3-B9FE-40B12E9D1F62}"/>
              </a:ext>
            </a:extLst>
          </p:cNvPr>
          <p:cNvSpPr txBox="1">
            <a:spLocks noChangeArrowheads="1"/>
          </p:cNvSpPr>
          <p:nvPr/>
        </p:nvSpPr>
        <p:spPr bwMode="auto">
          <a:xfrm>
            <a:off x="5638801" y="2801938"/>
            <a:ext cx="368691" cy="2154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003399"/>
                </a:solidFill>
                <a:effectLst/>
                <a:uLnTx/>
                <a:uFillTx/>
                <a:latin typeface="Gloriola Std Light" charset="0"/>
                <a:ea typeface="MS PGothic" panose="020B0600070205080204" pitchFamily="34" charset="-128"/>
                <a:cs typeface="+mn-cs"/>
                <a:sym typeface="Gill Sans Light"/>
              </a:rPr>
              <a:t>-28%</a:t>
            </a:r>
          </a:p>
        </p:txBody>
      </p:sp>
      <p:sp>
        <p:nvSpPr>
          <p:cNvPr id="31" name="Rectangle 2">
            <a:extLst>
              <a:ext uri="{FF2B5EF4-FFF2-40B4-BE49-F238E27FC236}">
                <a16:creationId xmlns:a16="http://schemas.microsoft.com/office/drawing/2014/main" id="{62D12BBE-6FBB-4BAE-896C-5E209BB6CCBE}"/>
              </a:ext>
            </a:extLst>
          </p:cNvPr>
          <p:cNvSpPr>
            <a:spLocks noGrp="1"/>
          </p:cNvSpPr>
          <p:nvPr>
            <p:ph type="title"/>
          </p:nvPr>
        </p:nvSpPr>
        <p:spPr>
          <a:xfrm>
            <a:off x="499443" y="833509"/>
            <a:ext cx="10515600" cy="1325563"/>
          </a:xfrm>
          <a:extLst>
            <a:ext uri="{909E8E84-426E-40dd-AFC4-6F175D3DCCD1}"/>
          </a:extLst>
        </p:spPr>
        <p:txBody>
          <a:bodyPr>
            <a:noAutofit/>
          </a:bodyPr>
          <a:lstStyle/>
          <a:p>
            <a:pPr>
              <a:defRPr/>
            </a:pPr>
            <a:r>
              <a:rPr lang="en-US" sz="3200" b="1" dirty="0">
                <a:ea typeface="ＭＳ Ｐゴシック" charset="0"/>
                <a:cs typeface="+mj-cs"/>
                <a:sym typeface="Gill Sans Light" charset="0"/>
              </a:rPr>
              <a:t>The FORWARD study: </a:t>
            </a:r>
            <a:br>
              <a:rPr lang="en-US" sz="3200" b="1" dirty="0">
                <a:ea typeface="ＭＳ Ｐゴシック" charset="0"/>
                <a:cs typeface="+mj-cs"/>
                <a:sym typeface="Gill Sans Light" charset="0"/>
              </a:rPr>
            </a:br>
            <a:r>
              <a:rPr lang="en-US" sz="2800" dirty="0" err="1">
                <a:ea typeface="ＭＳ Ｐゴシック" charset="0"/>
                <a:cs typeface="+mj-cs"/>
                <a:sym typeface="Gill Sans Light" charset="0"/>
              </a:rPr>
              <a:t>Extrafine</a:t>
            </a:r>
            <a:r>
              <a:rPr lang="en-US" sz="2800" dirty="0">
                <a:ea typeface="ＭＳ Ｐゴシック" charset="0"/>
                <a:cs typeface="+mj-cs"/>
                <a:sym typeface="Gill Sans Light" charset="0"/>
              </a:rPr>
              <a:t> BDP/F </a:t>
            </a:r>
            <a:r>
              <a:rPr lang="en-GB" sz="2800" dirty="0">
                <a:ea typeface="ＭＳ Ｐゴシック" charset="0"/>
                <a:cs typeface="+mj-cs"/>
                <a:sym typeface="Gill Sans Light" charset="0"/>
              </a:rPr>
              <a:t>significantly reduces exacerbations compared to large particle formoterol</a:t>
            </a:r>
            <a:endParaRPr lang="en-GB" sz="3200" dirty="0">
              <a:ea typeface="ＭＳ Ｐゴシック" charset="0"/>
              <a:cs typeface="+mj-cs"/>
              <a:sym typeface="Gill Sans Light" charset="0"/>
            </a:endParaRPr>
          </a:p>
        </p:txBody>
      </p:sp>
      <p:sp>
        <p:nvSpPr>
          <p:cNvPr id="32" name="Text Box 7">
            <a:extLst>
              <a:ext uri="{FF2B5EF4-FFF2-40B4-BE49-F238E27FC236}">
                <a16:creationId xmlns:a16="http://schemas.microsoft.com/office/drawing/2014/main" id="{2D84285E-E07A-4620-A94C-B03024C9FF80}"/>
              </a:ext>
            </a:extLst>
          </p:cNvPr>
          <p:cNvSpPr txBox="1">
            <a:spLocks noChangeArrowheads="1"/>
          </p:cNvSpPr>
          <p:nvPr/>
        </p:nvSpPr>
        <p:spPr bwMode="auto">
          <a:xfrm>
            <a:off x="270703" y="6230943"/>
            <a:ext cx="317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1" i="0" u="none" strike="noStrike" kern="1200" cap="none" spc="0" normalizeH="0" baseline="0" noProof="0" dirty="0" err="1">
                <a:ln>
                  <a:noFill/>
                </a:ln>
                <a:solidFill>
                  <a:schemeClr val="tx1"/>
                </a:solidFill>
                <a:effectLst/>
                <a:uLnTx/>
                <a:uFillTx/>
                <a:latin typeface="+mn-lt"/>
                <a:ea typeface="MS PGothic" panose="020B0600070205080204" pitchFamily="34" charset="-128"/>
                <a:cs typeface="+mn-cs"/>
                <a:sym typeface="Gill Sans Light"/>
              </a:rPr>
              <a:t>Wedzicha</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et al, </a:t>
            </a:r>
            <a:r>
              <a:rPr kumimoji="0" lang="en-GB" altLang="it-IT" sz="1200" b="1" i="0" u="none" strike="noStrike" kern="1200" cap="none" spc="0" normalizeH="0" baseline="0" noProof="0" dirty="0" err="1">
                <a:ln>
                  <a:noFill/>
                </a:ln>
                <a:solidFill>
                  <a:schemeClr val="tx1"/>
                </a:solidFill>
                <a:effectLst/>
                <a:uLnTx/>
                <a:uFillTx/>
                <a:latin typeface="+mn-lt"/>
                <a:ea typeface="MS PGothic" panose="020B0600070205080204" pitchFamily="34" charset="-128"/>
                <a:cs typeface="+mn-cs"/>
                <a:sym typeface="Gill Sans Light"/>
              </a:rPr>
              <a:t>Respir</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Med 2014; 108:1153-62 </a:t>
            </a:r>
          </a:p>
        </p:txBody>
      </p:sp>
    </p:spTree>
    <p:extLst>
      <p:ext uri="{BB962C8B-B14F-4D97-AF65-F5344CB8AC3E}">
        <p14:creationId xmlns:p14="http://schemas.microsoft.com/office/powerpoint/2010/main" val="1114189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0">
            <a:extLst>
              <a:ext uri="{FF2B5EF4-FFF2-40B4-BE49-F238E27FC236}">
                <a16:creationId xmlns:a16="http://schemas.microsoft.com/office/drawing/2014/main" id="{4E13B31C-C5CF-4D4D-9F48-93F2E8F15CFF}"/>
              </a:ext>
            </a:extLst>
          </p:cNvPr>
          <p:cNvSpPr txBox="1">
            <a:spLocks noChangeArrowheads="1"/>
          </p:cNvSpPr>
          <p:nvPr/>
        </p:nvSpPr>
        <p:spPr bwMode="auto">
          <a:xfrm>
            <a:off x="6502621" y="2111231"/>
            <a:ext cx="30536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it-IT" sz="1800" b="1"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*p&lt;0.001</a:t>
            </a:r>
            <a:r>
              <a:rPr kumimoji="0" lang="it-IT" altLang="it-IT" sz="1800" b="1"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 Foster vs formoterol</a:t>
            </a:r>
            <a:endParaRPr kumimoji="0" lang="en-GB" altLang="it-IT" sz="1800" b="1"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endParaRPr>
          </a:p>
        </p:txBody>
      </p:sp>
      <p:sp>
        <p:nvSpPr>
          <p:cNvPr id="5" name="Rectangle 37">
            <a:extLst>
              <a:ext uri="{FF2B5EF4-FFF2-40B4-BE49-F238E27FC236}">
                <a16:creationId xmlns:a16="http://schemas.microsoft.com/office/drawing/2014/main" id="{97C20405-87C2-46C4-BC33-906893EC7CC4}"/>
              </a:ext>
            </a:extLst>
          </p:cNvPr>
          <p:cNvSpPr>
            <a:spLocks noChangeArrowheads="1"/>
          </p:cNvSpPr>
          <p:nvPr/>
        </p:nvSpPr>
        <p:spPr bwMode="auto">
          <a:xfrm>
            <a:off x="3815430" y="1974705"/>
            <a:ext cx="3438525"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8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endParaRPr>
          </a:p>
        </p:txBody>
      </p:sp>
      <p:sp>
        <p:nvSpPr>
          <p:cNvPr id="6" name="Rectangle 48">
            <a:extLst>
              <a:ext uri="{FF2B5EF4-FFF2-40B4-BE49-F238E27FC236}">
                <a16:creationId xmlns:a16="http://schemas.microsoft.com/office/drawing/2014/main" id="{D8D27D78-7B0C-486D-8671-0270EC2B6889}"/>
              </a:ext>
            </a:extLst>
          </p:cNvPr>
          <p:cNvSpPr>
            <a:spLocks noChangeArrowheads="1"/>
          </p:cNvSpPr>
          <p:nvPr/>
        </p:nvSpPr>
        <p:spPr bwMode="auto">
          <a:xfrm>
            <a:off x="4329779" y="2295381"/>
            <a:ext cx="693738" cy="2847975"/>
          </a:xfrm>
          <a:prstGeom prst="rect">
            <a:avLst/>
          </a:prstGeom>
          <a:solidFill>
            <a:srgbClr val="C80064"/>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8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endParaRPr>
          </a:p>
        </p:txBody>
      </p:sp>
      <p:sp>
        <p:nvSpPr>
          <p:cNvPr id="7" name="Rectangle 49">
            <a:extLst>
              <a:ext uri="{FF2B5EF4-FFF2-40B4-BE49-F238E27FC236}">
                <a16:creationId xmlns:a16="http://schemas.microsoft.com/office/drawing/2014/main" id="{FA1D4F25-B722-4933-9524-06ABBFAB09AE}"/>
              </a:ext>
            </a:extLst>
          </p:cNvPr>
          <p:cNvSpPr>
            <a:spLocks noChangeArrowheads="1"/>
          </p:cNvSpPr>
          <p:nvPr/>
        </p:nvSpPr>
        <p:spPr bwMode="auto">
          <a:xfrm>
            <a:off x="6053804" y="4721081"/>
            <a:ext cx="685800" cy="422275"/>
          </a:xfrm>
          <a:prstGeom prst="rect">
            <a:avLst/>
          </a:prstGeom>
          <a:solidFill>
            <a:srgbClr val="5F5F5F"/>
          </a:solidFill>
          <a:ln>
            <a:noFill/>
          </a:ln>
          <a:extLst>
            <a:ext uri="{91240B29-F687-4F45-9708-019B960494DF}">
              <a14:hiddenLine xmlns:a14="http://schemas.microsoft.com/office/drawing/2010/main" w="6350">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8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endParaRPr>
          </a:p>
        </p:txBody>
      </p:sp>
      <p:sp>
        <p:nvSpPr>
          <p:cNvPr id="8" name="Line 50">
            <a:extLst>
              <a:ext uri="{FF2B5EF4-FFF2-40B4-BE49-F238E27FC236}">
                <a16:creationId xmlns:a16="http://schemas.microsoft.com/office/drawing/2014/main" id="{D6FE5215-FFFE-44D2-A860-6E46A7330D79}"/>
              </a:ext>
            </a:extLst>
          </p:cNvPr>
          <p:cNvSpPr>
            <a:spLocks noChangeShapeType="1"/>
          </p:cNvSpPr>
          <p:nvPr/>
        </p:nvSpPr>
        <p:spPr bwMode="auto">
          <a:xfrm>
            <a:off x="3815429" y="1974705"/>
            <a:ext cx="0" cy="316865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9" name="Line 51">
            <a:extLst>
              <a:ext uri="{FF2B5EF4-FFF2-40B4-BE49-F238E27FC236}">
                <a16:creationId xmlns:a16="http://schemas.microsoft.com/office/drawing/2014/main" id="{7E27BE45-E94D-4B9F-8E3A-9226E340C7CD}"/>
              </a:ext>
            </a:extLst>
          </p:cNvPr>
          <p:cNvSpPr>
            <a:spLocks noChangeShapeType="1"/>
          </p:cNvSpPr>
          <p:nvPr/>
        </p:nvSpPr>
        <p:spPr bwMode="auto">
          <a:xfrm>
            <a:off x="3788443" y="5143355"/>
            <a:ext cx="2698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10" name="Line 54">
            <a:extLst>
              <a:ext uri="{FF2B5EF4-FFF2-40B4-BE49-F238E27FC236}">
                <a16:creationId xmlns:a16="http://schemas.microsoft.com/office/drawing/2014/main" id="{221C643F-2445-418A-BEE1-DFFD7351E449}"/>
              </a:ext>
            </a:extLst>
          </p:cNvPr>
          <p:cNvSpPr>
            <a:spLocks noChangeShapeType="1"/>
          </p:cNvSpPr>
          <p:nvPr/>
        </p:nvSpPr>
        <p:spPr bwMode="auto">
          <a:xfrm>
            <a:off x="3788443" y="4090842"/>
            <a:ext cx="2698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11" name="Line 57">
            <a:extLst>
              <a:ext uri="{FF2B5EF4-FFF2-40B4-BE49-F238E27FC236}">
                <a16:creationId xmlns:a16="http://schemas.microsoft.com/office/drawing/2014/main" id="{AEE1031D-40D4-4699-8E75-26F00A06BFC6}"/>
              </a:ext>
            </a:extLst>
          </p:cNvPr>
          <p:cNvSpPr>
            <a:spLocks noChangeShapeType="1"/>
          </p:cNvSpPr>
          <p:nvPr/>
        </p:nvSpPr>
        <p:spPr bwMode="auto">
          <a:xfrm>
            <a:off x="3788443" y="3027217"/>
            <a:ext cx="2698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12" name="Line 60">
            <a:extLst>
              <a:ext uri="{FF2B5EF4-FFF2-40B4-BE49-F238E27FC236}">
                <a16:creationId xmlns:a16="http://schemas.microsoft.com/office/drawing/2014/main" id="{F98516D0-6019-4DDE-8CE8-846A6357CC03}"/>
              </a:ext>
            </a:extLst>
          </p:cNvPr>
          <p:cNvSpPr>
            <a:spLocks noChangeShapeType="1"/>
          </p:cNvSpPr>
          <p:nvPr/>
        </p:nvSpPr>
        <p:spPr bwMode="auto">
          <a:xfrm>
            <a:off x="3788443" y="1974705"/>
            <a:ext cx="26987"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13" name="Line 61">
            <a:extLst>
              <a:ext uri="{FF2B5EF4-FFF2-40B4-BE49-F238E27FC236}">
                <a16:creationId xmlns:a16="http://schemas.microsoft.com/office/drawing/2014/main" id="{6939A953-D1EA-40FD-B85A-72B39E880224}"/>
              </a:ext>
            </a:extLst>
          </p:cNvPr>
          <p:cNvSpPr>
            <a:spLocks noChangeShapeType="1"/>
          </p:cNvSpPr>
          <p:nvPr/>
        </p:nvSpPr>
        <p:spPr bwMode="auto">
          <a:xfrm>
            <a:off x="3815430" y="5143355"/>
            <a:ext cx="3438525"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14" name="Line 62">
            <a:extLst>
              <a:ext uri="{FF2B5EF4-FFF2-40B4-BE49-F238E27FC236}">
                <a16:creationId xmlns:a16="http://schemas.microsoft.com/office/drawing/2014/main" id="{1572F655-2396-4ED9-9491-3093EDBC207A}"/>
              </a:ext>
            </a:extLst>
          </p:cNvPr>
          <p:cNvSpPr>
            <a:spLocks noChangeShapeType="1"/>
          </p:cNvSpPr>
          <p:nvPr/>
        </p:nvSpPr>
        <p:spPr bwMode="auto">
          <a:xfrm flipV="1">
            <a:off x="3815429" y="5143356"/>
            <a:ext cx="0" cy="39687"/>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15" name="Rectangle 65">
            <a:extLst>
              <a:ext uri="{FF2B5EF4-FFF2-40B4-BE49-F238E27FC236}">
                <a16:creationId xmlns:a16="http://schemas.microsoft.com/office/drawing/2014/main" id="{33C2D3F3-9CE1-4250-BD3F-10D775A2F246}"/>
              </a:ext>
            </a:extLst>
          </p:cNvPr>
          <p:cNvSpPr>
            <a:spLocks noChangeArrowheads="1"/>
          </p:cNvSpPr>
          <p:nvPr/>
        </p:nvSpPr>
        <p:spPr bwMode="auto">
          <a:xfrm>
            <a:off x="3642392" y="5062392"/>
            <a:ext cx="7854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0</a:t>
            </a:r>
          </a:p>
        </p:txBody>
      </p:sp>
      <p:sp>
        <p:nvSpPr>
          <p:cNvPr id="16" name="Rectangle 68">
            <a:extLst>
              <a:ext uri="{FF2B5EF4-FFF2-40B4-BE49-F238E27FC236}">
                <a16:creationId xmlns:a16="http://schemas.microsoft.com/office/drawing/2014/main" id="{E330C639-7032-4C09-9B3D-1EB9FD02CBCD}"/>
              </a:ext>
            </a:extLst>
          </p:cNvPr>
          <p:cNvSpPr>
            <a:spLocks noChangeArrowheads="1"/>
          </p:cNvSpPr>
          <p:nvPr/>
        </p:nvSpPr>
        <p:spPr bwMode="auto">
          <a:xfrm>
            <a:off x="3572542" y="4009880"/>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30</a:t>
            </a:r>
          </a:p>
        </p:txBody>
      </p:sp>
      <p:sp>
        <p:nvSpPr>
          <p:cNvPr id="17" name="Rectangle 71">
            <a:extLst>
              <a:ext uri="{FF2B5EF4-FFF2-40B4-BE49-F238E27FC236}">
                <a16:creationId xmlns:a16="http://schemas.microsoft.com/office/drawing/2014/main" id="{7B2F16C2-53A1-48D4-BAD9-31A24AB6609B}"/>
              </a:ext>
            </a:extLst>
          </p:cNvPr>
          <p:cNvSpPr>
            <a:spLocks noChangeArrowheads="1"/>
          </p:cNvSpPr>
          <p:nvPr/>
        </p:nvSpPr>
        <p:spPr bwMode="auto">
          <a:xfrm>
            <a:off x="3572542" y="2947842"/>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60</a:t>
            </a:r>
          </a:p>
        </p:txBody>
      </p:sp>
      <p:sp>
        <p:nvSpPr>
          <p:cNvPr id="18" name="Rectangle 74">
            <a:extLst>
              <a:ext uri="{FF2B5EF4-FFF2-40B4-BE49-F238E27FC236}">
                <a16:creationId xmlns:a16="http://schemas.microsoft.com/office/drawing/2014/main" id="{DCA132DE-D2F9-4D30-96B4-2EF7E848D794}"/>
              </a:ext>
            </a:extLst>
          </p:cNvPr>
          <p:cNvSpPr>
            <a:spLocks noChangeArrowheads="1"/>
          </p:cNvSpPr>
          <p:nvPr/>
        </p:nvSpPr>
        <p:spPr bwMode="auto">
          <a:xfrm>
            <a:off x="3572542" y="1895330"/>
            <a:ext cx="15709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90</a:t>
            </a:r>
          </a:p>
        </p:txBody>
      </p:sp>
      <p:sp>
        <p:nvSpPr>
          <p:cNvPr id="19" name="Rectangle 81">
            <a:extLst>
              <a:ext uri="{FF2B5EF4-FFF2-40B4-BE49-F238E27FC236}">
                <a16:creationId xmlns:a16="http://schemas.microsoft.com/office/drawing/2014/main" id="{140B77CE-E10D-4E9F-AB6C-BE00973FA9E7}"/>
              </a:ext>
            </a:extLst>
          </p:cNvPr>
          <p:cNvSpPr>
            <a:spLocks noChangeArrowheads="1"/>
          </p:cNvSpPr>
          <p:nvPr/>
        </p:nvSpPr>
        <p:spPr bwMode="auto">
          <a:xfrm>
            <a:off x="4431379" y="5217967"/>
            <a:ext cx="58971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1"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Foster</a:t>
            </a:r>
          </a:p>
        </p:txBody>
      </p:sp>
      <p:sp>
        <p:nvSpPr>
          <p:cNvPr id="20" name="Rectangle 82">
            <a:extLst>
              <a:ext uri="{FF2B5EF4-FFF2-40B4-BE49-F238E27FC236}">
                <a16:creationId xmlns:a16="http://schemas.microsoft.com/office/drawing/2014/main" id="{CDBBF62D-CC63-4173-95B7-A6A9F515EE26}"/>
              </a:ext>
            </a:extLst>
          </p:cNvPr>
          <p:cNvSpPr>
            <a:spLocks noChangeArrowheads="1"/>
          </p:cNvSpPr>
          <p:nvPr/>
        </p:nvSpPr>
        <p:spPr bwMode="auto">
          <a:xfrm>
            <a:off x="5991893" y="5217967"/>
            <a:ext cx="107035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800" b="1"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Formoterol</a:t>
            </a:r>
          </a:p>
        </p:txBody>
      </p:sp>
      <p:sp>
        <p:nvSpPr>
          <p:cNvPr id="21" name="Text Box 85">
            <a:extLst>
              <a:ext uri="{FF2B5EF4-FFF2-40B4-BE49-F238E27FC236}">
                <a16:creationId xmlns:a16="http://schemas.microsoft.com/office/drawing/2014/main" id="{B60FCE5A-AD6A-4B66-9992-24BB4FDDEEA1}"/>
              </a:ext>
            </a:extLst>
          </p:cNvPr>
          <p:cNvSpPr txBox="1">
            <a:spLocks noChangeArrowheads="1"/>
          </p:cNvSpPr>
          <p:nvPr/>
        </p:nvSpPr>
        <p:spPr bwMode="auto">
          <a:xfrm>
            <a:off x="4559968" y="2003281"/>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2800" b="0" i="0" u="none" strike="noStrike" kern="1200" cap="none" spc="0" normalizeH="0" baseline="0" noProof="0">
                <a:ln>
                  <a:noFill/>
                </a:ln>
                <a:solidFill>
                  <a:schemeClr val="tx1"/>
                </a:solidFill>
                <a:effectLst/>
                <a:uLnTx/>
                <a:uFillTx/>
                <a:latin typeface="+mn-lt"/>
                <a:ea typeface="MS PGothic" panose="020B0600070205080204" pitchFamily="34" charset="-128"/>
                <a:cs typeface="+mn-cs"/>
                <a:sym typeface="Gill Sans Light"/>
              </a:rPr>
              <a:t>*</a:t>
            </a:r>
          </a:p>
        </p:txBody>
      </p:sp>
      <p:sp>
        <p:nvSpPr>
          <p:cNvPr id="22" name="Text Box 87">
            <a:extLst>
              <a:ext uri="{FF2B5EF4-FFF2-40B4-BE49-F238E27FC236}">
                <a16:creationId xmlns:a16="http://schemas.microsoft.com/office/drawing/2014/main" id="{4A8C4B2C-001B-4DC0-BB46-7D86D7BFDB5E}"/>
              </a:ext>
            </a:extLst>
          </p:cNvPr>
          <p:cNvSpPr txBox="1">
            <a:spLocks noChangeArrowheads="1"/>
          </p:cNvSpPr>
          <p:nvPr/>
        </p:nvSpPr>
        <p:spPr bwMode="auto">
          <a:xfrm rot="-5400000">
            <a:off x="2008198" y="3432437"/>
            <a:ext cx="27619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Mean change in FEV</a:t>
            </a:r>
            <a:r>
              <a:rPr kumimoji="0" lang="en-GB" altLang="it-IT" sz="1200" b="1" i="0" u="none" strike="noStrike" kern="1200" cap="none" spc="0" normalizeH="0" baseline="-25000" noProof="0" dirty="0">
                <a:ln>
                  <a:noFill/>
                </a:ln>
                <a:solidFill>
                  <a:schemeClr val="tx1"/>
                </a:solidFill>
                <a:effectLst/>
                <a:uLnTx/>
                <a:uFillTx/>
                <a:latin typeface="+mn-lt"/>
                <a:ea typeface="MS PGothic" panose="020B0600070205080204" pitchFamily="34" charset="-128"/>
                <a:cs typeface="+mn-cs"/>
                <a:sym typeface="Gill Sans Light"/>
              </a:rPr>
              <a:t>1</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from baseline (mL)</a:t>
            </a:r>
          </a:p>
        </p:txBody>
      </p:sp>
      <p:sp>
        <p:nvSpPr>
          <p:cNvPr id="23" name="Line 16">
            <a:extLst>
              <a:ext uri="{FF2B5EF4-FFF2-40B4-BE49-F238E27FC236}">
                <a16:creationId xmlns:a16="http://schemas.microsoft.com/office/drawing/2014/main" id="{EA2D2C75-1141-4C2E-89B9-6D4858284256}"/>
              </a:ext>
            </a:extLst>
          </p:cNvPr>
          <p:cNvSpPr>
            <a:spLocks noChangeShapeType="1"/>
          </p:cNvSpPr>
          <p:nvPr/>
        </p:nvSpPr>
        <p:spPr bwMode="auto">
          <a:xfrm>
            <a:off x="3820193" y="3162155"/>
            <a:ext cx="2879725" cy="0"/>
          </a:xfrm>
          <a:prstGeom prst="line">
            <a:avLst/>
          </a:prstGeom>
          <a:noFill/>
          <a:ln w="25400">
            <a:solidFill>
              <a:srgbClr val="000000"/>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800" b="0" i="0" u="none" strike="noStrike" kern="1200" cap="none" spc="0" normalizeH="0" baseline="0" noProof="0">
              <a:ln>
                <a:noFill/>
              </a:ln>
              <a:effectLst/>
              <a:uLnTx/>
              <a:uFillTx/>
              <a:ea typeface="+mn-ea"/>
              <a:cs typeface="+mn-cs"/>
            </a:endParaRPr>
          </a:p>
        </p:txBody>
      </p:sp>
      <p:sp>
        <p:nvSpPr>
          <p:cNvPr id="24" name="Rectangle 2">
            <a:extLst>
              <a:ext uri="{FF2B5EF4-FFF2-40B4-BE49-F238E27FC236}">
                <a16:creationId xmlns:a16="http://schemas.microsoft.com/office/drawing/2014/main" id="{A94B8E83-6836-40DB-96B7-64759A927A1B}"/>
              </a:ext>
            </a:extLst>
          </p:cNvPr>
          <p:cNvSpPr>
            <a:spLocks noGrp="1"/>
          </p:cNvSpPr>
          <p:nvPr>
            <p:ph type="title"/>
          </p:nvPr>
        </p:nvSpPr>
        <p:spPr>
          <a:xfrm>
            <a:off x="470761" y="796123"/>
            <a:ext cx="11250478" cy="1325563"/>
          </a:xfrm>
          <a:extLst>
            <a:ext uri="{909E8E84-426E-40dd-AFC4-6F175D3DCCD1}"/>
          </a:extLst>
        </p:spPr>
        <p:txBody>
          <a:bodyPr>
            <a:normAutofit fontScale="90000"/>
          </a:bodyPr>
          <a:lstStyle/>
          <a:p>
            <a:pPr>
              <a:defRPr/>
            </a:pPr>
            <a:r>
              <a:rPr lang="en-US" sz="3200" b="1" dirty="0">
                <a:ea typeface="ＭＳ Ｐゴシック" charset="0"/>
                <a:cs typeface="+mj-cs"/>
                <a:sym typeface="Gill Sans Light" charset="0"/>
              </a:rPr>
              <a:t>The FORWARD study: </a:t>
            </a:r>
            <a:br>
              <a:rPr lang="en-US" sz="3200" b="1" dirty="0">
                <a:ea typeface="ＭＳ Ｐゴシック" charset="0"/>
                <a:cs typeface="+mj-cs"/>
                <a:sym typeface="Gill Sans Light" charset="0"/>
              </a:rPr>
            </a:br>
            <a:r>
              <a:rPr lang="en-GB" sz="3200" dirty="0" err="1">
                <a:ea typeface="ＭＳ Ｐゴシック" charset="0"/>
                <a:cs typeface="+mj-cs"/>
                <a:sym typeface="Gill Sans Light" charset="0"/>
              </a:rPr>
              <a:t>Extrafine</a:t>
            </a:r>
            <a:r>
              <a:rPr lang="en-GB" sz="3200" dirty="0">
                <a:ea typeface="ＭＳ Ｐゴシック" charset="0"/>
                <a:cs typeface="+mj-cs"/>
                <a:sym typeface="Gill Sans Light" charset="0"/>
              </a:rPr>
              <a:t> BDP/F significantly improves lung function compared to large particle formoterol</a:t>
            </a:r>
          </a:p>
        </p:txBody>
      </p:sp>
      <p:sp>
        <p:nvSpPr>
          <p:cNvPr id="25" name="Text Box 7">
            <a:extLst>
              <a:ext uri="{FF2B5EF4-FFF2-40B4-BE49-F238E27FC236}">
                <a16:creationId xmlns:a16="http://schemas.microsoft.com/office/drawing/2014/main" id="{F30881D6-7583-4398-AA12-E94C8E5148AA}"/>
              </a:ext>
            </a:extLst>
          </p:cNvPr>
          <p:cNvSpPr txBox="1">
            <a:spLocks noChangeArrowheads="1"/>
          </p:cNvSpPr>
          <p:nvPr/>
        </p:nvSpPr>
        <p:spPr bwMode="auto">
          <a:xfrm>
            <a:off x="336924" y="6230943"/>
            <a:ext cx="317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1" i="0" u="none" strike="noStrike" kern="1200" cap="none" spc="0" normalizeH="0" baseline="0" noProof="0" dirty="0" err="1">
                <a:ln>
                  <a:noFill/>
                </a:ln>
                <a:solidFill>
                  <a:schemeClr val="tx1"/>
                </a:solidFill>
                <a:effectLst/>
                <a:uLnTx/>
                <a:uFillTx/>
                <a:latin typeface="+mn-lt"/>
                <a:ea typeface="MS PGothic" panose="020B0600070205080204" pitchFamily="34" charset="-128"/>
                <a:cs typeface="+mn-cs"/>
                <a:sym typeface="Gill Sans Light"/>
              </a:rPr>
              <a:t>Wedzicha</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et al, </a:t>
            </a:r>
            <a:r>
              <a:rPr kumimoji="0" lang="en-GB" altLang="it-IT" sz="1200" b="1" i="0" u="none" strike="noStrike" kern="1200" cap="none" spc="0" normalizeH="0" baseline="0" noProof="0" dirty="0" err="1">
                <a:ln>
                  <a:noFill/>
                </a:ln>
                <a:solidFill>
                  <a:schemeClr val="tx1"/>
                </a:solidFill>
                <a:effectLst/>
                <a:uLnTx/>
                <a:uFillTx/>
                <a:latin typeface="+mn-lt"/>
                <a:ea typeface="MS PGothic" panose="020B0600070205080204" pitchFamily="34" charset="-128"/>
                <a:cs typeface="+mn-cs"/>
                <a:sym typeface="Gill Sans Light"/>
              </a:rPr>
              <a:t>Respir</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Med 2014; 108:1153-62 </a:t>
            </a:r>
          </a:p>
        </p:txBody>
      </p:sp>
    </p:spTree>
    <p:extLst>
      <p:ext uri="{BB962C8B-B14F-4D97-AF65-F5344CB8AC3E}">
        <p14:creationId xmlns:p14="http://schemas.microsoft.com/office/powerpoint/2010/main" val="1164693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9">
            <a:extLst>
              <a:ext uri="{FF2B5EF4-FFF2-40B4-BE49-F238E27FC236}">
                <a16:creationId xmlns:a16="http://schemas.microsoft.com/office/drawing/2014/main" id="{E173EDCC-D142-4124-9872-492C63F40F02}"/>
              </a:ext>
            </a:extLst>
          </p:cNvPr>
          <p:cNvGrpSpPr>
            <a:grpSpLocks/>
          </p:cNvGrpSpPr>
          <p:nvPr/>
        </p:nvGrpSpPr>
        <p:grpSpPr bwMode="auto">
          <a:xfrm>
            <a:off x="1707962" y="2464230"/>
            <a:ext cx="6273665" cy="4092657"/>
            <a:chOff x="975" y="1752"/>
            <a:chExt cx="3463" cy="2106"/>
          </a:xfrm>
        </p:grpSpPr>
        <p:sp>
          <p:nvSpPr>
            <p:cNvPr id="6" name="Line 3">
              <a:extLst>
                <a:ext uri="{FF2B5EF4-FFF2-40B4-BE49-F238E27FC236}">
                  <a16:creationId xmlns:a16="http://schemas.microsoft.com/office/drawing/2014/main" id="{68EFA2CA-B4D8-4009-8262-65CE2C75D9F7}"/>
                </a:ext>
              </a:extLst>
            </p:cNvPr>
            <p:cNvSpPr>
              <a:spLocks noChangeShapeType="1"/>
            </p:cNvSpPr>
            <p:nvPr/>
          </p:nvSpPr>
          <p:spPr bwMode="auto">
            <a:xfrm>
              <a:off x="1464" y="1803"/>
              <a:ext cx="1" cy="1736"/>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7" name="Line 4">
              <a:extLst>
                <a:ext uri="{FF2B5EF4-FFF2-40B4-BE49-F238E27FC236}">
                  <a16:creationId xmlns:a16="http://schemas.microsoft.com/office/drawing/2014/main" id="{DD9712C3-D0DD-4807-AF51-38088C39DD33}"/>
                </a:ext>
              </a:extLst>
            </p:cNvPr>
            <p:cNvSpPr>
              <a:spLocks noChangeShapeType="1"/>
            </p:cNvSpPr>
            <p:nvPr/>
          </p:nvSpPr>
          <p:spPr bwMode="auto">
            <a:xfrm>
              <a:off x="1464" y="3539"/>
              <a:ext cx="2739" cy="1"/>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8" name="Rectangle 5">
              <a:extLst>
                <a:ext uri="{FF2B5EF4-FFF2-40B4-BE49-F238E27FC236}">
                  <a16:creationId xmlns:a16="http://schemas.microsoft.com/office/drawing/2014/main" id="{C27C13DA-EEAA-47BD-A330-DD741F645ED6}"/>
                </a:ext>
              </a:extLst>
            </p:cNvPr>
            <p:cNvSpPr>
              <a:spLocks noChangeArrowheads="1"/>
            </p:cNvSpPr>
            <p:nvPr/>
          </p:nvSpPr>
          <p:spPr bwMode="auto">
            <a:xfrm>
              <a:off x="1751" y="1973"/>
              <a:ext cx="448" cy="1565"/>
            </a:xfrm>
            <a:prstGeom prst="rect">
              <a:avLst/>
            </a:prstGeom>
            <a:solidFill>
              <a:srgbClr val="C800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Light"/>
                  <a:ea typeface="MS PGothic" panose="020B0600070205080204" pitchFamily="34" charset="-128"/>
                </a:defRPr>
              </a:lvl1pPr>
              <a:lvl2pPr marL="742950" indent="-285750">
                <a:defRPr>
                  <a:solidFill>
                    <a:schemeClr val="tx1"/>
                  </a:solidFill>
                  <a:latin typeface="Gill Sans Light"/>
                  <a:ea typeface="MS PGothic" panose="020B0600070205080204" pitchFamily="34" charset="-128"/>
                </a:defRPr>
              </a:lvl2pPr>
              <a:lvl3pPr marL="1143000" indent="-228600">
                <a:defRPr>
                  <a:solidFill>
                    <a:schemeClr val="tx1"/>
                  </a:solidFill>
                  <a:latin typeface="Gill Sans Light"/>
                  <a:ea typeface="MS PGothic" panose="020B0600070205080204" pitchFamily="34" charset="-128"/>
                </a:defRPr>
              </a:lvl3pPr>
              <a:lvl4pPr marL="1600200" indent="-228600">
                <a:defRPr>
                  <a:solidFill>
                    <a:schemeClr val="tx1"/>
                  </a:solidFill>
                  <a:latin typeface="Gill Sans Light"/>
                  <a:ea typeface="MS PGothic" panose="020B0600070205080204" pitchFamily="34" charset="-128"/>
                </a:defRPr>
              </a:lvl4pPr>
              <a:lvl5pPr marL="2057400" indent="-228600">
                <a:defRPr>
                  <a:solidFill>
                    <a:schemeClr val="tx1"/>
                  </a:solidFill>
                  <a:latin typeface="Gill Sans Light"/>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it-IT" sz="1800" b="0"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endParaRPr>
            </a:p>
          </p:txBody>
        </p:sp>
        <p:sp>
          <p:nvSpPr>
            <p:cNvPr id="9" name="Rectangle 6">
              <a:extLst>
                <a:ext uri="{FF2B5EF4-FFF2-40B4-BE49-F238E27FC236}">
                  <a16:creationId xmlns:a16="http://schemas.microsoft.com/office/drawing/2014/main" id="{ABEDBA53-55BB-4B4F-A894-65BB66B31A1B}"/>
                </a:ext>
              </a:extLst>
            </p:cNvPr>
            <p:cNvSpPr>
              <a:spLocks noChangeArrowheads="1"/>
            </p:cNvSpPr>
            <p:nvPr/>
          </p:nvSpPr>
          <p:spPr bwMode="auto">
            <a:xfrm>
              <a:off x="2557" y="2673"/>
              <a:ext cx="448" cy="865"/>
            </a:xfrm>
            <a:prstGeom prst="rect">
              <a:avLst/>
            </a:prstGeom>
            <a:solidFill>
              <a:schemeClr val="accent1">
                <a:lumMod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Light"/>
                  <a:ea typeface="MS PGothic" panose="020B0600070205080204" pitchFamily="34" charset="-128"/>
                </a:defRPr>
              </a:lvl1pPr>
              <a:lvl2pPr marL="742950" indent="-285750">
                <a:defRPr>
                  <a:solidFill>
                    <a:schemeClr val="tx1"/>
                  </a:solidFill>
                  <a:latin typeface="Gill Sans Light"/>
                  <a:ea typeface="MS PGothic" panose="020B0600070205080204" pitchFamily="34" charset="-128"/>
                </a:defRPr>
              </a:lvl2pPr>
              <a:lvl3pPr marL="1143000" indent="-228600">
                <a:defRPr>
                  <a:solidFill>
                    <a:schemeClr val="tx1"/>
                  </a:solidFill>
                  <a:latin typeface="Gill Sans Light"/>
                  <a:ea typeface="MS PGothic" panose="020B0600070205080204" pitchFamily="34" charset="-128"/>
                </a:defRPr>
              </a:lvl3pPr>
              <a:lvl4pPr marL="1600200" indent="-228600">
                <a:defRPr>
                  <a:solidFill>
                    <a:schemeClr val="tx1"/>
                  </a:solidFill>
                  <a:latin typeface="Gill Sans Light"/>
                  <a:ea typeface="MS PGothic" panose="020B0600070205080204" pitchFamily="34" charset="-128"/>
                </a:defRPr>
              </a:lvl4pPr>
              <a:lvl5pPr marL="2057400" indent="-228600">
                <a:defRPr>
                  <a:solidFill>
                    <a:schemeClr val="tx1"/>
                  </a:solidFill>
                  <a:latin typeface="Gill Sans Light"/>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it-IT" sz="1800" b="0" i="0" u="none" strike="noStrike" kern="1200" cap="none" spc="0" normalizeH="0" baseline="0" noProof="0" dirty="0">
                <a:ln>
                  <a:noFill/>
                </a:ln>
                <a:solidFill>
                  <a:srgbClr val="646469"/>
                </a:solidFill>
                <a:effectLst/>
                <a:uLnTx/>
                <a:uFillTx/>
                <a:latin typeface="+mn-lt"/>
                <a:ea typeface="MS PGothic" panose="020B0600070205080204" pitchFamily="34" charset="-128"/>
                <a:cs typeface="+mn-cs"/>
              </a:endParaRPr>
            </a:p>
          </p:txBody>
        </p:sp>
        <p:sp>
          <p:nvSpPr>
            <p:cNvPr id="10" name="Rectangle 7">
              <a:extLst>
                <a:ext uri="{FF2B5EF4-FFF2-40B4-BE49-F238E27FC236}">
                  <a16:creationId xmlns:a16="http://schemas.microsoft.com/office/drawing/2014/main" id="{C075DAE6-38B2-403C-B389-3642C21B08F1}"/>
                </a:ext>
              </a:extLst>
            </p:cNvPr>
            <p:cNvSpPr>
              <a:spLocks noChangeArrowheads="1"/>
            </p:cNvSpPr>
            <p:nvPr/>
          </p:nvSpPr>
          <p:spPr bwMode="auto">
            <a:xfrm>
              <a:off x="3363" y="3194"/>
              <a:ext cx="449" cy="338"/>
            </a:xfrm>
            <a:prstGeom prst="rect">
              <a:avLst/>
            </a:prstGeom>
            <a:solidFill>
              <a:srgbClr val="5F5F5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Light"/>
                  <a:ea typeface="MS PGothic" panose="020B0600070205080204" pitchFamily="34" charset="-128"/>
                </a:defRPr>
              </a:lvl1pPr>
              <a:lvl2pPr marL="742950" indent="-285750">
                <a:defRPr>
                  <a:solidFill>
                    <a:schemeClr val="tx1"/>
                  </a:solidFill>
                  <a:latin typeface="Gill Sans Light"/>
                  <a:ea typeface="MS PGothic" panose="020B0600070205080204" pitchFamily="34" charset="-128"/>
                </a:defRPr>
              </a:lvl2pPr>
              <a:lvl3pPr marL="1143000" indent="-228600">
                <a:defRPr>
                  <a:solidFill>
                    <a:schemeClr val="tx1"/>
                  </a:solidFill>
                  <a:latin typeface="Gill Sans Light"/>
                  <a:ea typeface="MS PGothic" panose="020B0600070205080204" pitchFamily="34" charset="-128"/>
                </a:defRPr>
              </a:lvl3pPr>
              <a:lvl4pPr marL="1600200" indent="-228600">
                <a:defRPr>
                  <a:solidFill>
                    <a:schemeClr val="tx1"/>
                  </a:solidFill>
                  <a:latin typeface="Gill Sans Light"/>
                  <a:ea typeface="MS PGothic" panose="020B0600070205080204" pitchFamily="34" charset="-128"/>
                </a:defRPr>
              </a:lvl4pPr>
              <a:lvl5pPr marL="2057400" indent="-228600">
                <a:defRPr>
                  <a:solidFill>
                    <a:schemeClr val="tx1"/>
                  </a:solidFill>
                  <a:latin typeface="Gill Sans Light"/>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it-IT" sz="18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endParaRPr>
            </a:p>
          </p:txBody>
        </p:sp>
        <p:sp>
          <p:nvSpPr>
            <p:cNvPr id="11" name="Rectangle 8">
              <a:extLst>
                <a:ext uri="{FF2B5EF4-FFF2-40B4-BE49-F238E27FC236}">
                  <a16:creationId xmlns:a16="http://schemas.microsoft.com/office/drawing/2014/main" id="{93D482D4-6E87-4594-B686-9F647244A311}"/>
                </a:ext>
              </a:extLst>
            </p:cNvPr>
            <p:cNvSpPr>
              <a:spLocks noChangeArrowheads="1"/>
            </p:cNvSpPr>
            <p:nvPr/>
          </p:nvSpPr>
          <p:spPr bwMode="auto">
            <a:xfrm rot="-5400000">
              <a:off x="467" y="2484"/>
              <a:ext cx="1344"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642938" rtl="0" eaLnBrk="1" fontAlgn="auto" latinLnBrk="0" hangingPunct="1">
                <a:lnSpc>
                  <a:spcPct val="100000"/>
                </a:lnSpc>
                <a:spcBef>
                  <a:spcPct val="0"/>
                </a:spcBef>
                <a:spcAft>
                  <a:spcPts val="0"/>
                </a:spcAft>
                <a:buClrTx/>
                <a:buSzTx/>
                <a:buFontTx/>
                <a:buNone/>
                <a:tabLst/>
                <a:defRPr/>
              </a:pPr>
              <a:r>
                <a:rPr kumimoji="0" lang="it-IT" altLang="it-IT" sz="1400" b="1" i="0" u="none" strike="noStrike" kern="1200" cap="none" spc="0" normalizeH="0" baseline="0" noProof="0" dirty="0">
                  <a:ln>
                    <a:noFill/>
                  </a:ln>
                  <a:solidFill>
                    <a:srgbClr val="646469"/>
                  </a:solidFill>
                  <a:effectLst/>
                  <a:uLnTx/>
                  <a:uFillTx/>
                  <a:latin typeface="+mn-lt"/>
                  <a:ea typeface="ヒラギノ角ゴ ProN W3" charset="-128"/>
                  <a:cs typeface="+mn-cs"/>
                  <a:sym typeface="Gill Sans" charset="0"/>
                </a:rPr>
                <a:t>FVC</a:t>
              </a:r>
            </a:p>
            <a:p>
              <a:pPr marL="0" marR="0" lvl="0" indent="0" algn="ctr" defTabSz="642938" rtl="0" eaLnBrk="1" fontAlgn="auto" latinLnBrk="0" hangingPunct="1">
                <a:lnSpc>
                  <a:spcPct val="100000"/>
                </a:lnSpc>
                <a:spcBef>
                  <a:spcPct val="0"/>
                </a:spcBef>
                <a:spcAft>
                  <a:spcPts val="0"/>
                </a:spcAft>
                <a:buClrTx/>
                <a:buSzTx/>
                <a:buFontTx/>
                <a:buNone/>
                <a:tabLst/>
                <a:defRPr/>
              </a:pPr>
              <a:r>
                <a:rPr kumimoji="0" lang="it-IT" altLang="it-IT" sz="1400" b="0" i="0" u="none" strike="noStrike" kern="1200" cap="none" spc="0" normalizeH="0" baseline="0" noProof="0" dirty="0">
                  <a:ln>
                    <a:noFill/>
                  </a:ln>
                  <a:solidFill>
                    <a:srgbClr val="646469"/>
                  </a:solidFill>
                  <a:effectLst/>
                  <a:uLnTx/>
                  <a:uFillTx/>
                  <a:latin typeface="+mn-lt"/>
                  <a:ea typeface="ヒラギノ角ゴ ProN W3" charset="-128"/>
                  <a:cs typeface="+mn-cs"/>
                  <a:sym typeface="Gill Sans" charset="0"/>
                </a:rPr>
                <a:t>Change from baseline (ml)</a:t>
              </a:r>
            </a:p>
          </p:txBody>
        </p:sp>
        <p:sp>
          <p:nvSpPr>
            <p:cNvPr id="12" name="Text Box 9">
              <a:extLst>
                <a:ext uri="{FF2B5EF4-FFF2-40B4-BE49-F238E27FC236}">
                  <a16:creationId xmlns:a16="http://schemas.microsoft.com/office/drawing/2014/main" id="{A31B6AC7-0245-45B5-8C0F-5423E65C91E8}"/>
                </a:ext>
              </a:extLst>
            </p:cNvPr>
            <p:cNvSpPr txBox="1">
              <a:spLocks noChangeArrowheads="1"/>
            </p:cNvSpPr>
            <p:nvPr/>
          </p:nvSpPr>
          <p:spPr bwMode="auto">
            <a:xfrm>
              <a:off x="1906" y="1803"/>
              <a:ext cx="198" cy="14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4291" tIns="32146" rIns="64291" bIns="32146"/>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it-IT" altLang="it-IT" sz="22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a:t>
              </a:r>
              <a:endParaRPr kumimoji="0" lang="it-IT" altLang="it-IT" sz="58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grpSp>
          <p:nvGrpSpPr>
            <p:cNvPr id="13" name="Group 10">
              <a:extLst>
                <a:ext uri="{FF2B5EF4-FFF2-40B4-BE49-F238E27FC236}">
                  <a16:creationId xmlns:a16="http://schemas.microsoft.com/office/drawing/2014/main" id="{DE038811-D990-4EF3-A6AA-23F0E64EDBC1}"/>
                </a:ext>
              </a:extLst>
            </p:cNvPr>
            <p:cNvGrpSpPr>
              <a:grpSpLocks/>
            </p:cNvGrpSpPr>
            <p:nvPr/>
          </p:nvGrpSpPr>
          <p:grpSpPr bwMode="auto">
            <a:xfrm>
              <a:off x="1290" y="1752"/>
              <a:ext cx="162" cy="1853"/>
              <a:chOff x="2599" y="3046"/>
              <a:chExt cx="492" cy="4197"/>
            </a:xfrm>
          </p:grpSpPr>
          <p:sp>
            <p:nvSpPr>
              <p:cNvPr id="18" name="Line 11">
                <a:extLst>
                  <a:ext uri="{FF2B5EF4-FFF2-40B4-BE49-F238E27FC236}">
                    <a16:creationId xmlns:a16="http://schemas.microsoft.com/office/drawing/2014/main" id="{0F560B7B-F805-4BCA-B40E-E65CBAF39067}"/>
                  </a:ext>
                </a:extLst>
              </p:cNvPr>
              <p:cNvSpPr>
                <a:spLocks noChangeShapeType="1"/>
              </p:cNvSpPr>
              <p:nvPr/>
            </p:nvSpPr>
            <p:spPr bwMode="auto">
              <a:xfrm>
                <a:off x="3036" y="6688"/>
                <a:ext cx="55" cy="1"/>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19" name="Line 12">
                <a:extLst>
                  <a:ext uri="{FF2B5EF4-FFF2-40B4-BE49-F238E27FC236}">
                    <a16:creationId xmlns:a16="http://schemas.microsoft.com/office/drawing/2014/main" id="{FFE02A71-EDF3-4C22-BCF6-D4C4B9C67459}"/>
                  </a:ext>
                </a:extLst>
              </p:cNvPr>
              <p:cNvSpPr>
                <a:spLocks noChangeShapeType="1"/>
              </p:cNvSpPr>
              <p:nvPr/>
            </p:nvSpPr>
            <p:spPr bwMode="auto">
              <a:xfrm>
                <a:off x="3036" y="6294"/>
                <a:ext cx="55" cy="2"/>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0" name="Line 13">
                <a:extLst>
                  <a:ext uri="{FF2B5EF4-FFF2-40B4-BE49-F238E27FC236}">
                    <a16:creationId xmlns:a16="http://schemas.microsoft.com/office/drawing/2014/main" id="{7F51726C-553E-43B0-A8A5-DFF576047952}"/>
                  </a:ext>
                </a:extLst>
              </p:cNvPr>
              <p:cNvSpPr>
                <a:spLocks noChangeShapeType="1"/>
              </p:cNvSpPr>
              <p:nvPr/>
            </p:nvSpPr>
            <p:spPr bwMode="auto">
              <a:xfrm>
                <a:off x="3036" y="5903"/>
                <a:ext cx="55" cy="2"/>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1" name="Line 14">
                <a:extLst>
                  <a:ext uri="{FF2B5EF4-FFF2-40B4-BE49-F238E27FC236}">
                    <a16:creationId xmlns:a16="http://schemas.microsoft.com/office/drawing/2014/main" id="{4D2824DF-442D-4FF5-B341-62561002878E}"/>
                  </a:ext>
                </a:extLst>
              </p:cNvPr>
              <p:cNvSpPr>
                <a:spLocks noChangeShapeType="1"/>
              </p:cNvSpPr>
              <p:nvPr/>
            </p:nvSpPr>
            <p:spPr bwMode="auto">
              <a:xfrm>
                <a:off x="3036" y="5510"/>
                <a:ext cx="55" cy="3"/>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2" name="Line 15">
                <a:extLst>
                  <a:ext uri="{FF2B5EF4-FFF2-40B4-BE49-F238E27FC236}">
                    <a16:creationId xmlns:a16="http://schemas.microsoft.com/office/drawing/2014/main" id="{6841475A-D6FE-4E09-A5B2-EAB93606A3A3}"/>
                  </a:ext>
                </a:extLst>
              </p:cNvPr>
              <p:cNvSpPr>
                <a:spLocks noChangeShapeType="1"/>
              </p:cNvSpPr>
              <p:nvPr/>
            </p:nvSpPr>
            <p:spPr bwMode="auto">
              <a:xfrm>
                <a:off x="3036" y="5118"/>
                <a:ext cx="55" cy="2"/>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3" name="Line 16">
                <a:extLst>
                  <a:ext uri="{FF2B5EF4-FFF2-40B4-BE49-F238E27FC236}">
                    <a16:creationId xmlns:a16="http://schemas.microsoft.com/office/drawing/2014/main" id="{430B47D3-F877-4D31-8FC4-7B1497C82DEC}"/>
                  </a:ext>
                </a:extLst>
              </p:cNvPr>
              <p:cNvSpPr>
                <a:spLocks noChangeShapeType="1"/>
              </p:cNvSpPr>
              <p:nvPr/>
            </p:nvSpPr>
            <p:spPr bwMode="auto">
              <a:xfrm>
                <a:off x="3036" y="4725"/>
                <a:ext cx="55" cy="2"/>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4" name="Line 17">
                <a:extLst>
                  <a:ext uri="{FF2B5EF4-FFF2-40B4-BE49-F238E27FC236}">
                    <a16:creationId xmlns:a16="http://schemas.microsoft.com/office/drawing/2014/main" id="{92C9F065-334F-4B51-A1FA-A3FC0D24DECE}"/>
                  </a:ext>
                </a:extLst>
              </p:cNvPr>
              <p:cNvSpPr>
                <a:spLocks noChangeShapeType="1"/>
              </p:cNvSpPr>
              <p:nvPr/>
            </p:nvSpPr>
            <p:spPr bwMode="auto">
              <a:xfrm>
                <a:off x="3036" y="4332"/>
                <a:ext cx="55" cy="1"/>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5" name="Line 18">
                <a:extLst>
                  <a:ext uri="{FF2B5EF4-FFF2-40B4-BE49-F238E27FC236}">
                    <a16:creationId xmlns:a16="http://schemas.microsoft.com/office/drawing/2014/main" id="{218FBF05-E8FD-45F7-B5A1-685B37AD2E20}"/>
                  </a:ext>
                </a:extLst>
              </p:cNvPr>
              <p:cNvSpPr>
                <a:spLocks noChangeShapeType="1"/>
              </p:cNvSpPr>
              <p:nvPr/>
            </p:nvSpPr>
            <p:spPr bwMode="auto">
              <a:xfrm>
                <a:off x="3036" y="3938"/>
                <a:ext cx="55" cy="2"/>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6" name="Line 19">
                <a:extLst>
                  <a:ext uri="{FF2B5EF4-FFF2-40B4-BE49-F238E27FC236}">
                    <a16:creationId xmlns:a16="http://schemas.microsoft.com/office/drawing/2014/main" id="{56C54EA7-7C9E-4368-9E24-1A578CBBA6E8}"/>
                  </a:ext>
                </a:extLst>
              </p:cNvPr>
              <p:cNvSpPr>
                <a:spLocks noChangeShapeType="1"/>
              </p:cNvSpPr>
              <p:nvPr/>
            </p:nvSpPr>
            <p:spPr bwMode="auto">
              <a:xfrm>
                <a:off x="3036" y="3547"/>
                <a:ext cx="55" cy="2"/>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7" name="Line 20">
                <a:extLst>
                  <a:ext uri="{FF2B5EF4-FFF2-40B4-BE49-F238E27FC236}">
                    <a16:creationId xmlns:a16="http://schemas.microsoft.com/office/drawing/2014/main" id="{A191C58D-9482-4F75-8381-20A5E357687B}"/>
                  </a:ext>
                </a:extLst>
              </p:cNvPr>
              <p:cNvSpPr>
                <a:spLocks noChangeShapeType="1"/>
              </p:cNvSpPr>
              <p:nvPr/>
            </p:nvSpPr>
            <p:spPr bwMode="auto">
              <a:xfrm>
                <a:off x="3036" y="3154"/>
                <a:ext cx="55" cy="1"/>
              </a:xfrm>
              <a:prstGeom prst="line">
                <a:avLst/>
              </a:prstGeom>
              <a:noFill/>
              <a:ln w="2095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646469"/>
                  </a:solidFill>
                  <a:effectLst/>
                  <a:uLnTx/>
                  <a:uFillTx/>
                  <a:ea typeface="+mn-ea"/>
                  <a:cs typeface="+mn-cs"/>
                </a:endParaRPr>
              </a:p>
            </p:txBody>
          </p:sp>
          <p:sp>
            <p:nvSpPr>
              <p:cNvPr id="28" name="Rectangle 21">
                <a:extLst>
                  <a:ext uri="{FF2B5EF4-FFF2-40B4-BE49-F238E27FC236}">
                    <a16:creationId xmlns:a16="http://schemas.microsoft.com/office/drawing/2014/main" id="{1C9927C6-0DAC-484C-A65C-8DA5A1EA352D}"/>
                  </a:ext>
                </a:extLst>
              </p:cNvPr>
              <p:cNvSpPr>
                <a:spLocks noChangeArrowheads="1"/>
              </p:cNvSpPr>
              <p:nvPr/>
            </p:nvSpPr>
            <p:spPr bwMode="auto">
              <a:xfrm>
                <a:off x="2790" y="6973"/>
                <a:ext cx="138"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0</a:t>
                </a:r>
                <a:endParaRPr kumimoji="0" lang="it-IT" altLang="it-IT" sz="11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29" name="Rectangle 22">
                <a:extLst>
                  <a:ext uri="{FF2B5EF4-FFF2-40B4-BE49-F238E27FC236}">
                    <a16:creationId xmlns:a16="http://schemas.microsoft.com/office/drawing/2014/main" id="{06795EFD-607C-4ACC-99C9-72D7C0A084AD}"/>
                  </a:ext>
                </a:extLst>
              </p:cNvPr>
              <p:cNvSpPr>
                <a:spLocks noChangeArrowheads="1"/>
              </p:cNvSpPr>
              <p:nvPr/>
            </p:nvSpPr>
            <p:spPr bwMode="auto">
              <a:xfrm>
                <a:off x="2696" y="6584"/>
                <a:ext cx="0"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endParaRPr kumimoji="0" lang="en-US" altLang="it-IT" sz="30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0" name="Rectangle 23">
                <a:extLst>
                  <a:ext uri="{FF2B5EF4-FFF2-40B4-BE49-F238E27FC236}">
                    <a16:creationId xmlns:a16="http://schemas.microsoft.com/office/drawing/2014/main" id="{FFDCB00E-E109-4E99-AF13-B34D67738274}"/>
                  </a:ext>
                </a:extLst>
              </p:cNvPr>
              <p:cNvSpPr>
                <a:spLocks noChangeArrowheads="1"/>
              </p:cNvSpPr>
              <p:nvPr/>
            </p:nvSpPr>
            <p:spPr bwMode="auto">
              <a:xfrm>
                <a:off x="2696" y="6192"/>
                <a:ext cx="276"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20</a:t>
                </a:r>
                <a:endParaRPr kumimoji="0" lang="it-IT" altLang="it-IT" sz="11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1" name="Rectangle 24">
                <a:extLst>
                  <a:ext uri="{FF2B5EF4-FFF2-40B4-BE49-F238E27FC236}">
                    <a16:creationId xmlns:a16="http://schemas.microsoft.com/office/drawing/2014/main" id="{6465CB2F-545B-4C0D-8D7F-01C99B30B3D3}"/>
                  </a:ext>
                </a:extLst>
              </p:cNvPr>
              <p:cNvSpPr>
                <a:spLocks noChangeArrowheads="1"/>
              </p:cNvSpPr>
              <p:nvPr/>
            </p:nvSpPr>
            <p:spPr bwMode="auto">
              <a:xfrm>
                <a:off x="2696" y="5793"/>
                <a:ext cx="0"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endParaRPr kumimoji="0" lang="en-US" altLang="it-IT" sz="30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2" name="Rectangle 25">
                <a:extLst>
                  <a:ext uri="{FF2B5EF4-FFF2-40B4-BE49-F238E27FC236}">
                    <a16:creationId xmlns:a16="http://schemas.microsoft.com/office/drawing/2014/main" id="{D17776E9-6378-49BA-867B-27D79FCD181E}"/>
                  </a:ext>
                </a:extLst>
              </p:cNvPr>
              <p:cNvSpPr>
                <a:spLocks noChangeArrowheads="1"/>
              </p:cNvSpPr>
              <p:nvPr/>
            </p:nvSpPr>
            <p:spPr bwMode="auto">
              <a:xfrm>
                <a:off x="2696" y="5401"/>
                <a:ext cx="276"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40</a:t>
                </a:r>
                <a:endParaRPr kumimoji="0" lang="it-IT" altLang="it-IT" sz="11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3" name="Rectangle 26">
                <a:extLst>
                  <a:ext uri="{FF2B5EF4-FFF2-40B4-BE49-F238E27FC236}">
                    <a16:creationId xmlns:a16="http://schemas.microsoft.com/office/drawing/2014/main" id="{AFEFD0D4-769F-4E69-A594-3B73FE8B4752}"/>
                  </a:ext>
                </a:extLst>
              </p:cNvPr>
              <p:cNvSpPr>
                <a:spLocks noChangeArrowheads="1"/>
              </p:cNvSpPr>
              <p:nvPr/>
            </p:nvSpPr>
            <p:spPr bwMode="auto">
              <a:xfrm>
                <a:off x="2696" y="5010"/>
                <a:ext cx="0"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endParaRPr kumimoji="0" lang="en-US" altLang="it-IT" sz="30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4" name="Rectangle 27">
                <a:extLst>
                  <a:ext uri="{FF2B5EF4-FFF2-40B4-BE49-F238E27FC236}">
                    <a16:creationId xmlns:a16="http://schemas.microsoft.com/office/drawing/2014/main" id="{81469884-8319-438E-B27C-1D831859099B}"/>
                  </a:ext>
                </a:extLst>
              </p:cNvPr>
              <p:cNvSpPr>
                <a:spLocks noChangeArrowheads="1"/>
              </p:cNvSpPr>
              <p:nvPr/>
            </p:nvSpPr>
            <p:spPr bwMode="auto">
              <a:xfrm>
                <a:off x="2696" y="4618"/>
                <a:ext cx="276"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60</a:t>
                </a:r>
                <a:endParaRPr kumimoji="0" lang="it-IT" altLang="it-IT" sz="11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5" name="Rectangle 28">
                <a:extLst>
                  <a:ext uri="{FF2B5EF4-FFF2-40B4-BE49-F238E27FC236}">
                    <a16:creationId xmlns:a16="http://schemas.microsoft.com/office/drawing/2014/main" id="{9AA2AA52-08BC-4AA3-8458-F54D1149017A}"/>
                  </a:ext>
                </a:extLst>
              </p:cNvPr>
              <p:cNvSpPr>
                <a:spLocks noChangeArrowheads="1"/>
              </p:cNvSpPr>
              <p:nvPr/>
            </p:nvSpPr>
            <p:spPr bwMode="auto">
              <a:xfrm>
                <a:off x="2696" y="4228"/>
                <a:ext cx="0" cy="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endParaRPr kumimoji="0" lang="en-US" altLang="it-IT" sz="30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6" name="Rectangle 29">
                <a:extLst>
                  <a:ext uri="{FF2B5EF4-FFF2-40B4-BE49-F238E27FC236}">
                    <a16:creationId xmlns:a16="http://schemas.microsoft.com/office/drawing/2014/main" id="{E75E9D7F-C7D8-4479-8EEE-9D535C203FBA}"/>
                  </a:ext>
                </a:extLst>
              </p:cNvPr>
              <p:cNvSpPr>
                <a:spLocks noChangeArrowheads="1"/>
              </p:cNvSpPr>
              <p:nvPr/>
            </p:nvSpPr>
            <p:spPr bwMode="auto">
              <a:xfrm>
                <a:off x="2696" y="3832"/>
                <a:ext cx="276" cy="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defRPr>
                    <a:solidFill>
                      <a:schemeClr val="tx1"/>
                    </a:solidFill>
                    <a:latin typeface="Gill Sans Light"/>
                    <a:ea typeface="MS PGothic" panose="020B0600070205080204" pitchFamily="34" charset="-128"/>
                  </a:defRPr>
                </a:lvl1pPr>
                <a:lvl2pPr marL="742950" indent="-285750" defTabSz="642938">
                  <a:defRPr>
                    <a:solidFill>
                      <a:schemeClr val="tx1"/>
                    </a:solidFill>
                    <a:latin typeface="Gill Sans Light"/>
                    <a:ea typeface="MS PGothic" panose="020B0600070205080204" pitchFamily="34" charset="-128"/>
                  </a:defRPr>
                </a:lvl2pPr>
                <a:lvl3pPr marL="1143000" indent="-228600" defTabSz="642938">
                  <a:defRPr>
                    <a:solidFill>
                      <a:schemeClr val="tx1"/>
                    </a:solidFill>
                    <a:latin typeface="Gill Sans Light"/>
                    <a:ea typeface="MS PGothic" panose="020B0600070205080204" pitchFamily="34" charset="-128"/>
                  </a:defRPr>
                </a:lvl3pPr>
                <a:lvl4pPr marL="1600200" indent="-228600" defTabSz="642938">
                  <a:defRPr>
                    <a:solidFill>
                      <a:schemeClr val="tx1"/>
                    </a:solidFill>
                    <a:latin typeface="Gill Sans Light"/>
                    <a:ea typeface="MS PGothic" panose="020B0600070205080204" pitchFamily="34" charset="-128"/>
                  </a:defRPr>
                </a:lvl4pPr>
                <a:lvl5pPr marL="2057400" indent="-228600" defTabSz="642938">
                  <a:defRPr>
                    <a:solidFill>
                      <a:schemeClr val="tx1"/>
                    </a:solidFill>
                    <a:latin typeface="Gill Sans Light"/>
                    <a:ea typeface="MS PGothic" panose="020B0600070205080204" pitchFamily="34" charset="-128"/>
                  </a:defRPr>
                </a:lvl5pPr>
                <a:lvl6pPr marL="25146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642938" rtl="0" eaLnBrk="1" fontAlgn="auto" latinLnBrk="0" hangingPunct="1">
                  <a:lnSpc>
                    <a:spcPct val="100000"/>
                  </a:lnSpc>
                  <a:spcBef>
                    <a:spcPts val="0"/>
                  </a:spcBef>
                  <a:spcAft>
                    <a:spcPts val="0"/>
                  </a:spcAft>
                  <a:buClrTx/>
                  <a:buSzTx/>
                  <a:buFontTx/>
                  <a:buNone/>
                  <a:tabLst/>
                  <a:defRPr/>
                </a:pPr>
                <a:r>
                  <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80</a:t>
                </a:r>
              </a:p>
              <a:p>
                <a:pPr marL="0" marR="0" lvl="0" indent="0" algn="l" defTabSz="642938" rtl="0" eaLnBrk="1" fontAlgn="auto" latinLnBrk="0" hangingPunct="1">
                  <a:lnSpc>
                    <a:spcPct val="100000"/>
                  </a:lnSpc>
                  <a:spcBef>
                    <a:spcPts val="0"/>
                  </a:spcBef>
                  <a:spcAft>
                    <a:spcPts val="0"/>
                  </a:spcAft>
                  <a:buClrTx/>
                  <a:buSzTx/>
                  <a:buFontTx/>
                  <a:buNone/>
                  <a:tabLst/>
                  <a:defRPr/>
                </a:pPr>
                <a:endParaRPr kumimoji="0" lang="it-IT"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7" name="Rectangle 30">
                <a:extLst>
                  <a:ext uri="{FF2B5EF4-FFF2-40B4-BE49-F238E27FC236}">
                    <a16:creationId xmlns:a16="http://schemas.microsoft.com/office/drawing/2014/main" id="{C90C14FC-763B-4913-9952-5E98D9DFE2BC}"/>
                  </a:ext>
                </a:extLst>
              </p:cNvPr>
              <p:cNvSpPr>
                <a:spLocks noChangeArrowheads="1"/>
              </p:cNvSpPr>
              <p:nvPr/>
            </p:nvSpPr>
            <p:spPr bwMode="auto">
              <a:xfrm>
                <a:off x="2696" y="3440"/>
                <a:ext cx="0"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defRPr>
                    <a:solidFill>
                      <a:schemeClr val="tx1"/>
                    </a:solidFill>
                    <a:latin typeface="Gill Sans Light"/>
                    <a:ea typeface="MS PGothic" panose="020B0600070205080204" pitchFamily="34" charset="-128"/>
                  </a:defRPr>
                </a:lvl1pPr>
                <a:lvl2pPr marL="742950" indent="-285750" defTabSz="642938">
                  <a:defRPr>
                    <a:solidFill>
                      <a:schemeClr val="tx1"/>
                    </a:solidFill>
                    <a:latin typeface="Gill Sans Light"/>
                    <a:ea typeface="MS PGothic" panose="020B0600070205080204" pitchFamily="34" charset="-128"/>
                  </a:defRPr>
                </a:lvl2pPr>
                <a:lvl3pPr marL="1143000" indent="-228600" defTabSz="642938">
                  <a:defRPr>
                    <a:solidFill>
                      <a:schemeClr val="tx1"/>
                    </a:solidFill>
                    <a:latin typeface="Gill Sans Light"/>
                    <a:ea typeface="MS PGothic" panose="020B0600070205080204" pitchFamily="34" charset="-128"/>
                  </a:defRPr>
                </a:lvl3pPr>
                <a:lvl4pPr marL="1600200" indent="-228600" defTabSz="642938">
                  <a:defRPr>
                    <a:solidFill>
                      <a:schemeClr val="tx1"/>
                    </a:solidFill>
                    <a:latin typeface="Gill Sans Light"/>
                    <a:ea typeface="MS PGothic" panose="020B0600070205080204" pitchFamily="34" charset="-128"/>
                  </a:defRPr>
                </a:lvl4pPr>
                <a:lvl5pPr marL="2057400" indent="-228600" defTabSz="642938">
                  <a:defRPr>
                    <a:solidFill>
                      <a:schemeClr val="tx1"/>
                    </a:solidFill>
                    <a:latin typeface="Gill Sans Light"/>
                    <a:ea typeface="MS PGothic" panose="020B0600070205080204" pitchFamily="34" charset="-128"/>
                  </a:defRPr>
                </a:lvl5pPr>
                <a:lvl6pPr marL="25146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defTabSz="642938"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642938" rtl="0" eaLnBrk="1" fontAlgn="auto" latinLnBrk="0" hangingPunct="1">
                  <a:lnSpc>
                    <a:spcPct val="100000"/>
                  </a:lnSpc>
                  <a:spcBef>
                    <a:spcPts val="0"/>
                  </a:spcBef>
                  <a:spcAft>
                    <a:spcPts val="0"/>
                  </a:spcAft>
                  <a:buClrTx/>
                  <a:buSzTx/>
                  <a:buFontTx/>
                  <a:buNone/>
                  <a:tabLst/>
                  <a:defRPr/>
                </a:pPr>
                <a:endPar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38" name="Rectangle 31">
                <a:extLst>
                  <a:ext uri="{FF2B5EF4-FFF2-40B4-BE49-F238E27FC236}">
                    <a16:creationId xmlns:a16="http://schemas.microsoft.com/office/drawing/2014/main" id="{C7AB6173-9710-4739-A362-157EA30DC13F}"/>
                  </a:ext>
                </a:extLst>
              </p:cNvPr>
              <p:cNvSpPr>
                <a:spLocks noChangeArrowheads="1"/>
              </p:cNvSpPr>
              <p:nvPr/>
            </p:nvSpPr>
            <p:spPr bwMode="auto">
              <a:xfrm>
                <a:off x="2599" y="3046"/>
                <a:ext cx="414"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1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100</a:t>
                </a:r>
                <a:endParaRPr kumimoji="0" lang="it-IT" altLang="it-IT" sz="11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grpSp>
        <p:sp>
          <p:nvSpPr>
            <p:cNvPr id="14" name="Text Box 32">
              <a:extLst>
                <a:ext uri="{FF2B5EF4-FFF2-40B4-BE49-F238E27FC236}">
                  <a16:creationId xmlns:a16="http://schemas.microsoft.com/office/drawing/2014/main" id="{3FC7F739-B763-46F8-AEC1-2FD781FBC431}"/>
                </a:ext>
              </a:extLst>
            </p:cNvPr>
            <p:cNvSpPr txBox="1">
              <a:spLocks noChangeArrowheads="1"/>
            </p:cNvSpPr>
            <p:nvPr/>
          </p:nvSpPr>
          <p:spPr bwMode="auto">
            <a:xfrm>
              <a:off x="3061" y="2115"/>
              <a:ext cx="1377" cy="165"/>
            </a:xfrm>
            <a:prstGeom prst="rect">
              <a:avLst/>
            </a:prstGeom>
            <a:noFill/>
            <a:ln>
              <a:noFill/>
            </a:ln>
            <a:extLst>
              <a:ext uri="{909E8E84-426E-40DD-AFC4-6F175D3DCCD1}">
                <a14:hiddenFill xmlns:a14="http://schemas.microsoft.com/office/drawing/2010/main">
                  <a:solidFill>
                    <a:srgbClr val="DDDDDD"/>
                  </a:solidFill>
                </a14:hiddenFill>
              </a:ext>
              <a:ext uri="{91240B29-F687-4F45-9708-019B960494DF}">
                <a14:hiddenLine xmlns:a14="http://schemas.microsoft.com/office/drawing/2010/main" w="19050">
                  <a:solidFill>
                    <a:srgbClr val="2E5ADC"/>
                  </a:solidFill>
                  <a:miter lim="800000"/>
                  <a:headEnd/>
                  <a:tailEnd/>
                </a14:hiddenLine>
              </a:ext>
            </a:extLst>
          </p:spPr>
          <p:txBody>
            <a:bodyPr lIns="64291" tIns="32146" rIns="64291" bIns="32146"/>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642938" rtl="0" eaLnBrk="1" fontAlgn="auto" latinLnBrk="0" hangingPunct="1">
                <a:lnSpc>
                  <a:spcPct val="100000"/>
                </a:lnSpc>
                <a:spcBef>
                  <a:spcPct val="0"/>
                </a:spcBef>
                <a:spcAft>
                  <a:spcPts val="0"/>
                </a:spcAft>
                <a:buClrTx/>
                <a:buSzTx/>
                <a:buFontTx/>
                <a:buNone/>
                <a:tabLst/>
                <a:defRPr/>
              </a:pPr>
              <a:r>
                <a:rPr kumimoji="0" lang="it-IT" altLang="it-IT" sz="1200" b="1"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 p&lt;0.005 vs baseline</a:t>
              </a:r>
            </a:p>
          </p:txBody>
        </p:sp>
        <p:sp>
          <p:nvSpPr>
            <p:cNvPr id="15" name="Rectangle 33">
              <a:extLst>
                <a:ext uri="{FF2B5EF4-FFF2-40B4-BE49-F238E27FC236}">
                  <a16:creationId xmlns:a16="http://schemas.microsoft.com/office/drawing/2014/main" id="{B146F141-4D27-4B57-A29F-E7B3A76FB8C5}"/>
                </a:ext>
              </a:extLst>
            </p:cNvPr>
            <p:cNvSpPr>
              <a:spLocks noChangeArrowheads="1"/>
            </p:cNvSpPr>
            <p:nvPr/>
          </p:nvSpPr>
          <p:spPr bwMode="auto">
            <a:xfrm>
              <a:off x="3238" y="3587"/>
              <a:ext cx="68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642938" rtl="0" eaLnBrk="1" fontAlgn="auto" latinLnBrk="0" hangingPunct="1">
                <a:lnSpc>
                  <a:spcPct val="100000"/>
                </a:lnSpc>
                <a:spcBef>
                  <a:spcPct val="0"/>
                </a:spcBef>
                <a:spcAft>
                  <a:spcPts val="0"/>
                </a:spcAft>
                <a:buClrTx/>
                <a:buSzTx/>
                <a:buFontTx/>
                <a:buNone/>
                <a:tabLst/>
                <a:defRPr/>
              </a:pPr>
              <a:r>
                <a:rPr kumimoji="0" lang="en-US" altLang="it-IT" sz="14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Formoterol</a:t>
              </a:r>
            </a:p>
            <a:p>
              <a:pPr marL="0" marR="0" lvl="0" indent="0" algn="ctr" defTabSz="642938" rtl="0" eaLnBrk="1" fontAlgn="auto" latinLnBrk="0" hangingPunct="1">
                <a:lnSpc>
                  <a:spcPct val="100000"/>
                </a:lnSpc>
                <a:spcBef>
                  <a:spcPct val="0"/>
                </a:spcBef>
                <a:spcAft>
                  <a:spcPts val="0"/>
                </a:spcAft>
                <a:buClrTx/>
                <a:buSzTx/>
                <a:buFontTx/>
                <a:buNone/>
                <a:tabLst/>
                <a:defRPr/>
              </a:pPr>
              <a:r>
                <a:rPr kumimoji="0" lang="en-US" altLang="it-IT" sz="14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24 m</a:t>
              </a:r>
              <a:r>
                <a:rPr kumimoji="0" lang="it-IT" altLang="it-IT" sz="14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g</a:t>
              </a:r>
            </a:p>
          </p:txBody>
        </p:sp>
        <p:sp>
          <p:nvSpPr>
            <p:cNvPr id="16" name="Rectangle 34">
              <a:extLst>
                <a:ext uri="{FF2B5EF4-FFF2-40B4-BE49-F238E27FC236}">
                  <a16:creationId xmlns:a16="http://schemas.microsoft.com/office/drawing/2014/main" id="{345A96AB-AF1B-4B2D-9C89-A48799215439}"/>
                </a:ext>
              </a:extLst>
            </p:cNvPr>
            <p:cNvSpPr>
              <a:spLocks noChangeArrowheads="1"/>
            </p:cNvSpPr>
            <p:nvPr/>
          </p:nvSpPr>
          <p:spPr bwMode="auto">
            <a:xfrm>
              <a:off x="2365" y="3587"/>
              <a:ext cx="821"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642938" rtl="0" eaLnBrk="1" fontAlgn="auto" latinLnBrk="0" hangingPunct="1">
                <a:lnSpc>
                  <a:spcPct val="100000"/>
                </a:lnSpc>
                <a:spcBef>
                  <a:spcPct val="0"/>
                </a:spcBef>
                <a:spcAft>
                  <a:spcPts val="0"/>
                </a:spcAft>
                <a:buClrTx/>
                <a:buSzTx/>
                <a:buFontTx/>
                <a:buNone/>
                <a:tabLst/>
                <a:defRPr/>
              </a:pPr>
              <a:r>
                <a:rPr lang="en-US" altLang="it-IT" sz="1400" dirty="0">
                  <a:solidFill>
                    <a:srgbClr val="000000"/>
                  </a:solidFill>
                  <a:latin typeface="+mn-lt"/>
                  <a:ea typeface="ヒラギノ角ゴ ProN W3" charset="-128"/>
                  <a:sym typeface="Gill Sans" charset="0"/>
                </a:rPr>
                <a:t>BUD/F</a:t>
              </a:r>
            </a:p>
            <a:p>
              <a:pPr marL="0" marR="0" lvl="0" indent="0" algn="ctr" defTabSz="642938" rtl="0" eaLnBrk="1" fontAlgn="auto" latinLnBrk="0" hangingPunct="1">
                <a:lnSpc>
                  <a:spcPct val="100000"/>
                </a:lnSpc>
                <a:spcBef>
                  <a:spcPct val="0"/>
                </a:spcBef>
                <a:spcAft>
                  <a:spcPts val="0"/>
                </a:spcAft>
                <a:buClrTx/>
                <a:buSzTx/>
                <a:buFontTx/>
                <a:buNone/>
                <a:tabLst/>
                <a:defRPr/>
              </a:pPr>
              <a:r>
                <a:rPr kumimoji="0" lang="en-US" altLang="it-IT" sz="1400" b="0" i="0" u="none" strike="noStrike" kern="1200" cap="none" spc="0" normalizeH="0" baseline="0" noProof="0" dirty="0">
                  <a:ln>
                    <a:noFill/>
                  </a:ln>
                  <a:solidFill>
                    <a:srgbClr val="000000"/>
                  </a:solidFill>
                  <a:effectLst/>
                  <a:uLnTx/>
                  <a:uFillTx/>
                  <a:latin typeface="+mn-lt"/>
                  <a:ea typeface="ヒラギノ角ゴ ProN W3" charset="-128"/>
                  <a:sym typeface="Gill Sans" charset="0"/>
                </a:rPr>
                <a:t>800/ 24 m</a:t>
              </a:r>
              <a:r>
                <a:rPr kumimoji="0" lang="it-IT" altLang="it-IT" sz="1400" b="0" i="0" u="none" strike="noStrike" kern="1200" cap="none" spc="0" normalizeH="0" baseline="0" noProof="0" dirty="0">
                  <a:ln>
                    <a:noFill/>
                  </a:ln>
                  <a:solidFill>
                    <a:srgbClr val="000000"/>
                  </a:solidFill>
                  <a:effectLst/>
                  <a:uLnTx/>
                  <a:uFillTx/>
                  <a:latin typeface="+mn-lt"/>
                  <a:ea typeface="ヒラギノ角ゴ ProN W3" charset="-128"/>
                  <a:sym typeface="Gill Sans" charset="0"/>
                </a:rPr>
                <a:t>g</a:t>
              </a:r>
            </a:p>
          </p:txBody>
        </p:sp>
        <p:sp>
          <p:nvSpPr>
            <p:cNvPr id="17" name="Rectangle 35">
              <a:extLst>
                <a:ext uri="{FF2B5EF4-FFF2-40B4-BE49-F238E27FC236}">
                  <a16:creationId xmlns:a16="http://schemas.microsoft.com/office/drawing/2014/main" id="{D4DEE140-3249-4ADE-964F-6325E5E1B591}"/>
                </a:ext>
              </a:extLst>
            </p:cNvPr>
            <p:cNvSpPr>
              <a:spLocks noChangeArrowheads="1"/>
            </p:cNvSpPr>
            <p:nvPr/>
          </p:nvSpPr>
          <p:spPr bwMode="auto">
            <a:xfrm>
              <a:off x="1624" y="3587"/>
              <a:ext cx="68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642938" rtl="0" eaLnBrk="1" fontAlgn="auto" latinLnBrk="0" hangingPunct="1">
                <a:lnSpc>
                  <a:spcPct val="100000"/>
                </a:lnSpc>
                <a:spcBef>
                  <a:spcPct val="0"/>
                </a:spcBef>
                <a:spcAft>
                  <a:spcPts val="0"/>
                </a:spcAft>
                <a:buClrTx/>
                <a:buSzTx/>
                <a:buFontTx/>
                <a:buNone/>
                <a:tabLst/>
                <a:defRPr/>
              </a:pPr>
              <a:r>
                <a:rPr kumimoji="0" lang="en-US" altLang="it-IT" sz="1400" b="0" i="0" u="none" strike="noStrike" kern="1200" cap="none" spc="0" normalizeH="0" baseline="0" noProof="0" dirty="0" err="1">
                  <a:ln>
                    <a:noFill/>
                  </a:ln>
                  <a:solidFill>
                    <a:srgbClr val="000000"/>
                  </a:solidFill>
                  <a:effectLst/>
                  <a:uLnTx/>
                  <a:uFillTx/>
                  <a:latin typeface="+mn-lt"/>
                  <a:ea typeface="ヒラギノ角ゴ ProN W3" charset="-128"/>
                  <a:cs typeface="+mn-cs"/>
                  <a:sym typeface="Gill Sans" charset="0"/>
                </a:rPr>
                <a:t>Ef</a:t>
              </a:r>
              <a:r>
                <a:rPr kumimoji="0" lang="en-US" altLang="it-IT" sz="1400" b="0" i="0" u="none" strike="noStrike" kern="1200" cap="none" spc="0" normalizeH="0" baseline="0" noProof="0" dirty="0">
                  <a:ln>
                    <a:noFill/>
                  </a:ln>
                  <a:solidFill>
                    <a:srgbClr val="000000"/>
                  </a:solidFill>
                  <a:effectLst/>
                  <a:uLnTx/>
                  <a:uFillTx/>
                  <a:latin typeface="+mn-lt"/>
                  <a:ea typeface="ヒラギノ角ゴ ProN W3" charset="-128"/>
                  <a:cs typeface="+mn-cs"/>
                  <a:sym typeface="Gill Sans" charset="0"/>
                </a:rPr>
                <a:t> BDP/F</a:t>
              </a:r>
            </a:p>
            <a:p>
              <a:pPr marL="0" marR="0" lvl="0" indent="0" algn="ctr" defTabSz="642938" rtl="0" eaLnBrk="1" fontAlgn="auto" latinLnBrk="0" hangingPunct="1">
                <a:lnSpc>
                  <a:spcPct val="100000"/>
                </a:lnSpc>
                <a:spcBef>
                  <a:spcPct val="0"/>
                </a:spcBef>
                <a:spcAft>
                  <a:spcPts val="0"/>
                </a:spcAft>
                <a:buClrTx/>
                <a:buSzTx/>
                <a:buFontTx/>
                <a:buNone/>
                <a:tabLst/>
                <a:defRPr/>
              </a:pPr>
              <a:r>
                <a:rPr kumimoji="0" lang="en-US" altLang="it-IT" sz="1400" b="0" i="0" u="none" strike="noStrike" kern="1200" cap="none" spc="0" normalizeH="0" baseline="0" noProof="0" dirty="0">
                  <a:ln>
                    <a:noFill/>
                  </a:ln>
                  <a:solidFill>
                    <a:srgbClr val="000000"/>
                  </a:solidFill>
                  <a:effectLst/>
                  <a:uLnTx/>
                  <a:uFillTx/>
                  <a:latin typeface="+mn-lt"/>
                  <a:ea typeface="ヒラギノ角ゴ ProN W3" charset="-128"/>
                  <a:cs typeface="+mn-cs"/>
                  <a:sym typeface="Gill Sans" charset="0"/>
                </a:rPr>
                <a:t>400/24 m</a:t>
              </a:r>
              <a:r>
                <a:rPr kumimoji="0" lang="it-IT" altLang="it-IT" sz="1400" b="0" i="0" u="none" strike="noStrike" kern="1200" cap="none" spc="0" normalizeH="0" baseline="0" noProof="0" dirty="0">
                  <a:ln>
                    <a:noFill/>
                  </a:ln>
                  <a:solidFill>
                    <a:srgbClr val="000000"/>
                  </a:solidFill>
                  <a:effectLst/>
                  <a:uLnTx/>
                  <a:uFillTx/>
                  <a:latin typeface="+mn-lt"/>
                  <a:ea typeface="ヒラギノ角ゴ ProN W3" charset="-128"/>
                  <a:cs typeface="+mn-cs"/>
                  <a:sym typeface="Gill Sans" charset="0"/>
                </a:rPr>
                <a:t>g</a:t>
              </a:r>
            </a:p>
          </p:txBody>
        </p:sp>
      </p:grpSp>
      <p:sp>
        <p:nvSpPr>
          <p:cNvPr id="39" name="Rectangle 43">
            <a:extLst>
              <a:ext uri="{FF2B5EF4-FFF2-40B4-BE49-F238E27FC236}">
                <a16:creationId xmlns:a16="http://schemas.microsoft.com/office/drawing/2014/main" id="{6CBD2C21-00D6-4F6A-A5B3-FC957F5A52F7}"/>
              </a:ext>
            </a:extLst>
          </p:cNvPr>
          <p:cNvSpPr>
            <a:spLocks noGrp="1"/>
          </p:cNvSpPr>
          <p:nvPr>
            <p:ph type="title"/>
          </p:nvPr>
        </p:nvSpPr>
        <p:spPr>
          <a:xfrm>
            <a:off x="141191" y="448902"/>
            <a:ext cx="10241266" cy="1325563"/>
          </a:xfrm>
        </p:spPr>
        <p:txBody>
          <a:bodyPr>
            <a:normAutofit/>
          </a:bodyPr>
          <a:lstStyle/>
          <a:p>
            <a:pPr algn="ctr"/>
            <a:r>
              <a:rPr lang="en-GB" sz="2400" b="1" noProof="0" dirty="0">
                <a:latin typeface="+mn-lt"/>
              </a:rPr>
              <a:t>Extra fine BDP/F provides significant improvement </a:t>
            </a:r>
            <a:r>
              <a:rPr lang="en-GB" sz="2400" b="1" dirty="0">
                <a:latin typeface="+mn-lt"/>
              </a:rPr>
              <a:t>in</a:t>
            </a:r>
            <a:r>
              <a:rPr lang="en-GB" sz="2400" b="1" noProof="0" dirty="0">
                <a:latin typeface="+mn-lt"/>
              </a:rPr>
              <a:t> FVC</a:t>
            </a:r>
            <a:r>
              <a:rPr lang="en-US" sz="2400" b="1" dirty="0">
                <a:latin typeface="+mn-lt"/>
              </a:rPr>
              <a:t> in </a:t>
            </a:r>
            <a:r>
              <a:rPr lang="en-US" sz="2400" b="1" i="0" dirty="0">
                <a:solidFill>
                  <a:srgbClr val="212121"/>
                </a:solidFill>
                <a:effectLst/>
                <a:latin typeface="+mn-lt"/>
              </a:rPr>
              <a:t>severe stable COPD</a:t>
            </a:r>
            <a:endParaRPr lang="en-GB" sz="2400" b="1" noProof="0" dirty="0">
              <a:latin typeface="+mn-lt"/>
            </a:endParaRPr>
          </a:p>
        </p:txBody>
      </p:sp>
      <p:sp>
        <p:nvSpPr>
          <p:cNvPr id="40" name="Text Box 36">
            <a:extLst>
              <a:ext uri="{FF2B5EF4-FFF2-40B4-BE49-F238E27FC236}">
                <a16:creationId xmlns:a16="http://schemas.microsoft.com/office/drawing/2014/main" id="{BA1FB6AB-DC05-40F7-AC47-F0BC5249D2D6}"/>
              </a:ext>
            </a:extLst>
          </p:cNvPr>
          <p:cNvSpPr txBox="1">
            <a:spLocks noGrp="1" noChangeArrowheads="1"/>
          </p:cNvSpPr>
          <p:nvPr>
            <p:ph idx="1"/>
          </p:nvPr>
        </p:nvSpPr>
        <p:spPr bwMode="auto">
          <a:xfrm>
            <a:off x="838200" y="1670642"/>
            <a:ext cx="10515600" cy="833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just" defTabSz="914400" rtl="0" eaLnBrk="1" fontAlgn="auto" latinLnBrk="0" hangingPunct="1">
              <a:lnSpc>
                <a:spcPct val="125000"/>
              </a:lnSpc>
              <a:spcBef>
                <a:spcPct val="0"/>
              </a:spcBef>
              <a:spcAft>
                <a:spcPts val="0"/>
              </a:spcAft>
              <a:buClrTx/>
              <a:buSzTx/>
              <a:buFontTx/>
              <a:buNone/>
              <a:tabLst/>
              <a:defRPr/>
            </a:pPr>
            <a:r>
              <a:rPr kumimoji="0" lang="it-IT" altLang="it-IT" sz="2000" i="0" u="none" strike="noStrike" kern="1200" cap="none" spc="0" normalizeH="0" baseline="0" noProof="0" dirty="0">
                <a:ln>
                  <a:noFill/>
                </a:ln>
                <a:solidFill>
                  <a:schemeClr val="tx1"/>
                </a:solidFill>
                <a:effectLst/>
                <a:uLnTx/>
                <a:uFillTx/>
                <a:latin typeface="+mn-lt"/>
                <a:cs typeface="Arial" panose="020B0604020202020204" pitchFamily="34" charset="0"/>
                <a:sym typeface="Gill Sans Light"/>
              </a:rPr>
              <a:t>The improvement in pre-dose FVC was statistically significant for Ef BDP/F but not for BUD/F or formoterol and it is </a:t>
            </a:r>
            <a:r>
              <a:rPr kumimoji="0" lang="it-IT" altLang="it-IT" sz="2000" i="0" u="none" strike="noStrike" kern="1200" cap="none" spc="0" normalizeH="0" baseline="0" noProof="0" dirty="0">
                <a:ln>
                  <a:noFill/>
                </a:ln>
                <a:solidFill>
                  <a:srgbClr val="003399"/>
                </a:solidFill>
                <a:effectLst/>
                <a:uLnTx/>
                <a:uFillTx/>
                <a:latin typeface="+mn-lt"/>
                <a:cs typeface="Arial" panose="020B0604020202020204" pitchFamily="34" charset="0"/>
                <a:sym typeface="Gill Sans Light"/>
              </a:rPr>
              <a:t>consistent with a more efficient peripheral deposition</a:t>
            </a:r>
          </a:p>
        </p:txBody>
      </p:sp>
      <p:grpSp>
        <p:nvGrpSpPr>
          <p:cNvPr id="41" name="Group 172">
            <a:extLst>
              <a:ext uri="{FF2B5EF4-FFF2-40B4-BE49-F238E27FC236}">
                <a16:creationId xmlns:a16="http://schemas.microsoft.com/office/drawing/2014/main" id="{15826795-50FC-4A23-BA60-FA9551EEB87B}"/>
              </a:ext>
            </a:extLst>
          </p:cNvPr>
          <p:cNvGrpSpPr>
            <a:grpSpLocks/>
          </p:cNvGrpSpPr>
          <p:nvPr/>
        </p:nvGrpSpPr>
        <p:grpSpPr bwMode="auto">
          <a:xfrm>
            <a:off x="8737837" y="2665708"/>
            <a:ext cx="3082204" cy="2336786"/>
            <a:chOff x="52" y="891"/>
            <a:chExt cx="2948" cy="2722"/>
          </a:xfrm>
        </p:grpSpPr>
        <p:sp>
          <p:nvSpPr>
            <p:cNvPr id="42" name="Rectangle 173">
              <a:extLst>
                <a:ext uri="{FF2B5EF4-FFF2-40B4-BE49-F238E27FC236}">
                  <a16:creationId xmlns:a16="http://schemas.microsoft.com/office/drawing/2014/main" id="{320F1DF4-C432-406A-8B39-BD3401AB5E76}"/>
                </a:ext>
              </a:extLst>
            </p:cNvPr>
            <p:cNvSpPr>
              <a:spLocks noChangeArrowheads="1"/>
            </p:cNvSpPr>
            <p:nvPr/>
          </p:nvSpPr>
          <p:spPr bwMode="auto">
            <a:xfrm>
              <a:off x="52" y="891"/>
              <a:ext cx="2948" cy="2722"/>
            </a:xfrm>
            <a:prstGeom prst="rect">
              <a:avLst/>
            </a:prstGeom>
            <a:solidFill>
              <a:schemeClr val="bg1"/>
            </a:solidFill>
            <a:ln w="50800">
              <a:no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457200" fontAlgn="base">
                <a:spcBef>
                  <a:spcPct val="0"/>
                </a:spcBef>
                <a:spcAft>
                  <a:spcPct val="0"/>
                </a:spcAft>
              </a:pPr>
              <a:endParaRPr lang="it-IT" altLang="it-IT" sz="1050">
                <a:solidFill>
                  <a:prstClr val="black"/>
                </a:solidFill>
                <a:latin typeface="Arial" charset="0"/>
                <a:ea typeface="ＭＳ Ｐゴシック" charset="0"/>
              </a:endParaRPr>
            </a:p>
          </p:txBody>
        </p:sp>
        <p:sp>
          <p:nvSpPr>
            <p:cNvPr id="43" name="AutoShape 174">
              <a:extLst>
                <a:ext uri="{FF2B5EF4-FFF2-40B4-BE49-F238E27FC236}">
                  <a16:creationId xmlns:a16="http://schemas.microsoft.com/office/drawing/2014/main" id="{1DD6F16B-3FE2-4782-AC48-6546F4BDD1C8}"/>
                </a:ext>
              </a:extLst>
            </p:cNvPr>
            <p:cNvSpPr>
              <a:spLocks noChangeArrowheads="1"/>
            </p:cNvSpPr>
            <p:nvPr/>
          </p:nvSpPr>
          <p:spPr bwMode="auto">
            <a:xfrm rot="5400000">
              <a:off x="-6" y="2180"/>
              <a:ext cx="1141" cy="344"/>
            </a:xfrm>
            <a:prstGeom prst="rightArrow">
              <a:avLst>
                <a:gd name="adj1" fmla="val 43056"/>
                <a:gd name="adj2" fmla="val 101296"/>
              </a:avLst>
            </a:prstGeom>
            <a:solidFill>
              <a:srgbClr val="66FFFF"/>
            </a:solidFill>
            <a:ln w="28575">
              <a:solidFill>
                <a:srgbClr val="66FF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457200" fontAlgn="base">
                <a:spcBef>
                  <a:spcPct val="0"/>
                </a:spcBef>
                <a:spcAft>
                  <a:spcPct val="0"/>
                </a:spcAft>
              </a:pPr>
              <a:endParaRPr lang="it-IT" altLang="it-IT" sz="1050">
                <a:solidFill>
                  <a:prstClr val="black"/>
                </a:solidFill>
                <a:latin typeface="Arial" charset="0"/>
                <a:ea typeface="ＭＳ Ｐゴシック" charset="0"/>
              </a:endParaRPr>
            </a:p>
          </p:txBody>
        </p:sp>
        <p:sp>
          <p:nvSpPr>
            <p:cNvPr id="44" name="AutoShape 175">
              <a:extLst>
                <a:ext uri="{FF2B5EF4-FFF2-40B4-BE49-F238E27FC236}">
                  <a16:creationId xmlns:a16="http://schemas.microsoft.com/office/drawing/2014/main" id="{5532FA9B-2298-470A-A90A-39E1B43F02F5}"/>
                </a:ext>
              </a:extLst>
            </p:cNvPr>
            <p:cNvSpPr>
              <a:spLocks noChangeArrowheads="1"/>
            </p:cNvSpPr>
            <p:nvPr/>
          </p:nvSpPr>
          <p:spPr bwMode="auto">
            <a:xfrm>
              <a:off x="375" y="2942"/>
              <a:ext cx="347" cy="300"/>
            </a:xfrm>
            <a:prstGeom prst="upArrow">
              <a:avLst>
                <a:gd name="adj1" fmla="val 55000"/>
                <a:gd name="adj2" fmla="val 67090"/>
              </a:avLst>
            </a:prstGeom>
            <a:solidFill>
              <a:schemeClr val="accent1">
                <a:lumMod val="75000"/>
              </a:schemeClr>
            </a:solidFill>
            <a:ln w="28575">
              <a:solidFill>
                <a:schemeClr val="accent1">
                  <a:lumMod val="75000"/>
                </a:schemeClr>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457200" fontAlgn="base">
                <a:spcBef>
                  <a:spcPct val="0"/>
                </a:spcBef>
                <a:spcAft>
                  <a:spcPct val="0"/>
                </a:spcAft>
              </a:pPr>
              <a:endParaRPr lang="it-IT" altLang="it-IT" sz="1050">
                <a:solidFill>
                  <a:prstClr val="black"/>
                </a:solidFill>
                <a:latin typeface="Arial" charset="0"/>
                <a:ea typeface="ＭＳ Ｐゴシック" charset="0"/>
              </a:endParaRPr>
            </a:p>
          </p:txBody>
        </p:sp>
        <p:sp>
          <p:nvSpPr>
            <p:cNvPr id="45" name="Text Box 176">
              <a:extLst>
                <a:ext uri="{FF2B5EF4-FFF2-40B4-BE49-F238E27FC236}">
                  <a16:creationId xmlns:a16="http://schemas.microsoft.com/office/drawing/2014/main" id="{44F752D6-4D35-4F72-8616-DF13EBDEF539}"/>
                </a:ext>
              </a:extLst>
            </p:cNvPr>
            <p:cNvSpPr txBox="1">
              <a:spLocks noChangeArrowheads="1"/>
            </p:cNvSpPr>
            <p:nvPr/>
          </p:nvSpPr>
          <p:spPr bwMode="auto">
            <a:xfrm>
              <a:off x="761" y="2102"/>
              <a:ext cx="664" cy="263"/>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Arial" charset="0"/>
                </a:defRPr>
              </a:lvl1pPr>
              <a:lvl2pPr marL="742950" indent="-285750">
                <a:defRPr sz="2400">
                  <a:solidFill>
                    <a:schemeClr val="bg1"/>
                  </a:solidFill>
                  <a:latin typeface="Arial" charset="0"/>
                </a:defRPr>
              </a:lvl2pPr>
              <a:lvl3pPr marL="1143000" indent="-228600">
                <a:defRPr sz="2400">
                  <a:solidFill>
                    <a:schemeClr val="bg1"/>
                  </a:solidFill>
                  <a:latin typeface="Arial" charset="0"/>
                </a:defRPr>
              </a:lvl3pPr>
              <a:lvl4pPr marL="1600200" indent="-228600">
                <a:defRPr sz="2400">
                  <a:solidFill>
                    <a:schemeClr val="bg1"/>
                  </a:solidFill>
                  <a:latin typeface="Arial" charset="0"/>
                </a:defRPr>
              </a:lvl4pPr>
              <a:lvl5pPr marL="2057400" indent="-228600">
                <a:defRPr sz="2400">
                  <a:solidFill>
                    <a:schemeClr val="bg1"/>
                  </a:solidFill>
                  <a:latin typeface="Arial" charset="0"/>
                </a:defRPr>
              </a:lvl5pPr>
              <a:lvl6pPr marL="2514600" indent="-228600" eaLnBrk="0" fontAlgn="base" hangingPunct="0">
                <a:spcBef>
                  <a:spcPct val="0"/>
                </a:spcBef>
                <a:spcAft>
                  <a:spcPct val="0"/>
                </a:spcAft>
                <a:defRPr sz="2400">
                  <a:solidFill>
                    <a:schemeClr val="bg1"/>
                  </a:solidFill>
                  <a:latin typeface="Arial" charset="0"/>
                </a:defRPr>
              </a:lvl6pPr>
              <a:lvl7pPr marL="2971800" indent="-228600" eaLnBrk="0" fontAlgn="base" hangingPunct="0">
                <a:spcBef>
                  <a:spcPct val="0"/>
                </a:spcBef>
                <a:spcAft>
                  <a:spcPct val="0"/>
                </a:spcAft>
                <a:defRPr sz="2400">
                  <a:solidFill>
                    <a:schemeClr val="bg1"/>
                  </a:solidFill>
                  <a:latin typeface="Arial" charset="0"/>
                </a:defRPr>
              </a:lvl7pPr>
              <a:lvl8pPr marL="3429000" indent="-228600" eaLnBrk="0" fontAlgn="base" hangingPunct="0">
                <a:spcBef>
                  <a:spcPct val="0"/>
                </a:spcBef>
                <a:spcAft>
                  <a:spcPct val="0"/>
                </a:spcAft>
                <a:defRPr sz="2400">
                  <a:solidFill>
                    <a:schemeClr val="bg1"/>
                  </a:solidFill>
                  <a:latin typeface="Arial" charset="0"/>
                </a:defRPr>
              </a:lvl8pPr>
              <a:lvl9pPr marL="3886200" indent="-228600" eaLnBrk="0" fontAlgn="base" hangingPunct="0">
                <a:spcBef>
                  <a:spcPct val="0"/>
                </a:spcBef>
                <a:spcAft>
                  <a:spcPct val="0"/>
                </a:spcAft>
                <a:defRPr sz="2400">
                  <a:solidFill>
                    <a:schemeClr val="bg1"/>
                  </a:solidFill>
                  <a:latin typeface="Arial" charset="0"/>
                </a:defRPr>
              </a:lvl9pPr>
            </a:lstStyle>
            <a:p>
              <a:pPr algn="ctr" defTabSz="457200" fontAlgn="base">
                <a:spcBef>
                  <a:spcPct val="50000"/>
                </a:spcBef>
                <a:spcAft>
                  <a:spcPct val="0"/>
                </a:spcAft>
              </a:pPr>
              <a:r>
                <a:rPr lang="en-US" altLang="it-IT" sz="1100" b="1" dirty="0">
                  <a:solidFill>
                    <a:prstClr val="black"/>
                  </a:solidFill>
                  <a:ea typeface="ＭＳ Ｐゴシック" charset="0"/>
                </a:rPr>
                <a:t>FVC</a:t>
              </a:r>
            </a:p>
          </p:txBody>
        </p:sp>
        <p:sp>
          <p:nvSpPr>
            <p:cNvPr id="46" name="Text Box 177">
              <a:extLst>
                <a:ext uri="{FF2B5EF4-FFF2-40B4-BE49-F238E27FC236}">
                  <a16:creationId xmlns:a16="http://schemas.microsoft.com/office/drawing/2014/main" id="{2DC3056B-072A-4C98-9F5A-ACB61B0B11B6}"/>
                </a:ext>
              </a:extLst>
            </p:cNvPr>
            <p:cNvSpPr txBox="1">
              <a:spLocks noChangeArrowheads="1"/>
            </p:cNvSpPr>
            <p:nvPr/>
          </p:nvSpPr>
          <p:spPr bwMode="auto">
            <a:xfrm>
              <a:off x="872" y="2988"/>
              <a:ext cx="443" cy="263"/>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Arial" charset="0"/>
                </a:defRPr>
              </a:lvl1pPr>
              <a:lvl2pPr marL="742950" indent="-285750">
                <a:defRPr sz="2400">
                  <a:solidFill>
                    <a:schemeClr val="bg1"/>
                  </a:solidFill>
                  <a:latin typeface="Arial" charset="0"/>
                </a:defRPr>
              </a:lvl2pPr>
              <a:lvl3pPr marL="1143000" indent="-228600">
                <a:defRPr sz="2400">
                  <a:solidFill>
                    <a:schemeClr val="bg1"/>
                  </a:solidFill>
                  <a:latin typeface="Arial" charset="0"/>
                </a:defRPr>
              </a:lvl3pPr>
              <a:lvl4pPr marL="1600200" indent="-228600">
                <a:defRPr sz="2400">
                  <a:solidFill>
                    <a:schemeClr val="bg1"/>
                  </a:solidFill>
                  <a:latin typeface="Arial" charset="0"/>
                </a:defRPr>
              </a:lvl4pPr>
              <a:lvl5pPr marL="2057400" indent="-228600">
                <a:defRPr sz="2400">
                  <a:solidFill>
                    <a:schemeClr val="bg1"/>
                  </a:solidFill>
                  <a:latin typeface="Arial" charset="0"/>
                </a:defRPr>
              </a:lvl5pPr>
              <a:lvl6pPr marL="2514600" indent="-228600" eaLnBrk="0" fontAlgn="base" hangingPunct="0">
                <a:spcBef>
                  <a:spcPct val="0"/>
                </a:spcBef>
                <a:spcAft>
                  <a:spcPct val="0"/>
                </a:spcAft>
                <a:defRPr sz="2400">
                  <a:solidFill>
                    <a:schemeClr val="bg1"/>
                  </a:solidFill>
                  <a:latin typeface="Arial" charset="0"/>
                </a:defRPr>
              </a:lvl6pPr>
              <a:lvl7pPr marL="2971800" indent="-228600" eaLnBrk="0" fontAlgn="base" hangingPunct="0">
                <a:spcBef>
                  <a:spcPct val="0"/>
                </a:spcBef>
                <a:spcAft>
                  <a:spcPct val="0"/>
                </a:spcAft>
                <a:defRPr sz="2400">
                  <a:solidFill>
                    <a:schemeClr val="bg1"/>
                  </a:solidFill>
                  <a:latin typeface="Arial" charset="0"/>
                </a:defRPr>
              </a:lvl7pPr>
              <a:lvl8pPr marL="3429000" indent="-228600" eaLnBrk="0" fontAlgn="base" hangingPunct="0">
                <a:spcBef>
                  <a:spcPct val="0"/>
                </a:spcBef>
                <a:spcAft>
                  <a:spcPct val="0"/>
                </a:spcAft>
                <a:defRPr sz="2400">
                  <a:solidFill>
                    <a:schemeClr val="bg1"/>
                  </a:solidFill>
                  <a:latin typeface="Arial" charset="0"/>
                </a:defRPr>
              </a:lvl8pPr>
              <a:lvl9pPr marL="3886200" indent="-228600" eaLnBrk="0" fontAlgn="base" hangingPunct="0">
                <a:spcBef>
                  <a:spcPct val="0"/>
                </a:spcBef>
                <a:spcAft>
                  <a:spcPct val="0"/>
                </a:spcAft>
                <a:defRPr sz="2400">
                  <a:solidFill>
                    <a:schemeClr val="bg1"/>
                  </a:solidFill>
                  <a:latin typeface="Arial" charset="0"/>
                </a:defRPr>
              </a:lvl9pPr>
            </a:lstStyle>
            <a:p>
              <a:pPr algn="ctr" defTabSz="457200" fontAlgn="base">
                <a:spcBef>
                  <a:spcPct val="50000"/>
                </a:spcBef>
                <a:spcAft>
                  <a:spcPct val="0"/>
                </a:spcAft>
              </a:pPr>
              <a:r>
                <a:rPr lang="en-US" altLang="it-IT" sz="1100" b="1">
                  <a:solidFill>
                    <a:prstClr val="black"/>
                  </a:solidFill>
                  <a:ea typeface="ＭＳ Ｐゴシック" charset="0"/>
                </a:rPr>
                <a:t>RV</a:t>
              </a:r>
            </a:p>
          </p:txBody>
        </p:sp>
        <p:sp>
          <p:nvSpPr>
            <p:cNvPr id="47" name="Text Box 178">
              <a:extLst>
                <a:ext uri="{FF2B5EF4-FFF2-40B4-BE49-F238E27FC236}">
                  <a16:creationId xmlns:a16="http://schemas.microsoft.com/office/drawing/2014/main" id="{FD2611EF-3E0B-4FD0-93D2-6DBB555EAD35}"/>
                </a:ext>
              </a:extLst>
            </p:cNvPr>
            <p:cNvSpPr txBox="1">
              <a:spLocks noChangeArrowheads="1"/>
            </p:cNvSpPr>
            <p:nvPr/>
          </p:nvSpPr>
          <p:spPr bwMode="auto">
            <a:xfrm>
              <a:off x="1308" y="1467"/>
              <a:ext cx="1358" cy="263"/>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defTabSz="457200" fontAlgn="base">
                <a:spcBef>
                  <a:spcPct val="50000"/>
                </a:spcBef>
                <a:spcAft>
                  <a:spcPct val="0"/>
                </a:spcAft>
                <a:defRPr/>
              </a:pPr>
              <a:r>
                <a:rPr lang="en-US" sz="1050" b="1" dirty="0">
                  <a:solidFill>
                    <a:prstClr val="black"/>
                  </a:solidFill>
                  <a:latin typeface="Arial" charset="0"/>
                  <a:ea typeface="ＭＳ Ｐゴシック" charset="0"/>
                </a:rPr>
                <a:t>  AIR TRAPPING</a:t>
              </a:r>
            </a:p>
          </p:txBody>
        </p:sp>
        <p:cxnSp>
          <p:nvCxnSpPr>
            <p:cNvPr id="48" name="AutoShape 179">
              <a:extLst>
                <a:ext uri="{FF2B5EF4-FFF2-40B4-BE49-F238E27FC236}">
                  <a16:creationId xmlns:a16="http://schemas.microsoft.com/office/drawing/2014/main" id="{0DB1533D-E928-4079-9E3F-15A2CCC4E1E8}"/>
                </a:ext>
              </a:extLst>
            </p:cNvPr>
            <p:cNvCxnSpPr>
              <a:cxnSpLocks noChangeShapeType="1"/>
            </p:cNvCxnSpPr>
            <p:nvPr/>
          </p:nvCxnSpPr>
          <p:spPr bwMode="auto">
            <a:xfrm flipV="1">
              <a:off x="635" y="2776"/>
              <a:ext cx="1169" cy="179"/>
            </a:xfrm>
            <a:prstGeom prst="bentConnector3">
              <a:avLst>
                <a:gd name="adj1" fmla="val 49944"/>
              </a:avLst>
            </a:prstGeom>
            <a:solidFill>
              <a:srgbClr val="00B050"/>
            </a:solidFill>
            <a:ln w="38100">
              <a:solidFill>
                <a:srgbClr val="00B050"/>
              </a:solidFill>
              <a:prstDash val="sysDot"/>
              <a:miter lim="800000"/>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49" name="AutoShape 180">
              <a:extLst>
                <a:ext uri="{FF2B5EF4-FFF2-40B4-BE49-F238E27FC236}">
                  <a16:creationId xmlns:a16="http://schemas.microsoft.com/office/drawing/2014/main" id="{413E82C7-1375-4BDA-BFA4-48C644DDC770}"/>
                </a:ext>
              </a:extLst>
            </p:cNvPr>
            <p:cNvSpPr>
              <a:spLocks noChangeArrowheads="1"/>
            </p:cNvSpPr>
            <p:nvPr/>
          </p:nvSpPr>
          <p:spPr bwMode="auto">
            <a:xfrm rot="5400000">
              <a:off x="1406" y="2093"/>
              <a:ext cx="989" cy="348"/>
            </a:xfrm>
            <a:prstGeom prst="rightArrow">
              <a:avLst>
                <a:gd name="adj1" fmla="val 43056"/>
                <a:gd name="adj2" fmla="val 110815"/>
              </a:avLst>
            </a:prstGeom>
            <a:solidFill>
              <a:srgbClr val="66FFFF"/>
            </a:solidFill>
            <a:ln w="28575">
              <a:solidFill>
                <a:srgbClr val="66FFFF"/>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defTabSz="457200" fontAlgn="base">
                <a:spcBef>
                  <a:spcPct val="0"/>
                </a:spcBef>
                <a:spcAft>
                  <a:spcPct val="0"/>
                </a:spcAft>
              </a:pPr>
              <a:endParaRPr lang="it-IT" altLang="it-IT" sz="1050">
                <a:solidFill>
                  <a:prstClr val="black"/>
                </a:solidFill>
                <a:latin typeface="Arial" charset="0"/>
                <a:ea typeface="ＭＳ Ｐゴシック" charset="0"/>
              </a:endParaRPr>
            </a:p>
          </p:txBody>
        </p:sp>
        <p:sp>
          <p:nvSpPr>
            <p:cNvPr id="50" name="AutoShape 181">
              <a:extLst>
                <a:ext uri="{FF2B5EF4-FFF2-40B4-BE49-F238E27FC236}">
                  <a16:creationId xmlns:a16="http://schemas.microsoft.com/office/drawing/2014/main" id="{15317263-337A-4C0E-ABDC-C1A25E140DE2}"/>
                </a:ext>
              </a:extLst>
            </p:cNvPr>
            <p:cNvSpPr>
              <a:spLocks noChangeArrowheads="1"/>
            </p:cNvSpPr>
            <p:nvPr/>
          </p:nvSpPr>
          <p:spPr bwMode="auto">
            <a:xfrm>
              <a:off x="1727" y="2792"/>
              <a:ext cx="349" cy="450"/>
            </a:xfrm>
            <a:prstGeom prst="upArrow">
              <a:avLst>
                <a:gd name="adj1" fmla="val 54546"/>
                <a:gd name="adj2" fmla="val 69054"/>
              </a:avLst>
            </a:prstGeom>
            <a:solidFill>
              <a:schemeClr val="accent1">
                <a:lumMod val="75000"/>
              </a:schemeClr>
            </a:solidFill>
            <a:ln w="28575">
              <a:solidFill>
                <a:schemeClr val="accent1">
                  <a:lumMod val="75000"/>
                </a:schemeClr>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defTabSz="457200" fontAlgn="base">
                <a:spcBef>
                  <a:spcPct val="0"/>
                </a:spcBef>
                <a:spcAft>
                  <a:spcPct val="0"/>
                </a:spcAft>
              </a:pPr>
              <a:endParaRPr lang="it-IT" altLang="it-IT" sz="1050">
                <a:solidFill>
                  <a:prstClr val="black"/>
                </a:solidFill>
                <a:latin typeface="Arial" charset="0"/>
                <a:ea typeface="ＭＳ Ｐゴシック" charset="0"/>
              </a:endParaRPr>
            </a:p>
          </p:txBody>
        </p:sp>
        <p:sp>
          <p:nvSpPr>
            <p:cNvPr id="51" name="Text Box 182">
              <a:extLst>
                <a:ext uri="{FF2B5EF4-FFF2-40B4-BE49-F238E27FC236}">
                  <a16:creationId xmlns:a16="http://schemas.microsoft.com/office/drawing/2014/main" id="{6F6A575F-93D4-4C5B-AA57-9B1A4967E143}"/>
                </a:ext>
              </a:extLst>
            </p:cNvPr>
            <p:cNvSpPr txBox="1">
              <a:spLocks noChangeArrowheads="1"/>
            </p:cNvSpPr>
            <p:nvPr/>
          </p:nvSpPr>
          <p:spPr bwMode="auto">
            <a:xfrm>
              <a:off x="2191" y="2103"/>
              <a:ext cx="566" cy="263"/>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Arial" charset="0"/>
                </a:defRPr>
              </a:lvl1pPr>
              <a:lvl2pPr marL="742950" indent="-285750">
                <a:defRPr sz="2400">
                  <a:solidFill>
                    <a:schemeClr val="bg1"/>
                  </a:solidFill>
                  <a:latin typeface="Arial" charset="0"/>
                </a:defRPr>
              </a:lvl2pPr>
              <a:lvl3pPr marL="1143000" indent="-228600">
                <a:defRPr sz="2400">
                  <a:solidFill>
                    <a:schemeClr val="bg1"/>
                  </a:solidFill>
                  <a:latin typeface="Arial" charset="0"/>
                </a:defRPr>
              </a:lvl3pPr>
              <a:lvl4pPr marL="1600200" indent="-228600">
                <a:defRPr sz="2400">
                  <a:solidFill>
                    <a:schemeClr val="bg1"/>
                  </a:solidFill>
                  <a:latin typeface="Arial" charset="0"/>
                </a:defRPr>
              </a:lvl4pPr>
              <a:lvl5pPr marL="2057400" indent="-228600">
                <a:defRPr sz="2400">
                  <a:solidFill>
                    <a:schemeClr val="bg1"/>
                  </a:solidFill>
                  <a:latin typeface="Arial" charset="0"/>
                </a:defRPr>
              </a:lvl5pPr>
              <a:lvl6pPr marL="2514600" indent="-228600" eaLnBrk="0" fontAlgn="base" hangingPunct="0">
                <a:spcBef>
                  <a:spcPct val="0"/>
                </a:spcBef>
                <a:spcAft>
                  <a:spcPct val="0"/>
                </a:spcAft>
                <a:defRPr sz="2400">
                  <a:solidFill>
                    <a:schemeClr val="bg1"/>
                  </a:solidFill>
                  <a:latin typeface="Arial" charset="0"/>
                </a:defRPr>
              </a:lvl6pPr>
              <a:lvl7pPr marL="2971800" indent="-228600" eaLnBrk="0" fontAlgn="base" hangingPunct="0">
                <a:spcBef>
                  <a:spcPct val="0"/>
                </a:spcBef>
                <a:spcAft>
                  <a:spcPct val="0"/>
                </a:spcAft>
                <a:defRPr sz="2400">
                  <a:solidFill>
                    <a:schemeClr val="bg1"/>
                  </a:solidFill>
                  <a:latin typeface="Arial" charset="0"/>
                </a:defRPr>
              </a:lvl7pPr>
              <a:lvl8pPr marL="3429000" indent="-228600" eaLnBrk="0" fontAlgn="base" hangingPunct="0">
                <a:spcBef>
                  <a:spcPct val="0"/>
                </a:spcBef>
                <a:spcAft>
                  <a:spcPct val="0"/>
                </a:spcAft>
                <a:defRPr sz="2400">
                  <a:solidFill>
                    <a:schemeClr val="bg1"/>
                  </a:solidFill>
                  <a:latin typeface="Arial" charset="0"/>
                </a:defRPr>
              </a:lvl8pPr>
              <a:lvl9pPr marL="3886200" indent="-228600" eaLnBrk="0" fontAlgn="base" hangingPunct="0">
                <a:spcBef>
                  <a:spcPct val="0"/>
                </a:spcBef>
                <a:spcAft>
                  <a:spcPct val="0"/>
                </a:spcAft>
                <a:defRPr sz="2400">
                  <a:solidFill>
                    <a:schemeClr val="bg1"/>
                  </a:solidFill>
                  <a:latin typeface="Arial" charset="0"/>
                </a:defRPr>
              </a:lvl9pPr>
            </a:lstStyle>
            <a:p>
              <a:pPr algn="ctr" defTabSz="457200" fontAlgn="base">
                <a:spcBef>
                  <a:spcPct val="50000"/>
                </a:spcBef>
                <a:spcAft>
                  <a:spcPct val="0"/>
                </a:spcAft>
              </a:pPr>
              <a:r>
                <a:rPr lang="en-US" altLang="it-IT" sz="1100" b="1">
                  <a:solidFill>
                    <a:prstClr val="black"/>
                  </a:solidFill>
                  <a:ea typeface="ＭＳ Ｐゴシック" charset="0"/>
                </a:rPr>
                <a:t>FVC</a:t>
              </a:r>
              <a:endParaRPr lang="en-US" altLang="it-IT" sz="1100" b="1">
                <a:solidFill>
                  <a:prstClr val="black"/>
                </a:solidFill>
                <a:ea typeface="ＭＳ Ｐゴシック" charset="0"/>
                <a:cs typeface="Arial" charset="0"/>
              </a:endParaRPr>
            </a:p>
          </p:txBody>
        </p:sp>
        <p:sp>
          <p:nvSpPr>
            <p:cNvPr id="52" name="Text Box 183">
              <a:extLst>
                <a:ext uri="{FF2B5EF4-FFF2-40B4-BE49-F238E27FC236}">
                  <a16:creationId xmlns:a16="http://schemas.microsoft.com/office/drawing/2014/main" id="{F082A44E-183F-49B5-8AF1-589DC5136541}"/>
                </a:ext>
              </a:extLst>
            </p:cNvPr>
            <p:cNvSpPr txBox="1">
              <a:spLocks noChangeArrowheads="1"/>
            </p:cNvSpPr>
            <p:nvPr/>
          </p:nvSpPr>
          <p:spPr bwMode="auto">
            <a:xfrm>
              <a:off x="2222" y="2986"/>
              <a:ext cx="502" cy="263"/>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Arial" charset="0"/>
                </a:defRPr>
              </a:lvl1pPr>
              <a:lvl2pPr marL="742950" indent="-285750">
                <a:defRPr sz="2400">
                  <a:solidFill>
                    <a:schemeClr val="bg1"/>
                  </a:solidFill>
                  <a:latin typeface="Arial" charset="0"/>
                </a:defRPr>
              </a:lvl2pPr>
              <a:lvl3pPr marL="1143000" indent="-228600">
                <a:defRPr sz="2400">
                  <a:solidFill>
                    <a:schemeClr val="bg1"/>
                  </a:solidFill>
                  <a:latin typeface="Arial" charset="0"/>
                </a:defRPr>
              </a:lvl3pPr>
              <a:lvl4pPr marL="1600200" indent="-228600">
                <a:defRPr sz="2400">
                  <a:solidFill>
                    <a:schemeClr val="bg1"/>
                  </a:solidFill>
                  <a:latin typeface="Arial" charset="0"/>
                </a:defRPr>
              </a:lvl4pPr>
              <a:lvl5pPr marL="2057400" indent="-228600">
                <a:defRPr sz="2400">
                  <a:solidFill>
                    <a:schemeClr val="bg1"/>
                  </a:solidFill>
                  <a:latin typeface="Arial" charset="0"/>
                </a:defRPr>
              </a:lvl5pPr>
              <a:lvl6pPr marL="2514600" indent="-228600" eaLnBrk="0" fontAlgn="base" hangingPunct="0">
                <a:spcBef>
                  <a:spcPct val="0"/>
                </a:spcBef>
                <a:spcAft>
                  <a:spcPct val="0"/>
                </a:spcAft>
                <a:defRPr sz="2400">
                  <a:solidFill>
                    <a:schemeClr val="bg1"/>
                  </a:solidFill>
                  <a:latin typeface="Arial" charset="0"/>
                </a:defRPr>
              </a:lvl6pPr>
              <a:lvl7pPr marL="2971800" indent="-228600" eaLnBrk="0" fontAlgn="base" hangingPunct="0">
                <a:spcBef>
                  <a:spcPct val="0"/>
                </a:spcBef>
                <a:spcAft>
                  <a:spcPct val="0"/>
                </a:spcAft>
                <a:defRPr sz="2400">
                  <a:solidFill>
                    <a:schemeClr val="bg1"/>
                  </a:solidFill>
                  <a:latin typeface="Arial" charset="0"/>
                </a:defRPr>
              </a:lvl7pPr>
              <a:lvl8pPr marL="3429000" indent="-228600" eaLnBrk="0" fontAlgn="base" hangingPunct="0">
                <a:spcBef>
                  <a:spcPct val="0"/>
                </a:spcBef>
                <a:spcAft>
                  <a:spcPct val="0"/>
                </a:spcAft>
                <a:defRPr sz="2400">
                  <a:solidFill>
                    <a:schemeClr val="bg1"/>
                  </a:solidFill>
                  <a:latin typeface="Arial" charset="0"/>
                </a:defRPr>
              </a:lvl8pPr>
              <a:lvl9pPr marL="3886200" indent="-228600" eaLnBrk="0" fontAlgn="base" hangingPunct="0">
                <a:spcBef>
                  <a:spcPct val="0"/>
                </a:spcBef>
                <a:spcAft>
                  <a:spcPct val="0"/>
                </a:spcAft>
                <a:defRPr sz="2400">
                  <a:solidFill>
                    <a:schemeClr val="bg1"/>
                  </a:solidFill>
                  <a:latin typeface="Arial" charset="0"/>
                </a:defRPr>
              </a:lvl9pPr>
            </a:lstStyle>
            <a:p>
              <a:pPr algn="ctr" defTabSz="457200" fontAlgn="base">
                <a:spcBef>
                  <a:spcPct val="50000"/>
                </a:spcBef>
                <a:spcAft>
                  <a:spcPct val="0"/>
                </a:spcAft>
              </a:pPr>
              <a:r>
                <a:rPr lang="en-US" altLang="it-IT" sz="1100" b="1">
                  <a:solidFill>
                    <a:prstClr val="black"/>
                  </a:solidFill>
                  <a:ea typeface="ＭＳ Ｐゴシック" charset="0"/>
                </a:rPr>
                <a:t>RV</a:t>
              </a:r>
            </a:p>
          </p:txBody>
        </p:sp>
        <p:sp>
          <p:nvSpPr>
            <p:cNvPr id="53" name="Text Box 184">
              <a:extLst>
                <a:ext uri="{FF2B5EF4-FFF2-40B4-BE49-F238E27FC236}">
                  <a16:creationId xmlns:a16="http://schemas.microsoft.com/office/drawing/2014/main" id="{0AA19E41-9AAE-400D-B2FF-3A07DDE8BD7D}"/>
                </a:ext>
              </a:extLst>
            </p:cNvPr>
            <p:cNvSpPr txBox="1">
              <a:spLocks noChangeArrowheads="1"/>
            </p:cNvSpPr>
            <p:nvPr/>
          </p:nvSpPr>
          <p:spPr bwMode="auto">
            <a:xfrm>
              <a:off x="217" y="1503"/>
              <a:ext cx="926" cy="232"/>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bg1"/>
                  </a:solidFill>
                  <a:latin typeface="Arial" charset="0"/>
                </a:defRPr>
              </a:lvl1pPr>
              <a:lvl2pPr marL="742950" indent="-285750">
                <a:defRPr sz="2400">
                  <a:solidFill>
                    <a:schemeClr val="bg1"/>
                  </a:solidFill>
                  <a:latin typeface="Arial" charset="0"/>
                </a:defRPr>
              </a:lvl2pPr>
              <a:lvl3pPr marL="1143000" indent="-228600">
                <a:defRPr sz="2400">
                  <a:solidFill>
                    <a:schemeClr val="bg1"/>
                  </a:solidFill>
                  <a:latin typeface="Arial" charset="0"/>
                </a:defRPr>
              </a:lvl3pPr>
              <a:lvl4pPr marL="1600200" indent="-228600">
                <a:defRPr sz="2400">
                  <a:solidFill>
                    <a:schemeClr val="bg1"/>
                  </a:solidFill>
                  <a:latin typeface="Arial" charset="0"/>
                </a:defRPr>
              </a:lvl4pPr>
              <a:lvl5pPr marL="2057400" indent="-228600">
                <a:defRPr sz="2400">
                  <a:solidFill>
                    <a:schemeClr val="bg1"/>
                  </a:solidFill>
                  <a:latin typeface="Arial" charset="0"/>
                </a:defRPr>
              </a:lvl5pPr>
              <a:lvl6pPr marL="2514600" indent="-228600" eaLnBrk="0" fontAlgn="base" hangingPunct="0">
                <a:spcBef>
                  <a:spcPct val="0"/>
                </a:spcBef>
                <a:spcAft>
                  <a:spcPct val="0"/>
                </a:spcAft>
                <a:defRPr sz="2400">
                  <a:solidFill>
                    <a:schemeClr val="bg1"/>
                  </a:solidFill>
                  <a:latin typeface="Arial" charset="0"/>
                </a:defRPr>
              </a:lvl6pPr>
              <a:lvl7pPr marL="2971800" indent="-228600" eaLnBrk="0" fontAlgn="base" hangingPunct="0">
                <a:spcBef>
                  <a:spcPct val="0"/>
                </a:spcBef>
                <a:spcAft>
                  <a:spcPct val="0"/>
                </a:spcAft>
                <a:defRPr sz="2400">
                  <a:solidFill>
                    <a:schemeClr val="bg1"/>
                  </a:solidFill>
                  <a:latin typeface="Arial" charset="0"/>
                </a:defRPr>
              </a:lvl7pPr>
              <a:lvl8pPr marL="3429000" indent="-228600" eaLnBrk="0" fontAlgn="base" hangingPunct="0">
                <a:spcBef>
                  <a:spcPct val="0"/>
                </a:spcBef>
                <a:spcAft>
                  <a:spcPct val="0"/>
                </a:spcAft>
                <a:defRPr sz="2400">
                  <a:solidFill>
                    <a:schemeClr val="bg1"/>
                  </a:solidFill>
                  <a:latin typeface="Arial" charset="0"/>
                </a:defRPr>
              </a:lvl8pPr>
              <a:lvl9pPr marL="3886200" indent="-228600" eaLnBrk="0" fontAlgn="base" hangingPunct="0">
                <a:spcBef>
                  <a:spcPct val="0"/>
                </a:spcBef>
                <a:spcAft>
                  <a:spcPct val="0"/>
                </a:spcAft>
                <a:defRPr sz="2400">
                  <a:solidFill>
                    <a:schemeClr val="bg1"/>
                  </a:solidFill>
                  <a:latin typeface="Arial" charset="0"/>
                </a:defRPr>
              </a:lvl9pPr>
            </a:lstStyle>
            <a:p>
              <a:pPr defTabSz="457200" fontAlgn="base">
                <a:spcBef>
                  <a:spcPct val="50000"/>
                </a:spcBef>
                <a:spcAft>
                  <a:spcPct val="0"/>
                </a:spcAft>
              </a:pPr>
              <a:r>
                <a:rPr lang="en-US" altLang="it-IT" sz="900" b="1" dirty="0">
                  <a:solidFill>
                    <a:prstClr val="black"/>
                  </a:solidFill>
                  <a:ea typeface="ＭＳ Ｐゴシック" charset="0"/>
                </a:rPr>
                <a:t>NORMAL</a:t>
              </a:r>
            </a:p>
          </p:txBody>
        </p:sp>
        <p:sp>
          <p:nvSpPr>
            <p:cNvPr id="54" name="Line 185">
              <a:extLst>
                <a:ext uri="{FF2B5EF4-FFF2-40B4-BE49-F238E27FC236}">
                  <a16:creationId xmlns:a16="http://schemas.microsoft.com/office/drawing/2014/main" id="{5D970317-6F34-49C1-A857-9718D4B066B0}"/>
                </a:ext>
              </a:extLst>
            </p:cNvPr>
            <p:cNvSpPr>
              <a:spLocks noChangeShapeType="1"/>
            </p:cNvSpPr>
            <p:nvPr/>
          </p:nvSpPr>
          <p:spPr bwMode="auto">
            <a:xfrm>
              <a:off x="2734" y="2072"/>
              <a:ext cx="0" cy="287"/>
            </a:xfrm>
            <a:prstGeom prst="line">
              <a:avLst/>
            </a:prstGeom>
            <a:noFill/>
            <a:ln w="31750">
              <a:solidFill>
                <a:schemeClr val="tx1"/>
              </a:solidFill>
              <a:round/>
              <a:headEnd/>
              <a:tailEnd type="stealth"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defTabSz="457200" fontAlgn="base">
                <a:spcBef>
                  <a:spcPct val="0"/>
                </a:spcBef>
                <a:spcAft>
                  <a:spcPct val="0"/>
                </a:spcAft>
              </a:pPr>
              <a:endParaRPr lang="it-IT" sz="1050">
                <a:solidFill>
                  <a:prstClr val="black"/>
                </a:solidFill>
                <a:latin typeface="Arial" charset="0"/>
                <a:ea typeface="ＭＳ Ｐゴシック" charset="0"/>
              </a:endParaRPr>
            </a:p>
          </p:txBody>
        </p:sp>
        <p:sp>
          <p:nvSpPr>
            <p:cNvPr id="55" name="Line 186">
              <a:extLst>
                <a:ext uri="{FF2B5EF4-FFF2-40B4-BE49-F238E27FC236}">
                  <a16:creationId xmlns:a16="http://schemas.microsoft.com/office/drawing/2014/main" id="{46872C6D-3951-4B01-9276-1F99C258C0B3}"/>
                </a:ext>
              </a:extLst>
            </p:cNvPr>
            <p:cNvSpPr>
              <a:spLocks noChangeShapeType="1"/>
            </p:cNvSpPr>
            <p:nvPr/>
          </p:nvSpPr>
          <p:spPr bwMode="auto">
            <a:xfrm flipV="1">
              <a:off x="2749" y="2954"/>
              <a:ext cx="0" cy="288"/>
            </a:xfrm>
            <a:prstGeom prst="line">
              <a:avLst/>
            </a:prstGeom>
            <a:noFill/>
            <a:ln w="31750">
              <a:solidFill>
                <a:schemeClr val="tx1"/>
              </a:solidFill>
              <a:round/>
              <a:headEnd/>
              <a:tailEnd type="stealth"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pPr defTabSz="457200" fontAlgn="base">
                <a:spcBef>
                  <a:spcPct val="0"/>
                </a:spcBef>
                <a:spcAft>
                  <a:spcPct val="0"/>
                </a:spcAft>
              </a:pPr>
              <a:endParaRPr lang="it-IT" sz="1050">
                <a:solidFill>
                  <a:prstClr val="black"/>
                </a:solidFill>
                <a:latin typeface="Arial" charset="0"/>
                <a:ea typeface="ＭＳ Ｐゴシック" charset="0"/>
              </a:endParaRPr>
            </a:p>
          </p:txBody>
        </p:sp>
        <p:sp>
          <p:nvSpPr>
            <p:cNvPr id="56" name="Text Box 187">
              <a:extLst>
                <a:ext uri="{FF2B5EF4-FFF2-40B4-BE49-F238E27FC236}">
                  <a16:creationId xmlns:a16="http://schemas.microsoft.com/office/drawing/2014/main" id="{C4311720-A494-430C-B7EE-2A76D7A78FB9}"/>
                </a:ext>
              </a:extLst>
            </p:cNvPr>
            <p:cNvSpPr txBox="1">
              <a:spLocks noChangeArrowheads="1"/>
            </p:cNvSpPr>
            <p:nvPr/>
          </p:nvSpPr>
          <p:spPr bwMode="auto">
            <a:xfrm>
              <a:off x="791" y="1059"/>
              <a:ext cx="1342" cy="340"/>
            </a:xfrm>
            <a:prstGeom prst="rect">
              <a:avLst/>
            </a:prstGeom>
            <a:solidFill>
              <a:schemeClr val="bg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defTabSz="457200" fontAlgn="base">
                <a:spcBef>
                  <a:spcPct val="0"/>
                </a:spcBef>
                <a:spcAft>
                  <a:spcPct val="0"/>
                </a:spcAft>
                <a:defRPr/>
              </a:pPr>
              <a:r>
                <a:rPr lang="it-IT" sz="1600" b="1" dirty="0">
                  <a:solidFill>
                    <a:prstClr val="black"/>
                  </a:solidFill>
                  <a:latin typeface="+mj-lt"/>
                  <a:ea typeface="ＭＳ Ｐゴシック" charset="0"/>
                </a:rPr>
                <a:t>LUNG VOLUMES</a:t>
              </a:r>
            </a:p>
          </p:txBody>
        </p:sp>
      </p:grpSp>
      <p:sp>
        <p:nvSpPr>
          <p:cNvPr id="57" name="Text Box 88">
            <a:extLst>
              <a:ext uri="{FF2B5EF4-FFF2-40B4-BE49-F238E27FC236}">
                <a16:creationId xmlns:a16="http://schemas.microsoft.com/office/drawing/2014/main" id="{2372DF30-DE3F-40FC-8880-2F7B4AA140B3}"/>
              </a:ext>
            </a:extLst>
          </p:cNvPr>
          <p:cNvSpPr txBox="1">
            <a:spLocks noChangeArrowheads="1"/>
          </p:cNvSpPr>
          <p:nvPr/>
        </p:nvSpPr>
        <p:spPr bwMode="auto">
          <a:xfrm>
            <a:off x="291944" y="6225476"/>
            <a:ext cx="2260876" cy="276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gn="ctr" defTabSz="457200" fontAlgn="base">
              <a:spcBef>
                <a:spcPct val="0"/>
              </a:spcBef>
              <a:spcAft>
                <a:spcPct val="0"/>
              </a:spcAft>
            </a:pPr>
            <a:r>
              <a:rPr lang="en-GB" altLang="en-US" sz="1200" b="1" dirty="0">
                <a:solidFill>
                  <a:prstClr val="black"/>
                </a:solidFill>
                <a:latin typeface="Calibri"/>
                <a:ea typeface="ＭＳ Ｐゴシック" charset="0"/>
                <a:cs typeface="Calibri"/>
              </a:rPr>
              <a:t>Calverley P et al: </a:t>
            </a:r>
            <a:r>
              <a:rPr lang="en-GB" altLang="en-US" sz="1200" b="1" dirty="0" err="1">
                <a:solidFill>
                  <a:prstClr val="black"/>
                </a:solidFill>
                <a:latin typeface="Calibri"/>
                <a:ea typeface="ＭＳ Ｐゴシック" charset="0"/>
                <a:cs typeface="Calibri"/>
              </a:rPr>
              <a:t>Resp</a:t>
            </a:r>
            <a:r>
              <a:rPr lang="en-GB" altLang="en-US" sz="1200" b="1" dirty="0">
                <a:solidFill>
                  <a:prstClr val="black"/>
                </a:solidFill>
                <a:latin typeface="Calibri"/>
                <a:ea typeface="ＭＳ Ｐゴシック" charset="0"/>
                <a:cs typeface="Calibri"/>
              </a:rPr>
              <a:t> Med 2010</a:t>
            </a:r>
          </a:p>
        </p:txBody>
      </p:sp>
    </p:spTree>
    <p:extLst>
      <p:ext uri="{BB962C8B-B14F-4D97-AF65-F5344CB8AC3E}">
        <p14:creationId xmlns:p14="http://schemas.microsoft.com/office/powerpoint/2010/main" val="287743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a:extLst>
              <a:ext uri="{FF2B5EF4-FFF2-40B4-BE49-F238E27FC236}">
                <a16:creationId xmlns:a16="http://schemas.microsoft.com/office/drawing/2014/main" id="{915B47BB-9B3F-4FEA-9E2D-F58F328D9BB3}"/>
              </a:ext>
            </a:extLst>
          </p:cNvPr>
          <p:cNvSpPr>
            <a:spLocks noChangeArrowheads="1"/>
          </p:cNvSpPr>
          <p:nvPr/>
        </p:nvSpPr>
        <p:spPr bwMode="auto">
          <a:xfrm>
            <a:off x="3541714" y="2636838"/>
            <a:ext cx="4800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5" name="Rectangle 20">
            <a:extLst>
              <a:ext uri="{FF2B5EF4-FFF2-40B4-BE49-F238E27FC236}">
                <a16:creationId xmlns:a16="http://schemas.microsoft.com/office/drawing/2014/main" id="{44356307-F496-496F-8CF0-93569DFD0AFC}"/>
              </a:ext>
            </a:extLst>
          </p:cNvPr>
          <p:cNvSpPr>
            <a:spLocks noChangeArrowheads="1"/>
          </p:cNvSpPr>
          <p:nvPr/>
        </p:nvSpPr>
        <p:spPr bwMode="auto">
          <a:xfrm>
            <a:off x="4056064" y="2636838"/>
            <a:ext cx="685800" cy="2705100"/>
          </a:xfrm>
          <a:prstGeom prst="rect">
            <a:avLst/>
          </a:prstGeom>
          <a:solidFill>
            <a:srgbClr val="C800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6" name="Rectangle 21">
            <a:extLst>
              <a:ext uri="{FF2B5EF4-FFF2-40B4-BE49-F238E27FC236}">
                <a16:creationId xmlns:a16="http://schemas.microsoft.com/office/drawing/2014/main" id="{B710E87C-4C3A-4328-9F33-6D80F6993EAE}"/>
              </a:ext>
            </a:extLst>
          </p:cNvPr>
          <p:cNvSpPr>
            <a:spLocks noChangeArrowheads="1"/>
          </p:cNvSpPr>
          <p:nvPr/>
        </p:nvSpPr>
        <p:spPr bwMode="auto">
          <a:xfrm>
            <a:off x="6456364" y="2636838"/>
            <a:ext cx="685800" cy="2057400"/>
          </a:xfrm>
          <a:prstGeom prst="rect">
            <a:avLst/>
          </a:prstGeom>
          <a:solidFill>
            <a:srgbClr val="C800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7" name="Rectangle 22">
            <a:extLst>
              <a:ext uri="{FF2B5EF4-FFF2-40B4-BE49-F238E27FC236}">
                <a16:creationId xmlns:a16="http://schemas.microsoft.com/office/drawing/2014/main" id="{977EFCEB-51D0-43FD-98B4-A308F4B58F32}"/>
              </a:ext>
            </a:extLst>
          </p:cNvPr>
          <p:cNvSpPr>
            <a:spLocks noChangeArrowheads="1"/>
          </p:cNvSpPr>
          <p:nvPr/>
        </p:nvSpPr>
        <p:spPr bwMode="auto">
          <a:xfrm>
            <a:off x="4741864" y="2636838"/>
            <a:ext cx="685800" cy="1733550"/>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8" name="Rectangle 23">
            <a:extLst>
              <a:ext uri="{FF2B5EF4-FFF2-40B4-BE49-F238E27FC236}">
                <a16:creationId xmlns:a16="http://schemas.microsoft.com/office/drawing/2014/main" id="{9AFF10D9-FC9E-47BD-A8E7-380CCFBCBB12}"/>
              </a:ext>
            </a:extLst>
          </p:cNvPr>
          <p:cNvSpPr>
            <a:spLocks noChangeArrowheads="1"/>
          </p:cNvSpPr>
          <p:nvPr/>
        </p:nvSpPr>
        <p:spPr bwMode="auto">
          <a:xfrm>
            <a:off x="7142164" y="2636838"/>
            <a:ext cx="685800" cy="1371600"/>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it-IT"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9" name="Line 24">
            <a:extLst>
              <a:ext uri="{FF2B5EF4-FFF2-40B4-BE49-F238E27FC236}">
                <a16:creationId xmlns:a16="http://schemas.microsoft.com/office/drawing/2014/main" id="{477CF879-86FC-431C-BA2F-12B62A7E2B5B}"/>
              </a:ext>
            </a:extLst>
          </p:cNvPr>
          <p:cNvSpPr>
            <a:spLocks noChangeShapeType="1"/>
          </p:cNvSpPr>
          <p:nvPr/>
        </p:nvSpPr>
        <p:spPr bwMode="auto">
          <a:xfrm>
            <a:off x="3541714" y="2636839"/>
            <a:ext cx="0" cy="2752725"/>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0" name="Line 26">
            <a:extLst>
              <a:ext uri="{FF2B5EF4-FFF2-40B4-BE49-F238E27FC236}">
                <a16:creationId xmlns:a16="http://schemas.microsoft.com/office/drawing/2014/main" id="{087CA876-6FC7-4015-8FF2-915DB9515B48}"/>
              </a:ext>
            </a:extLst>
          </p:cNvPr>
          <p:cNvSpPr>
            <a:spLocks noChangeShapeType="1"/>
          </p:cNvSpPr>
          <p:nvPr/>
        </p:nvSpPr>
        <p:spPr bwMode="auto">
          <a:xfrm>
            <a:off x="3503614" y="5380038"/>
            <a:ext cx="381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1" name="Line 28">
            <a:extLst>
              <a:ext uri="{FF2B5EF4-FFF2-40B4-BE49-F238E27FC236}">
                <a16:creationId xmlns:a16="http://schemas.microsoft.com/office/drawing/2014/main" id="{6B91B79D-D3CE-4719-8761-6EA657B24DF3}"/>
              </a:ext>
            </a:extLst>
          </p:cNvPr>
          <p:cNvSpPr>
            <a:spLocks noChangeShapeType="1"/>
          </p:cNvSpPr>
          <p:nvPr/>
        </p:nvSpPr>
        <p:spPr bwMode="auto">
          <a:xfrm>
            <a:off x="3503614" y="4465638"/>
            <a:ext cx="381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2" name="Line 30">
            <a:extLst>
              <a:ext uri="{FF2B5EF4-FFF2-40B4-BE49-F238E27FC236}">
                <a16:creationId xmlns:a16="http://schemas.microsoft.com/office/drawing/2014/main" id="{D8F1D62C-571D-413B-AE30-49FEE024A2C4}"/>
              </a:ext>
            </a:extLst>
          </p:cNvPr>
          <p:cNvSpPr>
            <a:spLocks noChangeShapeType="1"/>
          </p:cNvSpPr>
          <p:nvPr/>
        </p:nvSpPr>
        <p:spPr bwMode="auto">
          <a:xfrm>
            <a:off x="3503614" y="3551238"/>
            <a:ext cx="381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3" name="Line 32">
            <a:extLst>
              <a:ext uri="{FF2B5EF4-FFF2-40B4-BE49-F238E27FC236}">
                <a16:creationId xmlns:a16="http://schemas.microsoft.com/office/drawing/2014/main" id="{4B3759B5-ACAF-4862-8D62-E40BF1964F05}"/>
              </a:ext>
            </a:extLst>
          </p:cNvPr>
          <p:cNvSpPr>
            <a:spLocks noChangeShapeType="1"/>
          </p:cNvSpPr>
          <p:nvPr/>
        </p:nvSpPr>
        <p:spPr bwMode="auto">
          <a:xfrm>
            <a:off x="3503614" y="2636838"/>
            <a:ext cx="381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4" name="Line 33">
            <a:extLst>
              <a:ext uri="{FF2B5EF4-FFF2-40B4-BE49-F238E27FC236}">
                <a16:creationId xmlns:a16="http://schemas.microsoft.com/office/drawing/2014/main" id="{03C0D18B-8133-47E6-8DF6-6CFF8E8F5677}"/>
              </a:ext>
            </a:extLst>
          </p:cNvPr>
          <p:cNvSpPr>
            <a:spLocks noChangeShapeType="1"/>
          </p:cNvSpPr>
          <p:nvPr/>
        </p:nvSpPr>
        <p:spPr bwMode="auto">
          <a:xfrm>
            <a:off x="3541714" y="2636838"/>
            <a:ext cx="4800600" cy="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5" name="Line 34">
            <a:extLst>
              <a:ext uri="{FF2B5EF4-FFF2-40B4-BE49-F238E27FC236}">
                <a16:creationId xmlns:a16="http://schemas.microsoft.com/office/drawing/2014/main" id="{C76D3606-7498-4D7E-A937-8BB545B83FF3}"/>
              </a:ext>
            </a:extLst>
          </p:cNvPr>
          <p:cNvSpPr>
            <a:spLocks noChangeShapeType="1"/>
          </p:cNvSpPr>
          <p:nvPr/>
        </p:nvSpPr>
        <p:spPr bwMode="auto">
          <a:xfrm flipV="1">
            <a:off x="3541714" y="2636838"/>
            <a:ext cx="0" cy="38100"/>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16" name="Rectangle 38">
            <a:extLst>
              <a:ext uri="{FF2B5EF4-FFF2-40B4-BE49-F238E27FC236}">
                <a16:creationId xmlns:a16="http://schemas.microsoft.com/office/drawing/2014/main" id="{5CE20AFD-9F27-4332-AC5B-D62922D228AB}"/>
              </a:ext>
            </a:extLst>
          </p:cNvPr>
          <p:cNvSpPr>
            <a:spLocks noChangeArrowheads="1"/>
          </p:cNvSpPr>
          <p:nvPr/>
        </p:nvSpPr>
        <p:spPr bwMode="auto">
          <a:xfrm>
            <a:off x="3232152" y="5303839"/>
            <a:ext cx="213200"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5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-6.0</a:t>
            </a:r>
            <a:endPar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7" name="Rectangle 40">
            <a:extLst>
              <a:ext uri="{FF2B5EF4-FFF2-40B4-BE49-F238E27FC236}">
                <a16:creationId xmlns:a16="http://schemas.microsoft.com/office/drawing/2014/main" id="{310519CC-40C9-427E-B448-FF3741A2FEFA}"/>
              </a:ext>
            </a:extLst>
          </p:cNvPr>
          <p:cNvSpPr>
            <a:spLocks noChangeArrowheads="1"/>
          </p:cNvSpPr>
          <p:nvPr/>
        </p:nvSpPr>
        <p:spPr bwMode="auto">
          <a:xfrm>
            <a:off x="3232152" y="4389439"/>
            <a:ext cx="213200"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5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-4.0</a:t>
            </a:r>
            <a:endPar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8" name="Rectangle 42">
            <a:extLst>
              <a:ext uri="{FF2B5EF4-FFF2-40B4-BE49-F238E27FC236}">
                <a16:creationId xmlns:a16="http://schemas.microsoft.com/office/drawing/2014/main" id="{65C58E35-6FE6-4590-87A1-BDADA6D59202}"/>
              </a:ext>
            </a:extLst>
          </p:cNvPr>
          <p:cNvSpPr>
            <a:spLocks noChangeArrowheads="1"/>
          </p:cNvSpPr>
          <p:nvPr/>
        </p:nvSpPr>
        <p:spPr bwMode="auto">
          <a:xfrm>
            <a:off x="3232152" y="3475039"/>
            <a:ext cx="213200"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5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-2.0</a:t>
            </a:r>
            <a:endPar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19" name="Rectangle 44">
            <a:extLst>
              <a:ext uri="{FF2B5EF4-FFF2-40B4-BE49-F238E27FC236}">
                <a16:creationId xmlns:a16="http://schemas.microsoft.com/office/drawing/2014/main" id="{EE65DDA2-09C9-48AB-9D80-221EA4D4DA61}"/>
              </a:ext>
            </a:extLst>
          </p:cNvPr>
          <p:cNvSpPr>
            <a:spLocks noChangeArrowheads="1"/>
          </p:cNvSpPr>
          <p:nvPr/>
        </p:nvSpPr>
        <p:spPr bwMode="auto">
          <a:xfrm>
            <a:off x="3379790" y="2560639"/>
            <a:ext cx="68930" cy="161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050" b="0"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0</a:t>
            </a:r>
            <a:endPar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20" name="Rectangle 53">
            <a:extLst>
              <a:ext uri="{FF2B5EF4-FFF2-40B4-BE49-F238E27FC236}">
                <a16:creationId xmlns:a16="http://schemas.microsoft.com/office/drawing/2014/main" id="{7FACC784-233D-4D40-A26B-2463083A8D50}"/>
              </a:ext>
            </a:extLst>
          </p:cNvPr>
          <p:cNvSpPr>
            <a:spLocks noChangeArrowheads="1"/>
          </p:cNvSpPr>
          <p:nvPr/>
        </p:nvSpPr>
        <p:spPr bwMode="auto">
          <a:xfrm>
            <a:off x="4079956" y="2220914"/>
            <a:ext cx="138890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Overall population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(FEV</a:t>
            </a:r>
            <a:r>
              <a:rPr kumimoji="0" lang="en-GB" altLang="it-IT" sz="1400" b="1" i="0" u="none" strike="noStrike" kern="1200" cap="none" spc="0" normalizeH="0" baseline="-25000" noProof="0">
                <a:ln>
                  <a:noFill/>
                </a:ln>
                <a:solidFill>
                  <a:srgbClr val="000000"/>
                </a:solidFill>
                <a:effectLst/>
                <a:uLnTx/>
                <a:uFillTx/>
                <a:latin typeface="+mn-lt"/>
                <a:ea typeface="MS PGothic" panose="020B0600070205080204" pitchFamily="34" charset="-128"/>
                <a:cs typeface="+mn-cs"/>
                <a:sym typeface="Gill Sans Light"/>
              </a:rPr>
              <a:t>1</a:t>
            </a:r>
            <a:r>
              <a:rPr kumimoji="0" lang="en-GB" altLang="it-IT" sz="1400" b="1"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&lt;60%)</a:t>
            </a:r>
            <a:endPar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sp>
        <p:nvSpPr>
          <p:cNvPr id="21" name="Rectangle 54">
            <a:extLst>
              <a:ext uri="{FF2B5EF4-FFF2-40B4-BE49-F238E27FC236}">
                <a16:creationId xmlns:a16="http://schemas.microsoft.com/office/drawing/2014/main" id="{846F64D8-5879-4444-99CB-27349E765535}"/>
              </a:ext>
            </a:extLst>
          </p:cNvPr>
          <p:cNvSpPr>
            <a:spLocks noChangeArrowheads="1"/>
          </p:cNvSpPr>
          <p:nvPr/>
        </p:nvSpPr>
        <p:spPr bwMode="auto">
          <a:xfrm>
            <a:off x="6284914" y="2409825"/>
            <a:ext cx="17628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Patients with FEV</a:t>
            </a:r>
            <a:r>
              <a:rPr kumimoji="0" lang="en-GB" altLang="it-IT" sz="1400" b="1" i="0" u="none" strike="noStrike" kern="1200" cap="none" spc="0" normalizeH="0" baseline="-25000" noProof="0">
                <a:ln>
                  <a:noFill/>
                </a:ln>
                <a:solidFill>
                  <a:srgbClr val="000000"/>
                </a:solidFill>
                <a:effectLst/>
                <a:uLnTx/>
                <a:uFillTx/>
                <a:latin typeface="+mn-lt"/>
                <a:ea typeface="MS PGothic" panose="020B0600070205080204" pitchFamily="34" charset="-128"/>
                <a:cs typeface="+mn-cs"/>
                <a:sym typeface="Gill Sans Light"/>
              </a:rPr>
              <a:t>1</a:t>
            </a:r>
            <a:r>
              <a:rPr kumimoji="0" lang="en-GB" altLang="it-IT" sz="1400" b="1" i="0" u="none" strike="noStrike" kern="1200" cap="none" spc="0" normalizeH="0" baseline="0" noProof="0">
                <a:ln>
                  <a:noFill/>
                </a:ln>
                <a:solidFill>
                  <a:srgbClr val="000000"/>
                </a:solidFill>
                <a:effectLst/>
                <a:uLnTx/>
                <a:uFillTx/>
                <a:latin typeface="+mn-lt"/>
                <a:ea typeface="MS PGothic" panose="020B0600070205080204" pitchFamily="34" charset="-128"/>
                <a:cs typeface="+mn-cs"/>
                <a:sym typeface="Gill Sans Light"/>
              </a:rPr>
              <a:t>&lt;50%</a:t>
            </a:r>
            <a:endPar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grpSp>
        <p:nvGrpSpPr>
          <p:cNvPr id="22" name="Group 55">
            <a:extLst>
              <a:ext uri="{FF2B5EF4-FFF2-40B4-BE49-F238E27FC236}">
                <a16:creationId xmlns:a16="http://schemas.microsoft.com/office/drawing/2014/main" id="{743B34D7-3265-480C-A625-04487DE0DDF3}"/>
              </a:ext>
            </a:extLst>
          </p:cNvPr>
          <p:cNvGrpSpPr>
            <a:grpSpLocks/>
          </p:cNvGrpSpPr>
          <p:nvPr/>
        </p:nvGrpSpPr>
        <p:grpSpPr bwMode="auto">
          <a:xfrm>
            <a:off x="8661402" y="2654301"/>
            <a:ext cx="1622425" cy="458788"/>
            <a:chOff x="4534" y="1797"/>
            <a:chExt cx="1022" cy="289"/>
          </a:xfrm>
        </p:grpSpPr>
        <p:sp>
          <p:nvSpPr>
            <p:cNvPr id="23" name="Rectangle 9">
              <a:extLst>
                <a:ext uri="{FF2B5EF4-FFF2-40B4-BE49-F238E27FC236}">
                  <a16:creationId xmlns:a16="http://schemas.microsoft.com/office/drawing/2014/main" id="{D9978F8A-2E07-4B39-9424-9DD817DA1874}"/>
                </a:ext>
              </a:extLst>
            </p:cNvPr>
            <p:cNvSpPr>
              <a:spLocks noChangeArrowheads="1"/>
            </p:cNvSpPr>
            <p:nvPr/>
          </p:nvSpPr>
          <p:spPr bwMode="auto">
            <a:xfrm>
              <a:off x="4648" y="1970"/>
              <a:ext cx="908"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2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Seretide 1000/100 m</a:t>
              </a:r>
              <a:r>
                <a:rPr kumimoji="0" lang="it-IT" altLang="it-IT" sz="12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g</a:t>
              </a:r>
              <a:endParaRPr kumimoji="0" lang="it-IT" altLang="it-IT" sz="36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24" name="Rectangle 10">
              <a:extLst>
                <a:ext uri="{FF2B5EF4-FFF2-40B4-BE49-F238E27FC236}">
                  <a16:creationId xmlns:a16="http://schemas.microsoft.com/office/drawing/2014/main" id="{9EDE851D-CB52-4EE7-8766-45EF8D5D4E63}"/>
                </a:ext>
              </a:extLst>
            </p:cNvPr>
            <p:cNvSpPr>
              <a:spLocks noChangeArrowheads="1"/>
            </p:cNvSpPr>
            <p:nvPr/>
          </p:nvSpPr>
          <p:spPr bwMode="auto">
            <a:xfrm>
              <a:off x="4648" y="1797"/>
              <a:ext cx="761" cy="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642938">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defTabSz="642938">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defTabSz="642938"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642938" rtl="0" eaLnBrk="1" fontAlgn="auto" latinLnBrk="0" hangingPunct="1">
                <a:lnSpc>
                  <a:spcPct val="100000"/>
                </a:lnSpc>
                <a:spcBef>
                  <a:spcPct val="0"/>
                </a:spcBef>
                <a:spcAft>
                  <a:spcPts val="0"/>
                </a:spcAft>
                <a:buClrTx/>
                <a:buSzTx/>
                <a:buFontTx/>
                <a:buNone/>
                <a:tabLst/>
                <a:defRPr/>
              </a:pPr>
              <a:r>
                <a:rPr kumimoji="0" lang="en-US" altLang="it-IT" sz="12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Foster 400/24 m</a:t>
              </a:r>
              <a:r>
                <a:rPr kumimoji="0" lang="it-IT" altLang="it-IT" sz="12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rPr>
                <a:t>g</a:t>
              </a:r>
              <a:endParaRPr kumimoji="0" lang="it-IT" altLang="it-IT" sz="3600" b="0" i="0" u="none" strike="noStrike" kern="1200" cap="none" spc="0" normalizeH="0" baseline="0" noProof="0">
                <a:ln>
                  <a:noFill/>
                </a:ln>
                <a:solidFill>
                  <a:srgbClr val="000000"/>
                </a:solidFill>
                <a:effectLst/>
                <a:uLnTx/>
                <a:uFillTx/>
                <a:latin typeface="+mn-lt"/>
                <a:ea typeface="ヒラギノ角ゴ ProN W3" charset="-128"/>
                <a:cs typeface="+mn-cs"/>
                <a:sym typeface="Gill Sans" charset="0"/>
              </a:endParaRPr>
            </a:p>
          </p:txBody>
        </p:sp>
        <p:sp>
          <p:nvSpPr>
            <p:cNvPr id="25" name="Rectangle 15">
              <a:extLst>
                <a:ext uri="{FF2B5EF4-FFF2-40B4-BE49-F238E27FC236}">
                  <a16:creationId xmlns:a16="http://schemas.microsoft.com/office/drawing/2014/main" id="{EE92A226-9E97-4455-AE6F-C0F6A32DD00D}"/>
                </a:ext>
              </a:extLst>
            </p:cNvPr>
            <p:cNvSpPr>
              <a:spLocks noChangeArrowheads="1"/>
            </p:cNvSpPr>
            <p:nvPr/>
          </p:nvSpPr>
          <p:spPr bwMode="auto">
            <a:xfrm>
              <a:off x="4534" y="1803"/>
              <a:ext cx="91" cy="91"/>
            </a:xfrm>
            <a:prstGeom prst="rect">
              <a:avLst/>
            </a:prstGeom>
            <a:solidFill>
              <a:srgbClr val="C80064"/>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Light"/>
                  <a:ea typeface="MS PGothic" panose="020B0600070205080204" pitchFamily="34" charset="-128"/>
                </a:defRPr>
              </a:lvl1pPr>
              <a:lvl2pPr marL="742950" indent="-285750">
                <a:defRPr>
                  <a:solidFill>
                    <a:schemeClr val="tx1"/>
                  </a:solidFill>
                  <a:latin typeface="Gill Sans Light"/>
                  <a:ea typeface="MS PGothic" panose="020B0600070205080204" pitchFamily="34" charset="-128"/>
                </a:defRPr>
              </a:lvl2pPr>
              <a:lvl3pPr marL="1143000" indent="-228600">
                <a:defRPr>
                  <a:solidFill>
                    <a:schemeClr val="tx1"/>
                  </a:solidFill>
                  <a:latin typeface="Gill Sans Light"/>
                  <a:ea typeface="MS PGothic" panose="020B0600070205080204" pitchFamily="34" charset="-128"/>
                </a:defRPr>
              </a:lvl3pPr>
              <a:lvl4pPr marL="1600200" indent="-228600">
                <a:defRPr>
                  <a:solidFill>
                    <a:schemeClr val="tx1"/>
                  </a:solidFill>
                  <a:latin typeface="Gill Sans Light"/>
                  <a:ea typeface="MS PGothic" panose="020B0600070205080204" pitchFamily="34" charset="-128"/>
                </a:defRPr>
              </a:lvl4pPr>
              <a:lvl5pPr marL="2057400" indent="-228600">
                <a:defRPr>
                  <a:solidFill>
                    <a:schemeClr val="tx1"/>
                  </a:solidFill>
                  <a:latin typeface="Gill Sans Light"/>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Gill Sans Light"/>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Gill Sans Light"/>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Gill Sans Light"/>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Gill Sans Light"/>
                  <a:ea typeface="MS PGothic" panose="020B0600070205080204"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endParaRPr>
            </a:p>
          </p:txBody>
        </p:sp>
        <p:sp>
          <p:nvSpPr>
            <p:cNvPr id="26" name="Rectangle 16">
              <a:extLst>
                <a:ext uri="{FF2B5EF4-FFF2-40B4-BE49-F238E27FC236}">
                  <a16:creationId xmlns:a16="http://schemas.microsoft.com/office/drawing/2014/main" id="{B98B4D1E-DF82-4C0D-A565-0FF5025B8770}"/>
                </a:ext>
              </a:extLst>
            </p:cNvPr>
            <p:cNvSpPr>
              <a:spLocks noChangeArrowheads="1"/>
            </p:cNvSpPr>
            <p:nvPr/>
          </p:nvSpPr>
          <p:spPr bwMode="auto">
            <a:xfrm>
              <a:off x="4534" y="1984"/>
              <a:ext cx="91" cy="91"/>
            </a:xfrm>
            <a:prstGeom prst="rect">
              <a:avLst/>
            </a:prstGeom>
            <a:solidFill>
              <a:srgbClr val="6666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endParaRPr>
            </a:p>
          </p:txBody>
        </p:sp>
      </p:grpSp>
      <p:sp>
        <p:nvSpPr>
          <p:cNvPr id="27" name="Line 60">
            <a:extLst>
              <a:ext uri="{FF2B5EF4-FFF2-40B4-BE49-F238E27FC236}">
                <a16:creationId xmlns:a16="http://schemas.microsoft.com/office/drawing/2014/main" id="{FAED2A1D-21C3-485B-B7D6-55D0E801AAEF}"/>
              </a:ext>
            </a:extLst>
          </p:cNvPr>
          <p:cNvSpPr>
            <a:spLocks noChangeShapeType="1"/>
          </p:cNvSpPr>
          <p:nvPr/>
        </p:nvSpPr>
        <p:spPr bwMode="auto">
          <a:xfrm>
            <a:off x="3548064" y="4465638"/>
            <a:ext cx="4608512" cy="0"/>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a:ln>
                <a:noFill/>
              </a:ln>
              <a:solidFill>
                <a:srgbClr val="646469"/>
              </a:solidFill>
              <a:effectLst/>
              <a:uLnTx/>
              <a:uFillTx/>
              <a:ea typeface="+mn-ea"/>
              <a:cs typeface="+mn-cs"/>
            </a:endParaRPr>
          </a:p>
        </p:txBody>
      </p:sp>
      <p:sp>
        <p:nvSpPr>
          <p:cNvPr id="28" name="Text Box 61">
            <a:extLst>
              <a:ext uri="{FF2B5EF4-FFF2-40B4-BE49-F238E27FC236}">
                <a16:creationId xmlns:a16="http://schemas.microsoft.com/office/drawing/2014/main" id="{2F6A2911-3C5D-4971-8D84-B2281B7C4424}"/>
              </a:ext>
            </a:extLst>
          </p:cNvPr>
          <p:cNvSpPr txBox="1">
            <a:spLocks noChangeArrowheads="1"/>
          </p:cNvSpPr>
          <p:nvPr/>
        </p:nvSpPr>
        <p:spPr bwMode="auto">
          <a:xfrm>
            <a:off x="8085140" y="4310064"/>
            <a:ext cx="24913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Threshold for clinical relevance</a:t>
            </a:r>
          </a:p>
        </p:txBody>
      </p:sp>
      <p:sp>
        <p:nvSpPr>
          <p:cNvPr id="29" name="Text Box 62">
            <a:extLst>
              <a:ext uri="{FF2B5EF4-FFF2-40B4-BE49-F238E27FC236}">
                <a16:creationId xmlns:a16="http://schemas.microsoft.com/office/drawing/2014/main" id="{BE31E9FD-1389-43D8-89A1-83366BA5B7DD}"/>
              </a:ext>
            </a:extLst>
          </p:cNvPr>
          <p:cNvSpPr txBox="1">
            <a:spLocks noChangeArrowheads="1"/>
          </p:cNvSpPr>
          <p:nvPr/>
        </p:nvSpPr>
        <p:spPr bwMode="auto">
          <a:xfrm>
            <a:off x="4208464" y="5337175"/>
            <a:ext cx="4411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a:t>
            </a:r>
          </a:p>
        </p:txBody>
      </p:sp>
      <p:sp>
        <p:nvSpPr>
          <p:cNvPr id="30" name="Text Box 63">
            <a:extLst>
              <a:ext uri="{FF2B5EF4-FFF2-40B4-BE49-F238E27FC236}">
                <a16:creationId xmlns:a16="http://schemas.microsoft.com/office/drawing/2014/main" id="{CDC4B881-B8F0-4D91-8E59-84F528BCD7AA}"/>
              </a:ext>
            </a:extLst>
          </p:cNvPr>
          <p:cNvSpPr txBox="1">
            <a:spLocks noChangeArrowheads="1"/>
          </p:cNvSpPr>
          <p:nvPr/>
        </p:nvSpPr>
        <p:spPr bwMode="auto">
          <a:xfrm>
            <a:off x="6616701" y="4662488"/>
            <a:ext cx="4411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a:t>
            </a:r>
          </a:p>
        </p:txBody>
      </p:sp>
      <p:sp>
        <p:nvSpPr>
          <p:cNvPr id="31" name="Text Box 64">
            <a:extLst>
              <a:ext uri="{FF2B5EF4-FFF2-40B4-BE49-F238E27FC236}">
                <a16:creationId xmlns:a16="http://schemas.microsoft.com/office/drawing/2014/main" id="{4BE7330B-2B08-433B-826D-096CE00423BF}"/>
              </a:ext>
            </a:extLst>
          </p:cNvPr>
          <p:cNvSpPr txBox="1">
            <a:spLocks noChangeArrowheads="1"/>
          </p:cNvSpPr>
          <p:nvPr/>
        </p:nvSpPr>
        <p:spPr bwMode="auto">
          <a:xfrm>
            <a:off x="4932365" y="4414839"/>
            <a:ext cx="3129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a:t>
            </a:r>
          </a:p>
        </p:txBody>
      </p:sp>
      <p:sp>
        <p:nvSpPr>
          <p:cNvPr id="32" name="Text Box 65">
            <a:extLst>
              <a:ext uri="{FF2B5EF4-FFF2-40B4-BE49-F238E27FC236}">
                <a16:creationId xmlns:a16="http://schemas.microsoft.com/office/drawing/2014/main" id="{56F47BB3-F0EF-4008-B12B-E21B0050002A}"/>
              </a:ext>
            </a:extLst>
          </p:cNvPr>
          <p:cNvSpPr txBox="1">
            <a:spLocks noChangeArrowheads="1"/>
          </p:cNvSpPr>
          <p:nvPr/>
        </p:nvSpPr>
        <p:spPr bwMode="auto">
          <a:xfrm>
            <a:off x="7346951" y="3976689"/>
            <a:ext cx="31290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2000" b="0"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a:t>
            </a:r>
          </a:p>
        </p:txBody>
      </p:sp>
      <p:sp>
        <p:nvSpPr>
          <p:cNvPr id="33" name="Text Box 66">
            <a:extLst>
              <a:ext uri="{FF2B5EF4-FFF2-40B4-BE49-F238E27FC236}">
                <a16:creationId xmlns:a16="http://schemas.microsoft.com/office/drawing/2014/main" id="{043C31EB-0740-4F18-A232-86EF8B634E17}"/>
              </a:ext>
            </a:extLst>
          </p:cNvPr>
          <p:cNvSpPr txBox="1">
            <a:spLocks noChangeArrowheads="1"/>
          </p:cNvSpPr>
          <p:nvPr/>
        </p:nvSpPr>
        <p:spPr bwMode="auto">
          <a:xfrm>
            <a:off x="5348290" y="5318126"/>
            <a:ext cx="355924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*p=0.010 vs baseline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**p&lt;0.001 vs baseline</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No significant difference between treatments</a:t>
            </a:r>
          </a:p>
        </p:txBody>
      </p:sp>
      <p:sp>
        <p:nvSpPr>
          <p:cNvPr id="34" name="Text Box 67">
            <a:extLst>
              <a:ext uri="{FF2B5EF4-FFF2-40B4-BE49-F238E27FC236}">
                <a16:creationId xmlns:a16="http://schemas.microsoft.com/office/drawing/2014/main" id="{B1117FA5-A4BE-4D3E-84F7-76C29E867189}"/>
              </a:ext>
            </a:extLst>
          </p:cNvPr>
          <p:cNvSpPr txBox="1">
            <a:spLocks noChangeArrowheads="1"/>
          </p:cNvSpPr>
          <p:nvPr/>
        </p:nvSpPr>
        <p:spPr bwMode="auto">
          <a:xfrm rot="-5400000">
            <a:off x="1556116" y="3895825"/>
            <a:ext cx="310918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400" b="1" i="0" u="none" strike="noStrike" kern="1200" cap="none" spc="0" normalizeH="0" baseline="0" noProof="0">
                <a:ln>
                  <a:noFill/>
                </a:ln>
                <a:solidFill>
                  <a:srgbClr val="646469"/>
                </a:solidFill>
                <a:effectLst/>
                <a:uLnTx/>
                <a:uFillTx/>
                <a:latin typeface="+mn-lt"/>
                <a:ea typeface="MS PGothic" panose="020B0600070205080204" pitchFamily="34" charset="-128"/>
                <a:cs typeface="+mn-cs"/>
                <a:sym typeface="Gill Sans Light"/>
              </a:rPr>
              <a:t>SGRQ total score, change from baseline</a:t>
            </a:r>
          </a:p>
        </p:txBody>
      </p:sp>
      <p:sp>
        <p:nvSpPr>
          <p:cNvPr id="35" name="Text Box 5">
            <a:extLst>
              <a:ext uri="{FF2B5EF4-FFF2-40B4-BE49-F238E27FC236}">
                <a16:creationId xmlns:a16="http://schemas.microsoft.com/office/drawing/2014/main" id="{56317E8B-1EA4-4D4C-A9FA-D0A89CF89757}"/>
              </a:ext>
            </a:extLst>
          </p:cNvPr>
          <p:cNvSpPr txBox="1">
            <a:spLocks noGrp="1" noChangeArrowheads="1"/>
          </p:cNvSpPr>
          <p:nvPr>
            <p:ph type="title"/>
          </p:nvPr>
        </p:nvSpPr>
        <p:spPr bwMode="auto">
          <a:xfrm>
            <a:off x="838200" y="888410"/>
            <a:ext cx="10515600" cy="86793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p>
            <a:pPr defTabSz="457200" fontAlgn="base">
              <a:spcBef>
                <a:spcPct val="0"/>
              </a:spcBef>
              <a:spcAft>
                <a:spcPct val="0"/>
              </a:spcAft>
              <a:defRPr/>
            </a:pPr>
            <a:r>
              <a:rPr lang="en-US" sz="2800" b="1" dirty="0" err="1">
                <a:solidFill>
                  <a:prstClr val="black"/>
                </a:solidFill>
                <a:ea typeface="ＭＳ Ｐゴシック" charset="0"/>
                <a:cs typeface="Arial" panose="020B0604020202020204" pitchFamily="34" charset="0"/>
              </a:rPr>
              <a:t>Extrafine</a:t>
            </a:r>
            <a:r>
              <a:rPr lang="en-US" sz="2800" b="1" dirty="0">
                <a:solidFill>
                  <a:prstClr val="black"/>
                </a:solidFill>
                <a:ea typeface="ＭＳ Ｐゴシック" charset="0"/>
                <a:cs typeface="Arial" panose="020B0604020202020204" pitchFamily="34" charset="0"/>
              </a:rPr>
              <a:t> BDP VS large particle FP/SAL Therapy in COPD: Only BDP/F provides clinically meaningful improvement of quality of life</a:t>
            </a:r>
          </a:p>
        </p:txBody>
      </p:sp>
      <p:sp>
        <p:nvSpPr>
          <p:cNvPr id="36" name="Text Box 47">
            <a:extLst>
              <a:ext uri="{FF2B5EF4-FFF2-40B4-BE49-F238E27FC236}">
                <a16:creationId xmlns:a16="http://schemas.microsoft.com/office/drawing/2014/main" id="{D2AEE282-BC2D-4036-8800-288DB1BFFE3D}"/>
              </a:ext>
            </a:extLst>
          </p:cNvPr>
          <p:cNvSpPr txBox="1">
            <a:spLocks noChangeArrowheads="1"/>
          </p:cNvSpPr>
          <p:nvPr/>
        </p:nvSpPr>
        <p:spPr bwMode="auto">
          <a:xfrm>
            <a:off x="334943" y="6227983"/>
            <a:ext cx="270356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120000"/>
              </a:lnSpc>
              <a:spcBef>
                <a:spcPts val="2675"/>
              </a:spcBef>
              <a:defRPr sz="3200">
                <a:solidFill>
                  <a:srgbClr val="7C7C7C"/>
                </a:solidFill>
                <a:latin typeface="Gloriola Std Light" charset="0"/>
                <a:ea typeface="MS PGothic" panose="020B0600070205080204" pitchFamily="34" charset="-128"/>
                <a:sym typeface="Gill Sans Light"/>
              </a:defRPr>
            </a:lvl1pPr>
            <a:lvl2pPr marL="742950" indent="-285750">
              <a:lnSpc>
                <a:spcPct val="120000"/>
              </a:lnSpc>
              <a:spcBef>
                <a:spcPts val="2675"/>
              </a:spcBef>
              <a:defRPr sz="3200">
                <a:solidFill>
                  <a:srgbClr val="414141"/>
                </a:solidFill>
                <a:latin typeface="Gill Sans MT" charset="0"/>
                <a:ea typeface="MS PGothic" panose="020B0600070205080204" pitchFamily="34" charset="-128"/>
                <a:sym typeface="Gill Sans Light"/>
              </a:defRPr>
            </a:lvl2pPr>
            <a:lvl3pPr marL="11430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3pPr>
            <a:lvl4pPr marL="16002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4pPr>
            <a:lvl5pPr marL="2057400" indent="-228600">
              <a:lnSpc>
                <a:spcPct val="120000"/>
              </a:lnSpc>
              <a:spcBef>
                <a:spcPts val="2675"/>
              </a:spcBef>
              <a:defRPr sz="3200">
                <a:solidFill>
                  <a:srgbClr val="414141"/>
                </a:solidFill>
                <a:latin typeface="Gill Sans MT" charset="0"/>
                <a:ea typeface="MS PGothic" panose="020B0600070205080204" pitchFamily="34" charset="-128"/>
                <a:sym typeface="Gill Sans Light"/>
              </a:defRPr>
            </a:lvl5pPr>
            <a:lvl6pPr marL="25146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6pPr>
            <a:lvl7pPr marL="29718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7pPr>
            <a:lvl8pPr marL="34290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8pPr>
            <a:lvl9pPr marL="3886200" indent="-228600" eaLnBrk="0" fontAlgn="base" hangingPunct="0">
              <a:lnSpc>
                <a:spcPct val="120000"/>
              </a:lnSpc>
              <a:spcBef>
                <a:spcPts val="2675"/>
              </a:spcBef>
              <a:spcAft>
                <a:spcPct val="0"/>
              </a:spcAft>
              <a:defRPr sz="3200">
                <a:solidFill>
                  <a:srgbClr val="414141"/>
                </a:solidFill>
                <a:latin typeface="Gill Sans MT" charset="0"/>
                <a:ea typeface="MS PGothic" panose="020B0600070205080204" pitchFamily="34" charset="-128"/>
                <a:sym typeface="Gill Sans Light"/>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Singh et al, BMC </a:t>
            </a:r>
            <a:r>
              <a:rPr kumimoji="0" lang="en-GB" altLang="it-IT" sz="1200" b="1" i="0" u="none" strike="noStrike" kern="1200" cap="none" spc="0" normalizeH="0" baseline="0" noProof="0" dirty="0" err="1">
                <a:ln>
                  <a:noFill/>
                </a:ln>
                <a:solidFill>
                  <a:schemeClr val="tx1"/>
                </a:solidFill>
                <a:effectLst/>
                <a:uLnTx/>
                <a:uFillTx/>
                <a:latin typeface="+mn-lt"/>
                <a:ea typeface="MS PGothic" panose="020B0600070205080204" pitchFamily="34" charset="-128"/>
                <a:cs typeface="+mn-cs"/>
                <a:sym typeface="Gill Sans Light"/>
              </a:rPr>
              <a:t>Pulm</a:t>
            </a:r>
            <a:r>
              <a:rPr kumimoji="0" lang="en-GB" altLang="it-IT" sz="1200" b="1" i="0" u="none" strike="noStrike" kern="1200" cap="none" spc="0" normalizeH="0" baseline="0" noProof="0" dirty="0">
                <a:ln>
                  <a:noFill/>
                </a:ln>
                <a:solidFill>
                  <a:schemeClr val="tx1"/>
                </a:solidFill>
                <a:effectLst/>
                <a:uLnTx/>
                <a:uFillTx/>
                <a:latin typeface="+mn-lt"/>
                <a:ea typeface="MS PGothic" panose="020B0600070205080204" pitchFamily="34" charset="-128"/>
                <a:cs typeface="+mn-cs"/>
                <a:sym typeface="Gill Sans Light"/>
              </a:rPr>
              <a:t> Med 2014; 14:43</a:t>
            </a:r>
          </a:p>
        </p:txBody>
      </p:sp>
    </p:spTree>
    <p:extLst>
      <p:ext uri="{BB962C8B-B14F-4D97-AF65-F5344CB8AC3E}">
        <p14:creationId xmlns:p14="http://schemas.microsoft.com/office/powerpoint/2010/main" val="2235962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a:extLst>
              <a:ext uri="{FF2B5EF4-FFF2-40B4-BE49-F238E27FC236}">
                <a16:creationId xmlns:a16="http://schemas.microsoft.com/office/drawing/2014/main" id="{32E36899-4DAF-4764-A2C8-85AF745E8907}"/>
              </a:ext>
            </a:extLst>
          </p:cNvPr>
          <p:cNvSpPr>
            <a:spLocks noGrp="1"/>
          </p:cNvSpPr>
          <p:nvPr>
            <p:ph idx="1"/>
          </p:nvPr>
        </p:nvSpPr>
        <p:spPr>
          <a:xfrm>
            <a:off x="838200" y="1825625"/>
            <a:ext cx="10515600" cy="4351338"/>
          </a:xfrm>
        </p:spPr>
        <p:txBody>
          <a:bodyPr anchor="ctr"/>
          <a:lstStyle/>
          <a:p>
            <a:pPr>
              <a:buFont typeface="Wingdings" panose="05000000000000000000" pitchFamily="2" charset="2"/>
              <a:buChar char="q"/>
            </a:pPr>
            <a:r>
              <a:rPr lang="it-IT" dirty="0"/>
              <a:t>Define delivery factors </a:t>
            </a:r>
          </a:p>
          <a:p>
            <a:pPr>
              <a:buFont typeface="Wingdings" panose="05000000000000000000" pitchFamily="2" charset="2"/>
              <a:buChar char="q"/>
            </a:pPr>
            <a:r>
              <a:rPr lang="it-IT" dirty="0"/>
              <a:t>Extrafine Formulation</a:t>
            </a:r>
          </a:p>
          <a:p>
            <a:pPr>
              <a:buFont typeface="Wingdings" panose="05000000000000000000" pitchFamily="2" charset="2"/>
              <a:buChar char="q"/>
            </a:pPr>
            <a:r>
              <a:rPr lang="it-IT" dirty="0"/>
              <a:t>Extrafine Formulations: The clinical relevance</a:t>
            </a:r>
          </a:p>
          <a:p>
            <a:pPr marL="0" indent="0">
              <a:buNone/>
            </a:pPr>
            <a:endParaRPr lang="it-IT" dirty="0"/>
          </a:p>
          <a:p>
            <a:endParaRPr lang="it-IT" dirty="0"/>
          </a:p>
        </p:txBody>
      </p:sp>
      <p:sp>
        <p:nvSpPr>
          <p:cNvPr id="5" name="Titolo 1">
            <a:extLst>
              <a:ext uri="{FF2B5EF4-FFF2-40B4-BE49-F238E27FC236}">
                <a16:creationId xmlns:a16="http://schemas.microsoft.com/office/drawing/2014/main" id="{82F34C04-2D17-410C-9EFC-F2F9C11AAA79}"/>
              </a:ext>
            </a:extLst>
          </p:cNvPr>
          <p:cNvSpPr txBox="1">
            <a:spLocks noGrp="1"/>
          </p:cNvSpPr>
          <p:nvPr>
            <p:ph type="title"/>
          </p:nvPr>
        </p:nvSpPr>
        <p:spPr>
          <a:xfrm>
            <a:off x="838200" y="803094"/>
            <a:ext cx="10515600"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t>Objective</a:t>
            </a:r>
            <a:endParaRPr lang="it-IT" sz="2800" b="1" dirty="0">
              <a:latin typeface="+mn-lt"/>
            </a:endParaRPr>
          </a:p>
        </p:txBody>
      </p:sp>
    </p:spTree>
    <p:extLst>
      <p:ext uri="{BB962C8B-B14F-4D97-AF65-F5344CB8AC3E}">
        <p14:creationId xmlns:p14="http://schemas.microsoft.com/office/powerpoint/2010/main" val="3793137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1E026DB-48D0-4B1E-86B6-802E8144DFFE}"/>
              </a:ext>
            </a:extLst>
          </p:cNvPr>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258110" y="1926450"/>
            <a:ext cx="5567681" cy="4246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Объект 3">
            <a:extLst>
              <a:ext uri="{FF2B5EF4-FFF2-40B4-BE49-F238E27FC236}">
                <a16:creationId xmlns:a16="http://schemas.microsoft.com/office/drawing/2014/main" id="{B21769BC-D412-40DC-A990-5DAD1BB3036B}"/>
              </a:ext>
            </a:extLst>
          </p:cNvPr>
          <p:cNvSpPr txBox="1">
            <a:spLocks/>
          </p:cNvSpPr>
          <p:nvPr/>
        </p:nvSpPr>
        <p:spPr>
          <a:xfrm>
            <a:off x="134841" y="6095981"/>
            <a:ext cx="9632951" cy="32226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Sonnappa S et al. (2017) </a:t>
            </a:r>
            <a:r>
              <a:rPr lang="en-US" dirty="0" err="1">
                <a:solidFill>
                  <a:schemeClr val="tx1"/>
                </a:solidFill>
              </a:rPr>
              <a:t>PLoS</a:t>
            </a:r>
            <a:r>
              <a:rPr lang="en-US" dirty="0">
                <a:solidFill>
                  <a:schemeClr val="tx1"/>
                </a:solidFill>
              </a:rPr>
              <a:t> ONE 12(6): e0178112.</a:t>
            </a:r>
            <a:endParaRPr lang="ru-RU" dirty="0">
              <a:solidFill>
                <a:schemeClr val="tx1"/>
              </a:solidFill>
            </a:endParaRPr>
          </a:p>
        </p:txBody>
      </p:sp>
      <p:sp>
        <p:nvSpPr>
          <p:cNvPr id="6" name="Заголовок 1">
            <a:extLst>
              <a:ext uri="{FF2B5EF4-FFF2-40B4-BE49-F238E27FC236}">
                <a16:creationId xmlns:a16="http://schemas.microsoft.com/office/drawing/2014/main" id="{673B7B55-BFA5-413B-8E9E-ED12ECFDAB1A}"/>
              </a:ext>
            </a:extLst>
          </p:cNvPr>
          <p:cNvSpPr>
            <a:spLocks noGrp="1"/>
          </p:cNvSpPr>
          <p:nvPr>
            <p:ph type="title"/>
          </p:nvPr>
        </p:nvSpPr>
        <p:spPr>
          <a:xfrm>
            <a:off x="404364" y="600887"/>
            <a:ext cx="11353800" cy="1325563"/>
          </a:xfrm>
        </p:spPr>
        <p:txBody>
          <a:bodyPr>
            <a:noAutofit/>
          </a:bodyPr>
          <a:lstStyle/>
          <a:p>
            <a:r>
              <a:rPr lang="en-US" sz="3200" dirty="0"/>
              <a:t>A real-life study comparing extra-fine </a:t>
            </a:r>
            <a:br>
              <a:rPr lang="en-US" sz="3200" dirty="0"/>
            </a:br>
            <a:r>
              <a:rPr lang="en-US" sz="3200" dirty="0"/>
              <a:t>and fine-particle ICS: Probability of pneumonia by treatment group</a:t>
            </a:r>
            <a:endParaRPr lang="ru-RU" sz="3200" dirty="0"/>
          </a:p>
        </p:txBody>
      </p:sp>
      <p:sp>
        <p:nvSpPr>
          <p:cNvPr id="7" name="TextBox 6">
            <a:extLst>
              <a:ext uri="{FF2B5EF4-FFF2-40B4-BE49-F238E27FC236}">
                <a16:creationId xmlns:a16="http://schemas.microsoft.com/office/drawing/2014/main" id="{BF78FFA0-9435-4CA7-B724-AD6130B014A6}"/>
              </a:ext>
            </a:extLst>
          </p:cNvPr>
          <p:cNvSpPr txBox="1"/>
          <p:nvPr/>
        </p:nvSpPr>
        <p:spPr>
          <a:xfrm>
            <a:off x="122587" y="2578408"/>
            <a:ext cx="5417300" cy="1200329"/>
          </a:xfrm>
          <a:prstGeom prst="rect">
            <a:avLst/>
          </a:prstGeom>
          <a:noFill/>
        </p:spPr>
        <p:txBody>
          <a:bodyPr wrap="square">
            <a:spAutoFit/>
          </a:bodyPr>
          <a:lstStyle/>
          <a:p>
            <a:r>
              <a:rPr lang="en-US" dirty="0">
                <a:solidFill>
                  <a:srgbClr val="C00000"/>
                </a:solidFill>
              </a:rPr>
              <a:t>Patients with obstructive lung disease on </a:t>
            </a:r>
            <a:r>
              <a:rPr lang="en-US" b="1" dirty="0"/>
              <a:t>extra-fine</a:t>
            </a:r>
            <a:r>
              <a:rPr lang="en-US" dirty="0">
                <a:solidFill>
                  <a:srgbClr val="C00000"/>
                </a:solidFill>
              </a:rPr>
              <a:t> particle ICS have a </a:t>
            </a:r>
            <a:r>
              <a:rPr lang="en-US" b="1" dirty="0"/>
              <a:t>lower risk </a:t>
            </a:r>
            <a:r>
              <a:rPr lang="en-US" dirty="0">
                <a:solidFill>
                  <a:srgbClr val="C00000"/>
                </a:solidFill>
              </a:rPr>
              <a:t>of pneumonia than those on fine-particle ICS, with those receiving higher ICS doses being at a greater risk.</a:t>
            </a:r>
          </a:p>
        </p:txBody>
      </p:sp>
    </p:spTree>
    <p:extLst>
      <p:ext uri="{BB962C8B-B14F-4D97-AF65-F5344CB8AC3E}">
        <p14:creationId xmlns:p14="http://schemas.microsoft.com/office/powerpoint/2010/main" val="12876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31E36-BFAF-498B-A88D-E478E69A19D1}"/>
              </a:ext>
            </a:extLst>
          </p:cNvPr>
          <p:cNvSpPr>
            <a:spLocks noGrp="1"/>
          </p:cNvSpPr>
          <p:nvPr>
            <p:ph type="title"/>
          </p:nvPr>
        </p:nvSpPr>
        <p:spPr>
          <a:xfrm>
            <a:off x="383988" y="739121"/>
            <a:ext cx="10515600" cy="1325563"/>
          </a:xfrm>
        </p:spPr>
        <p:txBody>
          <a:bodyPr>
            <a:normAutofit/>
          </a:bodyPr>
          <a:lstStyle/>
          <a:p>
            <a:r>
              <a:rPr lang="en-US" sz="4000" b="1" dirty="0"/>
              <a:t>Take Home Message </a:t>
            </a:r>
            <a:br>
              <a:rPr lang="en-US" sz="4000" b="1" dirty="0"/>
            </a:br>
            <a:r>
              <a:rPr lang="en-US" sz="3600" b="1" dirty="0"/>
              <a:t>Clinical outcome </a:t>
            </a:r>
            <a:endParaRPr lang="en-US" sz="4000" b="1" dirty="0"/>
          </a:p>
        </p:txBody>
      </p:sp>
      <p:sp>
        <p:nvSpPr>
          <p:cNvPr id="3" name="Content Placeholder 2">
            <a:extLst>
              <a:ext uri="{FF2B5EF4-FFF2-40B4-BE49-F238E27FC236}">
                <a16:creationId xmlns:a16="http://schemas.microsoft.com/office/drawing/2014/main" id="{ED64C73A-0B51-4B03-BC38-B64E266FC262}"/>
              </a:ext>
            </a:extLst>
          </p:cNvPr>
          <p:cNvSpPr>
            <a:spLocks noGrp="1"/>
          </p:cNvSpPr>
          <p:nvPr>
            <p:ph idx="1"/>
          </p:nvPr>
        </p:nvSpPr>
        <p:spPr>
          <a:xfrm>
            <a:off x="611094" y="2064684"/>
            <a:ext cx="10515600" cy="4351338"/>
          </a:xfrm>
        </p:spPr>
        <p:txBody>
          <a:bodyPr>
            <a:normAutofit/>
          </a:bodyPr>
          <a:lstStyle/>
          <a:p>
            <a:pPr>
              <a:buClr>
                <a:srgbClr val="C00000"/>
              </a:buClr>
            </a:pPr>
            <a:r>
              <a:rPr lang="en-US" sz="2000" dirty="0"/>
              <a:t>Higher ability of extra fine formulation to reach smaller airways achieved a better efficacy profile in terms of </a:t>
            </a:r>
            <a:r>
              <a:rPr lang="en-US" sz="2000" b="1" dirty="0"/>
              <a:t>lung function</a:t>
            </a:r>
            <a:r>
              <a:rPr lang="en-US" sz="2000" dirty="0"/>
              <a:t>, </a:t>
            </a:r>
            <a:r>
              <a:rPr lang="en-US" sz="2000" b="1" dirty="0"/>
              <a:t>asthma symptoms</a:t>
            </a:r>
            <a:r>
              <a:rPr lang="en-US" sz="2000" dirty="0"/>
              <a:t>, </a:t>
            </a:r>
            <a:r>
              <a:rPr lang="en-US" sz="2000" b="1" dirty="0"/>
              <a:t>use of rescue medication </a:t>
            </a:r>
            <a:r>
              <a:rPr lang="en-US" sz="2000" dirty="0"/>
              <a:t>and </a:t>
            </a:r>
            <a:r>
              <a:rPr lang="en-US" sz="2000" b="1" dirty="0"/>
              <a:t>quality of life</a:t>
            </a:r>
          </a:p>
          <a:p>
            <a:pPr>
              <a:buClr>
                <a:srgbClr val="C00000"/>
              </a:buClr>
            </a:pPr>
            <a:r>
              <a:rPr lang="en-US" sz="2000" dirty="0"/>
              <a:t>Since the extra fine size yields a high lung deposition, the nominal dose of BDP per actuation in BDP/FF fixed combination resulted in 2.5-fold dose reduction, as compared with the conventional BDP CFC, thus lowering the amount of ICS absorbed into the systemic circulation by </a:t>
            </a:r>
            <a:r>
              <a:rPr lang="en-US" sz="2000" dirty="0" err="1"/>
              <a:t>extrathoracic</a:t>
            </a:r>
            <a:r>
              <a:rPr lang="en-US" sz="2000" dirty="0"/>
              <a:t> pathways </a:t>
            </a:r>
          </a:p>
          <a:p>
            <a:pPr>
              <a:buClr>
                <a:srgbClr val="C00000"/>
              </a:buClr>
            </a:pPr>
            <a:r>
              <a:rPr lang="en-US" sz="2000" dirty="0"/>
              <a:t>Lower deposition in the oropharynx reduces typical adverse effects such as hoarseness, dysphonia and candidiasis resulting in higher tolerability</a:t>
            </a:r>
          </a:p>
          <a:p>
            <a:pPr>
              <a:buClr>
                <a:srgbClr val="C00000"/>
              </a:buClr>
            </a:pPr>
            <a:endParaRPr lang="en-US" sz="2000" dirty="0"/>
          </a:p>
        </p:txBody>
      </p:sp>
    </p:spTree>
    <p:extLst>
      <p:ext uri="{BB962C8B-B14F-4D97-AF65-F5344CB8AC3E}">
        <p14:creationId xmlns:p14="http://schemas.microsoft.com/office/powerpoint/2010/main" val="42430924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75212375-5248-426C-94B6-5A4C66FC0C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4341" y="1574182"/>
            <a:ext cx="73152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1204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30382" y="365125"/>
            <a:ext cx="10515600" cy="1325563"/>
          </a:xfrm>
        </p:spPr>
        <p:txBody>
          <a:bodyPr>
            <a:noAutofit/>
          </a:bodyPr>
          <a:lstStyle/>
          <a:p>
            <a:pPr algn="ctr" defTabSz="914126">
              <a:defRPr/>
            </a:pPr>
            <a:r>
              <a:rPr lang="en-GB" sz="4000" b="1" dirty="0">
                <a:solidFill>
                  <a:srgbClr val="B90066"/>
                </a:solidFill>
                <a:ea typeface="Arial" charset="0"/>
                <a:cs typeface="Arial" charset="0"/>
              </a:rPr>
              <a:t>Agenda</a:t>
            </a:r>
          </a:p>
        </p:txBody>
      </p:sp>
      <p:sp>
        <p:nvSpPr>
          <p:cNvPr id="3" name="Rettangolo con angoli arrotondati 2">
            <a:extLst>
              <a:ext uri="{FF2B5EF4-FFF2-40B4-BE49-F238E27FC236}">
                <a16:creationId xmlns:a16="http://schemas.microsoft.com/office/drawing/2014/main" id="{BAA5FF13-42E4-4AB3-A8AC-8016AAD462A7}"/>
              </a:ext>
            </a:extLst>
          </p:cNvPr>
          <p:cNvSpPr/>
          <p:nvPr/>
        </p:nvSpPr>
        <p:spPr>
          <a:xfrm>
            <a:off x="733317" y="1341503"/>
            <a:ext cx="6284264" cy="445104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1200" cap="none" spc="0" normalizeH="0" baseline="0" noProof="0" dirty="0">
                <a:ln>
                  <a:noFill/>
                </a:ln>
                <a:solidFill>
                  <a:srgbClr val="B90066"/>
                </a:solidFill>
                <a:effectLst/>
                <a:uLnTx/>
                <a:uFillTx/>
                <a:latin typeface="Calibri" panose="020F0502020204030204"/>
                <a:ea typeface="Arial" charset="0"/>
                <a:cs typeface="Arial" charset="0"/>
              </a:rPr>
              <a:t>Foster®</a:t>
            </a:r>
            <a:r>
              <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Introduction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1200" cap="none" spc="0" normalizeH="0" baseline="0" noProof="0" dirty="0">
                <a:ln>
                  <a:noFill/>
                </a:ln>
                <a:solidFill>
                  <a:srgbClr val="B90066"/>
                </a:solidFill>
                <a:effectLst/>
                <a:uLnTx/>
                <a:uFillTx/>
                <a:latin typeface="Calibri" panose="020F0502020204030204"/>
                <a:ea typeface="Arial" charset="0"/>
                <a:cs typeface="Arial" charset="0"/>
              </a:rPr>
              <a:t> Foster® </a:t>
            </a:r>
            <a:r>
              <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Indication &amp; Dosage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endPar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2400" b="1" i="0" u="none" strike="noStrike" kern="1200" cap="none" spc="0" normalizeH="0" baseline="0" noProof="0" dirty="0">
                <a:ln>
                  <a:noFill/>
                </a:ln>
                <a:solidFill>
                  <a:srgbClr val="B90066"/>
                </a:solidFill>
                <a:effectLst/>
                <a:uLnTx/>
                <a:uFillTx/>
                <a:latin typeface="Calibri" panose="020F0502020204030204"/>
                <a:ea typeface="Arial" charset="0"/>
                <a:cs typeface="Arial" charset="0"/>
              </a:rPr>
              <a:t>Foster®</a:t>
            </a:r>
            <a:r>
              <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 Clinical Evidence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In Asthma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rPr>
              <a:t>In COPD</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dirty="0">
                <a:solidFill>
                  <a:prstClr val="black">
                    <a:lumMod val="85000"/>
                    <a:lumOff val="15000"/>
                  </a:prstClr>
                </a:solidFill>
                <a:latin typeface="Calibri" panose="020F0502020204030204"/>
              </a:rPr>
              <a:t>MART</a:t>
            </a:r>
            <a:endParaRPr kumimoji="0" lang="en-US" sz="20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B90066"/>
              </a:buClr>
              <a:buSzTx/>
              <a:buFont typeface="Wingdings" panose="05000000000000000000" pitchFamily="2" charset="2"/>
              <a:buChar char="q"/>
              <a:tabLst/>
              <a:defRPr/>
            </a:pPr>
            <a:r>
              <a:rPr lang="en-US" sz="2400" b="1" dirty="0">
                <a:solidFill>
                  <a:srgbClr val="B90066"/>
                </a:solidFill>
                <a:latin typeface="Calibri" panose="020F0502020204030204"/>
                <a:ea typeface="Arial" charset="0"/>
                <a:cs typeface="Arial" charset="0"/>
              </a:rPr>
              <a:t>Summary</a:t>
            </a:r>
            <a:r>
              <a:rPr lang="en-US" sz="2400" b="1" dirty="0">
                <a:solidFill>
                  <a:srgbClr val="B90066"/>
                </a:solidFill>
                <a:latin typeface="Calibri" panose="020F0502020204030204"/>
              </a:rPr>
              <a:t>®</a:t>
            </a:r>
            <a:endParaRPr kumimoji="0" lang="en-US" sz="2400" b="1" i="0" u="none" strike="noStrike" kern="1200" cap="none" spc="0" normalizeH="0" baseline="0" noProof="0" dirty="0">
              <a:ln>
                <a:noFill/>
              </a:ln>
              <a:solidFill>
                <a:srgbClr val="B90066"/>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
                <a:srgbClr val="B90066"/>
              </a:buClr>
              <a:buSzTx/>
              <a:buFont typeface="Wingdings" panose="05000000000000000000" pitchFamily="2" charset="2"/>
              <a:buChar char="q"/>
              <a:tabLst/>
              <a:defRPr/>
            </a:pPr>
            <a:endPar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lumMod val="85000"/>
                  <a:lumOff val="15000"/>
                </a:prstClr>
              </a:solidFill>
              <a:effectLst/>
              <a:uLnTx/>
              <a:uFillTx/>
              <a:latin typeface="Calibri" panose="020F0502020204030204"/>
              <a:ea typeface="+mn-ea"/>
              <a:cs typeface="+mn-cs"/>
            </a:endParaRPr>
          </a:p>
        </p:txBody>
      </p:sp>
      <p:pic>
        <p:nvPicPr>
          <p:cNvPr id="6" name="Immagine 5">
            <a:extLst>
              <a:ext uri="{FF2B5EF4-FFF2-40B4-BE49-F238E27FC236}">
                <a16:creationId xmlns:a16="http://schemas.microsoft.com/office/drawing/2014/main" id="{AF99C4DA-ADC3-4042-9742-9337B768F0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8179"/>
          <a:stretch/>
        </p:blipFill>
        <p:spPr>
          <a:xfrm>
            <a:off x="7752805" y="1538610"/>
            <a:ext cx="3070094" cy="3213272"/>
          </a:xfrm>
          <a:prstGeom prst="rect">
            <a:avLst/>
          </a:prstGeom>
        </p:spPr>
      </p:pic>
    </p:spTree>
    <p:extLst>
      <p:ext uri="{BB962C8B-B14F-4D97-AF65-F5344CB8AC3E}">
        <p14:creationId xmlns:p14="http://schemas.microsoft.com/office/powerpoint/2010/main" val="2266137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69">
            <a:extLst>
              <a:ext uri="{FF2B5EF4-FFF2-40B4-BE49-F238E27FC236}">
                <a16:creationId xmlns:a16="http://schemas.microsoft.com/office/drawing/2014/main" id="{B29399D7-12DD-4796-A015-8B58480154B3}"/>
              </a:ext>
            </a:extLst>
          </p:cNvPr>
          <p:cNvSpPr>
            <a:spLocks noChangeAspect="1"/>
          </p:cNvSpPr>
          <p:nvPr/>
        </p:nvSpPr>
        <p:spPr>
          <a:xfrm>
            <a:off x="9171709" y="1820078"/>
            <a:ext cx="2248032" cy="3228473"/>
          </a:xfrm>
          <a:prstGeom prst="rect">
            <a:avLst/>
          </a:prstGeom>
          <a:blipFill>
            <a:blip r:embed="rId2" cstate="print"/>
            <a:stretch>
              <a:fillRect l="-25090" t="-5264" r="-32124" b="-4895"/>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Immagine 7">
            <a:extLst>
              <a:ext uri="{FF2B5EF4-FFF2-40B4-BE49-F238E27FC236}">
                <a16:creationId xmlns:a16="http://schemas.microsoft.com/office/drawing/2014/main" id="{BDA03343-A4A9-4F20-B4D3-7FB3D8F3B6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427517"/>
            <a:ext cx="3326553" cy="4063438"/>
          </a:xfrm>
          <a:prstGeom prst="rect">
            <a:avLst/>
          </a:prstGeom>
        </p:spPr>
      </p:pic>
      <p:sp>
        <p:nvSpPr>
          <p:cNvPr id="7" name="TextBox 6">
            <a:extLst>
              <a:ext uri="{FF2B5EF4-FFF2-40B4-BE49-F238E27FC236}">
                <a16:creationId xmlns:a16="http://schemas.microsoft.com/office/drawing/2014/main" id="{A1F2BB30-45B8-41E4-9A40-54E2FCA570BB}"/>
              </a:ext>
            </a:extLst>
          </p:cNvPr>
          <p:cNvSpPr txBox="1"/>
          <p:nvPr/>
        </p:nvSpPr>
        <p:spPr>
          <a:xfrm>
            <a:off x="1367058" y="2572627"/>
            <a:ext cx="9323881"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B90066"/>
                </a:solidFill>
                <a:effectLst/>
                <a:uLnTx/>
                <a:uFillTx/>
                <a:latin typeface="Calibri Bold" panose="020F0702030404030204" pitchFamily="34" charset="0"/>
                <a:ea typeface="+mn-ea"/>
                <a:cs typeface="Calibri Bold" panose="020F0702030404030204" pitchFamily="34" charset="0"/>
              </a:rPr>
              <a:t>The Only </a:t>
            </a:r>
            <a:r>
              <a:rPr kumimoji="0" lang="en-US" sz="4000" b="1" i="0" u="none" strike="noStrike" kern="1200" cap="none" spc="0" normalizeH="0" baseline="0" noProof="0" dirty="0" err="1">
                <a:ln>
                  <a:noFill/>
                </a:ln>
                <a:solidFill>
                  <a:srgbClr val="B90066"/>
                </a:solidFill>
                <a:effectLst/>
                <a:uLnTx/>
                <a:uFillTx/>
                <a:latin typeface="Calibri Bold" panose="020F0702030404030204" pitchFamily="34" charset="0"/>
                <a:ea typeface="+mn-ea"/>
                <a:cs typeface="Calibri Bold" panose="020F0702030404030204" pitchFamily="34" charset="0"/>
              </a:rPr>
              <a:t>Extrafine</a:t>
            </a:r>
            <a:r>
              <a:rPr kumimoji="0" lang="en-US" sz="4000" b="1" i="0" u="none" strike="noStrike" kern="1200" cap="none" spc="0" normalizeH="0" baseline="0" noProof="0" dirty="0">
                <a:ln>
                  <a:noFill/>
                </a:ln>
                <a:solidFill>
                  <a:srgbClr val="B90066"/>
                </a:solidFill>
                <a:effectLst/>
                <a:uLnTx/>
                <a:uFillTx/>
                <a:latin typeface="Calibri Bold" panose="020F0702030404030204" pitchFamily="34" charset="0"/>
                <a:ea typeface="+mn-ea"/>
                <a:cs typeface="Calibri Bold" panose="020F0702030404030204" pitchFamily="34" charset="0"/>
              </a:rPr>
              <a:t> ICS-LABA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B90066"/>
                </a:solidFill>
                <a:effectLst/>
                <a:uLnTx/>
                <a:uFillTx/>
                <a:latin typeface="Calibri Bold" panose="020F0702030404030204" pitchFamily="34" charset="0"/>
                <a:ea typeface="+mn-ea"/>
                <a:cs typeface="Calibri Bold" panose="020F0702030404030204" pitchFamily="34" charset="0"/>
              </a:rPr>
              <a:t>Approved in Asthma &amp; COPD</a:t>
            </a:r>
            <a:r>
              <a:rPr kumimoji="0" lang="en-US" sz="2800" b="1" i="0" u="none" strike="noStrike" kern="1200" cap="none" spc="0" normalizeH="0" baseline="0" noProof="0" dirty="0">
                <a:ln>
                  <a:noFill/>
                </a:ln>
                <a:solidFill>
                  <a:srgbClr val="B90066"/>
                </a:solidFill>
                <a:effectLst/>
                <a:uLnTx/>
                <a:uFillTx/>
                <a:latin typeface="Calibri Bold" panose="020F0702030404030204" pitchFamily="34" charset="0"/>
                <a:ea typeface="+mn-ea"/>
                <a:cs typeface="Calibri Bold" panose="020F0702030404030204" pitchFamily="34" charset="0"/>
              </a:rPr>
              <a:t>¹</a:t>
            </a:r>
            <a:endParaRPr kumimoji="0" lang="en-US" sz="4000" b="1" i="0" u="none" strike="noStrike" kern="1200" cap="none" spc="0" normalizeH="0" baseline="0" noProof="0" dirty="0">
              <a:ln>
                <a:noFill/>
              </a:ln>
              <a:solidFill>
                <a:srgbClr val="B90066"/>
              </a:solidFill>
              <a:effectLst/>
              <a:uLnTx/>
              <a:uFillTx/>
              <a:latin typeface="Calibri Bold" panose="020F0702030404030204" pitchFamily="34" charset="0"/>
              <a:ea typeface="+mn-ea"/>
              <a:cs typeface="Calibri Bold" panose="020F0702030404030204" pitchFamily="34" charset="0"/>
            </a:endParaRPr>
          </a:p>
        </p:txBody>
      </p:sp>
      <p:sp>
        <p:nvSpPr>
          <p:cNvPr id="9" name="TextBox 8">
            <a:extLst>
              <a:ext uri="{FF2B5EF4-FFF2-40B4-BE49-F238E27FC236}">
                <a16:creationId xmlns:a16="http://schemas.microsoft.com/office/drawing/2014/main" id="{660C44C5-0649-4465-B534-522EB3F418C7}"/>
              </a:ext>
            </a:extLst>
          </p:cNvPr>
          <p:cNvSpPr txBox="1"/>
          <p:nvPr/>
        </p:nvSpPr>
        <p:spPr>
          <a:xfrm>
            <a:off x="0" y="6220690"/>
            <a:ext cx="5089160"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E7E6E6">
                    <a:lumMod val="50000"/>
                  </a:srgbClr>
                </a:solidFill>
                <a:effectLst/>
                <a:uLnTx/>
                <a:uFillTx/>
                <a:latin typeface="Calibri" panose="020F0502020204030204"/>
                <a:ea typeface="+mn-ea"/>
                <a:cs typeface="+mn-cs"/>
              </a:rPr>
              <a:t>1- Foster 200/6 is not approved in COPD</a:t>
            </a:r>
          </a:p>
        </p:txBody>
      </p:sp>
    </p:spTree>
    <p:extLst>
      <p:ext uri="{BB962C8B-B14F-4D97-AF65-F5344CB8AC3E}">
        <p14:creationId xmlns:p14="http://schemas.microsoft.com/office/powerpoint/2010/main" val="2402850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4A2BE42C-947E-4B0C-AADE-1722C670882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635" r="15971"/>
          <a:stretch/>
        </p:blipFill>
        <p:spPr bwMode="auto">
          <a:xfrm>
            <a:off x="8930080" y="2218544"/>
            <a:ext cx="2495316" cy="3195504"/>
          </a:xfrm>
          <a:prstGeom prst="rect">
            <a:avLst/>
          </a:prstGeom>
          <a:noFill/>
          <a:ln>
            <a:noFill/>
          </a:ln>
          <a:effectLst/>
          <a:scene3d>
            <a:camera prst="orthographicFront">
              <a:rot lat="0" lon="20699953"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magine 2">
            <a:extLst>
              <a:ext uri="{FF2B5EF4-FFF2-40B4-BE49-F238E27FC236}">
                <a16:creationId xmlns:a16="http://schemas.microsoft.com/office/drawing/2014/main" id="{B7A08B63-B0BA-463B-B054-0D064419268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050"/>
          <a:stretch/>
        </p:blipFill>
        <p:spPr>
          <a:xfrm>
            <a:off x="419723" y="1873770"/>
            <a:ext cx="2671143" cy="3587487"/>
          </a:xfrm>
          <a:prstGeom prst="rect">
            <a:avLst/>
          </a:prstGeom>
        </p:spPr>
      </p:pic>
      <p:sp>
        <p:nvSpPr>
          <p:cNvPr id="7" name="Text Box 10">
            <a:extLst>
              <a:ext uri="{FF2B5EF4-FFF2-40B4-BE49-F238E27FC236}">
                <a16:creationId xmlns:a16="http://schemas.microsoft.com/office/drawing/2014/main" id="{91BA0692-1170-442E-9396-46272FB110DA}"/>
              </a:ext>
            </a:extLst>
          </p:cNvPr>
          <p:cNvSpPr txBox="1">
            <a:spLocks noChangeArrowheads="1"/>
          </p:cNvSpPr>
          <p:nvPr/>
        </p:nvSpPr>
        <p:spPr bwMode="auto">
          <a:xfrm>
            <a:off x="794479" y="1918738"/>
            <a:ext cx="9887439" cy="2443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marL="0" marR="0" lvl="0" indent="0" algn="ctr" defTabSz="457063" rtl="0" eaLnBrk="1" fontAlgn="auto" latinLnBrk="0" hangingPunct="1">
              <a:lnSpc>
                <a:spcPct val="125000"/>
              </a:lnSpc>
              <a:spcBef>
                <a:spcPts val="0"/>
              </a:spcBef>
              <a:spcAft>
                <a:spcPts val="0"/>
              </a:spcAft>
              <a:buClr>
                <a:srgbClr val="C80064"/>
              </a:buClr>
              <a:buSzTx/>
              <a:buFontTx/>
              <a:buNone/>
              <a:tabLst/>
              <a:defRPr/>
            </a:pPr>
            <a:r>
              <a:rPr kumimoji="0" lang="it-IT" altLang="en-US" sz="2800" b="1" i="0" u="none" strike="noStrike" kern="1200" cap="none" spc="0" normalizeH="0" baseline="0" noProof="0" dirty="0">
                <a:ln>
                  <a:noFill/>
                </a:ln>
                <a:solidFill>
                  <a:srgbClr val="C80064"/>
                </a:solidFill>
                <a:effectLst/>
                <a:uLnTx/>
                <a:uFillTx/>
                <a:latin typeface="+mn-lt"/>
                <a:ea typeface="+mn-ea"/>
                <a:cs typeface="Arial" panose="020B0604020202020204" pitchFamily="34" charset="0"/>
              </a:rPr>
              <a:t>Qualitative and quantitative composition</a:t>
            </a:r>
          </a:p>
          <a:p>
            <a:pPr marL="0" marR="0" lvl="0" indent="0" algn="ctr" defTabSz="457063" rtl="0" eaLnBrk="1" fontAlgn="auto" latinLnBrk="0" hangingPunct="1">
              <a:lnSpc>
                <a:spcPct val="125000"/>
              </a:lnSpc>
              <a:spcBef>
                <a:spcPts val="0"/>
              </a:spcBef>
              <a:spcAft>
                <a:spcPts val="0"/>
              </a:spcAft>
              <a:buClr>
                <a:srgbClr val="C80064"/>
              </a:buClr>
              <a:buSzTx/>
              <a:buFontTx/>
              <a:buNone/>
              <a:tabLst/>
              <a:defRPr/>
            </a:pPr>
            <a:r>
              <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Each metered dose contains:</a:t>
            </a:r>
          </a:p>
          <a:p>
            <a:pPr marL="0" marR="0" lvl="0" indent="0" algn="ctr" defTabSz="457063" rtl="0" eaLnBrk="1" fontAlgn="auto" latinLnBrk="0" hangingPunct="1">
              <a:lnSpc>
                <a:spcPct val="125000"/>
              </a:lnSpc>
              <a:spcBef>
                <a:spcPts val="0"/>
              </a:spcBef>
              <a:spcAft>
                <a:spcPts val="0"/>
              </a:spcAft>
              <a:buClr>
                <a:srgbClr val="C80064"/>
              </a:buClr>
              <a:buSzTx/>
              <a:buFontTx/>
              <a:buNone/>
              <a:tabLst/>
              <a:defRPr/>
            </a:pPr>
            <a:endPar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42900" marR="0" lvl="0" indent="-342900" algn="ctr" defTabSz="457063" rtl="0" eaLnBrk="1" fontAlgn="auto" latinLnBrk="0" hangingPunct="1">
              <a:lnSpc>
                <a:spcPct val="125000"/>
              </a:lnSpc>
              <a:spcBef>
                <a:spcPts val="0"/>
              </a:spcBef>
              <a:spcAft>
                <a:spcPts val="0"/>
              </a:spcAft>
              <a:buClr>
                <a:srgbClr val="B8004A"/>
              </a:buClr>
              <a:buSzTx/>
              <a:buFont typeface="Arial" panose="020B0604020202020204" pitchFamily="34" charset="0"/>
              <a:buChar char="•"/>
              <a:tabLst/>
              <a:defRPr/>
            </a:pPr>
            <a:r>
              <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100 </a:t>
            </a:r>
            <a:r>
              <a:rPr kumimoji="0" lang="el-GR"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μ</a:t>
            </a:r>
            <a:r>
              <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g  and 200 </a:t>
            </a:r>
            <a:r>
              <a:rPr kumimoji="0" lang="el-GR"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μ</a:t>
            </a:r>
            <a:r>
              <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g of beclometasone dipropionate</a:t>
            </a:r>
          </a:p>
          <a:p>
            <a:pPr marL="342900" marR="0" lvl="0" indent="-342900" algn="ctr" defTabSz="457063" rtl="0" eaLnBrk="1" fontAlgn="auto" latinLnBrk="0" hangingPunct="1">
              <a:lnSpc>
                <a:spcPct val="125000"/>
              </a:lnSpc>
              <a:spcBef>
                <a:spcPts val="0"/>
              </a:spcBef>
              <a:spcAft>
                <a:spcPts val="0"/>
              </a:spcAft>
              <a:buClr>
                <a:srgbClr val="B8004A"/>
              </a:buClr>
              <a:buSzTx/>
              <a:buFont typeface="Arial" panose="020B0604020202020204" pitchFamily="34" charset="0"/>
              <a:buChar char="•"/>
              <a:tabLst/>
              <a:defRPr/>
            </a:pPr>
            <a:r>
              <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       6 </a:t>
            </a:r>
            <a:r>
              <a:rPr kumimoji="0" lang="el-GR"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μ</a:t>
            </a:r>
            <a:r>
              <a:rPr kumimoji="0" lang="it-IT" altLang="en-US" sz="24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g of formoterol fumarate</a:t>
            </a:r>
            <a:r>
              <a:rPr kumimoji="0" lang="it-IT" altLang="en-US" sz="1800" b="0" i="0" u="none" strike="noStrike" kern="1200" cap="none" spc="0" normalizeH="0" baseline="0" noProof="0" dirty="0">
                <a:ln>
                  <a:noFill/>
                </a:ln>
                <a:solidFill>
                  <a:srgbClr val="878787"/>
                </a:solidFill>
                <a:effectLst/>
                <a:uLnTx/>
                <a:uFillTx/>
                <a:latin typeface="+mn-lt"/>
                <a:ea typeface="+mn-ea"/>
              </a:rPr>
              <a:t>	</a:t>
            </a:r>
          </a:p>
        </p:txBody>
      </p:sp>
      <p:sp>
        <p:nvSpPr>
          <p:cNvPr id="8" name="Text Box 6">
            <a:extLst>
              <a:ext uri="{FF2B5EF4-FFF2-40B4-BE49-F238E27FC236}">
                <a16:creationId xmlns:a16="http://schemas.microsoft.com/office/drawing/2014/main" id="{E84E7405-71A7-4059-BA5E-1DAB9F27A030}"/>
              </a:ext>
            </a:extLst>
          </p:cNvPr>
          <p:cNvSpPr txBox="1">
            <a:spLocks noChangeArrowheads="1"/>
          </p:cNvSpPr>
          <p:nvPr/>
        </p:nvSpPr>
        <p:spPr bwMode="auto">
          <a:xfrm>
            <a:off x="4211781" y="4850390"/>
            <a:ext cx="2590801"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126" rtl="0" eaLnBrk="1" fontAlgn="base" latinLnBrk="0" hangingPunct="1">
              <a:lnSpc>
                <a:spcPct val="90000"/>
              </a:lnSpc>
              <a:spcBef>
                <a:spcPct val="0"/>
              </a:spcBef>
              <a:spcAft>
                <a:spcPct val="0"/>
              </a:spcAft>
              <a:buClrTx/>
              <a:buSzTx/>
              <a:buFont typeface="Arial" panose="020B0604020202020204" pitchFamily="34" charset="0"/>
              <a:buChar char="•"/>
              <a:tabLst/>
              <a:defRPr/>
            </a:pPr>
            <a:r>
              <a:rPr kumimoji="0" lang="it-IT" altLang="it-IT" sz="1799" b="1" i="0" u="none" strike="noStrike" kern="1200" cap="none" spc="0" normalizeH="0" baseline="0" noProof="0">
                <a:ln>
                  <a:noFill/>
                </a:ln>
                <a:solidFill>
                  <a:srgbClr val="B8004A"/>
                </a:solidFill>
                <a:effectLst>
                  <a:outerShdw blurRad="38100" dist="38100" dir="2700000" algn="tl">
                    <a:srgbClr val="C0C0C0"/>
                  </a:outerShdw>
                </a:effectLst>
                <a:uLnTx/>
                <a:uFillTx/>
                <a:ea typeface="+mn-ea"/>
                <a:cs typeface="+mn-cs"/>
              </a:rPr>
              <a:t>pMDI</a:t>
            </a:r>
            <a:r>
              <a:rPr kumimoji="0" lang="it-IT" altLang="it-IT" sz="1799" b="1" i="0" u="none" strike="noStrike" kern="1200" cap="none" spc="0" normalizeH="0" baseline="0" noProof="0">
                <a:ln>
                  <a:noFill/>
                </a:ln>
                <a:solidFill>
                  <a:srgbClr val="0099CC"/>
                </a:solidFill>
                <a:effectLst>
                  <a:outerShdw blurRad="38100" dist="38100" dir="2700000" algn="tl">
                    <a:srgbClr val="C0C0C0"/>
                  </a:outerShdw>
                </a:effectLst>
                <a:uLnTx/>
                <a:uFillTx/>
                <a:ea typeface="+mn-ea"/>
                <a:cs typeface="+mn-cs"/>
              </a:rPr>
              <a:t> </a:t>
            </a:r>
            <a:r>
              <a:rPr kumimoji="0" lang="it-IT" altLang="it-IT" sz="1799" b="1" i="0" u="none" strike="noStrike" kern="1200" cap="none" spc="0" normalizeH="0" baseline="0" noProof="0">
                <a:ln>
                  <a:noFill/>
                </a:ln>
                <a:solidFill>
                  <a:prstClr val="black"/>
                </a:solidFill>
                <a:effectLst>
                  <a:outerShdw blurRad="38100" dist="38100" dir="2700000" algn="tl">
                    <a:srgbClr val="C0C0C0"/>
                  </a:outerShdw>
                </a:effectLst>
                <a:uLnTx/>
                <a:uFillTx/>
                <a:ea typeface="+mn-ea"/>
                <a:cs typeface="+mn-cs"/>
              </a:rPr>
              <a:t>(SOLUTION)</a:t>
            </a:r>
            <a:endParaRPr kumimoji="0" lang="it-IT" altLang="it-IT" sz="1799" b="1" i="0" u="none" strike="noStrike" kern="1200" cap="none" spc="0" normalizeH="0" baseline="0" noProof="0" dirty="0">
              <a:ln>
                <a:noFill/>
              </a:ln>
              <a:solidFill>
                <a:prstClr val="black"/>
              </a:solidFill>
              <a:effectLst>
                <a:outerShdw blurRad="38100" dist="38100" dir="2700000" algn="tl">
                  <a:srgbClr val="C0C0C0"/>
                </a:outerShdw>
              </a:effectLst>
              <a:uLnTx/>
              <a:uFillTx/>
              <a:ea typeface="+mn-ea"/>
              <a:cs typeface="+mn-cs"/>
            </a:endParaRPr>
          </a:p>
        </p:txBody>
      </p:sp>
      <p:sp>
        <p:nvSpPr>
          <p:cNvPr id="9" name="TextBox 4">
            <a:extLst>
              <a:ext uri="{FF2B5EF4-FFF2-40B4-BE49-F238E27FC236}">
                <a16:creationId xmlns:a16="http://schemas.microsoft.com/office/drawing/2014/main" id="{C7909484-7086-4B1C-ACAA-ACA04EA3BA3C}"/>
              </a:ext>
            </a:extLst>
          </p:cNvPr>
          <p:cNvSpPr txBox="1">
            <a:spLocks noChangeArrowheads="1"/>
          </p:cNvSpPr>
          <p:nvPr/>
        </p:nvSpPr>
        <p:spPr bwMode="auto">
          <a:xfrm>
            <a:off x="880696" y="6013851"/>
            <a:ext cx="7943310" cy="50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27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12700" marR="0" lvl="0" indent="0" algn="l" defTabSz="914400" rtl="0" eaLnBrk="1" fontAlgn="auto" latinLnBrk="0" hangingPunct="1">
              <a:lnSpc>
                <a:spcPct val="111000"/>
              </a:lnSpc>
              <a:spcBef>
                <a:spcPts val="100"/>
              </a:spcBef>
              <a:spcAft>
                <a:spcPts val="0"/>
              </a:spcAft>
              <a:buClrTx/>
              <a:buSzTx/>
              <a:buFont typeface="Arial" panose="020B0604020202020204" pitchFamily="34" charset="0"/>
              <a:buNone/>
              <a:tabLst/>
              <a:defRPr/>
            </a:pPr>
            <a:r>
              <a:rPr kumimoji="0" lang="nn-NO" altLang="en-US" sz="1200" b="0" i="0" u="none" strike="noStrike" kern="1200" cap="none" spc="0" normalizeH="0" baseline="0" noProof="0" dirty="0">
                <a:ln>
                  <a:noFill/>
                </a:ln>
                <a:effectLst/>
                <a:uLnTx/>
                <a:uFillTx/>
                <a:latin typeface="Calibri Bold" panose="020F0702030404030204" pitchFamily="34" charset="0"/>
                <a:cs typeface="Calibri Bold" panose="020F0702030404030204" pitchFamily="34" charset="0"/>
              </a:rPr>
              <a:t>Ref :1-</a:t>
            </a:r>
            <a:r>
              <a:rPr kumimoji="0" lang="en-US" altLang="en-US" sz="1200" b="0" i="0" u="none" strike="noStrike" kern="1200" cap="none" spc="0" normalizeH="0" baseline="0" noProof="0" dirty="0">
                <a:ln>
                  <a:noFill/>
                </a:ln>
                <a:effectLst/>
                <a:uLnTx/>
                <a:uFillTx/>
                <a:latin typeface="Calibri Bold" panose="020F0702030404030204" pitchFamily="34" charset="0"/>
                <a:cs typeface="Calibri Bold" panose="020F0702030404030204" pitchFamily="34" charset="0"/>
              </a:rPr>
              <a:t>Chisholm A., Horizons in Respiratory Medicine, Issue 5 November 2008</a:t>
            </a:r>
            <a:endParaRPr kumimoji="0" lang="nn-NO" altLang="en-US" sz="1200" b="0" i="0" u="none" strike="noStrike" kern="1200" cap="none" spc="0" normalizeH="0" baseline="0" noProof="0" dirty="0">
              <a:ln>
                <a:noFill/>
              </a:ln>
              <a:effectLst/>
              <a:uLnTx/>
              <a:uFillTx/>
              <a:latin typeface="Calibri Bold" panose="020F0702030404030204" pitchFamily="34" charset="0"/>
              <a:cs typeface="Calibri Bold" panose="020F0702030404030204" pitchFamily="34" charset="0"/>
            </a:endParaRPr>
          </a:p>
          <a:p>
            <a:pPr marL="12700" marR="0" lvl="0" indent="0" algn="l" defTabSz="914400" rtl="0" eaLnBrk="1" fontAlgn="auto" latinLnBrk="0" hangingPunct="1">
              <a:lnSpc>
                <a:spcPct val="111000"/>
              </a:lnSpc>
              <a:spcBef>
                <a:spcPts val="100"/>
              </a:spcBef>
              <a:spcAft>
                <a:spcPts val="0"/>
              </a:spcAft>
              <a:buClrTx/>
              <a:buSzTx/>
              <a:buFont typeface="Arial" panose="020B0604020202020204" pitchFamily="34" charset="0"/>
              <a:buNone/>
              <a:tabLst/>
              <a:defRPr/>
            </a:pPr>
            <a:r>
              <a:rPr kumimoji="0" lang="nn-NO" altLang="en-US" sz="1200" b="0" i="0" u="none" strike="noStrike" kern="1200" cap="none" spc="0" normalizeH="0" baseline="0" noProof="0" dirty="0">
                <a:ln>
                  <a:noFill/>
                </a:ln>
                <a:effectLst/>
                <a:uLnTx/>
                <a:uFillTx/>
                <a:latin typeface="Calibri Bold" panose="020F0702030404030204" pitchFamily="34" charset="0"/>
                <a:cs typeface="Calibri Bold" panose="020F0702030404030204" pitchFamily="34" charset="0"/>
              </a:rPr>
              <a:t>      2- Foster 100/6 &amp; 200/6 pMDI SmPC  </a:t>
            </a:r>
          </a:p>
        </p:txBody>
      </p:sp>
    </p:spTree>
    <p:extLst>
      <p:ext uri="{BB962C8B-B14F-4D97-AF65-F5344CB8AC3E}">
        <p14:creationId xmlns:p14="http://schemas.microsoft.com/office/powerpoint/2010/main" val="4103092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96C21-0ED7-43D5-A3B8-952DF84063E9}"/>
              </a:ext>
            </a:extLst>
          </p:cNvPr>
          <p:cNvSpPr>
            <a:spLocks noGrp="1"/>
          </p:cNvSpPr>
          <p:nvPr>
            <p:ph type="title"/>
          </p:nvPr>
        </p:nvSpPr>
        <p:spPr>
          <a:xfrm>
            <a:off x="623455" y="725344"/>
            <a:ext cx="10661073" cy="1325563"/>
          </a:xfrm>
        </p:spPr>
        <p:txBody>
          <a:bodyPr>
            <a:normAutofit/>
          </a:bodyPr>
          <a:lstStyle/>
          <a:p>
            <a:r>
              <a:rPr lang="en-US" sz="3200" b="1" dirty="0">
                <a:solidFill>
                  <a:srgbClr val="B90066"/>
                </a:solidFill>
              </a:rPr>
              <a:t>Foster® unique features:</a:t>
            </a:r>
          </a:p>
        </p:txBody>
      </p:sp>
      <p:sp>
        <p:nvSpPr>
          <p:cNvPr id="3" name="Content Placeholder 2">
            <a:extLst>
              <a:ext uri="{FF2B5EF4-FFF2-40B4-BE49-F238E27FC236}">
                <a16:creationId xmlns:a16="http://schemas.microsoft.com/office/drawing/2014/main" id="{E3A772C6-3FAC-4BF5-B830-2BAEBBD547E6}"/>
              </a:ext>
            </a:extLst>
          </p:cNvPr>
          <p:cNvSpPr>
            <a:spLocks noGrp="1"/>
          </p:cNvSpPr>
          <p:nvPr>
            <p:ph idx="1"/>
          </p:nvPr>
        </p:nvSpPr>
        <p:spPr>
          <a:xfrm>
            <a:off x="671946" y="1839480"/>
            <a:ext cx="10515600" cy="4351338"/>
          </a:xfrm>
        </p:spPr>
        <p:txBody>
          <a:bodyPr anchor="ctr">
            <a:normAutofit/>
          </a:bodyPr>
          <a:lstStyle/>
          <a:p>
            <a:pPr defTabSz="914377">
              <a:buClr>
                <a:srgbClr val="B90066"/>
              </a:buClr>
              <a:buFont typeface="Wingdings" panose="05000000000000000000" pitchFamily="2" charset="2"/>
              <a:buChar char="ü"/>
            </a:pPr>
            <a:r>
              <a:rPr lang="en-GB" sz="2400" dirty="0" err="1">
                <a:solidFill>
                  <a:schemeClr val="tx1"/>
                </a:solidFill>
              </a:rPr>
              <a:t>Extrafine</a:t>
            </a:r>
            <a:r>
              <a:rPr lang="en-GB" sz="2400" dirty="0">
                <a:solidFill>
                  <a:schemeClr val="tx1"/>
                </a:solidFill>
              </a:rPr>
              <a:t> formulation</a:t>
            </a:r>
          </a:p>
          <a:p>
            <a:pPr defTabSz="914377">
              <a:buClr>
                <a:srgbClr val="B90066"/>
              </a:buClr>
              <a:buFont typeface="Wingdings" panose="05000000000000000000" pitchFamily="2" charset="2"/>
              <a:buChar char="ü"/>
            </a:pPr>
            <a:r>
              <a:rPr lang="en-GB" sz="2400" dirty="0">
                <a:solidFill>
                  <a:schemeClr val="tx1"/>
                </a:solidFill>
              </a:rPr>
              <a:t>UNIQUE MODULITE Technology</a:t>
            </a:r>
            <a:endParaRPr lang="fa-IR" sz="2400" dirty="0">
              <a:solidFill>
                <a:schemeClr val="tx1"/>
              </a:solidFill>
            </a:endParaRPr>
          </a:p>
          <a:p>
            <a:pPr defTabSz="914377">
              <a:buClr>
                <a:srgbClr val="B90066"/>
              </a:buClr>
              <a:buFont typeface="Wingdings" panose="05000000000000000000" pitchFamily="2" charset="2"/>
              <a:buChar char="ü"/>
            </a:pPr>
            <a:r>
              <a:rPr lang="en-GB" sz="2400" dirty="0">
                <a:solidFill>
                  <a:schemeClr val="tx1"/>
                </a:solidFill>
              </a:rPr>
              <a:t>Better hand-breath coordination</a:t>
            </a:r>
          </a:p>
          <a:p>
            <a:pPr defTabSz="914377">
              <a:buClr>
                <a:srgbClr val="B90066"/>
              </a:buClr>
              <a:buFont typeface="Wingdings" panose="05000000000000000000" pitchFamily="2" charset="2"/>
              <a:buChar char="ü"/>
            </a:pPr>
            <a:r>
              <a:rPr lang="en-GB" sz="2400" dirty="0">
                <a:solidFill>
                  <a:schemeClr val="tx1"/>
                </a:solidFill>
              </a:rPr>
              <a:t>Solution: No need for shaking</a:t>
            </a:r>
          </a:p>
          <a:p>
            <a:pPr defTabSz="914377">
              <a:buClr>
                <a:srgbClr val="B90066"/>
              </a:buClr>
              <a:buFont typeface="Wingdings" panose="05000000000000000000" pitchFamily="2" charset="2"/>
              <a:buChar char="ü"/>
            </a:pPr>
            <a:r>
              <a:rPr lang="en-US" sz="2400" b="1" spc="35" dirty="0">
                <a:solidFill>
                  <a:srgbClr val="B8004A"/>
                </a:solidFill>
                <a:latin typeface="Arial" panose="020B0604020202020204" pitchFamily="34" charset="0"/>
                <a:cs typeface="Arial" panose="020B0604020202020204" pitchFamily="34" charset="0"/>
              </a:rPr>
              <a:t>MART </a:t>
            </a:r>
            <a:r>
              <a:rPr lang="en-US" sz="2400" spc="35" dirty="0">
                <a:solidFill>
                  <a:schemeClr val="tx1">
                    <a:lumMod val="75000"/>
                    <a:lumOff val="25000"/>
                  </a:schemeClr>
                </a:solidFill>
                <a:latin typeface="Arial" panose="020B0604020202020204" pitchFamily="34" charset="0"/>
                <a:cs typeface="Arial" panose="020B0604020202020204" pitchFamily="34" charset="0"/>
              </a:rPr>
              <a:t>Indication</a:t>
            </a:r>
            <a:endParaRPr lang="en-GB" sz="2400" dirty="0">
              <a:solidFill>
                <a:schemeClr val="tx1"/>
              </a:solidFill>
            </a:endParaRPr>
          </a:p>
          <a:p>
            <a:endParaRPr lang="en-US" sz="2400" dirty="0"/>
          </a:p>
        </p:txBody>
      </p:sp>
    </p:spTree>
    <p:extLst>
      <p:ext uri="{BB962C8B-B14F-4D97-AF65-F5344CB8AC3E}">
        <p14:creationId xmlns:p14="http://schemas.microsoft.com/office/powerpoint/2010/main" val="1954022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432C74E-1FEF-4C05-B7D7-3ECCF3A77527}"/>
              </a:ext>
            </a:extLst>
          </p:cNvPr>
          <p:cNvPicPr>
            <a:picLocks noGrp="1" noChangeAspect="1"/>
          </p:cNvPicPr>
          <p:nvPr>
            <p:ph idx="1"/>
          </p:nvPr>
        </p:nvPicPr>
        <p:blipFill rotWithShape="1">
          <a:blip r:embed="rId2"/>
          <a:srcRect t="17533"/>
          <a:stretch/>
        </p:blipFill>
        <p:spPr>
          <a:xfrm>
            <a:off x="145643" y="1814514"/>
            <a:ext cx="11450617" cy="4833938"/>
          </a:xfrm>
          <a:prstGeom prst="rect">
            <a:avLst/>
          </a:prstGeom>
        </p:spPr>
      </p:pic>
      <p:sp>
        <p:nvSpPr>
          <p:cNvPr id="5" name="Titolo 1">
            <a:extLst>
              <a:ext uri="{FF2B5EF4-FFF2-40B4-BE49-F238E27FC236}">
                <a16:creationId xmlns:a16="http://schemas.microsoft.com/office/drawing/2014/main" id="{1BC1E9FB-3F74-4A91-92CE-93A602C438C5}"/>
              </a:ext>
            </a:extLst>
          </p:cNvPr>
          <p:cNvSpPr txBox="1">
            <a:spLocks noGrp="1"/>
          </p:cNvSpPr>
          <p:nvPr>
            <p:ph type="title"/>
          </p:nvPr>
        </p:nvSpPr>
        <p:spPr>
          <a:xfrm>
            <a:off x="613151" y="360162"/>
            <a:ext cx="10515600" cy="13255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US" sz="3600" b="1" spc="35" dirty="0">
              <a:solidFill>
                <a:srgbClr val="B8004A"/>
              </a:solidFill>
              <a:cs typeface="Arial" panose="020B0604020202020204" pitchFamily="34" charset="0"/>
            </a:endParaRPr>
          </a:p>
          <a:p>
            <a:pPr defTabSz="457063">
              <a:lnSpc>
                <a:spcPct val="125000"/>
              </a:lnSpc>
              <a:spcBef>
                <a:spcPts val="0"/>
              </a:spcBef>
              <a:buClr>
                <a:srgbClr val="C80064"/>
              </a:buClr>
              <a:defRPr/>
            </a:pPr>
            <a:r>
              <a:rPr lang="en-US" sz="2800" dirty="0">
                <a:solidFill>
                  <a:srgbClr val="C80064"/>
                </a:solidFill>
                <a:latin typeface="+mn-lt"/>
                <a:ea typeface="+mn-ea"/>
                <a:cs typeface="Arial" panose="020B0604020202020204" pitchFamily="34" charset="0"/>
              </a:rPr>
              <a:t>Foster® is the only ICS/LABA with an </a:t>
            </a:r>
            <a:r>
              <a:rPr lang="en-US" sz="2800" dirty="0" err="1">
                <a:solidFill>
                  <a:srgbClr val="C80064"/>
                </a:solidFill>
                <a:latin typeface="+mn-lt"/>
                <a:ea typeface="+mn-ea"/>
                <a:cs typeface="Arial" panose="020B0604020202020204" pitchFamily="34" charset="0"/>
              </a:rPr>
              <a:t>extrafine</a:t>
            </a:r>
            <a:r>
              <a:rPr lang="en-US" sz="2800" dirty="0">
                <a:solidFill>
                  <a:srgbClr val="C80064"/>
                </a:solidFill>
                <a:latin typeface="+mn-lt"/>
                <a:ea typeface="+mn-ea"/>
                <a:cs typeface="Arial" panose="020B0604020202020204" pitchFamily="34" charset="0"/>
              </a:rPr>
              <a:t> formulation which can reach small airways</a:t>
            </a:r>
            <a:endParaRPr lang="it-IT" sz="2800" dirty="0">
              <a:solidFill>
                <a:srgbClr val="C80064"/>
              </a:solidFill>
              <a:latin typeface="+mn-lt"/>
              <a:ea typeface="+mn-ea"/>
              <a:cs typeface="Arial" panose="020B0604020202020204" pitchFamily="34" charset="0"/>
            </a:endParaRPr>
          </a:p>
        </p:txBody>
      </p:sp>
    </p:spTree>
    <p:extLst>
      <p:ext uri="{BB962C8B-B14F-4D97-AF65-F5344CB8AC3E}">
        <p14:creationId xmlns:p14="http://schemas.microsoft.com/office/powerpoint/2010/main" val="925909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2C3A26-3E36-4C02-8EF4-699E52A31DB5}"/>
              </a:ext>
            </a:extLst>
          </p:cNvPr>
          <p:cNvSpPr>
            <a:spLocks noGrp="1"/>
          </p:cNvSpPr>
          <p:nvPr>
            <p:ph type="title"/>
          </p:nvPr>
        </p:nvSpPr>
        <p:spPr>
          <a:xfrm>
            <a:off x="353291" y="545234"/>
            <a:ext cx="10494818" cy="964911"/>
          </a:xfrm>
        </p:spPr>
        <p:txBody>
          <a:bodyPr>
            <a:normAutofit/>
          </a:bodyPr>
          <a:lstStyle/>
          <a:p>
            <a:r>
              <a:rPr lang="en-US" sz="4000" b="1" dirty="0">
                <a:solidFill>
                  <a:srgbClr val="B8004A"/>
                </a:solidFill>
              </a:rPr>
              <a:t>GINA 2021: </a:t>
            </a:r>
            <a:r>
              <a:rPr lang="en-US" sz="3600" b="1" dirty="0">
                <a:solidFill>
                  <a:srgbClr val="B8004A"/>
                </a:solidFill>
              </a:rPr>
              <a:t>ICS-Formoterol is the </a:t>
            </a:r>
            <a:r>
              <a:rPr lang="en-US" sz="3600" b="1" dirty="0" err="1">
                <a:solidFill>
                  <a:srgbClr val="B8004A"/>
                </a:solidFill>
              </a:rPr>
              <a:t>preffered</a:t>
            </a:r>
            <a:r>
              <a:rPr lang="en-US" sz="3600" b="1" dirty="0">
                <a:solidFill>
                  <a:srgbClr val="B8004A"/>
                </a:solidFill>
              </a:rPr>
              <a:t> Reliver</a:t>
            </a:r>
            <a:endParaRPr lang="en-US" sz="4000" b="1" dirty="0">
              <a:solidFill>
                <a:srgbClr val="B8004A"/>
              </a:solidFill>
            </a:endParaRPr>
          </a:p>
        </p:txBody>
      </p:sp>
      <p:pic>
        <p:nvPicPr>
          <p:cNvPr id="5" name="Content Placeholder 4">
            <a:extLst>
              <a:ext uri="{FF2B5EF4-FFF2-40B4-BE49-F238E27FC236}">
                <a16:creationId xmlns:a16="http://schemas.microsoft.com/office/drawing/2014/main" id="{DD033A34-252B-4291-87AE-7509122373A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3751" t="3566" r="1491" b="1187"/>
          <a:stretch/>
        </p:blipFill>
        <p:spPr>
          <a:xfrm>
            <a:off x="304800" y="1440873"/>
            <a:ext cx="11734800" cy="5056909"/>
          </a:xfrm>
        </p:spPr>
      </p:pic>
      <p:sp>
        <p:nvSpPr>
          <p:cNvPr id="12" name="Rectangle 11">
            <a:extLst>
              <a:ext uri="{FF2B5EF4-FFF2-40B4-BE49-F238E27FC236}">
                <a16:creationId xmlns:a16="http://schemas.microsoft.com/office/drawing/2014/main" id="{C24CA70F-513D-4727-B849-69C058EB3FB8}"/>
              </a:ext>
            </a:extLst>
          </p:cNvPr>
          <p:cNvSpPr/>
          <p:nvPr/>
        </p:nvSpPr>
        <p:spPr>
          <a:xfrm>
            <a:off x="4197927" y="3463637"/>
            <a:ext cx="2396837" cy="387928"/>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5CA6614-842A-4E61-ACAA-D2D70563E085}"/>
              </a:ext>
            </a:extLst>
          </p:cNvPr>
          <p:cNvSpPr/>
          <p:nvPr/>
        </p:nvSpPr>
        <p:spPr>
          <a:xfrm>
            <a:off x="7232072" y="3255818"/>
            <a:ext cx="1108364" cy="665019"/>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956C618-30D5-4175-BD57-70B409969460}"/>
              </a:ext>
            </a:extLst>
          </p:cNvPr>
          <p:cNvSpPr/>
          <p:nvPr/>
        </p:nvSpPr>
        <p:spPr>
          <a:xfrm>
            <a:off x="8714509" y="3117274"/>
            <a:ext cx="1482437" cy="803564"/>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53A2792-FB41-4AA1-8997-1567D335C5D6}"/>
              </a:ext>
            </a:extLst>
          </p:cNvPr>
          <p:cNvSpPr/>
          <p:nvPr/>
        </p:nvSpPr>
        <p:spPr>
          <a:xfrm>
            <a:off x="10335490" y="3588327"/>
            <a:ext cx="1482437" cy="360218"/>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E731F07-AC4A-4B87-AD50-3FC81A345BA6}"/>
              </a:ext>
            </a:extLst>
          </p:cNvPr>
          <p:cNvSpPr/>
          <p:nvPr/>
        </p:nvSpPr>
        <p:spPr>
          <a:xfrm>
            <a:off x="7259781" y="5611089"/>
            <a:ext cx="1330037" cy="734291"/>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EBBBF11-CD43-4A9B-BBEF-64108D260C99}"/>
              </a:ext>
            </a:extLst>
          </p:cNvPr>
          <p:cNvSpPr/>
          <p:nvPr/>
        </p:nvSpPr>
        <p:spPr>
          <a:xfrm>
            <a:off x="8728363" y="5444834"/>
            <a:ext cx="1330037" cy="734291"/>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551F167-C7AE-4C82-9128-172400AFF694}"/>
              </a:ext>
            </a:extLst>
          </p:cNvPr>
          <p:cNvSpPr/>
          <p:nvPr/>
        </p:nvSpPr>
        <p:spPr>
          <a:xfrm>
            <a:off x="10210800" y="5957455"/>
            <a:ext cx="1330037" cy="374071"/>
          </a:xfrm>
          <a:prstGeom prst="rect">
            <a:avLst/>
          </a:prstGeom>
          <a:noFill/>
          <a:ln w="19050">
            <a:solidFill>
              <a:srgbClr val="B8004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1376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9" grpId="0" animBg="1"/>
      <p:bldP spid="20" grpId="0" animBg="1"/>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3">
            <a:extLst>
              <a:ext uri="{FF2B5EF4-FFF2-40B4-BE49-F238E27FC236}">
                <a16:creationId xmlns:a16="http://schemas.microsoft.com/office/drawing/2014/main" id="{5DB64374-4580-48E7-96BF-F4201C95CC29}"/>
              </a:ext>
            </a:extLst>
          </p:cNvPr>
          <p:cNvSpPr txBox="1">
            <a:spLocks/>
          </p:cNvSpPr>
          <p:nvPr/>
        </p:nvSpPr>
        <p:spPr>
          <a:xfrm>
            <a:off x="360219" y="724321"/>
            <a:ext cx="8485047" cy="48200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B8004A"/>
                </a:solidFill>
              </a:rPr>
              <a:t>GINA 2021 ICS dose</a:t>
            </a:r>
            <a:endParaRPr lang="it-IT" sz="3200" dirty="0">
              <a:solidFill>
                <a:srgbClr val="B8004A"/>
              </a:solidFill>
            </a:endParaRPr>
          </a:p>
        </p:txBody>
      </p:sp>
      <p:pic>
        <p:nvPicPr>
          <p:cNvPr id="3" name="Picture 2">
            <a:extLst>
              <a:ext uri="{FF2B5EF4-FFF2-40B4-BE49-F238E27FC236}">
                <a16:creationId xmlns:a16="http://schemas.microsoft.com/office/drawing/2014/main" id="{D1EF4D63-59A9-4C4E-B9D6-3E406F026ED0}"/>
              </a:ext>
            </a:extLst>
          </p:cNvPr>
          <p:cNvPicPr>
            <a:picLocks noChangeAspect="1"/>
          </p:cNvPicPr>
          <p:nvPr/>
        </p:nvPicPr>
        <p:blipFill rotWithShape="1">
          <a:blip r:embed="rId3">
            <a:extLst>
              <a:ext uri="{28A0092B-C50C-407E-A947-70E740481C1C}">
                <a14:useLocalDpi xmlns:a14="http://schemas.microsoft.com/office/drawing/2010/main" val="0"/>
              </a:ext>
            </a:extLst>
          </a:blip>
          <a:srcRect l="1579" r="2349"/>
          <a:stretch/>
        </p:blipFill>
        <p:spPr>
          <a:xfrm>
            <a:off x="1094511" y="1260764"/>
            <a:ext cx="8950036" cy="4092388"/>
          </a:xfrm>
          <a:prstGeom prst="rect">
            <a:avLst/>
          </a:prstGeom>
        </p:spPr>
      </p:pic>
      <p:sp>
        <p:nvSpPr>
          <p:cNvPr id="4" name="Rectangle 3">
            <a:extLst>
              <a:ext uri="{FF2B5EF4-FFF2-40B4-BE49-F238E27FC236}">
                <a16:creationId xmlns:a16="http://schemas.microsoft.com/office/drawing/2014/main" id="{1D5A03E5-146A-4DE7-BE19-19AA50DA62D7}"/>
              </a:ext>
            </a:extLst>
          </p:cNvPr>
          <p:cNvSpPr/>
          <p:nvPr/>
        </p:nvSpPr>
        <p:spPr>
          <a:xfrm>
            <a:off x="983673" y="2493818"/>
            <a:ext cx="8853055" cy="3879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71493AC-1B79-4761-822A-E549F7C97C6C}"/>
              </a:ext>
            </a:extLst>
          </p:cNvPr>
          <p:cNvSpPr/>
          <p:nvPr/>
        </p:nvSpPr>
        <p:spPr>
          <a:xfrm>
            <a:off x="983673" y="2937164"/>
            <a:ext cx="8853055" cy="2770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5CFC4C9-447F-401C-9326-36652CB797D5}"/>
              </a:ext>
            </a:extLst>
          </p:cNvPr>
          <p:cNvSpPr/>
          <p:nvPr/>
        </p:nvSpPr>
        <p:spPr>
          <a:xfrm>
            <a:off x="1025236" y="3726874"/>
            <a:ext cx="8853055" cy="27709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668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2F74E-C3B3-4877-81FC-F203108D0265}"/>
              </a:ext>
            </a:extLst>
          </p:cNvPr>
          <p:cNvSpPr>
            <a:spLocks noGrp="1"/>
          </p:cNvSpPr>
          <p:nvPr>
            <p:ph type="title"/>
          </p:nvPr>
        </p:nvSpPr>
        <p:spPr/>
        <p:txBody>
          <a:bodyPr/>
          <a:lstStyle/>
          <a:p>
            <a:r>
              <a:rPr lang="en-US" dirty="0"/>
              <a:t>Drug delivery factors </a:t>
            </a:r>
          </a:p>
        </p:txBody>
      </p:sp>
      <p:graphicFrame>
        <p:nvGraphicFramePr>
          <p:cNvPr id="5" name="Content Placeholder 4">
            <a:extLst>
              <a:ext uri="{FF2B5EF4-FFF2-40B4-BE49-F238E27FC236}">
                <a16:creationId xmlns:a16="http://schemas.microsoft.com/office/drawing/2014/main" id="{3F1B0706-FC7A-4772-B659-9696E36DE42D}"/>
              </a:ext>
            </a:extLst>
          </p:cNvPr>
          <p:cNvGraphicFramePr>
            <a:graphicFrameLocks noGrp="1"/>
          </p:cNvGraphicFramePr>
          <p:nvPr>
            <p:ph idx="1"/>
            <p:extLst>
              <p:ext uri="{D42A27DB-BD31-4B8C-83A1-F6EECF244321}">
                <p14:modId xmlns:p14="http://schemas.microsoft.com/office/powerpoint/2010/main" val="2050524082"/>
              </p:ext>
            </p:extLst>
          </p:nvPr>
        </p:nvGraphicFramePr>
        <p:xfrm>
          <a:off x="283395" y="1289407"/>
          <a:ext cx="10792146" cy="4954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Rectangle 8">
            <a:extLst>
              <a:ext uri="{FF2B5EF4-FFF2-40B4-BE49-F238E27FC236}">
                <a16:creationId xmlns:a16="http://schemas.microsoft.com/office/drawing/2014/main" id="{C8233F8C-F07F-4D9F-B703-E22C9CAC45B5}"/>
              </a:ext>
            </a:extLst>
          </p:cNvPr>
          <p:cNvSpPr/>
          <p:nvPr/>
        </p:nvSpPr>
        <p:spPr>
          <a:xfrm>
            <a:off x="9575515" y="1733203"/>
            <a:ext cx="2084574" cy="12739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171450" lvl="0" indent="-171450">
              <a:buFont typeface="Wingdings" panose="05000000000000000000" pitchFamily="2" charset="2"/>
              <a:buChar char="§"/>
            </a:pPr>
            <a:r>
              <a:rPr lang="en-US" sz="1200" dirty="0"/>
              <a:t>Mass median aerodynamic diameter</a:t>
            </a:r>
          </a:p>
          <a:p>
            <a:pPr marL="171450" lvl="0" indent="-171450">
              <a:buFont typeface="Wingdings" panose="05000000000000000000" pitchFamily="2" charset="2"/>
              <a:buChar char="§"/>
            </a:pPr>
            <a:r>
              <a:rPr lang="en-US" sz="1200" dirty="0"/>
              <a:t>Geometric standard deviation</a:t>
            </a:r>
          </a:p>
          <a:p>
            <a:pPr marL="171450" lvl="0" indent="-171450">
              <a:buFont typeface="Wingdings" panose="05000000000000000000" pitchFamily="2" charset="2"/>
              <a:buChar char="§"/>
            </a:pPr>
            <a:r>
              <a:rPr lang="en-US" sz="1200" b="1" dirty="0">
                <a:solidFill>
                  <a:srgbClr val="FF0000"/>
                </a:solidFill>
              </a:rPr>
              <a:t>Fine particle fraction</a:t>
            </a:r>
          </a:p>
          <a:p>
            <a:pPr marL="171450" lvl="0" indent="-171450">
              <a:buFont typeface="Wingdings" panose="05000000000000000000" pitchFamily="2" charset="2"/>
              <a:buChar char="§"/>
            </a:pPr>
            <a:r>
              <a:rPr lang="en-US" sz="1200" dirty="0"/>
              <a:t>Air/particle velocity</a:t>
            </a:r>
          </a:p>
          <a:p>
            <a:pPr marL="171450" indent="-171450" algn="ctr">
              <a:buFont typeface="Wingdings" panose="05000000000000000000" pitchFamily="2" charset="2"/>
              <a:buChar char="§"/>
            </a:pPr>
            <a:endParaRPr lang="en-US" sz="600" dirty="0"/>
          </a:p>
        </p:txBody>
      </p:sp>
      <p:sp>
        <p:nvSpPr>
          <p:cNvPr id="10" name="Rectangle 9">
            <a:extLst>
              <a:ext uri="{FF2B5EF4-FFF2-40B4-BE49-F238E27FC236}">
                <a16:creationId xmlns:a16="http://schemas.microsoft.com/office/drawing/2014/main" id="{5DDE1810-91D5-48B5-92DA-A92259A5821B}"/>
              </a:ext>
            </a:extLst>
          </p:cNvPr>
          <p:cNvSpPr/>
          <p:nvPr/>
        </p:nvSpPr>
        <p:spPr>
          <a:xfrm>
            <a:off x="9575515" y="3241693"/>
            <a:ext cx="2084574" cy="127399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171450" indent="-171450">
              <a:buFont typeface="Wingdings" panose="05000000000000000000" pitchFamily="2" charset="2"/>
              <a:buChar char="§"/>
            </a:pPr>
            <a:r>
              <a:rPr lang="en-US" sz="1200" dirty="0"/>
              <a:t>Volume diameter</a:t>
            </a:r>
          </a:p>
          <a:p>
            <a:pPr marL="171450" indent="-171450">
              <a:buFont typeface="Wingdings" panose="05000000000000000000" pitchFamily="2" charset="2"/>
              <a:buChar char="§"/>
            </a:pPr>
            <a:r>
              <a:rPr lang="en-US" sz="1200" dirty="0"/>
              <a:t>Bulk density</a:t>
            </a:r>
          </a:p>
          <a:p>
            <a:pPr marL="171450" indent="-171450">
              <a:buFont typeface="Wingdings" panose="05000000000000000000" pitchFamily="2" charset="2"/>
              <a:buChar char="§"/>
            </a:pPr>
            <a:r>
              <a:rPr lang="en-US" sz="1200" dirty="0"/>
              <a:t>Tap density</a:t>
            </a:r>
          </a:p>
          <a:p>
            <a:pPr marL="171450" indent="-171450">
              <a:buFont typeface="Wingdings" panose="05000000000000000000" pitchFamily="2" charset="2"/>
              <a:buChar char="§"/>
            </a:pPr>
            <a:r>
              <a:rPr lang="en-US" sz="1200" dirty="0"/>
              <a:t>Shape</a:t>
            </a:r>
          </a:p>
          <a:p>
            <a:pPr marL="171450" indent="-171450">
              <a:buFont typeface="Wingdings" panose="05000000000000000000" pitchFamily="2" charset="2"/>
              <a:buChar char="§"/>
            </a:pPr>
            <a:r>
              <a:rPr lang="en-US" sz="1200" dirty="0"/>
              <a:t>Charge</a:t>
            </a:r>
          </a:p>
          <a:p>
            <a:pPr marL="171450" indent="-171450" algn="ctr">
              <a:buFont typeface="Wingdings" panose="05000000000000000000" pitchFamily="2" charset="2"/>
              <a:buChar char="§"/>
            </a:pPr>
            <a:endParaRPr lang="en-US" sz="600" dirty="0"/>
          </a:p>
        </p:txBody>
      </p:sp>
      <p:sp>
        <p:nvSpPr>
          <p:cNvPr id="3" name="Rectangle 2">
            <a:extLst>
              <a:ext uri="{FF2B5EF4-FFF2-40B4-BE49-F238E27FC236}">
                <a16:creationId xmlns:a16="http://schemas.microsoft.com/office/drawing/2014/main" id="{54F991BB-0A82-498E-B617-090FF498E6D3}"/>
              </a:ext>
            </a:extLst>
          </p:cNvPr>
          <p:cNvSpPr/>
          <p:nvPr/>
        </p:nvSpPr>
        <p:spPr>
          <a:xfrm>
            <a:off x="9575515" y="4679878"/>
            <a:ext cx="2183258" cy="12659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171450" indent="-171450">
              <a:buFont typeface="Wingdings" panose="05000000000000000000" pitchFamily="2" charset="2"/>
              <a:buChar char="§"/>
            </a:pPr>
            <a:r>
              <a:rPr lang="en-US" sz="1200" dirty="0"/>
              <a:t>Geometry of respiratory tree (airway structure and diameter of airways)</a:t>
            </a:r>
          </a:p>
          <a:p>
            <a:pPr marL="171450" indent="-171450">
              <a:buFont typeface="Wingdings" panose="05000000000000000000" pitchFamily="2" charset="2"/>
              <a:buChar char="§"/>
            </a:pPr>
            <a:r>
              <a:rPr lang="en-US" sz="1200" dirty="0"/>
              <a:t>Influence of disease state on airway structure</a:t>
            </a:r>
          </a:p>
          <a:p>
            <a:pPr marL="171450" indent="-171450">
              <a:buFont typeface="Wingdings" panose="05000000000000000000" pitchFamily="2" charset="2"/>
              <a:buChar char="§"/>
            </a:pPr>
            <a:r>
              <a:rPr lang="en-US" sz="1200" dirty="0"/>
              <a:t>Breathing pattern – mouth or nasal breathing</a:t>
            </a:r>
          </a:p>
        </p:txBody>
      </p:sp>
      <p:sp>
        <p:nvSpPr>
          <p:cNvPr id="11" name="TextBox 10">
            <a:extLst>
              <a:ext uri="{FF2B5EF4-FFF2-40B4-BE49-F238E27FC236}">
                <a16:creationId xmlns:a16="http://schemas.microsoft.com/office/drawing/2014/main" id="{83B2DF83-42B7-4F25-ACFF-AA860BA47717}"/>
              </a:ext>
            </a:extLst>
          </p:cNvPr>
          <p:cNvSpPr txBox="1"/>
          <p:nvPr/>
        </p:nvSpPr>
        <p:spPr>
          <a:xfrm>
            <a:off x="127143" y="6012912"/>
            <a:ext cx="8051086" cy="430887"/>
          </a:xfrm>
          <a:prstGeom prst="rect">
            <a:avLst/>
          </a:prstGeom>
          <a:noFill/>
        </p:spPr>
        <p:txBody>
          <a:bodyPr wrap="square">
            <a:spAutoFit/>
          </a:bodyPr>
          <a:lstStyle/>
          <a:p>
            <a:r>
              <a:rPr lang="en-US" sz="1100" dirty="0"/>
              <a:t>Ibrahim, M., Verma, R., &amp; Garcia-Contreras, L. (2015). Inhalation drug delivery devices: technology update. Medical devices (Auckland, N.Z.), 8, 131–139. https://doi.org/10.2147/MDER.S48888</a:t>
            </a:r>
          </a:p>
        </p:txBody>
      </p:sp>
    </p:spTree>
    <p:extLst>
      <p:ext uri="{BB962C8B-B14F-4D97-AF65-F5344CB8AC3E}">
        <p14:creationId xmlns:p14="http://schemas.microsoft.com/office/powerpoint/2010/main" val="3076518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2EC2D-B968-49C9-920D-095D82350528}"/>
              </a:ext>
            </a:extLst>
          </p:cNvPr>
          <p:cNvSpPr>
            <a:spLocks noGrp="1"/>
          </p:cNvSpPr>
          <p:nvPr>
            <p:ph type="title"/>
          </p:nvPr>
        </p:nvSpPr>
        <p:spPr>
          <a:xfrm>
            <a:off x="533400" y="697634"/>
            <a:ext cx="10515600" cy="1325563"/>
          </a:xfrm>
        </p:spPr>
        <p:txBody>
          <a:bodyPr>
            <a:normAutofit/>
          </a:bodyPr>
          <a:lstStyle/>
          <a:p>
            <a:r>
              <a:rPr lang="it-IT" sz="3600" b="1" dirty="0">
                <a:solidFill>
                  <a:srgbClr val="CC006A"/>
                </a:solidFill>
              </a:rPr>
              <a:t>GINA 2021: ICS </a:t>
            </a:r>
            <a:r>
              <a:rPr lang="it-IT" sz="3600" b="1" dirty="0" err="1">
                <a:solidFill>
                  <a:srgbClr val="CC006A"/>
                </a:solidFill>
              </a:rPr>
              <a:t>doses</a:t>
            </a:r>
            <a:endParaRPr lang="en-US" sz="3600" b="1" dirty="0">
              <a:solidFill>
                <a:srgbClr val="CC006A"/>
              </a:solidFill>
            </a:endParaRPr>
          </a:p>
        </p:txBody>
      </p:sp>
      <p:sp>
        <p:nvSpPr>
          <p:cNvPr id="3" name="Content Placeholder 2">
            <a:extLst>
              <a:ext uri="{FF2B5EF4-FFF2-40B4-BE49-F238E27FC236}">
                <a16:creationId xmlns:a16="http://schemas.microsoft.com/office/drawing/2014/main" id="{8409F8F9-D88B-4D6C-AD5D-DF24A9D318FF}"/>
              </a:ext>
            </a:extLst>
          </p:cNvPr>
          <p:cNvSpPr>
            <a:spLocks noGrp="1"/>
          </p:cNvSpPr>
          <p:nvPr>
            <p:ph idx="1"/>
          </p:nvPr>
        </p:nvSpPr>
        <p:spPr/>
        <p:txBody>
          <a:bodyPr>
            <a:normAutofit fontScale="85000" lnSpcReduction="20000"/>
          </a:bodyPr>
          <a:lstStyle/>
          <a:p>
            <a:r>
              <a:rPr lang="it-IT" dirty="0">
                <a:solidFill>
                  <a:srgbClr val="00B050"/>
                </a:solidFill>
              </a:rPr>
              <a:t>Low dose:</a:t>
            </a:r>
          </a:p>
          <a:p>
            <a:pPr marL="0" indent="0">
              <a:buNone/>
            </a:pPr>
            <a:r>
              <a:rPr lang="it-IT" dirty="0"/>
              <a:t>Foster 100/6 1 </a:t>
            </a:r>
            <a:r>
              <a:rPr lang="it-IT" dirty="0" err="1"/>
              <a:t>puff</a:t>
            </a:r>
            <a:r>
              <a:rPr lang="it-IT" dirty="0"/>
              <a:t> </a:t>
            </a:r>
            <a:r>
              <a:rPr lang="it-IT" dirty="0" err="1"/>
              <a:t>twice</a:t>
            </a:r>
            <a:r>
              <a:rPr lang="it-IT" dirty="0"/>
              <a:t> </a:t>
            </a:r>
            <a:r>
              <a:rPr lang="it-IT" dirty="0" err="1"/>
              <a:t>daily</a:t>
            </a:r>
            <a:r>
              <a:rPr lang="it-IT" dirty="0"/>
              <a:t> </a:t>
            </a:r>
            <a:r>
              <a:rPr lang="it-IT" dirty="0">
                <a:sym typeface="Wingdings" panose="05000000000000000000" pitchFamily="2" charset="2"/>
              </a:rPr>
              <a:t> </a:t>
            </a:r>
          </a:p>
          <a:p>
            <a:pPr marL="0" indent="0">
              <a:buNone/>
            </a:pPr>
            <a:r>
              <a:rPr lang="it-IT" dirty="0">
                <a:sym typeface="Wingdings" panose="05000000000000000000" pitchFamily="2" charset="2"/>
              </a:rPr>
              <a:t>EF BDP 200 </a:t>
            </a:r>
            <a:r>
              <a:rPr lang="it-IT" dirty="0" err="1">
                <a:sym typeface="Wingdings" panose="05000000000000000000" pitchFamily="2" charset="2"/>
              </a:rPr>
              <a:t>mcg</a:t>
            </a:r>
            <a:r>
              <a:rPr lang="it-IT" dirty="0">
                <a:sym typeface="Wingdings" panose="05000000000000000000" pitchFamily="2" charset="2"/>
              </a:rPr>
              <a:t> </a:t>
            </a:r>
            <a:r>
              <a:rPr lang="it-IT" dirty="0" err="1">
                <a:sym typeface="Wingdings" panose="05000000000000000000" pitchFamily="2" charset="2"/>
              </a:rPr>
              <a:t>daily</a:t>
            </a:r>
            <a:r>
              <a:rPr lang="it-IT" dirty="0">
                <a:sym typeface="Wingdings" panose="05000000000000000000" pitchFamily="2" charset="2"/>
              </a:rPr>
              <a:t> dose = </a:t>
            </a:r>
            <a:r>
              <a:rPr lang="it-IT" b="1" u="sng" dirty="0">
                <a:solidFill>
                  <a:srgbClr val="00B050"/>
                </a:solidFill>
                <a:sym typeface="Wingdings" panose="05000000000000000000" pitchFamily="2" charset="2"/>
              </a:rPr>
              <a:t>500 </a:t>
            </a:r>
            <a:r>
              <a:rPr lang="it-IT" b="1" u="sng" dirty="0" err="1">
                <a:solidFill>
                  <a:srgbClr val="00B050"/>
                </a:solidFill>
                <a:sym typeface="Wingdings" panose="05000000000000000000" pitchFamily="2" charset="2"/>
              </a:rPr>
              <a:t>mcg</a:t>
            </a:r>
            <a:r>
              <a:rPr lang="it-IT" b="1" dirty="0">
                <a:solidFill>
                  <a:srgbClr val="00B050"/>
                </a:solidFill>
                <a:sym typeface="Wingdings" panose="05000000000000000000" pitchFamily="2" charset="2"/>
              </a:rPr>
              <a:t> </a:t>
            </a:r>
            <a:r>
              <a:rPr lang="it-IT" dirty="0">
                <a:sym typeface="Wingdings" panose="05000000000000000000" pitchFamily="2" charset="2"/>
              </a:rPr>
              <a:t>of non EF BDP</a:t>
            </a:r>
          </a:p>
          <a:p>
            <a:pPr marL="0" indent="0">
              <a:buNone/>
            </a:pPr>
            <a:endParaRPr lang="it-IT" dirty="0"/>
          </a:p>
          <a:p>
            <a:r>
              <a:rPr lang="en-US" dirty="0">
                <a:solidFill>
                  <a:schemeClr val="accent5"/>
                </a:solidFill>
              </a:rPr>
              <a:t>Medium dose:</a:t>
            </a:r>
          </a:p>
          <a:p>
            <a:pPr marL="0" indent="0">
              <a:buNone/>
            </a:pPr>
            <a:r>
              <a:rPr lang="it-IT" dirty="0"/>
              <a:t>Foster 100/6 2 </a:t>
            </a:r>
            <a:r>
              <a:rPr lang="it-IT" dirty="0" err="1"/>
              <a:t>puffs</a:t>
            </a:r>
            <a:r>
              <a:rPr lang="it-IT" dirty="0"/>
              <a:t> </a:t>
            </a:r>
            <a:r>
              <a:rPr lang="it-IT" dirty="0" err="1"/>
              <a:t>twice</a:t>
            </a:r>
            <a:r>
              <a:rPr lang="it-IT" dirty="0"/>
              <a:t> </a:t>
            </a:r>
            <a:r>
              <a:rPr lang="it-IT" dirty="0" err="1"/>
              <a:t>daily</a:t>
            </a:r>
            <a:endParaRPr lang="it-IT" dirty="0"/>
          </a:p>
          <a:p>
            <a:pPr marL="0" indent="0">
              <a:buNone/>
            </a:pPr>
            <a:r>
              <a:rPr lang="it-IT" dirty="0">
                <a:sym typeface="Wingdings" panose="05000000000000000000" pitchFamily="2" charset="2"/>
              </a:rPr>
              <a:t>EF BDP 400 </a:t>
            </a:r>
            <a:r>
              <a:rPr lang="it-IT" dirty="0" err="1">
                <a:sym typeface="Wingdings" panose="05000000000000000000" pitchFamily="2" charset="2"/>
              </a:rPr>
              <a:t>mcg</a:t>
            </a:r>
            <a:r>
              <a:rPr lang="it-IT" dirty="0">
                <a:sym typeface="Wingdings" panose="05000000000000000000" pitchFamily="2" charset="2"/>
              </a:rPr>
              <a:t> </a:t>
            </a:r>
            <a:r>
              <a:rPr lang="it-IT" dirty="0" err="1">
                <a:sym typeface="Wingdings" panose="05000000000000000000" pitchFamily="2" charset="2"/>
              </a:rPr>
              <a:t>daily</a:t>
            </a:r>
            <a:r>
              <a:rPr lang="it-IT" dirty="0">
                <a:sym typeface="Wingdings" panose="05000000000000000000" pitchFamily="2" charset="2"/>
              </a:rPr>
              <a:t> dose = </a:t>
            </a:r>
            <a:r>
              <a:rPr lang="it-IT" b="1" u="sng" dirty="0">
                <a:solidFill>
                  <a:schemeClr val="accent5"/>
                </a:solidFill>
                <a:sym typeface="Wingdings" panose="05000000000000000000" pitchFamily="2" charset="2"/>
              </a:rPr>
              <a:t>1000 </a:t>
            </a:r>
            <a:r>
              <a:rPr lang="it-IT" b="1" u="sng" dirty="0" err="1">
                <a:solidFill>
                  <a:schemeClr val="accent5"/>
                </a:solidFill>
                <a:sym typeface="Wingdings" panose="05000000000000000000" pitchFamily="2" charset="2"/>
              </a:rPr>
              <a:t>mcg</a:t>
            </a:r>
            <a:r>
              <a:rPr lang="it-IT" dirty="0">
                <a:sym typeface="Wingdings" panose="05000000000000000000" pitchFamily="2" charset="2"/>
              </a:rPr>
              <a:t> of non EF BDP</a:t>
            </a:r>
            <a:endParaRPr lang="it-IT" dirty="0"/>
          </a:p>
          <a:p>
            <a:pPr marL="0" indent="0">
              <a:buNone/>
            </a:pPr>
            <a:endParaRPr lang="en-US" dirty="0"/>
          </a:p>
          <a:p>
            <a:r>
              <a:rPr lang="en-US" dirty="0">
                <a:solidFill>
                  <a:srgbClr val="FF0000"/>
                </a:solidFill>
              </a:rPr>
              <a:t>High dose:</a:t>
            </a:r>
          </a:p>
          <a:p>
            <a:pPr marL="0" indent="0">
              <a:buNone/>
            </a:pPr>
            <a:r>
              <a:rPr lang="it-IT" dirty="0"/>
              <a:t>Foster 200/6 2 </a:t>
            </a:r>
            <a:r>
              <a:rPr lang="it-IT" dirty="0" err="1"/>
              <a:t>puffs</a:t>
            </a:r>
            <a:r>
              <a:rPr lang="it-IT" dirty="0"/>
              <a:t> </a:t>
            </a:r>
            <a:r>
              <a:rPr lang="it-IT" dirty="0" err="1"/>
              <a:t>twice</a:t>
            </a:r>
            <a:r>
              <a:rPr lang="it-IT" dirty="0"/>
              <a:t> </a:t>
            </a:r>
            <a:r>
              <a:rPr lang="it-IT" dirty="0" err="1"/>
              <a:t>daily</a:t>
            </a:r>
            <a:endParaRPr lang="it-IT" dirty="0"/>
          </a:p>
          <a:p>
            <a:pPr marL="0" indent="0">
              <a:buNone/>
            </a:pPr>
            <a:r>
              <a:rPr lang="it-IT" dirty="0">
                <a:sym typeface="Wingdings" panose="05000000000000000000" pitchFamily="2" charset="2"/>
              </a:rPr>
              <a:t>EF BDP 800 </a:t>
            </a:r>
            <a:r>
              <a:rPr lang="it-IT" dirty="0" err="1">
                <a:sym typeface="Wingdings" panose="05000000000000000000" pitchFamily="2" charset="2"/>
              </a:rPr>
              <a:t>mcg</a:t>
            </a:r>
            <a:r>
              <a:rPr lang="it-IT" dirty="0">
                <a:sym typeface="Wingdings" panose="05000000000000000000" pitchFamily="2" charset="2"/>
              </a:rPr>
              <a:t> </a:t>
            </a:r>
            <a:r>
              <a:rPr lang="it-IT" dirty="0" err="1">
                <a:sym typeface="Wingdings" panose="05000000000000000000" pitchFamily="2" charset="2"/>
              </a:rPr>
              <a:t>daily</a:t>
            </a:r>
            <a:r>
              <a:rPr lang="it-IT" dirty="0">
                <a:sym typeface="Wingdings" panose="05000000000000000000" pitchFamily="2" charset="2"/>
              </a:rPr>
              <a:t> dose = </a:t>
            </a:r>
            <a:r>
              <a:rPr lang="it-IT" b="1" u="sng" dirty="0">
                <a:solidFill>
                  <a:srgbClr val="FF0000"/>
                </a:solidFill>
                <a:sym typeface="Wingdings" panose="05000000000000000000" pitchFamily="2" charset="2"/>
              </a:rPr>
              <a:t>2000 </a:t>
            </a:r>
            <a:r>
              <a:rPr lang="it-IT" b="1" u="sng" dirty="0" err="1">
                <a:solidFill>
                  <a:srgbClr val="FF0000"/>
                </a:solidFill>
                <a:sym typeface="Wingdings" panose="05000000000000000000" pitchFamily="2" charset="2"/>
              </a:rPr>
              <a:t>mcg</a:t>
            </a:r>
            <a:r>
              <a:rPr lang="it-IT" b="1" dirty="0">
                <a:solidFill>
                  <a:srgbClr val="FF0000"/>
                </a:solidFill>
                <a:sym typeface="Wingdings" panose="05000000000000000000" pitchFamily="2" charset="2"/>
              </a:rPr>
              <a:t> </a:t>
            </a:r>
            <a:r>
              <a:rPr lang="it-IT" dirty="0">
                <a:sym typeface="Wingdings" panose="05000000000000000000" pitchFamily="2" charset="2"/>
              </a:rPr>
              <a:t>of non EF BDP</a:t>
            </a:r>
            <a:endParaRPr lang="it-IT" dirty="0"/>
          </a:p>
          <a:p>
            <a:pPr marL="0" indent="0">
              <a:buNone/>
            </a:pPr>
            <a:endParaRPr lang="en-US" dirty="0"/>
          </a:p>
          <a:p>
            <a:pPr marL="0" indent="0">
              <a:buNone/>
            </a:pPr>
            <a:endParaRPr lang="en-US" dirty="0"/>
          </a:p>
        </p:txBody>
      </p:sp>
      <p:sp>
        <p:nvSpPr>
          <p:cNvPr id="4" name="Rectangle 3">
            <a:extLst>
              <a:ext uri="{FF2B5EF4-FFF2-40B4-BE49-F238E27FC236}">
                <a16:creationId xmlns:a16="http://schemas.microsoft.com/office/drawing/2014/main" id="{837CEB57-7065-4B84-AD0D-E7D6C7F35A28}"/>
              </a:ext>
            </a:extLst>
          </p:cNvPr>
          <p:cNvSpPr/>
          <p:nvPr/>
        </p:nvSpPr>
        <p:spPr>
          <a:xfrm>
            <a:off x="138772" y="6398776"/>
            <a:ext cx="1233030" cy="21544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800" dirty="0" err="1">
                <a:solidFill>
                  <a:srgbClr val="1A374B"/>
                </a:solidFill>
                <a:latin typeface="Ubuntu"/>
              </a:rPr>
              <a:t>Adapted</a:t>
            </a:r>
            <a:r>
              <a:rPr lang="it-IT" sz="800" dirty="0">
                <a:solidFill>
                  <a:srgbClr val="1A374B"/>
                </a:solidFill>
                <a:latin typeface="Ubuntu"/>
              </a:rPr>
              <a:t> from G</a:t>
            </a:r>
            <a:r>
              <a:rPr lang="en-US" sz="800" dirty="0">
                <a:solidFill>
                  <a:srgbClr val="1A374B"/>
                </a:solidFill>
                <a:latin typeface="Ubuntu"/>
              </a:rPr>
              <a:t>INA 2021</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157197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6">
            <a:extLst>
              <a:ext uri="{FF2B5EF4-FFF2-40B4-BE49-F238E27FC236}">
                <a16:creationId xmlns:a16="http://schemas.microsoft.com/office/drawing/2014/main" id="{A9F044A9-7342-4540-BF2E-DE6ABA5A3E0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44994" y="2037891"/>
            <a:ext cx="5572227" cy="3237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a:extLst>
              <a:ext uri="{FF2B5EF4-FFF2-40B4-BE49-F238E27FC236}">
                <a16:creationId xmlns:a16="http://schemas.microsoft.com/office/drawing/2014/main" id="{94F47EE4-51E7-45D8-BE2D-320C2AA24097}"/>
              </a:ext>
            </a:extLst>
          </p:cNvPr>
          <p:cNvSpPr txBox="1">
            <a:spLocks/>
          </p:cNvSpPr>
          <p:nvPr/>
        </p:nvSpPr>
        <p:spPr>
          <a:xfrm>
            <a:off x="626493" y="725547"/>
            <a:ext cx="10420350" cy="87788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125000"/>
              </a:lnSpc>
              <a:spcBef>
                <a:spcPts val="1000"/>
              </a:spcBef>
              <a:spcAft>
                <a:spcPts val="0"/>
              </a:spcAft>
              <a:buClr>
                <a:srgbClr val="C80064"/>
              </a:buClr>
              <a:buSzTx/>
              <a:buFont typeface="Arial" panose="020B0604020202020204" pitchFamily="34" charset="0"/>
              <a:buNone/>
              <a:tabLst/>
              <a:defRPr/>
            </a:pPr>
            <a:r>
              <a:rPr lang="it-IT" altLang="en-US" b="1" dirty="0">
                <a:solidFill>
                  <a:srgbClr val="B90066"/>
                </a:solidFill>
                <a:latin typeface="+mj-lt"/>
                <a:ea typeface="+mj-ea"/>
                <a:cs typeface="+mj-cs"/>
              </a:rPr>
              <a:t>The respirable dose (FPD^) of extrafine BDP 100 </a:t>
            </a:r>
            <a:r>
              <a:rPr lang="el-GR" altLang="en-US" b="1" dirty="0">
                <a:solidFill>
                  <a:srgbClr val="B90066"/>
                </a:solidFill>
                <a:latin typeface="+mj-lt"/>
                <a:ea typeface="+mj-ea"/>
                <a:cs typeface="+mj-cs"/>
              </a:rPr>
              <a:t>μ</a:t>
            </a:r>
            <a:r>
              <a:rPr lang="it-IT" altLang="en-US" b="1" dirty="0">
                <a:solidFill>
                  <a:srgbClr val="B90066"/>
                </a:solidFill>
                <a:latin typeface="+mj-lt"/>
                <a:ea typeface="+mj-ea"/>
                <a:cs typeface="+mj-cs"/>
              </a:rPr>
              <a:t>g in Foster is comparable to that of BDP CFC 250 </a:t>
            </a:r>
            <a:r>
              <a:rPr lang="el-GR" altLang="en-US" b="1" dirty="0">
                <a:solidFill>
                  <a:srgbClr val="B90066"/>
                </a:solidFill>
                <a:latin typeface="+mj-lt"/>
                <a:ea typeface="+mj-ea"/>
                <a:cs typeface="+mj-cs"/>
              </a:rPr>
              <a:t>μ</a:t>
            </a:r>
            <a:r>
              <a:rPr lang="it-IT" altLang="en-US" b="1" dirty="0">
                <a:solidFill>
                  <a:srgbClr val="B90066"/>
                </a:solidFill>
                <a:latin typeface="+mj-lt"/>
                <a:ea typeface="+mj-ea"/>
                <a:cs typeface="+mj-cs"/>
              </a:rPr>
              <a:t>g</a:t>
            </a:r>
            <a:endParaRPr lang="en-US" altLang="en-US" b="1" dirty="0">
              <a:solidFill>
                <a:srgbClr val="B90066"/>
              </a:solidFill>
              <a:latin typeface="+mj-lt"/>
              <a:ea typeface="+mj-ea"/>
              <a:cs typeface="+mj-cs"/>
            </a:endParaRPr>
          </a:p>
        </p:txBody>
      </p:sp>
    </p:spTree>
    <p:extLst>
      <p:ext uri="{BB962C8B-B14F-4D97-AF65-F5344CB8AC3E}">
        <p14:creationId xmlns:p14="http://schemas.microsoft.com/office/powerpoint/2010/main" val="3297399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0">
            <a:extLst>
              <a:ext uri="{FF2B5EF4-FFF2-40B4-BE49-F238E27FC236}">
                <a16:creationId xmlns:a16="http://schemas.microsoft.com/office/drawing/2014/main" id="{27F93051-B764-4F79-94C0-C9D89926CCA8}"/>
              </a:ext>
            </a:extLst>
          </p:cNvPr>
          <p:cNvSpPr txBox="1">
            <a:spLocks noChangeArrowheads="1"/>
          </p:cNvSpPr>
          <p:nvPr/>
        </p:nvSpPr>
        <p:spPr bwMode="auto">
          <a:xfrm>
            <a:off x="312323" y="1024829"/>
            <a:ext cx="11148887" cy="3385542"/>
          </a:xfrm>
          <a:prstGeom prst="rect">
            <a:avLst/>
          </a:prstGeom>
          <a:noFill/>
          <a:ln>
            <a:noFill/>
          </a:ln>
          <a:effectLst/>
        </p:spPr>
        <p:txBody>
          <a:bodyPr wrap="square">
            <a:spAutoFit/>
          </a:bodyPr>
          <a:lstStyle>
            <a:lvl1pPr marL="176213" indent="-176213">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312863" indent="-342900">
              <a:defRPr>
                <a:solidFill>
                  <a:schemeClr val="tx1"/>
                </a:solidFill>
                <a:latin typeface="Arial" panose="020B0604020202020204" pitchFamily="34" charset="0"/>
              </a:defRPr>
            </a:lvl3pPr>
            <a:lvl4pPr marL="1835150" indent="-342900">
              <a:defRPr>
                <a:solidFill>
                  <a:schemeClr val="tx1"/>
                </a:solidFill>
                <a:latin typeface="Arial" panose="020B0604020202020204" pitchFamily="34" charset="0"/>
              </a:defRPr>
            </a:lvl4pPr>
            <a:lvl5pPr marL="2357438" indent="-342900">
              <a:defRPr>
                <a:solidFill>
                  <a:schemeClr val="tx1"/>
                </a:solidFill>
                <a:latin typeface="Arial" panose="020B0604020202020204" pitchFamily="34" charset="0"/>
              </a:defRPr>
            </a:lvl5pPr>
            <a:lvl6pPr marL="2814638" indent="-342900" fontAlgn="base">
              <a:spcBef>
                <a:spcPct val="0"/>
              </a:spcBef>
              <a:spcAft>
                <a:spcPct val="0"/>
              </a:spcAft>
              <a:defRPr>
                <a:solidFill>
                  <a:schemeClr val="tx1"/>
                </a:solidFill>
                <a:latin typeface="Arial" panose="020B0604020202020204" pitchFamily="34" charset="0"/>
              </a:defRPr>
            </a:lvl6pPr>
            <a:lvl7pPr marL="3271838" indent="-342900" fontAlgn="base">
              <a:spcBef>
                <a:spcPct val="0"/>
              </a:spcBef>
              <a:spcAft>
                <a:spcPct val="0"/>
              </a:spcAft>
              <a:defRPr>
                <a:solidFill>
                  <a:schemeClr val="tx1"/>
                </a:solidFill>
                <a:latin typeface="Arial" panose="020B0604020202020204" pitchFamily="34" charset="0"/>
              </a:defRPr>
            </a:lvl7pPr>
            <a:lvl8pPr marL="3729038" indent="-342900" fontAlgn="base">
              <a:spcBef>
                <a:spcPct val="0"/>
              </a:spcBef>
              <a:spcAft>
                <a:spcPct val="0"/>
              </a:spcAft>
              <a:defRPr>
                <a:solidFill>
                  <a:schemeClr val="tx1"/>
                </a:solidFill>
                <a:latin typeface="Arial" panose="020B0604020202020204" pitchFamily="34" charset="0"/>
              </a:defRPr>
            </a:lvl8pPr>
            <a:lvl9pPr marL="4186238" indent="-342900" fontAlgn="base">
              <a:spcBef>
                <a:spcPct val="0"/>
              </a:spcBef>
              <a:spcAft>
                <a:spcPct val="0"/>
              </a:spcAft>
              <a:defRPr>
                <a:solidFill>
                  <a:schemeClr val="tx1"/>
                </a:solidFill>
                <a:latin typeface="Arial" panose="020B0604020202020204" pitchFamily="34" charset="0"/>
              </a:defRPr>
            </a:lvl9pPr>
          </a:lstStyle>
          <a:p>
            <a:pPr marL="0" marR="0" lvl="0" indent="0" algn="just" defTabSz="342889" rtl="0" eaLnBrk="1" fontAlgn="auto" latinLnBrk="0" hangingPunct="1">
              <a:lnSpc>
                <a:spcPct val="200000"/>
              </a:lnSpc>
              <a:spcBef>
                <a:spcPts val="0"/>
              </a:spcBef>
              <a:spcAft>
                <a:spcPts val="0"/>
              </a:spcAft>
              <a:buClr>
                <a:srgbClr val="C80064"/>
              </a:buClr>
              <a:buSzTx/>
              <a:buFontTx/>
              <a:buNone/>
              <a:tabLst/>
              <a:defRPr/>
            </a:pPr>
            <a:r>
              <a:rPr kumimoji="0" lang="en-US" sz="2400" b="1" i="0" u="none" strike="noStrike" kern="1200" cap="none" spc="0" normalizeH="0" baseline="0" noProof="0" dirty="0">
                <a:ln>
                  <a:noFill/>
                </a:ln>
                <a:solidFill>
                  <a:srgbClr val="B70954"/>
                </a:solidFill>
                <a:effectLst/>
                <a:uLnTx/>
                <a:uFillTx/>
                <a:latin typeface="+mn-lt"/>
                <a:cs typeface="Arial" panose="020B0604020202020204" pitchFamily="34" charset="0"/>
              </a:rPr>
              <a:t>Foster®</a:t>
            </a:r>
            <a:r>
              <a:rPr kumimoji="0" lang="it-IT" altLang="en-US" sz="2400" b="1" i="0" u="none" strike="noStrike" kern="1200" cap="none" spc="0" normalizeH="0" baseline="0" noProof="0" dirty="0">
                <a:ln>
                  <a:noFill/>
                </a:ln>
                <a:solidFill>
                  <a:srgbClr val="B70954"/>
                </a:solidFill>
                <a:effectLst/>
                <a:uLnTx/>
                <a:uFillTx/>
                <a:latin typeface="+mn-lt"/>
                <a:cs typeface="Arial" panose="020B0604020202020204" pitchFamily="34" charset="0"/>
              </a:rPr>
              <a:t> 100/6 </a:t>
            </a:r>
            <a:r>
              <a:rPr kumimoji="0" lang="el-GR" altLang="en-US" sz="2400" b="1" i="0" u="none" strike="noStrike" kern="1200" cap="none" spc="0" normalizeH="0" baseline="0" noProof="0" dirty="0">
                <a:ln>
                  <a:noFill/>
                </a:ln>
                <a:solidFill>
                  <a:srgbClr val="B70954"/>
                </a:solidFill>
                <a:effectLst/>
                <a:uLnTx/>
                <a:uFillTx/>
                <a:latin typeface="+mn-lt"/>
                <a:cs typeface="Arial" panose="020B0604020202020204" pitchFamily="34" charset="0"/>
              </a:rPr>
              <a:t>μ</a:t>
            </a:r>
            <a:r>
              <a:rPr kumimoji="0" lang="it-IT" altLang="en-US" sz="2400" b="1" i="0" u="none" strike="noStrike" kern="1200" cap="none" spc="0" normalizeH="0" baseline="0" noProof="0" dirty="0">
                <a:ln>
                  <a:noFill/>
                </a:ln>
                <a:solidFill>
                  <a:srgbClr val="B70954"/>
                </a:solidFill>
                <a:effectLst/>
                <a:uLnTx/>
                <a:uFillTx/>
                <a:latin typeface="+mn-lt"/>
                <a:cs typeface="Arial" panose="020B0604020202020204" pitchFamily="34" charset="0"/>
              </a:rPr>
              <a:t>g </a:t>
            </a:r>
          </a:p>
          <a:p>
            <a:pPr marL="342900" marR="0" lvl="0" indent="-342900" algn="just" defTabSz="342889" rtl="0" eaLnBrk="1" fontAlgn="auto" latinLnBrk="0" hangingPunct="1">
              <a:lnSpc>
                <a:spcPct val="200000"/>
              </a:lnSpc>
              <a:spcBef>
                <a:spcPts val="0"/>
              </a:spcBef>
              <a:spcAft>
                <a:spcPts val="0"/>
              </a:spcAft>
              <a:buClr>
                <a:srgbClr val="C80064"/>
              </a:buClr>
              <a:buSzTx/>
              <a:buFont typeface="Wingdings" panose="05000000000000000000" pitchFamily="2" charset="2"/>
              <a:buChar char="q"/>
              <a:tabLst/>
              <a:defRPr/>
            </a:pPr>
            <a:r>
              <a:rPr kumimoji="0" lang="it-IT" altLang="en-US" sz="2400" b="1" i="0" u="none" strike="noStrike" kern="1200" cap="none" spc="0" normalizeH="0" baseline="0" noProof="0" dirty="0">
                <a:ln>
                  <a:noFill/>
                </a:ln>
                <a:solidFill>
                  <a:srgbClr val="B70954"/>
                </a:solidFill>
                <a:effectLst/>
                <a:uLnTx/>
                <a:uFillTx/>
                <a:latin typeface="+mn-lt"/>
                <a:cs typeface="Arial" panose="020B0604020202020204" pitchFamily="34" charset="0"/>
              </a:rPr>
              <a:t>Asthma</a:t>
            </a:r>
          </a:p>
          <a:p>
            <a:pPr marL="0" marR="0" lvl="0" indent="0" algn="just" defTabSz="342889" rtl="0" eaLnBrk="1" fontAlgn="auto" latinLnBrk="0" hangingPunct="1">
              <a:lnSpc>
                <a:spcPct val="200000"/>
              </a:lnSpc>
              <a:spcBef>
                <a:spcPts val="0"/>
              </a:spcBef>
              <a:spcAft>
                <a:spcPts val="0"/>
              </a:spcAft>
              <a:buClr>
                <a:srgbClr val="C80064"/>
              </a:buClr>
              <a:buSzTx/>
              <a:buFontTx/>
              <a:buNone/>
              <a:tabLst/>
              <a:defRPr/>
            </a:pPr>
            <a:r>
              <a:rPr kumimoji="0" lang="en-US" sz="2000" b="1" i="0" u="none" strike="noStrike" kern="1200" cap="none" spc="0" normalizeH="0" baseline="0" noProof="0" dirty="0">
                <a:ln>
                  <a:noFill/>
                </a:ln>
                <a:solidFill>
                  <a:prstClr val="black"/>
                </a:solidFill>
                <a:effectLst/>
                <a:uLnTx/>
                <a:uFillTx/>
                <a:latin typeface="+mn-lt"/>
                <a:cs typeface="Arial" panose="020B0604020202020204" pitchFamily="34" charset="0"/>
              </a:rPr>
              <a:t>                        </a:t>
            </a:r>
            <a:r>
              <a:rPr kumimoji="0" lang="en-US" sz="2000" b="1" i="0" u="none" strike="noStrike" kern="1200" cap="none" spc="0" normalizeH="0" baseline="0" noProof="0" dirty="0">
                <a:ln>
                  <a:noFill/>
                </a:ln>
                <a:solidFill>
                  <a:srgbClr val="B70954"/>
                </a:solidFill>
                <a:effectLst/>
                <a:uLnTx/>
                <a:uFillTx/>
                <a:latin typeface="+mn-lt"/>
                <a:cs typeface="Arial" panose="020B0604020202020204" pitchFamily="34" charset="0"/>
              </a:rPr>
              <a:t>A. </a:t>
            </a:r>
            <a:r>
              <a:rPr kumimoji="0" lang="en-US" sz="2000" b="1" i="0" u="none" strike="noStrike" kern="1200" cap="none" spc="0" normalizeH="0" baseline="0" noProof="0" dirty="0">
                <a:ln>
                  <a:noFill/>
                </a:ln>
                <a:solidFill>
                  <a:prstClr val="black"/>
                </a:solidFill>
                <a:effectLst/>
                <a:uLnTx/>
                <a:uFillTx/>
                <a:latin typeface="+mn-lt"/>
                <a:cs typeface="Arial" panose="020B0604020202020204" pitchFamily="34" charset="0"/>
              </a:rPr>
              <a:t>Maintenance therapy </a:t>
            </a:r>
            <a:endParaRPr kumimoji="0" lang="it-IT" altLang="en-US" sz="2000" b="1" i="0" u="sng"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mn-lt"/>
              <a:ea typeface="Verdana" panose="020B0604030504040204" pitchFamily="34" charset="0"/>
              <a:cs typeface="Arial" panose="020B0604020202020204" pitchFamily="34" charset="0"/>
            </a:endParaRPr>
          </a:p>
          <a:p>
            <a:pPr marL="0" marR="0" lvl="0" indent="0" algn="just" defTabSz="342889" rtl="0" eaLnBrk="1" fontAlgn="auto" latinLnBrk="0" hangingPunct="1">
              <a:lnSpc>
                <a:spcPct val="150000"/>
              </a:lnSpc>
              <a:spcBef>
                <a:spcPts val="0"/>
              </a:spcBef>
              <a:spcAft>
                <a:spcPts val="0"/>
              </a:spcAft>
              <a:buClr>
                <a:srgbClr val="C80064"/>
              </a:buClr>
              <a:buSzTx/>
              <a:buFontTx/>
              <a:buNone/>
              <a:tabLst/>
              <a:defRPr/>
            </a:pPr>
            <a:r>
              <a:rPr kumimoji="0" lang="en-US" sz="1600" b="0" i="0" u="none" strike="noStrike" kern="1200" cap="none" spc="0" normalizeH="0" baseline="0" noProof="0" dirty="0">
                <a:ln>
                  <a:noFill/>
                </a:ln>
                <a:solidFill>
                  <a:prstClr val="black">
                    <a:lumMod val="85000"/>
                    <a:lumOff val="15000"/>
                  </a:prstClr>
                </a:solidFill>
                <a:effectLst/>
                <a:uLnTx/>
                <a:uFillTx/>
                <a:latin typeface="+mn-lt"/>
                <a:cs typeface="Arial" panose="020B0604020202020204" pitchFamily="34" charset="0"/>
              </a:rPr>
              <a:t>                                    As regular maintenance treatment +  separate </a:t>
            </a:r>
            <a:r>
              <a:rPr kumimoji="0" lang="it-IT" sz="1600" b="0" i="0" u="none" strike="noStrike" kern="1200" cap="none" spc="0" normalizeH="0" baseline="0" noProof="0" dirty="0">
                <a:ln>
                  <a:noFill/>
                </a:ln>
                <a:solidFill>
                  <a:prstClr val="black">
                    <a:lumMod val="85000"/>
                    <a:lumOff val="15000"/>
                  </a:prstClr>
                </a:solidFill>
                <a:effectLst/>
                <a:uLnTx/>
                <a:uFillTx/>
                <a:latin typeface="+mn-lt"/>
                <a:cs typeface="Arial" panose="020B0604020202020204" pitchFamily="34" charset="0"/>
              </a:rPr>
              <a:t>as needed SABA</a:t>
            </a:r>
          </a:p>
          <a:p>
            <a:pPr marL="0" marR="0" lvl="0" indent="0" algn="just" defTabSz="342889" rtl="0" eaLnBrk="1" fontAlgn="auto" latinLnBrk="0" hangingPunct="1">
              <a:lnSpc>
                <a:spcPct val="150000"/>
              </a:lnSpc>
              <a:spcBef>
                <a:spcPts val="0"/>
              </a:spcBef>
              <a:spcAft>
                <a:spcPts val="0"/>
              </a:spcAft>
              <a:buClr>
                <a:srgbClr val="C80064"/>
              </a:buClr>
              <a:buSzTx/>
              <a:buFontTx/>
              <a:buNone/>
              <a:tabLst/>
              <a:defRPr/>
            </a:pPr>
            <a:r>
              <a:rPr kumimoji="0" lang="en-US" sz="1800" b="0" i="0" u="none" strike="noStrike" kern="1200" cap="none" spc="0" normalizeH="0" baseline="0" noProof="0" dirty="0">
                <a:ln>
                  <a:noFill/>
                </a:ln>
                <a:solidFill>
                  <a:prstClr val="black">
                    <a:lumMod val="85000"/>
                    <a:lumOff val="15000"/>
                  </a:prstClr>
                </a:solidFill>
                <a:effectLst/>
                <a:uLnTx/>
                <a:uFillTx/>
                <a:latin typeface="+mn-lt"/>
                <a:cs typeface="Arial" panose="020B0604020202020204" pitchFamily="34" charset="0"/>
              </a:rPr>
              <a:t>                                </a:t>
            </a:r>
            <a:r>
              <a:rPr kumimoji="0" lang="en-US" sz="1800" b="1" i="0" u="none" strike="noStrike" kern="1200" cap="none" spc="0" normalizeH="0" baseline="0" noProof="0" dirty="0">
                <a:ln>
                  <a:noFill/>
                </a:ln>
                <a:solidFill>
                  <a:prstClr val="black">
                    <a:lumMod val="85000"/>
                    <a:lumOff val="15000"/>
                  </a:prstClr>
                </a:solidFill>
                <a:effectLst/>
                <a:uLnTx/>
                <a:uFillTx/>
                <a:latin typeface="+mn-lt"/>
                <a:cs typeface="Arial" panose="020B0604020202020204" pitchFamily="34" charset="0"/>
              </a:rPr>
              <a:t>1-2 inhalations twice daily</a:t>
            </a:r>
            <a:r>
              <a:rPr kumimoji="0" lang="en-US" sz="1600" b="0" i="0" u="none" strike="noStrike" kern="1200" cap="none" spc="0" normalizeH="0" baseline="0" noProof="0" dirty="0">
                <a:ln>
                  <a:noFill/>
                </a:ln>
                <a:solidFill>
                  <a:prstClr val="black">
                    <a:lumMod val="85000"/>
                    <a:lumOff val="15000"/>
                  </a:prstClr>
                </a:solidFill>
                <a:effectLst/>
                <a:uLnTx/>
                <a:uFillTx/>
                <a:latin typeface="+mn-lt"/>
                <a:cs typeface="Arial" panose="020B0604020202020204" pitchFamily="34" charset="0"/>
              </a:rPr>
              <a:t>. </a:t>
            </a:r>
            <a:r>
              <a:rPr kumimoji="0" lang="en-US" sz="1600" b="1" i="0" u="none" strike="noStrike" kern="1200" cap="none" spc="0" normalizeH="0" baseline="0" noProof="0" dirty="0">
                <a:ln>
                  <a:noFill/>
                </a:ln>
                <a:solidFill>
                  <a:srgbClr val="B70954"/>
                </a:solidFill>
                <a:effectLst/>
                <a:uLnTx/>
                <a:uFillTx/>
                <a:latin typeface="+mn-lt"/>
                <a:cs typeface="Arial" panose="020B0604020202020204" pitchFamily="34" charset="0"/>
              </a:rPr>
              <a:t>The maximum daily dose is 4 inhalations in this approach</a:t>
            </a:r>
            <a:endParaRPr kumimoji="0" lang="it-IT" sz="1800" b="1" i="0" u="none" strike="noStrike" kern="1200" cap="none" spc="0" normalizeH="0" baseline="0" noProof="0" dirty="0">
              <a:ln>
                <a:noFill/>
              </a:ln>
              <a:solidFill>
                <a:srgbClr val="B70954"/>
              </a:solidFill>
              <a:effectLst/>
              <a:uLnTx/>
              <a:uFillTx/>
              <a:latin typeface="+mn-lt"/>
              <a:cs typeface="Arial" panose="020B0604020202020204" pitchFamily="34" charset="0"/>
            </a:endParaRPr>
          </a:p>
          <a:p>
            <a:pPr marL="0" marR="0" lvl="0" indent="0" algn="just" defTabSz="342889" rtl="0" eaLnBrk="1" fontAlgn="auto" latinLnBrk="0" hangingPunct="1">
              <a:lnSpc>
                <a:spcPct val="150000"/>
              </a:lnSpc>
              <a:spcBef>
                <a:spcPts val="0"/>
              </a:spcBef>
              <a:spcAft>
                <a:spcPts val="0"/>
              </a:spcAft>
              <a:buClr>
                <a:srgbClr val="C80064"/>
              </a:buClr>
              <a:buSzTx/>
              <a:buFontTx/>
              <a:buNone/>
              <a:tabLst/>
              <a:defRPr/>
            </a:pPr>
            <a:r>
              <a:rPr kumimoji="0" lang="it-IT" altLang="en-US" sz="1800" b="0" i="0" u="none" strike="noStrike" kern="1200" cap="none" spc="0" normalizeH="0" baseline="0" noProof="0" dirty="0">
                <a:ln>
                  <a:noFill/>
                </a:ln>
                <a:solidFill>
                  <a:prstClr val="black"/>
                </a:solidFill>
                <a:effectLst/>
                <a:uLnTx/>
                <a:uFillTx/>
                <a:latin typeface="+mn-lt"/>
                <a:ea typeface="Verdana" panose="020B0604030504040204" pitchFamily="34" charset="0"/>
                <a:cs typeface="Arial" panose="020B0604020202020204" pitchFamily="34" charset="0"/>
              </a:rPr>
              <a:t> </a:t>
            </a:r>
            <a:endParaRPr kumimoji="0" lang="it-IT" altLang="en-US" sz="1800" b="0" i="0" u="none" strike="noStrike" kern="1200" cap="none" spc="0" normalizeH="0" baseline="0" noProof="0" dirty="0">
              <a:ln>
                <a:noFill/>
              </a:ln>
              <a:solidFill>
                <a:srgbClr val="878787"/>
              </a:solidFill>
              <a:effectLst/>
              <a:uLnTx/>
              <a:uFillTx/>
              <a:latin typeface="+mn-lt"/>
              <a:ea typeface="Verdana" panose="020B0604030504040204" pitchFamily="34" charset="0"/>
              <a:cs typeface="Arial" panose="020B0604020202020204" pitchFamily="34" charset="0"/>
            </a:endParaRPr>
          </a:p>
        </p:txBody>
      </p:sp>
      <p:sp>
        <p:nvSpPr>
          <p:cNvPr id="9" name="Titolo 1">
            <a:extLst>
              <a:ext uri="{FF2B5EF4-FFF2-40B4-BE49-F238E27FC236}">
                <a16:creationId xmlns:a16="http://schemas.microsoft.com/office/drawing/2014/main" id="{C8EBF400-857D-4965-8FC5-C6AB7416ECCA}"/>
              </a:ext>
            </a:extLst>
          </p:cNvPr>
          <p:cNvSpPr txBox="1">
            <a:spLocks/>
          </p:cNvSpPr>
          <p:nvPr/>
        </p:nvSpPr>
        <p:spPr>
          <a:xfrm>
            <a:off x="1868622" y="223004"/>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en-US" sz="3200" b="1" i="0" u="none" strike="noStrike" kern="1200" cap="none" spc="0" normalizeH="0" baseline="0" noProof="0" dirty="0">
                <a:ln>
                  <a:noFill/>
                </a:ln>
                <a:solidFill>
                  <a:srgbClr val="B8004A"/>
                </a:solidFill>
                <a:effectLst/>
                <a:uLnTx/>
                <a:uFillTx/>
                <a:ea typeface="+mj-ea"/>
                <a:cs typeface="Arial" panose="020B0604020202020204" pitchFamily="34" charset="0"/>
              </a:rPr>
              <a:t>Indications &amp; Prescription</a:t>
            </a:r>
            <a:endParaRPr kumimoji="0" lang="en-GB" altLang="en-US" sz="3200" b="1" i="0" u="none" strike="noStrike" kern="1200" cap="none" spc="0" normalizeH="0" baseline="0" noProof="0" dirty="0">
              <a:ln>
                <a:noFill/>
              </a:ln>
              <a:solidFill>
                <a:srgbClr val="B8004A"/>
              </a:solidFill>
              <a:effectLst/>
              <a:uLnTx/>
              <a:uFillTx/>
              <a:ea typeface="+mj-ea"/>
              <a:cs typeface="Arial" panose="020B0604020202020204" pitchFamily="34" charset="0"/>
            </a:endParaRPr>
          </a:p>
        </p:txBody>
      </p:sp>
      <p:sp>
        <p:nvSpPr>
          <p:cNvPr id="4" name="TextBox 3">
            <a:extLst>
              <a:ext uri="{FF2B5EF4-FFF2-40B4-BE49-F238E27FC236}">
                <a16:creationId xmlns:a16="http://schemas.microsoft.com/office/drawing/2014/main" id="{B5B3F862-464C-40FD-BDD3-ADF8FCEE2C88}"/>
              </a:ext>
            </a:extLst>
          </p:cNvPr>
          <p:cNvSpPr txBox="1"/>
          <p:nvPr/>
        </p:nvSpPr>
        <p:spPr>
          <a:xfrm>
            <a:off x="340033" y="3839270"/>
            <a:ext cx="11090521" cy="2062103"/>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                        B. </a:t>
            </a:r>
            <a:r>
              <a:rPr kumimoji="0" lang="en-US" sz="2000" b="1" i="0" u="none" strike="noStrike" kern="1200" cap="none" spc="0" normalizeH="0" baseline="0" noProof="0" dirty="0">
                <a:ln>
                  <a:noFill/>
                </a:ln>
                <a:solidFill>
                  <a:prstClr val="black"/>
                </a:solidFill>
                <a:effectLst/>
                <a:uLnTx/>
                <a:uFillTx/>
                <a:ea typeface="+mn-ea"/>
                <a:cs typeface="Arial" panose="020B0604020202020204" pitchFamily="34" charset="0"/>
              </a:rPr>
              <a:t>Maintenance &amp; Reliever therapy</a:t>
            </a:r>
            <a:r>
              <a:rPr kumimoji="0" lang="en-US" sz="2400" b="1" i="0" u="none" strike="noStrike" kern="1200" cap="none" spc="0" normalizeH="0" baseline="0" noProof="0" dirty="0">
                <a:ln>
                  <a:noFill/>
                </a:ln>
                <a:solidFill>
                  <a:srgbClr val="B70954"/>
                </a:solidFill>
                <a:effectLst/>
                <a:uLnTx/>
                <a:uFillTx/>
                <a:ea typeface="+mn-ea"/>
                <a:cs typeface="Arial" panose="020B0604020202020204" pitchFamily="34" charset="0"/>
              </a:rPr>
              <a:t>(MART)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ea typeface="+mn-ea"/>
                <a:cs typeface="Arial" panose="020B0604020202020204" pitchFamily="34" charset="0"/>
              </a:rPr>
              <a:t>                                   As regular maintenance treatment + as needed in response to asthma symptoms.</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ea typeface="+mn-ea"/>
                <a:cs typeface="Arial" panose="020B0604020202020204" pitchFamily="34" charset="0"/>
              </a:rPr>
              <a:t>                                  one additional inhalation in response to symptoms. If symptoms persist after a few minutes , an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ea typeface="+mn-ea"/>
                <a:cs typeface="Arial" panose="020B0604020202020204" pitchFamily="34" charset="0"/>
              </a:rPr>
              <a:t>                                  additional inhalation should be taken.</a:t>
            </a:r>
            <a:r>
              <a:rPr kumimoji="0" lang="en-US" sz="1600" b="1" i="0" u="none" strike="noStrike" kern="1200" cap="none" spc="0" normalizeH="0" baseline="0" noProof="0" dirty="0">
                <a:ln>
                  <a:noFill/>
                </a:ln>
                <a:solidFill>
                  <a:srgbClr val="B70954"/>
                </a:solidFill>
                <a:effectLst/>
                <a:uLnTx/>
                <a:uFillTx/>
                <a:ea typeface="+mn-ea"/>
                <a:cs typeface="Arial" panose="020B0604020202020204" pitchFamily="34" charset="0"/>
              </a:rPr>
              <a:t>The maximum daily dose is 8 inhalation in this approach</a:t>
            </a:r>
          </a:p>
        </p:txBody>
      </p:sp>
      <p:sp>
        <p:nvSpPr>
          <p:cNvPr id="10" name="TextBox 9">
            <a:extLst>
              <a:ext uri="{FF2B5EF4-FFF2-40B4-BE49-F238E27FC236}">
                <a16:creationId xmlns:a16="http://schemas.microsoft.com/office/drawing/2014/main" id="{61A039DA-9561-416E-B5AB-6481B28D71BB}"/>
              </a:ext>
            </a:extLst>
          </p:cNvPr>
          <p:cNvSpPr txBox="1"/>
          <p:nvPr/>
        </p:nvSpPr>
        <p:spPr>
          <a:xfrm>
            <a:off x="692501" y="6166429"/>
            <a:ext cx="6167230"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altLang="en-US" sz="1200" b="0" i="0" u="none" strike="noStrike" kern="1200" cap="none" spc="0" normalizeH="0" baseline="0" noProof="0" dirty="0">
                <a:ln>
                  <a:noFill/>
                </a:ln>
                <a:solidFill>
                  <a:prstClr val="black"/>
                </a:solidFill>
                <a:effectLst/>
                <a:uLnTx/>
                <a:uFillTx/>
                <a:latin typeface="Calibri Bold" panose="020F0702030404030204" pitchFamily="34" charset="0"/>
                <a:cs typeface="Calibri Bold" panose="020F0702030404030204" pitchFamily="34" charset="0"/>
              </a:rPr>
              <a:t>Ref: </a:t>
            </a:r>
            <a:r>
              <a:rPr kumimoji="0" lang="it-IT" altLang="en-US" sz="1200" b="0" i="0" u="none" strike="noStrike" kern="1200" cap="none" spc="0" normalizeH="0" baseline="0" noProof="0" dirty="0">
                <a:ln>
                  <a:noFill/>
                </a:ln>
                <a:solidFill>
                  <a:srgbClr val="E7E6E6">
                    <a:lumMod val="10000"/>
                  </a:srgbClr>
                </a:solidFill>
                <a:effectLst/>
                <a:uLnTx/>
                <a:uFillTx/>
                <a:latin typeface="Calibri Bold" panose="020F0702030404030204" pitchFamily="34" charset="0"/>
                <a:cs typeface="Calibri Bold" panose="020F0702030404030204" pitchFamily="34" charset="0"/>
              </a:rPr>
              <a:t>Foster 100/6 SmPC</a:t>
            </a:r>
            <a:endParaRPr kumimoji="0" lang="en-US" sz="3600" b="0" i="0" u="none" strike="noStrike" kern="1200" cap="none" spc="0" normalizeH="0" baseline="0" noProof="0" dirty="0">
              <a:ln>
                <a:noFill/>
              </a:ln>
              <a:solidFill>
                <a:prstClr val="black"/>
              </a:solidFill>
              <a:effectLst/>
              <a:uLnTx/>
              <a:uFillTx/>
              <a:latin typeface="Calibri Bold" panose="020F0702030404030204" pitchFamily="34" charset="0"/>
              <a:cs typeface="Calibri Bold" panose="020F0702030404030204" pitchFamily="34" charset="0"/>
            </a:endParaRPr>
          </a:p>
        </p:txBody>
      </p:sp>
    </p:spTree>
    <p:extLst>
      <p:ext uri="{BB962C8B-B14F-4D97-AF65-F5344CB8AC3E}">
        <p14:creationId xmlns:p14="http://schemas.microsoft.com/office/powerpoint/2010/main" val="1635059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a:extLst>
              <a:ext uri="{FF2B5EF4-FFF2-40B4-BE49-F238E27FC236}">
                <a16:creationId xmlns:a16="http://schemas.microsoft.com/office/drawing/2014/main" id="{43823481-32E4-483E-A2EC-F1B699DFA060}"/>
              </a:ext>
            </a:extLst>
          </p:cNvPr>
          <p:cNvSpPr txBox="1">
            <a:spLocks/>
          </p:cNvSpPr>
          <p:nvPr/>
        </p:nvSpPr>
        <p:spPr>
          <a:xfrm>
            <a:off x="1717963" y="777834"/>
            <a:ext cx="8076397" cy="6767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en-US" sz="3200" b="1" i="0" u="none" strike="noStrike" kern="1200" cap="none" spc="0" normalizeH="0" baseline="0" noProof="0" dirty="0">
                <a:ln>
                  <a:noFill/>
                </a:ln>
                <a:solidFill>
                  <a:srgbClr val="B70954"/>
                </a:solidFill>
                <a:effectLst/>
                <a:uLnTx/>
                <a:uFillTx/>
                <a:ea typeface="+mj-ea"/>
                <a:cs typeface="Arial" panose="020B0604020202020204" pitchFamily="34" charset="0"/>
              </a:rPr>
              <a:t>Indications &amp; prescription</a:t>
            </a:r>
            <a:endParaRPr kumimoji="0" lang="en-GB" altLang="en-US" sz="3200" b="1" i="0" u="none" strike="noStrike" kern="1200" cap="none" spc="0" normalizeH="0" baseline="0" noProof="0" dirty="0">
              <a:ln>
                <a:noFill/>
              </a:ln>
              <a:solidFill>
                <a:srgbClr val="B70954"/>
              </a:solidFill>
              <a:effectLst/>
              <a:uLnTx/>
              <a:uFillTx/>
              <a:ea typeface="+mj-ea"/>
              <a:cs typeface="Arial" panose="020B0604020202020204" pitchFamily="34" charset="0"/>
            </a:endParaRPr>
          </a:p>
        </p:txBody>
      </p:sp>
      <p:sp>
        <p:nvSpPr>
          <p:cNvPr id="6" name="TextBox 5">
            <a:extLst>
              <a:ext uri="{FF2B5EF4-FFF2-40B4-BE49-F238E27FC236}">
                <a16:creationId xmlns:a16="http://schemas.microsoft.com/office/drawing/2014/main" id="{0C966096-A452-4B4F-921A-9E08BEDC65BC}"/>
              </a:ext>
            </a:extLst>
          </p:cNvPr>
          <p:cNvSpPr txBox="1"/>
          <p:nvPr/>
        </p:nvSpPr>
        <p:spPr>
          <a:xfrm>
            <a:off x="555612" y="6199711"/>
            <a:ext cx="609765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altLang="en-US" sz="1200" b="0" i="0" u="none" strike="noStrike" kern="1200" cap="none" spc="0" normalizeH="0" baseline="0" noProof="0" dirty="0">
                <a:ln>
                  <a:noFill/>
                </a:ln>
                <a:solidFill>
                  <a:prstClr val="black"/>
                </a:solidFill>
                <a:effectLst/>
                <a:uLnTx/>
                <a:uFillTx/>
                <a:latin typeface="Calibri Bold" panose="020F0702030404030204" pitchFamily="34" charset="0"/>
                <a:cs typeface="Calibri Bold" panose="020F0702030404030204" pitchFamily="34" charset="0"/>
              </a:rPr>
              <a:t>Ref: </a:t>
            </a:r>
            <a:r>
              <a:rPr kumimoji="0" lang="it-IT" altLang="en-US" sz="1200" b="0" i="0" u="none" strike="noStrike" kern="1200" cap="none" spc="0" normalizeH="0" baseline="0" noProof="0" dirty="0">
                <a:ln>
                  <a:noFill/>
                </a:ln>
                <a:solidFill>
                  <a:srgbClr val="E7E6E6">
                    <a:lumMod val="10000"/>
                  </a:srgbClr>
                </a:solidFill>
                <a:effectLst/>
                <a:uLnTx/>
                <a:uFillTx/>
                <a:latin typeface="Calibri Bold" panose="020F0702030404030204" pitchFamily="34" charset="0"/>
                <a:cs typeface="Calibri Bold" panose="020F0702030404030204" pitchFamily="34" charset="0"/>
              </a:rPr>
              <a:t>Foster 100/6 SmPC</a:t>
            </a:r>
            <a:endParaRPr kumimoji="0" lang="en-US" sz="3600" b="0" i="0" u="none" strike="noStrike" kern="1200" cap="none" spc="0" normalizeH="0" baseline="0" noProof="0" dirty="0">
              <a:ln>
                <a:noFill/>
              </a:ln>
              <a:solidFill>
                <a:prstClr val="black"/>
              </a:solidFill>
              <a:effectLst/>
              <a:uLnTx/>
              <a:uFillTx/>
              <a:latin typeface="Calibri Bold" panose="020F0702030404030204" pitchFamily="34" charset="0"/>
              <a:cs typeface="Calibri Bold" panose="020F0702030404030204" pitchFamily="34" charset="0"/>
            </a:endParaRPr>
          </a:p>
        </p:txBody>
      </p:sp>
      <p:sp>
        <p:nvSpPr>
          <p:cNvPr id="8" name="Rettangolo 3">
            <a:extLst>
              <a:ext uri="{FF2B5EF4-FFF2-40B4-BE49-F238E27FC236}">
                <a16:creationId xmlns:a16="http://schemas.microsoft.com/office/drawing/2014/main" id="{DFC0AD37-E3BC-4B4E-9F12-98AE238F0006}"/>
              </a:ext>
            </a:extLst>
          </p:cNvPr>
          <p:cNvSpPr/>
          <p:nvPr/>
        </p:nvSpPr>
        <p:spPr>
          <a:xfrm>
            <a:off x="723255" y="1222405"/>
            <a:ext cx="11468745" cy="3970318"/>
          </a:xfrm>
          <a:prstGeom prst="rect">
            <a:avLst/>
          </a:prstGeom>
        </p:spPr>
        <p:txBody>
          <a:bodyPr wrap="square">
            <a:spAutoFit/>
          </a:bodyPr>
          <a:lstStyle/>
          <a:p>
            <a:pPr marL="0" marR="0" lvl="0" indent="0" algn="just" defTabSz="342889" rtl="0" eaLnBrk="1" fontAlgn="auto" latinLnBrk="0" hangingPunct="1">
              <a:lnSpc>
                <a:spcPct val="200000"/>
              </a:lnSpc>
              <a:spcBef>
                <a:spcPts val="0"/>
              </a:spcBef>
              <a:spcAft>
                <a:spcPts val="0"/>
              </a:spcAft>
              <a:buClr>
                <a:srgbClr val="C80064"/>
              </a:buClr>
              <a:buSzTx/>
              <a:buFontTx/>
              <a:buNone/>
              <a:tabLst/>
              <a:defRPr/>
            </a:pPr>
            <a:r>
              <a:rPr kumimoji="0" lang="en-US" sz="2400" b="1" i="0" u="none" strike="noStrike" kern="1200" cap="none" spc="0" normalizeH="0" baseline="0" noProof="0" dirty="0">
                <a:ln>
                  <a:noFill/>
                </a:ln>
                <a:solidFill>
                  <a:srgbClr val="B70954"/>
                </a:solidFill>
                <a:effectLst/>
                <a:uLnTx/>
                <a:uFillTx/>
                <a:ea typeface="+mn-ea"/>
                <a:cs typeface="Arial" panose="020B0604020202020204" pitchFamily="34" charset="0"/>
              </a:rPr>
              <a:t>Foster®</a:t>
            </a:r>
            <a:r>
              <a:rPr kumimoji="0" lang="it-IT" altLang="en-US" sz="2400" b="1" i="0" u="none" strike="noStrike" kern="1200" cap="none" spc="0" normalizeH="0" baseline="0" noProof="0" dirty="0">
                <a:ln>
                  <a:noFill/>
                </a:ln>
                <a:solidFill>
                  <a:srgbClr val="B70954"/>
                </a:solidFill>
                <a:effectLst/>
                <a:uLnTx/>
                <a:uFillTx/>
                <a:ea typeface="+mn-ea"/>
                <a:cs typeface="Arial" panose="020B0604020202020204" pitchFamily="34" charset="0"/>
              </a:rPr>
              <a:t> 100/6 </a:t>
            </a:r>
            <a:r>
              <a:rPr kumimoji="0" lang="el-GR" altLang="en-US" sz="2400" b="1" i="0" u="none" strike="noStrike" kern="1200" cap="none" spc="0" normalizeH="0" baseline="0" noProof="0" dirty="0">
                <a:ln>
                  <a:noFill/>
                </a:ln>
                <a:solidFill>
                  <a:srgbClr val="B70954"/>
                </a:solidFill>
                <a:effectLst/>
                <a:uLnTx/>
                <a:uFillTx/>
                <a:ea typeface="+mn-ea"/>
                <a:cs typeface="Arial" panose="020B0604020202020204" pitchFamily="34" charset="0"/>
              </a:rPr>
              <a:t>μ</a:t>
            </a:r>
            <a:r>
              <a:rPr kumimoji="0" lang="it-IT" altLang="en-US" sz="2400" b="1" i="0" u="none" strike="noStrike" kern="1200" cap="none" spc="0" normalizeH="0" baseline="0" noProof="0" dirty="0">
                <a:ln>
                  <a:noFill/>
                </a:ln>
                <a:solidFill>
                  <a:srgbClr val="B70954"/>
                </a:solidFill>
                <a:effectLst/>
                <a:uLnTx/>
                <a:uFillTx/>
                <a:ea typeface="+mn-ea"/>
                <a:cs typeface="Arial" panose="020B0604020202020204" pitchFamily="34" charset="0"/>
              </a:rPr>
              <a:t>g </a:t>
            </a:r>
          </a:p>
          <a:p>
            <a:pPr marL="457200" marR="0" lvl="0" indent="-457200" algn="l"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r>
              <a:rPr kumimoji="0" lang="en-US" sz="2400" b="1" i="0" u="none" strike="noStrike" kern="1200" cap="none" spc="0" normalizeH="0" baseline="0" noProof="0" dirty="0">
                <a:ln>
                  <a:noFill/>
                </a:ln>
                <a:solidFill>
                  <a:srgbClr val="B70954"/>
                </a:solidFill>
                <a:effectLst/>
                <a:uLnTx/>
                <a:uFillTx/>
                <a:ea typeface="+mn-ea"/>
                <a:cs typeface="Arial" panose="020B0604020202020204" pitchFamily="34" charset="0"/>
              </a:rPr>
              <a:t>COPD: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25000"/>
                  </a:srgbClr>
                </a:solidFill>
                <a:effectLst/>
                <a:uLnTx/>
                <a:uFillTx/>
                <a:ea typeface="+mn-ea"/>
                <a:cs typeface="Arial" panose="020B0604020202020204" pitchFamily="34" charset="0"/>
              </a:rPr>
              <a:t>                      Symptomatic treatment of patients with severe COPD and a history of repeated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25000"/>
                  </a:srgbClr>
                </a:solidFill>
                <a:effectLst/>
                <a:uLnTx/>
                <a:uFillTx/>
                <a:ea typeface="+mn-ea"/>
                <a:cs typeface="Arial" panose="020B0604020202020204" pitchFamily="34" charset="0"/>
              </a:rPr>
              <a:t>                      exacerbations, who have significant symptoms despite regular therapy with LABA</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2 inhalations twice daily</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The maximum daily dose is 4 inhalations in this approach</a:t>
            </a:r>
            <a:endParaRPr kumimoji="0" lang="it-IT" sz="2000" b="1" i="0" u="none" strike="noStrike" kern="1200" cap="none" spc="0" normalizeH="0" baseline="0" noProof="0" dirty="0">
              <a:ln>
                <a:noFill/>
              </a:ln>
              <a:solidFill>
                <a:srgbClr val="B70954"/>
              </a:solidFill>
              <a:effectLst/>
              <a:uLnTx/>
              <a:uFillTx/>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B8004A"/>
              </a:solidFill>
              <a:effectLst>
                <a:outerShdw blurRad="38100" dist="38100" dir="2700000" algn="tl">
                  <a:srgbClr val="000000">
                    <a:alpha val="43137"/>
                  </a:srgbClr>
                </a:outerShdw>
              </a:effectLst>
              <a:uLnTx/>
              <a:uFillTx/>
              <a:ea typeface="+mn-ea"/>
              <a:cs typeface="Arial" panose="020B0604020202020204" pitchFamily="34" charset="0"/>
            </a:endParaRPr>
          </a:p>
        </p:txBody>
      </p:sp>
    </p:spTree>
    <p:extLst>
      <p:ext uri="{BB962C8B-B14F-4D97-AF65-F5344CB8AC3E}">
        <p14:creationId xmlns:p14="http://schemas.microsoft.com/office/powerpoint/2010/main" val="141064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3">
            <a:extLst>
              <a:ext uri="{FF2B5EF4-FFF2-40B4-BE49-F238E27FC236}">
                <a16:creationId xmlns:a16="http://schemas.microsoft.com/office/drawing/2014/main" id="{DFC0AD37-E3BC-4B4E-9F12-98AE238F0006}"/>
              </a:ext>
            </a:extLst>
          </p:cNvPr>
          <p:cNvSpPr/>
          <p:nvPr/>
        </p:nvSpPr>
        <p:spPr>
          <a:xfrm>
            <a:off x="553009" y="1239629"/>
            <a:ext cx="11468745" cy="5386090"/>
          </a:xfrm>
          <a:prstGeom prst="rect">
            <a:avLst/>
          </a:prstGeom>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B70954"/>
                </a:solidFill>
                <a:effectLst/>
                <a:uLnTx/>
                <a:uFillTx/>
                <a:ea typeface="+mn-ea"/>
                <a:cs typeface="Arial" panose="020B0604020202020204" pitchFamily="34" charset="0"/>
              </a:rPr>
              <a:t>Foster® 200/6 </a:t>
            </a:r>
            <a:r>
              <a:rPr kumimoji="0" lang="el-GR" altLang="en-US" sz="2400" b="1" i="0" u="none" strike="noStrike" kern="1200" cap="none" spc="0" normalizeH="0" baseline="0" noProof="0" dirty="0">
                <a:ln>
                  <a:noFill/>
                </a:ln>
                <a:solidFill>
                  <a:srgbClr val="B70954"/>
                </a:solidFill>
                <a:effectLst/>
                <a:uLnTx/>
                <a:uFillTx/>
                <a:ea typeface="+mn-ea"/>
                <a:cs typeface="Arial" panose="020B0604020202020204" pitchFamily="34" charset="0"/>
              </a:rPr>
              <a:t>μ</a:t>
            </a:r>
            <a:r>
              <a:rPr kumimoji="0" lang="it-IT" altLang="en-US" sz="2400" b="1" i="0" u="none" strike="noStrike" kern="1200" cap="none" spc="0" normalizeH="0" baseline="0" noProof="0" dirty="0">
                <a:ln>
                  <a:noFill/>
                </a:ln>
                <a:solidFill>
                  <a:srgbClr val="B70954"/>
                </a:solidFill>
                <a:effectLst/>
                <a:uLnTx/>
                <a:uFillTx/>
                <a:ea typeface="+mn-ea"/>
                <a:cs typeface="Arial" panose="020B0604020202020204" pitchFamily="34" charset="0"/>
              </a:rPr>
              <a:t>g </a:t>
            </a:r>
          </a:p>
          <a:p>
            <a:pPr marL="342900" marR="0" lvl="0" indent="-342900" algn="l" defTabSz="914400" rtl="0" eaLnBrk="1" fontAlgn="auto" latinLnBrk="0" hangingPunct="1">
              <a:lnSpc>
                <a:spcPct val="200000"/>
              </a:lnSpc>
              <a:spcBef>
                <a:spcPts val="0"/>
              </a:spcBef>
              <a:spcAft>
                <a:spcPts val="0"/>
              </a:spcAft>
              <a:buClrTx/>
              <a:buSzTx/>
              <a:buFont typeface="Wingdings" panose="05000000000000000000" pitchFamily="2" charset="2"/>
              <a:buChar char="q"/>
              <a:tabLst/>
              <a:defRPr/>
            </a:pPr>
            <a:r>
              <a:rPr kumimoji="0" lang="en-US" sz="2400" b="1" i="0" u="none" strike="noStrike" kern="1200" cap="none" spc="0" normalizeH="0" baseline="0" noProof="0" dirty="0">
                <a:ln>
                  <a:noFill/>
                </a:ln>
                <a:solidFill>
                  <a:srgbClr val="B70954"/>
                </a:solidFill>
                <a:effectLst/>
                <a:uLnTx/>
                <a:uFillTx/>
                <a:ea typeface="+mn-ea"/>
                <a:cs typeface="Arial" panose="020B0604020202020204" pitchFamily="34" charset="0"/>
              </a:rPr>
              <a:t>Asthma</a:t>
            </a:r>
            <a:endParaRPr kumimoji="0" lang="en-US" sz="2000" b="1" i="0" u="sng" strike="noStrike" kern="1200" cap="none" spc="0" normalizeH="0" baseline="0" noProof="0" dirty="0">
              <a:ln>
                <a:noFill/>
              </a:ln>
              <a:solidFill>
                <a:srgbClr val="B8004A"/>
              </a:solidFill>
              <a:effectLst>
                <a:outerShdw blurRad="38100" dist="38100" dir="2700000" algn="tl">
                  <a:srgbClr val="000000">
                    <a:alpha val="43137"/>
                  </a:srgbClr>
                </a:outerShdw>
              </a:effectLst>
              <a:uLnTx/>
              <a:uFillTx/>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Regular </a:t>
            </a:r>
            <a:r>
              <a:rPr kumimoji="0" lang="en-US" sz="18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treatment of asthma where use of a combination product (ICS/LABA) is appropriate</a:t>
            </a:r>
            <a:r>
              <a:rPr kumimoji="0" lang="en-US" sz="16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endParaRPr kumimoji="0" lang="en-US" sz="18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r>
              <a:rPr kumimoji="0" lang="en-US" sz="18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The dose should be titrated to the </a:t>
            </a:r>
            <a:r>
              <a:rPr kumimoji="0" lang="en-US" sz="1800" b="0" i="0" u="none" strike="noStrike" kern="1200" cap="none" spc="0" normalizeH="0" baseline="0" noProof="0" dirty="0">
                <a:ln>
                  <a:noFill/>
                </a:ln>
                <a:solidFill>
                  <a:srgbClr val="B70954"/>
                </a:solidFill>
                <a:effectLst/>
                <a:uLnTx/>
                <a:uFillTx/>
                <a:ea typeface="+mn-ea"/>
                <a:cs typeface="Arial" panose="020B0604020202020204" pitchFamily="34" charset="0"/>
              </a:rPr>
              <a:t>lowest dose </a:t>
            </a:r>
            <a:r>
              <a:rPr kumimoji="0" lang="en-US" sz="18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at which effective control of symptoms is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maintained</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                    Foster® 200/6 </a:t>
            </a:r>
            <a:r>
              <a:rPr kumimoji="0" lang="el-GR" altLang="en-US" sz="2000" b="1" i="0" u="none" strike="noStrike" kern="1200" cap="none" spc="0" normalizeH="0" baseline="0" noProof="0" dirty="0">
                <a:ln>
                  <a:noFill/>
                </a:ln>
                <a:solidFill>
                  <a:srgbClr val="B70954"/>
                </a:solidFill>
                <a:effectLst/>
                <a:uLnTx/>
                <a:uFillTx/>
                <a:ea typeface="+mn-ea"/>
                <a:cs typeface="Arial" panose="020B0604020202020204" pitchFamily="34" charset="0"/>
              </a:rPr>
              <a:t>μ</a:t>
            </a:r>
            <a:r>
              <a:rPr kumimoji="0" lang="it-IT" altLang="en-US" sz="2000" b="1" i="0" u="none" strike="noStrike" kern="1200" cap="none" spc="0" normalizeH="0" baseline="0" noProof="0" dirty="0">
                <a:ln>
                  <a:noFill/>
                </a:ln>
                <a:solidFill>
                  <a:srgbClr val="B70954"/>
                </a:solidFill>
                <a:effectLst/>
                <a:uLnTx/>
                <a:uFillTx/>
                <a:ea typeface="+mn-ea"/>
                <a:cs typeface="Arial" panose="020B0604020202020204" pitchFamily="34" charset="0"/>
              </a:rPr>
              <a:t>g </a:t>
            </a: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should be used as maintenance therapy </a:t>
            </a: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only</a:t>
            </a: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Foster® 100/6 </a:t>
            </a:r>
            <a:r>
              <a:rPr kumimoji="0" lang="el-GR" altLang="en-US" sz="2000" b="1" i="0" u="none" strike="noStrike" kern="1200" cap="none" spc="0" normalizeH="0" baseline="0" noProof="0" dirty="0">
                <a:ln>
                  <a:noFill/>
                </a:ln>
                <a:solidFill>
                  <a:srgbClr val="B70954"/>
                </a:solidFill>
                <a:effectLst/>
                <a:uLnTx/>
                <a:uFillTx/>
                <a:ea typeface="+mn-ea"/>
                <a:cs typeface="Arial" panose="020B0604020202020204" pitchFamily="34" charset="0"/>
              </a:rPr>
              <a:t>μ</a:t>
            </a:r>
            <a:r>
              <a:rPr kumimoji="0" lang="it-IT" altLang="en-US" sz="2000" b="1" i="0" u="none" strike="noStrike" kern="1200" cap="none" spc="0" normalizeH="0" baseline="0" noProof="0" dirty="0">
                <a:ln>
                  <a:noFill/>
                </a:ln>
                <a:solidFill>
                  <a:srgbClr val="B70954"/>
                </a:solidFill>
                <a:effectLst/>
                <a:uLnTx/>
                <a:uFillTx/>
                <a:ea typeface="+mn-ea"/>
                <a:cs typeface="Arial" panose="020B0604020202020204" pitchFamily="34" charset="0"/>
              </a:rPr>
              <a:t>g </a:t>
            </a: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is available for maintenance and reliever therapy.</a:t>
            </a:r>
            <a:endParaRPr kumimoji="0" lang="en-US" sz="20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Posology: </a:t>
            </a:r>
            <a:r>
              <a:rPr kumimoji="0" lang="en-US" sz="2000" b="1"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2  inhalations twice daily</a:t>
            </a:r>
            <a:r>
              <a:rPr kumimoji="0" lang="en-US" sz="2000" b="0" i="0" u="none" strike="noStrike" kern="1200" cap="none" spc="0" normalizeH="0" baseline="0" noProof="0" dirty="0">
                <a:ln>
                  <a:noFill/>
                </a:ln>
                <a:solidFill>
                  <a:prstClr val="black">
                    <a:lumMod val="85000"/>
                    <a:lumOff val="15000"/>
                  </a:prstClr>
                </a:solidFill>
                <a:effectLst/>
                <a:uLnTx/>
                <a:uFillTx/>
                <a:ea typeface="+mn-ea"/>
                <a:cs typeface="Arial" panose="020B0604020202020204" pitchFamily="34" charset="0"/>
              </a:rPr>
              <a:t>. </a:t>
            </a:r>
            <a:r>
              <a:rPr kumimoji="0" lang="en-US" sz="2000" b="0" i="0" u="none" strike="noStrike" kern="1200" cap="none" spc="0" normalizeH="0" baseline="0" noProof="0" dirty="0">
                <a:ln>
                  <a:noFill/>
                </a:ln>
                <a:solidFill>
                  <a:srgbClr val="B70954"/>
                </a:solidFill>
                <a:effectLst/>
                <a:uLnTx/>
                <a:uFillTx/>
                <a:ea typeface="+mn-ea"/>
                <a:cs typeface="Arial" panose="020B0604020202020204" pitchFamily="34" charset="0"/>
              </a:rPr>
              <a:t>The maximum daily dose is 4 inhalations</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                                        Foster® 200/6 </a:t>
            </a:r>
            <a:r>
              <a:rPr kumimoji="0" lang="el-GR" altLang="en-US" sz="2000" b="1" i="0" u="none" strike="noStrike" kern="1200" cap="none" spc="0" normalizeH="0" baseline="0" noProof="0" dirty="0">
                <a:ln>
                  <a:noFill/>
                </a:ln>
                <a:solidFill>
                  <a:srgbClr val="B70954"/>
                </a:solidFill>
                <a:effectLst/>
                <a:uLnTx/>
                <a:uFillTx/>
                <a:ea typeface="+mn-ea"/>
                <a:cs typeface="Arial" panose="020B0604020202020204" pitchFamily="34" charset="0"/>
              </a:rPr>
              <a:t>μ</a:t>
            </a:r>
            <a:r>
              <a:rPr kumimoji="0" lang="it-IT" altLang="en-US" sz="2000" b="1" i="0" u="none" strike="noStrike" kern="1200" cap="none" spc="0" normalizeH="0" baseline="0" noProof="0" dirty="0">
                <a:ln>
                  <a:noFill/>
                </a:ln>
                <a:solidFill>
                  <a:srgbClr val="B70954"/>
                </a:solidFill>
                <a:effectLst/>
                <a:uLnTx/>
                <a:uFillTx/>
                <a:ea typeface="+mn-ea"/>
                <a:cs typeface="Arial" panose="020B0604020202020204" pitchFamily="34" charset="0"/>
              </a:rPr>
              <a:t>g  </a:t>
            </a:r>
            <a:r>
              <a:rPr kumimoji="0" lang="en-US" sz="2000" b="1" i="0" u="none" strike="noStrike" kern="1200" cap="none" spc="0" normalizeH="0" baseline="0" noProof="0" dirty="0">
                <a:ln>
                  <a:noFill/>
                </a:ln>
                <a:solidFill>
                  <a:srgbClr val="B70954"/>
                </a:solidFill>
                <a:effectLst/>
                <a:uLnTx/>
                <a:uFillTx/>
                <a:ea typeface="+mn-ea"/>
                <a:cs typeface="Arial" panose="020B0604020202020204" pitchFamily="34" charset="0"/>
              </a:rPr>
              <a:t>is not indicated in COPD</a:t>
            </a:r>
          </a:p>
          <a:p>
            <a:pPr marL="0" marR="0" lvl="0" indent="0" algn="justLow"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B8004A"/>
              </a:solidFill>
              <a:effectLst>
                <a:outerShdw blurRad="38100" dist="38100" dir="2700000" algn="tl">
                  <a:srgbClr val="000000">
                    <a:alpha val="43137"/>
                  </a:srgbClr>
                </a:outerShdw>
              </a:effectLst>
              <a:uLnTx/>
              <a:uFillTx/>
              <a:ea typeface="+mn-ea"/>
              <a:cs typeface="Arial" panose="020B0604020202020204" pitchFamily="34" charset="0"/>
            </a:endParaRPr>
          </a:p>
        </p:txBody>
      </p:sp>
      <p:sp>
        <p:nvSpPr>
          <p:cNvPr id="5" name="Titolo 1">
            <a:extLst>
              <a:ext uri="{FF2B5EF4-FFF2-40B4-BE49-F238E27FC236}">
                <a16:creationId xmlns:a16="http://schemas.microsoft.com/office/drawing/2014/main" id="{43823481-32E4-483E-A2EC-F1B699DFA060}"/>
              </a:ext>
            </a:extLst>
          </p:cNvPr>
          <p:cNvSpPr txBox="1">
            <a:spLocks/>
          </p:cNvSpPr>
          <p:nvPr/>
        </p:nvSpPr>
        <p:spPr>
          <a:xfrm>
            <a:off x="1717963" y="734291"/>
            <a:ext cx="8076397" cy="67679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it-IT" altLang="en-US" sz="3200" b="1" i="0" u="none" strike="noStrike" kern="1200" cap="none" spc="0" normalizeH="0" baseline="0" noProof="0" dirty="0">
                <a:ln>
                  <a:noFill/>
                </a:ln>
                <a:solidFill>
                  <a:srgbClr val="C80064"/>
                </a:solidFill>
                <a:effectLst/>
                <a:uLnTx/>
                <a:uFillTx/>
                <a:ea typeface="+mj-ea"/>
                <a:cs typeface="Arial" panose="020B0604020202020204" pitchFamily="34" charset="0"/>
              </a:rPr>
              <a:t>Indications &amp; </a:t>
            </a:r>
            <a:r>
              <a:rPr kumimoji="0" lang="it-IT" altLang="en-US" sz="3200" b="1" i="0" u="none" strike="noStrike" kern="1200" cap="none" spc="0" normalizeH="0" baseline="0" noProof="0" dirty="0">
                <a:ln>
                  <a:noFill/>
                </a:ln>
                <a:solidFill>
                  <a:srgbClr val="B70954"/>
                </a:solidFill>
                <a:effectLst/>
                <a:uLnTx/>
                <a:uFillTx/>
                <a:ea typeface="+mj-ea"/>
                <a:cs typeface="Arial" panose="020B0604020202020204" pitchFamily="34" charset="0"/>
              </a:rPr>
              <a:t>prescription</a:t>
            </a:r>
            <a:endParaRPr kumimoji="0" lang="en-GB" altLang="en-US" sz="3200" b="1" i="0" u="none" strike="noStrike" kern="1200" cap="none" spc="0" normalizeH="0" baseline="0" noProof="0" dirty="0">
              <a:ln>
                <a:noFill/>
              </a:ln>
              <a:solidFill>
                <a:srgbClr val="B70954"/>
              </a:solidFill>
              <a:effectLst/>
              <a:uLnTx/>
              <a:uFillTx/>
              <a:ea typeface="+mj-ea"/>
              <a:cs typeface="Arial" panose="020B0604020202020204" pitchFamily="34" charset="0"/>
            </a:endParaRPr>
          </a:p>
        </p:txBody>
      </p:sp>
      <p:sp>
        <p:nvSpPr>
          <p:cNvPr id="6" name="TextBox 5">
            <a:extLst>
              <a:ext uri="{FF2B5EF4-FFF2-40B4-BE49-F238E27FC236}">
                <a16:creationId xmlns:a16="http://schemas.microsoft.com/office/drawing/2014/main" id="{90F5C71C-5994-4260-A464-3BC11B020F98}"/>
              </a:ext>
            </a:extLst>
          </p:cNvPr>
          <p:cNvSpPr txBox="1"/>
          <p:nvPr/>
        </p:nvSpPr>
        <p:spPr>
          <a:xfrm>
            <a:off x="375804" y="6191578"/>
            <a:ext cx="6097656"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n-NO" altLang="en-US" sz="1200" b="0" i="0" u="none" strike="noStrike" kern="1200" cap="none" spc="0" normalizeH="0" baseline="0" noProof="0" dirty="0">
                <a:ln>
                  <a:noFill/>
                </a:ln>
                <a:solidFill>
                  <a:prstClr val="black"/>
                </a:solidFill>
                <a:effectLst/>
                <a:uLnTx/>
                <a:uFillTx/>
                <a:latin typeface="Calibri Bold" panose="020F0702030404030204" pitchFamily="34" charset="0"/>
                <a:cs typeface="Calibri Bold" panose="020F0702030404030204" pitchFamily="34" charset="0"/>
              </a:rPr>
              <a:t>Ref: </a:t>
            </a:r>
            <a:r>
              <a:rPr kumimoji="0" lang="it-IT" altLang="en-US" sz="1200" b="0" i="0" u="none" strike="noStrike" kern="1200" cap="none" spc="0" normalizeH="0" baseline="0" noProof="0" dirty="0">
                <a:ln>
                  <a:noFill/>
                </a:ln>
                <a:solidFill>
                  <a:srgbClr val="E7E6E6">
                    <a:lumMod val="10000"/>
                  </a:srgbClr>
                </a:solidFill>
                <a:effectLst/>
                <a:uLnTx/>
                <a:uFillTx/>
                <a:latin typeface="Calibri Bold" panose="020F0702030404030204" pitchFamily="34" charset="0"/>
                <a:cs typeface="Calibri Bold" panose="020F0702030404030204" pitchFamily="34" charset="0"/>
              </a:rPr>
              <a:t>Foster 200/6 SmPC</a:t>
            </a:r>
            <a:endParaRPr kumimoji="0" lang="en-US" sz="3600" b="0" i="0" u="none" strike="noStrike" kern="1200" cap="none" spc="0" normalizeH="0" baseline="0" noProof="0" dirty="0">
              <a:ln>
                <a:noFill/>
              </a:ln>
              <a:solidFill>
                <a:prstClr val="black"/>
              </a:solidFill>
              <a:effectLst/>
              <a:uLnTx/>
              <a:uFillTx/>
              <a:latin typeface="Calibri Bold" panose="020F0702030404030204" pitchFamily="34" charset="0"/>
              <a:cs typeface="Calibri Bold" panose="020F0702030404030204" pitchFamily="34" charset="0"/>
            </a:endParaRPr>
          </a:p>
        </p:txBody>
      </p:sp>
    </p:spTree>
    <p:extLst>
      <p:ext uri="{BB962C8B-B14F-4D97-AF65-F5344CB8AC3E}">
        <p14:creationId xmlns:p14="http://schemas.microsoft.com/office/powerpoint/2010/main" val="2330307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1D3FD-8F36-4381-B229-257E33FE658F}"/>
              </a:ext>
            </a:extLst>
          </p:cNvPr>
          <p:cNvSpPr>
            <a:spLocks noGrp="1"/>
          </p:cNvSpPr>
          <p:nvPr>
            <p:ph type="ctrTitle" idx="4294967295"/>
          </p:nvPr>
        </p:nvSpPr>
        <p:spPr>
          <a:xfrm>
            <a:off x="921259" y="2066743"/>
            <a:ext cx="9841424" cy="2387600"/>
          </a:xfrm>
        </p:spPr>
        <p:txBody>
          <a:bodyPr/>
          <a:lstStyle/>
          <a:p>
            <a:pPr algn="ctr"/>
            <a:r>
              <a:rPr lang="en-US" b="1" dirty="0">
                <a:solidFill>
                  <a:srgbClr val="B8004A"/>
                </a:solidFill>
                <a:latin typeface="+mn-lt"/>
                <a:cs typeface="Arial" panose="020B0604020202020204" pitchFamily="34" charset="0"/>
              </a:rPr>
              <a:t>EVIDENCE IN ASTHMA</a:t>
            </a:r>
          </a:p>
        </p:txBody>
      </p:sp>
    </p:spTree>
    <p:extLst>
      <p:ext uri="{BB962C8B-B14F-4D97-AF65-F5344CB8AC3E}">
        <p14:creationId xmlns:p14="http://schemas.microsoft.com/office/powerpoint/2010/main" val="258205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1302C-8AB4-48A4-A4EF-18DCAAC4A3CB}"/>
              </a:ext>
            </a:extLst>
          </p:cNvPr>
          <p:cNvSpPr>
            <a:spLocks noGrp="1"/>
          </p:cNvSpPr>
          <p:nvPr>
            <p:ph type="title"/>
          </p:nvPr>
        </p:nvSpPr>
        <p:spPr>
          <a:xfrm>
            <a:off x="519546" y="378979"/>
            <a:ext cx="10515600" cy="1325563"/>
          </a:xfrm>
        </p:spPr>
        <p:txBody>
          <a:bodyPr>
            <a:normAutofit/>
          </a:bodyPr>
          <a:lstStyle/>
          <a:p>
            <a:pPr algn="ctr"/>
            <a:r>
              <a:rPr lang="en-US" sz="3200" b="1" dirty="0">
                <a:solidFill>
                  <a:srgbClr val="B8004A"/>
                </a:solidFill>
                <a:cs typeface="Arial" panose="020B0604020202020204" pitchFamily="34" charset="0"/>
              </a:rPr>
              <a:t>Summary</a:t>
            </a:r>
            <a:endParaRPr lang="en-US" sz="3200" dirty="0"/>
          </a:p>
        </p:txBody>
      </p:sp>
      <p:sp>
        <p:nvSpPr>
          <p:cNvPr id="4" name="Content Placeholder 2">
            <a:extLst>
              <a:ext uri="{FF2B5EF4-FFF2-40B4-BE49-F238E27FC236}">
                <a16:creationId xmlns:a16="http://schemas.microsoft.com/office/drawing/2014/main" id="{0B3888BA-3277-4E3C-A556-49096252B64D}"/>
              </a:ext>
            </a:extLst>
          </p:cNvPr>
          <p:cNvSpPr txBox="1">
            <a:spLocks noGrp="1"/>
          </p:cNvSpPr>
          <p:nvPr>
            <p:ph idx="1"/>
          </p:nvPr>
        </p:nvSpPr>
        <p:spPr>
          <a:xfrm>
            <a:off x="0" y="1122216"/>
            <a:ext cx="10079182" cy="409878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uClr>
                <a:srgbClr val="97005E"/>
              </a:buClr>
              <a:defRPr/>
            </a:pPr>
            <a:endParaRPr lang="en-US" sz="1800" b="1" dirty="0">
              <a:solidFill>
                <a:srgbClr val="B8004A"/>
              </a:solidFill>
              <a:cs typeface="Calibri Bold" panose="020F0702030404030204" pitchFamily="34" charset="0"/>
            </a:endParaRPr>
          </a:p>
          <a:p>
            <a:pPr marL="342900" indent="-342900" algn="l">
              <a:lnSpc>
                <a:spcPct val="150000"/>
              </a:lnSpc>
              <a:buClr>
                <a:srgbClr val="97005E"/>
              </a:buClr>
              <a:buFont typeface="Wingdings" panose="05000000000000000000" pitchFamily="2" charset="2"/>
              <a:buChar char="ü"/>
              <a:defRPr/>
            </a:pPr>
            <a:r>
              <a:rPr lang="en-US" sz="2000" dirty="0">
                <a:ea typeface="Verdana" panose="020B0604030504040204" pitchFamily="34" charset="0"/>
                <a:cs typeface="Arial" panose="020B0604020202020204" pitchFamily="34" charset="0"/>
              </a:rPr>
              <a:t>With a lower dosage of ICS, Asthma and COPD patients can be controlled</a:t>
            </a:r>
          </a:p>
          <a:p>
            <a:pPr marL="342900" indent="-342900" algn="l">
              <a:lnSpc>
                <a:spcPct val="150000"/>
              </a:lnSpc>
              <a:buClr>
                <a:srgbClr val="97005E"/>
              </a:buClr>
              <a:buFont typeface="Wingdings" panose="05000000000000000000" pitchFamily="2" charset="2"/>
              <a:buChar char="ü"/>
              <a:defRPr/>
            </a:pPr>
            <a:r>
              <a:rPr lang="en-US" sz="2000" dirty="0">
                <a:ea typeface="Verdana" panose="020B0604030504040204" pitchFamily="34" charset="0"/>
                <a:cs typeface="Arial" panose="020B0604020202020204" pitchFamily="34" charset="0"/>
              </a:rPr>
              <a:t>Patients can benefit from one device for two indication </a:t>
            </a:r>
            <a:r>
              <a:rPr lang="en-US" sz="2000" b="1" dirty="0">
                <a:solidFill>
                  <a:srgbClr val="B8004A"/>
                </a:solidFill>
                <a:ea typeface="Verdana" panose="020B0604030504040204" pitchFamily="34" charset="0"/>
                <a:cs typeface="Arial" panose="020B0604020202020204" pitchFamily="34" charset="0"/>
              </a:rPr>
              <a:t>(MART)</a:t>
            </a:r>
          </a:p>
          <a:p>
            <a:pPr marL="342900" indent="-342900" algn="l">
              <a:lnSpc>
                <a:spcPct val="150000"/>
              </a:lnSpc>
              <a:buClr>
                <a:srgbClr val="B8004A"/>
              </a:buClr>
              <a:buFont typeface="Wingdings" panose="05000000000000000000" pitchFamily="2" charset="2"/>
              <a:buChar char="ü"/>
              <a:defRPr/>
            </a:pPr>
            <a:r>
              <a:rPr lang="en-US" sz="2000" dirty="0">
                <a:ea typeface="Verdana" panose="020B0604030504040204" pitchFamily="34" charset="0"/>
                <a:cs typeface="Arial" panose="020B0604020202020204" pitchFamily="34" charset="0"/>
              </a:rPr>
              <a:t>Using the </a:t>
            </a:r>
            <a:r>
              <a:rPr lang="en-US" sz="2000" dirty="0" err="1">
                <a:ea typeface="Verdana" panose="020B0604030504040204" pitchFamily="34" charset="0"/>
                <a:cs typeface="Arial" panose="020B0604020202020204" pitchFamily="34" charset="0"/>
              </a:rPr>
              <a:t>pMDI</a:t>
            </a:r>
            <a:r>
              <a:rPr lang="en-US" sz="2000" dirty="0">
                <a:ea typeface="Verdana" panose="020B0604030504040204" pitchFamily="34" charset="0"/>
                <a:cs typeface="Arial" panose="020B0604020202020204" pitchFamily="34" charset="0"/>
              </a:rPr>
              <a:t> device  with </a:t>
            </a:r>
            <a:r>
              <a:rPr lang="en-US" sz="2000" dirty="0" err="1">
                <a:ea typeface="Verdana" panose="020B0604030504040204" pitchFamily="34" charset="0"/>
                <a:cs typeface="Arial" panose="020B0604020202020204" pitchFamily="34" charset="0"/>
              </a:rPr>
              <a:t>Modulite</a:t>
            </a:r>
            <a:r>
              <a:rPr lang="en-US" sz="2000" dirty="0">
                <a:ea typeface="Verdana" panose="020B0604030504040204" pitchFamily="34" charset="0"/>
                <a:cs typeface="Arial" panose="020B0604020202020204" pitchFamily="34" charset="0"/>
              </a:rPr>
              <a:t>® technology can lead a better hand-breath coordinating</a:t>
            </a:r>
          </a:p>
          <a:p>
            <a:pPr marL="342900" indent="-342900" algn="l">
              <a:lnSpc>
                <a:spcPct val="150000"/>
              </a:lnSpc>
              <a:buClr>
                <a:srgbClr val="B8004A"/>
              </a:buClr>
              <a:buFont typeface="Wingdings" panose="05000000000000000000" pitchFamily="2" charset="2"/>
              <a:buChar char="ü"/>
              <a:defRPr/>
            </a:pPr>
            <a:r>
              <a:rPr lang="en-US" sz="2000" dirty="0">
                <a:ea typeface="Verdana" panose="020B0604030504040204" pitchFamily="34" charset="0"/>
                <a:cs typeface="Arial" panose="020B0604020202020204" pitchFamily="34" charset="0"/>
              </a:rPr>
              <a:t>In a long term period using </a:t>
            </a:r>
            <a:r>
              <a:rPr lang="en-US" sz="2000" b="1" dirty="0">
                <a:solidFill>
                  <a:srgbClr val="B8004A"/>
                </a:solidFill>
                <a:ea typeface="Verdana" panose="020B0604030504040204" pitchFamily="34" charset="0"/>
                <a:cs typeface="Arial" panose="020B0604020202020204" pitchFamily="34" charset="0"/>
              </a:rPr>
              <a:t>Foster®</a:t>
            </a:r>
            <a:r>
              <a:rPr lang="en-US" sz="2000" dirty="0">
                <a:solidFill>
                  <a:srgbClr val="B8004A"/>
                </a:solidFill>
                <a:ea typeface="Verdana" panose="020B0604030504040204" pitchFamily="34" charset="0"/>
                <a:cs typeface="Arial" panose="020B0604020202020204" pitchFamily="34" charset="0"/>
              </a:rPr>
              <a:t> </a:t>
            </a:r>
            <a:r>
              <a:rPr lang="en-US" sz="2000" dirty="0">
                <a:ea typeface="Verdana" panose="020B0604030504040204" pitchFamily="34" charset="0"/>
                <a:cs typeface="Arial" panose="020B0604020202020204" pitchFamily="34" charset="0"/>
              </a:rPr>
              <a:t>can lead a decrease in hospitalization cost for patients </a:t>
            </a:r>
            <a:r>
              <a:rPr lang="fa-IR" sz="2000" dirty="0"/>
              <a:t> </a:t>
            </a:r>
          </a:p>
        </p:txBody>
      </p:sp>
    </p:spTree>
    <p:extLst>
      <p:ext uri="{BB962C8B-B14F-4D97-AF65-F5344CB8AC3E}">
        <p14:creationId xmlns:p14="http://schemas.microsoft.com/office/powerpoint/2010/main" val="3479807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CB43B-E3EF-4BB4-8C92-B5D7FF43C42D}"/>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CB019BFB-0DF6-400F-A046-DE373CF71730}"/>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69D31DE3-2175-4DA0-981F-C7E1BB171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3734" b="11497"/>
          <a:stretch>
            <a:fillRect/>
          </a:stretch>
        </p:blipFill>
        <p:spPr bwMode="auto">
          <a:xfrm>
            <a:off x="0" y="0"/>
            <a:ext cx="12192000"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8175010" y="2991647"/>
            <a:ext cx="2492990" cy="646331"/>
          </a:xfrm>
          <a:prstGeom prst="rect">
            <a:avLst/>
          </a:prstGeom>
          <a:noFill/>
        </p:spPr>
        <p:txBody>
          <a:bodyPr wrap="none" rtlCol="0">
            <a:spAutoFit/>
          </a:bodyPr>
          <a:lstStyle/>
          <a:p>
            <a:r>
              <a:rPr lang="en-US" sz="3600" b="1" dirty="0">
                <a:solidFill>
                  <a:srgbClr val="B8004A"/>
                </a:solidFill>
                <a:latin typeface="Arial" panose="020B0604020202020204" pitchFamily="34" charset="0"/>
                <a:cs typeface="Arial" panose="020B0604020202020204" pitchFamily="34" charset="0"/>
              </a:rPr>
              <a:t>Thank you</a:t>
            </a:r>
          </a:p>
        </p:txBody>
      </p:sp>
    </p:spTree>
    <p:extLst>
      <p:ext uri="{BB962C8B-B14F-4D97-AF65-F5344CB8AC3E}">
        <p14:creationId xmlns:p14="http://schemas.microsoft.com/office/powerpoint/2010/main" val="34498682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98B2A-CADC-4748-9C12-87AD631F6675}"/>
              </a:ext>
            </a:extLst>
          </p:cNvPr>
          <p:cNvSpPr>
            <a:spLocks noGrp="1"/>
          </p:cNvSpPr>
          <p:nvPr>
            <p:ph type="title"/>
          </p:nvPr>
        </p:nvSpPr>
        <p:spPr/>
        <p:txBody>
          <a:bodyPr>
            <a:normAutofit/>
          </a:bodyPr>
          <a:lstStyle/>
          <a:p>
            <a:r>
              <a:rPr lang="en-US" sz="3200" b="1"/>
              <a:t>Respiratory Tract: Structure and Attractions for Drug Delivery</a:t>
            </a:r>
            <a:endParaRPr lang="en-US" sz="3200" b="1" dirty="0"/>
          </a:p>
        </p:txBody>
      </p:sp>
      <p:pic>
        <p:nvPicPr>
          <p:cNvPr id="5" name="Content Placeholder 4">
            <a:extLst>
              <a:ext uri="{FF2B5EF4-FFF2-40B4-BE49-F238E27FC236}">
                <a16:creationId xmlns:a16="http://schemas.microsoft.com/office/drawing/2014/main" id="{E445E0B3-E8F2-4E22-9420-AF73247C7711}"/>
              </a:ext>
            </a:extLst>
          </p:cNvPr>
          <p:cNvPicPr>
            <a:picLocks noGrp="1" noChangeAspect="1"/>
          </p:cNvPicPr>
          <p:nvPr>
            <p:ph idx="1"/>
          </p:nvPr>
        </p:nvPicPr>
        <p:blipFill>
          <a:blip r:embed="rId3"/>
          <a:stretch>
            <a:fillRect/>
          </a:stretch>
        </p:blipFill>
        <p:spPr>
          <a:xfrm>
            <a:off x="5357885" y="1640516"/>
            <a:ext cx="6204894" cy="4351338"/>
          </a:xfrm>
        </p:spPr>
      </p:pic>
      <p:sp>
        <p:nvSpPr>
          <p:cNvPr id="7" name="TextBox 6">
            <a:extLst>
              <a:ext uri="{FF2B5EF4-FFF2-40B4-BE49-F238E27FC236}">
                <a16:creationId xmlns:a16="http://schemas.microsoft.com/office/drawing/2014/main" id="{11D7F25C-D49A-4231-8254-65079C3126E2}"/>
              </a:ext>
            </a:extLst>
          </p:cNvPr>
          <p:cNvSpPr txBox="1"/>
          <p:nvPr/>
        </p:nvSpPr>
        <p:spPr>
          <a:xfrm>
            <a:off x="1542408" y="6044042"/>
            <a:ext cx="6095144" cy="369332"/>
          </a:xfrm>
          <a:prstGeom prst="rect">
            <a:avLst/>
          </a:prstGeom>
          <a:noFill/>
        </p:spPr>
        <p:txBody>
          <a:bodyPr wrap="square">
            <a:spAutoFit/>
          </a:bodyPr>
          <a:lstStyle/>
          <a:p>
            <a:r>
              <a:rPr lang="en-US" dirty="0"/>
              <a:t>AAPS </a:t>
            </a:r>
            <a:r>
              <a:rPr lang="en-US" dirty="0" err="1"/>
              <a:t>PharmSciTech</a:t>
            </a:r>
            <a:r>
              <a:rPr lang="en-US" dirty="0"/>
              <a:t> (2020) 21: 238</a:t>
            </a:r>
          </a:p>
        </p:txBody>
      </p:sp>
      <p:sp>
        <p:nvSpPr>
          <p:cNvPr id="6" name="TextBox 5">
            <a:extLst>
              <a:ext uri="{FF2B5EF4-FFF2-40B4-BE49-F238E27FC236}">
                <a16:creationId xmlns:a16="http://schemas.microsoft.com/office/drawing/2014/main" id="{71E217AA-2431-421D-8AC6-8636B0C1D22D}"/>
              </a:ext>
            </a:extLst>
          </p:cNvPr>
          <p:cNvSpPr txBox="1"/>
          <p:nvPr/>
        </p:nvSpPr>
        <p:spPr>
          <a:xfrm>
            <a:off x="108931" y="1742876"/>
            <a:ext cx="6097022"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t>It is well recognized that, of aerosol characteristics, drug particle size is the major determinant governing the site of airway deposition of inhaled medication </a:t>
            </a:r>
          </a:p>
        </p:txBody>
      </p:sp>
    </p:spTree>
    <p:extLst>
      <p:ext uri="{BB962C8B-B14F-4D97-AF65-F5344CB8AC3E}">
        <p14:creationId xmlns:p14="http://schemas.microsoft.com/office/powerpoint/2010/main" val="1314199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7">
            <a:extLst>
              <a:ext uri="{FF2B5EF4-FFF2-40B4-BE49-F238E27FC236}">
                <a16:creationId xmlns:a16="http://schemas.microsoft.com/office/drawing/2014/main" id="{569EAC7C-0D7E-4838-BC6B-419FD56508A9}"/>
              </a:ext>
            </a:extLst>
          </p:cNvPr>
          <p:cNvSpPr txBox="1">
            <a:spLocks noChangeArrowheads="1"/>
          </p:cNvSpPr>
          <p:nvPr/>
        </p:nvSpPr>
        <p:spPr bwMode="auto">
          <a:xfrm>
            <a:off x="2198891" y="4354328"/>
            <a:ext cx="21413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1">
            <a:spAutoFit/>
          </a:bodyPr>
          <a:lstStyle>
            <a:lvl1pPr>
              <a:defRPr sz="2800">
                <a:solidFill>
                  <a:schemeClr val="tx1"/>
                </a:solidFill>
                <a:latin typeface="Arial" pitchFamily="34" charset="0"/>
              </a:defRPr>
            </a:lvl1pPr>
            <a:lvl2pPr marL="742950" indent="-285750">
              <a:defRPr sz="2800">
                <a:solidFill>
                  <a:schemeClr val="tx1"/>
                </a:solidFill>
                <a:latin typeface="Arial" pitchFamily="34" charset="0"/>
              </a:defRPr>
            </a:lvl2pPr>
            <a:lvl3pPr marL="1143000" indent="-228600">
              <a:defRPr sz="2800">
                <a:solidFill>
                  <a:schemeClr val="tx1"/>
                </a:solidFill>
                <a:latin typeface="Arial" pitchFamily="34" charset="0"/>
              </a:defRPr>
            </a:lvl3pPr>
            <a:lvl4pPr marL="1600200" indent="-228600">
              <a:defRPr sz="2800">
                <a:solidFill>
                  <a:schemeClr val="tx1"/>
                </a:solidFill>
                <a:latin typeface="Arial" pitchFamily="34" charset="0"/>
              </a:defRPr>
            </a:lvl4pPr>
            <a:lvl5pPr marL="2057400" indent="-228600">
              <a:defRPr sz="2800">
                <a:solidFill>
                  <a:schemeClr val="tx1"/>
                </a:solidFill>
                <a:latin typeface="Arial" pitchFamily="34" charset="0"/>
              </a:defRPr>
            </a:lvl5pPr>
            <a:lvl6pPr marL="2514600" indent="-228600" algn="ctr" eaLnBrk="0" fontAlgn="base" hangingPunct="0">
              <a:spcBef>
                <a:spcPct val="0"/>
              </a:spcBef>
              <a:spcAft>
                <a:spcPct val="0"/>
              </a:spcAft>
              <a:defRPr sz="2800">
                <a:solidFill>
                  <a:schemeClr val="tx1"/>
                </a:solidFill>
                <a:latin typeface="Arial" pitchFamily="34" charset="0"/>
              </a:defRPr>
            </a:lvl6pPr>
            <a:lvl7pPr marL="2971800" indent="-228600" algn="ctr" eaLnBrk="0" fontAlgn="base" hangingPunct="0">
              <a:spcBef>
                <a:spcPct val="0"/>
              </a:spcBef>
              <a:spcAft>
                <a:spcPct val="0"/>
              </a:spcAft>
              <a:defRPr sz="2800">
                <a:solidFill>
                  <a:schemeClr val="tx1"/>
                </a:solidFill>
                <a:latin typeface="Arial" pitchFamily="34" charset="0"/>
              </a:defRPr>
            </a:lvl7pPr>
            <a:lvl8pPr marL="3429000" indent="-228600" algn="ctr" eaLnBrk="0" fontAlgn="base" hangingPunct="0">
              <a:spcBef>
                <a:spcPct val="0"/>
              </a:spcBef>
              <a:spcAft>
                <a:spcPct val="0"/>
              </a:spcAft>
              <a:defRPr sz="2800">
                <a:solidFill>
                  <a:schemeClr val="tx1"/>
                </a:solidFill>
                <a:latin typeface="Arial" pitchFamily="34" charset="0"/>
              </a:defRPr>
            </a:lvl8pPr>
            <a:lvl9pPr marL="3886200" indent="-228600" algn="ctr" eaLnBrk="0" fontAlgn="base" hangingPunct="0">
              <a:spcBef>
                <a:spcPct val="0"/>
              </a:spcBef>
              <a:spcAft>
                <a:spcPct val="0"/>
              </a:spcAft>
              <a:defRPr sz="2800">
                <a:solidFill>
                  <a:schemeClr val="tx1"/>
                </a:solidFill>
                <a:latin typeface="Arial" pitchFamily="34" charset="0"/>
              </a:defRPr>
            </a:lvl9pPr>
          </a:lstStyle>
          <a:p>
            <a:pPr defTabSz="457200">
              <a:defRPr/>
            </a:pPr>
            <a:r>
              <a:rPr lang="nl-NL" sz="2000" b="1" dirty="0">
                <a:solidFill>
                  <a:srgbClr val="585856"/>
                </a:solidFill>
                <a:latin typeface="Verdana"/>
                <a:cs typeface="Arial" pitchFamily="34" charset="0"/>
              </a:rPr>
              <a:t>MMAD 6 </a:t>
            </a:r>
            <a:r>
              <a:rPr lang="nl-NL" sz="2000" b="1" dirty="0">
                <a:solidFill>
                  <a:srgbClr val="585856"/>
                </a:solidFill>
                <a:latin typeface="Verdana"/>
                <a:cs typeface="Arial" pitchFamily="34" charset="0"/>
                <a:sym typeface="Symbol" pitchFamily="18" charset="2"/>
              </a:rPr>
              <a:t>μm</a:t>
            </a:r>
          </a:p>
        </p:txBody>
      </p:sp>
      <p:sp>
        <p:nvSpPr>
          <p:cNvPr id="15" name="Text Box 6">
            <a:extLst>
              <a:ext uri="{FF2B5EF4-FFF2-40B4-BE49-F238E27FC236}">
                <a16:creationId xmlns:a16="http://schemas.microsoft.com/office/drawing/2014/main" id="{E62B3918-5F29-44A9-8894-2662008C3F1B}"/>
              </a:ext>
            </a:extLst>
          </p:cNvPr>
          <p:cNvSpPr txBox="1">
            <a:spLocks noChangeArrowheads="1"/>
          </p:cNvSpPr>
          <p:nvPr/>
        </p:nvSpPr>
        <p:spPr bwMode="auto">
          <a:xfrm>
            <a:off x="4507510" y="4372333"/>
            <a:ext cx="204512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1">
            <a:spAutoFit/>
          </a:bodyPr>
          <a:lstStyle>
            <a:lvl1pPr>
              <a:defRPr sz="2800">
                <a:solidFill>
                  <a:schemeClr val="tx1"/>
                </a:solidFill>
                <a:latin typeface="Arial" pitchFamily="34" charset="0"/>
              </a:defRPr>
            </a:lvl1pPr>
            <a:lvl2pPr marL="742950" indent="-285750">
              <a:defRPr sz="2800">
                <a:solidFill>
                  <a:schemeClr val="tx1"/>
                </a:solidFill>
                <a:latin typeface="Arial" pitchFamily="34" charset="0"/>
              </a:defRPr>
            </a:lvl2pPr>
            <a:lvl3pPr marL="1143000" indent="-228600">
              <a:defRPr sz="2800">
                <a:solidFill>
                  <a:schemeClr val="tx1"/>
                </a:solidFill>
                <a:latin typeface="Arial" pitchFamily="34" charset="0"/>
              </a:defRPr>
            </a:lvl3pPr>
            <a:lvl4pPr marL="1600200" indent="-228600">
              <a:defRPr sz="2800">
                <a:solidFill>
                  <a:schemeClr val="tx1"/>
                </a:solidFill>
                <a:latin typeface="Arial" pitchFamily="34" charset="0"/>
              </a:defRPr>
            </a:lvl4pPr>
            <a:lvl5pPr marL="2057400" indent="-228600">
              <a:defRPr sz="2800">
                <a:solidFill>
                  <a:schemeClr val="tx1"/>
                </a:solidFill>
                <a:latin typeface="Arial" pitchFamily="34" charset="0"/>
              </a:defRPr>
            </a:lvl5pPr>
            <a:lvl6pPr marL="2514600" indent="-228600" algn="ctr" eaLnBrk="0" fontAlgn="base" hangingPunct="0">
              <a:spcBef>
                <a:spcPct val="0"/>
              </a:spcBef>
              <a:spcAft>
                <a:spcPct val="0"/>
              </a:spcAft>
              <a:defRPr sz="2800">
                <a:solidFill>
                  <a:schemeClr val="tx1"/>
                </a:solidFill>
                <a:latin typeface="Arial" pitchFamily="34" charset="0"/>
              </a:defRPr>
            </a:lvl6pPr>
            <a:lvl7pPr marL="2971800" indent="-228600" algn="ctr" eaLnBrk="0" fontAlgn="base" hangingPunct="0">
              <a:spcBef>
                <a:spcPct val="0"/>
              </a:spcBef>
              <a:spcAft>
                <a:spcPct val="0"/>
              </a:spcAft>
              <a:defRPr sz="2800">
                <a:solidFill>
                  <a:schemeClr val="tx1"/>
                </a:solidFill>
                <a:latin typeface="Arial" pitchFamily="34" charset="0"/>
              </a:defRPr>
            </a:lvl7pPr>
            <a:lvl8pPr marL="3429000" indent="-228600" algn="ctr" eaLnBrk="0" fontAlgn="base" hangingPunct="0">
              <a:spcBef>
                <a:spcPct val="0"/>
              </a:spcBef>
              <a:spcAft>
                <a:spcPct val="0"/>
              </a:spcAft>
              <a:defRPr sz="2800">
                <a:solidFill>
                  <a:schemeClr val="tx1"/>
                </a:solidFill>
                <a:latin typeface="Arial" pitchFamily="34" charset="0"/>
              </a:defRPr>
            </a:lvl8pPr>
            <a:lvl9pPr marL="3886200" indent="-228600" algn="ctr" eaLnBrk="0" fontAlgn="base" hangingPunct="0">
              <a:spcBef>
                <a:spcPct val="0"/>
              </a:spcBef>
              <a:spcAft>
                <a:spcPct val="0"/>
              </a:spcAft>
              <a:defRPr sz="2800">
                <a:solidFill>
                  <a:schemeClr val="tx1"/>
                </a:solidFill>
                <a:latin typeface="Arial" pitchFamily="34" charset="0"/>
              </a:defRPr>
            </a:lvl9pPr>
          </a:lstStyle>
          <a:p>
            <a:pPr defTabSz="457200">
              <a:defRPr/>
            </a:pPr>
            <a:r>
              <a:rPr lang="nl-NL" sz="2000" b="1" dirty="0">
                <a:solidFill>
                  <a:srgbClr val="585856"/>
                </a:solidFill>
                <a:latin typeface="Verdana"/>
                <a:cs typeface="Arial" pitchFamily="34" charset="0"/>
              </a:rPr>
              <a:t>MMAD 3 </a:t>
            </a:r>
            <a:r>
              <a:rPr lang="nl-NL" sz="2000" b="1" dirty="0">
                <a:solidFill>
                  <a:srgbClr val="585856"/>
                </a:solidFill>
                <a:latin typeface="Verdana"/>
                <a:cs typeface="Arial" pitchFamily="34" charset="0"/>
                <a:sym typeface="Symbol" pitchFamily="18" charset="2"/>
              </a:rPr>
              <a:t>μm</a:t>
            </a:r>
          </a:p>
        </p:txBody>
      </p:sp>
      <p:sp>
        <p:nvSpPr>
          <p:cNvPr id="16" name="Text Box 5">
            <a:extLst>
              <a:ext uri="{FF2B5EF4-FFF2-40B4-BE49-F238E27FC236}">
                <a16:creationId xmlns:a16="http://schemas.microsoft.com/office/drawing/2014/main" id="{37EC6FE1-5DAE-43F6-911D-64734527869B}"/>
              </a:ext>
            </a:extLst>
          </p:cNvPr>
          <p:cNvSpPr txBox="1">
            <a:spLocks noChangeArrowheads="1"/>
          </p:cNvSpPr>
          <p:nvPr/>
        </p:nvSpPr>
        <p:spPr bwMode="auto">
          <a:xfrm>
            <a:off x="6719948" y="4354328"/>
            <a:ext cx="222226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1">
            <a:spAutoFit/>
          </a:bodyPr>
          <a:lstStyle>
            <a:lvl1pPr>
              <a:defRPr sz="2800">
                <a:solidFill>
                  <a:schemeClr val="tx1"/>
                </a:solidFill>
                <a:latin typeface="Arial" pitchFamily="34" charset="0"/>
              </a:defRPr>
            </a:lvl1pPr>
            <a:lvl2pPr marL="742950" indent="-285750">
              <a:defRPr sz="2800">
                <a:solidFill>
                  <a:schemeClr val="tx1"/>
                </a:solidFill>
                <a:latin typeface="Arial" pitchFamily="34" charset="0"/>
              </a:defRPr>
            </a:lvl2pPr>
            <a:lvl3pPr marL="1143000" indent="-228600">
              <a:defRPr sz="2800">
                <a:solidFill>
                  <a:schemeClr val="tx1"/>
                </a:solidFill>
                <a:latin typeface="Arial" pitchFamily="34" charset="0"/>
              </a:defRPr>
            </a:lvl3pPr>
            <a:lvl4pPr marL="1600200" indent="-228600">
              <a:defRPr sz="2800">
                <a:solidFill>
                  <a:schemeClr val="tx1"/>
                </a:solidFill>
                <a:latin typeface="Arial" pitchFamily="34" charset="0"/>
              </a:defRPr>
            </a:lvl4pPr>
            <a:lvl5pPr marL="2057400" indent="-228600">
              <a:defRPr sz="2800">
                <a:solidFill>
                  <a:schemeClr val="tx1"/>
                </a:solidFill>
                <a:latin typeface="Arial" pitchFamily="34" charset="0"/>
              </a:defRPr>
            </a:lvl5pPr>
            <a:lvl6pPr marL="2514600" indent="-228600" algn="ctr" eaLnBrk="0" fontAlgn="base" hangingPunct="0">
              <a:spcBef>
                <a:spcPct val="0"/>
              </a:spcBef>
              <a:spcAft>
                <a:spcPct val="0"/>
              </a:spcAft>
              <a:defRPr sz="2800">
                <a:solidFill>
                  <a:schemeClr val="tx1"/>
                </a:solidFill>
                <a:latin typeface="Arial" pitchFamily="34" charset="0"/>
              </a:defRPr>
            </a:lvl6pPr>
            <a:lvl7pPr marL="2971800" indent="-228600" algn="ctr" eaLnBrk="0" fontAlgn="base" hangingPunct="0">
              <a:spcBef>
                <a:spcPct val="0"/>
              </a:spcBef>
              <a:spcAft>
                <a:spcPct val="0"/>
              </a:spcAft>
              <a:defRPr sz="2800">
                <a:solidFill>
                  <a:schemeClr val="tx1"/>
                </a:solidFill>
                <a:latin typeface="Arial" pitchFamily="34" charset="0"/>
              </a:defRPr>
            </a:lvl7pPr>
            <a:lvl8pPr marL="3429000" indent="-228600" algn="ctr" eaLnBrk="0" fontAlgn="base" hangingPunct="0">
              <a:spcBef>
                <a:spcPct val="0"/>
              </a:spcBef>
              <a:spcAft>
                <a:spcPct val="0"/>
              </a:spcAft>
              <a:defRPr sz="2800">
                <a:solidFill>
                  <a:schemeClr val="tx1"/>
                </a:solidFill>
                <a:latin typeface="Arial" pitchFamily="34" charset="0"/>
              </a:defRPr>
            </a:lvl8pPr>
            <a:lvl9pPr marL="3886200" indent="-228600" algn="ctr" eaLnBrk="0" fontAlgn="base" hangingPunct="0">
              <a:spcBef>
                <a:spcPct val="0"/>
              </a:spcBef>
              <a:spcAft>
                <a:spcPct val="0"/>
              </a:spcAft>
              <a:defRPr sz="2800">
                <a:solidFill>
                  <a:schemeClr val="tx1"/>
                </a:solidFill>
                <a:latin typeface="Arial" pitchFamily="34" charset="0"/>
              </a:defRPr>
            </a:lvl9pPr>
          </a:lstStyle>
          <a:p>
            <a:pPr defTabSz="457200">
              <a:defRPr/>
            </a:pPr>
            <a:r>
              <a:rPr lang="nl-NL" sz="2000" b="1" dirty="0">
                <a:solidFill>
                  <a:srgbClr val="585856"/>
                </a:solidFill>
                <a:latin typeface="Verdana"/>
                <a:cs typeface="Arial" pitchFamily="34" charset="0"/>
              </a:rPr>
              <a:t>MMAD 1.5 </a:t>
            </a:r>
            <a:r>
              <a:rPr lang="nl-NL" sz="2000" b="1" dirty="0">
                <a:solidFill>
                  <a:srgbClr val="585856"/>
                </a:solidFill>
                <a:latin typeface="Verdana"/>
                <a:cs typeface="Arial" pitchFamily="34" charset="0"/>
                <a:sym typeface="Symbol" pitchFamily="18" charset="2"/>
              </a:rPr>
              <a:t>μm</a:t>
            </a:r>
          </a:p>
        </p:txBody>
      </p:sp>
      <p:sp>
        <p:nvSpPr>
          <p:cNvPr id="18" name="Content Placeholder 7">
            <a:extLst>
              <a:ext uri="{FF2B5EF4-FFF2-40B4-BE49-F238E27FC236}">
                <a16:creationId xmlns:a16="http://schemas.microsoft.com/office/drawing/2014/main" id="{7924030A-C0D1-4289-9A3A-A6D2B8749851}"/>
              </a:ext>
            </a:extLst>
          </p:cNvPr>
          <p:cNvSpPr txBox="1">
            <a:spLocks/>
          </p:cNvSpPr>
          <p:nvPr/>
        </p:nvSpPr>
        <p:spPr>
          <a:xfrm>
            <a:off x="239520" y="5403741"/>
            <a:ext cx="9384927" cy="82657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12 subjects with asthma (FEV</a:t>
            </a:r>
            <a:r>
              <a:rPr lang="en-GB" baseline="-25000" dirty="0">
                <a:solidFill>
                  <a:schemeClr val="tx1"/>
                </a:solidFill>
              </a:rPr>
              <a:t>1</a:t>
            </a:r>
            <a:r>
              <a:rPr lang="en-GB" dirty="0">
                <a:solidFill>
                  <a:schemeClr val="tx1"/>
                </a:solidFill>
              </a:rPr>
              <a:t>, 76.8±11.4% predicted) inhaled technetium-99m–labelled monodisperse salbutamol aerosols (30 mcg dose) of 1.5-, 3-, and 6-mcm MMAD, at slow (30–60 L/min) and fast (60 L/min) inspiratory flows. Lung and </a:t>
            </a:r>
            <a:r>
              <a:rPr lang="en-GB" dirty="0" err="1">
                <a:solidFill>
                  <a:schemeClr val="tx1"/>
                </a:solidFill>
              </a:rPr>
              <a:t>extrathoracic</a:t>
            </a:r>
            <a:r>
              <a:rPr lang="en-GB" dirty="0">
                <a:solidFill>
                  <a:schemeClr val="tx1"/>
                </a:solidFill>
              </a:rPr>
              <a:t> </a:t>
            </a:r>
            <a:r>
              <a:rPr lang="en-GB" dirty="0" err="1">
                <a:solidFill>
                  <a:schemeClr val="tx1"/>
                </a:solidFill>
              </a:rPr>
              <a:t>radioaerosol</a:t>
            </a:r>
            <a:r>
              <a:rPr lang="en-GB" dirty="0">
                <a:solidFill>
                  <a:schemeClr val="tx1"/>
                </a:solidFill>
              </a:rPr>
              <a:t> deposition were quantified using planar- </a:t>
            </a:r>
            <a:r>
              <a:rPr lang="el-GR" dirty="0">
                <a:solidFill>
                  <a:schemeClr val="tx1"/>
                </a:solidFill>
              </a:rPr>
              <a:t>γ</a:t>
            </a:r>
            <a:r>
              <a:rPr lang="en-GB" dirty="0">
                <a:solidFill>
                  <a:schemeClr val="tx1"/>
                </a:solidFill>
              </a:rPr>
              <a:t>-scintigraphy</a:t>
            </a:r>
            <a:endParaRPr lang="nn-NO" dirty="0">
              <a:solidFill>
                <a:schemeClr val="tx1"/>
              </a:solidFill>
            </a:endParaRPr>
          </a:p>
          <a:p>
            <a:r>
              <a:rPr lang="nn-NO" dirty="0">
                <a:solidFill>
                  <a:schemeClr val="tx1"/>
                </a:solidFill>
              </a:rPr>
              <a:t>MMAD: median mass aerodynamic diameter</a:t>
            </a:r>
            <a:endParaRPr lang="en-GB" b="1" dirty="0">
              <a:solidFill>
                <a:schemeClr val="tx1"/>
              </a:solidFill>
            </a:endParaRPr>
          </a:p>
          <a:p>
            <a:r>
              <a:rPr lang="en-GB" dirty="0">
                <a:solidFill>
                  <a:schemeClr val="tx1"/>
                </a:solidFill>
              </a:rPr>
              <a:t>Adapted from </a:t>
            </a:r>
            <a:r>
              <a:rPr lang="en-GB" dirty="0" err="1">
                <a:solidFill>
                  <a:schemeClr val="tx1"/>
                </a:solidFill>
              </a:rPr>
              <a:t>Usmani</a:t>
            </a:r>
            <a:r>
              <a:rPr lang="en-GB" dirty="0">
                <a:solidFill>
                  <a:schemeClr val="tx1"/>
                </a:solidFill>
              </a:rPr>
              <a:t> et al. Am J Respir Crit Care Med 2005; 172: 1497–504</a:t>
            </a:r>
          </a:p>
        </p:txBody>
      </p:sp>
      <p:sp>
        <p:nvSpPr>
          <p:cNvPr id="19" name="Title 4">
            <a:extLst>
              <a:ext uri="{FF2B5EF4-FFF2-40B4-BE49-F238E27FC236}">
                <a16:creationId xmlns:a16="http://schemas.microsoft.com/office/drawing/2014/main" id="{60995473-9AD9-401E-B9CC-2410E2928B89}"/>
              </a:ext>
            </a:extLst>
          </p:cNvPr>
          <p:cNvSpPr>
            <a:spLocks noGrp="1"/>
          </p:cNvSpPr>
          <p:nvPr>
            <p:ph type="title"/>
          </p:nvPr>
        </p:nvSpPr>
        <p:spPr>
          <a:xfrm>
            <a:off x="2421340" y="344233"/>
            <a:ext cx="10515600" cy="1325563"/>
          </a:xfrm>
        </p:spPr>
        <p:txBody>
          <a:bodyPr>
            <a:normAutofit/>
          </a:bodyPr>
          <a:lstStyle/>
          <a:p>
            <a:r>
              <a:rPr lang="en-GB" sz="3200" dirty="0"/>
              <a:t>Effect of MMAD on lung deposition</a:t>
            </a:r>
            <a:endParaRPr lang="en-GB" sz="3200" noProof="0" dirty="0"/>
          </a:p>
        </p:txBody>
      </p:sp>
      <p:sp>
        <p:nvSpPr>
          <p:cNvPr id="20" name="Rectangle 19">
            <a:extLst>
              <a:ext uri="{FF2B5EF4-FFF2-40B4-BE49-F238E27FC236}">
                <a16:creationId xmlns:a16="http://schemas.microsoft.com/office/drawing/2014/main" id="{98CE3314-13F1-49D2-B0D7-7723D8CF9D9C}"/>
              </a:ext>
            </a:extLst>
          </p:cNvPr>
          <p:cNvSpPr/>
          <p:nvPr/>
        </p:nvSpPr>
        <p:spPr>
          <a:xfrm>
            <a:off x="1136978" y="4816433"/>
            <a:ext cx="8786191" cy="276999"/>
          </a:xfrm>
          <a:prstGeom prst="rect">
            <a:avLst/>
          </a:prstGeom>
        </p:spPr>
        <p:txBody>
          <a:bodyPr wrap="square">
            <a:spAutoFit/>
          </a:bodyPr>
          <a:lstStyle/>
          <a:p>
            <a:pPr defTabSz="457200"/>
            <a:endParaRPr lang="en-GB" sz="1200" b="1" dirty="0">
              <a:solidFill>
                <a:srgbClr val="585856"/>
              </a:solidFill>
            </a:endParaRPr>
          </a:p>
        </p:txBody>
      </p:sp>
      <p:pic>
        <p:nvPicPr>
          <p:cNvPr id="21" name="Content Placeholder 3">
            <a:extLst>
              <a:ext uri="{FF2B5EF4-FFF2-40B4-BE49-F238E27FC236}">
                <a16:creationId xmlns:a16="http://schemas.microsoft.com/office/drawing/2014/main" id="{9AF3BB0B-9308-4411-8C13-E3BDE1CF6D50}"/>
              </a:ext>
            </a:extLst>
          </p:cNvPr>
          <p:cNvPicPr>
            <a:picLocks noGrp="1" noChangeAspect="1"/>
          </p:cNvPicPr>
          <p:nvPr>
            <p:ph idx="1"/>
          </p:nvPr>
        </p:nvPicPr>
        <p:blipFill rotWithShape="1">
          <a:blip r:embed="rId3"/>
          <a:srcRect l="23022" t="-1040" r="120" b="1040"/>
          <a:stretch/>
        </p:blipFill>
        <p:spPr>
          <a:xfrm>
            <a:off x="2251950" y="1404491"/>
            <a:ext cx="6556246" cy="2905847"/>
          </a:xfrm>
          <a:prstGeom prst="rect">
            <a:avLst/>
          </a:prstGeom>
        </p:spPr>
      </p:pic>
    </p:spTree>
    <p:extLst>
      <p:ext uri="{BB962C8B-B14F-4D97-AF65-F5344CB8AC3E}">
        <p14:creationId xmlns:p14="http://schemas.microsoft.com/office/powerpoint/2010/main" val="152457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3A953-34DA-443C-9B64-EA98468B8725}"/>
              </a:ext>
            </a:extLst>
          </p:cNvPr>
          <p:cNvSpPr>
            <a:spLocks noGrp="1"/>
          </p:cNvSpPr>
          <p:nvPr>
            <p:ph type="title"/>
          </p:nvPr>
        </p:nvSpPr>
        <p:spPr/>
        <p:txBody>
          <a:bodyPr>
            <a:normAutofit/>
          </a:bodyPr>
          <a:lstStyle/>
          <a:p>
            <a:r>
              <a:rPr lang="en-US" sz="3600" b="1" dirty="0"/>
              <a:t>Influence of MMAD and FPF on lung deposition</a:t>
            </a:r>
          </a:p>
        </p:txBody>
      </p:sp>
      <p:sp>
        <p:nvSpPr>
          <p:cNvPr id="3" name="Content Placeholder 2">
            <a:extLst>
              <a:ext uri="{FF2B5EF4-FFF2-40B4-BE49-F238E27FC236}">
                <a16:creationId xmlns:a16="http://schemas.microsoft.com/office/drawing/2014/main" id="{F34417D9-FEDE-4489-851B-E4DB13A8DEA1}"/>
              </a:ext>
            </a:extLst>
          </p:cNvPr>
          <p:cNvSpPr>
            <a:spLocks noGrp="1"/>
          </p:cNvSpPr>
          <p:nvPr>
            <p:ph idx="1"/>
          </p:nvPr>
        </p:nvSpPr>
        <p:spPr/>
        <p:txBody>
          <a:bodyPr/>
          <a:lstStyle/>
          <a:p>
            <a:endParaRPr lang="en-US" dirty="0"/>
          </a:p>
        </p:txBody>
      </p:sp>
      <p:pic>
        <p:nvPicPr>
          <p:cNvPr id="5" name="Picture 4">
            <a:extLst>
              <a:ext uri="{FF2B5EF4-FFF2-40B4-BE49-F238E27FC236}">
                <a16:creationId xmlns:a16="http://schemas.microsoft.com/office/drawing/2014/main" id="{9B6328EA-04F4-4CA4-BC5F-A50421128EE8}"/>
              </a:ext>
            </a:extLst>
          </p:cNvPr>
          <p:cNvPicPr>
            <a:picLocks noChangeAspect="1"/>
          </p:cNvPicPr>
          <p:nvPr/>
        </p:nvPicPr>
        <p:blipFill>
          <a:blip r:embed="rId3"/>
          <a:stretch>
            <a:fillRect/>
          </a:stretch>
        </p:blipFill>
        <p:spPr>
          <a:xfrm>
            <a:off x="328705" y="1233296"/>
            <a:ext cx="5473116" cy="5397598"/>
          </a:xfrm>
          <a:prstGeom prst="rect">
            <a:avLst/>
          </a:prstGeom>
        </p:spPr>
      </p:pic>
      <p:sp>
        <p:nvSpPr>
          <p:cNvPr id="7" name="TextBox 6">
            <a:extLst>
              <a:ext uri="{FF2B5EF4-FFF2-40B4-BE49-F238E27FC236}">
                <a16:creationId xmlns:a16="http://schemas.microsoft.com/office/drawing/2014/main" id="{E17BF997-3F79-43D2-85B7-EAC8D5CF9969}"/>
              </a:ext>
            </a:extLst>
          </p:cNvPr>
          <p:cNvSpPr txBox="1"/>
          <p:nvPr/>
        </p:nvSpPr>
        <p:spPr>
          <a:xfrm>
            <a:off x="6155766" y="4842318"/>
            <a:ext cx="6096000" cy="830997"/>
          </a:xfrm>
          <a:prstGeom prst="rect">
            <a:avLst/>
          </a:prstGeom>
          <a:noFill/>
        </p:spPr>
        <p:txBody>
          <a:bodyPr wrap="square">
            <a:spAutoFit/>
          </a:bodyPr>
          <a:lstStyle/>
          <a:p>
            <a:r>
              <a:rPr lang="en-US" sz="1200" dirty="0"/>
              <a:t>Van </a:t>
            </a:r>
            <a:r>
              <a:rPr lang="en-US" sz="1200" dirty="0" err="1"/>
              <a:t>Holsbeke</a:t>
            </a:r>
            <a:r>
              <a:rPr lang="en-US" sz="1200" dirty="0"/>
              <a:t> C, De Backer J, Vos W, Marshall J. Use of functional respiratory imaging to characterize the effect of inhalation profile and particle size on lung deposition of inhaled corticosteroid/long-acting </a:t>
            </a:r>
            <a:r>
              <a:rPr lang="el-GR" sz="1200" dirty="0"/>
              <a:t>β2-</a:t>
            </a:r>
            <a:r>
              <a:rPr lang="en-US" sz="1200" dirty="0"/>
              <a:t>agonists delivered via a pressurized metered-dose inhaler. </a:t>
            </a:r>
            <a:r>
              <a:rPr lang="en-US" sz="1200" dirty="0" err="1"/>
              <a:t>Ther</a:t>
            </a:r>
            <a:r>
              <a:rPr lang="en-US" sz="1200" dirty="0"/>
              <a:t> Adv Respir Dis. 2018;12:1753466618760948. </a:t>
            </a:r>
          </a:p>
        </p:txBody>
      </p:sp>
    </p:spTree>
    <p:extLst>
      <p:ext uri="{BB962C8B-B14F-4D97-AF65-F5344CB8AC3E}">
        <p14:creationId xmlns:p14="http://schemas.microsoft.com/office/powerpoint/2010/main" val="1885326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o 52">
            <a:extLst>
              <a:ext uri="{FF2B5EF4-FFF2-40B4-BE49-F238E27FC236}">
                <a16:creationId xmlns:a16="http://schemas.microsoft.com/office/drawing/2014/main" id="{051CC16B-5C7D-4F4D-A49E-E78403EB5D2A}"/>
              </a:ext>
            </a:extLst>
          </p:cNvPr>
          <p:cNvGrpSpPr>
            <a:grpSpLocks/>
          </p:cNvGrpSpPr>
          <p:nvPr/>
        </p:nvGrpSpPr>
        <p:grpSpPr bwMode="auto">
          <a:xfrm>
            <a:off x="6381750" y="4913313"/>
            <a:ext cx="3797300" cy="1250950"/>
            <a:chOff x="4857596" y="4523960"/>
            <a:chExt cx="3797044" cy="1252097"/>
          </a:xfrm>
        </p:grpSpPr>
        <p:sp>
          <p:nvSpPr>
            <p:cNvPr id="5" name="CasellaDiTesto 49">
              <a:extLst>
                <a:ext uri="{FF2B5EF4-FFF2-40B4-BE49-F238E27FC236}">
                  <a16:creationId xmlns:a16="http://schemas.microsoft.com/office/drawing/2014/main" id="{B5E84382-C7CD-4BA6-B656-890AD52BB2B4}"/>
                </a:ext>
              </a:extLst>
            </p:cNvPr>
            <p:cNvSpPr txBox="1">
              <a:spLocks noChangeArrowheads="1"/>
            </p:cNvSpPr>
            <p:nvPr/>
          </p:nvSpPr>
          <p:spPr bwMode="auto">
            <a:xfrm>
              <a:off x="4857596" y="4523960"/>
              <a:ext cx="37970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defTabSz="457200" eaLnBrk="1" fontAlgn="base" hangingPunct="1">
                <a:spcBef>
                  <a:spcPct val="0"/>
                </a:spcBef>
                <a:spcAft>
                  <a:spcPct val="0"/>
                </a:spcAft>
              </a:pPr>
              <a:r>
                <a:rPr lang="it-IT" altLang="x-none" sz="1800" dirty="0">
                  <a:solidFill>
                    <a:srgbClr val="0070C0"/>
                  </a:solidFill>
                  <a:latin typeface="Calibri" charset="0"/>
                </a:rPr>
                <a:t>Small </a:t>
              </a:r>
              <a:r>
                <a:rPr lang="it-IT" altLang="x-none" sz="1800" dirty="0" err="1">
                  <a:solidFill>
                    <a:srgbClr val="0070C0"/>
                  </a:solidFill>
                  <a:latin typeface="Calibri" charset="0"/>
                </a:rPr>
                <a:t>airways</a:t>
              </a:r>
              <a:r>
                <a:rPr lang="it-IT" altLang="x-none" sz="1800" dirty="0">
                  <a:solidFill>
                    <a:srgbClr val="0070C0"/>
                  </a:solidFill>
                  <a:latin typeface="Calibri" charset="0"/>
                </a:rPr>
                <a:t> are a </a:t>
              </a:r>
              <a:r>
                <a:rPr lang="it-IT" altLang="x-none" sz="1800" dirty="0" err="1">
                  <a:solidFill>
                    <a:srgbClr val="0070C0"/>
                  </a:solidFill>
                  <a:latin typeface="Calibri" charset="0"/>
                </a:rPr>
                <a:t>potential</a:t>
              </a:r>
              <a:r>
                <a:rPr lang="it-IT" altLang="x-none" sz="1800" dirty="0">
                  <a:solidFill>
                    <a:srgbClr val="0070C0"/>
                  </a:solidFill>
                  <a:latin typeface="Calibri" charset="0"/>
                </a:rPr>
                <a:t> target for treatment</a:t>
              </a:r>
            </a:p>
          </p:txBody>
        </p:sp>
        <p:cxnSp>
          <p:nvCxnSpPr>
            <p:cNvPr id="6" name="Connettore 1 51">
              <a:extLst>
                <a:ext uri="{FF2B5EF4-FFF2-40B4-BE49-F238E27FC236}">
                  <a16:creationId xmlns:a16="http://schemas.microsoft.com/office/drawing/2014/main" id="{FFC77827-F967-4F21-B3F2-4EA65F43637C}"/>
                </a:ext>
              </a:extLst>
            </p:cNvPr>
            <p:cNvCxnSpPr>
              <a:cxnSpLocks noChangeShapeType="1"/>
              <a:stCxn id="5" idx="2"/>
            </p:cNvCxnSpPr>
            <p:nvPr/>
          </p:nvCxnSpPr>
          <p:spPr bwMode="auto">
            <a:xfrm rot="5400000">
              <a:off x="6453423" y="5471773"/>
              <a:ext cx="605393" cy="3175"/>
            </a:xfrm>
            <a:prstGeom prst="line">
              <a:avLst/>
            </a:prstGeom>
            <a:noFill/>
            <a:ln w="381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pic>
        <p:nvPicPr>
          <p:cNvPr id="7" name="Immagine 1" descr="5Maurizio.tif">
            <a:extLst>
              <a:ext uri="{FF2B5EF4-FFF2-40B4-BE49-F238E27FC236}">
                <a16:creationId xmlns:a16="http://schemas.microsoft.com/office/drawing/2014/main" id="{59B42834-FCD2-4B25-9A45-62079599345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62175" y="1847850"/>
            <a:ext cx="3563938"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Connettore 4 4">
            <a:extLst>
              <a:ext uri="{FF2B5EF4-FFF2-40B4-BE49-F238E27FC236}">
                <a16:creationId xmlns:a16="http://schemas.microsoft.com/office/drawing/2014/main" id="{02912F3C-1EF5-4AE3-8566-8E7EE9893E4F}"/>
              </a:ext>
            </a:extLst>
          </p:cNvPr>
          <p:cNvCxnSpPr>
            <a:cxnSpLocks noChangeShapeType="1"/>
          </p:cNvCxnSpPr>
          <p:nvPr/>
        </p:nvCxnSpPr>
        <p:spPr bwMode="auto">
          <a:xfrm rot="10800000" flipV="1">
            <a:off x="3919538" y="1373188"/>
            <a:ext cx="4360862" cy="1555750"/>
          </a:xfrm>
          <a:prstGeom prst="bentConnector3">
            <a:avLst>
              <a:gd name="adj1" fmla="val 99852"/>
            </a:avLst>
          </a:prstGeom>
          <a:noFill/>
          <a:ln w="25400">
            <a:solidFill>
              <a:schemeClr val="accent1"/>
            </a:solidFill>
            <a:miter lim="800000"/>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 name="Connettore 1 12">
            <a:extLst>
              <a:ext uri="{FF2B5EF4-FFF2-40B4-BE49-F238E27FC236}">
                <a16:creationId xmlns:a16="http://schemas.microsoft.com/office/drawing/2014/main" id="{26D04692-6D4B-4917-9087-02F08FAABA34}"/>
              </a:ext>
            </a:extLst>
          </p:cNvPr>
          <p:cNvCxnSpPr>
            <a:cxnSpLocks noChangeShapeType="1"/>
          </p:cNvCxnSpPr>
          <p:nvPr/>
        </p:nvCxnSpPr>
        <p:spPr bwMode="auto">
          <a:xfrm rot="16200000" flipH="1">
            <a:off x="3763963" y="3084513"/>
            <a:ext cx="914400" cy="603250"/>
          </a:xfrm>
          <a:prstGeom prst="line">
            <a:avLst/>
          </a:prstGeom>
          <a:noFill/>
          <a:ln w="254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0" name="Connettore 1 15">
            <a:extLst>
              <a:ext uri="{FF2B5EF4-FFF2-40B4-BE49-F238E27FC236}">
                <a16:creationId xmlns:a16="http://schemas.microsoft.com/office/drawing/2014/main" id="{FFC28B8A-73E3-49EF-8198-805E505DA8BB}"/>
              </a:ext>
            </a:extLst>
          </p:cNvPr>
          <p:cNvCxnSpPr>
            <a:cxnSpLocks noChangeShapeType="1"/>
          </p:cNvCxnSpPr>
          <p:nvPr/>
        </p:nvCxnSpPr>
        <p:spPr bwMode="auto">
          <a:xfrm rot="16200000" flipH="1">
            <a:off x="4305301" y="4060826"/>
            <a:ext cx="801687" cy="366712"/>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1" name="Connettore 1 17">
            <a:extLst>
              <a:ext uri="{FF2B5EF4-FFF2-40B4-BE49-F238E27FC236}">
                <a16:creationId xmlns:a16="http://schemas.microsoft.com/office/drawing/2014/main" id="{322487FB-3FD3-407F-8CE8-D17705C98B69}"/>
              </a:ext>
            </a:extLst>
          </p:cNvPr>
          <p:cNvCxnSpPr>
            <a:cxnSpLocks noChangeShapeType="1"/>
          </p:cNvCxnSpPr>
          <p:nvPr/>
        </p:nvCxnSpPr>
        <p:spPr bwMode="auto">
          <a:xfrm rot="16200000" flipH="1">
            <a:off x="4488657" y="3877470"/>
            <a:ext cx="434975" cy="366712"/>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2" name="Connettore 1 19">
            <a:extLst>
              <a:ext uri="{FF2B5EF4-FFF2-40B4-BE49-F238E27FC236}">
                <a16:creationId xmlns:a16="http://schemas.microsoft.com/office/drawing/2014/main" id="{36FF87BD-E56E-4081-B6DF-D7F5CC570251}"/>
              </a:ext>
            </a:extLst>
          </p:cNvPr>
          <p:cNvCxnSpPr>
            <a:cxnSpLocks noChangeShapeType="1"/>
          </p:cNvCxnSpPr>
          <p:nvPr/>
        </p:nvCxnSpPr>
        <p:spPr bwMode="auto">
          <a:xfrm>
            <a:off x="4522788" y="3843339"/>
            <a:ext cx="576262" cy="160337"/>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3" name="Connettore 1 22">
            <a:extLst>
              <a:ext uri="{FF2B5EF4-FFF2-40B4-BE49-F238E27FC236}">
                <a16:creationId xmlns:a16="http://schemas.microsoft.com/office/drawing/2014/main" id="{C0E07CCB-F45C-4B4E-9B18-29C2C96BAD9A}"/>
              </a:ext>
            </a:extLst>
          </p:cNvPr>
          <p:cNvCxnSpPr>
            <a:cxnSpLocks noChangeShapeType="1"/>
          </p:cNvCxnSpPr>
          <p:nvPr/>
        </p:nvCxnSpPr>
        <p:spPr bwMode="auto">
          <a:xfrm rot="5400000">
            <a:off x="3174207" y="3098007"/>
            <a:ext cx="914400" cy="576263"/>
          </a:xfrm>
          <a:prstGeom prst="line">
            <a:avLst/>
          </a:prstGeom>
          <a:noFill/>
          <a:ln w="254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4" name="Connettore 1 24">
            <a:extLst>
              <a:ext uri="{FF2B5EF4-FFF2-40B4-BE49-F238E27FC236}">
                <a16:creationId xmlns:a16="http://schemas.microsoft.com/office/drawing/2014/main" id="{8B7EBA10-F7F2-4053-A624-0480259F0F31}"/>
              </a:ext>
            </a:extLst>
          </p:cNvPr>
          <p:cNvCxnSpPr>
            <a:cxnSpLocks noChangeShapeType="1"/>
          </p:cNvCxnSpPr>
          <p:nvPr/>
        </p:nvCxnSpPr>
        <p:spPr bwMode="auto">
          <a:xfrm rot="5400000">
            <a:off x="2772570" y="4074320"/>
            <a:ext cx="801687" cy="339725"/>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5" name="Connettore 1 26">
            <a:extLst>
              <a:ext uri="{FF2B5EF4-FFF2-40B4-BE49-F238E27FC236}">
                <a16:creationId xmlns:a16="http://schemas.microsoft.com/office/drawing/2014/main" id="{E2941242-608B-45C1-8DD8-7AC4E7FE17D5}"/>
              </a:ext>
            </a:extLst>
          </p:cNvPr>
          <p:cNvCxnSpPr>
            <a:cxnSpLocks noChangeShapeType="1"/>
          </p:cNvCxnSpPr>
          <p:nvPr/>
        </p:nvCxnSpPr>
        <p:spPr bwMode="auto">
          <a:xfrm rot="10800000" flipV="1">
            <a:off x="2676525" y="3843339"/>
            <a:ext cx="666750" cy="434975"/>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6" name="Connettore 1 28">
            <a:extLst>
              <a:ext uri="{FF2B5EF4-FFF2-40B4-BE49-F238E27FC236}">
                <a16:creationId xmlns:a16="http://schemas.microsoft.com/office/drawing/2014/main" id="{7185F0A5-9529-4DA6-ACAC-EDAA9F48697E}"/>
              </a:ext>
            </a:extLst>
          </p:cNvPr>
          <p:cNvCxnSpPr>
            <a:cxnSpLocks noChangeShapeType="1"/>
          </p:cNvCxnSpPr>
          <p:nvPr/>
        </p:nvCxnSpPr>
        <p:spPr bwMode="auto">
          <a:xfrm rot="16200000" flipV="1">
            <a:off x="2958307" y="3458370"/>
            <a:ext cx="430213" cy="339725"/>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17" name="Connettore 1 30">
            <a:extLst>
              <a:ext uri="{FF2B5EF4-FFF2-40B4-BE49-F238E27FC236}">
                <a16:creationId xmlns:a16="http://schemas.microsoft.com/office/drawing/2014/main" id="{31A68760-1C46-4813-807E-6D62A85AC9AE}"/>
              </a:ext>
            </a:extLst>
          </p:cNvPr>
          <p:cNvCxnSpPr>
            <a:cxnSpLocks noChangeShapeType="1"/>
          </p:cNvCxnSpPr>
          <p:nvPr/>
        </p:nvCxnSpPr>
        <p:spPr bwMode="auto">
          <a:xfrm flipV="1">
            <a:off x="4391026" y="3427413"/>
            <a:ext cx="366713" cy="195262"/>
          </a:xfrm>
          <a:prstGeom prst="line">
            <a:avLst/>
          </a:prstGeom>
          <a:noFill/>
          <a:ln w="38100">
            <a:solidFill>
              <a:schemeClr val="tx1"/>
            </a:solidFill>
            <a:round/>
            <a:headEnd/>
            <a:tailEnd type="stealth" w="med" len="me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nvGrpSpPr>
          <p:cNvPr id="18" name="Gruppo 46">
            <a:extLst>
              <a:ext uri="{FF2B5EF4-FFF2-40B4-BE49-F238E27FC236}">
                <a16:creationId xmlns:a16="http://schemas.microsoft.com/office/drawing/2014/main" id="{F213DC57-A536-4154-9D0B-192DADA42782}"/>
              </a:ext>
            </a:extLst>
          </p:cNvPr>
          <p:cNvGrpSpPr>
            <a:grpSpLocks/>
          </p:cNvGrpSpPr>
          <p:nvPr/>
        </p:nvGrpSpPr>
        <p:grpSpPr bwMode="auto">
          <a:xfrm>
            <a:off x="2768600" y="4335464"/>
            <a:ext cx="5511800" cy="1830387"/>
            <a:chOff x="1243859" y="3946394"/>
            <a:chExt cx="5512259" cy="1830457"/>
          </a:xfrm>
        </p:grpSpPr>
        <p:sp>
          <p:nvSpPr>
            <p:cNvPr id="19" name="Ovale 34">
              <a:extLst>
                <a:ext uri="{FF2B5EF4-FFF2-40B4-BE49-F238E27FC236}">
                  <a16:creationId xmlns:a16="http://schemas.microsoft.com/office/drawing/2014/main" id="{864409B7-C54F-4CC2-ABA6-D33562BB1D6D}"/>
                </a:ext>
              </a:extLst>
            </p:cNvPr>
            <p:cNvSpPr>
              <a:spLocks noChangeArrowheads="1"/>
            </p:cNvSpPr>
            <p:nvPr/>
          </p:nvSpPr>
          <p:spPr bwMode="auto">
            <a:xfrm>
              <a:off x="3102977" y="4040060"/>
              <a:ext cx="471526" cy="490557"/>
            </a:xfrm>
            <a:prstGeom prst="ellipse">
              <a:avLst/>
            </a:prstGeom>
            <a:noFill/>
            <a:ln w="38100">
              <a:solidFill>
                <a:schemeClr val="tx1"/>
              </a:solidFill>
              <a:round/>
              <a:headEnd/>
              <a:tailEnd/>
            </a:ln>
            <a:effectLst>
              <a:outerShdw blurRad="40000" dist="23000" dir="5400000" rotWithShape="0">
                <a:srgbClr val="00000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defTabSz="457200" eaLnBrk="1" fontAlgn="base" hangingPunct="1">
                <a:spcBef>
                  <a:spcPct val="0"/>
                </a:spcBef>
                <a:spcAft>
                  <a:spcPct val="0"/>
                </a:spcAft>
              </a:pPr>
              <a:endParaRPr lang="x-none" altLang="x-none" sz="1800">
                <a:solidFill>
                  <a:srgbClr val="FFFFFF"/>
                </a:solidFill>
                <a:latin typeface="Calibri" charset="0"/>
              </a:endParaRPr>
            </a:p>
          </p:txBody>
        </p:sp>
        <p:sp>
          <p:nvSpPr>
            <p:cNvPr id="20" name="Ovale 35">
              <a:extLst>
                <a:ext uri="{FF2B5EF4-FFF2-40B4-BE49-F238E27FC236}">
                  <a16:creationId xmlns:a16="http://schemas.microsoft.com/office/drawing/2014/main" id="{52AC9ECD-D34C-4B81-90A3-0A3426DE582B}"/>
                </a:ext>
              </a:extLst>
            </p:cNvPr>
            <p:cNvSpPr>
              <a:spLocks noChangeArrowheads="1"/>
            </p:cNvSpPr>
            <p:nvPr/>
          </p:nvSpPr>
          <p:spPr bwMode="auto">
            <a:xfrm>
              <a:off x="1243859" y="3946394"/>
              <a:ext cx="471527" cy="490556"/>
            </a:xfrm>
            <a:prstGeom prst="ellipse">
              <a:avLst/>
            </a:prstGeom>
            <a:noFill/>
            <a:ln w="38100">
              <a:solidFill>
                <a:schemeClr val="tx1"/>
              </a:solidFill>
              <a:round/>
              <a:headEnd/>
              <a:tailEnd/>
            </a:ln>
            <a:effectLst>
              <a:outerShdw blurRad="40000" dist="23000" dir="5400000" rotWithShape="0">
                <a:srgbClr val="000000">
                  <a:alpha val="34999"/>
                </a:srgbClr>
              </a:outerShdw>
            </a:effectLst>
            <a:extLst>
              <a:ext uri="{909E8E84-426E-40DD-AFC4-6F175D3DCCD1}">
                <a14:hiddenFill xmlns:a14="http://schemas.microsoft.com/office/drawing/2010/main">
                  <a:solidFill>
                    <a:srgbClr val="FFFFFF"/>
                  </a:solidFill>
                </a14:hiddenFill>
              </a:ext>
            </a:extLst>
          </p:spPr>
          <p:txBody>
            <a:bodyPr anchor="ct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defTabSz="457200" eaLnBrk="1" fontAlgn="base" hangingPunct="1">
                <a:spcBef>
                  <a:spcPct val="0"/>
                </a:spcBef>
                <a:spcAft>
                  <a:spcPct val="0"/>
                </a:spcAft>
              </a:pPr>
              <a:endParaRPr lang="x-none" altLang="x-none" sz="1800">
                <a:solidFill>
                  <a:srgbClr val="FFFFFF"/>
                </a:solidFill>
                <a:latin typeface="Calibri" charset="0"/>
              </a:endParaRPr>
            </a:p>
          </p:txBody>
        </p:sp>
        <p:cxnSp>
          <p:nvCxnSpPr>
            <p:cNvPr id="21" name="Connettore 1 39">
              <a:extLst>
                <a:ext uri="{FF2B5EF4-FFF2-40B4-BE49-F238E27FC236}">
                  <a16:creationId xmlns:a16="http://schemas.microsoft.com/office/drawing/2014/main" id="{88B7446D-8457-46BD-B8DD-6584C1DEDF95}"/>
                </a:ext>
              </a:extLst>
            </p:cNvPr>
            <p:cNvCxnSpPr>
              <a:cxnSpLocks noChangeShapeType="1"/>
              <a:stCxn id="20" idx="4"/>
            </p:cNvCxnSpPr>
            <p:nvPr/>
          </p:nvCxnSpPr>
          <p:spPr bwMode="auto">
            <a:xfrm rot="16200000" flipH="1">
              <a:off x="1556640" y="4359138"/>
              <a:ext cx="762029" cy="917651"/>
            </a:xfrm>
            <a:prstGeom prst="line">
              <a:avLst/>
            </a:prstGeom>
            <a:noFill/>
            <a:ln w="381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2" name="Connettore 1 41">
              <a:extLst>
                <a:ext uri="{FF2B5EF4-FFF2-40B4-BE49-F238E27FC236}">
                  <a16:creationId xmlns:a16="http://schemas.microsoft.com/office/drawing/2014/main" id="{7D39D95B-D0B6-49BE-B328-0BDDD007E1F2}"/>
                </a:ext>
              </a:extLst>
            </p:cNvPr>
            <p:cNvCxnSpPr>
              <a:cxnSpLocks noChangeShapeType="1"/>
              <a:stCxn id="19" idx="4"/>
            </p:cNvCxnSpPr>
            <p:nvPr/>
          </p:nvCxnSpPr>
          <p:spPr bwMode="auto">
            <a:xfrm rot="5400000">
              <a:off x="2533825" y="4393271"/>
              <a:ext cx="668363" cy="943054"/>
            </a:xfrm>
            <a:prstGeom prst="line">
              <a:avLst/>
            </a:prstGeom>
            <a:noFill/>
            <a:ln w="381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3" name="Connettore 1 43">
              <a:extLst>
                <a:ext uri="{FF2B5EF4-FFF2-40B4-BE49-F238E27FC236}">
                  <a16:creationId xmlns:a16="http://schemas.microsoft.com/office/drawing/2014/main" id="{B7E08A03-C802-4B1C-9410-78529B21DE96}"/>
                </a:ext>
              </a:extLst>
            </p:cNvPr>
            <p:cNvCxnSpPr>
              <a:cxnSpLocks noChangeShapeType="1"/>
            </p:cNvCxnSpPr>
            <p:nvPr/>
          </p:nvCxnSpPr>
          <p:spPr bwMode="auto">
            <a:xfrm rot="5400000">
              <a:off x="2107544" y="5486328"/>
              <a:ext cx="576285" cy="1587"/>
            </a:xfrm>
            <a:prstGeom prst="line">
              <a:avLst/>
            </a:prstGeom>
            <a:noFill/>
            <a:ln w="381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24" name="Connettore 1 45">
              <a:extLst>
                <a:ext uri="{FF2B5EF4-FFF2-40B4-BE49-F238E27FC236}">
                  <a16:creationId xmlns:a16="http://schemas.microsoft.com/office/drawing/2014/main" id="{836C5316-4F5A-48C6-B9EA-837EDB9CB62B}"/>
                </a:ext>
              </a:extLst>
            </p:cNvPr>
            <p:cNvCxnSpPr>
              <a:cxnSpLocks noChangeShapeType="1"/>
            </p:cNvCxnSpPr>
            <p:nvPr/>
          </p:nvCxnSpPr>
          <p:spPr bwMode="auto">
            <a:xfrm>
              <a:off x="2394893" y="5775264"/>
              <a:ext cx="4361225" cy="1587"/>
            </a:xfrm>
            <a:prstGeom prst="line">
              <a:avLst/>
            </a:prstGeom>
            <a:noFill/>
            <a:ln w="381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grpSp>
      <p:sp>
        <p:nvSpPr>
          <p:cNvPr id="25" name="CasellaDiTesto 48">
            <a:extLst>
              <a:ext uri="{FF2B5EF4-FFF2-40B4-BE49-F238E27FC236}">
                <a16:creationId xmlns:a16="http://schemas.microsoft.com/office/drawing/2014/main" id="{139BC57A-A6DE-4C1F-9C7A-369DCAF46D7F}"/>
              </a:ext>
            </a:extLst>
          </p:cNvPr>
          <p:cNvSpPr txBox="1">
            <a:spLocks noChangeArrowheads="1"/>
          </p:cNvSpPr>
          <p:nvPr/>
        </p:nvSpPr>
        <p:spPr bwMode="auto">
          <a:xfrm>
            <a:off x="6381750" y="1952407"/>
            <a:ext cx="416074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sz="2400">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sz="2400">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sz="2400">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sz="2400">
                <a:solidFill>
                  <a:schemeClr val="tx1"/>
                </a:solidFill>
                <a:latin typeface="Arial" charset="0"/>
                <a:ea typeface="ＭＳ Ｐゴシック" charset="-128"/>
              </a:defRPr>
            </a:lvl9pPr>
          </a:lstStyle>
          <a:p>
            <a:pPr algn="ctr" defTabSz="457200" eaLnBrk="1" fontAlgn="base" hangingPunct="1">
              <a:spcBef>
                <a:spcPct val="0"/>
              </a:spcBef>
              <a:spcAft>
                <a:spcPct val="0"/>
              </a:spcAft>
            </a:pPr>
            <a:r>
              <a:rPr lang="it-IT" altLang="x-none" sz="1800" dirty="0">
                <a:solidFill>
                  <a:srgbClr val="0070C0"/>
                </a:solidFill>
                <a:latin typeface="Calibri" charset="0"/>
              </a:rPr>
              <a:t>New extrafine </a:t>
            </a:r>
            <a:r>
              <a:rPr lang="it-IT" altLang="x-none" sz="1800" dirty="0" err="1">
                <a:solidFill>
                  <a:srgbClr val="0070C0"/>
                </a:solidFill>
                <a:latin typeface="Calibri" charset="0"/>
              </a:rPr>
              <a:t>formulations</a:t>
            </a:r>
            <a:r>
              <a:rPr lang="it-IT" altLang="x-none" sz="1800" dirty="0">
                <a:solidFill>
                  <a:srgbClr val="0070C0"/>
                </a:solidFill>
                <a:latin typeface="Calibri" charset="0"/>
              </a:rPr>
              <a:t> can </a:t>
            </a:r>
            <a:r>
              <a:rPr lang="it-IT" altLang="x-none" sz="1800" dirty="0" err="1">
                <a:solidFill>
                  <a:srgbClr val="0070C0"/>
                </a:solidFill>
                <a:latin typeface="Calibri" charset="0"/>
              </a:rPr>
              <a:t>incresae</a:t>
            </a:r>
            <a:r>
              <a:rPr lang="it-IT" altLang="x-none" sz="1800" dirty="0">
                <a:solidFill>
                  <a:srgbClr val="0070C0"/>
                </a:solidFill>
                <a:latin typeface="Calibri" charset="0"/>
              </a:rPr>
              <a:t> the </a:t>
            </a:r>
            <a:r>
              <a:rPr lang="it-IT" altLang="x-none" sz="1800" dirty="0" err="1">
                <a:solidFill>
                  <a:srgbClr val="0070C0"/>
                </a:solidFill>
                <a:latin typeface="Calibri" charset="0"/>
              </a:rPr>
              <a:t>deposition</a:t>
            </a:r>
            <a:r>
              <a:rPr lang="it-IT" altLang="x-none" sz="1800" dirty="0">
                <a:solidFill>
                  <a:srgbClr val="0070C0"/>
                </a:solidFill>
                <a:latin typeface="Calibri" charset="0"/>
              </a:rPr>
              <a:t> to small </a:t>
            </a:r>
            <a:r>
              <a:rPr lang="it-IT" altLang="x-none" sz="1800" dirty="0" err="1">
                <a:solidFill>
                  <a:srgbClr val="0070C0"/>
                </a:solidFill>
                <a:latin typeface="Calibri" charset="0"/>
              </a:rPr>
              <a:t>airways</a:t>
            </a:r>
            <a:endParaRPr lang="it-IT" altLang="x-none" sz="1800" dirty="0">
              <a:solidFill>
                <a:srgbClr val="0070C0"/>
              </a:solidFill>
              <a:latin typeface="Calibri" charset="0"/>
            </a:endParaRPr>
          </a:p>
        </p:txBody>
      </p:sp>
      <p:cxnSp>
        <p:nvCxnSpPr>
          <p:cNvPr id="26" name="Connettore 1 54">
            <a:extLst>
              <a:ext uri="{FF2B5EF4-FFF2-40B4-BE49-F238E27FC236}">
                <a16:creationId xmlns:a16="http://schemas.microsoft.com/office/drawing/2014/main" id="{E0610B26-DDDF-47AE-9B7C-EF8F2B50B495}"/>
              </a:ext>
            </a:extLst>
          </p:cNvPr>
          <p:cNvCxnSpPr>
            <a:cxnSpLocks noChangeShapeType="1"/>
            <a:stCxn id="25" idx="0"/>
          </p:cNvCxnSpPr>
          <p:nvPr/>
        </p:nvCxnSpPr>
        <p:spPr bwMode="auto">
          <a:xfrm flipH="1" flipV="1">
            <a:off x="8278814" y="1376145"/>
            <a:ext cx="183308" cy="576262"/>
          </a:xfrm>
          <a:prstGeom prst="line">
            <a:avLst/>
          </a:prstGeom>
          <a:noFill/>
          <a:ln w="38100">
            <a:solidFill>
              <a:schemeClr val="accent1"/>
            </a:solidFill>
            <a:round/>
            <a:headEnd/>
            <a:tailEnd/>
          </a:ln>
          <a:effectLst>
            <a:outerShdw blurRad="400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27" name="CasellaDiTesto 55">
            <a:extLst>
              <a:ext uri="{FF2B5EF4-FFF2-40B4-BE49-F238E27FC236}">
                <a16:creationId xmlns:a16="http://schemas.microsoft.com/office/drawing/2014/main" id="{36628929-FACB-4E56-8A57-D85FFBB6B4A8}"/>
              </a:ext>
            </a:extLst>
          </p:cNvPr>
          <p:cNvSpPr txBox="1"/>
          <p:nvPr/>
        </p:nvSpPr>
        <p:spPr>
          <a:xfrm>
            <a:off x="6381750" y="3175001"/>
            <a:ext cx="3797300" cy="1569660"/>
          </a:xfrm>
          <a:prstGeom prst="rect">
            <a:avLst/>
          </a:prstGeom>
          <a:noFill/>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457200" eaLnBrk="1" fontAlgn="base" hangingPunct="1">
              <a:spcBef>
                <a:spcPct val="0"/>
              </a:spcBef>
              <a:spcAft>
                <a:spcPct val="0"/>
              </a:spcAft>
              <a:defRPr/>
            </a:pPr>
            <a:r>
              <a:rPr lang="en-US" b="1" i="1" dirty="0">
                <a:solidFill>
                  <a:srgbClr val="B90066"/>
                </a:solidFill>
                <a:latin typeface="Calibri" charset="0"/>
                <a:cs typeface="Times New Roman" charset="0"/>
              </a:rPr>
              <a:t>Can we achieve additional clinical benefits by targeting small airways?</a:t>
            </a:r>
            <a:endParaRPr lang="it-IT" b="1" i="1" dirty="0">
              <a:solidFill>
                <a:srgbClr val="B90066"/>
              </a:solidFill>
              <a:latin typeface="Calibri" charset="0"/>
              <a:cs typeface="Times New Roman" charset="0"/>
            </a:endParaRPr>
          </a:p>
          <a:p>
            <a:pPr algn="ctr" defTabSz="457200" eaLnBrk="1" fontAlgn="base" hangingPunct="1">
              <a:spcBef>
                <a:spcPct val="0"/>
              </a:spcBef>
              <a:spcAft>
                <a:spcPct val="0"/>
              </a:spcAft>
              <a:defRPr/>
            </a:pPr>
            <a:endParaRPr lang="it-IT" b="1" i="1" dirty="0">
              <a:solidFill>
                <a:srgbClr val="B90066"/>
              </a:solidFill>
              <a:latin typeface="Calibri" charset="0"/>
            </a:endParaRPr>
          </a:p>
        </p:txBody>
      </p:sp>
      <p:pic>
        <p:nvPicPr>
          <p:cNvPr id="28" name="Immagine 2">
            <a:extLst>
              <a:ext uri="{FF2B5EF4-FFF2-40B4-BE49-F238E27FC236}">
                <a16:creationId xmlns:a16="http://schemas.microsoft.com/office/drawing/2014/main" id="{BB8FD24A-AC24-48E2-A39B-A7CC4A60C9FA}"/>
              </a:ext>
            </a:extLst>
          </p:cNvPr>
          <p:cNvPicPr>
            <a:picLocks noChangeAspect="1"/>
          </p:cNvPicPr>
          <p:nvPr/>
        </p:nvPicPr>
        <p:blipFill>
          <a:blip r:embed="rId3"/>
          <a:stretch>
            <a:fillRect/>
          </a:stretch>
        </p:blipFill>
        <p:spPr>
          <a:xfrm>
            <a:off x="320433" y="6108606"/>
            <a:ext cx="2044700" cy="342900"/>
          </a:xfrm>
          <a:prstGeom prst="rect">
            <a:avLst/>
          </a:prstGeom>
        </p:spPr>
      </p:pic>
      <p:sp>
        <p:nvSpPr>
          <p:cNvPr id="29" name="Title 9">
            <a:extLst>
              <a:ext uri="{FF2B5EF4-FFF2-40B4-BE49-F238E27FC236}">
                <a16:creationId xmlns:a16="http://schemas.microsoft.com/office/drawing/2014/main" id="{7BA2610A-76B1-47F6-BF4A-2AD0B9BE967D}"/>
              </a:ext>
            </a:extLst>
          </p:cNvPr>
          <p:cNvSpPr>
            <a:spLocks noGrp="1"/>
          </p:cNvSpPr>
          <p:nvPr>
            <p:ph type="title"/>
          </p:nvPr>
        </p:nvSpPr>
        <p:spPr>
          <a:xfrm>
            <a:off x="2145242" y="300878"/>
            <a:ext cx="10515600" cy="1325563"/>
          </a:xfrm>
        </p:spPr>
        <p:txBody>
          <a:bodyPr>
            <a:normAutofit/>
          </a:bodyPr>
          <a:lstStyle/>
          <a:p>
            <a:r>
              <a:rPr lang="en-GB" sz="3200" noProof="0" dirty="0"/>
              <a:t>Rationale for developing extrafine drug formulations</a:t>
            </a:r>
          </a:p>
        </p:txBody>
      </p:sp>
    </p:spTree>
    <p:extLst>
      <p:ext uri="{BB962C8B-B14F-4D97-AF65-F5344CB8AC3E}">
        <p14:creationId xmlns:p14="http://schemas.microsoft.com/office/powerpoint/2010/main" val="1854270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up)">
                                      <p:cBhvr>
                                        <p:cTn id="14" dur="500"/>
                                        <p:tgtEl>
                                          <p:spTgt spid="8"/>
                                        </p:tgtEl>
                                      </p:cBhvr>
                                    </p:animEffect>
                                  </p:childTnLst>
                                </p:cTn>
                              </p:par>
                            </p:childTnLst>
                          </p:cTn>
                        </p:par>
                        <p:par>
                          <p:cTn id="15" fill="hold">
                            <p:stCondLst>
                              <p:cond delay="1000"/>
                            </p:stCondLst>
                            <p:childTnLst>
                              <p:par>
                                <p:cTn id="16" presetID="22" presetClass="entr" presetSubtype="1"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500"/>
                                        <p:tgtEl>
                                          <p:spTgt spid="13"/>
                                        </p:tgtEl>
                                      </p:cBhvr>
                                    </p:animEffect>
                                  </p:childTnLst>
                                </p:cTn>
                              </p:par>
                              <p:par>
                                <p:cTn id="19" presetID="22" presetClass="entr" presetSubtype="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up)">
                                      <p:cBhvr>
                                        <p:cTn id="21" dur="500"/>
                                        <p:tgtEl>
                                          <p:spTgt spid="9"/>
                                        </p:tgtEl>
                                      </p:cBhvr>
                                    </p:animEffect>
                                  </p:childTnLst>
                                </p:cTn>
                              </p:par>
                            </p:childTnLst>
                          </p:cTn>
                        </p:par>
                        <p:par>
                          <p:cTn id="22" fill="hold">
                            <p:stCondLst>
                              <p:cond delay="1500"/>
                            </p:stCondLst>
                            <p:childTnLst>
                              <p:par>
                                <p:cTn id="23" presetID="22" presetClass="entr" presetSubtype="2"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right)">
                                      <p:cBhvr>
                                        <p:cTn id="25" dur="500"/>
                                        <p:tgtEl>
                                          <p:spTgt spid="15"/>
                                        </p:tgtEl>
                                      </p:cBhvr>
                                    </p:animEffect>
                                  </p:childTnLst>
                                </p:cTn>
                              </p:par>
                              <p:par>
                                <p:cTn id="26" presetID="22" presetClass="entr" presetSubtype="2"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right)">
                                      <p:cBhvr>
                                        <p:cTn id="28" dur="500"/>
                                        <p:tgtEl>
                                          <p:spTgt spid="14"/>
                                        </p:tgtEl>
                                      </p:cBhvr>
                                    </p:animEffect>
                                  </p:childTnLst>
                                </p:cTn>
                              </p:par>
                              <p:par>
                                <p:cTn id="29" presetID="22" presetClass="entr" presetSubtype="2"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right)">
                                      <p:cBhvr>
                                        <p:cTn id="31" dur="500"/>
                                        <p:tgtEl>
                                          <p:spTgt spid="16"/>
                                        </p:tgtEl>
                                      </p:cBhvr>
                                    </p:animEffect>
                                  </p:childTnLst>
                                </p:cTn>
                              </p:par>
                            </p:childTnLst>
                          </p:cTn>
                        </p:par>
                        <p:par>
                          <p:cTn id="32" fill="hold">
                            <p:stCondLst>
                              <p:cond delay="2000"/>
                            </p:stCondLst>
                            <p:childTnLst>
                              <p:par>
                                <p:cTn id="33" presetID="22" presetClass="entr" presetSubtype="8"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par>
                                <p:cTn id="36" presetID="22" presetClass="entr" presetSubtype="8" fill="hold"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par>
                                <p:cTn id="39" presetID="22" presetClass="entr" presetSubtype="8"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left)">
                                      <p:cBhvr>
                                        <p:cTn id="41" dur="500"/>
                                        <p:tgtEl>
                                          <p:spTgt spid="11"/>
                                        </p:tgtEl>
                                      </p:cBhvr>
                                    </p:animEffect>
                                  </p:childTnLst>
                                </p:cTn>
                              </p:par>
                              <p:par>
                                <p:cTn id="42" presetID="22" presetClass="entr" presetSubtype="8"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left)">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19542-D501-48DD-956F-E1353711A3E5}"/>
              </a:ext>
            </a:extLst>
          </p:cNvPr>
          <p:cNvSpPr>
            <a:spLocks noGrp="1"/>
          </p:cNvSpPr>
          <p:nvPr>
            <p:ph type="title"/>
          </p:nvPr>
        </p:nvSpPr>
        <p:spPr/>
        <p:txBody>
          <a:bodyPr/>
          <a:lstStyle/>
          <a:p>
            <a:r>
              <a:rPr lang="en-US" dirty="0"/>
              <a:t>Target small airway</a:t>
            </a:r>
          </a:p>
        </p:txBody>
      </p:sp>
      <p:sp>
        <p:nvSpPr>
          <p:cNvPr id="3" name="Content Placeholder 2">
            <a:extLst>
              <a:ext uri="{FF2B5EF4-FFF2-40B4-BE49-F238E27FC236}">
                <a16:creationId xmlns:a16="http://schemas.microsoft.com/office/drawing/2014/main" id="{7CA80CDD-B4F8-4BD9-871A-AB971AC02497}"/>
              </a:ext>
            </a:extLst>
          </p:cNvPr>
          <p:cNvSpPr>
            <a:spLocks noGrp="1"/>
          </p:cNvSpPr>
          <p:nvPr>
            <p:ph idx="1"/>
          </p:nvPr>
        </p:nvSpPr>
        <p:spPr/>
        <p:txBody>
          <a:bodyPr>
            <a:normAutofit/>
          </a:bodyPr>
          <a:lstStyle/>
          <a:p>
            <a:r>
              <a:rPr lang="en-US" sz="2000" dirty="0"/>
              <a:t>Small airways has been recognized as the major site of </a:t>
            </a:r>
            <a:r>
              <a:rPr lang="en-US" sz="2000" dirty="0" err="1"/>
              <a:t>airfow</a:t>
            </a:r>
            <a:r>
              <a:rPr lang="en-US" sz="2000" dirty="0"/>
              <a:t> limitation in both asthma and  COPD.</a:t>
            </a:r>
          </a:p>
          <a:p>
            <a:r>
              <a:rPr lang="en-US" sz="2000" dirty="0"/>
              <a:t>Small airways dysfunction (sad) cannot be detected through standard spirometry, and so may go unnoticed (the so called “quiet zone” ).</a:t>
            </a:r>
          </a:p>
          <a:p>
            <a:r>
              <a:rPr lang="en-US" sz="2000" dirty="0"/>
              <a:t>The persistence of uncontrolled inflammation in the peripheral small airways emerged as a strong contributors of asthma control.</a:t>
            </a:r>
          </a:p>
          <a:p>
            <a:r>
              <a:rPr lang="en-US" sz="2000" dirty="0"/>
              <a:t>There is a clear correlation between the presence of sad and increased decline in forced expiratory volume in 1 second (FEV1) in patients with COPD</a:t>
            </a:r>
          </a:p>
        </p:txBody>
      </p:sp>
      <p:sp>
        <p:nvSpPr>
          <p:cNvPr id="5" name="TextBox 4">
            <a:extLst>
              <a:ext uri="{FF2B5EF4-FFF2-40B4-BE49-F238E27FC236}">
                <a16:creationId xmlns:a16="http://schemas.microsoft.com/office/drawing/2014/main" id="{FD02CC9E-6ECD-40A4-B9C0-36193627A81E}"/>
              </a:ext>
            </a:extLst>
          </p:cNvPr>
          <p:cNvSpPr txBox="1"/>
          <p:nvPr/>
        </p:nvSpPr>
        <p:spPr>
          <a:xfrm>
            <a:off x="460189" y="5807631"/>
            <a:ext cx="6096000" cy="369332"/>
          </a:xfrm>
          <a:prstGeom prst="rect">
            <a:avLst/>
          </a:prstGeom>
          <a:noFill/>
        </p:spPr>
        <p:txBody>
          <a:bodyPr wrap="square">
            <a:spAutoFit/>
          </a:bodyPr>
          <a:lstStyle/>
          <a:p>
            <a:r>
              <a:rPr lang="it-IT" dirty="0"/>
              <a:t>Cottini et al. Clin Mol Allergy (2021)- 19:7</a:t>
            </a:r>
            <a:endParaRPr lang="en-US" dirty="0"/>
          </a:p>
        </p:txBody>
      </p:sp>
      <p:sp>
        <p:nvSpPr>
          <p:cNvPr id="7" name="TextBox 6">
            <a:extLst>
              <a:ext uri="{FF2B5EF4-FFF2-40B4-BE49-F238E27FC236}">
                <a16:creationId xmlns:a16="http://schemas.microsoft.com/office/drawing/2014/main" id="{E8C478D3-37D5-42FA-846F-C470EDE2C599}"/>
              </a:ext>
            </a:extLst>
          </p:cNvPr>
          <p:cNvSpPr txBox="1"/>
          <p:nvPr/>
        </p:nvSpPr>
        <p:spPr>
          <a:xfrm>
            <a:off x="460189" y="6059349"/>
            <a:ext cx="6866965" cy="646331"/>
          </a:xfrm>
          <a:prstGeom prst="rect">
            <a:avLst/>
          </a:prstGeom>
          <a:noFill/>
        </p:spPr>
        <p:txBody>
          <a:bodyPr wrap="square">
            <a:spAutoFit/>
          </a:bodyPr>
          <a:lstStyle/>
          <a:p>
            <a:r>
              <a:rPr lang="en-US" b="0" i="0" dirty="0">
                <a:solidFill>
                  <a:srgbClr val="212121"/>
                </a:solidFill>
                <a:effectLst/>
                <a:latin typeface="BlinkMacSystemFont"/>
              </a:rPr>
              <a:t>Usmani OS </a:t>
            </a:r>
            <a:r>
              <a:rPr lang="en-US" dirty="0"/>
              <a:t>et al. Int J Chron Obstruct </a:t>
            </a:r>
            <a:r>
              <a:rPr lang="en-US" dirty="0" err="1"/>
              <a:t>Pulmon</a:t>
            </a:r>
            <a:r>
              <a:rPr lang="en-US" dirty="0"/>
              <a:t> Dis. (2020) 7;15:2433-2440.</a:t>
            </a:r>
          </a:p>
        </p:txBody>
      </p:sp>
    </p:spTree>
    <p:extLst>
      <p:ext uri="{BB962C8B-B14F-4D97-AF65-F5344CB8AC3E}">
        <p14:creationId xmlns:p14="http://schemas.microsoft.com/office/powerpoint/2010/main" val="4004839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E6B0D94-52CD-40F5-B0AD-844BDAE9F774}"/>
              </a:ext>
            </a:extLst>
          </p:cNvPr>
          <p:cNvPicPr>
            <a:picLocks noChangeAspect="1"/>
          </p:cNvPicPr>
          <p:nvPr/>
        </p:nvPicPr>
        <p:blipFill>
          <a:blip r:embed="rId3"/>
          <a:stretch>
            <a:fillRect/>
          </a:stretch>
        </p:blipFill>
        <p:spPr>
          <a:xfrm>
            <a:off x="397434" y="1614798"/>
            <a:ext cx="6054165" cy="1445634"/>
          </a:xfrm>
          <a:prstGeom prst="rect">
            <a:avLst/>
          </a:prstGeom>
        </p:spPr>
      </p:pic>
      <p:pic>
        <p:nvPicPr>
          <p:cNvPr id="13" name="Picture 12">
            <a:extLst>
              <a:ext uri="{FF2B5EF4-FFF2-40B4-BE49-F238E27FC236}">
                <a16:creationId xmlns:a16="http://schemas.microsoft.com/office/drawing/2014/main" id="{FEE7E261-460B-48B4-98D3-1EDAAFE096CF}"/>
              </a:ext>
            </a:extLst>
          </p:cNvPr>
          <p:cNvPicPr>
            <a:picLocks noChangeAspect="1"/>
          </p:cNvPicPr>
          <p:nvPr/>
        </p:nvPicPr>
        <p:blipFill>
          <a:blip r:embed="rId4"/>
          <a:stretch>
            <a:fillRect/>
          </a:stretch>
        </p:blipFill>
        <p:spPr>
          <a:xfrm>
            <a:off x="397434" y="290440"/>
            <a:ext cx="7528966" cy="1325563"/>
          </a:xfrm>
          <a:prstGeom prst="rect">
            <a:avLst/>
          </a:prstGeom>
        </p:spPr>
      </p:pic>
      <p:pic>
        <p:nvPicPr>
          <p:cNvPr id="15" name="Picture 14">
            <a:extLst>
              <a:ext uri="{FF2B5EF4-FFF2-40B4-BE49-F238E27FC236}">
                <a16:creationId xmlns:a16="http://schemas.microsoft.com/office/drawing/2014/main" id="{902D6EE9-4093-43D9-B4AD-26258D666375}"/>
              </a:ext>
            </a:extLst>
          </p:cNvPr>
          <p:cNvPicPr>
            <a:picLocks noChangeAspect="1"/>
          </p:cNvPicPr>
          <p:nvPr/>
        </p:nvPicPr>
        <p:blipFill>
          <a:blip r:embed="rId5"/>
          <a:stretch>
            <a:fillRect/>
          </a:stretch>
        </p:blipFill>
        <p:spPr>
          <a:xfrm>
            <a:off x="397434" y="3161149"/>
            <a:ext cx="6146800" cy="1444429"/>
          </a:xfrm>
          <a:prstGeom prst="rect">
            <a:avLst/>
          </a:prstGeom>
        </p:spPr>
      </p:pic>
      <p:pic>
        <p:nvPicPr>
          <p:cNvPr id="17" name="Picture 16">
            <a:extLst>
              <a:ext uri="{FF2B5EF4-FFF2-40B4-BE49-F238E27FC236}">
                <a16:creationId xmlns:a16="http://schemas.microsoft.com/office/drawing/2014/main" id="{AD522F33-96C6-42DC-A4E7-43C79047CACC}"/>
              </a:ext>
            </a:extLst>
          </p:cNvPr>
          <p:cNvPicPr>
            <a:picLocks noChangeAspect="1"/>
          </p:cNvPicPr>
          <p:nvPr/>
        </p:nvPicPr>
        <p:blipFill>
          <a:blip r:embed="rId6"/>
          <a:stretch>
            <a:fillRect/>
          </a:stretch>
        </p:blipFill>
        <p:spPr>
          <a:xfrm>
            <a:off x="277211" y="4605578"/>
            <a:ext cx="7769412" cy="1545146"/>
          </a:xfrm>
          <a:prstGeom prst="rect">
            <a:avLst/>
          </a:prstGeom>
        </p:spPr>
      </p:pic>
    </p:spTree>
    <p:extLst>
      <p:ext uri="{BB962C8B-B14F-4D97-AF65-F5344CB8AC3E}">
        <p14:creationId xmlns:p14="http://schemas.microsoft.com/office/powerpoint/2010/main" val="2140920888"/>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9917</TotalTime>
  <Words>5573</Words>
  <Application>Microsoft Office PowerPoint</Application>
  <PresentationFormat>Widescreen</PresentationFormat>
  <Paragraphs>384</Paragraphs>
  <Slides>37</Slides>
  <Notes>18</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37</vt:i4>
      </vt:variant>
    </vt:vector>
  </HeadingPairs>
  <TitlesOfParts>
    <vt:vector size="59" baseType="lpstr">
      <vt:lpstr>Arial Unicode MS</vt:lpstr>
      <vt:lpstr>MS PGothic</vt:lpstr>
      <vt:lpstr>MS PGothic</vt:lpstr>
      <vt:lpstr>Arial</vt:lpstr>
      <vt:lpstr>BlinkMacSystemFont</vt:lpstr>
      <vt:lpstr>Calibri</vt:lpstr>
      <vt:lpstr>Calibri Bold</vt:lpstr>
      <vt:lpstr>Calibri Light</vt:lpstr>
      <vt:lpstr>Cambria Math</vt:lpstr>
      <vt:lpstr>Europa</vt:lpstr>
      <vt:lpstr>Gill Sans</vt:lpstr>
      <vt:lpstr>Gill Sans Light</vt:lpstr>
      <vt:lpstr>Gloriola Std Light</vt:lpstr>
      <vt:lpstr>Helvetica Neue</vt:lpstr>
      <vt:lpstr>Lucida Grande</vt:lpstr>
      <vt:lpstr>Symbol</vt:lpstr>
      <vt:lpstr>Times New Roman</vt:lpstr>
      <vt:lpstr>Ubuntu</vt:lpstr>
      <vt:lpstr>Verdana</vt:lpstr>
      <vt:lpstr>Wingdings</vt:lpstr>
      <vt:lpstr>ヒラギノ角ゴ ProN W3</vt:lpstr>
      <vt:lpstr>1_Office Theme</vt:lpstr>
      <vt:lpstr>Extra-fine formulations Benefits </vt:lpstr>
      <vt:lpstr>Objective</vt:lpstr>
      <vt:lpstr>Drug delivery factors </vt:lpstr>
      <vt:lpstr>Respiratory Tract: Structure and Attractions for Drug Delivery</vt:lpstr>
      <vt:lpstr>Effect of MMAD on lung deposition</vt:lpstr>
      <vt:lpstr>Influence of MMAD and FPF on lung deposition</vt:lpstr>
      <vt:lpstr>Rationale for developing extrafine drug formulations</vt:lpstr>
      <vt:lpstr>Target small airway</vt:lpstr>
      <vt:lpstr>PowerPoint Presentation</vt:lpstr>
      <vt:lpstr>PowerPoint Presentation</vt:lpstr>
      <vt:lpstr>PRISMA study Lower Mean daily ICS dose in patients treated with ICS/LABA combinations </vt:lpstr>
      <vt:lpstr>Extrafine BDP/F and asthma control real life studies :  higher proportion of patients with fully controlled asthma</vt:lpstr>
      <vt:lpstr>Extrafine BDP/F effects on air trapping</vt:lpstr>
      <vt:lpstr>Maintenance and Reliever Therapy (MART) Significant reduction in severe exacerbations with MART: chronic &amp; as needed Extrafine BDP-FF formulation</vt:lpstr>
      <vt:lpstr>The FORWARD study:  Extrafine BDP/F provides significant improvement of quality of life vs baseline in COPD</vt:lpstr>
      <vt:lpstr>The FORWARD study:  Extrafine BDP/F significantly reduces exacerbations compared to large particle formoterol</vt:lpstr>
      <vt:lpstr>The FORWARD study:  Extrafine BDP/F significantly improves lung function compared to large particle formoterol</vt:lpstr>
      <vt:lpstr>Extra fine BDP/F provides significant improvement in FVC in severe stable COPD</vt:lpstr>
      <vt:lpstr>Extrafine BDP VS large particle FP/SAL Therapy in COPD: Only BDP/F provides clinically meaningful improvement of quality of life</vt:lpstr>
      <vt:lpstr>A real-life study comparing extra-fine  and fine-particle ICS: Probability of pneumonia by treatment group</vt:lpstr>
      <vt:lpstr>Take Home Message  Clinical outcome </vt:lpstr>
      <vt:lpstr>PowerPoint Presentation</vt:lpstr>
      <vt:lpstr>Agenda</vt:lpstr>
      <vt:lpstr>PowerPoint Presentation</vt:lpstr>
      <vt:lpstr>PowerPoint Presentation</vt:lpstr>
      <vt:lpstr>Foster® unique features:</vt:lpstr>
      <vt:lpstr> Foster® is the only ICS/LABA with an extrafine formulation which can reach small airways</vt:lpstr>
      <vt:lpstr>GINA 2021: ICS-Formoterol is the preffered Reliver</vt:lpstr>
      <vt:lpstr>PowerPoint Presentation</vt:lpstr>
      <vt:lpstr>GINA 2021: ICS doses</vt:lpstr>
      <vt:lpstr>PowerPoint Presentation</vt:lpstr>
      <vt:lpstr>PowerPoint Presentation</vt:lpstr>
      <vt:lpstr>PowerPoint Presentation</vt:lpstr>
      <vt:lpstr>PowerPoint Presentation</vt:lpstr>
      <vt:lpstr>EVIDENCE IN ASTHMA</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Sepideh Farahani</dc:creator>
  <cp:lastModifiedBy>Heydari</cp:lastModifiedBy>
  <cp:revision>96</cp:revision>
  <dcterms:created xsi:type="dcterms:W3CDTF">2021-01-26T07:35:32Z</dcterms:created>
  <dcterms:modified xsi:type="dcterms:W3CDTF">2021-11-11T07:33:12Z</dcterms:modified>
</cp:coreProperties>
</file>