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28"/>
  </p:notesMasterIdLst>
  <p:sldIdLst>
    <p:sldId id="256" r:id="rId2"/>
    <p:sldId id="295" r:id="rId3"/>
    <p:sldId id="296" r:id="rId4"/>
    <p:sldId id="293" r:id="rId5"/>
    <p:sldId id="257" r:id="rId6"/>
    <p:sldId id="294" r:id="rId7"/>
    <p:sldId id="258" r:id="rId8"/>
    <p:sldId id="259" r:id="rId9"/>
    <p:sldId id="288" r:id="rId10"/>
    <p:sldId id="289" r:id="rId11"/>
    <p:sldId id="290" r:id="rId12"/>
    <p:sldId id="298" r:id="rId13"/>
    <p:sldId id="299" r:id="rId14"/>
    <p:sldId id="260" r:id="rId15"/>
    <p:sldId id="262" r:id="rId16"/>
    <p:sldId id="292" r:id="rId17"/>
    <p:sldId id="263" r:id="rId18"/>
    <p:sldId id="264" r:id="rId19"/>
    <p:sldId id="265" r:id="rId20"/>
    <p:sldId id="266" r:id="rId21"/>
    <p:sldId id="267" r:id="rId22"/>
    <p:sldId id="268" r:id="rId23"/>
    <p:sldId id="270" r:id="rId24"/>
    <p:sldId id="271" r:id="rId25"/>
    <p:sldId id="272" r:id="rId26"/>
    <p:sldId id="286"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Cabin Condensed SemiBold" panose="020B0604020202020204" charset="0"/>
      <p:regular r:id="rId33"/>
      <p:bold r:id="rId34"/>
    </p:embeddedFont>
    <p:embeddedFont>
      <p:font typeface="Montserrat" panose="020B0604020202020204" charset="0"/>
      <p:regular r:id="rId35"/>
      <p:bold r:id="rId36"/>
      <p:italic r:id="rId37"/>
      <p:boldItalic r:id="rId38"/>
    </p:embeddedFont>
    <p:embeddedFont>
      <p:font typeface="Cabin Condensed" panose="020B0604020202020204" charset="0"/>
      <p:regular r:id="rId39"/>
      <p:bold r:id="rId40"/>
    </p:embeddedFont>
    <p:embeddedFont>
      <p:font typeface="News Cycle" panose="020B0604020202020204" charset="2"/>
      <p:regular r:id="rId41"/>
      <p:bold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719FB7E-9E7C-4E84-9DAE-AA808CEFFFAB}">
  <a:tblStyle styleId="{F719FB7E-9E7C-4E84-9DAE-AA808CEFFFAB}"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30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5187836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5626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3848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7427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373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042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4731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4816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9657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8733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8426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1848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2172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088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1236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3024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5152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6475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5063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9" name="Google Shape;1349;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2718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8730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8917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7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5694cd56_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35694cd56_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2387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1380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446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0378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
        <p:nvSpPr>
          <p:cNvPr id="12" name="Google Shape;12;p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rotWithShape="1">
          <a:blip r:embed="rId2">
            <a:alphaModFix/>
          </a:blip>
          <a:srcRect t="18360" r="11016"/>
          <a:stretch/>
        </p:blipFill>
        <p:spPr>
          <a:xfrm>
            <a:off x="5446725" y="1315225"/>
            <a:ext cx="3697275" cy="3399574"/>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background">
  <p:cSld name="BLANK_1_1">
    <p:bg>
      <p:bgPr>
        <a:solidFill>
          <a:schemeClr val="accent1"/>
        </a:solidFill>
        <a:effectLst/>
      </p:bgPr>
    </p:bg>
    <p:spTree>
      <p:nvGrpSpPr>
        <p:cNvPr id="1" name="Shape 101"/>
        <p:cNvGrpSpPr/>
        <p:nvPr/>
      </p:nvGrpSpPr>
      <p:grpSpPr>
        <a:xfrm>
          <a:off x="0" y="0"/>
          <a:ext cx="0" cy="0"/>
          <a:chOff x="0" y="0"/>
          <a:chExt cx="0" cy="0"/>
        </a:xfrm>
      </p:grpSpPr>
      <p:grpSp>
        <p:nvGrpSpPr>
          <p:cNvPr id="102" name="Google Shape;102;p13"/>
          <p:cNvGrpSpPr/>
          <p:nvPr/>
        </p:nvGrpSpPr>
        <p:grpSpPr>
          <a:xfrm>
            <a:off x="-7278" y="-25"/>
            <a:ext cx="9154509" cy="5147262"/>
            <a:chOff x="2415126" y="2459954"/>
            <a:chExt cx="3373193" cy="1897678"/>
          </a:xfrm>
        </p:grpSpPr>
        <p:sp>
          <p:nvSpPr>
            <p:cNvPr id="103" name="Google Shape;103;p13"/>
            <p:cNvSpPr/>
            <p:nvPr/>
          </p:nvSpPr>
          <p:spPr>
            <a:xfrm>
              <a:off x="2415126" y="2459954"/>
              <a:ext cx="1233400" cy="1897678"/>
            </a:xfrm>
            <a:custGeom>
              <a:avLst/>
              <a:gdLst/>
              <a:ahLst/>
              <a:cxnLst/>
              <a:rect l="l" t="t" r="r" b="b"/>
              <a:pathLst>
                <a:path w="1233400" h="1897678" extrusionOk="0">
                  <a:moveTo>
                    <a:pt x="636027" y="948839"/>
                  </a:moveTo>
                  <a:cubicBezTo>
                    <a:pt x="636027" y="530634"/>
                    <a:pt x="880128" y="169454"/>
                    <a:pt x="1233609" y="0"/>
                  </a:cubicBezTo>
                  <a:lnTo>
                    <a:pt x="0" y="0"/>
                  </a:lnTo>
                  <a:lnTo>
                    <a:pt x="0" y="1897679"/>
                  </a:lnTo>
                  <a:lnTo>
                    <a:pt x="1233609" y="1897679"/>
                  </a:lnTo>
                  <a:cubicBezTo>
                    <a:pt x="880128" y="1728225"/>
                    <a:pt x="636027" y="1367045"/>
                    <a:pt x="636027" y="948839"/>
                  </a:cubicBezTo>
                  <a:close/>
                </a:path>
              </a:pathLst>
            </a:custGeom>
            <a:solidFill>
              <a:srgbClr val="FFFFFF">
                <a:alpha val="687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13"/>
            <p:cNvSpPr/>
            <p:nvPr/>
          </p:nvSpPr>
          <p:spPr>
            <a:xfrm>
              <a:off x="4556676" y="2459954"/>
              <a:ext cx="1231643" cy="1897678"/>
            </a:xfrm>
            <a:custGeom>
              <a:avLst/>
              <a:gdLst/>
              <a:ahLst/>
              <a:cxnLst/>
              <a:rect l="l" t="t" r="r" b="b"/>
              <a:pathLst>
                <a:path w="1231643" h="1897678" extrusionOk="0">
                  <a:moveTo>
                    <a:pt x="0" y="0"/>
                  </a:moveTo>
                  <a:cubicBezTo>
                    <a:pt x="353481" y="169454"/>
                    <a:pt x="597582" y="530634"/>
                    <a:pt x="597582" y="948839"/>
                  </a:cubicBezTo>
                  <a:cubicBezTo>
                    <a:pt x="597582" y="1367045"/>
                    <a:pt x="353481" y="1728225"/>
                    <a:pt x="0" y="1897679"/>
                  </a:cubicBezTo>
                  <a:lnTo>
                    <a:pt x="1231852" y="1897679"/>
                  </a:lnTo>
                  <a:lnTo>
                    <a:pt x="1231852" y="0"/>
                  </a:lnTo>
                  <a:close/>
                </a:path>
              </a:pathLst>
            </a:custGeom>
            <a:solidFill>
              <a:srgbClr val="FFFFFF">
                <a:alpha val="687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5" name="Google Shape;105;p13"/>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4"/>
        <p:cNvGrpSpPr/>
        <p:nvPr/>
      </p:nvGrpSpPr>
      <p:grpSpPr>
        <a:xfrm>
          <a:off x="0" y="0"/>
          <a:ext cx="0" cy="0"/>
          <a:chOff x="0" y="0"/>
          <a:chExt cx="0" cy="0"/>
        </a:xfrm>
      </p:grpSpPr>
      <p:sp>
        <p:nvSpPr>
          <p:cNvPr id="15" name="Google Shape;15;p3"/>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939450" y="2129900"/>
            <a:ext cx="4775400" cy="51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18" name="Google Shape;18;p3"/>
          <p:cNvSpPr txBox="1">
            <a:spLocks noGrp="1"/>
          </p:cNvSpPr>
          <p:nvPr>
            <p:ph type="subTitle" idx="1"/>
          </p:nvPr>
        </p:nvSpPr>
        <p:spPr>
          <a:xfrm>
            <a:off x="939450" y="2663225"/>
            <a:ext cx="4775400" cy="350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200"/>
              <a:buNone/>
              <a:defRPr sz="2200">
                <a:solidFill>
                  <a:schemeClr val="dk2"/>
                </a:solidFill>
              </a:defRPr>
            </a:lvl1pPr>
            <a:lvl2pPr lvl="1" rtl="0">
              <a:spcBef>
                <a:spcPts val="0"/>
              </a:spcBef>
              <a:spcAft>
                <a:spcPts val="0"/>
              </a:spcAft>
              <a:buClr>
                <a:schemeClr val="dk2"/>
              </a:buClr>
              <a:buSzPts val="2800"/>
              <a:buNone/>
              <a:defRPr sz="2800">
                <a:solidFill>
                  <a:schemeClr val="dk2"/>
                </a:solidFill>
              </a:defRPr>
            </a:lvl2pPr>
            <a:lvl3pPr lvl="2" rtl="0">
              <a:spcBef>
                <a:spcPts val="0"/>
              </a:spcBef>
              <a:spcAft>
                <a:spcPts val="0"/>
              </a:spcAft>
              <a:buClr>
                <a:schemeClr val="dk2"/>
              </a:buClr>
              <a:buSzPts val="2800"/>
              <a:buNone/>
              <a:defRPr sz="2800">
                <a:solidFill>
                  <a:schemeClr val="dk2"/>
                </a:solidFill>
              </a:defRPr>
            </a:lvl3pPr>
            <a:lvl4pPr lvl="3" rtl="0">
              <a:spcBef>
                <a:spcPts val="0"/>
              </a:spcBef>
              <a:spcAft>
                <a:spcPts val="0"/>
              </a:spcAft>
              <a:buClr>
                <a:schemeClr val="dk2"/>
              </a:buClr>
              <a:buSzPts val="2800"/>
              <a:buNone/>
              <a:defRPr sz="2800">
                <a:solidFill>
                  <a:schemeClr val="dk2"/>
                </a:solidFill>
              </a:defRPr>
            </a:lvl4pPr>
            <a:lvl5pPr lvl="4" rtl="0">
              <a:spcBef>
                <a:spcPts val="0"/>
              </a:spcBef>
              <a:spcAft>
                <a:spcPts val="0"/>
              </a:spcAft>
              <a:buClr>
                <a:schemeClr val="dk2"/>
              </a:buClr>
              <a:buSzPts val="2800"/>
              <a:buNone/>
              <a:defRPr sz="2800">
                <a:solidFill>
                  <a:schemeClr val="dk2"/>
                </a:solidFill>
              </a:defRPr>
            </a:lvl5pPr>
            <a:lvl6pPr lvl="5" rtl="0">
              <a:spcBef>
                <a:spcPts val="0"/>
              </a:spcBef>
              <a:spcAft>
                <a:spcPts val="0"/>
              </a:spcAft>
              <a:buClr>
                <a:schemeClr val="dk2"/>
              </a:buClr>
              <a:buSzPts val="2800"/>
              <a:buNone/>
              <a:defRPr sz="2800">
                <a:solidFill>
                  <a:schemeClr val="dk2"/>
                </a:solidFill>
              </a:defRPr>
            </a:lvl6pPr>
            <a:lvl7pPr lvl="6" rtl="0">
              <a:spcBef>
                <a:spcPts val="0"/>
              </a:spcBef>
              <a:spcAft>
                <a:spcPts val="0"/>
              </a:spcAft>
              <a:buClr>
                <a:schemeClr val="dk2"/>
              </a:buClr>
              <a:buSzPts val="2800"/>
              <a:buNone/>
              <a:defRPr sz="2800">
                <a:solidFill>
                  <a:schemeClr val="dk2"/>
                </a:solidFill>
              </a:defRPr>
            </a:lvl7pPr>
            <a:lvl8pPr lvl="7" rtl="0">
              <a:spcBef>
                <a:spcPts val="0"/>
              </a:spcBef>
              <a:spcAft>
                <a:spcPts val="0"/>
              </a:spcAft>
              <a:buClr>
                <a:schemeClr val="dk2"/>
              </a:buClr>
              <a:buSzPts val="2800"/>
              <a:buNone/>
              <a:defRPr sz="2800">
                <a:solidFill>
                  <a:schemeClr val="dk2"/>
                </a:solidFill>
              </a:defRPr>
            </a:lvl8pPr>
            <a:lvl9pPr lvl="8" rtl="0">
              <a:spcBef>
                <a:spcPts val="0"/>
              </a:spcBef>
              <a:spcAft>
                <a:spcPts val="0"/>
              </a:spcAft>
              <a:buClr>
                <a:schemeClr val="dk2"/>
              </a:buClr>
              <a:buSzPts val="2800"/>
              <a:buNone/>
              <a:defRPr sz="2800">
                <a:solidFill>
                  <a:schemeClr val="dk2"/>
                </a:solidFill>
              </a:defRPr>
            </a:lvl9pPr>
          </a:lstStyle>
          <a:p>
            <a:endParaRPr/>
          </a:p>
        </p:txBody>
      </p:sp>
      <p:pic>
        <p:nvPicPr>
          <p:cNvPr id="19" name="Google Shape;19;p3"/>
          <p:cNvPicPr preferRelativeResize="0"/>
          <p:nvPr/>
        </p:nvPicPr>
        <p:blipFill rotWithShape="1">
          <a:blip r:embed="rId2">
            <a:alphaModFix/>
          </a:blip>
          <a:srcRect r="3660"/>
          <a:stretch/>
        </p:blipFill>
        <p:spPr>
          <a:xfrm>
            <a:off x="6164275" y="1132750"/>
            <a:ext cx="2979725" cy="3505851"/>
          </a:xfrm>
          <a:prstGeom prst="rect">
            <a:avLst/>
          </a:prstGeom>
          <a:noFill/>
          <a:ln>
            <a:noFill/>
          </a:ln>
          <a:effectLst>
            <a:outerShdw blurRad="28575" dist="28575" algn="bl" rotWithShape="0">
              <a:schemeClr val="dk1">
                <a:alpha val="10000"/>
              </a:schemeClr>
            </a:outerShdw>
          </a:effectLst>
        </p:spPr>
      </p:pic>
      <p:sp>
        <p:nvSpPr>
          <p:cNvPr id="20" name="Google Shape;20;p3"/>
          <p:cNvSpPr/>
          <p:nvPr/>
        </p:nvSpPr>
        <p:spPr>
          <a:xfrm rot="10800000">
            <a:off x="-143577" y="2091150"/>
            <a:ext cx="961200" cy="9612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lt2"/>
        </a:solidFill>
        <a:effectLst/>
      </p:bgPr>
    </p:bg>
    <p:spTree>
      <p:nvGrpSpPr>
        <p:cNvPr id="1" name="Shape 21"/>
        <p:cNvGrpSpPr/>
        <p:nvPr/>
      </p:nvGrpSpPr>
      <p:grpSpPr>
        <a:xfrm>
          <a:off x="0" y="0"/>
          <a:ext cx="0" cy="0"/>
          <a:chOff x="0" y="0"/>
          <a:chExt cx="0" cy="0"/>
        </a:xfrm>
      </p:grpSpPr>
      <p:sp>
        <p:nvSpPr>
          <p:cNvPr id="22" name="Google Shape;22;p4"/>
          <p:cNvSpPr/>
          <p:nvPr/>
        </p:nvSpPr>
        <p:spPr>
          <a:xfrm>
            <a:off x="5901817" y="742300"/>
            <a:ext cx="3809100" cy="3809100"/>
          </a:xfrm>
          <a:prstGeom prst="chord">
            <a:avLst>
              <a:gd name="adj1" fmla="val 2700000"/>
              <a:gd name="adj2" fmla="val 1890027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a:spLocks noGrp="1"/>
          </p:cNvSpPr>
          <p:nvPr>
            <p:ph type="body" idx="1"/>
          </p:nvPr>
        </p:nvSpPr>
        <p:spPr>
          <a:xfrm>
            <a:off x="855300" y="705650"/>
            <a:ext cx="4938000" cy="39330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accent2"/>
              </a:buClr>
              <a:buSzPts val="3200"/>
              <a:buChar char="•"/>
              <a:defRPr sz="3200">
                <a:solidFill>
                  <a:schemeClr val="accent2"/>
                </a:solidFill>
              </a:defRPr>
            </a:lvl1pPr>
            <a:lvl2pPr marL="914400" lvl="1" indent="-431800" rtl="0">
              <a:spcBef>
                <a:spcPts val="0"/>
              </a:spcBef>
              <a:spcAft>
                <a:spcPts val="0"/>
              </a:spcAft>
              <a:buClr>
                <a:schemeClr val="accent2"/>
              </a:buClr>
              <a:buSzPts val="3200"/>
              <a:buChar char="•"/>
              <a:defRPr sz="3200">
                <a:solidFill>
                  <a:schemeClr val="accent2"/>
                </a:solidFill>
              </a:defRPr>
            </a:lvl2pPr>
            <a:lvl3pPr marL="1371600" lvl="2" indent="-431800" rtl="0">
              <a:spcBef>
                <a:spcPts val="0"/>
              </a:spcBef>
              <a:spcAft>
                <a:spcPts val="0"/>
              </a:spcAft>
              <a:buClr>
                <a:schemeClr val="accent2"/>
              </a:buClr>
              <a:buSzPts val="3200"/>
              <a:buChar char="•"/>
              <a:defRPr sz="3200">
                <a:solidFill>
                  <a:schemeClr val="accent2"/>
                </a:solidFill>
              </a:defRPr>
            </a:lvl3pPr>
            <a:lvl4pPr marL="1828800" lvl="3" indent="-431800" rtl="0">
              <a:spcBef>
                <a:spcPts val="0"/>
              </a:spcBef>
              <a:spcAft>
                <a:spcPts val="0"/>
              </a:spcAft>
              <a:buClr>
                <a:schemeClr val="accent2"/>
              </a:buClr>
              <a:buSzPts val="3200"/>
              <a:buChar char="•"/>
              <a:defRPr sz="3200">
                <a:solidFill>
                  <a:schemeClr val="accent2"/>
                </a:solidFill>
              </a:defRPr>
            </a:lvl4pPr>
            <a:lvl5pPr marL="2286000" lvl="4" indent="-431800" rtl="0">
              <a:spcBef>
                <a:spcPts val="0"/>
              </a:spcBef>
              <a:spcAft>
                <a:spcPts val="0"/>
              </a:spcAft>
              <a:buClr>
                <a:schemeClr val="accent2"/>
              </a:buClr>
              <a:buSzPts val="3200"/>
              <a:buChar char="○"/>
              <a:defRPr sz="3200">
                <a:solidFill>
                  <a:schemeClr val="accent2"/>
                </a:solidFill>
              </a:defRPr>
            </a:lvl5pPr>
            <a:lvl6pPr marL="2743200" lvl="5" indent="-431800" rtl="0">
              <a:spcBef>
                <a:spcPts val="0"/>
              </a:spcBef>
              <a:spcAft>
                <a:spcPts val="0"/>
              </a:spcAft>
              <a:buClr>
                <a:schemeClr val="accent2"/>
              </a:buClr>
              <a:buSzPts val="3200"/>
              <a:buChar char="■"/>
              <a:defRPr sz="3200">
                <a:solidFill>
                  <a:schemeClr val="accent2"/>
                </a:solidFill>
              </a:defRPr>
            </a:lvl6pPr>
            <a:lvl7pPr marL="3200400" lvl="6" indent="-431800" rtl="0">
              <a:spcBef>
                <a:spcPts val="0"/>
              </a:spcBef>
              <a:spcAft>
                <a:spcPts val="0"/>
              </a:spcAft>
              <a:buClr>
                <a:schemeClr val="accent2"/>
              </a:buClr>
              <a:buSzPts val="3200"/>
              <a:buChar char="●"/>
              <a:defRPr sz="3200">
                <a:solidFill>
                  <a:schemeClr val="accent2"/>
                </a:solidFill>
              </a:defRPr>
            </a:lvl7pPr>
            <a:lvl8pPr marL="3657600" lvl="7" indent="-431800" rtl="0">
              <a:spcBef>
                <a:spcPts val="0"/>
              </a:spcBef>
              <a:spcAft>
                <a:spcPts val="0"/>
              </a:spcAft>
              <a:buClr>
                <a:schemeClr val="accent2"/>
              </a:buClr>
              <a:buSzPts val="3200"/>
              <a:buChar char="○"/>
              <a:defRPr sz="3200">
                <a:solidFill>
                  <a:schemeClr val="accent2"/>
                </a:solidFill>
              </a:defRPr>
            </a:lvl8pPr>
            <a:lvl9pPr marL="4114800" lvl="8" indent="-431800" rtl="0">
              <a:spcBef>
                <a:spcPts val="0"/>
              </a:spcBef>
              <a:spcAft>
                <a:spcPts val="0"/>
              </a:spcAft>
              <a:buClr>
                <a:schemeClr val="accent2"/>
              </a:buClr>
              <a:buSzPts val="3200"/>
              <a:buChar char="■"/>
              <a:defRPr sz="3200">
                <a:solidFill>
                  <a:schemeClr val="accent2"/>
                </a:solidFill>
              </a:defRPr>
            </a:lvl9pPr>
          </a:lstStyle>
          <a:p>
            <a:endParaRPr/>
          </a:p>
        </p:txBody>
      </p:sp>
      <p:sp>
        <p:nvSpPr>
          <p:cNvPr id="25" name="Google Shape;25;p4"/>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6" name="Google Shape;26;p4"/>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p:nvPr/>
        </p:nvSpPr>
        <p:spPr>
          <a:xfrm>
            <a:off x="-56075" y="707300"/>
            <a:ext cx="63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7200" b="1">
                <a:solidFill>
                  <a:schemeClr val="lt1"/>
                </a:solidFill>
                <a:latin typeface="News Cycle"/>
                <a:ea typeface="News Cycle"/>
                <a:cs typeface="News Cycle"/>
                <a:sym typeface="News Cycle"/>
              </a:rPr>
              <a:t>“</a:t>
            </a:r>
            <a:endParaRPr sz="7200" b="1">
              <a:solidFill>
                <a:schemeClr val="lt1"/>
              </a:solidFill>
              <a:latin typeface="News Cycle"/>
              <a:ea typeface="News Cycle"/>
              <a:cs typeface="News Cycle"/>
              <a:sym typeface="News Cycle"/>
            </a:endParaRPr>
          </a:p>
        </p:txBody>
      </p:sp>
      <p:pic>
        <p:nvPicPr>
          <p:cNvPr id="28" name="Google Shape;28;p4"/>
          <p:cNvPicPr preferRelativeResize="0"/>
          <p:nvPr/>
        </p:nvPicPr>
        <p:blipFill rotWithShape="1">
          <a:blip r:embed="rId2">
            <a:alphaModFix/>
          </a:blip>
          <a:srcRect r="3175"/>
          <a:stretch/>
        </p:blipFill>
        <p:spPr>
          <a:xfrm>
            <a:off x="5757150" y="1132750"/>
            <a:ext cx="3386850" cy="3505851"/>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9"/>
        <p:cNvGrpSpPr/>
        <p:nvPr/>
      </p:nvGrpSpPr>
      <p:grpSpPr>
        <a:xfrm>
          <a:off x="0" y="0"/>
          <a:ext cx="0" cy="0"/>
          <a:chOff x="0" y="0"/>
          <a:chExt cx="0" cy="0"/>
        </a:xfrm>
      </p:grpSpPr>
      <p:sp>
        <p:nvSpPr>
          <p:cNvPr id="30" name="Google Shape;30;p5"/>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145809" y="869911"/>
            <a:ext cx="232524" cy="328270"/>
            <a:chOff x="7938657" y="1397104"/>
            <a:chExt cx="323850" cy="457200"/>
          </a:xfrm>
        </p:grpSpPr>
        <p:sp>
          <p:nvSpPr>
            <p:cNvPr id="34" name="Google Shape;34;p5"/>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5"/>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 name="Google Shape;36;p5"/>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7" name="Google Shape;37;p5"/>
          <p:cNvSpPr txBox="1">
            <a:spLocks noGrp="1"/>
          </p:cNvSpPr>
          <p:nvPr>
            <p:ph type="body" idx="1"/>
          </p:nvPr>
        </p:nvSpPr>
        <p:spPr>
          <a:xfrm>
            <a:off x="855300" y="1353950"/>
            <a:ext cx="419730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38" name="Google Shape;38;p5"/>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9" name="Google Shape;39;p5"/>
          <p:cNvPicPr preferRelativeResize="0"/>
          <p:nvPr/>
        </p:nvPicPr>
        <p:blipFill rotWithShape="1">
          <a:blip r:embed="rId2">
            <a:alphaModFix/>
          </a:blip>
          <a:srcRect r="2931"/>
          <a:stretch/>
        </p:blipFill>
        <p:spPr>
          <a:xfrm>
            <a:off x="5091525" y="1132750"/>
            <a:ext cx="4052474" cy="3505851"/>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40"/>
        <p:cNvGrpSpPr/>
        <p:nvPr/>
      </p:nvGrpSpPr>
      <p:grpSpPr>
        <a:xfrm>
          <a:off x="0" y="0"/>
          <a:ext cx="0" cy="0"/>
          <a:chOff x="0" y="0"/>
          <a:chExt cx="0" cy="0"/>
        </a:xfrm>
      </p:grpSpPr>
      <p:sp>
        <p:nvSpPr>
          <p:cNvPr id="41" name="Google Shape;41;p6"/>
          <p:cNvSpPr/>
          <p:nvPr/>
        </p:nvSpPr>
        <p:spPr>
          <a:xfrm>
            <a:off x="5143900" y="225900"/>
            <a:ext cx="4691700" cy="46917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43;p6"/>
          <p:cNvGrpSpPr/>
          <p:nvPr/>
        </p:nvGrpSpPr>
        <p:grpSpPr>
          <a:xfrm>
            <a:off x="145809" y="869911"/>
            <a:ext cx="232524" cy="328270"/>
            <a:chOff x="7938657" y="1397104"/>
            <a:chExt cx="323850" cy="457200"/>
          </a:xfrm>
        </p:grpSpPr>
        <p:sp>
          <p:nvSpPr>
            <p:cNvPr id="44" name="Google Shape;44;p6"/>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6"/>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 name="Google Shape;46;p6"/>
          <p:cNvSpPr txBox="1">
            <a:spLocks noGrp="1"/>
          </p:cNvSpPr>
          <p:nvPr>
            <p:ph type="title"/>
          </p:nvPr>
        </p:nvSpPr>
        <p:spPr>
          <a:xfrm>
            <a:off x="855300" y="659450"/>
            <a:ext cx="40890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6"/>
          <p:cNvSpPr txBox="1">
            <a:spLocks noGrp="1"/>
          </p:cNvSpPr>
          <p:nvPr>
            <p:ph type="body" idx="1"/>
          </p:nvPr>
        </p:nvSpPr>
        <p:spPr>
          <a:xfrm>
            <a:off x="855300" y="1677000"/>
            <a:ext cx="4089000" cy="27108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48" name="Google Shape;48;p6"/>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9"/>
        <p:cNvGrpSpPr/>
        <p:nvPr/>
      </p:nvGrpSpPr>
      <p:grpSpPr>
        <a:xfrm>
          <a:off x="0" y="0"/>
          <a:ext cx="0" cy="0"/>
          <a:chOff x="0" y="0"/>
          <a:chExt cx="0" cy="0"/>
        </a:xfrm>
      </p:grpSpPr>
      <p:sp>
        <p:nvSpPr>
          <p:cNvPr id="50" name="Google Shape;50;p7"/>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7"/>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7"/>
          <p:cNvGrpSpPr/>
          <p:nvPr/>
        </p:nvGrpSpPr>
        <p:grpSpPr>
          <a:xfrm>
            <a:off x="145809" y="869911"/>
            <a:ext cx="232524" cy="328270"/>
            <a:chOff x="7938657" y="1397104"/>
            <a:chExt cx="323850" cy="457200"/>
          </a:xfrm>
        </p:grpSpPr>
        <p:sp>
          <p:nvSpPr>
            <p:cNvPr id="54" name="Google Shape;54;p7"/>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7"/>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6" name="Google Shape;56;p7"/>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7" name="Google Shape;57;p7"/>
          <p:cNvSpPr txBox="1">
            <a:spLocks noGrp="1"/>
          </p:cNvSpPr>
          <p:nvPr>
            <p:ph type="body" idx="1"/>
          </p:nvPr>
        </p:nvSpPr>
        <p:spPr>
          <a:xfrm>
            <a:off x="855275" y="1353950"/>
            <a:ext cx="2250600" cy="3284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8" name="Google Shape;58;p7"/>
          <p:cNvSpPr txBox="1">
            <a:spLocks noGrp="1"/>
          </p:cNvSpPr>
          <p:nvPr>
            <p:ph type="body" idx="2"/>
          </p:nvPr>
        </p:nvSpPr>
        <p:spPr>
          <a:xfrm>
            <a:off x="3421480" y="1353950"/>
            <a:ext cx="2250600" cy="3284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9" name="Google Shape;59;p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7"/>
          <p:cNvPicPr preferRelativeResize="0"/>
          <p:nvPr/>
        </p:nvPicPr>
        <p:blipFill rotWithShape="1">
          <a:blip r:embed="rId2">
            <a:alphaModFix/>
          </a:blip>
          <a:srcRect l="1587" r="1587"/>
          <a:stretch/>
        </p:blipFill>
        <p:spPr>
          <a:xfrm>
            <a:off x="5757150" y="1132750"/>
            <a:ext cx="3386850" cy="3505847"/>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1"/>
        <p:cNvGrpSpPr/>
        <p:nvPr/>
      </p:nvGrpSpPr>
      <p:grpSpPr>
        <a:xfrm>
          <a:off x="0" y="0"/>
          <a:ext cx="0" cy="0"/>
          <a:chOff x="0" y="0"/>
          <a:chExt cx="0" cy="0"/>
        </a:xfrm>
      </p:grpSpPr>
      <p:sp>
        <p:nvSpPr>
          <p:cNvPr id="62" name="Google Shape;62;p8"/>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8"/>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65;p8"/>
          <p:cNvGrpSpPr/>
          <p:nvPr/>
        </p:nvGrpSpPr>
        <p:grpSpPr>
          <a:xfrm>
            <a:off x="145809" y="869911"/>
            <a:ext cx="232524" cy="328270"/>
            <a:chOff x="7938657" y="1397104"/>
            <a:chExt cx="323850" cy="457200"/>
          </a:xfrm>
        </p:grpSpPr>
        <p:sp>
          <p:nvSpPr>
            <p:cNvPr id="66" name="Google Shape;66;p8"/>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8"/>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 name="Google Shape;68;p8"/>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9" name="Google Shape;69;p8"/>
          <p:cNvSpPr txBox="1">
            <a:spLocks noGrp="1"/>
          </p:cNvSpPr>
          <p:nvPr>
            <p:ph type="body" idx="1"/>
          </p:nvPr>
        </p:nvSpPr>
        <p:spPr>
          <a:xfrm>
            <a:off x="855300"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0" name="Google Shape;70;p8"/>
          <p:cNvSpPr txBox="1">
            <a:spLocks noGrp="1"/>
          </p:cNvSpPr>
          <p:nvPr>
            <p:ph type="body" idx="2"/>
          </p:nvPr>
        </p:nvSpPr>
        <p:spPr>
          <a:xfrm>
            <a:off x="2630611"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1" name="Google Shape;71;p8"/>
          <p:cNvSpPr txBox="1">
            <a:spLocks noGrp="1"/>
          </p:cNvSpPr>
          <p:nvPr>
            <p:ph type="body" idx="3"/>
          </p:nvPr>
        </p:nvSpPr>
        <p:spPr>
          <a:xfrm>
            <a:off x="4405922"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2" name="Google Shape;72;p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3" name="Google Shape;73;p8"/>
          <p:cNvPicPr preferRelativeResize="0"/>
          <p:nvPr/>
        </p:nvPicPr>
        <p:blipFill rotWithShape="1">
          <a:blip r:embed="rId2">
            <a:alphaModFix/>
          </a:blip>
          <a:srcRect r="3660"/>
          <a:stretch/>
        </p:blipFill>
        <p:spPr>
          <a:xfrm>
            <a:off x="6164275" y="1132750"/>
            <a:ext cx="2979725" cy="3505851"/>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9"/>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78;p9"/>
          <p:cNvGrpSpPr/>
          <p:nvPr/>
        </p:nvGrpSpPr>
        <p:grpSpPr>
          <a:xfrm>
            <a:off x="145809" y="869911"/>
            <a:ext cx="232524" cy="328270"/>
            <a:chOff x="7938657" y="1397104"/>
            <a:chExt cx="323850" cy="457200"/>
          </a:xfrm>
        </p:grpSpPr>
        <p:sp>
          <p:nvSpPr>
            <p:cNvPr id="79" name="Google Shape;79;p9"/>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9"/>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1" name="Google Shape;81;p9"/>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82" name="Google Shape;82;p9"/>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3" name="Google Shape;83;p9"/>
          <p:cNvPicPr preferRelativeResize="0"/>
          <p:nvPr/>
        </p:nvPicPr>
        <p:blipFill rotWithShape="1">
          <a:blip r:embed="rId2">
            <a:alphaModFix/>
          </a:blip>
          <a:srcRect r="1351"/>
          <a:stretch/>
        </p:blipFill>
        <p:spPr>
          <a:xfrm>
            <a:off x="5247875" y="1132750"/>
            <a:ext cx="3896126" cy="3505850"/>
          </a:xfrm>
          <a:prstGeom prst="rect">
            <a:avLst/>
          </a:prstGeom>
          <a:noFill/>
          <a:ln>
            <a:noFill/>
          </a:ln>
          <a:effectLst>
            <a:outerShdw blurRad="28575" dist="28575" algn="bl" rotWithShape="0">
              <a:schemeClr val="dk1">
                <a:alpha val="10000"/>
              </a:scheme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1"/>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659450"/>
            <a:ext cx="6602100" cy="7494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1pPr>
            <a:lvl2pPr lvl="1"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2pPr>
            <a:lvl3pPr lvl="2"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3pPr>
            <a:lvl4pPr lvl="3"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4pPr>
            <a:lvl5pPr lvl="4"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5pPr>
            <a:lvl6pPr lvl="5"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6pPr>
            <a:lvl7pPr lvl="6"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7pPr>
            <a:lvl8pPr lvl="7"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8pPr>
            <a:lvl9pPr lvl="8"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9pPr>
          </a:lstStyle>
          <a:p>
            <a:endParaRPr/>
          </a:p>
        </p:txBody>
      </p:sp>
      <p:sp>
        <p:nvSpPr>
          <p:cNvPr id="7" name="Google Shape;7;p1"/>
          <p:cNvSpPr txBox="1">
            <a:spLocks noGrp="1"/>
          </p:cNvSpPr>
          <p:nvPr>
            <p:ph type="body" idx="1"/>
          </p:nvPr>
        </p:nvSpPr>
        <p:spPr>
          <a:xfrm>
            <a:off x="855300" y="1353948"/>
            <a:ext cx="48441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News Cycle"/>
              <a:buChar char="•"/>
              <a:defRPr sz="2400">
                <a:solidFill>
                  <a:schemeClr val="dk1"/>
                </a:solidFill>
                <a:latin typeface="News Cycle"/>
                <a:ea typeface="News Cycle"/>
                <a:cs typeface="News Cycle"/>
                <a:sym typeface="News Cycle"/>
              </a:defRPr>
            </a:lvl1pPr>
            <a:lvl2pPr marL="914400" lvl="1" indent="-381000" rtl="0">
              <a:lnSpc>
                <a:spcPct val="115000"/>
              </a:lnSpc>
              <a:spcBef>
                <a:spcPts val="0"/>
              </a:spcBef>
              <a:spcAft>
                <a:spcPts val="0"/>
              </a:spcAft>
              <a:buClr>
                <a:schemeClr val="dk2"/>
              </a:buClr>
              <a:buSzPts val="2400"/>
              <a:buFont typeface="News Cycle"/>
              <a:buChar char="•"/>
              <a:defRPr sz="2400">
                <a:solidFill>
                  <a:schemeClr val="dk1"/>
                </a:solidFill>
                <a:latin typeface="News Cycle"/>
                <a:ea typeface="News Cycle"/>
                <a:cs typeface="News Cycle"/>
                <a:sym typeface="News Cycle"/>
              </a:defRPr>
            </a:lvl2pPr>
            <a:lvl3pPr marL="1371600" lvl="2"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3pPr>
            <a:lvl4pPr marL="1828800" lvl="3"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4pPr>
            <a:lvl5pPr marL="2286000" lvl="4"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5pPr>
            <a:lvl6pPr marL="2743200" lvl="5"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6pPr>
            <a:lvl7pPr marL="3200400" lvl="6"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7pPr>
            <a:lvl8pPr marL="3657600" lvl="7"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8pPr>
            <a:lvl9pPr marL="4114800" lvl="8"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9pPr>
          </a:lstStyle>
          <a:p>
            <a:endParaRPr/>
          </a:p>
        </p:txBody>
      </p:sp>
      <p:sp>
        <p:nvSpPr>
          <p:cNvPr id="8" name="Google Shape;8;p1"/>
          <p:cNvSpPr txBox="1">
            <a:spLocks noGrp="1"/>
          </p:cNvSpPr>
          <p:nvPr>
            <p:ph type="sldNum" idx="12"/>
          </p:nvPr>
        </p:nvSpPr>
        <p:spPr>
          <a:xfrm>
            <a:off x="8603825" y="4730500"/>
            <a:ext cx="349200" cy="279900"/>
          </a:xfrm>
          <a:prstGeom prst="rect">
            <a:avLst/>
          </a:prstGeom>
          <a:noFill/>
          <a:ln>
            <a:noFill/>
          </a:ln>
        </p:spPr>
        <p:txBody>
          <a:bodyPr spcFirstLastPara="1" wrap="square" lIns="0" tIns="0" rIns="0" bIns="0" anchor="ctr" anchorCtr="0">
            <a:noAutofit/>
          </a:bodyPr>
          <a:lstStyle>
            <a:lvl1pPr lvl="0" algn="r" rtl="0">
              <a:buNone/>
              <a:defRPr sz="1300">
                <a:solidFill>
                  <a:schemeClr val="dk2"/>
                </a:solidFill>
                <a:latin typeface="News Cycle"/>
                <a:ea typeface="News Cycle"/>
                <a:cs typeface="News Cycle"/>
                <a:sym typeface="News Cycle"/>
              </a:defRPr>
            </a:lvl1pPr>
            <a:lvl2pPr lvl="1" algn="r" rtl="0">
              <a:buNone/>
              <a:defRPr sz="1300">
                <a:solidFill>
                  <a:schemeClr val="dk2"/>
                </a:solidFill>
                <a:latin typeface="News Cycle"/>
                <a:ea typeface="News Cycle"/>
                <a:cs typeface="News Cycle"/>
                <a:sym typeface="News Cycle"/>
              </a:defRPr>
            </a:lvl2pPr>
            <a:lvl3pPr lvl="2" algn="r" rtl="0">
              <a:buNone/>
              <a:defRPr sz="1300">
                <a:solidFill>
                  <a:schemeClr val="dk2"/>
                </a:solidFill>
                <a:latin typeface="News Cycle"/>
                <a:ea typeface="News Cycle"/>
                <a:cs typeface="News Cycle"/>
                <a:sym typeface="News Cycle"/>
              </a:defRPr>
            </a:lvl3pPr>
            <a:lvl4pPr lvl="3" algn="r" rtl="0">
              <a:buNone/>
              <a:defRPr sz="1300">
                <a:solidFill>
                  <a:schemeClr val="dk2"/>
                </a:solidFill>
                <a:latin typeface="News Cycle"/>
                <a:ea typeface="News Cycle"/>
                <a:cs typeface="News Cycle"/>
                <a:sym typeface="News Cycle"/>
              </a:defRPr>
            </a:lvl4pPr>
            <a:lvl5pPr lvl="4" algn="r" rtl="0">
              <a:buNone/>
              <a:defRPr sz="1300">
                <a:solidFill>
                  <a:schemeClr val="dk2"/>
                </a:solidFill>
                <a:latin typeface="News Cycle"/>
                <a:ea typeface="News Cycle"/>
                <a:cs typeface="News Cycle"/>
                <a:sym typeface="News Cycle"/>
              </a:defRPr>
            </a:lvl5pPr>
            <a:lvl6pPr lvl="5" algn="r" rtl="0">
              <a:buNone/>
              <a:defRPr sz="1300">
                <a:solidFill>
                  <a:schemeClr val="dk2"/>
                </a:solidFill>
                <a:latin typeface="News Cycle"/>
                <a:ea typeface="News Cycle"/>
                <a:cs typeface="News Cycle"/>
                <a:sym typeface="News Cycle"/>
              </a:defRPr>
            </a:lvl6pPr>
            <a:lvl7pPr lvl="6" algn="r" rtl="0">
              <a:buNone/>
              <a:defRPr sz="1300">
                <a:solidFill>
                  <a:schemeClr val="dk2"/>
                </a:solidFill>
                <a:latin typeface="News Cycle"/>
                <a:ea typeface="News Cycle"/>
                <a:cs typeface="News Cycle"/>
                <a:sym typeface="News Cycle"/>
              </a:defRPr>
            </a:lvl7pPr>
            <a:lvl8pPr lvl="7" algn="r" rtl="0">
              <a:buNone/>
              <a:defRPr sz="1300">
                <a:solidFill>
                  <a:schemeClr val="dk2"/>
                </a:solidFill>
                <a:latin typeface="News Cycle"/>
                <a:ea typeface="News Cycle"/>
                <a:cs typeface="News Cycle"/>
                <a:sym typeface="News Cycle"/>
              </a:defRPr>
            </a:lvl8pPr>
            <a:lvl9pPr lvl="8" algn="r" rtl="0">
              <a:buNone/>
              <a:defRPr sz="1300">
                <a:solidFill>
                  <a:schemeClr val="dk2"/>
                </a:solidFill>
                <a:latin typeface="News Cycle"/>
                <a:ea typeface="News Cycle"/>
                <a:cs typeface="News Cycle"/>
                <a:sym typeface="News Cycl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9"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mailto:Rezaei.m@iums.ac.ir"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4"/>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latin typeface="Times New Roman" panose="02020603050405020304" pitchFamily="18" charset="0"/>
                <a:cs typeface="Times New Roman" panose="02020603050405020304" pitchFamily="18" charset="0"/>
              </a:rPr>
              <a:t>Electrolyte Imbalance</a:t>
            </a:r>
            <a:br>
              <a:rPr lang="en" dirty="0" smtClean="0">
                <a:latin typeface="Times New Roman" panose="02020603050405020304" pitchFamily="18" charset="0"/>
                <a:cs typeface="Times New Roman" panose="02020603050405020304" pitchFamily="18" charset="0"/>
              </a:rPr>
            </a:br>
            <a:r>
              <a:rPr lang="en" dirty="0">
                <a:latin typeface="Times New Roman" panose="02020603050405020304" pitchFamily="18" charset="0"/>
                <a:cs typeface="Times New Roman" panose="02020603050405020304" pitchFamily="18" charset="0"/>
              </a:rPr>
              <a:t/>
            </a:r>
            <a:br>
              <a:rPr lang="en" dirty="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M.Rezai</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EM Physician</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ctrTitle"/>
          </p:nvPr>
        </p:nvSpPr>
        <p:spPr>
          <a:xfrm>
            <a:off x="670225" y="434664"/>
            <a:ext cx="4775400" cy="51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Treatment</a:t>
            </a:r>
            <a:endParaRPr dirty="0"/>
          </a:p>
        </p:txBody>
      </p:sp>
      <p:sp>
        <p:nvSpPr>
          <p:cNvPr id="134" name="Google Shape;134;p17"/>
          <p:cNvSpPr txBox="1">
            <a:spLocks noGrp="1"/>
          </p:cNvSpPr>
          <p:nvPr>
            <p:ph type="subTitle" idx="1"/>
          </p:nvPr>
        </p:nvSpPr>
        <p:spPr>
          <a:xfrm>
            <a:off x="949724" y="2513266"/>
            <a:ext cx="4775400" cy="350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Intravenous therapy</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Ongoing losses and the steady state</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Potassium sparing diuretics</a:t>
            </a:r>
          </a:p>
          <a:p>
            <a:pPr marL="0" lvl="0" indent="0" algn="l" rtl="0">
              <a:spcBef>
                <a:spcPts val="0"/>
              </a:spcBef>
              <a:spcAft>
                <a:spcPts val="0"/>
              </a:spcAft>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 </a:t>
            </a:r>
            <a:endParaRPr dirty="0">
              <a:solidFill>
                <a:schemeClr val="tx1"/>
              </a:solidFill>
              <a:latin typeface="Times New Roman" panose="02020603050405020304" pitchFamily="18" charset="0"/>
              <a:cs typeface="Times New Roman" panose="02020603050405020304" pitchFamily="18" charset="0"/>
            </a:endParaRPr>
          </a:p>
        </p:txBody>
      </p:sp>
      <p:sp>
        <p:nvSpPr>
          <p:cNvPr id="135" name="Google Shape;135;p17"/>
          <p:cNvSpPr txBox="1"/>
          <p:nvPr/>
        </p:nvSpPr>
        <p:spPr>
          <a:xfrm>
            <a:off x="7525" y="2086025"/>
            <a:ext cx="662700" cy="97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b="1" dirty="0">
                <a:solidFill>
                  <a:schemeClr val="lt1"/>
                </a:solidFill>
                <a:latin typeface="Cabin Condensed"/>
                <a:ea typeface="Cabin Condensed"/>
                <a:cs typeface="Cabin Condensed"/>
                <a:sym typeface="Cabin Condensed"/>
              </a:rPr>
              <a:t>3</a:t>
            </a:r>
            <a:endParaRPr sz="4800" b="1" dirty="0">
              <a:solidFill>
                <a:schemeClr val="lt1"/>
              </a:solidFill>
              <a:latin typeface="Cabin Condensed"/>
              <a:ea typeface="Cabin Condensed"/>
              <a:cs typeface="Cabin Condensed"/>
              <a:sym typeface="Cabin Condensed"/>
            </a:endParaRPr>
          </a:p>
        </p:txBody>
      </p:sp>
    </p:spTree>
    <p:extLst>
      <p:ext uri="{BB962C8B-B14F-4D97-AF65-F5344CB8AC3E}">
        <p14:creationId xmlns:p14="http://schemas.microsoft.com/office/powerpoint/2010/main" val="66777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ctrTitle"/>
          </p:nvPr>
        </p:nvSpPr>
        <p:spPr>
          <a:xfrm>
            <a:off x="670225" y="434664"/>
            <a:ext cx="4775400" cy="51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Treatment</a:t>
            </a:r>
            <a:endParaRPr dirty="0"/>
          </a:p>
        </p:txBody>
      </p:sp>
      <p:sp>
        <p:nvSpPr>
          <p:cNvPr id="134" name="Google Shape;134;p17"/>
          <p:cNvSpPr txBox="1">
            <a:spLocks noGrp="1"/>
          </p:cNvSpPr>
          <p:nvPr>
            <p:ph type="subTitle" idx="1"/>
          </p:nvPr>
        </p:nvSpPr>
        <p:spPr>
          <a:xfrm>
            <a:off x="949723" y="2513266"/>
            <a:ext cx="5264646" cy="350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800" dirty="0" smtClean="0">
                <a:solidFill>
                  <a:schemeClr val="tx1"/>
                </a:solidFill>
                <a:latin typeface="Times New Roman" panose="02020603050405020304" pitchFamily="18" charset="0"/>
                <a:cs typeface="Times New Roman" panose="02020603050405020304" pitchFamily="18" charset="0"/>
              </a:rPr>
              <a:t>Mild to Moderate hypokalemia (10 to 20 </a:t>
            </a:r>
            <a:r>
              <a:rPr lang="en-US" sz="1800" dirty="0" err="1" smtClean="0">
                <a:solidFill>
                  <a:schemeClr val="tx1"/>
                </a:solidFill>
                <a:latin typeface="Times New Roman" panose="02020603050405020304" pitchFamily="18" charset="0"/>
                <a:cs typeface="Times New Roman" panose="02020603050405020304" pitchFamily="18" charset="0"/>
              </a:rPr>
              <a:t>mEq</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BID to QID)</a:t>
            </a:r>
          </a:p>
          <a:p>
            <a:pPr marL="0" indent="0"/>
            <a:r>
              <a:rPr lang="en-US" sz="1800" dirty="0" smtClean="0">
                <a:solidFill>
                  <a:schemeClr val="tx1"/>
                </a:solidFill>
                <a:latin typeface="Times New Roman" panose="02020603050405020304" pitchFamily="18" charset="0"/>
                <a:cs typeface="Times New Roman" panose="02020603050405020304" pitchFamily="18" charset="0"/>
              </a:rPr>
              <a:t>Severe or symptomatic hypokalemia (20to 40 </a:t>
            </a:r>
            <a:r>
              <a:rPr lang="en-US" sz="1800" dirty="0" err="1" smtClean="0">
                <a:solidFill>
                  <a:schemeClr val="tx1"/>
                </a:solidFill>
                <a:latin typeface="Times New Roman" panose="02020603050405020304" pitchFamily="18" charset="0"/>
                <a:cs typeface="Times New Roman" panose="02020603050405020304" pitchFamily="18" charset="0"/>
              </a:rPr>
              <a:t>mEq</a:t>
            </a:r>
            <a:r>
              <a:rPr lang="en-US" sz="1800" dirty="0" smtClean="0">
                <a:solidFill>
                  <a:schemeClr val="tx1"/>
                </a:solidFill>
                <a:latin typeface="Times New Roman" panose="02020603050405020304" pitchFamily="18" charset="0"/>
                <a:cs typeface="Times New Roman" panose="02020603050405020304" pitchFamily="18" charset="0"/>
              </a:rPr>
              <a:t> Q2-3h)</a:t>
            </a:r>
            <a:endParaRPr lang="en-US" sz="18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lang="en-US" sz="1800" dirty="0" smtClean="0">
              <a:solidFill>
                <a:schemeClr val="tx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sz="1800" dirty="0" smtClean="0">
                <a:solidFill>
                  <a:schemeClr val="tx1"/>
                </a:solidFill>
                <a:latin typeface="Times New Roman" panose="02020603050405020304" pitchFamily="18" charset="0"/>
                <a:cs typeface="Times New Roman" panose="02020603050405020304" pitchFamily="18" charset="0"/>
              </a:rPr>
              <a:t>Intravenous potassium repletion</a:t>
            </a:r>
          </a:p>
          <a:p>
            <a:pPr marL="0" lvl="0" indent="0" algn="l" rtl="0">
              <a:spcBef>
                <a:spcPts val="0"/>
              </a:spcBef>
              <a:spcAft>
                <a:spcPts val="0"/>
              </a:spcAft>
              <a:buNone/>
            </a:pPr>
            <a:r>
              <a:rPr lang="en-US" sz="1800" dirty="0" smtClean="0">
                <a:solidFill>
                  <a:schemeClr val="tx1"/>
                </a:solidFill>
                <a:latin typeface="Times New Roman" panose="02020603050405020304" pitchFamily="18" charset="0"/>
                <a:cs typeface="Times New Roman" panose="02020603050405020304" pitchFamily="18" charset="0"/>
              </a:rPr>
              <a:t>Potassium rich foods</a:t>
            </a:r>
          </a:p>
          <a:p>
            <a:pPr marL="0" lvl="0" indent="0" algn="l" rtl="0">
              <a:spcBef>
                <a:spcPts val="0"/>
              </a:spcBef>
              <a:spcAft>
                <a:spcPts val="0"/>
              </a:spcAft>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 </a:t>
            </a:r>
            <a:endParaRPr dirty="0">
              <a:solidFill>
                <a:schemeClr val="tx1"/>
              </a:solidFill>
              <a:latin typeface="Times New Roman" panose="02020603050405020304" pitchFamily="18" charset="0"/>
              <a:cs typeface="Times New Roman" panose="02020603050405020304" pitchFamily="18" charset="0"/>
            </a:endParaRPr>
          </a:p>
        </p:txBody>
      </p:sp>
      <p:sp>
        <p:nvSpPr>
          <p:cNvPr id="135" name="Google Shape;135;p17"/>
          <p:cNvSpPr txBox="1"/>
          <p:nvPr/>
        </p:nvSpPr>
        <p:spPr>
          <a:xfrm>
            <a:off x="7525" y="2086025"/>
            <a:ext cx="662700" cy="97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b="1" dirty="0" smtClean="0">
                <a:solidFill>
                  <a:schemeClr val="lt1"/>
                </a:solidFill>
                <a:latin typeface="Cabin Condensed"/>
                <a:ea typeface="Cabin Condensed"/>
                <a:cs typeface="Cabin Condensed"/>
                <a:sym typeface="Cabin Condensed"/>
              </a:rPr>
              <a:t>4</a:t>
            </a:r>
            <a:endParaRPr sz="4800" b="1" dirty="0">
              <a:solidFill>
                <a:schemeClr val="lt1"/>
              </a:solidFill>
              <a:latin typeface="Cabin Condensed"/>
              <a:ea typeface="Cabin Condensed"/>
              <a:cs typeface="Cabin Condensed"/>
              <a:sym typeface="Cabin Condensed"/>
            </a:endParaRPr>
          </a:p>
        </p:txBody>
      </p:sp>
    </p:spTree>
    <p:extLst>
      <p:ext uri="{BB962C8B-B14F-4D97-AF65-F5344CB8AC3E}">
        <p14:creationId xmlns:p14="http://schemas.microsoft.com/office/powerpoint/2010/main" val="41477847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8"/>
          <p:cNvSpPr txBox="1">
            <a:spLocks noGrp="1"/>
          </p:cNvSpPr>
          <p:nvPr>
            <p:ph type="body" idx="1"/>
          </p:nvPr>
        </p:nvSpPr>
        <p:spPr>
          <a:xfrm>
            <a:off x="651114" y="1602294"/>
            <a:ext cx="4938000" cy="3933000"/>
          </a:xfrm>
          <a:prstGeom prst="rect">
            <a:avLst/>
          </a:prstGeom>
        </p:spPr>
        <p:txBody>
          <a:bodyPr spcFirstLastPara="1" wrap="square" lIns="0" tIns="0" rIns="0" bIns="0" anchor="t" anchorCtr="0">
            <a:noAutofit/>
          </a:bodyPr>
          <a:lstStyle/>
          <a:p>
            <a:pPr marL="0" indent="0">
              <a:buNone/>
            </a:pPr>
            <a:r>
              <a:rPr lang="en-US" sz="1500" dirty="0" smtClean="0">
                <a:latin typeface="Times New Roman" panose="02020603050405020304" pitchFamily="18" charset="0"/>
                <a:cs typeface="Times New Roman" panose="02020603050405020304" pitchFamily="18" charset="0"/>
              </a:rPr>
              <a:t>Patient </a:t>
            </a:r>
            <a:r>
              <a:rPr lang="en-US" sz="1500" dirty="0">
                <a:latin typeface="Times New Roman" panose="02020603050405020304" pitchFamily="18" charset="0"/>
                <a:cs typeface="Times New Roman" panose="02020603050405020304" pitchFamily="18" charset="0"/>
              </a:rPr>
              <a:t>R is a man, 56 years of age, with diabetes and hypertension. He is currently being treated with metformin 1 g twice per day, </a:t>
            </a:r>
            <a:r>
              <a:rPr lang="en-US" sz="1500" dirty="0" err="1">
                <a:latin typeface="Times New Roman" panose="02020603050405020304" pitchFamily="18" charset="0"/>
                <a:cs typeface="Times New Roman" panose="02020603050405020304" pitchFamily="18" charset="0"/>
              </a:rPr>
              <a:t>lisinopril</a:t>
            </a:r>
            <a:r>
              <a:rPr lang="en-US" sz="1500" dirty="0">
                <a:latin typeface="Times New Roman" panose="02020603050405020304" pitchFamily="18" charset="0"/>
                <a:cs typeface="Times New Roman" panose="02020603050405020304" pitchFamily="18" charset="0"/>
              </a:rPr>
              <a:t> 40 mg/day, and amlodipine 10 mg/day. His blood pressure is 146/83 mm Hg, and lab work reveals the following abnormalities: BUN 83 mg/</a:t>
            </a:r>
            <a:r>
              <a:rPr lang="en-US" sz="1500" dirty="0" err="1">
                <a:latin typeface="Times New Roman" panose="02020603050405020304" pitchFamily="18" charset="0"/>
                <a:cs typeface="Times New Roman" panose="02020603050405020304" pitchFamily="18" charset="0"/>
              </a:rPr>
              <a:t>dL</a:t>
            </a:r>
            <a:r>
              <a:rPr lang="en-US" sz="1500" dirty="0">
                <a:latin typeface="Times New Roman" panose="02020603050405020304" pitchFamily="18" charset="0"/>
                <a:cs typeface="Times New Roman" panose="02020603050405020304" pitchFamily="18" charset="0"/>
              </a:rPr>
              <a:t>, serum creatinine 4.1 mg/</a:t>
            </a:r>
            <a:r>
              <a:rPr lang="en-US" sz="1500" dirty="0" err="1">
                <a:latin typeface="Times New Roman" panose="02020603050405020304" pitchFamily="18" charset="0"/>
                <a:cs typeface="Times New Roman" panose="02020603050405020304" pitchFamily="18" charset="0"/>
              </a:rPr>
              <a:t>dL</a:t>
            </a:r>
            <a:r>
              <a:rPr lang="en-US" sz="1500" dirty="0">
                <a:latin typeface="Times New Roman" panose="02020603050405020304" pitchFamily="18" charset="0"/>
                <a:cs typeface="Times New Roman" panose="02020603050405020304" pitchFamily="18" charset="0"/>
              </a:rPr>
              <a:t>, and potassium 7.3 </a:t>
            </a:r>
            <a:r>
              <a:rPr lang="en-US" sz="1500" dirty="0" err="1">
                <a:latin typeface="Times New Roman" panose="02020603050405020304" pitchFamily="18" charset="0"/>
                <a:cs typeface="Times New Roman" panose="02020603050405020304" pitchFamily="18" charset="0"/>
              </a:rPr>
              <a:t>mEq</a:t>
            </a:r>
            <a:r>
              <a:rPr lang="en-US" sz="1500" dirty="0">
                <a:latin typeface="Times New Roman" panose="02020603050405020304" pitchFamily="18" charset="0"/>
                <a:cs typeface="Times New Roman" panose="02020603050405020304" pitchFamily="18" charset="0"/>
              </a:rPr>
              <a:t>/L. </a:t>
            </a:r>
            <a:endParaRPr sz="1500" dirty="0">
              <a:latin typeface="Times New Roman" panose="02020603050405020304" pitchFamily="18" charset="0"/>
              <a:cs typeface="Times New Roman" panose="02020603050405020304" pitchFamily="18" charset="0"/>
            </a:endParaRPr>
          </a:p>
        </p:txBody>
      </p:sp>
      <p:sp>
        <p:nvSpPr>
          <p:cNvPr id="141" name="Google Shape;141;p1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5" name="Google Shape;146;p19"/>
          <p:cNvSpPr txBox="1">
            <a:spLocks/>
          </p:cNvSpPr>
          <p:nvPr/>
        </p:nvSpPr>
        <p:spPr>
          <a:xfrm>
            <a:off x="855300" y="659450"/>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smtClean="0"/>
              <a:t>Case scenario</a:t>
            </a:r>
            <a:endParaRPr lang="en-US" sz="2400" dirty="0"/>
          </a:p>
        </p:txBody>
      </p:sp>
    </p:spTree>
    <p:extLst>
      <p:ext uri="{BB962C8B-B14F-4D97-AF65-F5344CB8AC3E}">
        <p14:creationId xmlns:p14="http://schemas.microsoft.com/office/powerpoint/2010/main" val="151968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8"/>
          <p:cNvSpPr txBox="1">
            <a:spLocks noGrp="1"/>
          </p:cNvSpPr>
          <p:nvPr>
            <p:ph type="body" idx="1"/>
          </p:nvPr>
        </p:nvSpPr>
        <p:spPr>
          <a:xfrm>
            <a:off x="651114" y="1602294"/>
            <a:ext cx="4938000" cy="3933000"/>
          </a:xfrm>
          <a:prstGeom prst="rect">
            <a:avLst/>
          </a:prstGeom>
        </p:spPr>
        <p:txBody>
          <a:bodyPr spcFirstLastPara="1" wrap="square" lIns="0" tIns="0" rIns="0" bIns="0" anchor="t" anchorCtr="0">
            <a:noAutofit/>
          </a:bodyPr>
          <a:lstStyle/>
          <a:p>
            <a:pPr marL="0" indent="0">
              <a:buNone/>
            </a:pPr>
            <a:r>
              <a:rPr lang="en-US" sz="1500" dirty="0" smtClean="0">
                <a:latin typeface="Times New Roman" panose="02020603050405020304" pitchFamily="18" charset="0"/>
                <a:cs typeface="Times New Roman" panose="02020603050405020304" pitchFamily="18" charset="0"/>
              </a:rPr>
              <a:t>He </a:t>
            </a:r>
            <a:r>
              <a:rPr lang="en-US" sz="1500" dirty="0">
                <a:latin typeface="Times New Roman" panose="02020603050405020304" pitchFamily="18" charset="0"/>
                <a:cs typeface="Times New Roman" panose="02020603050405020304" pitchFamily="18" charset="0"/>
              </a:rPr>
              <a:t>is rushed urgently via emergency medical services to the local hospital, where an ECG is obtained immediately. Blood gases are sent to rule out lactic acidosis due to use of metformin in acute renal failure. The ECG shows widening of the QRS wave, and Patient R is showing signs of muscle weakness. </a:t>
            </a:r>
            <a:endParaRPr sz="1500" dirty="0">
              <a:latin typeface="Times New Roman" panose="02020603050405020304" pitchFamily="18" charset="0"/>
              <a:cs typeface="Times New Roman" panose="02020603050405020304" pitchFamily="18" charset="0"/>
            </a:endParaRPr>
          </a:p>
        </p:txBody>
      </p:sp>
      <p:sp>
        <p:nvSpPr>
          <p:cNvPr id="141" name="Google Shape;141;p1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5" name="Google Shape;146;p19"/>
          <p:cNvSpPr txBox="1">
            <a:spLocks/>
          </p:cNvSpPr>
          <p:nvPr/>
        </p:nvSpPr>
        <p:spPr>
          <a:xfrm>
            <a:off x="855300" y="659450"/>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smtClean="0"/>
              <a:t>Case scenario</a:t>
            </a:r>
            <a:endParaRPr lang="en-US" sz="2400" dirty="0"/>
          </a:p>
        </p:txBody>
      </p:sp>
    </p:spTree>
    <p:extLst>
      <p:ext uri="{BB962C8B-B14F-4D97-AF65-F5344CB8AC3E}">
        <p14:creationId xmlns:p14="http://schemas.microsoft.com/office/powerpoint/2010/main" val="7379419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8"/>
          <p:cNvSpPr txBox="1">
            <a:spLocks noGrp="1"/>
          </p:cNvSpPr>
          <p:nvPr>
            <p:ph type="body" idx="1"/>
          </p:nvPr>
        </p:nvSpPr>
        <p:spPr>
          <a:xfrm>
            <a:off x="651114" y="1602294"/>
            <a:ext cx="4938000" cy="3933000"/>
          </a:xfrm>
          <a:prstGeom prst="rect">
            <a:avLst/>
          </a:prstGeom>
        </p:spPr>
        <p:txBody>
          <a:bodyPr spcFirstLastPara="1" wrap="square" lIns="0" tIns="0" rIns="0" bIns="0" anchor="t" anchorCtr="0">
            <a:noAutofit/>
          </a:bodyPr>
          <a:lstStyle/>
          <a:p>
            <a:pPr marL="0" indent="0">
              <a:buNone/>
            </a:pPr>
            <a:r>
              <a:rPr lang="en-US" sz="1500" dirty="0" smtClean="0">
                <a:latin typeface="Times New Roman" panose="02020603050405020304" pitchFamily="18" charset="0"/>
                <a:cs typeface="Times New Roman" panose="02020603050405020304" pitchFamily="18" charset="0"/>
              </a:rPr>
              <a:t>He </a:t>
            </a:r>
            <a:r>
              <a:rPr lang="en-US" sz="1500" dirty="0">
                <a:latin typeface="Times New Roman" panose="02020603050405020304" pitchFamily="18" charset="0"/>
                <a:cs typeface="Times New Roman" panose="02020603050405020304" pitchFamily="18" charset="0"/>
              </a:rPr>
              <a:t>is treated emergently with calcium </a:t>
            </a:r>
            <a:r>
              <a:rPr lang="en-US" sz="1500" dirty="0" err="1">
                <a:latin typeface="Times New Roman" panose="02020603050405020304" pitchFamily="18" charset="0"/>
                <a:cs typeface="Times New Roman" panose="02020603050405020304" pitchFamily="18" charset="0"/>
              </a:rPr>
              <a:t>gluconate</a:t>
            </a:r>
            <a:r>
              <a:rPr lang="en-US" sz="1500" dirty="0">
                <a:latin typeface="Times New Roman" panose="02020603050405020304" pitchFamily="18" charset="0"/>
                <a:cs typeface="Times New Roman" panose="02020603050405020304" pitchFamily="18" charset="0"/>
              </a:rPr>
              <a:t> 10% 10 mL infusion while his ECG is monitored. An infusion of 10% dextrose and insulin is started, and potassium levels are sent every 15 minutes.</a:t>
            </a:r>
          </a:p>
          <a:p>
            <a:pPr marL="0" lvl="0" indent="0" algn="l" rtl="0">
              <a:spcBef>
                <a:spcPts val="600"/>
              </a:spcBef>
              <a:spcAft>
                <a:spcPts val="0"/>
              </a:spcAft>
              <a:buNone/>
            </a:pPr>
            <a:endParaRPr sz="1500" dirty="0">
              <a:latin typeface="Times New Roman" panose="02020603050405020304" pitchFamily="18" charset="0"/>
              <a:cs typeface="Times New Roman" panose="02020603050405020304" pitchFamily="18" charset="0"/>
            </a:endParaRPr>
          </a:p>
        </p:txBody>
      </p:sp>
      <p:sp>
        <p:nvSpPr>
          <p:cNvPr id="141" name="Google Shape;141;p1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5" name="Google Shape;146;p19"/>
          <p:cNvSpPr txBox="1">
            <a:spLocks/>
          </p:cNvSpPr>
          <p:nvPr/>
        </p:nvSpPr>
        <p:spPr>
          <a:xfrm>
            <a:off x="855300" y="659450"/>
            <a:ext cx="6602100" cy="749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smtClean="0"/>
              <a:t>Case scenario</a:t>
            </a: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855300" y="659450"/>
            <a:ext cx="40890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Hyperkalemia</a:t>
            </a:r>
            <a:endParaRPr dirty="0"/>
          </a:p>
        </p:txBody>
      </p:sp>
      <p:sp>
        <p:nvSpPr>
          <p:cNvPr id="154" name="Google Shape;154;p20"/>
          <p:cNvSpPr txBox="1">
            <a:spLocks noGrp="1"/>
          </p:cNvSpPr>
          <p:nvPr>
            <p:ph type="body" idx="1"/>
          </p:nvPr>
        </p:nvSpPr>
        <p:spPr>
          <a:xfrm>
            <a:off x="267128" y="1677000"/>
            <a:ext cx="4677172" cy="27108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1800" dirty="0" smtClean="0">
                <a:latin typeface="Times New Roman" panose="02020603050405020304" pitchFamily="18" charset="0"/>
                <a:cs typeface="Times New Roman" panose="02020603050405020304" pitchFamily="18" charset="0"/>
              </a:rPr>
              <a:t>Potassium physiology</a:t>
            </a:r>
          </a:p>
          <a:p>
            <a:pPr marL="342900" lvl="0" indent="-342900" algn="l" rtl="0">
              <a:spcBef>
                <a:spcPts val="600"/>
              </a:spcBef>
              <a:spcAft>
                <a:spcPts val="0"/>
              </a:spcAft>
              <a:buFontTx/>
              <a:buChar char="-"/>
            </a:pPr>
            <a:r>
              <a:rPr lang="en" sz="1800" dirty="0" smtClean="0">
                <a:solidFill>
                  <a:srgbClr val="FF0000"/>
                </a:solidFill>
                <a:latin typeface="Times New Roman" panose="02020603050405020304" pitchFamily="18" charset="0"/>
                <a:cs typeface="Times New Roman" panose="02020603050405020304" pitchFamily="18" charset="0"/>
              </a:rPr>
              <a:t>Increased potassium release from cells</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metabolic acidosis</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hyperglycemia &amp; </a:t>
            </a:r>
            <a:r>
              <a:rPr lang="en-US" sz="1800" dirty="0" err="1" smtClean="0">
                <a:latin typeface="Times New Roman" panose="02020603050405020304" pitchFamily="18" charset="0"/>
                <a:cs typeface="Times New Roman" panose="02020603050405020304" pitchFamily="18" charset="0"/>
              </a:rPr>
              <a:t>hyperosmolarity</a:t>
            </a:r>
            <a:endParaRPr lang="en-US" sz="1800" dirty="0" smtClean="0">
              <a:latin typeface="Times New Roman" panose="02020603050405020304" pitchFamily="18" charset="0"/>
              <a:cs typeface="Times New Roman" panose="02020603050405020304" pitchFamily="18" charset="0"/>
            </a:endParaRP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beta blockers</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exercise </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increased tissue catabolism</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digitalis, succinylcholine</a:t>
            </a:r>
            <a:endParaRPr sz="1800" dirty="0">
              <a:latin typeface="Times New Roman" panose="02020603050405020304" pitchFamily="18" charset="0"/>
              <a:cs typeface="Times New Roman" panose="02020603050405020304" pitchFamily="18" charset="0"/>
            </a:endParaRPr>
          </a:p>
        </p:txBody>
      </p:sp>
      <p:sp>
        <p:nvSpPr>
          <p:cNvPr id="155" name="Google Shape;155;p20"/>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pic>
        <p:nvPicPr>
          <p:cNvPr id="156" name="Google Shape;156;p20"/>
          <p:cNvPicPr preferRelativeResize="0"/>
          <p:nvPr/>
        </p:nvPicPr>
        <p:blipFill rotWithShape="1">
          <a:blip r:embed="rId3">
            <a:alphaModFix/>
          </a:blip>
          <a:srcRect r="14646"/>
          <a:stretch/>
        </p:blipFill>
        <p:spPr>
          <a:xfrm>
            <a:off x="5143912" y="225900"/>
            <a:ext cx="4691700" cy="4691700"/>
          </a:xfrm>
          <a:prstGeom prst="chord">
            <a:avLst>
              <a:gd name="adj1" fmla="val 2700000"/>
              <a:gd name="adj2" fmla="val 18900087"/>
            </a:avLst>
          </a:prstGeom>
          <a:noFill/>
          <a:ln>
            <a:noFill/>
          </a:ln>
        </p:spPr>
      </p:pic>
      <p:sp>
        <p:nvSpPr>
          <p:cNvPr id="157" name="Google Shape;157;p20"/>
          <p:cNvSpPr/>
          <p:nvPr/>
        </p:nvSpPr>
        <p:spPr>
          <a:xfrm rot="-5400000">
            <a:off x="5092400" y="-255837"/>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855300" y="659450"/>
            <a:ext cx="40890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Hyperkalemia</a:t>
            </a:r>
            <a:endParaRPr dirty="0"/>
          </a:p>
        </p:txBody>
      </p:sp>
      <p:sp>
        <p:nvSpPr>
          <p:cNvPr id="154" name="Google Shape;154;p20"/>
          <p:cNvSpPr txBox="1">
            <a:spLocks noGrp="1"/>
          </p:cNvSpPr>
          <p:nvPr>
            <p:ph type="body" idx="1"/>
          </p:nvPr>
        </p:nvSpPr>
        <p:spPr>
          <a:xfrm>
            <a:off x="267127" y="1677000"/>
            <a:ext cx="5167901" cy="27108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2000" dirty="0" smtClean="0">
                <a:latin typeface="Times New Roman" panose="02020603050405020304" pitchFamily="18" charset="0"/>
                <a:cs typeface="Times New Roman" panose="02020603050405020304" pitchFamily="18" charset="0"/>
              </a:rPr>
              <a:t>Potassium physiology</a:t>
            </a:r>
          </a:p>
          <a:p>
            <a:pPr marL="342900" lvl="0" indent="-342900" algn="l" rtl="0">
              <a:spcBef>
                <a:spcPts val="600"/>
              </a:spcBef>
              <a:spcAft>
                <a:spcPts val="0"/>
              </a:spcAft>
              <a:buFontTx/>
              <a:buChar char="-"/>
            </a:pPr>
            <a:r>
              <a:rPr lang="en" sz="2000" dirty="0" smtClean="0">
                <a:solidFill>
                  <a:srgbClr val="FF0000"/>
                </a:solidFill>
                <a:latin typeface="Times New Roman" panose="02020603050405020304" pitchFamily="18" charset="0"/>
                <a:cs typeface="Times New Roman" panose="02020603050405020304" pitchFamily="18" charset="0"/>
              </a:rPr>
              <a:t>Reduced urinary potassium excretion</a:t>
            </a:r>
          </a:p>
          <a:p>
            <a:pPr marL="342900" lvl="0" indent="-342900" algn="l" rtl="0">
              <a:spcBef>
                <a:spcPts val="600"/>
              </a:spcBef>
              <a:spcAft>
                <a:spcPts val="0"/>
              </a:spcAft>
              <a:buFontTx/>
              <a:buChar char="-"/>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reduced aldosterone secretion</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reduced distal sodium and water delivery</a:t>
            </a:r>
          </a:p>
          <a:p>
            <a:pPr marL="342900" lvl="0" indent="-342900" algn="l" rtl="0">
              <a:spcBef>
                <a:spcPts val="600"/>
              </a:spcBef>
              <a:spcAft>
                <a:spcPts val="0"/>
              </a:spcAft>
              <a:buFontTx/>
              <a:buChar char="-"/>
            </a:pPr>
            <a:r>
              <a:rPr lang="en-US" sz="1800" dirty="0" smtClean="0">
                <a:latin typeface="Times New Roman" panose="02020603050405020304" pitchFamily="18" charset="0"/>
                <a:cs typeface="Times New Roman" panose="02020603050405020304" pitchFamily="18" charset="0"/>
              </a:rPr>
              <a:t>        exercise </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acute and chronic kidney disease</a:t>
            </a:r>
          </a:p>
          <a:p>
            <a:pPr marL="342900" lvl="0" indent="-342900" algn="l" rtl="0">
              <a:spcBef>
                <a:spcPts val="600"/>
              </a:spcBef>
              <a:spcAft>
                <a:spcPts val="0"/>
              </a:spcAft>
              <a:buFontTx/>
              <a:buChar char="-"/>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endParaRPr sz="1800" dirty="0">
              <a:latin typeface="Times New Roman" panose="02020603050405020304" pitchFamily="18" charset="0"/>
              <a:cs typeface="Times New Roman" panose="02020603050405020304" pitchFamily="18" charset="0"/>
            </a:endParaRPr>
          </a:p>
        </p:txBody>
      </p:sp>
      <p:sp>
        <p:nvSpPr>
          <p:cNvPr id="155" name="Google Shape;155;p20"/>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156" name="Google Shape;156;p20"/>
          <p:cNvPicPr preferRelativeResize="0"/>
          <p:nvPr/>
        </p:nvPicPr>
        <p:blipFill rotWithShape="1">
          <a:blip r:embed="rId3">
            <a:alphaModFix/>
          </a:blip>
          <a:srcRect r="14646"/>
          <a:stretch/>
        </p:blipFill>
        <p:spPr>
          <a:xfrm>
            <a:off x="5143912" y="225900"/>
            <a:ext cx="4691700" cy="4691700"/>
          </a:xfrm>
          <a:prstGeom prst="chord">
            <a:avLst>
              <a:gd name="adj1" fmla="val 2700000"/>
              <a:gd name="adj2" fmla="val 18900087"/>
            </a:avLst>
          </a:prstGeom>
          <a:noFill/>
          <a:ln>
            <a:noFill/>
          </a:ln>
        </p:spPr>
      </p:pic>
      <p:sp>
        <p:nvSpPr>
          <p:cNvPr id="157" name="Google Shape;157;p20"/>
          <p:cNvSpPr/>
          <p:nvPr/>
        </p:nvSpPr>
        <p:spPr>
          <a:xfrm rot="-5400000">
            <a:off x="5092400" y="-255837"/>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483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txBox="1">
            <a:spLocks noGrp="1"/>
          </p:cNvSpPr>
          <p:nvPr>
            <p:ph type="ctrTitle" idx="4294967295"/>
          </p:nvPr>
        </p:nvSpPr>
        <p:spPr>
          <a:xfrm>
            <a:off x="855300" y="970544"/>
            <a:ext cx="4676400" cy="17598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7200" dirty="0" smtClean="0"/>
              <a:t>Evaluation</a:t>
            </a:r>
            <a:endParaRPr sz="7200" dirty="0"/>
          </a:p>
        </p:txBody>
      </p:sp>
      <p:sp>
        <p:nvSpPr>
          <p:cNvPr id="163" name="Google Shape;163;p21"/>
          <p:cNvSpPr txBox="1">
            <a:spLocks noGrp="1"/>
          </p:cNvSpPr>
          <p:nvPr>
            <p:ph type="subTitle" idx="4294967295"/>
          </p:nvPr>
        </p:nvSpPr>
        <p:spPr>
          <a:xfrm>
            <a:off x="855300" y="2763561"/>
            <a:ext cx="4676400" cy="14094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dirty="0" smtClean="0">
                <a:latin typeface="Times New Roman" panose="02020603050405020304" pitchFamily="18" charset="0"/>
                <a:cs typeface="Times New Roman" panose="02020603050405020304" pitchFamily="18" charset="0"/>
              </a:rPr>
              <a:t>C</a:t>
            </a:r>
            <a:r>
              <a:rPr lang="en" dirty="0" smtClean="0">
                <a:latin typeface="Times New Roman" panose="02020603050405020304" pitchFamily="18" charset="0"/>
                <a:cs typeface="Times New Roman" panose="02020603050405020304" pitchFamily="18" charset="0"/>
              </a:rPr>
              <a:t>arefull history, physical exam, muscle weakness, EKG, lab tests</a:t>
            </a:r>
            <a:endParaRPr dirty="0">
              <a:latin typeface="Times New Roman" panose="02020603050405020304" pitchFamily="18" charset="0"/>
              <a:cs typeface="Times New Roman" panose="02020603050405020304" pitchFamily="18" charset="0"/>
            </a:endParaRPr>
          </a:p>
        </p:txBody>
      </p:sp>
      <p:sp>
        <p:nvSpPr>
          <p:cNvPr id="164" name="Google Shape;164;p21"/>
          <p:cNvSpPr/>
          <p:nvPr/>
        </p:nvSpPr>
        <p:spPr>
          <a:xfrm>
            <a:off x="7465019" y="3726594"/>
            <a:ext cx="347441" cy="33174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21"/>
          <p:cNvGrpSpPr/>
          <p:nvPr/>
        </p:nvGrpSpPr>
        <p:grpSpPr>
          <a:xfrm>
            <a:off x="7033675" y="1863528"/>
            <a:ext cx="1488469" cy="1488847"/>
            <a:chOff x="6654650" y="3665275"/>
            <a:chExt cx="409100" cy="409125"/>
          </a:xfrm>
        </p:grpSpPr>
        <p:sp>
          <p:nvSpPr>
            <p:cNvPr id="166" name="Google Shape;166;p21"/>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1"/>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21"/>
          <p:cNvGrpSpPr/>
          <p:nvPr/>
        </p:nvGrpSpPr>
        <p:grpSpPr>
          <a:xfrm rot="1057041">
            <a:off x="5599089" y="3034130"/>
            <a:ext cx="983391" cy="983504"/>
            <a:chOff x="570875" y="4322250"/>
            <a:chExt cx="443300" cy="443325"/>
          </a:xfrm>
        </p:grpSpPr>
        <p:sp>
          <p:nvSpPr>
            <p:cNvPr id="169" name="Google Shape;169;p21"/>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1"/>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1"/>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1"/>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 name="Google Shape;173;p21"/>
          <p:cNvSpPr/>
          <p:nvPr/>
        </p:nvSpPr>
        <p:spPr>
          <a:xfrm rot="2466844">
            <a:off x="5709630" y="2152214"/>
            <a:ext cx="482721" cy="460918"/>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1"/>
          <p:cNvSpPr/>
          <p:nvPr/>
        </p:nvSpPr>
        <p:spPr>
          <a:xfrm rot="-1609319">
            <a:off x="6415602" y="2442231"/>
            <a:ext cx="347370" cy="33168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1"/>
          <p:cNvSpPr/>
          <p:nvPr/>
        </p:nvSpPr>
        <p:spPr>
          <a:xfrm rot="2926209">
            <a:off x="8521920" y="2704998"/>
            <a:ext cx="260162" cy="24841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1"/>
          <p:cNvSpPr/>
          <p:nvPr/>
        </p:nvSpPr>
        <p:spPr>
          <a:xfrm rot="-1609052">
            <a:off x="7439323" y="1040920"/>
            <a:ext cx="234385" cy="22379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1"/>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4" name="Google Shape;184;p22"/>
          <p:cNvSpPr txBox="1">
            <a:spLocks noGrp="1"/>
          </p:cNvSpPr>
          <p:nvPr>
            <p:ph type="body" idx="2"/>
          </p:nvPr>
        </p:nvSpPr>
        <p:spPr>
          <a:xfrm>
            <a:off x="3421480" y="1353950"/>
            <a:ext cx="2250600" cy="3284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dirty="0"/>
              <a:t>Black</a:t>
            </a:r>
            <a:endParaRPr b="1" dirty="0"/>
          </a:p>
          <a:p>
            <a:pPr marL="0" lvl="0" indent="0" algn="l" rtl="0">
              <a:spcBef>
                <a:spcPts val="600"/>
              </a:spcBef>
              <a:spcAft>
                <a:spcPts val="0"/>
              </a:spcAft>
              <a:buNone/>
            </a:pPr>
            <a:r>
              <a:rPr lang="en" dirty="0"/>
              <a:t>Is the color of ebony and of outer space. It has been the symbolic color of elegance, solemnity and authority.</a:t>
            </a:r>
            <a:endParaRPr dirty="0"/>
          </a:p>
        </p:txBody>
      </p:sp>
      <p:sp>
        <p:nvSpPr>
          <p:cNvPr id="185" name="Google Shape;185;p22"/>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9622" y="0"/>
            <a:ext cx="5024756" cy="5143500"/>
          </a:xfrm>
          <a:prstGeom prst="rect">
            <a:avLst/>
          </a:prstGeom>
        </p:spPr>
      </p:pic>
      <p:sp>
        <p:nvSpPr>
          <p:cNvPr id="3" name="Text Placeholder 2"/>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3"/>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Clinical manifestation</a:t>
            </a:r>
            <a:endParaRPr dirty="0"/>
          </a:p>
        </p:txBody>
      </p:sp>
      <p:sp>
        <p:nvSpPr>
          <p:cNvPr id="191" name="Google Shape;191;p23"/>
          <p:cNvSpPr txBox="1">
            <a:spLocks noGrp="1"/>
          </p:cNvSpPr>
          <p:nvPr>
            <p:ph type="body" idx="1"/>
          </p:nvPr>
        </p:nvSpPr>
        <p:spPr>
          <a:xfrm>
            <a:off x="855300" y="1353950"/>
            <a:ext cx="1606500" cy="3284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smtClean="0">
                <a:solidFill>
                  <a:srgbClr val="FF0000"/>
                </a:solidFill>
                <a:latin typeface="Times New Roman" panose="02020603050405020304" pitchFamily="18" charset="0"/>
                <a:cs typeface="Times New Roman" panose="02020603050405020304" pitchFamily="18" charset="0"/>
              </a:rPr>
              <a:t>M</a:t>
            </a:r>
            <a:r>
              <a:rPr lang="en" b="1" dirty="0" smtClean="0">
                <a:solidFill>
                  <a:srgbClr val="FF0000"/>
                </a:solidFill>
                <a:latin typeface="Times New Roman" panose="02020603050405020304" pitchFamily="18" charset="0"/>
                <a:cs typeface="Times New Roman" panose="02020603050405020304" pitchFamily="18" charset="0"/>
              </a:rPr>
              <a:t>uscle weakness</a:t>
            </a:r>
            <a:endParaRPr b="1" dirty="0">
              <a:solidFill>
                <a:srgbClr val="FF0000"/>
              </a:solidFill>
              <a:latin typeface="Times New Roman" panose="02020603050405020304" pitchFamily="18" charset="0"/>
              <a:cs typeface="Times New Roman" panose="02020603050405020304" pitchFamily="18" charset="0"/>
            </a:endParaRPr>
          </a:p>
          <a:p>
            <a:pPr marL="0" lvl="0" indent="0" algn="l" rtl="0">
              <a:spcBef>
                <a:spcPts val="600"/>
              </a:spcBef>
              <a:spcAft>
                <a:spcPts val="0"/>
              </a:spcAft>
              <a:buNone/>
            </a:pPr>
            <a:r>
              <a:rPr lang="en" dirty="0" smtClean="0">
                <a:latin typeface="Times New Roman" panose="02020603050405020304" pitchFamily="18" charset="0"/>
                <a:cs typeface="Times New Roman" panose="02020603050405020304" pitchFamily="18" charset="0"/>
              </a:rPr>
              <a:t>Paralysis</a:t>
            </a:r>
            <a:endParaRPr dirty="0">
              <a:latin typeface="Times New Roman" panose="02020603050405020304" pitchFamily="18" charset="0"/>
              <a:cs typeface="Times New Roman" panose="02020603050405020304" pitchFamily="18" charset="0"/>
            </a:endParaRPr>
          </a:p>
        </p:txBody>
      </p:sp>
      <p:sp>
        <p:nvSpPr>
          <p:cNvPr id="192" name="Google Shape;192;p23"/>
          <p:cNvSpPr txBox="1">
            <a:spLocks noGrp="1"/>
          </p:cNvSpPr>
          <p:nvPr>
            <p:ph type="body" idx="2"/>
          </p:nvPr>
        </p:nvSpPr>
        <p:spPr>
          <a:xfrm>
            <a:off x="2630611" y="1353950"/>
            <a:ext cx="1606500" cy="3284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smtClean="0">
                <a:solidFill>
                  <a:srgbClr val="FF0000"/>
                </a:solidFill>
                <a:latin typeface="Times New Roman" panose="02020603050405020304" pitchFamily="18" charset="0"/>
                <a:cs typeface="Times New Roman" panose="02020603050405020304" pitchFamily="18" charset="0"/>
              </a:rPr>
              <a:t>Cardiac conduction</a:t>
            </a:r>
            <a:endParaRPr b="1" dirty="0">
              <a:solidFill>
                <a:srgbClr val="FF0000"/>
              </a:solidFill>
              <a:latin typeface="Times New Roman" panose="02020603050405020304" pitchFamily="18" charset="0"/>
              <a:cs typeface="Times New Roman" panose="02020603050405020304" pitchFamily="18" charset="0"/>
            </a:endParaRPr>
          </a:p>
          <a:p>
            <a:pPr marL="0" lvl="0" indent="0" algn="l" rtl="0">
              <a:spcBef>
                <a:spcPts val="600"/>
              </a:spcBef>
              <a:spcAft>
                <a:spcPts val="0"/>
              </a:spcAft>
              <a:buNone/>
            </a:pPr>
            <a:r>
              <a:rPr lang="en" dirty="0" smtClean="0">
                <a:latin typeface="Times New Roman" panose="02020603050405020304" pitchFamily="18" charset="0"/>
                <a:cs typeface="Times New Roman" panose="02020603050405020304" pitchFamily="18" charset="0"/>
              </a:rPr>
              <a:t>arrythmia</a:t>
            </a:r>
            <a:endParaRPr dirty="0">
              <a:latin typeface="Times New Roman" panose="02020603050405020304" pitchFamily="18" charset="0"/>
              <a:cs typeface="Times New Roman" panose="02020603050405020304" pitchFamily="18" charset="0"/>
            </a:endParaRPr>
          </a:p>
        </p:txBody>
      </p:sp>
      <p:sp>
        <p:nvSpPr>
          <p:cNvPr id="194" name="Google Shape;194;p23"/>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9"/>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smtClean="0"/>
              <a:t>C</a:t>
            </a:r>
            <a:r>
              <a:rPr lang="en" dirty="0" smtClean="0"/>
              <a:t>ase senario</a:t>
            </a:r>
            <a:endParaRPr dirty="0"/>
          </a:p>
        </p:txBody>
      </p:sp>
      <p:sp>
        <p:nvSpPr>
          <p:cNvPr id="147" name="Google Shape;147;p19"/>
          <p:cNvSpPr txBox="1">
            <a:spLocks noGrp="1"/>
          </p:cNvSpPr>
          <p:nvPr>
            <p:ph type="body" idx="1"/>
          </p:nvPr>
        </p:nvSpPr>
        <p:spPr>
          <a:xfrm>
            <a:off x="0" y="1353950"/>
            <a:ext cx="5052600" cy="3033900"/>
          </a:xfrm>
          <a:prstGeom prst="rect">
            <a:avLst/>
          </a:prstGeom>
        </p:spPr>
        <p:txBody>
          <a:bodyPr spcFirstLastPara="1" wrap="square" lIns="0" tIns="0" rIns="0" bIns="0" anchor="t" anchorCtr="0">
            <a:noAutofit/>
          </a:bodyPr>
          <a:lstStyle/>
          <a:p>
            <a:pPr lvl="0"/>
            <a:r>
              <a:rPr lang="en-US" sz="1400" dirty="0">
                <a:latin typeface="Times New Roman" panose="02020603050405020304" pitchFamily="18" charset="0"/>
                <a:cs typeface="Times New Roman" panose="02020603050405020304" pitchFamily="18" charset="0"/>
              </a:rPr>
              <a:t>Patient C is a woman, 32 years of age, with a history of hypertension and asthma. Her current medications include albuterol (as needed via inhaler), atenolol 25 mg twice daily, and 25 mg hydrochlorothiazide. She is admitted to the hospital with a diagnosis of exacerbation of asthma secondary to bronchitis. She is treated with albuterol treatments every three hours, a cephalosporin antibiotic, and a prednisone taper. Her atenolol is stopped due to fears it is exacerbating her asthma. After 24 hours, Patient C complains of severe muscle </a:t>
            </a:r>
            <a:r>
              <a:rPr lang="en-US" sz="1400" dirty="0" smtClean="0">
                <a:latin typeface="Times New Roman" panose="02020603050405020304" pitchFamily="18" charset="0"/>
                <a:cs typeface="Times New Roman" panose="02020603050405020304" pitchFamily="18" charset="0"/>
              </a:rPr>
              <a:t>cramps... </a:t>
            </a:r>
            <a:endParaRPr sz="1400" dirty="0">
              <a:latin typeface="Times New Roman" panose="02020603050405020304" pitchFamily="18" charset="0"/>
              <a:cs typeface="Times New Roman" panose="02020603050405020304" pitchFamily="18" charset="0"/>
            </a:endParaRPr>
          </a:p>
        </p:txBody>
      </p:sp>
      <p:sp>
        <p:nvSpPr>
          <p:cNvPr id="148" name="Google Shape;148;p19"/>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Tree>
    <p:extLst>
      <p:ext uri="{BB962C8B-B14F-4D97-AF65-F5344CB8AC3E}">
        <p14:creationId xmlns:p14="http://schemas.microsoft.com/office/powerpoint/2010/main" val="984003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8"/>
        <p:cNvGrpSpPr/>
        <p:nvPr/>
      </p:nvGrpSpPr>
      <p:grpSpPr>
        <a:xfrm>
          <a:off x="0" y="0"/>
          <a:ext cx="0" cy="0"/>
          <a:chOff x="0" y="0"/>
          <a:chExt cx="0" cy="0"/>
        </a:xfrm>
      </p:grpSpPr>
      <p:sp>
        <p:nvSpPr>
          <p:cNvPr id="199" name="Google Shape;199;p24"/>
          <p:cNvSpPr txBox="1">
            <a:spLocks noGrp="1"/>
          </p:cNvSpPr>
          <p:nvPr>
            <p:ph type="title" idx="4294967295"/>
          </p:nvPr>
        </p:nvSpPr>
        <p:spPr>
          <a:xfrm>
            <a:off x="2141550" y="2297400"/>
            <a:ext cx="4556100" cy="548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3000" dirty="0" smtClean="0">
                <a:solidFill>
                  <a:srgbClr val="FF0000"/>
                </a:solidFill>
              </a:rPr>
              <a:t>Treatment</a:t>
            </a:r>
            <a:endParaRPr sz="3000" dirty="0">
              <a:solidFill>
                <a:srgbClr val="FF0000"/>
              </a:solidFill>
            </a:endParaRPr>
          </a:p>
        </p:txBody>
      </p:sp>
      <p:sp>
        <p:nvSpPr>
          <p:cNvPr id="200" name="Google Shape;200;p24"/>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1"/>
                </a:solidFill>
              </a:rPr>
              <a:t>20</a:t>
            </a:fld>
            <a:endParaRPr>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Hyperkalemic emergencies</a:t>
            </a:r>
            <a:endParaRPr dirty="0"/>
          </a:p>
        </p:txBody>
      </p:sp>
      <p:sp>
        <p:nvSpPr>
          <p:cNvPr id="206" name="Google Shape;206;p25"/>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grpSp>
        <p:nvGrpSpPr>
          <p:cNvPr id="207" name="Google Shape;207;p25"/>
          <p:cNvGrpSpPr/>
          <p:nvPr/>
        </p:nvGrpSpPr>
        <p:grpSpPr>
          <a:xfrm>
            <a:off x="1209750" y="1625425"/>
            <a:ext cx="3175200" cy="3175200"/>
            <a:chOff x="2820225" y="891450"/>
            <a:chExt cx="3175200" cy="3175200"/>
          </a:xfrm>
        </p:grpSpPr>
        <p:sp>
          <p:nvSpPr>
            <p:cNvPr id="208" name="Google Shape;208;p25"/>
            <p:cNvSpPr/>
            <p:nvPr/>
          </p:nvSpPr>
          <p:spPr>
            <a:xfrm rot="10800000">
              <a:off x="2820225" y="891450"/>
              <a:ext cx="3175200" cy="3175200"/>
            </a:xfrm>
            <a:prstGeom prst="blockArc">
              <a:avLst>
                <a:gd name="adj1" fmla="val 5399801"/>
                <a:gd name="adj2" fmla="val 3012680"/>
                <a:gd name="adj3" fmla="val 6939"/>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5"/>
            <p:cNvSpPr/>
            <p:nvPr/>
          </p:nvSpPr>
          <p:spPr>
            <a:xfrm rot="10800000">
              <a:off x="3175023" y="1179900"/>
              <a:ext cx="450600" cy="4506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25"/>
          <p:cNvGrpSpPr/>
          <p:nvPr/>
        </p:nvGrpSpPr>
        <p:grpSpPr>
          <a:xfrm>
            <a:off x="3519900" y="3156650"/>
            <a:ext cx="1332300" cy="914700"/>
            <a:chOff x="5130375" y="2422675"/>
            <a:chExt cx="1332300" cy="914700"/>
          </a:xfrm>
        </p:grpSpPr>
        <p:sp>
          <p:nvSpPr>
            <p:cNvPr id="211" name="Google Shape;211;p25"/>
            <p:cNvSpPr/>
            <p:nvPr/>
          </p:nvSpPr>
          <p:spPr>
            <a:xfrm>
              <a:off x="5130375" y="2707675"/>
              <a:ext cx="1332300" cy="6297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smtClean="0">
                  <a:solidFill>
                    <a:schemeClr val="lt1"/>
                  </a:solidFill>
                  <a:latin typeface="Times New Roman" panose="02020603050405020304" pitchFamily="18" charset="0"/>
                  <a:ea typeface="News Cycle"/>
                  <a:cs typeface="Times New Roman" panose="02020603050405020304" pitchFamily="18" charset="0"/>
                  <a:sym typeface="News Cycle"/>
                </a:rPr>
                <a:t>H</a:t>
              </a: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emodialysis</a:t>
              </a:r>
            </a:p>
            <a:p>
              <a:pPr marL="0" lvl="0" indent="0" algn="l" rtl="0">
                <a:spcBef>
                  <a:spcPts val="0"/>
                </a:spcBef>
                <a:spcAft>
                  <a:spcPts val="0"/>
                </a:spcAft>
                <a:buNone/>
              </a:pPr>
              <a:r>
                <a:rPr lang="en-US" sz="1100" dirty="0" smtClean="0">
                  <a:solidFill>
                    <a:schemeClr val="lt1"/>
                  </a:solidFill>
                  <a:latin typeface="Times New Roman" panose="02020603050405020304" pitchFamily="18" charset="0"/>
                  <a:ea typeface="News Cycle"/>
                  <a:cs typeface="Times New Roman" panose="02020603050405020304" pitchFamily="18" charset="0"/>
                  <a:sym typeface="News Cycle"/>
                </a:rPr>
                <a:t>D</a:t>
              </a: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iuretics</a:t>
              </a:r>
            </a:p>
            <a:p>
              <a:pPr marL="0" lvl="0" indent="0" algn="l" rtl="0">
                <a:spcBef>
                  <a:spcPts val="0"/>
                </a:spcBef>
                <a:spcAft>
                  <a:spcPts val="0"/>
                </a:spcAft>
                <a:buNone/>
              </a:pPr>
              <a:endParaRPr sz="1700" dirty="0">
                <a:solidFill>
                  <a:schemeClr val="lt1"/>
                </a:solidFill>
                <a:latin typeface="News Cycle"/>
                <a:ea typeface="News Cycle"/>
                <a:cs typeface="News Cycle"/>
                <a:sym typeface="News Cycle"/>
              </a:endParaRPr>
            </a:p>
          </p:txBody>
        </p:sp>
        <p:sp>
          <p:nvSpPr>
            <p:cNvPr id="212" name="Google Shape;212;p25"/>
            <p:cNvSpPr/>
            <p:nvPr/>
          </p:nvSpPr>
          <p:spPr>
            <a:xfrm>
              <a:off x="5130375" y="2422675"/>
              <a:ext cx="1332300" cy="285000"/>
            </a:xfrm>
            <a:prstGeom prst="round1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remover</a:t>
              </a:r>
              <a:endParaRPr sz="1100" dirty="0">
                <a:solidFill>
                  <a:schemeClr val="lt1"/>
                </a:solidFill>
                <a:latin typeface="Times New Roman" panose="02020603050405020304" pitchFamily="18" charset="0"/>
                <a:ea typeface="News Cycle"/>
                <a:cs typeface="Times New Roman" panose="02020603050405020304" pitchFamily="18" charset="0"/>
                <a:sym typeface="News Cycle"/>
              </a:endParaRPr>
            </a:p>
          </p:txBody>
        </p:sp>
      </p:grpSp>
      <p:grpSp>
        <p:nvGrpSpPr>
          <p:cNvPr id="213" name="Google Shape;213;p25"/>
          <p:cNvGrpSpPr/>
          <p:nvPr/>
        </p:nvGrpSpPr>
        <p:grpSpPr>
          <a:xfrm>
            <a:off x="2187600" y="1443225"/>
            <a:ext cx="1757676" cy="1371894"/>
            <a:chOff x="3798075" y="709250"/>
            <a:chExt cx="1332300" cy="914700"/>
          </a:xfrm>
        </p:grpSpPr>
        <p:sp>
          <p:nvSpPr>
            <p:cNvPr id="214" name="Google Shape;214;p25"/>
            <p:cNvSpPr/>
            <p:nvPr/>
          </p:nvSpPr>
          <p:spPr>
            <a:xfrm>
              <a:off x="3798075" y="994250"/>
              <a:ext cx="1332300" cy="6297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smtClean="0">
                  <a:solidFill>
                    <a:schemeClr val="lt1"/>
                  </a:solidFill>
                  <a:latin typeface="Times New Roman" panose="02020603050405020304" pitchFamily="18" charset="0"/>
                  <a:ea typeface="News Cycle"/>
                  <a:cs typeface="Times New Roman" panose="02020603050405020304" pitchFamily="18" charset="0"/>
                  <a:sym typeface="News Cycle"/>
                </a:rPr>
                <a:t>C</a:t>
              </a: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alcium gluconate</a:t>
              </a:r>
              <a:endParaRPr sz="1700" dirty="0">
                <a:solidFill>
                  <a:schemeClr val="lt1"/>
                </a:solidFill>
                <a:latin typeface="Times New Roman" panose="02020603050405020304" pitchFamily="18" charset="0"/>
                <a:ea typeface="News Cycle"/>
                <a:cs typeface="Times New Roman" panose="02020603050405020304" pitchFamily="18" charset="0"/>
                <a:sym typeface="News Cycle"/>
              </a:endParaRPr>
            </a:p>
          </p:txBody>
        </p:sp>
        <p:sp>
          <p:nvSpPr>
            <p:cNvPr id="215" name="Google Shape;215;p25"/>
            <p:cNvSpPr/>
            <p:nvPr/>
          </p:nvSpPr>
          <p:spPr>
            <a:xfrm>
              <a:off x="3798075" y="709250"/>
              <a:ext cx="1332300" cy="285000"/>
            </a:xfrm>
            <a:prstGeom prst="round1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dirty="0" smtClean="0">
                  <a:solidFill>
                    <a:schemeClr val="lt1"/>
                  </a:solidFill>
                  <a:latin typeface="Times New Roman" panose="02020603050405020304" pitchFamily="18" charset="0"/>
                  <a:ea typeface="News Cycle"/>
                  <a:cs typeface="Times New Roman" panose="02020603050405020304" pitchFamily="18" charset="0"/>
                  <a:sym typeface="News Cycle"/>
                </a:rPr>
                <a:t>C</a:t>
              </a: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ell membrane satabalize </a:t>
              </a:r>
              <a:endParaRPr sz="1100" dirty="0">
                <a:solidFill>
                  <a:schemeClr val="lt1"/>
                </a:solidFill>
                <a:latin typeface="Times New Roman" panose="02020603050405020304" pitchFamily="18" charset="0"/>
                <a:ea typeface="News Cycle"/>
                <a:cs typeface="Times New Roman" panose="02020603050405020304" pitchFamily="18" charset="0"/>
                <a:sym typeface="News Cycle"/>
              </a:endParaRPr>
            </a:p>
          </p:txBody>
        </p:sp>
      </p:grpSp>
      <p:grpSp>
        <p:nvGrpSpPr>
          <p:cNvPr id="216" name="Google Shape;216;p25"/>
          <p:cNvGrpSpPr/>
          <p:nvPr/>
        </p:nvGrpSpPr>
        <p:grpSpPr>
          <a:xfrm>
            <a:off x="855300" y="3156650"/>
            <a:ext cx="1332300" cy="914700"/>
            <a:chOff x="2465775" y="2422675"/>
            <a:chExt cx="1332300" cy="914700"/>
          </a:xfrm>
        </p:grpSpPr>
        <p:sp>
          <p:nvSpPr>
            <p:cNvPr id="217" name="Google Shape;217;p25"/>
            <p:cNvSpPr/>
            <p:nvPr/>
          </p:nvSpPr>
          <p:spPr>
            <a:xfrm>
              <a:off x="2465775" y="2707675"/>
              <a:ext cx="1332300" cy="629700"/>
            </a:xfrm>
            <a:prstGeom prst="rect">
              <a:avLst/>
            </a:prstGeom>
            <a:solidFill>
              <a:schemeClr val="accent5"/>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Insulin</a:t>
              </a:r>
            </a:p>
            <a:p>
              <a:pPr marL="0" lvl="0" indent="0" algn="l" rtl="0">
                <a:spcBef>
                  <a:spcPts val="0"/>
                </a:spcBef>
                <a:spcAft>
                  <a:spcPts val="0"/>
                </a:spcAft>
                <a:buNone/>
              </a:pP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Glucose</a:t>
              </a:r>
              <a:endParaRPr sz="1700" dirty="0">
                <a:solidFill>
                  <a:schemeClr val="lt1"/>
                </a:solidFill>
                <a:latin typeface="Times New Roman" panose="02020603050405020304" pitchFamily="18" charset="0"/>
                <a:ea typeface="News Cycle"/>
                <a:cs typeface="Times New Roman" panose="02020603050405020304" pitchFamily="18" charset="0"/>
                <a:sym typeface="News Cycle"/>
              </a:endParaRPr>
            </a:p>
          </p:txBody>
        </p:sp>
        <p:sp>
          <p:nvSpPr>
            <p:cNvPr id="218" name="Google Shape;218;p25"/>
            <p:cNvSpPr/>
            <p:nvPr/>
          </p:nvSpPr>
          <p:spPr>
            <a:xfrm>
              <a:off x="2465775" y="2422675"/>
              <a:ext cx="1332300" cy="285000"/>
            </a:xfrm>
            <a:prstGeom prst="round1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dirty="0" smtClean="0">
                  <a:solidFill>
                    <a:schemeClr val="lt1"/>
                  </a:solidFill>
                  <a:latin typeface="Times New Roman" panose="02020603050405020304" pitchFamily="18" charset="0"/>
                  <a:ea typeface="News Cycle"/>
                  <a:cs typeface="Times New Roman" panose="02020603050405020304" pitchFamily="18" charset="0"/>
                  <a:sym typeface="News Cycle"/>
                </a:rPr>
                <a:t>Shifting</a:t>
              </a:r>
              <a:endParaRPr sz="1100" dirty="0">
                <a:solidFill>
                  <a:schemeClr val="lt1"/>
                </a:solidFill>
                <a:latin typeface="Times New Roman" panose="02020603050405020304" pitchFamily="18" charset="0"/>
                <a:ea typeface="News Cycle"/>
                <a:cs typeface="Times New Roman" panose="02020603050405020304" pitchFamily="18" charset="0"/>
                <a:sym typeface="News Cycle"/>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6"/>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ECGs</a:t>
            </a:r>
            <a:endParaRPr dirty="0"/>
          </a:p>
        </p:txBody>
      </p:sp>
      <p:sp>
        <p:nvSpPr>
          <p:cNvPr id="225" name="Google Shape;225;p26"/>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057399"/>
            <a:ext cx="5352836" cy="150388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8"/>
          <p:cNvSpPr/>
          <p:nvPr/>
        </p:nvSpPr>
        <p:spPr>
          <a:xfrm rot="10800000">
            <a:off x="-263073" y="1680900"/>
            <a:ext cx="1781700" cy="17817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247" name="Google Shape;247;p28"/>
          <p:cNvSpPr/>
          <p:nvPr/>
        </p:nvSpPr>
        <p:spPr>
          <a:xfrm>
            <a:off x="260348" y="2145101"/>
            <a:ext cx="735233" cy="853819"/>
          </a:xfrm>
          <a:custGeom>
            <a:avLst/>
            <a:gdLst/>
            <a:ahLst/>
            <a:cxnLst/>
            <a:rect l="l" t="t" r="r" b="b"/>
            <a:pathLst>
              <a:path w="393699" h="457199" extrusionOk="0">
                <a:moveTo>
                  <a:pt x="393700" y="423863"/>
                </a:moveTo>
                <a:cubicBezTo>
                  <a:pt x="393700" y="442274"/>
                  <a:pt x="379012" y="457200"/>
                  <a:pt x="360893" y="457200"/>
                </a:cubicBezTo>
                <a:cubicBezTo>
                  <a:pt x="360893" y="457200"/>
                  <a:pt x="360892" y="457200"/>
                  <a:pt x="360892" y="457200"/>
                </a:cubicBezTo>
                <a:lnTo>
                  <a:pt x="32808" y="457200"/>
                </a:lnTo>
                <a:cubicBezTo>
                  <a:pt x="14689" y="457200"/>
                  <a:pt x="0" y="442274"/>
                  <a:pt x="0" y="423863"/>
                </a:cubicBezTo>
                <a:cubicBezTo>
                  <a:pt x="0" y="405451"/>
                  <a:pt x="14689" y="390525"/>
                  <a:pt x="32808" y="390525"/>
                </a:cubicBezTo>
                <a:lnTo>
                  <a:pt x="273534" y="390525"/>
                </a:lnTo>
                <a:cubicBezTo>
                  <a:pt x="324697" y="333222"/>
                  <a:pt x="322668" y="245222"/>
                  <a:pt x="268921" y="190416"/>
                </a:cubicBezTo>
                <a:lnTo>
                  <a:pt x="302058" y="156744"/>
                </a:lnTo>
                <a:cubicBezTo>
                  <a:pt x="362964" y="218855"/>
                  <a:pt x="374997" y="314887"/>
                  <a:pt x="331351" y="390525"/>
                </a:cubicBezTo>
                <a:lnTo>
                  <a:pt x="360892" y="390525"/>
                </a:lnTo>
                <a:cubicBezTo>
                  <a:pt x="379011" y="390525"/>
                  <a:pt x="393700" y="405450"/>
                  <a:pt x="393700" y="423862"/>
                </a:cubicBezTo>
                <a:cubicBezTo>
                  <a:pt x="393700" y="423862"/>
                  <a:pt x="393700" y="423863"/>
                  <a:pt x="393700" y="423863"/>
                </a:cubicBezTo>
                <a:close/>
                <a:moveTo>
                  <a:pt x="200910" y="237469"/>
                </a:moveTo>
                <a:lnTo>
                  <a:pt x="346673" y="89355"/>
                </a:lnTo>
                <a:cubicBezTo>
                  <a:pt x="352046" y="83896"/>
                  <a:pt x="352046" y="75044"/>
                  <a:pt x="346673" y="69585"/>
                </a:cubicBezTo>
                <a:lnTo>
                  <a:pt x="304297" y="26526"/>
                </a:lnTo>
                <a:cubicBezTo>
                  <a:pt x="298925" y="21067"/>
                  <a:pt x="290214" y="21067"/>
                  <a:pt x="284841" y="26526"/>
                </a:cubicBezTo>
                <a:lnTo>
                  <a:pt x="139078" y="174640"/>
                </a:lnTo>
                <a:cubicBezTo>
                  <a:pt x="133706" y="180100"/>
                  <a:pt x="133706" y="188951"/>
                  <a:pt x="139078" y="194410"/>
                </a:cubicBezTo>
                <a:lnTo>
                  <a:pt x="181454" y="237469"/>
                </a:lnTo>
                <a:cubicBezTo>
                  <a:pt x="186827" y="242928"/>
                  <a:pt x="195538" y="242928"/>
                  <a:pt x="200910" y="237469"/>
                </a:cubicBezTo>
                <a:close/>
                <a:moveTo>
                  <a:pt x="368660" y="44780"/>
                </a:moveTo>
                <a:lnTo>
                  <a:pt x="368660" y="44780"/>
                </a:lnTo>
                <a:cubicBezTo>
                  <a:pt x="374151" y="39200"/>
                  <a:pt x="374151" y="30154"/>
                  <a:pt x="368660" y="24574"/>
                </a:cubicBezTo>
                <a:lnTo>
                  <a:pt x="348594" y="4185"/>
                </a:lnTo>
                <a:cubicBezTo>
                  <a:pt x="343103" y="-1395"/>
                  <a:pt x="334200" y="-1395"/>
                  <a:pt x="328710" y="4185"/>
                </a:cubicBezTo>
                <a:lnTo>
                  <a:pt x="328710" y="4185"/>
                </a:lnTo>
                <a:cubicBezTo>
                  <a:pt x="323218" y="9764"/>
                  <a:pt x="323218" y="18811"/>
                  <a:pt x="328710" y="24390"/>
                </a:cubicBezTo>
                <a:lnTo>
                  <a:pt x="348775" y="44780"/>
                </a:lnTo>
                <a:cubicBezTo>
                  <a:pt x="354266" y="50359"/>
                  <a:pt x="363169" y="50359"/>
                  <a:pt x="368660" y="44780"/>
                </a:cubicBezTo>
                <a:close/>
                <a:moveTo>
                  <a:pt x="156555" y="260306"/>
                </a:moveTo>
                <a:lnTo>
                  <a:pt x="156555" y="260306"/>
                </a:lnTo>
                <a:cubicBezTo>
                  <a:pt x="162046" y="254726"/>
                  <a:pt x="162046" y="245680"/>
                  <a:pt x="156555" y="240100"/>
                </a:cubicBezTo>
                <a:lnTo>
                  <a:pt x="136489" y="219711"/>
                </a:lnTo>
                <a:cubicBezTo>
                  <a:pt x="130998" y="214132"/>
                  <a:pt x="122095" y="214132"/>
                  <a:pt x="116604" y="219711"/>
                </a:cubicBezTo>
                <a:lnTo>
                  <a:pt x="116604" y="219711"/>
                </a:lnTo>
                <a:cubicBezTo>
                  <a:pt x="111113" y="225290"/>
                  <a:pt x="111113" y="234337"/>
                  <a:pt x="116604" y="239917"/>
                </a:cubicBezTo>
                <a:lnTo>
                  <a:pt x="136670" y="260306"/>
                </a:lnTo>
                <a:cubicBezTo>
                  <a:pt x="142161" y="265885"/>
                  <a:pt x="151064" y="265885"/>
                  <a:pt x="156555" y="260306"/>
                </a:cubicBezTo>
                <a:close/>
                <a:moveTo>
                  <a:pt x="196850" y="357188"/>
                </a:moveTo>
                <a:lnTo>
                  <a:pt x="196850" y="357188"/>
                </a:lnTo>
                <a:cubicBezTo>
                  <a:pt x="196850" y="349297"/>
                  <a:pt x="190555" y="342900"/>
                  <a:pt x="182789" y="342900"/>
                </a:cubicBezTo>
                <a:lnTo>
                  <a:pt x="14061" y="342900"/>
                </a:lnTo>
                <a:cubicBezTo>
                  <a:pt x="6295" y="342900"/>
                  <a:pt x="0" y="349297"/>
                  <a:pt x="0" y="357188"/>
                </a:cubicBezTo>
                <a:lnTo>
                  <a:pt x="0" y="357188"/>
                </a:lnTo>
                <a:cubicBezTo>
                  <a:pt x="0" y="365078"/>
                  <a:pt x="6295" y="371475"/>
                  <a:pt x="14061" y="371475"/>
                </a:cubicBezTo>
                <a:lnTo>
                  <a:pt x="182789" y="371475"/>
                </a:lnTo>
                <a:cubicBezTo>
                  <a:pt x="190555" y="371475"/>
                  <a:pt x="196850" y="365078"/>
                  <a:pt x="196850" y="3571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052" y="1876110"/>
            <a:ext cx="6004094" cy="148616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60" name="Google Shape;260;p29"/>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261" name="Google Shape;261;p29"/>
          <p:cNvSpPr/>
          <p:nvPr/>
        </p:nvSpPr>
        <p:spPr>
          <a:xfrm rot="10800000">
            <a:off x="-112168" y="873150"/>
            <a:ext cx="749400" cy="749400"/>
          </a:xfrm>
          <a:prstGeom prst="chord">
            <a:avLst>
              <a:gd name="adj1" fmla="val 2700000"/>
              <a:gd name="adj2" fmla="val 1890027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rot="10800000">
            <a:off x="-112168" y="2187600"/>
            <a:ext cx="749400" cy="749400"/>
          </a:xfrm>
          <a:prstGeom prst="chord">
            <a:avLst>
              <a:gd name="adj1" fmla="val 2700000"/>
              <a:gd name="adj2" fmla="val 189002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rot="10800000">
            <a:off x="-112168" y="35020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29"/>
          <p:cNvGrpSpPr/>
          <p:nvPr/>
        </p:nvGrpSpPr>
        <p:grpSpPr>
          <a:xfrm>
            <a:off x="121428" y="3735658"/>
            <a:ext cx="282184" cy="282184"/>
            <a:chOff x="6845399" y="3630764"/>
            <a:chExt cx="457200" cy="457200"/>
          </a:xfrm>
        </p:grpSpPr>
        <p:sp>
          <p:nvSpPr>
            <p:cNvPr id="265" name="Google Shape;265;p29"/>
            <p:cNvSpPr/>
            <p:nvPr/>
          </p:nvSpPr>
          <p:spPr>
            <a:xfrm>
              <a:off x="6845399" y="3706725"/>
              <a:ext cx="304800" cy="381238"/>
            </a:xfrm>
            <a:custGeom>
              <a:avLst/>
              <a:gdLst/>
              <a:ahLst/>
              <a:cxnLst/>
              <a:rect l="l" t="t" r="r" b="b"/>
              <a:pathLst>
                <a:path w="304800" h="381238" extrusionOk="0">
                  <a:moveTo>
                    <a:pt x="158115" y="2143"/>
                  </a:moveTo>
                  <a:cubicBezTo>
                    <a:pt x="154305" y="-714"/>
                    <a:pt x="149543" y="-714"/>
                    <a:pt x="145733" y="2143"/>
                  </a:cubicBezTo>
                  <a:lnTo>
                    <a:pt x="2858" y="121206"/>
                  </a:lnTo>
                  <a:cubicBezTo>
                    <a:pt x="953" y="123111"/>
                    <a:pt x="0" y="125968"/>
                    <a:pt x="0" y="128826"/>
                  </a:cubicBezTo>
                  <a:lnTo>
                    <a:pt x="0" y="381238"/>
                  </a:lnTo>
                  <a:lnTo>
                    <a:pt x="304800" y="381238"/>
                  </a:lnTo>
                  <a:lnTo>
                    <a:pt x="304800" y="128826"/>
                  </a:lnTo>
                  <a:cubicBezTo>
                    <a:pt x="304800" y="125968"/>
                    <a:pt x="303848" y="123111"/>
                    <a:pt x="300990" y="121206"/>
                  </a:cubicBezTo>
                  <a:lnTo>
                    <a:pt x="158115" y="2143"/>
                  </a:lnTo>
                  <a:close/>
                  <a:moveTo>
                    <a:pt x="219075" y="238363"/>
                  </a:moveTo>
                  <a:lnTo>
                    <a:pt x="180975" y="238363"/>
                  </a:lnTo>
                  <a:lnTo>
                    <a:pt x="180975" y="276463"/>
                  </a:lnTo>
                  <a:cubicBezTo>
                    <a:pt x="180975" y="284083"/>
                    <a:pt x="178118" y="291703"/>
                    <a:pt x="172403" y="296466"/>
                  </a:cubicBezTo>
                  <a:cubicBezTo>
                    <a:pt x="167640" y="302181"/>
                    <a:pt x="160020" y="305038"/>
                    <a:pt x="152400" y="305038"/>
                  </a:cubicBezTo>
                  <a:cubicBezTo>
                    <a:pt x="136208" y="305038"/>
                    <a:pt x="123825" y="292656"/>
                    <a:pt x="123825" y="276463"/>
                  </a:cubicBezTo>
                  <a:lnTo>
                    <a:pt x="123825" y="238363"/>
                  </a:lnTo>
                  <a:lnTo>
                    <a:pt x="85725" y="238363"/>
                  </a:lnTo>
                  <a:cubicBezTo>
                    <a:pt x="78105" y="238363"/>
                    <a:pt x="70485" y="235506"/>
                    <a:pt x="65723" y="229791"/>
                  </a:cubicBezTo>
                  <a:cubicBezTo>
                    <a:pt x="60008" y="225028"/>
                    <a:pt x="57150" y="217408"/>
                    <a:pt x="57150" y="209788"/>
                  </a:cubicBezTo>
                  <a:cubicBezTo>
                    <a:pt x="57150" y="193596"/>
                    <a:pt x="69533" y="181213"/>
                    <a:pt x="85725" y="181213"/>
                  </a:cubicBezTo>
                  <a:lnTo>
                    <a:pt x="123825" y="181213"/>
                  </a:lnTo>
                  <a:lnTo>
                    <a:pt x="123825" y="143113"/>
                  </a:lnTo>
                  <a:cubicBezTo>
                    <a:pt x="123825" y="135493"/>
                    <a:pt x="126683" y="127873"/>
                    <a:pt x="132398" y="123111"/>
                  </a:cubicBezTo>
                  <a:cubicBezTo>
                    <a:pt x="138113" y="118348"/>
                    <a:pt x="144780" y="114538"/>
                    <a:pt x="152400" y="114538"/>
                  </a:cubicBezTo>
                  <a:cubicBezTo>
                    <a:pt x="168593" y="114538"/>
                    <a:pt x="180975" y="126921"/>
                    <a:pt x="180975" y="143113"/>
                  </a:cubicBezTo>
                  <a:lnTo>
                    <a:pt x="180975" y="181213"/>
                  </a:lnTo>
                  <a:lnTo>
                    <a:pt x="219075" y="181213"/>
                  </a:lnTo>
                  <a:cubicBezTo>
                    <a:pt x="226695" y="181213"/>
                    <a:pt x="234315" y="184071"/>
                    <a:pt x="239078" y="189786"/>
                  </a:cubicBezTo>
                  <a:cubicBezTo>
                    <a:pt x="243840" y="195501"/>
                    <a:pt x="247650" y="202168"/>
                    <a:pt x="247650" y="209788"/>
                  </a:cubicBezTo>
                  <a:cubicBezTo>
                    <a:pt x="247650" y="225981"/>
                    <a:pt x="235268" y="238363"/>
                    <a:pt x="219075" y="238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29"/>
            <p:cNvSpPr/>
            <p:nvPr/>
          </p:nvSpPr>
          <p:spPr>
            <a:xfrm>
              <a:off x="7169249" y="3630764"/>
              <a:ext cx="133350" cy="457200"/>
            </a:xfrm>
            <a:custGeom>
              <a:avLst/>
              <a:gdLst/>
              <a:ahLst/>
              <a:cxnLst/>
              <a:rect l="l" t="t" r="r" b="b"/>
              <a:pathLst>
                <a:path w="133350" h="457200" extrusionOk="0">
                  <a:moveTo>
                    <a:pt x="28575" y="19050"/>
                  </a:moveTo>
                  <a:lnTo>
                    <a:pt x="28575" y="14288"/>
                  </a:lnTo>
                  <a:cubicBezTo>
                    <a:pt x="28575" y="6668"/>
                    <a:pt x="21907" y="0"/>
                    <a:pt x="14288" y="0"/>
                  </a:cubicBezTo>
                  <a:cubicBezTo>
                    <a:pt x="6668" y="0"/>
                    <a:pt x="0" y="6668"/>
                    <a:pt x="0" y="14288"/>
                  </a:cubicBezTo>
                  <a:lnTo>
                    <a:pt x="0" y="457200"/>
                  </a:lnTo>
                  <a:lnTo>
                    <a:pt x="28575" y="457200"/>
                  </a:lnTo>
                  <a:lnTo>
                    <a:pt x="28575" y="95250"/>
                  </a:lnTo>
                  <a:lnTo>
                    <a:pt x="133350" y="95250"/>
                  </a:lnTo>
                  <a:lnTo>
                    <a:pt x="133350" y="19050"/>
                  </a:lnTo>
                  <a:lnTo>
                    <a:pt x="28575" y="1905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7" name="Google Shape;267;p29"/>
          <p:cNvGrpSpPr/>
          <p:nvPr/>
        </p:nvGrpSpPr>
        <p:grpSpPr>
          <a:xfrm>
            <a:off x="145232" y="2421208"/>
            <a:ext cx="282184" cy="282184"/>
            <a:chOff x="9616808" y="1369287"/>
            <a:chExt cx="457200" cy="457200"/>
          </a:xfrm>
        </p:grpSpPr>
        <p:sp>
          <p:nvSpPr>
            <p:cNvPr id="268" name="Google Shape;268;p29"/>
            <p:cNvSpPr/>
            <p:nvPr/>
          </p:nvSpPr>
          <p:spPr>
            <a:xfrm>
              <a:off x="9759628" y="1464537"/>
              <a:ext cx="171538" cy="200025"/>
            </a:xfrm>
            <a:custGeom>
              <a:avLst/>
              <a:gdLst/>
              <a:ahLst/>
              <a:cxnLst/>
              <a:rect l="l" t="t" r="r" b="b"/>
              <a:pathLst>
                <a:path w="171538" h="200025" extrusionOk="0">
                  <a:moveTo>
                    <a:pt x="123880" y="185738"/>
                  </a:moveTo>
                  <a:lnTo>
                    <a:pt x="123880" y="114300"/>
                  </a:lnTo>
                  <a:lnTo>
                    <a:pt x="123880" y="95250"/>
                  </a:lnTo>
                  <a:lnTo>
                    <a:pt x="123880" y="41053"/>
                  </a:lnTo>
                  <a:cubicBezTo>
                    <a:pt x="134167" y="49054"/>
                    <a:pt x="141215" y="60293"/>
                    <a:pt x="143025" y="73343"/>
                  </a:cubicBezTo>
                  <a:cubicBezTo>
                    <a:pt x="144073" y="80581"/>
                    <a:pt x="150169" y="85725"/>
                    <a:pt x="157217" y="85725"/>
                  </a:cubicBezTo>
                  <a:cubicBezTo>
                    <a:pt x="157884" y="85725"/>
                    <a:pt x="158551" y="85725"/>
                    <a:pt x="159217" y="85630"/>
                  </a:cubicBezTo>
                  <a:cubicBezTo>
                    <a:pt x="167028" y="84487"/>
                    <a:pt x="172457" y="77343"/>
                    <a:pt x="171409" y="69532"/>
                  </a:cubicBezTo>
                  <a:cubicBezTo>
                    <a:pt x="165694" y="29242"/>
                    <a:pt x="129690" y="0"/>
                    <a:pt x="85780" y="0"/>
                  </a:cubicBezTo>
                  <a:cubicBezTo>
                    <a:pt x="41869" y="0"/>
                    <a:pt x="5865" y="29242"/>
                    <a:pt x="150" y="69437"/>
                  </a:cubicBezTo>
                  <a:cubicBezTo>
                    <a:pt x="-993" y="77248"/>
                    <a:pt x="4531" y="84487"/>
                    <a:pt x="12342" y="85534"/>
                  </a:cubicBezTo>
                  <a:cubicBezTo>
                    <a:pt x="20152" y="86678"/>
                    <a:pt x="27391" y="81153"/>
                    <a:pt x="28439" y="73343"/>
                  </a:cubicBezTo>
                  <a:cubicBezTo>
                    <a:pt x="30249" y="60293"/>
                    <a:pt x="37297" y="48959"/>
                    <a:pt x="47584" y="41053"/>
                  </a:cubicBezTo>
                  <a:lnTo>
                    <a:pt x="47584" y="95250"/>
                  </a:lnTo>
                  <a:lnTo>
                    <a:pt x="47584" y="114300"/>
                  </a:lnTo>
                  <a:lnTo>
                    <a:pt x="47584" y="185738"/>
                  </a:lnTo>
                  <a:cubicBezTo>
                    <a:pt x="47584" y="193643"/>
                    <a:pt x="53966" y="200025"/>
                    <a:pt x="61872" y="200025"/>
                  </a:cubicBezTo>
                  <a:cubicBezTo>
                    <a:pt x="69778" y="200025"/>
                    <a:pt x="76159" y="193643"/>
                    <a:pt x="76159" y="185738"/>
                  </a:cubicBezTo>
                  <a:lnTo>
                    <a:pt x="76159" y="114300"/>
                  </a:lnTo>
                  <a:lnTo>
                    <a:pt x="95209" y="114300"/>
                  </a:lnTo>
                  <a:lnTo>
                    <a:pt x="95209" y="185738"/>
                  </a:lnTo>
                  <a:cubicBezTo>
                    <a:pt x="95209" y="193643"/>
                    <a:pt x="101591" y="200025"/>
                    <a:pt x="109497" y="200025"/>
                  </a:cubicBezTo>
                  <a:cubicBezTo>
                    <a:pt x="117403" y="200025"/>
                    <a:pt x="123880" y="193643"/>
                    <a:pt x="123880" y="1857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29"/>
            <p:cNvSpPr/>
            <p:nvPr/>
          </p:nvSpPr>
          <p:spPr>
            <a:xfrm>
              <a:off x="9807308" y="1369287"/>
              <a:ext cx="76200" cy="76200"/>
            </a:xfrm>
            <a:custGeom>
              <a:avLst/>
              <a:gdLst/>
              <a:ahLst/>
              <a:cxnLst/>
              <a:rect l="l" t="t" r="r" b="b"/>
              <a:pathLst>
                <a:path w="76200" h="76200" extrusionOk="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29"/>
            <p:cNvSpPr/>
            <p:nvPr/>
          </p:nvSpPr>
          <p:spPr>
            <a:xfrm>
              <a:off x="9616808" y="1464537"/>
              <a:ext cx="200025" cy="361950"/>
            </a:xfrm>
            <a:custGeom>
              <a:avLst/>
              <a:gdLst/>
              <a:ahLst/>
              <a:cxnLst/>
              <a:rect l="l" t="t" r="r" b="b"/>
              <a:pathLst>
                <a:path w="200025" h="361950" extrusionOk="0">
                  <a:moveTo>
                    <a:pt x="110109" y="148781"/>
                  </a:moveTo>
                  <a:cubicBezTo>
                    <a:pt x="102394" y="140875"/>
                    <a:pt x="89821" y="140875"/>
                    <a:pt x="82010" y="148781"/>
                  </a:cubicBezTo>
                  <a:cubicBezTo>
                    <a:pt x="74200" y="156686"/>
                    <a:pt x="74295" y="169450"/>
                    <a:pt x="82010" y="177356"/>
                  </a:cubicBezTo>
                  <a:lnTo>
                    <a:pt x="118205" y="212122"/>
                  </a:lnTo>
                  <a:cubicBezTo>
                    <a:pt x="122682" y="216694"/>
                    <a:pt x="122682" y="224123"/>
                    <a:pt x="118205" y="228791"/>
                  </a:cubicBezTo>
                  <a:cubicBezTo>
                    <a:pt x="113728" y="233363"/>
                    <a:pt x="106394" y="233363"/>
                    <a:pt x="101822" y="228791"/>
                  </a:cubicBezTo>
                  <a:lnTo>
                    <a:pt x="57150" y="180975"/>
                  </a:lnTo>
                  <a:lnTo>
                    <a:pt x="57150" y="28575"/>
                  </a:lnTo>
                  <a:cubicBezTo>
                    <a:pt x="57150" y="12764"/>
                    <a:pt x="44101" y="0"/>
                    <a:pt x="28575" y="0"/>
                  </a:cubicBezTo>
                  <a:cubicBezTo>
                    <a:pt x="13049" y="0"/>
                    <a:pt x="0" y="12764"/>
                    <a:pt x="0" y="28575"/>
                  </a:cubicBezTo>
                  <a:lnTo>
                    <a:pt x="0" y="194310"/>
                  </a:lnTo>
                  <a:cubicBezTo>
                    <a:pt x="0" y="201930"/>
                    <a:pt x="2953" y="209169"/>
                    <a:pt x="8287" y="214503"/>
                  </a:cubicBezTo>
                  <a:lnTo>
                    <a:pt x="114300" y="323850"/>
                  </a:lnTo>
                  <a:lnTo>
                    <a:pt x="114300" y="361950"/>
                  </a:lnTo>
                  <a:lnTo>
                    <a:pt x="200025" y="361950"/>
                  </a:lnTo>
                  <a:lnTo>
                    <a:pt x="200025" y="266700"/>
                  </a:lnTo>
                  <a:cubicBezTo>
                    <a:pt x="200025" y="247650"/>
                    <a:pt x="195072" y="233172"/>
                    <a:pt x="182594" y="220504"/>
                  </a:cubicBezTo>
                  <a:lnTo>
                    <a:pt x="110109" y="14878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29"/>
            <p:cNvSpPr/>
            <p:nvPr/>
          </p:nvSpPr>
          <p:spPr>
            <a:xfrm>
              <a:off x="9873983" y="1464537"/>
              <a:ext cx="200025" cy="361950"/>
            </a:xfrm>
            <a:custGeom>
              <a:avLst/>
              <a:gdLst/>
              <a:ahLst/>
              <a:cxnLst/>
              <a:rect l="l" t="t" r="r" b="b"/>
              <a:pathLst>
                <a:path w="200025" h="361950" extrusionOk="0">
                  <a:moveTo>
                    <a:pt x="171450" y="0"/>
                  </a:moveTo>
                  <a:cubicBezTo>
                    <a:pt x="155924" y="0"/>
                    <a:pt x="142875" y="12764"/>
                    <a:pt x="142875" y="28575"/>
                  </a:cubicBezTo>
                  <a:lnTo>
                    <a:pt x="142875" y="180975"/>
                  </a:lnTo>
                  <a:lnTo>
                    <a:pt x="98203" y="228791"/>
                  </a:lnTo>
                  <a:cubicBezTo>
                    <a:pt x="93726" y="233363"/>
                    <a:pt x="86392" y="233363"/>
                    <a:pt x="81820" y="228791"/>
                  </a:cubicBezTo>
                  <a:cubicBezTo>
                    <a:pt x="77343" y="224219"/>
                    <a:pt x="77343" y="216789"/>
                    <a:pt x="81820" y="212122"/>
                  </a:cubicBezTo>
                  <a:lnTo>
                    <a:pt x="118015" y="177356"/>
                  </a:lnTo>
                  <a:cubicBezTo>
                    <a:pt x="125730" y="169450"/>
                    <a:pt x="125730" y="156686"/>
                    <a:pt x="118015" y="148781"/>
                  </a:cubicBezTo>
                  <a:cubicBezTo>
                    <a:pt x="110300" y="140875"/>
                    <a:pt x="97726" y="140875"/>
                    <a:pt x="89916" y="148781"/>
                  </a:cubicBezTo>
                  <a:lnTo>
                    <a:pt x="17431" y="220504"/>
                  </a:lnTo>
                  <a:cubicBezTo>
                    <a:pt x="4953" y="233172"/>
                    <a:pt x="0" y="247650"/>
                    <a:pt x="0" y="266700"/>
                  </a:cubicBezTo>
                  <a:lnTo>
                    <a:pt x="0" y="361950"/>
                  </a:lnTo>
                  <a:lnTo>
                    <a:pt x="85725" y="361950"/>
                  </a:lnTo>
                  <a:lnTo>
                    <a:pt x="85725" y="323850"/>
                  </a:lnTo>
                  <a:lnTo>
                    <a:pt x="191738" y="214503"/>
                  </a:lnTo>
                  <a:cubicBezTo>
                    <a:pt x="197072" y="209169"/>
                    <a:pt x="200025" y="201930"/>
                    <a:pt x="200025" y="194310"/>
                  </a:cubicBezTo>
                  <a:lnTo>
                    <a:pt x="200025" y="28575"/>
                  </a:lnTo>
                  <a:cubicBezTo>
                    <a:pt x="200025" y="12764"/>
                    <a:pt x="186976" y="0"/>
                    <a:pt x="17145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2" name="Google Shape;272;p29"/>
          <p:cNvGrpSpPr/>
          <p:nvPr/>
        </p:nvGrpSpPr>
        <p:grpSpPr>
          <a:xfrm>
            <a:off x="145314" y="1106758"/>
            <a:ext cx="282036" cy="282183"/>
            <a:chOff x="9681285" y="2939573"/>
            <a:chExt cx="456961" cy="457199"/>
          </a:xfrm>
        </p:grpSpPr>
        <p:sp>
          <p:nvSpPr>
            <p:cNvPr id="273" name="Google Shape;273;p29"/>
            <p:cNvSpPr/>
            <p:nvPr/>
          </p:nvSpPr>
          <p:spPr>
            <a:xfrm>
              <a:off x="9681285" y="2939573"/>
              <a:ext cx="323373" cy="323850"/>
            </a:xfrm>
            <a:custGeom>
              <a:avLst/>
              <a:gdLst/>
              <a:ahLst/>
              <a:cxnLst/>
              <a:rect l="l" t="t" r="r" b="b"/>
              <a:pathLst>
                <a:path w="323373" h="323850" extrusionOk="0">
                  <a:moveTo>
                    <a:pt x="299799" y="138113"/>
                  </a:moveTo>
                  <a:cubicBezTo>
                    <a:pt x="331232" y="106680"/>
                    <a:pt x="331232" y="55245"/>
                    <a:pt x="299799" y="23813"/>
                  </a:cubicBezTo>
                  <a:cubicBezTo>
                    <a:pt x="283607" y="7620"/>
                    <a:pt x="263604" y="0"/>
                    <a:pt x="242649" y="0"/>
                  </a:cubicBezTo>
                  <a:cubicBezTo>
                    <a:pt x="221694" y="0"/>
                    <a:pt x="201692" y="7620"/>
                    <a:pt x="185499" y="23813"/>
                  </a:cubicBezTo>
                  <a:lnTo>
                    <a:pt x="104537" y="104775"/>
                  </a:lnTo>
                  <a:lnTo>
                    <a:pt x="23574" y="185738"/>
                  </a:lnTo>
                  <a:cubicBezTo>
                    <a:pt x="-7858" y="217170"/>
                    <a:pt x="-7858" y="268605"/>
                    <a:pt x="23574" y="300038"/>
                  </a:cubicBezTo>
                  <a:cubicBezTo>
                    <a:pt x="39767" y="316230"/>
                    <a:pt x="59769" y="323850"/>
                    <a:pt x="80724" y="323850"/>
                  </a:cubicBezTo>
                  <a:cubicBezTo>
                    <a:pt x="101679" y="323850"/>
                    <a:pt x="121682" y="316230"/>
                    <a:pt x="137874" y="300038"/>
                  </a:cubicBezTo>
                  <a:lnTo>
                    <a:pt x="218837" y="219075"/>
                  </a:lnTo>
                  <a:lnTo>
                    <a:pt x="299799" y="138113"/>
                  </a:lnTo>
                  <a:close/>
                  <a:moveTo>
                    <a:pt x="124539" y="124778"/>
                  </a:moveTo>
                  <a:lnTo>
                    <a:pt x="205502" y="43815"/>
                  </a:lnTo>
                  <a:cubicBezTo>
                    <a:pt x="215027" y="34290"/>
                    <a:pt x="228362" y="28575"/>
                    <a:pt x="242649" y="28575"/>
                  </a:cubicBezTo>
                  <a:cubicBezTo>
                    <a:pt x="256937" y="28575"/>
                    <a:pt x="269319" y="34290"/>
                    <a:pt x="279797" y="43815"/>
                  </a:cubicBezTo>
                  <a:cubicBezTo>
                    <a:pt x="299799" y="64770"/>
                    <a:pt x="299799" y="97155"/>
                    <a:pt x="279797" y="118110"/>
                  </a:cubicBezTo>
                  <a:lnTo>
                    <a:pt x="198834" y="199073"/>
                  </a:lnTo>
                  <a:lnTo>
                    <a:pt x="124539" y="12477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29"/>
            <p:cNvSpPr/>
            <p:nvPr/>
          </p:nvSpPr>
          <p:spPr>
            <a:xfrm>
              <a:off x="9890597" y="3149123"/>
              <a:ext cx="196214" cy="197167"/>
            </a:xfrm>
            <a:custGeom>
              <a:avLst/>
              <a:gdLst/>
              <a:ahLst/>
              <a:cxnLst/>
              <a:rect l="l" t="t" r="r" b="b"/>
              <a:pathLst>
                <a:path w="196214" h="197167" extrusionOk="0">
                  <a:moveTo>
                    <a:pt x="123825" y="0"/>
                  </a:moveTo>
                  <a:cubicBezTo>
                    <a:pt x="55245" y="0"/>
                    <a:pt x="0" y="55245"/>
                    <a:pt x="0" y="123825"/>
                  </a:cubicBezTo>
                  <a:cubicBezTo>
                    <a:pt x="0" y="151448"/>
                    <a:pt x="8572" y="176213"/>
                    <a:pt x="23813" y="197168"/>
                  </a:cubicBezTo>
                  <a:lnTo>
                    <a:pt x="196215" y="24765"/>
                  </a:lnTo>
                  <a:cubicBezTo>
                    <a:pt x="176213" y="8572"/>
                    <a:pt x="151448" y="0"/>
                    <a:pt x="12382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29"/>
            <p:cNvSpPr/>
            <p:nvPr/>
          </p:nvSpPr>
          <p:spPr>
            <a:xfrm>
              <a:off x="9941079" y="3199605"/>
              <a:ext cx="197167" cy="197167"/>
            </a:xfrm>
            <a:custGeom>
              <a:avLst/>
              <a:gdLst/>
              <a:ahLst/>
              <a:cxnLst/>
              <a:rect l="l" t="t" r="r" b="b"/>
              <a:pathLst>
                <a:path w="197167" h="197167" extrusionOk="0">
                  <a:moveTo>
                    <a:pt x="173355" y="0"/>
                  </a:moveTo>
                  <a:lnTo>
                    <a:pt x="0" y="173355"/>
                  </a:lnTo>
                  <a:cubicBezTo>
                    <a:pt x="20003" y="188595"/>
                    <a:pt x="45720" y="197168"/>
                    <a:pt x="73343" y="197168"/>
                  </a:cubicBezTo>
                  <a:cubicBezTo>
                    <a:pt x="141923" y="197168"/>
                    <a:pt x="197168" y="141923"/>
                    <a:pt x="197168" y="73343"/>
                  </a:cubicBezTo>
                  <a:cubicBezTo>
                    <a:pt x="197168" y="45720"/>
                    <a:pt x="188595" y="20955"/>
                    <a:pt x="17335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6" y="1106758"/>
            <a:ext cx="4929238" cy="312387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1" name="Google Shape;281;p30"/>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991" y="567253"/>
            <a:ext cx="2697074" cy="4303197"/>
          </a:xfrm>
          <a:prstGeom prst="rect">
            <a:avLst/>
          </a:prstGeom>
        </p:spPr>
      </p:pic>
      <p:sp>
        <p:nvSpPr>
          <p:cNvPr id="3" name="Title 2"/>
          <p:cNvSpPr>
            <a:spLocks noGrp="1"/>
          </p:cNvSpPr>
          <p:nvPr>
            <p:ph type="title"/>
          </p:nvPr>
        </p:nvSpPr>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0"/>
        <p:cNvGrpSpPr/>
        <p:nvPr/>
      </p:nvGrpSpPr>
      <p:grpSpPr>
        <a:xfrm>
          <a:off x="0" y="0"/>
          <a:ext cx="0" cy="0"/>
          <a:chOff x="0" y="0"/>
          <a:chExt cx="0" cy="0"/>
        </a:xfrm>
      </p:grpSpPr>
      <p:sp>
        <p:nvSpPr>
          <p:cNvPr id="1352" name="Google Shape;1352;p44"/>
          <p:cNvSpPr txBox="1"/>
          <p:nvPr/>
        </p:nvSpPr>
        <p:spPr>
          <a:xfrm>
            <a:off x="1106100" y="2209500"/>
            <a:ext cx="2556403"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1800" b="1" dirty="0" smtClean="0">
                <a:solidFill>
                  <a:srgbClr val="434343"/>
                </a:solidFill>
                <a:latin typeface="Montserrat"/>
                <a:ea typeface="Montserrat"/>
                <a:cs typeface="Montserrat"/>
                <a:sym typeface="Montserrat"/>
                <a:hlinkClick r:id="rId3"/>
              </a:rPr>
              <a:t>R</a:t>
            </a:r>
            <a:r>
              <a:rPr lang="en" sz="1800" b="1" dirty="0" smtClean="0">
                <a:solidFill>
                  <a:srgbClr val="434343"/>
                </a:solidFill>
                <a:latin typeface="Montserrat"/>
                <a:ea typeface="Montserrat"/>
                <a:cs typeface="Montserrat"/>
                <a:sym typeface="Montserrat"/>
                <a:hlinkClick r:id="rId3"/>
              </a:rPr>
              <a:t>ezaei.m@iums.ac.ir</a:t>
            </a:r>
            <a:endParaRPr lang="en" sz="1800" b="1" dirty="0" smtClean="0">
              <a:solidFill>
                <a:srgbClr val="434343"/>
              </a:solidFill>
              <a:latin typeface="Montserrat"/>
              <a:ea typeface="Montserrat"/>
              <a:cs typeface="Montserrat"/>
              <a:sym typeface="Montserrat"/>
            </a:endParaRPr>
          </a:p>
          <a:p>
            <a:pPr marL="0" lvl="0" indent="0" algn="ctr" rtl="0">
              <a:spcBef>
                <a:spcPts val="0"/>
              </a:spcBef>
              <a:spcAft>
                <a:spcPts val="0"/>
              </a:spcAft>
              <a:buNone/>
            </a:pPr>
            <a:endParaRPr sz="1800" b="1" dirty="0">
              <a:solidFill>
                <a:srgbClr val="434343"/>
              </a:solidFill>
              <a:latin typeface="Montserrat"/>
              <a:ea typeface="Montserrat"/>
              <a:cs typeface="Montserrat"/>
              <a:sym typeface="Montserrat"/>
            </a:endParaRPr>
          </a:p>
        </p:txBody>
      </p:sp>
      <p:grpSp>
        <p:nvGrpSpPr>
          <p:cNvPr id="1353" name="Google Shape;1353;p44"/>
          <p:cNvGrpSpPr/>
          <p:nvPr/>
        </p:nvGrpSpPr>
        <p:grpSpPr>
          <a:xfrm>
            <a:off x="690575" y="3290132"/>
            <a:ext cx="7762851" cy="892418"/>
            <a:chOff x="801125" y="3213932"/>
            <a:chExt cx="7762851" cy="892418"/>
          </a:xfrm>
        </p:grpSpPr>
        <p:grpSp>
          <p:nvGrpSpPr>
            <p:cNvPr id="1354" name="Google Shape;1354;p44"/>
            <p:cNvGrpSpPr/>
            <p:nvPr/>
          </p:nvGrpSpPr>
          <p:grpSpPr>
            <a:xfrm>
              <a:off x="4845759" y="3213932"/>
              <a:ext cx="1695900" cy="892418"/>
              <a:chOff x="4845759" y="3213932"/>
              <a:chExt cx="1695900" cy="892418"/>
            </a:xfrm>
          </p:grpSpPr>
          <p:sp>
            <p:nvSpPr>
              <p:cNvPr id="1355" name="Google Shape;1355;p44"/>
              <p:cNvSpPr txBox="1"/>
              <p:nvPr/>
            </p:nvSpPr>
            <p:spPr>
              <a:xfrm>
                <a:off x="4845759"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1200" dirty="0" smtClean="0">
                    <a:solidFill>
                      <a:srgbClr val="434343"/>
                    </a:solidFill>
                    <a:latin typeface="Montserrat"/>
                    <a:ea typeface="Montserrat"/>
                    <a:cs typeface="Montserrat"/>
                    <a:sym typeface="Montserrat"/>
                  </a:rPr>
                  <a:t>M</a:t>
                </a:r>
                <a:r>
                  <a:rPr lang="en" sz="1200" dirty="0" smtClean="0">
                    <a:solidFill>
                      <a:srgbClr val="434343"/>
                    </a:solidFill>
                    <a:latin typeface="Montserrat"/>
                    <a:ea typeface="Montserrat"/>
                    <a:cs typeface="Montserrat"/>
                    <a:sym typeface="Montserrat"/>
                  </a:rPr>
                  <a:t>ah_re@yahoo.com</a:t>
                </a:r>
                <a:endParaRPr sz="1200" dirty="0">
                  <a:solidFill>
                    <a:srgbClr val="434343"/>
                  </a:solidFill>
                  <a:latin typeface="Montserrat"/>
                  <a:ea typeface="Montserrat"/>
                  <a:cs typeface="Montserrat"/>
                  <a:sym typeface="Montserrat"/>
                </a:endParaRPr>
              </a:p>
            </p:txBody>
          </p:sp>
          <p:sp>
            <p:nvSpPr>
              <p:cNvPr id="1356" name="Google Shape;1356;p44"/>
              <p:cNvSpPr/>
              <p:nvPr/>
            </p:nvSpPr>
            <p:spPr>
              <a:xfrm>
                <a:off x="5603395" y="3213932"/>
                <a:ext cx="180627" cy="181175"/>
              </a:xfrm>
              <a:custGeom>
                <a:avLst/>
                <a:gdLst/>
                <a:ahLst/>
                <a:cxnLst/>
                <a:rect l="l" t="t" r="r" b="b"/>
                <a:pathLst>
                  <a:path w="5929" h="5947" extrusionOk="0">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357" name="Google Shape;1357;p44"/>
            <p:cNvGrpSpPr/>
            <p:nvPr/>
          </p:nvGrpSpPr>
          <p:grpSpPr>
            <a:xfrm>
              <a:off x="2823442" y="3214222"/>
              <a:ext cx="1695900" cy="892128"/>
              <a:chOff x="2823442" y="3214222"/>
              <a:chExt cx="1695900" cy="892128"/>
            </a:xfrm>
          </p:grpSpPr>
          <p:sp>
            <p:nvSpPr>
              <p:cNvPr id="1358" name="Google Shape;1358;p44"/>
              <p:cNvSpPr txBox="1"/>
              <p:nvPr/>
            </p:nvSpPr>
            <p:spPr>
              <a:xfrm>
                <a:off x="2823442"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1200" dirty="0" err="1" smtClean="0">
                    <a:solidFill>
                      <a:srgbClr val="434343"/>
                    </a:solidFill>
                    <a:latin typeface="Montserrat"/>
                    <a:ea typeface="Montserrat"/>
                    <a:cs typeface="Montserrat"/>
                    <a:sym typeface="Montserrat"/>
                  </a:rPr>
                  <a:t>Hazrat</a:t>
                </a:r>
                <a:r>
                  <a:rPr lang="en-US" sz="1200" dirty="0" smtClean="0">
                    <a:solidFill>
                      <a:srgbClr val="434343"/>
                    </a:solidFill>
                    <a:latin typeface="Montserrat"/>
                    <a:ea typeface="Montserrat"/>
                    <a:cs typeface="Montserrat"/>
                    <a:sym typeface="Montserrat"/>
                  </a:rPr>
                  <a:t> Rasool Hospital</a:t>
                </a:r>
                <a:endParaRPr sz="1200" dirty="0">
                  <a:solidFill>
                    <a:srgbClr val="434343"/>
                  </a:solidFill>
                  <a:latin typeface="Montserrat"/>
                  <a:ea typeface="Montserrat"/>
                  <a:cs typeface="Montserrat"/>
                  <a:sym typeface="Montserrat"/>
                </a:endParaRPr>
              </a:p>
            </p:txBody>
          </p:sp>
          <p:sp>
            <p:nvSpPr>
              <p:cNvPr id="1359" name="Google Shape;1359;p44"/>
              <p:cNvSpPr/>
              <p:nvPr/>
            </p:nvSpPr>
            <p:spPr>
              <a:xfrm>
                <a:off x="3569730" y="3214222"/>
                <a:ext cx="203323" cy="180597"/>
              </a:xfrm>
              <a:custGeom>
                <a:avLst/>
                <a:gdLst/>
                <a:ahLst/>
                <a:cxnLst/>
                <a:rect l="l" t="t" r="r" b="b"/>
                <a:pathLst>
                  <a:path w="6674" h="5928" extrusionOk="0">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360" name="Google Shape;1360;p44"/>
            <p:cNvGrpSpPr/>
            <p:nvPr/>
          </p:nvGrpSpPr>
          <p:grpSpPr>
            <a:xfrm>
              <a:off x="6868076" y="3213932"/>
              <a:ext cx="1695900" cy="892418"/>
              <a:chOff x="6868076" y="3213932"/>
              <a:chExt cx="1695900" cy="892418"/>
            </a:xfrm>
          </p:grpSpPr>
          <p:sp>
            <p:nvSpPr>
              <p:cNvPr id="1361" name="Google Shape;1361;p44"/>
              <p:cNvSpPr txBox="1"/>
              <p:nvPr/>
            </p:nvSpPr>
            <p:spPr>
              <a:xfrm>
                <a:off x="6868076"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1200" dirty="0" smtClean="0">
                    <a:solidFill>
                      <a:srgbClr val="434343"/>
                    </a:solidFill>
                    <a:latin typeface="Montserrat"/>
                    <a:ea typeface="Montserrat"/>
                    <a:cs typeface="Montserrat"/>
                    <a:sym typeface="Montserrat"/>
                  </a:rPr>
                  <a:t>IUMS</a:t>
                </a:r>
              </a:p>
              <a:p>
                <a:pPr marL="0" lvl="0" indent="0" algn="ctr" rtl="0">
                  <a:spcBef>
                    <a:spcPts val="0"/>
                  </a:spcBef>
                  <a:spcAft>
                    <a:spcPts val="0"/>
                  </a:spcAft>
                  <a:buNone/>
                </a:pPr>
                <a:r>
                  <a:rPr lang="en-US" sz="1200" dirty="0" smtClean="0">
                    <a:solidFill>
                      <a:srgbClr val="434343"/>
                    </a:solidFill>
                    <a:latin typeface="Montserrat"/>
                    <a:ea typeface="Montserrat"/>
                    <a:cs typeface="Montserrat"/>
                    <a:sym typeface="Montserrat"/>
                  </a:rPr>
                  <a:t>Health Research Institute</a:t>
                </a:r>
                <a:endParaRPr sz="1200" dirty="0">
                  <a:solidFill>
                    <a:srgbClr val="434343"/>
                  </a:solidFill>
                  <a:latin typeface="Montserrat"/>
                  <a:ea typeface="Montserrat"/>
                  <a:cs typeface="Montserrat"/>
                  <a:sym typeface="Montserrat"/>
                </a:endParaRPr>
              </a:p>
            </p:txBody>
          </p:sp>
          <p:sp>
            <p:nvSpPr>
              <p:cNvPr id="1362" name="Google Shape;1362;p44"/>
              <p:cNvSpPr/>
              <p:nvPr/>
            </p:nvSpPr>
            <p:spPr>
              <a:xfrm>
                <a:off x="7625712" y="3213932"/>
                <a:ext cx="180627" cy="181175"/>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1363" name="Google Shape;1363;p44"/>
            <p:cNvGrpSpPr/>
            <p:nvPr/>
          </p:nvGrpSpPr>
          <p:grpSpPr>
            <a:xfrm>
              <a:off x="801125" y="3214206"/>
              <a:ext cx="1695900" cy="892144"/>
              <a:chOff x="801125" y="3214206"/>
              <a:chExt cx="1695900" cy="892144"/>
            </a:xfrm>
          </p:grpSpPr>
          <p:sp>
            <p:nvSpPr>
              <p:cNvPr id="1364" name="Google Shape;1364;p44"/>
              <p:cNvSpPr txBox="1"/>
              <p:nvPr/>
            </p:nvSpPr>
            <p:spPr>
              <a:xfrm>
                <a:off x="801125"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dirty="0" smtClean="0">
                    <a:solidFill>
                      <a:srgbClr val="434343"/>
                    </a:solidFill>
                    <a:latin typeface="Montserrat"/>
                    <a:ea typeface="Montserrat"/>
                    <a:cs typeface="Montserrat"/>
                    <a:sym typeface="Montserrat"/>
                  </a:rPr>
                  <a:t>09121381048</a:t>
                </a:r>
                <a:endParaRPr sz="1200" dirty="0">
                  <a:solidFill>
                    <a:srgbClr val="434343"/>
                  </a:solidFill>
                  <a:latin typeface="Montserrat"/>
                  <a:ea typeface="Montserrat"/>
                  <a:cs typeface="Montserrat"/>
                  <a:sym typeface="Montserrat"/>
                </a:endParaRPr>
              </a:p>
            </p:txBody>
          </p:sp>
          <p:sp>
            <p:nvSpPr>
              <p:cNvPr id="1365" name="Google Shape;1365;p44"/>
              <p:cNvSpPr/>
              <p:nvPr/>
            </p:nvSpPr>
            <p:spPr>
              <a:xfrm>
                <a:off x="1535764" y="3214206"/>
                <a:ext cx="226629" cy="180627"/>
              </a:xfrm>
              <a:custGeom>
                <a:avLst/>
                <a:gdLst/>
                <a:ahLst/>
                <a:cxnLst/>
                <a:rect l="l" t="t" r="r" b="b"/>
                <a:pathLst>
                  <a:path w="7439" h="5929" extrusionOk="0">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sp>
        <p:nvSpPr>
          <p:cNvPr id="2" name="Rectangle 1"/>
          <p:cNvSpPr/>
          <p:nvPr/>
        </p:nvSpPr>
        <p:spPr>
          <a:xfrm>
            <a:off x="1422750" y="589062"/>
            <a:ext cx="2154951" cy="553998"/>
          </a:xfrm>
          <a:prstGeom prst="rect">
            <a:avLst/>
          </a:prstGeom>
        </p:spPr>
        <p:txBody>
          <a:bodyPr wrap="square">
            <a:spAutoFit/>
          </a:bodyPr>
          <a:lstStyle/>
          <a:p>
            <a:r>
              <a:rPr lang="en" sz="3000" dirty="0">
                <a:solidFill>
                  <a:srgbClr val="00B050"/>
                </a:solidFill>
              </a:rPr>
              <a:t>THANKS!</a:t>
            </a:r>
            <a:endParaRPr lang="en-US" sz="3000" dirty="0">
              <a:solidFill>
                <a:srgbClr val="00B050"/>
              </a:solidFill>
            </a:endParaRPr>
          </a:p>
        </p:txBody>
      </p:sp>
      <p:sp>
        <p:nvSpPr>
          <p:cNvPr id="3" name="Rectangle 2"/>
          <p:cNvSpPr/>
          <p:nvPr/>
        </p:nvSpPr>
        <p:spPr>
          <a:xfrm>
            <a:off x="1106100" y="1648809"/>
            <a:ext cx="1726755" cy="307777"/>
          </a:xfrm>
          <a:prstGeom prst="rect">
            <a:avLst/>
          </a:prstGeom>
        </p:spPr>
        <p:txBody>
          <a:bodyPr wrap="none">
            <a:spAutoFit/>
          </a:bodyPr>
          <a:lstStyle/>
          <a:p>
            <a:pPr lvl="0">
              <a:spcBef>
                <a:spcPts val="600"/>
              </a:spcBef>
            </a:pPr>
            <a:r>
              <a:rPr lang="en-US" dirty="0">
                <a:solidFill>
                  <a:schemeClr val="accent6"/>
                </a:solidFill>
              </a:rPr>
              <a:t>You can find me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9"/>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smtClean="0"/>
              <a:t>C</a:t>
            </a:r>
            <a:r>
              <a:rPr lang="en" dirty="0" smtClean="0"/>
              <a:t>ase senario</a:t>
            </a:r>
            <a:endParaRPr dirty="0"/>
          </a:p>
        </p:txBody>
      </p:sp>
      <p:sp>
        <p:nvSpPr>
          <p:cNvPr id="147" name="Google Shape;147;p19"/>
          <p:cNvSpPr txBox="1">
            <a:spLocks noGrp="1"/>
          </p:cNvSpPr>
          <p:nvPr>
            <p:ph type="body" idx="1"/>
          </p:nvPr>
        </p:nvSpPr>
        <p:spPr>
          <a:xfrm>
            <a:off x="0" y="1353950"/>
            <a:ext cx="5052600" cy="3033900"/>
          </a:xfrm>
          <a:prstGeom prst="rect">
            <a:avLst/>
          </a:prstGeom>
        </p:spPr>
        <p:txBody>
          <a:bodyPr spcFirstLastPara="1" wrap="square" lIns="0" tIns="0" rIns="0" bIns="0" anchor="t" anchorCtr="0">
            <a:noAutofit/>
          </a:bodyPr>
          <a:lstStyle/>
          <a:p>
            <a:pPr lvl="0"/>
            <a:r>
              <a:rPr lang="en-US" sz="1400" dirty="0" smtClean="0">
                <a:latin typeface="Times New Roman" panose="02020603050405020304" pitchFamily="18" charset="0"/>
                <a:cs typeface="Times New Roman" panose="02020603050405020304" pitchFamily="18" charset="0"/>
              </a:rPr>
              <a:t>Despite </a:t>
            </a:r>
            <a:r>
              <a:rPr lang="en-US" sz="1400" dirty="0">
                <a:latin typeface="Times New Roman" panose="02020603050405020304" pitchFamily="18" charset="0"/>
                <a:cs typeface="Times New Roman" panose="02020603050405020304" pitchFamily="18" charset="0"/>
              </a:rPr>
              <a:t>the fact that her admission potassium level was 3.9 </a:t>
            </a:r>
            <a:r>
              <a:rPr lang="en-US" sz="1400" dirty="0" err="1">
                <a:latin typeface="Times New Roman" panose="02020603050405020304" pitchFamily="18" charset="0"/>
                <a:cs typeface="Times New Roman" panose="02020603050405020304" pitchFamily="18" charset="0"/>
              </a:rPr>
              <a:t>mEq</a:t>
            </a:r>
            <a:r>
              <a:rPr lang="en-US" sz="1400" dirty="0">
                <a:latin typeface="Times New Roman" panose="02020603050405020304" pitchFamily="18" charset="0"/>
                <a:cs typeface="Times New Roman" panose="02020603050405020304" pitchFamily="18" charset="0"/>
              </a:rPr>
              <a:t>/L, within normal limits. A basic metabolic </a:t>
            </a:r>
            <a:r>
              <a:rPr lang="en-US" sz="1400" dirty="0" smtClean="0">
                <a:latin typeface="Times New Roman" panose="02020603050405020304" pitchFamily="18" charset="0"/>
                <a:cs typeface="Times New Roman" panose="02020603050405020304" pitchFamily="18" charset="0"/>
              </a:rPr>
              <a:t>profile </a:t>
            </a:r>
            <a:r>
              <a:rPr lang="en-US" sz="1400" dirty="0">
                <a:latin typeface="Times New Roman" panose="02020603050405020304" pitchFamily="18" charset="0"/>
                <a:cs typeface="Times New Roman" panose="02020603050405020304" pitchFamily="18" charset="0"/>
              </a:rPr>
              <a:t>is requested, which reveals normal renal function and a potassium level of 2.9 </a:t>
            </a:r>
            <a:r>
              <a:rPr lang="en-US" sz="1400" dirty="0" err="1">
                <a:latin typeface="Times New Roman" panose="02020603050405020304" pitchFamily="18" charset="0"/>
                <a:cs typeface="Times New Roman" panose="02020603050405020304" pitchFamily="18" charset="0"/>
              </a:rPr>
              <a:t>mEq</a:t>
            </a:r>
            <a:r>
              <a:rPr lang="en-US" sz="1400" dirty="0">
                <a:latin typeface="Times New Roman" panose="02020603050405020304" pitchFamily="18" charset="0"/>
                <a:cs typeface="Times New Roman" panose="02020603050405020304" pitchFamily="18" charset="0"/>
              </a:rPr>
              <a:t>/L. She is given 40 </a:t>
            </a:r>
            <a:r>
              <a:rPr lang="en-US" sz="1400" dirty="0" err="1">
                <a:latin typeface="Times New Roman" panose="02020603050405020304" pitchFamily="18" charset="0"/>
                <a:cs typeface="Times New Roman" panose="02020603050405020304" pitchFamily="18" charset="0"/>
              </a:rPr>
              <a:t>mEq</a:t>
            </a:r>
            <a:r>
              <a:rPr lang="en-US" sz="1400" dirty="0">
                <a:latin typeface="Times New Roman" panose="02020603050405020304" pitchFamily="18" charset="0"/>
                <a:cs typeface="Times New Roman" panose="02020603050405020304" pitchFamily="18" charset="0"/>
              </a:rPr>
              <a:t> of potassium immediately, and prescribed 40 </a:t>
            </a:r>
            <a:r>
              <a:rPr lang="en-US" sz="1400" dirty="0" err="1">
                <a:latin typeface="Times New Roman" panose="02020603050405020304" pitchFamily="18" charset="0"/>
                <a:cs typeface="Times New Roman" panose="02020603050405020304" pitchFamily="18" charset="0"/>
              </a:rPr>
              <a:t>mEq</a:t>
            </a:r>
            <a:r>
              <a:rPr lang="en-US" sz="1400" dirty="0">
                <a:latin typeface="Times New Roman" panose="02020603050405020304" pitchFamily="18" charset="0"/>
                <a:cs typeface="Times New Roman" panose="02020603050405020304" pitchFamily="18" charset="0"/>
              </a:rPr>
              <a:t> twice daily with close monitoring of her level</a:t>
            </a:r>
            <a:r>
              <a:rPr lang="en" sz="1400" dirty="0" smtClean="0">
                <a:latin typeface="Times New Roman" panose="02020603050405020304" pitchFamily="18" charset="0"/>
                <a:cs typeface="Times New Roman" panose="02020603050405020304" pitchFamily="18" charset="0"/>
              </a:rPr>
              <a:t>. </a:t>
            </a:r>
            <a:endParaRPr sz="1400" dirty="0">
              <a:latin typeface="Times New Roman" panose="02020603050405020304" pitchFamily="18" charset="0"/>
              <a:cs typeface="Times New Roman" panose="02020603050405020304" pitchFamily="18" charset="0"/>
            </a:endParaRPr>
          </a:p>
        </p:txBody>
      </p:sp>
      <p:sp>
        <p:nvSpPr>
          <p:cNvPr id="148" name="Google Shape;148;p19"/>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4089522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7"/>
          <p:cNvSpPr txBox="1">
            <a:spLocks noGrp="1"/>
          </p:cNvSpPr>
          <p:nvPr>
            <p:ph type="title"/>
          </p:nvPr>
        </p:nvSpPr>
        <p:spPr>
          <a:xfrm>
            <a:off x="855300" y="322099"/>
            <a:ext cx="6602100" cy="749400"/>
          </a:xfrm>
          <a:prstGeom prst="rect">
            <a:avLst/>
          </a:prstGeom>
        </p:spPr>
        <p:txBody>
          <a:bodyPr spcFirstLastPara="1" wrap="square" lIns="0" tIns="0" rIns="0" bIns="0" anchor="ctr" anchorCtr="0">
            <a:noAutofit/>
          </a:bodyPr>
          <a:lstStyle/>
          <a:p>
            <a:pPr lvl="0"/>
            <a:r>
              <a:rPr lang="en" dirty="0"/>
              <a:t>Hypokalemia</a:t>
            </a:r>
            <a:r>
              <a:rPr lang="en-US" dirty="0"/>
              <a:t> </a:t>
            </a:r>
            <a:br>
              <a:rPr lang="en-US" dirty="0"/>
            </a:br>
            <a:r>
              <a:rPr lang="en-US" dirty="0"/>
              <a:t>causes…</a:t>
            </a:r>
            <a:endParaRPr dirty="0"/>
          </a:p>
        </p:txBody>
      </p:sp>
      <p:sp>
        <p:nvSpPr>
          <p:cNvPr id="363" name="Google Shape;363;p37"/>
          <p:cNvSpPr txBox="1">
            <a:spLocks noGrp="1"/>
          </p:cNvSpPr>
          <p:nvPr>
            <p:ph type="body" idx="1"/>
          </p:nvPr>
        </p:nvSpPr>
        <p:spPr>
          <a:xfrm>
            <a:off x="855300" y="1353950"/>
            <a:ext cx="4197300" cy="3033900"/>
          </a:xfrm>
          <a:prstGeom prst="rect">
            <a:avLst/>
          </a:prstGeom>
        </p:spPr>
        <p:txBody>
          <a:bodyPr spcFirstLastPara="1" wrap="square" lIns="0" tIns="0" rIns="0" bIns="0" anchor="t" anchorCtr="0">
            <a:noAutofit/>
          </a:bodyPr>
          <a:lstStyle/>
          <a:p>
            <a:pPr marL="171450" lvl="0" indent="-171450">
              <a:buClr>
                <a:schemeClr val="dk1"/>
              </a:buClr>
              <a:buSzPts val="1100"/>
              <a:buFontTx/>
              <a:buChar char="-"/>
            </a:pPr>
            <a:r>
              <a:rPr lang="en-US" sz="1800" dirty="0">
                <a:latin typeface="Times New Roman" panose="02020603050405020304" pitchFamily="18" charset="0"/>
                <a:cs typeface="Times New Roman" panose="02020603050405020304" pitchFamily="18" charset="0"/>
              </a:rPr>
              <a:t>Decreased Potassium Intake</a:t>
            </a:r>
          </a:p>
          <a:p>
            <a:pPr marL="171450" lvl="0" indent="-171450">
              <a:buClr>
                <a:schemeClr val="dk1"/>
              </a:buClr>
              <a:buSzPts val="1100"/>
              <a:buFontTx/>
              <a:buChar char="-"/>
            </a:pPr>
            <a:r>
              <a:rPr lang="en-US" sz="1800" dirty="0">
                <a:latin typeface="Times New Roman" panose="02020603050405020304" pitchFamily="18" charset="0"/>
                <a:cs typeface="Times New Roman" panose="02020603050405020304" pitchFamily="18" charset="0"/>
              </a:rPr>
              <a:t>Increased entry into cells</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An elevation in extracellular pH</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Increased availability of insulin</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Elevated beta-adrenergic activity</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Hypokalemic periodic paralysis</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Marked Increased in blood cell production</a:t>
            </a:r>
          </a:p>
          <a:p>
            <a:pPr marL="171450" lvl="0" indent="-171450">
              <a:buClr>
                <a:schemeClr val="dk1"/>
              </a:buClr>
              <a:buSzPts val="1100"/>
              <a:buFontTx/>
              <a:buChar char="-"/>
            </a:pPr>
            <a:r>
              <a:rPr lang="en-US" sz="1600" i="1" dirty="0">
                <a:solidFill>
                  <a:srgbClr val="FF0000"/>
                </a:solidFill>
                <a:latin typeface="Times New Roman" panose="02020603050405020304" pitchFamily="18" charset="0"/>
                <a:cs typeface="Times New Roman" panose="02020603050405020304" pitchFamily="18" charset="0"/>
              </a:rPr>
              <a:t>Hypothermia</a:t>
            </a:r>
          </a:p>
          <a:p>
            <a:pPr marL="171450" lvl="0" indent="-171450">
              <a:buClr>
                <a:schemeClr val="dk1"/>
              </a:buClr>
              <a:buSzPts val="1100"/>
              <a:buFontTx/>
              <a:buChar char="-"/>
            </a:pPr>
            <a:r>
              <a:rPr lang="en-US" sz="1600" i="1" dirty="0" err="1">
                <a:solidFill>
                  <a:srgbClr val="FF0000"/>
                </a:solidFill>
                <a:latin typeface="Times New Roman" panose="02020603050405020304" pitchFamily="18" charset="0"/>
                <a:cs typeface="Times New Roman" panose="02020603050405020304" pitchFamily="18" charset="0"/>
              </a:rPr>
              <a:t>Chloroquine</a:t>
            </a:r>
            <a:r>
              <a:rPr lang="en-US" sz="1600" i="1" dirty="0">
                <a:solidFill>
                  <a:srgbClr val="FF0000"/>
                </a:solidFill>
                <a:latin typeface="Times New Roman" panose="02020603050405020304" pitchFamily="18" charset="0"/>
                <a:cs typeface="Times New Roman" panose="02020603050405020304" pitchFamily="18" charset="0"/>
              </a:rPr>
              <a:t> intoxication </a:t>
            </a:r>
          </a:p>
        </p:txBody>
      </p:sp>
      <p:sp>
        <p:nvSpPr>
          <p:cNvPr id="364" name="Google Shape;364;p37"/>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extLst>
      <p:ext uri="{BB962C8B-B14F-4D97-AF65-F5344CB8AC3E}">
        <p14:creationId xmlns:p14="http://schemas.microsoft.com/office/powerpoint/2010/main" val="646550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Hypokalemia</a:t>
            </a:r>
            <a:r>
              <a:rPr lang="en-US" dirty="0" smtClean="0"/>
              <a:t> </a:t>
            </a:r>
            <a:br>
              <a:rPr lang="en-US" dirty="0" smtClean="0"/>
            </a:br>
            <a:r>
              <a:rPr lang="en-US" dirty="0" smtClean="0"/>
              <a:t>causes…</a:t>
            </a:r>
            <a:endParaRPr dirty="0"/>
          </a:p>
        </p:txBody>
      </p:sp>
      <p:sp>
        <p:nvSpPr>
          <p:cNvPr id="116" name="Google Shape;116;p15"/>
          <p:cNvSpPr txBox="1">
            <a:spLocks noGrp="1"/>
          </p:cNvSpPr>
          <p:nvPr>
            <p:ph type="body" idx="2"/>
          </p:nvPr>
        </p:nvSpPr>
        <p:spPr>
          <a:xfrm>
            <a:off x="1237570" y="1629158"/>
            <a:ext cx="3591882" cy="2720900"/>
          </a:xfrm>
          <a:prstGeom prst="rect">
            <a:avLst/>
          </a:prstGeom>
        </p:spPr>
        <p:txBody>
          <a:bodyPr spcFirstLastPara="1" wrap="square" lIns="0" tIns="0" rIns="0" bIns="0" anchor="t" anchorCtr="0">
            <a:noAutofit/>
          </a:bodyPr>
          <a:lstStyle/>
          <a:p>
            <a:pPr marL="0" lvl="0" indent="0" algn="l" rtl="0">
              <a:spcBef>
                <a:spcPts val="600"/>
              </a:spcBef>
              <a:spcAft>
                <a:spcPts val="0"/>
              </a:spcAft>
              <a:buClr>
                <a:schemeClr val="dk1"/>
              </a:buClr>
              <a:buSzPts val="1100"/>
              <a:buFont typeface="Arial"/>
              <a:buNone/>
            </a:pPr>
            <a:r>
              <a:rPr lang="en-US" b="1" dirty="0" smtClean="0">
                <a:latin typeface="Times New Roman" panose="02020603050405020304" pitchFamily="18" charset="0"/>
                <a:cs typeface="Times New Roman" panose="02020603050405020304" pitchFamily="18" charset="0"/>
              </a:rPr>
              <a:t>Increased gastrointestinal losses</a:t>
            </a:r>
          </a:p>
          <a:p>
            <a:pPr marL="0" lvl="0" indent="0" algn="l" rtl="0">
              <a:spcBef>
                <a:spcPts val="600"/>
              </a:spcBef>
              <a:spcAft>
                <a:spcPts val="0"/>
              </a:spcAft>
              <a:buClr>
                <a:schemeClr val="dk1"/>
              </a:buClr>
              <a:buSzPts val="1100"/>
              <a:buFont typeface="Arial"/>
              <a:buNone/>
            </a:pPr>
            <a:r>
              <a:rPr lang="en-US" b="1" i="1" dirty="0" smtClean="0">
                <a:solidFill>
                  <a:srgbClr val="00B050"/>
                </a:solidFill>
                <a:latin typeface="Times New Roman" panose="02020603050405020304" pitchFamily="18" charset="0"/>
                <a:cs typeface="Times New Roman" panose="02020603050405020304" pitchFamily="18" charset="0"/>
              </a:rPr>
              <a:t>Vomiting</a:t>
            </a:r>
          </a:p>
          <a:p>
            <a:pPr marL="0" lvl="0" indent="0" algn="l" rtl="0">
              <a:spcBef>
                <a:spcPts val="600"/>
              </a:spcBef>
              <a:spcAft>
                <a:spcPts val="0"/>
              </a:spcAft>
              <a:buClr>
                <a:schemeClr val="dk1"/>
              </a:buClr>
              <a:buSzPts val="1100"/>
              <a:buFont typeface="Arial"/>
              <a:buNone/>
            </a:pPr>
            <a:r>
              <a:rPr lang="en-US" b="1" i="1" dirty="0" smtClean="0">
                <a:solidFill>
                  <a:srgbClr val="00B050"/>
                </a:solidFill>
                <a:latin typeface="Times New Roman" panose="02020603050405020304" pitchFamily="18" charset="0"/>
                <a:cs typeface="Times New Roman" panose="02020603050405020304" pitchFamily="18" charset="0"/>
              </a:rPr>
              <a:t>Diarrhea</a:t>
            </a:r>
          </a:p>
          <a:p>
            <a:pPr marL="0" lvl="0" indent="0" algn="l" rtl="0">
              <a:spcBef>
                <a:spcPts val="600"/>
              </a:spcBef>
              <a:spcAft>
                <a:spcPts val="0"/>
              </a:spcAft>
              <a:buClr>
                <a:schemeClr val="dk1"/>
              </a:buClr>
              <a:buSzPts val="1100"/>
              <a:buFont typeface="Arial"/>
              <a:buNone/>
            </a:pPr>
            <a:r>
              <a:rPr lang="en-US" b="1" i="1" dirty="0" smtClean="0">
                <a:solidFill>
                  <a:srgbClr val="00B050"/>
                </a:solidFill>
                <a:latin typeface="Times New Roman" panose="02020603050405020304" pitchFamily="18" charset="0"/>
                <a:cs typeface="Times New Roman" panose="02020603050405020304" pitchFamily="18" charset="0"/>
              </a:rPr>
              <a:t>Tube drainage</a:t>
            </a:r>
          </a:p>
          <a:p>
            <a:pPr marL="0" lvl="0" indent="0" algn="l" rtl="0">
              <a:spcBef>
                <a:spcPts val="600"/>
              </a:spcBef>
              <a:spcAft>
                <a:spcPts val="0"/>
              </a:spcAft>
              <a:buClr>
                <a:schemeClr val="dk1"/>
              </a:buClr>
              <a:buSzPts val="1100"/>
              <a:buFont typeface="Arial"/>
              <a:buNone/>
            </a:pPr>
            <a:r>
              <a:rPr lang="en-US" b="1" i="1" dirty="0" smtClean="0">
                <a:solidFill>
                  <a:srgbClr val="00B050"/>
                </a:solidFill>
                <a:latin typeface="Times New Roman" panose="02020603050405020304" pitchFamily="18" charset="0"/>
                <a:cs typeface="Times New Roman" panose="02020603050405020304" pitchFamily="18" charset="0"/>
              </a:rPr>
              <a:t>Laxative abuse</a:t>
            </a:r>
          </a:p>
          <a:p>
            <a:pPr marL="0" lvl="0" indent="0" algn="l" rtl="0">
              <a:spcBef>
                <a:spcPts val="600"/>
              </a:spcBef>
              <a:spcAft>
                <a:spcPts val="0"/>
              </a:spcAft>
              <a:buClr>
                <a:schemeClr val="dk1"/>
              </a:buClr>
              <a:buSzPts val="1100"/>
              <a:buFont typeface="Arial"/>
              <a:buNone/>
            </a:pPr>
            <a:endParaRPr sz="1200" b="1" dirty="0">
              <a:latin typeface="Times New Roman" panose="02020603050405020304" pitchFamily="18" charset="0"/>
              <a:cs typeface="Times New Roman" panose="02020603050405020304" pitchFamily="18" charset="0"/>
            </a:endParaRPr>
          </a:p>
        </p:txBody>
      </p:sp>
      <p:sp>
        <p:nvSpPr>
          <p:cNvPr id="119" name="Google Shape;119;p15"/>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grpSp>
        <p:nvGrpSpPr>
          <p:cNvPr id="875" name="Google Shape;875;p41"/>
          <p:cNvGrpSpPr/>
          <p:nvPr/>
        </p:nvGrpSpPr>
        <p:grpSpPr>
          <a:xfrm>
            <a:off x="6248568" y="1992424"/>
            <a:ext cx="432570" cy="421334"/>
            <a:chOff x="5926225" y="921350"/>
            <a:chExt cx="517800" cy="504350"/>
          </a:xfrm>
        </p:grpSpPr>
        <p:sp>
          <p:nvSpPr>
            <p:cNvPr id="876" name="Google Shape;876;p41"/>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1C232"/>
                </a:solidFill>
              </a:endParaRPr>
            </a:p>
          </p:txBody>
        </p:sp>
        <p:sp>
          <p:nvSpPr>
            <p:cNvPr id="877" name="Google Shape;877;p41"/>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1C232"/>
                </a:solidFill>
              </a:endParaRPr>
            </a:p>
          </p:txBody>
        </p:sp>
      </p:grpSp>
      <p:sp>
        <p:nvSpPr>
          <p:cNvPr id="878" name="Google Shape;878;p41"/>
          <p:cNvSpPr/>
          <p:nvPr/>
        </p:nvSpPr>
        <p:spPr>
          <a:xfrm>
            <a:off x="6442488" y="2228481"/>
            <a:ext cx="400950" cy="22649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9" name="Google Shape;879;p41"/>
          <p:cNvGrpSpPr/>
          <p:nvPr/>
        </p:nvGrpSpPr>
        <p:grpSpPr>
          <a:xfrm>
            <a:off x="7133555" y="1971804"/>
            <a:ext cx="432570" cy="421334"/>
            <a:chOff x="5926225" y="921350"/>
            <a:chExt cx="517800" cy="504350"/>
          </a:xfrm>
        </p:grpSpPr>
        <p:sp>
          <p:nvSpPr>
            <p:cNvPr id="880" name="Google Shape;880;p41"/>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noFill/>
            <a:ln w="9525" cap="flat" cmpd="sng">
              <a:solidFill>
                <a:srgbClr val="F1C232"/>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1"/>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noFill/>
            <a:ln w="9525" cap="flat" cmpd="sng">
              <a:solidFill>
                <a:srgbClr val="F1C232"/>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2" name="Google Shape;882;p41"/>
          <p:cNvSpPr/>
          <p:nvPr/>
        </p:nvSpPr>
        <p:spPr>
          <a:xfrm>
            <a:off x="7327476" y="2207861"/>
            <a:ext cx="400950" cy="22649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41"/>
          <p:cNvGrpSpPr/>
          <p:nvPr/>
        </p:nvGrpSpPr>
        <p:grpSpPr>
          <a:xfrm>
            <a:off x="6248835" y="2720846"/>
            <a:ext cx="1075937" cy="1047989"/>
            <a:chOff x="5926225" y="921350"/>
            <a:chExt cx="517800" cy="504350"/>
          </a:xfrm>
        </p:grpSpPr>
        <p:sp>
          <p:nvSpPr>
            <p:cNvPr id="884" name="Google Shape;884;p41"/>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D966"/>
            </a:solidFill>
            <a:ln w="28575" cap="flat" cmpd="sng">
              <a:solidFill>
                <a:srgbClr val="E69138"/>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1"/>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D966"/>
            </a:solidFill>
            <a:ln w="28575" cap="flat" cmpd="sng">
              <a:solidFill>
                <a:srgbClr val="E69138"/>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6" name="Google Shape;886;p41"/>
          <p:cNvSpPr/>
          <p:nvPr/>
        </p:nvSpPr>
        <p:spPr>
          <a:xfrm>
            <a:off x="6731148" y="3307943"/>
            <a:ext cx="997288" cy="563371"/>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noFill/>
          <a:ln w="9525"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1"/>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2" name="Rectangle 1"/>
          <p:cNvSpPr/>
          <p:nvPr/>
        </p:nvSpPr>
        <p:spPr>
          <a:xfrm>
            <a:off x="545977" y="320841"/>
            <a:ext cx="4807258" cy="978729"/>
          </a:xfrm>
          <a:prstGeom prst="rect">
            <a:avLst/>
          </a:prstGeom>
        </p:spPr>
        <p:txBody>
          <a:bodyPr wrap="square">
            <a:spAutoFit/>
          </a:bodyPr>
          <a:lstStyle/>
          <a:p>
            <a:pPr>
              <a:lnSpc>
                <a:spcPct val="90000"/>
              </a:lnSpc>
              <a:buClr>
                <a:schemeClr val="accent2"/>
              </a:buClr>
              <a:buSzPts val="3200"/>
            </a:pPr>
            <a:r>
              <a:rPr lang="en" sz="3200" dirty="0">
                <a:solidFill>
                  <a:schemeClr val="accent2"/>
                </a:solidFill>
                <a:latin typeface="Cabin Condensed SemiBold"/>
                <a:ea typeface="Cabin Condensed SemiBold"/>
                <a:cs typeface="Cabin Condensed SemiBold"/>
                <a:sym typeface="Cabin Condensed SemiBold"/>
              </a:rPr>
              <a:t>Hypokalemia</a:t>
            </a:r>
            <a:r>
              <a:rPr lang="en-US" sz="3200" dirty="0">
                <a:solidFill>
                  <a:schemeClr val="accent2"/>
                </a:solidFill>
                <a:latin typeface="Cabin Condensed SemiBold"/>
                <a:ea typeface="Cabin Condensed SemiBold"/>
                <a:cs typeface="Cabin Condensed SemiBold"/>
                <a:sym typeface="Cabin Condensed SemiBold"/>
              </a:rPr>
              <a:t> </a:t>
            </a:r>
            <a:br>
              <a:rPr lang="en-US" sz="3200" dirty="0">
                <a:solidFill>
                  <a:schemeClr val="accent2"/>
                </a:solidFill>
                <a:latin typeface="Cabin Condensed SemiBold"/>
                <a:ea typeface="Cabin Condensed SemiBold"/>
                <a:cs typeface="Cabin Condensed SemiBold"/>
                <a:sym typeface="Cabin Condensed SemiBold"/>
              </a:rPr>
            </a:br>
            <a:r>
              <a:rPr lang="en-US" sz="3200" dirty="0">
                <a:solidFill>
                  <a:schemeClr val="accent2"/>
                </a:solidFill>
                <a:latin typeface="Cabin Condensed SemiBold"/>
                <a:ea typeface="Cabin Condensed SemiBold"/>
                <a:cs typeface="Cabin Condensed SemiBold"/>
                <a:sym typeface="Cabin Condensed SemiBold"/>
              </a:rPr>
              <a:t>causes…</a:t>
            </a:r>
          </a:p>
        </p:txBody>
      </p:sp>
      <p:sp>
        <p:nvSpPr>
          <p:cNvPr id="3" name="Rectangle 2"/>
          <p:cNvSpPr/>
          <p:nvPr/>
        </p:nvSpPr>
        <p:spPr>
          <a:xfrm>
            <a:off x="3304350" y="1435827"/>
            <a:ext cx="4572000" cy="1246495"/>
          </a:xfrm>
          <a:prstGeom prst="rect">
            <a:avLst/>
          </a:prstGeom>
        </p:spPr>
        <p:txBody>
          <a:bodyPr>
            <a:spAutoFit/>
          </a:bodyPr>
          <a:lstStyle/>
          <a:p>
            <a:pPr marL="171450" lvl="0" indent="-171450">
              <a:spcBef>
                <a:spcPts val="600"/>
              </a:spcBef>
              <a:buClr>
                <a:schemeClr val="dk1"/>
              </a:buClr>
              <a:buSzPts val="1100"/>
              <a:buFontTx/>
              <a:buChar char="-"/>
            </a:pPr>
            <a:r>
              <a:rPr lang="en-US" b="1" dirty="0"/>
              <a:t>Increased sweet losses</a:t>
            </a:r>
            <a:endParaRPr lang="en-US" b="1" dirty="0">
              <a:solidFill>
                <a:srgbClr val="FF0000"/>
              </a:solidFill>
            </a:endParaRPr>
          </a:p>
          <a:p>
            <a:pPr marL="171450" lvl="0" indent="-171450">
              <a:spcBef>
                <a:spcPts val="600"/>
              </a:spcBef>
              <a:buClr>
                <a:schemeClr val="dk1"/>
              </a:buClr>
              <a:buSzPts val="1100"/>
              <a:buFontTx/>
              <a:buChar char="-"/>
            </a:pPr>
            <a:endParaRPr lang="en-US" b="1" dirty="0">
              <a:solidFill>
                <a:srgbClr val="FF0000"/>
              </a:solidFill>
            </a:endParaRPr>
          </a:p>
          <a:p>
            <a:pPr marL="171450" indent="-171450">
              <a:buClr>
                <a:schemeClr val="dk1"/>
              </a:buClr>
              <a:buSzPts val="1100"/>
              <a:buFontTx/>
              <a:buChar char="-"/>
            </a:pPr>
            <a:r>
              <a:rPr lang="en-US" b="1" dirty="0"/>
              <a:t>Dialysis</a:t>
            </a:r>
          </a:p>
          <a:p>
            <a:pPr marL="171450" indent="-171450">
              <a:buClr>
                <a:schemeClr val="dk1"/>
              </a:buClr>
              <a:buSzPts val="1100"/>
              <a:buFontTx/>
              <a:buChar char="-"/>
            </a:pPr>
            <a:endParaRPr lang="en-US" b="1" dirty="0"/>
          </a:p>
          <a:p>
            <a:pPr marL="171450" indent="-171450">
              <a:buClr>
                <a:schemeClr val="dk1"/>
              </a:buClr>
              <a:buSzPts val="1100"/>
              <a:buFontTx/>
              <a:buChar char="-"/>
            </a:pPr>
            <a:r>
              <a:rPr lang="en-US" b="1" dirty="0" err="1"/>
              <a:t>Plasmopheresis</a:t>
            </a:r>
            <a:endParaRPr lang="en-US" b="1" dirty="0"/>
          </a:p>
        </p:txBody>
      </p:sp>
      <p:sp>
        <p:nvSpPr>
          <p:cNvPr id="4" name="Rectangle 3"/>
          <p:cNvSpPr/>
          <p:nvPr/>
        </p:nvSpPr>
        <p:spPr>
          <a:xfrm>
            <a:off x="360132" y="1425029"/>
            <a:ext cx="4572000" cy="2939266"/>
          </a:xfrm>
          <a:prstGeom prst="rect">
            <a:avLst/>
          </a:prstGeom>
        </p:spPr>
        <p:txBody>
          <a:bodyPr>
            <a:spAutoFit/>
          </a:bodyPr>
          <a:lstStyle/>
          <a:p>
            <a:pPr lvl="0">
              <a:spcBef>
                <a:spcPts val="600"/>
              </a:spcBef>
              <a:buClr>
                <a:schemeClr val="dk1"/>
              </a:buClr>
              <a:buSzPts val="1100"/>
            </a:pPr>
            <a:r>
              <a:rPr lang="en-US" b="1" dirty="0"/>
              <a:t>Increased urinary losses</a:t>
            </a:r>
          </a:p>
          <a:p>
            <a:pPr lvl="0">
              <a:spcBef>
                <a:spcPts val="600"/>
              </a:spcBef>
              <a:buClr>
                <a:schemeClr val="dk1"/>
              </a:buClr>
              <a:buSzPts val="1100"/>
            </a:pPr>
            <a:r>
              <a:rPr lang="en-US" b="1" i="1" dirty="0">
                <a:solidFill>
                  <a:srgbClr val="00B050"/>
                </a:solidFill>
              </a:rPr>
              <a:t>Diuretics</a:t>
            </a:r>
          </a:p>
          <a:p>
            <a:pPr lvl="0">
              <a:spcBef>
                <a:spcPts val="600"/>
              </a:spcBef>
              <a:buClr>
                <a:schemeClr val="dk1"/>
              </a:buClr>
              <a:buSzPts val="1100"/>
            </a:pPr>
            <a:r>
              <a:rPr lang="en-US" b="1" i="1" dirty="0">
                <a:solidFill>
                  <a:srgbClr val="00B050"/>
                </a:solidFill>
              </a:rPr>
              <a:t>Primary mineralocorticoid excess</a:t>
            </a:r>
          </a:p>
          <a:p>
            <a:pPr lvl="0">
              <a:spcBef>
                <a:spcPts val="600"/>
              </a:spcBef>
              <a:buClr>
                <a:schemeClr val="dk1"/>
              </a:buClr>
              <a:buSzPts val="1100"/>
            </a:pPr>
            <a:r>
              <a:rPr lang="en-US" b="1" i="1" dirty="0">
                <a:solidFill>
                  <a:srgbClr val="00B050"/>
                </a:solidFill>
              </a:rPr>
              <a:t>Loss of gastric secretions</a:t>
            </a:r>
          </a:p>
          <a:p>
            <a:pPr lvl="0">
              <a:spcBef>
                <a:spcPts val="600"/>
              </a:spcBef>
              <a:buClr>
                <a:schemeClr val="dk1"/>
              </a:buClr>
              <a:buSzPts val="1100"/>
            </a:pPr>
            <a:r>
              <a:rPr lang="en-US" b="1" i="1" dirty="0">
                <a:solidFill>
                  <a:srgbClr val="00B050"/>
                </a:solidFill>
              </a:rPr>
              <a:t>Non absorbable anion</a:t>
            </a:r>
          </a:p>
          <a:p>
            <a:pPr lvl="0">
              <a:spcBef>
                <a:spcPts val="600"/>
              </a:spcBef>
              <a:buClr>
                <a:schemeClr val="dk1"/>
              </a:buClr>
              <a:buSzPts val="1100"/>
            </a:pPr>
            <a:r>
              <a:rPr lang="en-US" b="1" i="1" dirty="0">
                <a:solidFill>
                  <a:srgbClr val="00B050"/>
                </a:solidFill>
              </a:rPr>
              <a:t>Renal tubular acidosis</a:t>
            </a:r>
          </a:p>
          <a:p>
            <a:pPr lvl="0">
              <a:spcBef>
                <a:spcPts val="600"/>
              </a:spcBef>
              <a:buClr>
                <a:schemeClr val="dk1"/>
              </a:buClr>
              <a:buSzPts val="1100"/>
            </a:pPr>
            <a:r>
              <a:rPr lang="en-US" b="1" i="1" dirty="0">
                <a:solidFill>
                  <a:srgbClr val="00B050"/>
                </a:solidFill>
              </a:rPr>
              <a:t>Hypomagnesaemia</a:t>
            </a:r>
          </a:p>
          <a:p>
            <a:pPr lvl="0">
              <a:spcBef>
                <a:spcPts val="600"/>
              </a:spcBef>
              <a:buClr>
                <a:schemeClr val="dk1"/>
              </a:buClr>
              <a:buSzPts val="1100"/>
            </a:pPr>
            <a:r>
              <a:rPr lang="en-US" b="1" i="1" dirty="0">
                <a:solidFill>
                  <a:srgbClr val="00B050"/>
                </a:solidFill>
              </a:rPr>
              <a:t>Amphotericin B</a:t>
            </a:r>
          </a:p>
          <a:p>
            <a:pPr lvl="0">
              <a:spcBef>
                <a:spcPts val="600"/>
              </a:spcBef>
              <a:buClr>
                <a:schemeClr val="dk1"/>
              </a:buClr>
              <a:buSzPts val="1100"/>
            </a:pPr>
            <a:r>
              <a:rPr lang="en-US" b="1" i="1" dirty="0" err="1">
                <a:solidFill>
                  <a:srgbClr val="00B050"/>
                </a:solidFill>
              </a:rPr>
              <a:t>Nephrophathy</a:t>
            </a:r>
            <a:r>
              <a:rPr lang="en-US" b="1" i="1" dirty="0">
                <a:solidFill>
                  <a:srgbClr val="00B050"/>
                </a:solidFill>
              </a:rPr>
              <a:t> (Bartter or </a:t>
            </a:r>
            <a:r>
              <a:rPr lang="en-US" b="1" i="1" dirty="0" err="1">
                <a:solidFill>
                  <a:srgbClr val="00B050"/>
                </a:solidFill>
              </a:rPr>
              <a:t>Gitelman</a:t>
            </a:r>
            <a:r>
              <a:rPr lang="en-US" b="1" i="1" dirty="0">
                <a:solidFill>
                  <a:srgbClr val="00B050"/>
                </a:solidFill>
              </a:rPr>
              <a:t>)</a:t>
            </a:r>
          </a:p>
          <a:p>
            <a:pPr lvl="0">
              <a:spcBef>
                <a:spcPts val="600"/>
              </a:spcBef>
              <a:buClr>
                <a:schemeClr val="dk1"/>
              </a:buClr>
              <a:buSzPts val="1100"/>
            </a:pPr>
            <a:r>
              <a:rPr lang="en-US" b="1" i="1" dirty="0">
                <a:solidFill>
                  <a:srgbClr val="00B050"/>
                </a:solidFill>
              </a:rPr>
              <a:t>Polyuria</a:t>
            </a:r>
          </a:p>
        </p:txBody>
      </p:sp>
    </p:spTree>
    <p:extLst>
      <p:ext uri="{BB962C8B-B14F-4D97-AF65-F5344CB8AC3E}">
        <p14:creationId xmlns:p14="http://schemas.microsoft.com/office/powerpoint/2010/main" val="4214385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6"/>
          <p:cNvSpPr txBox="1">
            <a:spLocks noGrp="1"/>
          </p:cNvSpPr>
          <p:nvPr>
            <p:ph type="ctrTitle" idx="4294967295"/>
          </p:nvPr>
        </p:nvSpPr>
        <p:spPr>
          <a:xfrm>
            <a:off x="855300" y="459975"/>
            <a:ext cx="5268098" cy="714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000" dirty="0" smtClean="0"/>
              <a:t>Clinical Manifestation</a:t>
            </a:r>
            <a:r>
              <a:rPr lang="en-US" sz="3000" dirty="0"/>
              <a:t/>
            </a:r>
            <a:br>
              <a:rPr lang="en-US" sz="3000" dirty="0"/>
            </a:br>
            <a:r>
              <a:rPr lang="en-US" sz="2000" dirty="0" smtClean="0">
                <a:solidFill>
                  <a:srgbClr val="FF0000"/>
                </a:solidFill>
              </a:rPr>
              <a:t>Serum potassium &lt;3 </a:t>
            </a:r>
            <a:r>
              <a:rPr lang="en-US" sz="2000" dirty="0" err="1" smtClean="0">
                <a:solidFill>
                  <a:srgbClr val="FF0000"/>
                </a:solidFill>
              </a:rPr>
              <a:t>mEq</a:t>
            </a:r>
            <a:r>
              <a:rPr lang="en-US" sz="2000" dirty="0" smtClean="0">
                <a:solidFill>
                  <a:srgbClr val="FF0000"/>
                </a:solidFill>
              </a:rPr>
              <a:t>/L</a:t>
            </a:r>
            <a:endParaRPr sz="2000" dirty="0">
              <a:solidFill>
                <a:srgbClr val="FF0000"/>
              </a:solidFill>
            </a:endParaRPr>
          </a:p>
        </p:txBody>
      </p:sp>
      <p:sp>
        <p:nvSpPr>
          <p:cNvPr id="125" name="Google Shape;125;p16"/>
          <p:cNvSpPr txBox="1">
            <a:spLocks noGrp="1"/>
          </p:cNvSpPr>
          <p:nvPr>
            <p:ph type="subTitle" idx="4294967295"/>
          </p:nvPr>
        </p:nvSpPr>
        <p:spPr>
          <a:xfrm>
            <a:off x="855300" y="1520937"/>
            <a:ext cx="4959873" cy="268255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sz="2000" b="1" dirty="0" smtClean="0">
                <a:solidFill>
                  <a:schemeClr val="accent1"/>
                </a:solidFill>
                <a:latin typeface="Times New Roman" panose="02020603050405020304" pitchFamily="18" charset="0"/>
                <a:cs typeface="Times New Roman" panose="02020603050405020304" pitchFamily="18" charset="0"/>
              </a:rPr>
              <a:t>Severe muscle weakness</a:t>
            </a:r>
          </a:p>
          <a:p>
            <a:pPr marL="0" lvl="0" indent="0" algn="l" rtl="0">
              <a:spcBef>
                <a:spcPts val="600"/>
              </a:spcBef>
              <a:spcAft>
                <a:spcPts val="0"/>
              </a:spcAft>
              <a:buNone/>
            </a:pPr>
            <a:r>
              <a:rPr lang="en-US" sz="1800" b="1" dirty="0" smtClean="0">
                <a:solidFill>
                  <a:srgbClr val="92D050"/>
                </a:solidFill>
                <a:latin typeface="Times New Roman" panose="02020603050405020304" pitchFamily="18" charset="0"/>
                <a:cs typeface="Times New Roman" panose="02020603050405020304" pitchFamily="18" charset="0"/>
              </a:rPr>
              <a:t>      Respiratory failure</a:t>
            </a:r>
          </a:p>
          <a:p>
            <a:pPr marL="0" lvl="0" indent="0" algn="l" rtl="0">
              <a:spcBef>
                <a:spcPts val="600"/>
              </a:spcBef>
              <a:spcAft>
                <a:spcPts val="0"/>
              </a:spcAft>
              <a:buNone/>
            </a:pPr>
            <a:r>
              <a:rPr lang="en-US" sz="1800" b="1" dirty="0" smtClean="0">
                <a:solidFill>
                  <a:srgbClr val="92D050"/>
                </a:solidFill>
                <a:latin typeface="Times New Roman" panose="02020603050405020304" pitchFamily="18" charset="0"/>
                <a:cs typeface="Times New Roman" panose="02020603050405020304" pitchFamily="18" charset="0"/>
              </a:rPr>
              <a:t>      Ileus, vomiting, nausea, distension</a:t>
            </a:r>
          </a:p>
          <a:p>
            <a:pPr marL="0" lvl="0" indent="0" algn="l" rtl="0">
              <a:spcBef>
                <a:spcPts val="600"/>
              </a:spcBef>
              <a:spcAft>
                <a:spcPts val="0"/>
              </a:spcAft>
              <a:buNone/>
            </a:pPr>
            <a:r>
              <a:rPr lang="en-US" sz="1800" b="1" dirty="0" smtClean="0">
                <a:solidFill>
                  <a:srgbClr val="92D050"/>
                </a:solidFill>
                <a:latin typeface="Times New Roman" panose="02020603050405020304" pitchFamily="18" charset="0"/>
                <a:cs typeface="Times New Roman" panose="02020603050405020304" pitchFamily="18" charset="0"/>
              </a:rPr>
              <a:t>      Ogilvie’s syndrome</a:t>
            </a:r>
          </a:p>
          <a:p>
            <a:pPr marL="0" lvl="0" indent="0" algn="l" rtl="0">
              <a:spcBef>
                <a:spcPts val="600"/>
              </a:spcBef>
              <a:spcAft>
                <a:spcPts val="0"/>
              </a:spcAft>
              <a:buNone/>
            </a:pPr>
            <a:r>
              <a:rPr lang="en-US" sz="2000" b="1" dirty="0" smtClean="0">
                <a:solidFill>
                  <a:schemeClr val="accent1"/>
                </a:solidFill>
                <a:latin typeface="Times New Roman" panose="02020603050405020304" pitchFamily="18" charset="0"/>
                <a:cs typeface="Times New Roman" panose="02020603050405020304" pitchFamily="18" charset="0"/>
              </a:rPr>
              <a:t>Muscle cramp</a:t>
            </a:r>
          </a:p>
          <a:p>
            <a:pPr marL="0" lvl="0" indent="0" algn="l" rtl="0">
              <a:spcBef>
                <a:spcPts val="600"/>
              </a:spcBef>
              <a:spcAft>
                <a:spcPts val="0"/>
              </a:spcAft>
              <a:buNone/>
            </a:pPr>
            <a:r>
              <a:rPr lang="en-US" sz="2000" b="1" dirty="0" err="1" smtClean="0">
                <a:solidFill>
                  <a:schemeClr val="accent1"/>
                </a:solidFill>
                <a:latin typeface="Times New Roman" panose="02020603050405020304" pitchFamily="18" charset="0"/>
                <a:cs typeface="Times New Roman" panose="02020603050405020304" pitchFamily="18" charset="0"/>
              </a:rPr>
              <a:t>Myoglobinuria</a:t>
            </a:r>
            <a:r>
              <a:rPr lang="en-US" sz="2000" b="1" dirty="0" smtClean="0">
                <a:solidFill>
                  <a:schemeClr val="accent1"/>
                </a:solidFill>
                <a:latin typeface="Times New Roman" panose="02020603050405020304" pitchFamily="18" charset="0"/>
                <a:cs typeface="Times New Roman" panose="02020603050405020304" pitchFamily="18" charset="0"/>
              </a:rPr>
              <a:t> and </a:t>
            </a:r>
            <a:r>
              <a:rPr lang="en-US" sz="2000" b="1" dirty="0" err="1" smtClean="0">
                <a:solidFill>
                  <a:schemeClr val="accent1"/>
                </a:solidFill>
                <a:latin typeface="Times New Roman" panose="02020603050405020304" pitchFamily="18" charset="0"/>
                <a:cs typeface="Times New Roman" panose="02020603050405020304" pitchFamily="18" charset="0"/>
              </a:rPr>
              <a:t>Rhabdomyolysis</a:t>
            </a:r>
            <a:endParaRPr lang="en-US" sz="2000" b="1" dirty="0" smtClean="0">
              <a:solidFill>
                <a:schemeClr val="accent1"/>
              </a:solidFill>
              <a:latin typeface="Times New Roman" panose="02020603050405020304" pitchFamily="18" charset="0"/>
              <a:cs typeface="Times New Roman" panose="02020603050405020304" pitchFamily="18" charset="0"/>
            </a:endParaRPr>
          </a:p>
          <a:p>
            <a:pPr marL="0" lvl="0" indent="0" algn="l" rtl="0">
              <a:spcBef>
                <a:spcPts val="600"/>
              </a:spcBef>
              <a:spcAft>
                <a:spcPts val="0"/>
              </a:spcAft>
              <a:buNone/>
            </a:pPr>
            <a:r>
              <a:rPr lang="en-US" sz="2000" b="1" dirty="0" smtClean="0">
                <a:solidFill>
                  <a:schemeClr val="accent1"/>
                </a:solidFill>
                <a:latin typeface="Times New Roman" panose="02020603050405020304" pitchFamily="18" charset="0"/>
                <a:cs typeface="Times New Roman" panose="02020603050405020304" pitchFamily="18" charset="0"/>
              </a:rPr>
              <a:t>Cardiac arrhythmia</a:t>
            </a:r>
          </a:p>
          <a:p>
            <a:pPr marL="0" lvl="0" indent="0" algn="l" rtl="0">
              <a:spcBef>
                <a:spcPts val="600"/>
              </a:spcBef>
              <a:spcAft>
                <a:spcPts val="0"/>
              </a:spcAft>
              <a:buNone/>
            </a:pPr>
            <a:r>
              <a:rPr lang="en-US" sz="2000" b="1" dirty="0" smtClean="0">
                <a:solidFill>
                  <a:schemeClr val="accent1"/>
                </a:solidFill>
                <a:latin typeface="Times New Roman" panose="02020603050405020304" pitchFamily="18" charset="0"/>
                <a:cs typeface="Times New Roman" panose="02020603050405020304" pitchFamily="18" charset="0"/>
              </a:rPr>
              <a:t>Kidney Abnormality</a:t>
            </a:r>
          </a:p>
          <a:p>
            <a:pPr marL="0" lvl="0" indent="0" algn="l" rtl="0">
              <a:spcBef>
                <a:spcPts val="600"/>
              </a:spcBef>
              <a:spcAft>
                <a:spcPts val="0"/>
              </a:spcAft>
              <a:buNone/>
            </a:pPr>
            <a:endParaRPr sz="3600" b="1" dirty="0">
              <a:latin typeface="Times New Roman" panose="02020603050405020304" pitchFamily="18" charset="0"/>
              <a:cs typeface="Times New Roman" panose="02020603050405020304" pitchFamily="18" charset="0"/>
            </a:endParaRPr>
          </a:p>
        </p:txBody>
      </p:sp>
      <p:pic>
        <p:nvPicPr>
          <p:cNvPr id="126" name="Google Shape;126;p16"/>
          <p:cNvPicPr preferRelativeResize="0"/>
          <p:nvPr/>
        </p:nvPicPr>
        <p:blipFill rotWithShape="1">
          <a:blip r:embed="rId3">
            <a:alphaModFix/>
          </a:blip>
          <a:srcRect l="5002" r="39100"/>
          <a:stretch/>
        </p:blipFill>
        <p:spPr>
          <a:xfrm>
            <a:off x="5900000" y="743150"/>
            <a:ext cx="3806400" cy="3806400"/>
          </a:xfrm>
          <a:prstGeom prst="chord">
            <a:avLst>
              <a:gd name="adj1" fmla="val 2700000"/>
              <a:gd name="adj2" fmla="val 18900087"/>
            </a:avLst>
          </a:prstGeom>
          <a:noFill/>
          <a:ln>
            <a:noFill/>
          </a:ln>
        </p:spPr>
      </p:pic>
      <p:sp>
        <p:nvSpPr>
          <p:cNvPr id="127" name="Google Shape;127;p16"/>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28" name="Google Shape;128;p16"/>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ctrTitle"/>
          </p:nvPr>
        </p:nvSpPr>
        <p:spPr>
          <a:xfrm>
            <a:off x="670225" y="434664"/>
            <a:ext cx="4775400" cy="51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Treatment</a:t>
            </a:r>
            <a:endParaRPr dirty="0"/>
          </a:p>
        </p:txBody>
      </p:sp>
      <p:sp>
        <p:nvSpPr>
          <p:cNvPr id="134" name="Google Shape;134;p17"/>
          <p:cNvSpPr txBox="1">
            <a:spLocks noGrp="1"/>
          </p:cNvSpPr>
          <p:nvPr>
            <p:ph type="subTitle" idx="1"/>
          </p:nvPr>
        </p:nvSpPr>
        <p:spPr>
          <a:xfrm>
            <a:off x="949724" y="2513266"/>
            <a:ext cx="4775400" cy="350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solidFill>
                  <a:schemeClr val="tx1"/>
                </a:solidFill>
                <a:latin typeface="Times New Roman" panose="02020603050405020304" pitchFamily="18" charset="0"/>
                <a:cs typeface="Times New Roman" panose="02020603050405020304" pitchFamily="18" charset="0"/>
              </a:rPr>
              <a:t>Potasium Replacement</a:t>
            </a:r>
          </a:p>
          <a:p>
            <a:pPr marL="0" lvl="0" indent="0" algn="l" rtl="0">
              <a:spcBef>
                <a:spcPts val="0"/>
              </a:spcBef>
              <a:spcAft>
                <a:spcPts val="0"/>
              </a:spcAft>
              <a:buNone/>
            </a:pPr>
            <a:r>
              <a:rPr lang="en" dirty="0" smtClean="0">
                <a:solidFill>
                  <a:schemeClr val="tx1"/>
                </a:solidFill>
                <a:latin typeface="Times New Roman" panose="02020603050405020304" pitchFamily="18" charset="0"/>
                <a:cs typeface="Times New Roman" panose="02020603050405020304" pitchFamily="18" charset="0"/>
              </a:rPr>
              <a:t>Attention: Digoxin </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Treat the underlying </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Hypomagnesaemia</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Rebound hyperkalemia</a:t>
            </a:r>
            <a:endParaRPr dirty="0">
              <a:solidFill>
                <a:schemeClr val="tx1"/>
              </a:solidFill>
              <a:latin typeface="Times New Roman" panose="02020603050405020304" pitchFamily="18" charset="0"/>
              <a:cs typeface="Times New Roman" panose="02020603050405020304" pitchFamily="18" charset="0"/>
            </a:endParaRPr>
          </a:p>
        </p:txBody>
      </p:sp>
      <p:sp>
        <p:nvSpPr>
          <p:cNvPr id="135" name="Google Shape;135;p17"/>
          <p:cNvSpPr txBox="1"/>
          <p:nvPr/>
        </p:nvSpPr>
        <p:spPr>
          <a:xfrm>
            <a:off x="7525" y="2086025"/>
            <a:ext cx="662700" cy="97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chemeClr val="lt1"/>
                </a:solidFill>
                <a:latin typeface="Cabin Condensed"/>
                <a:ea typeface="Cabin Condensed"/>
                <a:cs typeface="Cabin Condensed"/>
                <a:sym typeface="Cabin Condensed"/>
              </a:rPr>
              <a:t>1</a:t>
            </a:r>
            <a:endParaRPr sz="4800" b="1" dirty="0">
              <a:solidFill>
                <a:schemeClr val="lt1"/>
              </a:solidFill>
              <a:latin typeface="Cabin Condensed"/>
              <a:ea typeface="Cabin Condensed"/>
              <a:cs typeface="Cabin Condensed"/>
              <a:sym typeface="Cabin Condensed"/>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ctrTitle"/>
          </p:nvPr>
        </p:nvSpPr>
        <p:spPr>
          <a:xfrm>
            <a:off x="670225" y="434664"/>
            <a:ext cx="4775400" cy="51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Treatment</a:t>
            </a:r>
            <a:endParaRPr dirty="0"/>
          </a:p>
        </p:txBody>
      </p:sp>
      <p:sp>
        <p:nvSpPr>
          <p:cNvPr id="134" name="Google Shape;134;p17"/>
          <p:cNvSpPr txBox="1">
            <a:spLocks noGrp="1"/>
          </p:cNvSpPr>
          <p:nvPr>
            <p:ph type="subTitle" idx="1"/>
          </p:nvPr>
        </p:nvSpPr>
        <p:spPr>
          <a:xfrm>
            <a:off x="949724" y="2513266"/>
            <a:ext cx="4775400" cy="350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Estimation of potassium deficit</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Uncontrolled diabetes</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Potassium preparations</a:t>
            </a:r>
          </a:p>
          <a:p>
            <a:pPr marL="0" lvl="0" indent="0" algn="l" rtl="0">
              <a:spcBef>
                <a:spcPts val="0"/>
              </a:spcBef>
              <a:spcAft>
                <a:spcPts val="0"/>
              </a:spcAft>
              <a:buNone/>
            </a:pPr>
            <a:r>
              <a:rPr lang="en-US" dirty="0" smtClean="0">
                <a:solidFill>
                  <a:schemeClr val="tx1"/>
                </a:solidFill>
                <a:latin typeface="Times New Roman" panose="02020603050405020304" pitchFamily="18" charset="0"/>
                <a:cs typeface="Times New Roman" panose="02020603050405020304" pitchFamily="18" charset="0"/>
              </a:rPr>
              <a:t> </a:t>
            </a:r>
            <a:endParaRPr dirty="0">
              <a:solidFill>
                <a:schemeClr val="tx1"/>
              </a:solidFill>
              <a:latin typeface="Times New Roman" panose="02020603050405020304" pitchFamily="18" charset="0"/>
              <a:cs typeface="Times New Roman" panose="02020603050405020304" pitchFamily="18" charset="0"/>
            </a:endParaRPr>
          </a:p>
        </p:txBody>
      </p:sp>
      <p:sp>
        <p:nvSpPr>
          <p:cNvPr id="135" name="Google Shape;135;p17"/>
          <p:cNvSpPr txBox="1"/>
          <p:nvPr/>
        </p:nvSpPr>
        <p:spPr>
          <a:xfrm>
            <a:off x="7525" y="2086025"/>
            <a:ext cx="662700" cy="97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b="1" dirty="0" smtClean="0">
                <a:solidFill>
                  <a:schemeClr val="lt1"/>
                </a:solidFill>
                <a:latin typeface="Cabin Condensed"/>
                <a:ea typeface="Cabin Condensed"/>
                <a:cs typeface="Cabin Condensed"/>
                <a:sym typeface="Cabin Condensed"/>
              </a:rPr>
              <a:t>2</a:t>
            </a:r>
            <a:endParaRPr sz="4800" b="1" dirty="0">
              <a:solidFill>
                <a:schemeClr val="lt1"/>
              </a:solidFill>
              <a:latin typeface="Cabin Condensed"/>
              <a:ea typeface="Cabin Condensed"/>
              <a:cs typeface="Cabin Condensed"/>
              <a:sym typeface="Cabin Condensed"/>
            </a:endParaRPr>
          </a:p>
        </p:txBody>
      </p:sp>
    </p:spTree>
    <p:extLst>
      <p:ext uri="{BB962C8B-B14F-4D97-AF65-F5344CB8AC3E}">
        <p14:creationId xmlns:p14="http://schemas.microsoft.com/office/powerpoint/2010/main" val="900963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Rynaldo template">
  <a:themeElements>
    <a:clrScheme name="Custom 347">
      <a:dk1>
        <a:srgbClr val="2C444E"/>
      </a:dk1>
      <a:lt1>
        <a:srgbClr val="FFFFFF"/>
      </a:lt1>
      <a:dk2>
        <a:srgbClr val="7D8A8D"/>
      </a:dk2>
      <a:lt2>
        <a:srgbClr val="E1E9EB"/>
      </a:lt2>
      <a:accent1>
        <a:srgbClr val="00A4CA"/>
      </a:accent1>
      <a:accent2>
        <a:srgbClr val="0082A9"/>
      </a:accent2>
      <a:accent3>
        <a:srgbClr val="8792DF"/>
      </a:accent3>
      <a:accent4>
        <a:srgbClr val="5963AF"/>
      </a:accent4>
      <a:accent5>
        <a:srgbClr val="FF712A"/>
      </a:accent5>
      <a:accent6>
        <a:srgbClr val="DF3D11"/>
      </a:accent6>
      <a:hlink>
        <a:srgbClr val="0082A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3676</TotalTime>
  <Words>673</Words>
  <Application>Microsoft Office PowerPoint</Application>
  <PresentationFormat>On-screen Show (16:9)</PresentationFormat>
  <Paragraphs>147</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Calibri</vt:lpstr>
      <vt:lpstr>Cabin Condensed SemiBold</vt:lpstr>
      <vt:lpstr>Times New Roman</vt:lpstr>
      <vt:lpstr>Montserrat</vt:lpstr>
      <vt:lpstr>Cabin Condensed</vt:lpstr>
      <vt:lpstr>Arial</vt:lpstr>
      <vt:lpstr>News Cycle</vt:lpstr>
      <vt:lpstr>Rynaldo template</vt:lpstr>
      <vt:lpstr>Electrolyte Imbalance  M.Rezai EM Physician</vt:lpstr>
      <vt:lpstr>Case senario</vt:lpstr>
      <vt:lpstr>Case senario</vt:lpstr>
      <vt:lpstr>Hypokalemia  causes…</vt:lpstr>
      <vt:lpstr>Hypokalemia  causes…</vt:lpstr>
      <vt:lpstr>PowerPoint Presentation</vt:lpstr>
      <vt:lpstr>Clinical Manifestation Serum potassium &lt;3 mEq/L</vt:lpstr>
      <vt:lpstr>Treatment</vt:lpstr>
      <vt:lpstr>Treatment</vt:lpstr>
      <vt:lpstr>Treatment</vt:lpstr>
      <vt:lpstr>Treatment</vt:lpstr>
      <vt:lpstr>PowerPoint Presentation</vt:lpstr>
      <vt:lpstr>PowerPoint Presentation</vt:lpstr>
      <vt:lpstr>PowerPoint Presentation</vt:lpstr>
      <vt:lpstr>Hyperkalemia</vt:lpstr>
      <vt:lpstr>Hyperkalemia</vt:lpstr>
      <vt:lpstr>Evaluation</vt:lpstr>
      <vt:lpstr>PowerPoint Presentation</vt:lpstr>
      <vt:lpstr>Clinical manifestation</vt:lpstr>
      <vt:lpstr>Treatment</vt:lpstr>
      <vt:lpstr>Hyperkalemic emergencies</vt:lpstr>
      <vt:lpstr>ECGs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Electrolyte Imbalance  M.Rezai EM Physician</dc:title>
  <cp:lastModifiedBy>Microsoft account</cp:lastModifiedBy>
  <cp:revision>27</cp:revision>
  <dcterms:modified xsi:type="dcterms:W3CDTF">2022-01-20T04:58:10Z</dcterms:modified>
</cp:coreProperties>
</file>