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8" r:id="rId3"/>
    <p:sldId id="259" r:id="rId4"/>
    <p:sldId id="260" r:id="rId5"/>
    <p:sldId id="261" r:id="rId6"/>
    <p:sldId id="264" r:id="rId7"/>
    <p:sldId id="262" r:id="rId8"/>
    <p:sldId id="263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1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3/2/2022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7C3A134-F1C3-464B-BF47-54DC2DE08F52}" type="datetimeFigureOut">
              <a:rPr lang="en-US" smtClean="0"/>
              <a:pPr/>
              <a:t>3/2/2022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                     </a:t>
            </a:r>
            <a:r>
              <a:rPr lang="en-US" sz="4800" b="1" dirty="0" smtClean="0">
                <a:solidFill>
                  <a:srgbClr val="C00000"/>
                </a:solidFill>
              </a:rPr>
              <a:t>colonoscopy</a:t>
            </a:r>
            <a:br>
              <a:rPr lang="en-US" sz="4800" b="1" dirty="0" smtClean="0">
                <a:solidFill>
                  <a:srgbClr val="C00000"/>
                </a:solidFill>
              </a:rPr>
            </a:br>
            <a:r>
              <a:rPr lang="en-US" sz="4400" b="1" dirty="0" smtClean="0">
                <a:solidFill>
                  <a:srgbClr val="C00000"/>
                </a:solidFill>
              </a:rPr>
              <a:t>                   Lower GI bleeding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         </a:t>
            </a:r>
          </a:p>
          <a:p>
            <a:endParaRPr lang="en-US" sz="4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              </a:t>
            </a:r>
            <a:r>
              <a:rPr lang="en-US" sz="4000" dirty="0" err="1" smtClean="0">
                <a:solidFill>
                  <a:srgbClr val="FF0000"/>
                </a:solidFill>
              </a:rPr>
              <a:t>Hamid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Kalantari</a:t>
            </a:r>
            <a:r>
              <a:rPr lang="en-US" sz="4000" dirty="0" smtClean="0">
                <a:solidFill>
                  <a:srgbClr val="FF0000"/>
                </a:solidFill>
              </a:rPr>
              <a:t> MD</a:t>
            </a:r>
            <a:br>
              <a:rPr lang="en-US" sz="4000" dirty="0" smtClean="0">
                <a:solidFill>
                  <a:srgbClr val="FF0000"/>
                </a:solidFill>
              </a:rPr>
            </a:br>
            <a:r>
              <a:rPr lang="en-US" sz="4000" dirty="0" smtClean="0">
                <a:solidFill>
                  <a:srgbClr val="FF0000"/>
                </a:solidFill>
              </a:rPr>
              <a:t>            </a:t>
            </a:r>
            <a:r>
              <a:rPr lang="en-US" dirty="0" smtClean="0">
                <a:solidFill>
                  <a:srgbClr val="FF0000"/>
                </a:solidFill>
              </a:rPr>
              <a:t>Professor of GI and Liver Disease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             </a:t>
            </a:r>
            <a:r>
              <a:rPr lang="en-US" sz="2800" dirty="0" smtClean="0">
                <a:solidFill>
                  <a:srgbClr val="FF0000"/>
                </a:solidFill>
              </a:rPr>
              <a:t>Isfahan University of Medical </a:t>
            </a:r>
            <a:r>
              <a:rPr lang="en-US" sz="2800" dirty="0" err="1" smtClean="0">
                <a:solidFill>
                  <a:srgbClr val="FF0000"/>
                </a:solidFill>
              </a:rPr>
              <a:t>Sceinces</a:t>
            </a:r>
            <a:endParaRPr lang="en-US" b="1" dirty="0" smtClean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                 </a:t>
            </a:r>
            <a:r>
              <a:rPr lang="en-US" sz="4000" b="1" dirty="0" smtClean="0">
                <a:solidFill>
                  <a:srgbClr val="C00000"/>
                </a:solidFill>
              </a:rPr>
              <a:t>Bowel preparation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Some clinicians perform colonoscopy on an unprepared bowel since blood is cathartic .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Studies of colonoscopy without preparation for lower GI bleeding generally report low </a:t>
            </a:r>
            <a:r>
              <a:rPr lang="en-US" dirty="0" err="1" smtClean="0">
                <a:solidFill>
                  <a:srgbClr val="0070C0"/>
                </a:solidFill>
              </a:rPr>
              <a:t>cecal</a:t>
            </a:r>
            <a:r>
              <a:rPr lang="en-US" dirty="0" smtClean="0">
                <a:solidFill>
                  <a:srgbClr val="0070C0"/>
                </a:solidFill>
              </a:rPr>
              <a:t> intubation rates, and blood or stool in the colon lumen can obscure the bleeding source.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Cleansing the colon of stool and blood with 4 to 6 liters of polyethylene glycol is preferred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Caution should be used in patients at risk of aspiration or fluid overload.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/>
              <a:t>          </a:t>
            </a:r>
            <a:r>
              <a:rPr lang="en-US" sz="4000" b="1" dirty="0" smtClean="0">
                <a:solidFill>
                  <a:srgbClr val="C00000"/>
                </a:solidFill>
              </a:rPr>
              <a:t>Bowel preparation( con.)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During colonic </a:t>
            </a:r>
            <a:r>
              <a:rPr lang="en-US" dirty="0" err="1" smtClean="0">
                <a:solidFill>
                  <a:srgbClr val="0070C0"/>
                </a:solidFill>
              </a:rPr>
              <a:t>lavage</a:t>
            </a:r>
            <a:r>
              <a:rPr lang="en-US" dirty="0" smtClean="0">
                <a:solidFill>
                  <a:srgbClr val="0070C0"/>
                </a:solidFill>
              </a:rPr>
              <a:t>, the bleeding rate may appear to increase due to the rapid clearance of blood from the colon.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 However, there is no evidence that bowel preparation reactivates or increases the rate of bleeding.</a:t>
            </a: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 Radiographic studies should be obtained prior to colonic preparation if perforation or obstruction is suspected.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</a:t>
            </a:r>
            <a:r>
              <a:rPr lang="en-US" sz="4000" b="1" dirty="0" smtClean="0">
                <a:solidFill>
                  <a:srgbClr val="C00000"/>
                </a:solidFill>
              </a:rPr>
              <a:t>CLIP PRESENTATION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</a:t>
            </a:r>
            <a:r>
              <a:rPr lang="en-US" sz="3200" b="1" i="1" dirty="0" smtClean="0">
                <a:solidFill>
                  <a:srgbClr val="FF0000"/>
                </a:solidFill>
              </a:rPr>
              <a:t>COLONOSCOPIC FINDINGS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/>
            </a:r>
            <a:br>
              <a:rPr lang="en-US" sz="3600" b="1" dirty="0" smtClean="0">
                <a:solidFill>
                  <a:srgbClr val="C00000"/>
                </a:solidFill>
              </a:rPr>
            </a:br>
            <a:r>
              <a:rPr lang="en-US" sz="3200" b="1" dirty="0" smtClean="0">
                <a:solidFill>
                  <a:srgbClr val="C00000"/>
                </a:solidFill>
              </a:rPr>
              <a:t>                   Lower GI bleeding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        </a:t>
            </a:r>
            <a:r>
              <a:rPr lang="en-US" sz="4000" b="1" dirty="0" err="1" smtClean="0">
                <a:solidFill>
                  <a:srgbClr val="FF0000"/>
                </a:solidFill>
              </a:rPr>
              <a:t>Aimes</a:t>
            </a:r>
            <a:r>
              <a:rPr lang="en-US" sz="4000" b="1" dirty="0" smtClean="0">
                <a:solidFill>
                  <a:srgbClr val="FF0000"/>
                </a:solidFill>
              </a:rPr>
              <a:t> of the presentation(LGIB)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r>
              <a:rPr lang="en-US" i="1" dirty="0" err="1" smtClean="0">
                <a:solidFill>
                  <a:srgbClr val="0070C0"/>
                </a:solidFill>
              </a:rPr>
              <a:t>Defenition</a:t>
            </a:r>
            <a:endParaRPr lang="en-US" i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i="1" dirty="0" smtClean="0">
                <a:solidFill>
                  <a:srgbClr val="0070C0"/>
                </a:solidFill>
              </a:rPr>
              <a:t>Etiology</a:t>
            </a:r>
          </a:p>
          <a:p>
            <a:endParaRPr lang="en-US" i="1" dirty="0" smtClean="0">
              <a:solidFill>
                <a:srgbClr val="0070C0"/>
              </a:solidFill>
            </a:endParaRPr>
          </a:p>
          <a:p>
            <a:r>
              <a:rPr lang="en-US" i="1" dirty="0" smtClean="0">
                <a:solidFill>
                  <a:srgbClr val="0070C0"/>
                </a:solidFill>
              </a:rPr>
              <a:t>Role of colonoscopy</a:t>
            </a:r>
          </a:p>
          <a:p>
            <a:endParaRPr lang="en-US" i="1" dirty="0" smtClean="0">
              <a:solidFill>
                <a:srgbClr val="0070C0"/>
              </a:solidFill>
            </a:endParaRPr>
          </a:p>
          <a:p>
            <a:r>
              <a:rPr lang="en-US" i="1" dirty="0" smtClean="0">
                <a:solidFill>
                  <a:srgbClr val="0070C0"/>
                </a:solidFill>
              </a:rPr>
              <a:t>Clip presentatio</a:t>
            </a:r>
            <a:r>
              <a:rPr lang="en-US" dirty="0" smtClean="0">
                <a:solidFill>
                  <a:srgbClr val="0070C0"/>
                </a:solidFill>
              </a:rPr>
              <a:t>n 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/>
              <a:t> </a:t>
            </a:r>
            <a:r>
              <a:rPr lang="en-US" sz="4400" dirty="0" smtClean="0">
                <a:solidFill>
                  <a:srgbClr val="C00000"/>
                </a:solidFill>
              </a:rPr>
              <a:t>Lower gastrointestinal bleeding (LGIB) 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   </a:t>
            </a:r>
            <a:r>
              <a:rPr lang="en-US" i="1" dirty="0" err="1" smtClean="0">
                <a:solidFill>
                  <a:srgbClr val="0070C0"/>
                </a:solidFill>
              </a:rPr>
              <a:t>Defenition</a:t>
            </a:r>
            <a:r>
              <a:rPr lang="en-US" i="1" dirty="0" smtClean="0">
                <a:solidFill>
                  <a:srgbClr val="0070C0"/>
                </a:solidFill>
              </a:rPr>
              <a:t> :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Blood loss of recent onset originating from a site distal to the ligament of </a:t>
            </a:r>
            <a:r>
              <a:rPr lang="en-US" dirty="0" err="1" smtClean="0">
                <a:solidFill>
                  <a:srgbClr val="0070C0"/>
                </a:solidFill>
              </a:rPr>
              <a:t>Treitz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 It is usually suspected when patients complain of </a:t>
            </a:r>
            <a:r>
              <a:rPr lang="en-US" dirty="0" err="1" smtClean="0">
                <a:solidFill>
                  <a:srgbClr val="0070C0"/>
                </a:solidFill>
              </a:rPr>
              <a:t>hematochezia</a:t>
            </a:r>
            <a:r>
              <a:rPr lang="en-US" dirty="0" smtClean="0">
                <a:solidFill>
                  <a:srgbClr val="0070C0"/>
                </a:solidFill>
              </a:rPr>
              <a:t> (passage of maroon or bright red blood or blood clots per rectum).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</a:t>
            </a:r>
            <a:r>
              <a:rPr lang="en-US" sz="4000" b="1" dirty="0" smtClean="0">
                <a:solidFill>
                  <a:srgbClr val="C00000"/>
                </a:solidFill>
              </a:rPr>
              <a:t>LGIB (con.)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</a:rPr>
              <a:t>The causes of lower gastrointestinal bleeding (LGIB):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 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●Anatomic (</a:t>
            </a:r>
            <a:r>
              <a:rPr lang="en-US" dirty="0" err="1" smtClean="0">
                <a:solidFill>
                  <a:srgbClr val="0070C0"/>
                </a:solidFill>
              </a:rPr>
              <a:t>diverticulosis</a:t>
            </a:r>
            <a:r>
              <a:rPr lang="en-US" dirty="0" smtClean="0">
                <a:solidFill>
                  <a:srgbClr val="0070C0"/>
                </a:solidFill>
              </a:rPr>
              <a:t>)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●Vascular (</a:t>
            </a:r>
            <a:r>
              <a:rPr lang="en-US" dirty="0" err="1" smtClean="0">
                <a:solidFill>
                  <a:srgbClr val="0070C0"/>
                </a:solidFill>
              </a:rPr>
              <a:t>angiodysplasia</a:t>
            </a:r>
            <a:r>
              <a:rPr lang="en-US" dirty="0" smtClean="0">
                <a:solidFill>
                  <a:srgbClr val="0070C0"/>
                </a:solidFill>
              </a:rPr>
              <a:t>, ischemic, radiation-induced)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●Inflammatory (inflammatory bowel </a:t>
            </a:r>
            <a:r>
              <a:rPr lang="en-US" dirty="0" err="1" smtClean="0">
                <a:solidFill>
                  <a:srgbClr val="0070C0"/>
                </a:solidFill>
              </a:rPr>
              <a:t>disease,infectious</a:t>
            </a:r>
            <a:r>
              <a:rPr lang="en-US" dirty="0" smtClean="0">
                <a:solidFill>
                  <a:srgbClr val="0070C0"/>
                </a:solidFill>
              </a:rPr>
              <a:t>)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</a:t>
            </a:r>
            <a:r>
              <a:rPr lang="en-US" dirty="0" err="1" smtClean="0">
                <a:solidFill>
                  <a:srgbClr val="0070C0"/>
                </a:solidFill>
              </a:rPr>
              <a:t>Neoplastic</a:t>
            </a:r>
            <a:r>
              <a:rPr lang="en-US" dirty="0" smtClean="0">
                <a:solidFill>
                  <a:srgbClr val="0070C0"/>
                </a:solidFill>
              </a:rPr>
              <a:t> ( Tumor , Polyp )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 Therapeutic interventions such as </a:t>
            </a:r>
            <a:r>
              <a:rPr lang="en-US" dirty="0" err="1" smtClean="0">
                <a:solidFill>
                  <a:srgbClr val="0070C0"/>
                </a:solidFill>
              </a:rPr>
              <a:t>polypectomy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                       LGIB (con.)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</a:rPr>
              <a:t>In a review of several large studies that included 1559 patients with acute </a:t>
            </a:r>
            <a:r>
              <a:rPr lang="en-US" dirty="0" err="1" smtClean="0">
                <a:solidFill>
                  <a:srgbClr val="0070C0"/>
                </a:solidFill>
              </a:rPr>
              <a:t>hematochezia</a:t>
            </a:r>
            <a:r>
              <a:rPr lang="en-US" dirty="0" smtClean="0">
                <a:solidFill>
                  <a:srgbClr val="0070C0"/>
                </a:solidFill>
              </a:rPr>
              <a:t>, the following bleeding sources were identified: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 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</a:t>
            </a:r>
            <a:r>
              <a:rPr lang="en-US" dirty="0" err="1" smtClean="0">
                <a:solidFill>
                  <a:srgbClr val="0070C0"/>
                </a:solidFill>
              </a:rPr>
              <a:t>Diverticulosis</a:t>
            </a:r>
            <a:r>
              <a:rPr lang="en-US" dirty="0" smtClean="0">
                <a:solidFill>
                  <a:srgbClr val="0070C0"/>
                </a:solidFill>
              </a:rPr>
              <a:t> – 5 to 42 percent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●Ischemia – 6 to 18 percent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</a:t>
            </a:r>
            <a:r>
              <a:rPr lang="en-US" dirty="0" err="1" smtClean="0">
                <a:solidFill>
                  <a:srgbClr val="0070C0"/>
                </a:solidFill>
              </a:rPr>
              <a:t>Anorectal</a:t>
            </a:r>
            <a:r>
              <a:rPr lang="en-US" dirty="0" smtClean="0">
                <a:solidFill>
                  <a:srgbClr val="0070C0"/>
                </a:solidFill>
              </a:rPr>
              <a:t> (hemorrhoids, anal fissures, rectal ulcers) – 6 to 16 percent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</a:t>
            </a:r>
            <a:r>
              <a:rPr lang="en-US" dirty="0" err="1" smtClean="0">
                <a:solidFill>
                  <a:srgbClr val="0070C0"/>
                </a:solidFill>
              </a:rPr>
              <a:t>Neoplasia</a:t>
            </a:r>
            <a:r>
              <a:rPr lang="en-US" dirty="0" smtClean="0">
                <a:solidFill>
                  <a:srgbClr val="0070C0"/>
                </a:solidFill>
              </a:rPr>
              <a:t> (polyps and cancers) – 3 to 11 percent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</a:t>
            </a:r>
            <a:r>
              <a:rPr lang="en-US" dirty="0" err="1" smtClean="0">
                <a:solidFill>
                  <a:srgbClr val="0070C0"/>
                </a:solidFill>
              </a:rPr>
              <a:t>Angiodysplasia</a:t>
            </a:r>
            <a:r>
              <a:rPr lang="en-US" dirty="0" smtClean="0">
                <a:solidFill>
                  <a:srgbClr val="0070C0"/>
                </a:solidFill>
              </a:rPr>
              <a:t> – 0 to 3 percent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</a:t>
            </a:r>
            <a:r>
              <a:rPr lang="en-US" dirty="0" err="1" smtClean="0">
                <a:solidFill>
                  <a:srgbClr val="0070C0"/>
                </a:solidFill>
              </a:rPr>
              <a:t>Postpolypectomy</a:t>
            </a:r>
            <a:r>
              <a:rPr lang="en-US" dirty="0" smtClean="0">
                <a:solidFill>
                  <a:srgbClr val="0070C0"/>
                </a:solidFill>
              </a:rPr>
              <a:t> – 0 to 13 percent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●Inflammatory bowel disease – 2 to 4 percent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●Other colitis (infectious, antibiotic associated, ischemic, colitis of unclear etiology) – 3 to 29 percent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●Other causes – 1 to 9 percent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●Unknown cause – 6 to 23 percent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                     Colonoscopy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The colonic mucosa should be carefully inspected during both insertion and withdrawal.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 Aggressive </a:t>
            </a:r>
            <a:r>
              <a:rPr lang="en-US" dirty="0" err="1" smtClean="0">
                <a:solidFill>
                  <a:srgbClr val="0070C0"/>
                </a:solidFill>
              </a:rPr>
              <a:t>lavage</a:t>
            </a:r>
            <a:r>
              <a:rPr lang="en-US" dirty="0" smtClean="0">
                <a:solidFill>
                  <a:srgbClr val="0070C0"/>
                </a:solidFill>
              </a:rPr>
              <a:t> may be needed to localize the bleeding site.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 The terminal ileum should be inspected to rule out bleeding from a proximal lesion in the small bowel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 A definitive or potential bleeding source is visualized in 45 to 90 percent of patients undergoing colonoscopy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A bleeding site is not always identified .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In the case of </a:t>
            </a:r>
            <a:r>
              <a:rPr lang="en-US" dirty="0" err="1" smtClean="0">
                <a:solidFill>
                  <a:srgbClr val="0070C0"/>
                </a:solidFill>
              </a:rPr>
              <a:t>diverticular</a:t>
            </a:r>
            <a:r>
              <a:rPr lang="en-US" dirty="0" smtClean="0">
                <a:solidFill>
                  <a:srgbClr val="0070C0"/>
                </a:solidFill>
              </a:rPr>
              <a:t> bleeding, blood and clots may be seen in numerous </a:t>
            </a:r>
            <a:r>
              <a:rPr lang="en-US" dirty="0" err="1" smtClean="0">
                <a:solidFill>
                  <a:srgbClr val="0070C0"/>
                </a:solidFill>
              </a:rPr>
              <a:t>nonbleeding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diverticula</a:t>
            </a:r>
            <a:r>
              <a:rPr lang="en-US" dirty="0" smtClean="0">
                <a:solidFill>
                  <a:srgbClr val="0070C0"/>
                </a:solidFill>
              </a:rPr>
              <a:t>, making identification of the bleeding </a:t>
            </a:r>
            <a:r>
              <a:rPr lang="en-US" dirty="0" err="1" smtClean="0">
                <a:solidFill>
                  <a:srgbClr val="0070C0"/>
                </a:solidFill>
              </a:rPr>
              <a:t>diverticulum</a:t>
            </a:r>
            <a:r>
              <a:rPr lang="en-US" dirty="0" smtClean="0">
                <a:solidFill>
                  <a:srgbClr val="0070C0"/>
                </a:solidFill>
              </a:rPr>
              <a:t> difficult.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</a:t>
            </a:r>
            <a:r>
              <a:rPr lang="en-US" sz="4000" b="1" dirty="0" smtClean="0">
                <a:solidFill>
                  <a:srgbClr val="C00000"/>
                </a:solidFill>
              </a:rPr>
              <a:t>Colonoscopy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endParaRPr lang="en-US" i="1" dirty="0" smtClean="0"/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rgbClr val="0070C0"/>
                </a:solidFill>
              </a:rPr>
              <a:t>Advantages of colonoscopy compared with other tests for lower GI bleeding include :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 Its potential to precisely localize the site of the bleeding regardless of the etiology or rate of bleeding.</a:t>
            </a: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 The ability to collect pathologic specimens .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The potential for therapeutic intervention.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 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                </a:t>
            </a:r>
            <a:r>
              <a:rPr lang="en-US" sz="4000" b="1" dirty="0" smtClean="0">
                <a:solidFill>
                  <a:srgbClr val="C00000"/>
                </a:solidFill>
              </a:rPr>
              <a:t>Colonoscopy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endParaRPr lang="en-US" i="1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rgbClr val="0070C0"/>
                </a:solidFill>
              </a:rPr>
              <a:t>Disadvantages of colonoscopy include: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 The need for bowel preparation.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Poor visualization in an unprepared.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Poorly prepared colon.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The risks of sedation in an acutely bleeding patient.</a:t>
            </a: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Complications are reported in fewer than 2 percent of colonoscopies performed for lower GI bleeding.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</a:t>
            </a:r>
            <a:br>
              <a:rPr lang="en-US" dirty="0" smtClean="0"/>
            </a:br>
            <a:r>
              <a:rPr lang="en-US" sz="5400" b="1" dirty="0" smtClean="0">
                <a:solidFill>
                  <a:srgbClr val="C00000"/>
                </a:solidFill>
              </a:rPr>
              <a:t>             </a:t>
            </a:r>
            <a:r>
              <a:rPr lang="en-US" sz="4400" b="1" dirty="0" smtClean="0">
                <a:solidFill>
                  <a:srgbClr val="C00000"/>
                </a:solidFill>
              </a:rPr>
              <a:t>Timing of colonoscopy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Colonoscopy should be performed on a next available basis during their hospitalization after adequate colon preparation in patients presenting with lower GI bleeding</a:t>
            </a: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 A randomized controlled trial of 159 patients with lower GI bleeding performed in 15 centers found no difference in identification of stigmata of recent hemorrhage, </a:t>
            </a:r>
            <a:r>
              <a:rPr lang="en-US" dirty="0" err="1" smtClean="0">
                <a:solidFill>
                  <a:srgbClr val="0070C0"/>
                </a:solidFill>
              </a:rPr>
              <a:t>rebleeding</a:t>
            </a:r>
            <a:r>
              <a:rPr lang="en-US" dirty="0" smtClean="0">
                <a:solidFill>
                  <a:srgbClr val="0070C0"/>
                </a:solidFill>
              </a:rPr>
              <a:t>, or blood transfusions in patients undergoing colonoscopy in less than 24 hours of presentation versus within 24 to 96 hours.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In addition, three smaller, single-center randomized trials found no difference in transfusion requirements, length of hospital stay, need for surgery, or mortality between urgent and delayed colonoscopy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158</TotalTime>
  <Words>564</Words>
  <Application>Microsoft Office PowerPoint</Application>
  <PresentationFormat>On-screen Show (4:3)</PresentationFormat>
  <Paragraphs>108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Constantia</vt:lpstr>
      <vt:lpstr>Wingdings</vt:lpstr>
      <vt:lpstr>Wingdings 2</vt:lpstr>
      <vt:lpstr>Flow</vt:lpstr>
      <vt:lpstr>                     colonoscopy                    Lower GI bleeding</vt:lpstr>
      <vt:lpstr>        Aimes of the presentation(LGIB) </vt:lpstr>
      <vt:lpstr> Lower gastrointestinal bleeding (LGIB) </vt:lpstr>
      <vt:lpstr>                  LGIB (con.)</vt:lpstr>
      <vt:lpstr>                       LGIB (con.)</vt:lpstr>
      <vt:lpstr>                     Colonoscopy</vt:lpstr>
      <vt:lpstr>                Colonoscopy</vt:lpstr>
      <vt:lpstr>                Colonoscopy</vt:lpstr>
      <vt:lpstr>                                          Timing of colonoscopy</vt:lpstr>
      <vt:lpstr>                 Bowel preparation</vt:lpstr>
      <vt:lpstr>          Bowel preparation( con.)</vt:lpstr>
      <vt:lpstr>              CLIP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Hamid Kalantari MD     Professor of GI and Liver Disease     Isfahan University of Medical Sceinces</dc:title>
  <dc:creator>ALI</dc:creator>
  <cp:lastModifiedBy>Heydari</cp:lastModifiedBy>
  <cp:revision>28</cp:revision>
  <dcterms:created xsi:type="dcterms:W3CDTF">2022-02-20T06:59:07Z</dcterms:created>
  <dcterms:modified xsi:type="dcterms:W3CDTF">2022-03-02T11:37:58Z</dcterms:modified>
</cp:coreProperties>
</file>