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25"/>
  </p:notesMasterIdLst>
  <p:sldIdLst>
    <p:sldId id="262" r:id="rId3"/>
    <p:sldId id="427" r:id="rId4"/>
    <p:sldId id="406" r:id="rId5"/>
    <p:sldId id="408" r:id="rId6"/>
    <p:sldId id="409" r:id="rId7"/>
    <p:sldId id="411" r:id="rId8"/>
    <p:sldId id="410" r:id="rId9"/>
    <p:sldId id="412" r:id="rId10"/>
    <p:sldId id="414" r:id="rId11"/>
    <p:sldId id="424" r:id="rId12"/>
    <p:sldId id="417" r:id="rId13"/>
    <p:sldId id="428" r:id="rId14"/>
    <p:sldId id="419" r:id="rId15"/>
    <p:sldId id="423" r:id="rId16"/>
    <p:sldId id="425" r:id="rId17"/>
    <p:sldId id="420" r:id="rId18"/>
    <p:sldId id="422" r:id="rId19"/>
    <p:sldId id="421" r:id="rId20"/>
    <p:sldId id="431" r:id="rId21"/>
    <p:sldId id="432" r:id="rId22"/>
    <p:sldId id="433" r:id="rId23"/>
    <p:sldId id="40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ch"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75" autoAdjust="0"/>
    <p:restoredTop sz="94660"/>
  </p:normalViewPr>
  <p:slideViewPr>
    <p:cSldViewPr snapToGrid="0">
      <p:cViewPr varScale="1">
        <p:scale>
          <a:sx n="82" d="100"/>
          <a:sy n="82" d="100"/>
        </p:scale>
        <p:origin x="677"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62F5F-47E3-44BF-AE32-4C39F1FE5C79}" type="datetimeFigureOut">
              <a:rPr lang="en-US" smtClean="0"/>
              <a:t>6/8/2022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129C1-AD6C-4224-9540-06465CB9B760}" type="slidenum">
              <a:rPr lang="en-US" smtClean="0"/>
              <a:t>‹#›</a:t>
            </a:fld>
            <a:endParaRPr lang="en-US"/>
          </a:p>
        </p:txBody>
      </p:sp>
    </p:spTree>
    <p:extLst>
      <p:ext uri="{BB962C8B-B14F-4D97-AF65-F5344CB8AC3E}">
        <p14:creationId xmlns:p14="http://schemas.microsoft.com/office/powerpoint/2010/main" val="161469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06F80-5099-41A0-9144-DA7ADFB2929B}"/>
              </a:ext>
            </a:extLst>
          </p:cNvPr>
          <p:cNvSpPr>
            <a:spLocks noGrp="1"/>
          </p:cNvSpPr>
          <p:nvPr>
            <p:ph type="ctrTitle"/>
          </p:nvPr>
        </p:nvSpPr>
        <p:spPr>
          <a:xfrm>
            <a:off x="1524000" y="674516"/>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4DB8BA1F-E3F2-4CCB-823E-855B7F7E32DD}"/>
              </a:ext>
            </a:extLst>
          </p:cNvPr>
          <p:cNvSpPr>
            <a:spLocks noGrp="1"/>
          </p:cNvSpPr>
          <p:nvPr>
            <p:ph type="subTitle" idx="1" hasCustomPrompt="1"/>
          </p:nvPr>
        </p:nvSpPr>
        <p:spPr>
          <a:xfrm>
            <a:off x="970085" y="4105275"/>
            <a:ext cx="9144000" cy="1655762"/>
          </a:xfrm>
        </p:spPr>
        <p:txBody>
          <a:bodyPr>
            <a:normAutofit/>
          </a:bodyPr>
          <a:lstStyle>
            <a:lvl1pPr marL="0" indent="0" algn="ctr">
              <a:buNone/>
              <a:defRPr sz="263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spcBef>
                <a:spcPts val="600"/>
              </a:spcBef>
            </a:pPr>
            <a:r>
              <a:rPr lang="en-US" sz="2400" i="1" dirty="0"/>
              <a:t>Saeed Oraii MD</a:t>
            </a:r>
          </a:p>
          <a:p>
            <a:pPr algn="l">
              <a:spcBef>
                <a:spcPts val="600"/>
              </a:spcBef>
            </a:pPr>
            <a:r>
              <a:rPr lang="en-US" sz="2400" i="1" dirty="0"/>
              <a:t>Electrophysiologist</a:t>
            </a:r>
          </a:p>
          <a:p>
            <a:pPr algn="l">
              <a:spcBef>
                <a:spcPts val="600"/>
              </a:spcBef>
            </a:pPr>
            <a:r>
              <a:rPr lang="en-US" sz="2400" i="1" dirty="0"/>
              <a:t>Interventional Electrophysiologist</a:t>
            </a:r>
          </a:p>
          <a:p>
            <a:pPr algn="l">
              <a:spcBef>
                <a:spcPts val="600"/>
              </a:spcBef>
            </a:pPr>
            <a:r>
              <a:rPr lang="en-US" sz="2400" i="1" dirty="0"/>
              <a:t>The Arrhythmia Center 2021</a:t>
            </a:r>
          </a:p>
        </p:txBody>
      </p:sp>
      <p:sp>
        <p:nvSpPr>
          <p:cNvPr id="4" name="Date Placeholder 3">
            <a:extLst>
              <a:ext uri="{FF2B5EF4-FFF2-40B4-BE49-F238E27FC236}">
                <a16:creationId xmlns:a16="http://schemas.microsoft.com/office/drawing/2014/main" id="{3A33485E-174C-4C08-8DE4-582EB17FAC84}"/>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5" name="Footer Placeholder 4">
            <a:extLst>
              <a:ext uri="{FF2B5EF4-FFF2-40B4-BE49-F238E27FC236}">
                <a16:creationId xmlns:a16="http://schemas.microsoft.com/office/drawing/2014/main" id="{953FF56B-10EA-4C12-AB5E-03C7C9CB3C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C184D2D-5B2B-46A1-8E47-FA06F7609137}"/>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spTree>
    <p:extLst>
      <p:ext uri="{BB962C8B-B14F-4D97-AF65-F5344CB8AC3E}">
        <p14:creationId xmlns:p14="http://schemas.microsoft.com/office/powerpoint/2010/main" val="2817206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66457-616B-4C36-8175-05BEE45674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CA87E0-10B4-4C22-8A63-2817D48510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441D63-3C27-4428-A33A-B1D1B93AB299}"/>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5" name="Footer Placeholder 4">
            <a:extLst>
              <a:ext uri="{FF2B5EF4-FFF2-40B4-BE49-F238E27FC236}">
                <a16:creationId xmlns:a16="http://schemas.microsoft.com/office/drawing/2014/main" id="{85948F85-EB84-4243-9252-ECEDC5027A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F441D-8A65-4D04-B31F-66DD81B0C3B0}"/>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pic>
        <p:nvPicPr>
          <p:cNvPr id="7" name="Picture 6">
            <a:extLst>
              <a:ext uri="{FF2B5EF4-FFF2-40B4-BE49-F238E27FC236}">
                <a16:creationId xmlns:a16="http://schemas.microsoft.com/office/drawing/2014/main" id="{2CD32920-2DE8-49DF-8F73-CDE24F6F7B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40734" y="302105"/>
            <a:ext cx="1514156" cy="611014"/>
          </a:xfrm>
          <a:prstGeom prst="rect">
            <a:avLst/>
          </a:prstGeom>
        </p:spPr>
      </p:pic>
    </p:spTree>
    <p:extLst>
      <p:ext uri="{BB962C8B-B14F-4D97-AF65-F5344CB8AC3E}">
        <p14:creationId xmlns:p14="http://schemas.microsoft.com/office/powerpoint/2010/main" val="591578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3BE0D6-C562-414D-BD62-3959A96706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8F4D90-B395-430D-830F-8A8436B0B0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DAB58C-D6D2-4AAA-B423-A8AD89FB2991}"/>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5" name="Footer Placeholder 4">
            <a:extLst>
              <a:ext uri="{FF2B5EF4-FFF2-40B4-BE49-F238E27FC236}">
                <a16:creationId xmlns:a16="http://schemas.microsoft.com/office/drawing/2014/main" id="{1ECA4DBB-E741-4304-9A6D-6666838959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3D54B8-F449-4B71-9B52-13A527948800}"/>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pic>
        <p:nvPicPr>
          <p:cNvPr id="7" name="Picture 6">
            <a:extLst>
              <a:ext uri="{FF2B5EF4-FFF2-40B4-BE49-F238E27FC236}">
                <a16:creationId xmlns:a16="http://schemas.microsoft.com/office/drawing/2014/main" id="{301C24C8-332D-460D-9B6F-2F57DD1077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40734" y="302105"/>
            <a:ext cx="1514156" cy="611014"/>
          </a:xfrm>
          <a:prstGeom prst="rect">
            <a:avLst/>
          </a:prstGeom>
        </p:spPr>
      </p:pic>
    </p:spTree>
    <p:extLst>
      <p:ext uri="{BB962C8B-B14F-4D97-AF65-F5344CB8AC3E}">
        <p14:creationId xmlns:p14="http://schemas.microsoft.com/office/powerpoint/2010/main" val="2512985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DAA90-E217-4D68-B82E-ABCCAF19C9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93A0C0-2B48-4D1D-8C27-2ABFB1E110D7}"/>
              </a:ext>
            </a:extLst>
          </p:cNvPr>
          <p:cNvSpPr>
            <a:spLocks noGrp="1"/>
          </p:cNvSpPr>
          <p:nvPr>
            <p:ph idx="1"/>
          </p:nvPr>
        </p:nvSpPr>
        <p:spPr/>
        <p:txBody>
          <a:bodyPr/>
          <a:lstStyle>
            <a:lvl1pPr>
              <a:defRPr>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DB7C8A5-63A9-44FD-A07E-D0626C850531}"/>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5" name="Footer Placeholder 4">
            <a:extLst>
              <a:ext uri="{FF2B5EF4-FFF2-40B4-BE49-F238E27FC236}">
                <a16:creationId xmlns:a16="http://schemas.microsoft.com/office/drawing/2014/main" id="{DB678791-2E87-4F92-8BAE-AEDCD425BA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D824EF-6B45-4AD0-A839-6AB3F7B141BE}"/>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spTree>
    <p:extLst>
      <p:ext uri="{BB962C8B-B14F-4D97-AF65-F5344CB8AC3E}">
        <p14:creationId xmlns:p14="http://schemas.microsoft.com/office/powerpoint/2010/main" val="46470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DDD2-13EC-44D1-A84E-92D0FFBE25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E6F84A-0183-43AB-A4DB-C2600686F0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DA692D-8B4C-4E42-89BC-F4B03ACBD335}"/>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5" name="Footer Placeholder 4">
            <a:extLst>
              <a:ext uri="{FF2B5EF4-FFF2-40B4-BE49-F238E27FC236}">
                <a16:creationId xmlns:a16="http://schemas.microsoft.com/office/drawing/2014/main" id="{36944862-1AC8-419B-9C23-242B786523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2CFE3-B7CF-41D5-82DC-E7F808A99CC7}"/>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spTree>
    <p:extLst>
      <p:ext uri="{BB962C8B-B14F-4D97-AF65-F5344CB8AC3E}">
        <p14:creationId xmlns:p14="http://schemas.microsoft.com/office/powerpoint/2010/main" val="268171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5AD03-68FA-483F-8453-13749DDBCD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C1DA92-34F8-4632-94C0-DB020D8EB5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8F5E8A-4EFB-4FD8-88CC-115F45CE5D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581CE-5C0D-452A-B841-7762F8DF3BCE}"/>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6" name="Footer Placeholder 5">
            <a:extLst>
              <a:ext uri="{FF2B5EF4-FFF2-40B4-BE49-F238E27FC236}">
                <a16:creationId xmlns:a16="http://schemas.microsoft.com/office/drawing/2014/main" id="{9260BEB7-6B99-47E0-B23E-EAF3EFA6DA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AEF25E-445E-45DB-98C2-37E4A8E80BFB}"/>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spTree>
    <p:extLst>
      <p:ext uri="{BB962C8B-B14F-4D97-AF65-F5344CB8AC3E}">
        <p14:creationId xmlns:p14="http://schemas.microsoft.com/office/powerpoint/2010/main" val="2614227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DC35E-D10A-43ED-B6C2-0423071660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7F03AC-7B29-4A33-AD8F-D751E157DF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FCA5C-D858-49A3-969E-8ECBB34ECD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8DB4E4-7EBC-4D82-AADE-5D6F20A6CA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81A4B5-F0CF-4516-9672-3033058B72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A551E6-5E24-4AFE-AAF8-36A8777419B3}"/>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8" name="Footer Placeholder 7">
            <a:extLst>
              <a:ext uri="{FF2B5EF4-FFF2-40B4-BE49-F238E27FC236}">
                <a16:creationId xmlns:a16="http://schemas.microsoft.com/office/drawing/2014/main" id="{D5FF9487-43CB-473C-A72F-FD6CB5C102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456FF3-9C04-44F0-8DD7-7E982DC41312}"/>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spTree>
    <p:extLst>
      <p:ext uri="{BB962C8B-B14F-4D97-AF65-F5344CB8AC3E}">
        <p14:creationId xmlns:p14="http://schemas.microsoft.com/office/powerpoint/2010/main" val="3016846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B3808-17D8-4DA4-8AA9-49A448FED4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935E38-B360-4BEF-BA08-17D14F77F5FC}"/>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4" name="Footer Placeholder 3">
            <a:extLst>
              <a:ext uri="{FF2B5EF4-FFF2-40B4-BE49-F238E27FC236}">
                <a16:creationId xmlns:a16="http://schemas.microsoft.com/office/drawing/2014/main" id="{EC4C6136-D8FB-44E5-8FD1-A3380F92AA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F92E58-891F-453C-8740-1365B3871DAA}"/>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pic>
        <p:nvPicPr>
          <p:cNvPr id="6" name="Picture 5">
            <a:extLst>
              <a:ext uri="{FF2B5EF4-FFF2-40B4-BE49-F238E27FC236}">
                <a16:creationId xmlns:a16="http://schemas.microsoft.com/office/drawing/2014/main" id="{9B3C3772-1D69-4AB9-BFAB-8896B1E127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1666" y="302105"/>
            <a:ext cx="1493223" cy="602567"/>
          </a:xfrm>
          <a:prstGeom prst="rect">
            <a:avLst/>
          </a:prstGeom>
        </p:spPr>
      </p:pic>
    </p:spTree>
    <p:extLst>
      <p:ext uri="{BB962C8B-B14F-4D97-AF65-F5344CB8AC3E}">
        <p14:creationId xmlns:p14="http://schemas.microsoft.com/office/powerpoint/2010/main" val="3243072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13D18-D138-4B63-9AC8-E50C87860864}"/>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3" name="Footer Placeholder 2">
            <a:extLst>
              <a:ext uri="{FF2B5EF4-FFF2-40B4-BE49-F238E27FC236}">
                <a16:creationId xmlns:a16="http://schemas.microsoft.com/office/drawing/2014/main" id="{04145409-32EE-4A9C-824E-AF802DC955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62352C-0951-42B1-8A4B-2C2378DE2513}"/>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pic>
        <p:nvPicPr>
          <p:cNvPr id="5" name="Picture 4">
            <a:extLst>
              <a:ext uri="{FF2B5EF4-FFF2-40B4-BE49-F238E27FC236}">
                <a16:creationId xmlns:a16="http://schemas.microsoft.com/office/drawing/2014/main" id="{D6009C03-C072-4135-8C69-90A457BFD2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40734" y="302105"/>
            <a:ext cx="1514156" cy="611014"/>
          </a:xfrm>
          <a:prstGeom prst="rect">
            <a:avLst/>
          </a:prstGeom>
        </p:spPr>
      </p:pic>
    </p:spTree>
    <p:extLst>
      <p:ext uri="{BB962C8B-B14F-4D97-AF65-F5344CB8AC3E}">
        <p14:creationId xmlns:p14="http://schemas.microsoft.com/office/powerpoint/2010/main" val="3661212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48A8A-4C89-4220-A09E-1D3BD53D6D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B9DA84-FDAA-42CE-AAE4-888480D8D9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3360B8-C9A6-46D1-AB52-AC3A0B794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1DCCDA-4AC7-4690-BAFD-6714B62399FE}"/>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6" name="Footer Placeholder 5">
            <a:extLst>
              <a:ext uri="{FF2B5EF4-FFF2-40B4-BE49-F238E27FC236}">
                <a16:creationId xmlns:a16="http://schemas.microsoft.com/office/drawing/2014/main" id="{79F5B4AC-BAE0-482C-A5E9-AF65AE797E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342903-5047-4491-B8A3-AEC516494BE1}"/>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pic>
        <p:nvPicPr>
          <p:cNvPr id="8" name="Picture 7">
            <a:extLst>
              <a:ext uri="{FF2B5EF4-FFF2-40B4-BE49-F238E27FC236}">
                <a16:creationId xmlns:a16="http://schemas.microsoft.com/office/drawing/2014/main" id="{CA2D9763-8C80-4815-BE5F-7648A868C6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40734" y="302105"/>
            <a:ext cx="1514156" cy="611014"/>
          </a:xfrm>
          <a:prstGeom prst="rect">
            <a:avLst/>
          </a:prstGeom>
        </p:spPr>
      </p:pic>
    </p:spTree>
    <p:extLst>
      <p:ext uri="{BB962C8B-B14F-4D97-AF65-F5344CB8AC3E}">
        <p14:creationId xmlns:p14="http://schemas.microsoft.com/office/powerpoint/2010/main" val="224857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D6402-03AC-474E-BF11-CFC47F2AB7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2514DE-146A-4ED6-B5B8-13C8DFCB40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055196-88ED-4857-827E-3E94F8AB0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54DB3A-B4B0-4634-855A-0332827F8EDF}"/>
              </a:ext>
            </a:extLst>
          </p:cNvPr>
          <p:cNvSpPr>
            <a:spLocks noGrp="1"/>
          </p:cNvSpPr>
          <p:nvPr>
            <p:ph type="dt" sz="half" idx="10"/>
          </p:nvPr>
        </p:nvSpPr>
        <p:spPr>
          <a:xfrm>
            <a:off x="838200" y="6356350"/>
            <a:ext cx="2743200" cy="365125"/>
          </a:xfrm>
          <a:prstGeom prst="rect">
            <a:avLst/>
          </a:prstGeom>
        </p:spPr>
        <p:txBody>
          <a:bodyPr/>
          <a:lstStyle/>
          <a:p>
            <a:fld id="{B56477D5-647A-4232-AFAB-50F9F3E19ED8}" type="datetimeFigureOut">
              <a:rPr lang="en-US" smtClean="0"/>
              <a:t>6/8/2022</a:t>
            </a:fld>
            <a:endParaRPr lang="en-US"/>
          </a:p>
        </p:txBody>
      </p:sp>
      <p:sp>
        <p:nvSpPr>
          <p:cNvPr id="6" name="Footer Placeholder 5">
            <a:extLst>
              <a:ext uri="{FF2B5EF4-FFF2-40B4-BE49-F238E27FC236}">
                <a16:creationId xmlns:a16="http://schemas.microsoft.com/office/drawing/2014/main" id="{DD4A3DD4-44C4-4EED-88DD-76A1107B4D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487770-1731-4DA0-BEA2-FF45AC298F70}"/>
              </a:ext>
            </a:extLst>
          </p:cNvPr>
          <p:cNvSpPr>
            <a:spLocks noGrp="1"/>
          </p:cNvSpPr>
          <p:nvPr>
            <p:ph type="sldNum" sz="quarter" idx="12"/>
          </p:nvPr>
        </p:nvSpPr>
        <p:spPr>
          <a:xfrm>
            <a:off x="8610600" y="6356350"/>
            <a:ext cx="2743200" cy="365125"/>
          </a:xfrm>
          <a:prstGeom prst="rect">
            <a:avLst/>
          </a:prstGeom>
        </p:spPr>
        <p:txBody>
          <a:bodyPr/>
          <a:lstStyle/>
          <a:p>
            <a:fld id="{E2AA7FB5-F0CA-4829-A452-A870133E7634}" type="slidenum">
              <a:rPr lang="en-US" smtClean="0"/>
              <a:t>‹#›</a:t>
            </a:fld>
            <a:endParaRPr lang="en-US"/>
          </a:p>
        </p:txBody>
      </p:sp>
      <p:pic>
        <p:nvPicPr>
          <p:cNvPr id="8" name="Picture 7">
            <a:extLst>
              <a:ext uri="{FF2B5EF4-FFF2-40B4-BE49-F238E27FC236}">
                <a16:creationId xmlns:a16="http://schemas.microsoft.com/office/drawing/2014/main" id="{B96B62DD-5F07-497A-BB64-43E272C5A1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40734" y="302105"/>
            <a:ext cx="1514156" cy="611014"/>
          </a:xfrm>
          <a:prstGeom prst="rect">
            <a:avLst/>
          </a:prstGeom>
        </p:spPr>
      </p:pic>
    </p:spTree>
    <p:extLst>
      <p:ext uri="{BB962C8B-B14F-4D97-AF65-F5344CB8AC3E}">
        <p14:creationId xmlns:p14="http://schemas.microsoft.com/office/powerpoint/2010/main" val="3758595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4">
                <a:lumMod val="3000"/>
                <a:lumOff val="97000"/>
              </a:schemeClr>
            </a:gs>
            <a:gs pos="100000">
              <a:schemeClr val="accent4">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533F04-1388-4FB0-9D76-153062827C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B661C4D-76E1-4E40-85DB-8BBBBD638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70E10CA-499D-4F02-A84A-93E9F387E9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477D5-647A-4232-AFAB-50F9F3E19ED8}" type="datetimeFigureOut">
              <a:rPr lang="en-US" smtClean="0"/>
              <a:t>6/8/2022</a:t>
            </a:fld>
            <a:endParaRPr lang="en-US" dirty="0"/>
          </a:p>
        </p:txBody>
      </p:sp>
      <p:sp>
        <p:nvSpPr>
          <p:cNvPr id="5" name="Footer Placeholder 4">
            <a:extLst>
              <a:ext uri="{FF2B5EF4-FFF2-40B4-BE49-F238E27FC236}">
                <a16:creationId xmlns:a16="http://schemas.microsoft.com/office/drawing/2014/main" id="{4B96EF38-A4CB-4C8F-BA42-0E63D3C3D8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C2FDAE0-01B1-442F-B32B-0C9DC52A30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A7FB5-F0CA-4829-A452-A870133E7634}" type="slidenum">
              <a:rPr lang="en-US" smtClean="0"/>
              <a:t>‹#›</a:t>
            </a:fld>
            <a:endParaRPr lang="en-US"/>
          </a:p>
        </p:txBody>
      </p:sp>
      <p:pic>
        <p:nvPicPr>
          <p:cNvPr id="7" name="Picture 6">
            <a:extLst>
              <a:ext uri="{FF2B5EF4-FFF2-40B4-BE49-F238E27FC236}">
                <a16:creationId xmlns:a16="http://schemas.microsoft.com/office/drawing/2014/main" id="{C9B8AD5B-C689-4703-A17B-EE7E20466E2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61666" y="302105"/>
            <a:ext cx="1493223" cy="602567"/>
          </a:xfrm>
          <a:prstGeom prst="rect">
            <a:avLst/>
          </a:prstGeom>
        </p:spPr>
      </p:pic>
    </p:spTree>
    <p:extLst>
      <p:ext uri="{BB962C8B-B14F-4D97-AF65-F5344CB8AC3E}">
        <p14:creationId xmlns:p14="http://schemas.microsoft.com/office/powerpoint/2010/main" val="3869395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C0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chemeClr val="accent4">
                <a:lumMod val="3000"/>
                <a:lumOff val="97000"/>
              </a:schemeClr>
            </a:gs>
            <a:gs pos="100000">
              <a:schemeClr val="accent4">
                <a:lumMod val="30000"/>
                <a:lumOff val="70000"/>
              </a:schemeClr>
            </a:gs>
          </a:gsLst>
          <a:lin ang="16200000" scaled="1"/>
          <a:tileRect/>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C4128C-D5B8-4B85-AC9C-672B48DEAB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1666" y="302105"/>
            <a:ext cx="1493223" cy="602567"/>
          </a:xfrm>
          <a:prstGeom prst="rect">
            <a:avLst/>
          </a:prstGeom>
        </p:spPr>
      </p:pic>
    </p:spTree>
    <p:extLst>
      <p:ext uri="{BB962C8B-B14F-4D97-AF65-F5344CB8AC3E}">
        <p14:creationId xmlns:p14="http://schemas.microsoft.com/office/powerpoint/2010/main" val="12960270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l="-22000" r="-22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8F9F6F-9980-43D9-8D12-2EAA912A8D99}"/>
              </a:ext>
            </a:extLst>
          </p:cNvPr>
          <p:cNvSpPr>
            <a:spLocks noGrp="1"/>
          </p:cNvSpPr>
          <p:nvPr>
            <p:ph type="ctrTitle"/>
          </p:nvPr>
        </p:nvSpPr>
        <p:spPr>
          <a:xfrm>
            <a:off x="1236112" y="212750"/>
            <a:ext cx="8200417" cy="1904237"/>
          </a:xfrm>
          <a:prstGeom prst="rect">
            <a:avLst/>
          </a:prstGeom>
        </p:spPr>
        <p:txBody>
          <a:bodyPr anchor="ctr">
            <a:noAutofit/>
          </a:bodyPr>
          <a:lstStyle/>
          <a:p>
            <a:pPr algn="ctr"/>
            <a:r>
              <a:rPr lang="en-US" sz="5400" dirty="0"/>
              <a:t>Arrhythmias </a:t>
            </a:r>
            <a:br>
              <a:rPr lang="en-US" sz="5400" dirty="0"/>
            </a:br>
            <a:r>
              <a:rPr lang="en-US" sz="4400" dirty="0">
                <a:solidFill>
                  <a:srgbClr val="002060"/>
                </a:solidFill>
              </a:rPr>
              <a:t>Post Myocardial Infarction</a:t>
            </a:r>
            <a:endParaRPr lang="fa-IR" sz="5400" dirty="0">
              <a:solidFill>
                <a:srgbClr val="002060"/>
              </a:solidFill>
            </a:endParaRPr>
          </a:p>
        </p:txBody>
      </p:sp>
      <p:sp>
        <p:nvSpPr>
          <p:cNvPr id="6" name="Subtitle 5">
            <a:extLst>
              <a:ext uri="{FF2B5EF4-FFF2-40B4-BE49-F238E27FC236}">
                <a16:creationId xmlns:a16="http://schemas.microsoft.com/office/drawing/2014/main" id="{C76EAD41-8D21-40AE-AD62-45095CF146C0}"/>
              </a:ext>
            </a:extLst>
          </p:cNvPr>
          <p:cNvSpPr>
            <a:spLocks noGrp="1"/>
          </p:cNvSpPr>
          <p:nvPr>
            <p:ph type="subTitle" idx="1"/>
          </p:nvPr>
        </p:nvSpPr>
        <p:spPr>
          <a:xfrm>
            <a:off x="571616" y="4256614"/>
            <a:ext cx="5055744" cy="2388636"/>
          </a:xfrm>
        </p:spPr>
        <p:txBody>
          <a:bodyPr>
            <a:noAutofit/>
          </a:bodyPr>
          <a:lstStyle/>
          <a:p>
            <a:pPr algn="l"/>
            <a:r>
              <a:rPr lang="en-US" sz="2400" b="1" i="1" dirty="0">
                <a:solidFill>
                  <a:schemeClr val="tx2">
                    <a:lumMod val="50000"/>
                  </a:schemeClr>
                </a:solidFill>
              </a:rPr>
              <a:t>Saeed Oraii MD, Cardiologist</a:t>
            </a:r>
          </a:p>
          <a:p>
            <a:pPr algn="l"/>
            <a:r>
              <a:rPr lang="en-US" sz="2400" b="1" i="1" dirty="0">
                <a:solidFill>
                  <a:schemeClr val="tx2">
                    <a:lumMod val="50000"/>
                  </a:schemeClr>
                </a:solidFill>
              </a:rPr>
              <a:t>Interventional Electrophysiologist </a:t>
            </a:r>
          </a:p>
          <a:p>
            <a:pPr algn="l"/>
            <a:r>
              <a:rPr lang="en-US" sz="2400" b="1" i="1" dirty="0">
                <a:solidFill>
                  <a:schemeClr val="tx2">
                    <a:lumMod val="50000"/>
                  </a:schemeClr>
                </a:solidFill>
              </a:rPr>
              <a:t>The Arrhythmia Center</a:t>
            </a:r>
          </a:p>
          <a:p>
            <a:pPr algn="l"/>
            <a:r>
              <a:rPr lang="en-US" sz="2400" b="1" i="1" dirty="0">
                <a:solidFill>
                  <a:schemeClr val="tx2">
                    <a:lumMod val="50000"/>
                  </a:schemeClr>
                </a:solidFill>
              </a:rPr>
              <a:t>June 2022</a:t>
            </a:r>
          </a:p>
          <a:p>
            <a:pPr algn="l"/>
            <a:r>
              <a:rPr lang="en-US" sz="2400" b="1" i="1" dirty="0">
                <a:solidFill>
                  <a:schemeClr val="tx2">
                    <a:lumMod val="50000"/>
                  </a:schemeClr>
                </a:solidFill>
              </a:rPr>
              <a:t>Internal Medicine Congress</a:t>
            </a:r>
          </a:p>
        </p:txBody>
      </p:sp>
      <p:pic>
        <p:nvPicPr>
          <p:cNvPr id="9" name="Picture 8">
            <a:extLst>
              <a:ext uri="{FF2B5EF4-FFF2-40B4-BE49-F238E27FC236}">
                <a16:creationId xmlns:a16="http://schemas.microsoft.com/office/drawing/2014/main" id="{1DAF5D16-ECCF-86D8-C7E3-802F64989414}"/>
              </a:ext>
            </a:extLst>
          </p:cNvPr>
          <p:cNvPicPr>
            <a:picLocks noChangeAspect="1"/>
          </p:cNvPicPr>
          <p:nvPr/>
        </p:nvPicPr>
        <p:blipFill>
          <a:blip r:embed="rId3"/>
          <a:stretch>
            <a:fillRect/>
          </a:stretch>
        </p:blipFill>
        <p:spPr>
          <a:xfrm>
            <a:off x="8498081" y="1825994"/>
            <a:ext cx="3286481" cy="4965624"/>
          </a:xfrm>
          <a:prstGeom prst="rect">
            <a:avLst/>
          </a:prstGeom>
        </p:spPr>
      </p:pic>
    </p:spTree>
    <p:extLst>
      <p:ext uri="{BB962C8B-B14F-4D97-AF65-F5344CB8AC3E}">
        <p14:creationId xmlns:p14="http://schemas.microsoft.com/office/powerpoint/2010/main" val="2765806451"/>
      </p:ext>
    </p:extLst>
  </p:cSld>
  <p:clrMapOvr>
    <a:masterClrMapping/>
  </p:clrMapOvr>
  <mc:AlternateContent xmlns:mc="http://schemas.openxmlformats.org/markup-compatibility/2006" xmlns:p14="http://schemas.microsoft.com/office/powerpoint/2010/main">
    <mc:Choice Requires="p14">
      <p:transition spd="slow" p14:dur="2000" advTm="3445"/>
    </mc:Choice>
    <mc:Fallback xmlns="">
      <p:transition spd="slow" advTm="3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0F904-16C0-28BE-2C72-18B3E3E37C08}"/>
              </a:ext>
            </a:extLst>
          </p:cNvPr>
          <p:cNvSpPr>
            <a:spLocks noGrp="1"/>
          </p:cNvSpPr>
          <p:nvPr>
            <p:ph type="title"/>
          </p:nvPr>
        </p:nvSpPr>
        <p:spPr/>
        <p:txBody>
          <a:bodyPr/>
          <a:lstStyle/>
          <a:p>
            <a:r>
              <a:rPr lang="en-US" dirty="0"/>
              <a:t>Longer term treatments for early VT/VF</a:t>
            </a:r>
          </a:p>
        </p:txBody>
      </p:sp>
      <p:sp>
        <p:nvSpPr>
          <p:cNvPr id="3" name="Content Placeholder 2">
            <a:extLst>
              <a:ext uri="{FF2B5EF4-FFF2-40B4-BE49-F238E27FC236}">
                <a16:creationId xmlns:a16="http://schemas.microsoft.com/office/drawing/2014/main" id="{CDAF9645-13F0-A24E-7E53-E10BF326569D}"/>
              </a:ext>
            </a:extLst>
          </p:cNvPr>
          <p:cNvSpPr>
            <a:spLocks noGrp="1"/>
          </p:cNvSpPr>
          <p:nvPr>
            <p:ph idx="1"/>
          </p:nvPr>
        </p:nvSpPr>
        <p:spPr>
          <a:xfrm>
            <a:off x="838200" y="1690688"/>
            <a:ext cx="10515600" cy="4486275"/>
          </a:xfrm>
        </p:spPr>
        <p:txBody>
          <a:bodyPr>
            <a:normAutofit lnSpcReduction="10000"/>
          </a:bodyPr>
          <a:lstStyle/>
          <a:p>
            <a:r>
              <a:rPr lang="en-US" dirty="0"/>
              <a:t>Ventricular arrhythmias that occur within 48 h of acute MI (predominantly VF or polymorphic VT) are perceived to be related to electric instability triggered by acute ischemia, reperfusion, necrosis, and autonomic changes.</a:t>
            </a:r>
          </a:p>
          <a:p>
            <a:r>
              <a:rPr lang="en-US" dirty="0"/>
              <a:t>Thus, prompt revascularization along with optimal medical therapy are key anti-arrhythmic therapies.</a:t>
            </a:r>
          </a:p>
          <a:p>
            <a:r>
              <a:rPr lang="en-US" dirty="0"/>
              <a:t>Treatment with angiotensin-converting-enzyme inhibitors (ACE-I)/angiotensin II receptor blockers (ARBs) and statins should be started within the first 24 h.</a:t>
            </a:r>
          </a:p>
          <a:p>
            <a:r>
              <a:rPr lang="en-US" dirty="0"/>
              <a:t>Implantation of Implantable Cardioverter Defibrillators (ICD) is not recommended for these patients.</a:t>
            </a:r>
          </a:p>
        </p:txBody>
      </p:sp>
    </p:spTree>
    <p:extLst>
      <p:ext uri="{BB962C8B-B14F-4D97-AF65-F5344CB8AC3E}">
        <p14:creationId xmlns:p14="http://schemas.microsoft.com/office/powerpoint/2010/main" val="4023881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DD34-3862-2225-4F7E-2C2819824265}"/>
              </a:ext>
            </a:extLst>
          </p:cNvPr>
          <p:cNvSpPr>
            <a:spLocks noGrp="1"/>
          </p:cNvSpPr>
          <p:nvPr>
            <p:ph type="title"/>
          </p:nvPr>
        </p:nvSpPr>
        <p:spPr/>
        <p:txBody>
          <a:bodyPr/>
          <a:lstStyle/>
          <a:p>
            <a:r>
              <a:rPr lang="en-US" dirty="0"/>
              <a:t>Late Ventricular Arrhythmias</a:t>
            </a:r>
          </a:p>
        </p:txBody>
      </p:sp>
      <p:sp>
        <p:nvSpPr>
          <p:cNvPr id="3" name="Content Placeholder 2">
            <a:extLst>
              <a:ext uri="{FF2B5EF4-FFF2-40B4-BE49-F238E27FC236}">
                <a16:creationId xmlns:a16="http://schemas.microsoft.com/office/drawing/2014/main" id="{90457BB9-5948-6F32-510B-AC87A7D32934}"/>
              </a:ext>
            </a:extLst>
          </p:cNvPr>
          <p:cNvSpPr>
            <a:spLocks noGrp="1"/>
          </p:cNvSpPr>
          <p:nvPr>
            <p:ph idx="1"/>
          </p:nvPr>
        </p:nvSpPr>
        <p:spPr>
          <a:xfrm>
            <a:off x="726233" y="2083188"/>
            <a:ext cx="10515600" cy="3166253"/>
          </a:xfrm>
        </p:spPr>
        <p:txBody>
          <a:bodyPr>
            <a:normAutofit/>
          </a:bodyPr>
          <a:lstStyle/>
          <a:p>
            <a:r>
              <a:rPr lang="en-US" dirty="0"/>
              <a:t>The incidence of late VAs, defined as arrhythmias occurring &gt;48 h from hospital admission after MI, has declined in recent decades as the consequence of early revascularization and progress in pharmacological and non-pharmacological therapies.</a:t>
            </a:r>
          </a:p>
          <a:p>
            <a:r>
              <a:rPr lang="en-US" dirty="0"/>
              <a:t>Late VAs are associated with a higher risk of death than early VAs.</a:t>
            </a:r>
          </a:p>
          <a:p>
            <a:r>
              <a:rPr lang="en-US" dirty="0"/>
              <a:t>Identifying patients at risk of late VAs is crucially important.</a:t>
            </a:r>
          </a:p>
        </p:txBody>
      </p:sp>
    </p:spTree>
    <p:extLst>
      <p:ext uri="{BB962C8B-B14F-4D97-AF65-F5344CB8AC3E}">
        <p14:creationId xmlns:p14="http://schemas.microsoft.com/office/powerpoint/2010/main" val="591630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9CE1-AB2B-45BA-79E6-DB994D56259A}"/>
              </a:ext>
            </a:extLst>
          </p:cNvPr>
          <p:cNvSpPr>
            <a:spLocks noGrp="1"/>
          </p:cNvSpPr>
          <p:nvPr>
            <p:ph type="title"/>
          </p:nvPr>
        </p:nvSpPr>
        <p:spPr/>
        <p:txBody>
          <a:bodyPr/>
          <a:lstStyle/>
          <a:p>
            <a:r>
              <a:rPr lang="en-US" dirty="0"/>
              <a:t>ESC Guideline Recommendations</a:t>
            </a:r>
          </a:p>
        </p:txBody>
      </p:sp>
      <p:sp>
        <p:nvSpPr>
          <p:cNvPr id="3" name="Content Placeholder 2">
            <a:extLst>
              <a:ext uri="{FF2B5EF4-FFF2-40B4-BE49-F238E27FC236}">
                <a16:creationId xmlns:a16="http://schemas.microsoft.com/office/drawing/2014/main" id="{033FDF3D-9BDD-4636-C4F4-CAAF89C8C730}"/>
              </a:ext>
            </a:extLst>
          </p:cNvPr>
          <p:cNvSpPr>
            <a:spLocks noGrp="1"/>
          </p:cNvSpPr>
          <p:nvPr>
            <p:ph idx="1"/>
          </p:nvPr>
        </p:nvSpPr>
        <p:spPr>
          <a:xfrm>
            <a:off x="744894" y="1984245"/>
            <a:ext cx="10515600" cy="4183290"/>
          </a:xfrm>
        </p:spPr>
        <p:txBody>
          <a:bodyPr/>
          <a:lstStyle/>
          <a:p>
            <a:r>
              <a:rPr lang="en-US" dirty="0"/>
              <a:t>Monitoring for &gt;24 h in patients should be considered for patients with MI at intermediate-to-high risk for cardiac arrhythmias:</a:t>
            </a:r>
          </a:p>
          <a:p>
            <a:pPr lvl="1"/>
            <a:r>
              <a:rPr lang="en-US" sz="2800" dirty="0">
                <a:solidFill>
                  <a:srgbClr val="002060"/>
                </a:solidFill>
              </a:rPr>
              <a:t>Hemodynamically unstable</a:t>
            </a:r>
          </a:p>
          <a:p>
            <a:pPr lvl="1"/>
            <a:r>
              <a:rPr lang="en-US" sz="2800" dirty="0">
                <a:solidFill>
                  <a:srgbClr val="002060"/>
                </a:solidFill>
              </a:rPr>
              <a:t>Major VAs &lt;24 h</a:t>
            </a:r>
          </a:p>
          <a:p>
            <a:pPr lvl="1"/>
            <a:r>
              <a:rPr lang="en-US" sz="2800" dirty="0">
                <a:solidFill>
                  <a:srgbClr val="002060"/>
                </a:solidFill>
              </a:rPr>
              <a:t>LVEF &lt;40%</a:t>
            </a:r>
          </a:p>
          <a:p>
            <a:pPr lvl="1"/>
            <a:r>
              <a:rPr lang="en-US" sz="2800" dirty="0">
                <a:solidFill>
                  <a:srgbClr val="002060"/>
                </a:solidFill>
              </a:rPr>
              <a:t>Failed reperfusion</a:t>
            </a:r>
          </a:p>
          <a:p>
            <a:pPr lvl="1"/>
            <a:r>
              <a:rPr lang="en-US" sz="2800" dirty="0">
                <a:solidFill>
                  <a:srgbClr val="002060"/>
                </a:solidFill>
              </a:rPr>
              <a:t>Additional critical coronary stenoses of major vessels or complications related to percutaneous revascularization.</a:t>
            </a:r>
          </a:p>
          <a:p>
            <a:endParaRPr lang="en-US" dirty="0"/>
          </a:p>
        </p:txBody>
      </p:sp>
      <p:sp>
        <p:nvSpPr>
          <p:cNvPr id="4" name="TextBox 3">
            <a:extLst>
              <a:ext uri="{FF2B5EF4-FFF2-40B4-BE49-F238E27FC236}">
                <a16:creationId xmlns:a16="http://schemas.microsoft.com/office/drawing/2014/main" id="{144E06F6-A9AE-F889-1EEB-723CDCD9FB4B}"/>
              </a:ext>
            </a:extLst>
          </p:cNvPr>
          <p:cNvSpPr txBox="1"/>
          <p:nvPr/>
        </p:nvSpPr>
        <p:spPr>
          <a:xfrm>
            <a:off x="737118" y="6311900"/>
            <a:ext cx="5887617" cy="307777"/>
          </a:xfrm>
          <a:prstGeom prst="rect">
            <a:avLst/>
          </a:prstGeom>
          <a:noFill/>
        </p:spPr>
        <p:txBody>
          <a:bodyPr wrap="square" rtlCol="0">
            <a:spAutoFit/>
          </a:bodyPr>
          <a:lstStyle/>
          <a:p>
            <a:r>
              <a:rPr lang="en-US" sz="1400" i="1" dirty="0"/>
              <a:t>EHRA CONSENSUS DOCUMENT. </a:t>
            </a:r>
            <a:r>
              <a:rPr lang="en-US" sz="1400" i="1" dirty="0" err="1"/>
              <a:t>Europace</a:t>
            </a:r>
            <a:r>
              <a:rPr lang="en-US" sz="1400" i="1" dirty="0"/>
              <a:t> (2019) 21, 1603–1604</a:t>
            </a:r>
          </a:p>
        </p:txBody>
      </p:sp>
    </p:spTree>
    <p:extLst>
      <p:ext uri="{BB962C8B-B14F-4D97-AF65-F5344CB8AC3E}">
        <p14:creationId xmlns:p14="http://schemas.microsoft.com/office/powerpoint/2010/main" val="2014135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E5787-44D6-EA7A-BC35-7A3D4233A30E}"/>
              </a:ext>
            </a:extLst>
          </p:cNvPr>
          <p:cNvSpPr>
            <a:spLocks noGrp="1"/>
          </p:cNvSpPr>
          <p:nvPr>
            <p:ph type="title"/>
          </p:nvPr>
        </p:nvSpPr>
        <p:spPr/>
        <p:txBody>
          <a:bodyPr/>
          <a:lstStyle/>
          <a:p>
            <a:r>
              <a:rPr lang="en-US" dirty="0"/>
              <a:t>Post-discharge Ventricular arrhythmias</a:t>
            </a:r>
          </a:p>
        </p:txBody>
      </p:sp>
      <p:sp>
        <p:nvSpPr>
          <p:cNvPr id="3" name="Content Placeholder 2">
            <a:extLst>
              <a:ext uri="{FF2B5EF4-FFF2-40B4-BE49-F238E27FC236}">
                <a16:creationId xmlns:a16="http://schemas.microsoft.com/office/drawing/2014/main" id="{4AF2D9CC-772F-CAA2-4C2A-314F5EF1E6BC}"/>
              </a:ext>
            </a:extLst>
          </p:cNvPr>
          <p:cNvSpPr>
            <a:spLocks noGrp="1"/>
          </p:cNvSpPr>
          <p:nvPr>
            <p:ph idx="1"/>
          </p:nvPr>
        </p:nvSpPr>
        <p:spPr>
          <a:xfrm>
            <a:off x="707571" y="1690688"/>
            <a:ext cx="10515600" cy="4351338"/>
          </a:xfrm>
        </p:spPr>
        <p:txBody>
          <a:bodyPr/>
          <a:lstStyle/>
          <a:p>
            <a:r>
              <a:rPr lang="en-US" dirty="0"/>
              <a:t>These VAs may be caused by scar or recurrent ischemia. </a:t>
            </a:r>
          </a:p>
          <a:p>
            <a:r>
              <a:rPr lang="en-US" dirty="0"/>
              <a:t>Ventricular arrhythmias in the setting of ischemia are more often polymorphic VT or VF than monomorphic VT.</a:t>
            </a:r>
          </a:p>
          <a:p>
            <a:r>
              <a:rPr lang="en-US" dirty="0"/>
              <a:t>In structural heart diseases, re-entry mechanism is responsible for most sustained VAs. </a:t>
            </a:r>
          </a:p>
          <a:p>
            <a:r>
              <a:rPr lang="en-US" dirty="0"/>
              <a:t>Scar with fibrosis after MI creates conduction</a:t>
            </a:r>
          </a:p>
          <a:p>
            <a:pPr marL="0" indent="0">
              <a:spcBef>
                <a:spcPts val="600"/>
              </a:spcBef>
              <a:buNone/>
            </a:pPr>
            <a:r>
              <a:rPr lang="en-US" dirty="0"/>
              <a:t>   block and the excitation wavefront might</a:t>
            </a:r>
          </a:p>
          <a:p>
            <a:pPr marL="0" indent="0">
              <a:spcBef>
                <a:spcPts val="600"/>
              </a:spcBef>
              <a:buNone/>
            </a:pPr>
            <a:r>
              <a:rPr lang="en-US" dirty="0"/>
              <a:t>   circulate along the border of the scar or through</a:t>
            </a:r>
          </a:p>
          <a:p>
            <a:pPr marL="0" indent="0">
              <a:spcBef>
                <a:spcPts val="600"/>
              </a:spcBef>
              <a:buNone/>
            </a:pPr>
            <a:r>
              <a:rPr lang="en-US" dirty="0"/>
              <a:t>   a path within the scar region.</a:t>
            </a:r>
          </a:p>
          <a:p>
            <a:endParaRPr lang="en-US" dirty="0"/>
          </a:p>
        </p:txBody>
      </p:sp>
      <p:graphicFrame>
        <p:nvGraphicFramePr>
          <p:cNvPr id="4" name="Object 3">
            <a:extLst>
              <a:ext uri="{FF2B5EF4-FFF2-40B4-BE49-F238E27FC236}">
                <a16:creationId xmlns:a16="http://schemas.microsoft.com/office/drawing/2014/main" id="{8C8CA365-3BA8-254D-7D8D-7099A246F80E}"/>
              </a:ext>
            </a:extLst>
          </p:cNvPr>
          <p:cNvGraphicFramePr>
            <a:graphicFrameLocks noChangeAspect="1"/>
          </p:cNvGraphicFramePr>
          <p:nvPr>
            <p:extLst>
              <p:ext uri="{D42A27DB-BD31-4B8C-83A1-F6EECF244321}">
                <p14:modId xmlns:p14="http://schemas.microsoft.com/office/powerpoint/2010/main" val="3830985623"/>
              </p:ext>
            </p:extLst>
          </p:nvPr>
        </p:nvGraphicFramePr>
        <p:xfrm>
          <a:off x="8083052" y="3619177"/>
          <a:ext cx="3981429" cy="2567019"/>
        </p:xfrm>
        <a:graphic>
          <a:graphicData uri="http://schemas.openxmlformats.org/presentationml/2006/ole">
            <mc:AlternateContent xmlns:mc="http://schemas.openxmlformats.org/markup-compatibility/2006">
              <mc:Choice xmlns:v="urn:schemas-microsoft-com:vml" Requires="v">
                <p:oleObj name="QuickTime Picture" r:id="rId2" imgW="7539317" imgH="6039756" progId="ViewerFrameClass">
                  <p:embed/>
                </p:oleObj>
              </mc:Choice>
              <mc:Fallback>
                <p:oleObj name="QuickTime Picture" r:id="rId2" imgW="7539317" imgH="6039756" progId="ViewerFrameClass">
                  <p:embed/>
                  <p:pic>
                    <p:nvPicPr>
                      <p:cNvPr id="162819" name="Object 3">
                        <a:extLst>
                          <a:ext uri="{FF2B5EF4-FFF2-40B4-BE49-F238E27FC236}">
                            <a16:creationId xmlns:a16="http://schemas.microsoft.com/office/drawing/2014/main" id="{BEE8ADAB-B11D-7761-7AB3-C04FA2981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560" r="13637" b="3391"/>
                      <a:stretch>
                        <a:fillRect/>
                      </a:stretch>
                    </p:blipFill>
                    <p:spPr bwMode="auto">
                      <a:xfrm>
                        <a:off x="8083052" y="3619177"/>
                        <a:ext cx="3981429" cy="256701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548956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43136-364F-0D5E-7421-4BA0375F7B84}"/>
              </a:ext>
            </a:extLst>
          </p:cNvPr>
          <p:cNvSpPr>
            <a:spLocks noGrp="1"/>
          </p:cNvSpPr>
          <p:nvPr>
            <p:ph type="title"/>
          </p:nvPr>
        </p:nvSpPr>
        <p:spPr/>
        <p:txBody>
          <a:bodyPr/>
          <a:lstStyle/>
          <a:p>
            <a:r>
              <a:rPr lang="en-US" dirty="0"/>
              <a:t>Risk of SCD after MI</a:t>
            </a:r>
          </a:p>
        </p:txBody>
      </p:sp>
      <p:sp>
        <p:nvSpPr>
          <p:cNvPr id="3" name="Content Placeholder 2">
            <a:extLst>
              <a:ext uri="{FF2B5EF4-FFF2-40B4-BE49-F238E27FC236}">
                <a16:creationId xmlns:a16="http://schemas.microsoft.com/office/drawing/2014/main" id="{60B864A2-49E8-E64B-EB3D-32CBD83F3C96}"/>
              </a:ext>
            </a:extLst>
          </p:cNvPr>
          <p:cNvSpPr>
            <a:spLocks noGrp="1"/>
          </p:cNvSpPr>
          <p:nvPr>
            <p:ph idx="1"/>
          </p:nvPr>
        </p:nvSpPr>
        <p:spPr>
          <a:xfrm>
            <a:off x="623596" y="1690688"/>
            <a:ext cx="10515600" cy="4351338"/>
          </a:xfrm>
        </p:spPr>
        <p:txBody>
          <a:bodyPr/>
          <a:lstStyle/>
          <a:p>
            <a:r>
              <a:rPr lang="en-US" dirty="0"/>
              <a:t>The risk of cardiac arrest and SCD remains increased after MI and it is perceived to be highest in the first 30 days (1.2–2.3%), followed by a progressive decline until a plateau after a few months.</a:t>
            </a:r>
          </a:p>
          <a:p>
            <a:r>
              <a:rPr lang="en-US" dirty="0"/>
              <a:t>The MADIT-II (Multicenter Automatic </a:t>
            </a:r>
          </a:p>
          <a:p>
            <a:pPr marL="0" indent="0">
              <a:spcBef>
                <a:spcPts val="0"/>
              </a:spcBef>
              <a:buNone/>
            </a:pPr>
            <a:r>
              <a:rPr lang="en-US" dirty="0"/>
              <a:t>   Defibrillator Implantation Trial II) study</a:t>
            </a:r>
          </a:p>
          <a:p>
            <a:pPr marL="0" indent="0">
              <a:spcBef>
                <a:spcPts val="0"/>
              </a:spcBef>
              <a:buNone/>
            </a:pPr>
            <a:r>
              <a:rPr lang="en-US" dirty="0"/>
              <a:t>   showed a 31% survival benefit in MI</a:t>
            </a:r>
          </a:p>
          <a:p>
            <a:pPr marL="0" indent="0">
              <a:spcBef>
                <a:spcPts val="0"/>
              </a:spcBef>
              <a:buNone/>
            </a:pPr>
            <a:r>
              <a:rPr lang="en-US" dirty="0"/>
              <a:t>   survivors with LVEF &lt;30%, in whom</a:t>
            </a:r>
          </a:p>
          <a:p>
            <a:pPr marL="0" indent="0">
              <a:spcBef>
                <a:spcPts val="0"/>
              </a:spcBef>
              <a:buNone/>
            </a:pPr>
            <a:r>
              <a:rPr lang="en-US" dirty="0"/>
              <a:t>   ICDs were implanted &gt;1month after MI</a:t>
            </a:r>
          </a:p>
          <a:p>
            <a:pPr marL="0" indent="0">
              <a:spcBef>
                <a:spcPts val="0"/>
              </a:spcBef>
              <a:buNone/>
            </a:pPr>
            <a:r>
              <a:rPr lang="en-US" dirty="0"/>
              <a:t>   (median of 60months), compared with</a:t>
            </a:r>
          </a:p>
          <a:p>
            <a:pPr marL="0" indent="0">
              <a:spcBef>
                <a:spcPts val="0"/>
              </a:spcBef>
              <a:buNone/>
            </a:pPr>
            <a:r>
              <a:rPr lang="en-US" dirty="0"/>
              <a:t>   standard therapy alone.</a:t>
            </a:r>
          </a:p>
        </p:txBody>
      </p:sp>
      <p:pic>
        <p:nvPicPr>
          <p:cNvPr id="5" name="Picture 4">
            <a:extLst>
              <a:ext uri="{FF2B5EF4-FFF2-40B4-BE49-F238E27FC236}">
                <a16:creationId xmlns:a16="http://schemas.microsoft.com/office/drawing/2014/main" id="{CAA819C0-CA0A-CDAF-81D5-991AD223C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1593" y="2991551"/>
            <a:ext cx="4971015" cy="3501324"/>
          </a:xfrm>
          <a:prstGeom prst="rect">
            <a:avLst/>
          </a:prstGeom>
        </p:spPr>
      </p:pic>
      <p:sp>
        <p:nvSpPr>
          <p:cNvPr id="6" name="TextBox 5">
            <a:extLst>
              <a:ext uri="{FF2B5EF4-FFF2-40B4-BE49-F238E27FC236}">
                <a16:creationId xmlns:a16="http://schemas.microsoft.com/office/drawing/2014/main" id="{7188A594-CDF0-5F2A-5758-8E54FD38D1A5}"/>
              </a:ext>
            </a:extLst>
          </p:cNvPr>
          <p:cNvSpPr txBox="1"/>
          <p:nvPr/>
        </p:nvSpPr>
        <p:spPr>
          <a:xfrm>
            <a:off x="737118" y="6311900"/>
            <a:ext cx="5887617" cy="307777"/>
          </a:xfrm>
          <a:prstGeom prst="rect">
            <a:avLst/>
          </a:prstGeom>
          <a:noFill/>
        </p:spPr>
        <p:txBody>
          <a:bodyPr wrap="square" rtlCol="0">
            <a:spAutoFit/>
          </a:bodyPr>
          <a:lstStyle/>
          <a:p>
            <a:r>
              <a:rPr lang="en-US" sz="1400" i="1" dirty="0"/>
              <a:t>JAMA 2008 Nov 5;300(17):2022-9.</a:t>
            </a:r>
          </a:p>
        </p:txBody>
      </p:sp>
    </p:spTree>
    <p:extLst>
      <p:ext uri="{BB962C8B-B14F-4D97-AF65-F5344CB8AC3E}">
        <p14:creationId xmlns:p14="http://schemas.microsoft.com/office/powerpoint/2010/main" val="3397274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51499-CCE7-F224-21BC-E24B3AFC7B4A}"/>
              </a:ext>
            </a:extLst>
          </p:cNvPr>
          <p:cNvSpPr>
            <a:spLocks noGrp="1"/>
          </p:cNvSpPr>
          <p:nvPr>
            <p:ph type="title"/>
          </p:nvPr>
        </p:nvSpPr>
        <p:spPr/>
        <p:txBody>
          <a:bodyPr/>
          <a:lstStyle/>
          <a:p>
            <a:r>
              <a:rPr lang="en-US" dirty="0"/>
              <a:t>48-h to 40-day period post MI</a:t>
            </a:r>
          </a:p>
        </p:txBody>
      </p:sp>
      <p:sp>
        <p:nvSpPr>
          <p:cNvPr id="3" name="Content Placeholder 2">
            <a:extLst>
              <a:ext uri="{FF2B5EF4-FFF2-40B4-BE49-F238E27FC236}">
                <a16:creationId xmlns:a16="http://schemas.microsoft.com/office/drawing/2014/main" id="{D641F624-EBA8-8419-DE90-3FD0DAC240D8}"/>
              </a:ext>
            </a:extLst>
          </p:cNvPr>
          <p:cNvSpPr>
            <a:spLocks noGrp="1"/>
          </p:cNvSpPr>
          <p:nvPr>
            <p:ph idx="1"/>
          </p:nvPr>
        </p:nvSpPr>
        <p:spPr>
          <a:xfrm>
            <a:off x="735563" y="1690688"/>
            <a:ext cx="10515600" cy="4351338"/>
          </a:xfrm>
        </p:spPr>
        <p:txBody>
          <a:bodyPr>
            <a:normAutofit fontScale="92500"/>
          </a:bodyPr>
          <a:lstStyle/>
          <a:p>
            <a:r>
              <a:rPr lang="en-US" dirty="0"/>
              <a:t>Despite data showing the highest risk for SCD within the first month of MI, a primary prevention with ICD failed to improve overall survival in two prospective randomized controlled trials as compared with optimal medical therapy alone (DINAMIT and IRIS).</a:t>
            </a:r>
          </a:p>
          <a:p>
            <a:r>
              <a:rPr lang="en-US" dirty="0"/>
              <a:t>In both RCTs, the reduction of SCDs in the ICD arm was offset by an unexpected increase in non-SCDs, presumably related to heart failure, ischemia, or both. </a:t>
            </a:r>
          </a:p>
          <a:p>
            <a:r>
              <a:rPr lang="en-US" dirty="0"/>
              <a:t>Other potential reasons for lack of ICD benefit are: only approximately 50% of SCDs post-MI are perceived to be arrhythmic; right ventricular pacing and ICD shocks may have deleterious myocardial effect and thus increase mortality in patients with left ventricle dysfunction, heart failure or both.</a:t>
            </a:r>
          </a:p>
        </p:txBody>
      </p:sp>
    </p:spTree>
    <p:extLst>
      <p:ext uri="{BB962C8B-B14F-4D97-AF65-F5344CB8AC3E}">
        <p14:creationId xmlns:p14="http://schemas.microsoft.com/office/powerpoint/2010/main" val="182615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438BA-8D5C-3E75-6C31-10EC84CC3D30}"/>
              </a:ext>
            </a:extLst>
          </p:cNvPr>
          <p:cNvSpPr>
            <a:spLocks noGrp="1"/>
          </p:cNvSpPr>
          <p:nvPr>
            <p:ph type="title"/>
          </p:nvPr>
        </p:nvSpPr>
        <p:spPr>
          <a:xfrm>
            <a:off x="502298" y="388710"/>
            <a:ext cx="10515600" cy="1325563"/>
          </a:xfrm>
        </p:spPr>
        <p:txBody>
          <a:bodyPr/>
          <a:lstStyle/>
          <a:p>
            <a:r>
              <a:rPr lang="en-US" dirty="0"/>
              <a:t>How to define the risk of patients &gt; 40 days ?</a:t>
            </a:r>
          </a:p>
        </p:txBody>
      </p:sp>
      <p:sp>
        <p:nvSpPr>
          <p:cNvPr id="3" name="Content Placeholder 2">
            <a:extLst>
              <a:ext uri="{FF2B5EF4-FFF2-40B4-BE49-F238E27FC236}">
                <a16:creationId xmlns:a16="http://schemas.microsoft.com/office/drawing/2014/main" id="{5B4A28C8-F788-E5A0-4D74-4815F471037C}"/>
              </a:ext>
            </a:extLst>
          </p:cNvPr>
          <p:cNvSpPr>
            <a:spLocks noGrp="1"/>
          </p:cNvSpPr>
          <p:nvPr>
            <p:ph idx="1"/>
          </p:nvPr>
        </p:nvSpPr>
        <p:spPr>
          <a:xfrm>
            <a:off x="502298" y="1480392"/>
            <a:ext cx="10515600" cy="4799110"/>
          </a:xfrm>
        </p:spPr>
        <p:txBody>
          <a:bodyPr>
            <a:normAutofit/>
          </a:bodyPr>
          <a:lstStyle/>
          <a:p>
            <a:r>
              <a:rPr lang="en-US" dirty="0"/>
              <a:t>Left ventricle ejection fraction is used routinely to assess the risk of post-MI VAs and SCD.</a:t>
            </a:r>
          </a:p>
          <a:p>
            <a:r>
              <a:rPr lang="en-US" dirty="0"/>
              <a:t>Electrophysiological study (EPS)</a:t>
            </a:r>
          </a:p>
          <a:p>
            <a:pPr marL="0" indent="0">
              <a:spcBef>
                <a:spcPts val="0"/>
              </a:spcBef>
              <a:buNone/>
            </a:pPr>
            <a:r>
              <a:rPr lang="en-US" dirty="0"/>
              <a:t>   especially in patients with NSVT</a:t>
            </a:r>
          </a:p>
          <a:p>
            <a:pPr marL="0" indent="0">
              <a:spcBef>
                <a:spcPts val="0"/>
              </a:spcBef>
              <a:buNone/>
            </a:pPr>
            <a:r>
              <a:rPr lang="en-US" dirty="0"/>
              <a:t>   due to prior MI and LVEF ≤40%</a:t>
            </a:r>
          </a:p>
          <a:p>
            <a:pPr marL="0" indent="0">
              <a:spcBef>
                <a:spcPts val="0"/>
              </a:spcBef>
              <a:buNone/>
            </a:pPr>
            <a:r>
              <a:rPr lang="en-US" dirty="0"/>
              <a:t>   could demonstrate the presence</a:t>
            </a:r>
          </a:p>
          <a:p>
            <a:pPr marL="0" indent="0">
              <a:spcBef>
                <a:spcPts val="0"/>
              </a:spcBef>
              <a:buNone/>
            </a:pPr>
            <a:r>
              <a:rPr lang="en-US" dirty="0"/>
              <a:t>   of a substrate for re-entrant</a:t>
            </a:r>
          </a:p>
          <a:p>
            <a:pPr marL="0" indent="0">
              <a:spcBef>
                <a:spcPts val="0"/>
              </a:spcBef>
              <a:buNone/>
            </a:pPr>
            <a:r>
              <a:rPr lang="en-US" dirty="0"/>
              <a:t>   tachyarrhythmia.</a:t>
            </a:r>
          </a:p>
          <a:p>
            <a:r>
              <a:rPr lang="en-US" dirty="0"/>
              <a:t>Noninvasive tests such as Signal </a:t>
            </a:r>
          </a:p>
          <a:p>
            <a:pPr marL="0" indent="0">
              <a:spcBef>
                <a:spcPts val="0"/>
              </a:spcBef>
              <a:buNone/>
            </a:pPr>
            <a:r>
              <a:rPr lang="en-US" dirty="0"/>
              <a:t>  Average ECG or Cardiac MRI have</a:t>
            </a:r>
          </a:p>
          <a:p>
            <a:pPr marL="0" indent="0">
              <a:spcBef>
                <a:spcPts val="0"/>
              </a:spcBef>
              <a:buNone/>
            </a:pPr>
            <a:r>
              <a:rPr lang="en-US" dirty="0"/>
              <a:t>  been used for risk stratification.</a:t>
            </a:r>
          </a:p>
          <a:p>
            <a:endParaRPr lang="en-US" dirty="0"/>
          </a:p>
        </p:txBody>
      </p:sp>
      <p:pic>
        <p:nvPicPr>
          <p:cNvPr id="4" name="Picture 3" descr="MOUX_1">
            <a:extLst>
              <a:ext uri="{FF2B5EF4-FFF2-40B4-BE49-F238E27FC236}">
                <a16:creationId xmlns:a16="http://schemas.microsoft.com/office/drawing/2014/main" id="{3F5C85AB-AA00-13B6-36C8-D5BE2B27D9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630" b="8371"/>
          <a:stretch>
            <a:fillRect/>
          </a:stretch>
        </p:blipFill>
        <p:spPr>
          <a:xfrm>
            <a:off x="5738327" y="2144446"/>
            <a:ext cx="6326155" cy="39351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3571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DB194-1DAE-255B-12C1-CA0181FF25A8}"/>
              </a:ext>
            </a:extLst>
          </p:cNvPr>
          <p:cNvSpPr>
            <a:spLocks noGrp="1"/>
          </p:cNvSpPr>
          <p:nvPr>
            <p:ph type="title"/>
          </p:nvPr>
        </p:nvSpPr>
        <p:spPr>
          <a:xfrm>
            <a:off x="586273" y="429824"/>
            <a:ext cx="10515600" cy="633251"/>
          </a:xfrm>
        </p:spPr>
        <p:txBody>
          <a:bodyPr>
            <a:normAutofit fontScale="90000"/>
          </a:bodyPr>
          <a:lstStyle/>
          <a:p>
            <a:r>
              <a:rPr lang="en-US" dirty="0"/>
              <a:t>ICD Primary Prevention</a:t>
            </a:r>
          </a:p>
        </p:txBody>
      </p:sp>
      <p:pic>
        <p:nvPicPr>
          <p:cNvPr id="5" name="Picture 4">
            <a:extLst>
              <a:ext uri="{FF2B5EF4-FFF2-40B4-BE49-F238E27FC236}">
                <a16:creationId xmlns:a16="http://schemas.microsoft.com/office/drawing/2014/main" id="{0112DAA1-ECC3-872A-F284-DED0B121E522}"/>
              </a:ext>
            </a:extLst>
          </p:cNvPr>
          <p:cNvPicPr>
            <a:picLocks noChangeAspect="1"/>
          </p:cNvPicPr>
          <p:nvPr/>
        </p:nvPicPr>
        <p:blipFill rotWithShape="1">
          <a:blip r:embed="rId2"/>
          <a:srcRect l="2683" t="9074" r="2499" b="9030"/>
          <a:stretch/>
        </p:blipFill>
        <p:spPr>
          <a:xfrm>
            <a:off x="261256" y="4226767"/>
            <a:ext cx="11532637" cy="1352938"/>
          </a:xfrm>
          <a:prstGeom prst="rect">
            <a:avLst/>
          </a:prstGeom>
        </p:spPr>
      </p:pic>
      <p:pic>
        <p:nvPicPr>
          <p:cNvPr id="7" name="Picture 6">
            <a:extLst>
              <a:ext uri="{FF2B5EF4-FFF2-40B4-BE49-F238E27FC236}">
                <a16:creationId xmlns:a16="http://schemas.microsoft.com/office/drawing/2014/main" id="{1A43FA01-EDFB-FA3D-C9C0-D1778F3B670B}"/>
              </a:ext>
            </a:extLst>
          </p:cNvPr>
          <p:cNvPicPr>
            <a:picLocks noChangeAspect="1"/>
          </p:cNvPicPr>
          <p:nvPr/>
        </p:nvPicPr>
        <p:blipFill rotWithShape="1">
          <a:blip r:embed="rId3"/>
          <a:srcRect l="2142" t="4791" r="3266" b="19495"/>
          <a:stretch/>
        </p:blipFill>
        <p:spPr>
          <a:xfrm>
            <a:off x="261256" y="1138336"/>
            <a:ext cx="11532637" cy="1884784"/>
          </a:xfrm>
          <a:prstGeom prst="rect">
            <a:avLst/>
          </a:prstGeom>
        </p:spPr>
      </p:pic>
      <p:sp>
        <p:nvSpPr>
          <p:cNvPr id="6" name="Title 1">
            <a:extLst>
              <a:ext uri="{FF2B5EF4-FFF2-40B4-BE49-F238E27FC236}">
                <a16:creationId xmlns:a16="http://schemas.microsoft.com/office/drawing/2014/main" id="{4044FDC2-FFAD-5D0E-4668-C598AE2DB3A1}"/>
              </a:ext>
            </a:extLst>
          </p:cNvPr>
          <p:cNvSpPr txBox="1">
            <a:spLocks/>
          </p:cNvSpPr>
          <p:nvPr/>
        </p:nvSpPr>
        <p:spPr>
          <a:xfrm>
            <a:off x="586273" y="3518255"/>
            <a:ext cx="10515600" cy="633251"/>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b="1" kern="1200">
                <a:solidFill>
                  <a:srgbClr val="C00000"/>
                </a:solidFill>
                <a:latin typeface="+mj-lt"/>
                <a:ea typeface="+mj-ea"/>
                <a:cs typeface="+mj-cs"/>
              </a:defRPr>
            </a:lvl1pPr>
          </a:lstStyle>
          <a:p>
            <a:r>
              <a:rPr lang="en-US" dirty="0"/>
              <a:t>ICD Secondary Prevention</a:t>
            </a:r>
          </a:p>
        </p:txBody>
      </p:sp>
    </p:spTree>
    <p:extLst>
      <p:ext uri="{BB962C8B-B14F-4D97-AF65-F5344CB8AC3E}">
        <p14:creationId xmlns:p14="http://schemas.microsoft.com/office/powerpoint/2010/main" val="1393015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CDAF0-E6E6-7CD8-D9A7-17BFD945A8EE}"/>
              </a:ext>
            </a:extLst>
          </p:cNvPr>
          <p:cNvSpPr>
            <a:spLocks noGrp="1"/>
          </p:cNvSpPr>
          <p:nvPr>
            <p:ph type="title"/>
          </p:nvPr>
        </p:nvSpPr>
        <p:spPr/>
        <p:txBody>
          <a:bodyPr/>
          <a:lstStyle/>
          <a:p>
            <a:r>
              <a:rPr lang="en-US" dirty="0"/>
              <a:t>Other therapeutic options</a:t>
            </a:r>
          </a:p>
        </p:txBody>
      </p:sp>
      <p:sp>
        <p:nvSpPr>
          <p:cNvPr id="3" name="Content Placeholder 2">
            <a:extLst>
              <a:ext uri="{FF2B5EF4-FFF2-40B4-BE49-F238E27FC236}">
                <a16:creationId xmlns:a16="http://schemas.microsoft.com/office/drawing/2014/main" id="{CF61DFA4-7E3E-B421-6415-28D4494F6B57}"/>
              </a:ext>
            </a:extLst>
          </p:cNvPr>
          <p:cNvSpPr>
            <a:spLocks noGrp="1"/>
          </p:cNvSpPr>
          <p:nvPr>
            <p:ph idx="1"/>
          </p:nvPr>
        </p:nvSpPr>
        <p:spPr>
          <a:xfrm>
            <a:off x="726233" y="1583029"/>
            <a:ext cx="10515600" cy="4351338"/>
          </a:xfrm>
        </p:spPr>
        <p:txBody>
          <a:bodyPr>
            <a:normAutofit fontScale="92500"/>
          </a:bodyPr>
          <a:lstStyle/>
          <a:p>
            <a:r>
              <a:rPr lang="en-US" dirty="0"/>
              <a:t>The therapeutic options in scar-induced monomorphic VT are:</a:t>
            </a:r>
          </a:p>
          <a:p>
            <a:pPr lvl="1"/>
            <a:r>
              <a:rPr lang="en-US" dirty="0"/>
              <a:t>Cardioverter-defibrillator</a:t>
            </a:r>
          </a:p>
          <a:p>
            <a:pPr lvl="1"/>
            <a:r>
              <a:rPr lang="en-US" dirty="0"/>
              <a:t>Anti-arrhythmic drug therapy</a:t>
            </a:r>
          </a:p>
          <a:p>
            <a:pPr lvl="1"/>
            <a:r>
              <a:rPr lang="en-US" dirty="0"/>
              <a:t>Anti-tachycardiac surgery </a:t>
            </a:r>
          </a:p>
          <a:p>
            <a:pPr lvl="1"/>
            <a:r>
              <a:rPr lang="en-US" dirty="0"/>
              <a:t>Catheter ablation</a:t>
            </a:r>
          </a:p>
          <a:p>
            <a:r>
              <a:rPr lang="en-US" dirty="0"/>
              <a:t>Class IA and IC anti-arrhythmic drugs increased mortality after MI and should not be used.</a:t>
            </a:r>
          </a:p>
          <a:p>
            <a:r>
              <a:rPr lang="en-US" dirty="0"/>
              <a:t>Guideline-directed optimal medical therapy as a secondary prevention of MI is crucial in preventing cardiac adverse events including VAs and SCD.</a:t>
            </a:r>
          </a:p>
          <a:p>
            <a:pPr lvl="1"/>
            <a:r>
              <a:rPr lang="en-US" dirty="0"/>
              <a:t>ACE-I (or, when intolerant ARBs, ? ARNI), beta-blockers and mineralocorticoid receptor antagonists</a:t>
            </a:r>
          </a:p>
        </p:txBody>
      </p:sp>
      <p:pic>
        <p:nvPicPr>
          <p:cNvPr id="4" name="Picture 3">
            <a:extLst>
              <a:ext uri="{FF2B5EF4-FFF2-40B4-BE49-F238E27FC236}">
                <a16:creationId xmlns:a16="http://schemas.microsoft.com/office/drawing/2014/main" id="{3D59FEAD-AA08-F606-C26F-6FBD95A952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018" t="5939" r="14427" b="19208"/>
          <a:stretch/>
        </p:blipFill>
        <p:spPr>
          <a:xfrm>
            <a:off x="9451910" y="1203044"/>
            <a:ext cx="2562808" cy="2351314"/>
          </a:xfrm>
          <a:prstGeom prst="rect">
            <a:avLst/>
          </a:prstGeom>
        </p:spPr>
      </p:pic>
    </p:spTree>
    <p:extLst>
      <p:ext uri="{BB962C8B-B14F-4D97-AF65-F5344CB8AC3E}">
        <p14:creationId xmlns:p14="http://schemas.microsoft.com/office/powerpoint/2010/main" val="711270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C3D0-1678-591C-A62D-A6A10EFA5C31}"/>
              </a:ext>
            </a:extLst>
          </p:cNvPr>
          <p:cNvSpPr>
            <a:spLocks noGrp="1"/>
          </p:cNvSpPr>
          <p:nvPr>
            <p:ph type="title"/>
          </p:nvPr>
        </p:nvSpPr>
        <p:spPr/>
        <p:txBody>
          <a:bodyPr/>
          <a:lstStyle/>
          <a:p>
            <a:r>
              <a:rPr lang="en-US" dirty="0"/>
              <a:t>Atrial Fibrillation</a:t>
            </a:r>
          </a:p>
        </p:txBody>
      </p:sp>
      <p:sp>
        <p:nvSpPr>
          <p:cNvPr id="3" name="Content Placeholder 2">
            <a:extLst>
              <a:ext uri="{FF2B5EF4-FFF2-40B4-BE49-F238E27FC236}">
                <a16:creationId xmlns:a16="http://schemas.microsoft.com/office/drawing/2014/main" id="{392C6C64-6C15-BA37-588D-DD4CF49E7E1F}"/>
              </a:ext>
            </a:extLst>
          </p:cNvPr>
          <p:cNvSpPr>
            <a:spLocks noGrp="1"/>
          </p:cNvSpPr>
          <p:nvPr>
            <p:ph idx="1"/>
          </p:nvPr>
        </p:nvSpPr>
        <p:spPr>
          <a:xfrm>
            <a:off x="464975" y="1690688"/>
            <a:ext cx="10515600" cy="4351338"/>
          </a:xfrm>
        </p:spPr>
        <p:txBody>
          <a:bodyPr>
            <a:normAutofit fontScale="92500" lnSpcReduction="10000"/>
          </a:bodyPr>
          <a:lstStyle/>
          <a:p>
            <a:r>
              <a:rPr lang="en-US" dirty="0"/>
              <a:t>Over 20% AMI patients may</a:t>
            </a:r>
          </a:p>
          <a:p>
            <a:pPr marL="0" indent="0">
              <a:spcBef>
                <a:spcPts val="0"/>
              </a:spcBef>
              <a:buNone/>
            </a:pPr>
            <a:r>
              <a:rPr lang="en-US" dirty="0"/>
              <a:t>   have a history of AF, whereas</a:t>
            </a:r>
          </a:p>
          <a:p>
            <a:pPr marL="0" indent="0">
              <a:spcBef>
                <a:spcPts val="0"/>
              </a:spcBef>
              <a:buNone/>
            </a:pPr>
            <a:r>
              <a:rPr lang="en-US" dirty="0"/>
              <a:t>   the new-onset arrhythmia</a:t>
            </a:r>
          </a:p>
          <a:p>
            <a:pPr marL="0" indent="0">
              <a:spcBef>
                <a:spcPts val="0"/>
              </a:spcBef>
              <a:buNone/>
            </a:pPr>
            <a:r>
              <a:rPr lang="en-US" dirty="0"/>
              <a:t>   may occur in 9% patients</a:t>
            </a:r>
          </a:p>
          <a:p>
            <a:pPr marL="0" indent="0">
              <a:spcBef>
                <a:spcPts val="0"/>
              </a:spcBef>
              <a:buNone/>
            </a:pPr>
            <a:r>
              <a:rPr lang="en-US" dirty="0"/>
              <a:t>   with STEMI. </a:t>
            </a:r>
          </a:p>
          <a:p>
            <a:r>
              <a:rPr lang="en-US" dirty="0"/>
              <a:t>About one in four patients</a:t>
            </a:r>
          </a:p>
          <a:p>
            <a:pPr marL="0" indent="0">
              <a:spcBef>
                <a:spcPts val="0"/>
              </a:spcBef>
              <a:buNone/>
            </a:pPr>
            <a:r>
              <a:rPr lang="en-US" dirty="0"/>
              <a:t>   develop AF during follow-up.</a:t>
            </a:r>
          </a:p>
          <a:p>
            <a:r>
              <a:rPr lang="en-US" dirty="0"/>
              <a:t>The development of AF was</a:t>
            </a:r>
          </a:p>
          <a:p>
            <a:pPr marL="0" indent="0">
              <a:spcBef>
                <a:spcPts val="0"/>
              </a:spcBef>
              <a:buNone/>
            </a:pPr>
            <a:r>
              <a:rPr lang="en-US" dirty="0"/>
              <a:t>   associated with a significant</a:t>
            </a:r>
          </a:p>
          <a:p>
            <a:pPr marL="0" indent="0">
              <a:spcBef>
                <a:spcPts val="0"/>
              </a:spcBef>
              <a:buNone/>
            </a:pPr>
            <a:r>
              <a:rPr lang="en-US" dirty="0"/>
              <a:t>   increase in mortality (HR 3.8).</a:t>
            </a:r>
          </a:p>
          <a:p>
            <a:r>
              <a:rPr lang="en-US" dirty="0"/>
              <a:t>Interestingly, this association was not observed in patients developing AF within 2 days of their MI.</a:t>
            </a:r>
          </a:p>
        </p:txBody>
      </p:sp>
      <p:pic>
        <p:nvPicPr>
          <p:cNvPr id="4" name="Picture 3">
            <a:extLst>
              <a:ext uri="{FF2B5EF4-FFF2-40B4-BE49-F238E27FC236}">
                <a16:creationId xmlns:a16="http://schemas.microsoft.com/office/drawing/2014/main" id="{6E6BCD0F-2C44-284B-101F-C312A048985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035016" y="1774662"/>
            <a:ext cx="7001473" cy="3226546"/>
          </a:xfrm>
          <a:prstGeom prst="rect">
            <a:avLst/>
          </a:prstGeom>
        </p:spPr>
      </p:pic>
      <p:sp>
        <p:nvSpPr>
          <p:cNvPr id="5" name="TextBox 4">
            <a:extLst>
              <a:ext uri="{FF2B5EF4-FFF2-40B4-BE49-F238E27FC236}">
                <a16:creationId xmlns:a16="http://schemas.microsoft.com/office/drawing/2014/main" id="{BF32C920-0C1A-992B-88A9-F1A360052A0D}"/>
              </a:ext>
            </a:extLst>
          </p:cNvPr>
          <p:cNvSpPr txBox="1"/>
          <p:nvPr/>
        </p:nvSpPr>
        <p:spPr>
          <a:xfrm>
            <a:off x="410547" y="6338986"/>
            <a:ext cx="5887617" cy="307777"/>
          </a:xfrm>
          <a:prstGeom prst="rect">
            <a:avLst/>
          </a:prstGeom>
          <a:noFill/>
        </p:spPr>
        <p:txBody>
          <a:bodyPr wrap="square" rtlCol="0">
            <a:spAutoFit/>
          </a:bodyPr>
          <a:lstStyle/>
          <a:p>
            <a:r>
              <a:rPr lang="en-US" sz="1400" i="1" dirty="0"/>
              <a:t>EHRA CONSENSUS DOCUMENT. </a:t>
            </a:r>
            <a:r>
              <a:rPr lang="en-US" sz="1400" i="1" dirty="0" err="1"/>
              <a:t>Europace</a:t>
            </a:r>
            <a:r>
              <a:rPr lang="en-US" sz="1400" i="1" dirty="0"/>
              <a:t> (2019) 21, 1603–1604</a:t>
            </a:r>
          </a:p>
        </p:txBody>
      </p:sp>
    </p:spTree>
    <p:extLst>
      <p:ext uri="{BB962C8B-B14F-4D97-AF65-F5344CB8AC3E}">
        <p14:creationId xmlns:p14="http://schemas.microsoft.com/office/powerpoint/2010/main" val="387842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1421-DB5E-5C00-4A1D-B3691D056F23}"/>
              </a:ext>
            </a:extLst>
          </p:cNvPr>
          <p:cNvSpPr>
            <a:spLocks noGrp="1"/>
          </p:cNvSpPr>
          <p:nvPr>
            <p:ph type="title"/>
          </p:nvPr>
        </p:nvSpPr>
        <p:spPr>
          <a:xfrm>
            <a:off x="1178768" y="414900"/>
            <a:ext cx="9470571" cy="1325563"/>
          </a:xfrm>
        </p:spPr>
        <p:txBody>
          <a:bodyPr>
            <a:normAutofit/>
          </a:bodyPr>
          <a:lstStyle/>
          <a:p>
            <a:pPr algn="ctr"/>
            <a:r>
              <a:rPr lang="en-US" dirty="0"/>
              <a:t>A patient admitted with </a:t>
            </a:r>
            <a:br>
              <a:rPr lang="en-US" dirty="0"/>
            </a:br>
            <a:r>
              <a:rPr lang="en-US" dirty="0"/>
              <a:t>Acute Coronary Syndrome</a:t>
            </a:r>
          </a:p>
        </p:txBody>
      </p:sp>
      <p:sp>
        <p:nvSpPr>
          <p:cNvPr id="6" name="Content Placeholder 5">
            <a:extLst>
              <a:ext uri="{FF2B5EF4-FFF2-40B4-BE49-F238E27FC236}">
                <a16:creationId xmlns:a16="http://schemas.microsoft.com/office/drawing/2014/main" id="{72E8C593-7292-E795-99AB-0664706D971E}"/>
              </a:ext>
            </a:extLst>
          </p:cNvPr>
          <p:cNvSpPr>
            <a:spLocks noGrp="1"/>
          </p:cNvSpPr>
          <p:nvPr>
            <p:ph idx="1"/>
          </p:nvPr>
        </p:nvSpPr>
        <p:spPr>
          <a:xfrm>
            <a:off x="752669" y="4907286"/>
            <a:ext cx="10154817" cy="1325563"/>
          </a:xfrm>
        </p:spPr>
        <p:txBody>
          <a:bodyPr>
            <a:normAutofit lnSpcReduction="10000"/>
          </a:bodyPr>
          <a:lstStyle/>
          <a:p>
            <a:r>
              <a:rPr lang="en-US" dirty="0"/>
              <a:t>What is the prognostic impact of Ventricular premature beats (PVCs)?</a:t>
            </a:r>
          </a:p>
          <a:p>
            <a:r>
              <a:rPr lang="en-US" dirty="0"/>
              <a:t>How would you treat the  PVCs?</a:t>
            </a:r>
          </a:p>
        </p:txBody>
      </p:sp>
      <p:pic>
        <p:nvPicPr>
          <p:cNvPr id="8" name="Picture 7">
            <a:extLst>
              <a:ext uri="{FF2B5EF4-FFF2-40B4-BE49-F238E27FC236}">
                <a16:creationId xmlns:a16="http://schemas.microsoft.com/office/drawing/2014/main" id="{3D2392E5-9403-37EE-2E4C-610B8592D54B}"/>
              </a:ext>
            </a:extLst>
          </p:cNvPr>
          <p:cNvPicPr>
            <a:picLocks noChangeAspect="1"/>
          </p:cNvPicPr>
          <p:nvPr/>
        </p:nvPicPr>
        <p:blipFill rotWithShape="1">
          <a:blip r:embed="rId2">
            <a:extLst>
              <a:ext uri="{28A0092B-C50C-407E-A947-70E740481C1C}">
                <a14:useLocalDpi xmlns:a14="http://schemas.microsoft.com/office/drawing/2010/main" val="0"/>
              </a:ext>
            </a:extLst>
          </a:blip>
          <a:srcRect l="2419" t="53266" r="4664"/>
          <a:stretch/>
        </p:blipFill>
        <p:spPr>
          <a:xfrm>
            <a:off x="1388706" y="1950714"/>
            <a:ext cx="9050694" cy="2545401"/>
          </a:xfrm>
          <a:prstGeom prst="rect">
            <a:avLst/>
          </a:prstGeom>
        </p:spPr>
      </p:pic>
    </p:spTree>
    <p:extLst>
      <p:ext uri="{BB962C8B-B14F-4D97-AF65-F5344CB8AC3E}">
        <p14:creationId xmlns:p14="http://schemas.microsoft.com/office/powerpoint/2010/main" val="2440553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0BEA5-4791-687E-E427-A00DA896BA9E}"/>
              </a:ext>
            </a:extLst>
          </p:cNvPr>
          <p:cNvSpPr>
            <a:spLocks noGrp="1"/>
          </p:cNvSpPr>
          <p:nvPr>
            <p:ph type="title"/>
          </p:nvPr>
        </p:nvSpPr>
        <p:spPr>
          <a:xfrm>
            <a:off x="838200" y="131859"/>
            <a:ext cx="10515600" cy="1325563"/>
          </a:xfrm>
        </p:spPr>
        <p:txBody>
          <a:bodyPr/>
          <a:lstStyle/>
          <a:p>
            <a:r>
              <a:rPr lang="en-US" dirty="0"/>
              <a:t>Treatment of AF</a:t>
            </a:r>
          </a:p>
        </p:txBody>
      </p:sp>
      <p:sp>
        <p:nvSpPr>
          <p:cNvPr id="3" name="Content Placeholder 2">
            <a:extLst>
              <a:ext uri="{FF2B5EF4-FFF2-40B4-BE49-F238E27FC236}">
                <a16:creationId xmlns:a16="http://schemas.microsoft.com/office/drawing/2014/main" id="{3075BF76-6580-630A-64BC-8BB4FD9C259A}"/>
              </a:ext>
            </a:extLst>
          </p:cNvPr>
          <p:cNvSpPr>
            <a:spLocks noGrp="1"/>
          </p:cNvSpPr>
          <p:nvPr>
            <p:ph idx="1"/>
          </p:nvPr>
        </p:nvSpPr>
        <p:spPr>
          <a:xfrm>
            <a:off x="735564" y="1541398"/>
            <a:ext cx="10515600" cy="4682122"/>
          </a:xfrm>
        </p:spPr>
        <p:txBody>
          <a:bodyPr>
            <a:normAutofit/>
          </a:bodyPr>
          <a:lstStyle/>
          <a:p>
            <a:r>
              <a:rPr lang="en-US" dirty="0"/>
              <a:t>Clinically, most ACS patients tolerate AF well.</a:t>
            </a:r>
          </a:p>
          <a:p>
            <a:r>
              <a:rPr lang="en-US" dirty="0"/>
              <a:t>Should the rate be poorly controlled, beta-blocking agents are the first line medication in this context. </a:t>
            </a:r>
          </a:p>
          <a:p>
            <a:r>
              <a:rPr lang="en-US" dirty="0"/>
              <a:t>In hemodynamically compromised patients intravenous amiodarone or urgent cardioversion should be considered.</a:t>
            </a:r>
          </a:p>
          <a:p>
            <a:r>
              <a:rPr lang="en-US" dirty="0"/>
              <a:t>Most patients developing AF have high CHA2DS2-VASc scores and should probably be anti-coagulated, which leads at least to temporary triple therapy (ASA, Clopidogrel, NOAC) with an increased risk of bleeding events.</a:t>
            </a:r>
          </a:p>
          <a:p>
            <a:r>
              <a:rPr lang="en-US" dirty="0"/>
              <a:t>Long term management of these patients remains controversial.</a:t>
            </a:r>
          </a:p>
        </p:txBody>
      </p:sp>
    </p:spTree>
    <p:extLst>
      <p:ext uri="{BB962C8B-B14F-4D97-AF65-F5344CB8AC3E}">
        <p14:creationId xmlns:p14="http://schemas.microsoft.com/office/powerpoint/2010/main" val="1739907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11646-6075-F1EE-C603-F57AE6318F4F}"/>
              </a:ext>
            </a:extLst>
          </p:cNvPr>
          <p:cNvSpPr>
            <a:spLocks noGrp="1"/>
          </p:cNvSpPr>
          <p:nvPr>
            <p:ph type="title"/>
          </p:nvPr>
        </p:nvSpPr>
        <p:spPr>
          <a:xfrm>
            <a:off x="838200" y="365125"/>
            <a:ext cx="10515600" cy="819863"/>
          </a:xfrm>
        </p:spPr>
        <p:txBody>
          <a:bodyPr/>
          <a:lstStyle/>
          <a:p>
            <a:r>
              <a:rPr lang="en-US" dirty="0"/>
              <a:t>Final Words</a:t>
            </a:r>
          </a:p>
        </p:txBody>
      </p:sp>
      <p:sp>
        <p:nvSpPr>
          <p:cNvPr id="3" name="Content Placeholder 2">
            <a:extLst>
              <a:ext uri="{FF2B5EF4-FFF2-40B4-BE49-F238E27FC236}">
                <a16:creationId xmlns:a16="http://schemas.microsoft.com/office/drawing/2014/main" id="{57E3DB0F-3229-E7D6-3112-EE91F690DB5F}"/>
              </a:ext>
            </a:extLst>
          </p:cNvPr>
          <p:cNvSpPr>
            <a:spLocks noGrp="1"/>
          </p:cNvSpPr>
          <p:nvPr>
            <p:ph idx="1"/>
          </p:nvPr>
        </p:nvSpPr>
        <p:spPr>
          <a:xfrm>
            <a:off x="558281" y="1405748"/>
            <a:ext cx="10730204" cy="4975160"/>
          </a:xfrm>
        </p:spPr>
        <p:txBody>
          <a:bodyPr>
            <a:normAutofit/>
          </a:bodyPr>
          <a:lstStyle/>
          <a:p>
            <a:r>
              <a:rPr lang="en-US" dirty="0"/>
              <a:t>Both ventricular and supraventricular arrhythmias are common in ACS.</a:t>
            </a:r>
          </a:p>
          <a:p>
            <a:r>
              <a:rPr lang="en-US" dirty="0"/>
              <a:t>All clinicians involved in the management of patients with ACS should be familiar with the acute treatment of cardiac arrhythmias.</a:t>
            </a:r>
          </a:p>
          <a:p>
            <a:r>
              <a:rPr lang="en-US" dirty="0"/>
              <a:t>The arrhythmia diagnosis as well as the time of presentation are major determinants of the prognostic impact of arrhythmia. </a:t>
            </a:r>
          </a:p>
          <a:p>
            <a:r>
              <a:rPr lang="en-US" dirty="0"/>
              <a:t>Patients presenting with polymorphic VT or VF should be suspected of having acute myocardial ischemia whereas monomorphic VT is the typical presentation in patients with older fibrotic infarct areas.</a:t>
            </a:r>
          </a:p>
          <a:p>
            <a:r>
              <a:rPr lang="en-US" dirty="0"/>
              <a:t>Electrical cardioversion is still the most efficient way to convert tachycardia in patients with all types of acute tachycardia in unstable patients.</a:t>
            </a:r>
          </a:p>
        </p:txBody>
      </p:sp>
    </p:spTree>
    <p:extLst>
      <p:ext uri="{BB962C8B-B14F-4D97-AF65-F5344CB8AC3E}">
        <p14:creationId xmlns:p14="http://schemas.microsoft.com/office/powerpoint/2010/main" val="542214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Content Placeholder 4" descr="Swiss 2007 IMG_4993.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233476" name="Text Box 4"/>
          <p:cNvSpPr txBox="1">
            <a:spLocks noChangeArrowheads="1"/>
          </p:cNvSpPr>
          <p:nvPr/>
        </p:nvSpPr>
        <p:spPr bwMode="auto">
          <a:xfrm>
            <a:off x="3246120" y="416561"/>
            <a:ext cx="5486400" cy="1800225"/>
          </a:xfrm>
          <a:prstGeom prst="rect">
            <a:avLst/>
          </a:prstGeom>
          <a:noFill/>
          <a:ln w="9525" algn="ctr">
            <a:noFill/>
            <a:miter lim="800000"/>
            <a:headEnd/>
            <a:tailEnd/>
          </a:ln>
          <a:effectLst/>
        </p:spPr>
        <p:txBody>
          <a:bodyPr>
            <a:spAutoFit/>
          </a:bodyPr>
          <a:lstStyle/>
          <a:p>
            <a:pPr algn="ctr">
              <a:lnSpc>
                <a:spcPct val="80000"/>
              </a:lnSpc>
              <a:spcBef>
                <a:spcPct val="50000"/>
              </a:spcBef>
              <a:spcAft>
                <a:spcPct val="5000"/>
              </a:spcAft>
              <a:buClr>
                <a:srgbClr val="FF9900"/>
              </a:buClr>
              <a:tabLst>
                <a:tab pos="1371600" algn="l"/>
              </a:tabLst>
              <a:defRPr/>
            </a:pPr>
            <a:r>
              <a:rPr lang="en-US" sz="3200" b="1" dirty="0">
                <a:solidFill>
                  <a:srgbClr val="C00000"/>
                </a:solidFill>
                <a:effectLst>
                  <a:outerShdw blurRad="38100" dist="38100" dir="2700000" algn="tl">
                    <a:srgbClr val="000000"/>
                  </a:outerShdw>
                </a:effectLst>
                <a:latin typeface="Arial" pitchFamily="34" charset="0"/>
                <a:cs typeface="Arial" pitchFamily="34" charset="0"/>
              </a:rPr>
              <a:t>The Arrhythmia Center</a:t>
            </a:r>
          </a:p>
          <a:p>
            <a:pPr algn="ctr">
              <a:lnSpc>
                <a:spcPct val="80000"/>
              </a:lnSpc>
              <a:spcBef>
                <a:spcPct val="50000"/>
              </a:spcBef>
              <a:spcAft>
                <a:spcPct val="5000"/>
              </a:spcAft>
              <a:buClr>
                <a:srgbClr val="FF9900"/>
              </a:buClr>
              <a:tabLst>
                <a:tab pos="1371600" algn="l"/>
              </a:tabLst>
              <a:defRPr/>
            </a:pPr>
            <a:r>
              <a:rPr lang="en-US" sz="3200" b="1" dirty="0">
                <a:solidFill>
                  <a:srgbClr val="C00000"/>
                </a:solidFill>
                <a:effectLst>
                  <a:outerShdw blurRad="38100" dist="38100" dir="2700000" algn="tl">
                    <a:srgbClr val="000000"/>
                  </a:outerShdw>
                </a:effectLst>
                <a:latin typeface="Arial" pitchFamily="34" charset="0"/>
                <a:cs typeface="Arial" pitchFamily="34" charset="0"/>
              </a:rPr>
              <a:t>WWW.IranEP.Center</a:t>
            </a:r>
          </a:p>
          <a:p>
            <a:pPr algn="ctr">
              <a:lnSpc>
                <a:spcPct val="80000"/>
              </a:lnSpc>
              <a:spcBef>
                <a:spcPct val="50000"/>
              </a:spcBef>
              <a:spcAft>
                <a:spcPct val="5000"/>
              </a:spcAft>
              <a:buClr>
                <a:srgbClr val="FF9900"/>
              </a:buClr>
              <a:tabLst>
                <a:tab pos="1371600" algn="l"/>
              </a:tabLst>
              <a:defRPr/>
            </a:pPr>
            <a:r>
              <a:rPr lang="en-US" sz="3200" b="1" dirty="0" err="1">
                <a:solidFill>
                  <a:srgbClr val="C00000"/>
                </a:solidFill>
                <a:effectLst>
                  <a:outerShdw blurRad="38100" dist="38100" dir="2700000" algn="tl">
                    <a:srgbClr val="000000"/>
                  </a:outerShdw>
                </a:effectLst>
                <a:latin typeface="Arial" pitchFamily="34" charset="0"/>
                <a:cs typeface="Arial" pitchFamily="34" charset="0"/>
              </a:rPr>
              <a:t>info@IranEP.center</a:t>
            </a:r>
            <a:endParaRPr lang="en-US" sz="3200" b="1" dirty="0">
              <a:solidFill>
                <a:srgbClr val="C00000"/>
              </a:solidFill>
              <a:effectLst>
                <a:outerShdw blurRad="38100" dist="38100" dir="2700000" algn="tl">
                  <a:srgbClr val="000000"/>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3476"/>
                                        </p:tgtEl>
                                        <p:attrNameLst>
                                          <p:attrName>style.visibility</p:attrName>
                                        </p:attrNameLst>
                                      </p:cBhvr>
                                      <p:to>
                                        <p:strVal val="visible"/>
                                      </p:to>
                                    </p:set>
                                    <p:animEffect transition="in" filter="dissolve">
                                      <p:cBhvr>
                                        <p:cTn id="7" dur="500"/>
                                        <p:tgtEl>
                                          <p:spTgt spid="233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000CD-B348-273B-F58F-1DDD7AED1A18}"/>
              </a:ext>
            </a:extLst>
          </p:cNvPr>
          <p:cNvSpPr>
            <a:spLocks noGrp="1"/>
          </p:cNvSpPr>
          <p:nvPr>
            <p:ph type="title"/>
          </p:nvPr>
        </p:nvSpPr>
        <p:spPr/>
        <p:txBody>
          <a:bodyPr/>
          <a:lstStyle/>
          <a:p>
            <a:r>
              <a:rPr lang="en-US" dirty="0"/>
              <a:t>How frequent are ventricular arrhythmias?</a:t>
            </a:r>
          </a:p>
        </p:txBody>
      </p:sp>
      <p:sp>
        <p:nvSpPr>
          <p:cNvPr id="3" name="Content Placeholder 2">
            <a:extLst>
              <a:ext uri="{FF2B5EF4-FFF2-40B4-BE49-F238E27FC236}">
                <a16:creationId xmlns:a16="http://schemas.microsoft.com/office/drawing/2014/main" id="{8822AC2A-BFA5-A610-23A0-528DF300DB7C}"/>
              </a:ext>
            </a:extLst>
          </p:cNvPr>
          <p:cNvSpPr>
            <a:spLocks noGrp="1"/>
          </p:cNvSpPr>
          <p:nvPr>
            <p:ph idx="1"/>
          </p:nvPr>
        </p:nvSpPr>
        <p:spPr/>
        <p:txBody>
          <a:bodyPr>
            <a:normAutofit/>
          </a:bodyPr>
          <a:lstStyle/>
          <a:p>
            <a:r>
              <a:rPr lang="en-US" dirty="0"/>
              <a:t>The incidence of ventricular arrhythmias has declined in the hospital phase of acute coronary syndromes (ACS), mainly due to prompt revascularization and optimal medical therapy.</a:t>
            </a:r>
          </a:p>
          <a:p>
            <a:r>
              <a:rPr lang="en-US" dirty="0"/>
              <a:t>Still up to 6% patients with ACS develop ventricular tachycardia and/or ventricular fibrillation within the first hours of ACS symptoms.</a:t>
            </a:r>
          </a:p>
          <a:p>
            <a:r>
              <a:rPr lang="en-US" dirty="0"/>
              <a:t>Early VAs are associated with up to six-fold increased in-hospital mortality, whereas long-term prognosis seems not to be significantly affected by VAs occurring within 48 h of AMI.</a:t>
            </a:r>
          </a:p>
          <a:p>
            <a:r>
              <a:rPr lang="en-US" dirty="0"/>
              <a:t>The risk of cardiac arrest and sudden cardiac death (SCD) remains increased after MI and it is highest in the first 30 days (1.2–2.3%).</a:t>
            </a:r>
          </a:p>
        </p:txBody>
      </p:sp>
      <p:sp>
        <p:nvSpPr>
          <p:cNvPr id="4" name="TextBox 3">
            <a:extLst>
              <a:ext uri="{FF2B5EF4-FFF2-40B4-BE49-F238E27FC236}">
                <a16:creationId xmlns:a16="http://schemas.microsoft.com/office/drawing/2014/main" id="{CF1BB624-65FA-D086-FB73-14F196B5E58B}"/>
              </a:ext>
            </a:extLst>
          </p:cNvPr>
          <p:cNvSpPr txBox="1"/>
          <p:nvPr/>
        </p:nvSpPr>
        <p:spPr>
          <a:xfrm>
            <a:off x="410547" y="6338986"/>
            <a:ext cx="5887617" cy="307777"/>
          </a:xfrm>
          <a:prstGeom prst="rect">
            <a:avLst/>
          </a:prstGeom>
          <a:noFill/>
        </p:spPr>
        <p:txBody>
          <a:bodyPr wrap="square" rtlCol="0">
            <a:spAutoFit/>
          </a:bodyPr>
          <a:lstStyle/>
          <a:p>
            <a:r>
              <a:rPr lang="en-US" sz="1400" i="1" dirty="0"/>
              <a:t>EHRA CONSENSUS DOCUMENT. </a:t>
            </a:r>
            <a:r>
              <a:rPr lang="en-US" sz="1400" i="1" dirty="0" err="1"/>
              <a:t>Europace</a:t>
            </a:r>
            <a:r>
              <a:rPr lang="en-US" sz="1400" i="1" dirty="0"/>
              <a:t> (2019) 21, 1603–1604</a:t>
            </a:r>
          </a:p>
        </p:txBody>
      </p:sp>
    </p:spTree>
    <p:extLst>
      <p:ext uri="{BB962C8B-B14F-4D97-AF65-F5344CB8AC3E}">
        <p14:creationId xmlns:p14="http://schemas.microsoft.com/office/powerpoint/2010/main" val="18051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45377-4C14-84DC-F0A8-1B29CB1AD0CD}"/>
              </a:ext>
            </a:extLst>
          </p:cNvPr>
          <p:cNvSpPr>
            <a:spLocks noGrp="1"/>
          </p:cNvSpPr>
          <p:nvPr>
            <p:ph type="title"/>
          </p:nvPr>
        </p:nvSpPr>
        <p:spPr>
          <a:xfrm>
            <a:off x="772885" y="203200"/>
            <a:ext cx="10515600" cy="1325563"/>
          </a:xfrm>
        </p:spPr>
        <p:txBody>
          <a:bodyPr/>
          <a:lstStyle/>
          <a:p>
            <a:r>
              <a:rPr lang="en-US" dirty="0"/>
              <a:t>Prognostic Impact of PVCs</a:t>
            </a:r>
          </a:p>
        </p:txBody>
      </p:sp>
      <p:sp>
        <p:nvSpPr>
          <p:cNvPr id="3" name="Content Placeholder 2">
            <a:extLst>
              <a:ext uri="{FF2B5EF4-FFF2-40B4-BE49-F238E27FC236}">
                <a16:creationId xmlns:a16="http://schemas.microsoft.com/office/drawing/2014/main" id="{FADC3651-AE35-0DBA-9986-E0E3E6FF4B9A}"/>
              </a:ext>
            </a:extLst>
          </p:cNvPr>
          <p:cNvSpPr>
            <a:spLocks noGrp="1"/>
          </p:cNvSpPr>
          <p:nvPr>
            <p:ph idx="1"/>
          </p:nvPr>
        </p:nvSpPr>
        <p:spPr>
          <a:xfrm>
            <a:off x="520572" y="1388804"/>
            <a:ext cx="10515600" cy="4351338"/>
          </a:xfrm>
        </p:spPr>
        <p:txBody>
          <a:bodyPr/>
          <a:lstStyle/>
          <a:p>
            <a:r>
              <a:rPr lang="en-US" dirty="0"/>
              <a:t>PVCs, which are typically asymptomatic, are common during acute MI with a reported incidence as high as 93%.</a:t>
            </a:r>
          </a:p>
          <a:p>
            <a:r>
              <a:rPr lang="en-US" dirty="0"/>
              <a:t>Frequent and/or multiform PVCs that persist more than 48–72 h after a MI may be associated with an increased long-term arrhythmic risk.</a:t>
            </a:r>
          </a:p>
          <a:p>
            <a:r>
              <a:rPr lang="en-US" dirty="0"/>
              <a:t>As there is potential drug toxicity of</a:t>
            </a:r>
          </a:p>
          <a:p>
            <a:pPr marL="0" indent="0">
              <a:spcBef>
                <a:spcPts val="600"/>
              </a:spcBef>
              <a:buNone/>
            </a:pPr>
            <a:r>
              <a:rPr lang="en-US" dirty="0"/>
              <a:t>  anti-arrhythmic drugs, suppression of PVCs</a:t>
            </a:r>
          </a:p>
          <a:p>
            <a:pPr marL="0" indent="0">
              <a:spcBef>
                <a:spcPts val="600"/>
              </a:spcBef>
              <a:buNone/>
            </a:pPr>
            <a:r>
              <a:rPr lang="en-US" dirty="0"/>
              <a:t>  using anti-arrhythmic drugs is not </a:t>
            </a:r>
          </a:p>
          <a:p>
            <a:pPr marL="0" indent="0">
              <a:spcBef>
                <a:spcPts val="600"/>
              </a:spcBef>
              <a:buNone/>
            </a:pPr>
            <a:r>
              <a:rPr lang="en-US" dirty="0"/>
              <a:t>  recommended in this setting.</a:t>
            </a:r>
          </a:p>
        </p:txBody>
      </p:sp>
      <p:pic>
        <p:nvPicPr>
          <p:cNvPr id="4" name="Content Placeholder 4">
            <a:extLst>
              <a:ext uri="{FF2B5EF4-FFF2-40B4-BE49-F238E27FC236}">
                <a16:creationId xmlns:a16="http://schemas.microsoft.com/office/drawing/2014/main" id="{578C9BE4-C7D1-BB91-CC37-C1EC182CBE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5241" y="3174582"/>
            <a:ext cx="4664138" cy="3480218"/>
          </a:xfrm>
          <a:prstGeom prst="rect">
            <a:avLst/>
          </a:prstGeom>
        </p:spPr>
      </p:pic>
      <p:sp>
        <p:nvSpPr>
          <p:cNvPr id="5" name="TextBox 4">
            <a:extLst>
              <a:ext uri="{FF2B5EF4-FFF2-40B4-BE49-F238E27FC236}">
                <a16:creationId xmlns:a16="http://schemas.microsoft.com/office/drawing/2014/main" id="{95C564D7-91ED-18BC-B588-87C0AB0E7026}"/>
              </a:ext>
            </a:extLst>
          </p:cNvPr>
          <p:cNvSpPr txBox="1"/>
          <p:nvPr/>
        </p:nvSpPr>
        <p:spPr>
          <a:xfrm>
            <a:off x="2733869" y="5740142"/>
            <a:ext cx="4153678" cy="707886"/>
          </a:xfrm>
          <a:prstGeom prst="rect">
            <a:avLst/>
          </a:prstGeom>
          <a:noFill/>
        </p:spPr>
        <p:txBody>
          <a:bodyPr wrap="square" rtlCol="0">
            <a:spAutoFit/>
          </a:bodyPr>
          <a:lstStyle/>
          <a:p>
            <a:pPr algn="ctr"/>
            <a:r>
              <a:rPr lang="en-US" sz="2000" b="1" dirty="0">
                <a:solidFill>
                  <a:srgbClr val="002060"/>
                </a:solidFill>
              </a:rPr>
              <a:t>Cardiac Arrhythmia Suppression Trial 1989</a:t>
            </a:r>
          </a:p>
        </p:txBody>
      </p:sp>
    </p:spTree>
    <p:extLst>
      <p:ext uri="{BB962C8B-B14F-4D97-AF65-F5344CB8AC3E}">
        <p14:creationId xmlns:p14="http://schemas.microsoft.com/office/powerpoint/2010/main" val="1396563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F106-0D17-617D-45A2-2B532C647FB7}"/>
              </a:ext>
            </a:extLst>
          </p:cNvPr>
          <p:cNvSpPr>
            <a:spLocks noGrp="1"/>
          </p:cNvSpPr>
          <p:nvPr>
            <p:ph type="title"/>
          </p:nvPr>
        </p:nvSpPr>
        <p:spPr>
          <a:xfrm>
            <a:off x="343678" y="402447"/>
            <a:ext cx="10515600" cy="1325563"/>
          </a:xfrm>
        </p:spPr>
        <p:txBody>
          <a:bodyPr/>
          <a:lstStyle/>
          <a:p>
            <a:r>
              <a:rPr lang="en-US" dirty="0"/>
              <a:t>What about NSVT?</a:t>
            </a:r>
          </a:p>
        </p:txBody>
      </p:sp>
      <p:sp>
        <p:nvSpPr>
          <p:cNvPr id="3" name="Content Placeholder 2">
            <a:extLst>
              <a:ext uri="{FF2B5EF4-FFF2-40B4-BE49-F238E27FC236}">
                <a16:creationId xmlns:a16="http://schemas.microsoft.com/office/drawing/2014/main" id="{05C12527-691E-000A-D2F1-736DF3BD2F80}"/>
              </a:ext>
            </a:extLst>
          </p:cNvPr>
          <p:cNvSpPr>
            <a:spLocks noGrp="1"/>
          </p:cNvSpPr>
          <p:nvPr>
            <p:ph idx="1"/>
          </p:nvPr>
        </p:nvSpPr>
        <p:spPr>
          <a:xfrm>
            <a:off x="241041" y="2462311"/>
            <a:ext cx="10515600" cy="3901168"/>
          </a:xfrm>
        </p:spPr>
        <p:txBody>
          <a:bodyPr>
            <a:normAutofit/>
          </a:bodyPr>
          <a:lstStyle/>
          <a:p>
            <a:r>
              <a:rPr lang="en-US" dirty="0"/>
              <a:t>Monomorphic </a:t>
            </a:r>
          </a:p>
          <a:p>
            <a:pPr marL="0" indent="0">
              <a:spcBef>
                <a:spcPts val="0"/>
              </a:spcBef>
              <a:buNone/>
            </a:pPr>
            <a:r>
              <a:rPr lang="en-US" dirty="0"/>
              <a:t>   non-sustained VT (NSVT)</a:t>
            </a:r>
          </a:p>
          <a:p>
            <a:r>
              <a:rPr lang="en-US" dirty="0"/>
              <a:t>The frequency ranges from</a:t>
            </a:r>
          </a:p>
          <a:p>
            <a:pPr marL="0" indent="0">
              <a:spcBef>
                <a:spcPts val="0"/>
              </a:spcBef>
              <a:buNone/>
            </a:pPr>
            <a:r>
              <a:rPr lang="en-US" dirty="0"/>
              <a:t>   1% to 7%.</a:t>
            </a:r>
          </a:p>
          <a:p>
            <a:r>
              <a:rPr lang="en-US" dirty="0"/>
              <a:t>In patients with </a:t>
            </a:r>
          </a:p>
          <a:p>
            <a:pPr marL="0" indent="0">
              <a:spcBef>
                <a:spcPts val="0"/>
              </a:spcBef>
              <a:buNone/>
            </a:pPr>
            <a:r>
              <a:rPr lang="en-US" dirty="0"/>
              <a:t>   asymptomatic NSVT, </a:t>
            </a:r>
          </a:p>
          <a:p>
            <a:pPr marL="0" indent="0">
              <a:spcBef>
                <a:spcPts val="0"/>
              </a:spcBef>
              <a:buNone/>
            </a:pPr>
            <a:r>
              <a:rPr lang="en-US" dirty="0"/>
              <a:t>   suppression with </a:t>
            </a:r>
          </a:p>
          <a:p>
            <a:pPr marL="0" indent="0">
              <a:spcBef>
                <a:spcPts val="0"/>
              </a:spcBef>
              <a:buNone/>
            </a:pPr>
            <a:r>
              <a:rPr lang="en-US" dirty="0"/>
              <a:t>   anti-arrhythmic drugs has not been shown to improve outcomes.</a:t>
            </a:r>
          </a:p>
        </p:txBody>
      </p:sp>
      <p:pic>
        <p:nvPicPr>
          <p:cNvPr id="5" name="Picture 4">
            <a:extLst>
              <a:ext uri="{FF2B5EF4-FFF2-40B4-BE49-F238E27FC236}">
                <a16:creationId xmlns:a16="http://schemas.microsoft.com/office/drawing/2014/main" id="{98D56C0B-F46E-E04F-9ACF-1314CC59A9AC}"/>
              </a:ext>
            </a:extLst>
          </p:cNvPr>
          <p:cNvPicPr>
            <a:picLocks noChangeAspect="1"/>
          </p:cNvPicPr>
          <p:nvPr/>
        </p:nvPicPr>
        <p:blipFill rotWithShape="1">
          <a:blip r:embed="rId2">
            <a:extLst>
              <a:ext uri="{28A0092B-C50C-407E-A947-70E740481C1C}">
                <a14:useLocalDpi xmlns:a14="http://schemas.microsoft.com/office/drawing/2010/main" val="0"/>
              </a:ext>
            </a:extLst>
          </a:blip>
          <a:srcRect t="7586"/>
          <a:stretch/>
        </p:blipFill>
        <p:spPr>
          <a:xfrm>
            <a:off x="4602977" y="1534886"/>
            <a:ext cx="7431957" cy="3788228"/>
          </a:xfrm>
          <a:prstGeom prst="rect">
            <a:avLst/>
          </a:prstGeom>
        </p:spPr>
      </p:pic>
    </p:spTree>
    <p:extLst>
      <p:ext uri="{BB962C8B-B14F-4D97-AF65-F5344CB8AC3E}">
        <p14:creationId xmlns:p14="http://schemas.microsoft.com/office/powerpoint/2010/main" val="382397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9EAD-466F-403F-2231-E98D306A01B1}"/>
              </a:ext>
            </a:extLst>
          </p:cNvPr>
          <p:cNvSpPr>
            <a:spLocks noGrp="1"/>
          </p:cNvSpPr>
          <p:nvPr>
            <p:ph type="title"/>
          </p:nvPr>
        </p:nvSpPr>
        <p:spPr>
          <a:xfrm>
            <a:off x="838200" y="1018268"/>
            <a:ext cx="10515600" cy="1325563"/>
          </a:xfrm>
        </p:spPr>
        <p:txBody>
          <a:bodyPr/>
          <a:lstStyle/>
          <a:p>
            <a:r>
              <a:rPr lang="en-US" dirty="0"/>
              <a:t>PMVT/VF</a:t>
            </a:r>
          </a:p>
        </p:txBody>
      </p:sp>
      <p:sp>
        <p:nvSpPr>
          <p:cNvPr id="3" name="Content Placeholder 2">
            <a:extLst>
              <a:ext uri="{FF2B5EF4-FFF2-40B4-BE49-F238E27FC236}">
                <a16:creationId xmlns:a16="http://schemas.microsoft.com/office/drawing/2014/main" id="{77AFDFDD-1668-43D4-82E5-5C87825CE65A}"/>
              </a:ext>
            </a:extLst>
          </p:cNvPr>
          <p:cNvSpPr>
            <a:spLocks noGrp="1"/>
          </p:cNvSpPr>
          <p:nvPr>
            <p:ph idx="1"/>
          </p:nvPr>
        </p:nvSpPr>
        <p:spPr>
          <a:xfrm>
            <a:off x="838200" y="3261308"/>
            <a:ext cx="10515600" cy="3231567"/>
          </a:xfrm>
        </p:spPr>
        <p:txBody>
          <a:bodyPr>
            <a:normAutofit/>
          </a:bodyPr>
          <a:lstStyle/>
          <a:p>
            <a:r>
              <a:rPr lang="en-US" dirty="0"/>
              <a:t>Polymorphic ventricular tachycardia and ventricular fibrillation are the most frequent mechanisms of prehospital SCD. </a:t>
            </a:r>
          </a:p>
          <a:p>
            <a:r>
              <a:rPr lang="en-US" dirty="0"/>
              <a:t>About 6–10% of STEMI patients develop significant arrhythmias, mainly polymorphic VT, often degenerating into VF.</a:t>
            </a:r>
          </a:p>
          <a:p>
            <a:r>
              <a:rPr lang="en-US" dirty="0"/>
              <a:t>The occurrence of VF among patients with an acute MI, if occurring within the first 48 h, is associated with an increase in early mortality, but little or no increase in mortality at 1–2 years.</a:t>
            </a:r>
          </a:p>
        </p:txBody>
      </p:sp>
      <p:pic>
        <p:nvPicPr>
          <p:cNvPr id="5" name="Picture 4">
            <a:extLst>
              <a:ext uri="{FF2B5EF4-FFF2-40B4-BE49-F238E27FC236}">
                <a16:creationId xmlns:a16="http://schemas.microsoft.com/office/drawing/2014/main" id="{1484906C-3858-80BF-8075-8BB12938AC40}"/>
              </a:ext>
            </a:extLst>
          </p:cNvPr>
          <p:cNvPicPr>
            <a:picLocks noChangeAspect="1"/>
          </p:cNvPicPr>
          <p:nvPr/>
        </p:nvPicPr>
        <p:blipFill rotWithShape="1">
          <a:blip r:embed="rId2">
            <a:extLst>
              <a:ext uri="{28A0092B-C50C-407E-A947-70E740481C1C}">
                <a14:useLocalDpi xmlns:a14="http://schemas.microsoft.com/office/drawing/2010/main" val="0"/>
              </a:ext>
            </a:extLst>
          </a:blip>
          <a:srcRect l="2718" t="3965" r="3692" b="7725"/>
          <a:stretch/>
        </p:blipFill>
        <p:spPr>
          <a:xfrm>
            <a:off x="3956181" y="157795"/>
            <a:ext cx="6456784" cy="3061609"/>
          </a:xfrm>
          <a:prstGeom prst="rect">
            <a:avLst/>
          </a:prstGeom>
        </p:spPr>
      </p:pic>
    </p:spTree>
    <p:extLst>
      <p:ext uri="{BB962C8B-B14F-4D97-AF65-F5344CB8AC3E}">
        <p14:creationId xmlns:p14="http://schemas.microsoft.com/office/powerpoint/2010/main" val="372290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D6F019-6734-6736-A7DD-A3C82F9031BC}"/>
              </a:ext>
            </a:extLst>
          </p:cNvPr>
          <p:cNvPicPr>
            <a:picLocks noChangeAspect="1"/>
          </p:cNvPicPr>
          <p:nvPr/>
        </p:nvPicPr>
        <p:blipFill rotWithShape="1">
          <a:blip r:embed="rId2">
            <a:extLst>
              <a:ext uri="{28A0092B-C50C-407E-A947-70E740481C1C}">
                <a14:useLocalDpi xmlns:a14="http://schemas.microsoft.com/office/drawing/2010/main" val="0"/>
              </a:ext>
            </a:extLst>
          </a:blip>
          <a:srcRect t="33068" b="16273"/>
          <a:stretch/>
        </p:blipFill>
        <p:spPr>
          <a:xfrm>
            <a:off x="5141556" y="1408923"/>
            <a:ext cx="6667500" cy="1688842"/>
          </a:xfrm>
          <a:prstGeom prst="rect">
            <a:avLst/>
          </a:prstGeom>
        </p:spPr>
      </p:pic>
      <p:sp>
        <p:nvSpPr>
          <p:cNvPr id="2" name="Title 1">
            <a:extLst>
              <a:ext uri="{FF2B5EF4-FFF2-40B4-BE49-F238E27FC236}">
                <a16:creationId xmlns:a16="http://schemas.microsoft.com/office/drawing/2014/main" id="{503324C1-BE7B-A551-B95B-172E9CED3F72}"/>
              </a:ext>
            </a:extLst>
          </p:cNvPr>
          <p:cNvSpPr>
            <a:spLocks noGrp="1"/>
          </p:cNvSpPr>
          <p:nvPr>
            <p:ph type="title"/>
          </p:nvPr>
        </p:nvSpPr>
        <p:spPr>
          <a:xfrm>
            <a:off x="567613" y="185997"/>
            <a:ext cx="10515600" cy="1325563"/>
          </a:xfrm>
        </p:spPr>
        <p:txBody>
          <a:bodyPr/>
          <a:lstStyle/>
          <a:p>
            <a:r>
              <a:rPr lang="en-US" dirty="0"/>
              <a:t>Sustained Monomorphic VT</a:t>
            </a:r>
          </a:p>
        </p:txBody>
      </p:sp>
      <p:sp>
        <p:nvSpPr>
          <p:cNvPr id="3" name="Content Placeholder 2">
            <a:extLst>
              <a:ext uri="{FF2B5EF4-FFF2-40B4-BE49-F238E27FC236}">
                <a16:creationId xmlns:a16="http://schemas.microsoft.com/office/drawing/2014/main" id="{D0E14FF4-35F9-3823-3EA4-B12FA121BDE7}"/>
              </a:ext>
            </a:extLst>
          </p:cNvPr>
          <p:cNvSpPr>
            <a:spLocks noGrp="1"/>
          </p:cNvSpPr>
          <p:nvPr>
            <p:ph idx="1"/>
          </p:nvPr>
        </p:nvSpPr>
        <p:spPr>
          <a:xfrm>
            <a:off x="382944" y="1805635"/>
            <a:ext cx="11336305" cy="4351338"/>
          </a:xfrm>
        </p:spPr>
        <p:txBody>
          <a:bodyPr>
            <a:normAutofit fontScale="92500" lnSpcReduction="10000"/>
          </a:bodyPr>
          <a:lstStyle/>
          <a:p>
            <a:r>
              <a:rPr lang="en-US" dirty="0"/>
              <a:t>Sustained monomorphic VT</a:t>
            </a:r>
          </a:p>
          <a:p>
            <a:pPr marL="0" indent="0">
              <a:spcBef>
                <a:spcPts val="600"/>
              </a:spcBef>
              <a:buNone/>
            </a:pPr>
            <a:r>
              <a:rPr lang="en-US" dirty="0"/>
              <a:t>   (SMVT) occurs in </a:t>
            </a:r>
          </a:p>
          <a:p>
            <a:pPr marL="0" indent="0">
              <a:spcBef>
                <a:spcPts val="600"/>
              </a:spcBef>
              <a:buNone/>
            </a:pPr>
            <a:r>
              <a:rPr lang="en-US" dirty="0"/>
              <a:t>   approximately 2%-3% of </a:t>
            </a:r>
          </a:p>
          <a:p>
            <a:pPr marL="0" indent="0">
              <a:spcBef>
                <a:spcPts val="600"/>
              </a:spcBef>
              <a:buNone/>
            </a:pPr>
            <a:r>
              <a:rPr lang="en-US" dirty="0"/>
              <a:t>   patients with STEMI and less</a:t>
            </a:r>
          </a:p>
          <a:p>
            <a:pPr marL="0" indent="0">
              <a:spcBef>
                <a:spcPts val="600"/>
              </a:spcBef>
              <a:buNone/>
            </a:pPr>
            <a:r>
              <a:rPr lang="en-US" dirty="0"/>
              <a:t>   than 1% with a non-ST elevation myocardial infarction (NSTEMI) or unstable</a:t>
            </a:r>
          </a:p>
          <a:p>
            <a:pPr marL="0" indent="0">
              <a:spcBef>
                <a:spcPts val="600"/>
              </a:spcBef>
              <a:buNone/>
            </a:pPr>
            <a:r>
              <a:rPr lang="en-US" dirty="0"/>
              <a:t>   angina.</a:t>
            </a:r>
          </a:p>
          <a:p>
            <a:r>
              <a:rPr lang="en-US" dirty="0"/>
              <a:t>It is associated with larger MI size and may also be related to previous scar.</a:t>
            </a:r>
          </a:p>
          <a:p>
            <a:r>
              <a:rPr lang="en-US" dirty="0"/>
              <a:t>Early SMVT is usually associated with higher in-hospital mortality due to cardiac arrest and possibly to exacerbation of ischemia and extension of the infarct. </a:t>
            </a:r>
          </a:p>
          <a:p>
            <a:r>
              <a:rPr lang="en-US" dirty="0"/>
              <a:t>Whether early SMVT is associated with an increased long-term mortality risk among patients who survive to hospital discharge is unclear.</a:t>
            </a:r>
          </a:p>
        </p:txBody>
      </p:sp>
    </p:spTree>
    <p:extLst>
      <p:ext uri="{BB962C8B-B14F-4D97-AF65-F5344CB8AC3E}">
        <p14:creationId xmlns:p14="http://schemas.microsoft.com/office/powerpoint/2010/main" val="3701730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A8CF-00CD-6C83-3C78-6297740BF03F}"/>
              </a:ext>
            </a:extLst>
          </p:cNvPr>
          <p:cNvSpPr>
            <a:spLocks noGrp="1"/>
          </p:cNvSpPr>
          <p:nvPr>
            <p:ph type="title"/>
          </p:nvPr>
        </p:nvSpPr>
        <p:spPr/>
        <p:txBody>
          <a:bodyPr/>
          <a:lstStyle/>
          <a:p>
            <a:r>
              <a:rPr lang="en-US" dirty="0"/>
              <a:t>How to treat the sustained VT?</a:t>
            </a:r>
          </a:p>
        </p:txBody>
      </p:sp>
      <p:sp>
        <p:nvSpPr>
          <p:cNvPr id="3" name="Content Placeholder 2">
            <a:extLst>
              <a:ext uri="{FF2B5EF4-FFF2-40B4-BE49-F238E27FC236}">
                <a16:creationId xmlns:a16="http://schemas.microsoft.com/office/drawing/2014/main" id="{65DB0843-EDDF-BDAA-093C-BB851C8E7A17}"/>
              </a:ext>
            </a:extLst>
          </p:cNvPr>
          <p:cNvSpPr>
            <a:spLocks noGrp="1"/>
          </p:cNvSpPr>
          <p:nvPr>
            <p:ph idx="1"/>
          </p:nvPr>
        </p:nvSpPr>
        <p:spPr/>
        <p:txBody>
          <a:bodyPr>
            <a:normAutofit/>
          </a:bodyPr>
          <a:lstStyle/>
          <a:p>
            <a:r>
              <a:rPr lang="en-US" dirty="0"/>
              <a:t>Repetitive electrical cardioversion/defibrillation may be necessary.</a:t>
            </a:r>
          </a:p>
          <a:p>
            <a:r>
              <a:rPr lang="en-US" dirty="0">
                <a:solidFill>
                  <a:srgbClr val="C00000"/>
                </a:solidFill>
              </a:rPr>
              <a:t>Urgent reperfusion </a:t>
            </a:r>
            <a:r>
              <a:rPr lang="en-US" dirty="0"/>
              <a:t>is the most important therapy, as acute ischemia usually triggers these arrhythmias. </a:t>
            </a:r>
          </a:p>
          <a:p>
            <a:r>
              <a:rPr lang="en-US" dirty="0"/>
              <a:t>Intravenous </a:t>
            </a:r>
            <a:r>
              <a:rPr lang="en-US" dirty="0">
                <a:solidFill>
                  <a:srgbClr val="C00000"/>
                </a:solidFill>
              </a:rPr>
              <a:t>beta-blockers and/or amiodarone </a:t>
            </a:r>
            <a:r>
              <a:rPr lang="en-US" dirty="0"/>
              <a:t>are useful if no contraindications exist.</a:t>
            </a:r>
          </a:p>
          <a:p>
            <a:r>
              <a:rPr lang="en-US" dirty="0"/>
              <a:t>If there is insufficient control, </a:t>
            </a:r>
            <a:r>
              <a:rPr lang="en-US" dirty="0">
                <a:solidFill>
                  <a:srgbClr val="C00000"/>
                </a:solidFill>
              </a:rPr>
              <a:t>lidocaine</a:t>
            </a:r>
            <a:r>
              <a:rPr lang="en-US" dirty="0"/>
              <a:t> may be considered.</a:t>
            </a:r>
          </a:p>
          <a:p>
            <a:r>
              <a:rPr lang="en-US" dirty="0"/>
              <a:t>Transvenous </a:t>
            </a:r>
            <a:r>
              <a:rPr lang="en-US" dirty="0">
                <a:solidFill>
                  <a:srgbClr val="C00000"/>
                </a:solidFill>
              </a:rPr>
              <a:t>overdrive pacing </a:t>
            </a:r>
            <a:r>
              <a:rPr lang="en-US" dirty="0"/>
              <a:t>can be considered (as second choice) for recurrent VAs with hemodynamic intolerance not controlled by amiodarone, beta-blockers or repetitive electrical cardioversions.</a:t>
            </a:r>
          </a:p>
        </p:txBody>
      </p:sp>
    </p:spTree>
    <p:extLst>
      <p:ext uri="{BB962C8B-B14F-4D97-AF65-F5344CB8AC3E}">
        <p14:creationId xmlns:p14="http://schemas.microsoft.com/office/powerpoint/2010/main" val="663610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CC42B-E2D7-BF82-BB9F-EC36A08BAEF8}"/>
              </a:ext>
            </a:extLst>
          </p:cNvPr>
          <p:cNvSpPr>
            <a:spLocks noGrp="1"/>
          </p:cNvSpPr>
          <p:nvPr>
            <p:ph type="title"/>
          </p:nvPr>
        </p:nvSpPr>
        <p:spPr/>
        <p:txBody>
          <a:bodyPr/>
          <a:lstStyle/>
          <a:p>
            <a:r>
              <a:rPr lang="en-US" dirty="0"/>
              <a:t>Other measures</a:t>
            </a:r>
          </a:p>
        </p:txBody>
      </p:sp>
      <p:sp>
        <p:nvSpPr>
          <p:cNvPr id="3" name="Content Placeholder 2">
            <a:extLst>
              <a:ext uri="{FF2B5EF4-FFF2-40B4-BE49-F238E27FC236}">
                <a16:creationId xmlns:a16="http://schemas.microsoft.com/office/drawing/2014/main" id="{400D30BE-A1CA-15F9-C3A9-ACAD67A96D69}"/>
              </a:ext>
            </a:extLst>
          </p:cNvPr>
          <p:cNvSpPr>
            <a:spLocks noGrp="1"/>
          </p:cNvSpPr>
          <p:nvPr>
            <p:ph idx="1"/>
          </p:nvPr>
        </p:nvSpPr>
        <p:spPr>
          <a:xfrm>
            <a:off x="548952" y="1690688"/>
            <a:ext cx="9369490" cy="4588814"/>
          </a:xfrm>
        </p:spPr>
        <p:txBody>
          <a:bodyPr/>
          <a:lstStyle/>
          <a:p>
            <a:r>
              <a:rPr lang="en-US" dirty="0"/>
              <a:t>In hemodynamically unstable patients with refractory VAs a percutaneous </a:t>
            </a:r>
            <a:r>
              <a:rPr lang="en-US" dirty="0">
                <a:solidFill>
                  <a:srgbClr val="C00000"/>
                </a:solidFill>
              </a:rPr>
              <a:t>LVAD</a:t>
            </a:r>
            <a:r>
              <a:rPr lang="en-US" dirty="0"/>
              <a:t> (</a:t>
            </a:r>
            <a:r>
              <a:rPr lang="en-US" dirty="0" err="1"/>
              <a:t>Impella</a:t>
            </a:r>
            <a:r>
              <a:rPr lang="en-US" dirty="0"/>
              <a:t>, </a:t>
            </a:r>
            <a:r>
              <a:rPr lang="en-US" dirty="0" err="1"/>
              <a:t>TandemHeart</a:t>
            </a:r>
            <a:r>
              <a:rPr lang="en-US" dirty="0"/>
              <a:t>, or extracorporeal life support) may be considered.</a:t>
            </a:r>
          </a:p>
          <a:p>
            <a:r>
              <a:rPr lang="en-US" dirty="0"/>
              <a:t>In patients with recurrent life-threatening VAs </a:t>
            </a:r>
            <a:r>
              <a:rPr lang="en-US" dirty="0">
                <a:solidFill>
                  <a:srgbClr val="C00000"/>
                </a:solidFill>
              </a:rPr>
              <a:t>sedation</a:t>
            </a:r>
            <a:r>
              <a:rPr lang="en-US" dirty="0"/>
              <a:t> (preferably with benzodiazepines) or general anesthesia to reduce sympathetic drive should be considered.</a:t>
            </a:r>
          </a:p>
          <a:p>
            <a:r>
              <a:rPr lang="en-US" dirty="0"/>
              <a:t>Correction of electrolyte imbalances is strongly recommended.</a:t>
            </a:r>
          </a:p>
        </p:txBody>
      </p:sp>
      <p:pic>
        <p:nvPicPr>
          <p:cNvPr id="5" name="Picture 4">
            <a:extLst>
              <a:ext uri="{FF2B5EF4-FFF2-40B4-BE49-F238E27FC236}">
                <a16:creationId xmlns:a16="http://schemas.microsoft.com/office/drawing/2014/main" id="{5642C256-7E7E-B9B2-A0E5-21FE128D45FD}"/>
              </a:ext>
            </a:extLst>
          </p:cNvPr>
          <p:cNvPicPr>
            <a:picLocks noChangeAspect="1"/>
          </p:cNvPicPr>
          <p:nvPr/>
        </p:nvPicPr>
        <p:blipFill rotWithShape="1">
          <a:blip r:embed="rId2">
            <a:extLst>
              <a:ext uri="{28A0092B-C50C-407E-A947-70E740481C1C}">
                <a14:useLocalDpi xmlns:a14="http://schemas.microsoft.com/office/drawing/2010/main" val="0"/>
              </a:ext>
            </a:extLst>
          </a:blip>
          <a:srcRect l="5768" t="1089" r="4935" b="3673"/>
          <a:stretch/>
        </p:blipFill>
        <p:spPr>
          <a:xfrm>
            <a:off x="9806474" y="1924534"/>
            <a:ext cx="2304360" cy="4505729"/>
          </a:xfrm>
          <a:prstGeom prst="rect">
            <a:avLst/>
          </a:prstGeom>
        </p:spPr>
      </p:pic>
    </p:spTree>
    <p:extLst>
      <p:ext uri="{BB962C8B-B14F-4D97-AF65-F5344CB8AC3E}">
        <p14:creationId xmlns:p14="http://schemas.microsoft.com/office/powerpoint/2010/main" val="3087052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3112</TotalTime>
  <Words>1617</Words>
  <Application>Microsoft Office PowerPoint</Application>
  <PresentationFormat>Widescreen</PresentationFormat>
  <Paragraphs>145</Paragraphs>
  <Slides>22</Slides>
  <Notes>0</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28" baseType="lpstr">
      <vt:lpstr>Arial</vt:lpstr>
      <vt:lpstr>Calibri</vt:lpstr>
      <vt:lpstr>Calibri Light</vt:lpstr>
      <vt:lpstr>Office Theme</vt:lpstr>
      <vt:lpstr>1_Custom Design</vt:lpstr>
      <vt:lpstr>QuickTime Picture</vt:lpstr>
      <vt:lpstr>Arrhythmias  Post Myocardial Infarction</vt:lpstr>
      <vt:lpstr>A patient admitted with  Acute Coronary Syndrome</vt:lpstr>
      <vt:lpstr>How frequent are ventricular arrhythmias?</vt:lpstr>
      <vt:lpstr>Prognostic Impact of PVCs</vt:lpstr>
      <vt:lpstr>What about NSVT?</vt:lpstr>
      <vt:lpstr>PMVT/VF</vt:lpstr>
      <vt:lpstr>Sustained Monomorphic VT</vt:lpstr>
      <vt:lpstr>How to treat the sustained VT?</vt:lpstr>
      <vt:lpstr>Other measures</vt:lpstr>
      <vt:lpstr>Longer term treatments for early VT/VF</vt:lpstr>
      <vt:lpstr>Late Ventricular Arrhythmias</vt:lpstr>
      <vt:lpstr>ESC Guideline Recommendations</vt:lpstr>
      <vt:lpstr>Post-discharge Ventricular arrhythmias</vt:lpstr>
      <vt:lpstr>Risk of SCD after MI</vt:lpstr>
      <vt:lpstr>48-h to 40-day period post MI</vt:lpstr>
      <vt:lpstr>How to define the risk of patients &gt; 40 days ?</vt:lpstr>
      <vt:lpstr>ICD Primary Prevention</vt:lpstr>
      <vt:lpstr>Other therapeutic options</vt:lpstr>
      <vt:lpstr>Atrial Fibrillation</vt:lpstr>
      <vt:lpstr>Treatment of AF</vt:lpstr>
      <vt:lpstr>Final Words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EHRA Practical Guide on the Use of NOACs in Patients with AF</dc:title>
  <dc:creator>Hanieh Salehi</dc:creator>
  <cp:lastModifiedBy>oraii</cp:lastModifiedBy>
  <cp:revision>112</cp:revision>
  <dcterms:created xsi:type="dcterms:W3CDTF">2021-05-05T07:43:20Z</dcterms:created>
  <dcterms:modified xsi:type="dcterms:W3CDTF">2022-06-08T15:20:27Z</dcterms:modified>
</cp:coreProperties>
</file>