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8" r:id="rId3"/>
    <p:sldId id="259" r:id="rId4"/>
    <p:sldId id="263" r:id="rId5"/>
    <p:sldId id="260" r:id="rId6"/>
    <p:sldId id="261" r:id="rId7"/>
    <p:sldId id="262" r:id="rId8"/>
    <p:sldId id="264" r:id="rId9"/>
    <p:sldId id="265" r:id="rId10"/>
    <p:sldId id="266" r:id="rId11"/>
    <p:sldId id="267" r:id="rId12"/>
    <p:sldId id="274" r:id="rId13"/>
    <p:sldId id="268" r:id="rId14"/>
    <p:sldId id="275" r:id="rId15"/>
    <p:sldId id="276" r:id="rId16"/>
    <p:sldId id="277" r:id="rId17"/>
    <p:sldId id="269" r:id="rId18"/>
    <p:sldId id="270" r:id="rId19"/>
    <p:sldId id="278" r:id="rId20"/>
    <p:sldId id="279" r:id="rId21"/>
    <p:sldId id="280" r:id="rId22"/>
    <p:sldId id="281" r:id="rId23"/>
    <p:sldId id="271" r:id="rId24"/>
    <p:sldId id="273"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6/7/2022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6/7/2022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6/7/2022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6/7/2022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6/7/2022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6/7/2022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6/7/2022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6/7/2022</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6/7/2022</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6/7/2022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700" b="1" dirty="0" err="1"/>
              <a:t>Rhinoorbital</a:t>
            </a:r>
            <a:r>
              <a:rPr lang="en-US" sz="2700" b="1" dirty="0"/>
              <a:t> and Breast </a:t>
            </a:r>
            <a:r>
              <a:rPr lang="en-US" sz="2700" b="1" dirty="0" err="1"/>
              <a:t>Mucormycosis</a:t>
            </a:r>
            <a:r>
              <a:rPr lang="en-US" sz="2700" b="1" dirty="0"/>
              <a:t> after COVID-19: A case report </a:t>
            </a:r>
            <a:r>
              <a:rPr lang="en-US" dirty="0"/>
              <a:t/>
            </a:r>
            <a:br>
              <a:rPr lang="en-US" dirty="0"/>
            </a:br>
            <a:endParaRPr lang="en-US" dirty="0"/>
          </a:p>
        </p:txBody>
      </p:sp>
      <p:sp>
        <p:nvSpPr>
          <p:cNvPr id="3" name="Subtitle 2"/>
          <p:cNvSpPr>
            <a:spLocks noGrp="1"/>
          </p:cNvSpPr>
          <p:nvPr>
            <p:ph type="subTitle" idx="1"/>
          </p:nvPr>
        </p:nvSpPr>
        <p:spPr/>
        <p:txBody>
          <a:bodyPr>
            <a:normAutofit lnSpcReduction="10000"/>
          </a:bodyPr>
          <a:lstStyle/>
          <a:p>
            <a:r>
              <a:rPr lang="en-US" dirty="0" err="1" smtClean="0"/>
              <a:t>Mahshid</a:t>
            </a:r>
            <a:r>
              <a:rPr lang="en-US" dirty="0" smtClean="0"/>
              <a:t> </a:t>
            </a:r>
            <a:r>
              <a:rPr lang="en-US" dirty="0" err="1" smtClean="0"/>
              <a:t>Talebi-Taher</a:t>
            </a:r>
            <a:r>
              <a:rPr lang="en-US" dirty="0" smtClean="0"/>
              <a:t>, MD,</a:t>
            </a:r>
          </a:p>
          <a:p>
            <a:r>
              <a:rPr lang="en-US" dirty="0" smtClean="0"/>
              <a:t>School of medicine, IUMS</a:t>
            </a:r>
          </a:p>
          <a:p>
            <a:r>
              <a:rPr lang="en-US" dirty="0" smtClean="0"/>
              <a:t>8 JUNE 2022</a:t>
            </a:r>
            <a:endParaRPr lang="en-US" dirty="0"/>
          </a:p>
        </p:txBody>
      </p:sp>
    </p:spTree>
    <p:extLst>
      <p:ext uri="{BB962C8B-B14F-4D97-AF65-F5344CB8AC3E}">
        <p14:creationId xmlns:p14="http://schemas.microsoft.com/office/powerpoint/2010/main" val="39988773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a:t>The patient was visited by Infectious disease specialist, </a:t>
            </a:r>
            <a:r>
              <a:rPr lang="en-US" dirty="0" err="1"/>
              <a:t>Ophtalmologist</a:t>
            </a:r>
            <a:r>
              <a:rPr lang="en-US" dirty="0"/>
              <a:t> and ENT specialist daily. </a:t>
            </a:r>
            <a:endParaRPr lang="en-US" dirty="0" smtClean="0"/>
          </a:p>
          <a:p>
            <a:r>
              <a:rPr lang="en-US" dirty="0" smtClean="0"/>
              <a:t>The </a:t>
            </a:r>
            <a:r>
              <a:rPr lang="en-US" dirty="0"/>
              <a:t>left eye did not have vision, and according to ophthalmologist idea the patient did not need any ophthalmology intervention. </a:t>
            </a:r>
            <a:endParaRPr lang="en-US" dirty="0" smtClean="0"/>
          </a:p>
          <a:p>
            <a:r>
              <a:rPr lang="en-US" dirty="0" smtClean="0"/>
              <a:t>One </a:t>
            </a:r>
            <a:r>
              <a:rPr lang="en-US" dirty="0"/>
              <a:t>week later sinus endoscopy was performed again. The report of sinus mucosa pathology was similar to the first sample and  amphotericin liposomal continued.</a:t>
            </a:r>
          </a:p>
          <a:p>
            <a:endParaRPr lang="en-US" dirty="0"/>
          </a:p>
        </p:txBody>
      </p:sp>
    </p:spTree>
    <p:extLst>
      <p:ext uri="{BB962C8B-B14F-4D97-AF65-F5344CB8AC3E}">
        <p14:creationId xmlns:p14="http://schemas.microsoft.com/office/powerpoint/2010/main" val="22550127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a:t>Sinus endoscopy was repeated three weeks later and normal sinus mucosa was reported and there was no necrotic tissue. The patient was prescribed 12 grams of amphotericin liposomal and was discharged in good general condition without antifungal agent. </a:t>
            </a:r>
            <a:endParaRPr lang="en-US" dirty="0" smtClean="0"/>
          </a:p>
          <a:p>
            <a:r>
              <a:rPr lang="en-US" dirty="0" smtClean="0"/>
              <a:t> </a:t>
            </a:r>
            <a:r>
              <a:rPr lang="en-US" dirty="0"/>
              <a:t>The surgery site is completely clean, without pain and </a:t>
            </a:r>
            <a:r>
              <a:rPr lang="en-US" dirty="0" smtClean="0"/>
              <a:t>swelling. </a:t>
            </a:r>
          </a:p>
          <a:p>
            <a:r>
              <a:rPr lang="en-US" dirty="0" smtClean="0"/>
              <a:t>She </a:t>
            </a:r>
            <a:r>
              <a:rPr lang="en-US" dirty="0"/>
              <a:t>was referred to plastic surgery clinic. </a:t>
            </a:r>
          </a:p>
          <a:p>
            <a:endParaRPr lang="en-US" dirty="0"/>
          </a:p>
        </p:txBody>
      </p:sp>
    </p:spTree>
    <p:extLst>
      <p:ext uri="{BB962C8B-B14F-4D97-AF65-F5344CB8AC3E}">
        <p14:creationId xmlns:p14="http://schemas.microsoft.com/office/powerpoint/2010/main" val="2120691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sp>
        <p:nvSpPr>
          <p:cNvPr id="3" name="Content Placeholder 2"/>
          <p:cNvSpPr>
            <a:spLocks noGrp="1"/>
          </p:cNvSpPr>
          <p:nvPr>
            <p:ph idx="1"/>
          </p:nvPr>
        </p:nvSpPr>
        <p:spPr/>
        <p:txBody>
          <a:bodyPr/>
          <a:lstStyle/>
          <a:p>
            <a:r>
              <a:rPr lang="en-US" dirty="0" smtClean="0"/>
              <a:t>1-Why are patients with COVID-19 prone to fungal infections?</a:t>
            </a:r>
          </a:p>
          <a:p>
            <a:endParaRPr lang="en-US" dirty="0"/>
          </a:p>
          <a:p>
            <a:r>
              <a:rPr lang="en-US" dirty="0" smtClean="0"/>
              <a:t>2-what are the most important symptoms of </a:t>
            </a:r>
            <a:r>
              <a:rPr lang="en-US" dirty="0" err="1" smtClean="0"/>
              <a:t>rhinocerebral</a:t>
            </a:r>
            <a:r>
              <a:rPr lang="en-US" dirty="0" smtClean="0"/>
              <a:t> </a:t>
            </a:r>
            <a:r>
              <a:rPr lang="en-US" dirty="0" err="1" smtClean="0"/>
              <a:t>mucormycosis</a:t>
            </a:r>
            <a:r>
              <a:rPr lang="en-US" dirty="0" smtClean="0"/>
              <a:t>?</a:t>
            </a:r>
          </a:p>
          <a:p>
            <a:endParaRPr lang="en-US" dirty="0"/>
          </a:p>
          <a:p>
            <a:r>
              <a:rPr lang="en-US" dirty="0" smtClean="0"/>
              <a:t>3-what is the best approach to these patients?</a:t>
            </a:r>
          </a:p>
          <a:p>
            <a:endParaRPr lang="en-US" dirty="0"/>
          </a:p>
        </p:txBody>
      </p:sp>
    </p:spTree>
    <p:extLst>
      <p:ext uri="{BB962C8B-B14F-4D97-AF65-F5344CB8AC3E}">
        <p14:creationId xmlns:p14="http://schemas.microsoft.com/office/powerpoint/2010/main" val="568642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a:t>Rates of bacterial/fungal co-infection in patients presenting with COVID-19 is about 8</a:t>
            </a:r>
            <a:r>
              <a:rPr lang="en-US" dirty="0" smtClean="0"/>
              <a:t>%.</a:t>
            </a:r>
          </a:p>
          <a:p>
            <a:r>
              <a:rPr lang="en-US" dirty="0" smtClean="0"/>
              <a:t> </a:t>
            </a:r>
            <a:r>
              <a:rPr lang="en-US" dirty="0"/>
              <a:t>A complex interplay of factors, including preexisting diabetes mellitus, </a:t>
            </a:r>
            <a:r>
              <a:rPr lang="en-US" dirty="0" err="1"/>
              <a:t>dysglycemia</a:t>
            </a:r>
            <a:r>
              <a:rPr lang="en-US" dirty="0"/>
              <a:t> due to elevated IL-6, previous respiratory pathology, use of immunosuppressive therapy, the immune dysregulation associated with COVID-19, with reduced numbers of T lymphocytes, </a:t>
            </a:r>
            <a:r>
              <a:rPr lang="en-US" dirty="0" err="1"/>
              <a:t>endotheliatis</a:t>
            </a:r>
            <a:r>
              <a:rPr lang="en-US" dirty="0"/>
              <a:t>, and obesity are known risk factor for the development of </a:t>
            </a:r>
            <a:r>
              <a:rPr lang="en-US" dirty="0" err="1" smtClean="0"/>
              <a:t>mucormycosis</a:t>
            </a:r>
            <a:r>
              <a:rPr lang="en-US" dirty="0" smtClean="0"/>
              <a:t>.</a:t>
            </a:r>
          </a:p>
          <a:p>
            <a:r>
              <a:rPr lang="en-US" dirty="0" smtClean="0"/>
              <a:t> </a:t>
            </a:r>
            <a:r>
              <a:rPr lang="en-US" dirty="0"/>
              <a:t>Finally, using glucocorticoid,  </a:t>
            </a:r>
            <a:r>
              <a:rPr lang="en-US" dirty="0" err="1"/>
              <a:t>remdesivir</a:t>
            </a:r>
            <a:r>
              <a:rPr lang="en-US" dirty="0"/>
              <a:t> and </a:t>
            </a:r>
            <a:r>
              <a:rPr lang="en-US" dirty="0" err="1"/>
              <a:t>lopinavir</a:t>
            </a:r>
            <a:r>
              <a:rPr lang="en-US" dirty="0"/>
              <a:t>-ritonavir can further worsen glucose control and predispose to </a:t>
            </a:r>
            <a:r>
              <a:rPr lang="en-US" dirty="0" err="1" smtClean="0"/>
              <a:t>mucormycosis</a:t>
            </a:r>
            <a:r>
              <a:rPr lang="en-US" dirty="0" smtClean="0"/>
              <a:t>.</a:t>
            </a:r>
            <a:endParaRPr lang="en-US" dirty="0"/>
          </a:p>
          <a:p>
            <a:endParaRPr lang="en-US" dirty="0"/>
          </a:p>
        </p:txBody>
      </p:sp>
    </p:spTree>
    <p:extLst>
      <p:ext uri="{BB962C8B-B14F-4D97-AF65-F5344CB8AC3E}">
        <p14:creationId xmlns:p14="http://schemas.microsoft.com/office/powerpoint/2010/main" val="31332066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According to earlier research, about 9% of </a:t>
            </a:r>
            <a:r>
              <a:rPr lang="en-US" dirty="0" err="1"/>
              <a:t>rhinocerebral</a:t>
            </a:r>
            <a:r>
              <a:rPr lang="en-US" dirty="0"/>
              <a:t> </a:t>
            </a:r>
            <a:r>
              <a:rPr lang="en-US" dirty="0" err="1"/>
              <a:t>mucormycosis</a:t>
            </a:r>
            <a:r>
              <a:rPr lang="en-US" dirty="0"/>
              <a:t> patients </a:t>
            </a:r>
            <a:r>
              <a:rPr lang="en-US" dirty="0" smtClean="0"/>
              <a:t>were free </a:t>
            </a:r>
            <a:r>
              <a:rPr lang="en-US" dirty="0"/>
              <a:t>of any predisposing </a:t>
            </a:r>
            <a:r>
              <a:rPr lang="en-US" dirty="0" smtClean="0"/>
              <a:t>factors. </a:t>
            </a:r>
          </a:p>
          <a:p>
            <a:r>
              <a:rPr lang="en-US" dirty="0"/>
              <a:t>The humid environment of the nose and paranasal sinuses fosters the multiplication and invasion of </a:t>
            </a:r>
            <a:r>
              <a:rPr lang="en-US" dirty="0" err="1" smtClean="0"/>
              <a:t>fugi</a:t>
            </a:r>
            <a:r>
              <a:rPr lang="en-US" dirty="0" smtClean="0"/>
              <a:t>.</a:t>
            </a:r>
          </a:p>
          <a:p>
            <a:r>
              <a:rPr lang="en-US" dirty="0"/>
              <a:t>COVID-19 patients receiving oxygen </a:t>
            </a:r>
            <a:r>
              <a:rPr lang="en-US" dirty="0" smtClean="0"/>
              <a:t>therapy in </a:t>
            </a:r>
            <a:r>
              <a:rPr lang="en-US" dirty="0"/>
              <a:t>an ICU with a humidifier are susceptible to fungal infection due to moisture </a:t>
            </a:r>
            <a:r>
              <a:rPr lang="en-US" dirty="0" smtClean="0"/>
              <a:t>exposure.</a:t>
            </a:r>
          </a:p>
          <a:p>
            <a:endParaRPr lang="en-US" dirty="0" smtClean="0"/>
          </a:p>
          <a:p>
            <a:endParaRPr lang="en-US" dirty="0"/>
          </a:p>
        </p:txBody>
      </p:sp>
    </p:spTree>
    <p:extLst>
      <p:ext uri="{BB962C8B-B14F-4D97-AF65-F5344CB8AC3E}">
        <p14:creationId xmlns:p14="http://schemas.microsoft.com/office/powerpoint/2010/main" val="14847823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Symptoms&amp;signs</a:t>
            </a:r>
            <a:r>
              <a:rPr lang="en-US" dirty="0" smtClean="0"/>
              <a:t>:</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India :</a:t>
            </a:r>
          </a:p>
          <a:p>
            <a:r>
              <a:rPr lang="en-US" dirty="0" smtClean="0"/>
              <a:t> </a:t>
            </a:r>
            <a:r>
              <a:rPr lang="en-US" dirty="0"/>
              <a:t>headache (63.7</a:t>
            </a:r>
            <a:r>
              <a:rPr lang="en-US" dirty="0" smtClean="0"/>
              <a:t>%), </a:t>
            </a:r>
          </a:p>
          <a:p>
            <a:r>
              <a:rPr lang="en-US" dirty="0" smtClean="0"/>
              <a:t>Followed </a:t>
            </a:r>
            <a:r>
              <a:rPr lang="en-US" dirty="0"/>
              <a:t>by facial </a:t>
            </a:r>
            <a:r>
              <a:rPr lang="en-US" dirty="0" smtClean="0"/>
              <a:t>swelling and </a:t>
            </a:r>
            <a:r>
              <a:rPr lang="en-US" dirty="0"/>
              <a:t>numbness (45.5%) and periorbital swelling and redness/ptosis (45.5% each). </a:t>
            </a:r>
            <a:endParaRPr lang="en-US" dirty="0" smtClean="0"/>
          </a:p>
          <a:p>
            <a:r>
              <a:rPr lang="en-US" dirty="0" smtClean="0"/>
              <a:t>Vision </a:t>
            </a:r>
            <a:r>
              <a:rPr lang="en-US" dirty="0" smtClean="0"/>
              <a:t>loss , </a:t>
            </a:r>
            <a:r>
              <a:rPr lang="en-US" dirty="0" err="1" smtClean="0"/>
              <a:t>ophthalmoplegia</a:t>
            </a:r>
            <a:r>
              <a:rPr lang="en-US" dirty="0" smtClean="0"/>
              <a:t> </a:t>
            </a:r>
          </a:p>
          <a:p>
            <a:r>
              <a:rPr lang="en-US" dirty="0"/>
              <a:t>One of the most relevant findings in terms of public health was that the vast majority of patients (98.2</a:t>
            </a:r>
            <a:r>
              <a:rPr lang="en-US" dirty="0" smtClean="0"/>
              <a:t>%) were </a:t>
            </a:r>
            <a:r>
              <a:rPr lang="en-US" dirty="0"/>
              <a:t>either unvaccinated or only partially vaccinated</a:t>
            </a:r>
            <a:r>
              <a:rPr lang="en-US" dirty="0" smtClean="0"/>
              <a:t>.</a:t>
            </a:r>
          </a:p>
          <a:p>
            <a:r>
              <a:rPr lang="en-US" dirty="0" smtClean="0"/>
              <a:t> </a:t>
            </a:r>
            <a:r>
              <a:rPr lang="en-US" dirty="0"/>
              <a:t>It can be argued that vaccination protects </a:t>
            </a:r>
            <a:r>
              <a:rPr lang="en-US" dirty="0" smtClean="0"/>
              <a:t>against severe </a:t>
            </a:r>
            <a:r>
              <a:rPr lang="en-US" dirty="0"/>
              <a:t>COVID-19 and that, in moderate cases, steroid drugs are not required, reducing the risk </a:t>
            </a:r>
            <a:r>
              <a:rPr lang="en-US" dirty="0" smtClean="0"/>
              <a:t>of </a:t>
            </a:r>
            <a:r>
              <a:rPr lang="en-US" dirty="0" err="1" smtClean="0"/>
              <a:t>mucormycosis</a:t>
            </a:r>
            <a:r>
              <a:rPr lang="en-US" dirty="0" smtClean="0"/>
              <a:t> </a:t>
            </a:r>
            <a:r>
              <a:rPr lang="en-US" dirty="0"/>
              <a:t>later on.</a:t>
            </a:r>
          </a:p>
        </p:txBody>
      </p:sp>
    </p:spTree>
    <p:extLst>
      <p:ext uri="{BB962C8B-B14F-4D97-AF65-F5344CB8AC3E}">
        <p14:creationId xmlns:p14="http://schemas.microsoft.com/office/powerpoint/2010/main" val="21428459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Warning signs:</a:t>
            </a:r>
            <a:endParaRPr lang="en-US" dirty="0"/>
          </a:p>
        </p:txBody>
      </p:sp>
      <p:sp>
        <p:nvSpPr>
          <p:cNvPr id="3" name="Content Placeholder 2"/>
          <p:cNvSpPr>
            <a:spLocks noGrp="1"/>
          </p:cNvSpPr>
          <p:nvPr>
            <p:ph idx="1"/>
          </p:nvPr>
        </p:nvSpPr>
        <p:spPr/>
        <p:txBody>
          <a:bodyPr/>
          <a:lstStyle/>
          <a:p>
            <a:r>
              <a:rPr lang="en-US" dirty="0" smtClean="0"/>
              <a:t>The </a:t>
            </a:r>
            <a:r>
              <a:rPr lang="en-US" dirty="0"/>
              <a:t>first 15-30 days </a:t>
            </a:r>
            <a:r>
              <a:rPr lang="en-US" dirty="0" smtClean="0"/>
              <a:t>after COVID-19 </a:t>
            </a:r>
            <a:r>
              <a:rPr lang="en-US" dirty="0"/>
              <a:t>infection appear to be critical, during which patients and clinicians must be watchful and </a:t>
            </a:r>
            <a:r>
              <a:rPr lang="en-US" dirty="0" smtClean="0"/>
              <a:t>extra cautious </a:t>
            </a:r>
            <a:r>
              <a:rPr lang="en-US" dirty="0"/>
              <a:t>for symptoms such as headaches, face swelling, numbness, periorbital symptoms, dental pain, </a:t>
            </a:r>
            <a:r>
              <a:rPr lang="en-US" dirty="0" smtClean="0"/>
              <a:t>and so on.</a:t>
            </a:r>
            <a:endParaRPr lang="en-US" dirty="0"/>
          </a:p>
        </p:txBody>
      </p:sp>
    </p:spTree>
    <p:extLst>
      <p:ext uri="{BB962C8B-B14F-4D97-AF65-F5344CB8AC3E}">
        <p14:creationId xmlns:p14="http://schemas.microsoft.com/office/powerpoint/2010/main" val="22725760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report1:</a:t>
            </a:r>
            <a:endParaRPr lang="en-US" dirty="0"/>
          </a:p>
        </p:txBody>
      </p:sp>
      <p:sp>
        <p:nvSpPr>
          <p:cNvPr id="3" name="Content Placeholder 2"/>
          <p:cNvSpPr>
            <a:spLocks noGrp="1"/>
          </p:cNvSpPr>
          <p:nvPr>
            <p:ph idx="1"/>
          </p:nvPr>
        </p:nvSpPr>
        <p:spPr/>
        <p:txBody>
          <a:bodyPr/>
          <a:lstStyle/>
          <a:p>
            <a:r>
              <a:rPr lang="en-US" dirty="0" smtClean="0"/>
              <a:t>Authors </a:t>
            </a:r>
            <a:r>
              <a:rPr lang="en-US" dirty="0"/>
              <a:t>conducted a study about </a:t>
            </a:r>
            <a:r>
              <a:rPr lang="en-US" dirty="0" err="1"/>
              <a:t>mucormycosis</a:t>
            </a:r>
            <a:r>
              <a:rPr lang="en-US" dirty="0"/>
              <a:t> superinfection in cases of COVID-19 in India, that the most commonly infection sites were </a:t>
            </a:r>
            <a:r>
              <a:rPr lang="en-US" dirty="0" err="1"/>
              <a:t>rhinoorbital</a:t>
            </a:r>
            <a:r>
              <a:rPr lang="en-US" dirty="0"/>
              <a:t>/ </a:t>
            </a:r>
            <a:r>
              <a:rPr lang="en-US" dirty="0" err="1"/>
              <a:t>rhinocerebral</a:t>
            </a:r>
            <a:r>
              <a:rPr lang="en-US" dirty="0"/>
              <a:t> </a:t>
            </a:r>
            <a:r>
              <a:rPr lang="en-US" dirty="0" err="1"/>
              <a:t>mucormycosis</a:t>
            </a:r>
            <a:r>
              <a:rPr lang="en-US" dirty="0"/>
              <a:t> and other sites were lungs, skin, and gastrointestinal tract. </a:t>
            </a:r>
            <a:endParaRPr lang="en-US" dirty="0" smtClean="0"/>
          </a:p>
          <a:p>
            <a:r>
              <a:rPr lang="en-US" dirty="0" smtClean="0"/>
              <a:t>They </a:t>
            </a:r>
            <a:r>
              <a:rPr lang="en-US" dirty="0"/>
              <a:t>showed that the triad of severe COVID-19, corticosteroid use and hyperglycemia have been evident for significant increase in the incidence of </a:t>
            </a:r>
            <a:r>
              <a:rPr lang="en-US" dirty="0" err="1"/>
              <a:t>angioinvasive</a:t>
            </a:r>
            <a:r>
              <a:rPr lang="en-US" dirty="0"/>
              <a:t> maxillofacial </a:t>
            </a:r>
            <a:r>
              <a:rPr lang="en-US" dirty="0" err="1" smtClean="0"/>
              <a:t>mucormycosis</a:t>
            </a:r>
            <a:r>
              <a:rPr lang="en-US" dirty="0" smtClean="0"/>
              <a:t>.</a:t>
            </a:r>
          </a:p>
          <a:p>
            <a:pPr marL="0" indent="0">
              <a:buNone/>
            </a:pPr>
            <a:endParaRPr lang="en-US" dirty="0" smtClean="0"/>
          </a:p>
          <a:p>
            <a:r>
              <a:rPr lang="en-US" sz="1200" dirty="0"/>
              <a:t>Al-</a:t>
            </a:r>
            <a:r>
              <a:rPr lang="en-US" sz="1200" dirty="0" err="1"/>
              <a:t>Tawfiq</a:t>
            </a:r>
            <a:r>
              <a:rPr lang="en-US" sz="1200" dirty="0"/>
              <a:t> </a:t>
            </a:r>
            <a:r>
              <a:rPr lang="en-US" sz="1200" dirty="0" err="1" smtClean="0"/>
              <a:t>JA,et</a:t>
            </a:r>
            <a:r>
              <a:rPr lang="en-US" sz="1200" dirty="0" smtClean="0"/>
              <a:t> al.COVID-19 </a:t>
            </a:r>
            <a:r>
              <a:rPr lang="en-US" sz="1200" dirty="0"/>
              <a:t>and </a:t>
            </a:r>
            <a:r>
              <a:rPr lang="en-US" sz="1200" dirty="0" err="1"/>
              <a:t>mucormycosis</a:t>
            </a:r>
            <a:r>
              <a:rPr lang="en-US" sz="1200" dirty="0"/>
              <a:t> superinfection: the perfect storm. Infection. 2021 Jul 24:1-21. </a:t>
            </a:r>
          </a:p>
        </p:txBody>
      </p:sp>
    </p:spTree>
    <p:extLst>
      <p:ext uri="{BB962C8B-B14F-4D97-AF65-F5344CB8AC3E}">
        <p14:creationId xmlns:p14="http://schemas.microsoft.com/office/powerpoint/2010/main" val="1046934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repoert2.</a:t>
            </a:r>
            <a:endParaRPr lang="en-US" dirty="0"/>
          </a:p>
        </p:txBody>
      </p:sp>
      <p:sp>
        <p:nvSpPr>
          <p:cNvPr id="3" name="Content Placeholder 2"/>
          <p:cNvSpPr>
            <a:spLocks noGrp="1"/>
          </p:cNvSpPr>
          <p:nvPr>
            <p:ph idx="1"/>
          </p:nvPr>
        </p:nvSpPr>
        <p:spPr/>
        <p:txBody>
          <a:bodyPr>
            <a:normAutofit/>
          </a:bodyPr>
          <a:lstStyle/>
          <a:p>
            <a:r>
              <a:rPr lang="en-US" dirty="0"/>
              <a:t>Isolated breast </a:t>
            </a:r>
            <a:r>
              <a:rPr lang="en-US" dirty="0" err="1"/>
              <a:t>mucormycosis</a:t>
            </a:r>
            <a:r>
              <a:rPr lang="en-US" dirty="0"/>
              <a:t> has been reported for the first time in a diabetic </a:t>
            </a:r>
            <a:r>
              <a:rPr lang="en-US" dirty="0" smtClean="0"/>
              <a:t>woman.</a:t>
            </a:r>
          </a:p>
          <a:p>
            <a:r>
              <a:rPr lang="en-US" dirty="0" smtClean="0"/>
              <a:t>Patient </a:t>
            </a:r>
            <a:r>
              <a:rPr lang="en-US" dirty="0"/>
              <a:t>was also receiving inhaled corticosteroids for chronic obstructive pulmonary disease. </a:t>
            </a:r>
            <a:endParaRPr lang="en-US" dirty="0" smtClean="0"/>
          </a:p>
          <a:p>
            <a:r>
              <a:rPr lang="en-US" dirty="0" smtClean="0"/>
              <a:t>Authors </a:t>
            </a:r>
            <a:r>
              <a:rPr lang="en-US" dirty="0"/>
              <a:t>concluded that uncontrolled diabetes, old age and inhalational steroid acting as predisposing </a:t>
            </a:r>
            <a:r>
              <a:rPr lang="en-US" dirty="0" smtClean="0"/>
              <a:t>factors.</a:t>
            </a:r>
          </a:p>
          <a:p>
            <a:r>
              <a:rPr lang="en-US" sz="1200" dirty="0" err="1"/>
              <a:t>Thapar</a:t>
            </a:r>
            <a:r>
              <a:rPr lang="en-US" sz="1200" dirty="0"/>
              <a:t> VK</a:t>
            </a:r>
            <a:r>
              <a:rPr lang="en-US" sz="1200" dirty="0" smtClean="0"/>
              <a:t>,. </a:t>
            </a:r>
            <a:r>
              <a:rPr lang="en-US" sz="1200" dirty="0"/>
              <a:t>Isolated breast </a:t>
            </a:r>
            <a:r>
              <a:rPr lang="en-US" sz="1200" dirty="0" err="1"/>
              <a:t>mucormycosis</a:t>
            </a:r>
            <a:r>
              <a:rPr lang="en-US" sz="1200" dirty="0"/>
              <a:t>. J Postgrad Med 2006;52:134-5.</a:t>
            </a:r>
          </a:p>
          <a:p>
            <a:endParaRPr lang="en-US" sz="1200" dirty="0"/>
          </a:p>
        </p:txBody>
      </p:sp>
    </p:spTree>
    <p:extLst>
      <p:ext uri="{BB962C8B-B14F-4D97-AF65-F5344CB8AC3E}">
        <p14:creationId xmlns:p14="http://schemas.microsoft.com/office/powerpoint/2010/main" val="2788737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COVID-19-associated </a:t>
            </a:r>
            <a:r>
              <a:rPr lang="en-US" sz="2000" dirty="0" err="1"/>
              <a:t>mucormycosis</a:t>
            </a:r>
            <a:r>
              <a:rPr lang="en-US" sz="2000" dirty="0"/>
              <a:t>: An updated systematic</a:t>
            </a:r>
            <a:br>
              <a:rPr lang="en-US" sz="2000" dirty="0"/>
            </a:br>
            <a:r>
              <a:rPr lang="en-US" sz="2000" dirty="0"/>
              <a:t>review of </a:t>
            </a:r>
            <a:r>
              <a:rPr lang="en-US" sz="2000" dirty="0" smtClean="0"/>
              <a:t>literature 2021</a:t>
            </a:r>
            <a:endParaRPr lang="en-US" sz="2000" dirty="0"/>
          </a:p>
        </p:txBody>
      </p:sp>
      <p:sp>
        <p:nvSpPr>
          <p:cNvPr id="3" name="Content Placeholder 2"/>
          <p:cNvSpPr>
            <a:spLocks noGrp="1"/>
          </p:cNvSpPr>
          <p:nvPr>
            <p:ph idx="1"/>
          </p:nvPr>
        </p:nvSpPr>
        <p:spPr/>
        <p:txBody>
          <a:bodyPr/>
          <a:lstStyle/>
          <a:p>
            <a:r>
              <a:rPr lang="en-US" dirty="0" smtClean="0"/>
              <a:t> </a:t>
            </a:r>
            <a:r>
              <a:rPr lang="en-US" dirty="0"/>
              <a:t>99 cases of </a:t>
            </a:r>
            <a:r>
              <a:rPr lang="en-US" dirty="0" smtClean="0"/>
              <a:t>CAM reported </a:t>
            </a:r>
            <a:r>
              <a:rPr lang="en-US" dirty="0"/>
              <a:t>till 14 May </a:t>
            </a:r>
            <a:r>
              <a:rPr lang="en-US" dirty="0" smtClean="0"/>
              <a:t>2021.</a:t>
            </a:r>
          </a:p>
          <a:p>
            <a:r>
              <a:rPr lang="en-US" dirty="0" smtClean="0"/>
              <a:t>The </a:t>
            </a:r>
            <a:r>
              <a:rPr lang="en-US" dirty="0"/>
              <a:t>majority of the cases were reported </a:t>
            </a:r>
            <a:r>
              <a:rPr lang="en-US" dirty="0" smtClean="0"/>
              <a:t>from India</a:t>
            </a:r>
            <a:r>
              <a:rPr lang="en-US" dirty="0"/>
              <a:t>. </a:t>
            </a:r>
            <a:endParaRPr lang="en-US" dirty="0" smtClean="0"/>
          </a:p>
          <a:p>
            <a:r>
              <a:rPr lang="en-US" dirty="0" smtClean="0"/>
              <a:t>Most </a:t>
            </a:r>
            <a:r>
              <a:rPr lang="en-US" dirty="0"/>
              <a:t>of the patients were male with an underlying history of</a:t>
            </a:r>
            <a:br>
              <a:rPr lang="en-US" dirty="0"/>
            </a:br>
            <a:r>
              <a:rPr lang="en-US" dirty="0"/>
              <a:t>diabetes mellitus and had received glucocorticoids for the manage-</a:t>
            </a:r>
            <a:br>
              <a:rPr lang="en-US" dirty="0"/>
            </a:br>
            <a:r>
              <a:rPr lang="en-US" dirty="0" err="1"/>
              <a:t>ment</a:t>
            </a:r>
            <a:r>
              <a:rPr lang="en-US" dirty="0"/>
              <a:t> of COVID-19. </a:t>
            </a:r>
            <a:endParaRPr lang="en-US" dirty="0" smtClean="0"/>
          </a:p>
          <a:p>
            <a:r>
              <a:rPr lang="en-US" dirty="0" smtClean="0"/>
              <a:t>Patients </a:t>
            </a:r>
            <a:r>
              <a:rPr lang="en-US" dirty="0"/>
              <a:t>with CAM had a high mortality </a:t>
            </a:r>
            <a:r>
              <a:rPr lang="en-US" dirty="0" smtClean="0"/>
              <a:t>rate(34%). </a:t>
            </a:r>
          </a:p>
          <a:p>
            <a:r>
              <a:rPr lang="en-US" dirty="0" smtClean="0"/>
              <a:t>the </a:t>
            </a:r>
            <a:r>
              <a:rPr lang="en-US" dirty="0"/>
              <a:t>use of adjunct surgery for </a:t>
            </a:r>
            <a:r>
              <a:rPr lang="en-US" dirty="0" err="1"/>
              <a:t>mucormycosis</a:t>
            </a:r>
            <a:r>
              <a:rPr lang="en-US" dirty="0"/>
              <a:t> was </a:t>
            </a:r>
            <a:r>
              <a:rPr lang="en-US" dirty="0" smtClean="0"/>
              <a:t>associated with </a:t>
            </a:r>
            <a:r>
              <a:rPr lang="en-US" dirty="0"/>
              <a:t>improved clinical outcomes.</a:t>
            </a:r>
          </a:p>
        </p:txBody>
      </p:sp>
    </p:spTree>
    <p:extLst>
      <p:ext uri="{BB962C8B-B14F-4D97-AF65-F5344CB8AC3E}">
        <p14:creationId xmlns:p14="http://schemas.microsoft.com/office/powerpoint/2010/main" val="15144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REPORT:</a:t>
            </a:r>
            <a:endParaRPr lang="en-US" dirty="0"/>
          </a:p>
        </p:txBody>
      </p:sp>
      <p:sp>
        <p:nvSpPr>
          <p:cNvPr id="3" name="Content Placeholder 2"/>
          <p:cNvSpPr>
            <a:spLocks noGrp="1"/>
          </p:cNvSpPr>
          <p:nvPr>
            <p:ph idx="1"/>
          </p:nvPr>
        </p:nvSpPr>
        <p:spPr/>
        <p:txBody>
          <a:bodyPr/>
          <a:lstStyle/>
          <a:p>
            <a:r>
              <a:rPr lang="en-US" dirty="0"/>
              <a:t>A 51-year Afghan old lady who living in Iran, without history of diabetes mellitus, chemotherapy, surgery, and taking immunosuppressive dugs, was admitted to </a:t>
            </a:r>
            <a:r>
              <a:rPr lang="en-US" dirty="0" err="1"/>
              <a:t>firoozabadi</a:t>
            </a:r>
            <a:r>
              <a:rPr lang="en-US" dirty="0"/>
              <a:t> </a:t>
            </a:r>
            <a:r>
              <a:rPr lang="en-US" dirty="0" smtClean="0"/>
              <a:t>hospital, several  </a:t>
            </a:r>
            <a:r>
              <a:rPr lang="en-US" dirty="0"/>
              <a:t>weeks before this recent admission because of fever, cough, malaise, hypoxemia(Po2=90%) and short breathing. </a:t>
            </a:r>
            <a:endParaRPr lang="en-US" dirty="0" smtClean="0"/>
          </a:p>
          <a:p>
            <a:r>
              <a:rPr lang="en-US" dirty="0" smtClean="0"/>
              <a:t>A </a:t>
            </a:r>
            <a:r>
              <a:rPr lang="en-US" dirty="0"/>
              <a:t>reverse-transcriptase polymerase chain reaction(RT-PCR) from a nasopharyngeal swab was positive for the SARS-COV-2 virus. </a:t>
            </a:r>
            <a:endParaRPr lang="en-US" dirty="0" smtClean="0"/>
          </a:p>
          <a:p>
            <a:r>
              <a:rPr lang="en-US" dirty="0" smtClean="0"/>
              <a:t>A </a:t>
            </a:r>
            <a:r>
              <a:rPr lang="en-US" dirty="0"/>
              <a:t>spiral chest computed tomography showed multiple ground glass opacities in both lungs predominantly in peripheral distribution.</a:t>
            </a:r>
          </a:p>
          <a:p>
            <a:endParaRPr lang="en-US" dirty="0"/>
          </a:p>
        </p:txBody>
      </p:sp>
    </p:spTree>
    <p:extLst>
      <p:ext uri="{BB962C8B-B14F-4D97-AF65-F5344CB8AC3E}">
        <p14:creationId xmlns:p14="http://schemas.microsoft.com/office/powerpoint/2010/main" val="1350316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b="1" dirty="0"/>
              <a:t>Clinical category of </a:t>
            </a:r>
            <a:r>
              <a:rPr lang="en-US" b="1" dirty="0" err="1"/>
              <a:t>mucormycosis</a:t>
            </a:r>
            <a:r>
              <a:rPr lang="en-US" b="1" dirty="0"/>
              <a:t/>
            </a:r>
            <a:br>
              <a:rPr lang="en-US" b="1" dirty="0"/>
            </a:br>
            <a:r>
              <a:rPr lang="en-US" dirty="0"/>
              <a:t>Rhino-orbital </a:t>
            </a:r>
            <a:r>
              <a:rPr lang="en-US" dirty="0" smtClean="0"/>
              <a:t> </a:t>
            </a:r>
            <a:r>
              <a:rPr lang="en-US" dirty="0"/>
              <a:t>(42%)</a:t>
            </a:r>
            <a:br>
              <a:rPr lang="en-US" dirty="0"/>
            </a:br>
            <a:r>
              <a:rPr lang="en-US" dirty="0"/>
              <a:t>Nose/paranasal sinus </a:t>
            </a:r>
            <a:r>
              <a:rPr lang="en-US" dirty="0" smtClean="0"/>
              <a:t>(16</a:t>
            </a:r>
            <a:r>
              <a:rPr lang="en-US" dirty="0"/>
              <a:t>%)</a:t>
            </a:r>
            <a:br>
              <a:rPr lang="en-US" dirty="0"/>
            </a:br>
            <a:r>
              <a:rPr lang="en-US" dirty="0"/>
              <a:t>Rhino-cerebral </a:t>
            </a:r>
            <a:r>
              <a:rPr lang="en-US" dirty="0" smtClean="0"/>
              <a:t> </a:t>
            </a:r>
            <a:r>
              <a:rPr lang="en-US" dirty="0"/>
              <a:t>(4%)</a:t>
            </a:r>
            <a:br>
              <a:rPr lang="en-US" dirty="0"/>
            </a:br>
            <a:r>
              <a:rPr lang="en-US" dirty="0"/>
              <a:t>Rhino-</a:t>
            </a:r>
            <a:r>
              <a:rPr lang="en-US" dirty="0" err="1"/>
              <a:t>orbito</a:t>
            </a:r>
            <a:r>
              <a:rPr lang="en-US" dirty="0"/>
              <a:t>-cerebral </a:t>
            </a:r>
            <a:r>
              <a:rPr lang="en-US" dirty="0" smtClean="0"/>
              <a:t> </a:t>
            </a:r>
            <a:r>
              <a:rPr lang="en-US" dirty="0"/>
              <a:t>(24%)</a:t>
            </a:r>
            <a:br>
              <a:rPr lang="en-US" dirty="0"/>
            </a:br>
            <a:r>
              <a:rPr lang="en-US" dirty="0"/>
              <a:t>Oral </a:t>
            </a:r>
            <a:r>
              <a:rPr lang="en-US" dirty="0" smtClean="0"/>
              <a:t> </a:t>
            </a:r>
            <a:r>
              <a:rPr lang="en-US" dirty="0"/>
              <a:t>(1%)</a:t>
            </a:r>
            <a:br>
              <a:rPr lang="en-US" dirty="0"/>
            </a:br>
            <a:r>
              <a:rPr lang="en-US" dirty="0"/>
              <a:t>Pulmonary </a:t>
            </a:r>
            <a:r>
              <a:rPr lang="en-US" dirty="0" smtClean="0"/>
              <a:t> </a:t>
            </a:r>
            <a:r>
              <a:rPr lang="en-US" dirty="0"/>
              <a:t>(10%)</a:t>
            </a:r>
            <a:br>
              <a:rPr lang="en-US" dirty="0"/>
            </a:br>
            <a:r>
              <a:rPr lang="en-US" dirty="0"/>
              <a:t>Gastrointestinal </a:t>
            </a:r>
            <a:r>
              <a:rPr lang="en-US" dirty="0" smtClean="0"/>
              <a:t> </a:t>
            </a:r>
            <a:r>
              <a:rPr lang="en-US" dirty="0"/>
              <a:t>(1%)</a:t>
            </a:r>
            <a:br>
              <a:rPr lang="en-US" dirty="0"/>
            </a:br>
            <a:r>
              <a:rPr lang="en-US" dirty="0"/>
              <a:t>Cutaneous </a:t>
            </a:r>
            <a:r>
              <a:rPr lang="en-US" dirty="0" smtClean="0"/>
              <a:t> </a:t>
            </a:r>
            <a:r>
              <a:rPr lang="en-US" dirty="0"/>
              <a:t>(1%)</a:t>
            </a:r>
            <a:br>
              <a:rPr lang="en-US" dirty="0"/>
            </a:br>
            <a:r>
              <a:rPr lang="en-US" dirty="0"/>
              <a:t>Disseminated </a:t>
            </a:r>
            <a:r>
              <a:rPr lang="en-US" dirty="0" smtClean="0"/>
              <a:t> </a:t>
            </a:r>
            <a:r>
              <a:rPr lang="en-US" dirty="0"/>
              <a:t>(1</a:t>
            </a:r>
            <a:r>
              <a:rPr lang="en-US" dirty="0" smtClean="0"/>
              <a:t>%)</a:t>
            </a:r>
            <a:endParaRPr lang="en-US" dirty="0"/>
          </a:p>
        </p:txBody>
      </p:sp>
    </p:spTree>
    <p:extLst>
      <p:ext uri="{BB962C8B-B14F-4D97-AF65-F5344CB8AC3E}">
        <p14:creationId xmlns:p14="http://schemas.microsoft.com/office/powerpoint/2010/main" val="9274407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R</a:t>
            </a:r>
            <a:r>
              <a:rPr lang="en-US" dirty="0" smtClean="0"/>
              <a:t>egarding </a:t>
            </a:r>
            <a:r>
              <a:rPr lang="en-US" dirty="0"/>
              <a:t>the management of CAM, we found that surgery</a:t>
            </a:r>
            <a:br>
              <a:rPr lang="en-US" dirty="0"/>
            </a:br>
            <a:r>
              <a:rPr lang="en-US" dirty="0"/>
              <a:t>(</a:t>
            </a:r>
            <a:r>
              <a:rPr lang="en-US" dirty="0" err="1"/>
              <a:t>sinonasal</a:t>
            </a:r>
            <a:r>
              <a:rPr lang="en-US" dirty="0"/>
              <a:t> debridement in most cases) as an adjunct to antifungal</a:t>
            </a:r>
            <a:br>
              <a:rPr lang="en-US" dirty="0"/>
            </a:br>
            <a:r>
              <a:rPr lang="en-US" dirty="0"/>
              <a:t>therapy was associated with higher survival rates. </a:t>
            </a:r>
            <a:endParaRPr lang="en-US" dirty="0" smtClean="0"/>
          </a:p>
          <a:p>
            <a:r>
              <a:rPr lang="en-US" dirty="0" smtClean="0"/>
              <a:t>The debridement surgery </a:t>
            </a:r>
            <a:r>
              <a:rPr lang="en-US" dirty="0"/>
              <a:t>needs to be performed before the infection spreads to </a:t>
            </a:r>
            <a:r>
              <a:rPr lang="en-US" dirty="0" smtClean="0"/>
              <a:t>other adjoining </a:t>
            </a:r>
            <a:r>
              <a:rPr lang="en-US" dirty="0"/>
              <a:t>areas, particularly the brain. </a:t>
            </a:r>
          </a:p>
          <a:p>
            <a:r>
              <a:rPr lang="en-US" dirty="0" smtClean="0"/>
              <a:t> </a:t>
            </a:r>
            <a:r>
              <a:rPr lang="en-US" dirty="0"/>
              <a:t>Thus, timely debridement </a:t>
            </a:r>
            <a:r>
              <a:rPr lang="en-US" dirty="0" smtClean="0"/>
              <a:t>is essential </a:t>
            </a:r>
            <a:r>
              <a:rPr lang="en-US" dirty="0"/>
              <a:t>in improving patient outcomes in CAM; however, </a:t>
            </a:r>
            <a:r>
              <a:rPr lang="en-US" dirty="0" smtClean="0"/>
              <a:t>surgery may </a:t>
            </a:r>
            <a:r>
              <a:rPr lang="en-US" dirty="0"/>
              <a:t>be challenging in a patient infected with </a:t>
            </a:r>
            <a:r>
              <a:rPr lang="en-US" dirty="0" smtClean="0"/>
              <a:t>SARS-CoV-2.</a:t>
            </a:r>
            <a:endParaRPr lang="en-US" dirty="0"/>
          </a:p>
        </p:txBody>
      </p:sp>
    </p:spTree>
    <p:extLst>
      <p:ext uri="{BB962C8B-B14F-4D97-AF65-F5344CB8AC3E}">
        <p14:creationId xmlns:p14="http://schemas.microsoft.com/office/powerpoint/2010/main" val="36675140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ANTIFUNGAL:</a:t>
            </a:r>
            <a:endParaRPr lang="en-US" dirty="0"/>
          </a:p>
        </p:txBody>
      </p:sp>
      <p:sp>
        <p:nvSpPr>
          <p:cNvPr id="3" name="Content Placeholder 2"/>
          <p:cNvSpPr>
            <a:spLocks noGrp="1"/>
          </p:cNvSpPr>
          <p:nvPr>
            <p:ph idx="1"/>
          </p:nvPr>
        </p:nvSpPr>
        <p:spPr/>
        <p:txBody>
          <a:bodyPr/>
          <a:lstStyle/>
          <a:p>
            <a:r>
              <a:rPr lang="en-US" dirty="0" smtClean="0"/>
              <a:t>Liposomal </a:t>
            </a:r>
            <a:r>
              <a:rPr lang="en-US" dirty="0" smtClean="0"/>
              <a:t>amphotericin-B</a:t>
            </a:r>
          </a:p>
          <a:p>
            <a:endParaRPr lang="en-US" dirty="0" smtClean="0"/>
          </a:p>
          <a:p>
            <a:r>
              <a:rPr lang="en-US" dirty="0"/>
              <a:t>Combination treatment of liposomal amphotericin </a:t>
            </a:r>
            <a:r>
              <a:rPr lang="en-US" dirty="0" smtClean="0"/>
              <a:t>B</a:t>
            </a:r>
          </a:p>
          <a:p>
            <a:r>
              <a:rPr lang="en-US" dirty="0"/>
              <a:t>+</a:t>
            </a:r>
            <a:r>
              <a:rPr lang="en-US" dirty="0" smtClean="0"/>
              <a:t> </a:t>
            </a:r>
            <a:r>
              <a:rPr lang="en-US" dirty="0" err="1" smtClean="0"/>
              <a:t>isavuconazole</a:t>
            </a:r>
            <a:r>
              <a:rPr lang="en-US" dirty="0" smtClean="0"/>
              <a:t> </a:t>
            </a:r>
          </a:p>
          <a:p>
            <a:r>
              <a:rPr lang="en-US" dirty="0" smtClean="0"/>
              <a:t>+</a:t>
            </a:r>
            <a:r>
              <a:rPr lang="en-US" dirty="0" err="1" smtClean="0"/>
              <a:t>echinocandins</a:t>
            </a:r>
            <a:endParaRPr lang="en-US" dirty="0"/>
          </a:p>
        </p:txBody>
      </p:sp>
    </p:spTree>
    <p:extLst>
      <p:ext uri="{BB962C8B-B14F-4D97-AF65-F5344CB8AC3E}">
        <p14:creationId xmlns:p14="http://schemas.microsoft.com/office/powerpoint/2010/main" val="11049215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lnSpcReduction="10000"/>
          </a:bodyPr>
          <a:lstStyle/>
          <a:p>
            <a:r>
              <a:rPr lang="en-US" dirty="0"/>
              <a:t>Our patient suffered from </a:t>
            </a:r>
            <a:r>
              <a:rPr lang="en-US" dirty="0" err="1"/>
              <a:t>rhinoorbital</a:t>
            </a:r>
            <a:r>
              <a:rPr lang="en-US" dirty="0"/>
              <a:t> and breast </a:t>
            </a:r>
            <a:r>
              <a:rPr lang="en-US" dirty="0" err="1"/>
              <a:t>mucormycosis</a:t>
            </a:r>
            <a:r>
              <a:rPr lang="en-US" dirty="0"/>
              <a:t> after recovering of COVID-19 that has not been reported yet. </a:t>
            </a:r>
            <a:endParaRPr lang="en-US" dirty="0" smtClean="0"/>
          </a:p>
          <a:p>
            <a:r>
              <a:rPr lang="en-US" dirty="0" smtClean="0"/>
              <a:t> </a:t>
            </a:r>
            <a:r>
              <a:rPr lang="en-US" dirty="0"/>
              <a:t>Spores are likely to have gained entry to breast through unknown trauma and multiplied and invaded the breast tissue with systemic steroid acting as predisposing factor. </a:t>
            </a:r>
            <a:endParaRPr lang="en-US" dirty="0" smtClean="0"/>
          </a:p>
          <a:p>
            <a:r>
              <a:rPr lang="en-US" dirty="0" smtClean="0"/>
              <a:t>Due </a:t>
            </a:r>
            <a:r>
              <a:rPr lang="en-US" dirty="0"/>
              <a:t>to the prevalence of fungal infection following COVID-19, care should be taken in prescribing drugs that weaken the immune system</a:t>
            </a:r>
            <a:r>
              <a:rPr lang="en-US" dirty="0" smtClean="0"/>
              <a:t>.</a:t>
            </a:r>
          </a:p>
          <a:p>
            <a:r>
              <a:rPr lang="en-US" dirty="0"/>
              <a:t>Also, a thorough clinical examination is very important to discover other foci of infection.</a:t>
            </a:r>
          </a:p>
          <a:p>
            <a:pPr marL="0" indent="0">
              <a:buNone/>
            </a:pPr>
            <a:r>
              <a:rPr lang="en-US" dirty="0"/>
              <a:t> </a:t>
            </a:r>
          </a:p>
          <a:p>
            <a:endParaRPr lang="en-US" dirty="0"/>
          </a:p>
          <a:p>
            <a:endParaRPr lang="en-US" dirty="0"/>
          </a:p>
        </p:txBody>
      </p:sp>
    </p:spTree>
    <p:extLst>
      <p:ext uri="{BB962C8B-B14F-4D97-AF65-F5344CB8AC3E}">
        <p14:creationId xmlns:p14="http://schemas.microsoft.com/office/powerpoint/2010/main" val="42937192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433" y="949235"/>
            <a:ext cx="7175863" cy="4911634"/>
          </a:xfrm>
          <a:prstGeom prst="rect">
            <a:avLst/>
          </a:prstGeom>
        </p:spPr>
      </p:pic>
    </p:spTree>
    <p:extLst>
      <p:ext uri="{BB962C8B-B14F-4D97-AF65-F5344CB8AC3E}">
        <p14:creationId xmlns:p14="http://schemas.microsoft.com/office/powerpoint/2010/main" val="1423255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According to </a:t>
            </a:r>
            <a:r>
              <a:rPr lang="en-US" dirty="0" smtClean="0"/>
              <a:t>national guideline classification, </a:t>
            </a:r>
            <a:r>
              <a:rPr lang="en-US" dirty="0"/>
              <a:t>patient suffered from severe COVID-19 and </a:t>
            </a:r>
            <a:r>
              <a:rPr lang="en-US" dirty="0" err="1"/>
              <a:t>Remdesivir</a:t>
            </a:r>
            <a:r>
              <a:rPr lang="en-US" dirty="0"/>
              <a:t>, Dexamethasone(6 mg/daily) and heparin was administered for five days and then she was discharged. </a:t>
            </a:r>
            <a:endParaRPr lang="en-US" dirty="0" smtClean="0"/>
          </a:p>
          <a:p>
            <a:r>
              <a:rPr lang="en-US" dirty="0" smtClean="0"/>
              <a:t>Two </a:t>
            </a:r>
            <a:r>
              <a:rPr lang="en-US" dirty="0"/>
              <a:t>weeks later she returned to the hospital due to pain, swelling in the left eye and left cheek </a:t>
            </a:r>
            <a:r>
              <a:rPr lang="en-US" dirty="0" smtClean="0"/>
              <a:t>necrosis.</a:t>
            </a:r>
            <a:endParaRPr lang="en-US" dirty="0" smtClean="0"/>
          </a:p>
          <a:p>
            <a:r>
              <a:rPr lang="en-US" dirty="0" smtClean="0"/>
              <a:t> </a:t>
            </a:r>
            <a:r>
              <a:rPr lang="en-US" dirty="0"/>
              <a:t>She was admitted again with a possible diagnosis of fungal orbital cellulitis and </a:t>
            </a:r>
            <a:r>
              <a:rPr lang="en-US" dirty="0" err="1"/>
              <a:t>rhinosinusitis</a:t>
            </a:r>
            <a:r>
              <a:rPr lang="en-US" dirty="0"/>
              <a:t>. </a:t>
            </a:r>
            <a:endParaRPr lang="en-US" dirty="0" smtClean="0"/>
          </a:p>
          <a:p>
            <a:r>
              <a:rPr lang="en-US" dirty="0" smtClean="0"/>
              <a:t>Skin </a:t>
            </a:r>
            <a:r>
              <a:rPr lang="en-US" dirty="0"/>
              <a:t>biopsy was performed on the left cheek, amphotericin liposomal was administered and</a:t>
            </a:r>
            <a:r>
              <a:rPr lang="fa-IR" dirty="0"/>
              <a:t>  </a:t>
            </a:r>
            <a:r>
              <a:rPr lang="en-US" dirty="0"/>
              <a:t>consultation with an ophthalmologist and ENT specialist was requested and she referred to the  </a:t>
            </a:r>
            <a:r>
              <a:rPr lang="en-US" dirty="0" err="1"/>
              <a:t>Rasool</a:t>
            </a:r>
            <a:r>
              <a:rPr lang="en-US" dirty="0"/>
              <a:t>-E-</a:t>
            </a:r>
            <a:r>
              <a:rPr lang="en-US" dirty="0" err="1"/>
              <a:t>Akram</a:t>
            </a:r>
            <a:r>
              <a:rPr lang="en-US" dirty="0"/>
              <a:t> hospital. </a:t>
            </a:r>
          </a:p>
          <a:p>
            <a:endParaRPr lang="en-US" dirty="0"/>
          </a:p>
        </p:txBody>
      </p:sp>
    </p:spTree>
    <p:extLst>
      <p:ext uri="{BB962C8B-B14F-4D97-AF65-F5344CB8AC3E}">
        <p14:creationId xmlns:p14="http://schemas.microsoft.com/office/powerpoint/2010/main" val="2369008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 examination:</a:t>
            </a:r>
            <a:endParaRPr lang="en-US" dirty="0"/>
          </a:p>
        </p:txBody>
      </p:sp>
      <p:sp>
        <p:nvSpPr>
          <p:cNvPr id="3" name="Content Placeholder 2"/>
          <p:cNvSpPr>
            <a:spLocks noGrp="1"/>
          </p:cNvSpPr>
          <p:nvPr>
            <p:ph idx="1"/>
          </p:nvPr>
        </p:nvSpPr>
        <p:spPr/>
        <p:txBody>
          <a:bodyPr/>
          <a:lstStyle/>
          <a:p>
            <a:r>
              <a:rPr lang="en-US" dirty="0" smtClean="0"/>
              <a:t>The </a:t>
            </a:r>
            <a:r>
              <a:rPr lang="en-US" dirty="0"/>
              <a:t>patient was pale and unwell. The temperature was 37.5°C, the blood pressure was 145/85 mmHg, the heart rate 85 beats per minute, and the oxygen saturation 98% while she was breathing ambient air. </a:t>
            </a:r>
            <a:endParaRPr lang="en-US" dirty="0" smtClean="0"/>
          </a:p>
          <a:p>
            <a:r>
              <a:rPr lang="en-US" dirty="0" smtClean="0"/>
              <a:t> </a:t>
            </a:r>
            <a:r>
              <a:rPr lang="en-US" dirty="0"/>
              <a:t>Lid edema, fixed left eye, left cheek  necrosis, and swelling of left breast were remarkable. </a:t>
            </a:r>
            <a:r>
              <a:rPr lang="en-US" dirty="0" smtClean="0"/>
              <a:t>The </a:t>
            </a:r>
            <a:r>
              <a:rPr lang="en-US" dirty="0"/>
              <a:t>Patient mentioned that the breast pain started a few days ago. </a:t>
            </a:r>
            <a:endParaRPr lang="en-US" dirty="0" smtClean="0"/>
          </a:p>
          <a:p>
            <a:r>
              <a:rPr lang="en-US" dirty="0" smtClean="0"/>
              <a:t>Brain </a:t>
            </a:r>
            <a:r>
              <a:rPr lang="en-US" dirty="0"/>
              <a:t>and paranasal sinus CT scan was requested, a soft tissue swelling in the left </a:t>
            </a:r>
            <a:r>
              <a:rPr lang="en-US" dirty="0" err="1"/>
              <a:t>preseptal</a:t>
            </a:r>
            <a:r>
              <a:rPr lang="en-US" dirty="0"/>
              <a:t>, </a:t>
            </a:r>
            <a:r>
              <a:rPr lang="en-US" dirty="0" err="1"/>
              <a:t>retrobulbar</a:t>
            </a:r>
            <a:r>
              <a:rPr lang="en-US" dirty="0"/>
              <a:t> regions, left </a:t>
            </a:r>
            <a:r>
              <a:rPr lang="en-US" dirty="0" err="1"/>
              <a:t>proptosis</a:t>
            </a:r>
            <a:r>
              <a:rPr lang="en-US" dirty="0"/>
              <a:t>, ethmoid and  maxillary opacities with air bubble  was </a:t>
            </a:r>
            <a:r>
              <a:rPr lang="en-US" dirty="0" smtClean="0"/>
              <a:t>noted.</a:t>
            </a:r>
            <a:endParaRPr lang="en-US" dirty="0"/>
          </a:p>
        </p:txBody>
      </p:sp>
    </p:spTree>
    <p:extLst>
      <p:ext uri="{BB962C8B-B14F-4D97-AF65-F5344CB8AC3E}">
        <p14:creationId xmlns:p14="http://schemas.microsoft.com/office/powerpoint/2010/main" val="27279967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2400" dirty="0"/>
              <a:t>Left  Cheek necrosis , periorbital edema and </a:t>
            </a:r>
            <a:r>
              <a:rPr lang="en-US" sz="2400" dirty="0" err="1"/>
              <a:t>petosis</a:t>
            </a:r>
            <a:r>
              <a:rPr lang="en-US" sz="2400" dirty="0"/>
              <a:t/>
            </a:r>
            <a:br>
              <a:rPr lang="en-US" sz="2400" dirty="0"/>
            </a:br>
            <a:endParaRPr lang="en-US" sz="2400" dirty="0"/>
          </a:p>
        </p:txBody>
      </p:sp>
      <p:pic>
        <p:nvPicPr>
          <p:cNvPr id="6" name="Content Placeholder 5" descr="C:\Users\Asus\Desktop\IMG-20211107-WA0005-1.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82240" y="2951343"/>
            <a:ext cx="6000206" cy="3101975"/>
          </a:xfrm>
          <a:prstGeom prst="rect">
            <a:avLst/>
          </a:prstGeom>
          <a:solidFill>
            <a:schemeClr val="tx1"/>
          </a:solidFill>
          <a:ln>
            <a:noFill/>
          </a:ln>
        </p:spPr>
      </p:pic>
      <p:sp>
        <p:nvSpPr>
          <p:cNvPr id="7" name="Rectangle 6"/>
          <p:cNvSpPr/>
          <p:nvPr/>
        </p:nvSpPr>
        <p:spPr>
          <a:xfrm>
            <a:off x="2682240" y="3823063"/>
            <a:ext cx="3213462" cy="88827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29645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smtClean="0"/>
              <a:t>Infiltration </a:t>
            </a:r>
            <a:r>
              <a:rPr lang="en-US" sz="2000" dirty="0"/>
              <a:t>of the  left ethmoid, maxillary sinuses, and deformation of the posterior globe</a:t>
            </a:r>
            <a:r>
              <a:rPr lang="en-US" dirty="0"/>
              <a:t>.</a:t>
            </a:r>
          </a:p>
        </p:txBody>
      </p:sp>
      <p:pic>
        <p:nvPicPr>
          <p:cNvPr id="4" name="Content Placeholder 3"/>
          <p:cNvPicPr>
            <a:picLocks noGrp="1"/>
          </p:cNvPicPr>
          <p:nvPr>
            <p:ph idx="1"/>
          </p:nvPr>
        </p:nvPicPr>
        <p:blipFill>
          <a:blip r:embed="rId2"/>
          <a:srcRect/>
          <a:stretch>
            <a:fillRect/>
          </a:stretch>
        </p:blipFill>
        <p:spPr bwMode="auto">
          <a:xfrm>
            <a:off x="3796937" y="2638425"/>
            <a:ext cx="4450080" cy="3101975"/>
          </a:xfrm>
          <a:prstGeom prst="rect">
            <a:avLst/>
          </a:prstGeom>
          <a:noFill/>
          <a:ln w="9525">
            <a:noFill/>
            <a:miter lim="800000"/>
            <a:headEnd/>
            <a:tailEnd/>
          </a:ln>
        </p:spPr>
      </p:pic>
    </p:spTree>
    <p:extLst>
      <p:ext uri="{BB962C8B-B14F-4D97-AF65-F5344CB8AC3E}">
        <p14:creationId xmlns:p14="http://schemas.microsoft.com/office/powerpoint/2010/main" val="1477520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r>
              <a:rPr lang="en-US" dirty="0"/>
              <a:t>Functional Endoscopic Sinus Surgery(FESS) and mucosal biopsy was performed. Left Breast ultrasonography showed diffuse Skin thickening without collection. Amphotericin liposomal 300mg/daily was continued</a:t>
            </a:r>
            <a:r>
              <a:rPr lang="en-US" dirty="0" smtClean="0"/>
              <a:t>.</a:t>
            </a:r>
          </a:p>
          <a:p>
            <a:r>
              <a:rPr lang="en-US" dirty="0" smtClean="0"/>
              <a:t> </a:t>
            </a:r>
            <a:r>
              <a:rPr lang="en-US" dirty="0"/>
              <a:t>On the second day of hospitalization necrosis of the left breast tissue was significant and surgical  consultation was </a:t>
            </a:r>
            <a:r>
              <a:rPr lang="en-US" dirty="0" smtClean="0"/>
              <a:t>requested. </a:t>
            </a:r>
          </a:p>
          <a:p>
            <a:r>
              <a:rPr lang="en-US" dirty="0" smtClean="0"/>
              <a:t>Suspected </a:t>
            </a:r>
            <a:r>
              <a:rPr lang="en-US" dirty="0"/>
              <a:t>of </a:t>
            </a:r>
            <a:r>
              <a:rPr lang="en-US" dirty="0" err="1"/>
              <a:t>mucormycosis</a:t>
            </a:r>
            <a:r>
              <a:rPr lang="en-US" dirty="0"/>
              <a:t> due to the severe extent of the infection, a simple  mastectomy was performed and the patient was admitted to the  surgical ICU with fair condition. </a:t>
            </a:r>
          </a:p>
          <a:p>
            <a:endParaRPr lang="en-US" dirty="0"/>
          </a:p>
        </p:txBody>
      </p:sp>
    </p:spTree>
    <p:extLst>
      <p:ext uri="{BB962C8B-B14F-4D97-AF65-F5344CB8AC3E}">
        <p14:creationId xmlns:p14="http://schemas.microsoft.com/office/powerpoint/2010/main" val="5618618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a:t>Left breast necrosis</a:t>
            </a:r>
          </a:p>
        </p:txBody>
      </p:sp>
      <p:pic>
        <p:nvPicPr>
          <p:cNvPr id="4" name="Content Placeholder 3" descr="C:\Users\Asus\Desktop\IMG_20210816_091722.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093029" y="2638425"/>
            <a:ext cx="4040777" cy="3101975"/>
          </a:xfrm>
          <a:prstGeom prst="rect">
            <a:avLst/>
          </a:prstGeom>
          <a:noFill/>
          <a:ln>
            <a:noFill/>
          </a:ln>
        </p:spPr>
      </p:pic>
    </p:spTree>
    <p:extLst>
      <p:ext uri="{BB962C8B-B14F-4D97-AF65-F5344CB8AC3E}">
        <p14:creationId xmlns:p14="http://schemas.microsoft.com/office/powerpoint/2010/main" val="1489755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PATHOLOGY:</a:t>
            </a:r>
            <a:endParaRPr lang="en-US" dirty="0"/>
          </a:p>
        </p:txBody>
      </p:sp>
      <p:sp>
        <p:nvSpPr>
          <p:cNvPr id="3" name="Content Placeholder 2"/>
          <p:cNvSpPr>
            <a:spLocks noGrp="1"/>
          </p:cNvSpPr>
          <p:nvPr>
            <p:ph idx="1"/>
          </p:nvPr>
        </p:nvSpPr>
        <p:spPr/>
        <p:txBody>
          <a:bodyPr/>
          <a:lstStyle/>
          <a:p>
            <a:r>
              <a:rPr lang="en-US" dirty="0"/>
              <a:t>The report of skin, sinus mucosa and breast  pathology is as follows: scattered fungal elements including broad, irregular 8mm septate hyphae, focally </a:t>
            </a:r>
            <a:r>
              <a:rPr lang="en-US" dirty="0" err="1"/>
              <a:t>angioinvasion</a:t>
            </a:r>
            <a:r>
              <a:rPr lang="en-US" dirty="0"/>
              <a:t> is seen. Abscess formation and necrotic material is associated with fungal elements compatible with </a:t>
            </a:r>
            <a:r>
              <a:rPr lang="en-US" dirty="0" err="1"/>
              <a:t>mucormycosis</a:t>
            </a:r>
            <a:r>
              <a:rPr lang="en-US" dirty="0"/>
              <a:t>.</a:t>
            </a:r>
          </a:p>
          <a:p>
            <a:endParaRPr lang="en-US" dirty="0"/>
          </a:p>
        </p:txBody>
      </p:sp>
    </p:spTree>
    <p:extLst>
      <p:ext uri="{BB962C8B-B14F-4D97-AF65-F5344CB8AC3E}">
        <p14:creationId xmlns:p14="http://schemas.microsoft.com/office/powerpoint/2010/main" val="3075911892"/>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docProps/app.xml><?xml version="1.0" encoding="utf-8"?>
<Properties xmlns="http://schemas.openxmlformats.org/officeDocument/2006/extended-properties" xmlns:vt="http://schemas.openxmlformats.org/officeDocument/2006/docPropsVTypes">
  <Template>TM10001115[[fn=Parcel]]</Template>
  <TotalTime>128</TotalTime>
  <Words>1189</Words>
  <Application>Microsoft Office PowerPoint</Application>
  <PresentationFormat>Widescreen</PresentationFormat>
  <Paragraphs>91</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Gill Sans MT</vt:lpstr>
      <vt:lpstr>Majalla UI</vt:lpstr>
      <vt:lpstr>Parcel</vt:lpstr>
      <vt:lpstr>Rhinoorbital and Breast Mucormycosis after COVID-19: A case report  </vt:lpstr>
      <vt:lpstr>CASE REPORT:</vt:lpstr>
      <vt:lpstr>CONT’:</vt:lpstr>
      <vt:lpstr>On examination:</vt:lpstr>
      <vt:lpstr>Left  Cheek necrosis , periorbital edema and petosis </vt:lpstr>
      <vt:lpstr>Infiltration of the  left ethmoid, maxillary sinuses, and deformation of the posterior globe.</vt:lpstr>
      <vt:lpstr>CONT’:</vt:lpstr>
      <vt:lpstr> Left breast necrosis</vt:lpstr>
      <vt:lpstr>PATHOLOGY:</vt:lpstr>
      <vt:lpstr>TREATMENT:</vt:lpstr>
      <vt:lpstr>TREATMENT:</vt:lpstr>
      <vt:lpstr>?</vt:lpstr>
      <vt:lpstr>DISCUSSION:</vt:lpstr>
      <vt:lpstr>cONT’</vt:lpstr>
      <vt:lpstr>Symptoms&amp;signs:</vt:lpstr>
      <vt:lpstr>Warning signs:</vt:lpstr>
      <vt:lpstr>Case report1:</vt:lpstr>
      <vt:lpstr>Case repoert2.</vt:lpstr>
      <vt:lpstr>COVID-19-associated mucormycosis: An updated systematic review of literature 2021</vt:lpstr>
      <vt:lpstr>Cont’</vt:lpstr>
      <vt:lpstr>Cont’</vt:lpstr>
      <vt:lpstr>ANTIFUNGAL:</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Rhinoorbital and Breast Mucormycosis after COVID-19: A case report  </dc:title>
  <dc:creator>Windows User</dc:creator>
  <cp:lastModifiedBy>Windows User</cp:lastModifiedBy>
  <cp:revision>50</cp:revision>
  <dcterms:created xsi:type="dcterms:W3CDTF">2022-06-04T05:46:29Z</dcterms:created>
  <dcterms:modified xsi:type="dcterms:W3CDTF">2022-06-07T14:32:54Z</dcterms:modified>
</cp:coreProperties>
</file>